
<file path=[Content_Types].xml><?xml version="1.0" encoding="utf-8"?>
<Types xmlns="http://schemas.openxmlformats.org/package/2006/content-types">
  <Default Extension="xml" ContentType="application/xml"/>
  <Default Extension="jpeg" ContentType="image/jpeg"/>
  <Default Extension="JPG" ContentType="image/.jpg"/>
  <Default Extension="xlsx" ContentType="application/vnd.openxmlformats-officedocument.spreadsheetml.sheet"/>
  <Default Extension="png" ContentType="image/png"/>
  <Default Extension="rels" ContentType="application/vnd.openxmlformats-package.relationships+xml"/>
  <Override PartName="/customXml/itemProps315.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olors1.xml" ContentType="application/vnd.ms-office.chartcolorstyle+xml"/>
  <Override PartName="/ppt/charts/style1.xml" ContentType="application/vnd.ms-office.chartstyle+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17.fntdata" ContentType="application/x-fontdata"/>
  <Override PartName="/ppt/fonts/font18.fntdata" ContentType="application/x-fontdata"/>
  <Override PartName="/ppt/fonts/font19.fntdata" ContentType="application/x-fontdata"/>
  <Override PartName="/ppt/fonts/font2.fntdata" ContentType="application/x-fontdata"/>
  <Override PartName="/ppt/fonts/font20.fntdata" ContentType="application/x-fontdata"/>
  <Override PartName="/ppt/fonts/font21.fntdata" ContentType="application/x-fontdata"/>
  <Override PartName="/ppt/fonts/font2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media/image10.svg" ContentType="image/svg+xml"/>
  <Override PartName="/ppt/media/image12.svg" ContentType="image/svg+xml"/>
  <Override PartName="/ppt/media/image14.svg" ContentType="image/svg+xml"/>
  <Override PartName="/ppt/media/image16.svg" ContentType="image/svg+xml"/>
  <Override PartName="/ppt/media/image18.svg" ContentType="image/svg+xml"/>
  <Override PartName="/ppt/media/image2.svg" ContentType="image/svg+xml"/>
  <Override PartName="/ppt/media/image20.svg" ContentType="image/svg+xml"/>
  <Override PartName="/ppt/media/image22.svg" ContentType="image/svg+xml"/>
  <Override PartName="/ppt/media/image24.svg" ContentType="image/svg+xml"/>
  <Override PartName="/ppt/media/image26.svg" ContentType="image/svg+xml"/>
  <Override PartName="/ppt/media/image28.svg" ContentType="image/svg+xml"/>
  <Override PartName="/ppt/media/image29.svg" ContentType="image/svg+xml"/>
  <Override PartName="/ppt/media/image30.svg" ContentType="image/svg+xml"/>
  <Override PartName="/ppt/media/image31.svg" ContentType="image/svg+xml"/>
  <Override PartName="/ppt/media/image32.svg" ContentType="image/svg+xml"/>
  <Override PartName="/ppt/media/image33.svg" ContentType="image/svg+xml"/>
  <Override PartName="/ppt/media/image4.svg" ContentType="image/svg+xml"/>
  <Override PartName="/ppt/media/image6.svg" ContentType="image/svg+xml"/>
  <Override PartName="/ppt/media/image8.svg" ContentType="image/svg+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6.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Override1.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handoutMasterIdLst>
    <p:handoutMasterId r:id="rId35"/>
  </p:handoutMasterIdLst>
  <p:sldIdLst>
    <p:sldId id="258" r:id="rId3"/>
    <p:sldId id="259" r:id="rId4"/>
    <p:sldId id="261" r:id="rId5"/>
    <p:sldId id="262" r:id="rId6"/>
    <p:sldId id="264" r:id="rId7"/>
    <p:sldId id="265" r:id="rId8"/>
    <p:sldId id="266"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 id="290" r:id="rId33"/>
    <p:sldId id="291" r:id="rId34"/>
  </p:sldIdLst>
  <p:sldSz cx="18288000" cy="10287000"/>
  <p:notesSz cx="6858000" cy="9144000"/>
  <p:embeddedFontLst>
    <p:embeddedFont>
      <p:font typeface="微软雅黑" panose="020B0503020204020204" pitchFamily="34" charset="-122"/>
      <p:regular r:id="rId42"/>
    </p:embeddedFont>
    <p:embeddedFont>
      <p:font typeface="思源黑体" panose="020F0502020204030204"/>
      <p:regular r:id="rId43"/>
      <p:bold r:id="rId44"/>
      <p:italic r:id="rId45"/>
      <p:boldItalic r:id="rId46"/>
    </p:embeddedFont>
    <p:embeddedFont>
      <p:font typeface="方正兰亭黑简体" panose="02000000000000000000" charset="-122"/>
      <p:regular r:id="rId47"/>
    </p:embeddedFont>
    <p:embeddedFont>
      <p:font typeface="Open Sans" panose="020B0606030504020204" charset="0"/>
      <p:regular r:id="rId48"/>
      <p:bold r:id="rId49"/>
      <p:italic r:id="rId50"/>
      <p:boldItalic r:id="rId51"/>
    </p:embeddedFont>
    <p:embeddedFont>
      <p:font typeface="Calibri" panose="020F0502020204030204"/>
      <p:regular r:id="rId52"/>
      <p:bold r:id="rId53"/>
      <p:italic r:id="rId54"/>
      <p:boldItalic r:id="rId55"/>
    </p:embeddedFont>
    <p:embeddedFont>
      <p:font typeface="Mongolian Baiti" panose="03000500000000000000" charset="0"/>
      <p:regular r:id="rId56"/>
    </p:embeddedFont>
    <p:embeddedFont>
      <p:font typeface="仿宋" panose="02010609060101010101" pitchFamily="49" charset="-122"/>
      <p:regular r:id="rId57"/>
    </p:embeddedFont>
    <p:embeddedFont>
      <p:font typeface="黑体" panose="02010609060101010101" charset="-122"/>
      <p:regular r:id="rId58"/>
    </p:embeddedFont>
    <p:embeddedFont>
      <p:font typeface="Verdana" panose="020B0604030504040204" charset="0"/>
      <p:regular r:id="rId59"/>
      <p:bold r:id="rId60"/>
      <p:italic r:id="rId61"/>
      <p:boldItalic r:id="rId62"/>
    </p:embeddedFont>
    <p:embeddedFont>
      <p:font typeface="等线" panose="02010600030101010101" charset="-122"/>
      <p:regular r:id="rId63"/>
    </p:embeddedFont>
  </p:embeddedFontLst>
  <p:custDataLst>
    <p:tags r:id="rId6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4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y_windows98@qq.com"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578B6"/>
    <a:srgbClr val="098FDC"/>
    <a:srgbClr val="097E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96" autoAdjust="0"/>
    <p:restoredTop sz="96281" autoAdjust="0"/>
  </p:normalViewPr>
  <p:slideViewPr>
    <p:cSldViewPr showGuides="1">
      <p:cViewPr varScale="1">
        <p:scale>
          <a:sx n="43" d="100"/>
          <a:sy n="43" d="100"/>
        </p:scale>
        <p:origin x="1044" y="60"/>
      </p:cViewPr>
      <p:guideLst>
        <p:guide orient="horz" pos="204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notesViewPr>
    <p:cSldViewPr>
      <p:cViewPr varScale="1">
        <p:scale>
          <a:sx n="95" d="100"/>
          <a:sy n="95" d="100"/>
        </p:scale>
        <p:origin x="3424" y="200"/>
      </p:cViewPr>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4" Type="http://schemas.openxmlformats.org/officeDocument/2006/relationships/tags" Target="tags/tag316.xml"/><Relationship Id="rId63" Type="http://schemas.openxmlformats.org/officeDocument/2006/relationships/font" Target="fonts/font22.fntdata"/><Relationship Id="rId62" Type="http://schemas.openxmlformats.org/officeDocument/2006/relationships/font" Target="fonts/font21.fntdata"/><Relationship Id="rId61" Type="http://schemas.openxmlformats.org/officeDocument/2006/relationships/font" Target="fonts/font20.fntdata"/><Relationship Id="rId60" Type="http://schemas.openxmlformats.org/officeDocument/2006/relationships/font" Target="fonts/font19.fntdata"/><Relationship Id="rId6" Type="http://schemas.openxmlformats.org/officeDocument/2006/relationships/slide" Target="slides/slide4.xml"/><Relationship Id="rId59" Type="http://schemas.openxmlformats.org/officeDocument/2006/relationships/font" Target="fonts/font18.fntdata"/><Relationship Id="rId58" Type="http://schemas.openxmlformats.org/officeDocument/2006/relationships/font" Target="fonts/font17.fntdata"/><Relationship Id="rId57" Type="http://schemas.openxmlformats.org/officeDocument/2006/relationships/font" Target="fonts/font16.fntdata"/><Relationship Id="rId56" Type="http://schemas.openxmlformats.org/officeDocument/2006/relationships/font" Target="fonts/font15.fntdata"/><Relationship Id="rId55" Type="http://schemas.openxmlformats.org/officeDocument/2006/relationships/font" Target="fonts/font14.fntdata"/><Relationship Id="rId54" Type="http://schemas.openxmlformats.org/officeDocument/2006/relationships/font" Target="fonts/font13.fntdata"/><Relationship Id="rId53" Type="http://schemas.openxmlformats.org/officeDocument/2006/relationships/font" Target="fonts/font12.fntdata"/><Relationship Id="rId52" Type="http://schemas.openxmlformats.org/officeDocument/2006/relationships/font" Target="fonts/font11.fntdata"/><Relationship Id="rId51" Type="http://schemas.openxmlformats.org/officeDocument/2006/relationships/font" Target="fonts/font10.fntdata"/><Relationship Id="rId50" Type="http://schemas.openxmlformats.org/officeDocument/2006/relationships/font" Target="fonts/font9.fntdata"/><Relationship Id="rId5" Type="http://schemas.openxmlformats.org/officeDocument/2006/relationships/slide" Target="slides/slide3.xml"/><Relationship Id="rId49" Type="http://schemas.openxmlformats.org/officeDocument/2006/relationships/font" Target="fonts/font8.fntdata"/><Relationship Id="rId48" Type="http://schemas.openxmlformats.org/officeDocument/2006/relationships/font" Target="fonts/font7.fntdata"/><Relationship Id="rId47" Type="http://schemas.openxmlformats.org/officeDocument/2006/relationships/font" Target="fonts/font6.fntdata"/><Relationship Id="rId46" Type="http://schemas.openxmlformats.org/officeDocument/2006/relationships/font" Target="fonts/font5.fntdata"/><Relationship Id="rId45" Type="http://schemas.openxmlformats.org/officeDocument/2006/relationships/font" Target="fonts/font4.fntdata"/><Relationship Id="rId44" Type="http://schemas.openxmlformats.org/officeDocument/2006/relationships/font" Target="fonts/font3.fntdata"/><Relationship Id="rId43" Type="http://schemas.openxmlformats.org/officeDocument/2006/relationships/font" Target="fonts/font2.fntdata"/><Relationship Id="rId42" Type="http://schemas.openxmlformats.org/officeDocument/2006/relationships/font" Target="fonts/font1.fntdata"/><Relationship Id="rId41" Type="http://schemas.openxmlformats.org/officeDocument/2006/relationships/customXml" Target="../customXml/item1.xml"/><Relationship Id="rId40" Type="http://schemas.openxmlformats.org/officeDocument/2006/relationships/customXmlProps" Target="../customXml/itemProps315.xml"/><Relationship Id="rId4" Type="http://schemas.openxmlformats.org/officeDocument/2006/relationships/slide" Target="slides/slide2.xml"/><Relationship Id="rId39" Type="http://schemas.openxmlformats.org/officeDocument/2006/relationships/commentAuthors" Target="commentAuthors.xml"/><Relationship Id="rId38" Type="http://schemas.openxmlformats.org/officeDocument/2006/relationships/tableStyles" Target="tableStyles.xml"/><Relationship Id="rId37" Type="http://schemas.openxmlformats.org/officeDocument/2006/relationships/viewProps" Target="viewProps.xml"/><Relationship Id="rId36" Type="http://schemas.openxmlformats.org/officeDocument/2006/relationships/presProps" Target="presProps.xml"/><Relationship Id="rId35" Type="http://schemas.openxmlformats.org/officeDocument/2006/relationships/handoutMaster" Target="handoutMasters/handoutMaster1.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4" Type="http://schemas.microsoft.com/office/2011/relationships/chartColorStyle" Target="colors1.xml"/><Relationship Id="rId3" Type="http://schemas.microsoft.com/office/2011/relationships/chartStyle" Target="style1.xml"/><Relationship Id="rId2" Type="http://schemas.openxmlformats.org/officeDocument/2006/relationships/themeOverride" Target="../theme/themeOverride1.xml"/><Relationship Id="rId1" Type="http://schemas.openxmlformats.org/officeDocument/2006/relationships/package" Target="../embeddings/Workbook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占比</c:v>
                </c:pt>
              </c:strCache>
            </c:strRef>
          </c:tx>
          <c:spPr>
            <a:ln w="9525" cap="flat" cmpd="sng" algn="ctr">
              <a:noFill/>
              <a:round/>
            </a:ln>
          </c:spPr>
          <c:explosion val="0"/>
          <c:dPt>
            <c:idx val="0"/>
            <c:bubble3D val="0"/>
            <c:spPr>
              <a:solidFill>
                <a:srgbClr val="007DBC"/>
              </a:solidFill>
              <a:ln w="9525" cap="flat" cmpd="sng" algn="ctr">
                <a:noFill/>
                <a:round/>
              </a:ln>
              <a:effectLst/>
            </c:spPr>
          </c:dPt>
          <c:dPt>
            <c:idx val="1"/>
            <c:bubble3D val="0"/>
            <c:spPr>
              <a:solidFill>
                <a:srgbClr val="0070C0">
                  <a:lumMod val="40000"/>
                  <a:lumOff val="60000"/>
                </a:srgbClr>
              </a:solidFill>
              <a:ln w="9525" cap="flat" cmpd="sng" algn="ctr">
                <a:noFill/>
                <a:round/>
              </a:ln>
              <a:effectLst/>
            </c:spPr>
          </c:dPt>
          <c:dPt>
            <c:idx val="2"/>
            <c:bubble3D val="0"/>
            <c:spPr>
              <a:solidFill>
                <a:srgbClr val="F5895A"/>
              </a:solidFill>
              <a:ln w="9525" cap="flat" cmpd="sng" algn="ctr">
                <a:noFill/>
                <a:round/>
              </a:ln>
              <a:effectLst/>
            </c:spPr>
          </c:dPt>
          <c:dLbls>
            <c:dLbl>
              <c:idx val="0"/>
              <c:layout>
                <c:manualLayout>
                  <c:x val="-0.227721294972453"/>
                  <c:y val="-0.229887052947387"/>
                </c:manualLayout>
              </c:layout>
              <c:tx>
                <c:rich>
                  <a:bodyPr rot="0" spcFirstLastPara="0" vertOverflow="ellipsis" vert="horz" wrap="square" lIns="38100" tIns="19050" rIns="38100" bIns="19050" anchor="ctr" anchorCtr="1"/>
                  <a:lstStyle/>
                  <a:p>
                    <a:pPr>
                      <a:defRPr lang="zh-CN" sz="1200" b="0" i="0" u="none" strike="noStrike" kern="1200" baseline="0">
                        <a:solidFill>
                          <a:sysClr val="window" lastClr="FFFFFF"/>
                        </a:solidFill>
                        <a:latin typeface="ITC Avant Garde Std XLt" charset="0"/>
                        <a:ea typeface="方正兰亭黑简体" panose="02000000000000000000" charset="-122"/>
                        <a:cs typeface="+mn-ea"/>
                      </a:defRPr>
                    </a:pPr>
                    <a:r>
                      <a:rPr lang="zh-CN" altLang="en-US" sz="1600">
                        <a:solidFill>
                          <a:sysClr val="window" lastClr="FFFFFF"/>
                        </a:solidFill>
                      </a:rPr>
                      <a:t>家庭消费环节</a:t>
                    </a:r>
                    <a:endParaRPr lang="zh-CN" altLang="en-US" sz="1600">
                      <a:solidFill>
                        <a:sysClr val="window" lastClr="FFFFFF"/>
                      </a:solidFill>
                    </a:endParaRPr>
                  </a:p>
                  <a:p>
                    <a:pPr>
                      <a:defRPr lang="zh-CN" sz="1200" b="0" i="0" u="none" strike="noStrike" kern="1200" baseline="0">
                        <a:solidFill>
                          <a:sysClr val="window" lastClr="FFFFFF"/>
                        </a:solidFill>
                        <a:latin typeface="ITC Avant Garde Std XLt" charset="0"/>
                        <a:ea typeface="方正兰亭黑简体" panose="02000000000000000000" charset="-122"/>
                        <a:cs typeface="+mn-ea"/>
                      </a:defRPr>
                    </a:pPr>
                    <a:r>
                      <a:rPr lang="en-US" altLang="zh-CN" sz="1400" b="1">
                        <a:solidFill>
                          <a:srgbClr val="7F7F7F">
                            <a:lumMod val="60000"/>
                            <a:lumOff val="40000"/>
                          </a:srgbClr>
                        </a:solidFill>
                        <a:latin typeface="仿宋" panose="02010609060101010101" pitchFamily="49" charset="-122"/>
                        <a:ea typeface="仿宋" panose="02010609060101010101" pitchFamily="49" charset="-122"/>
                      </a:rPr>
                      <a:t>Family consumption</a:t>
                    </a:r>
                    <a:endParaRPr lang="zh-CN" altLang="en-US" sz="1600">
                      <a:solidFill>
                        <a:sysClr val="window" lastClr="FFFFFF"/>
                      </a:solidFill>
                    </a:endParaRPr>
                  </a:p>
                  <a:p>
                    <a:pPr>
                      <a:defRPr lang="zh-CN" sz="1200" b="0" i="0" u="none" strike="noStrike" kern="1200" baseline="0">
                        <a:solidFill>
                          <a:sysClr val="window" lastClr="FFFFFF"/>
                        </a:solidFill>
                        <a:latin typeface="ITC Avant Garde Std XLt" charset="0"/>
                        <a:ea typeface="方正兰亭黑简体" panose="02000000000000000000" charset="-122"/>
                        <a:cs typeface="+mn-ea"/>
                      </a:defRPr>
                    </a:pPr>
                    <a:r>
                      <a:rPr lang="en-US" altLang="zh-CN" sz="2400" b="1">
                        <a:solidFill>
                          <a:sysClr val="window" lastClr="FFFFFF"/>
                        </a:solidFill>
                        <a:latin typeface="宋体" panose="02010600030101010101" pitchFamily="2" charset="-122"/>
                        <a:ea typeface="宋体" panose="02010600030101010101" pitchFamily="2" charset="-122"/>
                      </a:rPr>
                      <a:t>61%</a:t>
                    </a:r>
                    <a:endParaRPr lang="en-US" altLang="zh-CN" sz="2400" b="1">
                      <a:solidFill>
                        <a:sysClr val="window" lastClr="FFFFFF"/>
                      </a:solidFill>
                      <a:latin typeface="宋体" panose="02010600030101010101" pitchFamily="2" charset="-122"/>
                      <a:ea typeface="宋体" panose="02010600030101010101" pitchFamily="2" charset="-122"/>
                    </a:endParaRPr>
                  </a:p>
                </c:rich>
              </c:tx>
              <c:dLblPos val="bestFit"/>
              <c:showLegendKey val="0"/>
              <c:showVal val="0"/>
              <c:showCatName val="1"/>
              <c:showSerName val="0"/>
              <c:showPercent val="1"/>
              <c:showBubbleSize val="0"/>
              <c:separator>
</c:separator>
              <c:extLst>
                <c:ext xmlns:c15="http://schemas.microsoft.com/office/drawing/2012/chart" uri="{CE6537A1-D6FC-4f65-9D91-7224C49458BB}">
                  <c15:layout>
                    <c:manualLayout>
                      <c:w val="0.326936915327417"/>
                      <c:h val="0.250530785562633"/>
                    </c:manualLayout>
                  </c15:layout>
                </c:ext>
              </c:extLst>
            </c:dLbl>
            <c:dLbl>
              <c:idx val="1"/>
              <c:layout>
                <c:manualLayout>
                  <c:x val="0.176433480715367"/>
                  <c:y val="-0.103493347016091"/>
                </c:manualLayout>
              </c:layout>
              <c:tx>
                <c:rich>
                  <a:bodyPr rot="0" spcFirstLastPara="0" vertOverflow="ellipsis" vert="horz" wrap="square" lIns="38100" tIns="19050" rIns="38100" bIns="19050" anchor="ctr" anchorCtr="1"/>
                  <a:lstStyle/>
                  <a:p>
                    <a:pPr>
                      <a:defRPr lang="zh-CN" sz="1200" b="0" i="0" u="none" strike="noStrike" kern="1200" baseline="0">
                        <a:solidFill>
                          <a:sysClr val="window" lastClr="FFFFFF"/>
                        </a:solidFill>
                        <a:latin typeface="ITC Avant Garde Std XLt" charset="0"/>
                        <a:ea typeface="方正兰亭黑简体" panose="02000000000000000000" charset="-122"/>
                        <a:cs typeface="+mn-ea"/>
                      </a:defRPr>
                    </a:pPr>
                    <a:r>
                      <a:rPr lang="zh-CN" altLang="en-US" sz="1600">
                        <a:solidFill>
                          <a:sysClr val="window" lastClr="FFFFFF"/>
                        </a:solidFill>
                      </a:rPr>
                      <a:t>零售环节</a:t>
                    </a:r>
                    <a:endParaRPr lang="zh-CN" altLang="en-US" sz="1600">
                      <a:solidFill>
                        <a:sysClr val="window" lastClr="FFFFFF"/>
                      </a:solidFill>
                    </a:endParaRPr>
                  </a:p>
                  <a:p>
                    <a:pPr>
                      <a:defRPr lang="zh-CN" sz="1200" b="0" i="0" u="none" strike="noStrike" kern="1200" baseline="0">
                        <a:solidFill>
                          <a:sysClr val="window" lastClr="FFFFFF"/>
                        </a:solidFill>
                        <a:latin typeface="ITC Avant Garde Std XLt" charset="0"/>
                        <a:ea typeface="方正兰亭黑简体" panose="02000000000000000000" charset="-122"/>
                        <a:cs typeface="+mn-ea"/>
                      </a:defRPr>
                    </a:pPr>
                    <a:r>
                      <a:rPr lang="en-US" altLang="zh-CN" sz="1400" b="1">
                        <a:solidFill>
                          <a:srgbClr val="F47848"/>
                        </a:solidFill>
                        <a:latin typeface="仿宋" panose="02010609060101010101" pitchFamily="49" charset="-122"/>
                        <a:ea typeface="仿宋" panose="02010609060101010101" pitchFamily="49" charset="-122"/>
                      </a:rPr>
                      <a:t>retail</a:t>
                    </a:r>
                    <a:r>
                      <a:rPr lang="zh-CN" altLang="en-US" sz="1800" b="1">
                        <a:solidFill>
                          <a:srgbClr val="F47848"/>
                        </a:solidFill>
                        <a:latin typeface="仿宋" panose="02010609060101010101" pitchFamily="49" charset="-122"/>
                        <a:ea typeface="仿宋" panose="02010609060101010101" pitchFamily="49" charset="-122"/>
                      </a:rPr>
                      <a:t> </a:t>
                    </a:r>
                    <a:endParaRPr lang="zh-CN" altLang="en-US" sz="1600">
                      <a:solidFill>
                        <a:sysClr val="window" lastClr="FFFFFF"/>
                      </a:solidFill>
                    </a:endParaRPr>
                  </a:p>
                  <a:p>
                    <a:pPr>
                      <a:defRPr lang="zh-CN" sz="1200" b="0" i="0" u="none" strike="noStrike" kern="1200" baseline="0">
                        <a:solidFill>
                          <a:sysClr val="window" lastClr="FFFFFF"/>
                        </a:solidFill>
                        <a:latin typeface="ITC Avant Garde Std XLt" charset="0"/>
                        <a:ea typeface="方正兰亭黑简体" panose="02000000000000000000" charset="-122"/>
                        <a:cs typeface="+mn-ea"/>
                      </a:defRPr>
                    </a:pPr>
                    <a:r>
                      <a:rPr lang="en-US" altLang="zh-CN" sz="2400" b="1">
                        <a:solidFill>
                          <a:sysClr val="window" lastClr="FFFFFF"/>
                        </a:solidFill>
                        <a:latin typeface="宋体" panose="02010600030101010101" pitchFamily="2" charset="-122"/>
                        <a:ea typeface="宋体" panose="02010600030101010101" pitchFamily="2" charset="-122"/>
                      </a:rPr>
                      <a:t>13%</a:t>
                    </a:r>
                    <a:endParaRPr lang="en-US" altLang="zh-CN" sz="2400" b="1">
                      <a:solidFill>
                        <a:sysClr val="window" lastClr="FFFFFF"/>
                      </a:solidFill>
                      <a:latin typeface="宋体" panose="02010600030101010101" pitchFamily="2" charset="-122"/>
                      <a:ea typeface="宋体" panose="02010600030101010101" pitchFamily="2" charset="-122"/>
                    </a:endParaRPr>
                  </a:p>
                </c:rich>
              </c:tx>
              <c:dLblPos val="bestFit"/>
              <c:showLegendKey val="0"/>
              <c:showVal val="0"/>
              <c:showCatName val="1"/>
              <c:showSerName val="0"/>
              <c:showPercent val="1"/>
              <c:showBubbleSize val="0"/>
              <c:separator>
</c:separator>
              <c:extLst>
                <c:ext xmlns:c15="http://schemas.microsoft.com/office/drawing/2012/chart" uri="{CE6537A1-D6FC-4f65-9D91-7224C49458BB}">
                  <c15:layout>
                    <c:manualLayout>
                      <c:w val="0.335332213960182"/>
                      <c:h val="0.250530785562633"/>
                    </c:manualLayout>
                  </c15:layout>
                </c:ext>
              </c:extLst>
            </c:dLbl>
            <c:dLbl>
              <c:idx val="2"/>
              <c:layout>
                <c:manualLayout>
                  <c:x val="0.204031057996342"/>
                  <c:y val="0.189256630401607"/>
                </c:manualLayout>
              </c:layout>
              <c:tx>
                <c:rich>
                  <a:bodyPr rot="0" spcFirstLastPara="0" vertOverflow="ellipsis" vert="horz" wrap="square" lIns="38100" tIns="19050" rIns="38100" bIns="19050" anchor="ctr" anchorCtr="1"/>
                  <a:lstStyle/>
                  <a:p>
                    <a:pPr defTabSz="914400">
                      <a:defRPr lang="zh-CN" sz="1600" b="0" i="0" u="none" strike="noStrike" kern="1200" baseline="0">
                        <a:solidFill>
                          <a:sysClr val="window" lastClr="FFFFFF"/>
                        </a:solidFill>
                        <a:latin typeface="ITC Avant Garde Std XLt" charset="0"/>
                        <a:ea typeface="方正兰亭黑简体" panose="02000000000000000000" charset="-122"/>
                        <a:cs typeface="+mn-ea"/>
                      </a:defRPr>
                    </a:pPr>
                    <a:r>
                      <a:rPr lang="zh-CN" altLang="en-US" sz="1600">
                        <a:solidFill>
                          <a:sysClr val="window" lastClr="FFFFFF"/>
                        </a:solidFill>
                      </a:rPr>
                      <a:t>食品服务环节</a:t>
                    </a:r>
                    <a:endParaRPr lang="zh-CN" altLang="en-US" sz="1600">
                      <a:solidFill>
                        <a:sysClr val="window" lastClr="FFFFFF"/>
                      </a:solidFill>
                    </a:endParaRPr>
                  </a:p>
                  <a:p>
                    <a:pPr defTabSz="914400">
                      <a:defRPr lang="zh-CN" sz="1600" b="0" i="0" u="none" strike="noStrike" kern="1200" baseline="0">
                        <a:solidFill>
                          <a:sysClr val="window" lastClr="FFFFFF"/>
                        </a:solidFill>
                        <a:latin typeface="ITC Avant Garde Std XLt" charset="0"/>
                        <a:ea typeface="方正兰亭黑简体" panose="02000000000000000000" charset="-122"/>
                        <a:cs typeface="+mn-ea"/>
                      </a:defRPr>
                    </a:pPr>
                    <a:r>
                      <a:rPr lang="en-US" altLang="zh-CN" sz="1200" b="1">
                        <a:solidFill>
                          <a:srgbClr val="0070C0"/>
                        </a:solidFill>
                        <a:latin typeface="仿宋" panose="02010609060101010101" pitchFamily="49" charset="-122"/>
                        <a:ea typeface="仿宋" panose="02010609060101010101" pitchFamily="49" charset="-122"/>
                      </a:rPr>
                      <a:t>FOOD SERVICE </a:t>
                    </a:r>
                    <a:endParaRPr lang="en-US" altLang="zh-CN" sz="1200" b="1">
                      <a:solidFill>
                        <a:srgbClr val="0070C0"/>
                      </a:solidFill>
                      <a:latin typeface="仿宋" panose="02010609060101010101" pitchFamily="49" charset="-122"/>
                      <a:ea typeface="仿宋" panose="02010609060101010101" pitchFamily="49" charset="-122"/>
                    </a:endParaRPr>
                  </a:p>
                  <a:p>
                    <a:pPr defTabSz="914400">
                      <a:defRPr lang="zh-CN" sz="1600" b="0" i="0" u="none" strike="noStrike" kern="1200" baseline="0">
                        <a:solidFill>
                          <a:sysClr val="window" lastClr="FFFFFF"/>
                        </a:solidFill>
                        <a:latin typeface="ITC Avant Garde Std XLt" charset="0"/>
                        <a:ea typeface="方正兰亭黑简体" panose="02000000000000000000" charset="-122"/>
                        <a:cs typeface="+mn-ea"/>
                      </a:defRPr>
                    </a:pPr>
                    <a:r>
                      <a:rPr lang="en-US" altLang="zh-CN" sz="2400" b="1">
                        <a:solidFill>
                          <a:sysClr val="window" lastClr="FFFFFF"/>
                        </a:solidFill>
                        <a:latin typeface="宋体" panose="02010600030101010101" pitchFamily="2" charset="-122"/>
                        <a:ea typeface="宋体" panose="02010600030101010101" pitchFamily="2" charset="-122"/>
                      </a:rPr>
                      <a:t>26%</a:t>
                    </a:r>
                    <a:endParaRPr lang="en-US" altLang="zh-CN" sz="2400" b="1">
                      <a:solidFill>
                        <a:sysClr val="window" lastClr="FFFFFF"/>
                      </a:solidFill>
                      <a:latin typeface="宋体" panose="02010600030101010101" pitchFamily="2" charset="-122"/>
                      <a:ea typeface="宋体" panose="02010600030101010101" pitchFamily="2" charset="-122"/>
                    </a:endParaRPr>
                  </a:p>
                </c:rich>
              </c:tx>
              <c:numFmt formatCode="General" sourceLinked="1"/>
              <c:spPr>
                <a:noFill/>
                <a:ln>
                  <a:noFill/>
                </a:ln>
                <a:effectLst/>
              </c:spPr>
              <c:txPr>
                <a:bodyPr rot="0" spcFirstLastPara="0" vertOverflow="ellipsis" vert="horz" wrap="square" lIns="38100" tIns="19050" rIns="38100" bIns="19050" anchor="ctr" anchorCtr="1"/>
                <a:lstStyle/>
                <a:p>
                  <a:pPr>
                    <a:defRPr lang="zh-CN" sz="1600" b="0" i="0" u="none" strike="noStrike" kern="1200" baseline="0">
                      <a:solidFill>
                        <a:sysClr val="window" lastClr="FFFFFF"/>
                      </a:solidFill>
                      <a:latin typeface="ITC Avant Garde Std XLt" charset="0"/>
                      <a:ea typeface="方正兰亭黑简体" panose="02000000000000000000" charset="-122"/>
                      <a:cs typeface="+mn-ea"/>
                    </a:defRPr>
                  </a:pPr>
                </a:p>
              </c:txPr>
              <c:dLblPos val="bestFit"/>
              <c:showLegendKey val="0"/>
              <c:showVal val="0"/>
              <c:showCatName val="1"/>
              <c:showSerName val="0"/>
              <c:showPercent val="1"/>
              <c:showBubbleSize val="0"/>
              <c:separator>
</c:separator>
              <c:extLst>
                <c:ext xmlns:c15="http://schemas.microsoft.com/office/drawing/2012/chart" uri="{CE6537A1-D6FC-4f65-9D91-7224C49458BB}">
                  <c15:layout>
                    <c:manualLayout>
                      <c:w val="0.275485727992324"/>
                      <c:h val="0.276825085742283"/>
                    </c:manualLayout>
                  </c15:layout>
                </c:ext>
              </c:extLst>
            </c:dLbl>
            <c:spPr>
              <a:noFill/>
              <a:ln>
                <a:noFill/>
              </a:ln>
              <a:effectLst/>
            </c:spPr>
            <c:txPr>
              <a:bodyPr rot="0" spcFirstLastPara="0" vertOverflow="ellipsis" vert="horz" wrap="square" lIns="38100" tIns="19050" rIns="38100" bIns="19050" anchor="ctr" anchorCtr="1"/>
              <a:lstStyle/>
              <a:p>
                <a:pPr>
                  <a:defRPr lang="zh-CN" sz="1200" b="0" i="0" u="none" strike="noStrike" kern="1200" baseline="0">
                    <a:solidFill>
                      <a:sysClr val="window" lastClr="FFFFFF"/>
                    </a:solidFill>
                    <a:latin typeface="ITC Avant Garde Std XLt" charset="0"/>
                    <a:ea typeface="方正兰亭黑简体" panose="02000000000000000000" charset="-122"/>
                    <a:cs typeface="+mn-ea"/>
                  </a:defRPr>
                </a:pPr>
              </a:p>
            </c:txPr>
            <c:dLblPos val="inEnd"/>
            <c:showLegendKey val="0"/>
            <c:showVal val="0"/>
            <c:showCatName val="1"/>
            <c:showSerName val="0"/>
            <c:showPercent val="1"/>
            <c:showBubbleSize val="0"/>
            <c:showLeaderLines val="1"/>
            <c:extLst>
              <c:ext xmlns:c15="http://schemas.microsoft.com/office/drawing/2012/chart" uri="{CE6537A1-D6FC-4f65-9D91-7224C49458BB}">
                <c15:layout/>
                <c15:showLeaderLines val="1"/>
                <c15:leaderLines>
                  <c:spPr>
                    <a:ln w="9525">
                      <a:solidFill>
                        <a:sysClr val="windowText" lastClr="000000">
                          <a:lumMod val="35000"/>
                          <a:lumOff val="65000"/>
                        </a:sysClr>
                      </a:solidFill>
                    </a:ln>
                    <a:effectLst/>
                  </c:spPr>
                </c15:leaderLines>
              </c:ext>
            </c:extLst>
          </c:dLbls>
          <c:cat>
            <c:strRef>
              <c:f>Sheet1!$A$2:$A$4</c:f>
              <c:strCache>
                <c:ptCount val="3"/>
                <c:pt idx="0">
                  <c:v>家庭消费环节</c:v>
                </c:pt>
                <c:pt idx="1">
                  <c:v>零售环节</c:v>
                </c:pt>
                <c:pt idx="2">
                  <c:v>食品服务环节</c:v>
                </c:pt>
              </c:strCache>
            </c:strRef>
          </c:cat>
          <c:val>
            <c:numRef>
              <c:f>Sheet1!$B$2:$B$4</c:f>
              <c:numCache>
                <c:formatCode>0%</c:formatCode>
                <c:ptCount val="3"/>
                <c:pt idx="0">
                  <c:v>0.610000000000001</c:v>
                </c:pt>
                <c:pt idx="1">
                  <c:v>0.13</c:v>
                </c:pt>
                <c:pt idx="2">
                  <c:v>0.26</c:v>
                </c:pt>
              </c:numCache>
            </c:numRef>
          </c:val>
        </c:ser>
        <c:dLbls>
          <c:showLegendKey val="0"/>
          <c:showVal val="0"/>
          <c:showCatName val="1"/>
          <c:showSerName val="0"/>
          <c:showPercent val="1"/>
          <c:showBubbleSize val="0"/>
          <c:showLeaderLines val="1"/>
        </c:dLbls>
        <c:firstSliceAng val="0"/>
      </c:pieChart>
      <c:spPr>
        <a:noFill/>
        <a:ln>
          <a:noFill/>
        </a:ln>
        <a:effectLst/>
      </c:spPr>
    </c:plotArea>
    <c:plotVisOnly val="1"/>
    <c:dispBlanksAs val="zero"/>
    <c:showDLblsOverMax val="0"/>
  </c:chart>
  <c:spPr>
    <a:noFill/>
    <a:ln w="9525" cap="flat" cmpd="sng" algn="ctr">
      <a:noFill/>
      <a:round/>
    </a:ln>
    <a:effectLst/>
  </c:spPr>
  <c:txPr>
    <a:bodyPr/>
    <a:lstStyle/>
    <a:p>
      <a:pPr>
        <a:defRPr lang="zh-CN" sz="1200">
          <a:solidFill>
            <a:sysClr val="window" lastClr="FFFFFF"/>
          </a:solidFill>
        </a:defRPr>
      </a:pPr>
    </a:p>
  </c:txPr>
  <c:externalData r:id="rId1">
    <c:autoUpdate val="0"/>
  </c:externalData>
</c:chartSpace>
</file>

<file path=ppt/charts/colors1.xml><?xml version="1.0" encoding="utf-8"?>
<cs:colorStyle xmlns:cs="http://schemas.microsoft.com/office/drawing/2012/chartStyle" xmlns:a="http://schemas.openxmlformats.org/drawingml/2006/main" meth="withinLinearReversed" id="25">
  <a:schemeClr val="accent5"/>
</cs:colorStyle>
</file>

<file path=ppt/charts/style1.xml><?xml version="1.0" encoding="utf-8"?>
<cs:chartStyle xmlns:cs="http://schemas.microsoft.com/office/drawing/2012/chartStyle" xmlns:a="http://schemas.openxmlformats.org/drawingml/2006/main" id="254">
  <cs:axisTitle>
    <cs:lnRef idx="0"/>
    <cs:fillRef idx="0"/>
    <cs:effectRef idx="0"/>
    <cs:fontRef idx="minor">
      <a:sysClr val="windowText" lastClr="000000">
        <a:lumMod val="50000"/>
        <a:lumOff val="50000"/>
      </a:sysClr>
    </cs:fontRef>
    <cs:defRPr sz="900" kern="1200" cap="all"/>
  </cs:axisTitle>
  <cs:categoryAxis>
    <cs:lnRef idx="0"/>
    <cs:fillRef idx="0"/>
    <cs:effectRef idx="0"/>
    <cs:fontRef idx="minor">
      <a:sysClr val="windowText" lastClr="000000">
        <a:lumMod val="50000"/>
        <a:lumOff val="50000"/>
      </a:sysClr>
    </cs:fontRef>
    <cs:spPr>
      <a:ln w="9525" cap="flat" cmpd="sng" algn="ctr">
        <a:solidFill>
          <a:sysClr val="windowText" lastClr="000000">
            <a:lumMod val="15000"/>
            <a:lumOff val="85000"/>
          </a:sysClr>
        </a:solidFill>
        <a:round/>
      </a:ln>
    </cs:spPr>
    <cs:defRPr sz="900" kern="1200"/>
  </cs:categoryAxis>
  <cs:chartArea mods="allowNoFillOverride allowNoLineOverride">
    <cs:lnRef idx="0"/>
    <cs:fillRef idx="0"/>
    <cs:effectRef idx="0"/>
    <cs:fontRef idx="minor">
      <a:sysClr val="windowText" lastClr="000000"/>
    </cs:fontRef>
    <cs:spPr>
      <a:solidFill>
        <a:sysClr val="window" lastClr="FFFFFF"/>
      </a:solidFill>
      <a:ln w="9525" cap="flat" cmpd="sng" algn="ctr">
        <a:solidFill>
          <a:sysClr val="windowText" lastClr="000000">
            <a:lumMod val="15000"/>
            <a:lumOff val="85000"/>
          </a:sysClr>
        </a:solidFill>
        <a:round/>
      </a:ln>
    </cs:spPr>
    <cs:defRPr sz="900" kern="1200"/>
  </cs:chartArea>
  <cs:dataLabel>
    <cs:lnRef idx="0"/>
    <cs:fillRef idx="0"/>
    <cs:effectRef idx="0"/>
    <cs:fontRef idx="minor">
      <a:sysClr val="windowText" lastClr="000000">
        <a:lumMod val="65000"/>
        <a:lumOff val="35000"/>
      </a:sysClr>
    </cs:fontRef>
    <cs:defRPr sz="900" kern="1200"/>
  </cs:dataLabel>
  <cs:dataLabelCallout>
    <cs:lnRef idx="0"/>
    <cs:fillRef idx="0"/>
    <cs:effectRef idx="0"/>
    <cs:fontRef idx="minor">
      <a:sysClr val="windowText" lastClr="000000">
        <a:lumMod val="65000"/>
        <a:lumOff val="35000"/>
      </a:sysClr>
    </cs:fontRef>
    <cs:spPr>
      <a:solidFill>
        <a:sysClr val="window" lastClr="FFFFFF"/>
      </a:solidFill>
      <a:ln>
        <a:solidFill>
          <a:sysClr val="windowText" lastClr="000000">
            <a:lumMod val="25000"/>
            <a:lumOff val="75000"/>
          </a:sys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ysClr val="windowText" lastClr="000000"/>
    </cs:fontRef>
    <cs:spPr>
      <a:ln w="9525" cap="flat" cmpd="sng" algn="ctr">
        <a:solidFill>
          <a:srgbClr val="FFFFFF">
            <a:shade val="95000"/>
          </a:srgbClr>
        </a:solidFill>
        <a:round/>
      </a:ln>
    </cs:spPr>
  </cs:dataPoint>
  <cs:dataPoint3D>
    <cs:lnRef idx="0"/>
    <cs:fillRef idx="2">
      <cs:styleClr val="auto"/>
    </cs:fillRef>
    <cs:effectRef idx="1"/>
    <cs:fontRef idx="minor">
      <a:sysClr val="windowText" lastClr="000000"/>
    </cs:fontRef>
  </cs:dataPoint3D>
  <cs:dataPointLine>
    <cs:lnRef idx="0">
      <cs:styleClr val="auto"/>
    </cs:lnRef>
    <cs:fillRef idx="2">
      <cs:styleClr val="auto"/>
    </cs:fillRef>
    <cs:effectRef idx="1"/>
    <cs:fontRef idx="minor">
      <a:sysClr val="windowText" lastClr="000000"/>
    </cs:fontRef>
    <cs:spPr>
      <a:ln w="15875" cap="rnd">
        <a:solidFill>
          <a:srgbClr val="FFFFFF"/>
        </a:solidFill>
        <a:round/>
      </a:ln>
    </cs:spPr>
  </cs:dataPointLine>
  <cs:dataPointMarker>
    <cs:lnRef idx="0">
      <cs:styleClr val="auto"/>
    </cs:lnRef>
    <cs:fillRef idx="2">
      <cs:styleClr val="auto"/>
    </cs:fillRef>
    <cs:effectRef idx="1"/>
    <cs:fontRef idx="minor">
      <a:sysClr val="windowText" lastClr="000000"/>
    </cs:fontRef>
    <cs:spPr>
      <a:ln w="9525" cap="flat" cmpd="sng" algn="ctr">
        <a:solidFill>
          <a:srgbClr val="FFFFFF">
            <a:shade val="95000"/>
          </a:srgbClr>
        </a:solidFill>
        <a:round/>
      </a:ln>
    </cs:spPr>
  </cs:dataPointMarker>
  <cs:dataPointMarkerLayout symbol="circle" size="4"/>
  <cs:dataPointWireframe>
    <cs:lnRef idx="0">
      <cs:styleClr val="auto"/>
    </cs:lnRef>
    <cs:fillRef idx="2"/>
    <cs:effectRef idx="0"/>
    <cs:fontRef idx="minor">
      <a:sysClr val="windowText" lastClr="000000"/>
    </cs:fontRef>
    <cs:spPr>
      <a:ln w="9525" cap="rnd">
        <a:solidFill>
          <a:srgbClr val="FFFFFF"/>
        </a:solidFill>
        <a:round/>
      </a:ln>
    </cs:spPr>
  </cs:dataPointWireframe>
  <cs:dataTable>
    <cs:lnRef idx="0"/>
    <cs:fillRef idx="0"/>
    <cs:effectRef idx="0"/>
    <cs:fontRef idx="minor">
      <a:sysClr val="windowText" lastClr="000000">
        <a:lumMod val="50000"/>
        <a:lumOff val="50000"/>
      </a:sysClr>
    </cs:fontRef>
    <cs:spPr>
      <a:ln w="9525">
        <a:solidFill>
          <a:sysClr val="windowText" lastClr="000000">
            <a:lumMod val="15000"/>
            <a:lumOff val="85000"/>
          </a:sysClr>
        </a:solidFill>
      </a:ln>
    </cs:spPr>
    <cs:defRPr sz="900" kern="1200"/>
  </cs:dataTable>
  <cs:downBar>
    <cs:lnRef idx="0"/>
    <cs:fillRef idx="0"/>
    <cs:effectRef idx="0"/>
    <cs:fontRef idx="minor">
      <a:sysClr val="windowText" lastClr="000000"/>
    </cs:fontRef>
    <cs:spPr>
      <a:solidFill>
        <a:sysClr val="windowText" lastClr="000000">
          <a:lumMod val="75000"/>
          <a:lumOff val="25000"/>
        </a:sysClr>
      </a:solidFill>
      <a:ln w="9525">
        <a:solidFill>
          <a:sysClr val="windowText" lastClr="000000">
            <a:lumMod val="50000"/>
            <a:lumOff val="50000"/>
          </a:sysClr>
        </a:solidFill>
      </a:ln>
    </cs:spPr>
  </cs:downBar>
  <cs:dropLine>
    <cs:lnRef idx="0"/>
    <cs:fillRef idx="0"/>
    <cs:effectRef idx="0"/>
    <cs:fontRef idx="minor">
      <a:sysClr val="windowText" lastClr="000000"/>
    </cs:fontRef>
    <cs:spPr>
      <a:ln w="9525">
        <a:solidFill>
          <a:sysClr val="windowText" lastClr="000000">
            <a:lumMod val="35000"/>
            <a:lumOff val="65000"/>
          </a:sysClr>
        </a:solidFill>
        <a:prstDash val="dash"/>
      </a:ln>
    </cs:spPr>
  </cs:dropLine>
  <cs:errorBar>
    <cs:lnRef idx="0"/>
    <cs:fillRef idx="0"/>
    <cs:effectRef idx="0"/>
    <cs:fontRef idx="minor">
      <a:sysClr val="windowText" lastClr="000000"/>
    </cs:fontRef>
    <cs:spPr>
      <a:ln w="9525">
        <a:solidFill>
          <a:sysClr val="windowText" lastClr="000000">
            <a:lumMod val="50000"/>
            <a:lumOff val="50000"/>
          </a:sysClr>
        </a:solidFill>
      </a:ln>
    </cs:spPr>
  </cs:errorBar>
  <cs:floor>
    <cs:lnRef idx="0"/>
    <cs:fillRef idx="0"/>
    <cs:effectRef idx="0"/>
    <cs:fontRef idx="minor">
      <a:sysClr val="windowText" lastClr="000000"/>
    </cs:fontRef>
  </cs:floor>
  <cs:gridlineMajor>
    <cs:lnRef idx="0"/>
    <cs:fillRef idx="0"/>
    <cs:effectRef idx="0"/>
    <cs:fontRef idx="minor">
      <a:sysClr val="windowText" lastClr="000000"/>
    </cs:fontRef>
    <cs:spPr>
      <a:ln w="9525" cap="flat" cmpd="sng" algn="ctr">
        <a:solidFill>
          <a:sysClr val="windowText" lastClr="000000">
            <a:lumMod val="15000"/>
            <a:lumOff val="85000"/>
          </a:sysClr>
        </a:solidFill>
        <a:round/>
      </a:ln>
    </cs:spPr>
  </cs:gridlineMajor>
  <cs:gridlineMinor>
    <cs:lnRef idx="0"/>
    <cs:fillRef idx="0"/>
    <cs:effectRef idx="0"/>
    <cs:fontRef idx="minor">
      <a:sysClr val="windowText" lastClr="000000"/>
    </cs:fontRef>
    <cs:spPr>
      <a:ln>
        <a:solidFill>
          <a:sysClr val="windowText" lastClr="000000">
            <a:lumMod val="5000"/>
            <a:lumOff val="95000"/>
          </a:sysClr>
        </a:solidFill>
      </a:ln>
    </cs:spPr>
  </cs:gridlineMinor>
  <cs:hiLoLine>
    <cs:lnRef idx="0"/>
    <cs:fillRef idx="0"/>
    <cs:effectRef idx="0"/>
    <cs:fontRef idx="minor">
      <a:sysClr val="windowText" lastClr="000000"/>
    </cs:fontRef>
    <cs:spPr>
      <a:ln w="9525">
        <a:solidFill>
          <a:sysClr val="windowText" lastClr="000000">
            <a:lumMod val="50000"/>
            <a:lumOff val="50000"/>
          </a:sysClr>
        </a:solidFill>
        <a:prstDash val="dash"/>
      </a:ln>
    </cs:spPr>
  </cs:hiLoLine>
  <cs:leaderLine>
    <cs:lnRef idx="0"/>
    <cs:fillRef idx="0"/>
    <cs:effectRef idx="0"/>
    <cs:fontRef idx="minor">
      <a:sysClr val="windowText" lastClr="000000"/>
    </cs:fontRef>
    <cs:spPr>
      <a:ln w="9525">
        <a:solidFill>
          <a:sysClr val="windowText" lastClr="000000">
            <a:lumMod val="35000"/>
            <a:lumOff val="65000"/>
          </a:sysClr>
        </a:solidFill>
      </a:ln>
    </cs:spPr>
  </cs:leaderLine>
  <cs:legend>
    <cs:lnRef idx="0"/>
    <cs:fillRef idx="0"/>
    <cs:effectRef idx="0"/>
    <cs:fontRef idx="minor">
      <a:sysClr val="windowText" lastClr="000000">
        <a:lumMod val="50000"/>
        <a:lumOff val="50000"/>
      </a:sysClr>
    </cs:fontRef>
    <cs:defRPr sz="900" kern="1200"/>
  </cs:legend>
  <cs:plotArea mods="allowNoFillOverride allowNoLineOverride">
    <cs:lnRef idx="0"/>
    <cs:fillRef idx="0"/>
    <cs:effectRef idx="0"/>
    <cs:fontRef idx="minor">
      <a:sysClr val="windowText" lastClr="000000"/>
    </cs:fontRef>
  </cs:plotArea>
  <cs:plotArea3D mods="allowNoFillOverride allowNoLineOverride">
    <cs:lnRef idx="0"/>
    <cs:fillRef idx="0"/>
    <cs:effectRef idx="0"/>
    <cs:fontRef idx="minor">
      <a:sysClr val="windowText" lastClr="000000"/>
    </cs:fontRef>
  </cs:plotArea3D>
  <cs:seriesAxis>
    <cs:lnRef idx="0"/>
    <cs:fillRef idx="0"/>
    <cs:effectRef idx="0"/>
    <cs:fontRef idx="minor">
      <a:sysClr val="windowText" lastClr="000000">
        <a:lumMod val="50000"/>
        <a:lumOff val="50000"/>
      </a:sysClr>
    </cs:fontRef>
    <cs:spPr>
      <a:ln w="9525" cap="flat" cmpd="sng" algn="ctr">
        <a:solidFill>
          <a:sysClr val="windowText" lastClr="000000">
            <a:lumMod val="15000"/>
            <a:lumOff val="85000"/>
          </a:sysClr>
        </a:solidFill>
        <a:round/>
      </a:ln>
    </cs:spPr>
    <cs:defRPr sz="900" kern="1200"/>
  </cs:seriesAxis>
  <cs:seriesLine>
    <cs:lnRef idx="0"/>
    <cs:fillRef idx="0"/>
    <cs:effectRef idx="0"/>
    <cs:fontRef idx="minor">
      <a:sysClr val="windowText" lastClr="000000"/>
    </cs:fontRef>
    <cs:spPr>
      <a:ln w="9525">
        <a:solidFill>
          <a:sysClr val="windowText" lastClr="000000">
            <a:lumMod val="35000"/>
            <a:lumOff val="65000"/>
          </a:sysClr>
        </a:solidFill>
        <a:prstDash val="dash"/>
      </a:ln>
    </cs:spPr>
  </cs:seriesLine>
  <cs:title>
    <cs:lnRef idx="0"/>
    <cs:fillRef idx="0"/>
    <cs:effectRef idx="0"/>
    <cs:fontRef idx="minor">
      <a:sysClr val="windowText" lastClr="000000">
        <a:lumMod val="50000"/>
        <a:lumOff val="50000"/>
      </a:sysClr>
    </cs:fontRef>
    <cs:defRPr sz="1400" kern="1200" cap="none" spc="20" baseline="0"/>
  </cs:title>
  <cs:trendline>
    <cs:lnRef idx="0">
      <cs:styleClr val="auto"/>
    </cs:lnRef>
    <cs:fillRef idx="2"/>
    <cs:effectRef idx="0"/>
    <cs:fontRef idx="minor">
      <a:sysClr val="windowText" lastClr="000000"/>
    </cs:fontRef>
    <cs:spPr>
      <a:ln w="9525" cap="rnd">
        <a:solidFill>
          <a:srgbClr val="FFFFFF"/>
        </a:solidFill>
      </a:ln>
    </cs:spPr>
  </cs:trendline>
  <cs:trendlineLabel>
    <cs:lnRef idx="0"/>
    <cs:fillRef idx="0"/>
    <cs:effectRef idx="0"/>
    <cs:fontRef idx="minor">
      <a:sysClr val="windowText" lastClr="000000">
        <a:lumMod val="50000"/>
        <a:lumOff val="50000"/>
      </a:sysClr>
    </cs:fontRef>
    <cs:defRPr sz="900" kern="1200"/>
  </cs:trendlineLabel>
  <cs:upBar>
    <cs:lnRef idx="0"/>
    <cs:fillRef idx="0"/>
    <cs:effectRef idx="0"/>
    <cs:fontRef idx="minor">
      <a:sysClr val="windowText" lastClr="000000"/>
    </cs:fontRef>
    <cs:spPr>
      <a:solidFill>
        <a:sysClr val="window" lastClr="FFFFFF"/>
      </a:solidFill>
      <a:ln w="9525">
        <a:solidFill>
          <a:sysClr val="windowText" lastClr="000000">
            <a:lumMod val="50000"/>
            <a:lumOff val="50000"/>
          </a:sysClr>
        </a:solidFill>
      </a:ln>
    </cs:spPr>
  </cs:upBar>
  <cs:valueAxis>
    <cs:lnRef idx="0"/>
    <cs:fillRef idx="0"/>
    <cs:effectRef idx="0"/>
    <cs:fontRef idx="minor">
      <a:sysClr val="windowText" lastClr="000000">
        <a:lumMod val="50000"/>
        <a:lumOff val="50000"/>
      </a:sysClr>
    </cs:fontRef>
    <cs:defRPr sz="900" kern="1200"/>
  </cs:valueAxis>
  <cs:wall>
    <cs:lnRef idx="0"/>
    <cs:fillRef idx="0"/>
    <cs:effectRef idx="0"/>
    <cs:fontRef idx="minor">
      <a:sysClr val="windowText" lastClr="000000"/>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73E4314-E72E-104A-BE32-7E4DF3EC11D6}" type="datetimeFigureOut">
              <a:rPr kumimoji="1" lang="zh-CN" altLang="en-US" smtClean="0"/>
            </a:fld>
            <a:endParaRPr kumimoji="1"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7711DD1-BE9E-9E4B-902A-C15E65E5C720}" type="slidenum">
              <a:rPr kumimoji="1" lang="zh-CN" altLang="en-US" smtClean="0"/>
            </a:fld>
            <a:endParaRPr kumimoji="1" lang="zh-CN" altLang="en-US"/>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9" Type="http://schemas.openxmlformats.org/officeDocument/2006/relationships/image" Target="../media/image8.svg"/><Relationship Id="rId8" Type="http://schemas.openxmlformats.org/officeDocument/2006/relationships/image" Target="../media/image7.png"/><Relationship Id="rId7" Type="http://schemas.openxmlformats.org/officeDocument/2006/relationships/image" Target="../media/image6.svg"/><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3" Type="http://schemas.openxmlformats.org/officeDocument/2006/relationships/image" Target="../media/image2.svg"/><Relationship Id="rId2" Type="http://schemas.openxmlformats.org/officeDocument/2006/relationships/image" Target="../media/image1.png"/><Relationship Id="rId11" Type="http://schemas.openxmlformats.org/officeDocument/2006/relationships/image" Target="../media/image10.svg"/><Relationship Id="rId10" Type="http://schemas.openxmlformats.org/officeDocument/2006/relationships/image" Target="../media/image9.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9" Type="http://schemas.openxmlformats.org/officeDocument/2006/relationships/image" Target="../media/image8.svg"/><Relationship Id="rId8" Type="http://schemas.openxmlformats.org/officeDocument/2006/relationships/image" Target="../media/image7.png"/><Relationship Id="rId7" Type="http://schemas.openxmlformats.org/officeDocument/2006/relationships/image" Target="../media/image6.svg"/><Relationship Id="rId6" Type="http://schemas.openxmlformats.org/officeDocument/2006/relationships/image" Target="../media/image5.png"/><Relationship Id="rId5" Type="http://schemas.openxmlformats.org/officeDocument/2006/relationships/image" Target="../media/image12.svg"/><Relationship Id="rId4" Type="http://schemas.openxmlformats.org/officeDocument/2006/relationships/image" Target="../media/image11.png"/><Relationship Id="rId3" Type="http://schemas.openxmlformats.org/officeDocument/2006/relationships/image" Target="../media/image2.svg"/><Relationship Id="rId2" Type="http://schemas.openxmlformats.org/officeDocument/2006/relationships/image" Target="../media/image1.png"/><Relationship Id="rId11" Type="http://schemas.openxmlformats.org/officeDocument/2006/relationships/image" Target="../media/image10.svg"/><Relationship Id="rId10" Type="http://schemas.openxmlformats.org/officeDocument/2006/relationships/image" Target="../media/image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9" Type="http://schemas.openxmlformats.org/officeDocument/2006/relationships/image" Target="../media/image18.svg"/><Relationship Id="rId8" Type="http://schemas.openxmlformats.org/officeDocument/2006/relationships/image" Target="../media/image17.png"/><Relationship Id="rId7" Type="http://schemas.openxmlformats.org/officeDocument/2006/relationships/image" Target="../media/image16.svg"/><Relationship Id="rId6" Type="http://schemas.openxmlformats.org/officeDocument/2006/relationships/image" Target="../media/image15.png"/><Relationship Id="rId5" Type="http://schemas.openxmlformats.org/officeDocument/2006/relationships/image" Target="../media/image12.svg"/><Relationship Id="rId4" Type="http://schemas.openxmlformats.org/officeDocument/2006/relationships/image" Target="../media/image11.png"/><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9" Type="http://schemas.openxmlformats.org/officeDocument/2006/relationships/image" Target="../media/image18.svg"/><Relationship Id="rId8" Type="http://schemas.openxmlformats.org/officeDocument/2006/relationships/image" Target="../media/image17.png"/><Relationship Id="rId7" Type="http://schemas.openxmlformats.org/officeDocument/2006/relationships/image" Target="../media/image16.svg"/><Relationship Id="rId6" Type="http://schemas.openxmlformats.org/officeDocument/2006/relationships/image" Target="../media/image15.png"/><Relationship Id="rId5" Type="http://schemas.openxmlformats.org/officeDocument/2006/relationships/image" Target="../media/image12.svg"/><Relationship Id="rId4" Type="http://schemas.openxmlformats.org/officeDocument/2006/relationships/image" Target="../media/image11.png"/><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image" Target="../media/image26.svg"/><Relationship Id="rId8" Type="http://schemas.openxmlformats.org/officeDocument/2006/relationships/image" Target="../media/image25.png"/><Relationship Id="rId7" Type="http://schemas.openxmlformats.org/officeDocument/2006/relationships/image" Target="../media/image24.svg"/><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 Id="rId3" Type="http://schemas.openxmlformats.org/officeDocument/2006/relationships/image" Target="../media/image20.svg"/><Relationship Id="rId2" Type="http://schemas.openxmlformats.org/officeDocument/2006/relationships/image" Target="../media/image19.png"/><Relationship Id="rId11" Type="http://schemas.openxmlformats.org/officeDocument/2006/relationships/image" Target="../media/image28.svg"/><Relationship Id="rId10" Type="http://schemas.openxmlformats.org/officeDocument/2006/relationships/image" Target="../media/image2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9" Type="http://schemas.openxmlformats.org/officeDocument/2006/relationships/image" Target="../media/image32.svg"/><Relationship Id="rId8" Type="http://schemas.openxmlformats.org/officeDocument/2006/relationships/image" Target="../media/image11.png"/><Relationship Id="rId7" Type="http://schemas.openxmlformats.org/officeDocument/2006/relationships/image" Target="../media/image31.svg"/><Relationship Id="rId6" Type="http://schemas.openxmlformats.org/officeDocument/2006/relationships/image" Target="../media/image19.png"/><Relationship Id="rId5" Type="http://schemas.openxmlformats.org/officeDocument/2006/relationships/image" Target="../media/image30.svg"/><Relationship Id="rId4" Type="http://schemas.openxmlformats.org/officeDocument/2006/relationships/image" Target="../media/image17.png"/><Relationship Id="rId3" Type="http://schemas.openxmlformats.org/officeDocument/2006/relationships/image" Target="../media/image29.svg"/><Relationship Id="rId2" Type="http://schemas.openxmlformats.org/officeDocument/2006/relationships/image" Target="../media/image25.png"/><Relationship Id="rId11" Type="http://schemas.openxmlformats.org/officeDocument/2006/relationships/image" Target="../media/image33.svg"/><Relationship Id="rId10" Type="http://schemas.openxmlformats.org/officeDocument/2006/relationships/image" Target="../media/image2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7" name="TextBox 2"/>
          <p:cNvSpPr txBox="1"/>
          <p:nvPr userDrawn="1"/>
        </p:nvSpPr>
        <p:spPr>
          <a:xfrm>
            <a:off x="3361677" y="9700019"/>
            <a:ext cx="12369684" cy="346249"/>
          </a:xfrm>
          <a:prstGeom prst="rect">
            <a:avLst/>
          </a:prstGeom>
        </p:spPr>
        <p:txBody>
          <a:bodyPr lIns="0" tIns="0" rIns="0" bIns="0" rtlCol="0" anchor="t">
            <a:spAutoFit/>
          </a:bodyPr>
          <a:lstStyle/>
          <a:p>
            <a:pPr>
              <a:lnSpc>
                <a:spcPts val="2700"/>
              </a:lnSpc>
            </a:pPr>
            <a:r>
              <a:rPr lang="en-US" sz="2800" dirty="0">
                <a:solidFill>
                  <a:srgbClr val="7BA92A"/>
                </a:solidFill>
                <a:latin typeface="微软雅黑" panose="020B0503020204020204" pitchFamily="34" charset="-122"/>
                <a:ea typeface="微软雅黑" panose="020B0503020204020204" pitchFamily="34" charset="-122"/>
              </a:rPr>
              <a:t>SEMINAR ON POST-HARVEST LOSS MANAGEMENT</a:t>
            </a:r>
            <a:r>
              <a:rPr lang="zh-CN" altLang="en-US" sz="2800" dirty="0">
                <a:solidFill>
                  <a:srgbClr val="7BA92A"/>
                </a:solidFill>
                <a:latin typeface="微软雅黑" panose="020B0503020204020204" pitchFamily="34" charset="-122"/>
                <a:ea typeface="微软雅黑" panose="020B0503020204020204" pitchFamily="34" charset="-122"/>
              </a:rPr>
              <a:t> </a:t>
            </a:r>
            <a:r>
              <a:rPr lang="en-US" sz="2800" dirty="0" err="1">
                <a:solidFill>
                  <a:srgbClr val="7BA92A"/>
                </a:solidFill>
                <a:latin typeface="微软雅黑" panose="020B0503020204020204" pitchFamily="34" charset="-122"/>
                <a:ea typeface="微软雅黑" panose="020B0503020204020204" pitchFamily="34" charset="-122"/>
              </a:rPr>
              <a:t>粮食减损国际研讨会</a:t>
            </a:r>
            <a:endParaRPr lang="en-US" sz="2800" dirty="0">
              <a:solidFill>
                <a:srgbClr val="7BA92A"/>
              </a:solidFill>
              <a:latin typeface="微软雅黑" panose="020B0503020204020204" pitchFamily="34" charset="-122"/>
              <a:ea typeface="微软雅黑" panose="020B0503020204020204" pitchFamily="34" charset="-122"/>
            </a:endParaRPr>
          </a:p>
        </p:txBody>
      </p:sp>
      <p:sp>
        <p:nvSpPr>
          <p:cNvPr id="20" name="AutoShape 5"/>
          <p:cNvSpPr/>
          <p:nvPr userDrawn="1"/>
        </p:nvSpPr>
        <p:spPr>
          <a:xfrm>
            <a:off x="3361720" y="6129324"/>
            <a:ext cx="13234453" cy="23812"/>
          </a:xfrm>
          <a:prstGeom prst="line">
            <a:avLst/>
          </a:prstGeom>
          <a:ln w="47625" cap="flat">
            <a:solidFill>
              <a:srgbClr val="8AA955"/>
            </a:solidFill>
            <a:prstDash val="solid"/>
            <a:headEnd type="none" w="sm" len="sm"/>
            <a:tailEnd type="none" w="sm" len="sm"/>
          </a:ln>
        </p:spPr>
      </p:sp>
      <p:grpSp>
        <p:nvGrpSpPr>
          <p:cNvPr id="21" name="Group 6"/>
          <p:cNvGrpSpPr/>
          <p:nvPr userDrawn="1"/>
        </p:nvGrpSpPr>
        <p:grpSpPr>
          <a:xfrm rot="-5400000">
            <a:off x="-1303622" y="-1390780"/>
            <a:ext cx="6847746" cy="6847746"/>
            <a:chOff x="0" y="0"/>
            <a:chExt cx="9130328" cy="9130328"/>
          </a:xfrm>
        </p:grpSpPr>
        <p:sp>
          <p:nvSpPr>
            <p:cNvPr id="22" name="Freeform 7"/>
            <p:cNvSpPr/>
            <p:nvPr/>
          </p:nvSpPr>
          <p:spPr>
            <a:xfrm rot="-2700000">
              <a:off x="2403426" y="270785"/>
              <a:ext cx="4323477" cy="8588757"/>
            </a:xfrm>
            <a:custGeom>
              <a:avLst/>
              <a:gdLst/>
              <a:ahLst/>
              <a:cxnLst/>
              <a:rect l="l" t="t" r="r" b="b"/>
              <a:pathLst>
                <a:path w="4323477" h="8588757">
                  <a:moveTo>
                    <a:pt x="0" y="0"/>
                  </a:moveTo>
                  <a:lnTo>
                    <a:pt x="4323476" y="0"/>
                  </a:lnTo>
                  <a:lnTo>
                    <a:pt x="4323476" y="8588758"/>
                  </a:lnTo>
                  <a:lnTo>
                    <a:pt x="0" y="8588758"/>
                  </a:lnTo>
                  <a:lnTo>
                    <a:pt x="0" y="0"/>
                  </a:lnTo>
                  <a:close/>
                </a:path>
              </a:pathLst>
            </a:custGeom>
            <a:blipFill>
              <a:blip r:embed="rId2">
                <a:extLst>
                  <a:ext uri="{96DAC541-7B7A-43D3-8B79-37D633B846F1}">
                    <asvg:svgBlip xmlns:asvg="http://schemas.microsoft.com/office/drawing/2016/SVG/main" r:embed="rId3"/>
                  </a:ext>
                </a:extLst>
              </a:blip>
              <a:stretch>
                <a:fillRect r="-98653"/>
              </a:stretch>
            </a:blipFill>
          </p:spPr>
        </p:sp>
        <p:sp>
          <p:nvSpPr>
            <p:cNvPr id="23" name="Freeform 8"/>
            <p:cNvSpPr/>
            <p:nvPr/>
          </p:nvSpPr>
          <p:spPr>
            <a:xfrm rot="-2700000" flipH="1">
              <a:off x="5784265" y="190406"/>
              <a:ext cx="2113253" cy="4198061"/>
            </a:xfrm>
            <a:custGeom>
              <a:avLst/>
              <a:gdLst/>
              <a:ahLst/>
              <a:cxnLst/>
              <a:rect l="l" t="t" r="r" b="b"/>
              <a:pathLst>
                <a:path w="2113253" h="4198061">
                  <a:moveTo>
                    <a:pt x="2113253" y="0"/>
                  </a:moveTo>
                  <a:lnTo>
                    <a:pt x="0" y="0"/>
                  </a:lnTo>
                  <a:lnTo>
                    <a:pt x="0" y="4198061"/>
                  </a:lnTo>
                  <a:lnTo>
                    <a:pt x="2113253" y="4198061"/>
                  </a:lnTo>
                  <a:lnTo>
                    <a:pt x="2113253" y="0"/>
                  </a:lnTo>
                  <a:close/>
                </a:path>
              </a:pathLst>
            </a:custGeom>
            <a:blipFill>
              <a:blip r:embed="rId4">
                <a:extLst>
                  <a:ext uri="{96DAC541-7B7A-43D3-8B79-37D633B846F1}">
                    <asvg:svgBlip xmlns:asvg="http://schemas.microsoft.com/office/drawing/2016/SVG/main" r:embed="rId5"/>
                  </a:ext>
                </a:extLst>
              </a:blip>
              <a:stretch>
                <a:fillRect r="-98653"/>
              </a:stretch>
            </a:blipFill>
          </p:spPr>
        </p:sp>
        <p:sp>
          <p:nvSpPr>
            <p:cNvPr id="24" name="Freeform 9"/>
            <p:cNvSpPr/>
            <p:nvPr/>
          </p:nvSpPr>
          <p:spPr>
            <a:xfrm rot="-2700000">
              <a:off x="5207629" y="2369390"/>
              <a:ext cx="1040206" cy="2066411"/>
            </a:xfrm>
            <a:custGeom>
              <a:avLst/>
              <a:gdLst/>
              <a:ahLst/>
              <a:cxnLst/>
              <a:rect l="l" t="t" r="r" b="b"/>
              <a:pathLst>
                <a:path w="1040206" h="2066411">
                  <a:moveTo>
                    <a:pt x="0" y="0"/>
                  </a:moveTo>
                  <a:lnTo>
                    <a:pt x="1040206" y="0"/>
                  </a:lnTo>
                  <a:lnTo>
                    <a:pt x="1040206" y="2066412"/>
                  </a:lnTo>
                  <a:lnTo>
                    <a:pt x="0" y="2066412"/>
                  </a:lnTo>
                  <a:lnTo>
                    <a:pt x="0" y="0"/>
                  </a:lnTo>
                  <a:close/>
                </a:path>
              </a:pathLst>
            </a:custGeom>
            <a:blipFill>
              <a:blip r:embed="rId6">
                <a:extLst>
                  <a:ext uri="{96DAC541-7B7A-43D3-8B79-37D633B846F1}">
                    <asvg:svgBlip xmlns:asvg="http://schemas.microsoft.com/office/drawing/2016/SVG/main" r:embed="rId7"/>
                  </a:ext>
                </a:extLst>
              </a:blip>
              <a:stretch>
                <a:fillRect r="-98653"/>
              </a:stretch>
            </a:blipFill>
          </p:spPr>
        </p:sp>
      </p:grpSp>
      <p:sp>
        <p:nvSpPr>
          <p:cNvPr id="25" name="Freeform 10"/>
          <p:cNvSpPr/>
          <p:nvPr userDrawn="1"/>
        </p:nvSpPr>
        <p:spPr>
          <a:xfrm rot="-2700000">
            <a:off x="15221383" y="8899740"/>
            <a:ext cx="3810717" cy="1905358"/>
          </a:xfrm>
          <a:custGeom>
            <a:avLst/>
            <a:gdLst/>
            <a:ahLst/>
            <a:cxnLst/>
            <a:rect l="l" t="t" r="r" b="b"/>
            <a:pathLst>
              <a:path w="3810717" h="1905358">
                <a:moveTo>
                  <a:pt x="0" y="0"/>
                </a:moveTo>
                <a:lnTo>
                  <a:pt x="3810717" y="0"/>
                </a:lnTo>
                <a:lnTo>
                  <a:pt x="3810717" y="1905358"/>
                </a:lnTo>
                <a:lnTo>
                  <a:pt x="0" y="1905358"/>
                </a:lnTo>
                <a:lnTo>
                  <a:pt x="0" y="0"/>
                </a:lnTo>
                <a:close/>
              </a:path>
            </a:pathLst>
          </a:custGeom>
          <a:blipFill>
            <a:blip r:embed="rId8">
              <a:alphaModFix amt="40000"/>
              <a:extLst>
                <a:ext uri="{96DAC541-7B7A-43D3-8B79-37D633B846F1}">
                  <asvg:svgBlip xmlns:asvg="http://schemas.microsoft.com/office/drawing/2016/SVG/main" r:embed="rId9"/>
                </a:ext>
              </a:extLst>
            </a:blip>
            <a:stretch>
              <a:fillRect/>
            </a:stretch>
          </a:blipFill>
        </p:spPr>
      </p:sp>
      <p:sp>
        <p:nvSpPr>
          <p:cNvPr id="26" name="Freeform 11"/>
          <p:cNvSpPr/>
          <p:nvPr userDrawn="1"/>
        </p:nvSpPr>
        <p:spPr>
          <a:xfrm>
            <a:off x="-4947379" y="5815006"/>
            <a:ext cx="8943989" cy="8943989"/>
          </a:xfrm>
          <a:custGeom>
            <a:avLst/>
            <a:gdLst/>
            <a:ahLst/>
            <a:cxnLst/>
            <a:rect l="l" t="t" r="r" b="b"/>
            <a:pathLst>
              <a:path w="8943989" h="8943989">
                <a:moveTo>
                  <a:pt x="0" y="0"/>
                </a:moveTo>
                <a:lnTo>
                  <a:pt x="8943989" y="0"/>
                </a:lnTo>
                <a:lnTo>
                  <a:pt x="8943989" y="8943988"/>
                </a:lnTo>
                <a:lnTo>
                  <a:pt x="0" y="8943988"/>
                </a:lnTo>
                <a:lnTo>
                  <a:pt x="0" y="0"/>
                </a:lnTo>
                <a:close/>
              </a:path>
            </a:pathLst>
          </a:custGeom>
          <a:blipFill>
            <a:blip r:embed="rId10">
              <a:alphaModFix amt="31999"/>
              <a:extLst>
                <a:ext uri="{96DAC541-7B7A-43D3-8B79-37D633B846F1}">
                  <asvg:svgBlip xmlns:asvg="http://schemas.microsoft.com/office/drawing/2016/SVG/main" r:embed="rId11"/>
                </a:ext>
              </a:extLst>
            </a:blip>
            <a:stretch>
              <a:fillRect/>
            </a:stretch>
          </a:blipFill>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AutoShape 3"/>
          <p:cNvSpPr/>
          <p:nvPr userDrawn="1"/>
        </p:nvSpPr>
        <p:spPr>
          <a:xfrm>
            <a:off x="3361720" y="1985468"/>
            <a:ext cx="13234453" cy="23812"/>
          </a:xfrm>
          <a:prstGeom prst="line">
            <a:avLst/>
          </a:prstGeom>
          <a:ln w="47625" cap="flat">
            <a:solidFill>
              <a:srgbClr val="8AA955"/>
            </a:solidFill>
            <a:prstDash val="solid"/>
            <a:headEnd type="none" w="sm" len="sm"/>
            <a:tailEnd type="none" w="sm" len="sm"/>
          </a:ln>
        </p:spPr>
      </p:sp>
      <p:grpSp>
        <p:nvGrpSpPr>
          <p:cNvPr id="9" name="Group 4"/>
          <p:cNvGrpSpPr/>
          <p:nvPr userDrawn="1"/>
        </p:nvGrpSpPr>
        <p:grpSpPr>
          <a:xfrm rot="-5400000">
            <a:off x="-1918179" y="-1918179"/>
            <a:ext cx="5893759" cy="5893759"/>
            <a:chOff x="0" y="0"/>
            <a:chExt cx="7858345" cy="7858345"/>
          </a:xfrm>
        </p:grpSpPr>
        <p:sp>
          <p:nvSpPr>
            <p:cNvPr id="10" name="Freeform 5"/>
            <p:cNvSpPr/>
            <p:nvPr/>
          </p:nvSpPr>
          <p:spPr>
            <a:xfrm rot="-2700000">
              <a:off x="2068595" y="233061"/>
              <a:ext cx="3721156" cy="7392223"/>
            </a:xfrm>
            <a:custGeom>
              <a:avLst/>
              <a:gdLst/>
              <a:ahLst/>
              <a:cxnLst/>
              <a:rect l="l" t="t" r="r" b="b"/>
              <a:pathLst>
                <a:path w="3721156" h="7392223">
                  <a:moveTo>
                    <a:pt x="0" y="0"/>
                  </a:moveTo>
                  <a:lnTo>
                    <a:pt x="3721155" y="0"/>
                  </a:lnTo>
                  <a:lnTo>
                    <a:pt x="3721155" y="7392223"/>
                  </a:lnTo>
                  <a:lnTo>
                    <a:pt x="0" y="7392223"/>
                  </a:lnTo>
                  <a:lnTo>
                    <a:pt x="0" y="0"/>
                  </a:lnTo>
                  <a:close/>
                </a:path>
              </a:pathLst>
            </a:custGeom>
            <a:blipFill>
              <a:blip r:embed="rId2">
                <a:extLst>
                  <a:ext uri="{96DAC541-7B7A-43D3-8B79-37D633B846F1}">
                    <asvg:svgBlip xmlns:asvg="http://schemas.microsoft.com/office/drawing/2016/SVG/main" r:embed="rId3"/>
                  </a:ext>
                </a:extLst>
              </a:blip>
              <a:stretch>
                <a:fillRect r="-98653"/>
              </a:stretch>
            </a:blipFill>
          </p:spPr>
        </p:sp>
        <p:sp>
          <p:nvSpPr>
            <p:cNvPr id="11" name="Freeform 6"/>
            <p:cNvSpPr/>
            <p:nvPr/>
          </p:nvSpPr>
          <p:spPr>
            <a:xfrm rot="-2700000" flipH="1">
              <a:off x="4978436" y="163879"/>
              <a:ext cx="1818847" cy="3613212"/>
            </a:xfrm>
            <a:custGeom>
              <a:avLst/>
              <a:gdLst/>
              <a:ahLst/>
              <a:cxnLst/>
              <a:rect l="l" t="t" r="r" b="b"/>
              <a:pathLst>
                <a:path w="1818847" h="3613212">
                  <a:moveTo>
                    <a:pt x="1818847" y="0"/>
                  </a:moveTo>
                  <a:lnTo>
                    <a:pt x="0" y="0"/>
                  </a:lnTo>
                  <a:lnTo>
                    <a:pt x="0" y="3613213"/>
                  </a:lnTo>
                  <a:lnTo>
                    <a:pt x="1818847" y="3613213"/>
                  </a:lnTo>
                  <a:lnTo>
                    <a:pt x="1818847" y="0"/>
                  </a:lnTo>
                  <a:close/>
                </a:path>
              </a:pathLst>
            </a:custGeom>
            <a:blipFill>
              <a:blip r:embed="rId4">
                <a:extLst>
                  <a:ext uri="{96DAC541-7B7A-43D3-8B79-37D633B846F1}">
                    <asvg:svgBlip xmlns:asvg="http://schemas.microsoft.com/office/drawing/2016/SVG/main" r:embed="rId5"/>
                  </a:ext>
                </a:extLst>
              </a:blip>
              <a:stretch>
                <a:fillRect r="-98653"/>
              </a:stretch>
            </a:blipFill>
          </p:spPr>
        </p:sp>
        <p:sp>
          <p:nvSpPr>
            <p:cNvPr id="12" name="Freeform 7"/>
            <p:cNvSpPr/>
            <p:nvPr/>
          </p:nvSpPr>
          <p:spPr>
            <a:xfrm rot="-2700000">
              <a:off x="4482133" y="2039301"/>
              <a:ext cx="895291" cy="1778531"/>
            </a:xfrm>
            <a:custGeom>
              <a:avLst/>
              <a:gdLst/>
              <a:ahLst/>
              <a:cxnLst/>
              <a:rect l="l" t="t" r="r" b="b"/>
              <a:pathLst>
                <a:path w="895291" h="1778531">
                  <a:moveTo>
                    <a:pt x="0" y="0"/>
                  </a:moveTo>
                  <a:lnTo>
                    <a:pt x="895291" y="0"/>
                  </a:lnTo>
                  <a:lnTo>
                    <a:pt x="895291" y="1778531"/>
                  </a:lnTo>
                  <a:lnTo>
                    <a:pt x="0" y="1778531"/>
                  </a:lnTo>
                  <a:lnTo>
                    <a:pt x="0" y="0"/>
                  </a:lnTo>
                  <a:close/>
                </a:path>
              </a:pathLst>
            </a:custGeom>
            <a:blipFill>
              <a:blip r:embed="rId6">
                <a:extLst>
                  <a:ext uri="{96DAC541-7B7A-43D3-8B79-37D633B846F1}">
                    <asvg:svgBlip xmlns:asvg="http://schemas.microsoft.com/office/drawing/2016/SVG/main" r:embed="rId7"/>
                  </a:ext>
                </a:extLst>
              </a:blip>
              <a:stretch>
                <a:fillRect r="-98653"/>
              </a:stretch>
            </a:blipFill>
          </p:spPr>
        </p:sp>
      </p:grpSp>
      <p:sp>
        <p:nvSpPr>
          <p:cNvPr id="13" name="TextBox 8"/>
          <p:cNvSpPr txBox="1"/>
          <p:nvPr userDrawn="1"/>
        </p:nvSpPr>
        <p:spPr>
          <a:xfrm>
            <a:off x="299787" y="9307305"/>
            <a:ext cx="2151006" cy="773714"/>
          </a:xfrm>
          <a:prstGeom prst="rect">
            <a:avLst/>
          </a:prstGeom>
        </p:spPr>
        <p:txBody>
          <a:bodyPr lIns="0" tIns="0" rIns="0" bIns="0" rtlCol="0" anchor="t">
            <a:spAutoFit/>
          </a:bodyPr>
          <a:lstStyle/>
          <a:p>
            <a:pPr>
              <a:lnSpc>
                <a:spcPts val="3100"/>
              </a:lnSpc>
            </a:pPr>
            <a:r>
              <a:rPr lang="en-US" sz="2245">
                <a:solidFill>
                  <a:srgbClr val="8AA955"/>
                </a:solidFill>
                <a:latin typeface="微软雅黑" panose="020B0503020204020204" pitchFamily="34" charset="-122"/>
                <a:ea typeface="微软雅黑" panose="020B0503020204020204" pitchFamily="34" charset="-122"/>
              </a:rPr>
              <a:t>河南·开封</a:t>
            </a:r>
            <a:endParaRPr lang="en-US" sz="2245">
              <a:solidFill>
                <a:srgbClr val="8AA955"/>
              </a:solidFill>
              <a:latin typeface="微软雅黑" panose="020B0503020204020204" pitchFamily="34" charset="-122"/>
              <a:ea typeface="微软雅黑" panose="020B0503020204020204" pitchFamily="34" charset="-122"/>
            </a:endParaRPr>
          </a:p>
          <a:p>
            <a:pPr>
              <a:lnSpc>
                <a:spcPts val="3100"/>
              </a:lnSpc>
            </a:pPr>
            <a:r>
              <a:rPr lang="en-US" sz="2245">
                <a:solidFill>
                  <a:srgbClr val="8AA955"/>
                </a:solidFill>
                <a:latin typeface="微软雅黑" panose="020B0503020204020204" pitchFamily="34" charset="-122"/>
                <a:ea typeface="微软雅黑" panose="020B0503020204020204" pitchFamily="34" charset="-122"/>
              </a:rPr>
              <a:t>2023年9月25日</a:t>
            </a:r>
            <a:endParaRPr lang="en-US" sz="2245">
              <a:solidFill>
                <a:srgbClr val="8AA955"/>
              </a:solidFill>
              <a:latin typeface="微软雅黑" panose="020B0503020204020204" pitchFamily="34" charset="-122"/>
              <a:ea typeface="微软雅黑" panose="020B0503020204020204" pitchFamily="34" charset="-122"/>
            </a:endParaRPr>
          </a:p>
        </p:txBody>
      </p:sp>
      <p:sp>
        <p:nvSpPr>
          <p:cNvPr id="15" name="Freeform 10"/>
          <p:cNvSpPr/>
          <p:nvPr userDrawn="1"/>
        </p:nvSpPr>
        <p:spPr>
          <a:xfrm rot="-2700000">
            <a:off x="15221383" y="8899740"/>
            <a:ext cx="3810717" cy="1905358"/>
          </a:xfrm>
          <a:custGeom>
            <a:avLst/>
            <a:gdLst/>
            <a:ahLst/>
            <a:cxnLst/>
            <a:rect l="l" t="t" r="r" b="b"/>
            <a:pathLst>
              <a:path w="3810717" h="1905358">
                <a:moveTo>
                  <a:pt x="0" y="0"/>
                </a:moveTo>
                <a:lnTo>
                  <a:pt x="3810717" y="0"/>
                </a:lnTo>
                <a:lnTo>
                  <a:pt x="3810717" y="1905358"/>
                </a:lnTo>
                <a:lnTo>
                  <a:pt x="0" y="1905358"/>
                </a:lnTo>
                <a:lnTo>
                  <a:pt x="0" y="0"/>
                </a:lnTo>
                <a:close/>
              </a:path>
            </a:pathLst>
          </a:custGeom>
          <a:blipFill>
            <a:blip r:embed="rId8">
              <a:alphaModFix amt="40000"/>
              <a:extLst>
                <a:ext uri="{96DAC541-7B7A-43D3-8B79-37D633B846F1}">
                  <asvg:svgBlip xmlns:asvg="http://schemas.microsoft.com/office/drawing/2016/SVG/main" r:embed="rId9"/>
                </a:ext>
              </a:extLst>
            </a:blip>
            <a:stretch>
              <a:fillRect/>
            </a:stretch>
          </a:blipFill>
        </p:spPr>
      </p:sp>
      <p:sp>
        <p:nvSpPr>
          <p:cNvPr id="16" name="TextBox 11"/>
          <p:cNvSpPr txBox="1"/>
          <p:nvPr userDrawn="1"/>
        </p:nvSpPr>
        <p:spPr>
          <a:xfrm>
            <a:off x="3361677" y="9700019"/>
            <a:ext cx="12369684" cy="346249"/>
          </a:xfrm>
          <a:prstGeom prst="rect">
            <a:avLst/>
          </a:prstGeom>
        </p:spPr>
        <p:txBody>
          <a:bodyPr lIns="0" tIns="0" rIns="0" bIns="0" rtlCol="0" anchor="t">
            <a:spAutoFit/>
          </a:bodyPr>
          <a:lstStyle/>
          <a:p>
            <a:pPr>
              <a:lnSpc>
                <a:spcPts val="2700"/>
              </a:lnSpc>
            </a:pPr>
            <a:r>
              <a:rPr lang="en-US" sz="2800" dirty="0">
                <a:solidFill>
                  <a:srgbClr val="7BA92A"/>
                </a:solidFill>
                <a:latin typeface="微软雅黑" panose="020B0503020204020204" pitchFamily="34" charset="-122"/>
                <a:ea typeface="微软雅黑" panose="020B0503020204020204" pitchFamily="34" charset="-122"/>
              </a:rPr>
              <a:t>SEMINAR ON POST-HARVEST LOSS MANAGEMENT</a:t>
            </a:r>
            <a:r>
              <a:rPr lang="zh-CN" altLang="en-US" sz="2800" dirty="0">
                <a:solidFill>
                  <a:srgbClr val="7BA92A"/>
                </a:solidFill>
                <a:latin typeface="微软雅黑" panose="020B0503020204020204" pitchFamily="34" charset="-122"/>
                <a:ea typeface="微软雅黑" panose="020B0503020204020204" pitchFamily="34" charset="-122"/>
              </a:rPr>
              <a:t> </a:t>
            </a:r>
            <a:r>
              <a:rPr lang="en-US" sz="2800" dirty="0" err="1">
                <a:solidFill>
                  <a:srgbClr val="7BA92A"/>
                </a:solidFill>
                <a:latin typeface="微软雅黑" panose="020B0503020204020204" pitchFamily="34" charset="-122"/>
                <a:ea typeface="微软雅黑" panose="020B0503020204020204" pitchFamily="34" charset="-122"/>
              </a:rPr>
              <a:t>粮食减损国际研讨会</a:t>
            </a:r>
            <a:endParaRPr lang="en-US" sz="2800" dirty="0">
              <a:solidFill>
                <a:srgbClr val="7BA92A"/>
              </a:solidFill>
              <a:latin typeface="微软雅黑" panose="020B0503020204020204" pitchFamily="34" charset="-122"/>
              <a:ea typeface="微软雅黑" panose="020B0503020204020204" pitchFamily="34" charset="-122"/>
            </a:endParaRPr>
          </a:p>
        </p:txBody>
      </p:sp>
      <p:sp>
        <p:nvSpPr>
          <p:cNvPr id="17" name="Freeform 12"/>
          <p:cNvSpPr/>
          <p:nvPr userDrawn="1"/>
        </p:nvSpPr>
        <p:spPr>
          <a:xfrm>
            <a:off x="-4947379" y="5815006"/>
            <a:ext cx="8943989" cy="8943989"/>
          </a:xfrm>
          <a:custGeom>
            <a:avLst/>
            <a:gdLst/>
            <a:ahLst/>
            <a:cxnLst/>
            <a:rect l="l" t="t" r="r" b="b"/>
            <a:pathLst>
              <a:path w="8943989" h="8943989">
                <a:moveTo>
                  <a:pt x="0" y="0"/>
                </a:moveTo>
                <a:lnTo>
                  <a:pt x="8943989" y="0"/>
                </a:lnTo>
                <a:lnTo>
                  <a:pt x="8943989" y="8943988"/>
                </a:lnTo>
                <a:lnTo>
                  <a:pt x="0" y="8943988"/>
                </a:lnTo>
                <a:lnTo>
                  <a:pt x="0" y="0"/>
                </a:lnTo>
                <a:close/>
              </a:path>
            </a:pathLst>
          </a:custGeom>
          <a:blipFill>
            <a:blip r:embed="rId10">
              <a:alphaModFix amt="31999"/>
              <a:extLst>
                <a:ext uri="{96DAC541-7B7A-43D3-8B79-37D633B846F1}">
                  <asvg:svgBlip xmlns:asvg="http://schemas.microsoft.com/office/drawing/2016/SVG/main" r:embed="rId11"/>
                </a:ext>
              </a:extLst>
            </a:blip>
            <a:stretch>
              <a:fillRect/>
            </a:stretch>
          </a:blipFill>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TextBox 2"/>
          <p:cNvSpPr txBox="1"/>
          <p:nvPr userDrawn="1"/>
        </p:nvSpPr>
        <p:spPr>
          <a:xfrm>
            <a:off x="3361677" y="9700019"/>
            <a:ext cx="12369684" cy="346249"/>
          </a:xfrm>
          <a:prstGeom prst="rect">
            <a:avLst/>
          </a:prstGeom>
        </p:spPr>
        <p:txBody>
          <a:bodyPr lIns="0" tIns="0" rIns="0" bIns="0" rtlCol="0" anchor="t">
            <a:spAutoFit/>
          </a:bodyPr>
          <a:lstStyle/>
          <a:p>
            <a:pPr>
              <a:lnSpc>
                <a:spcPts val="2700"/>
              </a:lnSpc>
            </a:pPr>
            <a:r>
              <a:rPr lang="en-US" sz="2800" dirty="0">
                <a:solidFill>
                  <a:srgbClr val="1578B6"/>
                </a:solidFill>
                <a:latin typeface="微软雅黑" panose="020B0503020204020204" pitchFamily="34" charset="-122"/>
                <a:ea typeface="微软雅黑" panose="020B0503020204020204" pitchFamily="34" charset="-122"/>
              </a:rPr>
              <a:t>SEMINAR ON POST-HARVEST LOSS MANAGEMENT</a:t>
            </a:r>
            <a:r>
              <a:rPr lang="zh-CN" altLang="en-US" sz="2800" dirty="0">
                <a:solidFill>
                  <a:srgbClr val="1578B6"/>
                </a:solidFill>
                <a:latin typeface="微软雅黑" panose="020B0503020204020204" pitchFamily="34" charset="-122"/>
                <a:ea typeface="微软雅黑" panose="020B0503020204020204" pitchFamily="34" charset="-122"/>
              </a:rPr>
              <a:t> </a:t>
            </a:r>
            <a:r>
              <a:rPr lang="en-US" sz="2800" dirty="0" err="1">
                <a:solidFill>
                  <a:srgbClr val="1578B6"/>
                </a:solidFill>
                <a:latin typeface="微软雅黑" panose="020B0503020204020204" pitchFamily="34" charset="-122"/>
                <a:ea typeface="微软雅黑" panose="020B0503020204020204" pitchFamily="34" charset="-122"/>
              </a:rPr>
              <a:t>粮食减损国际研讨会</a:t>
            </a:r>
            <a:endParaRPr lang="en-US" sz="2800" dirty="0">
              <a:solidFill>
                <a:srgbClr val="1578B6"/>
              </a:solidFill>
              <a:latin typeface="微软雅黑" panose="020B0503020204020204" pitchFamily="34" charset="-122"/>
              <a:ea typeface="微软雅黑" panose="020B0503020204020204" pitchFamily="34" charset="-122"/>
            </a:endParaRPr>
          </a:p>
        </p:txBody>
      </p:sp>
      <p:sp>
        <p:nvSpPr>
          <p:cNvPr id="10" name="AutoShape 5"/>
          <p:cNvSpPr/>
          <p:nvPr userDrawn="1"/>
        </p:nvSpPr>
        <p:spPr>
          <a:xfrm>
            <a:off x="3361720" y="6129324"/>
            <a:ext cx="13234453" cy="23812"/>
          </a:xfrm>
          <a:prstGeom prst="line">
            <a:avLst/>
          </a:prstGeom>
          <a:ln w="47625" cap="flat">
            <a:solidFill>
              <a:srgbClr val="1D85C6"/>
            </a:solidFill>
            <a:prstDash val="solid"/>
            <a:headEnd type="none" w="sm" len="sm"/>
            <a:tailEnd type="none" w="sm" len="sm"/>
          </a:ln>
        </p:spPr>
      </p:sp>
      <p:grpSp>
        <p:nvGrpSpPr>
          <p:cNvPr id="11" name="Group 6"/>
          <p:cNvGrpSpPr/>
          <p:nvPr userDrawn="1"/>
        </p:nvGrpSpPr>
        <p:grpSpPr>
          <a:xfrm rot="-5400000">
            <a:off x="-1303622" y="-1390780"/>
            <a:ext cx="6847746" cy="6847746"/>
            <a:chOff x="0" y="0"/>
            <a:chExt cx="9130328" cy="9130328"/>
          </a:xfrm>
        </p:grpSpPr>
        <p:sp>
          <p:nvSpPr>
            <p:cNvPr id="12" name="Freeform 7"/>
            <p:cNvSpPr/>
            <p:nvPr/>
          </p:nvSpPr>
          <p:spPr>
            <a:xfrm rot="-2700000">
              <a:off x="2403426" y="270785"/>
              <a:ext cx="4323477" cy="8588757"/>
            </a:xfrm>
            <a:custGeom>
              <a:avLst/>
              <a:gdLst/>
              <a:ahLst/>
              <a:cxnLst/>
              <a:rect l="l" t="t" r="r" b="b"/>
              <a:pathLst>
                <a:path w="4323477" h="8588757">
                  <a:moveTo>
                    <a:pt x="0" y="0"/>
                  </a:moveTo>
                  <a:lnTo>
                    <a:pt x="4323476" y="0"/>
                  </a:lnTo>
                  <a:lnTo>
                    <a:pt x="4323476" y="8588758"/>
                  </a:lnTo>
                  <a:lnTo>
                    <a:pt x="0" y="8588758"/>
                  </a:lnTo>
                  <a:lnTo>
                    <a:pt x="0" y="0"/>
                  </a:lnTo>
                  <a:close/>
                </a:path>
              </a:pathLst>
            </a:custGeom>
            <a:blipFill>
              <a:blip r:embed="rId2">
                <a:extLst>
                  <a:ext uri="{96DAC541-7B7A-43D3-8B79-37D633B846F1}">
                    <asvg:svgBlip xmlns:asvg="http://schemas.microsoft.com/office/drawing/2016/SVG/main" r:embed="rId3"/>
                  </a:ext>
                </a:extLst>
              </a:blip>
              <a:stretch>
                <a:fillRect r="-98653"/>
              </a:stretch>
            </a:blipFill>
          </p:spPr>
        </p:sp>
        <p:sp>
          <p:nvSpPr>
            <p:cNvPr id="13" name="Freeform 8"/>
            <p:cNvSpPr/>
            <p:nvPr/>
          </p:nvSpPr>
          <p:spPr>
            <a:xfrm rot="-2700000" flipH="1">
              <a:off x="5784265" y="190406"/>
              <a:ext cx="2113253" cy="4198061"/>
            </a:xfrm>
            <a:custGeom>
              <a:avLst/>
              <a:gdLst/>
              <a:ahLst/>
              <a:cxnLst/>
              <a:rect l="l" t="t" r="r" b="b"/>
              <a:pathLst>
                <a:path w="2113253" h="4198061">
                  <a:moveTo>
                    <a:pt x="2113253" y="0"/>
                  </a:moveTo>
                  <a:lnTo>
                    <a:pt x="0" y="0"/>
                  </a:lnTo>
                  <a:lnTo>
                    <a:pt x="0" y="4198061"/>
                  </a:lnTo>
                  <a:lnTo>
                    <a:pt x="2113253" y="4198061"/>
                  </a:lnTo>
                  <a:lnTo>
                    <a:pt x="2113253" y="0"/>
                  </a:lnTo>
                  <a:close/>
                </a:path>
              </a:pathLst>
            </a:custGeom>
            <a:blipFill>
              <a:blip r:embed="rId4">
                <a:extLst>
                  <a:ext uri="{96DAC541-7B7A-43D3-8B79-37D633B846F1}">
                    <asvg:svgBlip xmlns:asvg="http://schemas.microsoft.com/office/drawing/2016/SVG/main" r:embed="rId5"/>
                  </a:ext>
                </a:extLst>
              </a:blip>
              <a:stretch>
                <a:fillRect r="-98653"/>
              </a:stretch>
            </a:blipFill>
          </p:spPr>
        </p:sp>
        <p:sp>
          <p:nvSpPr>
            <p:cNvPr id="14" name="Freeform 9"/>
            <p:cNvSpPr/>
            <p:nvPr/>
          </p:nvSpPr>
          <p:spPr>
            <a:xfrm rot="-2700000">
              <a:off x="5207629" y="2369390"/>
              <a:ext cx="1040206" cy="2066411"/>
            </a:xfrm>
            <a:custGeom>
              <a:avLst/>
              <a:gdLst/>
              <a:ahLst/>
              <a:cxnLst/>
              <a:rect l="l" t="t" r="r" b="b"/>
              <a:pathLst>
                <a:path w="1040206" h="2066411">
                  <a:moveTo>
                    <a:pt x="0" y="0"/>
                  </a:moveTo>
                  <a:lnTo>
                    <a:pt x="1040206" y="0"/>
                  </a:lnTo>
                  <a:lnTo>
                    <a:pt x="1040206" y="2066412"/>
                  </a:lnTo>
                  <a:lnTo>
                    <a:pt x="0" y="2066412"/>
                  </a:lnTo>
                  <a:lnTo>
                    <a:pt x="0" y="0"/>
                  </a:lnTo>
                  <a:close/>
                </a:path>
              </a:pathLst>
            </a:custGeom>
            <a:blipFill>
              <a:blip r:embed="rId4">
                <a:extLst>
                  <a:ext uri="{96DAC541-7B7A-43D3-8B79-37D633B846F1}">
                    <asvg:svgBlip xmlns:asvg="http://schemas.microsoft.com/office/drawing/2016/SVG/main" r:embed="rId5"/>
                  </a:ext>
                </a:extLst>
              </a:blip>
              <a:stretch>
                <a:fillRect r="-98653"/>
              </a:stretch>
            </a:blipFill>
          </p:spPr>
        </p:sp>
      </p:grpSp>
      <p:sp>
        <p:nvSpPr>
          <p:cNvPr id="15" name="Freeform 10"/>
          <p:cNvSpPr/>
          <p:nvPr userDrawn="1"/>
        </p:nvSpPr>
        <p:spPr>
          <a:xfrm rot="-2700000">
            <a:off x="15221383" y="8899740"/>
            <a:ext cx="3810717" cy="1905358"/>
          </a:xfrm>
          <a:custGeom>
            <a:avLst/>
            <a:gdLst/>
            <a:ahLst/>
            <a:cxnLst/>
            <a:rect l="l" t="t" r="r" b="b"/>
            <a:pathLst>
              <a:path w="3810717" h="1905358">
                <a:moveTo>
                  <a:pt x="0" y="0"/>
                </a:moveTo>
                <a:lnTo>
                  <a:pt x="3810717" y="0"/>
                </a:lnTo>
                <a:lnTo>
                  <a:pt x="3810717" y="1905358"/>
                </a:lnTo>
                <a:lnTo>
                  <a:pt x="0" y="1905358"/>
                </a:lnTo>
                <a:lnTo>
                  <a:pt x="0" y="0"/>
                </a:lnTo>
                <a:close/>
              </a:path>
            </a:pathLst>
          </a:custGeom>
          <a:blipFill>
            <a:blip r:embed="rId6">
              <a:alphaModFix amt="40000"/>
              <a:extLst>
                <a:ext uri="{96DAC541-7B7A-43D3-8B79-37D633B846F1}">
                  <asvg:svgBlip xmlns:asvg="http://schemas.microsoft.com/office/drawing/2016/SVG/main" r:embed="rId7"/>
                </a:ext>
              </a:extLst>
            </a:blip>
            <a:stretch>
              <a:fillRect/>
            </a:stretch>
          </a:blipFill>
        </p:spPr>
      </p:sp>
      <p:sp>
        <p:nvSpPr>
          <p:cNvPr id="16" name="Freeform 11"/>
          <p:cNvSpPr/>
          <p:nvPr userDrawn="1"/>
        </p:nvSpPr>
        <p:spPr>
          <a:xfrm>
            <a:off x="-4947379" y="5815006"/>
            <a:ext cx="8943989" cy="8943989"/>
          </a:xfrm>
          <a:custGeom>
            <a:avLst/>
            <a:gdLst/>
            <a:ahLst/>
            <a:cxnLst/>
            <a:rect l="l" t="t" r="r" b="b"/>
            <a:pathLst>
              <a:path w="8943989" h="8943989">
                <a:moveTo>
                  <a:pt x="0" y="0"/>
                </a:moveTo>
                <a:lnTo>
                  <a:pt x="8943989" y="0"/>
                </a:lnTo>
                <a:lnTo>
                  <a:pt x="8943989" y="8943988"/>
                </a:lnTo>
                <a:lnTo>
                  <a:pt x="0" y="8943988"/>
                </a:lnTo>
                <a:lnTo>
                  <a:pt x="0" y="0"/>
                </a:lnTo>
                <a:close/>
              </a:path>
            </a:pathLst>
          </a:custGeom>
          <a:blipFill>
            <a:blip r:embed="rId8">
              <a:alphaModFix amt="31999"/>
              <a:extLst>
                <a:ext uri="{96DAC541-7B7A-43D3-8B79-37D633B846F1}">
                  <asvg:svgBlip xmlns:asvg="http://schemas.microsoft.com/office/drawing/2016/SVG/main" r:embed="rId9"/>
                </a:ext>
              </a:extLst>
            </a:blip>
            <a:stretch>
              <a:fillRect/>
            </a:stretch>
          </a:blipFill>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8" name="Group 6"/>
          <p:cNvGrpSpPr/>
          <p:nvPr userDrawn="1"/>
        </p:nvGrpSpPr>
        <p:grpSpPr>
          <a:xfrm rot="-5400000">
            <a:off x="-1921219" y="-1921220"/>
            <a:ext cx="5896800" cy="5896800"/>
            <a:chOff x="0" y="0"/>
            <a:chExt cx="9130328" cy="9130328"/>
          </a:xfrm>
        </p:grpSpPr>
        <p:sp>
          <p:nvSpPr>
            <p:cNvPr id="9" name="Freeform 7"/>
            <p:cNvSpPr/>
            <p:nvPr/>
          </p:nvSpPr>
          <p:spPr>
            <a:xfrm rot="-2700000">
              <a:off x="2403426" y="270785"/>
              <a:ext cx="4323477" cy="8588757"/>
            </a:xfrm>
            <a:custGeom>
              <a:avLst/>
              <a:gdLst/>
              <a:ahLst/>
              <a:cxnLst/>
              <a:rect l="l" t="t" r="r" b="b"/>
              <a:pathLst>
                <a:path w="4323477" h="8588757">
                  <a:moveTo>
                    <a:pt x="0" y="0"/>
                  </a:moveTo>
                  <a:lnTo>
                    <a:pt x="4323476" y="0"/>
                  </a:lnTo>
                  <a:lnTo>
                    <a:pt x="4323476" y="8588758"/>
                  </a:lnTo>
                  <a:lnTo>
                    <a:pt x="0" y="8588758"/>
                  </a:lnTo>
                  <a:lnTo>
                    <a:pt x="0" y="0"/>
                  </a:lnTo>
                  <a:close/>
                </a:path>
              </a:pathLst>
            </a:custGeom>
            <a:blipFill>
              <a:blip r:embed="rId2">
                <a:extLst>
                  <a:ext uri="{96DAC541-7B7A-43D3-8B79-37D633B846F1}">
                    <asvg:svgBlip xmlns:asvg="http://schemas.microsoft.com/office/drawing/2016/SVG/main" r:embed="rId3"/>
                  </a:ext>
                </a:extLst>
              </a:blip>
              <a:stretch>
                <a:fillRect r="-98653"/>
              </a:stretch>
            </a:blipFill>
          </p:spPr>
        </p:sp>
        <p:sp>
          <p:nvSpPr>
            <p:cNvPr id="10" name="Freeform 8"/>
            <p:cNvSpPr/>
            <p:nvPr/>
          </p:nvSpPr>
          <p:spPr>
            <a:xfrm rot="-2700000" flipH="1">
              <a:off x="5784265" y="190406"/>
              <a:ext cx="2113253" cy="4198061"/>
            </a:xfrm>
            <a:custGeom>
              <a:avLst/>
              <a:gdLst/>
              <a:ahLst/>
              <a:cxnLst/>
              <a:rect l="l" t="t" r="r" b="b"/>
              <a:pathLst>
                <a:path w="2113253" h="4198061">
                  <a:moveTo>
                    <a:pt x="2113253" y="0"/>
                  </a:moveTo>
                  <a:lnTo>
                    <a:pt x="0" y="0"/>
                  </a:lnTo>
                  <a:lnTo>
                    <a:pt x="0" y="4198061"/>
                  </a:lnTo>
                  <a:lnTo>
                    <a:pt x="2113253" y="4198061"/>
                  </a:lnTo>
                  <a:lnTo>
                    <a:pt x="2113253" y="0"/>
                  </a:lnTo>
                  <a:close/>
                </a:path>
              </a:pathLst>
            </a:custGeom>
            <a:blipFill>
              <a:blip r:embed="rId4">
                <a:extLst>
                  <a:ext uri="{96DAC541-7B7A-43D3-8B79-37D633B846F1}">
                    <asvg:svgBlip xmlns:asvg="http://schemas.microsoft.com/office/drawing/2016/SVG/main" r:embed="rId5"/>
                  </a:ext>
                </a:extLst>
              </a:blip>
              <a:stretch>
                <a:fillRect r="-98653"/>
              </a:stretch>
            </a:blipFill>
          </p:spPr>
        </p:sp>
        <p:sp>
          <p:nvSpPr>
            <p:cNvPr id="11" name="Freeform 9"/>
            <p:cNvSpPr/>
            <p:nvPr/>
          </p:nvSpPr>
          <p:spPr>
            <a:xfrm rot="-2700000">
              <a:off x="5207629" y="2369390"/>
              <a:ext cx="1040206" cy="2066411"/>
            </a:xfrm>
            <a:custGeom>
              <a:avLst/>
              <a:gdLst/>
              <a:ahLst/>
              <a:cxnLst/>
              <a:rect l="l" t="t" r="r" b="b"/>
              <a:pathLst>
                <a:path w="1040206" h="2066411">
                  <a:moveTo>
                    <a:pt x="0" y="0"/>
                  </a:moveTo>
                  <a:lnTo>
                    <a:pt x="1040206" y="0"/>
                  </a:lnTo>
                  <a:lnTo>
                    <a:pt x="1040206" y="2066412"/>
                  </a:lnTo>
                  <a:lnTo>
                    <a:pt x="0" y="2066412"/>
                  </a:lnTo>
                  <a:lnTo>
                    <a:pt x="0" y="0"/>
                  </a:lnTo>
                  <a:close/>
                </a:path>
              </a:pathLst>
            </a:custGeom>
            <a:blipFill>
              <a:blip r:embed="rId4">
                <a:extLst>
                  <a:ext uri="{96DAC541-7B7A-43D3-8B79-37D633B846F1}">
                    <asvg:svgBlip xmlns:asvg="http://schemas.microsoft.com/office/drawing/2016/SVG/main" r:embed="rId5"/>
                  </a:ext>
                </a:extLst>
              </a:blip>
              <a:stretch>
                <a:fillRect r="-98653"/>
              </a:stretch>
            </a:blipFill>
          </p:spPr>
        </p:sp>
      </p:grpSp>
      <p:sp>
        <p:nvSpPr>
          <p:cNvPr id="12" name="TextBox 2"/>
          <p:cNvSpPr txBox="1"/>
          <p:nvPr userDrawn="1"/>
        </p:nvSpPr>
        <p:spPr>
          <a:xfrm>
            <a:off x="3361677" y="9700019"/>
            <a:ext cx="12369684" cy="346249"/>
          </a:xfrm>
          <a:prstGeom prst="rect">
            <a:avLst/>
          </a:prstGeom>
        </p:spPr>
        <p:txBody>
          <a:bodyPr lIns="0" tIns="0" rIns="0" bIns="0" rtlCol="0" anchor="t">
            <a:spAutoFit/>
          </a:bodyPr>
          <a:lstStyle/>
          <a:p>
            <a:pPr>
              <a:lnSpc>
                <a:spcPts val="2700"/>
              </a:lnSpc>
            </a:pPr>
            <a:r>
              <a:rPr lang="en-US" sz="2800" dirty="0">
                <a:solidFill>
                  <a:srgbClr val="1D85C6"/>
                </a:solidFill>
                <a:latin typeface="微软雅黑" panose="020B0503020204020204" pitchFamily="34" charset="-122"/>
                <a:ea typeface="微软雅黑" panose="020B0503020204020204" pitchFamily="34" charset="-122"/>
              </a:rPr>
              <a:t>SEMINAR ON POST-HARVEST LOSS MANAGEMENT</a:t>
            </a:r>
            <a:r>
              <a:rPr lang="zh-CN" altLang="en-US" sz="2800" dirty="0">
                <a:solidFill>
                  <a:srgbClr val="1D85C6"/>
                </a:solidFill>
                <a:latin typeface="微软雅黑" panose="020B0503020204020204" pitchFamily="34" charset="-122"/>
                <a:ea typeface="微软雅黑" panose="020B0503020204020204" pitchFamily="34" charset="-122"/>
              </a:rPr>
              <a:t> </a:t>
            </a:r>
            <a:r>
              <a:rPr lang="en-US" sz="2800" dirty="0" err="1">
                <a:solidFill>
                  <a:srgbClr val="1D85C6"/>
                </a:solidFill>
                <a:latin typeface="微软雅黑" panose="020B0503020204020204" pitchFamily="34" charset="-122"/>
                <a:ea typeface="微软雅黑" panose="020B0503020204020204" pitchFamily="34" charset="-122"/>
              </a:rPr>
              <a:t>粮食减损国际研讨会</a:t>
            </a:r>
            <a:endParaRPr lang="en-US" sz="2800" dirty="0">
              <a:solidFill>
                <a:srgbClr val="1D85C6"/>
              </a:solidFill>
              <a:latin typeface="微软雅黑" panose="020B0503020204020204" pitchFamily="34" charset="-122"/>
              <a:ea typeface="微软雅黑" panose="020B0503020204020204" pitchFamily="34" charset="-122"/>
            </a:endParaRPr>
          </a:p>
        </p:txBody>
      </p:sp>
      <p:sp>
        <p:nvSpPr>
          <p:cNvPr id="14" name="AutoShape 4"/>
          <p:cNvSpPr/>
          <p:nvPr userDrawn="1"/>
        </p:nvSpPr>
        <p:spPr>
          <a:xfrm>
            <a:off x="3361720" y="1985468"/>
            <a:ext cx="13234453" cy="23812"/>
          </a:xfrm>
          <a:prstGeom prst="line">
            <a:avLst/>
          </a:prstGeom>
          <a:ln w="47625" cap="flat">
            <a:solidFill>
              <a:srgbClr val="1D85C6"/>
            </a:solidFill>
            <a:prstDash val="solid"/>
            <a:headEnd type="none" w="sm" len="sm"/>
            <a:tailEnd type="none" w="sm" len="sm"/>
          </a:ln>
        </p:spPr>
      </p:sp>
      <p:sp>
        <p:nvSpPr>
          <p:cNvPr id="15" name="Freeform 5"/>
          <p:cNvSpPr/>
          <p:nvPr userDrawn="1"/>
        </p:nvSpPr>
        <p:spPr>
          <a:xfrm rot="-2700000">
            <a:off x="15221383" y="8899740"/>
            <a:ext cx="3810717" cy="1905358"/>
          </a:xfrm>
          <a:custGeom>
            <a:avLst/>
            <a:gdLst/>
            <a:ahLst/>
            <a:cxnLst/>
            <a:rect l="l" t="t" r="r" b="b"/>
            <a:pathLst>
              <a:path w="3810717" h="1905358">
                <a:moveTo>
                  <a:pt x="0" y="0"/>
                </a:moveTo>
                <a:lnTo>
                  <a:pt x="3810717" y="0"/>
                </a:lnTo>
                <a:lnTo>
                  <a:pt x="3810717" y="1905358"/>
                </a:lnTo>
                <a:lnTo>
                  <a:pt x="0" y="1905358"/>
                </a:lnTo>
                <a:lnTo>
                  <a:pt x="0" y="0"/>
                </a:lnTo>
                <a:close/>
              </a:path>
            </a:pathLst>
          </a:custGeom>
          <a:blipFill>
            <a:blip r:embed="rId6">
              <a:alphaModFix amt="40000"/>
              <a:extLst>
                <a:ext uri="{96DAC541-7B7A-43D3-8B79-37D633B846F1}">
                  <asvg:svgBlip xmlns:asvg="http://schemas.microsoft.com/office/drawing/2016/SVG/main" r:embed="rId7"/>
                </a:ext>
              </a:extLst>
            </a:blip>
            <a:stretch>
              <a:fillRect/>
            </a:stretch>
          </a:blipFill>
        </p:spPr>
      </p:sp>
      <p:sp>
        <p:nvSpPr>
          <p:cNvPr id="16" name="Freeform 6"/>
          <p:cNvSpPr/>
          <p:nvPr userDrawn="1"/>
        </p:nvSpPr>
        <p:spPr>
          <a:xfrm>
            <a:off x="-4947379" y="5815006"/>
            <a:ext cx="8943989" cy="8943989"/>
          </a:xfrm>
          <a:custGeom>
            <a:avLst/>
            <a:gdLst/>
            <a:ahLst/>
            <a:cxnLst/>
            <a:rect l="l" t="t" r="r" b="b"/>
            <a:pathLst>
              <a:path w="8943989" h="8943989">
                <a:moveTo>
                  <a:pt x="0" y="0"/>
                </a:moveTo>
                <a:lnTo>
                  <a:pt x="8943989" y="0"/>
                </a:lnTo>
                <a:lnTo>
                  <a:pt x="8943989" y="8943988"/>
                </a:lnTo>
                <a:lnTo>
                  <a:pt x="0" y="8943988"/>
                </a:lnTo>
                <a:lnTo>
                  <a:pt x="0" y="0"/>
                </a:lnTo>
                <a:close/>
              </a:path>
            </a:pathLst>
          </a:custGeom>
          <a:blipFill>
            <a:blip r:embed="rId8">
              <a:alphaModFix amt="31999"/>
              <a:extLst>
                <a:ext uri="{96DAC541-7B7A-43D3-8B79-37D633B846F1}">
                  <asvg:svgBlip xmlns:asvg="http://schemas.microsoft.com/office/drawing/2016/SVG/main" r:embed="rId9"/>
                </a:ext>
              </a:extLst>
            </a:blip>
            <a:stretch>
              <a:fillRect/>
            </a:stretch>
          </a:blipFill>
        </p:spPr>
      </p:sp>
      <p:sp>
        <p:nvSpPr>
          <p:cNvPr id="17" name="TextBox 7"/>
          <p:cNvSpPr txBox="1"/>
          <p:nvPr userDrawn="1"/>
        </p:nvSpPr>
        <p:spPr>
          <a:xfrm>
            <a:off x="299787" y="9307305"/>
            <a:ext cx="2151006" cy="773714"/>
          </a:xfrm>
          <a:prstGeom prst="rect">
            <a:avLst/>
          </a:prstGeom>
        </p:spPr>
        <p:txBody>
          <a:bodyPr lIns="0" tIns="0" rIns="0" bIns="0" rtlCol="0" anchor="t">
            <a:spAutoFit/>
          </a:bodyPr>
          <a:lstStyle/>
          <a:p>
            <a:pPr>
              <a:lnSpc>
                <a:spcPts val="3100"/>
              </a:lnSpc>
            </a:pPr>
            <a:r>
              <a:rPr lang="en-US" sz="2245">
                <a:solidFill>
                  <a:srgbClr val="1578B6"/>
                </a:solidFill>
                <a:latin typeface="微软雅黑" panose="020B0503020204020204" pitchFamily="34" charset="-122"/>
                <a:ea typeface="微软雅黑" panose="020B0503020204020204" pitchFamily="34" charset="-122"/>
              </a:rPr>
              <a:t>河南·开封</a:t>
            </a:r>
            <a:endParaRPr lang="en-US" sz="2245">
              <a:solidFill>
                <a:srgbClr val="1578B6"/>
              </a:solidFill>
              <a:latin typeface="微软雅黑" panose="020B0503020204020204" pitchFamily="34" charset="-122"/>
              <a:ea typeface="微软雅黑" panose="020B0503020204020204" pitchFamily="34" charset="-122"/>
            </a:endParaRPr>
          </a:p>
          <a:p>
            <a:pPr>
              <a:lnSpc>
                <a:spcPts val="3100"/>
              </a:lnSpc>
            </a:pPr>
            <a:r>
              <a:rPr lang="en-US" sz="2245">
                <a:solidFill>
                  <a:srgbClr val="1578B6"/>
                </a:solidFill>
                <a:latin typeface="微软雅黑" panose="020B0503020204020204" pitchFamily="34" charset="-122"/>
                <a:ea typeface="微软雅黑" panose="020B0503020204020204" pitchFamily="34" charset="-122"/>
              </a:rPr>
              <a:t>2023年9月25日</a:t>
            </a:r>
            <a:endParaRPr lang="en-US" sz="2245">
              <a:solidFill>
                <a:srgbClr val="1578B6"/>
              </a:solidFill>
              <a:latin typeface="微软雅黑" panose="020B0503020204020204" pitchFamily="34" charset="-122"/>
              <a:ea typeface="微软雅黑" panose="020B0503020204020204" pitchFamily="34" charset="-122"/>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10" name="Group 2"/>
          <p:cNvGrpSpPr/>
          <p:nvPr userDrawn="1"/>
        </p:nvGrpSpPr>
        <p:grpSpPr>
          <a:xfrm rot="-5400000">
            <a:off x="-1474666" y="-1347065"/>
            <a:ext cx="6847746" cy="6847746"/>
            <a:chOff x="0" y="0"/>
            <a:chExt cx="9130328" cy="9130328"/>
          </a:xfrm>
        </p:grpSpPr>
        <p:sp>
          <p:nvSpPr>
            <p:cNvPr id="11" name="Freeform 3"/>
            <p:cNvSpPr/>
            <p:nvPr/>
          </p:nvSpPr>
          <p:spPr>
            <a:xfrm rot="-2700000">
              <a:off x="2403426" y="270785"/>
              <a:ext cx="4323477" cy="8588757"/>
            </a:xfrm>
            <a:custGeom>
              <a:avLst/>
              <a:gdLst/>
              <a:ahLst/>
              <a:cxnLst/>
              <a:rect l="l" t="t" r="r" b="b"/>
              <a:pathLst>
                <a:path w="4323477" h="8588757">
                  <a:moveTo>
                    <a:pt x="0" y="0"/>
                  </a:moveTo>
                  <a:lnTo>
                    <a:pt x="4323476" y="0"/>
                  </a:lnTo>
                  <a:lnTo>
                    <a:pt x="4323476" y="8588758"/>
                  </a:lnTo>
                  <a:lnTo>
                    <a:pt x="0" y="8588758"/>
                  </a:lnTo>
                  <a:lnTo>
                    <a:pt x="0" y="0"/>
                  </a:lnTo>
                  <a:close/>
                </a:path>
              </a:pathLst>
            </a:custGeom>
            <a:blipFill>
              <a:blip r:embed="rId2">
                <a:extLst>
                  <a:ext uri="{96DAC541-7B7A-43D3-8B79-37D633B846F1}">
                    <asvg:svgBlip xmlns:asvg="http://schemas.microsoft.com/office/drawing/2016/SVG/main" r:embed="rId3"/>
                  </a:ext>
                </a:extLst>
              </a:blip>
              <a:stretch>
                <a:fillRect r="-98653"/>
              </a:stretch>
            </a:blipFill>
          </p:spPr>
        </p:sp>
        <p:sp>
          <p:nvSpPr>
            <p:cNvPr id="12" name="Freeform 4"/>
            <p:cNvSpPr/>
            <p:nvPr/>
          </p:nvSpPr>
          <p:spPr>
            <a:xfrm rot="-2700000" flipH="1">
              <a:off x="5784265" y="190406"/>
              <a:ext cx="2113253" cy="4198061"/>
            </a:xfrm>
            <a:custGeom>
              <a:avLst/>
              <a:gdLst/>
              <a:ahLst/>
              <a:cxnLst/>
              <a:rect l="l" t="t" r="r" b="b"/>
              <a:pathLst>
                <a:path w="2113253" h="4198061">
                  <a:moveTo>
                    <a:pt x="2113253" y="0"/>
                  </a:moveTo>
                  <a:lnTo>
                    <a:pt x="0" y="0"/>
                  </a:lnTo>
                  <a:lnTo>
                    <a:pt x="0" y="4198061"/>
                  </a:lnTo>
                  <a:lnTo>
                    <a:pt x="2113253" y="4198061"/>
                  </a:lnTo>
                  <a:lnTo>
                    <a:pt x="2113253" y="0"/>
                  </a:lnTo>
                  <a:close/>
                </a:path>
              </a:pathLst>
            </a:custGeom>
            <a:blipFill>
              <a:blip r:embed="rId4">
                <a:extLst>
                  <a:ext uri="{96DAC541-7B7A-43D3-8B79-37D633B846F1}">
                    <asvg:svgBlip xmlns:asvg="http://schemas.microsoft.com/office/drawing/2016/SVG/main" r:embed="rId5"/>
                  </a:ext>
                </a:extLst>
              </a:blip>
              <a:stretch>
                <a:fillRect r="-98653"/>
              </a:stretch>
            </a:blipFill>
          </p:spPr>
        </p:sp>
        <p:sp>
          <p:nvSpPr>
            <p:cNvPr id="13" name="Freeform 5"/>
            <p:cNvSpPr/>
            <p:nvPr/>
          </p:nvSpPr>
          <p:spPr>
            <a:xfrm rot="-2700000">
              <a:off x="5207629" y="2369390"/>
              <a:ext cx="1040206" cy="2066411"/>
            </a:xfrm>
            <a:custGeom>
              <a:avLst/>
              <a:gdLst/>
              <a:ahLst/>
              <a:cxnLst/>
              <a:rect l="l" t="t" r="r" b="b"/>
              <a:pathLst>
                <a:path w="1040206" h="2066411">
                  <a:moveTo>
                    <a:pt x="0" y="0"/>
                  </a:moveTo>
                  <a:lnTo>
                    <a:pt x="1040206" y="0"/>
                  </a:lnTo>
                  <a:lnTo>
                    <a:pt x="1040206" y="2066412"/>
                  </a:lnTo>
                  <a:lnTo>
                    <a:pt x="0" y="2066412"/>
                  </a:lnTo>
                  <a:lnTo>
                    <a:pt x="0" y="0"/>
                  </a:lnTo>
                  <a:close/>
                </a:path>
              </a:pathLst>
            </a:custGeom>
            <a:blipFill>
              <a:blip r:embed="rId6">
                <a:extLst>
                  <a:ext uri="{96DAC541-7B7A-43D3-8B79-37D633B846F1}">
                    <asvg:svgBlip xmlns:asvg="http://schemas.microsoft.com/office/drawing/2016/SVG/main" r:embed="rId7"/>
                  </a:ext>
                </a:extLst>
              </a:blip>
              <a:stretch>
                <a:fillRect r="-98653"/>
              </a:stretch>
            </a:blipFill>
          </p:spPr>
        </p:sp>
      </p:grpSp>
      <p:sp>
        <p:nvSpPr>
          <p:cNvPr id="14" name="Freeform 6"/>
          <p:cNvSpPr/>
          <p:nvPr userDrawn="1"/>
        </p:nvSpPr>
        <p:spPr>
          <a:xfrm rot="-2700000">
            <a:off x="15221383" y="8899740"/>
            <a:ext cx="3810717" cy="1905358"/>
          </a:xfrm>
          <a:custGeom>
            <a:avLst/>
            <a:gdLst/>
            <a:ahLst/>
            <a:cxnLst/>
            <a:rect l="l" t="t" r="r" b="b"/>
            <a:pathLst>
              <a:path w="3810717" h="1905358">
                <a:moveTo>
                  <a:pt x="0" y="0"/>
                </a:moveTo>
                <a:lnTo>
                  <a:pt x="3810717" y="0"/>
                </a:lnTo>
                <a:lnTo>
                  <a:pt x="3810717" y="1905358"/>
                </a:lnTo>
                <a:lnTo>
                  <a:pt x="0" y="1905358"/>
                </a:lnTo>
                <a:lnTo>
                  <a:pt x="0" y="0"/>
                </a:lnTo>
                <a:close/>
              </a:path>
            </a:pathLst>
          </a:custGeom>
          <a:blipFill>
            <a:blip r:embed="rId8">
              <a:alphaModFix amt="40000"/>
              <a:extLst>
                <a:ext uri="{96DAC541-7B7A-43D3-8B79-37D633B846F1}">
                  <asvg:svgBlip xmlns:asvg="http://schemas.microsoft.com/office/drawing/2016/SVG/main" r:embed="rId9"/>
                </a:ext>
              </a:extLst>
            </a:blip>
            <a:stretch>
              <a:fillRect/>
            </a:stretch>
          </a:blipFill>
        </p:spPr>
      </p:sp>
      <p:sp>
        <p:nvSpPr>
          <p:cNvPr id="15" name="Freeform 7"/>
          <p:cNvSpPr/>
          <p:nvPr userDrawn="1"/>
        </p:nvSpPr>
        <p:spPr>
          <a:xfrm>
            <a:off x="-4947379" y="5815006"/>
            <a:ext cx="8943989" cy="8943989"/>
          </a:xfrm>
          <a:custGeom>
            <a:avLst/>
            <a:gdLst/>
            <a:ahLst/>
            <a:cxnLst/>
            <a:rect l="l" t="t" r="r" b="b"/>
            <a:pathLst>
              <a:path w="8943989" h="8943989">
                <a:moveTo>
                  <a:pt x="0" y="0"/>
                </a:moveTo>
                <a:lnTo>
                  <a:pt x="8943989" y="0"/>
                </a:lnTo>
                <a:lnTo>
                  <a:pt x="8943989" y="8943988"/>
                </a:lnTo>
                <a:lnTo>
                  <a:pt x="0" y="8943988"/>
                </a:lnTo>
                <a:lnTo>
                  <a:pt x="0" y="0"/>
                </a:lnTo>
                <a:close/>
              </a:path>
            </a:pathLst>
          </a:custGeom>
          <a:blipFill>
            <a:blip r:embed="rId10">
              <a:alphaModFix amt="31999"/>
              <a:extLst>
                <a:ext uri="{96DAC541-7B7A-43D3-8B79-37D633B846F1}">
                  <asvg:svgBlip xmlns:asvg="http://schemas.microsoft.com/office/drawing/2016/SVG/main" r:embed="rId11"/>
                </a:ext>
              </a:extLst>
            </a:blip>
            <a:stretch>
              <a:fillRect/>
            </a:stretch>
          </a:blipFill>
        </p:spPr>
      </p:sp>
      <p:sp>
        <p:nvSpPr>
          <p:cNvPr id="16" name="TextBox 8"/>
          <p:cNvSpPr txBox="1"/>
          <p:nvPr userDrawn="1"/>
        </p:nvSpPr>
        <p:spPr>
          <a:xfrm>
            <a:off x="3361677" y="9700019"/>
            <a:ext cx="12369684" cy="346249"/>
          </a:xfrm>
          <a:prstGeom prst="rect">
            <a:avLst/>
          </a:prstGeom>
        </p:spPr>
        <p:txBody>
          <a:bodyPr lIns="0" tIns="0" rIns="0" bIns="0" rtlCol="0" anchor="t">
            <a:spAutoFit/>
          </a:bodyPr>
          <a:lstStyle/>
          <a:p>
            <a:pPr>
              <a:lnSpc>
                <a:spcPts val="2700"/>
              </a:lnSpc>
            </a:pPr>
            <a:r>
              <a:rPr lang="en-US" sz="2800" dirty="0">
                <a:solidFill>
                  <a:srgbClr val="1578B6"/>
                </a:solidFill>
                <a:latin typeface="微软雅黑" panose="020B0503020204020204" pitchFamily="34" charset="-122"/>
                <a:ea typeface="微软雅黑" panose="020B0503020204020204" pitchFamily="34" charset="-122"/>
              </a:rPr>
              <a:t>SEMINAR ON POST-HARVEST LOSS MANAGEMENT</a:t>
            </a:r>
            <a:r>
              <a:rPr lang="zh-CN" altLang="en-US" sz="2800" dirty="0">
                <a:solidFill>
                  <a:srgbClr val="1578B6"/>
                </a:solidFill>
                <a:latin typeface="微软雅黑" panose="020B0503020204020204" pitchFamily="34" charset="-122"/>
                <a:ea typeface="微软雅黑" panose="020B0503020204020204" pitchFamily="34" charset="-122"/>
              </a:rPr>
              <a:t> </a:t>
            </a:r>
            <a:r>
              <a:rPr lang="en-US" sz="2800" dirty="0" err="1">
                <a:solidFill>
                  <a:srgbClr val="1578B6"/>
                </a:solidFill>
                <a:latin typeface="微软雅黑" panose="020B0503020204020204" pitchFamily="34" charset="-122"/>
                <a:ea typeface="微软雅黑" panose="020B0503020204020204" pitchFamily="34" charset="-122"/>
              </a:rPr>
              <a:t>粮食减损国际研讨会</a:t>
            </a:r>
            <a:endParaRPr lang="en-US" sz="2800" dirty="0">
              <a:solidFill>
                <a:srgbClr val="1578B6"/>
              </a:solidFill>
              <a:latin typeface="微软雅黑" panose="020B0503020204020204" pitchFamily="34" charset="-122"/>
              <a:ea typeface="微软雅黑" panose="020B0503020204020204" pitchFamily="34" charset="-122"/>
            </a:endParaRPr>
          </a:p>
        </p:txBody>
      </p:sp>
      <p:sp>
        <p:nvSpPr>
          <p:cNvPr id="17" name="AutoShape 9"/>
          <p:cNvSpPr/>
          <p:nvPr userDrawn="1"/>
        </p:nvSpPr>
        <p:spPr>
          <a:xfrm>
            <a:off x="3361720" y="6129324"/>
            <a:ext cx="13234453" cy="23812"/>
          </a:xfrm>
          <a:prstGeom prst="line">
            <a:avLst/>
          </a:prstGeom>
          <a:ln w="47625" cap="flat">
            <a:solidFill>
              <a:srgbClr val="1D85C6"/>
            </a:solidFill>
            <a:prstDash val="solid"/>
            <a:headEnd type="none" w="sm" len="sm"/>
            <a:tailEnd type="none" w="sm" len="sm"/>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extBox 2"/>
          <p:cNvSpPr txBox="1"/>
          <p:nvPr userDrawn="1"/>
        </p:nvSpPr>
        <p:spPr>
          <a:xfrm>
            <a:off x="3361677" y="9700019"/>
            <a:ext cx="12369684" cy="359073"/>
          </a:xfrm>
          <a:prstGeom prst="rect">
            <a:avLst/>
          </a:prstGeom>
        </p:spPr>
        <p:txBody>
          <a:bodyPr lIns="0" tIns="0" rIns="0" bIns="0" rtlCol="0" anchor="t">
            <a:spAutoFit/>
          </a:bodyPr>
          <a:lstStyle/>
          <a:p>
            <a:pPr>
              <a:lnSpc>
                <a:spcPts val="2700"/>
              </a:lnSpc>
            </a:pPr>
            <a:r>
              <a:rPr lang="en-US" sz="3000" dirty="0">
                <a:solidFill>
                  <a:srgbClr val="1D85C6"/>
                </a:solidFill>
                <a:latin typeface="思源黑体" panose="020F0502020204030204"/>
              </a:rPr>
              <a:t>SEMINAR ON POST-HARVEST LOSS MANAGEMENT</a:t>
            </a:r>
            <a:r>
              <a:rPr lang="zh-CN" altLang="en-US" sz="3000" dirty="0">
                <a:solidFill>
                  <a:srgbClr val="1D85C6"/>
                </a:solidFill>
                <a:latin typeface="思源黑体" panose="020F0502020204030204"/>
              </a:rPr>
              <a:t> </a:t>
            </a:r>
            <a:r>
              <a:rPr lang="en-US" sz="3000" dirty="0" err="1">
                <a:solidFill>
                  <a:srgbClr val="1D85C6"/>
                </a:solidFill>
                <a:latin typeface="思源黑体" panose="020F0502020204030204"/>
              </a:rPr>
              <a:t>粮食减损国际研讨会</a:t>
            </a:r>
            <a:endParaRPr lang="en-US" sz="3000" dirty="0">
              <a:solidFill>
                <a:srgbClr val="1D85C6"/>
              </a:solidFill>
              <a:latin typeface="思源黑体" panose="020F0502020204030204"/>
            </a:endParaRPr>
          </a:p>
        </p:txBody>
      </p:sp>
      <p:sp>
        <p:nvSpPr>
          <p:cNvPr id="8" name="AutoShape 4"/>
          <p:cNvSpPr/>
          <p:nvPr userDrawn="1"/>
        </p:nvSpPr>
        <p:spPr>
          <a:xfrm>
            <a:off x="3361720" y="1985468"/>
            <a:ext cx="13234453" cy="23812"/>
          </a:xfrm>
          <a:prstGeom prst="line">
            <a:avLst/>
          </a:prstGeom>
          <a:ln w="47625" cap="flat">
            <a:solidFill>
              <a:srgbClr val="1D85C6"/>
            </a:solidFill>
            <a:prstDash val="solid"/>
            <a:headEnd type="none" w="sm" len="sm"/>
            <a:tailEnd type="none" w="sm" len="sm"/>
          </a:ln>
        </p:spPr>
      </p:sp>
      <p:sp>
        <p:nvSpPr>
          <p:cNvPr id="9" name="Freeform 5"/>
          <p:cNvSpPr/>
          <p:nvPr userDrawn="1"/>
        </p:nvSpPr>
        <p:spPr>
          <a:xfrm rot="-2700000">
            <a:off x="15221383" y="8899740"/>
            <a:ext cx="3810717" cy="1905358"/>
          </a:xfrm>
          <a:custGeom>
            <a:avLst/>
            <a:gdLst/>
            <a:ahLst/>
            <a:cxnLst/>
            <a:rect l="l" t="t" r="r" b="b"/>
            <a:pathLst>
              <a:path w="3810717" h="1905358">
                <a:moveTo>
                  <a:pt x="0" y="0"/>
                </a:moveTo>
                <a:lnTo>
                  <a:pt x="3810717" y="0"/>
                </a:lnTo>
                <a:lnTo>
                  <a:pt x="3810717" y="1905358"/>
                </a:lnTo>
                <a:lnTo>
                  <a:pt x="0" y="1905358"/>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sp>
        <p:nvSpPr>
          <p:cNvPr id="10" name="Freeform 6"/>
          <p:cNvSpPr/>
          <p:nvPr userDrawn="1"/>
        </p:nvSpPr>
        <p:spPr>
          <a:xfrm>
            <a:off x="-4947379" y="5815006"/>
            <a:ext cx="8943989" cy="8943989"/>
          </a:xfrm>
          <a:custGeom>
            <a:avLst/>
            <a:gdLst/>
            <a:ahLst/>
            <a:cxnLst/>
            <a:rect l="l" t="t" r="r" b="b"/>
            <a:pathLst>
              <a:path w="8943989" h="8943989">
                <a:moveTo>
                  <a:pt x="0" y="0"/>
                </a:moveTo>
                <a:lnTo>
                  <a:pt x="8943989" y="0"/>
                </a:lnTo>
                <a:lnTo>
                  <a:pt x="8943989" y="8943988"/>
                </a:lnTo>
                <a:lnTo>
                  <a:pt x="0" y="8943988"/>
                </a:lnTo>
                <a:lnTo>
                  <a:pt x="0" y="0"/>
                </a:lnTo>
                <a:close/>
              </a:path>
            </a:pathLst>
          </a:custGeom>
          <a:blipFill>
            <a:blip r:embed="rId4">
              <a:alphaModFix amt="31999"/>
              <a:extLst>
                <a:ext uri="{96DAC541-7B7A-43D3-8B79-37D633B846F1}">
                  <asvg:svgBlip xmlns:asvg="http://schemas.microsoft.com/office/drawing/2016/SVG/main" r:embed="rId5"/>
                </a:ext>
              </a:extLst>
            </a:blip>
            <a:stretch>
              <a:fillRect/>
            </a:stretch>
          </a:blipFill>
        </p:spPr>
      </p:sp>
      <p:sp>
        <p:nvSpPr>
          <p:cNvPr id="11" name="TextBox 7"/>
          <p:cNvSpPr txBox="1"/>
          <p:nvPr userDrawn="1"/>
        </p:nvSpPr>
        <p:spPr>
          <a:xfrm>
            <a:off x="299787" y="9307305"/>
            <a:ext cx="2151006" cy="773714"/>
          </a:xfrm>
          <a:prstGeom prst="rect">
            <a:avLst/>
          </a:prstGeom>
        </p:spPr>
        <p:txBody>
          <a:bodyPr lIns="0" tIns="0" rIns="0" bIns="0" rtlCol="0" anchor="t">
            <a:spAutoFit/>
          </a:bodyPr>
          <a:lstStyle/>
          <a:p>
            <a:pPr>
              <a:lnSpc>
                <a:spcPts val="3100"/>
              </a:lnSpc>
            </a:pPr>
            <a:r>
              <a:rPr lang="en-US" sz="2245">
                <a:solidFill>
                  <a:srgbClr val="1578B6"/>
                </a:solidFill>
                <a:ea typeface="思源黑体" panose="020F0502020204030204"/>
              </a:rPr>
              <a:t>河南·开封</a:t>
            </a:r>
            <a:endParaRPr lang="en-US" sz="2245">
              <a:solidFill>
                <a:srgbClr val="1578B6"/>
              </a:solidFill>
              <a:ea typeface="思源黑体" panose="020F0502020204030204"/>
            </a:endParaRPr>
          </a:p>
          <a:p>
            <a:pPr>
              <a:lnSpc>
                <a:spcPts val="3100"/>
              </a:lnSpc>
            </a:pPr>
            <a:r>
              <a:rPr lang="en-US" sz="2245">
                <a:solidFill>
                  <a:srgbClr val="1578B6"/>
                </a:solidFill>
                <a:latin typeface="思源黑体" panose="020F0502020204030204"/>
              </a:rPr>
              <a:t>2023年9月25日</a:t>
            </a:r>
            <a:endParaRPr lang="en-US" sz="2245">
              <a:solidFill>
                <a:srgbClr val="1578B6"/>
              </a:solidFill>
              <a:latin typeface="思源黑体" panose="020F0502020204030204"/>
            </a:endParaRPr>
          </a:p>
        </p:txBody>
      </p:sp>
      <p:grpSp>
        <p:nvGrpSpPr>
          <p:cNvPr id="13" name="Group 9"/>
          <p:cNvGrpSpPr/>
          <p:nvPr userDrawn="1"/>
        </p:nvGrpSpPr>
        <p:grpSpPr>
          <a:xfrm rot="-5400000">
            <a:off x="-1918179" y="-1918179"/>
            <a:ext cx="5893759" cy="5893759"/>
            <a:chOff x="0" y="0"/>
            <a:chExt cx="7858345" cy="7858345"/>
          </a:xfrm>
        </p:grpSpPr>
        <p:sp>
          <p:nvSpPr>
            <p:cNvPr id="14" name="Freeform 10"/>
            <p:cNvSpPr/>
            <p:nvPr/>
          </p:nvSpPr>
          <p:spPr>
            <a:xfrm rot="-2700000">
              <a:off x="2068595" y="233061"/>
              <a:ext cx="3721156" cy="7392223"/>
            </a:xfrm>
            <a:custGeom>
              <a:avLst/>
              <a:gdLst/>
              <a:ahLst/>
              <a:cxnLst/>
              <a:rect l="l" t="t" r="r" b="b"/>
              <a:pathLst>
                <a:path w="3721156" h="7392223">
                  <a:moveTo>
                    <a:pt x="0" y="0"/>
                  </a:moveTo>
                  <a:lnTo>
                    <a:pt x="3721155" y="0"/>
                  </a:lnTo>
                  <a:lnTo>
                    <a:pt x="3721155" y="7392223"/>
                  </a:lnTo>
                  <a:lnTo>
                    <a:pt x="0" y="7392223"/>
                  </a:lnTo>
                  <a:lnTo>
                    <a:pt x="0" y="0"/>
                  </a:lnTo>
                  <a:close/>
                </a:path>
              </a:pathLst>
            </a:custGeom>
            <a:blipFill>
              <a:blip r:embed="rId6">
                <a:extLst>
                  <a:ext uri="{96DAC541-7B7A-43D3-8B79-37D633B846F1}">
                    <asvg:svgBlip xmlns:asvg="http://schemas.microsoft.com/office/drawing/2016/SVG/main" r:embed="rId7"/>
                  </a:ext>
                </a:extLst>
              </a:blip>
              <a:stretch>
                <a:fillRect r="-98653"/>
              </a:stretch>
            </a:blipFill>
          </p:spPr>
        </p:sp>
        <p:sp>
          <p:nvSpPr>
            <p:cNvPr id="15" name="Freeform 11"/>
            <p:cNvSpPr/>
            <p:nvPr/>
          </p:nvSpPr>
          <p:spPr>
            <a:xfrm rot="-2700000" flipH="1">
              <a:off x="4978436" y="163879"/>
              <a:ext cx="1818847" cy="3613212"/>
            </a:xfrm>
            <a:custGeom>
              <a:avLst/>
              <a:gdLst/>
              <a:ahLst/>
              <a:cxnLst/>
              <a:rect l="l" t="t" r="r" b="b"/>
              <a:pathLst>
                <a:path w="1818847" h="3613212">
                  <a:moveTo>
                    <a:pt x="1818847" y="0"/>
                  </a:moveTo>
                  <a:lnTo>
                    <a:pt x="0" y="0"/>
                  </a:lnTo>
                  <a:lnTo>
                    <a:pt x="0" y="3613213"/>
                  </a:lnTo>
                  <a:lnTo>
                    <a:pt x="1818847" y="3613213"/>
                  </a:lnTo>
                  <a:lnTo>
                    <a:pt x="1818847" y="0"/>
                  </a:lnTo>
                  <a:close/>
                </a:path>
              </a:pathLst>
            </a:custGeom>
            <a:blipFill>
              <a:blip r:embed="rId8">
                <a:extLst>
                  <a:ext uri="{96DAC541-7B7A-43D3-8B79-37D633B846F1}">
                    <asvg:svgBlip xmlns:asvg="http://schemas.microsoft.com/office/drawing/2016/SVG/main" r:embed="rId9"/>
                  </a:ext>
                </a:extLst>
              </a:blip>
              <a:stretch>
                <a:fillRect r="-98653"/>
              </a:stretch>
            </a:blipFill>
          </p:spPr>
        </p:sp>
        <p:sp>
          <p:nvSpPr>
            <p:cNvPr id="16" name="Freeform 12"/>
            <p:cNvSpPr/>
            <p:nvPr/>
          </p:nvSpPr>
          <p:spPr>
            <a:xfrm rot="-2700000">
              <a:off x="4482133" y="2039301"/>
              <a:ext cx="895291" cy="1778531"/>
            </a:xfrm>
            <a:custGeom>
              <a:avLst/>
              <a:gdLst/>
              <a:ahLst/>
              <a:cxnLst/>
              <a:rect l="l" t="t" r="r" b="b"/>
              <a:pathLst>
                <a:path w="895291" h="1778531">
                  <a:moveTo>
                    <a:pt x="0" y="0"/>
                  </a:moveTo>
                  <a:lnTo>
                    <a:pt x="895291" y="0"/>
                  </a:lnTo>
                  <a:lnTo>
                    <a:pt x="895291" y="1778531"/>
                  </a:lnTo>
                  <a:lnTo>
                    <a:pt x="0" y="1778531"/>
                  </a:lnTo>
                  <a:lnTo>
                    <a:pt x="0" y="0"/>
                  </a:lnTo>
                  <a:close/>
                </a:path>
              </a:pathLst>
            </a:custGeom>
            <a:blipFill>
              <a:blip r:embed="rId10">
                <a:extLst>
                  <a:ext uri="{96DAC541-7B7A-43D3-8B79-37D633B846F1}">
                    <asvg:svgBlip xmlns:asvg="http://schemas.microsoft.com/office/drawing/2016/SVG/main" r:embed="rId11"/>
                  </a:ext>
                </a:extLst>
              </a:blip>
              <a:stretch>
                <a:fillRect r="-98653"/>
              </a:stretch>
            </a:blipFill>
          </p:spPr>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image" Target="../media/image36.png"/><Relationship Id="rId13" Type="http://schemas.openxmlformats.org/officeDocument/2006/relationships/image" Target="../media/image35.png"/><Relationship Id="rId12" Type="http://schemas.openxmlformats.org/officeDocument/2006/relationships/image" Target="../media/image34.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grpSp>
        <p:nvGrpSpPr>
          <p:cNvPr id="7" name="Group 3"/>
          <p:cNvGrpSpPr/>
          <p:nvPr userDrawn="1"/>
        </p:nvGrpSpPr>
        <p:grpSpPr>
          <a:xfrm>
            <a:off x="13303323" y="26949"/>
            <a:ext cx="4967950" cy="859006"/>
            <a:chOff x="0" y="0"/>
            <a:chExt cx="6623934" cy="1145341"/>
          </a:xfrm>
        </p:grpSpPr>
        <p:sp>
          <p:nvSpPr>
            <p:cNvPr id="8" name="Freeform 4"/>
            <p:cNvSpPr/>
            <p:nvPr/>
          </p:nvSpPr>
          <p:spPr>
            <a:xfrm>
              <a:off x="2668960" y="132842"/>
              <a:ext cx="879657" cy="879657"/>
            </a:xfrm>
            <a:custGeom>
              <a:avLst/>
              <a:gdLst/>
              <a:ahLst/>
              <a:cxnLst/>
              <a:rect l="l" t="t" r="r" b="b"/>
              <a:pathLst>
                <a:path w="879657" h="879657">
                  <a:moveTo>
                    <a:pt x="0" y="0"/>
                  </a:moveTo>
                  <a:lnTo>
                    <a:pt x="879656" y="0"/>
                  </a:lnTo>
                  <a:lnTo>
                    <a:pt x="879656" y="879657"/>
                  </a:lnTo>
                  <a:lnTo>
                    <a:pt x="0" y="879657"/>
                  </a:lnTo>
                  <a:lnTo>
                    <a:pt x="0" y="0"/>
                  </a:lnTo>
                  <a:close/>
                </a:path>
              </a:pathLst>
            </a:custGeom>
            <a:blipFill>
              <a:blip r:embed="rId12"/>
              <a:stretch>
                <a:fillRect/>
              </a:stretch>
            </a:blipFill>
          </p:spPr>
        </p:sp>
        <p:sp>
          <p:nvSpPr>
            <p:cNvPr id="9" name="Freeform 5"/>
            <p:cNvSpPr/>
            <p:nvPr/>
          </p:nvSpPr>
          <p:spPr>
            <a:xfrm>
              <a:off x="0" y="0"/>
              <a:ext cx="2666046" cy="1145341"/>
            </a:xfrm>
            <a:custGeom>
              <a:avLst/>
              <a:gdLst/>
              <a:ahLst/>
              <a:cxnLst/>
              <a:rect l="l" t="t" r="r" b="b"/>
              <a:pathLst>
                <a:path w="2666046" h="1145341">
                  <a:moveTo>
                    <a:pt x="0" y="0"/>
                  </a:moveTo>
                  <a:lnTo>
                    <a:pt x="2666046" y="0"/>
                  </a:lnTo>
                  <a:lnTo>
                    <a:pt x="2666046" y="1145341"/>
                  </a:lnTo>
                  <a:lnTo>
                    <a:pt x="0" y="1145341"/>
                  </a:lnTo>
                  <a:lnTo>
                    <a:pt x="0" y="0"/>
                  </a:lnTo>
                  <a:close/>
                </a:path>
              </a:pathLst>
            </a:custGeom>
            <a:blipFill>
              <a:blip r:embed="rId13"/>
              <a:stretch>
                <a:fillRect/>
              </a:stretch>
            </a:blipFill>
          </p:spPr>
        </p:sp>
        <p:sp>
          <p:nvSpPr>
            <p:cNvPr id="10" name="Freeform 6"/>
            <p:cNvSpPr/>
            <p:nvPr/>
          </p:nvSpPr>
          <p:spPr>
            <a:xfrm>
              <a:off x="4110331" y="132842"/>
              <a:ext cx="2513603" cy="961084"/>
            </a:xfrm>
            <a:custGeom>
              <a:avLst/>
              <a:gdLst/>
              <a:ahLst/>
              <a:cxnLst/>
              <a:rect l="l" t="t" r="r" b="b"/>
              <a:pathLst>
                <a:path w="2513603" h="961084">
                  <a:moveTo>
                    <a:pt x="0" y="0"/>
                  </a:moveTo>
                  <a:lnTo>
                    <a:pt x="2513603" y="0"/>
                  </a:lnTo>
                  <a:lnTo>
                    <a:pt x="2513603" y="961084"/>
                  </a:lnTo>
                  <a:lnTo>
                    <a:pt x="0" y="961084"/>
                  </a:lnTo>
                  <a:lnTo>
                    <a:pt x="0" y="0"/>
                  </a:lnTo>
                  <a:close/>
                </a:path>
              </a:pathLst>
            </a:custGeom>
            <a:blipFill>
              <a:blip r:embed="rId14"/>
              <a:stretch>
                <a:fillRect/>
              </a:stretch>
            </a:blipFill>
          </p:spPr>
        </p: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18.svg"/><Relationship Id="rId7" Type="http://schemas.openxmlformats.org/officeDocument/2006/relationships/image" Target="../media/image17.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2.svg"/><Relationship Id="rId3" Type="http://schemas.openxmlformats.org/officeDocument/2006/relationships/image" Target="../media/image11.png"/><Relationship Id="rId2" Type="http://schemas.openxmlformats.org/officeDocument/2006/relationships/image" Target="../media/image14.svg"/><Relationship Id="rId1" Type="http://schemas.openxmlformats.org/officeDocument/2006/relationships/image" Target="../media/image13.png"/></Relationships>
</file>

<file path=ppt/slides/_rels/slide10.xml.rels><?xml version="1.0" encoding="UTF-8" standalone="yes"?>
<Relationships xmlns="http://schemas.openxmlformats.org/package/2006/relationships"><Relationship Id="rId9" Type="http://schemas.openxmlformats.org/officeDocument/2006/relationships/tags" Target="../tags/tag24.xml"/><Relationship Id="rId8" Type="http://schemas.openxmlformats.org/officeDocument/2006/relationships/image" Target="../media/image18.svg"/><Relationship Id="rId7" Type="http://schemas.openxmlformats.org/officeDocument/2006/relationships/image" Target="../media/image17.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2.svg"/><Relationship Id="rId3" Type="http://schemas.openxmlformats.org/officeDocument/2006/relationships/image" Target="../media/image11.png"/><Relationship Id="rId2" Type="http://schemas.openxmlformats.org/officeDocument/2006/relationships/image" Target="../media/image14.svg"/><Relationship Id="rId16" Type="http://schemas.openxmlformats.org/officeDocument/2006/relationships/slideLayout" Target="../slideLayouts/slideLayout7.xml"/><Relationship Id="rId15" Type="http://schemas.openxmlformats.org/officeDocument/2006/relationships/tags" Target="../tags/tag30.xml"/><Relationship Id="rId14" Type="http://schemas.openxmlformats.org/officeDocument/2006/relationships/tags" Target="../tags/tag29.xml"/><Relationship Id="rId13" Type="http://schemas.openxmlformats.org/officeDocument/2006/relationships/tags" Target="../tags/tag28.xml"/><Relationship Id="rId12" Type="http://schemas.openxmlformats.org/officeDocument/2006/relationships/tags" Target="../tags/tag27.xml"/><Relationship Id="rId11" Type="http://schemas.openxmlformats.org/officeDocument/2006/relationships/tags" Target="../tags/tag26.xml"/><Relationship Id="rId10" Type="http://schemas.openxmlformats.org/officeDocument/2006/relationships/tags" Target="../tags/tag25.xml"/><Relationship Id="rId1" Type="http://schemas.openxmlformats.org/officeDocument/2006/relationships/image" Target="../media/image13.png"/></Relationships>
</file>

<file path=ppt/slides/_rels/slide11.xml.rels><?xml version="1.0" encoding="UTF-8" standalone="yes"?>
<Relationships xmlns="http://schemas.openxmlformats.org/package/2006/relationships"><Relationship Id="rId9" Type="http://schemas.openxmlformats.org/officeDocument/2006/relationships/image" Target="../media/image39.jpeg"/><Relationship Id="rId8" Type="http://schemas.openxmlformats.org/officeDocument/2006/relationships/tags" Target="../tags/tag33.xml"/><Relationship Id="rId7" Type="http://schemas.openxmlformats.org/officeDocument/2006/relationships/image" Target="../media/image38.jpeg"/><Relationship Id="rId6" Type="http://schemas.openxmlformats.org/officeDocument/2006/relationships/tags" Target="../tags/tag32.xml"/><Relationship Id="rId5" Type="http://schemas.openxmlformats.org/officeDocument/2006/relationships/tags" Target="../tags/tag31.xml"/><Relationship Id="rId4" Type="http://schemas.openxmlformats.org/officeDocument/2006/relationships/image" Target="../media/image17.png"/><Relationship Id="rId3" Type="http://schemas.openxmlformats.org/officeDocument/2006/relationships/image" Target="../media/image15.png"/><Relationship Id="rId2" Type="http://schemas.openxmlformats.org/officeDocument/2006/relationships/image" Target="../media/image11.png"/><Relationship Id="rId11" Type="http://schemas.openxmlformats.org/officeDocument/2006/relationships/slideLayout" Target="../slideLayouts/slideLayout7.xml"/><Relationship Id="rId10" Type="http://schemas.openxmlformats.org/officeDocument/2006/relationships/tags" Target="../tags/tag34.xml"/><Relationship Id="rId1" Type="http://schemas.openxmlformats.org/officeDocument/2006/relationships/image" Target="../media/image13.png"/></Relationships>
</file>

<file path=ppt/slides/_rels/slide12.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ags" Target="../tags/tag36.xml"/><Relationship Id="rId6" Type="http://schemas.openxmlformats.org/officeDocument/2006/relationships/image" Target="../media/image40.png"/><Relationship Id="rId5" Type="http://schemas.openxmlformats.org/officeDocument/2006/relationships/tags" Target="../tags/tag35.xml"/><Relationship Id="rId4" Type="http://schemas.openxmlformats.org/officeDocument/2006/relationships/image" Target="../media/image17.png"/><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image" Target="../media/image13.png"/></Relationships>
</file>

<file path=ppt/slides/_rels/slide13.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ags" Target="../tags/tag38.xml"/><Relationship Id="rId6" Type="http://schemas.openxmlformats.org/officeDocument/2006/relationships/image" Target="../media/image41.jpeg"/><Relationship Id="rId5" Type="http://schemas.openxmlformats.org/officeDocument/2006/relationships/tags" Target="../tags/tag37.xml"/><Relationship Id="rId4" Type="http://schemas.openxmlformats.org/officeDocument/2006/relationships/image" Target="../media/image17.png"/><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image" Target="../media/image13.png"/></Relationships>
</file>

<file path=ppt/slides/_rels/slide14.xml.rels><?xml version="1.0" encoding="UTF-8" standalone="yes"?>
<Relationships xmlns="http://schemas.openxmlformats.org/package/2006/relationships"><Relationship Id="rId9" Type="http://schemas.openxmlformats.org/officeDocument/2006/relationships/tags" Target="../tags/tag43.xml"/><Relationship Id="rId8" Type="http://schemas.openxmlformats.org/officeDocument/2006/relationships/tags" Target="../tags/tag42.xml"/><Relationship Id="rId7" Type="http://schemas.openxmlformats.org/officeDocument/2006/relationships/tags" Target="../tags/tag41.xml"/><Relationship Id="rId6" Type="http://schemas.openxmlformats.org/officeDocument/2006/relationships/tags" Target="../tags/tag40.xml"/><Relationship Id="rId5" Type="http://schemas.openxmlformats.org/officeDocument/2006/relationships/tags" Target="../tags/tag39.xml"/><Relationship Id="rId4" Type="http://schemas.openxmlformats.org/officeDocument/2006/relationships/image" Target="../media/image17.png"/><Relationship Id="rId3" Type="http://schemas.openxmlformats.org/officeDocument/2006/relationships/image" Target="../media/image15.png"/><Relationship Id="rId2" Type="http://schemas.openxmlformats.org/officeDocument/2006/relationships/image" Target="../media/image11.png"/><Relationship Id="rId10" Type="http://schemas.openxmlformats.org/officeDocument/2006/relationships/slideLayout" Target="../slideLayouts/slideLayout7.xml"/><Relationship Id="rId1" Type="http://schemas.openxmlformats.org/officeDocument/2006/relationships/image" Target="../media/image13.png"/></Relationships>
</file>

<file path=ppt/slides/_rels/slide15.xml.rels><?xml version="1.0" encoding="UTF-8" standalone="yes"?>
<Relationships xmlns="http://schemas.openxmlformats.org/package/2006/relationships"><Relationship Id="rId9" Type="http://schemas.openxmlformats.org/officeDocument/2006/relationships/tags" Target="../tags/tag48.xml"/><Relationship Id="rId8" Type="http://schemas.openxmlformats.org/officeDocument/2006/relationships/image" Target="../media/image15.png"/><Relationship Id="rId7" Type="http://schemas.openxmlformats.org/officeDocument/2006/relationships/tags" Target="../tags/tag47.xml"/><Relationship Id="rId6" Type="http://schemas.openxmlformats.org/officeDocument/2006/relationships/tags" Target="../tags/tag46.xml"/><Relationship Id="rId5" Type="http://schemas.openxmlformats.org/officeDocument/2006/relationships/tags" Target="../tags/tag45.xml"/><Relationship Id="rId4" Type="http://schemas.openxmlformats.org/officeDocument/2006/relationships/tags" Target="../tags/tag44.xml"/><Relationship Id="rId3" Type="http://schemas.openxmlformats.org/officeDocument/2006/relationships/image" Target="../media/image17.png"/><Relationship Id="rId2" Type="http://schemas.openxmlformats.org/officeDocument/2006/relationships/image" Target="../media/image11.png"/><Relationship Id="rId10" Type="http://schemas.openxmlformats.org/officeDocument/2006/relationships/slideLayout" Target="../slideLayouts/slideLayout7.xml"/><Relationship Id="rId1" Type="http://schemas.openxmlformats.org/officeDocument/2006/relationships/image" Target="../media/image13.png"/></Relationships>
</file>

<file path=ppt/slides/_rels/slide16.xml.rels><?xml version="1.0" encoding="UTF-8" standalone="yes"?>
<Relationships xmlns="http://schemas.openxmlformats.org/package/2006/relationships"><Relationship Id="rId9" Type="http://schemas.openxmlformats.org/officeDocument/2006/relationships/tags" Target="../tags/tag52.xml"/><Relationship Id="rId8" Type="http://schemas.openxmlformats.org/officeDocument/2006/relationships/tags" Target="../tags/tag51.xml"/><Relationship Id="rId7" Type="http://schemas.openxmlformats.org/officeDocument/2006/relationships/image" Target="../media/image42.jpeg"/><Relationship Id="rId6" Type="http://schemas.openxmlformats.org/officeDocument/2006/relationships/tags" Target="../tags/tag50.xml"/><Relationship Id="rId5" Type="http://schemas.openxmlformats.org/officeDocument/2006/relationships/tags" Target="../tags/tag49.xml"/><Relationship Id="rId4" Type="http://schemas.openxmlformats.org/officeDocument/2006/relationships/image" Target="../media/image17.png"/><Relationship Id="rId3" Type="http://schemas.openxmlformats.org/officeDocument/2006/relationships/image" Target="../media/image15.png"/><Relationship Id="rId2" Type="http://schemas.openxmlformats.org/officeDocument/2006/relationships/image" Target="../media/image11.png"/><Relationship Id="rId13" Type="http://schemas.openxmlformats.org/officeDocument/2006/relationships/slideLayout" Target="../slideLayouts/slideLayout7.xml"/><Relationship Id="rId12" Type="http://schemas.openxmlformats.org/officeDocument/2006/relationships/tags" Target="../tags/tag55.xml"/><Relationship Id="rId11" Type="http://schemas.openxmlformats.org/officeDocument/2006/relationships/tags" Target="../tags/tag54.xml"/><Relationship Id="rId10" Type="http://schemas.openxmlformats.org/officeDocument/2006/relationships/tags" Target="../tags/tag53.xml"/><Relationship Id="rId1" Type="http://schemas.openxmlformats.org/officeDocument/2006/relationships/image" Target="../media/image13.png"/></Relationships>
</file>

<file path=ppt/slides/_rels/slide17.xml.rels><?xml version="1.0" encoding="UTF-8" standalone="yes"?>
<Relationships xmlns="http://schemas.openxmlformats.org/package/2006/relationships"><Relationship Id="rId99" Type="http://schemas.openxmlformats.org/officeDocument/2006/relationships/tags" Target="../tags/tag150.xml"/><Relationship Id="rId98" Type="http://schemas.openxmlformats.org/officeDocument/2006/relationships/tags" Target="../tags/tag149.xml"/><Relationship Id="rId97" Type="http://schemas.openxmlformats.org/officeDocument/2006/relationships/tags" Target="../tags/tag148.xml"/><Relationship Id="rId96" Type="http://schemas.openxmlformats.org/officeDocument/2006/relationships/tags" Target="../tags/tag147.xml"/><Relationship Id="rId95" Type="http://schemas.openxmlformats.org/officeDocument/2006/relationships/tags" Target="../tags/tag146.xml"/><Relationship Id="rId94" Type="http://schemas.openxmlformats.org/officeDocument/2006/relationships/tags" Target="../tags/tag145.xml"/><Relationship Id="rId93" Type="http://schemas.openxmlformats.org/officeDocument/2006/relationships/tags" Target="../tags/tag144.xml"/><Relationship Id="rId92" Type="http://schemas.openxmlformats.org/officeDocument/2006/relationships/tags" Target="../tags/tag143.xml"/><Relationship Id="rId91" Type="http://schemas.openxmlformats.org/officeDocument/2006/relationships/tags" Target="../tags/tag142.xml"/><Relationship Id="rId90" Type="http://schemas.openxmlformats.org/officeDocument/2006/relationships/tags" Target="../tags/tag141.xml"/><Relationship Id="rId9" Type="http://schemas.openxmlformats.org/officeDocument/2006/relationships/tags" Target="../tags/tag60.xml"/><Relationship Id="rId89" Type="http://schemas.openxmlformats.org/officeDocument/2006/relationships/tags" Target="../tags/tag140.xml"/><Relationship Id="rId88" Type="http://schemas.openxmlformats.org/officeDocument/2006/relationships/tags" Target="../tags/tag139.xml"/><Relationship Id="rId87" Type="http://schemas.openxmlformats.org/officeDocument/2006/relationships/tags" Target="../tags/tag138.xml"/><Relationship Id="rId86" Type="http://schemas.openxmlformats.org/officeDocument/2006/relationships/tags" Target="../tags/tag137.xml"/><Relationship Id="rId85" Type="http://schemas.openxmlformats.org/officeDocument/2006/relationships/tags" Target="../tags/tag136.xml"/><Relationship Id="rId84" Type="http://schemas.openxmlformats.org/officeDocument/2006/relationships/tags" Target="../tags/tag135.xml"/><Relationship Id="rId83" Type="http://schemas.openxmlformats.org/officeDocument/2006/relationships/tags" Target="../tags/tag134.xml"/><Relationship Id="rId82" Type="http://schemas.openxmlformats.org/officeDocument/2006/relationships/tags" Target="../tags/tag133.xml"/><Relationship Id="rId81" Type="http://schemas.openxmlformats.org/officeDocument/2006/relationships/tags" Target="../tags/tag132.xml"/><Relationship Id="rId80" Type="http://schemas.openxmlformats.org/officeDocument/2006/relationships/tags" Target="../tags/tag131.xml"/><Relationship Id="rId8" Type="http://schemas.openxmlformats.org/officeDocument/2006/relationships/tags" Target="../tags/tag59.xml"/><Relationship Id="rId79" Type="http://schemas.openxmlformats.org/officeDocument/2006/relationships/tags" Target="../tags/tag130.xml"/><Relationship Id="rId78" Type="http://schemas.openxmlformats.org/officeDocument/2006/relationships/tags" Target="../tags/tag129.xml"/><Relationship Id="rId77" Type="http://schemas.openxmlformats.org/officeDocument/2006/relationships/tags" Target="../tags/tag128.xml"/><Relationship Id="rId76" Type="http://schemas.openxmlformats.org/officeDocument/2006/relationships/tags" Target="../tags/tag127.xml"/><Relationship Id="rId75" Type="http://schemas.openxmlformats.org/officeDocument/2006/relationships/tags" Target="../tags/tag126.xml"/><Relationship Id="rId74" Type="http://schemas.openxmlformats.org/officeDocument/2006/relationships/tags" Target="../tags/tag125.xml"/><Relationship Id="rId73" Type="http://schemas.openxmlformats.org/officeDocument/2006/relationships/tags" Target="../tags/tag124.xml"/><Relationship Id="rId72" Type="http://schemas.openxmlformats.org/officeDocument/2006/relationships/tags" Target="../tags/tag123.xml"/><Relationship Id="rId71" Type="http://schemas.openxmlformats.org/officeDocument/2006/relationships/tags" Target="../tags/tag122.xml"/><Relationship Id="rId70" Type="http://schemas.openxmlformats.org/officeDocument/2006/relationships/tags" Target="../tags/tag121.xml"/><Relationship Id="rId7" Type="http://schemas.openxmlformats.org/officeDocument/2006/relationships/tags" Target="../tags/tag58.xml"/><Relationship Id="rId69" Type="http://schemas.openxmlformats.org/officeDocument/2006/relationships/tags" Target="../tags/tag120.xml"/><Relationship Id="rId68" Type="http://schemas.openxmlformats.org/officeDocument/2006/relationships/tags" Target="../tags/tag119.xml"/><Relationship Id="rId67" Type="http://schemas.openxmlformats.org/officeDocument/2006/relationships/tags" Target="../tags/tag118.xml"/><Relationship Id="rId66" Type="http://schemas.openxmlformats.org/officeDocument/2006/relationships/tags" Target="../tags/tag117.xml"/><Relationship Id="rId65" Type="http://schemas.openxmlformats.org/officeDocument/2006/relationships/tags" Target="../tags/tag116.xml"/><Relationship Id="rId64" Type="http://schemas.openxmlformats.org/officeDocument/2006/relationships/tags" Target="../tags/tag115.xml"/><Relationship Id="rId63" Type="http://schemas.openxmlformats.org/officeDocument/2006/relationships/tags" Target="../tags/tag114.xml"/><Relationship Id="rId62" Type="http://schemas.openxmlformats.org/officeDocument/2006/relationships/tags" Target="../tags/tag113.xml"/><Relationship Id="rId61" Type="http://schemas.openxmlformats.org/officeDocument/2006/relationships/tags" Target="../tags/tag112.xml"/><Relationship Id="rId60" Type="http://schemas.openxmlformats.org/officeDocument/2006/relationships/tags" Target="../tags/tag111.xml"/><Relationship Id="rId6" Type="http://schemas.openxmlformats.org/officeDocument/2006/relationships/tags" Target="../tags/tag57.xml"/><Relationship Id="rId59" Type="http://schemas.openxmlformats.org/officeDocument/2006/relationships/tags" Target="../tags/tag110.xml"/><Relationship Id="rId58" Type="http://schemas.openxmlformats.org/officeDocument/2006/relationships/tags" Target="../tags/tag109.xml"/><Relationship Id="rId57" Type="http://schemas.openxmlformats.org/officeDocument/2006/relationships/tags" Target="../tags/tag108.xml"/><Relationship Id="rId56" Type="http://schemas.openxmlformats.org/officeDocument/2006/relationships/tags" Target="../tags/tag107.xml"/><Relationship Id="rId55" Type="http://schemas.openxmlformats.org/officeDocument/2006/relationships/tags" Target="../tags/tag106.xml"/><Relationship Id="rId54" Type="http://schemas.openxmlformats.org/officeDocument/2006/relationships/tags" Target="../tags/tag105.xml"/><Relationship Id="rId53" Type="http://schemas.openxmlformats.org/officeDocument/2006/relationships/tags" Target="../tags/tag104.xml"/><Relationship Id="rId52" Type="http://schemas.openxmlformats.org/officeDocument/2006/relationships/tags" Target="../tags/tag103.xml"/><Relationship Id="rId51" Type="http://schemas.openxmlformats.org/officeDocument/2006/relationships/tags" Target="../tags/tag102.xml"/><Relationship Id="rId50" Type="http://schemas.openxmlformats.org/officeDocument/2006/relationships/tags" Target="../tags/tag101.xml"/><Relationship Id="rId5" Type="http://schemas.openxmlformats.org/officeDocument/2006/relationships/tags" Target="../tags/tag56.xml"/><Relationship Id="rId49" Type="http://schemas.openxmlformats.org/officeDocument/2006/relationships/tags" Target="../tags/tag100.xml"/><Relationship Id="rId48" Type="http://schemas.openxmlformats.org/officeDocument/2006/relationships/tags" Target="../tags/tag99.xml"/><Relationship Id="rId47" Type="http://schemas.openxmlformats.org/officeDocument/2006/relationships/tags" Target="../tags/tag98.xml"/><Relationship Id="rId46" Type="http://schemas.openxmlformats.org/officeDocument/2006/relationships/tags" Target="../tags/tag97.xml"/><Relationship Id="rId45" Type="http://schemas.openxmlformats.org/officeDocument/2006/relationships/tags" Target="../tags/tag96.xml"/><Relationship Id="rId44" Type="http://schemas.openxmlformats.org/officeDocument/2006/relationships/tags" Target="../tags/tag95.xml"/><Relationship Id="rId43" Type="http://schemas.openxmlformats.org/officeDocument/2006/relationships/tags" Target="../tags/tag94.xml"/><Relationship Id="rId42" Type="http://schemas.openxmlformats.org/officeDocument/2006/relationships/tags" Target="../tags/tag93.xml"/><Relationship Id="rId41" Type="http://schemas.openxmlformats.org/officeDocument/2006/relationships/tags" Target="../tags/tag92.xml"/><Relationship Id="rId40" Type="http://schemas.openxmlformats.org/officeDocument/2006/relationships/tags" Target="../tags/tag91.xml"/><Relationship Id="rId4" Type="http://schemas.openxmlformats.org/officeDocument/2006/relationships/image" Target="../media/image17.png"/><Relationship Id="rId39" Type="http://schemas.openxmlformats.org/officeDocument/2006/relationships/tags" Target="../tags/tag90.xml"/><Relationship Id="rId38" Type="http://schemas.openxmlformats.org/officeDocument/2006/relationships/tags" Target="../tags/tag89.xml"/><Relationship Id="rId37" Type="http://schemas.openxmlformats.org/officeDocument/2006/relationships/tags" Target="../tags/tag88.xml"/><Relationship Id="rId36" Type="http://schemas.openxmlformats.org/officeDocument/2006/relationships/tags" Target="../tags/tag87.xml"/><Relationship Id="rId35" Type="http://schemas.openxmlformats.org/officeDocument/2006/relationships/tags" Target="../tags/tag86.xml"/><Relationship Id="rId34" Type="http://schemas.openxmlformats.org/officeDocument/2006/relationships/tags" Target="../tags/tag85.xml"/><Relationship Id="rId33" Type="http://schemas.openxmlformats.org/officeDocument/2006/relationships/tags" Target="../tags/tag84.xml"/><Relationship Id="rId32" Type="http://schemas.openxmlformats.org/officeDocument/2006/relationships/tags" Target="../tags/tag83.xml"/><Relationship Id="rId31" Type="http://schemas.openxmlformats.org/officeDocument/2006/relationships/tags" Target="../tags/tag82.xml"/><Relationship Id="rId30" Type="http://schemas.openxmlformats.org/officeDocument/2006/relationships/tags" Target="../tags/tag81.xml"/><Relationship Id="rId3" Type="http://schemas.openxmlformats.org/officeDocument/2006/relationships/image" Target="../media/image15.png"/><Relationship Id="rId29" Type="http://schemas.openxmlformats.org/officeDocument/2006/relationships/tags" Target="../tags/tag80.xml"/><Relationship Id="rId28" Type="http://schemas.openxmlformats.org/officeDocument/2006/relationships/tags" Target="../tags/tag79.xml"/><Relationship Id="rId27" Type="http://schemas.openxmlformats.org/officeDocument/2006/relationships/tags" Target="../tags/tag78.xml"/><Relationship Id="rId26" Type="http://schemas.openxmlformats.org/officeDocument/2006/relationships/tags" Target="../tags/tag77.xml"/><Relationship Id="rId25" Type="http://schemas.openxmlformats.org/officeDocument/2006/relationships/tags" Target="../tags/tag76.xml"/><Relationship Id="rId24" Type="http://schemas.openxmlformats.org/officeDocument/2006/relationships/tags" Target="../tags/tag75.xml"/><Relationship Id="rId23" Type="http://schemas.openxmlformats.org/officeDocument/2006/relationships/tags" Target="../tags/tag74.xml"/><Relationship Id="rId22" Type="http://schemas.openxmlformats.org/officeDocument/2006/relationships/tags" Target="../tags/tag73.xml"/><Relationship Id="rId21" Type="http://schemas.openxmlformats.org/officeDocument/2006/relationships/tags" Target="../tags/tag72.xml"/><Relationship Id="rId20" Type="http://schemas.openxmlformats.org/officeDocument/2006/relationships/tags" Target="../tags/tag71.xml"/><Relationship Id="rId2" Type="http://schemas.openxmlformats.org/officeDocument/2006/relationships/image" Target="../media/image11.png"/><Relationship Id="rId19" Type="http://schemas.openxmlformats.org/officeDocument/2006/relationships/tags" Target="../tags/tag70.xml"/><Relationship Id="rId18" Type="http://schemas.openxmlformats.org/officeDocument/2006/relationships/tags" Target="../tags/tag69.xml"/><Relationship Id="rId17" Type="http://schemas.openxmlformats.org/officeDocument/2006/relationships/tags" Target="../tags/tag68.xml"/><Relationship Id="rId16" Type="http://schemas.openxmlformats.org/officeDocument/2006/relationships/tags" Target="../tags/tag67.xml"/><Relationship Id="rId159" Type="http://schemas.openxmlformats.org/officeDocument/2006/relationships/slideLayout" Target="../slideLayouts/slideLayout7.xml"/><Relationship Id="rId158" Type="http://schemas.openxmlformats.org/officeDocument/2006/relationships/tags" Target="../tags/tag209.xml"/><Relationship Id="rId157" Type="http://schemas.openxmlformats.org/officeDocument/2006/relationships/tags" Target="../tags/tag208.xml"/><Relationship Id="rId156" Type="http://schemas.openxmlformats.org/officeDocument/2006/relationships/tags" Target="../tags/tag207.xml"/><Relationship Id="rId155" Type="http://schemas.openxmlformats.org/officeDocument/2006/relationships/tags" Target="../tags/tag206.xml"/><Relationship Id="rId154" Type="http://schemas.openxmlformats.org/officeDocument/2006/relationships/tags" Target="../tags/tag205.xml"/><Relationship Id="rId153" Type="http://schemas.openxmlformats.org/officeDocument/2006/relationships/tags" Target="../tags/tag204.xml"/><Relationship Id="rId152" Type="http://schemas.openxmlformats.org/officeDocument/2006/relationships/tags" Target="../tags/tag203.xml"/><Relationship Id="rId151" Type="http://schemas.openxmlformats.org/officeDocument/2006/relationships/tags" Target="../tags/tag202.xml"/><Relationship Id="rId150" Type="http://schemas.openxmlformats.org/officeDocument/2006/relationships/tags" Target="../tags/tag201.xml"/><Relationship Id="rId15" Type="http://schemas.openxmlformats.org/officeDocument/2006/relationships/tags" Target="../tags/tag66.xml"/><Relationship Id="rId149" Type="http://schemas.openxmlformats.org/officeDocument/2006/relationships/tags" Target="../tags/tag200.xml"/><Relationship Id="rId148" Type="http://schemas.openxmlformats.org/officeDocument/2006/relationships/tags" Target="../tags/tag199.xml"/><Relationship Id="rId147" Type="http://schemas.openxmlformats.org/officeDocument/2006/relationships/tags" Target="../tags/tag198.xml"/><Relationship Id="rId146" Type="http://schemas.openxmlformats.org/officeDocument/2006/relationships/tags" Target="../tags/tag197.xml"/><Relationship Id="rId145" Type="http://schemas.openxmlformats.org/officeDocument/2006/relationships/tags" Target="../tags/tag196.xml"/><Relationship Id="rId144" Type="http://schemas.openxmlformats.org/officeDocument/2006/relationships/tags" Target="../tags/tag195.xml"/><Relationship Id="rId143" Type="http://schemas.openxmlformats.org/officeDocument/2006/relationships/tags" Target="../tags/tag194.xml"/><Relationship Id="rId142" Type="http://schemas.openxmlformats.org/officeDocument/2006/relationships/tags" Target="../tags/tag193.xml"/><Relationship Id="rId141" Type="http://schemas.openxmlformats.org/officeDocument/2006/relationships/tags" Target="../tags/tag192.xml"/><Relationship Id="rId140" Type="http://schemas.openxmlformats.org/officeDocument/2006/relationships/tags" Target="../tags/tag191.xml"/><Relationship Id="rId14" Type="http://schemas.openxmlformats.org/officeDocument/2006/relationships/tags" Target="../tags/tag65.xml"/><Relationship Id="rId139" Type="http://schemas.openxmlformats.org/officeDocument/2006/relationships/tags" Target="../tags/tag190.xml"/><Relationship Id="rId138" Type="http://schemas.openxmlformats.org/officeDocument/2006/relationships/tags" Target="../tags/tag189.xml"/><Relationship Id="rId137" Type="http://schemas.openxmlformats.org/officeDocument/2006/relationships/tags" Target="../tags/tag188.xml"/><Relationship Id="rId136" Type="http://schemas.openxmlformats.org/officeDocument/2006/relationships/tags" Target="../tags/tag187.xml"/><Relationship Id="rId135" Type="http://schemas.openxmlformats.org/officeDocument/2006/relationships/tags" Target="../tags/tag186.xml"/><Relationship Id="rId134" Type="http://schemas.openxmlformats.org/officeDocument/2006/relationships/tags" Target="../tags/tag185.xml"/><Relationship Id="rId133" Type="http://schemas.openxmlformats.org/officeDocument/2006/relationships/tags" Target="../tags/tag184.xml"/><Relationship Id="rId132" Type="http://schemas.openxmlformats.org/officeDocument/2006/relationships/tags" Target="../tags/tag183.xml"/><Relationship Id="rId131" Type="http://schemas.openxmlformats.org/officeDocument/2006/relationships/tags" Target="../tags/tag182.xml"/><Relationship Id="rId130" Type="http://schemas.openxmlformats.org/officeDocument/2006/relationships/tags" Target="../tags/tag181.xml"/><Relationship Id="rId13" Type="http://schemas.openxmlformats.org/officeDocument/2006/relationships/tags" Target="../tags/tag64.xml"/><Relationship Id="rId129" Type="http://schemas.openxmlformats.org/officeDocument/2006/relationships/tags" Target="../tags/tag180.xml"/><Relationship Id="rId128" Type="http://schemas.openxmlformats.org/officeDocument/2006/relationships/tags" Target="../tags/tag179.xml"/><Relationship Id="rId127" Type="http://schemas.openxmlformats.org/officeDocument/2006/relationships/tags" Target="../tags/tag178.xml"/><Relationship Id="rId126" Type="http://schemas.openxmlformats.org/officeDocument/2006/relationships/tags" Target="../tags/tag177.xml"/><Relationship Id="rId125" Type="http://schemas.openxmlformats.org/officeDocument/2006/relationships/tags" Target="../tags/tag176.xml"/><Relationship Id="rId124" Type="http://schemas.openxmlformats.org/officeDocument/2006/relationships/tags" Target="../tags/tag175.xml"/><Relationship Id="rId123" Type="http://schemas.openxmlformats.org/officeDocument/2006/relationships/tags" Target="../tags/tag174.xml"/><Relationship Id="rId122" Type="http://schemas.openxmlformats.org/officeDocument/2006/relationships/tags" Target="../tags/tag173.xml"/><Relationship Id="rId121" Type="http://schemas.openxmlformats.org/officeDocument/2006/relationships/tags" Target="../tags/tag172.xml"/><Relationship Id="rId120" Type="http://schemas.openxmlformats.org/officeDocument/2006/relationships/tags" Target="../tags/tag171.xml"/><Relationship Id="rId12" Type="http://schemas.openxmlformats.org/officeDocument/2006/relationships/tags" Target="../tags/tag63.xml"/><Relationship Id="rId119" Type="http://schemas.openxmlformats.org/officeDocument/2006/relationships/tags" Target="../tags/tag170.xml"/><Relationship Id="rId118" Type="http://schemas.openxmlformats.org/officeDocument/2006/relationships/tags" Target="../tags/tag169.xml"/><Relationship Id="rId117" Type="http://schemas.openxmlformats.org/officeDocument/2006/relationships/tags" Target="../tags/tag168.xml"/><Relationship Id="rId116" Type="http://schemas.openxmlformats.org/officeDocument/2006/relationships/tags" Target="../tags/tag167.xml"/><Relationship Id="rId115" Type="http://schemas.openxmlformats.org/officeDocument/2006/relationships/tags" Target="../tags/tag166.xml"/><Relationship Id="rId114" Type="http://schemas.openxmlformats.org/officeDocument/2006/relationships/tags" Target="../tags/tag165.xml"/><Relationship Id="rId113" Type="http://schemas.openxmlformats.org/officeDocument/2006/relationships/tags" Target="../tags/tag164.xml"/><Relationship Id="rId112" Type="http://schemas.openxmlformats.org/officeDocument/2006/relationships/tags" Target="../tags/tag163.xml"/><Relationship Id="rId111" Type="http://schemas.openxmlformats.org/officeDocument/2006/relationships/tags" Target="../tags/tag162.xml"/><Relationship Id="rId110" Type="http://schemas.openxmlformats.org/officeDocument/2006/relationships/tags" Target="../tags/tag161.xml"/><Relationship Id="rId11" Type="http://schemas.openxmlformats.org/officeDocument/2006/relationships/tags" Target="../tags/tag62.xml"/><Relationship Id="rId109" Type="http://schemas.openxmlformats.org/officeDocument/2006/relationships/tags" Target="../tags/tag160.xml"/><Relationship Id="rId108" Type="http://schemas.openxmlformats.org/officeDocument/2006/relationships/tags" Target="../tags/tag159.xml"/><Relationship Id="rId107" Type="http://schemas.openxmlformats.org/officeDocument/2006/relationships/tags" Target="../tags/tag158.xml"/><Relationship Id="rId106" Type="http://schemas.openxmlformats.org/officeDocument/2006/relationships/tags" Target="../tags/tag157.xml"/><Relationship Id="rId105" Type="http://schemas.openxmlformats.org/officeDocument/2006/relationships/tags" Target="../tags/tag156.xml"/><Relationship Id="rId104" Type="http://schemas.openxmlformats.org/officeDocument/2006/relationships/tags" Target="../tags/tag155.xml"/><Relationship Id="rId103" Type="http://schemas.openxmlformats.org/officeDocument/2006/relationships/tags" Target="../tags/tag154.xml"/><Relationship Id="rId102" Type="http://schemas.openxmlformats.org/officeDocument/2006/relationships/tags" Target="../tags/tag153.xml"/><Relationship Id="rId101" Type="http://schemas.openxmlformats.org/officeDocument/2006/relationships/tags" Target="../tags/tag152.xml"/><Relationship Id="rId100" Type="http://schemas.openxmlformats.org/officeDocument/2006/relationships/tags" Target="../tags/tag151.xml"/><Relationship Id="rId10" Type="http://schemas.openxmlformats.org/officeDocument/2006/relationships/tags" Target="../tags/tag61.xml"/><Relationship Id="rId1" Type="http://schemas.openxmlformats.org/officeDocument/2006/relationships/image" Target="../media/image13.png"/></Relationships>
</file>

<file path=ppt/slides/_rels/slide18.xml.rels><?xml version="1.0" encoding="UTF-8" standalone="yes"?>
<Relationships xmlns="http://schemas.openxmlformats.org/package/2006/relationships"><Relationship Id="rId9" Type="http://schemas.openxmlformats.org/officeDocument/2006/relationships/tags" Target="../tags/tag214.xml"/><Relationship Id="rId8" Type="http://schemas.openxmlformats.org/officeDocument/2006/relationships/tags" Target="../tags/tag213.xml"/><Relationship Id="rId7" Type="http://schemas.openxmlformats.org/officeDocument/2006/relationships/tags" Target="../tags/tag212.xml"/><Relationship Id="rId6" Type="http://schemas.openxmlformats.org/officeDocument/2006/relationships/tags" Target="../tags/tag211.xml"/><Relationship Id="rId5" Type="http://schemas.openxmlformats.org/officeDocument/2006/relationships/tags" Target="../tags/tag210.xml"/><Relationship Id="rId4" Type="http://schemas.openxmlformats.org/officeDocument/2006/relationships/image" Target="../media/image17.png"/><Relationship Id="rId3" Type="http://schemas.openxmlformats.org/officeDocument/2006/relationships/image" Target="../media/image15.png"/><Relationship Id="rId2" Type="http://schemas.openxmlformats.org/officeDocument/2006/relationships/image" Target="../media/image11.png"/><Relationship Id="rId11" Type="http://schemas.openxmlformats.org/officeDocument/2006/relationships/slideLayout" Target="../slideLayouts/slideLayout7.xml"/><Relationship Id="rId10" Type="http://schemas.openxmlformats.org/officeDocument/2006/relationships/tags" Target="../tags/tag215.xml"/><Relationship Id="rId1" Type="http://schemas.openxmlformats.org/officeDocument/2006/relationships/image" Target="../media/image13.png"/></Relationships>
</file>

<file path=ppt/slides/_rels/slide19.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218.xml"/><Relationship Id="rId7" Type="http://schemas.openxmlformats.org/officeDocument/2006/relationships/tags" Target="../tags/tag217.xml"/><Relationship Id="rId6" Type="http://schemas.openxmlformats.org/officeDocument/2006/relationships/image" Target="../media/image43.jpeg"/><Relationship Id="rId5" Type="http://schemas.openxmlformats.org/officeDocument/2006/relationships/tags" Target="../tags/tag216.xml"/><Relationship Id="rId4" Type="http://schemas.openxmlformats.org/officeDocument/2006/relationships/image" Target="../media/image17.png"/><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image" Target="../media/image13.png"/></Relationships>
</file>

<file path=ppt/slides/_rels/slide2.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18.svg"/><Relationship Id="rId7" Type="http://schemas.openxmlformats.org/officeDocument/2006/relationships/image" Target="../media/image17.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2.svg"/><Relationship Id="rId3" Type="http://schemas.openxmlformats.org/officeDocument/2006/relationships/image" Target="../media/image11.png"/><Relationship Id="rId2" Type="http://schemas.openxmlformats.org/officeDocument/2006/relationships/image" Target="../media/image14.svg"/><Relationship Id="rId1" Type="http://schemas.openxmlformats.org/officeDocument/2006/relationships/image" Target="../media/image13.png"/></Relationships>
</file>

<file path=ppt/slides/_rels/slide20.xml.rels><?xml version="1.0" encoding="UTF-8" standalone="yes"?>
<Relationships xmlns="http://schemas.openxmlformats.org/package/2006/relationships"><Relationship Id="rId9" Type="http://schemas.openxmlformats.org/officeDocument/2006/relationships/tags" Target="../tags/tag223.xml"/><Relationship Id="rId8" Type="http://schemas.openxmlformats.org/officeDocument/2006/relationships/tags" Target="../tags/tag222.xml"/><Relationship Id="rId7" Type="http://schemas.openxmlformats.org/officeDocument/2006/relationships/tags" Target="../tags/tag221.xml"/><Relationship Id="rId6" Type="http://schemas.openxmlformats.org/officeDocument/2006/relationships/tags" Target="../tags/tag220.xml"/><Relationship Id="rId5" Type="http://schemas.openxmlformats.org/officeDocument/2006/relationships/tags" Target="../tags/tag219.xml"/><Relationship Id="rId4" Type="http://schemas.openxmlformats.org/officeDocument/2006/relationships/image" Target="../media/image17.png"/><Relationship Id="rId37" Type="http://schemas.openxmlformats.org/officeDocument/2006/relationships/slideLayout" Target="../slideLayouts/slideLayout7.xml"/><Relationship Id="rId36" Type="http://schemas.openxmlformats.org/officeDocument/2006/relationships/tags" Target="../tags/tag250.xml"/><Relationship Id="rId35" Type="http://schemas.openxmlformats.org/officeDocument/2006/relationships/tags" Target="../tags/tag249.xml"/><Relationship Id="rId34" Type="http://schemas.openxmlformats.org/officeDocument/2006/relationships/tags" Target="../tags/tag248.xml"/><Relationship Id="rId33" Type="http://schemas.openxmlformats.org/officeDocument/2006/relationships/tags" Target="../tags/tag247.xml"/><Relationship Id="rId32" Type="http://schemas.openxmlformats.org/officeDocument/2006/relationships/tags" Target="../tags/tag246.xml"/><Relationship Id="rId31" Type="http://schemas.openxmlformats.org/officeDocument/2006/relationships/tags" Target="../tags/tag245.xml"/><Relationship Id="rId30" Type="http://schemas.openxmlformats.org/officeDocument/2006/relationships/tags" Target="../tags/tag244.xml"/><Relationship Id="rId3" Type="http://schemas.openxmlformats.org/officeDocument/2006/relationships/image" Target="../media/image15.png"/><Relationship Id="rId29" Type="http://schemas.openxmlformats.org/officeDocument/2006/relationships/tags" Target="../tags/tag243.xml"/><Relationship Id="rId28" Type="http://schemas.openxmlformats.org/officeDocument/2006/relationships/tags" Target="../tags/tag242.xml"/><Relationship Id="rId27" Type="http://schemas.openxmlformats.org/officeDocument/2006/relationships/tags" Target="../tags/tag241.xml"/><Relationship Id="rId26" Type="http://schemas.openxmlformats.org/officeDocument/2006/relationships/tags" Target="../tags/tag240.xml"/><Relationship Id="rId25" Type="http://schemas.openxmlformats.org/officeDocument/2006/relationships/tags" Target="../tags/tag239.xml"/><Relationship Id="rId24" Type="http://schemas.openxmlformats.org/officeDocument/2006/relationships/tags" Target="../tags/tag238.xml"/><Relationship Id="rId23" Type="http://schemas.openxmlformats.org/officeDocument/2006/relationships/tags" Target="../tags/tag237.xml"/><Relationship Id="rId22" Type="http://schemas.openxmlformats.org/officeDocument/2006/relationships/tags" Target="../tags/tag236.xml"/><Relationship Id="rId21" Type="http://schemas.openxmlformats.org/officeDocument/2006/relationships/tags" Target="../tags/tag235.xml"/><Relationship Id="rId20" Type="http://schemas.openxmlformats.org/officeDocument/2006/relationships/tags" Target="../tags/tag234.xml"/><Relationship Id="rId2" Type="http://schemas.openxmlformats.org/officeDocument/2006/relationships/image" Target="../media/image11.png"/><Relationship Id="rId19" Type="http://schemas.openxmlformats.org/officeDocument/2006/relationships/tags" Target="../tags/tag233.xml"/><Relationship Id="rId18" Type="http://schemas.openxmlformats.org/officeDocument/2006/relationships/tags" Target="../tags/tag232.xml"/><Relationship Id="rId17" Type="http://schemas.openxmlformats.org/officeDocument/2006/relationships/tags" Target="../tags/tag231.xml"/><Relationship Id="rId16" Type="http://schemas.openxmlformats.org/officeDocument/2006/relationships/tags" Target="../tags/tag230.xml"/><Relationship Id="rId15" Type="http://schemas.openxmlformats.org/officeDocument/2006/relationships/tags" Target="../tags/tag229.xml"/><Relationship Id="rId14" Type="http://schemas.openxmlformats.org/officeDocument/2006/relationships/tags" Target="../tags/tag228.xml"/><Relationship Id="rId13" Type="http://schemas.openxmlformats.org/officeDocument/2006/relationships/tags" Target="../tags/tag227.xml"/><Relationship Id="rId12" Type="http://schemas.openxmlformats.org/officeDocument/2006/relationships/tags" Target="../tags/tag226.xml"/><Relationship Id="rId11" Type="http://schemas.openxmlformats.org/officeDocument/2006/relationships/tags" Target="../tags/tag225.xml"/><Relationship Id="rId10" Type="http://schemas.openxmlformats.org/officeDocument/2006/relationships/tags" Target="../tags/tag224.xml"/><Relationship Id="rId1" Type="http://schemas.openxmlformats.org/officeDocument/2006/relationships/image" Target="../media/image13.png"/></Relationships>
</file>

<file path=ppt/slides/_rels/slide21.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254.xml"/><Relationship Id="rId7" Type="http://schemas.openxmlformats.org/officeDocument/2006/relationships/tags" Target="../tags/tag253.xml"/><Relationship Id="rId6" Type="http://schemas.openxmlformats.org/officeDocument/2006/relationships/tags" Target="../tags/tag252.xml"/><Relationship Id="rId5" Type="http://schemas.openxmlformats.org/officeDocument/2006/relationships/tags" Target="../tags/tag251.xml"/><Relationship Id="rId4" Type="http://schemas.openxmlformats.org/officeDocument/2006/relationships/image" Target="../media/image17.png"/><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image" Target="../media/image13.png"/></Relationships>
</file>

<file path=ppt/slides/_rels/slide22.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ags" Target="../tags/tag257.xml"/><Relationship Id="rId6" Type="http://schemas.openxmlformats.org/officeDocument/2006/relationships/tags" Target="../tags/tag256.xml"/><Relationship Id="rId5" Type="http://schemas.openxmlformats.org/officeDocument/2006/relationships/tags" Target="../tags/tag255.xml"/><Relationship Id="rId4" Type="http://schemas.openxmlformats.org/officeDocument/2006/relationships/image" Target="../media/image17.png"/><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image" Target="../media/image13.png"/></Relationships>
</file>

<file path=ppt/slides/_rels/slide23.xml.rels><?xml version="1.0" encoding="UTF-8" standalone="yes"?>
<Relationships xmlns="http://schemas.openxmlformats.org/package/2006/relationships"><Relationship Id="rId9" Type="http://schemas.openxmlformats.org/officeDocument/2006/relationships/tags" Target="../tags/tag262.xml"/><Relationship Id="rId8" Type="http://schemas.openxmlformats.org/officeDocument/2006/relationships/tags" Target="../tags/tag261.xml"/><Relationship Id="rId7" Type="http://schemas.openxmlformats.org/officeDocument/2006/relationships/tags" Target="../tags/tag260.xml"/><Relationship Id="rId6" Type="http://schemas.openxmlformats.org/officeDocument/2006/relationships/tags" Target="../tags/tag259.xml"/><Relationship Id="rId5" Type="http://schemas.openxmlformats.org/officeDocument/2006/relationships/tags" Target="../tags/tag258.xml"/><Relationship Id="rId4" Type="http://schemas.openxmlformats.org/officeDocument/2006/relationships/image" Target="../media/image17.png"/><Relationship Id="rId3" Type="http://schemas.openxmlformats.org/officeDocument/2006/relationships/image" Target="../media/image15.png"/><Relationship Id="rId2" Type="http://schemas.openxmlformats.org/officeDocument/2006/relationships/image" Target="../media/image11.png"/><Relationship Id="rId13" Type="http://schemas.openxmlformats.org/officeDocument/2006/relationships/slideLayout" Target="../slideLayouts/slideLayout7.xml"/><Relationship Id="rId12" Type="http://schemas.openxmlformats.org/officeDocument/2006/relationships/tags" Target="../tags/tag265.xml"/><Relationship Id="rId11" Type="http://schemas.openxmlformats.org/officeDocument/2006/relationships/tags" Target="../tags/tag264.xml"/><Relationship Id="rId10" Type="http://schemas.openxmlformats.org/officeDocument/2006/relationships/tags" Target="../tags/tag263.xml"/><Relationship Id="rId1" Type="http://schemas.openxmlformats.org/officeDocument/2006/relationships/image" Target="../media/image13.png"/></Relationships>
</file>

<file path=ppt/slides/_rels/slide24.xml.rels><?xml version="1.0" encoding="UTF-8" standalone="yes"?>
<Relationships xmlns="http://schemas.openxmlformats.org/package/2006/relationships"><Relationship Id="rId9" Type="http://schemas.openxmlformats.org/officeDocument/2006/relationships/image" Target="../media/image45.jpeg"/><Relationship Id="rId8" Type="http://schemas.openxmlformats.org/officeDocument/2006/relationships/tags" Target="../tags/tag269.xml"/><Relationship Id="rId7" Type="http://schemas.openxmlformats.org/officeDocument/2006/relationships/image" Target="../media/image44.jpeg"/><Relationship Id="rId6" Type="http://schemas.openxmlformats.org/officeDocument/2006/relationships/tags" Target="../tags/tag268.xml"/><Relationship Id="rId5" Type="http://schemas.openxmlformats.org/officeDocument/2006/relationships/tags" Target="../tags/tag267.xml"/><Relationship Id="rId4" Type="http://schemas.openxmlformats.org/officeDocument/2006/relationships/tags" Target="../tags/tag266.xml"/><Relationship Id="rId3" Type="http://schemas.openxmlformats.org/officeDocument/2006/relationships/image" Target="../media/image17.png"/><Relationship Id="rId2" Type="http://schemas.openxmlformats.org/officeDocument/2006/relationships/image" Target="../media/image11.png"/><Relationship Id="rId13" Type="http://schemas.openxmlformats.org/officeDocument/2006/relationships/slideLayout" Target="../slideLayouts/slideLayout7.xml"/><Relationship Id="rId12" Type="http://schemas.openxmlformats.org/officeDocument/2006/relationships/image" Target="../media/image15.png"/><Relationship Id="rId11" Type="http://schemas.openxmlformats.org/officeDocument/2006/relationships/image" Target="../media/image46.jpeg"/><Relationship Id="rId10" Type="http://schemas.openxmlformats.org/officeDocument/2006/relationships/tags" Target="../tags/tag270.xml"/><Relationship Id="rId1" Type="http://schemas.openxmlformats.org/officeDocument/2006/relationships/image" Target="../media/image13.png"/></Relationships>
</file>

<file path=ppt/slides/_rels/slide25.xml.rels><?xml version="1.0" encoding="UTF-8" standalone="yes"?>
<Relationships xmlns="http://schemas.openxmlformats.org/package/2006/relationships"><Relationship Id="rId9" Type="http://schemas.openxmlformats.org/officeDocument/2006/relationships/image" Target="../media/image48.png"/><Relationship Id="rId8" Type="http://schemas.openxmlformats.org/officeDocument/2006/relationships/tags" Target="../tags/tag273.xml"/><Relationship Id="rId7" Type="http://schemas.openxmlformats.org/officeDocument/2006/relationships/image" Target="../media/image47.jpeg"/><Relationship Id="rId6" Type="http://schemas.openxmlformats.org/officeDocument/2006/relationships/tags" Target="../tags/tag272.xml"/><Relationship Id="rId5" Type="http://schemas.openxmlformats.org/officeDocument/2006/relationships/tags" Target="../tags/tag271.xml"/><Relationship Id="rId4" Type="http://schemas.openxmlformats.org/officeDocument/2006/relationships/image" Target="../media/image17.png"/><Relationship Id="rId3" Type="http://schemas.openxmlformats.org/officeDocument/2006/relationships/image" Target="../media/image15.png"/><Relationship Id="rId27" Type="http://schemas.openxmlformats.org/officeDocument/2006/relationships/slideLayout" Target="../slideLayouts/slideLayout7.xml"/><Relationship Id="rId26" Type="http://schemas.openxmlformats.org/officeDocument/2006/relationships/tags" Target="../tags/tag285.xml"/><Relationship Id="rId25" Type="http://schemas.openxmlformats.org/officeDocument/2006/relationships/tags" Target="../tags/tag284.xml"/><Relationship Id="rId24" Type="http://schemas.openxmlformats.org/officeDocument/2006/relationships/tags" Target="../tags/tag283.xml"/><Relationship Id="rId23" Type="http://schemas.openxmlformats.org/officeDocument/2006/relationships/tags" Target="../tags/tag282.xml"/><Relationship Id="rId22" Type="http://schemas.openxmlformats.org/officeDocument/2006/relationships/tags" Target="../tags/tag281.xml"/><Relationship Id="rId21" Type="http://schemas.openxmlformats.org/officeDocument/2006/relationships/tags" Target="../tags/tag280.xml"/><Relationship Id="rId20" Type="http://schemas.openxmlformats.org/officeDocument/2006/relationships/tags" Target="../tags/tag279.xml"/><Relationship Id="rId2" Type="http://schemas.openxmlformats.org/officeDocument/2006/relationships/image" Target="../media/image11.png"/><Relationship Id="rId19" Type="http://schemas.openxmlformats.org/officeDocument/2006/relationships/image" Target="../media/image53.png"/><Relationship Id="rId18" Type="http://schemas.openxmlformats.org/officeDocument/2006/relationships/tags" Target="../tags/tag278.xml"/><Relationship Id="rId17" Type="http://schemas.openxmlformats.org/officeDocument/2006/relationships/image" Target="../media/image52.png"/><Relationship Id="rId16" Type="http://schemas.openxmlformats.org/officeDocument/2006/relationships/tags" Target="../tags/tag277.xml"/><Relationship Id="rId15" Type="http://schemas.openxmlformats.org/officeDocument/2006/relationships/image" Target="../media/image51.png"/><Relationship Id="rId14" Type="http://schemas.openxmlformats.org/officeDocument/2006/relationships/tags" Target="../tags/tag276.xml"/><Relationship Id="rId13" Type="http://schemas.openxmlformats.org/officeDocument/2006/relationships/image" Target="../media/image50.png"/><Relationship Id="rId12" Type="http://schemas.openxmlformats.org/officeDocument/2006/relationships/tags" Target="../tags/tag275.xml"/><Relationship Id="rId11" Type="http://schemas.openxmlformats.org/officeDocument/2006/relationships/image" Target="../media/image49.jpeg"/><Relationship Id="rId10" Type="http://schemas.openxmlformats.org/officeDocument/2006/relationships/tags" Target="../tags/tag274.xml"/><Relationship Id="rId1" Type="http://schemas.openxmlformats.org/officeDocument/2006/relationships/image" Target="../media/image13.png"/></Relationships>
</file>

<file path=ppt/slides/_rels/slide26.xml.rels><?xml version="1.0" encoding="UTF-8" standalone="yes"?>
<Relationships xmlns="http://schemas.openxmlformats.org/package/2006/relationships"><Relationship Id="rId9" Type="http://schemas.openxmlformats.org/officeDocument/2006/relationships/image" Target="../media/image54.jpeg"/><Relationship Id="rId8" Type="http://schemas.openxmlformats.org/officeDocument/2006/relationships/tags" Target="../tags/tag289.xml"/><Relationship Id="rId7" Type="http://schemas.openxmlformats.org/officeDocument/2006/relationships/tags" Target="../tags/tag288.xml"/><Relationship Id="rId6" Type="http://schemas.openxmlformats.org/officeDocument/2006/relationships/tags" Target="../tags/tag287.xml"/><Relationship Id="rId5" Type="http://schemas.openxmlformats.org/officeDocument/2006/relationships/tags" Target="../tags/tag286.xml"/><Relationship Id="rId4" Type="http://schemas.openxmlformats.org/officeDocument/2006/relationships/image" Target="../media/image17.png"/><Relationship Id="rId3" Type="http://schemas.openxmlformats.org/officeDocument/2006/relationships/image" Target="../media/image15.png"/><Relationship Id="rId2" Type="http://schemas.openxmlformats.org/officeDocument/2006/relationships/image" Target="../media/image11.png"/><Relationship Id="rId14" Type="http://schemas.openxmlformats.org/officeDocument/2006/relationships/slideLayout" Target="../slideLayouts/slideLayout7.xml"/><Relationship Id="rId13" Type="http://schemas.openxmlformats.org/officeDocument/2006/relationships/image" Target="../media/image56.jpeg"/><Relationship Id="rId12" Type="http://schemas.openxmlformats.org/officeDocument/2006/relationships/tags" Target="../tags/tag291.xml"/><Relationship Id="rId11" Type="http://schemas.openxmlformats.org/officeDocument/2006/relationships/image" Target="../media/image55.jpeg"/><Relationship Id="rId10" Type="http://schemas.openxmlformats.org/officeDocument/2006/relationships/tags" Target="../tags/tag290.xml"/><Relationship Id="rId1" Type="http://schemas.openxmlformats.org/officeDocument/2006/relationships/image" Target="../media/image13.png"/></Relationships>
</file>

<file path=ppt/slides/_rels/slide27.xml.rels><?xml version="1.0" encoding="UTF-8" standalone="yes"?>
<Relationships xmlns="http://schemas.openxmlformats.org/package/2006/relationships"><Relationship Id="rId9" Type="http://schemas.openxmlformats.org/officeDocument/2006/relationships/image" Target="../media/image57.jpeg"/><Relationship Id="rId8" Type="http://schemas.openxmlformats.org/officeDocument/2006/relationships/tags" Target="../tags/tag295.xml"/><Relationship Id="rId7" Type="http://schemas.openxmlformats.org/officeDocument/2006/relationships/tags" Target="../tags/tag294.xml"/><Relationship Id="rId6" Type="http://schemas.openxmlformats.org/officeDocument/2006/relationships/tags" Target="../tags/tag293.xml"/><Relationship Id="rId5" Type="http://schemas.openxmlformats.org/officeDocument/2006/relationships/tags" Target="../tags/tag292.xml"/><Relationship Id="rId4" Type="http://schemas.openxmlformats.org/officeDocument/2006/relationships/image" Target="../media/image17.png"/><Relationship Id="rId3" Type="http://schemas.openxmlformats.org/officeDocument/2006/relationships/image" Target="../media/image15.png"/><Relationship Id="rId2" Type="http://schemas.openxmlformats.org/officeDocument/2006/relationships/image" Target="../media/image11.png"/><Relationship Id="rId12" Type="http://schemas.openxmlformats.org/officeDocument/2006/relationships/slideLayout" Target="../slideLayouts/slideLayout7.xml"/><Relationship Id="rId11" Type="http://schemas.openxmlformats.org/officeDocument/2006/relationships/image" Target="../media/image58.jpeg"/><Relationship Id="rId10" Type="http://schemas.openxmlformats.org/officeDocument/2006/relationships/tags" Target="../tags/tag296.xml"/><Relationship Id="rId1" Type="http://schemas.openxmlformats.org/officeDocument/2006/relationships/image" Target="../media/image13.png"/></Relationships>
</file>

<file path=ppt/slides/_rels/slide28.xml.rels><?xml version="1.0" encoding="UTF-8" standalone="yes"?>
<Relationships xmlns="http://schemas.openxmlformats.org/package/2006/relationships"><Relationship Id="rId9" Type="http://schemas.openxmlformats.org/officeDocument/2006/relationships/image" Target="../media/image59.jpeg"/><Relationship Id="rId8" Type="http://schemas.openxmlformats.org/officeDocument/2006/relationships/tags" Target="../tags/tag300.xml"/><Relationship Id="rId7" Type="http://schemas.openxmlformats.org/officeDocument/2006/relationships/tags" Target="../tags/tag299.xml"/><Relationship Id="rId6" Type="http://schemas.openxmlformats.org/officeDocument/2006/relationships/tags" Target="../tags/tag298.xml"/><Relationship Id="rId5" Type="http://schemas.openxmlformats.org/officeDocument/2006/relationships/tags" Target="../tags/tag297.xml"/><Relationship Id="rId4" Type="http://schemas.openxmlformats.org/officeDocument/2006/relationships/image" Target="../media/image17.png"/><Relationship Id="rId3" Type="http://schemas.openxmlformats.org/officeDocument/2006/relationships/image" Target="../media/image15.png"/><Relationship Id="rId2" Type="http://schemas.openxmlformats.org/officeDocument/2006/relationships/image" Target="../media/image11.png"/><Relationship Id="rId12" Type="http://schemas.openxmlformats.org/officeDocument/2006/relationships/slideLayout" Target="../slideLayouts/slideLayout7.xml"/><Relationship Id="rId11" Type="http://schemas.openxmlformats.org/officeDocument/2006/relationships/image" Target="../media/image60.png"/><Relationship Id="rId10" Type="http://schemas.openxmlformats.org/officeDocument/2006/relationships/tags" Target="../tags/tag301.xml"/><Relationship Id="rId1" Type="http://schemas.openxmlformats.org/officeDocument/2006/relationships/image" Target="../media/image13.png"/></Relationships>
</file>

<file path=ppt/slides/_rels/slide29.xml.rels><?xml version="1.0" encoding="UTF-8" standalone="yes"?>
<Relationships xmlns="http://schemas.openxmlformats.org/package/2006/relationships"><Relationship Id="rId9" Type="http://schemas.openxmlformats.org/officeDocument/2006/relationships/image" Target="../media/image61.jpeg"/><Relationship Id="rId8" Type="http://schemas.openxmlformats.org/officeDocument/2006/relationships/tags" Target="../tags/tag305.xml"/><Relationship Id="rId7" Type="http://schemas.openxmlformats.org/officeDocument/2006/relationships/tags" Target="../tags/tag304.xml"/><Relationship Id="rId6" Type="http://schemas.openxmlformats.org/officeDocument/2006/relationships/tags" Target="../tags/tag303.xml"/><Relationship Id="rId5" Type="http://schemas.openxmlformats.org/officeDocument/2006/relationships/tags" Target="../tags/tag302.xml"/><Relationship Id="rId4" Type="http://schemas.openxmlformats.org/officeDocument/2006/relationships/image" Target="../media/image17.png"/><Relationship Id="rId3" Type="http://schemas.openxmlformats.org/officeDocument/2006/relationships/image" Target="../media/image15.png"/><Relationship Id="rId2" Type="http://schemas.openxmlformats.org/officeDocument/2006/relationships/image" Target="../media/image11.png"/><Relationship Id="rId10" Type="http://schemas.openxmlformats.org/officeDocument/2006/relationships/slideLayout" Target="../slideLayouts/slideLayout7.xml"/><Relationship Id="rId1" Type="http://schemas.openxmlformats.org/officeDocument/2006/relationships/image" Target="../media/image13.png"/></Relationships>
</file>

<file path=ppt/slides/_rels/slide3.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18.svg"/><Relationship Id="rId7" Type="http://schemas.openxmlformats.org/officeDocument/2006/relationships/image" Target="../media/image17.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2.svg"/><Relationship Id="rId3" Type="http://schemas.openxmlformats.org/officeDocument/2006/relationships/image" Target="../media/image11.png"/><Relationship Id="rId2" Type="http://schemas.openxmlformats.org/officeDocument/2006/relationships/image" Target="../media/image14.svg"/><Relationship Id="rId1" Type="http://schemas.openxmlformats.org/officeDocument/2006/relationships/image" Target="../media/image13.png"/></Relationships>
</file>

<file path=ppt/slides/_rels/slide30.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308.xml"/><Relationship Id="rId7" Type="http://schemas.openxmlformats.org/officeDocument/2006/relationships/image" Target="../media/image62.jpeg"/><Relationship Id="rId6" Type="http://schemas.openxmlformats.org/officeDocument/2006/relationships/tags" Target="../tags/tag307.xml"/><Relationship Id="rId5" Type="http://schemas.openxmlformats.org/officeDocument/2006/relationships/tags" Target="../tags/tag306.xml"/><Relationship Id="rId4" Type="http://schemas.openxmlformats.org/officeDocument/2006/relationships/image" Target="../media/image17.png"/><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image" Target="../media/image13.png"/></Relationships>
</file>

<file path=ppt/slides/_rels/slide31.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311.xml"/><Relationship Id="rId7" Type="http://schemas.openxmlformats.org/officeDocument/2006/relationships/image" Target="../media/image11.png"/><Relationship Id="rId6" Type="http://schemas.openxmlformats.org/officeDocument/2006/relationships/image" Target="../media/image13.png"/><Relationship Id="rId5" Type="http://schemas.openxmlformats.org/officeDocument/2006/relationships/image" Target="../media/image15.png"/><Relationship Id="rId4" Type="http://schemas.openxmlformats.org/officeDocument/2006/relationships/tags" Target="../tags/tag310.xml"/><Relationship Id="rId3" Type="http://schemas.openxmlformats.org/officeDocument/2006/relationships/image" Target="../media/image17.png"/><Relationship Id="rId2" Type="http://schemas.openxmlformats.org/officeDocument/2006/relationships/image" Target="../media/image63.jpeg"/><Relationship Id="rId1" Type="http://schemas.openxmlformats.org/officeDocument/2006/relationships/tags" Target="../tags/tag309.xml"/></Relationships>
</file>

<file path=ppt/slides/_rels/slide32.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314.xml"/><Relationship Id="rId7" Type="http://schemas.openxmlformats.org/officeDocument/2006/relationships/image" Target="../media/image64.png"/><Relationship Id="rId6" Type="http://schemas.openxmlformats.org/officeDocument/2006/relationships/tags" Target="../tags/tag313.xml"/><Relationship Id="rId5" Type="http://schemas.openxmlformats.org/officeDocument/2006/relationships/tags" Target="../tags/tag312.xml"/><Relationship Id="rId4" Type="http://schemas.openxmlformats.org/officeDocument/2006/relationships/image" Target="../media/image17.png"/><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image" Target="../media/image13.png"/></Relationships>
</file>

<file path=ppt/slides/_rels/slide4.xml.rels><?xml version="1.0" encoding="UTF-8" standalone="yes"?>
<Relationships xmlns="http://schemas.openxmlformats.org/package/2006/relationships"><Relationship Id="rId9" Type="http://schemas.openxmlformats.org/officeDocument/2006/relationships/tags" Target="../tags/tag1.xml"/><Relationship Id="rId8" Type="http://schemas.openxmlformats.org/officeDocument/2006/relationships/image" Target="../media/image18.svg"/><Relationship Id="rId7" Type="http://schemas.openxmlformats.org/officeDocument/2006/relationships/image" Target="../media/image17.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2.svg"/><Relationship Id="rId3" Type="http://schemas.openxmlformats.org/officeDocument/2006/relationships/image" Target="../media/image11.png"/><Relationship Id="rId2" Type="http://schemas.openxmlformats.org/officeDocument/2006/relationships/image" Target="../media/image14.svg"/><Relationship Id="rId14" Type="http://schemas.openxmlformats.org/officeDocument/2006/relationships/slideLayout" Target="../slideLayouts/slideLayout7.xml"/><Relationship Id="rId13" Type="http://schemas.openxmlformats.org/officeDocument/2006/relationships/tags" Target="../tags/tag4.xml"/><Relationship Id="rId12" Type="http://schemas.openxmlformats.org/officeDocument/2006/relationships/tags" Target="../tags/tag3.xml"/><Relationship Id="rId11" Type="http://schemas.openxmlformats.org/officeDocument/2006/relationships/tags" Target="../tags/tag2.xml"/><Relationship Id="rId10" Type="http://schemas.openxmlformats.org/officeDocument/2006/relationships/image" Target="../media/image37.png"/><Relationship Id="rId1" Type="http://schemas.openxmlformats.org/officeDocument/2006/relationships/image" Target="../media/image13.png"/></Relationships>
</file>

<file path=ppt/slides/_rels/slide5.xml.rels><?xml version="1.0" encoding="UTF-8" standalone="yes"?>
<Relationships xmlns="http://schemas.openxmlformats.org/package/2006/relationships"><Relationship Id="rId9" Type="http://schemas.openxmlformats.org/officeDocument/2006/relationships/tags" Target="../tags/tag5.xml"/><Relationship Id="rId8" Type="http://schemas.openxmlformats.org/officeDocument/2006/relationships/image" Target="../media/image18.svg"/><Relationship Id="rId7" Type="http://schemas.openxmlformats.org/officeDocument/2006/relationships/image" Target="../media/image17.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2.svg"/><Relationship Id="rId3" Type="http://schemas.openxmlformats.org/officeDocument/2006/relationships/image" Target="../media/image11.png"/><Relationship Id="rId2" Type="http://schemas.openxmlformats.org/officeDocument/2006/relationships/image" Target="../media/image14.svg"/><Relationship Id="rId16" Type="http://schemas.openxmlformats.org/officeDocument/2006/relationships/slideLayout" Target="../slideLayouts/slideLayout7.xml"/><Relationship Id="rId15" Type="http://schemas.openxmlformats.org/officeDocument/2006/relationships/tags" Target="../tags/tag11.xml"/><Relationship Id="rId14" Type="http://schemas.openxmlformats.org/officeDocument/2006/relationships/tags" Target="../tags/tag10.xml"/><Relationship Id="rId13" Type="http://schemas.openxmlformats.org/officeDocument/2006/relationships/tags" Target="../tags/tag9.xml"/><Relationship Id="rId12" Type="http://schemas.openxmlformats.org/officeDocument/2006/relationships/tags" Target="../tags/tag8.xml"/><Relationship Id="rId11" Type="http://schemas.openxmlformats.org/officeDocument/2006/relationships/tags" Target="../tags/tag7.xml"/><Relationship Id="rId10" Type="http://schemas.openxmlformats.org/officeDocument/2006/relationships/tags" Target="../tags/tag6.xml"/><Relationship Id="rId1" Type="http://schemas.openxmlformats.org/officeDocument/2006/relationships/image" Target="../media/image13.png"/></Relationships>
</file>

<file path=ppt/slides/_rels/slide6.xml.rels><?xml version="1.0" encoding="UTF-8" standalone="yes"?>
<Relationships xmlns="http://schemas.openxmlformats.org/package/2006/relationships"><Relationship Id="rId9" Type="http://schemas.openxmlformats.org/officeDocument/2006/relationships/tags" Target="../tags/tag12.xml"/><Relationship Id="rId8" Type="http://schemas.openxmlformats.org/officeDocument/2006/relationships/image" Target="../media/image18.svg"/><Relationship Id="rId7" Type="http://schemas.openxmlformats.org/officeDocument/2006/relationships/image" Target="../media/image17.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2.svg"/><Relationship Id="rId3" Type="http://schemas.openxmlformats.org/officeDocument/2006/relationships/image" Target="../media/image11.png"/><Relationship Id="rId2" Type="http://schemas.openxmlformats.org/officeDocument/2006/relationships/image" Target="../media/image14.svg"/><Relationship Id="rId10" Type="http://schemas.openxmlformats.org/officeDocument/2006/relationships/slideLayout" Target="../slideLayouts/slideLayout7.xml"/><Relationship Id="rId1" Type="http://schemas.openxmlformats.org/officeDocument/2006/relationships/image" Target="../media/image13.png"/></Relationships>
</file>

<file path=ppt/slides/_rels/slide7.xml.rels><?xml version="1.0" encoding="UTF-8" standalone="yes"?>
<Relationships xmlns="http://schemas.openxmlformats.org/package/2006/relationships"><Relationship Id="rId9" Type="http://schemas.openxmlformats.org/officeDocument/2006/relationships/tags" Target="../tags/tag13.xml"/><Relationship Id="rId8" Type="http://schemas.openxmlformats.org/officeDocument/2006/relationships/image" Target="../media/image18.svg"/><Relationship Id="rId7" Type="http://schemas.openxmlformats.org/officeDocument/2006/relationships/image" Target="../media/image17.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2.svg"/><Relationship Id="rId3" Type="http://schemas.openxmlformats.org/officeDocument/2006/relationships/image" Target="../media/image11.png"/><Relationship Id="rId2" Type="http://schemas.openxmlformats.org/officeDocument/2006/relationships/image" Target="../media/image14.svg"/><Relationship Id="rId11" Type="http://schemas.openxmlformats.org/officeDocument/2006/relationships/slideLayout" Target="../slideLayouts/slideLayout7.xml"/><Relationship Id="rId10" Type="http://schemas.openxmlformats.org/officeDocument/2006/relationships/tags" Target="../tags/tag14.xml"/><Relationship Id="rId1" Type="http://schemas.openxmlformats.org/officeDocument/2006/relationships/image" Target="../media/image13.png"/></Relationships>
</file>

<file path=ppt/slides/_rels/slide8.xml.rels><?xml version="1.0" encoding="UTF-8" standalone="yes"?>
<Relationships xmlns="http://schemas.openxmlformats.org/package/2006/relationships"><Relationship Id="rId9" Type="http://schemas.openxmlformats.org/officeDocument/2006/relationships/image" Target="../media/image18.svg"/><Relationship Id="rId8" Type="http://schemas.openxmlformats.org/officeDocument/2006/relationships/image" Target="../media/image17.png"/><Relationship Id="rId7" Type="http://schemas.openxmlformats.org/officeDocument/2006/relationships/image" Target="../media/image16.svg"/><Relationship Id="rId6" Type="http://schemas.openxmlformats.org/officeDocument/2006/relationships/image" Target="../media/image15.png"/><Relationship Id="rId5" Type="http://schemas.openxmlformats.org/officeDocument/2006/relationships/image" Target="../media/image12.svg"/><Relationship Id="rId4" Type="http://schemas.openxmlformats.org/officeDocument/2006/relationships/image" Target="../media/image11.png"/><Relationship Id="rId3" Type="http://schemas.openxmlformats.org/officeDocument/2006/relationships/image" Target="../media/image14.svg"/><Relationship Id="rId2" Type="http://schemas.openxmlformats.org/officeDocument/2006/relationships/image" Target="../media/image13.png"/><Relationship Id="rId14" Type="http://schemas.openxmlformats.org/officeDocument/2006/relationships/slideLayout" Target="../slideLayouts/slideLayout7.xml"/><Relationship Id="rId13" Type="http://schemas.openxmlformats.org/officeDocument/2006/relationships/tags" Target="../tags/tag18.xml"/><Relationship Id="rId12" Type="http://schemas.openxmlformats.org/officeDocument/2006/relationships/tags" Target="../tags/tag17.xml"/><Relationship Id="rId11" Type="http://schemas.openxmlformats.org/officeDocument/2006/relationships/tags" Target="../tags/tag16.xml"/><Relationship Id="rId10" Type="http://schemas.openxmlformats.org/officeDocument/2006/relationships/tags" Target="../tags/tag15.xml"/><Relationship Id="rId1" Type="http://schemas.openxmlformats.org/officeDocument/2006/relationships/chart" Target="../charts/chart1.xml"/></Relationships>
</file>

<file path=ppt/slides/_rels/slide9.xml.rels><?xml version="1.0" encoding="UTF-8" standalone="yes"?>
<Relationships xmlns="http://schemas.openxmlformats.org/package/2006/relationships"><Relationship Id="rId9" Type="http://schemas.openxmlformats.org/officeDocument/2006/relationships/tags" Target="../tags/tag19.xml"/><Relationship Id="rId8" Type="http://schemas.openxmlformats.org/officeDocument/2006/relationships/image" Target="../media/image18.svg"/><Relationship Id="rId7" Type="http://schemas.openxmlformats.org/officeDocument/2006/relationships/image" Target="../media/image17.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2.svg"/><Relationship Id="rId3" Type="http://schemas.openxmlformats.org/officeDocument/2006/relationships/image" Target="../media/image11.png"/><Relationship Id="rId2" Type="http://schemas.openxmlformats.org/officeDocument/2006/relationships/image" Target="../media/image14.svg"/><Relationship Id="rId14" Type="http://schemas.openxmlformats.org/officeDocument/2006/relationships/slideLayout" Target="../slideLayouts/slideLayout7.xml"/><Relationship Id="rId13" Type="http://schemas.openxmlformats.org/officeDocument/2006/relationships/tags" Target="../tags/tag23.xml"/><Relationship Id="rId12" Type="http://schemas.openxmlformats.org/officeDocument/2006/relationships/tags" Target="../tags/tag22.xml"/><Relationship Id="rId11" Type="http://schemas.openxmlformats.org/officeDocument/2006/relationships/tags" Target="../tags/tag21.xml"/><Relationship Id="rId10" Type="http://schemas.openxmlformats.org/officeDocument/2006/relationships/tags" Target="../tags/tag20.xml"/><Relationship Id="rId1"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361677" y="9700019"/>
            <a:ext cx="12369684" cy="346249"/>
          </a:xfrm>
          <a:prstGeom prst="rect">
            <a:avLst/>
          </a:prstGeom>
        </p:spPr>
        <p:txBody>
          <a:bodyPr lIns="0" tIns="0" rIns="0" bIns="0" rtlCol="0" anchor="t">
            <a:spAutoFit/>
          </a:bodyPr>
          <a:lstStyle/>
          <a:p>
            <a:pPr>
              <a:lnSpc>
                <a:spcPts val="2700"/>
              </a:lnSpc>
            </a:pPr>
            <a:r>
              <a:rPr lang="en-US" sz="2800" dirty="0">
                <a:solidFill>
                  <a:srgbClr val="1578B6"/>
                </a:solidFill>
                <a:latin typeface="微软雅黑" panose="020B0503020204020204" pitchFamily="34" charset="-122"/>
                <a:ea typeface="微软雅黑" panose="020B0503020204020204" pitchFamily="34" charset="-122"/>
              </a:rPr>
              <a:t>SEMINAR ON POST-HARVEST LOSS MANAGEMENT</a:t>
            </a:r>
            <a:r>
              <a:rPr lang="zh-CN" altLang="en-US" sz="2800" dirty="0">
                <a:solidFill>
                  <a:srgbClr val="1578B6"/>
                </a:solidFill>
                <a:latin typeface="微软雅黑" panose="020B0503020204020204" pitchFamily="34" charset="-122"/>
                <a:ea typeface="微软雅黑" panose="020B0503020204020204" pitchFamily="34" charset="-122"/>
              </a:rPr>
              <a:t> </a:t>
            </a:r>
            <a:r>
              <a:rPr lang="en-US" sz="2800" dirty="0" err="1">
                <a:solidFill>
                  <a:srgbClr val="1578B6"/>
                </a:solidFill>
                <a:latin typeface="微软雅黑" panose="020B0503020204020204" pitchFamily="34" charset="-122"/>
                <a:ea typeface="微软雅黑" panose="020B0503020204020204" pitchFamily="34" charset="-122"/>
              </a:rPr>
              <a:t>粮食减损国际研讨会</a:t>
            </a:r>
            <a:endParaRPr lang="en-US" sz="2800" dirty="0">
              <a:solidFill>
                <a:srgbClr val="1578B6"/>
              </a:solidFill>
              <a:latin typeface="微软雅黑" panose="020B0503020204020204" pitchFamily="34" charset="-122"/>
              <a:ea typeface="微软雅黑" panose="020B0503020204020204" pitchFamily="34" charset="-122"/>
            </a:endParaRPr>
          </a:p>
        </p:txBody>
      </p:sp>
      <p:sp>
        <p:nvSpPr>
          <p:cNvPr id="3" name="TextBox 3"/>
          <p:cNvSpPr txBox="1"/>
          <p:nvPr/>
        </p:nvSpPr>
        <p:spPr>
          <a:xfrm>
            <a:off x="2819400" y="1999615"/>
            <a:ext cx="14167485" cy="2477135"/>
          </a:xfrm>
          <a:prstGeom prst="rect">
            <a:avLst/>
          </a:prstGeom>
        </p:spPr>
        <p:txBody>
          <a:bodyPr wrap="square" lIns="0" tIns="0" rIns="0" bIns="0" rtlCol="0" anchor="t">
            <a:spAutoFit/>
          </a:bodyPr>
          <a:lstStyle/>
          <a:p>
            <a:pPr algn="ctr">
              <a:lnSpc>
                <a:spcPts val="9660"/>
              </a:lnSpc>
            </a:pPr>
            <a:r>
              <a:rPr lang="en-US" altLang="zh-CN" sz="7000" b="1" dirty="0">
                <a:solidFill>
                  <a:srgbClr val="323232"/>
                </a:solidFill>
                <a:latin typeface="微软雅黑" panose="020B0503020204020204" pitchFamily="34" charset="-122"/>
                <a:ea typeface="微软雅黑" panose="020B0503020204020204" pitchFamily="34" charset="-122"/>
              </a:rPr>
              <a:t> </a:t>
            </a:r>
            <a:r>
              <a:rPr lang="zh-CN" altLang="en-US" sz="7000" b="1" dirty="0">
                <a:solidFill>
                  <a:srgbClr val="1578B6"/>
                </a:solidFill>
                <a:latin typeface="微软雅黑" panose="020B0503020204020204" pitchFamily="34" charset="-122"/>
                <a:ea typeface="微软雅黑" panose="020B0503020204020204" pitchFamily="34" charset="-122"/>
              </a:rPr>
              <a:t>中国粮食储运管理减损体系</a:t>
            </a:r>
            <a:endParaRPr lang="zh-CN" altLang="en-US" sz="7000" b="1" dirty="0">
              <a:solidFill>
                <a:srgbClr val="1578B6"/>
              </a:solidFill>
              <a:latin typeface="微软雅黑" panose="020B0503020204020204" pitchFamily="34" charset="-122"/>
              <a:ea typeface="微软雅黑" panose="020B0503020204020204" pitchFamily="34" charset="-122"/>
            </a:endParaRPr>
          </a:p>
          <a:p>
            <a:pPr algn="ctr">
              <a:lnSpc>
                <a:spcPts val="9660"/>
              </a:lnSpc>
            </a:pPr>
            <a:r>
              <a:rPr lang="en-US" altLang="zh-CN" sz="2800" b="1" dirty="0">
                <a:solidFill>
                  <a:srgbClr val="1578B6"/>
                </a:solidFill>
                <a:latin typeface="微软雅黑" panose="020B0503020204020204" pitchFamily="34" charset="-122"/>
                <a:ea typeface="微软雅黑" panose="020B0503020204020204" pitchFamily="34" charset="-122"/>
              </a:rPr>
              <a:t>Grain </a:t>
            </a:r>
            <a:r>
              <a:rPr lang="en-US" altLang="zh-CN" sz="2800" b="1" dirty="0">
                <a:solidFill>
                  <a:srgbClr val="1578B6"/>
                </a:solidFill>
                <a:latin typeface="微软雅黑" panose="020B0503020204020204" pitchFamily="34" charset="-122"/>
                <a:ea typeface="微软雅黑" panose="020B0503020204020204" pitchFamily="34" charset="-122"/>
                <a:sym typeface="+mn-ea"/>
              </a:rPr>
              <a:t>S</a:t>
            </a:r>
            <a:r>
              <a:rPr lang="en-US" altLang="zh-CN" sz="2800" b="1" dirty="0">
                <a:solidFill>
                  <a:srgbClr val="1578B6"/>
                </a:solidFill>
                <a:latin typeface="微软雅黑" panose="020B0503020204020204" pitchFamily="34" charset="-122"/>
                <a:ea typeface="微软雅黑" panose="020B0503020204020204" pitchFamily="34" charset="-122"/>
                <a:sym typeface="方正兰亭黑简体" panose="02000000000000000000" charset="-122"/>
              </a:rPr>
              <a:t>torage</a:t>
            </a:r>
            <a:r>
              <a:rPr lang="en-US" altLang="zh-CN" sz="2800" b="1" dirty="0">
                <a:solidFill>
                  <a:srgbClr val="1578B6"/>
                </a:solidFill>
                <a:latin typeface="微软雅黑" panose="020B0503020204020204" pitchFamily="34" charset="-122"/>
                <a:ea typeface="微软雅黑" panose="020B0503020204020204" pitchFamily="34" charset="-122"/>
                <a:sym typeface="+mn-ea"/>
              </a:rPr>
              <a:t> and Transportation</a:t>
            </a:r>
            <a:r>
              <a:rPr lang="en-US" altLang="zh-CN" sz="2800" b="1" dirty="0">
                <a:solidFill>
                  <a:srgbClr val="1578B6"/>
                </a:solidFill>
                <a:latin typeface="微软雅黑" panose="020B0503020204020204" pitchFamily="34" charset="-122"/>
                <a:ea typeface="微软雅黑" panose="020B0503020204020204" pitchFamily="34" charset="-122"/>
              </a:rPr>
              <a:t> Loss</a:t>
            </a:r>
            <a:r>
              <a:rPr lang="en-US" altLang="zh-CN" sz="5400" b="1" dirty="0">
                <a:solidFill>
                  <a:srgbClr val="1578B6"/>
                </a:solidFill>
                <a:latin typeface="微软雅黑" panose="020B0503020204020204" pitchFamily="34" charset="-122"/>
                <a:ea typeface="微软雅黑" panose="020B0503020204020204" pitchFamily="34" charset="-122"/>
              </a:rPr>
              <a:t> </a:t>
            </a:r>
            <a:r>
              <a:rPr lang="en-US" altLang="zh-CN" sz="2800" b="1" dirty="0">
                <a:solidFill>
                  <a:srgbClr val="1578B6"/>
                </a:solidFill>
                <a:latin typeface="微软雅黑" panose="020B0503020204020204" pitchFamily="34" charset="-122"/>
                <a:ea typeface="微软雅黑" panose="020B0503020204020204" pitchFamily="34" charset="-122"/>
              </a:rPr>
              <a:t>Management System in China</a:t>
            </a:r>
            <a:endParaRPr lang="en-US" altLang="zh-CN" sz="2800" b="1" dirty="0">
              <a:solidFill>
                <a:srgbClr val="1578B6"/>
              </a:solidFill>
              <a:latin typeface="微软雅黑" panose="020B0503020204020204" pitchFamily="34" charset="-122"/>
              <a:ea typeface="微软雅黑" panose="020B0503020204020204" pitchFamily="34" charset="-122"/>
            </a:endParaRPr>
          </a:p>
        </p:txBody>
      </p:sp>
      <p:sp>
        <p:nvSpPr>
          <p:cNvPr id="4" name="TextBox 4"/>
          <p:cNvSpPr txBox="1"/>
          <p:nvPr/>
        </p:nvSpPr>
        <p:spPr>
          <a:xfrm>
            <a:off x="3733787" y="4991415"/>
            <a:ext cx="11917299" cy="4185285"/>
          </a:xfrm>
          <a:prstGeom prst="rect">
            <a:avLst/>
          </a:prstGeom>
        </p:spPr>
        <p:txBody>
          <a:bodyPr lIns="0" tIns="0" rIns="0" bIns="0" rtlCol="0" anchor="t">
            <a:spAutoFit/>
          </a:bodyPr>
          <a:lstStyle/>
          <a:p>
            <a:pPr indent="-342900" algn="ctr">
              <a:lnSpc>
                <a:spcPct val="125000"/>
              </a:lnSpc>
              <a:buFontTx/>
            </a:pPr>
            <a:r>
              <a:rPr lang="zh-CN" altLang="en-US" sz="3200" dirty="0" smtClean="0">
                <a:solidFill>
                  <a:srgbClr val="1578B6"/>
                </a:solidFill>
                <a:latin typeface="Open Sans Regular" panose="020B0606030504020204" charset="0"/>
                <a:ea typeface="微软雅黑" panose="020B0503020204020204" pitchFamily="34" charset="-122"/>
                <a:cs typeface="Open Sans Regular" panose="020B0606030504020204" charset="0"/>
                <a:sym typeface="微软雅黑" panose="020B0503020204020204" pitchFamily="34" charset="-122"/>
              </a:rPr>
              <a:t>孙中叶  教授</a:t>
            </a:r>
            <a:endParaRPr lang="zh-CN" altLang="en-US" sz="3200" dirty="0" smtClean="0">
              <a:solidFill>
                <a:srgbClr val="1578B6"/>
              </a:solidFill>
              <a:latin typeface="Open Sans Regular" panose="020B0606030504020204" charset="0"/>
              <a:ea typeface="微软雅黑" panose="020B0503020204020204" pitchFamily="34" charset="-122"/>
              <a:cs typeface="Open Sans Regular" panose="020B0606030504020204" charset="0"/>
              <a:sym typeface="微软雅黑" panose="020B0503020204020204" pitchFamily="34" charset="-122"/>
            </a:endParaRPr>
          </a:p>
          <a:p>
            <a:pPr indent="-342900" algn="ctr">
              <a:lnSpc>
                <a:spcPct val="125000"/>
              </a:lnSpc>
              <a:buFontTx/>
            </a:pPr>
            <a:r>
              <a:rPr lang="zh-CN" altLang="en-US" sz="3200" dirty="0" smtClean="0">
                <a:solidFill>
                  <a:srgbClr val="1578B6"/>
                </a:solidFill>
                <a:latin typeface="Open Sans Regular" panose="020B0606030504020204" charset="0"/>
                <a:ea typeface="微软雅黑" panose="020B0503020204020204" pitchFamily="34" charset="-122"/>
                <a:cs typeface="Open Sans Regular" panose="020B0606030504020204" charset="0"/>
                <a:sym typeface="微软雅黑" panose="020B0503020204020204" pitchFamily="34" charset="-122"/>
              </a:rPr>
              <a:t>Prof. Sun Zhong Ye</a:t>
            </a:r>
            <a:endParaRPr lang="zh-CN" altLang="en-US" sz="3200" dirty="0" smtClean="0">
              <a:solidFill>
                <a:srgbClr val="1578B6"/>
              </a:solidFill>
              <a:latin typeface="Open Sans Regular" panose="020B0606030504020204" charset="0"/>
              <a:ea typeface="微软雅黑" panose="020B0503020204020204" pitchFamily="34" charset="-122"/>
              <a:cs typeface="Open Sans Regular" panose="020B0606030504020204" charset="0"/>
              <a:sym typeface="微软雅黑" panose="020B0503020204020204" pitchFamily="34" charset="-122"/>
            </a:endParaRPr>
          </a:p>
          <a:p>
            <a:pPr indent="-342900" algn="ctr">
              <a:lnSpc>
                <a:spcPct val="150000"/>
              </a:lnSpc>
            </a:pPr>
            <a:r>
              <a:rPr lang="zh-CN" altLang="en-US" sz="3200" dirty="0" smtClean="0">
                <a:solidFill>
                  <a:srgbClr val="1578B6"/>
                </a:solidFill>
                <a:latin typeface="Open Sans Regular" panose="020B0606030504020204" charset="0"/>
                <a:ea typeface="微软雅黑" panose="020B0503020204020204" pitchFamily="34" charset="-122"/>
                <a:cs typeface="Open Sans Regular" panose="020B0606030504020204" charset="0"/>
                <a:sym typeface="微软雅黑" panose="020B0503020204020204" pitchFamily="34" charset="-122"/>
              </a:rPr>
              <a:t>Think Tank's Director of the Food Economy Research Center  </a:t>
            </a:r>
            <a:endParaRPr lang="zh-CN" altLang="en-US" sz="3200" dirty="0" smtClean="0">
              <a:solidFill>
                <a:srgbClr val="1578B6"/>
              </a:solidFill>
              <a:latin typeface="Open Sans Regular" panose="020B0606030504020204" charset="0"/>
              <a:ea typeface="微软雅黑" panose="020B0503020204020204" pitchFamily="34" charset="-122"/>
              <a:cs typeface="Open Sans Regular" panose="020B0606030504020204" charset="0"/>
              <a:sym typeface="微软雅黑" panose="020B0503020204020204" pitchFamily="34" charset="-122"/>
            </a:endParaRPr>
          </a:p>
          <a:p>
            <a:pPr indent="-342900" algn="ctr">
              <a:lnSpc>
                <a:spcPct val="150000"/>
              </a:lnSpc>
              <a:buFontTx/>
            </a:pPr>
            <a:r>
              <a:rPr lang="zh-CN" altLang="en-US" sz="3200" dirty="0" smtClean="0">
                <a:solidFill>
                  <a:srgbClr val="1578B6"/>
                </a:solidFill>
                <a:latin typeface="Open Sans Regular" panose="020B0606030504020204" charset="0"/>
                <a:ea typeface="微软雅黑" panose="020B0503020204020204" pitchFamily="34" charset="-122"/>
                <a:cs typeface="Open Sans Regular" panose="020B0606030504020204" charset="0"/>
                <a:sym typeface="微软雅黑" panose="020B0503020204020204" pitchFamily="34" charset="-122"/>
              </a:rPr>
              <a:t> Henan University of Technology</a:t>
            </a:r>
            <a:endParaRPr lang="zh-CN" altLang="en-US" sz="3200" dirty="0" smtClean="0">
              <a:solidFill>
                <a:srgbClr val="1578B6"/>
              </a:solidFill>
              <a:latin typeface="Open Sans Regular" panose="020B0606030504020204" charset="0"/>
              <a:ea typeface="微软雅黑" panose="020B0503020204020204" pitchFamily="34" charset="-122"/>
              <a:cs typeface="Open Sans Regular" panose="020B0606030504020204" charset="0"/>
              <a:sym typeface="微软雅黑" panose="020B0503020204020204" pitchFamily="34" charset="-122"/>
            </a:endParaRPr>
          </a:p>
          <a:p>
            <a:pPr indent="-342900" algn="ctr">
              <a:lnSpc>
                <a:spcPct val="150000"/>
              </a:lnSpc>
              <a:buFontTx/>
            </a:pPr>
            <a:r>
              <a:rPr lang="zh-CN" altLang="en-US" sz="3200" dirty="0" smtClean="0">
                <a:solidFill>
                  <a:srgbClr val="1578B6"/>
                </a:solidFill>
                <a:latin typeface="Open Sans Regular" panose="020B0606030504020204" charset="0"/>
                <a:ea typeface="微软雅黑" panose="020B0503020204020204" pitchFamily="34" charset="-122"/>
                <a:cs typeface="Open Sans Regular" panose="020B0606030504020204" charset="0"/>
                <a:sym typeface="微软雅黑" panose="020B0503020204020204" pitchFamily="34" charset="-122"/>
              </a:rPr>
              <a:t>河南工业大学经济贸易学院院长</a:t>
            </a:r>
            <a:endParaRPr lang="zh-CN" altLang="en-US" sz="3200" dirty="0" smtClean="0">
              <a:solidFill>
                <a:srgbClr val="1578B6"/>
              </a:solidFill>
              <a:latin typeface="Open Sans Regular" panose="020B0606030504020204" charset="0"/>
              <a:ea typeface="微软雅黑" panose="020B0503020204020204" pitchFamily="34" charset="-122"/>
              <a:cs typeface="Open Sans Regular" panose="020B0606030504020204" charset="0"/>
              <a:sym typeface="微软雅黑" panose="020B0503020204020204" pitchFamily="34" charset="-122"/>
            </a:endParaRPr>
          </a:p>
          <a:p>
            <a:pPr indent="-342900" algn="ctr">
              <a:lnSpc>
                <a:spcPct val="150000"/>
              </a:lnSpc>
              <a:buFontTx/>
            </a:pPr>
            <a:r>
              <a:rPr lang="zh-CN" altLang="en-US" sz="3200" dirty="0" smtClean="0">
                <a:solidFill>
                  <a:srgbClr val="1578B6"/>
                </a:solidFill>
                <a:latin typeface="Open Sans Regular" panose="020B0606030504020204" charset="0"/>
                <a:ea typeface="微软雅黑" panose="020B0503020204020204" pitchFamily="34" charset="-122"/>
                <a:cs typeface="Open Sans Regular" panose="020B0606030504020204" charset="0"/>
                <a:sym typeface="微软雅黑" panose="020B0503020204020204" pitchFamily="34" charset="-122"/>
              </a:rPr>
              <a:t>河南省特色智库粮食经济研究中心主任</a:t>
            </a:r>
            <a:endParaRPr lang="zh-CN" altLang="en-US" sz="3200" dirty="0" smtClean="0">
              <a:solidFill>
                <a:srgbClr val="1578B6"/>
              </a:solidFill>
              <a:latin typeface="Open Sans Regular" panose="020B0606030504020204" charset="0"/>
              <a:ea typeface="微软雅黑" panose="020B0503020204020204" pitchFamily="34" charset="-122"/>
              <a:cs typeface="Open Sans Regular" panose="020B0606030504020204" charset="0"/>
              <a:sym typeface="微软雅黑" panose="020B0503020204020204" pitchFamily="34" charset="-122"/>
            </a:endParaRPr>
          </a:p>
        </p:txBody>
      </p:sp>
      <p:sp>
        <p:nvSpPr>
          <p:cNvPr id="5" name="AutoShape 5"/>
          <p:cNvSpPr/>
          <p:nvPr/>
        </p:nvSpPr>
        <p:spPr>
          <a:xfrm>
            <a:off x="3429030" y="4610404"/>
            <a:ext cx="13234453" cy="23812"/>
          </a:xfrm>
          <a:prstGeom prst="line">
            <a:avLst/>
          </a:prstGeom>
          <a:ln w="47625" cap="flat">
            <a:solidFill>
              <a:srgbClr val="1D85C6"/>
            </a:solidFill>
            <a:prstDash val="solid"/>
            <a:headEnd type="none" w="sm" len="sm"/>
            <a:tailEnd type="none" w="sm" len="sm"/>
          </a:ln>
        </p:spPr>
      </p:sp>
      <p:grpSp>
        <p:nvGrpSpPr>
          <p:cNvPr id="6" name="Group 6"/>
          <p:cNvGrpSpPr/>
          <p:nvPr/>
        </p:nvGrpSpPr>
        <p:grpSpPr>
          <a:xfrm rot="-5400000">
            <a:off x="-1303622" y="-1390780"/>
            <a:ext cx="6847746" cy="6847746"/>
            <a:chOff x="0" y="0"/>
            <a:chExt cx="9130328" cy="9130328"/>
          </a:xfrm>
        </p:grpSpPr>
        <p:sp>
          <p:nvSpPr>
            <p:cNvPr id="7" name="Freeform 7"/>
            <p:cNvSpPr/>
            <p:nvPr/>
          </p:nvSpPr>
          <p:spPr>
            <a:xfrm rot="-2700000">
              <a:off x="2403426" y="270785"/>
              <a:ext cx="4323477" cy="8588757"/>
            </a:xfrm>
            <a:custGeom>
              <a:avLst/>
              <a:gdLst/>
              <a:ahLst/>
              <a:cxnLst/>
              <a:rect l="l" t="t" r="r" b="b"/>
              <a:pathLst>
                <a:path w="4323477" h="8588757">
                  <a:moveTo>
                    <a:pt x="0" y="0"/>
                  </a:moveTo>
                  <a:lnTo>
                    <a:pt x="4323476" y="0"/>
                  </a:lnTo>
                  <a:lnTo>
                    <a:pt x="4323476" y="8588758"/>
                  </a:lnTo>
                  <a:lnTo>
                    <a:pt x="0" y="8588758"/>
                  </a:lnTo>
                  <a:lnTo>
                    <a:pt x="0" y="0"/>
                  </a:lnTo>
                  <a:close/>
                </a:path>
              </a:pathLst>
            </a:custGeom>
            <a:blipFill>
              <a:blip r:embed="rId1">
                <a:extLst>
                  <a:ext uri="{96DAC541-7B7A-43D3-8B79-37D633B846F1}">
                    <asvg:svgBlip xmlns:asvg="http://schemas.microsoft.com/office/drawing/2016/SVG/main" r:embed="rId2"/>
                  </a:ext>
                </a:extLst>
              </a:blip>
              <a:stretch>
                <a:fillRect r="-98653"/>
              </a:stretch>
            </a:blipFill>
          </p:spPr>
          <p:txBody>
            <a:bodyPr/>
            <a:lstStyle/>
            <a:p>
              <a:endParaRPr lang="en-GB" dirty="0"/>
            </a:p>
          </p:txBody>
        </p:sp>
        <p:sp>
          <p:nvSpPr>
            <p:cNvPr id="8" name="Freeform 8"/>
            <p:cNvSpPr/>
            <p:nvPr/>
          </p:nvSpPr>
          <p:spPr>
            <a:xfrm rot="-2700000" flipH="1">
              <a:off x="5784265" y="190406"/>
              <a:ext cx="2113253" cy="4198061"/>
            </a:xfrm>
            <a:custGeom>
              <a:avLst/>
              <a:gdLst/>
              <a:ahLst/>
              <a:cxnLst/>
              <a:rect l="l" t="t" r="r" b="b"/>
              <a:pathLst>
                <a:path w="2113253" h="4198061">
                  <a:moveTo>
                    <a:pt x="2113253" y="0"/>
                  </a:moveTo>
                  <a:lnTo>
                    <a:pt x="0" y="0"/>
                  </a:lnTo>
                  <a:lnTo>
                    <a:pt x="0" y="4198061"/>
                  </a:lnTo>
                  <a:lnTo>
                    <a:pt x="2113253" y="4198061"/>
                  </a:lnTo>
                  <a:lnTo>
                    <a:pt x="2113253" y="0"/>
                  </a:lnTo>
                  <a:close/>
                </a:path>
              </a:pathLst>
            </a:custGeom>
            <a:blipFill>
              <a:blip r:embed="rId3">
                <a:extLst>
                  <a:ext uri="{96DAC541-7B7A-43D3-8B79-37D633B846F1}">
                    <asvg:svgBlip xmlns:asvg="http://schemas.microsoft.com/office/drawing/2016/SVG/main" r:embed="rId4"/>
                  </a:ext>
                </a:extLst>
              </a:blip>
              <a:stretch>
                <a:fillRect r="-98653"/>
              </a:stretch>
            </a:blipFill>
          </p:spPr>
        </p:sp>
        <p:sp>
          <p:nvSpPr>
            <p:cNvPr id="9" name="Freeform 9"/>
            <p:cNvSpPr/>
            <p:nvPr/>
          </p:nvSpPr>
          <p:spPr>
            <a:xfrm rot="-2700000">
              <a:off x="5207629" y="2369390"/>
              <a:ext cx="1040206" cy="2066411"/>
            </a:xfrm>
            <a:custGeom>
              <a:avLst/>
              <a:gdLst/>
              <a:ahLst/>
              <a:cxnLst/>
              <a:rect l="l" t="t" r="r" b="b"/>
              <a:pathLst>
                <a:path w="1040206" h="2066411">
                  <a:moveTo>
                    <a:pt x="0" y="0"/>
                  </a:moveTo>
                  <a:lnTo>
                    <a:pt x="1040206" y="0"/>
                  </a:lnTo>
                  <a:lnTo>
                    <a:pt x="1040206" y="2066412"/>
                  </a:lnTo>
                  <a:lnTo>
                    <a:pt x="0" y="2066412"/>
                  </a:lnTo>
                  <a:lnTo>
                    <a:pt x="0" y="0"/>
                  </a:lnTo>
                  <a:close/>
                </a:path>
              </a:pathLst>
            </a:custGeom>
            <a:blipFill>
              <a:blip r:embed="rId3">
                <a:extLst>
                  <a:ext uri="{96DAC541-7B7A-43D3-8B79-37D633B846F1}">
                    <asvg:svgBlip xmlns:asvg="http://schemas.microsoft.com/office/drawing/2016/SVG/main" r:embed="rId4"/>
                  </a:ext>
                </a:extLst>
              </a:blip>
              <a:stretch>
                <a:fillRect r="-98653"/>
              </a:stretch>
            </a:blipFill>
          </p:spPr>
        </p:sp>
      </p:grpSp>
      <p:sp>
        <p:nvSpPr>
          <p:cNvPr id="10" name="Freeform 10"/>
          <p:cNvSpPr/>
          <p:nvPr/>
        </p:nvSpPr>
        <p:spPr>
          <a:xfrm rot="-2700000">
            <a:off x="15221383" y="8899740"/>
            <a:ext cx="3810717" cy="1905358"/>
          </a:xfrm>
          <a:custGeom>
            <a:avLst/>
            <a:gdLst/>
            <a:ahLst/>
            <a:cxnLst/>
            <a:rect l="l" t="t" r="r" b="b"/>
            <a:pathLst>
              <a:path w="3810717" h="1905358">
                <a:moveTo>
                  <a:pt x="0" y="0"/>
                </a:moveTo>
                <a:lnTo>
                  <a:pt x="3810717" y="0"/>
                </a:lnTo>
                <a:lnTo>
                  <a:pt x="3810717" y="1905358"/>
                </a:lnTo>
                <a:lnTo>
                  <a:pt x="0" y="1905358"/>
                </a:lnTo>
                <a:lnTo>
                  <a:pt x="0" y="0"/>
                </a:lnTo>
                <a:close/>
              </a:path>
            </a:pathLst>
          </a:custGeom>
          <a:blipFill>
            <a:blip r:embed="rId5">
              <a:alphaModFix amt="40000"/>
              <a:extLst>
                <a:ext uri="{96DAC541-7B7A-43D3-8B79-37D633B846F1}">
                  <asvg:svgBlip xmlns:asvg="http://schemas.microsoft.com/office/drawing/2016/SVG/main" r:embed="rId6"/>
                </a:ext>
              </a:extLst>
            </a:blip>
            <a:stretch>
              <a:fillRect/>
            </a:stretch>
          </a:blipFill>
        </p:spPr>
      </p:sp>
      <p:sp>
        <p:nvSpPr>
          <p:cNvPr id="11" name="Freeform 11"/>
          <p:cNvSpPr/>
          <p:nvPr/>
        </p:nvSpPr>
        <p:spPr>
          <a:xfrm>
            <a:off x="-4947379" y="5815006"/>
            <a:ext cx="8943989" cy="8943989"/>
          </a:xfrm>
          <a:custGeom>
            <a:avLst/>
            <a:gdLst/>
            <a:ahLst/>
            <a:cxnLst/>
            <a:rect l="l" t="t" r="r" b="b"/>
            <a:pathLst>
              <a:path w="8943989" h="8943989">
                <a:moveTo>
                  <a:pt x="0" y="0"/>
                </a:moveTo>
                <a:lnTo>
                  <a:pt x="8943989" y="0"/>
                </a:lnTo>
                <a:lnTo>
                  <a:pt x="8943989" y="8943988"/>
                </a:lnTo>
                <a:lnTo>
                  <a:pt x="0" y="8943988"/>
                </a:lnTo>
                <a:lnTo>
                  <a:pt x="0" y="0"/>
                </a:lnTo>
                <a:close/>
              </a:path>
            </a:pathLst>
          </a:custGeom>
          <a:blipFill>
            <a:blip r:embed="rId7">
              <a:alphaModFix amt="31999"/>
              <a:extLst>
                <a:ext uri="{96DAC541-7B7A-43D3-8B79-37D633B846F1}">
                  <asvg:svgBlip xmlns:asvg="http://schemas.microsoft.com/office/drawing/2016/SVG/main" r:embed="rId8"/>
                </a:ext>
              </a:extLst>
            </a:blip>
            <a:stretch>
              <a:fillRect/>
            </a:stretch>
          </a:blipFill>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6"/>
          <p:cNvGrpSpPr/>
          <p:nvPr/>
        </p:nvGrpSpPr>
        <p:grpSpPr>
          <a:xfrm rot="-5400000">
            <a:off x="-1921219" y="-1921220"/>
            <a:ext cx="5896800" cy="5896800"/>
            <a:chOff x="0" y="0"/>
            <a:chExt cx="9130328" cy="9130328"/>
          </a:xfrm>
        </p:grpSpPr>
        <p:sp>
          <p:nvSpPr>
            <p:cNvPr id="18" name="Freeform 7"/>
            <p:cNvSpPr/>
            <p:nvPr/>
          </p:nvSpPr>
          <p:spPr>
            <a:xfrm rot="-2700000">
              <a:off x="2403426" y="270785"/>
              <a:ext cx="4323477" cy="8588757"/>
            </a:xfrm>
            <a:custGeom>
              <a:avLst/>
              <a:gdLst/>
              <a:ahLst/>
              <a:cxnLst/>
              <a:rect l="l" t="t" r="r" b="b"/>
              <a:pathLst>
                <a:path w="4323477" h="8588757">
                  <a:moveTo>
                    <a:pt x="0" y="0"/>
                  </a:moveTo>
                  <a:lnTo>
                    <a:pt x="4323476" y="0"/>
                  </a:lnTo>
                  <a:lnTo>
                    <a:pt x="4323476" y="8588758"/>
                  </a:lnTo>
                  <a:lnTo>
                    <a:pt x="0" y="8588758"/>
                  </a:lnTo>
                  <a:lnTo>
                    <a:pt x="0" y="0"/>
                  </a:lnTo>
                  <a:close/>
                </a:path>
              </a:pathLst>
            </a:custGeom>
            <a:blipFill>
              <a:blip r:embed="rId1">
                <a:extLst>
                  <a:ext uri="{96DAC541-7B7A-43D3-8B79-37D633B846F1}">
                    <asvg:svgBlip xmlns:asvg="http://schemas.microsoft.com/office/drawing/2016/SVG/main" r:embed="rId2"/>
                  </a:ext>
                </a:extLst>
              </a:blip>
              <a:stretch>
                <a:fillRect r="-98653"/>
              </a:stretch>
            </a:blipFill>
          </p:spPr>
        </p:sp>
        <p:sp>
          <p:nvSpPr>
            <p:cNvPr id="19" name="Freeform 8"/>
            <p:cNvSpPr/>
            <p:nvPr/>
          </p:nvSpPr>
          <p:spPr>
            <a:xfrm rot="-2700000" flipH="1">
              <a:off x="5784265" y="190406"/>
              <a:ext cx="2113253" cy="4198061"/>
            </a:xfrm>
            <a:custGeom>
              <a:avLst/>
              <a:gdLst/>
              <a:ahLst/>
              <a:cxnLst/>
              <a:rect l="l" t="t" r="r" b="b"/>
              <a:pathLst>
                <a:path w="2113253" h="4198061">
                  <a:moveTo>
                    <a:pt x="2113253" y="0"/>
                  </a:moveTo>
                  <a:lnTo>
                    <a:pt x="0" y="0"/>
                  </a:lnTo>
                  <a:lnTo>
                    <a:pt x="0" y="4198061"/>
                  </a:lnTo>
                  <a:lnTo>
                    <a:pt x="2113253" y="4198061"/>
                  </a:lnTo>
                  <a:lnTo>
                    <a:pt x="2113253" y="0"/>
                  </a:lnTo>
                  <a:close/>
                </a:path>
              </a:pathLst>
            </a:custGeom>
            <a:blipFill>
              <a:blip r:embed="rId3">
                <a:extLst>
                  <a:ext uri="{96DAC541-7B7A-43D3-8B79-37D633B846F1}">
                    <asvg:svgBlip xmlns:asvg="http://schemas.microsoft.com/office/drawing/2016/SVG/main" r:embed="rId4"/>
                  </a:ext>
                </a:extLst>
              </a:blip>
              <a:stretch>
                <a:fillRect r="-98653"/>
              </a:stretch>
            </a:blipFill>
          </p:spPr>
        </p:sp>
        <p:sp>
          <p:nvSpPr>
            <p:cNvPr id="20" name="Freeform 9"/>
            <p:cNvSpPr/>
            <p:nvPr/>
          </p:nvSpPr>
          <p:spPr>
            <a:xfrm rot="-2700000">
              <a:off x="5207629" y="2369390"/>
              <a:ext cx="1040206" cy="2066411"/>
            </a:xfrm>
            <a:custGeom>
              <a:avLst/>
              <a:gdLst/>
              <a:ahLst/>
              <a:cxnLst/>
              <a:rect l="l" t="t" r="r" b="b"/>
              <a:pathLst>
                <a:path w="1040206" h="2066411">
                  <a:moveTo>
                    <a:pt x="0" y="0"/>
                  </a:moveTo>
                  <a:lnTo>
                    <a:pt x="1040206" y="0"/>
                  </a:lnTo>
                  <a:lnTo>
                    <a:pt x="1040206" y="2066412"/>
                  </a:lnTo>
                  <a:lnTo>
                    <a:pt x="0" y="2066412"/>
                  </a:lnTo>
                  <a:lnTo>
                    <a:pt x="0" y="0"/>
                  </a:lnTo>
                  <a:close/>
                </a:path>
              </a:pathLst>
            </a:custGeom>
            <a:blipFill>
              <a:blip r:embed="rId3">
                <a:extLst>
                  <a:ext uri="{96DAC541-7B7A-43D3-8B79-37D633B846F1}">
                    <asvg:svgBlip xmlns:asvg="http://schemas.microsoft.com/office/drawing/2016/SVG/main" r:embed="rId4"/>
                  </a:ext>
                </a:extLst>
              </a:blip>
              <a:stretch>
                <a:fillRect r="-98653"/>
              </a:stretch>
            </a:blipFill>
          </p:spPr>
        </p:sp>
      </p:grpSp>
      <p:sp>
        <p:nvSpPr>
          <p:cNvPr id="2" name="TextBox 2"/>
          <p:cNvSpPr txBox="1"/>
          <p:nvPr/>
        </p:nvSpPr>
        <p:spPr>
          <a:xfrm>
            <a:off x="3361677" y="9700019"/>
            <a:ext cx="12369684" cy="346249"/>
          </a:xfrm>
          <a:prstGeom prst="rect">
            <a:avLst/>
          </a:prstGeom>
        </p:spPr>
        <p:txBody>
          <a:bodyPr lIns="0" tIns="0" rIns="0" bIns="0" rtlCol="0" anchor="t">
            <a:spAutoFit/>
          </a:bodyPr>
          <a:lstStyle/>
          <a:p>
            <a:pPr>
              <a:lnSpc>
                <a:spcPts val="2700"/>
              </a:lnSpc>
            </a:pPr>
            <a:r>
              <a:rPr lang="en-US" sz="2800" dirty="0">
                <a:solidFill>
                  <a:srgbClr val="1D85C6"/>
                </a:solidFill>
                <a:latin typeface="微软雅黑" panose="020B0503020204020204" pitchFamily="34" charset="-122"/>
                <a:ea typeface="微软雅黑" panose="020B0503020204020204" pitchFamily="34" charset="-122"/>
              </a:rPr>
              <a:t>SEMINAR ON POST-HARVEST LOSS MANAGEMENT</a:t>
            </a:r>
            <a:r>
              <a:rPr lang="zh-CN" altLang="en-US" sz="2800" dirty="0">
                <a:solidFill>
                  <a:srgbClr val="1D85C6"/>
                </a:solidFill>
                <a:latin typeface="微软雅黑" panose="020B0503020204020204" pitchFamily="34" charset="-122"/>
                <a:ea typeface="微软雅黑" panose="020B0503020204020204" pitchFamily="34" charset="-122"/>
              </a:rPr>
              <a:t> </a:t>
            </a:r>
            <a:r>
              <a:rPr lang="en-US" sz="2800" dirty="0" err="1">
                <a:solidFill>
                  <a:srgbClr val="1D85C6"/>
                </a:solidFill>
                <a:latin typeface="微软雅黑" panose="020B0503020204020204" pitchFamily="34" charset="-122"/>
                <a:ea typeface="微软雅黑" panose="020B0503020204020204" pitchFamily="34" charset="-122"/>
              </a:rPr>
              <a:t>粮食减损国际研讨会</a:t>
            </a:r>
            <a:endParaRPr lang="en-US" sz="2800" dirty="0">
              <a:solidFill>
                <a:srgbClr val="1D85C6"/>
              </a:solidFill>
              <a:latin typeface="微软雅黑" panose="020B0503020204020204" pitchFamily="34" charset="-122"/>
              <a:ea typeface="微软雅黑" panose="020B0503020204020204" pitchFamily="34" charset="-122"/>
            </a:endParaRPr>
          </a:p>
        </p:txBody>
      </p:sp>
      <p:sp>
        <p:nvSpPr>
          <p:cNvPr id="5" name="Freeform 5"/>
          <p:cNvSpPr/>
          <p:nvPr/>
        </p:nvSpPr>
        <p:spPr>
          <a:xfrm rot="-2700000">
            <a:off x="15221383" y="8899740"/>
            <a:ext cx="3810717" cy="1905358"/>
          </a:xfrm>
          <a:custGeom>
            <a:avLst/>
            <a:gdLst/>
            <a:ahLst/>
            <a:cxnLst/>
            <a:rect l="l" t="t" r="r" b="b"/>
            <a:pathLst>
              <a:path w="3810717" h="1905358">
                <a:moveTo>
                  <a:pt x="0" y="0"/>
                </a:moveTo>
                <a:lnTo>
                  <a:pt x="3810717" y="0"/>
                </a:lnTo>
                <a:lnTo>
                  <a:pt x="3810717" y="1905358"/>
                </a:lnTo>
                <a:lnTo>
                  <a:pt x="0" y="1905358"/>
                </a:lnTo>
                <a:lnTo>
                  <a:pt x="0" y="0"/>
                </a:lnTo>
                <a:close/>
              </a:path>
            </a:pathLst>
          </a:custGeom>
          <a:blipFill>
            <a:blip r:embed="rId5">
              <a:alphaModFix amt="40000"/>
              <a:extLst>
                <a:ext uri="{96DAC541-7B7A-43D3-8B79-37D633B846F1}">
                  <asvg:svgBlip xmlns:asvg="http://schemas.microsoft.com/office/drawing/2016/SVG/main" r:embed="rId6"/>
                </a:ext>
              </a:extLst>
            </a:blip>
            <a:stretch>
              <a:fillRect/>
            </a:stretch>
          </a:blipFill>
        </p:spPr>
      </p:sp>
      <p:sp>
        <p:nvSpPr>
          <p:cNvPr id="6" name="Freeform 6"/>
          <p:cNvSpPr/>
          <p:nvPr/>
        </p:nvSpPr>
        <p:spPr>
          <a:xfrm>
            <a:off x="-4947379" y="5815006"/>
            <a:ext cx="8943989" cy="8943989"/>
          </a:xfrm>
          <a:custGeom>
            <a:avLst/>
            <a:gdLst/>
            <a:ahLst/>
            <a:cxnLst/>
            <a:rect l="l" t="t" r="r" b="b"/>
            <a:pathLst>
              <a:path w="8943989" h="8943989">
                <a:moveTo>
                  <a:pt x="0" y="0"/>
                </a:moveTo>
                <a:lnTo>
                  <a:pt x="8943989" y="0"/>
                </a:lnTo>
                <a:lnTo>
                  <a:pt x="8943989" y="8943988"/>
                </a:lnTo>
                <a:lnTo>
                  <a:pt x="0" y="8943988"/>
                </a:lnTo>
                <a:lnTo>
                  <a:pt x="0" y="0"/>
                </a:lnTo>
                <a:close/>
              </a:path>
            </a:pathLst>
          </a:custGeom>
          <a:blipFill>
            <a:blip r:embed="rId7">
              <a:alphaModFix amt="31999"/>
              <a:extLst>
                <a:ext uri="{96DAC541-7B7A-43D3-8B79-37D633B846F1}">
                  <asvg:svgBlip xmlns:asvg="http://schemas.microsoft.com/office/drawing/2016/SVG/main" r:embed="rId8"/>
                </a:ext>
              </a:extLst>
            </a:blip>
            <a:stretch>
              <a:fillRect/>
            </a:stretch>
          </a:blipFill>
        </p:spPr>
      </p:sp>
      <p:sp>
        <p:nvSpPr>
          <p:cNvPr id="7" name="TextBox 7"/>
          <p:cNvSpPr txBox="1"/>
          <p:nvPr/>
        </p:nvSpPr>
        <p:spPr>
          <a:xfrm>
            <a:off x="299787" y="9307305"/>
            <a:ext cx="2151006" cy="773714"/>
          </a:xfrm>
          <a:prstGeom prst="rect">
            <a:avLst/>
          </a:prstGeom>
        </p:spPr>
        <p:txBody>
          <a:bodyPr lIns="0" tIns="0" rIns="0" bIns="0" rtlCol="0" anchor="t">
            <a:spAutoFit/>
          </a:bodyPr>
          <a:lstStyle/>
          <a:p>
            <a:pPr>
              <a:lnSpc>
                <a:spcPts val="3100"/>
              </a:lnSpc>
            </a:pPr>
            <a:r>
              <a:rPr lang="en-US" sz="2245">
                <a:solidFill>
                  <a:srgbClr val="1578B6"/>
                </a:solidFill>
                <a:latin typeface="微软雅黑" panose="020B0503020204020204" pitchFamily="34" charset="-122"/>
                <a:ea typeface="微软雅黑" panose="020B0503020204020204" pitchFamily="34" charset="-122"/>
              </a:rPr>
              <a:t>河南·开封</a:t>
            </a:r>
            <a:endParaRPr lang="en-US" sz="2245">
              <a:solidFill>
                <a:srgbClr val="1578B6"/>
              </a:solidFill>
              <a:latin typeface="微软雅黑" panose="020B0503020204020204" pitchFamily="34" charset="-122"/>
              <a:ea typeface="微软雅黑" panose="020B0503020204020204" pitchFamily="34" charset="-122"/>
            </a:endParaRPr>
          </a:p>
          <a:p>
            <a:pPr>
              <a:lnSpc>
                <a:spcPts val="3100"/>
              </a:lnSpc>
            </a:pPr>
            <a:r>
              <a:rPr lang="en-US" sz="2245">
                <a:solidFill>
                  <a:srgbClr val="1578B6"/>
                </a:solidFill>
                <a:latin typeface="微软雅黑" panose="020B0503020204020204" pitchFamily="34" charset="-122"/>
                <a:ea typeface="微软雅黑" panose="020B0503020204020204" pitchFamily="34" charset="-122"/>
              </a:rPr>
              <a:t>2023年9月25日</a:t>
            </a:r>
            <a:endParaRPr lang="en-US" sz="2245">
              <a:solidFill>
                <a:srgbClr val="1578B6"/>
              </a:solidFill>
              <a:latin typeface="微软雅黑" panose="020B0503020204020204" pitchFamily="34" charset="-122"/>
              <a:ea typeface="微软雅黑" panose="020B0503020204020204" pitchFamily="34" charset="-122"/>
            </a:endParaRPr>
          </a:p>
        </p:txBody>
      </p:sp>
      <p:grpSp>
        <p:nvGrpSpPr>
          <p:cNvPr id="8" name="组合 7"/>
          <p:cNvGrpSpPr/>
          <p:nvPr/>
        </p:nvGrpSpPr>
        <p:grpSpPr>
          <a:xfrm>
            <a:off x="6629400" y="1954530"/>
            <a:ext cx="3992400" cy="3391200"/>
            <a:chOff x="7073" y="2848"/>
            <a:chExt cx="4258" cy="3458"/>
          </a:xfrm>
        </p:grpSpPr>
        <p:sp>
          <p:nvSpPr>
            <p:cNvPr id="9" name="椭圆 8"/>
            <p:cNvSpPr/>
            <p:nvPr>
              <p:custDataLst>
                <p:tags r:id="rId9"/>
              </p:custDataLst>
            </p:nvPr>
          </p:nvSpPr>
          <p:spPr>
            <a:xfrm>
              <a:off x="9509" y="4822"/>
              <a:ext cx="1484" cy="1484"/>
            </a:xfrm>
            <a:prstGeom prst="ellipse">
              <a:avLst/>
            </a:prstGeom>
            <a:gradFill flip="none" rotWithShape="1">
              <a:gsLst>
                <a:gs pos="0">
                  <a:sysClr val="window" lastClr="FFFFFF"/>
                </a:gs>
                <a:gs pos="36000">
                  <a:sysClr val="window" lastClr="FFFFFF"/>
                </a:gs>
                <a:gs pos="100000">
                  <a:srgbClr val="C7C7C7"/>
                </a:gs>
              </a:gsLst>
              <a:lin ang="13500000" scaled="1"/>
              <a:tileRect/>
            </a:gradFill>
            <a:ln w="19050" cap="flat" cmpd="sng" algn="ctr">
              <a:solidFill>
                <a:sysClr val="window" lastClr="FFFFFF"/>
              </a:solidFill>
              <a:prstDash val="solid"/>
              <a:miter lim="800000"/>
            </a:ln>
            <a:effectLst>
              <a:outerShdw blurRad="419100" dist="571500" dir="2700000" sx="90000" sy="90000" algn="tl" rotWithShape="0">
                <a:sysClr val="windowText" lastClr="000000">
                  <a:lumMod val="50000"/>
                  <a:lumOff val="50000"/>
                  <a:alpha val="40000"/>
                </a:sysClr>
              </a:outerShdw>
            </a:effectLst>
          </p:spPr>
          <p:txBody>
            <a:bodyPr rtlCol="0" anchor="ctr"/>
            <a:p>
              <a:pPr algn="ctr"/>
              <a:endParaRPr lang="zh-CN" altLang="en-US" sz="2000" dirty="0">
                <a:solidFill>
                  <a:sysClr val="window" lastClr="FFFFFF"/>
                </a:solidFill>
                <a:latin typeface="ITC Avant Garde Std XLt" charset="0"/>
                <a:ea typeface="方正兰亭黑简体" panose="02000000000000000000" charset="-122"/>
              </a:endParaRPr>
            </a:p>
          </p:txBody>
        </p:sp>
        <p:sp>
          <p:nvSpPr>
            <p:cNvPr id="76" name="椭圆 75"/>
            <p:cNvSpPr/>
            <p:nvPr>
              <p:custDataLst>
                <p:tags r:id="rId10"/>
              </p:custDataLst>
            </p:nvPr>
          </p:nvSpPr>
          <p:spPr>
            <a:xfrm>
              <a:off x="10993" y="3291"/>
              <a:ext cx="338" cy="338"/>
            </a:xfrm>
            <a:prstGeom prst="ellipse">
              <a:avLst/>
            </a:prstGeom>
            <a:gradFill flip="none" rotWithShape="1">
              <a:gsLst>
                <a:gs pos="0">
                  <a:sysClr val="window" lastClr="FFFFFF"/>
                </a:gs>
                <a:gs pos="36000">
                  <a:sysClr val="window" lastClr="FFFFFF"/>
                </a:gs>
                <a:gs pos="100000">
                  <a:srgbClr val="C7C7C7"/>
                </a:gs>
              </a:gsLst>
              <a:lin ang="13500000" scaled="1"/>
              <a:tileRect/>
            </a:gradFill>
            <a:ln w="9525" cap="flat" cmpd="sng" algn="ctr">
              <a:solidFill>
                <a:sysClr val="window" lastClr="FFFFFF"/>
              </a:solidFill>
              <a:prstDash val="solid"/>
              <a:miter lim="800000"/>
            </a:ln>
            <a:effectLst>
              <a:outerShdw blurRad="419100" dist="190500" dir="2700000" sx="90000" sy="90000" algn="tl" rotWithShape="0">
                <a:sysClr val="windowText" lastClr="000000">
                  <a:alpha val="45000"/>
                </a:sysClr>
              </a:outerShdw>
            </a:effectLst>
          </p:spPr>
          <p:txBody>
            <a:bodyPr rtlCol="0" anchor="ctr"/>
            <a:p>
              <a:pPr algn="ctr"/>
              <a:endParaRPr lang="zh-CN" altLang="en-US">
                <a:solidFill>
                  <a:sysClr val="window" lastClr="FFFFFF"/>
                </a:solidFill>
                <a:latin typeface="ITC Avant Garde Std XLt" charset="0"/>
                <a:ea typeface="方正兰亭黑简体" panose="02000000000000000000" charset="-122"/>
              </a:endParaRPr>
            </a:p>
          </p:txBody>
        </p:sp>
        <p:sp>
          <p:nvSpPr>
            <p:cNvPr id="77" name="椭圆 76"/>
            <p:cNvSpPr/>
            <p:nvPr>
              <p:custDataLst>
                <p:tags r:id="rId11"/>
              </p:custDataLst>
            </p:nvPr>
          </p:nvSpPr>
          <p:spPr>
            <a:xfrm>
              <a:off x="7255" y="4940"/>
              <a:ext cx="338" cy="338"/>
            </a:xfrm>
            <a:prstGeom prst="ellipse">
              <a:avLst/>
            </a:prstGeom>
            <a:gradFill flip="none" rotWithShape="1">
              <a:gsLst>
                <a:gs pos="0">
                  <a:sysClr val="window" lastClr="FFFFFF"/>
                </a:gs>
                <a:gs pos="36000">
                  <a:sysClr val="window" lastClr="FFFFFF"/>
                </a:gs>
                <a:gs pos="100000">
                  <a:srgbClr val="C7C7C7"/>
                </a:gs>
              </a:gsLst>
              <a:lin ang="13500000" scaled="1"/>
              <a:tileRect/>
            </a:gradFill>
            <a:ln w="9525" cap="flat" cmpd="sng" algn="ctr">
              <a:solidFill>
                <a:sysClr val="window" lastClr="FFFFFF"/>
              </a:solidFill>
              <a:prstDash val="solid"/>
              <a:miter lim="800000"/>
            </a:ln>
            <a:effectLst>
              <a:outerShdw blurRad="419100" dist="190500" dir="2700000" sx="90000" sy="90000" algn="tl" rotWithShape="0">
                <a:sysClr val="windowText" lastClr="000000">
                  <a:alpha val="45000"/>
                </a:sysClr>
              </a:outerShdw>
            </a:effectLst>
          </p:spPr>
          <p:txBody>
            <a:bodyPr rtlCol="0" anchor="ctr"/>
            <a:p>
              <a:pPr algn="ctr"/>
              <a:endParaRPr lang="zh-CN" altLang="en-US">
                <a:solidFill>
                  <a:sysClr val="window" lastClr="FFFFFF"/>
                </a:solidFill>
                <a:latin typeface="ITC Avant Garde Std XLt" charset="0"/>
                <a:ea typeface="方正兰亭黑简体" panose="02000000000000000000" charset="-122"/>
              </a:endParaRPr>
            </a:p>
          </p:txBody>
        </p:sp>
        <p:sp>
          <p:nvSpPr>
            <p:cNvPr id="10" name="椭圆 9"/>
            <p:cNvSpPr/>
            <p:nvPr>
              <p:custDataLst>
                <p:tags r:id="rId12"/>
              </p:custDataLst>
            </p:nvPr>
          </p:nvSpPr>
          <p:spPr>
            <a:xfrm>
              <a:off x="7073" y="2848"/>
              <a:ext cx="1484" cy="1484"/>
            </a:xfrm>
            <a:prstGeom prst="ellipse">
              <a:avLst/>
            </a:prstGeom>
            <a:gradFill flip="none" rotWithShape="1">
              <a:gsLst>
                <a:gs pos="0">
                  <a:sysClr val="window" lastClr="FFFFFF"/>
                </a:gs>
                <a:gs pos="36000">
                  <a:sysClr val="window" lastClr="FFFFFF"/>
                </a:gs>
                <a:gs pos="100000">
                  <a:srgbClr val="C7C7C7"/>
                </a:gs>
              </a:gsLst>
              <a:lin ang="13500000" scaled="1"/>
              <a:tileRect/>
            </a:gradFill>
            <a:ln w="19050" cap="flat" cmpd="sng" algn="ctr">
              <a:solidFill>
                <a:sysClr val="window" lastClr="FFFFFF"/>
              </a:solidFill>
              <a:prstDash val="solid"/>
              <a:miter lim="800000"/>
            </a:ln>
            <a:effectLst>
              <a:outerShdw blurRad="419100" dist="571500" dir="2700000" sx="90000" sy="90000" algn="tl" rotWithShape="0">
                <a:sysClr val="windowText" lastClr="000000">
                  <a:lumMod val="50000"/>
                  <a:lumOff val="50000"/>
                  <a:alpha val="40000"/>
                </a:sysClr>
              </a:outerShdw>
            </a:effectLst>
          </p:spPr>
          <p:txBody>
            <a:bodyPr rtlCol="0" anchor="ctr"/>
            <a:p>
              <a:pPr algn="ctr"/>
              <a:endParaRPr lang="zh-CN" altLang="en-US" sz="2000" dirty="0">
                <a:solidFill>
                  <a:sysClr val="window" lastClr="FFFFFF"/>
                </a:solidFill>
                <a:latin typeface="ITC Avant Garde Std XLt" charset="0"/>
                <a:ea typeface="方正兰亭黑简体" panose="02000000000000000000" charset="-122"/>
              </a:endParaRPr>
            </a:p>
          </p:txBody>
        </p:sp>
        <p:sp>
          <p:nvSpPr>
            <p:cNvPr id="11" name="椭圆 10"/>
            <p:cNvSpPr/>
            <p:nvPr>
              <p:custDataLst>
                <p:tags r:id="rId13"/>
              </p:custDataLst>
            </p:nvPr>
          </p:nvSpPr>
          <p:spPr>
            <a:xfrm>
              <a:off x="7682" y="3212"/>
              <a:ext cx="2935" cy="2804"/>
            </a:xfrm>
            <a:prstGeom prst="ellipse">
              <a:avLst/>
            </a:prstGeom>
            <a:gradFill flip="none" rotWithShape="1">
              <a:gsLst>
                <a:gs pos="0">
                  <a:sysClr val="window" lastClr="FFFFFF"/>
                </a:gs>
                <a:gs pos="36000">
                  <a:sysClr val="window" lastClr="FFFFFF"/>
                </a:gs>
                <a:gs pos="100000">
                  <a:srgbClr val="C7C7C7"/>
                </a:gs>
              </a:gsLst>
              <a:lin ang="13500000" scaled="1"/>
              <a:tileRect/>
            </a:gradFill>
            <a:ln w="25400" cap="flat" cmpd="sng" algn="ctr">
              <a:solidFill>
                <a:sysClr val="window" lastClr="FFFFFF"/>
              </a:solidFill>
              <a:prstDash val="solid"/>
              <a:miter lim="800000"/>
            </a:ln>
            <a:effectLst>
              <a:outerShdw blurRad="419100" dist="571500" dir="2700000" sx="90000" sy="90000" algn="tl" rotWithShape="0">
                <a:sysClr val="windowText" lastClr="000000">
                  <a:lumMod val="50000"/>
                  <a:lumOff val="50000"/>
                  <a:alpha val="40000"/>
                </a:sysClr>
              </a:outerShdw>
            </a:effectLst>
          </p:spPr>
          <p:txBody>
            <a:bodyPr rtlCol="0" anchor="ctr"/>
            <a:p>
              <a:pPr algn="ctr"/>
              <a:endParaRPr lang="zh-CN" altLang="en-US" sz="2000">
                <a:solidFill>
                  <a:sysClr val="window" lastClr="FFFFFF"/>
                </a:solidFill>
                <a:latin typeface="ITC Avant Garde Std XLt" charset="0"/>
                <a:ea typeface="方正兰亭黑简体" panose="02000000000000000000" charset="-122"/>
              </a:endParaRPr>
            </a:p>
          </p:txBody>
        </p:sp>
        <p:sp>
          <p:nvSpPr>
            <p:cNvPr id="12" name="文本框 17"/>
            <p:cNvSpPr txBox="1"/>
            <p:nvPr>
              <p:custDataLst>
                <p:tags r:id="rId14"/>
              </p:custDataLst>
            </p:nvPr>
          </p:nvSpPr>
          <p:spPr>
            <a:xfrm>
              <a:off x="7476" y="4002"/>
              <a:ext cx="3347" cy="1888"/>
            </a:xfrm>
            <a:prstGeom prst="rect">
              <a:avLst/>
            </a:prstGeom>
            <a:noFill/>
          </p:spPr>
          <p:txBody>
            <a:bodyPr wrap="square" rtlCol="0">
              <a:spAutoFit/>
            </a:bodyPr>
            <a:p>
              <a:pPr algn="ctr"/>
              <a:r>
                <a:rPr lang="en-US" altLang="zh-CN" sz="7200" dirty="0" smtClean="0">
                  <a:solidFill>
                    <a:srgbClr val="0070C0"/>
                  </a:solidFill>
                  <a:latin typeface="Open Sans Regular" panose="020B0606030504020204" charset="0"/>
                  <a:ea typeface="微软雅黑" panose="020B0503020204020204" pitchFamily="34" charset="-122"/>
                  <a:cs typeface="Open Sans Regular" panose="020B0606030504020204" charset="0"/>
                </a:rPr>
                <a:t>03</a:t>
              </a:r>
              <a:endParaRPr lang="zh-CN" altLang="en-US" sz="8800" dirty="0">
                <a:solidFill>
                  <a:srgbClr val="0070C0"/>
                </a:solidFill>
                <a:latin typeface="Open Sans Regular" panose="020B0606030504020204" charset="0"/>
                <a:ea typeface="微软雅黑" panose="020B0503020204020204" pitchFamily="34" charset="-122"/>
                <a:cs typeface="Open Sans Regular" panose="020B0606030504020204" charset="0"/>
              </a:endParaRPr>
            </a:p>
          </p:txBody>
        </p:sp>
      </p:grpSp>
      <p:sp>
        <p:nvSpPr>
          <p:cNvPr id="31" name="矩形 30"/>
          <p:cNvSpPr/>
          <p:nvPr>
            <p:custDataLst>
              <p:tags r:id="rId15"/>
            </p:custDataLst>
          </p:nvPr>
        </p:nvSpPr>
        <p:spPr>
          <a:xfrm>
            <a:off x="2590800" y="6286500"/>
            <a:ext cx="12970510" cy="1741170"/>
          </a:xfrm>
          <a:prstGeom prst="rect">
            <a:avLst/>
          </a:prstGeom>
        </p:spPr>
        <p:txBody>
          <a:bodyPr wrap="none" lIns="91415" tIns="45708" rIns="91415" bIns="45708">
            <a:noAutofit/>
          </a:bodyPr>
          <a:p>
            <a:pPr algn="ctr">
              <a:lnSpc>
                <a:spcPct val="100000"/>
              </a:lnSpc>
            </a:pPr>
            <a:r>
              <a:rPr lang="zh-CN" altLang="en-US" sz="5400" b="1" dirty="0">
                <a:solidFill>
                  <a:srgbClr val="F47847"/>
                </a:solidFill>
                <a:latin typeface="Open Sans Regular" panose="020B0606030504020204" charset="0"/>
                <a:ea typeface="微软雅黑" panose="020B0503020204020204" pitchFamily="34" charset="-122"/>
                <a:cs typeface="Open Sans Regular" panose="020B0606030504020204" charset="0"/>
              </a:rPr>
              <a:t>保障14亿人粮食安全，中国节粮减损刻不容缓</a:t>
            </a:r>
            <a:endParaRPr lang="zh-CN" altLang="en-US" sz="4000" b="1" dirty="0">
              <a:solidFill>
                <a:srgbClr val="F47847"/>
              </a:solidFill>
              <a:latin typeface="Open Sans Regular" panose="020B0606030504020204" charset="0"/>
              <a:ea typeface="微软雅黑" panose="020B0503020204020204" pitchFamily="34" charset="-122"/>
              <a:cs typeface="Open Sans Regular" panose="020B0606030504020204" charset="0"/>
            </a:endParaRPr>
          </a:p>
          <a:p>
            <a:pPr algn="ctr">
              <a:lnSpc>
                <a:spcPct val="100000"/>
              </a:lnSpc>
            </a:pPr>
            <a:r>
              <a:rPr lang="en-US" altLang="zh-CN" sz="2800" b="1" dirty="0">
                <a:solidFill>
                  <a:srgbClr val="0070C0"/>
                </a:solidFill>
                <a:latin typeface="Open Sans Regular" panose="020B0606030504020204" charset="0"/>
                <a:ea typeface="微软雅黑" panose="020B0503020204020204" pitchFamily="34" charset="-122"/>
                <a:cs typeface="Open Sans Regular" panose="020B0606030504020204" charset="0"/>
                <a:sym typeface="方正兰亭黑简体" panose="02000000000000000000" charset="-122"/>
              </a:rPr>
              <a:t>it is imperative for China to save food and reduce losses</a:t>
            </a:r>
            <a:endParaRPr lang="en-US" altLang="zh-CN" sz="2800" b="1" dirty="0">
              <a:solidFill>
                <a:srgbClr val="0070C0"/>
              </a:solidFill>
              <a:latin typeface="Open Sans Regular" panose="020B0606030504020204" charset="0"/>
              <a:ea typeface="微软雅黑" panose="020B0503020204020204" pitchFamily="34" charset="-122"/>
              <a:cs typeface="Open Sans Regular" panose="020B0606030504020204" charset="0"/>
            </a:endParaRPr>
          </a:p>
          <a:p>
            <a:pPr algn="ctr">
              <a:lnSpc>
                <a:spcPct val="100000"/>
              </a:lnSpc>
            </a:pPr>
            <a:r>
              <a:rPr lang="en-US" altLang="zh-CN" sz="2800" b="1" dirty="0">
                <a:solidFill>
                  <a:srgbClr val="0070C0"/>
                </a:solidFill>
                <a:latin typeface="Open Sans Regular" panose="020B0606030504020204" charset="0"/>
                <a:ea typeface="微软雅黑" panose="020B0503020204020204" pitchFamily="34" charset="-122"/>
                <a:cs typeface="Open Sans Regular" panose="020B0606030504020204" charset="0"/>
              </a:rPr>
              <a:t>to ensure food security for its 1.4 billion people.</a:t>
            </a:r>
            <a:endParaRPr lang="zh-CN" altLang="en-US" sz="2800" b="1" dirty="0">
              <a:solidFill>
                <a:srgbClr val="0070C0"/>
              </a:solidFill>
              <a:latin typeface="Open Sans Regular" panose="020B0606030504020204" charset="0"/>
              <a:ea typeface="微软雅黑" panose="020B0503020204020204" pitchFamily="34" charset="-122"/>
              <a:cs typeface="Open Sans Regular" panose="020B060603050402020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6"/>
          <p:cNvGrpSpPr/>
          <p:nvPr/>
        </p:nvGrpSpPr>
        <p:grpSpPr>
          <a:xfrm rot="-5400000">
            <a:off x="-1921219" y="-1921220"/>
            <a:ext cx="5896800" cy="5896800"/>
            <a:chOff x="0" y="0"/>
            <a:chExt cx="9130328" cy="9130328"/>
          </a:xfrm>
        </p:grpSpPr>
        <p:sp>
          <p:nvSpPr>
            <p:cNvPr id="18" name="Freeform 7"/>
            <p:cNvSpPr/>
            <p:nvPr/>
          </p:nvSpPr>
          <p:spPr>
            <a:xfrm rot="-2700000">
              <a:off x="2403426" y="270785"/>
              <a:ext cx="4323477" cy="8588757"/>
            </a:xfrm>
            <a:custGeom>
              <a:avLst/>
              <a:gdLst/>
              <a:ahLst/>
              <a:cxnLst/>
              <a:rect l="l" t="t" r="r" b="b"/>
              <a:pathLst>
                <a:path w="4323477" h="8588757">
                  <a:moveTo>
                    <a:pt x="0" y="0"/>
                  </a:moveTo>
                  <a:lnTo>
                    <a:pt x="4323476" y="0"/>
                  </a:lnTo>
                  <a:lnTo>
                    <a:pt x="4323476" y="8588758"/>
                  </a:lnTo>
                  <a:lnTo>
                    <a:pt x="0" y="8588758"/>
                  </a:lnTo>
                  <a:lnTo>
                    <a:pt x="0" y="0"/>
                  </a:lnTo>
                  <a:close/>
                </a:path>
              </a:pathLst>
            </a:custGeom>
            <a:blipFill>
              <a:blip r:embed="rId1"/>
              <a:stretch>
                <a:fillRect r="-98653"/>
              </a:stretch>
            </a:blipFill>
          </p:spPr>
        </p:sp>
        <p:sp>
          <p:nvSpPr>
            <p:cNvPr id="19" name="Freeform 8"/>
            <p:cNvSpPr/>
            <p:nvPr/>
          </p:nvSpPr>
          <p:spPr>
            <a:xfrm rot="-2700000" flipH="1">
              <a:off x="5784265" y="190406"/>
              <a:ext cx="2113253" cy="4198061"/>
            </a:xfrm>
            <a:custGeom>
              <a:avLst/>
              <a:gdLst/>
              <a:ahLst/>
              <a:cxnLst/>
              <a:rect l="l" t="t" r="r" b="b"/>
              <a:pathLst>
                <a:path w="2113253" h="4198061">
                  <a:moveTo>
                    <a:pt x="2113253" y="0"/>
                  </a:moveTo>
                  <a:lnTo>
                    <a:pt x="0" y="0"/>
                  </a:lnTo>
                  <a:lnTo>
                    <a:pt x="0" y="4198061"/>
                  </a:lnTo>
                  <a:lnTo>
                    <a:pt x="2113253" y="4198061"/>
                  </a:lnTo>
                  <a:lnTo>
                    <a:pt x="2113253" y="0"/>
                  </a:lnTo>
                  <a:close/>
                </a:path>
              </a:pathLst>
            </a:custGeom>
            <a:blipFill>
              <a:blip r:embed="rId2"/>
              <a:stretch>
                <a:fillRect r="-98653"/>
              </a:stretch>
            </a:blipFill>
          </p:spPr>
        </p:sp>
        <p:sp>
          <p:nvSpPr>
            <p:cNvPr id="20" name="Freeform 9"/>
            <p:cNvSpPr/>
            <p:nvPr/>
          </p:nvSpPr>
          <p:spPr>
            <a:xfrm rot="-2700000">
              <a:off x="5207629" y="2369390"/>
              <a:ext cx="1040206" cy="2066411"/>
            </a:xfrm>
            <a:custGeom>
              <a:avLst/>
              <a:gdLst/>
              <a:ahLst/>
              <a:cxnLst/>
              <a:rect l="l" t="t" r="r" b="b"/>
              <a:pathLst>
                <a:path w="1040206" h="2066411">
                  <a:moveTo>
                    <a:pt x="0" y="0"/>
                  </a:moveTo>
                  <a:lnTo>
                    <a:pt x="1040206" y="0"/>
                  </a:lnTo>
                  <a:lnTo>
                    <a:pt x="1040206" y="2066412"/>
                  </a:lnTo>
                  <a:lnTo>
                    <a:pt x="0" y="2066412"/>
                  </a:lnTo>
                  <a:lnTo>
                    <a:pt x="0" y="0"/>
                  </a:lnTo>
                  <a:close/>
                </a:path>
              </a:pathLst>
            </a:custGeom>
            <a:blipFill>
              <a:blip r:embed="rId2"/>
              <a:stretch>
                <a:fillRect r="-98653"/>
              </a:stretch>
            </a:blipFill>
          </p:spPr>
        </p:sp>
      </p:grpSp>
      <p:sp>
        <p:nvSpPr>
          <p:cNvPr id="2" name="TextBox 2"/>
          <p:cNvSpPr txBox="1"/>
          <p:nvPr/>
        </p:nvSpPr>
        <p:spPr>
          <a:xfrm>
            <a:off x="3361677" y="9700019"/>
            <a:ext cx="12369684" cy="346249"/>
          </a:xfrm>
          <a:prstGeom prst="rect">
            <a:avLst/>
          </a:prstGeom>
        </p:spPr>
        <p:txBody>
          <a:bodyPr lIns="0" tIns="0" rIns="0" bIns="0" rtlCol="0" anchor="t">
            <a:spAutoFit/>
          </a:bodyPr>
          <a:lstStyle/>
          <a:p>
            <a:pPr>
              <a:lnSpc>
                <a:spcPts val="2700"/>
              </a:lnSpc>
            </a:pPr>
            <a:r>
              <a:rPr lang="en-US" sz="2800" dirty="0">
                <a:solidFill>
                  <a:srgbClr val="1D85C6"/>
                </a:solidFill>
                <a:latin typeface="微软雅黑" panose="020B0503020204020204" pitchFamily="34" charset="-122"/>
                <a:ea typeface="微软雅黑" panose="020B0503020204020204" pitchFamily="34" charset="-122"/>
              </a:rPr>
              <a:t>SEMINAR ON POST-HARVEST LOSS MANAGEMENT</a:t>
            </a:r>
            <a:r>
              <a:rPr lang="zh-CN" altLang="en-US" sz="2800" dirty="0">
                <a:solidFill>
                  <a:srgbClr val="1D85C6"/>
                </a:solidFill>
                <a:latin typeface="微软雅黑" panose="020B0503020204020204" pitchFamily="34" charset="-122"/>
                <a:ea typeface="微软雅黑" panose="020B0503020204020204" pitchFamily="34" charset="-122"/>
              </a:rPr>
              <a:t> </a:t>
            </a:r>
            <a:r>
              <a:rPr lang="en-US" sz="2800" dirty="0" err="1">
                <a:solidFill>
                  <a:srgbClr val="1D85C6"/>
                </a:solidFill>
                <a:latin typeface="微软雅黑" panose="020B0503020204020204" pitchFamily="34" charset="-122"/>
                <a:ea typeface="微软雅黑" panose="020B0503020204020204" pitchFamily="34" charset="-122"/>
              </a:rPr>
              <a:t>粮食减损国际研讨会</a:t>
            </a:r>
            <a:endParaRPr lang="en-US" sz="2800" dirty="0">
              <a:solidFill>
                <a:srgbClr val="1D85C6"/>
              </a:solidFill>
              <a:latin typeface="微软雅黑" panose="020B0503020204020204" pitchFamily="34" charset="-122"/>
              <a:ea typeface="微软雅黑" panose="020B0503020204020204" pitchFamily="34" charset="-122"/>
            </a:endParaRPr>
          </a:p>
        </p:txBody>
      </p:sp>
      <p:sp>
        <p:nvSpPr>
          <p:cNvPr id="5" name="Freeform 5"/>
          <p:cNvSpPr/>
          <p:nvPr/>
        </p:nvSpPr>
        <p:spPr>
          <a:xfrm rot="-2700000">
            <a:off x="15221383" y="8899740"/>
            <a:ext cx="3810717" cy="1905358"/>
          </a:xfrm>
          <a:custGeom>
            <a:avLst/>
            <a:gdLst/>
            <a:ahLst/>
            <a:cxnLst/>
            <a:rect l="l" t="t" r="r" b="b"/>
            <a:pathLst>
              <a:path w="3810717" h="1905358">
                <a:moveTo>
                  <a:pt x="0" y="0"/>
                </a:moveTo>
                <a:lnTo>
                  <a:pt x="3810717" y="0"/>
                </a:lnTo>
                <a:lnTo>
                  <a:pt x="3810717" y="1905358"/>
                </a:lnTo>
                <a:lnTo>
                  <a:pt x="0" y="1905358"/>
                </a:lnTo>
                <a:lnTo>
                  <a:pt x="0" y="0"/>
                </a:lnTo>
                <a:close/>
              </a:path>
            </a:pathLst>
          </a:custGeom>
          <a:blipFill>
            <a:blip r:embed="rId3">
              <a:alphaModFix amt="40000"/>
            </a:blip>
            <a:stretch>
              <a:fillRect/>
            </a:stretch>
          </a:blipFill>
        </p:spPr>
      </p:sp>
      <p:sp>
        <p:nvSpPr>
          <p:cNvPr id="6" name="Freeform 6"/>
          <p:cNvSpPr/>
          <p:nvPr/>
        </p:nvSpPr>
        <p:spPr>
          <a:xfrm>
            <a:off x="-4947379" y="5815006"/>
            <a:ext cx="8943989" cy="8943989"/>
          </a:xfrm>
          <a:custGeom>
            <a:avLst/>
            <a:gdLst/>
            <a:ahLst/>
            <a:cxnLst/>
            <a:rect l="l" t="t" r="r" b="b"/>
            <a:pathLst>
              <a:path w="8943989" h="8943989">
                <a:moveTo>
                  <a:pt x="0" y="0"/>
                </a:moveTo>
                <a:lnTo>
                  <a:pt x="8943989" y="0"/>
                </a:lnTo>
                <a:lnTo>
                  <a:pt x="8943989" y="8943988"/>
                </a:lnTo>
                <a:lnTo>
                  <a:pt x="0" y="8943988"/>
                </a:lnTo>
                <a:lnTo>
                  <a:pt x="0" y="0"/>
                </a:lnTo>
                <a:close/>
              </a:path>
            </a:pathLst>
          </a:custGeom>
          <a:blipFill>
            <a:blip r:embed="rId4">
              <a:alphaModFix amt="31999"/>
            </a:blip>
            <a:stretch>
              <a:fillRect/>
            </a:stretch>
          </a:blipFill>
        </p:spPr>
      </p:sp>
      <p:sp>
        <p:nvSpPr>
          <p:cNvPr id="7" name="TextBox 7"/>
          <p:cNvSpPr txBox="1"/>
          <p:nvPr/>
        </p:nvSpPr>
        <p:spPr>
          <a:xfrm>
            <a:off x="299787" y="9307305"/>
            <a:ext cx="2151006" cy="773714"/>
          </a:xfrm>
          <a:prstGeom prst="rect">
            <a:avLst/>
          </a:prstGeom>
        </p:spPr>
        <p:txBody>
          <a:bodyPr lIns="0" tIns="0" rIns="0" bIns="0" rtlCol="0" anchor="t">
            <a:spAutoFit/>
          </a:bodyPr>
          <a:lstStyle/>
          <a:p>
            <a:pPr>
              <a:lnSpc>
                <a:spcPts val="3100"/>
              </a:lnSpc>
            </a:pPr>
            <a:r>
              <a:rPr lang="en-US" sz="2245">
                <a:solidFill>
                  <a:srgbClr val="1578B6"/>
                </a:solidFill>
                <a:latin typeface="微软雅黑" panose="020B0503020204020204" pitchFamily="34" charset="-122"/>
                <a:ea typeface="微软雅黑" panose="020B0503020204020204" pitchFamily="34" charset="-122"/>
              </a:rPr>
              <a:t>河南·开封</a:t>
            </a:r>
            <a:endParaRPr lang="en-US" sz="2245">
              <a:solidFill>
                <a:srgbClr val="1578B6"/>
              </a:solidFill>
              <a:latin typeface="微软雅黑" panose="020B0503020204020204" pitchFamily="34" charset="-122"/>
              <a:ea typeface="微软雅黑" panose="020B0503020204020204" pitchFamily="34" charset="-122"/>
            </a:endParaRPr>
          </a:p>
          <a:p>
            <a:pPr>
              <a:lnSpc>
                <a:spcPts val="3100"/>
              </a:lnSpc>
            </a:pPr>
            <a:r>
              <a:rPr lang="en-US" sz="2245">
                <a:solidFill>
                  <a:srgbClr val="1578B6"/>
                </a:solidFill>
                <a:latin typeface="微软雅黑" panose="020B0503020204020204" pitchFamily="34" charset="-122"/>
                <a:ea typeface="微软雅黑" panose="020B0503020204020204" pitchFamily="34" charset="-122"/>
              </a:rPr>
              <a:t>2023年9月25日</a:t>
            </a:r>
            <a:endParaRPr lang="en-US" sz="2245">
              <a:solidFill>
                <a:srgbClr val="1578B6"/>
              </a:solidFill>
              <a:latin typeface="微软雅黑" panose="020B0503020204020204" pitchFamily="34" charset="-122"/>
              <a:ea typeface="微软雅黑" panose="020B0503020204020204" pitchFamily="34" charset="-122"/>
            </a:endParaRPr>
          </a:p>
        </p:txBody>
      </p:sp>
      <p:sp>
        <p:nvSpPr>
          <p:cNvPr id="10" name="MH_Other_4"/>
          <p:cNvSpPr/>
          <p:nvPr>
            <p:custDataLst>
              <p:tags r:id="rId5"/>
            </p:custDataLst>
          </p:nvPr>
        </p:nvSpPr>
        <p:spPr>
          <a:xfrm>
            <a:off x="4467225" y="4660900"/>
            <a:ext cx="686435" cy="781050"/>
          </a:xfrm>
          <a:prstGeom prst="ellipse">
            <a:avLst/>
          </a:prstGeom>
          <a:solidFill>
            <a:srgbClr val="FFFFFF">
              <a:alpha val="25000"/>
            </a:srgbClr>
          </a:solidFill>
          <a:ln w="12700" cap="flat" cmpd="sng" algn="ctr">
            <a:noFill/>
            <a:prstDash val="solid"/>
            <a:miter lim="800000"/>
          </a:ln>
          <a:effectLst/>
        </p:spPr>
        <p:txBody>
          <a:bodyPr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方正兰亭黑简体" panose="02000000000000000000" charset="-122"/>
              <a:sym typeface="ITC Avant Garde Std XLt" charset="0"/>
            </a:endParaRPr>
          </a:p>
        </p:txBody>
      </p:sp>
      <p:pic>
        <p:nvPicPr>
          <p:cNvPr id="100" name="图片 99"/>
          <p:cNvPicPr/>
          <p:nvPr>
            <p:custDataLst>
              <p:tags r:id="rId6"/>
            </p:custDataLst>
          </p:nvPr>
        </p:nvPicPr>
        <p:blipFill>
          <a:blip r:embed="rId7" cstate="print">
            <a:lum contrast="-12000"/>
          </a:blip>
          <a:stretch>
            <a:fillRect/>
          </a:stretch>
        </p:blipFill>
        <p:spPr>
          <a:xfrm>
            <a:off x="2438400" y="2095500"/>
            <a:ext cx="6499225" cy="4706620"/>
          </a:xfrm>
          <a:prstGeom prst="rect">
            <a:avLst/>
          </a:prstGeom>
          <a:noFill/>
          <a:ln w="9525">
            <a:noFill/>
          </a:ln>
          <a:effectLst>
            <a:softEdge rad="12700"/>
          </a:effectLst>
        </p:spPr>
      </p:pic>
      <p:pic>
        <p:nvPicPr>
          <p:cNvPr id="102" name="图片 101"/>
          <p:cNvPicPr/>
          <p:nvPr>
            <p:custDataLst>
              <p:tags r:id="rId8"/>
            </p:custDataLst>
          </p:nvPr>
        </p:nvPicPr>
        <p:blipFill>
          <a:blip r:embed="rId9" cstate="print">
            <a:lum contrast="-12000"/>
          </a:blip>
          <a:stretch>
            <a:fillRect/>
          </a:stretch>
        </p:blipFill>
        <p:spPr>
          <a:xfrm>
            <a:off x="9034145" y="2095500"/>
            <a:ext cx="6499225" cy="4706620"/>
          </a:xfrm>
          <a:prstGeom prst="rect">
            <a:avLst/>
          </a:prstGeom>
          <a:noFill/>
          <a:ln w="9525">
            <a:noFill/>
          </a:ln>
          <a:effectLst>
            <a:softEdge rad="12700"/>
          </a:effectLst>
        </p:spPr>
      </p:pic>
      <p:sp>
        <p:nvSpPr>
          <p:cNvPr id="59396" name="文本框 15"/>
          <p:cNvSpPr txBox="1"/>
          <p:nvPr>
            <p:custDataLst>
              <p:tags r:id="rId10"/>
            </p:custDataLst>
          </p:nvPr>
        </p:nvSpPr>
        <p:spPr>
          <a:xfrm>
            <a:off x="2045335" y="7124700"/>
            <a:ext cx="14196695" cy="1137285"/>
          </a:xfrm>
          <a:prstGeom prst="rect">
            <a:avLst/>
          </a:prstGeom>
          <a:noFill/>
          <a:ln w="9525">
            <a:noFill/>
          </a:ln>
        </p:spPr>
        <p:txBody>
          <a:bodyPr wrap="square" anchor="t" anchorCtr="0">
            <a:spAutoFit/>
          </a:bodyPr>
          <a:p>
            <a:pPr indent="0" algn="just" eaLnBrk="0" hangingPunct="0">
              <a:lnSpc>
                <a:spcPct val="100000"/>
              </a:lnSpc>
              <a:buFont typeface="Wingdings" panose="05000000000000000000" charset="0"/>
              <a:buNone/>
            </a:pPr>
            <a:r>
              <a:rPr lang="en-US" altLang="zh-CN" sz="4000" dirty="0">
                <a:solidFill>
                  <a:srgbClr val="0070C0"/>
                </a:solidFill>
                <a:latin typeface="Times New Roman" panose="02020603050405020304" charset="0"/>
                <a:ea typeface="Open Sans" panose="020B0606030504020204" charset="0"/>
                <a:cs typeface="Times New Roman" panose="02020603050405020304" charset="0"/>
              </a:rPr>
              <a:t>中国以全世界</a:t>
            </a:r>
            <a:r>
              <a:rPr lang="en-US" altLang="zh-CN" sz="4000" b="1" dirty="0">
                <a:solidFill>
                  <a:srgbClr val="00B050"/>
                </a:solidFill>
                <a:latin typeface="Times New Roman" panose="02020603050405020304" charset="0"/>
                <a:ea typeface="Open Sans" panose="020B0606030504020204" charset="0"/>
                <a:cs typeface="Times New Roman" panose="02020603050405020304" charset="0"/>
              </a:rPr>
              <a:t>7%</a:t>
            </a:r>
            <a:r>
              <a:rPr lang="en-US" altLang="zh-CN" sz="4000" dirty="0">
                <a:solidFill>
                  <a:srgbClr val="0070C0"/>
                </a:solidFill>
                <a:latin typeface="Times New Roman" panose="02020603050405020304" charset="0"/>
                <a:ea typeface="Open Sans" panose="020B0606030504020204" charset="0"/>
                <a:cs typeface="Times New Roman" panose="02020603050405020304" charset="0"/>
              </a:rPr>
              <a:t>的土地养育了</a:t>
            </a:r>
            <a:r>
              <a:rPr lang="en-US" altLang="zh-CN" sz="4000" b="1" dirty="0">
                <a:solidFill>
                  <a:srgbClr val="00B050"/>
                </a:solidFill>
                <a:latin typeface="Times New Roman" panose="02020603050405020304" charset="0"/>
                <a:ea typeface="Open Sans" panose="020B0606030504020204" charset="0"/>
                <a:cs typeface="Times New Roman" panose="02020603050405020304" charset="0"/>
              </a:rPr>
              <a:t>22%</a:t>
            </a:r>
            <a:r>
              <a:rPr lang="en-US" altLang="zh-CN" sz="4000" dirty="0">
                <a:solidFill>
                  <a:srgbClr val="0070C0"/>
                </a:solidFill>
                <a:latin typeface="Times New Roman" panose="02020603050405020304" charset="0"/>
                <a:ea typeface="Open Sans" panose="020B0606030504020204" charset="0"/>
                <a:cs typeface="Times New Roman" panose="02020603050405020304" charset="0"/>
              </a:rPr>
              <a:t>的人口，创造了世界奇迹。</a:t>
            </a:r>
            <a:r>
              <a:rPr lang="en-US" altLang="zh-CN" sz="2400" dirty="0">
                <a:solidFill>
                  <a:srgbClr val="0070C0"/>
                </a:solidFill>
                <a:latin typeface="Times New Roman" panose="02020603050405020304" charset="0"/>
                <a:ea typeface="Open Sans" panose="020B0606030504020204" charset="0"/>
                <a:cs typeface="Times New Roman" panose="02020603050405020304" charset="0"/>
              </a:rPr>
              <a:t>    </a:t>
            </a:r>
            <a:endParaRPr lang="en-US" altLang="zh-CN" sz="2400" dirty="0">
              <a:solidFill>
                <a:srgbClr val="0070C0"/>
              </a:solidFill>
              <a:latin typeface="Times New Roman" panose="02020603050405020304" charset="0"/>
              <a:ea typeface="Open Sans" panose="020B0606030504020204" charset="0"/>
              <a:cs typeface="Times New Roman" panose="02020603050405020304" charset="0"/>
            </a:endParaRPr>
          </a:p>
          <a:p>
            <a:pPr indent="0" algn="just" eaLnBrk="0" hangingPunct="0">
              <a:lnSpc>
                <a:spcPct val="100000"/>
              </a:lnSpc>
              <a:buFont typeface="Wingdings" panose="05000000000000000000" charset="0"/>
              <a:buNone/>
            </a:pPr>
            <a:r>
              <a:rPr lang="en-US" altLang="zh-CN" sz="2800" b="1" kern="100" spc="-60" noProof="0" dirty="0">
                <a:solidFill>
                  <a:srgbClr val="F47847"/>
                </a:solidFill>
                <a:latin typeface="Times New Roman" panose="02020603050405020304" charset="0"/>
                <a:ea typeface="Open Sans" panose="020B0606030504020204" charset="0"/>
                <a:cs typeface="Times New Roman" panose="02020603050405020304" charset="0"/>
              </a:rPr>
              <a:t>China has created a world miracle </a:t>
            </a:r>
            <a:r>
              <a:rPr lang="en-US" altLang="zh-CN" sz="2800" b="1" kern="100" spc="-60" dirty="0">
                <a:solidFill>
                  <a:srgbClr val="F47847"/>
                </a:solidFill>
                <a:latin typeface="Times New Roman" panose="02020603050405020304" charset="0"/>
                <a:ea typeface="Open Sans" panose="020B0606030504020204" charset="0"/>
                <a:cs typeface="Times New Roman" panose="02020603050405020304" charset="0"/>
              </a:rPr>
              <a:t>by raising </a:t>
            </a:r>
            <a:r>
              <a:rPr lang="en-US" altLang="zh-CN" sz="2800" b="1" kern="100" spc="-60" noProof="0" dirty="0">
                <a:solidFill>
                  <a:srgbClr val="F47847"/>
                </a:solidFill>
                <a:latin typeface="Times New Roman" panose="02020603050405020304" charset="0"/>
                <a:ea typeface="Open Sans" panose="020B0606030504020204" charset="0"/>
                <a:cs typeface="Times New Roman" panose="02020603050405020304" charset="0"/>
              </a:rPr>
              <a:t>22% of the population with 7% of the world's land.</a:t>
            </a:r>
            <a:endParaRPr lang="en-US" altLang="zh-CN" sz="2800" b="1" kern="100" spc="-60" noProof="0" dirty="0">
              <a:solidFill>
                <a:srgbClr val="F47847"/>
              </a:solidFill>
              <a:latin typeface="Times New Roman" panose="02020603050405020304" charset="0"/>
              <a:ea typeface="Open Sans" panose="020B06060305040202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dir="in"/>
      </p:transition>
    </mc:Choice>
    <mc:Fallback>
      <p:transition spd="slow">
        <p:split orient="vert" dir="in"/>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6"/>
          <p:cNvGrpSpPr/>
          <p:nvPr/>
        </p:nvGrpSpPr>
        <p:grpSpPr>
          <a:xfrm rot="-5400000">
            <a:off x="-1921219" y="-1921220"/>
            <a:ext cx="5896800" cy="5896800"/>
            <a:chOff x="0" y="0"/>
            <a:chExt cx="9130328" cy="9130328"/>
          </a:xfrm>
        </p:grpSpPr>
        <p:sp>
          <p:nvSpPr>
            <p:cNvPr id="18" name="Freeform 7"/>
            <p:cNvSpPr/>
            <p:nvPr/>
          </p:nvSpPr>
          <p:spPr>
            <a:xfrm rot="-2700000">
              <a:off x="2403426" y="270785"/>
              <a:ext cx="4323477" cy="8588757"/>
            </a:xfrm>
            <a:custGeom>
              <a:avLst/>
              <a:gdLst/>
              <a:ahLst/>
              <a:cxnLst/>
              <a:rect l="l" t="t" r="r" b="b"/>
              <a:pathLst>
                <a:path w="4323477" h="8588757">
                  <a:moveTo>
                    <a:pt x="0" y="0"/>
                  </a:moveTo>
                  <a:lnTo>
                    <a:pt x="4323476" y="0"/>
                  </a:lnTo>
                  <a:lnTo>
                    <a:pt x="4323476" y="8588758"/>
                  </a:lnTo>
                  <a:lnTo>
                    <a:pt x="0" y="8588758"/>
                  </a:lnTo>
                  <a:lnTo>
                    <a:pt x="0" y="0"/>
                  </a:lnTo>
                  <a:close/>
                </a:path>
              </a:pathLst>
            </a:custGeom>
            <a:blipFill>
              <a:blip r:embed="rId1"/>
              <a:stretch>
                <a:fillRect r="-98653"/>
              </a:stretch>
            </a:blipFill>
          </p:spPr>
        </p:sp>
        <p:sp>
          <p:nvSpPr>
            <p:cNvPr id="19" name="Freeform 8"/>
            <p:cNvSpPr/>
            <p:nvPr/>
          </p:nvSpPr>
          <p:spPr>
            <a:xfrm rot="-2700000" flipH="1">
              <a:off x="5784265" y="190406"/>
              <a:ext cx="2113253" cy="4198061"/>
            </a:xfrm>
            <a:custGeom>
              <a:avLst/>
              <a:gdLst/>
              <a:ahLst/>
              <a:cxnLst/>
              <a:rect l="l" t="t" r="r" b="b"/>
              <a:pathLst>
                <a:path w="2113253" h="4198061">
                  <a:moveTo>
                    <a:pt x="2113253" y="0"/>
                  </a:moveTo>
                  <a:lnTo>
                    <a:pt x="0" y="0"/>
                  </a:lnTo>
                  <a:lnTo>
                    <a:pt x="0" y="4198061"/>
                  </a:lnTo>
                  <a:lnTo>
                    <a:pt x="2113253" y="4198061"/>
                  </a:lnTo>
                  <a:lnTo>
                    <a:pt x="2113253" y="0"/>
                  </a:lnTo>
                  <a:close/>
                </a:path>
              </a:pathLst>
            </a:custGeom>
            <a:blipFill>
              <a:blip r:embed="rId2"/>
              <a:stretch>
                <a:fillRect r="-98653"/>
              </a:stretch>
            </a:blipFill>
          </p:spPr>
        </p:sp>
        <p:sp>
          <p:nvSpPr>
            <p:cNvPr id="20" name="Freeform 9"/>
            <p:cNvSpPr/>
            <p:nvPr/>
          </p:nvSpPr>
          <p:spPr>
            <a:xfrm rot="-2700000">
              <a:off x="5207629" y="2369390"/>
              <a:ext cx="1040206" cy="2066411"/>
            </a:xfrm>
            <a:custGeom>
              <a:avLst/>
              <a:gdLst/>
              <a:ahLst/>
              <a:cxnLst/>
              <a:rect l="l" t="t" r="r" b="b"/>
              <a:pathLst>
                <a:path w="1040206" h="2066411">
                  <a:moveTo>
                    <a:pt x="0" y="0"/>
                  </a:moveTo>
                  <a:lnTo>
                    <a:pt x="1040206" y="0"/>
                  </a:lnTo>
                  <a:lnTo>
                    <a:pt x="1040206" y="2066412"/>
                  </a:lnTo>
                  <a:lnTo>
                    <a:pt x="0" y="2066412"/>
                  </a:lnTo>
                  <a:lnTo>
                    <a:pt x="0" y="0"/>
                  </a:lnTo>
                  <a:close/>
                </a:path>
              </a:pathLst>
            </a:custGeom>
            <a:blipFill>
              <a:blip r:embed="rId2"/>
              <a:stretch>
                <a:fillRect r="-98653"/>
              </a:stretch>
            </a:blipFill>
          </p:spPr>
        </p:sp>
      </p:grpSp>
      <p:sp>
        <p:nvSpPr>
          <p:cNvPr id="2" name="TextBox 2"/>
          <p:cNvSpPr txBox="1"/>
          <p:nvPr/>
        </p:nvSpPr>
        <p:spPr>
          <a:xfrm>
            <a:off x="3361677" y="9700019"/>
            <a:ext cx="12369684" cy="346249"/>
          </a:xfrm>
          <a:prstGeom prst="rect">
            <a:avLst/>
          </a:prstGeom>
        </p:spPr>
        <p:txBody>
          <a:bodyPr lIns="0" tIns="0" rIns="0" bIns="0" rtlCol="0" anchor="t">
            <a:spAutoFit/>
          </a:bodyPr>
          <a:lstStyle/>
          <a:p>
            <a:pPr>
              <a:lnSpc>
                <a:spcPts val="2700"/>
              </a:lnSpc>
            </a:pPr>
            <a:r>
              <a:rPr lang="en-US" sz="2800" dirty="0">
                <a:solidFill>
                  <a:srgbClr val="1D85C6"/>
                </a:solidFill>
                <a:latin typeface="微软雅黑" panose="020B0503020204020204" pitchFamily="34" charset="-122"/>
                <a:ea typeface="微软雅黑" panose="020B0503020204020204" pitchFamily="34" charset="-122"/>
              </a:rPr>
              <a:t>SEMINAR ON POST-HARVEST LOSS MANAGEMENT</a:t>
            </a:r>
            <a:r>
              <a:rPr lang="zh-CN" altLang="en-US" sz="2800" dirty="0">
                <a:solidFill>
                  <a:srgbClr val="1D85C6"/>
                </a:solidFill>
                <a:latin typeface="微软雅黑" panose="020B0503020204020204" pitchFamily="34" charset="-122"/>
                <a:ea typeface="微软雅黑" panose="020B0503020204020204" pitchFamily="34" charset="-122"/>
              </a:rPr>
              <a:t> </a:t>
            </a:r>
            <a:r>
              <a:rPr lang="en-US" sz="2800" dirty="0" err="1">
                <a:solidFill>
                  <a:srgbClr val="1D85C6"/>
                </a:solidFill>
                <a:latin typeface="微软雅黑" panose="020B0503020204020204" pitchFamily="34" charset="-122"/>
                <a:ea typeface="微软雅黑" panose="020B0503020204020204" pitchFamily="34" charset="-122"/>
              </a:rPr>
              <a:t>粮食减损国际研讨会</a:t>
            </a:r>
            <a:endParaRPr lang="en-US" sz="2800" dirty="0">
              <a:solidFill>
                <a:srgbClr val="1D85C6"/>
              </a:solidFill>
              <a:latin typeface="微软雅黑" panose="020B0503020204020204" pitchFamily="34" charset="-122"/>
              <a:ea typeface="微软雅黑" panose="020B0503020204020204" pitchFamily="34" charset="-122"/>
            </a:endParaRPr>
          </a:p>
        </p:txBody>
      </p:sp>
      <p:sp>
        <p:nvSpPr>
          <p:cNvPr id="5" name="Freeform 5"/>
          <p:cNvSpPr/>
          <p:nvPr/>
        </p:nvSpPr>
        <p:spPr>
          <a:xfrm rot="-2700000">
            <a:off x="15221383" y="8899740"/>
            <a:ext cx="3810717" cy="1905358"/>
          </a:xfrm>
          <a:custGeom>
            <a:avLst/>
            <a:gdLst/>
            <a:ahLst/>
            <a:cxnLst/>
            <a:rect l="l" t="t" r="r" b="b"/>
            <a:pathLst>
              <a:path w="3810717" h="1905358">
                <a:moveTo>
                  <a:pt x="0" y="0"/>
                </a:moveTo>
                <a:lnTo>
                  <a:pt x="3810717" y="0"/>
                </a:lnTo>
                <a:lnTo>
                  <a:pt x="3810717" y="1905358"/>
                </a:lnTo>
                <a:lnTo>
                  <a:pt x="0" y="1905358"/>
                </a:lnTo>
                <a:lnTo>
                  <a:pt x="0" y="0"/>
                </a:lnTo>
                <a:close/>
              </a:path>
            </a:pathLst>
          </a:custGeom>
          <a:blipFill>
            <a:blip r:embed="rId3">
              <a:alphaModFix amt="40000"/>
            </a:blip>
            <a:stretch>
              <a:fillRect/>
            </a:stretch>
          </a:blipFill>
        </p:spPr>
      </p:sp>
      <p:sp>
        <p:nvSpPr>
          <p:cNvPr id="6" name="Freeform 6"/>
          <p:cNvSpPr/>
          <p:nvPr/>
        </p:nvSpPr>
        <p:spPr>
          <a:xfrm>
            <a:off x="-4947379" y="5815006"/>
            <a:ext cx="8943989" cy="8943989"/>
          </a:xfrm>
          <a:custGeom>
            <a:avLst/>
            <a:gdLst/>
            <a:ahLst/>
            <a:cxnLst/>
            <a:rect l="l" t="t" r="r" b="b"/>
            <a:pathLst>
              <a:path w="8943989" h="8943989">
                <a:moveTo>
                  <a:pt x="0" y="0"/>
                </a:moveTo>
                <a:lnTo>
                  <a:pt x="8943989" y="0"/>
                </a:lnTo>
                <a:lnTo>
                  <a:pt x="8943989" y="8943988"/>
                </a:lnTo>
                <a:lnTo>
                  <a:pt x="0" y="8943988"/>
                </a:lnTo>
                <a:lnTo>
                  <a:pt x="0" y="0"/>
                </a:lnTo>
                <a:close/>
              </a:path>
            </a:pathLst>
          </a:custGeom>
          <a:blipFill>
            <a:blip r:embed="rId4">
              <a:alphaModFix amt="31999"/>
            </a:blip>
            <a:stretch>
              <a:fillRect/>
            </a:stretch>
          </a:blipFill>
        </p:spPr>
      </p:sp>
      <p:sp>
        <p:nvSpPr>
          <p:cNvPr id="7" name="TextBox 7"/>
          <p:cNvSpPr txBox="1"/>
          <p:nvPr/>
        </p:nvSpPr>
        <p:spPr>
          <a:xfrm>
            <a:off x="299787" y="9307305"/>
            <a:ext cx="2151006" cy="773714"/>
          </a:xfrm>
          <a:prstGeom prst="rect">
            <a:avLst/>
          </a:prstGeom>
        </p:spPr>
        <p:txBody>
          <a:bodyPr lIns="0" tIns="0" rIns="0" bIns="0" rtlCol="0" anchor="t">
            <a:spAutoFit/>
          </a:bodyPr>
          <a:lstStyle/>
          <a:p>
            <a:pPr>
              <a:lnSpc>
                <a:spcPts val="3100"/>
              </a:lnSpc>
            </a:pPr>
            <a:r>
              <a:rPr lang="en-US" sz="2245">
                <a:solidFill>
                  <a:srgbClr val="1578B6"/>
                </a:solidFill>
                <a:latin typeface="微软雅黑" panose="020B0503020204020204" pitchFamily="34" charset="-122"/>
                <a:ea typeface="微软雅黑" panose="020B0503020204020204" pitchFamily="34" charset="-122"/>
              </a:rPr>
              <a:t>河南·开封</a:t>
            </a:r>
            <a:endParaRPr lang="en-US" sz="2245">
              <a:solidFill>
                <a:srgbClr val="1578B6"/>
              </a:solidFill>
              <a:latin typeface="微软雅黑" panose="020B0503020204020204" pitchFamily="34" charset="-122"/>
              <a:ea typeface="微软雅黑" panose="020B0503020204020204" pitchFamily="34" charset="-122"/>
            </a:endParaRPr>
          </a:p>
          <a:p>
            <a:pPr>
              <a:lnSpc>
                <a:spcPts val="3100"/>
              </a:lnSpc>
            </a:pPr>
            <a:r>
              <a:rPr lang="en-US" sz="2245">
                <a:solidFill>
                  <a:srgbClr val="1578B6"/>
                </a:solidFill>
                <a:latin typeface="微软雅黑" panose="020B0503020204020204" pitchFamily="34" charset="-122"/>
                <a:ea typeface="微软雅黑" panose="020B0503020204020204" pitchFamily="34" charset="-122"/>
              </a:rPr>
              <a:t>2023年9月25日</a:t>
            </a:r>
            <a:endParaRPr lang="en-US" sz="2245">
              <a:solidFill>
                <a:srgbClr val="1578B6"/>
              </a:solidFill>
              <a:latin typeface="微软雅黑" panose="020B0503020204020204" pitchFamily="34" charset="-122"/>
              <a:ea typeface="微软雅黑" panose="020B0503020204020204" pitchFamily="34" charset="-122"/>
            </a:endParaRPr>
          </a:p>
        </p:txBody>
      </p:sp>
      <p:pic>
        <p:nvPicPr>
          <p:cNvPr id="8" name="C9F754DE-2CAD-44b6-B708-469DEB6407EB-2" descr="C:/Users/Milly/AppData/Local/Temp/wpp.wgYUpIwpp"/>
          <p:cNvPicPr>
            <a:picLocks noChangeAspect="1"/>
          </p:cNvPicPr>
          <p:nvPr>
            <p:custDataLst>
              <p:tags r:id="rId5"/>
            </p:custDataLst>
          </p:nvPr>
        </p:nvPicPr>
        <p:blipFill>
          <a:blip r:embed="rId6" cstate="print">
            <a:clrChange>
              <a:clrFrom>
                <a:srgbClr val="FFEFDB">
                  <a:alpha val="100000"/>
                </a:srgbClr>
              </a:clrFrom>
              <a:clrTo>
                <a:srgbClr val="FFEFDB">
                  <a:alpha val="100000"/>
                  <a:alpha val="0"/>
                </a:srgbClr>
              </a:clrTo>
            </a:clrChange>
          </a:blip>
          <a:stretch>
            <a:fillRect/>
          </a:stretch>
        </p:blipFill>
        <p:spPr>
          <a:xfrm>
            <a:off x="3200400" y="723900"/>
            <a:ext cx="10790555" cy="5949315"/>
          </a:xfrm>
          <a:prstGeom prst="rect">
            <a:avLst/>
          </a:prstGeom>
        </p:spPr>
      </p:pic>
      <p:sp>
        <p:nvSpPr>
          <p:cNvPr id="59396" name="文本框 15"/>
          <p:cNvSpPr txBox="1"/>
          <p:nvPr>
            <p:custDataLst>
              <p:tags r:id="rId7"/>
            </p:custDataLst>
          </p:nvPr>
        </p:nvSpPr>
        <p:spPr>
          <a:xfrm>
            <a:off x="2187575" y="6896100"/>
            <a:ext cx="13594080" cy="1748790"/>
          </a:xfrm>
          <a:prstGeom prst="rect">
            <a:avLst/>
          </a:prstGeom>
          <a:noFill/>
          <a:ln w="9525">
            <a:noFill/>
          </a:ln>
        </p:spPr>
        <p:txBody>
          <a:bodyPr anchor="t" anchorCtr="0">
            <a:noAutofit/>
          </a:bodyPr>
          <a:p>
            <a:pPr indent="0" algn="just" eaLnBrk="0" hangingPunct="0">
              <a:lnSpc>
                <a:spcPct val="100000"/>
              </a:lnSpc>
              <a:buFont typeface="Wingdings" panose="05000000000000000000" charset="0"/>
              <a:buNone/>
            </a:pPr>
            <a:r>
              <a:rPr lang="en-US" altLang="zh-CN" sz="2400" dirty="0">
                <a:solidFill>
                  <a:srgbClr val="0070C0"/>
                </a:solidFill>
                <a:latin typeface="Times New Roman" panose="02020603050405020304" charset="0"/>
                <a:ea typeface="Open Sans" panose="020B0606030504020204" charset="0"/>
                <a:cs typeface="Times New Roman" panose="02020603050405020304" charset="0"/>
              </a:rPr>
              <a:t>       </a:t>
            </a:r>
            <a:r>
              <a:rPr lang="en-US" altLang="zh-CN" sz="4000" b="1" dirty="0">
                <a:solidFill>
                  <a:srgbClr val="00B050"/>
                </a:solidFill>
                <a:latin typeface="Times New Roman" panose="02020603050405020304" charset="0"/>
                <a:ea typeface="Open Sans" panose="020B0606030504020204" charset="0"/>
                <a:cs typeface="Times New Roman" panose="02020603050405020304" charset="0"/>
              </a:rPr>
              <a:t>人口众多、资源稀缺的国情决定了节粮减损、保护资源是</a:t>
            </a:r>
            <a:endParaRPr lang="en-US" altLang="zh-CN" sz="4000" b="1" dirty="0">
              <a:solidFill>
                <a:srgbClr val="00B050"/>
              </a:solidFill>
              <a:latin typeface="Times New Roman" panose="02020603050405020304" charset="0"/>
              <a:ea typeface="Open Sans" panose="020B0606030504020204" charset="0"/>
              <a:cs typeface="Times New Roman" panose="02020603050405020304" charset="0"/>
            </a:endParaRPr>
          </a:p>
          <a:p>
            <a:pPr indent="0" algn="just" eaLnBrk="0" hangingPunct="0">
              <a:lnSpc>
                <a:spcPct val="100000"/>
              </a:lnSpc>
              <a:buFont typeface="Wingdings" panose="05000000000000000000" charset="0"/>
              <a:buNone/>
            </a:pPr>
            <a:r>
              <a:rPr lang="en-US" altLang="zh-CN" sz="4000" b="1" dirty="0">
                <a:solidFill>
                  <a:srgbClr val="00B050"/>
                </a:solidFill>
                <a:latin typeface="Times New Roman" panose="02020603050405020304" charset="0"/>
                <a:ea typeface="Open Sans" panose="020B0606030504020204" charset="0"/>
                <a:cs typeface="Times New Roman" panose="02020603050405020304" charset="0"/>
              </a:rPr>
              <a:t>中国一项长期重要任务。</a:t>
            </a:r>
            <a:endParaRPr lang="en-US" altLang="zh-CN" sz="2400" dirty="0">
              <a:solidFill>
                <a:srgbClr val="0070C0"/>
              </a:solidFill>
              <a:latin typeface="Times New Roman" panose="02020603050405020304" charset="0"/>
              <a:ea typeface="Open Sans" panose="020B0606030504020204" charset="0"/>
              <a:cs typeface="Times New Roman" panose="02020603050405020304" charset="0"/>
            </a:endParaRPr>
          </a:p>
          <a:p>
            <a:pPr indent="0" algn="just" eaLnBrk="0" hangingPunct="0">
              <a:lnSpc>
                <a:spcPct val="100000"/>
              </a:lnSpc>
              <a:buFont typeface="Wingdings" panose="05000000000000000000" charset="0"/>
              <a:buNone/>
            </a:pPr>
            <a:r>
              <a:rPr lang="en-US" altLang="zh-CN" sz="2400" dirty="0">
                <a:solidFill>
                  <a:srgbClr val="0070C0"/>
                </a:solidFill>
                <a:latin typeface="Times New Roman" panose="02020603050405020304" charset="0"/>
                <a:ea typeface="Open Sans" panose="020B0606030504020204" charset="0"/>
                <a:cs typeface="Times New Roman" panose="02020603050405020304" charset="0"/>
              </a:rPr>
              <a:t>       </a:t>
            </a:r>
            <a:r>
              <a:rPr lang="en-US" altLang="zh-CN" sz="2800" b="1" kern="100" spc="-60" noProof="0" dirty="0">
                <a:solidFill>
                  <a:srgbClr val="F47847"/>
                </a:solidFill>
                <a:latin typeface="Times New Roman" panose="02020603050405020304" charset="0"/>
                <a:ea typeface="Open Sans" panose="020B0606030504020204" charset="0"/>
                <a:cs typeface="Times New Roman" panose="02020603050405020304" charset="0"/>
              </a:rPr>
              <a:t>Due to the large population and scarce resources, it is a long-term important task for China to save grain, reduce grain loss and protect resources.</a:t>
            </a:r>
            <a:endParaRPr lang="en-US" altLang="zh-CN" sz="2800" b="1" kern="100" spc="-60" noProof="0" dirty="0">
              <a:solidFill>
                <a:srgbClr val="F47847"/>
              </a:solidFill>
              <a:latin typeface="Times New Roman" panose="02020603050405020304" charset="0"/>
              <a:ea typeface="Open Sans" panose="020B0606030504020204" charset="0"/>
              <a:cs typeface="Times New Roman" panose="02020603050405020304" charset="0"/>
            </a:endParaRPr>
          </a:p>
          <a:p>
            <a:pPr indent="0" algn="just" eaLnBrk="0" hangingPunct="0">
              <a:lnSpc>
                <a:spcPct val="100000"/>
              </a:lnSpc>
              <a:buFont typeface="Wingdings" panose="05000000000000000000" charset="0"/>
              <a:buNone/>
            </a:pPr>
            <a:endParaRPr lang="en-US" altLang="zh-CN" sz="2800" b="1" kern="100" spc="-60" noProof="0" dirty="0">
              <a:solidFill>
                <a:srgbClr val="F47847"/>
              </a:solidFill>
              <a:latin typeface="Times New Roman" panose="02020603050405020304" charset="0"/>
              <a:ea typeface="Open Sans" panose="020B06060305040202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withEffect">
                                  <p:stCondLst>
                                    <p:cond delay="0"/>
                                  </p:stCondLst>
                                  <p:childTnLst>
                                    <p:set>
                                      <p:cBhvr>
                                        <p:cTn id="6" dur="1000" fill="hold">
                                          <p:stCondLst>
                                            <p:cond delay="0"/>
                                          </p:stCondLst>
                                        </p:cTn>
                                        <p:tgtEl>
                                          <p:spTgt spid="8"/>
                                        </p:tgtEl>
                                        <p:attrNameLst>
                                          <p:attrName>style.visibility</p:attrName>
                                        </p:attrNameLst>
                                      </p:cBhvr>
                                      <p:to>
                                        <p:strVal val="visible"/>
                                      </p:to>
                                    </p:set>
                                    <p:animEffect transition="in" filter="wedge">
                                      <p:cBhvr>
                                        <p:cTn id="7" dur="1000"/>
                                        <p:tgtEl>
                                          <p:spTgt spid="8"/>
                                        </p:tgtEl>
                                      </p:cBhvr>
                                    </p:animEffect>
                                  </p:childTnLst>
                                </p:cTn>
                              </p:par>
                              <p:par>
                                <p:cTn id="8" presetID="20" presetClass="entr" presetSubtype="0" fill="hold" grpId="0" nodeType="withEffect">
                                  <p:stCondLst>
                                    <p:cond delay="0"/>
                                  </p:stCondLst>
                                  <p:childTnLst>
                                    <p:set>
                                      <p:cBhvr>
                                        <p:cTn id="9" dur="1000" fill="hold">
                                          <p:stCondLst>
                                            <p:cond delay="0"/>
                                          </p:stCondLst>
                                        </p:cTn>
                                        <p:tgtEl>
                                          <p:spTgt spid="59396"/>
                                        </p:tgtEl>
                                        <p:attrNameLst>
                                          <p:attrName>style.visibility</p:attrName>
                                        </p:attrNameLst>
                                      </p:cBhvr>
                                      <p:to>
                                        <p:strVal val="visible"/>
                                      </p:to>
                                    </p:set>
                                    <p:animEffect transition="in" filter="wedge">
                                      <p:cBhvr>
                                        <p:cTn id="10" dur="1000"/>
                                        <p:tgtEl>
                                          <p:spTgt spid="593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6"/>
          <p:cNvGrpSpPr/>
          <p:nvPr/>
        </p:nvGrpSpPr>
        <p:grpSpPr>
          <a:xfrm rot="-5400000">
            <a:off x="-1921219" y="-1921220"/>
            <a:ext cx="5896800" cy="5896800"/>
            <a:chOff x="0" y="0"/>
            <a:chExt cx="9130328" cy="9130328"/>
          </a:xfrm>
        </p:grpSpPr>
        <p:sp>
          <p:nvSpPr>
            <p:cNvPr id="18" name="Freeform 7"/>
            <p:cNvSpPr/>
            <p:nvPr/>
          </p:nvSpPr>
          <p:spPr>
            <a:xfrm rot="-2700000">
              <a:off x="2403426" y="270785"/>
              <a:ext cx="4323477" cy="8588757"/>
            </a:xfrm>
            <a:custGeom>
              <a:avLst/>
              <a:gdLst/>
              <a:ahLst/>
              <a:cxnLst/>
              <a:rect l="l" t="t" r="r" b="b"/>
              <a:pathLst>
                <a:path w="4323477" h="8588757">
                  <a:moveTo>
                    <a:pt x="0" y="0"/>
                  </a:moveTo>
                  <a:lnTo>
                    <a:pt x="4323476" y="0"/>
                  </a:lnTo>
                  <a:lnTo>
                    <a:pt x="4323476" y="8588758"/>
                  </a:lnTo>
                  <a:lnTo>
                    <a:pt x="0" y="8588758"/>
                  </a:lnTo>
                  <a:lnTo>
                    <a:pt x="0" y="0"/>
                  </a:lnTo>
                  <a:close/>
                </a:path>
              </a:pathLst>
            </a:custGeom>
            <a:blipFill>
              <a:blip r:embed="rId1"/>
              <a:stretch>
                <a:fillRect r="-98653"/>
              </a:stretch>
            </a:blipFill>
          </p:spPr>
        </p:sp>
        <p:sp>
          <p:nvSpPr>
            <p:cNvPr id="19" name="Freeform 8"/>
            <p:cNvSpPr/>
            <p:nvPr/>
          </p:nvSpPr>
          <p:spPr>
            <a:xfrm rot="-2700000" flipH="1">
              <a:off x="5784265" y="190406"/>
              <a:ext cx="2113253" cy="4198061"/>
            </a:xfrm>
            <a:custGeom>
              <a:avLst/>
              <a:gdLst/>
              <a:ahLst/>
              <a:cxnLst/>
              <a:rect l="l" t="t" r="r" b="b"/>
              <a:pathLst>
                <a:path w="2113253" h="4198061">
                  <a:moveTo>
                    <a:pt x="2113253" y="0"/>
                  </a:moveTo>
                  <a:lnTo>
                    <a:pt x="0" y="0"/>
                  </a:lnTo>
                  <a:lnTo>
                    <a:pt x="0" y="4198061"/>
                  </a:lnTo>
                  <a:lnTo>
                    <a:pt x="2113253" y="4198061"/>
                  </a:lnTo>
                  <a:lnTo>
                    <a:pt x="2113253" y="0"/>
                  </a:lnTo>
                  <a:close/>
                </a:path>
              </a:pathLst>
            </a:custGeom>
            <a:blipFill>
              <a:blip r:embed="rId2"/>
              <a:stretch>
                <a:fillRect r="-98653"/>
              </a:stretch>
            </a:blipFill>
          </p:spPr>
        </p:sp>
        <p:sp>
          <p:nvSpPr>
            <p:cNvPr id="20" name="Freeform 9"/>
            <p:cNvSpPr/>
            <p:nvPr/>
          </p:nvSpPr>
          <p:spPr>
            <a:xfrm rot="-2700000">
              <a:off x="5207629" y="2369390"/>
              <a:ext cx="1040206" cy="2066411"/>
            </a:xfrm>
            <a:custGeom>
              <a:avLst/>
              <a:gdLst/>
              <a:ahLst/>
              <a:cxnLst/>
              <a:rect l="l" t="t" r="r" b="b"/>
              <a:pathLst>
                <a:path w="1040206" h="2066411">
                  <a:moveTo>
                    <a:pt x="0" y="0"/>
                  </a:moveTo>
                  <a:lnTo>
                    <a:pt x="1040206" y="0"/>
                  </a:lnTo>
                  <a:lnTo>
                    <a:pt x="1040206" y="2066412"/>
                  </a:lnTo>
                  <a:lnTo>
                    <a:pt x="0" y="2066412"/>
                  </a:lnTo>
                  <a:lnTo>
                    <a:pt x="0" y="0"/>
                  </a:lnTo>
                  <a:close/>
                </a:path>
              </a:pathLst>
            </a:custGeom>
            <a:blipFill>
              <a:blip r:embed="rId2"/>
              <a:stretch>
                <a:fillRect r="-98653"/>
              </a:stretch>
            </a:blipFill>
          </p:spPr>
        </p:sp>
      </p:grpSp>
      <p:sp>
        <p:nvSpPr>
          <p:cNvPr id="2" name="TextBox 2"/>
          <p:cNvSpPr txBox="1"/>
          <p:nvPr/>
        </p:nvSpPr>
        <p:spPr>
          <a:xfrm>
            <a:off x="3361677" y="9700019"/>
            <a:ext cx="12369684" cy="346249"/>
          </a:xfrm>
          <a:prstGeom prst="rect">
            <a:avLst/>
          </a:prstGeom>
        </p:spPr>
        <p:txBody>
          <a:bodyPr lIns="0" tIns="0" rIns="0" bIns="0" rtlCol="0" anchor="t">
            <a:spAutoFit/>
          </a:bodyPr>
          <a:lstStyle/>
          <a:p>
            <a:pPr>
              <a:lnSpc>
                <a:spcPts val="2700"/>
              </a:lnSpc>
            </a:pPr>
            <a:r>
              <a:rPr lang="en-US" sz="2800" dirty="0">
                <a:solidFill>
                  <a:srgbClr val="1D85C6"/>
                </a:solidFill>
                <a:latin typeface="微软雅黑" panose="020B0503020204020204" pitchFamily="34" charset="-122"/>
                <a:ea typeface="微软雅黑" panose="020B0503020204020204" pitchFamily="34" charset="-122"/>
              </a:rPr>
              <a:t>SEMINAR ON POST-HARVEST LOSS MANAGEMENT</a:t>
            </a:r>
            <a:r>
              <a:rPr lang="zh-CN" altLang="en-US" sz="2800" dirty="0">
                <a:solidFill>
                  <a:srgbClr val="1D85C6"/>
                </a:solidFill>
                <a:latin typeface="微软雅黑" panose="020B0503020204020204" pitchFamily="34" charset="-122"/>
                <a:ea typeface="微软雅黑" panose="020B0503020204020204" pitchFamily="34" charset="-122"/>
              </a:rPr>
              <a:t> </a:t>
            </a:r>
            <a:r>
              <a:rPr lang="en-US" sz="2800" dirty="0" err="1">
                <a:solidFill>
                  <a:srgbClr val="1D85C6"/>
                </a:solidFill>
                <a:latin typeface="微软雅黑" panose="020B0503020204020204" pitchFamily="34" charset="-122"/>
                <a:ea typeface="微软雅黑" panose="020B0503020204020204" pitchFamily="34" charset="-122"/>
              </a:rPr>
              <a:t>粮食减损国际研讨会</a:t>
            </a:r>
            <a:endParaRPr lang="en-US" sz="2800" dirty="0">
              <a:solidFill>
                <a:srgbClr val="1D85C6"/>
              </a:solidFill>
              <a:latin typeface="微软雅黑" panose="020B0503020204020204" pitchFamily="34" charset="-122"/>
              <a:ea typeface="微软雅黑" panose="020B0503020204020204" pitchFamily="34" charset="-122"/>
            </a:endParaRPr>
          </a:p>
        </p:txBody>
      </p:sp>
      <p:sp>
        <p:nvSpPr>
          <p:cNvPr id="5" name="Freeform 5"/>
          <p:cNvSpPr/>
          <p:nvPr/>
        </p:nvSpPr>
        <p:spPr>
          <a:xfrm rot="-2700000">
            <a:off x="15221383" y="8899740"/>
            <a:ext cx="3810717" cy="1905358"/>
          </a:xfrm>
          <a:custGeom>
            <a:avLst/>
            <a:gdLst/>
            <a:ahLst/>
            <a:cxnLst/>
            <a:rect l="l" t="t" r="r" b="b"/>
            <a:pathLst>
              <a:path w="3810717" h="1905358">
                <a:moveTo>
                  <a:pt x="0" y="0"/>
                </a:moveTo>
                <a:lnTo>
                  <a:pt x="3810717" y="0"/>
                </a:lnTo>
                <a:lnTo>
                  <a:pt x="3810717" y="1905358"/>
                </a:lnTo>
                <a:lnTo>
                  <a:pt x="0" y="1905358"/>
                </a:lnTo>
                <a:lnTo>
                  <a:pt x="0" y="0"/>
                </a:lnTo>
                <a:close/>
              </a:path>
            </a:pathLst>
          </a:custGeom>
          <a:blipFill>
            <a:blip r:embed="rId3">
              <a:alphaModFix amt="40000"/>
            </a:blip>
            <a:stretch>
              <a:fillRect/>
            </a:stretch>
          </a:blipFill>
        </p:spPr>
      </p:sp>
      <p:sp>
        <p:nvSpPr>
          <p:cNvPr id="6" name="Freeform 6"/>
          <p:cNvSpPr/>
          <p:nvPr/>
        </p:nvSpPr>
        <p:spPr>
          <a:xfrm>
            <a:off x="-4947379" y="5815006"/>
            <a:ext cx="8943989" cy="8943989"/>
          </a:xfrm>
          <a:custGeom>
            <a:avLst/>
            <a:gdLst/>
            <a:ahLst/>
            <a:cxnLst/>
            <a:rect l="l" t="t" r="r" b="b"/>
            <a:pathLst>
              <a:path w="8943989" h="8943989">
                <a:moveTo>
                  <a:pt x="0" y="0"/>
                </a:moveTo>
                <a:lnTo>
                  <a:pt x="8943989" y="0"/>
                </a:lnTo>
                <a:lnTo>
                  <a:pt x="8943989" y="8943988"/>
                </a:lnTo>
                <a:lnTo>
                  <a:pt x="0" y="8943988"/>
                </a:lnTo>
                <a:lnTo>
                  <a:pt x="0" y="0"/>
                </a:lnTo>
                <a:close/>
              </a:path>
            </a:pathLst>
          </a:custGeom>
          <a:blipFill>
            <a:blip r:embed="rId4">
              <a:alphaModFix amt="31999"/>
            </a:blip>
            <a:stretch>
              <a:fillRect/>
            </a:stretch>
          </a:blipFill>
        </p:spPr>
      </p:sp>
      <p:sp>
        <p:nvSpPr>
          <p:cNvPr id="7" name="TextBox 7"/>
          <p:cNvSpPr txBox="1"/>
          <p:nvPr/>
        </p:nvSpPr>
        <p:spPr>
          <a:xfrm>
            <a:off x="299787" y="9307305"/>
            <a:ext cx="2151006" cy="773714"/>
          </a:xfrm>
          <a:prstGeom prst="rect">
            <a:avLst/>
          </a:prstGeom>
        </p:spPr>
        <p:txBody>
          <a:bodyPr lIns="0" tIns="0" rIns="0" bIns="0" rtlCol="0" anchor="t">
            <a:spAutoFit/>
          </a:bodyPr>
          <a:lstStyle/>
          <a:p>
            <a:pPr>
              <a:lnSpc>
                <a:spcPts val="3100"/>
              </a:lnSpc>
            </a:pPr>
            <a:r>
              <a:rPr lang="en-US" sz="2245">
                <a:solidFill>
                  <a:srgbClr val="1578B6"/>
                </a:solidFill>
                <a:latin typeface="微软雅黑" panose="020B0503020204020204" pitchFamily="34" charset="-122"/>
                <a:ea typeface="微软雅黑" panose="020B0503020204020204" pitchFamily="34" charset="-122"/>
              </a:rPr>
              <a:t>河南·开封</a:t>
            </a:r>
            <a:endParaRPr lang="en-US" sz="2245">
              <a:solidFill>
                <a:srgbClr val="1578B6"/>
              </a:solidFill>
              <a:latin typeface="微软雅黑" panose="020B0503020204020204" pitchFamily="34" charset="-122"/>
              <a:ea typeface="微软雅黑" panose="020B0503020204020204" pitchFamily="34" charset="-122"/>
            </a:endParaRPr>
          </a:p>
          <a:p>
            <a:pPr>
              <a:lnSpc>
                <a:spcPts val="3100"/>
              </a:lnSpc>
            </a:pPr>
            <a:r>
              <a:rPr lang="en-US" sz="2245">
                <a:solidFill>
                  <a:srgbClr val="1578B6"/>
                </a:solidFill>
                <a:latin typeface="微软雅黑" panose="020B0503020204020204" pitchFamily="34" charset="-122"/>
                <a:ea typeface="微软雅黑" panose="020B0503020204020204" pitchFamily="34" charset="-122"/>
              </a:rPr>
              <a:t>2023年9月25日</a:t>
            </a:r>
            <a:endParaRPr lang="en-US" sz="2245">
              <a:solidFill>
                <a:srgbClr val="1578B6"/>
              </a:solidFill>
              <a:latin typeface="微软雅黑" panose="020B0503020204020204" pitchFamily="34" charset="-122"/>
              <a:ea typeface="微软雅黑" panose="020B0503020204020204" pitchFamily="34" charset="-122"/>
            </a:endParaRPr>
          </a:p>
        </p:txBody>
      </p:sp>
      <p:pic>
        <p:nvPicPr>
          <p:cNvPr id="103" name="图片 102"/>
          <p:cNvPicPr/>
          <p:nvPr>
            <p:custDataLst>
              <p:tags r:id="rId5"/>
            </p:custDataLst>
          </p:nvPr>
        </p:nvPicPr>
        <p:blipFill>
          <a:blip r:embed="rId6" cstate="print">
            <a:lum bright="-6000"/>
          </a:blip>
          <a:stretch>
            <a:fillRect/>
          </a:stretch>
        </p:blipFill>
        <p:spPr>
          <a:xfrm>
            <a:off x="1219200" y="2637790"/>
            <a:ext cx="6233160" cy="5011420"/>
          </a:xfrm>
          <a:prstGeom prst="rect">
            <a:avLst/>
          </a:prstGeom>
          <a:noFill/>
          <a:ln w="9525">
            <a:noFill/>
          </a:ln>
        </p:spPr>
      </p:pic>
      <p:sp>
        <p:nvSpPr>
          <p:cNvPr id="59396" name="文本框 15"/>
          <p:cNvSpPr txBox="1"/>
          <p:nvPr>
            <p:custDataLst>
              <p:tags r:id="rId7"/>
            </p:custDataLst>
          </p:nvPr>
        </p:nvSpPr>
        <p:spPr>
          <a:xfrm>
            <a:off x="7868920" y="2324100"/>
            <a:ext cx="9283700" cy="5888990"/>
          </a:xfrm>
          <a:prstGeom prst="rect">
            <a:avLst/>
          </a:prstGeom>
          <a:noFill/>
          <a:ln w="9525">
            <a:noFill/>
          </a:ln>
        </p:spPr>
        <p:txBody>
          <a:bodyPr wrap="square" anchor="t" anchorCtr="0">
            <a:noAutofit/>
          </a:bodyPr>
          <a:p>
            <a:pPr indent="0" algn="just" eaLnBrk="0" hangingPunct="0">
              <a:lnSpc>
                <a:spcPct val="150000"/>
              </a:lnSpc>
              <a:buFont typeface="Wingdings" panose="05000000000000000000" charset="0"/>
              <a:buNone/>
            </a:pPr>
            <a:r>
              <a:rPr lang="en-US" altLang="zh-CN" sz="2400" dirty="0">
                <a:solidFill>
                  <a:srgbClr val="0070C0"/>
                </a:solidFill>
                <a:latin typeface="Times New Roman" panose="02020603050405020304" charset="0"/>
                <a:ea typeface="Open Sans" panose="020B0606030504020204" charset="0"/>
                <a:cs typeface="Times New Roman" panose="02020603050405020304" charset="0"/>
              </a:rPr>
              <a:t>      </a:t>
            </a:r>
            <a:r>
              <a:rPr lang="en-US" altLang="zh-CN" sz="4000" dirty="0">
                <a:solidFill>
                  <a:srgbClr val="0070C0"/>
                </a:solidFill>
                <a:latin typeface="Times New Roman" panose="02020603050405020304" charset="0"/>
                <a:ea typeface="Open Sans" panose="020B0606030504020204" charset="0"/>
                <a:cs typeface="Times New Roman" panose="02020603050405020304" charset="0"/>
              </a:rPr>
              <a:t>在政策引导、科技支撑和投入保障下，中国粮食生产实现了</a:t>
            </a:r>
            <a:r>
              <a:rPr lang="en-US" altLang="zh-CN" sz="4000" dirty="0">
                <a:solidFill>
                  <a:srgbClr val="FF0000"/>
                </a:solidFill>
                <a:latin typeface="Times New Roman" panose="02020603050405020304" charset="0"/>
                <a:ea typeface="Open Sans" panose="020B0606030504020204" charset="0"/>
                <a:cs typeface="Times New Roman" panose="02020603050405020304" charset="0"/>
              </a:rPr>
              <a:t>“</a:t>
            </a:r>
            <a:r>
              <a:rPr lang="en-US" altLang="zh-CN" sz="4000" b="1" dirty="0">
                <a:solidFill>
                  <a:srgbClr val="FF0000"/>
                </a:solidFill>
                <a:latin typeface="Times New Roman" panose="02020603050405020304" charset="0"/>
                <a:ea typeface="Open Sans" panose="020B0606030504020204" charset="0"/>
                <a:cs typeface="Times New Roman" panose="02020603050405020304" charset="0"/>
              </a:rPr>
              <a:t>十八连丰</a:t>
            </a:r>
            <a:r>
              <a:rPr lang="en-US" altLang="zh-CN" sz="4000" dirty="0">
                <a:solidFill>
                  <a:srgbClr val="FF0000"/>
                </a:solidFill>
                <a:latin typeface="Times New Roman" panose="02020603050405020304" charset="0"/>
                <a:ea typeface="Open Sans" panose="020B0606030504020204" charset="0"/>
                <a:cs typeface="Times New Roman" panose="02020603050405020304" charset="0"/>
              </a:rPr>
              <a:t>”</a:t>
            </a:r>
            <a:r>
              <a:rPr lang="en-US" altLang="zh-CN" sz="4000" dirty="0">
                <a:solidFill>
                  <a:srgbClr val="0070C0"/>
                </a:solidFill>
                <a:latin typeface="Times New Roman" panose="02020603050405020304" charset="0"/>
                <a:ea typeface="Open Sans" panose="020B0606030504020204" charset="0"/>
                <a:cs typeface="Times New Roman" panose="02020603050405020304" charset="0"/>
              </a:rPr>
              <a:t>，但是粮食进一步增产面临的难度日益增加。</a:t>
            </a:r>
            <a:endParaRPr lang="en-US" altLang="zh-CN" sz="2400" dirty="0">
              <a:solidFill>
                <a:srgbClr val="0070C0"/>
              </a:solidFill>
              <a:latin typeface="Times New Roman" panose="02020603050405020304" charset="0"/>
              <a:ea typeface="Open Sans" panose="020B0606030504020204" charset="0"/>
              <a:cs typeface="Times New Roman" panose="02020603050405020304" charset="0"/>
            </a:endParaRPr>
          </a:p>
          <a:p>
            <a:pPr indent="0" algn="just" eaLnBrk="0" hangingPunct="0">
              <a:lnSpc>
                <a:spcPct val="150000"/>
              </a:lnSpc>
              <a:buFont typeface="Wingdings" panose="05000000000000000000" charset="0"/>
              <a:buNone/>
            </a:pPr>
            <a:r>
              <a:rPr lang="en-US" altLang="zh-CN" sz="2400" dirty="0">
                <a:solidFill>
                  <a:srgbClr val="0070C0"/>
                </a:solidFill>
                <a:latin typeface="Times New Roman" panose="02020603050405020304" charset="0"/>
                <a:ea typeface="Open Sans" panose="020B0606030504020204" charset="0"/>
                <a:cs typeface="Times New Roman" panose="02020603050405020304" charset="0"/>
              </a:rPr>
              <a:t>    </a:t>
            </a:r>
            <a:r>
              <a:rPr lang="en-US" altLang="zh-CN" sz="2800" b="1" kern="100" spc="-60" noProof="0" dirty="0">
                <a:solidFill>
                  <a:srgbClr val="F47847"/>
                </a:solidFill>
                <a:latin typeface="Times New Roman" panose="02020603050405020304" charset="0"/>
                <a:ea typeface="Open Sans" panose="020B0606030504020204" charset="0"/>
                <a:cs typeface="Times New Roman" panose="02020603050405020304" charset="0"/>
              </a:rPr>
              <a:t> </a:t>
            </a:r>
            <a:r>
              <a:rPr lang="en-US" altLang="zh-CN" sz="2800" b="1" kern="100" spc="-60" noProof="0" dirty="0">
                <a:solidFill>
                  <a:srgbClr val="F47847"/>
                </a:solidFill>
                <a:latin typeface="Times New Roman" panose="02020603050405020304" charset="0"/>
                <a:ea typeface="Open Sans" panose="020B0606030504020204" charset="0"/>
                <a:cs typeface="Times New Roman" panose="02020603050405020304" charset="0"/>
              </a:rPr>
              <a:t>With policy guidance, scientific and technological support and investment guarantee, China's grain production has achieved 18 consecutive years of good harvest, but it is increasingly difficult to further increase grain production.</a:t>
            </a:r>
            <a:endParaRPr lang="en-US" altLang="zh-CN" sz="2800" b="1" kern="100" spc="-60" noProof="0" dirty="0">
              <a:solidFill>
                <a:srgbClr val="F47847"/>
              </a:solidFill>
              <a:latin typeface="Times New Roman" panose="02020603050405020304" charset="0"/>
              <a:ea typeface="Open Sans" panose="020B06060305040202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dir="in"/>
      </p:transition>
    </mc:Choice>
    <mc:Fallback>
      <p:transition spd="slow">
        <p:split orient="vert" dir="in"/>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6"/>
          <p:cNvGrpSpPr/>
          <p:nvPr/>
        </p:nvGrpSpPr>
        <p:grpSpPr>
          <a:xfrm rot="-5400000">
            <a:off x="-1921219" y="-1921220"/>
            <a:ext cx="5896800" cy="5896800"/>
            <a:chOff x="0" y="0"/>
            <a:chExt cx="9130328" cy="9130328"/>
          </a:xfrm>
        </p:grpSpPr>
        <p:sp>
          <p:nvSpPr>
            <p:cNvPr id="18" name="Freeform 7"/>
            <p:cNvSpPr/>
            <p:nvPr/>
          </p:nvSpPr>
          <p:spPr>
            <a:xfrm rot="-2700000">
              <a:off x="2403426" y="270785"/>
              <a:ext cx="4323477" cy="8588757"/>
            </a:xfrm>
            <a:custGeom>
              <a:avLst/>
              <a:gdLst/>
              <a:ahLst/>
              <a:cxnLst/>
              <a:rect l="l" t="t" r="r" b="b"/>
              <a:pathLst>
                <a:path w="4323477" h="8588757">
                  <a:moveTo>
                    <a:pt x="0" y="0"/>
                  </a:moveTo>
                  <a:lnTo>
                    <a:pt x="4323476" y="0"/>
                  </a:lnTo>
                  <a:lnTo>
                    <a:pt x="4323476" y="8588758"/>
                  </a:lnTo>
                  <a:lnTo>
                    <a:pt x="0" y="8588758"/>
                  </a:lnTo>
                  <a:lnTo>
                    <a:pt x="0" y="0"/>
                  </a:lnTo>
                  <a:close/>
                </a:path>
              </a:pathLst>
            </a:custGeom>
            <a:blipFill>
              <a:blip r:embed="rId1"/>
              <a:stretch>
                <a:fillRect r="-98653"/>
              </a:stretch>
            </a:blipFill>
          </p:spPr>
        </p:sp>
        <p:sp>
          <p:nvSpPr>
            <p:cNvPr id="19" name="Freeform 8"/>
            <p:cNvSpPr/>
            <p:nvPr/>
          </p:nvSpPr>
          <p:spPr>
            <a:xfrm rot="-2700000" flipH="1">
              <a:off x="5784265" y="190406"/>
              <a:ext cx="2113253" cy="4198061"/>
            </a:xfrm>
            <a:custGeom>
              <a:avLst/>
              <a:gdLst/>
              <a:ahLst/>
              <a:cxnLst/>
              <a:rect l="l" t="t" r="r" b="b"/>
              <a:pathLst>
                <a:path w="2113253" h="4198061">
                  <a:moveTo>
                    <a:pt x="2113253" y="0"/>
                  </a:moveTo>
                  <a:lnTo>
                    <a:pt x="0" y="0"/>
                  </a:lnTo>
                  <a:lnTo>
                    <a:pt x="0" y="4198061"/>
                  </a:lnTo>
                  <a:lnTo>
                    <a:pt x="2113253" y="4198061"/>
                  </a:lnTo>
                  <a:lnTo>
                    <a:pt x="2113253" y="0"/>
                  </a:lnTo>
                  <a:close/>
                </a:path>
              </a:pathLst>
            </a:custGeom>
            <a:blipFill>
              <a:blip r:embed="rId2"/>
              <a:stretch>
                <a:fillRect r="-98653"/>
              </a:stretch>
            </a:blipFill>
          </p:spPr>
        </p:sp>
        <p:sp>
          <p:nvSpPr>
            <p:cNvPr id="20" name="Freeform 9"/>
            <p:cNvSpPr/>
            <p:nvPr/>
          </p:nvSpPr>
          <p:spPr>
            <a:xfrm rot="-2700000">
              <a:off x="5207629" y="2369390"/>
              <a:ext cx="1040206" cy="2066411"/>
            </a:xfrm>
            <a:custGeom>
              <a:avLst/>
              <a:gdLst/>
              <a:ahLst/>
              <a:cxnLst/>
              <a:rect l="l" t="t" r="r" b="b"/>
              <a:pathLst>
                <a:path w="1040206" h="2066411">
                  <a:moveTo>
                    <a:pt x="0" y="0"/>
                  </a:moveTo>
                  <a:lnTo>
                    <a:pt x="1040206" y="0"/>
                  </a:lnTo>
                  <a:lnTo>
                    <a:pt x="1040206" y="2066412"/>
                  </a:lnTo>
                  <a:lnTo>
                    <a:pt x="0" y="2066412"/>
                  </a:lnTo>
                  <a:lnTo>
                    <a:pt x="0" y="0"/>
                  </a:lnTo>
                  <a:close/>
                </a:path>
              </a:pathLst>
            </a:custGeom>
            <a:blipFill>
              <a:blip r:embed="rId2"/>
              <a:stretch>
                <a:fillRect r="-98653"/>
              </a:stretch>
            </a:blipFill>
          </p:spPr>
        </p:sp>
      </p:grpSp>
      <p:sp>
        <p:nvSpPr>
          <p:cNvPr id="2" name="TextBox 2"/>
          <p:cNvSpPr txBox="1"/>
          <p:nvPr/>
        </p:nvSpPr>
        <p:spPr>
          <a:xfrm>
            <a:off x="3361677" y="9700019"/>
            <a:ext cx="12369684" cy="346249"/>
          </a:xfrm>
          <a:prstGeom prst="rect">
            <a:avLst/>
          </a:prstGeom>
        </p:spPr>
        <p:txBody>
          <a:bodyPr lIns="0" tIns="0" rIns="0" bIns="0" rtlCol="0" anchor="t">
            <a:spAutoFit/>
          </a:bodyPr>
          <a:lstStyle/>
          <a:p>
            <a:pPr>
              <a:lnSpc>
                <a:spcPts val="2700"/>
              </a:lnSpc>
            </a:pPr>
            <a:r>
              <a:rPr lang="en-US" sz="2800" dirty="0">
                <a:solidFill>
                  <a:srgbClr val="1D85C6"/>
                </a:solidFill>
                <a:latin typeface="微软雅黑" panose="020B0503020204020204" pitchFamily="34" charset="-122"/>
                <a:ea typeface="微软雅黑" panose="020B0503020204020204" pitchFamily="34" charset="-122"/>
              </a:rPr>
              <a:t>SEMINAR ON POST-HARVEST LOSS MANAGEMENT</a:t>
            </a:r>
            <a:r>
              <a:rPr lang="zh-CN" altLang="en-US" sz="2800" dirty="0">
                <a:solidFill>
                  <a:srgbClr val="1D85C6"/>
                </a:solidFill>
                <a:latin typeface="微软雅黑" panose="020B0503020204020204" pitchFamily="34" charset="-122"/>
                <a:ea typeface="微软雅黑" panose="020B0503020204020204" pitchFamily="34" charset="-122"/>
              </a:rPr>
              <a:t> </a:t>
            </a:r>
            <a:r>
              <a:rPr lang="en-US" sz="2800" dirty="0" err="1">
                <a:solidFill>
                  <a:srgbClr val="1D85C6"/>
                </a:solidFill>
                <a:latin typeface="微软雅黑" panose="020B0503020204020204" pitchFamily="34" charset="-122"/>
                <a:ea typeface="微软雅黑" panose="020B0503020204020204" pitchFamily="34" charset="-122"/>
              </a:rPr>
              <a:t>粮食减损国际研讨会</a:t>
            </a:r>
            <a:endParaRPr lang="en-US" sz="2800" dirty="0">
              <a:solidFill>
                <a:srgbClr val="1D85C6"/>
              </a:solidFill>
              <a:latin typeface="微软雅黑" panose="020B0503020204020204" pitchFamily="34" charset="-122"/>
              <a:ea typeface="微软雅黑" panose="020B0503020204020204" pitchFamily="34" charset="-122"/>
            </a:endParaRPr>
          </a:p>
        </p:txBody>
      </p:sp>
      <p:sp>
        <p:nvSpPr>
          <p:cNvPr id="5" name="Freeform 5"/>
          <p:cNvSpPr/>
          <p:nvPr/>
        </p:nvSpPr>
        <p:spPr>
          <a:xfrm rot="-2700000">
            <a:off x="15221383" y="8899740"/>
            <a:ext cx="3810717" cy="1905358"/>
          </a:xfrm>
          <a:custGeom>
            <a:avLst/>
            <a:gdLst/>
            <a:ahLst/>
            <a:cxnLst/>
            <a:rect l="l" t="t" r="r" b="b"/>
            <a:pathLst>
              <a:path w="3810717" h="1905358">
                <a:moveTo>
                  <a:pt x="0" y="0"/>
                </a:moveTo>
                <a:lnTo>
                  <a:pt x="3810717" y="0"/>
                </a:lnTo>
                <a:lnTo>
                  <a:pt x="3810717" y="1905358"/>
                </a:lnTo>
                <a:lnTo>
                  <a:pt x="0" y="1905358"/>
                </a:lnTo>
                <a:lnTo>
                  <a:pt x="0" y="0"/>
                </a:lnTo>
                <a:close/>
              </a:path>
            </a:pathLst>
          </a:custGeom>
          <a:blipFill>
            <a:blip r:embed="rId3">
              <a:alphaModFix amt="40000"/>
            </a:blip>
            <a:stretch>
              <a:fillRect/>
            </a:stretch>
          </a:blipFill>
        </p:spPr>
      </p:sp>
      <p:sp>
        <p:nvSpPr>
          <p:cNvPr id="6" name="Freeform 6"/>
          <p:cNvSpPr/>
          <p:nvPr/>
        </p:nvSpPr>
        <p:spPr>
          <a:xfrm>
            <a:off x="-3200494" y="4458011"/>
            <a:ext cx="8943989" cy="8943989"/>
          </a:xfrm>
          <a:custGeom>
            <a:avLst/>
            <a:gdLst/>
            <a:ahLst/>
            <a:cxnLst/>
            <a:rect l="l" t="t" r="r" b="b"/>
            <a:pathLst>
              <a:path w="8943989" h="8943989">
                <a:moveTo>
                  <a:pt x="0" y="0"/>
                </a:moveTo>
                <a:lnTo>
                  <a:pt x="8943989" y="0"/>
                </a:lnTo>
                <a:lnTo>
                  <a:pt x="8943989" y="8943988"/>
                </a:lnTo>
                <a:lnTo>
                  <a:pt x="0" y="8943988"/>
                </a:lnTo>
                <a:lnTo>
                  <a:pt x="0" y="0"/>
                </a:lnTo>
                <a:close/>
              </a:path>
            </a:pathLst>
          </a:custGeom>
          <a:blipFill>
            <a:blip r:embed="rId4">
              <a:alphaModFix amt="31999"/>
            </a:blip>
            <a:stretch>
              <a:fillRect/>
            </a:stretch>
          </a:blipFill>
        </p:spPr>
      </p:sp>
      <p:sp>
        <p:nvSpPr>
          <p:cNvPr id="7" name="TextBox 7"/>
          <p:cNvSpPr txBox="1"/>
          <p:nvPr/>
        </p:nvSpPr>
        <p:spPr>
          <a:xfrm>
            <a:off x="299787" y="9307305"/>
            <a:ext cx="2151006" cy="773714"/>
          </a:xfrm>
          <a:prstGeom prst="rect">
            <a:avLst/>
          </a:prstGeom>
        </p:spPr>
        <p:txBody>
          <a:bodyPr lIns="0" tIns="0" rIns="0" bIns="0" rtlCol="0" anchor="t">
            <a:spAutoFit/>
          </a:bodyPr>
          <a:lstStyle/>
          <a:p>
            <a:pPr>
              <a:lnSpc>
                <a:spcPts val="3100"/>
              </a:lnSpc>
            </a:pPr>
            <a:r>
              <a:rPr lang="en-US" sz="2245">
                <a:solidFill>
                  <a:srgbClr val="1578B6"/>
                </a:solidFill>
                <a:latin typeface="微软雅黑" panose="020B0503020204020204" pitchFamily="34" charset="-122"/>
                <a:ea typeface="微软雅黑" panose="020B0503020204020204" pitchFamily="34" charset="-122"/>
              </a:rPr>
              <a:t>河南·开封</a:t>
            </a:r>
            <a:endParaRPr lang="en-US" sz="2245">
              <a:solidFill>
                <a:srgbClr val="1578B6"/>
              </a:solidFill>
              <a:latin typeface="微软雅黑" panose="020B0503020204020204" pitchFamily="34" charset="-122"/>
              <a:ea typeface="微软雅黑" panose="020B0503020204020204" pitchFamily="34" charset="-122"/>
            </a:endParaRPr>
          </a:p>
          <a:p>
            <a:pPr>
              <a:lnSpc>
                <a:spcPts val="3100"/>
              </a:lnSpc>
            </a:pPr>
            <a:r>
              <a:rPr lang="en-US" sz="2245">
                <a:solidFill>
                  <a:srgbClr val="1578B6"/>
                </a:solidFill>
                <a:latin typeface="微软雅黑" panose="020B0503020204020204" pitchFamily="34" charset="-122"/>
                <a:ea typeface="微软雅黑" panose="020B0503020204020204" pitchFamily="34" charset="-122"/>
              </a:rPr>
              <a:t>2023年9月25日</a:t>
            </a:r>
            <a:endParaRPr lang="en-US" sz="2245">
              <a:solidFill>
                <a:srgbClr val="1578B6"/>
              </a:solidFill>
              <a:latin typeface="微软雅黑" panose="020B0503020204020204" pitchFamily="34" charset="-122"/>
              <a:ea typeface="微软雅黑" panose="020B0503020204020204" pitchFamily="34" charset="-122"/>
            </a:endParaRPr>
          </a:p>
        </p:txBody>
      </p:sp>
      <p:sp>
        <p:nvSpPr>
          <p:cNvPr id="8" name="文本框 7"/>
          <p:cNvSpPr txBox="1"/>
          <p:nvPr>
            <p:custDataLst>
              <p:tags r:id="rId5"/>
            </p:custDataLst>
          </p:nvPr>
        </p:nvSpPr>
        <p:spPr>
          <a:xfrm>
            <a:off x="2362200" y="1714500"/>
            <a:ext cx="13098145" cy="1198880"/>
          </a:xfrm>
          <a:prstGeom prst="rect">
            <a:avLst/>
          </a:prstGeom>
          <a:noFill/>
        </p:spPr>
        <p:txBody>
          <a:bodyPr wrap="square" rtlCol="0" anchor="t">
            <a:spAutoFit/>
          </a:bodyPr>
          <a:p>
            <a:pPr algn="ctr">
              <a:buNone/>
            </a:pPr>
            <a:r>
              <a:rPr lang="zh-CN" altLang="en-US" sz="4400" b="1" dirty="0">
                <a:solidFill>
                  <a:srgbClr val="0070C0"/>
                </a:solidFill>
                <a:latin typeface="黑体" panose="02010609060101010101" charset="-122"/>
                <a:ea typeface="黑体" panose="02010609060101010101" charset="-122"/>
                <a:cs typeface="黑体" panose="02010609060101010101" charset="-122"/>
                <a:sym typeface="方正兰亭黑简体" panose="02000000000000000000" charset="-122"/>
              </a:rPr>
              <a:t>粮食单产水平：</a:t>
            </a:r>
            <a:r>
              <a:rPr lang="en-US" altLang="zh-CN" sz="4400" b="1" dirty="0">
                <a:solidFill>
                  <a:srgbClr val="0070C0"/>
                </a:solidFill>
                <a:latin typeface="黑体" panose="02010609060101010101" charset="-122"/>
                <a:ea typeface="黑体" panose="02010609060101010101" charset="-122"/>
                <a:cs typeface="黑体" panose="02010609060101010101" charset="-122"/>
                <a:sym typeface="方正兰亭黑简体" panose="02000000000000000000" charset="-122"/>
              </a:rPr>
              <a:t>1990-2020</a:t>
            </a:r>
            <a:r>
              <a:rPr lang="zh-CN" altLang="en-US" sz="4400" b="1" dirty="0">
                <a:solidFill>
                  <a:srgbClr val="0070C0"/>
                </a:solidFill>
                <a:latin typeface="黑体" panose="02010609060101010101" charset="-122"/>
                <a:ea typeface="黑体" panose="02010609060101010101" charset="-122"/>
                <a:cs typeface="黑体" panose="02010609060101010101" charset="-122"/>
                <a:sym typeface="方正兰亭黑简体" panose="02000000000000000000" charset="-122"/>
              </a:rPr>
              <a:t>年</a:t>
            </a:r>
            <a:r>
              <a:rPr lang="en-US" altLang="zh-CN" sz="4400" b="1" dirty="0">
                <a:solidFill>
                  <a:srgbClr val="0070C0"/>
                </a:solidFill>
                <a:latin typeface="黑体" panose="02010609060101010101" charset="-122"/>
                <a:ea typeface="黑体" panose="02010609060101010101" charset="-122"/>
                <a:cs typeface="黑体" panose="02010609060101010101" charset="-122"/>
                <a:sym typeface="方正兰亭黑简体" panose="02000000000000000000" charset="-122"/>
              </a:rPr>
              <a:t>3</a:t>
            </a:r>
            <a:r>
              <a:rPr lang="zh-CN" altLang="en-US" sz="4400" b="1" dirty="0">
                <a:solidFill>
                  <a:srgbClr val="0070C0"/>
                </a:solidFill>
                <a:latin typeface="黑体" panose="02010609060101010101" charset="-122"/>
                <a:ea typeface="黑体" panose="02010609060101010101" charset="-122"/>
                <a:cs typeface="黑体" panose="02010609060101010101" charset="-122"/>
                <a:sym typeface="方正兰亭黑简体" panose="02000000000000000000" charset="-122"/>
              </a:rPr>
              <a:t>个</a:t>
            </a:r>
            <a:r>
              <a:rPr lang="en-US" altLang="zh-CN" sz="4400" b="1" dirty="0">
                <a:solidFill>
                  <a:srgbClr val="0070C0"/>
                </a:solidFill>
                <a:latin typeface="黑体" panose="02010609060101010101" charset="-122"/>
                <a:ea typeface="黑体" panose="02010609060101010101" charset="-122"/>
                <a:cs typeface="黑体" panose="02010609060101010101" charset="-122"/>
                <a:sym typeface="方正兰亭黑简体" panose="02000000000000000000" charset="-122"/>
              </a:rPr>
              <a:t>10</a:t>
            </a:r>
            <a:r>
              <a:rPr lang="zh-CN" altLang="en-US" sz="4400" b="1" dirty="0">
                <a:solidFill>
                  <a:srgbClr val="0070C0"/>
                </a:solidFill>
                <a:latin typeface="黑体" panose="02010609060101010101" charset="-122"/>
                <a:ea typeface="黑体" panose="02010609060101010101" charset="-122"/>
                <a:cs typeface="黑体" panose="02010609060101010101" charset="-122"/>
                <a:sym typeface="方正兰亭黑简体" panose="02000000000000000000" charset="-122"/>
              </a:rPr>
              <a:t>年的年均增速</a:t>
            </a:r>
            <a:endParaRPr lang="zh-CN" altLang="en-US" sz="4000" b="1" dirty="0">
              <a:solidFill>
                <a:srgbClr val="0070C0"/>
              </a:solidFill>
              <a:latin typeface="黑体" panose="02010609060101010101" charset="-122"/>
              <a:ea typeface="黑体" panose="02010609060101010101" charset="-122"/>
              <a:cs typeface="黑体" panose="02010609060101010101" charset="-122"/>
              <a:sym typeface="方正兰亭黑简体" panose="02000000000000000000" charset="-122"/>
            </a:endParaRPr>
          </a:p>
          <a:p>
            <a:pPr algn="ctr">
              <a:buNone/>
            </a:pPr>
            <a:r>
              <a:rPr lang="en-US" altLang="zh-CN" sz="2800" b="1" kern="100" spc="-60" noProof="0" dirty="0">
                <a:solidFill>
                  <a:srgbClr val="F47847"/>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Grain yield per unit area: average annual growth rate of three </a:t>
            </a:r>
            <a:r>
              <a:rPr lang="en-US" altLang="zh-CN" sz="2800" b="1" kern="100" spc="-60" dirty="0">
                <a:solidFill>
                  <a:srgbClr val="F47847"/>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decades from </a:t>
            </a:r>
            <a:r>
              <a:rPr lang="en-US" altLang="zh-CN" sz="2800" b="1" kern="100" spc="-60" noProof="0" dirty="0">
                <a:solidFill>
                  <a:srgbClr val="F47847"/>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1990 to 2020</a:t>
            </a:r>
            <a:endParaRPr lang="en-US" altLang="zh-CN" sz="2800" b="1" kern="100" spc="-60" noProof="0" dirty="0">
              <a:solidFill>
                <a:srgbClr val="F47847"/>
              </a:solidFill>
              <a:latin typeface="Times New Roman" panose="02020603050405020304" charset="0"/>
              <a:ea typeface="Open Sans" panose="020B0606030504020204" charset="0"/>
              <a:cs typeface="Times New Roman" panose="02020603050405020304" charset="0"/>
              <a:sym typeface="方正兰亭黑简体" panose="02000000000000000000" charset="-122"/>
            </a:endParaRPr>
          </a:p>
        </p:txBody>
      </p:sp>
      <p:graphicFrame>
        <p:nvGraphicFramePr>
          <p:cNvPr id="9" name="表格 8"/>
          <p:cNvGraphicFramePr/>
          <p:nvPr>
            <p:custDataLst>
              <p:tags r:id="rId6"/>
            </p:custDataLst>
          </p:nvPr>
        </p:nvGraphicFramePr>
        <p:xfrm>
          <a:off x="2133600" y="3314700"/>
          <a:ext cx="13464540" cy="5166360"/>
        </p:xfrm>
        <a:graphic>
          <a:graphicData uri="http://schemas.openxmlformats.org/drawingml/2006/table">
            <a:tbl>
              <a:tblPr firstRow="1" bandRow="1">
                <a:effectLst/>
                <a:tableStyleId>{5940675A-B579-460E-94D1-54222C63F5DA}</a:tableStyleId>
              </a:tblPr>
              <a:tblGrid>
                <a:gridCol w="3366135"/>
                <a:gridCol w="3366135"/>
                <a:gridCol w="3366135"/>
                <a:gridCol w="3366135"/>
              </a:tblGrid>
              <a:tr h="1541145">
                <a:tc>
                  <a:txBody>
                    <a:bodyPr/>
                    <a:p>
                      <a:pPr algn="ctr">
                        <a:lnSpc>
                          <a:spcPct val="0"/>
                        </a:lnSpc>
                        <a:buNone/>
                      </a:pPr>
                      <a:endParaRPr lang="zh-CN" altLang="en-US" b="1">
                        <a:solidFill>
                          <a:sysClr val="window" lastClr="FFFFFF"/>
                        </a:solidFill>
                        <a:latin typeface="ITC Avant Garde Std XLt" charset="0"/>
                        <a:ea typeface="方正兰亭黑简体" panose="02000000000000000000" charset="-122"/>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0070C0"/>
                    </a:solidFill>
                  </a:tcPr>
                </a:tc>
                <a:tc>
                  <a:txBody>
                    <a:bodyPr/>
                    <a:p>
                      <a:pPr algn="ctr">
                        <a:buNone/>
                      </a:pPr>
                      <a:r>
                        <a:rPr lang="en-US" altLang="zh-CN" sz="2800" b="1">
                          <a:solidFill>
                            <a:sysClr val="window" lastClr="FFFFFF"/>
                          </a:solidFill>
                          <a:latin typeface="黑体" panose="02010609060101010101" charset="-122"/>
                          <a:ea typeface="黑体" panose="02010609060101010101" charset="-122"/>
                        </a:rPr>
                        <a:t>1990-2000</a:t>
                      </a:r>
                      <a:r>
                        <a:rPr lang="zh-CN" altLang="en-US" sz="2800" b="1">
                          <a:solidFill>
                            <a:sysClr val="window" lastClr="FFFFFF"/>
                          </a:solidFill>
                          <a:latin typeface="黑体" panose="02010609060101010101" charset="-122"/>
                          <a:ea typeface="黑体" panose="02010609060101010101" charset="-122"/>
                        </a:rPr>
                        <a:t>年</a:t>
                      </a:r>
                      <a:endParaRPr lang="zh-CN" altLang="en-US" sz="2800" b="1">
                        <a:solidFill>
                          <a:sysClr val="window" lastClr="FFFFFF"/>
                        </a:solidFill>
                        <a:latin typeface="黑体" panose="02010609060101010101" charset="-122"/>
                        <a:ea typeface="黑体" panose="02010609060101010101" charset="-122"/>
                        <a:cs typeface="黑体" panose="02010609060101010101" charset="-122"/>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0070C0"/>
                    </a:solidFill>
                  </a:tcPr>
                </a:tc>
                <a:tc>
                  <a:txBody>
                    <a:bodyPr/>
                    <a:p>
                      <a:pPr algn="ctr">
                        <a:buNone/>
                      </a:pPr>
                      <a:r>
                        <a:rPr lang="en-US" altLang="zh-CN" sz="2800" b="1">
                          <a:solidFill>
                            <a:sysClr val="window" lastClr="FFFFFF"/>
                          </a:solidFill>
                          <a:latin typeface="黑体" panose="02010609060101010101" charset="-122"/>
                          <a:ea typeface="黑体" panose="02010609060101010101" charset="-122"/>
                        </a:rPr>
                        <a:t>2000-2010</a:t>
                      </a:r>
                      <a:r>
                        <a:rPr lang="zh-CN" altLang="en-US" sz="2800" b="1">
                          <a:solidFill>
                            <a:sysClr val="window" lastClr="FFFFFF"/>
                          </a:solidFill>
                          <a:latin typeface="黑体" panose="02010609060101010101" charset="-122"/>
                          <a:ea typeface="黑体" panose="02010609060101010101" charset="-122"/>
                        </a:rPr>
                        <a:t>年</a:t>
                      </a:r>
                      <a:endParaRPr lang="zh-CN" altLang="en-US" sz="2800" b="1">
                        <a:solidFill>
                          <a:sysClr val="window" lastClr="FFFFFF"/>
                        </a:solidFill>
                        <a:latin typeface="黑体" panose="02010609060101010101" charset="-122"/>
                        <a:ea typeface="黑体" panose="02010609060101010101" charset="-122"/>
                        <a:cs typeface="黑体" panose="02010609060101010101" charset="-122"/>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0070C0"/>
                    </a:solidFill>
                  </a:tcPr>
                </a:tc>
                <a:tc>
                  <a:txBody>
                    <a:bodyPr/>
                    <a:p>
                      <a:pPr algn="ctr">
                        <a:buNone/>
                      </a:pPr>
                      <a:r>
                        <a:rPr lang="en-US" altLang="zh-CN" sz="2800" b="1">
                          <a:solidFill>
                            <a:sysClr val="window" lastClr="FFFFFF"/>
                          </a:solidFill>
                          <a:latin typeface="黑体" panose="02010609060101010101" charset="-122"/>
                          <a:ea typeface="黑体" panose="02010609060101010101" charset="-122"/>
                        </a:rPr>
                        <a:t>2010-2020</a:t>
                      </a:r>
                      <a:r>
                        <a:rPr lang="zh-CN" altLang="en-US" sz="2800" b="1">
                          <a:solidFill>
                            <a:sysClr val="window" lastClr="FFFFFF"/>
                          </a:solidFill>
                          <a:latin typeface="黑体" panose="02010609060101010101" charset="-122"/>
                          <a:ea typeface="黑体" panose="02010609060101010101" charset="-122"/>
                        </a:rPr>
                        <a:t>年</a:t>
                      </a:r>
                      <a:endParaRPr lang="zh-CN" altLang="en-US" sz="2800" b="1">
                        <a:solidFill>
                          <a:sysClr val="window" lastClr="FFFFFF"/>
                        </a:solidFill>
                        <a:latin typeface="黑体" panose="02010609060101010101" charset="-122"/>
                        <a:ea typeface="黑体" panose="02010609060101010101" charset="-122"/>
                        <a:cs typeface="黑体" panose="02010609060101010101" charset="-122"/>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0070C0"/>
                    </a:solidFill>
                  </a:tcPr>
                </a:tc>
              </a:tr>
              <a:tr h="1081405">
                <a:tc>
                  <a:txBody>
                    <a:bodyPr/>
                    <a:p>
                      <a:pPr algn="ctr">
                        <a:buNone/>
                      </a:pPr>
                      <a:r>
                        <a:rPr lang="zh-CN" altLang="en-US" sz="2800">
                          <a:solidFill>
                            <a:srgbClr val="0070C0">
                              <a:lumMod val="75000"/>
                            </a:srgbClr>
                          </a:solidFill>
                          <a:latin typeface="宋体" panose="02010600030101010101" pitchFamily="2" charset="-122"/>
                          <a:ea typeface="宋体" panose="02010600030101010101" pitchFamily="2" charset="-122"/>
                          <a:cs typeface="宋体" panose="02010600030101010101" pitchFamily="2" charset="-122"/>
                        </a:rPr>
                        <a:t>水稻</a:t>
                      </a:r>
                      <a:r>
                        <a:rPr lang="en-US" altLang="zh-CN" sz="2400">
                          <a:solidFill>
                            <a:srgbClr val="0070C0">
                              <a:lumMod val="75000"/>
                            </a:srgbClr>
                          </a:solidFill>
                          <a:latin typeface="宋体" panose="02010600030101010101" pitchFamily="2" charset="-122"/>
                          <a:ea typeface="宋体" panose="02010600030101010101" pitchFamily="2" charset="-122"/>
                          <a:cs typeface="宋体" panose="02010600030101010101" pitchFamily="2" charset="-122"/>
                        </a:rPr>
                        <a:t>   </a:t>
                      </a:r>
                      <a:r>
                        <a:rPr lang="zh-CN" altLang="en-US" sz="2400">
                          <a:solidFill>
                            <a:srgbClr val="0070C0">
                              <a:lumMod val="75000"/>
                            </a:srgbClr>
                          </a:solidFill>
                          <a:latin typeface="宋体" panose="02010600030101010101" pitchFamily="2" charset="-122"/>
                          <a:ea typeface="宋体" panose="02010600030101010101" pitchFamily="2" charset="-122"/>
                          <a:cs typeface="宋体" panose="02010600030101010101" pitchFamily="2" charset="-122"/>
                        </a:rPr>
                        <a:t>rice</a:t>
                      </a:r>
                      <a:endParaRPr lang="zh-CN" altLang="en-US" sz="2400">
                        <a:solidFill>
                          <a:srgbClr val="0070C0">
                            <a:lumMod val="75000"/>
                          </a:srgbClr>
                        </a:solidFill>
                        <a:latin typeface="宋体" panose="02010600030101010101" pitchFamily="2" charset="-122"/>
                        <a:ea typeface="宋体" panose="02010600030101010101" pitchFamily="2" charset="-122"/>
                        <a:cs typeface="宋体" panose="02010600030101010101" pitchFamily="2" charset="-122"/>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0070C0">
                        <a:tint val="40000"/>
                      </a:srgbClr>
                    </a:solidFill>
                  </a:tcPr>
                </a:tc>
                <a:tc>
                  <a:txBody>
                    <a:bodyPr/>
                    <a:p>
                      <a:pPr algn="ctr">
                        <a:buNone/>
                      </a:pPr>
                      <a:r>
                        <a:rPr lang="en-US" altLang="zh-CN" sz="2800">
                          <a:solidFill>
                            <a:srgbClr val="0070C0">
                              <a:lumMod val="75000"/>
                            </a:srgbClr>
                          </a:solidFill>
                          <a:latin typeface="宋体" panose="02010600030101010101" pitchFamily="2" charset="-122"/>
                          <a:ea typeface="宋体" panose="02010600030101010101" pitchFamily="2" charset="-122"/>
                        </a:rPr>
                        <a:t>1.40%</a:t>
                      </a:r>
                      <a:endParaRPr lang="en-US" altLang="zh-CN" sz="2800">
                        <a:solidFill>
                          <a:srgbClr val="0070C0">
                            <a:lumMod val="75000"/>
                          </a:srgbClr>
                        </a:solidFill>
                        <a:latin typeface="宋体" panose="02010600030101010101" pitchFamily="2" charset="-122"/>
                        <a:ea typeface="宋体" panose="02010600030101010101" pitchFamily="2" charset="-122"/>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0070C0">
                        <a:tint val="40000"/>
                      </a:srgbClr>
                    </a:solidFill>
                  </a:tcPr>
                </a:tc>
                <a:tc>
                  <a:txBody>
                    <a:bodyPr/>
                    <a:p>
                      <a:pPr algn="ctr">
                        <a:buNone/>
                      </a:pPr>
                      <a:r>
                        <a:rPr lang="en-US" altLang="zh-CN" sz="2800">
                          <a:solidFill>
                            <a:srgbClr val="0070C0">
                              <a:lumMod val="75000"/>
                            </a:srgbClr>
                          </a:solidFill>
                          <a:latin typeface="宋体" panose="02010600030101010101" pitchFamily="2" charset="-122"/>
                          <a:ea typeface="宋体" panose="02010600030101010101" pitchFamily="2" charset="-122"/>
                        </a:rPr>
                        <a:t>0.37%</a:t>
                      </a:r>
                      <a:endParaRPr lang="en-US" altLang="zh-CN" sz="2800">
                        <a:solidFill>
                          <a:srgbClr val="0070C0">
                            <a:lumMod val="75000"/>
                          </a:srgbClr>
                        </a:solidFill>
                        <a:latin typeface="宋体" panose="02010600030101010101" pitchFamily="2" charset="-122"/>
                        <a:ea typeface="宋体" panose="02010600030101010101" pitchFamily="2" charset="-122"/>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0070C0">
                        <a:tint val="40000"/>
                      </a:srgbClr>
                    </a:solidFill>
                  </a:tcPr>
                </a:tc>
                <a:tc>
                  <a:txBody>
                    <a:bodyPr/>
                    <a:p>
                      <a:pPr algn="ctr">
                        <a:buNone/>
                      </a:pPr>
                      <a:r>
                        <a:rPr lang="en-US" altLang="zh-CN" sz="2800">
                          <a:solidFill>
                            <a:srgbClr val="0070C0">
                              <a:lumMod val="75000"/>
                            </a:srgbClr>
                          </a:solidFill>
                          <a:latin typeface="宋体" panose="02010600030101010101" pitchFamily="2" charset="-122"/>
                          <a:ea typeface="宋体" panose="02010600030101010101" pitchFamily="2" charset="-122"/>
                        </a:rPr>
                        <a:t>0.70%</a:t>
                      </a:r>
                      <a:endParaRPr lang="en-US" altLang="zh-CN" sz="2800">
                        <a:solidFill>
                          <a:srgbClr val="0070C0">
                            <a:lumMod val="75000"/>
                          </a:srgbClr>
                        </a:solidFill>
                        <a:latin typeface="宋体" panose="02010600030101010101" pitchFamily="2" charset="-122"/>
                        <a:ea typeface="宋体" panose="02010600030101010101" pitchFamily="2" charset="-122"/>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0070C0">
                        <a:tint val="40000"/>
                      </a:srgbClr>
                    </a:solidFill>
                  </a:tcPr>
                </a:tc>
              </a:tr>
              <a:tr h="1462405">
                <a:tc>
                  <a:txBody>
                    <a:bodyPr/>
                    <a:p>
                      <a:pPr algn="ctr">
                        <a:buNone/>
                      </a:pPr>
                      <a:r>
                        <a:rPr lang="en-US" altLang="zh-CN" sz="2400">
                          <a:solidFill>
                            <a:srgbClr val="0070C0">
                              <a:lumMod val="75000"/>
                            </a:srgbClr>
                          </a:solidFill>
                          <a:latin typeface="宋体" panose="02010600030101010101" pitchFamily="2" charset="-122"/>
                          <a:ea typeface="宋体" panose="02010600030101010101" pitchFamily="2" charset="-122"/>
                          <a:cs typeface="宋体" panose="02010600030101010101" pitchFamily="2" charset="-122"/>
                        </a:rPr>
                        <a:t> </a:t>
                      </a:r>
                      <a:r>
                        <a:rPr lang="zh-CN" altLang="en-US" sz="2800">
                          <a:solidFill>
                            <a:srgbClr val="0070C0">
                              <a:lumMod val="75000"/>
                            </a:srgbClr>
                          </a:solidFill>
                          <a:latin typeface="宋体" panose="02010600030101010101" pitchFamily="2" charset="-122"/>
                          <a:ea typeface="宋体" panose="02010600030101010101" pitchFamily="2" charset="-122"/>
                          <a:cs typeface="宋体" panose="02010600030101010101" pitchFamily="2" charset="-122"/>
                        </a:rPr>
                        <a:t>小麦</a:t>
                      </a:r>
                      <a:r>
                        <a:rPr lang="en-US" altLang="zh-CN" sz="2400">
                          <a:solidFill>
                            <a:srgbClr val="0070C0">
                              <a:lumMod val="75000"/>
                            </a:srgbClr>
                          </a:solidFill>
                          <a:latin typeface="宋体" panose="02010600030101010101" pitchFamily="2" charset="-122"/>
                          <a:ea typeface="宋体" panose="02010600030101010101" pitchFamily="2" charset="-122"/>
                          <a:cs typeface="宋体" panose="02010600030101010101" pitchFamily="2" charset="-122"/>
                        </a:rPr>
                        <a:t>   </a:t>
                      </a:r>
                      <a:r>
                        <a:rPr lang="zh-CN" altLang="en-US" sz="2400">
                          <a:solidFill>
                            <a:srgbClr val="0070C0">
                              <a:lumMod val="75000"/>
                            </a:srgbClr>
                          </a:solidFill>
                          <a:latin typeface="宋体" panose="02010600030101010101" pitchFamily="2" charset="-122"/>
                          <a:ea typeface="宋体" panose="02010600030101010101" pitchFamily="2" charset="-122"/>
                          <a:cs typeface="宋体" panose="02010600030101010101" pitchFamily="2" charset="-122"/>
                        </a:rPr>
                        <a:t>wheat</a:t>
                      </a:r>
                      <a:endParaRPr lang="zh-CN" altLang="en-US" sz="2400">
                        <a:solidFill>
                          <a:srgbClr val="0070C0">
                            <a:lumMod val="75000"/>
                          </a:srgbClr>
                        </a:solidFill>
                        <a:latin typeface="宋体" panose="02010600030101010101" pitchFamily="2" charset="-122"/>
                        <a:ea typeface="宋体" panose="02010600030101010101" pitchFamily="2" charset="-122"/>
                        <a:cs typeface="宋体" panose="02010600030101010101" pitchFamily="2" charset="-122"/>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0070C0">
                        <a:tint val="20000"/>
                      </a:srgbClr>
                    </a:solidFill>
                  </a:tcPr>
                </a:tc>
                <a:tc>
                  <a:txBody>
                    <a:bodyPr/>
                    <a:p>
                      <a:pPr algn="ctr">
                        <a:buNone/>
                      </a:pPr>
                      <a:r>
                        <a:rPr lang="en-US" altLang="zh-CN" sz="2800">
                          <a:solidFill>
                            <a:srgbClr val="0070C0">
                              <a:lumMod val="75000"/>
                            </a:srgbClr>
                          </a:solidFill>
                          <a:latin typeface="宋体" panose="02010600030101010101" pitchFamily="2" charset="-122"/>
                          <a:ea typeface="宋体" panose="02010600030101010101" pitchFamily="2" charset="-122"/>
                        </a:rPr>
                        <a:t>2.13%</a:t>
                      </a:r>
                      <a:endParaRPr lang="en-US" altLang="zh-CN" sz="2800">
                        <a:solidFill>
                          <a:srgbClr val="0070C0">
                            <a:lumMod val="75000"/>
                          </a:srgbClr>
                        </a:solidFill>
                        <a:latin typeface="宋体" panose="02010600030101010101" pitchFamily="2" charset="-122"/>
                        <a:ea typeface="宋体" panose="02010600030101010101" pitchFamily="2" charset="-122"/>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0070C0">
                        <a:tint val="20000"/>
                      </a:srgbClr>
                    </a:solidFill>
                  </a:tcPr>
                </a:tc>
                <a:tc>
                  <a:txBody>
                    <a:bodyPr/>
                    <a:p>
                      <a:pPr algn="ctr">
                        <a:buNone/>
                      </a:pPr>
                      <a:r>
                        <a:rPr lang="en-US" altLang="zh-CN" sz="2800">
                          <a:solidFill>
                            <a:srgbClr val="0070C0">
                              <a:lumMod val="75000"/>
                            </a:srgbClr>
                          </a:solidFill>
                          <a:latin typeface="宋体" panose="02010600030101010101" pitchFamily="2" charset="-122"/>
                          <a:ea typeface="宋体" panose="02010600030101010101" pitchFamily="2" charset="-122"/>
                        </a:rPr>
                        <a:t>2.28%</a:t>
                      </a:r>
                      <a:endParaRPr lang="en-US" altLang="zh-CN" sz="2800">
                        <a:solidFill>
                          <a:srgbClr val="0070C0">
                            <a:lumMod val="75000"/>
                          </a:srgbClr>
                        </a:solidFill>
                        <a:latin typeface="宋体" panose="02010600030101010101" pitchFamily="2" charset="-122"/>
                        <a:ea typeface="宋体" panose="02010600030101010101" pitchFamily="2" charset="-122"/>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0070C0">
                        <a:tint val="20000"/>
                      </a:srgbClr>
                    </a:solidFill>
                  </a:tcPr>
                </a:tc>
                <a:tc>
                  <a:txBody>
                    <a:bodyPr/>
                    <a:p>
                      <a:pPr algn="ctr">
                        <a:buNone/>
                      </a:pPr>
                      <a:r>
                        <a:rPr lang="en-US" altLang="zh-CN" sz="2800">
                          <a:solidFill>
                            <a:srgbClr val="0070C0">
                              <a:lumMod val="75000"/>
                            </a:srgbClr>
                          </a:solidFill>
                          <a:latin typeface="宋体" panose="02010600030101010101" pitchFamily="2" charset="-122"/>
                          <a:ea typeface="宋体" panose="02010600030101010101" pitchFamily="2" charset="-122"/>
                        </a:rPr>
                        <a:t>1.74%</a:t>
                      </a:r>
                      <a:endParaRPr lang="en-US" altLang="zh-CN" sz="2800">
                        <a:solidFill>
                          <a:srgbClr val="0070C0">
                            <a:lumMod val="75000"/>
                          </a:srgbClr>
                        </a:solidFill>
                        <a:latin typeface="宋体" panose="02010600030101010101" pitchFamily="2" charset="-122"/>
                        <a:ea typeface="宋体" panose="02010600030101010101" pitchFamily="2" charset="-122"/>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0070C0">
                        <a:tint val="20000"/>
                      </a:srgbClr>
                    </a:solidFill>
                  </a:tcPr>
                </a:tc>
              </a:tr>
              <a:tr h="1081405">
                <a:tc>
                  <a:txBody>
                    <a:bodyPr/>
                    <a:p>
                      <a:pPr algn="ctr">
                        <a:buNone/>
                      </a:pPr>
                      <a:r>
                        <a:rPr lang="zh-CN" altLang="en-US" sz="2800">
                          <a:solidFill>
                            <a:srgbClr val="0070C0">
                              <a:lumMod val="75000"/>
                            </a:srgbClr>
                          </a:solidFill>
                          <a:latin typeface="宋体" panose="02010600030101010101" pitchFamily="2" charset="-122"/>
                          <a:ea typeface="宋体" panose="02010600030101010101" pitchFamily="2" charset="-122"/>
                          <a:cs typeface="宋体" panose="02010600030101010101" pitchFamily="2" charset="-122"/>
                        </a:rPr>
                        <a:t>玉米</a:t>
                      </a:r>
                      <a:r>
                        <a:rPr lang="en-US" altLang="zh-CN" sz="2800">
                          <a:solidFill>
                            <a:srgbClr val="0070C0">
                              <a:lumMod val="75000"/>
                            </a:srgbClr>
                          </a:solidFill>
                          <a:latin typeface="宋体" panose="02010600030101010101" pitchFamily="2" charset="-122"/>
                          <a:ea typeface="宋体" panose="02010600030101010101" pitchFamily="2" charset="-122"/>
                          <a:cs typeface="宋体" panose="02010600030101010101" pitchFamily="2" charset="-122"/>
                        </a:rPr>
                        <a:t> </a:t>
                      </a:r>
                      <a:r>
                        <a:rPr lang="en-US" altLang="zh-CN" sz="2400">
                          <a:solidFill>
                            <a:srgbClr val="0070C0">
                              <a:lumMod val="75000"/>
                            </a:srgbClr>
                          </a:solidFill>
                          <a:latin typeface="宋体" panose="02010600030101010101" pitchFamily="2" charset="-122"/>
                          <a:ea typeface="宋体" panose="02010600030101010101" pitchFamily="2" charset="-122"/>
                          <a:cs typeface="宋体" panose="02010600030101010101" pitchFamily="2" charset="-122"/>
                        </a:rPr>
                        <a:t>  </a:t>
                      </a:r>
                      <a:r>
                        <a:rPr lang="zh-CN" altLang="en-US" sz="2400">
                          <a:solidFill>
                            <a:srgbClr val="0070C0">
                              <a:lumMod val="75000"/>
                            </a:srgbClr>
                          </a:solidFill>
                          <a:latin typeface="宋体" panose="02010600030101010101" pitchFamily="2" charset="-122"/>
                          <a:ea typeface="宋体" panose="02010600030101010101" pitchFamily="2" charset="-122"/>
                          <a:cs typeface="宋体" panose="02010600030101010101" pitchFamily="2" charset="-122"/>
                        </a:rPr>
                        <a:t>corn</a:t>
                      </a:r>
                      <a:endParaRPr lang="zh-CN" altLang="en-US" sz="2400">
                        <a:solidFill>
                          <a:srgbClr val="0070C0">
                            <a:lumMod val="75000"/>
                          </a:srgbClr>
                        </a:solidFill>
                        <a:latin typeface="宋体" panose="02010600030101010101" pitchFamily="2" charset="-122"/>
                        <a:ea typeface="宋体" panose="02010600030101010101" pitchFamily="2" charset="-122"/>
                        <a:cs typeface="宋体" panose="02010600030101010101" pitchFamily="2" charset="-122"/>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0070C0">
                        <a:tint val="40000"/>
                      </a:srgbClr>
                    </a:solidFill>
                  </a:tcPr>
                </a:tc>
                <a:tc>
                  <a:txBody>
                    <a:bodyPr/>
                    <a:p>
                      <a:pPr algn="ctr">
                        <a:buNone/>
                      </a:pPr>
                      <a:r>
                        <a:rPr lang="en-US" altLang="zh-CN" sz="2800">
                          <a:solidFill>
                            <a:srgbClr val="0070C0">
                              <a:lumMod val="75000"/>
                            </a:srgbClr>
                          </a:solidFill>
                          <a:latin typeface="宋体" panose="02010600030101010101" pitchFamily="2" charset="-122"/>
                          <a:ea typeface="宋体" panose="02010600030101010101" pitchFamily="2" charset="-122"/>
                        </a:rPr>
                        <a:t>1.85%</a:t>
                      </a:r>
                      <a:endParaRPr lang="en-US" altLang="zh-CN" sz="2800">
                        <a:solidFill>
                          <a:srgbClr val="0070C0">
                            <a:lumMod val="75000"/>
                          </a:srgbClr>
                        </a:solidFill>
                        <a:latin typeface="宋体" panose="02010600030101010101" pitchFamily="2" charset="-122"/>
                        <a:ea typeface="宋体" panose="02010600030101010101" pitchFamily="2" charset="-122"/>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0070C0">
                        <a:tint val="40000"/>
                      </a:srgbClr>
                    </a:solidFill>
                  </a:tcPr>
                </a:tc>
                <a:tc>
                  <a:txBody>
                    <a:bodyPr/>
                    <a:p>
                      <a:pPr algn="ctr">
                        <a:buNone/>
                      </a:pPr>
                      <a:r>
                        <a:rPr lang="en-US" altLang="zh-CN" sz="2800">
                          <a:solidFill>
                            <a:srgbClr val="0070C0">
                              <a:lumMod val="75000"/>
                            </a:srgbClr>
                          </a:solidFill>
                          <a:latin typeface="宋体" panose="02010600030101010101" pitchFamily="2" charset="-122"/>
                          <a:ea typeface="宋体" panose="02010600030101010101" pitchFamily="2" charset="-122"/>
                        </a:rPr>
                        <a:t>0.94%</a:t>
                      </a:r>
                      <a:endParaRPr lang="en-US" altLang="zh-CN" sz="2800">
                        <a:solidFill>
                          <a:srgbClr val="0070C0">
                            <a:lumMod val="75000"/>
                          </a:srgbClr>
                        </a:solidFill>
                        <a:latin typeface="宋体" panose="02010600030101010101" pitchFamily="2" charset="-122"/>
                        <a:ea typeface="宋体" panose="02010600030101010101" pitchFamily="2" charset="-122"/>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0070C0">
                        <a:tint val="40000"/>
                      </a:srgbClr>
                    </a:solidFill>
                  </a:tcPr>
                </a:tc>
                <a:tc>
                  <a:txBody>
                    <a:bodyPr/>
                    <a:p>
                      <a:pPr algn="ctr">
                        <a:buNone/>
                      </a:pPr>
                      <a:r>
                        <a:rPr lang="en-US" altLang="zh-CN" sz="2800">
                          <a:solidFill>
                            <a:srgbClr val="0070C0">
                              <a:lumMod val="75000"/>
                            </a:srgbClr>
                          </a:solidFill>
                          <a:latin typeface="宋体" panose="02010600030101010101" pitchFamily="2" charset="-122"/>
                          <a:ea typeface="宋体" panose="02010600030101010101" pitchFamily="2" charset="-122"/>
                        </a:rPr>
                        <a:t>1.42%</a:t>
                      </a:r>
                      <a:endParaRPr lang="en-US" altLang="zh-CN" sz="2800">
                        <a:solidFill>
                          <a:srgbClr val="0070C0">
                            <a:lumMod val="75000"/>
                          </a:srgbClr>
                        </a:solidFill>
                        <a:latin typeface="宋体" panose="02010600030101010101" pitchFamily="2" charset="-122"/>
                        <a:ea typeface="宋体" panose="02010600030101010101" pitchFamily="2" charset="-122"/>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0070C0">
                        <a:tint val="40000"/>
                      </a:srgbClr>
                    </a:solidFill>
                  </a:tcPr>
                </a:tc>
              </a:tr>
            </a:tbl>
          </a:graphicData>
        </a:graphic>
      </p:graphicFrame>
      <p:cxnSp>
        <p:nvCxnSpPr>
          <p:cNvPr id="10" name="直接连接符 9"/>
          <p:cNvCxnSpPr/>
          <p:nvPr>
            <p:custDataLst>
              <p:tags r:id="rId7"/>
            </p:custDataLst>
          </p:nvPr>
        </p:nvCxnSpPr>
        <p:spPr>
          <a:xfrm flipH="1" flipV="1">
            <a:off x="2133600" y="3314700"/>
            <a:ext cx="3352800" cy="1524000"/>
          </a:xfrm>
          <a:prstGeom prst="line">
            <a:avLst/>
          </a:prstGeom>
          <a:noFill/>
          <a:ln w="19050" cap="flat" cmpd="sng" algn="ctr">
            <a:solidFill>
              <a:srgbClr val="F47848"/>
            </a:solidFill>
            <a:prstDash val="solid"/>
            <a:miter lim="800000"/>
          </a:ln>
          <a:effectLst/>
        </p:spPr>
      </p:cxnSp>
      <p:sp>
        <p:nvSpPr>
          <p:cNvPr id="13" name="文本框 12"/>
          <p:cNvSpPr txBox="1"/>
          <p:nvPr>
            <p:custDataLst>
              <p:tags r:id="rId8"/>
            </p:custDataLst>
          </p:nvPr>
        </p:nvSpPr>
        <p:spPr>
          <a:xfrm>
            <a:off x="3519170" y="3467100"/>
            <a:ext cx="1967230" cy="810260"/>
          </a:xfrm>
          <a:prstGeom prst="rect">
            <a:avLst/>
          </a:prstGeom>
          <a:noFill/>
        </p:spPr>
        <p:txBody>
          <a:bodyPr wrap="square" rtlCol="0">
            <a:spAutoFit/>
          </a:bodyPr>
          <a:lstStyle/>
          <a:p>
            <a:pPr algn="ctr">
              <a:lnSpc>
                <a:spcPct val="90000"/>
              </a:lnSpc>
              <a:spcBef>
                <a:spcPts val="0"/>
              </a:spcBef>
              <a:spcAft>
                <a:spcPts val="0"/>
              </a:spcAft>
            </a:pPr>
            <a:r>
              <a:rPr lang="zh-CN" altLang="en-US" sz="2800" b="1">
                <a:solidFill>
                  <a:sysClr val="window" lastClr="FFFFFF"/>
                </a:solidFill>
                <a:latin typeface="宋体" panose="02010600030101010101" pitchFamily="2" charset="-122"/>
                <a:ea typeface="宋体" panose="02010600030101010101" pitchFamily="2" charset="-122"/>
              </a:rPr>
              <a:t>日期</a:t>
            </a:r>
            <a:endParaRPr lang="zh-CN" altLang="en-US" b="1">
              <a:solidFill>
                <a:sysClr val="window" lastClr="FFFFFF"/>
              </a:solidFill>
              <a:latin typeface="宋体" panose="02010600030101010101" pitchFamily="2" charset="-122"/>
              <a:ea typeface="宋体" panose="02010600030101010101" pitchFamily="2" charset="-122"/>
            </a:endParaRPr>
          </a:p>
          <a:p>
            <a:pPr algn="ctr">
              <a:lnSpc>
                <a:spcPct val="90000"/>
              </a:lnSpc>
              <a:spcBef>
                <a:spcPts val="0"/>
              </a:spcBef>
              <a:spcAft>
                <a:spcPts val="0"/>
              </a:spcAft>
            </a:pPr>
            <a:r>
              <a:rPr lang="en-US" altLang="zh-CN" sz="2400" b="1">
                <a:solidFill>
                  <a:sysClr val="window" lastClr="FFFFFF"/>
                </a:solidFill>
                <a:latin typeface="宋体" panose="02010600030101010101" pitchFamily="2" charset="-122"/>
                <a:ea typeface="宋体" panose="02010600030101010101" pitchFamily="2" charset="-122"/>
              </a:rPr>
              <a:t>Date</a:t>
            </a:r>
            <a:endParaRPr lang="en-US" altLang="zh-CN" sz="2400" b="1">
              <a:solidFill>
                <a:sysClr val="window" lastClr="FFFFFF"/>
              </a:solidFill>
              <a:latin typeface="宋体" panose="02010600030101010101" pitchFamily="2" charset="-122"/>
              <a:ea typeface="宋体" panose="02010600030101010101" pitchFamily="2" charset="-122"/>
            </a:endParaRPr>
          </a:p>
        </p:txBody>
      </p:sp>
      <p:sp>
        <p:nvSpPr>
          <p:cNvPr id="14" name="文本框 13"/>
          <p:cNvSpPr txBox="1"/>
          <p:nvPr>
            <p:custDataLst>
              <p:tags r:id="rId9"/>
            </p:custDataLst>
          </p:nvPr>
        </p:nvSpPr>
        <p:spPr>
          <a:xfrm>
            <a:off x="2314575" y="4076700"/>
            <a:ext cx="1661160" cy="810260"/>
          </a:xfrm>
          <a:prstGeom prst="rect">
            <a:avLst/>
          </a:prstGeom>
          <a:noFill/>
        </p:spPr>
        <p:txBody>
          <a:bodyPr wrap="square" rtlCol="0">
            <a:spAutoFit/>
          </a:bodyPr>
          <a:p>
            <a:pPr algn="ctr">
              <a:lnSpc>
                <a:spcPct val="90000"/>
              </a:lnSpc>
              <a:spcBef>
                <a:spcPts val="0"/>
              </a:spcBef>
              <a:spcAft>
                <a:spcPts val="0"/>
              </a:spcAft>
            </a:pPr>
            <a:r>
              <a:rPr lang="zh-CN" altLang="en-US" sz="2800">
                <a:solidFill>
                  <a:sysClr val="window" lastClr="FFFFFF"/>
                </a:solidFill>
              </a:rPr>
              <a:t>品种</a:t>
            </a:r>
            <a:endParaRPr lang="zh-CN" altLang="en-US" sz="2400">
              <a:solidFill>
                <a:sysClr val="window" lastClr="FFFFFF"/>
              </a:solidFill>
            </a:endParaRPr>
          </a:p>
          <a:p>
            <a:pPr algn="ctr">
              <a:lnSpc>
                <a:spcPct val="90000"/>
              </a:lnSpc>
              <a:spcBef>
                <a:spcPts val="0"/>
              </a:spcBef>
              <a:spcAft>
                <a:spcPts val="0"/>
              </a:spcAft>
            </a:pPr>
            <a:r>
              <a:rPr lang="zh-CN" altLang="en-US" sz="2400" b="1">
                <a:solidFill>
                  <a:sysClr val="window" lastClr="FFFFFF"/>
                </a:solidFill>
                <a:latin typeface="宋体" panose="02010600030101010101" pitchFamily="2" charset="-122"/>
                <a:ea typeface="宋体" panose="02010600030101010101" pitchFamily="2" charset="-122"/>
              </a:rPr>
              <a:t>variety</a:t>
            </a:r>
            <a:endParaRPr lang="zh-CN" altLang="en-US" sz="2400" b="1">
              <a:solidFill>
                <a:sysClr val="window" lastClr="FFFFFF"/>
              </a:solidFill>
              <a:latin typeface="宋体" panose="02010600030101010101" pitchFamily="2" charset="-122"/>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dir="in"/>
      </p:transition>
    </mc:Choice>
    <mc:Fallback>
      <p:transition spd="slow">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grpId="0" nodeType="withEffect">
                                  <p:stCondLst>
                                    <p:cond delay="0"/>
                                  </p:stCondLst>
                                  <p:childTnLst>
                                    <p:set>
                                      <p:cBhvr>
                                        <p:cTn id="6" dur="1000" fill="hold">
                                          <p:stCondLst>
                                            <p:cond delay="0"/>
                                          </p:stCondLst>
                                        </p:cTn>
                                        <p:tgtEl>
                                          <p:spTgt spid="8"/>
                                        </p:tgtEl>
                                        <p:attrNameLst>
                                          <p:attrName>style.visibility</p:attrName>
                                        </p:attrNameLst>
                                      </p:cBhvr>
                                      <p:to>
                                        <p:strVal val="visible"/>
                                      </p:to>
                                    </p:set>
                                    <p:animEffect transition="in" filter="diamond(out)">
                                      <p:cBhvr>
                                        <p:cTn id="7" dur="1000"/>
                                        <p:tgtEl>
                                          <p:spTgt spid="8"/>
                                        </p:tgtEl>
                                      </p:cBhvr>
                                    </p:animEffect>
                                  </p:childTnLst>
                                </p:cTn>
                              </p:par>
                              <p:par>
                                <p:cTn id="8" presetID="8" presetClass="entr" presetSubtype="32" fill="hold" nodeType="withEffect">
                                  <p:stCondLst>
                                    <p:cond delay="0"/>
                                  </p:stCondLst>
                                  <p:childTnLst>
                                    <p:set>
                                      <p:cBhvr>
                                        <p:cTn id="9" dur="1000" fill="hold">
                                          <p:stCondLst>
                                            <p:cond delay="0"/>
                                          </p:stCondLst>
                                        </p:cTn>
                                        <p:tgtEl>
                                          <p:spTgt spid="9"/>
                                        </p:tgtEl>
                                        <p:attrNameLst>
                                          <p:attrName>style.visibility</p:attrName>
                                        </p:attrNameLst>
                                      </p:cBhvr>
                                      <p:to>
                                        <p:strVal val="visible"/>
                                      </p:to>
                                    </p:set>
                                    <p:animEffect transition="in" filter="diamond(out)">
                                      <p:cBhvr>
                                        <p:cTn id="10" dur="1000"/>
                                        <p:tgtEl>
                                          <p:spTgt spid="9"/>
                                        </p:tgtEl>
                                      </p:cBhvr>
                                    </p:animEffect>
                                  </p:childTnLst>
                                </p:cTn>
                              </p:par>
                              <p:par>
                                <p:cTn id="11" presetID="8" presetClass="entr" presetSubtype="32" fill="hold" nodeType="withEffect">
                                  <p:stCondLst>
                                    <p:cond delay="0"/>
                                  </p:stCondLst>
                                  <p:childTnLst>
                                    <p:set>
                                      <p:cBhvr>
                                        <p:cTn id="12" dur="1000" fill="hold">
                                          <p:stCondLst>
                                            <p:cond delay="0"/>
                                          </p:stCondLst>
                                        </p:cTn>
                                        <p:tgtEl>
                                          <p:spTgt spid="10"/>
                                        </p:tgtEl>
                                        <p:attrNameLst>
                                          <p:attrName>style.visibility</p:attrName>
                                        </p:attrNameLst>
                                      </p:cBhvr>
                                      <p:to>
                                        <p:strVal val="visible"/>
                                      </p:to>
                                    </p:set>
                                    <p:animEffect transition="in" filter="diamond(out)">
                                      <p:cBhvr>
                                        <p:cTn id="13" dur="1000"/>
                                        <p:tgtEl>
                                          <p:spTgt spid="10"/>
                                        </p:tgtEl>
                                      </p:cBhvr>
                                    </p:animEffect>
                                  </p:childTnLst>
                                </p:cTn>
                              </p:par>
                              <p:par>
                                <p:cTn id="14" presetID="8" presetClass="entr" presetSubtype="32" fill="hold" grpId="0" nodeType="withEffect">
                                  <p:stCondLst>
                                    <p:cond delay="0"/>
                                  </p:stCondLst>
                                  <p:childTnLst>
                                    <p:set>
                                      <p:cBhvr>
                                        <p:cTn id="15" dur="1000" fill="hold">
                                          <p:stCondLst>
                                            <p:cond delay="0"/>
                                          </p:stCondLst>
                                        </p:cTn>
                                        <p:tgtEl>
                                          <p:spTgt spid="13"/>
                                        </p:tgtEl>
                                        <p:attrNameLst>
                                          <p:attrName>style.visibility</p:attrName>
                                        </p:attrNameLst>
                                      </p:cBhvr>
                                      <p:to>
                                        <p:strVal val="visible"/>
                                      </p:to>
                                    </p:set>
                                    <p:animEffect transition="in" filter="diamond(out)">
                                      <p:cBhvr>
                                        <p:cTn id="16" dur="1000"/>
                                        <p:tgtEl>
                                          <p:spTgt spid="13"/>
                                        </p:tgtEl>
                                      </p:cBhvr>
                                    </p:animEffect>
                                  </p:childTnLst>
                                </p:cTn>
                              </p:par>
                              <p:par>
                                <p:cTn id="17" presetID="8" presetClass="entr" presetSubtype="32" fill="hold" grpId="0" nodeType="withEffect">
                                  <p:stCondLst>
                                    <p:cond delay="0"/>
                                  </p:stCondLst>
                                  <p:childTnLst>
                                    <p:set>
                                      <p:cBhvr>
                                        <p:cTn id="18" dur="1000" fill="hold">
                                          <p:stCondLst>
                                            <p:cond delay="0"/>
                                          </p:stCondLst>
                                        </p:cTn>
                                        <p:tgtEl>
                                          <p:spTgt spid="14"/>
                                        </p:tgtEl>
                                        <p:attrNameLst>
                                          <p:attrName>style.visibility</p:attrName>
                                        </p:attrNameLst>
                                      </p:cBhvr>
                                      <p:to>
                                        <p:strVal val="visible"/>
                                      </p:to>
                                    </p:set>
                                    <p:animEffect transition="in" filter="diamond(out)">
                                      <p:cBhvr>
                                        <p:cTn id="19"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6"/>
          <p:cNvGrpSpPr/>
          <p:nvPr/>
        </p:nvGrpSpPr>
        <p:grpSpPr>
          <a:xfrm rot="-5400000">
            <a:off x="-1921219" y="-1921220"/>
            <a:ext cx="5896800" cy="5896800"/>
            <a:chOff x="0" y="0"/>
            <a:chExt cx="9130328" cy="9130328"/>
          </a:xfrm>
        </p:grpSpPr>
        <p:sp>
          <p:nvSpPr>
            <p:cNvPr id="18" name="Freeform 7"/>
            <p:cNvSpPr/>
            <p:nvPr/>
          </p:nvSpPr>
          <p:spPr>
            <a:xfrm rot="-2700000">
              <a:off x="2403426" y="270785"/>
              <a:ext cx="4323477" cy="8588757"/>
            </a:xfrm>
            <a:custGeom>
              <a:avLst/>
              <a:gdLst/>
              <a:ahLst/>
              <a:cxnLst/>
              <a:rect l="l" t="t" r="r" b="b"/>
              <a:pathLst>
                <a:path w="4323477" h="8588757">
                  <a:moveTo>
                    <a:pt x="0" y="0"/>
                  </a:moveTo>
                  <a:lnTo>
                    <a:pt x="4323476" y="0"/>
                  </a:lnTo>
                  <a:lnTo>
                    <a:pt x="4323476" y="8588758"/>
                  </a:lnTo>
                  <a:lnTo>
                    <a:pt x="0" y="8588758"/>
                  </a:lnTo>
                  <a:lnTo>
                    <a:pt x="0" y="0"/>
                  </a:lnTo>
                  <a:close/>
                </a:path>
              </a:pathLst>
            </a:custGeom>
            <a:blipFill>
              <a:blip r:embed="rId1"/>
              <a:stretch>
                <a:fillRect r="-98653"/>
              </a:stretch>
            </a:blipFill>
          </p:spPr>
        </p:sp>
        <p:sp>
          <p:nvSpPr>
            <p:cNvPr id="19" name="Freeform 8"/>
            <p:cNvSpPr/>
            <p:nvPr/>
          </p:nvSpPr>
          <p:spPr>
            <a:xfrm rot="-2700000" flipH="1">
              <a:off x="5784265" y="190406"/>
              <a:ext cx="2113253" cy="4198061"/>
            </a:xfrm>
            <a:custGeom>
              <a:avLst/>
              <a:gdLst/>
              <a:ahLst/>
              <a:cxnLst/>
              <a:rect l="l" t="t" r="r" b="b"/>
              <a:pathLst>
                <a:path w="2113253" h="4198061">
                  <a:moveTo>
                    <a:pt x="2113253" y="0"/>
                  </a:moveTo>
                  <a:lnTo>
                    <a:pt x="0" y="0"/>
                  </a:lnTo>
                  <a:lnTo>
                    <a:pt x="0" y="4198061"/>
                  </a:lnTo>
                  <a:lnTo>
                    <a:pt x="2113253" y="4198061"/>
                  </a:lnTo>
                  <a:lnTo>
                    <a:pt x="2113253" y="0"/>
                  </a:lnTo>
                  <a:close/>
                </a:path>
              </a:pathLst>
            </a:custGeom>
            <a:blipFill>
              <a:blip r:embed="rId2"/>
              <a:stretch>
                <a:fillRect r="-98653"/>
              </a:stretch>
            </a:blipFill>
          </p:spPr>
        </p:sp>
        <p:sp>
          <p:nvSpPr>
            <p:cNvPr id="20" name="Freeform 9"/>
            <p:cNvSpPr/>
            <p:nvPr/>
          </p:nvSpPr>
          <p:spPr>
            <a:xfrm rot="-2700000">
              <a:off x="5207629" y="2369390"/>
              <a:ext cx="1040206" cy="2066411"/>
            </a:xfrm>
            <a:custGeom>
              <a:avLst/>
              <a:gdLst/>
              <a:ahLst/>
              <a:cxnLst/>
              <a:rect l="l" t="t" r="r" b="b"/>
              <a:pathLst>
                <a:path w="1040206" h="2066411">
                  <a:moveTo>
                    <a:pt x="0" y="0"/>
                  </a:moveTo>
                  <a:lnTo>
                    <a:pt x="1040206" y="0"/>
                  </a:lnTo>
                  <a:lnTo>
                    <a:pt x="1040206" y="2066412"/>
                  </a:lnTo>
                  <a:lnTo>
                    <a:pt x="0" y="2066412"/>
                  </a:lnTo>
                  <a:lnTo>
                    <a:pt x="0" y="0"/>
                  </a:lnTo>
                  <a:close/>
                </a:path>
              </a:pathLst>
            </a:custGeom>
            <a:blipFill>
              <a:blip r:embed="rId2"/>
              <a:stretch>
                <a:fillRect r="-98653"/>
              </a:stretch>
            </a:blipFill>
          </p:spPr>
        </p:sp>
      </p:grpSp>
      <p:sp>
        <p:nvSpPr>
          <p:cNvPr id="2" name="TextBox 2"/>
          <p:cNvSpPr txBox="1"/>
          <p:nvPr/>
        </p:nvSpPr>
        <p:spPr>
          <a:xfrm>
            <a:off x="3361677" y="9700019"/>
            <a:ext cx="12369684" cy="346249"/>
          </a:xfrm>
          <a:prstGeom prst="rect">
            <a:avLst/>
          </a:prstGeom>
        </p:spPr>
        <p:txBody>
          <a:bodyPr lIns="0" tIns="0" rIns="0" bIns="0" rtlCol="0" anchor="t">
            <a:spAutoFit/>
          </a:bodyPr>
          <a:lstStyle/>
          <a:p>
            <a:pPr>
              <a:lnSpc>
                <a:spcPts val="2700"/>
              </a:lnSpc>
            </a:pPr>
            <a:r>
              <a:rPr lang="en-US" sz="2800" dirty="0">
                <a:solidFill>
                  <a:srgbClr val="1D85C6"/>
                </a:solidFill>
                <a:latin typeface="微软雅黑" panose="020B0503020204020204" pitchFamily="34" charset="-122"/>
                <a:ea typeface="微软雅黑" panose="020B0503020204020204" pitchFamily="34" charset="-122"/>
              </a:rPr>
              <a:t>SEMINAR ON POST-HARVEST LOSS MANAGEMENT</a:t>
            </a:r>
            <a:r>
              <a:rPr lang="zh-CN" altLang="en-US" sz="2800" dirty="0">
                <a:solidFill>
                  <a:srgbClr val="1D85C6"/>
                </a:solidFill>
                <a:latin typeface="微软雅黑" panose="020B0503020204020204" pitchFamily="34" charset="-122"/>
                <a:ea typeface="微软雅黑" panose="020B0503020204020204" pitchFamily="34" charset="-122"/>
              </a:rPr>
              <a:t> </a:t>
            </a:r>
            <a:r>
              <a:rPr lang="en-US" sz="2800" dirty="0" err="1">
                <a:solidFill>
                  <a:srgbClr val="1D85C6"/>
                </a:solidFill>
                <a:latin typeface="微软雅黑" panose="020B0503020204020204" pitchFamily="34" charset="-122"/>
                <a:ea typeface="微软雅黑" panose="020B0503020204020204" pitchFamily="34" charset="-122"/>
              </a:rPr>
              <a:t>粮食减损国际研讨会</a:t>
            </a:r>
            <a:endParaRPr lang="en-US" sz="2800" dirty="0">
              <a:solidFill>
                <a:srgbClr val="1D85C6"/>
              </a:solidFill>
              <a:latin typeface="微软雅黑" panose="020B0503020204020204" pitchFamily="34" charset="-122"/>
              <a:ea typeface="微软雅黑" panose="020B0503020204020204" pitchFamily="34" charset="-122"/>
            </a:endParaRPr>
          </a:p>
        </p:txBody>
      </p:sp>
      <p:sp>
        <p:nvSpPr>
          <p:cNvPr id="6" name="Freeform 6"/>
          <p:cNvSpPr/>
          <p:nvPr/>
        </p:nvSpPr>
        <p:spPr>
          <a:xfrm>
            <a:off x="-4947379" y="5815006"/>
            <a:ext cx="8943989" cy="8943989"/>
          </a:xfrm>
          <a:custGeom>
            <a:avLst/>
            <a:gdLst/>
            <a:ahLst/>
            <a:cxnLst/>
            <a:rect l="l" t="t" r="r" b="b"/>
            <a:pathLst>
              <a:path w="8943989" h="8943989">
                <a:moveTo>
                  <a:pt x="0" y="0"/>
                </a:moveTo>
                <a:lnTo>
                  <a:pt x="8943989" y="0"/>
                </a:lnTo>
                <a:lnTo>
                  <a:pt x="8943989" y="8943988"/>
                </a:lnTo>
                <a:lnTo>
                  <a:pt x="0" y="8943988"/>
                </a:lnTo>
                <a:lnTo>
                  <a:pt x="0" y="0"/>
                </a:lnTo>
                <a:close/>
              </a:path>
            </a:pathLst>
          </a:custGeom>
          <a:blipFill>
            <a:blip r:embed="rId3">
              <a:alphaModFix amt="31999"/>
            </a:blip>
            <a:stretch>
              <a:fillRect/>
            </a:stretch>
          </a:blipFill>
        </p:spPr>
      </p:sp>
      <p:sp>
        <p:nvSpPr>
          <p:cNvPr id="7" name="TextBox 7"/>
          <p:cNvSpPr txBox="1"/>
          <p:nvPr/>
        </p:nvSpPr>
        <p:spPr>
          <a:xfrm>
            <a:off x="299787" y="9307305"/>
            <a:ext cx="2151006" cy="773714"/>
          </a:xfrm>
          <a:prstGeom prst="rect">
            <a:avLst/>
          </a:prstGeom>
        </p:spPr>
        <p:txBody>
          <a:bodyPr lIns="0" tIns="0" rIns="0" bIns="0" rtlCol="0" anchor="t">
            <a:spAutoFit/>
          </a:bodyPr>
          <a:lstStyle/>
          <a:p>
            <a:pPr>
              <a:lnSpc>
                <a:spcPts val="3100"/>
              </a:lnSpc>
            </a:pPr>
            <a:r>
              <a:rPr lang="en-US" sz="2245">
                <a:solidFill>
                  <a:srgbClr val="1578B6"/>
                </a:solidFill>
                <a:latin typeface="微软雅黑" panose="020B0503020204020204" pitchFamily="34" charset="-122"/>
                <a:ea typeface="微软雅黑" panose="020B0503020204020204" pitchFamily="34" charset="-122"/>
              </a:rPr>
              <a:t>河南·开封</a:t>
            </a:r>
            <a:endParaRPr lang="en-US" sz="2245">
              <a:solidFill>
                <a:srgbClr val="1578B6"/>
              </a:solidFill>
              <a:latin typeface="微软雅黑" panose="020B0503020204020204" pitchFamily="34" charset="-122"/>
              <a:ea typeface="微软雅黑" panose="020B0503020204020204" pitchFamily="34" charset="-122"/>
            </a:endParaRPr>
          </a:p>
          <a:p>
            <a:pPr>
              <a:lnSpc>
                <a:spcPts val="3100"/>
              </a:lnSpc>
            </a:pPr>
            <a:r>
              <a:rPr lang="en-US" sz="2245">
                <a:solidFill>
                  <a:srgbClr val="1578B6"/>
                </a:solidFill>
                <a:latin typeface="微软雅黑" panose="020B0503020204020204" pitchFamily="34" charset="-122"/>
                <a:ea typeface="微软雅黑" panose="020B0503020204020204" pitchFamily="34" charset="-122"/>
              </a:rPr>
              <a:t>2023年9月25日</a:t>
            </a:r>
            <a:endParaRPr lang="en-US" sz="2245">
              <a:solidFill>
                <a:srgbClr val="1578B6"/>
              </a:solidFill>
              <a:latin typeface="微软雅黑" panose="020B0503020204020204" pitchFamily="34" charset="-122"/>
              <a:ea typeface="微软雅黑" panose="020B0503020204020204" pitchFamily="34" charset="-122"/>
            </a:endParaRPr>
          </a:p>
        </p:txBody>
      </p:sp>
      <p:grpSp>
        <p:nvGrpSpPr>
          <p:cNvPr id="11" name="组合 10"/>
          <p:cNvGrpSpPr/>
          <p:nvPr/>
        </p:nvGrpSpPr>
        <p:grpSpPr>
          <a:xfrm>
            <a:off x="1746250" y="2009775"/>
            <a:ext cx="15485745" cy="3166996"/>
            <a:chOff x="1898189" y="2364629"/>
            <a:chExt cx="7137679" cy="1175571"/>
          </a:xfrm>
        </p:grpSpPr>
        <p:sp>
          <p:nvSpPr>
            <p:cNvPr id="12" name="圆角矩形 11"/>
            <p:cNvSpPr/>
            <p:nvPr>
              <p:custDataLst>
                <p:tags r:id="rId4"/>
              </p:custDataLst>
            </p:nvPr>
          </p:nvSpPr>
          <p:spPr>
            <a:xfrm>
              <a:off x="1898189" y="2364629"/>
              <a:ext cx="7137679" cy="1159214"/>
            </a:xfrm>
            <a:prstGeom prst="roundRect">
              <a:avLst>
                <a:gd name="adj" fmla="val 11892"/>
              </a:avLst>
            </a:prstGeom>
            <a:solidFill>
              <a:sysClr val="window" lastClr="FFFFFF">
                <a:lumMod val="95000"/>
              </a:sysClr>
            </a:solidFill>
            <a:ln w="12700" cap="flat" cmpd="sng" algn="ctr">
              <a:solidFill>
                <a:srgbClr val="0070C0"/>
              </a:solidFill>
              <a:prstDash val="solid"/>
              <a:miter lim="800000"/>
            </a:ln>
            <a:effectLst/>
          </p:spPr>
          <p:txBody>
            <a:bodyPr rtlCol="0" anchor="ctr"/>
            <a:p>
              <a:pPr algn="ctr"/>
              <a:endParaRPr lang="zh-CN" altLang="en-US" sz="2000">
                <a:solidFill>
                  <a:sysClr val="windowText" lastClr="000000">
                    <a:lumMod val="75000"/>
                    <a:lumOff val="25000"/>
                  </a:sysClr>
                </a:solidFill>
                <a:latin typeface="ITC Avant Garde Std XLt" charset="0"/>
                <a:ea typeface="方正兰亭黑简体" panose="02000000000000000000" charset="-122"/>
              </a:endParaRPr>
            </a:p>
          </p:txBody>
        </p:sp>
        <p:sp>
          <p:nvSpPr>
            <p:cNvPr id="42" name="文本框 31"/>
            <p:cNvSpPr txBox="1"/>
            <p:nvPr>
              <p:custDataLst>
                <p:tags r:id="rId5"/>
              </p:custDataLst>
            </p:nvPr>
          </p:nvSpPr>
          <p:spPr>
            <a:xfrm>
              <a:off x="2018678" y="2409507"/>
              <a:ext cx="6847163" cy="1130693"/>
            </a:xfrm>
            <a:prstGeom prst="rect">
              <a:avLst/>
            </a:prstGeom>
            <a:noFill/>
          </p:spPr>
          <p:txBody>
            <a:bodyPr wrap="square" rtlCol="0">
              <a:spAutoFit/>
            </a:bodyPr>
            <a:p>
              <a:pPr marL="342900" indent="-342900" algn="just">
                <a:lnSpc>
                  <a:spcPct val="150000"/>
                </a:lnSpc>
                <a:buFont typeface="Wingdings" panose="05000000000000000000" charset="0"/>
                <a:buChar char="l"/>
              </a:pPr>
              <a:r>
                <a:rPr lang="en-US" altLang="zh-CN" sz="4000" b="1" dirty="0">
                  <a:solidFill>
                    <a:srgbClr val="0070C0"/>
                  </a:solidFill>
                  <a:latin typeface="宋体" panose="02010600030101010101" pitchFamily="2" charset="-122"/>
                  <a:ea typeface="宋体" panose="02010600030101010101" pitchFamily="2" charset="-122"/>
                  <a:cs typeface="宋体" panose="02010600030101010101" pitchFamily="2" charset="-122"/>
                  <a:sym typeface="方正兰亭黑简体" panose="02000000000000000000" charset="-122"/>
                </a:rPr>
                <a:t>从耕地面积来看，在1996—2020</a:t>
              </a:r>
              <a:r>
                <a:rPr lang="en-US" altLang="zh-CN" sz="4000" b="1" dirty="0" smtClean="0">
                  <a:solidFill>
                    <a:srgbClr val="0070C0"/>
                  </a:solidFill>
                  <a:latin typeface="宋体" panose="02010600030101010101" pitchFamily="2" charset="-122"/>
                  <a:ea typeface="宋体" panose="02010600030101010101" pitchFamily="2" charset="-122"/>
                  <a:cs typeface="宋体" panose="02010600030101010101" pitchFamily="2" charset="-122"/>
                  <a:sym typeface="方正兰亭黑简体" panose="02000000000000000000" charset="-122"/>
                </a:rPr>
                <a:t>年间</a:t>
              </a:r>
              <a:r>
                <a:rPr lang="zh-CN" altLang="en-US" sz="4000" b="1" dirty="0" smtClean="0">
                  <a:solidFill>
                    <a:srgbClr val="0070C0"/>
                  </a:solidFill>
                  <a:latin typeface="宋体" panose="02010600030101010101" pitchFamily="2" charset="-122"/>
                  <a:ea typeface="宋体" panose="02010600030101010101" pitchFamily="2" charset="-122"/>
                  <a:cs typeface="宋体" panose="02010600030101010101" pitchFamily="2" charset="-122"/>
                  <a:sym typeface="方正兰亭黑简体" panose="02000000000000000000" charset="-122"/>
                </a:rPr>
                <a:t>中</a:t>
              </a:r>
              <a:r>
                <a:rPr lang="en-US" altLang="zh-CN" sz="4000" b="1" dirty="0" smtClean="0">
                  <a:solidFill>
                    <a:srgbClr val="0070C0"/>
                  </a:solidFill>
                  <a:latin typeface="宋体" panose="02010600030101010101" pitchFamily="2" charset="-122"/>
                  <a:ea typeface="宋体" panose="02010600030101010101" pitchFamily="2" charset="-122"/>
                  <a:cs typeface="宋体" panose="02010600030101010101" pitchFamily="2" charset="-122"/>
                  <a:sym typeface="方正兰亭黑简体" panose="02000000000000000000" charset="-122"/>
                </a:rPr>
                <a:t>国的耕地面积维持在</a:t>
              </a:r>
              <a:r>
                <a:rPr lang="en-US" altLang="zh-CN" sz="4000" b="1" dirty="0">
                  <a:solidFill>
                    <a:srgbClr val="FF0000"/>
                  </a:solidFill>
                  <a:latin typeface="宋体" panose="02010600030101010101" pitchFamily="2" charset="-122"/>
                  <a:ea typeface="宋体" panose="02010600030101010101" pitchFamily="2" charset="-122"/>
                  <a:cs typeface="宋体" panose="02010600030101010101" pitchFamily="2" charset="-122"/>
                  <a:sym typeface="方正兰亭黑简体" panose="02000000000000000000" charset="-122"/>
                </a:rPr>
                <a:t>18.26亿至20.31亿</a:t>
              </a:r>
              <a:r>
                <a:rPr lang="en-US" altLang="zh-CN" sz="4000" b="1" dirty="0">
                  <a:solidFill>
                    <a:srgbClr val="0070C0"/>
                  </a:solidFill>
                  <a:latin typeface="宋体" panose="02010600030101010101" pitchFamily="2" charset="-122"/>
                  <a:ea typeface="宋体" panose="02010600030101010101" pitchFamily="2" charset="-122"/>
                  <a:cs typeface="宋体" panose="02010600030101010101" pitchFamily="2" charset="-122"/>
                  <a:sym typeface="方正兰亭黑简体" panose="02000000000000000000" charset="-122"/>
                </a:rPr>
                <a:t>亩。</a:t>
              </a:r>
              <a:endParaRPr lang="en-US" altLang="zh-CN" sz="2000" b="1" dirty="0">
                <a:solidFill>
                  <a:srgbClr val="0070C0"/>
                </a:solidFill>
                <a:latin typeface="黑体" panose="02010609060101010101" charset="-122"/>
                <a:ea typeface="黑体" panose="02010609060101010101" charset="-122"/>
                <a:cs typeface="黑体" panose="02010609060101010101" charset="-122"/>
                <a:sym typeface="方正兰亭黑简体" panose="02000000000000000000" charset="-122"/>
              </a:endParaRPr>
            </a:p>
            <a:p>
              <a:pPr indent="0" algn="just">
                <a:lnSpc>
                  <a:spcPct val="150000"/>
                </a:lnSpc>
              </a:pPr>
              <a:r>
                <a:rPr lang="en-US" altLang="zh-CN" sz="2400" b="1" kern="100" spc="-60" noProof="0" dirty="0">
                  <a:solidFill>
                    <a:srgbClr val="FF0000"/>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In terms of</a:t>
              </a:r>
              <a:r>
                <a:rPr lang="en-US" altLang="zh-CN" sz="2400" b="1" kern="100" spc="-60" noProof="0" dirty="0">
                  <a:solidFill>
                    <a:srgbClr val="F47847"/>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 the cultivated land area, </a:t>
              </a:r>
              <a:r>
                <a:rPr lang="en-US" altLang="zh-CN" sz="2400" b="1" kern="100" spc="-60" noProof="0" dirty="0">
                  <a:solidFill>
                    <a:srgbClr val="FF0000"/>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from </a:t>
              </a:r>
              <a:r>
                <a:rPr lang="en-US" altLang="zh-CN" sz="2400" b="1" kern="100" spc="-60" noProof="0" dirty="0">
                  <a:solidFill>
                    <a:srgbClr val="F47847"/>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1996 to 2020, the cultivated land area in China maintained from 1.826 billion to 2.031 billion </a:t>
              </a:r>
              <a:r>
                <a:rPr lang="en-US" altLang="zh-CN" sz="2400" b="1" kern="100" spc="-60" noProof="0" dirty="0" smtClean="0">
                  <a:solidFill>
                    <a:srgbClr val="F47847"/>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mu (a unit measurement, 1 acre = 6 mu)</a:t>
              </a:r>
              <a:endParaRPr lang="en-US" altLang="zh-CN" sz="2400" b="1" kern="100" spc="-60" noProof="0" dirty="0">
                <a:solidFill>
                  <a:srgbClr val="F47847"/>
                </a:solidFill>
                <a:latin typeface="Times New Roman" panose="02020603050405020304" charset="0"/>
                <a:ea typeface="Open Sans" panose="020B0606030504020204" charset="0"/>
                <a:cs typeface="Times New Roman" panose="02020603050405020304" charset="0"/>
                <a:sym typeface="方正兰亭黑简体" panose="02000000000000000000" charset="-122"/>
              </a:endParaRPr>
            </a:p>
          </p:txBody>
        </p:sp>
      </p:grpSp>
      <p:grpSp>
        <p:nvGrpSpPr>
          <p:cNvPr id="13" name="组合 12"/>
          <p:cNvGrpSpPr/>
          <p:nvPr/>
        </p:nvGrpSpPr>
        <p:grpSpPr>
          <a:xfrm>
            <a:off x="1752600" y="5832475"/>
            <a:ext cx="15551785" cy="3361055"/>
            <a:chOff x="1841974" y="3573274"/>
            <a:chExt cx="8350259" cy="2037237"/>
          </a:xfrm>
        </p:grpSpPr>
        <p:sp>
          <p:nvSpPr>
            <p:cNvPr id="36" name="圆角矩形 35"/>
            <p:cNvSpPr/>
            <p:nvPr>
              <p:custDataLst>
                <p:tags r:id="rId6"/>
              </p:custDataLst>
            </p:nvPr>
          </p:nvSpPr>
          <p:spPr>
            <a:xfrm>
              <a:off x="1841974" y="3573274"/>
              <a:ext cx="8350259" cy="2001299"/>
            </a:xfrm>
            <a:prstGeom prst="roundRect">
              <a:avLst>
                <a:gd name="adj" fmla="val 11892"/>
              </a:avLst>
            </a:prstGeom>
            <a:solidFill>
              <a:sysClr val="window" lastClr="FFFFFF">
                <a:lumMod val="95000"/>
              </a:sysClr>
            </a:solidFill>
            <a:ln w="12700" cap="flat" cmpd="sng" algn="ctr">
              <a:solidFill>
                <a:srgbClr val="0070C0"/>
              </a:solidFill>
              <a:prstDash val="solid"/>
              <a:miter lim="800000"/>
            </a:ln>
            <a:effectLst/>
          </p:spPr>
          <p:txBody>
            <a:bodyPr rtlCol="0" anchor="ctr"/>
            <a:p>
              <a:pPr algn="ctr"/>
              <a:endParaRPr lang="zh-CN" altLang="en-US" sz="2000">
                <a:solidFill>
                  <a:sysClr val="windowText" lastClr="000000">
                    <a:lumMod val="75000"/>
                    <a:lumOff val="25000"/>
                  </a:sysClr>
                </a:solidFill>
                <a:latin typeface="ITC Avant Garde Std XLt" charset="0"/>
                <a:ea typeface="方正兰亭黑简体" panose="02000000000000000000" charset="-122"/>
              </a:endParaRPr>
            </a:p>
          </p:txBody>
        </p:sp>
        <p:sp>
          <p:nvSpPr>
            <p:cNvPr id="43" name="文本框 32"/>
            <p:cNvSpPr txBox="1"/>
            <p:nvPr>
              <p:custDataLst>
                <p:tags r:id="rId7"/>
              </p:custDataLst>
            </p:nvPr>
          </p:nvSpPr>
          <p:spPr>
            <a:xfrm>
              <a:off x="1965972" y="3697560"/>
              <a:ext cx="7322450" cy="1912951"/>
            </a:xfrm>
            <a:prstGeom prst="rect">
              <a:avLst/>
            </a:prstGeom>
            <a:noFill/>
          </p:spPr>
          <p:txBody>
            <a:bodyPr wrap="square" rtlCol="0">
              <a:noAutofit/>
            </a:bodyPr>
            <a:p>
              <a:pPr marL="342900" indent="-342900" algn="just" fontAlgn="auto">
                <a:lnSpc>
                  <a:spcPct val="150000"/>
                </a:lnSpc>
                <a:buFont typeface="Wingdings" panose="05000000000000000000" charset="0"/>
                <a:buChar char="l"/>
              </a:pPr>
              <a:r>
                <a:rPr lang="en-US" altLang="zh-CN" sz="4000" b="1" dirty="0">
                  <a:solidFill>
                    <a:srgbClr val="0070C0"/>
                  </a:solidFill>
                  <a:latin typeface="宋体" panose="02010600030101010101" pitchFamily="2" charset="-122"/>
                  <a:ea typeface="宋体" panose="02010600030101010101" pitchFamily="2" charset="-122"/>
                  <a:cs typeface="Times New Roman" panose="02020603050405020304" charset="0"/>
                  <a:sym typeface="方正兰亭黑简体" panose="02000000000000000000" charset="-122"/>
                </a:rPr>
                <a:t>未来耕地增加的潜力较小，后备耕地面积有限，中国粮食产量实现持续高位增产的难度加大。</a:t>
              </a:r>
              <a:endParaRPr lang="en-US" altLang="zh-CN" sz="4400" dirty="0">
                <a:solidFill>
                  <a:srgbClr val="0070C0"/>
                </a:solidFill>
                <a:latin typeface="宋体" panose="02010600030101010101" pitchFamily="2" charset="-122"/>
                <a:ea typeface="宋体" panose="02010600030101010101" pitchFamily="2" charset="-122"/>
                <a:cs typeface="Times New Roman" panose="02020603050405020304" charset="0"/>
              </a:endParaRPr>
            </a:p>
            <a:p>
              <a:pPr indent="0" algn="just" fontAlgn="auto">
                <a:lnSpc>
                  <a:spcPct val="150000"/>
                </a:lnSpc>
              </a:pPr>
              <a:r>
                <a:rPr lang="en-US" altLang="zh-CN" sz="2400" b="1" kern="100" spc="-60" noProof="0" dirty="0">
                  <a:solidFill>
                    <a:srgbClr val="FF0000"/>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In the future, the issues of lower increasing arable land and limited reserve arable land will make</a:t>
              </a:r>
              <a:r>
                <a:rPr lang="en-US" altLang="zh-CN" sz="2400" b="1" kern="100" spc="-60" noProof="0" dirty="0">
                  <a:solidFill>
                    <a:srgbClr val="F47847"/>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 it more difficult for China to achieve a sustained high increase in grain output.</a:t>
              </a:r>
              <a:endParaRPr lang="en-US" altLang="zh-CN" sz="2400" b="1" kern="100" spc="-60" noProof="0" dirty="0">
                <a:solidFill>
                  <a:srgbClr val="F47847"/>
                </a:solidFill>
                <a:latin typeface="Times New Roman" panose="02020603050405020304" charset="0"/>
                <a:ea typeface="Open Sans" panose="020B0606030504020204" charset="0"/>
                <a:cs typeface="Times New Roman" panose="02020603050405020304" charset="0"/>
                <a:sym typeface="方正兰亭黑简体" panose="02000000000000000000" charset="-122"/>
              </a:endParaRPr>
            </a:p>
          </p:txBody>
        </p:sp>
      </p:grpSp>
      <p:sp>
        <p:nvSpPr>
          <p:cNvPr id="5" name="Freeform 5"/>
          <p:cNvSpPr/>
          <p:nvPr/>
        </p:nvSpPr>
        <p:spPr>
          <a:xfrm rot="-2700000">
            <a:off x="15221383" y="8899740"/>
            <a:ext cx="3810717" cy="1905358"/>
          </a:xfrm>
          <a:custGeom>
            <a:avLst/>
            <a:gdLst/>
            <a:ahLst/>
            <a:cxnLst/>
            <a:rect l="l" t="t" r="r" b="b"/>
            <a:pathLst>
              <a:path w="3810717" h="1905358">
                <a:moveTo>
                  <a:pt x="0" y="0"/>
                </a:moveTo>
                <a:lnTo>
                  <a:pt x="3810717" y="0"/>
                </a:lnTo>
                <a:lnTo>
                  <a:pt x="3810717" y="1905358"/>
                </a:lnTo>
                <a:lnTo>
                  <a:pt x="0" y="1905358"/>
                </a:lnTo>
                <a:lnTo>
                  <a:pt x="0" y="0"/>
                </a:lnTo>
                <a:close/>
              </a:path>
            </a:pathLst>
          </a:custGeom>
          <a:blipFill>
            <a:blip r:embed="rId8">
              <a:alphaModFix amt="40000"/>
            </a:blip>
            <a:stretch>
              <a:fillRect/>
            </a:stretch>
          </a:blipFill>
        </p:spPr>
      </p:sp>
      <p:sp>
        <p:nvSpPr>
          <p:cNvPr id="31" name="任意多边形 30"/>
          <p:cNvSpPr/>
          <p:nvPr>
            <p:custDataLst>
              <p:tags r:id="rId9"/>
            </p:custDataLst>
          </p:nvPr>
        </p:nvSpPr>
        <p:spPr>
          <a:xfrm>
            <a:off x="13563600" y="5143500"/>
            <a:ext cx="1029970" cy="669290"/>
          </a:xfrm>
          <a:custGeom>
            <a:avLst/>
            <a:gdLst>
              <a:gd name="connsiteX0" fmla="*/ 0 w 792480"/>
              <a:gd name="connsiteY0" fmla="*/ 435864 h 792480"/>
              <a:gd name="connsiteX1" fmla="*/ 178308 w 792480"/>
              <a:gd name="connsiteY1" fmla="*/ 435864 h 792480"/>
              <a:gd name="connsiteX2" fmla="*/ 178308 w 792480"/>
              <a:gd name="connsiteY2" fmla="*/ 0 h 792480"/>
              <a:gd name="connsiteX3" fmla="*/ 614172 w 792480"/>
              <a:gd name="connsiteY3" fmla="*/ 0 h 792480"/>
              <a:gd name="connsiteX4" fmla="*/ 614172 w 792480"/>
              <a:gd name="connsiteY4" fmla="*/ 435864 h 792480"/>
              <a:gd name="connsiteX5" fmla="*/ 792480 w 792480"/>
              <a:gd name="connsiteY5" fmla="*/ 435864 h 792480"/>
              <a:gd name="connsiteX6" fmla="*/ 396240 w 792480"/>
              <a:gd name="connsiteY6" fmla="*/ 792480 h 792480"/>
              <a:gd name="connsiteX7" fmla="*/ 0 w 792480"/>
              <a:gd name="connsiteY7" fmla="*/ 435864 h 79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2480" h="792480">
                <a:moveTo>
                  <a:pt x="0" y="435864"/>
                </a:moveTo>
                <a:lnTo>
                  <a:pt x="178308" y="435864"/>
                </a:lnTo>
                <a:lnTo>
                  <a:pt x="178308" y="0"/>
                </a:lnTo>
                <a:lnTo>
                  <a:pt x="614172" y="0"/>
                </a:lnTo>
                <a:lnTo>
                  <a:pt x="614172" y="435864"/>
                </a:lnTo>
                <a:lnTo>
                  <a:pt x="792480" y="435864"/>
                </a:lnTo>
                <a:lnTo>
                  <a:pt x="396240" y="792480"/>
                </a:lnTo>
                <a:lnTo>
                  <a:pt x="0" y="435864"/>
                </a:lnTo>
                <a:close/>
              </a:path>
            </a:pathLst>
          </a:custGeom>
          <a:solidFill>
            <a:srgbClr val="F47848"/>
          </a:solidFill>
          <a:ln w="12700" cap="flat" cmpd="sng" algn="ctr">
            <a:noFill/>
            <a:prstDash val="solid"/>
            <a:miter lim="800000"/>
          </a:ln>
          <a:effectLst/>
        </p:spPr>
        <p:txBody>
          <a:bodyPr spcFirstLastPara="0" vert="horz" wrap="square" lIns="224028" tIns="45720" rIns="224028" bIns="241858" numCol="1" spcCol="953" anchor="ctr" anchorCtr="0">
            <a:noAutofit/>
          </a:bodyPr>
          <a:p>
            <a:pPr algn="ctr" defTabSz="1200150">
              <a:lnSpc>
                <a:spcPct val="90000"/>
              </a:lnSpc>
              <a:spcBef>
                <a:spcPct val="0"/>
              </a:spcBef>
              <a:spcAft>
                <a:spcPct val="35000"/>
              </a:spcAft>
            </a:pPr>
            <a:endParaRPr lang="zh-CN" altLang="en-US" sz="3200">
              <a:solidFill>
                <a:sysClr val="windowText" lastClr="000000">
                  <a:hueOff val="0"/>
                  <a:satOff val="0"/>
                  <a:lumOff val="0"/>
                  <a:alphaOff val="0"/>
                </a:sysClr>
              </a:solidFill>
              <a:latin typeface="ITC Avant Garde Std XLt" charset="0"/>
              <a:ea typeface="方正兰亭黑简体" panose="02000000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1000">
        <p:cover dir="d"/>
      </p:transition>
    </mc:Choice>
    <mc:Fallback>
      <p:transition spd="slow">
        <p:cover dir="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8"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up)">
                                      <p:cBhvr>
                                        <p:cTn id="1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6"/>
          <p:cNvGrpSpPr/>
          <p:nvPr/>
        </p:nvGrpSpPr>
        <p:grpSpPr>
          <a:xfrm rot="-5400000">
            <a:off x="-1921219" y="-1921220"/>
            <a:ext cx="5896800" cy="5896800"/>
            <a:chOff x="0" y="0"/>
            <a:chExt cx="9130328" cy="9130328"/>
          </a:xfrm>
        </p:grpSpPr>
        <p:sp>
          <p:nvSpPr>
            <p:cNvPr id="18" name="Freeform 7"/>
            <p:cNvSpPr/>
            <p:nvPr/>
          </p:nvSpPr>
          <p:spPr>
            <a:xfrm rot="-2700000">
              <a:off x="2403426" y="270785"/>
              <a:ext cx="4323477" cy="8588757"/>
            </a:xfrm>
            <a:custGeom>
              <a:avLst/>
              <a:gdLst/>
              <a:ahLst/>
              <a:cxnLst/>
              <a:rect l="l" t="t" r="r" b="b"/>
              <a:pathLst>
                <a:path w="4323477" h="8588757">
                  <a:moveTo>
                    <a:pt x="0" y="0"/>
                  </a:moveTo>
                  <a:lnTo>
                    <a:pt x="4323476" y="0"/>
                  </a:lnTo>
                  <a:lnTo>
                    <a:pt x="4323476" y="8588758"/>
                  </a:lnTo>
                  <a:lnTo>
                    <a:pt x="0" y="8588758"/>
                  </a:lnTo>
                  <a:lnTo>
                    <a:pt x="0" y="0"/>
                  </a:lnTo>
                  <a:close/>
                </a:path>
              </a:pathLst>
            </a:custGeom>
            <a:blipFill>
              <a:blip r:embed="rId1"/>
              <a:stretch>
                <a:fillRect r="-98653"/>
              </a:stretch>
            </a:blipFill>
          </p:spPr>
        </p:sp>
        <p:sp>
          <p:nvSpPr>
            <p:cNvPr id="19" name="Freeform 8"/>
            <p:cNvSpPr/>
            <p:nvPr/>
          </p:nvSpPr>
          <p:spPr>
            <a:xfrm rot="-2700000" flipH="1">
              <a:off x="5784265" y="190406"/>
              <a:ext cx="2113253" cy="4198061"/>
            </a:xfrm>
            <a:custGeom>
              <a:avLst/>
              <a:gdLst/>
              <a:ahLst/>
              <a:cxnLst/>
              <a:rect l="l" t="t" r="r" b="b"/>
              <a:pathLst>
                <a:path w="2113253" h="4198061">
                  <a:moveTo>
                    <a:pt x="2113253" y="0"/>
                  </a:moveTo>
                  <a:lnTo>
                    <a:pt x="0" y="0"/>
                  </a:lnTo>
                  <a:lnTo>
                    <a:pt x="0" y="4198061"/>
                  </a:lnTo>
                  <a:lnTo>
                    <a:pt x="2113253" y="4198061"/>
                  </a:lnTo>
                  <a:lnTo>
                    <a:pt x="2113253" y="0"/>
                  </a:lnTo>
                  <a:close/>
                </a:path>
              </a:pathLst>
            </a:custGeom>
            <a:blipFill>
              <a:blip r:embed="rId2"/>
              <a:stretch>
                <a:fillRect r="-98653"/>
              </a:stretch>
            </a:blipFill>
          </p:spPr>
        </p:sp>
        <p:sp>
          <p:nvSpPr>
            <p:cNvPr id="20" name="Freeform 9"/>
            <p:cNvSpPr/>
            <p:nvPr/>
          </p:nvSpPr>
          <p:spPr>
            <a:xfrm rot="-2700000">
              <a:off x="5207629" y="2369390"/>
              <a:ext cx="1040206" cy="2066411"/>
            </a:xfrm>
            <a:custGeom>
              <a:avLst/>
              <a:gdLst/>
              <a:ahLst/>
              <a:cxnLst/>
              <a:rect l="l" t="t" r="r" b="b"/>
              <a:pathLst>
                <a:path w="1040206" h="2066411">
                  <a:moveTo>
                    <a:pt x="0" y="0"/>
                  </a:moveTo>
                  <a:lnTo>
                    <a:pt x="1040206" y="0"/>
                  </a:lnTo>
                  <a:lnTo>
                    <a:pt x="1040206" y="2066412"/>
                  </a:lnTo>
                  <a:lnTo>
                    <a:pt x="0" y="2066412"/>
                  </a:lnTo>
                  <a:lnTo>
                    <a:pt x="0" y="0"/>
                  </a:lnTo>
                  <a:close/>
                </a:path>
              </a:pathLst>
            </a:custGeom>
            <a:blipFill>
              <a:blip r:embed="rId2"/>
              <a:stretch>
                <a:fillRect r="-98653"/>
              </a:stretch>
            </a:blipFill>
          </p:spPr>
        </p:sp>
      </p:grpSp>
      <p:sp>
        <p:nvSpPr>
          <p:cNvPr id="2" name="TextBox 2"/>
          <p:cNvSpPr txBox="1"/>
          <p:nvPr/>
        </p:nvSpPr>
        <p:spPr>
          <a:xfrm>
            <a:off x="3361677" y="9700019"/>
            <a:ext cx="12369684" cy="346249"/>
          </a:xfrm>
          <a:prstGeom prst="rect">
            <a:avLst/>
          </a:prstGeom>
        </p:spPr>
        <p:txBody>
          <a:bodyPr lIns="0" tIns="0" rIns="0" bIns="0" rtlCol="0" anchor="t">
            <a:spAutoFit/>
          </a:bodyPr>
          <a:lstStyle/>
          <a:p>
            <a:pPr>
              <a:lnSpc>
                <a:spcPts val="2700"/>
              </a:lnSpc>
            </a:pPr>
            <a:r>
              <a:rPr lang="en-US" sz="2800" dirty="0">
                <a:solidFill>
                  <a:srgbClr val="1D85C6"/>
                </a:solidFill>
                <a:latin typeface="微软雅黑" panose="020B0503020204020204" pitchFamily="34" charset="-122"/>
                <a:ea typeface="微软雅黑" panose="020B0503020204020204" pitchFamily="34" charset="-122"/>
              </a:rPr>
              <a:t>SEMINAR ON POST-HARVEST LOSS MANAGEMENT</a:t>
            </a:r>
            <a:r>
              <a:rPr lang="zh-CN" altLang="en-US" sz="2800" dirty="0">
                <a:solidFill>
                  <a:srgbClr val="1D85C6"/>
                </a:solidFill>
                <a:latin typeface="微软雅黑" panose="020B0503020204020204" pitchFamily="34" charset="-122"/>
                <a:ea typeface="微软雅黑" panose="020B0503020204020204" pitchFamily="34" charset="-122"/>
              </a:rPr>
              <a:t> </a:t>
            </a:r>
            <a:r>
              <a:rPr lang="en-US" sz="2800" dirty="0" err="1">
                <a:solidFill>
                  <a:srgbClr val="1D85C6"/>
                </a:solidFill>
                <a:latin typeface="微软雅黑" panose="020B0503020204020204" pitchFamily="34" charset="-122"/>
                <a:ea typeface="微软雅黑" panose="020B0503020204020204" pitchFamily="34" charset="-122"/>
              </a:rPr>
              <a:t>粮食减损国际研讨会</a:t>
            </a:r>
            <a:endParaRPr lang="en-US" sz="2800" dirty="0">
              <a:solidFill>
                <a:srgbClr val="1D85C6"/>
              </a:solidFill>
              <a:latin typeface="微软雅黑" panose="020B0503020204020204" pitchFamily="34" charset="-122"/>
              <a:ea typeface="微软雅黑" panose="020B0503020204020204" pitchFamily="34" charset="-122"/>
            </a:endParaRPr>
          </a:p>
        </p:txBody>
      </p:sp>
      <p:sp>
        <p:nvSpPr>
          <p:cNvPr id="4" name="AutoShape 4"/>
          <p:cNvSpPr/>
          <p:nvPr/>
        </p:nvSpPr>
        <p:spPr>
          <a:xfrm>
            <a:off x="3361720" y="1985468"/>
            <a:ext cx="13234453" cy="23812"/>
          </a:xfrm>
          <a:prstGeom prst="line">
            <a:avLst/>
          </a:prstGeom>
          <a:ln w="47625" cap="flat">
            <a:solidFill>
              <a:srgbClr val="1D85C6"/>
            </a:solidFill>
            <a:prstDash val="solid"/>
            <a:headEnd type="none" w="sm" len="sm"/>
            <a:tailEnd type="none" w="sm" len="sm"/>
          </a:ln>
        </p:spPr>
      </p:sp>
      <p:sp>
        <p:nvSpPr>
          <p:cNvPr id="5" name="Freeform 5"/>
          <p:cNvSpPr/>
          <p:nvPr/>
        </p:nvSpPr>
        <p:spPr>
          <a:xfrm rot="-2700000">
            <a:off x="15221383" y="8899740"/>
            <a:ext cx="3810717" cy="1905358"/>
          </a:xfrm>
          <a:custGeom>
            <a:avLst/>
            <a:gdLst/>
            <a:ahLst/>
            <a:cxnLst/>
            <a:rect l="l" t="t" r="r" b="b"/>
            <a:pathLst>
              <a:path w="3810717" h="1905358">
                <a:moveTo>
                  <a:pt x="0" y="0"/>
                </a:moveTo>
                <a:lnTo>
                  <a:pt x="3810717" y="0"/>
                </a:lnTo>
                <a:lnTo>
                  <a:pt x="3810717" y="1905358"/>
                </a:lnTo>
                <a:lnTo>
                  <a:pt x="0" y="1905358"/>
                </a:lnTo>
                <a:lnTo>
                  <a:pt x="0" y="0"/>
                </a:lnTo>
                <a:close/>
              </a:path>
            </a:pathLst>
          </a:custGeom>
          <a:blipFill>
            <a:blip r:embed="rId3">
              <a:alphaModFix amt="40000"/>
            </a:blip>
            <a:stretch>
              <a:fillRect/>
            </a:stretch>
          </a:blipFill>
        </p:spPr>
      </p:sp>
      <p:sp>
        <p:nvSpPr>
          <p:cNvPr id="6" name="Freeform 6"/>
          <p:cNvSpPr/>
          <p:nvPr/>
        </p:nvSpPr>
        <p:spPr>
          <a:xfrm>
            <a:off x="-4947379" y="5815006"/>
            <a:ext cx="8943989" cy="8943989"/>
          </a:xfrm>
          <a:custGeom>
            <a:avLst/>
            <a:gdLst/>
            <a:ahLst/>
            <a:cxnLst/>
            <a:rect l="l" t="t" r="r" b="b"/>
            <a:pathLst>
              <a:path w="8943989" h="8943989">
                <a:moveTo>
                  <a:pt x="0" y="0"/>
                </a:moveTo>
                <a:lnTo>
                  <a:pt x="8943989" y="0"/>
                </a:lnTo>
                <a:lnTo>
                  <a:pt x="8943989" y="8943988"/>
                </a:lnTo>
                <a:lnTo>
                  <a:pt x="0" y="8943988"/>
                </a:lnTo>
                <a:lnTo>
                  <a:pt x="0" y="0"/>
                </a:lnTo>
                <a:close/>
              </a:path>
            </a:pathLst>
          </a:custGeom>
          <a:blipFill>
            <a:blip r:embed="rId4">
              <a:alphaModFix amt="31999"/>
            </a:blip>
            <a:stretch>
              <a:fillRect/>
            </a:stretch>
          </a:blipFill>
        </p:spPr>
      </p:sp>
      <p:sp>
        <p:nvSpPr>
          <p:cNvPr id="7" name="TextBox 7"/>
          <p:cNvSpPr txBox="1"/>
          <p:nvPr/>
        </p:nvSpPr>
        <p:spPr>
          <a:xfrm>
            <a:off x="299787" y="9307305"/>
            <a:ext cx="2151006" cy="773714"/>
          </a:xfrm>
          <a:prstGeom prst="rect">
            <a:avLst/>
          </a:prstGeom>
        </p:spPr>
        <p:txBody>
          <a:bodyPr lIns="0" tIns="0" rIns="0" bIns="0" rtlCol="0" anchor="t">
            <a:spAutoFit/>
          </a:bodyPr>
          <a:lstStyle/>
          <a:p>
            <a:pPr>
              <a:lnSpc>
                <a:spcPts val="3100"/>
              </a:lnSpc>
            </a:pPr>
            <a:r>
              <a:rPr lang="en-US" sz="2245">
                <a:solidFill>
                  <a:srgbClr val="1578B6"/>
                </a:solidFill>
                <a:latin typeface="微软雅黑" panose="020B0503020204020204" pitchFamily="34" charset="-122"/>
                <a:ea typeface="微软雅黑" panose="020B0503020204020204" pitchFamily="34" charset="-122"/>
              </a:rPr>
              <a:t>河南·开封</a:t>
            </a:r>
            <a:endParaRPr lang="en-US" sz="2245">
              <a:solidFill>
                <a:srgbClr val="1578B6"/>
              </a:solidFill>
              <a:latin typeface="微软雅黑" panose="020B0503020204020204" pitchFamily="34" charset="-122"/>
              <a:ea typeface="微软雅黑" panose="020B0503020204020204" pitchFamily="34" charset="-122"/>
            </a:endParaRPr>
          </a:p>
          <a:p>
            <a:pPr>
              <a:lnSpc>
                <a:spcPts val="3100"/>
              </a:lnSpc>
            </a:pPr>
            <a:r>
              <a:rPr lang="en-US" sz="2245">
                <a:solidFill>
                  <a:srgbClr val="1578B6"/>
                </a:solidFill>
                <a:latin typeface="微软雅黑" panose="020B0503020204020204" pitchFamily="34" charset="-122"/>
                <a:ea typeface="微软雅黑" panose="020B0503020204020204" pitchFamily="34" charset="-122"/>
              </a:rPr>
              <a:t>2023年9月25日</a:t>
            </a:r>
            <a:endParaRPr lang="en-US" sz="2245">
              <a:solidFill>
                <a:srgbClr val="1578B6"/>
              </a:solidFill>
              <a:latin typeface="微软雅黑" panose="020B0503020204020204" pitchFamily="34" charset="-122"/>
              <a:ea typeface="微软雅黑" panose="020B0503020204020204" pitchFamily="34" charset="-122"/>
            </a:endParaRPr>
          </a:p>
        </p:txBody>
      </p:sp>
      <p:sp>
        <p:nvSpPr>
          <p:cNvPr id="8" name="文本框 7"/>
          <p:cNvSpPr txBox="1"/>
          <p:nvPr>
            <p:custDataLst>
              <p:tags r:id="rId5"/>
            </p:custDataLst>
          </p:nvPr>
        </p:nvSpPr>
        <p:spPr>
          <a:xfrm>
            <a:off x="3733800" y="723900"/>
            <a:ext cx="6096000" cy="1198880"/>
          </a:xfrm>
          <a:prstGeom prst="rect">
            <a:avLst/>
          </a:prstGeom>
          <a:noFill/>
        </p:spPr>
        <p:txBody>
          <a:bodyPr wrap="square" rtlCol="0" anchor="t">
            <a:spAutoFit/>
          </a:bodyPr>
          <a:p>
            <a:r>
              <a:rPr lang="zh-CN" altLang="en-US" sz="4400" b="1" dirty="0">
                <a:solidFill>
                  <a:srgbClr val="00B050"/>
                </a:solidFill>
                <a:latin typeface="黑体" panose="02010609060101010101" charset="-122"/>
                <a:ea typeface="黑体" panose="02010609060101010101" charset="-122"/>
                <a:cs typeface="Times New Roman" panose="02020603050405020304" charset="0"/>
                <a:sym typeface="+mn-ea"/>
              </a:rPr>
              <a:t>粮食损耗</a:t>
            </a:r>
            <a:r>
              <a:rPr lang="en-US" altLang="zh-CN" sz="4400" b="1" dirty="0">
                <a:solidFill>
                  <a:srgbClr val="00B050"/>
                </a:solidFill>
                <a:latin typeface="黑体" panose="02010609060101010101" charset="-122"/>
                <a:ea typeface="黑体" panose="02010609060101010101" charset="-122"/>
                <a:cs typeface="Times New Roman" panose="02020603050405020304" charset="0"/>
                <a:sym typeface="+mn-ea"/>
              </a:rPr>
              <a:t>:</a:t>
            </a:r>
            <a:endParaRPr lang="en-US" altLang="zh-CN" sz="4400" b="1" dirty="0">
              <a:solidFill>
                <a:schemeClr val="accent1"/>
              </a:solidFill>
              <a:latin typeface="黑体" panose="02010609060101010101" charset="-122"/>
              <a:ea typeface="黑体" panose="02010609060101010101" charset="-122"/>
              <a:cs typeface="Times New Roman" panose="02020603050405020304" charset="0"/>
              <a:sym typeface="+mn-ea"/>
            </a:endParaRPr>
          </a:p>
          <a:p>
            <a:r>
              <a:rPr lang="en-US" altLang="zh-CN" sz="1800" b="1" kern="100" spc="-60" noProof="0" dirty="0">
                <a:solidFill>
                  <a:srgbClr val="F47847"/>
                </a:solidFill>
                <a:latin typeface="Times New Roman" panose="02020603050405020304" charset="0"/>
                <a:ea typeface="Open Sans" panose="020B0606030504020204" charset="0"/>
                <a:cs typeface="Times New Roman" panose="02020603050405020304" charset="0"/>
                <a:sym typeface="+mn-ea"/>
              </a:rPr>
              <a:t> </a:t>
            </a:r>
            <a:r>
              <a:rPr lang="en-US" altLang="zh-CN" sz="2800" b="1" kern="100" spc="-60" noProof="0" dirty="0">
                <a:solidFill>
                  <a:srgbClr val="F47847"/>
                </a:solidFill>
                <a:latin typeface="Times New Roman" panose="02020603050405020304" charset="0"/>
                <a:ea typeface="Open Sans" panose="020B0606030504020204" charset="0"/>
                <a:cs typeface="Times New Roman" panose="02020603050405020304" charset="0"/>
                <a:sym typeface="+mn-ea"/>
              </a:rPr>
              <a:t>Food loss:</a:t>
            </a:r>
            <a:endParaRPr lang="en-US" altLang="zh-CN" sz="2800" b="1" kern="100" spc="-60" noProof="0" dirty="0">
              <a:solidFill>
                <a:srgbClr val="F47847"/>
              </a:solidFill>
              <a:latin typeface="Times New Roman" panose="02020603050405020304" charset="0"/>
              <a:ea typeface="Open Sans" panose="020B0606030504020204" charset="0"/>
              <a:cs typeface="Times New Roman" panose="02020603050405020304" charset="0"/>
              <a:sym typeface="+mn-ea"/>
            </a:endParaRPr>
          </a:p>
        </p:txBody>
      </p:sp>
      <p:pic>
        <p:nvPicPr>
          <p:cNvPr id="59394" name="图片 11"/>
          <p:cNvPicPr>
            <a:picLocks noChangeAspect="1"/>
          </p:cNvPicPr>
          <p:nvPr>
            <p:custDataLst>
              <p:tags r:id="rId6"/>
            </p:custDataLst>
          </p:nvPr>
        </p:nvPicPr>
        <p:blipFill>
          <a:blip r:embed="rId7" cstate="print">
            <a:lum bright="24000" contrast="12000"/>
          </a:blip>
          <a:stretch>
            <a:fillRect/>
          </a:stretch>
        </p:blipFill>
        <p:spPr>
          <a:xfrm>
            <a:off x="1981200" y="2095500"/>
            <a:ext cx="4981575" cy="6644005"/>
          </a:xfrm>
          <a:prstGeom prst="rect">
            <a:avLst/>
          </a:prstGeom>
          <a:noFill/>
          <a:ln w="9525">
            <a:noFill/>
          </a:ln>
        </p:spPr>
      </p:pic>
      <p:sp>
        <p:nvSpPr>
          <p:cNvPr id="59396" name="文本框 15"/>
          <p:cNvSpPr txBox="1"/>
          <p:nvPr>
            <p:custDataLst>
              <p:tags r:id="rId8"/>
            </p:custDataLst>
          </p:nvPr>
        </p:nvSpPr>
        <p:spPr>
          <a:xfrm>
            <a:off x="8382000" y="2552700"/>
            <a:ext cx="7360285" cy="1137285"/>
          </a:xfrm>
          <a:prstGeom prst="rect">
            <a:avLst/>
          </a:prstGeom>
          <a:noFill/>
          <a:ln w="9525">
            <a:noFill/>
          </a:ln>
        </p:spPr>
        <p:txBody>
          <a:bodyPr wrap="square" anchor="t" anchorCtr="0">
            <a:spAutoFit/>
          </a:bodyPr>
          <a:p>
            <a:pPr marL="342900" indent="-342900" algn="just" eaLnBrk="0" hangingPunct="0">
              <a:lnSpc>
                <a:spcPct val="100000"/>
              </a:lnSpc>
              <a:buFont typeface="Wingdings" panose="05000000000000000000" charset="0"/>
              <a:buChar char="Ø"/>
            </a:pPr>
            <a:r>
              <a:rPr lang="en-US" altLang="zh-CN" sz="4000" dirty="0">
                <a:solidFill>
                  <a:srgbClr val="0070C0"/>
                </a:solidFill>
                <a:latin typeface="Times New Roman" panose="02020603050405020304" charset="0"/>
                <a:ea typeface="Open Sans" panose="020B0606030504020204" charset="0"/>
                <a:cs typeface="Times New Roman" panose="02020603050405020304" charset="0"/>
              </a:rPr>
              <a:t>农户仓储设施差</a:t>
            </a:r>
            <a:endParaRPr lang="en-US" altLang="zh-CN" sz="4000" dirty="0">
              <a:solidFill>
                <a:srgbClr val="0070C0"/>
              </a:solidFill>
              <a:latin typeface="Times New Roman" panose="02020603050405020304" charset="0"/>
              <a:ea typeface="Open Sans" panose="020B0606030504020204" charset="0"/>
              <a:cs typeface="Times New Roman" panose="02020603050405020304" charset="0"/>
            </a:endParaRPr>
          </a:p>
          <a:p>
            <a:pPr indent="0" algn="just" eaLnBrk="0" hangingPunct="0">
              <a:lnSpc>
                <a:spcPct val="100000"/>
              </a:lnSpc>
              <a:buFont typeface="Wingdings" panose="05000000000000000000" charset="0"/>
              <a:buNone/>
            </a:pPr>
            <a:r>
              <a:rPr lang="en-US" altLang="zh-CN" sz="2400" dirty="0">
                <a:solidFill>
                  <a:srgbClr val="0070C0"/>
                </a:solidFill>
                <a:latin typeface="Times New Roman" panose="02020603050405020304" charset="0"/>
                <a:ea typeface="Open Sans" panose="020B0606030504020204" charset="0"/>
                <a:cs typeface="Times New Roman" panose="02020603050405020304" charset="0"/>
              </a:rPr>
              <a:t>    </a:t>
            </a:r>
            <a:r>
              <a:rPr lang="en-US" altLang="zh-CN" sz="2800" b="1" kern="100" spc="-60" noProof="0" dirty="0">
                <a:solidFill>
                  <a:srgbClr val="F47847"/>
                </a:solidFill>
                <a:latin typeface="Times New Roman" panose="02020603050405020304" charset="0"/>
                <a:ea typeface="Open Sans" panose="020B0606030504020204" charset="0"/>
                <a:cs typeface="Times New Roman" panose="02020603050405020304" charset="0"/>
              </a:rPr>
              <a:t>Poor storage facilities for farmers’ households</a:t>
            </a:r>
            <a:endParaRPr lang="en-US" altLang="zh-CN" sz="2800" b="1" kern="100" spc="-60" noProof="0" dirty="0">
              <a:solidFill>
                <a:srgbClr val="F47847"/>
              </a:solidFill>
              <a:latin typeface="Times New Roman" panose="02020603050405020304" charset="0"/>
              <a:ea typeface="Open Sans" panose="020B0606030504020204" charset="0"/>
              <a:cs typeface="Times New Roman" panose="02020603050405020304" charset="0"/>
            </a:endParaRPr>
          </a:p>
        </p:txBody>
      </p:sp>
      <p:sp>
        <p:nvSpPr>
          <p:cNvPr id="9" name="文本框 15"/>
          <p:cNvSpPr txBox="1"/>
          <p:nvPr>
            <p:custDataLst>
              <p:tags r:id="rId9"/>
            </p:custDataLst>
          </p:nvPr>
        </p:nvSpPr>
        <p:spPr>
          <a:xfrm>
            <a:off x="8382000" y="4152900"/>
            <a:ext cx="7708900" cy="1137285"/>
          </a:xfrm>
          <a:prstGeom prst="rect">
            <a:avLst/>
          </a:prstGeom>
          <a:noFill/>
          <a:ln w="9525">
            <a:noFill/>
          </a:ln>
        </p:spPr>
        <p:txBody>
          <a:bodyPr wrap="square" anchor="t" anchorCtr="0">
            <a:spAutoFit/>
          </a:bodyPr>
          <a:p>
            <a:pPr marL="342900" indent="-342900" algn="just" eaLnBrk="0" hangingPunct="0">
              <a:lnSpc>
                <a:spcPct val="100000"/>
              </a:lnSpc>
              <a:buFont typeface="Wingdings" panose="05000000000000000000" charset="0"/>
              <a:buChar char="Ø"/>
            </a:pPr>
            <a:r>
              <a:rPr lang="en-US" altLang="zh-CN" sz="4000" dirty="0">
                <a:solidFill>
                  <a:srgbClr val="0070C0"/>
                </a:solidFill>
                <a:latin typeface="Times New Roman" panose="02020603050405020304" charset="0"/>
                <a:ea typeface="Open Sans" panose="020B0606030504020204" charset="0"/>
                <a:cs typeface="Times New Roman" panose="02020603050405020304" charset="0"/>
              </a:rPr>
              <a:t>粮食销售和流通效率低下</a:t>
            </a:r>
            <a:endParaRPr lang="en-US" altLang="zh-CN" sz="4000" dirty="0">
              <a:solidFill>
                <a:srgbClr val="0070C0"/>
              </a:solidFill>
              <a:latin typeface="Times New Roman" panose="02020603050405020304" charset="0"/>
              <a:ea typeface="Open Sans" panose="020B0606030504020204" charset="0"/>
              <a:cs typeface="Times New Roman" panose="02020603050405020304" charset="0"/>
            </a:endParaRPr>
          </a:p>
          <a:p>
            <a:pPr indent="0" algn="just" eaLnBrk="0" hangingPunct="0">
              <a:lnSpc>
                <a:spcPct val="100000"/>
              </a:lnSpc>
              <a:buFont typeface="Wingdings" panose="05000000000000000000" charset="0"/>
              <a:buNone/>
            </a:pPr>
            <a:r>
              <a:rPr lang="en-US" altLang="zh-CN" sz="2400" dirty="0">
                <a:solidFill>
                  <a:srgbClr val="0070C0"/>
                </a:solidFill>
                <a:latin typeface="Times New Roman" panose="02020603050405020304" charset="0"/>
                <a:ea typeface="Open Sans" panose="020B0606030504020204" charset="0"/>
                <a:cs typeface="Times New Roman" panose="02020603050405020304" charset="0"/>
              </a:rPr>
              <a:t>   </a:t>
            </a:r>
            <a:r>
              <a:rPr lang="en-US" altLang="zh-CN" sz="2800" dirty="0">
                <a:solidFill>
                  <a:srgbClr val="0070C0"/>
                </a:solidFill>
                <a:latin typeface="Times New Roman" panose="02020603050405020304" charset="0"/>
                <a:ea typeface="Open Sans" panose="020B0606030504020204" charset="0"/>
                <a:cs typeface="Times New Roman" panose="02020603050405020304" charset="0"/>
              </a:rPr>
              <a:t> </a:t>
            </a:r>
            <a:r>
              <a:rPr lang="en-US" altLang="zh-CN" sz="2800" b="1" kern="100" spc="-60" noProof="0" dirty="0">
                <a:solidFill>
                  <a:srgbClr val="F47847"/>
                </a:solidFill>
                <a:latin typeface="Times New Roman" panose="02020603050405020304" charset="0"/>
                <a:ea typeface="Open Sans" panose="020B0606030504020204" charset="0"/>
                <a:cs typeface="Times New Roman" panose="02020603050405020304" charset="0"/>
              </a:rPr>
              <a:t>Inefficient marketing and distribution of grain</a:t>
            </a:r>
            <a:endParaRPr lang="en-US" altLang="zh-CN" sz="2800" b="1" kern="100" spc="-60" noProof="0" dirty="0">
              <a:solidFill>
                <a:srgbClr val="F47847"/>
              </a:solidFill>
              <a:latin typeface="Times New Roman" panose="02020603050405020304" charset="0"/>
              <a:ea typeface="Open Sans" panose="020B0606030504020204" charset="0"/>
              <a:cs typeface="Times New Roman" panose="02020603050405020304" charset="0"/>
            </a:endParaRPr>
          </a:p>
        </p:txBody>
      </p:sp>
      <p:sp>
        <p:nvSpPr>
          <p:cNvPr id="10" name="文本框 9"/>
          <p:cNvSpPr txBox="1"/>
          <p:nvPr>
            <p:custDataLst>
              <p:tags r:id="rId10"/>
            </p:custDataLst>
          </p:nvPr>
        </p:nvSpPr>
        <p:spPr>
          <a:xfrm>
            <a:off x="8458200" y="5814695"/>
            <a:ext cx="4500245" cy="706755"/>
          </a:xfrm>
          <a:prstGeom prst="rect">
            <a:avLst/>
          </a:prstGeom>
          <a:noFill/>
        </p:spPr>
        <p:txBody>
          <a:bodyPr wrap="square" rtlCol="0">
            <a:spAutoFit/>
          </a:bodyPr>
          <a:p>
            <a:pPr marL="571500" indent="-571500">
              <a:buFont typeface="Wingdings" panose="05000000000000000000" charset="0"/>
              <a:buChar char="Ø"/>
            </a:pPr>
            <a:r>
              <a:rPr lang="en-US" altLang="zh-CN" sz="4000" dirty="0">
                <a:solidFill>
                  <a:srgbClr val="0070C0"/>
                </a:solidFill>
                <a:latin typeface="Times New Roman" panose="02020603050405020304" charset="0"/>
                <a:ea typeface="Open Sans" panose="020B0606030504020204" charset="0"/>
                <a:cs typeface="Times New Roman" panose="02020603050405020304" charset="0"/>
              </a:rPr>
              <a:t>......</a:t>
            </a:r>
            <a:endParaRPr lang="en-US" altLang="zh-CN" sz="4000" dirty="0">
              <a:solidFill>
                <a:srgbClr val="0070C0"/>
              </a:solidFill>
              <a:latin typeface="Times New Roman" panose="02020603050405020304" charset="0"/>
              <a:ea typeface="Open Sans" panose="020B0606030504020204" charset="0"/>
              <a:cs typeface="Times New Roman" panose="02020603050405020304" charset="0"/>
            </a:endParaRPr>
          </a:p>
        </p:txBody>
      </p:sp>
      <p:sp>
        <p:nvSpPr>
          <p:cNvPr id="11" name="下箭头 10"/>
          <p:cNvSpPr/>
          <p:nvPr>
            <p:custDataLst>
              <p:tags r:id="rId11"/>
            </p:custDataLst>
          </p:nvPr>
        </p:nvSpPr>
        <p:spPr>
          <a:xfrm>
            <a:off x="10875010" y="6591300"/>
            <a:ext cx="478790" cy="755650"/>
          </a:xfrm>
          <a:prstGeom prst="downArrow">
            <a:avLst/>
          </a:prstGeom>
          <a:solidFill>
            <a:srgbClr val="0070C0"/>
          </a:solidFill>
          <a:ln w="12700" cap="flat" cmpd="sng" algn="ctr">
            <a:noFill/>
            <a:prstDash val="solid"/>
            <a:miter lim="800000"/>
          </a:ln>
          <a:effectLst/>
        </p:spPr>
        <p:txBody>
          <a:bodyPr rtlCol="0" anchor="ctr"/>
          <a:p>
            <a:pPr algn="ctr"/>
            <a:endParaRPr lang="zh-CN" altLang="en-US" sz="4000">
              <a:solidFill>
                <a:sysClr val="window" lastClr="FFFFFF"/>
              </a:solidFill>
              <a:latin typeface="ITC Avant Garde Std XLt" charset="0"/>
              <a:ea typeface="方正兰亭黑简体" panose="02000000000000000000" charset="-122"/>
            </a:endParaRPr>
          </a:p>
        </p:txBody>
      </p:sp>
      <p:sp>
        <p:nvSpPr>
          <p:cNvPr id="12" name="文本框 11"/>
          <p:cNvSpPr txBox="1"/>
          <p:nvPr>
            <p:custDataLst>
              <p:tags r:id="rId12"/>
            </p:custDataLst>
          </p:nvPr>
        </p:nvSpPr>
        <p:spPr>
          <a:xfrm>
            <a:off x="8610600" y="7472045"/>
            <a:ext cx="6574155" cy="1137285"/>
          </a:xfrm>
          <a:prstGeom prst="rect">
            <a:avLst/>
          </a:prstGeom>
          <a:noFill/>
        </p:spPr>
        <p:txBody>
          <a:bodyPr wrap="square" rtlCol="0" anchor="t">
            <a:spAutoFit/>
          </a:bodyPr>
          <a:p>
            <a:r>
              <a:rPr lang="en-US" altLang="zh-CN" sz="4000" b="1" dirty="0" err="1" smtClean="0">
                <a:solidFill>
                  <a:srgbClr val="FF0000"/>
                </a:solidFill>
                <a:latin typeface="黑体" panose="02010609060101010101" charset="-122"/>
                <a:ea typeface="黑体" panose="02010609060101010101" charset="-122"/>
                <a:cs typeface="黑体" panose="02010609060101010101" charset="-122"/>
                <a:sym typeface="方正兰亭黑简体" panose="02000000000000000000" charset="-122"/>
              </a:rPr>
              <a:t>粮食损耗浪费比较严重</a:t>
            </a:r>
            <a:endParaRPr lang="en-US" altLang="zh-CN" sz="4000" b="1" dirty="0">
              <a:solidFill>
                <a:srgbClr val="FF0000"/>
              </a:solidFill>
              <a:latin typeface="黑体" panose="02010609060101010101" charset="-122"/>
              <a:ea typeface="黑体" panose="02010609060101010101" charset="-122"/>
              <a:cs typeface="黑体" panose="02010609060101010101" charset="-122"/>
              <a:sym typeface="方正兰亭黑简体" panose="02000000000000000000" charset="-122"/>
            </a:endParaRPr>
          </a:p>
          <a:p>
            <a:r>
              <a:rPr lang="en-US" altLang="zh-CN" sz="2800" b="1" kern="100" spc="-60" noProof="0" dirty="0" smtClean="0">
                <a:solidFill>
                  <a:srgbClr val="0070C0"/>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grain </a:t>
            </a:r>
            <a:r>
              <a:rPr lang="en-US" altLang="zh-CN" sz="2800" b="1" kern="100" spc="-60" noProof="0" dirty="0">
                <a:solidFill>
                  <a:srgbClr val="0070C0"/>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loss waste is relatively serious.</a:t>
            </a:r>
            <a:endParaRPr lang="en-US" altLang="zh-CN" sz="2800" b="1" kern="100" spc="-60" noProof="0" dirty="0">
              <a:solidFill>
                <a:srgbClr val="0070C0"/>
              </a:solidFill>
              <a:latin typeface="Times New Roman" panose="02020603050405020304" charset="0"/>
              <a:ea typeface="Open Sans" panose="020B0606030504020204" charset="0"/>
              <a:cs typeface="Times New Roman" panose="02020603050405020304" charset="0"/>
              <a:sym typeface="方正兰亭黑简体" panose="02000000000000000000"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000" fill="hold">
                                          <p:stCondLst>
                                            <p:cond delay="0"/>
                                          </p:stCondLst>
                                        </p:cTn>
                                        <p:tgtEl>
                                          <p:spTgt spid="8"/>
                                        </p:tgtEl>
                                        <p:attrNameLst>
                                          <p:attrName>style.visibility</p:attrName>
                                        </p:attrNameLst>
                                      </p:cBhvr>
                                      <p:to>
                                        <p:strVal val="visible"/>
                                      </p:to>
                                    </p:set>
                                    <p:animEffect transition="in" filter="circle(in)">
                                      <p:cBhvr>
                                        <p:cTn id="7" dur="1000"/>
                                        <p:tgtEl>
                                          <p:spTgt spid="8"/>
                                        </p:tgtEl>
                                      </p:cBhvr>
                                    </p:animEffect>
                                  </p:childTnLst>
                                </p:cTn>
                              </p:par>
                              <p:par>
                                <p:cTn id="8" presetID="6" presetClass="entr" presetSubtype="16" fill="hold" grpId="0" nodeType="withEffect">
                                  <p:stCondLst>
                                    <p:cond delay="0"/>
                                  </p:stCondLst>
                                  <p:childTnLst>
                                    <p:set>
                                      <p:cBhvr>
                                        <p:cTn id="9" dur="1000" fill="hold">
                                          <p:stCondLst>
                                            <p:cond delay="0"/>
                                          </p:stCondLst>
                                        </p:cTn>
                                        <p:tgtEl>
                                          <p:spTgt spid="59396"/>
                                        </p:tgtEl>
                                        <p:attrNameLst>
                                          <p:attrName>style.visibility</p:attrName>
                                        </p:attrNameLst>
                                      </p:cBhvr>
                                      <p:to>
                                        <p:strVal val="visible"/>
                                      </p:to>
                                    </p:set>
                                    <p:animEffect transition="in" filter="circle(in)">
                                      <p:cBhvr>
                                        <p:cTn id="10" dur="1000"/>
                                        <p:tgtEl>
                                          <p:spTgt spid="59396"/>
                                        </p:tgtEl>
                                      </p:cBhvr>
                                    </p:animEffect>
                                  </p:childTnLst>
                                </p:cTn>
                              </p:par>
                              <p:par>
                                <p:cTn id="11" presetID="6" presetClass="entr" presetSubtype="16" fill="hold" grpId="0" nodeType="withEffect">
                                  <p:stCondLst>
                                    <p:cond delay="0"/>
                                  </p:stCondLst>
                                  <p:childTnLst>
                                    <p:set>
                                      <p:cBhvr>
                                        <p:cTn id="12" dur="1000" fill="hold">
                                          <p:stCondLst>
                                            <p:cond delay="0"/>
                                          </p:stCondLst>
                                        </p:cTn>
                                        <p:tgtEl>
                                          <p:spTgt spid="9"/>
                                        </p:tgtEl>
                                        <p:attrNameLst>
                                          <p:attrName>style.visibility</p:attrName>
                                        </p:attrNameLst>
                                      </p:cBhvr>
                                      <p:to>
                                        <p:strVal val="visible"/>
                                      </p:to>
                                    </p:set>
                                    <p:animEffect transition="in" filter="circle(in)">
                                      <p:cBhvr>
                                        <p:cTn id="13" dur="1000"/>
                                        <p:tgtEl>
                                          <p:spTgt spid="9"/>
                                        </p:tgtEl>
                                      </p:cBhvr>
                                    </p:animEffect>
                                  </p:childTnLst>
                                </p:cTn>
                              </p:par>
                              <p:par>
                                <p:cTn id="14" presetID="6" presetClass="entr" presetSubtype="16" fill="hold" grpId="0" nodeType="withEffect">
                                  <p:stCondLst>
                                    <p:cond delay="0"/>
                                  </p:stCondLst>
                                  <p:childTnLst>
                                    <p:set>
                                      <p:cBhvr>
                                        <p:cTn id="15" dur="1000" fill="hold">
                                          <p:stCondLst>
                                            <p:cond delay="0"/>
                                          </p:stCondLst>
                                        </p:cTn>
                                        <p:tgtEl>
                                          <p:spTgt spid="10"/>
                                        </p:tgtEl>
                                        <p:attrNameLst>
                                          <p:attrName>style.visibility</p:attrName>
                                        </p:attrNameLst>
                                      </p:cBhvr>
                                      <p:to>
                                        <p:strVal val="visible"/>
                                      </p:to>
                                    </p:set>
                                    <p:animEffect transition="in" filter="circle(in)">
                                      <p:cBhvr>
                                        <p:cTn id="16" dur="1000"/>
                                        <p:tgtEl>
                                          <p:spTgt spid="10"/>
                                        </p:tgtEl>
                                      </p:cBhvr>
                                    </p:animEffect>
                                  </p:childTnLst>
                                </p:cTn>
                              </p:par>
                              <p:par>
                                <p:cTn id="17" presetID="6" presetClass="entr" presetSubtype="16" fill="hold" grpId="0" nodeType="withEffect">
                                  <p:stCondLst>
                                    <p:cond delay="0"/>
                                  </p:stCondLst>
                                  <p:childTnLst>
                                    <p:set>
                                      <p:cBhvr>
                                        <p:cTn id="18" dur="1000" fill="hold">
                                          <p:stCondLst>
                                            <p:cond delay="0"/>
                                          </p:stCondLst>
                                        </p:cTn>
                                        <p:tgtEl>
                                          <p:spTgt spid="11"/>
                                        </p:tgtEl>
                                        <p:attrNameLst>
                                          <p:attrName>style.visibility</p:attrName>
                                        </p:attrNameLst>
                                      </p:cBhvr>
                                      <p:to>
                                        <p:strVal val="visible"/>
                                      </p:to>
                                    </p:set>
                                    <p:animEffect transition="in" filter="circle(in)">
                                      <p:cBhvr>
                                        <p:cTn id="19" dur="1000"/>
                                        <p:tgtEl>
                                          <p:spTgt spid="11"/>
                                        </p:tgtEl>
                                      </p:cBhvr>
                                    </p:animEffect>
                                  </p:childTnLst>
                                </p:cTn>
                              </p:par>
                              <p:par>
                                <p:cTn id="20" presetID="6" presetClass="entr" presetSubtype="16" fill="hold" grpId="0" nodeType="withEffect">
                                  <p:stCondLst>
                                    <p:cond delay="0"/>
                                  </p:stCondLst>
                                  <p:childTnLst>
                                    <p:set>
                                      <p:cBhvr>
                                        <p:cTn id="21" dur="1000" fill="hold">
                                          <p:stCondLst>
                                            <p:cond delay="0"/>
                                          </p:stCondLst>
                                        </p:cTn>
                                        <p:tgtEl>
                                          <p:spTgt spid="12"/>
                                        </p:tgtEl>
                                        <p:attrNameLst>
                                          <p:attrName>style.visibility</p:attrName>
                                        </p:attrNameLst>
                                      </p:cBhvr>
                                      <p:to>
                                        <p:strVal val="visible"/>
                                      </p:to>
                                    </p:set>
                                    <p:animEffect transition="in" filter="circle(in)">
                                      <p:cBhvr>
                                        <p:cTn id="2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9396" grpId="0"/>
      <p:bldP spid="9" grpId="0"/>
      <p:bldP spid="10" grpId="0"/>
      <p:bldP spid="11" grpId="0" bldLvl="0" animBg="1"/>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6"/>
          <p:cNvGrpSpPr/>
          <p:nvPr/>
        </p:nvGrpSpPr>
        <p:grpSpPr>
          <a:xfrm rot="-5400000">
            <a:off x="-1921219" y="-1921220"/>
            <a:ext cx="5896800" cy="5896800"/>
            <a:chOff x="0" y="0"/>
            <a:chExt cx="9130328" cy="9130328"/>
          </a:xfrm>
        </p:grpSpPr>
        <p:sp>
          <p:nvSpPr>
            <p:cNvPr id="18" name="Freeform 7"/>
            <p:cNvSpPr/>
            <p:nvPr/>
          </p:nvSpPr>
          <p:spPr>
            <a:xfrm rot="-2700000">
              <a:off x="2403426" y="270785"/>
              <a:ext cx="4323477" cy="8588757"/>
            </a:xfrm>
            <a:custGeom>
              <a:avLst/>
              <a:gdLst/>
              <a:ahLst/>
              <a:cxnLst/>
              <a:rect l="l" t="t" r="r" b="b"/>
              <a:pathLst>
                <a:path w="4323477" h="8588757">
                  <a:moveTo>
                    <a:pt x="0" y="0"/>
                  </a:moveTo>
                  <a:lnTo>
                    <a:pt x="4323476" y="0"/>
                  </a:lnTo>
                  <a:lnTo>
                    <a:pt x="4323476" y="8588758"/>
                  </a:lnTo>
                  <a:lnTo>
                    <a:pt x="0" y="8588758"/>
                  </a:lnTo>
                  <a:lnTo>
                    <a:pt x="0" y="0"/>
                  </a:lnTo>
                  <a:close/>
                </a:path>
              </a:pathLst>
            </a:custGeom>
            <a:blipFill>
              <a:blip r:embed="rId1"/>
              <a:stretch>
                <a:fillRect r="-98653"/>
              </a:stretch>
            </a:blipFill>
          </p:spPr>
        </p:sp>
        <p:sp>
          <p:nvSpPr>
            <p:cNvPr id="19" name="Freeform 8"/>
            <p:cNvSpPr/>
            <p:nvPr/>
          </p:nvSpPr>
          <p:spPr>
            <a:xfrm rot="-2700000" flipH="1">
              <a:off x="5784265" y="190406"/>
              <a:ext cx="2113253" cy="4198061"/>
            </a:xfrm>
            <a:custGeom>
              <a:avLst/>
              <a:gdLst/>
              <a:ahLst/>
              <a:cxnLst/>
              <a:rect l="l" t="t" r="r" b="b"/>
              <a:pathLst>
                <a:path w="2113253" h="4198061">
                  <a:moveTo>
                    <a:pt x="2113253" y="0"/>
                  </a:moveTo>
                  <a:lnTo>
                    <a:pt x="0" y="0"/>
                  </a:lnTo>
                  <a:lnTo>
                    <a:pt x="0" y="4198061"/>
                  </a:lnTo>
                  <a:lnTo>
                    <a:pt x="2113253" y="4198061"/>
                  </a:lnTo>
                  <a:lnTo>
                    <a:pt x="2113253" y="0"/>
                  </a:lnTo>
                  <a:close/>
                </a:path>
              </a:pathLst>
            </a:custGeom>
            <a:blipFill>
              <a:blip r:embed="rId2"/>
              <a:stretch>
                <a:fillRect r="-98653"/>
              </a:stretch>
            </a:blipFill>
          </p:spPr>
        </p:sp>
        <p:sp>
          <p:nvSpPr>
            <p:cNvPr id="20" name="Freeform 9"/>
            <p:cNvSpPr/>
            <p:nvPr/>
          </p:nvSpPr>
          <p:spPr>
            <a:xfrm rot="-2700000">
              <a:off x="5207629" y="2369390"/>
              <a:ext cx="1040206" cy="2066411"/>
            </a:xfrm>
            <a:custGeom>
              <a:avLst/>
              <a:gdLst/>
              <a:ahLst/>
              <a:cxnLst/>
              <a:rect l="l" t="t" r="r" b="b"/>
              <a:pathLst>
                <a:path w="1040206" h="2066411">
                  <a:moveTo>
                    <a:pt x="0" y="0"/>
                  </a:moveTo>
                  <a:lnTo>
                    <a:pt x="1040206" y="0"/>
                  </a:lnTo>
                  <a:lnTo>
                    <a:pt x="1040206" y="2066412"/>
                  </a:lnTo>
                  <a:lnTo>
                    <a:pt x="0" y="2066412"/>
                  </a:lnTo>
                  <a:lnTo>
                    <a:pt x="0" y="0"/>
                  </a:lnTo>
                  <a:close/>
                </a:path>
              </a:pathLst>
            </a:custGeom>
            <a:blipFill>
              <a:blip r:embed="rId2"/>
              <a:stretch>
                <a:fillRect r="-98653"/>
              </a:stretch>
            </a:blipFill>
          </p:spPr>
        </p:sp>
      </p:grpSp>
      <p:sp>
        <p:nvSpPr>
          <p:cNvPr id="2" name="TextBox 2"/>
          <p:cNvSpPr txBox="1"/>
          <p:nvPr/>
        </p:nvSpPr>
        <p:spPr>
          <a:xfrm>
            <a:off x="3361677" y="9700019"/>
            <a:ext cx="12369684" cy="346249"/>
          </a:xfrm>
          <a:prstGeom prst="rect">
            <a:avLst/>
          </a:prstGeom>
        </p:spPr>
        <p:txBody>
          <a:bodyPr lIns="0" tIns="0" rIns="0" bIns="0" rtlCol="0" anchor="t">
            <a:spAutoFit/>
          </a:bodyPr>
          <a:lstStyle/>
          <a:p>
            <a:pPr>
              <a:lnSpc>
                <a:spcPts val="2700"/>
              </a:lnSpc>
            </a:pPr>
            <a:r>
              <a:rPr lang="en-US" sz="2800" dirty="0">
                <a:solidFill>
                  <a:srgbClr val="1D85C6"/>
                </a:solidFill>
                <a:latin typeface="微软雅黑" panose="020B0503020204020204" pitchFamily="34" charset="-122"/>
                <a:ea typeface="微软雅黑" panose="020B0503020204020204" pitchFamily="34" charset="-122"/>
              </a:rPr>
              <a:t>SEMINAR ON POST-HARVEST LOSS MANAGEMENT</a:t>
            </a:r>
            <a:r>
              <a:rPr lang="zh-CN" altLang="en-US" sz="2800" dirty="0">
                <a:solidFill>
                  <a:srgbClr val="1D85C6"/>
                </a:solidFill>
                <a:latin typeface="微软雅黑" panose="020B0503020204020204" pitchFamily="34" charset="-122"/>
                <a:ea typeface="微软雅黑" panose="020B0503020204020204" pitchFamily="34" charset="-122"/>
              </a:rPr>
              <a:t> </a:t>
            </a:r>
            <a:r>
              <a:rPr lang="en-US" sz="2800" dirty="0" err="1">
                <a:solidFill>
                  <a:srgbClr val="1D85C6"/>
                </a:solidFill>
                <a:latin typeface="微软雅黑" panose="020B0503020204020204" pitchFamily="34" charset="-122"/>
                <a:ea typeface="微软雅黑" panose="020B0503020204020204" pitchFamily="34" charset="-122"/>
              </a:rPr>
              <a:t>粮食减损国际研讨会</a:t>
            </a:r>
            <a:endParaRPr lang="en-US" sz="2800" dirty="0">
              <a:solidFill>
                <a:srgbClr val="1D85C6"/>
              </a:solidFill>
              <a:latin typeface="微软雅黑" panose="020B0503020204020204" pitchFamily="34" charset="-122"/>
              <a:ea typeface="微软雅黑" panose="020B0503020204020204" pitchFamily="34" charset="-122"/>
            </a:endParaRPr>
          </a:p>
        </p:txBody>
      </p:sp>
      <p:sp>
        <p:nvSpPr>
          <p:cNvPr id="4" name="AutoShape 4"/>
          <p:cNvSpPr/>
          <p:nvPr/>
        </p:nvSpPr>
        <p:spPr>
          <a:xfrm>
            <a:off x="3361720" y="1985468"/>
            <a:ext cx="13234453" cy="23812"/>
          </a:xfrm>
          <a:prstGeom prst="line">
            <a:avLst/>
          </a:prstGeom>
          <a:ln w="47625" cap="flat">
            <a:solidFill>
              <a:srgbClr val="1D85C6"/>
            </a:solidFill>
            <a:prstDash val="solid"/>
            <a:headEnd type="none" w="sm" len="sm"/>
            <a:tailEnd type="none" w="sm" len="sm"/>
          </a:ln>
        </p:spPr>
      </p:sp>
      <p:sp>
        <p:nvSpPr>
          <p:cNvPr id="5" name="Freeform 5"/>
          <p:cNvSpPr/>
          <p:nvPr/>
        </p:nvSpPr>
        <p:spPr>
          <a:xfrm rot="-2700000">
            <a:off x="15221383" y="8899740"/>
            <a:ext cx="3810717" cy="1905358"/>
          </a:xfrm>
          <a:custGeom>
            <a:avLst/>
            <a:gdLst/>
            <a:ahLst/>
            <a:cxnLst/>
            <a:rect l="l" t="t" r="r" b="b"/>
            <a:pathLst>
              <a:path w="3810717" h="1905358">
                <a:moveTo>
                  <a:pt x="0" y="0"/>
                </a:moveTo>
                <a:lnTo>
                  <a:pt x="3810717" y="0"/>
                </a:lnTo>
                <a:lnTo>
                  <a:pt x="3810717" y="1905358"/>
                </a:lnTo>
                <a:lnTo>
                  <a:pt x="0" y="1905358"/>
                </a:lnTo>
                <a:lnTo>
                  <a:pt x="0" y="0"/>
                </a:lnTo>
                <a:close/>
              </a:path>
            </a:pathLst>
          </a:custGeom>
          <a:blipFill>
            <a:blip r:embed="rId3">
              <a:alphaModFix amt="40000"/>
            </a:blip>
            <a:stretch>
              <a:fillRect/>
            </a:stretch>
          </a:blipFill>
        </p:spPr>
      </p:sp>
      <p:sp>
        <p:nvSpPr>
          <p:cNvPr id="6" name="Freeform 6"/>
          <p:cNvSpPr/>
          <p:nvPr/>
        </p:nvSpPr>
        <p:spPr>
          <a:xfrm>
            <a:off x="-4947379" y="5815006"/>
            <a:ext cx="8943989" cy="8943989"/>
          </a:xfrm>
          <a:custGeom>
            <a:avLst/>
            <a:gdLst/>
            <a:ahLst/>
            <a:cxnLst/>
            <a:rect l="l" t="t" r="r" b="b"/>
            <a:pathLst>
              <a:path w="8943989" h="8943989">
                <a:moveTo>
                  <a:pt x="0" y="0"/>
                </a:moveTo>
                <a:lnTo>
                  <a:pt x="8943989" y="0"/>
                </a:lnTo>
                <a:lnTo>
                  <a:pt x="8943989" y="8943988"/>
                </a:lnTo>
                <a:lnTo>
                  <a:pt x="0" y="8943988"/>
                </a:lnTo>
                <a:lnTo>
                  <a:pt x="0" y="0"/>
                </a:lnTo>
                <a:close/>
              </a:path>
            </a:pathLst>
          </a:custGeom>
          <a:blipFill>
            <a:blip r:embed="rId4">
              <a:alphaModFix amt="31999"/>
            </a:blip>
            <a:stretch>
              <a:fillRect/>
            </a:stretch>
          </a:blipFill>
        </p:spPr>
      </p:sp>
      <p:sp>
        <p:nvSpPr>
          <p:cNvPr id="7" name="TextBox 7"/>
          <p:cNvSpPr txBox="1"/>
          <p:nvPr/>
        </p:nvSpPr>
        <p:spPr>
          <a:xfrm>
            <a:off x="299787" y="9307305"/>
            <a:ext cx="2151006" cy="773714"/>
          </a:xfrm>
          <a:prstGeom prst="rect">
            <a:avLst/>
          </a:prstGeom>
        </p:spPr>
        <p:txBody>
          <a:bodyPr lIns="0" tIns="0" rIns="0" bIns="0" rtlCol="0" anchor="t">
            <a:spAutoFit/>
          </a:bodyPr>
          <a:lstStyle/>
          <a:p>
            <a:pPr>
              <a:lnSpc>
                <a:spcPts val="3100"/>
              </a:lnSpc>
            </a:pPr>
            <a:r>
              <a:rPr lang="en-US" sz="2245">
                <a:solidFill>
                  <a:srgbClr val="1578B6"/>
                </a:solidFill>
                <a:latin typeface="微软雅黑" panose="020B0503020204020204" pitchFamily="34" charset="-122"/>
                <a:ea typeface="微软雅黑" panose="020B0503020204020204" pitchFamily="34" charset="-122"/>
              </a:rPr>
              <a:t>河南·开封</a:t>
            </a:r>
            <a:endParaRPr lang="en-US" sz="2245">
              <a:solidFill>
                <a:srgbClr val="1578B6"/>
              </a:solidFill>
              <a:latin typeface="微软雅黑" panose="020B0503020204020204" pitchFamily="34" charset="-122"/>
              <a:ea typeface="微软雅黑" panose="020B0503020204020204" pitchFamily="34" charset="-122"/>
            </a:endParaRPr>
          </a:p>
          <a:p>
            <a:pPr>
              <a:lnSpc>
                <a:spcPts val="3100"/>
              </a:lnSpc>
            </a:pPr>
            <a:r>
              <a:rPr lang="en-US" sz="2245">
                <a:solidFill>
                  <a:srgbClr val="1578B6"/>
                </a:solidFill>
                <a:latin typeface="微软雅黑" panose="020B0503020204020204" pitchFamily="34" charset="-122"/>
                <a:ea typeface="微软雅黑" panose="020B0503020204020204" pitchFamily="34" charset="-122"/>
              </a:rPr>
              <a:t>2023年9月25日</a:t>
            </a:r>
            <a:endParaRPr lang="en-US" sz="2245">
              <a:solidFill>
                <a:srgbClr val="1578B6"/>
              </a:solidFill>
              <a:latin typeface="微软雅黑" panose="020B0503020204020204" pitchFamily="34" charset="-122"/>
              <a:ea typeface="微软雅黑" panose="020B0503020204020204" pitchFamily="34" charset="-122"/>
            </a:endParaRPr>
          </a:p>
        </p:txBody>
      </p:sp>
      <p:sp>
        <p:nvSpPr>
          <p:cNvPr id="8" name="文本框 7"/>
          <p:cNvSpPr txBox="1"/>
          <p:nvPr>
            <p:custDataLst>
              <p:tags r:id="rId5"/>
            </p:custDataLst>
          </p:nvPr>
        </p:nvSpPr>
        <p:spPr>
          <a:xfrm>
            <a:off x="3505200" y="848360"/>
            <a:ext cx="7400290" cy="1137285"/>
          </a:xfrm>
          <a:prstGeom prst="rect">
            <a:avLst/>
          </a:prstGeom>
          <a:noFill/>
        </p:spPr>
        <p:txBody>
          <a:bodyPr wrap="square" rtlCol="0" anchor="t">
            <a:spAutoFit/>
          </a:bodyPr>
          <a:p>
            <a:r>
              <a:rPr lang="en-US" altLang="zh-CN" sz="4000" b="1" dirty="0">
                <a:solidFill>
                  <a:srgbClr val="FF0000"/>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餐饮环节浪费</a:t>
            </a:r>
            <a:r>
              <a:rPr lang="zh-CN" altLang="en-US" sz="4000" b="1" dirty="0">
                <a:solidFill>
                  <a:srgbClr val="FF0000"/>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严重</a:t>
            </a:r>
            <a:endParaRPr lang="zh-CN" altLang="en-US" sz="4000" b="1" dirty="0">
              <a:solidFill>
                <a:srgbClr val="00B050"/>
              </a:solidFill>
              <a:latin typeface="Times New Roman" panose="02020603050405020304" charset="0"/>
              <a:ea typeface="Open Sans" panose="020B0606030504020204" charset="0"/>
              <a:cs typeface="Times New Roman" panose="02020603050405020304" charset="0"/>
              <a:sym typeface="方正兰亭黑简体" panose="02000000000000000000" charset="-122"/>
            </a:endParaRPr>
          </a:p>
          <a:p>
            <a:pPr algn="just" eaLnBrk="0" hangingPunct="0">
              <a:buClrTx/>
              <a:buSzTx/>
              <a:buFont typeface="Wingdings" panose="05000000000000000000" charset="0"/>
            </a:pPr>
            <a:r>
              <a:rPr lang="en-US" altLang="zh-CN" sz="2800" b="1" kern="100" spc="-60" noProof="0" dirty="0" smtClean="0">
                <a:solidFill>
                  <a:srgbClr val="0070C0"/>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Food waste in catering services is </a:t>
            </a:r>
            <a:r>
              <a:rPr lang="en-US" altLang="zh-CN" sz="2800" b="1" kern="100" spc="-60" noProof="0" dirty="0">
                <a:solidFill>
                  <a:srgbClr val="0070C0"/>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serious.</a:t>
            </a:r>
            <a:endParaRPr lang="en-US" altLang="zh-CN" sz="2800" b="1" kern="100" spc="-60" noProof="0" dirty="0">
              <a:solidFill>
                <a:srgbClr val="0070C0"/>
              </a:solidFill>
              <a:latin typeface="Times New Roman" panose="02020603050405020304" charset="0"/>
              <a:ea typeface="Open Sans" panose="020B0606030504020204" charset="0"/>
              <a:cs typeface="Times New Roman" panose="02020603050405020304" charset="0"/>
              <a:sym typeface="方正兰亭黑简体" panose="02000000000000000000" charset="-122"/>
            </a:endParaRPr>
          </a:p>
        </p:txBody>
      </p:sp>
      <p:grpSp>
        <p:nvGrpSpPr>
          <p:cNvPr id="9" name="组合 8"/>
          <p:cNvGrpSpPr/>
          <p:nvPr/>
        </p:nvGrpSpPr>
        <p:grpSpPr>
          <a:xfrm>
            <a:off x="7209790" y="3716655"/>
            <a:ext cx="3797300" cy="3605530"/>
            <a:chOff x="7716" y="5029"/>
            <a:chExt cx="3607" cy="3633"/>
          </a:xfrm>
        </p:grpSpPr>
        <p:sp>
          <p:nvSpPr>
            <p:cNvPr id="277" name="椭圆 276"/>
            <p:cNvSpPr/>
            <p:nvPr>
              <p:custDataLst>
                <p:tags r:id="rId6"/>
              </p:custDataLst>
            </p:nvPr>
          </p:nvSpPr>
          <p:spPr>
            <a:xfrm rot="21007764">
              <a:off x="7909" y="7665"/>
              <a:ext cx="56" cy="56"/>
            </a:xfrm>
            <a:prstGeom prst="ellipse">
              <a:avLst/>
            </a:prstGeom>
            <a:solidFill>
              <a:srgbClr val="2DC0D2"/>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278" name="椭圆 277"/>
            <p:cNvSpPr/>
            <p:nvPr>
              <p:custDataLst>
                <p:tags r:id="rId7"/>
              </p:custDataLst>
            </p:nvPr>
          </p:nvSpPr>
          <p:spPr>
            <a:xfrm rot="21007764">
              <a:off x="8977" y="6129"/>
              <a:ext cx="576" cy="576"/>
            </a:xfrm>
            <a:prstGeom prst="ellipse">
              <a:avLst/>
            </a:prstGeom>
            <a:solidFill>
              <a:srgbClr val="2DC0D2"/>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279" name="椭圆 278"/>
            <p:cNvSpPr/>
            <p:nvPr>
              <p:custDataLst>
                <p:tags r:id="rId8"/>
              </p:custDataLst>
            </p:nvPr>
          </p:nvSpPr>
          <p:spPr>
            <a:xfrm rot="21007764">
              <a:off x="9780" y="5320"/>
              <a:ext cx="805" cy="805"/>
            </a:xfrm>
            <a:prstGeom prst="ellipse">
              <a:avLst/>
            </a:prstGeom>
            <a:solidFill>
              <a:srgbClr val="E2C84C"/>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280" name="椭圆 279"/>
            <p:cNvSpPr/>
            <p:nvPr>
              <p:custDataLst>
                <p:tags r:id="rId9"/>
              </p:custDataLst>
            </p:nvPr>
          </p:nvSpPr>
          <p:spPr>
            <a:xfrm rot="21007764">
              <a:off x="7716" y="6191"/>
              <a:ext cx="805" cy="805"/>
            </a:xfrm>
            <a:prstGeom prst="ellipse">
              <a:avLst/>
            </a:prstGeom>
            <a:solidFill>
              <a:sysClr val="window" lastClr="FFFFFF">
                <a:lumMod val="65000"/>
              </a:sysClr>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281" name="椭圆 280"/>
            <p:cNvSpPr/>
            <p:nvPr>
              <p:custDataLst>
                <p:tags r:id="rId10"/>
              </p:custDataLst>
            </p:nvPr>
          </p:nvSpPr>
          <p:spPr>
            <a:xfrm rot="21007764">
              <a:off x="9258" y="7541"/>
              <a:ext cx="805" cy="805"/>
            </a:xfrm>
            <a:prstGeom prst="ellipse">
              <a:avLst/>
            </a:prstGeom>
            <a:solidFill>
              <a:srgbClr val="F3702C"/>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282" name="椭圆 281"/>
            <p:cNvSpPr/>
            <p:nvPr>
              <p:custDataLst>
                <p:tags r:id="rId11"/>
              </p:custDataLst>
            </p:nvPr>
          </p:nvSpPr>
          <p:spPr>
            <a:xfrm rot="21007764">
              <a:off x="10223" y="6650"/>
              <a:ext cx="403" cy="403"/>
            </a:xfrm>
            <a:prstGeom prst="ellipse">
              <a:avLst/>
            </a:prstGeom>
            <a:solidFill>
              <a:srgbClr val="E2C84C"/>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283" name="椭圆 282"/>
            <p:cNvSpPr/>
            <p:nvPr>
              <p:custDataLst>
                <p:tags r:id="rId12"/>
              </p:custDataLst>
            </p:nvPr>
          </p:nvSpPr>
          <p:spPr>
            <a:xfrm rot="21007764">
              <a:off x="8578" y="7031"/>
              <a:ext cx="403" cy="403"/>
            </a:xfrm>
            <a:prstGeom prst="ellipse">
              <a:avLst/>
            </a:prstGeom>
            <a:solidFill>
              <a:srgbClr val="2DC0D2"/>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284" name="椭圆 283"/>
            <p:cNvSpPr/>
            <p:nvPr>
              <p:custDataLst>
                <p:tags r:id="rId13"/>
              </p:custDataLst>
            </p:nvPr>
          </p:nvSpPr>
          <p:spPr>
            <a:xfrm rot="21007764">
              <a:off x="8847" y="5734"/>
              <a:ext cx="403" cy="403"/>
            </a:xfrm>
            <a:prstGeom prst="ellipse">
              <a:avLst/>
            </a:prstGeom>
            <a:solidFill>
              <a:sysClr val="window" lastClr="FFFFFF">
                <a:lumMod val="65000"/>
              </a:sysClr>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285" name="椭圆 284"/>
            <p:cNvSpPr/>
            <p:nvPr>
              <p:custDataLst>
                <p:tags r:id="rId14"/>
              </p:custDataLst>
            </p:nvPr>
          </p:nvSpPr>
          <p:spPr>
            <a:xfrm rot="21007764">
              <a:off x="10839" y="6152"/>
              <a:ext cx="403" cy="403"/>
            </a:xfrm>
            <a:prstGeom prst="ellipse">
              <a:avLst/>
            </a:prstGeom>
            <a:solidFill>
              <a:srgbClr val="E2C84C"/>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286" name="椭圆 285"/>
            <p:cNvSpPr/>
            <p:nvPr>
              <p:custDataLst>
                <p:tags r:id="rId15"/>
              </p:custDataLst>
            </p:nvPr>
          </p:nvSpPr>
          <p:spPr>
            <a:xfrm rot="21007764">
              <a:off x="10401" y="7267"/>
              <a:ext cx="201" cy="201"/>
            </a:xfrm>
            <a:prstGeom prst="ellipse">
              <a:avLst/>
            </a:prstGeom>
            <a:solidFill>
              <a:srgbClr val="F3702C"/>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287" name="椭圆 286"/>
            <p:cNvSpPr/>
            <p:nvPr>
              <p:custDataLst>
                <p:tags r:id="rId16"/>
              </p:custDataLst>
            </p:nvPr>
          </p:nvSpPr>
          <p:spPr>
            <a:xfrm rot="21007764">
              <a:off x="10749" y="6959"/>
              <a:ext cx="201" cy="201"/>
            </a:xfrm>
            <a:prstGeom prst="ellipse">
              <a:avLst/>
            </a:prstGeom>
            <a:solidFill>
              <a:srgbClr val="E2C84C"/>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288" name="椭圆 287"/>
            <p:cNvSpPr/>
            <p:nvPr>
              <p:custDataLst>
                <p:tags r:id="rId17"/>
              </p:custDataLst>
            </p:nvPr>
          </p:nvSpPr>
          <p:spPr>
            <a:xfrm rot="21007764">
              <a:off x="10060" y="6234"/>
              <a:ext cx="164" cy="164"/>
            </a:xfrm>
            <a:prstGeom prst="ellipse">
              <a:avLst/>
            </a:prstGeom>
            <a:solidFill>
              <a:srgbClr val="E2C84C"/>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289" name="椭圆 288"/>
            <p:cNvSpPr/>
            <p:nvPr>
              <p:custDataLst>
                <p:tags r:id="rId18"/>
              </p:custDataLst>
            </p:nvPr>
          </p:nvSpPr>
          <p:spPr>
            <a:xfrm rot="21007764">
              <a:off x="9618" y="7024"/>
              <a:ext cx="201" cy="201"/>
            </a:xfrm>
            <a:prstGeom prst="ellipse">
              <a:avLst/>
            </a:prstGeom>
            <a:solidFill>
              <a:srgbClr val="2DC0D2"/>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290" name="椭圆 289"/>
            <p:cNvSpPr/>
            <p:nvPr>
              <p:custDataLst>
                <p:tags r:id="rId19"/>
              </p:custDataLst>
            </p:nvPr>
          </p:nvSpPr>
          <p:spPr>
            <a:xfrm rot="21007764">
              <a:off x="9130" y="7031"/>
              <a:ext cx="318" cy="318"/>
            </a:xfrm>
            <a:prstGeom prst="ellipse">
              <a:avLst/>
            </a:prstGeom>
            <a:solidFill>
              <a:srgbClr val="2DC0D2"/>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291" name="椭圆 290"/>
            <p:cNvSpPr/>
            <p:nvPr>
              <p:custDataLst>
                <p:tags r:id="rId20"/>
              </p:custDataLst>
            </p:nvPr>
          </p:nvSpPr>
          <p:spPr>
            <a:xfrm rot="21007764">
              <a:off x="8761" y="6562"/>
              <a:ext cx="201" cy="201"/>
            </a:xfrm>
            <a:prstGeom prst="ellipse">
              <a:avLst/>
            </a:prstGeom>
            <a:solidFill>
              <a:sysClr val="window" lastClr="FFFFFF">
                <a:lumMod val="65000"/>
              </a:sysClr>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292" name="椭圆 291"/>
            <p:cNvSpPr/>
            <p:nvPr>
              <p:custDataLst>
                <p:tags r:id="rId21"/>
              </p:custDataLst>
            </p:nvPr>
          </p:nvSpPr>
          <p:spPr>
            <a:xfrm rot="21007764">
              <a:off x="9557" y="5581"/>
              <a:ext cx="201" cy="201"/>
            </a:xfrm>
            <a:prstGeom prst="ellipse">
              <a:avLst/>
            </a:prstGeom>
            <a:solidFill>
              <a:srgbClr val="E2C84C"/>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293" name="椭圆 292"/>
            <p:cNvSpPr/>
            <p:nvPr>
              <p:custDataLst>
                <p:tags r:id="rId22"/>
              </p:custDataLst>
            </p:nvPr>
          </p:nvSpPr>
          <p:spPr>
            <a:xfrm rot="21007764">
              <a:off x="10678" y="5865"/>
              <a:ext cx="201" cy="201"/>
            </a:xfrm>
            <a:prstGeom prst="ellipse">
              <a:avLst/>
            </a:prstGeom>
            <a:solidFill>
              <a:srgbClr val="E2C84C"/>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294" name="椭圆 293"/>
            <p:cNvSpPr/>
            <p:nvPr>
              <p:custDataLst>
                <p:tags r:id="rId23"/>
              </p:custDataLst>
            </p:nvPr>
          </p:nvSpPr>
          <p:spPr>
            <a:xfrm rot="21007764">
              <a:off x="8794" y="7505"/>
              <a:ext cx="201" cy="201"/>
            </a:xfrm>
            <a:prstGeom prst="ellipse">
              <a:avLst/>
            </a:prstGeom>
            <a:solidFill>
              <a:srgbClr val="2DC0D2"/>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295" name="椭圆 294"/>
            <p:cNvSpPr/>
            <p:nvPr>
              <p:custDataLst>
                <p:tags r:id="rId24"/>
              </p:custDataLst>
            </p:nvPr>
          </p:nvSpPr>
          <p:spPr>
            <a:xfrm rot="21007764">
              <a:off x="8237" y="7448"/>
              <a:ext cx="201" cy="201"/>
            </a:xfrm>
            <a:prstGeom prst="ellipse">
              <a:avLst/>
            </a:prstGeom>
            <a:solidFill>
              <a:srgbClr val="2DC0D2"/>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296" name="椭圆 295"/>
            <p:cNvSpPr/>
            <p:nvPr>
              <p:custDataLst>
                <p:tags r:id="rId25"/>
              </p:custDataLst>
            </p:nvPr>
          </p:nvSpPr>
          <p:spPr>
            <a:xfrm rot="21007764">
              <a:off x="10583" y="7719"/>
              <a:ext cx="201" cy="201"/>
            </a:xfrm>
            <a:prstGeom prst="ellipse">
              <a:avLst/>
            </a:prstGeom>
            <a:solidFill>
              <a:srgbClr val="F3702C"/>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297" name="椭圆 296"/>
            <p:cNvSpPr/>
            <p:nvPr>
              <p:custDataLst>
                <p:tags r:id="rId26"/>
              </p:custDataLst>
            </p:nvPr>
          </p:nvSpPr>
          <p:spPr>
            <a:xfrm rot="21007764">
              <a:off x="10624" y="7408"/>
              <a:ext cx="97" cy="97"/>
            </a:xfrm>
            <a:prstGeom prst="ellipse">
              <a:avLst/>
            </a:prstGeom>
            <a:solidFill>
              <a:srgbClr val="F3702C"/>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298" name="椭圆 297"/>
            <p:cNvSpPr/>
            <p:nvPr>
              <p:custDataLst>
                <p:tags r:id="rId27"/>
              </p:custDataLst>
            </p:nvPr>
          </p:nvSpPr>
          <p:spPr>
            <a:xfrm rot="21007764">
              <a:off x="10745" y="7493"/>
              <a:ext cx="97" cy="97"/>
            </a:xfrm>
            <a:prstGeom prst="ellipse">
              <a:avLst/>
            </a:prstGeom>
            <a:solidFill>
              <a:srgbClr val="F3702C"/>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299" name="椭圆 298"/>
            <p:cNvSpPr/>
            <p:nvPr>
              <p:custDataLst>
                <p:tags r:id="rId28"/>
              </p:custDataLst>
            </p:nvPr>
          </p:nvSpPr>
          <p:spPr>
            <a:xfrm rot="21007764">
              <a:off x="10939" y="7425"/>
              <a:ext cx="97" cy="97"/>
            </a:xfrm>
            <a:prstGeom prst="ellipse">
              <a:avLst/>
            </a:prstGeom>
            <a:solidFill>
              <a:srgbClr val="F3702C"/>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300" name="椭圆 299"/>
            <p:cNvSpPr/>
            <p:nvPr>
              <p:custDataLst>
                <p:tags r:id="rId29"/>
              </p:custDataLst>
            </p:nvPr>
          </p:nvSpPr>
          <p:spPr>
            <a:xfrm rot="21007764">
              <a:off x="10897" y="7233"/>
              <a:ext cx="97" cy="97"/>
            </a:xfrm>
            <a:prstGeom prst="ellipse">
              <a:avLst/>
            </a:prstGeom>
            <a:solidFill>
              <a:srgbClr val="F3702C"/>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301" name="椭圆 300"/>
            <p:cNvSpPr/>
            <p:nvPr>
              <p:custDataLst>
                <p:tags r:id="rId30"/>
              </p:custDataLst>
            </p:nvPr>
          </p:nvSpPr>
          <p:spPr>
            <a:xfrm rot="21007764">
              <a:off x="10462" y="6474"/>
              <a:ext cx="97" cy="97"/>
            </a:xfrm>
            <a:prstGeom prst="ellipse">
              <a:avLst/>
            </a:prstGeom>
            <a:solidFill>
              <a:srgbClr val="E2C84C"/>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302" name="椭圆 301"/>
            <p:cNvSpPr/>
            <p:nvPr>
              <p:custDataLst>
                <p:tags r:id="rId31"/>
              </p:custDataLst>
            </p:nvPr>
          </p:nvSpPr>
          <p:spPr>
            <a:xfrm rot="21007764">
              <a:off x="10466" y="6288"/>
              <a:ext cx="97" cy="97"/>
            </a:xfrm>
            <a:prstGeom prst="ellipse">
              <a:avLst/>
            </a:prstGeom>
            <a:solidFill>
              <a:srgbClr val="E2C84C"/>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303" name="椭圆 302"/>
            <p:cNvSpPr/>
            <p:nvPr>
              <p:custDataLst>
                <p:tags r:id="rId32"/>
              </p:custDataLst>
            </p:nvPr>
          </p:nvSpPr>
          <p:spPr>
            <a:xfrm rot="21007764">
              <a:off x="10652" y="6416"/>
              <a:ext cx="45" cy="45"/>
            </a:xfrm>
            <a:prstGeom prst="ellipse">
              <a:avLst/>
            </a:prstGeom>
            <a:solidFill>
              <a:srgbClr val="E2C84C"/>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304" name="椭圆 303"/>
            <p:cNvSpPr/>
            <p:nvPr>
              <p:custDataLst>
                <p:tags r:id="rId33"/>
              </p:custDataLst>
            </p:nvPr>
          </p:nvSpPr>
          <p:spPr>
            <a:xfrm rot="21007764">
              <a:off x="10614" y="6219"/>
              <a:ext cx="97" cy="97"/>
            </a:xfrm>
            <a:prstGeom prst="ellipse">
              <a:avLst/>
            </a:prstGeom>
            <a:solidFill>
              <a:srgbClr val="E2C84C"/>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305" name="椭圆 304"/>
            <p:cNvSpPr/>
            <p:nvPr>
              <p:custDataLst>
                <p:tags r:id="rId34"/>
              </p:custDataLst>
            </p:nvPr>
          </p:nvSpPr>
          <p:spPr>
            <a:xfrm rot="21007764">
              <a:off x="8893" y="8230"/>
              <a:ext cx="97" cy="97"/>
            </a:xfrm>
            <a:prstGeom prst="ellipse">
              <a:avLst/>
            </a:prstGeom>
            <a:solidFill>
              <a:srgbClr val="2DC0D2"/>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306" name="椭圆 305"/>
            <p:cNvSpPr/>
            <p:nvPr>
              <p:custDataLst>
                <p:tags r:id="rId35"/>
              </p:custDataLst>
            </p:nvPr>
          </p:nvSpPr>
          <p:spPr>
            <a:xfrm rot="21007764">
              <a:off x="9531" y="8364"/>
              <a:ext cx="97" cy="97"/>
            </a:xfrm>
            <a:prstGeom prst="ellipse">
              <a:avLst/>
            </a:prstGeom>
            <a:solidFill>
              <a:srgbClr val="F3702C"/>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307" name="椭圆 306"/>
            <p:cNvSpPr/>
            <p:nvPr>
              <p:custDataLst>
                <p:tags r:id="rId36"/>
              </p:custDataLst>
            </p:nvPr>
          </p:nvSpPr>
          <p:spPr>
            <a:xfrm rot="21007764">
              <a:off x="9048" y="8082"/>
              <a:ext cx="97" cy="97"/>
            </a:xfrm>
            <a:prstGeom prst="ellipse">
              <a:avLst/>
            </a:prstGeom>
            <a:solidFill>
              <a:srgbClr val="2DC0D2"/>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308" name="椭圆 307"/>
            <p:cNvSpPr/>
            <p:nvPr>
              <p:custDataLst>
                <p:tags r:id="rId37"/>
              </p:custDataLst>
            </p:nvPr>
          </p:nvSpPr>
          <p:spPr>
            <a:xfrm rot="21007764">
              <a:off x="9166" y="8055"/>
              <a:ext cx="97" cy="97"/>
            </a:xfrm>
            <a:prstGeom prst="ellipse">
              <a:avLst/>
            </a:prstGeom>
            <a:solidFill>
              <a:srgbClr val="2DC0D2"/>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309" name="椭圆 308"/>
            <p:cNvSpPr/>
            <p:nvPr>
              <p:custDataLst>
                <p:tags r:id="rId38"/>
              </p:custDataLst>
            </p:nvPr>
          </p:nvSpPr>
          <p:spPr>
            <a:xfrm rot="21007764">
              <a:off x="9152" y="5341"/>
              <a:ext cx="97" cy="97"/>
            </a:xfrm>
            <a:prstGeom prst="ellipse">
              <a:avLst/>
            </a:prstGeom>
            <a:solidFill>
              <a:sysClr val="window" lastClr="FFFFFF">
                <a:lumMod val="65000"/>
              </a:sysClr>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310" name="椭圆 309"/>
            <p:cNvSpPr/>
            <p:nvPr>
              <p:custDataLst>
                <p:tags r:id="rId39"/>
              </p:custDataLst>
            </p:nvPr>
          </p:nvSpPr>
          <p:spPr>
            <a:xfrm rot="21007764">
              <a:off x="9264" y="5556"/>
              <a:ext cx="97" cy="97"/>
            </a:xfrm>
            <a:prstGeom prst="ellipse">
              <a:avLst/>
            </a:prstGeom>
            <a:solidFill>
              <a:srgbClr val="E2C84C"/>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311" name="椭圆 310"/>
            <p:cNvSpPr/>
            <p:nvPr>
              <p:custDataLst>
                <p:tags r:id="rId40"/>
              </p:custDataLst>
            </p:nvPr>
          </p:nvSpPr>
          <p:spPr>
            <a:xfrm rot="21007764">
              <a:off x="9654" y="5373"/>
              <a:ext cx="97" cy="97"/>
            </a:xfrm>
            <a:prstGeom prst="ellipse">
              <a:avLst/>
            </a:prstGeom>
            <a:solidFill>
              <a:srgbClr val="E2C84C"/>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312" name="椭圆 311"/>
            <p:cNvSpPr/>
            <p:nvPr>
              <p:custDataLst>
                <p:tags r:id="rId41"/>
              </p:custDataLst>
            </p:nvPr>
          </p:nvSpPr>
          <p:spPr>
            <a:xfrm rot="21007764">
              <a:off x="9365" y="5175"/>
              <a:ext cx="97" cy="97"/>
            </a:xfrm>
            <a:prstGeom prst="ellipse">
              <a:avLst/>
            </a:prstGeom>
            <a:solidFill>
              <a:srgbClr val="E2C84C"/>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313" name="椭圆 312"/>
            <p:cNvSpPr/>
            <p:nvPr>
              <p:custDataLst>
                <p:tags r:id="rId42"/>
              </p:custDataLst>
            </p:nvPr>
          </p:nvSpPr>
          <p:spPr>
            <a:xfrm rot="21007764">
              <a:off x="8058" y="7074"/>
              <a:ext cx="97" cy="97"/>
            </a:xfrm>
            <a:prstGeom prst="ellipse">
              <a:avLst/>
            </a:prstGeom>
            <a:solidFill>
              <a:srgbClr val="2DC0D2"/>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314" name="椭圆 313"/>
            <p:cNvSpPr/>
            <p:nvPr>
              <p:custDataLst>
                <p:tags r:id="rId43"/>
              </p:custDataLst>
            </p:nvPr>
          </p:nvSpPr>
          <p:spPr>
            <a:xfrm rot="21007764">
              <a:off x="8321" y="7262"/>
              <a:ext cx="97" cy="97"/>
            </a:xfrm>
            <a:prstGeom prst="ellipse">
              <a:avLst/>
            </a:prstGeom>
            <a:solidFill>
              <a:srgbClr val="2DC0D2"/>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315" name="椭圆 314"/>
            <p:cNvSpPr/>
            <p:nvPr>
              <p:custDataLst>
                <p:tags r:id="rId44"/>
              </p:custDataLst>
            </p:nvPr>
          </p:nvSpPr>
          <p:spPr>
            <a:xfrm rot="21007764">
              <a:off x="8515" y="6893"/>
              <a:ext cx="97" cy="97"/>
            </a:xfrm>
            <a:prstGeom prst="ellipse">
              <a:avLst/>
            </a:prstGeom>
            <a:solidFill>
              <a:srgbClr val="2DC0D2"/>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316" name="椭圆 315"/>
            <p:cNvSpPr/>
            <p:nvPr>
              <p:custDataLst>
                <p:tags r:id="rId45"/>
              </p:custDataLst>
            </p:nvPr>
          </p:nvSpPr>
          <p:spPr>
            <a:xfrm rot="21007764">
              <a:off x="8623" y="6671"/>
              <a:ext cx="97" cy="97"/>
            </a:xfrm>
            <a:prstGeom prst="ellipse">
              <a:avLst/>
            </a:prstGeom>
            <a:solidFill>
              <a:sysClr val="window" lastClr="FFFFFF">
                <a:lumMod val="65000"/>
              </a:sysClr>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317" name="椭圆 316"/>
            <p:cNvSpPr/>
            <p:nvPr>
              <p:custDataLst>
                <p:tags r:id="rId46"/>
              </p:custDataLst>
            </p:nvPr>
          </p:nvSpPr>
          <p:spPr>
            <a:xfrm rot="21007764">
              <a:off x="8066" y="5584"/>
              <a:ext cx="403" cy="403"/>
            </a:xfrm>
            <a:prstGeom prst="ellipse">
              <a:avLst/>
            </a:prstGeom>
            <a:solidFill>
              <a:sysClr val="window" lastClr="FFFFFF">
                <a:lumMod val="65000"/>
              </a:sysClr>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318" name="椭圆 317"/>
            <p:cNvSpPr/>
            <p:nvPr>
              <p:custDataLst>
                <p:tags r:id="rId47"/>
              </p:custDataLst>
            </p:nvPr>
          </p:nvSpPr>
          <p:spPr>
            <a:xfrm rot="21007764">
              <a:off x="10060" y="7980"/>
              <a:ext cx="403" cy="403"/>
            </a:xfrm>
            <a:prstGeom prst="ellipse">
              <a:avLst/>
            </a:prstGeom>
            <a:solidFill>
              <a:srgbClr val="F3702C"/>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319" name="椭圆 318"/>
            <p:cNvSpPr/>
            <p:nvPr>
              <p:custDataLst>
                <p:tags r:id="rId48"/>
              </p:custDataLst>
            </p:nvPr>
          </p:nvSpPr>
          <p:spPr>
            <a:xfrm rot="21007764">
              <a:off x="8335" y="7805"/>
              <a:ext cx="403" cy="403"/>
            </a:xfrm>
            <a:prstGeom prst="ellipse">
              <a:avLst/>
            </a:prstGeom>
            <a:solidFill>
              <a:srgbClr val="2DC0D2"/>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320" name="椭圆 319"/>
            <p:cNvSpPr/>
            <p:nvPr>
              <p:custDataLst>
                <p:tags r:id="rId49"/>
              </p:custDataLst>
            </p:nvPr>
          </p:nvSpPr>
          <p:spPr>
            <a:xfrm rot="21007764">
              <a:off x="7738" y="7011"/>
              <a:ext cx="97" cy="97"/>
            </a:xfrm>
            <a:prstGeom prst="ellipse">
              <a:avLst/>
            </a:prstGeom>
            <a:solidFill>
              <a:srgbClr val="2DC0D2"/>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321" name="椭圆 320"/>
            <p:cNvSpPr/>
            <p:nvPr>
              <p:custDataLst>
                <p:tags r:id="rId50"/>
              </p:custDataLst>
            </p:nvPr>
          </p:nvSpPr>
          <p:spPr>
            <a:xfrm rot="21007764">
              <a:off x="7857" y="7092"/>
              <a:ext cx="97" cy="97"/>
            </a:xfrm>
            <a:prstGeom prst="ellipse">
              <a:avLst/>
            </a:prstGeom>
            <a:solidFill>
              <a:srgbClr val="2DC0D2"/>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322" name="椭圆 321"/>
            <p:cNvSpPr/>
            <p:nvPr>
              <p:custDataLst>
                <p:tags r:id="rId51"/>
              </p:custDataLst>
            </p:nvPr>
          </p:nvSpPr>
          <p:spPr>
            <a:xfrm rot="21007764">
              <a:off x="8239" y="7738"/>
              <a:ext cx="97" cy="97"/>
            </a:xfrm>
            <a:prstGeom prst="ellipse">
              <a:avLst/>
            </a:prstGeom>
            <a:solidFill>
              <a:srgbClr val="2DC0D2"/>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323" name="椭圆 322"/>
            <p:cNvSpPr/>
            <p:nvPr>
              <p:custDataLst>
                <p:tags r:id="rId52"/>
              </p:custDataLst>
            </p:nvPr>
          </p:nvSpPr>
          <p:spPr>
            <a:xfrm rot="21007764">
              <a:off x="8011" y="7697"/>
              <a:ext cx="97" cy="97"/>
            </a:xfrm>
            <a:prstGeom prst="ellipse">
              <a:avLst/>
            </a:prstGeom>
            <a:solidFill>
              <a:srgbClr val="2DC0D2"/>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324" name="椭圆 323"/>
            <p:cNvSpPr/>
            <p:nvPr>
              <p:custDataLst>
                <p:tags r:id="rId53"/>
              </p:custDataLst>
            </p:nvPr>
          </p:nvSpPr>
          <p:spPr>
            <a:xfrm rot="21007764">
              <a:off x="9495" y="8538"/>
              <a:ext cx="97" cy="97"/>
            </a:xfrm>
            <a:prstGeom prst="ellipse">
              <a:avLst/>
            </a:prstGeom>
            <a:solidFill>
              <a:srgbClr val="F3702C"/>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325" name="椭圆 324"/>
            <p:cNvSpPr/>
            <p:nvPr>
              <p:custDataLst>
                <p:tags r:id="rId54"/>
              </p:custDataLst>
            </p:nvPr>
          </p:nvSpPr>
          <p:spPr>
            <a:xfrm rot="21007764">
              <a:off x="9702" y="8408"/>
              <a:ext cx="201" cy="201"/>
            </a:xfrm>
            <a:prstGeom prst="ellipse">
              <a:avLst/>
            </a:prstGeom>
            <a:solidFill>
              <a:srgbClr val="F3702C"/>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326" name="椭圆 325"/>
            <p:cNvSpPr/>
            <p:nvPr>
              <p:custDataLst>
                <p:tags r:id="rId55"/>
              </p:custDataLst>
            </p:nvPr>
          </p:nvSpPr>
          <p:spPr>
            <a:xfrm rot="21007764">
              <a:off x="8609" y="8241"/>
              <a:ext cx="201" cy="201"/>
            </a:xfrm>
            <a:prstGeom prst="ellipse">
              <a:avLst/>
            </a:prstGeom>
            <a:solidFill>
              <a:srgbClr val="2DC0D2"/>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327" name="椭圆 326"/>
            <p:cNvSpPr/>
            <p:nvPr>
              <p:custDataLst>
                <p:tags r:id="rId56"/>
              </p:custDataLst>
            </p:nvPr>
          </p:nvSpPr>
          <p:spPr>
            <a:xfrm rot="21007764">
              <a:off x="9983" y="7013"/>
              <a:ext cx="403" cy="403"/>
            </a:xfrm>
            <a:prstGeom prst="ellipse">
              <a:avLst/>
            </a:prstGeom>
            <a:solidFill>
              <a:srgbClr val="2DC0D2"/>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328" name="椭圆 327"/>
            <p:cNvSpPr/>
            <p:nvPr>
              <p:custDataLst>
                <p:tags r:id="rId57"/>
              </p:custDataLst>
            </p:nvPr>
          </p:nvSpPr>
          <p:spPr>
            <a:xfrm rot="21007764">
              <a:off x="8664" y="6136"/>
              <a:ext cx="201" cy="201"/>
            </a:xfrm>
            <a:prstGeom prst="ellipse">
              <a:avLst/>
            </a:prstGeom>
            <a:solidFill>
              <a:sysClr val="window" lastClr="FFFFFF">
                <a:lumMod val="65000"/>
              </a:sysClr>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329" name="椭圆 328"/>
            <p:cNvSpPr/>
            <p:nvPr>
              <p:custDataLst>
                <p:tags r:id="rId58"/>
              </p:custDataLst>
            </p:nvPr>
          </p:nvSpPr>
          <p:spPr>
            <a:xfrm rot="21007764">
              <a:off x="10276" y="7538"/>
              <a:ext cx="152" cy="152"/>
            </a:xfrm>
            <a:prstGeom prst="ellipse">
              <a:avLst/>
            </a:prstGeom>
            <a:solidFill>
              <a:srgbClr val="F3702C"/>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330" name="椭圆 329"/>
            <p:cNvSpPr/>
            <p:nvPr>
              <p:custDataLst>
                <p:tags r:id="rId59"/>
              </p:custDataLst>
            </p:nvPr>
          </p:nvSpPr>
          <p:spPr>
            <a:xfrm rot="21007764">
              <a:off x="10440" y="7667"/>
              <a:ext cx="97" cy="97"/>
            </a:xfrm>
            <a:prstGeom prst="ellipse">
              <a:avLst/>
            </a:prstGeom>
            <a:solidFill>
              <a:srgbClr val="F3702C"/>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331" name="椭圆 330"/>
            <p:cNvSpPr/>
            <p:nvPr>
              <p:custDataLst>
                <p:tags r:id="rId60"/>
              </p:custDataLst>
            </p:nvPr>
          </p:nvSpPr>
          <p:spPr>
            <a:xfrm rot="21007764">
              <a:off x="10477" y="8207"/>
              <a:ext cx="97" cy="97"/>
            </a:xfrm>
            <a:prstGeom prst="ellipse">
              <a:avLst/>
            </a:prstGeom>
            <a:solidFill>
              <a:srgbClr val="F3702C"/>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332" name="椭圆 331"/>
            <p:cNvSpPr/>
            <p:nvPr>
              <p:custDataLst>
                <p:tags r:id="rId61"/>
              </p:custDataLst>
            </p:nvPr>
          </p:nvSpPr>
          <p:spPr>
            <a:xfrm rot="21007764">
              <a:off x="9647" y="6463"/>
              <a:ext cx="576" cy="576"/>
            </a:xfrm>
            <a:prstGeom prst="ellipse">
              <a:avLst/>
            </a:prstGeom>
            <a:solidFill>
              <a:srgbClr val="2DC0D2"/>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333" name="椭圆 332"/>
            <p:cNvSpPr/>
            <p:nvPr>
              <p:custDataLst>
                <p:tags r:id="rId62"/>
              </p:custDataLst>
            </p:nvPr>
          </p:nvSpPr>
          <p:spPr>
            <a:xfrm rot="21007764">
              <a:off x="8564" y="5153"/>
              <a:ext cx="576" cy="576"/>
            </a:xfrm>
            <a:prstGeom prst="ellipse">
              <a:avLst/>
            </a:prstGeom>
            <a:solidFill>
              <a:sysClr val="window" lastClr="FFFFFF">
                <a:lumMod val="65000"/>
              </a:sysClr>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334" name="椭圆 333"/>
            <p:cNvSpPr/>
            <p:nvPr>
              <p:custDataLst>
                <p:tags r:id="rId63"/>
              </p:custDataLst>
            </p:nvPr>
          </p:nvSpPr>
          <p:spPr>
            <a:xfrm rot="21007764">
              <a:off x="8496" y="5669"/>
              <a:ext cx="201" cy="201"/>
            </a:xfrm>
            <a:prstGeom prst="ellipse">
              <a:avLst/>
            </a:prstGeom>
            <a:solidFill>
              <a:sysClr val="window" lastClr="FFFFFF">
                <a:lumMod val="65000"/>
              </a:sysClr>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335" name="椭圆 334"/>
            <p:cNvSpPr/>
            <p:nvPr>
              <p:custDataLst>
                <p:tags r:id="rId64"/>
              </p:custDataLst>
            </p:nvPr>
          </p:nvSpPr>
          <p:spPr>
            <a:xfrm rot="21007764">
              <a:off x="7882" y="5935"/>
              <a:ext cx="201" cy="201"/>
            </a:xfrm>
            <a:prstGeom prst="ellipse">
              <a:avLst/>
            </a:prstGeom>
            <a:solidFill>
              <a:sysClr val="window" lastClr="FFFFFF">
                <a:lumMod val="65000"/>
              </a:sysClr>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336" name="椭圆 335"/>
            <p:cNvSpPr/>
            <p:nvPr>
              <p:custDataLst>
                <p:tags r:id="rId65"/>
              </p:custDataLst>
            </p:nvPr>
          </p:nvSpPr>
          <p:spPr>
            <a:xfrm rot="21007764">
              <a:off x="9788" y="5052"/>
              <a:ext cx="201" cy="201"/>
            </a:xfrm>
            <a:prstGeom prst="ellipse">
              <a:avLst/>
            </a:prstGeom>
            <a:solidFill>
              <a:srgbClr val="E2C84C"/>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337" name="椭圆 336"/>
            <p:cNvSpPr/>
            <p:nvPr>
              <p:custDataLst>
                <p:tags r:id="rId66"/>
              </p:custDataLst>
            </p:nvPr>
          </p:nvSpPr>
          <p:spPr>
            <a:xfrm rot="21007764">
              <a:off x="10109" y="5143"/>
              <a:ext cx="97" cy="97"/>
            </a:xfrm>
            <a:prstGeom prst="ellipse">
              <a:avLst/>
            </a:prstGeom>
            <a:solidFill>
              <a:srgbClr val="E2C84C"/>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338" name="椭圆 337"/>
            <p:cNvSpPr/>
            <p:nvPr>
              <p:custDataLst>
                <p:tags r:id="rId67"/>
              </p:custDataLst>
            </p:nvPr>
          </p:nvSpPr>
          <p:spPr>
            <a:xfrm rot="21007764">
              <a:off x="10458" y="5325"/>
              <a:ext cx="97" cy="97"/>
            </a:xfrm>
            <a:prstGeom prst="ellipse">
              <a:avLst/>
            </a:prstGeom>
            <a:solidFill>
              <a:srgbClr val="E2C84C"/>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339" name="椭圆 338"/>
            <p:cNvSpPr/>
            <p:nvPr>
              <p:custDataLst>
                <p:tags r:id="rId68"/>
              </p:custDataLst>
            </p:nvPr>
          </p:nvSpPr>
          <p:spPr>
            <a:xfrm rot="21007764">
              <a:off x="10237" y="5180"/>
              <a:ext cx="97" cy="97"/>
            </a:xfrm>
            <a:prstGeom prst="ellipse">
              <a:avLst/>
            </a:prstGeom>
            <a:solidFill>
              <a:srgbClr val="E2C84C"/>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340" name="椭圆 339"/>
            <p:cNvSpPr/>
            <p:nvPr>
              <p:custDataLst>
                <p:tags r:id="rId69"/>
              </p:custDataLst>
            </p:nvPr>
          </p:nvSpPr>
          <p:spPr>
            <a:xfrm rot="21007764">
              <a:off x="10664" y="5563"/>
              <a:ext cx="201" cy="201"/>
            </a:xfrm>
            <a:prstGeom prst="ellipse">
              <a:avLst/>
            </a:prstGeom>
            <a:solidFill>
              <a:srgbClr val="E2C84C"/>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341" name="椭圆 340"/>
            <p:cNvSpPr/>
            <p:nvPr>
              <p:custDataLst>
                <p:tags r:id="rId70"/>
              </p:custDataLst>
            </p:nvPr>
          </p:nvSpPr>
          <p:spPr>
            <a:xfrm rot="21007764">
              <a:off x="10927" y="5921"/>
              <a:ext cx="201" cy="201"/>
            </a:xfrm>
            <a:prstGeom prst="ellipse">
              <a:avLst/>
            </a:prstGeom>
            <a:solidFill>
              <a:srgbClr val="E2C84C"/>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342" name="椭圆 341"/>
            <p:cNvSpPr/>
            <p:nvPr>
              <p:custDataLst>
                <p:tags r:id="rId71"/>
              </p:custDataLst>
            </p:nvPr>
          </p:nvSpPr>
          <p:spPr>
            <a:xfrm rot="21007764">
              <a:off x="11051" y="7187"/>
              <a:ext cx="201" cy="201"/>
            </a:xfrm>
            <a:prstGeom prst="ellipse">
              <a:avLst/>
            </a:prstGeom>
            <a:solidFill>
              <a:srgbClr val="F3702C"/>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343" name="椭圆 342"/>
            <p:cNvSpPr/>
            <p:nvPr>
              <p:custDataLst>
                <p:tags r:id="rId72"/>
              </p:custDataLst>
            </p:nvPr>
          </p:nvSpPr>
          <p:spPr>
            <a:xfrm rot="21007764">
              <a:off x="11012" y="7622"/>
              <a:ext cx="97" cy="97"/>
            </a:xfrm>
            <a:prstGeom prst="ellipse">
              <a:avLst/>
            </a:prstGeom>
            <a:solidFill>
              <a:srgbClr val="F3702C"/>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344" name="椭圆 343"/>
            <p:cNvSpPr/>
            <p:nvPr>
              <p:custDataLst>
                <p:tags r:id="rId73"/>
              </p:custDataLst>
            </p:nvPr>
          </p:nvSpPr>
          <p:spPr>
            <a:xfrm rot="21007764">
              <a:off x="10816" y="7901"/>
              <a:ext cx="97" cy="97"/>
            </a:xfrm>
            <a:prstGeom prst="ellipse">
              <a:avLst/>
            </a:prstGeom>
            <a:solidFill>
              <a:srgbClr val="F3702C"/>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345" name="椭圆 344"/>
            <p:cNvSpPr/>
            <p:nvPr>
              <p:custDataLst>
                <p:tags r:id="rId74"/>
              </p:custDataLst>
            </p:nvPr>
          </p:nvSpPr>
          <p:spPr>
            <a:xfrm rot="21007764">
              <a:off x="10034" y="7620"/>
              <a:ext cx="201" cy="201"/>
            </a:xfrm>
            <a:prstGeom prst="ellipse">
              <a:avLst/>
            </a:prstGeom>
            <a:solidFill>
              <a:srgbClr val="F3702C"/>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346" name="椭圆 345"/>
            <p:cNvSpPr/>
            <p:nvPr>
              <p:custDataLst>
                <p:tags r:id="rId75"/>
              </p:custDataLst>
            </p:nvPr>
          </p:nvSpPr>
          <p:spPr>
            <a:xfrm rot="21007764">
              <a:off x="8886" y="8369"/>
              <a:ext cx="201" cy="201"/>
            </a:xfrm>
            <a:prstGeom prst="ellipse">
              <a:avLst/>
            </a:prstGeom>
            <a:solidFill>
              <a:srgbClr val="2DC0D2"/>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347" name="椭圆 346"/>
            <p:cNvSpPr/>
            <p:nvPr>
              <p:custDataLst>
                <p:tags r:id="rId76"/>
              </p:custDataLst>
            </p:nvPr>
          </p:nvSpPr>
          <p:spPr>
            <a:xfrm rot="21007764">
              <a:off x="9009" y="7356"/>
              <a:ext cx="318" cy="318"/>
            </a:xfrm>
            <a:prstGeom prst="ellipse">
              <a:avLst/>
            </a:prstGeom>
            <a:solidFill>
              <a:srgbClr val="2DC0D2"/>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348" name="椭圆 347"/>
            <p:cNvSpPr/>
            <p:nvPr>
              <p:custDataLst>
                <p:tags r:id="rId77"/>
              </p:custDataLst>
            </p:nvPr>
          </p:nvSpPr>
          <p:spPr>
            <a:xfrm rot="21007764">
              <a:off x="8971" y="6701"/>
              <a:ext cx="318" cy="318"/>
            </a:xfrm>
            <a:prstGeom prst="ellipse">
              <a:avLst/>
            </a:prstGeom>
            <a:solidFill>
              <a:srgbClr val="2DC0D2"/>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349" name="椭圆 348"/>
            <p:cNvSpPr/>
            <p:nvPr>
              <p:custDataLst>
                <p:tags r:id="rId78"/>
              </p:custDataLst>
            </p:nvPr>
          </p:nvSpPr>
          <p:spPr>
            <a:xfrm rot="21007764">
              <a:off x="9421" y="7289"/>
              <a:ext cx="201" cy="201"/>
            </a:xfrm>
            <a:prstGeom prst="ellipse">
              <a:avLst/>
            </a:prstGeom>
            <a:solidFill>
              <a:srgbClr val="F3702C"/>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350" name="椭圆 349"/>
            <p:cNvSpPr/>
            <p:nvPr>
              <p:custDataLst>
                <p:tags r:id="rId79"/>
              </p:custDataLst>
            </p:nvPr>
          </p:nvSpPr>
          <p:spPr>
            <a:xfrm rot="21007764">
              <a:off x="8574" y="7503"/>
              <a:ext cx="201" cy="201"/>
            </a:xfrm>
            <a:prstGeom prst="ellipse">
              <a:avLst/>
            </a:prstGeom>
            <a:solidFill>
              <a:srgbClr val="2DC0D2"/>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351" name="椭圆 350"/>
            <p:cNvSpPr/>
            <p:nvPr>
              <p:custDataLst>
                <p:tags r:id="rId80"/>
              </p:custDataLst>
            </p:nvPr>
          </p:nvSpPr>
          <p:spPr>
            <a:xfrm rot="21007764">
              <a:off x="9543" y="6024"/>
              <a:ext cx="446" cy="446"/>
            </a:xfrm>
            <a:prstGeom prst="ellipse">
              <a:avLst/>
            </a:prstGeom>
            <a:solidFill>
              <a:srgbClr val="2DC0D2"/>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352" name="椭圆 351"/>
            <p:cNvSpPr/>
            <p:nvPr>
              <p:custDataLst>
                <p:tags r:id="rId81"/>
              </p:custDataLst>
            </p:nvPr>
          </p:nvSpPr>
          <p:spPr>
            <a:xfrm rot="21007764">
              <a:off x="8234" y="7004"/>
              <a:ext cx="201" cy="201"/>
            </a:xfrm>
            <a:prstGeom prst="ellipse">
              <a:avLst/>
            </a:prstGeom>
            <a:solidFill>
              <a:srgbClr val="2DC0D2"/>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353" name="椭圆 352"/>
            <p:cNvSpPr/>
            <p:nvPr>
              <p:custDataLst>
                <p:tags r:id="rId82"/>
              </p:custDataLst>
            </p:nvPr>
          </p:nvSpPr>
          <p:spPr>
            <a:xfrm rot="21007764">
              <a:off x="8334" y="6048"/>
              <a:ext cx="97" cy="97"/>
            </a:xfrm>
            <a:prstGeom prst="ellipse">
              <a:avLst/>
            </a:prstGeom>
            <a:solidFill>
              <a:sysClr val="window" lastClr="FFFFFF">
                <a:lumMod val="65000"/>
              </a:sysClr>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354" name="椭圆 353"/>
            <p:cNvSpPr/>
            <p:nvPr>
              <p:custDataLst>
                <p:tags r:id="rId83"/>
              </p:custDataLst>
            </p:nvPr>
          </p:nvSpPr>
          <p:spPr>
            <a:xfrm rot="21007764">
              <a:off x="8511" y="6184"/>
              <a:ext cx="97" cy="97"/>
            </a:xfrm>
            <a:prstGeom prst="ellipse">
              <a:avLst/>
            </a:prstGeom>
            <a:solidFill>
              <a:sysClr val="window" lastClr="FFFFFF">
                <a:lumMod val="65000"/>
              </a:sysClr>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355" name="椭圆 354"/>
            <p:cNvSpPr/>
            <p:nvPr>
              <p:custDataLst>
                <p:tags r:id="rId84"/>
              </p:custDataLst>
            </p:nvPr>
          </p:nvSpPr>
          <p:spPr>
            <a:xfrm rot="21007764">
              <a:off x="9649" y="5872"/>
              <a:ext cx="97" cy="97"/>
            </a:xfrm>
            <a:prstGeom prst="ellipse">
              <a:avLst/>
            </a:prstGeom>
            <a:solidFill>
              <a:srgbClr val="2DC0D2"/>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356" name="椭圆 355"/>
            <p:cNvSpPr/>
            <p:nvPr>
              <p:custDataLst>
                <p:tags r:id="rId85"/>
              </p:custDataLst>
            </p:nvPr>
          </p:nvSpPr>
          <p:spPr>
            <a:xfrm rot="21007764">
              <a:off x="9676" y="5216"/>
              <a:ext cx="97" cy="97"/>
            </a:xfrm>
            <a:prstGeom prst="ellipse">
              <a:avLst/>
            </a:prstGeom>
            <a:solidFill>
              <a:srgbClr val="E2C84C"/>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357" name="椭圆 356"/>
            <p:cNvSpPr/>
            <p:nvPr>
              <p:custDataLst>
                <p:tags r:id="rId86"/>
              </p:custDataLst>
            </p:nvPr>
          </p:nvSpPr>
          <p:spPr>
            <a:xfrm rot="21007764">
              <a:off x="9105" y="5029"/>
              <a:ext cx="201" cy="201"/>
            </a:xfrm>
            <a:prstGeom prst="ellipse">
              <a:avLst/>
            </a:prstGeom>
            <a:solidFill>
              <a:srgbClr val="E2C84C"/>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358" name="椭圆 357"/>
            <p:cNvSpPr/>
            <p:nvPr>
              <p:custDataLst>
                <p:tags r:id="rId87"/>
              </p:custDataLst>
            </p:nvPr>
          </p:nvSpPr>
          <p:spPr>
            <a:xfrm rot="21007764">
              <a:off x="8069" y="7812"/>
              <a:ext cx="201" cy="201"/>
            </a:xfrm>
            <a:prstGeom prst="ellipse">
              <a:avLst/>
            </a:prstGeom>
            <a:solidFill>
              <a:srgbClr val="2DC0D2"/>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359" name="椭圆 358"/>
            <p:cNvSpPr/>
            <p:nvPr>
              <p:custDataLst>
                <p:tags r:id="rId88"/>
              </p:custDataLst>
            </p:nvPr>
          </p:nvSpPr>
          <p:spPr>
            <a:xfrm rot="21007764">
              <a:off x="7794" y="7236"/>
              <a:ext cx="403" cy="403"/>
            </a:xfrm>
            <a:prstGeom prst="ellipse">
              <a:avLst/>
            </a:prstGeom>
            <a:solidFill>
              <a:srgbClr val="2DC0D2"/>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360" name="椭圆 359"/>
            <p:cNvSpPr/>
            <p:nvPr>
              <p:custDataLst>
                <p:tags r:id="rId89"/>
              </p:custDataLst>
            </p:nvPr>
          </p:nvSpPr>
          <p:spPr>
            <a:xfrm rot="21007764">
              <a:off x="10645" y="6531"/>
              <a:ext cx="403" cy="403"/>
            </a:xfrm>
            <a:prstGeom prst="ellipse">
              <a:avLst/>
            </a:prstGeom>
            <a:solidFill>
              <a:srgbClr val="E2C84C"/>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362" name="椭圆 361"/>
            <p:cNvSpPr/>
            <p:nvPr>
              <p:custDataLst>
                <p:tags r:id="rId90"/>
              </p:custDataLst>
            </p:nvPr>
          </p:nvSpPr>
          <p:spPr>
            <a:xfrm rot="21007764">
              <a:off x="8362" y="5386"/>
              <a:ext cx="97" cy="97"/>
            </a:xfrm>
            <a:prstGeom prst="ellipse">
              <a:avLst/>
            </a:prstGeom>
            <a:solidFill>
              <a:sysClr val="window" lastClr="FFFFFF">
                <a:lumMod val="65000"/>
              </a:sysClr>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363" name="椭圆 362"/>
            <p:cNvSpPr/>
            <p:nvPr>
              <p:custDataLst>
                <p:tags r:id="rId91"/>
              </p:custDataLst>
            </p:nvPr>
          </p:nvSpPr>
          <p:spPr>
            <a:xfrm rot="21007764">
              <a:off x="10103" y="8417"/>
              <a:ext cx="97" cy="97"/>
            </a:xfrm>
            <a:prstGeom prst="ellipse">
              <a:avLst/>
            </a:prstGeom>
            <a:solidFill>
              <a:srgbClr val="F3702C"/>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364" name="椭圆 363"/>
            <p:cNvSpPr/>
            <p:nvPr>
              <p:custDataLst>
                <p:tags r:id="rId92"/>
              </p:custDataLst>
            </p:nvPr>
          </p:nvSpPr>
          <p:spPr>
            <a:xfrm rot="21007764">
              <a:off x="8975" y="8344"/>
              <a:ext cx="318" cy="318"/>
            </a:xfrm>
            <a:prstGeom prst="ellipse">
              <a:avLst/>
            </a:prstGeom>
            <a:solidFill>
              <a:srgbClr val="2DC0D2"/>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365" name="椭圆 364"/>
            <p:cNvSpPr/>
            <p:nvPr>
              <p:custDataLst>
                <p:tags r:id="rId93"/>
              </p:custDataLst>
            </p:nvPr>
          </p:nvSpPr>
          <p:spPr>
            <a:xfrm rot="21007764">
              <a:off x="10573" y="7973"/>
              <a:ext cx="201" cy="201"/>
            </a:xfrm>
            <a:prstGeom prst="ellipse">
              <a:avLst/>
            </a:prstGeom>
            <a:solidFill>
              <a:srgbClr val="F3702C"/>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366" name="椭圆 365"/>
            <p:cNvSpPr/>
            <p:nvPr>
              <p:custDataLst>
                <p:tags r:id="rId94"/>
              </p:custDataLst>
            </p:nvPr>
          </p:nvSpPr>
          <p:spPr>
            <a:xfrm rot="21007764">
              <a:off x="7793" y="6149"/>
              <a:ext cx="97" cy="97"/>
            </a:xfrm>
            <a:prstGeom prst="ellipse">
              <a:avLst/>
            </a:prstGeom>
            <a:solidFill>
              <a:sysClr val="window" lastClr="FFFFFF">
                <a:lumMod val="65000"/>
              </a:sysClr>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367" name="椭圆 366"/>
            <p:cNvSpPr/>
            <p:nvPr>
              <p:custDataLst>
                <p:tags r:id="rId95"/>
              </p:custDataLst>
            </p:nvPr>
          </p:nvSpPr>
          <p:spPr>
            <a:xfrm rot="21007764">
              <a:off x="10898" y="5757"/>
              <a:ext cx="97" cy="97"/>
            </a:xfrm>
            <a:prstGeom prst="ellipse">
              <a:avLst/>
            </a:prstGeom>
            <a:solidFill>
              <a:srgbClr val="E2C84C"/>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368" name="椭圆 367"/>
            <p:cNvSpPr/>
            <p:nvPr>
              <p:custDataLst>
                <p:tags r:id="rId96"/>
              </p:custDataLst>
            </p:nvPr>
          </p:nvSpPr>
          <p:spPr>
            <a:xfrm rot="21007764">
              <a:off x="11146" y="6549"/>
              <a:ext cx="164" cy="164"/>
            </a:xfrm>
            <a:prstGeom prst="ellipse">
              <a:avLst/>
            </a:prstGeom>
            <a:solidFill>
              <a:srgbClr val="E2C84C"/>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369" name="椭圆 368"/>
            <p:cNvSpPr/>
            <p:nvPr>
              <p:custDataLst>
                <p:tags r:id="rId97"/>
              </p:custDataLst>
            </p:nvPr>
          </p:nvSpPr>
          <p:spPr>
            <a:xfrm rot="21007764">
              <a:off x="11123" y="6850"/>
              <a:ext cx="201" cy="201"/>
            </a:xfrm>
            <a:prstGeom prst="ellipse">
              <a:avLst/>
            </a:prstGeom>
            <a:solidFill>
              <a:srgbClr val="E2C84C"/>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370" name="椭圆 369"/>
            <p:cNvSpPr/>
            <p:nvPr>
              <p:custDataLst>
                <p:tags r:id="rId98"/>
              </p:custDataLst>
            </p:nvPr>
          </p:nvSpPr>
          <p:spPr>
            <a:xfrm rot="21007764">
              <a:off x="10584" y="7104"/>
              <a:ext cx="97" cy="97"/>
            </a:xfrm>
            <a:prstGeom prst="ellipse">
              <a:avLst/>
            </a:prstGeom>
            <a:solidFill>
              <a:srgbClr val="F3702C"/>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371" name="椭圆 370"/>
            <p:cNvSpPr/>
            <p:nvPr>
              <p:custDataLst>
                <p:tags r:id="rId99"/>
              </p:custDataLst>
            </p:nvPr>
          </p:nvSpPr>
          <p:spPr>
            <a:xfrm rot="21007764">
              <a:off x="9351" y="6842"/>
              <a:ext cx="201" cy="201"/>
            </a:xfrm>
            <a:prstGeom prst="ellipse">
              <a:avLst/>
            </a:prstGeom>
            <a:solidFill>
              <a:srgbClr val="2DC0D2"/>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372" name="椭圆 371"/>
            <p:cNvSpPr/>
            <p:nvPr>
              <p:custDataLst>
                <p:tags r:id="rId100"/>
              </p:custDataLst>
            </p:nvPr>
          </p:nvSpPr>
          <p:spPr>
            <a:xfrm rot="21007764">
              <a:off x="9366" y="5914"/>
              <a:ext cx="201" cy="201"/>
            </a:xfrm>
            <a:prstGeom prst="ellipse">
              <a:avLst/>
            </a:prstGeom>
            <a:solidFill>
              <a:srgbClr val="2DC0D2"/>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373" name="椭圆 372"/>
            <p:cNvSpPr/>
            <p:nvPr>
              <p:custDataLst>
                <p:tags r:id="rId101"/>
              </p:custDataLst>
            </p:nvPr>
          </p:nvSpPr>
          <p:spPr>
            <a:xfrm rot="21007764">
              <a:off x="8572" y="6367"/>
              <a:ext cx="201" cy="201"/>
            </a:xfrm>
            <a:prstGeom prst="ellipse">
              <a:avLst/>
            </a:prstGeom>
            <a:solidFill>
              <a:sysClr val="window" lastClr="FFFFFF">
                <a:lumMod val="65000"/>
              </a:sysClr>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374" name="椭圆 373"/>
            <p:cNvSpPr/>
            <p:nvPr>
              <p:custDataLst>
                <p:tags r:id="rId102"/>
              </p:custDataLst>
            </p:nvPr>
          </p:nvSpPr>
          <p:spPr>
            <a:xfrm rot="21007764">
              <a:off x="8697" y="6802"/>
              <a:ext cx="201" cy="201"/>
            </a:xfrm>
            <a:prstGeom prst="ellipse">
              <a:avLst/>
            </a:prstGeom>
            <a:solidFill>
              <a:srgbClr val="2DC0D2"/>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375" name="椭圆 374"/>
            <p:cNvSpPr/>
            <p:nvPr>
              <p:custDataLst>
                <p:tags r:id="rId103"/>
              </p:custDataLst>
            </p:nvPr>
          </p:nvSpPr>
          <p:spPr>
            <a:xfrm rot="21007764">
              <a:off x="10413" y="6066"/>
              <a:ext cx="164" cy="164"/>
            </a:xfrm>
            <a:prstGeom prst="ellipse">
              <a:avLst/>
            </a:prstGeom>
            <a:solidFill>
              <a:srgbClr val="E2C84C"/>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376" name="椭圆 375"/>
            <p:cNvSpPr/>
            <p:nvPr>
              <p:custDataLst>
                <p:tags r:id="rId104"/>
              </p:custDataLst>
            </p:nvPr>
          </p:nvSpPr>
          <p:spPr>
            <a:xfrm rot="21007764">
              <a:off x="10236" y="6418"/>
              <a:ext cx="164" cy="164"/>
            </a:xfrm>
            <a:prstGeom prst="ellipse">
              <a:avLst/>
            </a:prstGeom>
            <a:solidFill>
              <a:srgbClr val="E2C84C"/>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377" name="椭圆 376"/>
            <p:cNvSpPr/>
            <p:nvPr>
              <p:custDataLst>
                <p:tags r:id="rId105"/>
              </p:custDataLst>
            </p:nvPr>
          </p:nvSpPr>
          <p:spPr>
            <a:xfrm rot="21007764">
              <a:off x="8461" y="5553"/>
              <a:ext cx="97" cy="97"/>
            </a:xfrm>
            <a:prstGeom prst="ellipse">
              <a:avLst/>
            </a:prstGeom>
            <a:solidFill>
              <a:sysClr val="window" lastClr="FFFFFF">
                <a:lumMod val="65000"/>
              </a:sysClr>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378" name="椭圆 377"/>
            <p:cNvSpPr/>
            <p:nvPr>
              <p:custDataLst>
                <p:tags r:id="rId106"/>
              </p:custDataLst>
            </p:nvPr>
          </p:nvSpPr>
          <p:spPr>
            <a:xfrm rot="21007764">
              <a:off x="9684" y="7233"/>
              <a:ext cx="318" cy="318"/>
            </a:xfrm>
            <a:prstGeom prst="ellipse">
              <a:avLst/>
            </a:prstGeom>
            <a:solidFill>
              <a:srgbClr val="F3702C"/>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379" name="椭圆 378"/>
            <p:cNvSpPr/>
            <p:nvPr>
              <p:custDataLst>
                <p:tags r:id="rId107"/>
              </p:custDataLst>
            </p:nvPr>
          </p:nvSpPr>
          <p:spPr>
            <a:xfrm rot="21007764">
              <a:off x="8801" y="7893"/>
              <a:ext cx="201" cy="201"/>
            </a:xfrm>
            <a:prstGeom prst="ellipse">
              <a:avLst/>
            </a:prstGeom>
            <a:solidFill>
              <a:srgbClr val="2DC0D2"/>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380" name="椭圆 379"/>
            <p:cNvSpPr/>
            <p:nvPr>
              <p:custDataLst>
                <p:tags r:id="rId108"/>
              </p:custDataLst>
            </p:nvPr>
          </p:nvSpPr>
          <p:spPr>
            <a:xfrm rot="21007764">
              <a:off x="8628" y="5980"/>
              <a:ext cx="97" cy="97"/>
            </a:xfrm>
            <a:prstGeom prst="ellipse">
              <a:avLst/>
            </a:prstGeom>
            <a:solidFill>
              <a:sysClr val="window" lastClr="FFFFFF">
                <a:lumMod val="65000"/>
              </a:sysClr>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381" name="椭圆 380"/>
            <p:cNvSpPr/>
            <p:nvPr>
              <p:custDataLst>
                <p:tags r:id="rId109"/>
              </p:custDataLst>
            </p:nvPr>
          </p:nvSpPr>
          <p:spPr>
            <a:xfrm rot="21007764">
              <a:off x="8417" y="7315"/>
              <a:ext cx="201" cy="201"/>
            </a:xfrm>
            <a:prstGeom prst="ellipse">
              <a:avLst/>
            </a:prstGeom>
            <a:solidFill>
              <a:srgbClr val="2DC0D2"/>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382" name="椭圆 381"/>
            <p:cNvSpPr/>
            <p:nvPr>
              <p:custDataLst>
                <p:tags r:id="rId110"/>
              </p:custDataLst>
            </p:nvPr>
          </p:nvSpPr>
          <p:spPr>
            <a:xfrm rot="21007764">
              <a:off x="9448" y="6667"/>
              <a:ext cx="97" cy="97"/>
            </a:xfrm>
            <a:prstGeom prst="ellipse">
              <a:avLst/>
            </a:prstGeom>
            <a:solidFill>
              <a:srgbClr val="2DC0D2"/>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383" name="椭圆 382"/>
            <p:cNvSpPr/>
            <p:nvPr>
              <p:custDataLst>
                <p:tags r:id="rId111"/>
              </p:custDataLst>
            </p:nvPr>
          </p:nvSpPr>
          <p:spPr>
            <a:xfrm rot="21007764">
              <a:off x="9570" y="6490"/>
              <a:ext cx="97" cy="97"/>
            </a:xfrm>
            <a:prstGeom prst="ellipse">
              <a:avLst/>
            </a:prstGeom>
            <a:solidFill>
              <a:srgbClr val="2DC0D2"/>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384" name="椭圆 383"/>
            <p:cNvSpPr/>
            <p:nvPr>
              <p:custDataLst>
                <p:tags r:id="rId112"/>
              </p:custDataLst>
            </p:nvPr>
          </p:nvSpPr>
          <p:spPr>
            <a:xfrm rot="21007764">
              <a:off x="8994" y="7052"/>
              <a:ext cx="97" cy="97"/>
            </a:xfrm>
            <a:prstGeom prst="ellipse">
              <a:avLst/>
            </a:prstGeom>
            <a:solidFill>
              <a:srgbClr val="2DC0D2"/>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385" name="椭圆 384"/>
            <p:cNvSpPr/>
            <p:nvPr>
              <p:custDataLst>
                <p:tags r:id="rId113"/>
              </p:custDataLst>
            </p:nvPr>
          </p:nvSpPr>
          <p:spPr>
            <a:xfrm rot="21007764">
              <a:off x="10069" y="7436"/>
              <a:ext cx="97" cy="97"/>
            </a:xfrm>
            <a:prstGeom prst="ellipse">
              <a:avLst/>
            </a:prstGeom>
            <a:solidFill>
              <a:srgbClr val="F3702C"/>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386" name="椭圆 385"/>
            <p:cNvSpPr/>
            <p:nvPr>
              <p:custDataLst>
                <p:tags r:id="rId114"/>
              </p:custDataLst>
            </p:nvPr>
          </p:nvSpPr>
          <p:spPr>
            <a:xfrm rot="21007764">
              <a:off x="10326" y="7806"/>
              <a:ext cx="201" cy="201"/>
            </a:xfrm>
            <a:prstGeom prst="ellipse">
              <a:avLst/>
            </a:prstGeom>
            <a:solidFill>
              <a:srgbClr val="F3702C"/>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387" name="椭圆 386"/>
            <p:cNvSpPr/>
            <p:nvPr>
              <p:custDataLst>
                <p:tags r:id="rId115"/>
              </p:custDataLst>
            </p:nvPr>
          </p:nvSpPr>
          <p:spPr>
            <a:xfrm rot="21007764">
              <a:off x="8985" y="7724"/>
              <a:ext cx="201" cy="201"/>
            </a:xfrm>
            <a:prstGeom prst="ellipse">
              <a:avLst/>
            </a:prstGeom>
            <a:solidFill>
              <a:srgbClr val="2DC0D2"/>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388" name="椭圆 387"/>
            <p:cNvSpPr/>
            <p:nvPr>
              <p:custDataLst>
                <p:tags r:id="rId116"/>
              </p:custDataLst>
            </p:nvPr>
          </p:nvSpPr>
          <p:spPr>
            <a:xfrm rot="21007764">
              <a:off x="8731" y="7762"/>
              <a:ext cx="97" cy="97"/>
            </a:xfrm>
            <a:prstGeom prst="ellipse">
              <a:avLst/>
            </a:prstGeom>
            <a:solidFill>
              <a:srgbClr val="2DC0D2"/>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389" name="椭圆 388"/>
            <p:cNvSpPr/>
            <p:nvPr>
              <p:custDataLst>
                <p:tags r:id="rId117"/>
              </p:custDataLst>
            </p:nvPr>
          </p:nvSpPr>
          <p:spPr>
            <a:xfrm rot="21007764">
              <a:off x="9356" y="5310"/>
              <a:ext cx="201" cy="201"/>
            </a:xfrm>
            <a:prstGeom prst="ellipse">
              <a:avLst/>
            </a:prstGeom>
            <a:solidFill>
              <a:srgbClr val="E2C84C"/>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390" name="椭圆 389"/>
            <p:cNvSpPr/>
            <p:nvPr>
              <p:custDataLst>
                <p:tags r:id="rId118"/>
              </p:custDataLst>
            </p:nvPr>
          </p:nvSpPr>
          <p:spPr>
            <a:xfrm rot="21007764">
              <a:off x="9307" y="5665"/>
              <a:ext cx="201" cy="201"/>
            </a:xfrm>
            <a:prstGeom prst="ellipse">
              <a:avLst/>
            </a:prstGeom>
            <a:solidFill>
              <a:srgbClr val="2DC0D2"/>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391" name="椭圆 390"/>
            <p:cNvSpPr/>
            <p:nvPr>
              <p:custDataLst>
                <p:tags r:id="rId119"/>
              </p:custDataLst>
            </p:nvPr>
          </p:nvSpPr>
          <p:spPr>
            <a:xfrm rot="21007764">
              <a:off x="10715" y="6089"/>
              <a:ext cx="164" cy="164"/>
            </a:xfrm>
            <a:prstGeom prst="ellipse">
              <a:avLst/>
            </a:prstGeom>
            <a:solidFill>
              <a:srgbClr val="E2C84C"/>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392" name="椭圆 391"/>
            <p:cNvSpPr/>
            <p:nvPr>
              <p:custDataLst>
                <p:tags r:id="rId120"/>
              </p:custDataLst>
            </p:nvPr>
          </p:nvSpPr>
          <p:spPr>
            <a:xfrm rot="21007764">
              <a:off x="10658" y="7181"/>
              <a:ext cx="201" cy="201"/>
            </a:xfrm>
            <a:prstGeom prst="ellipse">
              <a:avLst/>
            </a:prstGeom>
            <a:solidFill>
              <a:srgbClr val="F3702C"/>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393" name="椭圆 392"/>
            <p:cNvSpPr/>
            <p:nvPr>
              <p:custDataLst>
                <p:tags r:id="rId121"/>
              </p:custDataLst>
            </p:nvPr>
          </p:nvSpPr>
          <p:spPr>
            <a:xfrm rot="21007764">
              <a:off x="11023" y="7012"/>
              <a:ext cx="97" cy="97"/>
            </a:xfrm>
            <a:prstGeom prst="ellipse">
              <a:avLst/>
            </a:prstGeom>
            <a:solidFill>
              <a:srgbClr val="E2C84C"/>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394" name="椭圆 393"/>
            <p:cNvSpPr/>
            <p:nvPr>
              <p:custDataLst>
                <p:tags r:id="rId122"/>
              </p:custDataLst>
            </p:nvPr>
          </p:nvSpPr>
          <p:spPr>
            <a:xfrm rot="21007764">
              <a:off x="10818" y="7679"/>
              <a:ext cx="152" cy="152"/>
            </a:xfrm>
            <a:prstGeom prst="ellipse">
              <a:avLst/>
            </a:prstGeom>
            <a:solidFill>
              <a:srgbClr val="F3702C"/>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395" name="椭圆 394"/>
            <p:cNvSpPr/>
            <p:nvPr>
              <p:custDataLst>
                <p:tags r:id="rId123"/>
              </p:custDataLst>
            </p:nvPr>
          </p:nvSpPr>
          <p:spPr>
            <a:xfrm rot="21007764">
              <a:off x="10404" y="7069"/>
              <a:ext cx="152" cy="152"/>
            </a:xfrm>
            <a:prstGeom prst="ellipse">
              <a:avLst/>
            </a:prstGeom>
            <a:solidFill>
              <a:srgbClr val="E2C84C"/>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396" name="椭圆 395"/>
            <p:cNvSpPr/>
            <p:nvPr>
              <p:custDataLst>
                <p:tags r:id="rId124"/>
              </p:custDataLst>
            </p:nvPr>
          </p:nvSpPr>
          <p:spPr>
            <a:xfrm rot="21007764">
              <a:off x="10232" y="6190"/>
              <a:ext cx="137" cy="137"/>
            </a:xfrm>
            <a:prstGeom prst="ellipse">
              <a:avLst/>
            </a:prstGeom>
            <a:solidFill>
              <a:srgbClr val="E2C84C"/>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397" name="椭圆 396"/>
            <p:cNvSpPr/>
            <p:nvPr>
              <p:custDataLst>
                <p:tags r:id="rId125"/>
              </p:custDataLst>
            </p:nvPr>
          </p:nvSpPr>
          <p:spPr>
            <a:xfrm rot="21007764">
              <a:off x="10510" y="5940"/>
              <a:ext cx="137" cy="137"/>
            </a:xfrm>
            <a:prstGeom prst="ellipse">
              <a:avLst/>
            </a:prstGeom>
            <a:solidFill>
              <a:srgbClr val="E2C84C"/>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398" name="椭圆 397"/>
            <p:cNvSpPr/>
            <p:nvPr>
              <p:custDataLst>
                <p:tags r:id="rId126"/>
              </p:custDataLst>
            </p:nvPr>
          </p:nvSpPr>
          <p:spPr>
            <a:xfrm rot="21007764">
              <a:off x="9840" y="7089"/>
              <a:ext cx="97" cy="97"/>
            </a:xfrm>
            <a:prstGeom prst="ellipse">
              <a:avLst/>
            </a:prstGeom>
            <a:solidFill>
              <a:srgbClr val="F3702C"/>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399" name="椭圆 398"/>
            <p:cNvSpPr/>
            <p:nvPr>
              <p:custDataLst>
                <p:tags r:id="rId127"/>
              </p:custDataLst>
            </p:nvPr>
          </p:nvSpPr>
          <p:spPr>
            <a:xfrm rot="21007764">
              <a:off x="10660" y="6499"/>
              <a:ext cx="45" cy="45"/>
            </a:xfrm>
            <a:prstGeom prst="ellipse">
              <a:avLst/>
            </a:prstGeom>
            <a:solidFill>
              <a:srgbClr val="E2C84C"/>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400" name="椭圆 399"/>
            <p:cNvSpPr/>
            <p:nvPr>
              <p:custDataLst>
                <p:tags r:id="rId128"/>
              </p:custDataLst>
            </p:nvPr>
          </p:nvSpPr>
          <p:spPr>
            <a:xfrm rot="21007764">
              <a:off x="11216" y="6462"/>
              <a:ext cx="45" cy="45"/>
            </a:xfrm>
            <a:prstGeom prst="ellipse">
              <a:avLst/>
            </a:prstGeom>
            <a:solidFill>
              <a:srgbClr val="E2C84C"/>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401" name="椭圆 400"/>
            <p:cNvSpPr/>
            <p:nvPr>
              <p:custDataLst>
                <p:tags r:id="rId129"/>
              </p:custDataLst>
            </p:nvPr>
          </p:nvSpPr>
          <p:spPr>
            <a:xfrm rot="21007764">
              <a:off x="11076" y="6676"/>
              <a:ext cx="45" cy="45"/>
            </a:xfrm>
            <a:prstGeom prst="ellipse">
              <a:avLst/>
            </a:prstGeom>
            <a:solidFill>
              <a:srgbClr val="E2C84C"/>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402" name="椭圆 401"/>
            <p:cNvSpPr/>
            <p:nvPr>
              <p:custDataLst>
                <p:tags r:id="rId130"/>
              </p:custDataLst>
            </p:nvPr>
          </p:nvSpPr>
          <p:spPr>
            <a:xfrm rot="21007764">
              <a:off x="11197" y="6761"/>
              <a:ext cx="45" cy="45"/>
            </a:xfrm>
            <a:prstGeom prst="ellipse">
              <a:avLst/>
            </a:prstGeom>
            <a:solidFill>
              <a:srgbClr val="E2C84C"/>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403" name="椭圆 402"/>
            <p:cNvSpPr/>
            <p:nvPr>
              <p:custDataLst>
                <p:tags r:id="rId131"/>
              </p:custDataLst>
            </p:nvPr>
          </p:nvSpPr>
          <p:spPr>
            <a:xfrm rot="21007764">
              <a:off x="10998" y="6901"/>
              <a:ext cx="45" cy="45"/>
            </a:xfrm>
            <a:prstGeom prst="ellipse">
              <a:avLst/>
            </a:prstGeom>
            <a:solidFill>
              <a:srgbClr val="E2C84C"/>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404" name="椭圆 403"/>
            <p:cNvSpPr/>
            <p:nvPr>
              <p:custDataLst>
                <p:tags r:id="rId132"/>
              </p:custDataLst>
            </p:nvPr>
          </p:nvSpPr>
          <p:spPr>
            <a:xfrm rot="21007764">
              <a:off x="10629" y="6979"/>
              <a:ext cx="45" cy="45"/>
            </a:xfrm>
            <a:prstGeom prst="ellipse">
              <a:avLst/>
            </a:prstGeom>
            <a:solidFill>
              <a:srgbClr val="E2C84C"/>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405" name="椭圆 404"/>
            <p:cNvSpPr/>
            <p:nvPr>
              <p:custDataLst>
                <p:tags r:id="rId133"/>
              </p:custDataLst>
            </p:nvPr>
          </p:nvSpPr>
          <p:spPr>
            <a:xfrm rot="21007764">
              <a:off x="9599" y="6951"/>
              <a:ext cx="45" cy="45"/>
            </a:xfrm>
            <a:prstGeom prst="ellipse">
              <a:avLst/>
            </a:prstGeom>
            <a:solidFill>
              <a:srgbClr val="2DC0D2"/>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406" name="椭圆 405"/>
            <p:cNvSpPr/>
            <p:nvPr>
              <p:custDataLst>
                <p:tags r:id="rId134"/>
              </p:custDataLst>
            </p:nvPr>
          </p:nvSpPr>
          <p:spPr>
            <a:xfrm rot="21007764">
              <a:off x="9540" y="7189"/>
              <a:ext cx="45" cy="45"/>
            </a:xfrm>
            <a:prstGeom prst="ellipse">
              <a:avLst/>
            </a:prstGeom>
            <a:solidFill>
              <a:srgbClr val="F3702C"/>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407" name="椭圆 406"/>
            <p:cNvSpPr/>
            <p:nvPr>
              <p:custDataLst>
                <p:tags r:id="rId135"/>
              </p:custDataLst>
            </p:nvPr>
          </p:nvSpPr>
          <p:spPr>
            <a:xfrm rot="21007764">
              <a:off x="8895" y="6391"/>
              <a:ext cx="45" cy="45"/>
            </a:xfrm>
            <a:prstGeom prst="ellipse">
              <a:avLst/>
            </a:prstGeom>
            <a:solidFill>
              <a:sysClr val="window" lastClr="FFFFFF">
                <a:lumMod val="65000"/>
              </a:sysClr>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408" name="椭圆 407"/>
            <p:cNvSpPr/>
            <p:nvPr>
              <p:custDataLst>
                <p:tags r:id="rId136"/>
              </p:custDataLst>
            </p:nvPr>
          </p:nvSpPr>
          <p:spPr>
            <a:xfrm rot="21007764">
              <a:off x="8955" y="6173"/>
              <a:ext cx="45" cy="45"/>
            </a:xfrm>
            <a:prstGeom prst="ellipse">
              <a:avLst/>
            </a:prstGeom>
            <a:solidFill>
              <a:sysClr val="window" lastClr="FFFFFF">
                <a:lumMod val="65000"/>
              </a:sysClr>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409" name="椭圆 408"/>
            <p:cNvSpPr/>
            <p:nvPr>
              <p:custDataLst>
                <p:tags r:id="rId137"/>
              </p:custDataLst>
            </p:nvPr>
          </p:nvSpPr>
          <p:spPr>
            <a:xfrm rot="21007764">
              <a:off x="9138" y="5605"/>
              <a:ext cx="45" cy="45"/>
            </a:xfrm>
            <a:prstGeom prst="ellipse">
              <a:avLst/>
            </a:prstGeom>
            <a:solidFill>
              <a:sysClr val="window" lastClr="FFFFFF">
                <a:lumMod val="65000"/>
              </a:sysClr>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410" name="椭圆 409"/>
            <p:cNvSpPr/>
            <p:nvPr>
              <p:custDataLst>
                <p:tags r:id="rId138"/>
              </p:custDataLst>
            </p:nvPr>
          </p:nvSpPr>
          <p:spPr>
            <a:xfrm rot="21007764">
              <a:off x="9446" y="5581"/>
              <a:ext cx="45" cy="45"/>
            </a:xfrm>
            <a:prstGeom prst="ellipse">
              <a:avLst/>
            </a:prstGeom>
            <a:solidFill>
              <a:srgbClr val="2DC0D2"/>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411" name="椭圆 410"/>
            <p:cNvSpPr/>
            <p:nvPr>
              <p:custDataLst>
                <p:tags r:id="rId139"/>
              </p:custDataLst>
            </p:nvPr>
          </p:nvSpPr>
          <p:spPr>
            <a:xfrm rot="21007764">
              <a:off x="9885" y="5304"/>
              <a:ext cx="45" cy="45"/>
            </a:xfrm>
            <a:prstGeom prst="ellipse">
              <a:avLst/>
            </a:prstGeom>
            <a:solidFill>
              <a:srgbClr val="E2C84C"/>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412" name="椭圆 411"/>
            <p:cNvSpPr/>
            <p:nvPr>
              <p:custDataLst>
                <p:tags r:id="rId140"/>
              </p:custDataLst>
            </p:nvPr>
          </p:nvSpPr>
          <p:spPr>
            <a:xfrm rot="21007764">
              <a:off x="10614" y="5459"/>
              <a:ext cx="45" cy="45"/>
            </a:xfrm>
            <a:prstGeom prst="ellipse">
              <a:avLst/>
            </a:prstGeom>
            <a:solidFill>
              <a:srgbClr val="E2C84C"/>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413" name="椭圆 412"/>
            <p:cNvSpPr/>
            <p:nvPr>
              <p:custDataLst>
                <p:tags r:id="rId141"/>
              </p:custDataLst>
            </p:nvPr>
          </p:nvSpPr>
          <p:spPr>
            <a:xfrm rot="21007764">
              <a:off x="8968" y="5095"/>
              <a:ext cx="45" cy="45"/>
            </a:xfrm>
            <a:prstGeom prst="ellipse">
              <a:avLst/>
            </a:prstGeom>
            <a:solidFill>
              <a:sysClr val="window" lastClr="FFFFFF">
                <a:lumMod val="65000"/>
              </a:sysClr>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414" name="椭圆 413"/>
            <p:cNvSpPr/>
            <p:nvPr>
              <p:custDataLst>
                <p:tags r:id="rId142"/>
              </p:custDataLst>
            </p:nvPr>
          </p:nvSpPr>
          <p:spPr>
            <a:xfrm rot="21007764">
              <a:off x="7719" y="6891"/>
              <a:ext cx="45" cy="45"/>
            </a:xfrm>
            <a:prstGeom prst="ellipse">
              <a:avLst/>
            </a:prstGeom>
            <a:solidFill>
              <a:srgbClr val="2DC0D2"/>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415" name="椭圆 414"/>
            <p:cNvSpPr/>
            <p:nvPr>
              <p:custDataLst>
                <p:tags r:id="rId143"/>
              </p:custDataLst>
            </p:nvPr>
          </p:nvSpPr>
          <p:spPr>
            <a:xfrm rot="21007764">
              <a:off x="8242" y="8059"/>
              <a:ext cx="45" cy="45"/>
            </a:xfrm>
            <a:prstGeom prst="ellipse">
              <a:avLst/>
            </a:prstGeom>
            <a:solidFill>
              <a:srgbClr val="2DC0D2"/>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416" name="椭圆 415"/>
            <p:cNvSpPr/>
            <p:nvPr>
              <p:custDataLst>
                <p:tags r:id="rId144"/>
              </p:custDataLst>
            </p:nvPr>
          </p:nvSpPr>
          <p:spPr>
            <a:xfrm rot="21007764">
              <a:off x="9981" y="8267"/>
              <a:ext cx="45" cy="45"/>
            </a:xfrm>
            <a:prstGeom prst="ellipse">
              <a:avLst/>
            </a:prstGeom>
            <a:solidFill>
              <a:srgbClr val="F3702C"/>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417" name="椭圆 416"/>
            <p:cNvSpPr/>
            <p:nvPr>
              <p:custDataLst>
                <p:tags r:id="rId145"/>
              </p:custDataLst>
            </p:nvPr>
          </p:nvSpPr>
          <p:spPr>
            <a:xfrm rot="21007764">
              <a:off x="9911" y="8401"/>
              <a:ext cx="45" cy="45"/>
            </a:xfrm>
            <a:prstGeom prst="ellipse">
              <a:avLst/>
            </a:prstGeom>
            <a:solidFill>
              <a:srgbClr val="F3702C"/>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418" name="椭圆 417"/>
            <p:cNvSpPr/>
            <p:nvPr>
              <p:custDataLst>
                <p:tags r:id="rId146"/>
              </p:custDataLst>
            </p:nvPr>
          </p:nvSpPr>
          <p:spPr>
            <a:xfrm rot="21007764">
              <a:off x="10010" y="8497"/>
              <a:ext cx="45" cy="45"/>
            </a:xfrm>
            <a:prstGeom prst="ellipse">
              <a:avLst/>
            </a:prstGeom>
            <a:solidFill>
              <a:srgbClr val="F3702C"/>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419" name="椭圆 418"/>
            <p:cNvSpPr/>
            <p:nvPr>
              <p:custDataLst>
                <p:tags r:id="rId147"/>
              </p:custDataLst>
            </p:nvPr>
          </p:nvSpPr>
          <p:spPr>
            <a:xfrm rot="21007764">
              <a:off x="8482" y="8242"/>
              <a:ext cx="45" cy="45"/>
            </a:xfrm>
            <a:prstGeom prst="ellipse">
              <a:avLst/>
            </a:prstGeom>
            <a:solidFill>
              <a:srgbClr val="2DC0D2"/>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420" name="椭圆 419"/>
            <p:cNvSpPr/>
            <p:nvPr>
              <p:custDataLst>
                <p:tags r:id="rId148"/>
              </p:custDataLst>
            </p:nvPr>
          </p:nvSpPr>
          <p:spPr>
            <a:xfrm rot="21007764">
              <a:off x="8783" y="8134"/>
              <a:ext cx="45" cy="45"/>
            </a:xfrm>
            <a:prstGeom prst="ellipse">
              <a:avLst/>
            </a:prstGeom>
            <a:solidFill>
              <a:srgbClr val="2DC0D2"/>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421" name="椭圆 420"/>
            <p:cNvSpPr/>
            <p:nvPr>
              <p:custDataLst>
                <p:tags r:id="rId149"/>
              </p:custDataLst>
            </p:nvPr>
          </p:nvSpPr>
          <p:spPr>
            <a:xfrm rot="21007764">
              <a:off x="9117" y="8259"/>
              <a:ext cx="45" cy="45"/>
            </a:xfrm>
            <a:prstGeom prst="ellipse">
              <a:avLst/>
            </a:prstGeom>
            <a:solidFill>
              <a:srgbClr val="2DC0D2"/>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grpSp>
      <p:sp>
        <p:nvSpPr>
          <p:cNvPr id="10" name="椭圆 9"/>
          <p:cNvSpPr/>
          <p:nvPr>
            <p:custDataLst>
              <p:tags r:id="rId150"/>
            </p:custDataLst>
          </p:nvPr>
        </p:nvSpPr>
        <p:spPr>
          <a:xfrm rot="21007764">
            <a:off x="9119226" y="3731029"/>
            <a:ext cx="102118" cy="96267"/>
          </a:xfrm>
          <a:prstGeom prst="ellipse">
            <a:avLst/>
          </a:prstGeom>
          <a:solidFill>
            <a:srgbClr val="E2C84C"/>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1pPr>
            <a:lvl2pPr marL="457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2pPr>
            <a:lvl3pPr marL="914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3pPr>
            <a:lvl4pPr marL="1371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4pPr>
            <a:lvl5pPr marL="18288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5pPr>
            <a:lvl6pPr marL="22860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6pPr>
            <a:lvl7pPr marL="27432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7pPr>
            <a:lvl8pPr marL="32004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8pPr>
            <a:lvl9pPr marL="3657600" algn="l" defTabSz="914400" rtl="0" eaLnBrk="1" latinLnBrk="0" hangingPunct="1">
              <a:defRPr sz="1800" kern="1200">
                <a:solidFill>
                  <a:sysClr val="window" lastClr="FFFFFF"/>
                </a:solidFill>
                <a:latin typeface="ITC Avant Garde Std XLt" charset="0"/>
                <a:ea typeface="方正兰亭黑简体" panose="02000000000000000000" charset="-122"/>
                <a:cs typeface="+mn-ea"/>
              </a:defRPr>
            </a:lvl9pPr>
          </a:lstStyle>
          <a:p>
            <a:pPr algn="ctr"/>
            <a:endParaRPr lang="zh-CN" altLang="en-US" sz="1350">
              <a:solidFill>
                <a:sysClr val="window" lastClr="FFFFFF"/>
              </a:solidFill>
              <a:latin typeface="ITC Avant Garde Std XLt" charset="0"/>
              <a:ea typeface="方正兰亭黑简体" panose="02000000000000000000" charset="-122"/>
            </a:endParaRPr>
          </a:p>
        </p:txBody>
      </p:sp>
      <p:sp>
        <p:nvSpPr>
          <p:cNvPr id="428" name="文本框 427"/>
          <p:cNvSpPr txBox="1"/>
          <p:nvPr>
            <p:custDataLst>
              <p:tags r:id="rId151"/>
            </p:custDataLst>
          </p:nvPr>
        </p:nvSpPr>
        <p:spPr>
          <a:xfrm>
            <a:off x="2722245" y="2351405"/>
            <a:ext cx="9943465" cy="1506855"/>
          </a:xfrm>
          <a:prstGeom prst="rect">
            <a:avLst/>
          </a:prstGeom>
          <a:noFill/>
        </p:spPr>
        <p:txBody>
          <a:bodyPr wrap="square" rtlCol="0">
            <a:spAutoFit/>
          </a:bodyPr>
          <a:p>
            <a:pPr algn="r"/>
            <a:r>
              <a:rPr lang="en-US" altLang="zh-CN" sz="4000" dirty="0">
                <a:solidFill>
                  <a:srgbClr val="0070C0"/>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餐饮企业加工、储藏标准执行不到位</a:t>
            </a:r>
            <a:endParaRPr lang="en-US" altLang="zh-CN" sz="2000" dirty="0">
              <a:solidFill>
                <a:srgbClr val="0070C0"/>
              </a:solidFill>
              <a:latin typeface="Times New Roman" panose="02020603050405020304" charset="0"/>
              <a:ea typeface="Open Sans" panose="020B0606030504020204" charset="0"/>
              <a:cs typeface="Times New Roman" panose="02020603050405020304" charset="0"/>
              <a:sym typeface="方正兰亭黑简体" panose="02000000000000000000" charset="-122"/>
            </a:endParaRPr>
          </a:p>
          <a:p>
            <a:pPr algn="r" eaLnBrk="0" hangingPunct="0">
              <a:buClrTx/>
              <a:buSzTx/>
              <a:buFont typeface="Wingdings" panose="05000000000000000000" charset="0"/>
            </a:pPr>
            <a:r>
              <a:rPr lang="en-US" altLang="zh-CN" sz="2400" b="1" kern="100" spc="-60" noProof="0" dirty="0">
                <a:solidFill>
                  <a:srgbClr val="F47847"/>
                </a:solidFill>
                <a:latin typeface="Times New Roman" panose="02020603050405020304" charset="0"/>
                <a:ea typeface="Open Sans" panose="020B0606030504020204" charset="0"/>
                <a:cs typeface="Times New Roman" panose="02020603050405020304" charset="0"/>
              </a:rPr>
              <a:t>The processing and storage standards of </a:t>
            </a:r>
            <a:r>
              <a:rPr lang="en-US" altLang="zh-CN" sz="2400" b="1" kern="100" spc="-60" noProof="0" dirty="0" smtClean="0">
                <a:solidFill>
                  <a:srgbClr val="F47847"/>
                </a:solidFill>
                <a:latin typeface="Times New Roman" panose="02020603050405020304" charset="0"/>
                <a:ea typeface="Open Sans" panose="020B0606030504020204" charset="0"/>
                <a:cs typeface="Times New Roman" panose="02020603050405020304" charset="0"/>
              </a:rPr>
              <a:t>catering</a:t>
            </a:r>
            <a:r>
              <a:rPr lang="zh-CN" altLang="en-US" sz="2400" b="1" kern="100" spc="-60" noProof="0" dirty="0" smtClean="0">
                <a:solidFill>
                  <a:srgbClr val="F47847"/>
                </a:solidFill>
                <a:latin typeface="Times New Roman" panose="02020603050405020304" charset="0"/>
                <a:ea typeface="Open Sans" panose="020B0606030504020204" charset="0"/>
                <a:cs typeface="Times New Roman" panose="02020603050405020304" charset="0"/>
              </a:rPr>
              <a:t> </a:t>
            </a:r>
            <a:r>
              <a:rPr lang="en-US" altLang="zh-CN" sz="2400" b="1" kern="100" spc="-60" noProof="0" dirty="0" smtClean="0">
                <a:solidFill>
                  <a:srgbClr val="F47847"/>
                </a:solidFill>
                <a:latin typeface="Times New Roman" panose="02020603050405020304" charset="0"/>
                <a:ea typeface="Open Sans" panose="020B0606030504020204" charset="0"/>
                <a:cs typeface="Times New Roman" panose="02020603050405020304" charset="0"/>
              </a:rPr>
              <a:t>services are poorly executed.</a:t>
            </a:r>
            <a:endParaRPr lang="en-US" altLang="zh-CN" sz="2800" b="1" kern="100" spc="-60" noProof="0" dirty="0">
              <a:solidFill>
                <a:srgbClr val="F47847"/>
              </a:solidFill>
              <a:latin typeface="Times New Roman" panose="02020603050405020304" charset="0"/>
              <a:ea typeface="Open Sans" panose="020B0606030504020204" charset="0"/>
              <a:cs typeface="Times New Roman" panose="02020603050405020304" charset="0"/>
            </a:endParaRPr>
          </a:p>
          <a:p>
            <a:pPr algn="r"/>
            <a:endParaRPr lang="en-US" altLang="zh-CN" sz="2800" b="1" kern="100" spc="-60" noProof="0" dirty="0">
              <a:solidFill>
                <a:srgbClr val="F47847"/>
              </a:solidFill>
              <a:latin typeface="Times New Roman" panose="02020603050405020304" charset="0"/>
              <a:ea typeface="Open Sans" panose="020B0606030504020204" charset="0"/>
              <a:cs typeface="Times New Roman" panose="02020603050405020304" charset="0"/>
            </a:endParaRPr>
          </a:p>
        </p:txBody>
      </p:sp>
      <p:grpSp>
        <p:nvGrpSpPr>
          <p:cNvPr id="430" name="组合 429"/>
          <p:cNvGrpSpPr/>
          <p:nvPr/>
        </p:nvGrpSpPr>
        <p:grpSpPr>
          <a:xfrm>
            <a:off x="4567555" y="2977515"/>
            <a:ext cx="3128645" cy="1252220"/>
            <a:chOff x="2560104" y="2332276"/>
            <a:chExt cx="1725444" cy="1112977"/>
          </a:xfrm>
        </p:grpSpPr>
        <p:cxnSp>
          <p:nvCxnSpPr>
            <p:cNvPr id="431" name="直接连接符 430"/>
            <p:cNvCxnSpPr/>
            <p:nvPr>
              <p:custDataLst>
                <p:tags r:id="rId152"/>
              </p:custDataLst>
            </p:nvPr>
          </p:nvCxnSpPr>
          <p:spPr>
            <a:xfrm>
              <a:off x="2560104" y="2343882"/>
              <a:ext cx="1720213" cy="0"/>
            </a:xfrm>
            <a:prstGeom prst="line">
              <a:avLst/>
            </a:prstGeom>
            <a:noFill/>
            <a:ln w="6350" cap="flat" cmpd="sng" algn="ctr">
              <a:solidFill>
                <a:sysClr val="window" lastClr="FFFFFF">
                  <a:lumMod val="65000"/>
                </a:sysClr>
              </a:solidFill>
              <a:prstDash val="solid"/>
              <a:miter lim="800000"/>
            </a:ln>
            <a:effectLst/>
          </p:spPr>
        </p:cxnSp>
        <p:cxnSp>
          <p:nvCxnSpPr>
            <p:cNvPr id="432" name="直接连接符 431"/>
            <p:cNvCxnSpPr/>
            <p:nvPr>
              <p:custDataLst>
                <p:tags r:id="rId153"/>
              </p:custDataLst>
            </p:nvPr>
          </p:nvCxnSpPr>
          <p:spPr>
            <a:xfrm>
              <a:off x="4285548" y="2332276"/>
              <a:ext cx="0" cy="1112977"/>
            </a:xfrm>
            <a:prstGeom prst="line">
              <a:avLst/>
            </a:prstGeom>
            <a:noFill/>
            <a:ln w="6350" cap="flat" cmpd="sng" algn="ctr">
              <a:solidFill>
                <a:sysClr val="window" lastClr="FFFFFF">
                  <a:lumMod val="65000"/>
                </a:sysClr>
              </a:solidFill>
              <a:prstDash val="solid"/>
              <a:miter lim="800000"/>
            </a:ln>
            <a:effectLst/>
          </p:spPr>
        </p:cxnSp>
      </p:grpSp>
      <p:sp>
        <p:nvSpPr>
          <p:cNvPr id="446" name="文本框 445"/>
          <p:cNvSpPr txBox="1"/>
          <p:nvPr>
            <p:custDataLst>
              <p:tags r:id="rId154"/>
            </p:custDataLst>
          </p:nvPr>
        </p:nvSpPr>
        <p:spPr>
          <a:xfrm>
            <a:off x="11124921" y="4800229"/>
            <a:ext cx="4261485" cy="1076325"/>
          </a:xfrm>
          <a:prstGeom prst="rect">
            <a:avLst/>
          </a:prstGeom>
          <a:noFill/>
        </p:spPr>
        <p:txBody>
          <a:bodyPr wrap="none" rtlCol="0">
            <a:spAutoFit/>
          </a:bodyPr>
          <a:p>
            <a:pPr algn="l"/>
            <a:r>
              <a:rPr lang="en-US" altLang="zh-CN" sz="4000" dirty="0">
                <a:solidFill>
                  <a:srgbClr val="0070C0"/>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剩餐不打包</a:t>
            </a:r>
            <a:endParaRPr lang="en-US" altLang="zh-CN" sz="2000" dirty="0">
              <a:solidFill>
                <a:srgbClr val="0070C0"/>
              </a:solidFill>
              <a:latin typeface="Times New Roman" panose="02020603050405020304" charset="0"/>
              <a:ea typeface="Open Sans" panose="020B0606030504020204" charset="0"/>
              <a:cs typeface="Times New Roman" panose="02020603050405020304" charset="0"/>
              <a:sym typeface="方正兰亭黑简体" panose="02000000000000000000" charset="-122"/>
            </a:endParaRPr>
          </a:p>
          <a:p>
            <a:pPr algn="l"/>
            <a:r>
              <a:rPr lang="en-US" altLang="zh-CN" sz="2400" b="1" kern="100" spc="-60" noProof="0" dirty="0">
                <a:solidFill>
                  <a:srgbClr val="F47847"/>
                </a:solidFill>
                <a:latin typeface="Times New Roman" panose="02020603050405020304" charset="0"/>
                <a:ea typeface="Open Sans" panose="020B0606030504020204" charset="0"/>
                <a:cs typeface="Times New Roman" panose="02020603050405020304" charset="0"/>
              </a:rPr>
              <a:t>Leftover food is not to be packed.</a:t>
            </a:r>
            <a:endParaRPr lang="en-US" altLang="zh-CN" sz="2400" b="1" kern="100" spc="-60" noProof="0" dirty="0">
              <a:solidFill>
                <a:srgbClr val="F47847"/>
              </a:solidFill>
              <a:latin typeface="Times New Roman" panose="02020603050405020304" charset="0"/>
              <a:ea typeface="Open Sans" panose="020B0606030504020204" charset="0"/>
              <a:cs typeface="Times New Roman" panose="02020603050405020304" charset="0"/>
            </a:endParaRPr>
          </a:p>
        </p:txBody>
      </p:sp>
      <p:cxnSp>
        <p:nvCxnSpPr>
          <p:cNvPr id="443" name="直接连接符 442"/>
          <p:cNvCxnSpPr/>
          <p:nvPr>
            <p:custDataLst>
              <p:tags r:id="rId155"/>
            </p:custDataLst>
          </p:nvPr>
        </p:nvCxnSpPr>
        <p:spPr>
          <a:xfrm flipH="1" flipV="1">
            <a:off x="11201196" y="5431754"/>
            <a:ext cx="4038600" cy="16510"/>
          </a:xfrm>
          <a:prstGeom prst="line">
            <a:avLst/>
          </a:prstGeom>
          <a:noFill/>
          <a:ln w="6350" cap="flat" cmpd="sng" algn="ctr">
            <a:solidFill>
              <a:sysClr val="window" lastClr="FFFFFF">
                <a:lumMod val="65000"/>
              </a:sysClr>
            </a:solidFill>
            <a:prstDash val="solid"/>
            <a:miter lim="800000"/>
          </a:ln>
          <a:effectLst/>
        </p:spPr>
      </p:cxnSp>
      <p:sp>
        <p:nvSpPr>
          <p:cNvPr id="444" name="文本框 443"/>
          <p:cNvSpPr txBox="1"/>
          <p:nvPr>
            <p:custDataLst>
              <p:tags r:id="rId156"/>
            </p:custDataLst>
          </p:nvPr>
        </p:nvSpPr>
        <p:spPr>
          <a:xfrm>
            <a:off x="1699895" y="5877560"/>
            <a:ext cx="5563870" cy="1014730"/>
          </a:xfrm>
          <a:prstGeom prst="rect">
            <a:avLst/>
          </a:prstGeom>
          <a:noFill/>
        </p:spPr>
        <p:txBody>
          <a:bodyPr wrap="square" rtlCol="0">
            <a:spAutoFit/>
          </a:bodyPr>
          <a:p>
            <a:pPr algn="r"/>
            <a:r>
              <a:rPr lang="en-US" altLang="zh-CN" sz="4000" dirty="0">
                <a:solidFill>
                  <a:srgbClr val="0070C0"/>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日常用餐过量点餐</a:t>
            </a:r>
            <a:endParaRPr lang="en-US" altLang="zh-CN" sz="2000" dirty="0">
              <a:solidFill>
                <a:srgbClr val="0070C0"/>
              </a:solidFill>
              <a:latin typeface="Times New Roman" panose="02020603050405020304" charset="0"/>
              <a:ea typeface="Open Sans" panose="020B0606030504020204" charset="0"/>
              <a:cs typeface="Times New Roman" panose="02020603050405020304" charset="0"/>
              <a:sym typeface="方正兰亭黑简体" panose="02000000000000000000" charset="-122"/>
            </a:endParaRPr>
          </a:p>
          <a:p>
            <a:pPr algn="r" eaLnBrk="0" hangingPunct="0">
              <a:buClrTx/>
              <a:buSzTx/>
              <a:buFont typeface="Wingdings" panose="05000000000000000000" charset="0"/>
            </a:pPr>
            <a:r>
              <a:rPr lang="en-US" altLang="zh-CN" sz="2000" b="1" kern="100" spc="-60" noProof="0" dirty="0">
                <a:solidFill>
                  <a:srgbClr val="F47847"/>
                </a:solidFill>
                <a:latin typeface="Times New Roman" panose="02020603050405020304" charset="0"/>
                <a:ea typeface="Open Sans" panose="020B0606030504020204" charset="0"/>
                <a:cs typeface="Times New Roman" panose="02020603050405020304" charset="0"/>
              </a:rPr>
              <a:t>Ordering too much food in restaurants in daily life.</a:t>
            </a:r>
            <a:endParaRPr lang="en-US" altLang="zh-CN" sz="2000" b="1" kern="100" spc="-60" noProof="0" dirty="0">
              <a:solidFill>
                <a:srgbClr val="F47847"/>
              </a:solidFill>
              <a:latin typeface="Times New Roman" panose="02020603050405020304" charset="0"/>
              <a:ea typeface="Open Sans" panose="020B0606030504020204" charset="0"/>
              <a:cs typeface="Times New Roman" panose="02020603050405020304" charset="0"/>
            </a:endParaRPr>
          </a:p>
        </p:txBody>
      </p:sp>
      <p:cxnSp>
        <p:nvCxnSpPr>
          <p:cNvPr id="442" name="直接连接符 441"/>
          <p:cNvCxnSpPr/>
          <p:nvPr>
            <p:custDataLst>
              <p:tags r:id="rId157"/>
            </p:custDataLst>
          </p:nvPr>
        </p:nvCxnSpPr>
        <p:spPr>
          <a:xfrm flipH="1">
            <a:off x="3048305" y="6504557"/>
            <a:ext cx="4098925" cy="10795"/>
          </a:xfrm>
          <a:prstGeom prst="line">
            <a:avLst/>
          </a:prstGeom>
          <a:noFill/>
          <a:ln w="6350" cap="flat" cmpd="sng" algn="ctr">
            <a:solidFill>
              <a:sysClr val="window" lastClr="FFFFFF">
                <a:lumMod val="65000"/>
              </a:sysClr>
            </a:solidFill>
            <a:prstDash val="solid"/>
            <a:miter lim="800000"/>
          </a:ln>
          <a:effectLst/>
        </p:spPr>
      </p:cxnSp>
      <p:sp>
        <p:nvSpPr>
          <p:cNvPr id="11" name="文本框 10"/>
          <p:cNvSpPr txBox="1"/>
          <p:nvPr>
            <p:custDataLst>
              <p:tags r:id="rId158"/>
            </p:custDataLst>
          </p:nvPr>
        </p:nvSpPr>
        <p:spPr>
          <a:xfrm>
            <a:off x="1859915" y="7658100"/>
            <a:ext cx="14623415" cy="1445260"/>
          </a:xfrm>
          <a:prstGeom prst="rect">
            <a:avLst/>
          </a:prstGeom>
          <a:noFill/>
        </p:spPr>
        <p:txBody>
          <a:bodyPr wrap="square" rtlCol="0" anchor="t">
            <a:spAutoFit/>
          </a:bodyPr>
          <a:p>
            <a:pPr indent="0" algn="ctr" eaLnBrk="0" hangingPunct="0">
              <a:lnSpc>
                <a:spcPct val="100000"/>
              </a:lnSpc>
              <a:buFont typeface="Wingdings" panose="05000000000000000000" charset="0"/>
              <a:buNone/>
            </a:pPr>
            <a:r>
              <a:rPr lang="en-US" altLang="zh-CN" sz="4000" dirty="0">
                <a:solidFill>
                  <a:srgbClr val="00B050"/>
                </a:solidFill>
                <a:latin typeface="黑体" panose="02010609060101010101" charset="-122"/>
                <a:ea typeface="黑体" panose="02010609060101010101" charset="-122"/>
                <a:cs typeface="黑体" panose="02010609060101010101" charset="-122"/>
                <a:sym typeface="方正兰亭黑简体" panose="02000000000000000000" charset="-122"/>
              </a:rPr>
              <a:t>中国每年因此浪费的食物相当于</a:t>
            </a:r>
            <a:r>
              <a:rPr lang="en-US" altLang="zh-CN" sz="4000" dirty="0">
                <a:solidFill>
                  <a:srgbClr val="FF0000"/>
                </a:solidFill>
                <a:latin typeface="黑体" panose="02010609060101010101" charset="-122"/>
                <a:ea typeface="黑体" panose="02010609060101010101" charset="-122"/>
                <a:cs typeface="黑体" panose="02010609060101010101" charset="-122"/>
                <a:sym typeface="方正兰亭黑简体" panose="02000000000000000000" charset="-122"/>
              </a:rPr>
              <a:t>3000万至5000万</a:t>
            </a:r>
            <a:r>
              <a:rPr lang="en-US" altLang="zh-CN" sz="4000" dirty="0">
                <a:solidFill>
                  <a:srgbClr val="00B050"/>
                </a:solidFill>
                <a:latin typeface="黑体" panose="02010609060101010101" charset="-122"/>
                <a:ea typeface="黑体" panose="02010609060101010101" charset="-122"/>
                <a:cs typeface="黑体" panose="02010609060101010101" charset="-122"/>
                <a:sym typeface="方正兰亭黑简体" panose="02000000000000000000" charset="-122"/>
              </a:rPr>
              <a:t>人一年的口粮。</a:t>
            </a:r>
            <a:endParaRPr lang="en-US" altLang="zh-CN" sz="2000" dirty="0">
              <a:solidFill>
                <a:srgbClr val="00B050"/>
              </a:solidFill>
              <a:latin typeface="黑体" panose="02010609060101010101" charset="-122"/>
              <a:ea typeface="黑体" panose="02010609060101010101" charset="-122"/>
              <a:cs typeface="黑体" panose="02010609060101010101" charset="-122"/>
              <a:sym typeface="方正兰亭黑简体" panose="02000000000000000000" charset="-122"/>
            </a:endParaRPr>
          </a:p>
          <a:p>
            <a:pPr algn="ctr" eaLnBrk="0" hangingPunct="0">
              <a:lnSpc>
                <a:spcPct val="100000"/>
              </a:lnSpc>
              <a:buClrTx/>
              <a:buSzTx/>
              <a:buFont typeface="Wingdings" panose="05000000000000000000" charset="0"/>
              <a:buNone/>
            </a:pPr>
            <a:r>
              <a:rPr lang="en-US" altLang="zh-CN" sz="2400" b="1" kern="100" spc="-60" noProof="0" dirty="0">
                <a:solidFill>
                  <a:srgbClr val="0070C0"/>
                </a:solidFill>
                <a:latin typeface="Times New Roman" panose="02020603050405020304" charset="0"/>
                <a:ea typeface="Open Sans" panose="020B0606030504020204" charset="0"/>
                <a:cs typeface="Times New Roman" panose="02020603050405020304" charset="0"/>
              </a:rPr>
              <a:t>The amount of food wasted in catering link every year in China is equivalent to the annual food </a:t>
            </a:r>
            <a:r>
              <a:rPr lang="en-US" altLang="zh-CN" sz="2400" b="1" kern="100" spc="-60" dirty="0" smtClean="0">
                <a:solidFill>
                  <a:srgbClr val="0070C0"/>
                </a:solidFill>
                <a:latin typeface="Times New Roman" panose="02020603050405020304" charset="0"/>
                <a:ea typeface="Open Sans" panose="020B0606030504020204" charset="0"/>
                <a:cs typeface="Times New Roman" panose="02020603050405020304" charset="0"/>
              </a:rPr>
              <a:t>consumption</a:t>
            </a:r>
            <a:r>
              <a:rPr lang="en-US" altLang="zh-CN" sz="2400" b="1" kern="100" spc="-60" noProof="0" dirty="0" smtClean="0">
                <a:solidFill>
                  <a:srgbClr val="0070C0"/>
                </a:solidFill>
                <a:latin typeface="Times New Roman" panose="02020603050405020304" charset="0"/>
                <a:ea typeface="Open Sans" panose="020B0606030504020204" charset="0"/>
                <a:cs typeface="Times New Roman" panose="02020603050405020304" charset="0"/>
              </a:rPr>
              <a:t> </a:t>
            </a:r>
            <a:r>
              <a:rPr lang="en-US" altLang="zh-CN" sz="2400" b="1" kern="100" spc="-60" noProof="0" dirty="0">
                <a:solidFill>
                  <a:srgbClr val="0070C0"/>
                </a:solidFill>
                <a:latin typeface="Times New Roman" panose="02020603050405020304" charset="0"/>
                <a:ea typeface="Open Sans" panose="020B0606030504020204" charset="0"/>
                <a:cs typeface="Times New Roman" panose="02020603050405020304" charset="0"/>
              </a:rPr>
              <a:t>of 30 million to 50 million people.</a:t>
            </a:r>
            <a:endParaRPr lang="en-US" altLang="zh-CN" sz="2400" b="1" kern="100" spc="-60" noProof="0" dirty="0">
              <a:solidFill>
                <a:srgbClr val="0070C0"/>
              </a:solidFill>
              <a:latin typeface="Times New Roman" panose="02020603050405020304" charset="0"/>
              <a:ea typeface="Open Sans" panose="020B06060305040202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dir="in"/>
      </p:transition>
    </mc:Choice>
    <mc:Fallback>
      <p:transition spd="slow">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3" presetClass="entr" presetSubtype="10" fill="hold" grpId="0" nodeType="withEffect">
                                  <p:stCondLst>
                                    <p:cond delay="0"/>
                                  </p:stCondLst>
                                  <p:childTnLst>
                                    <p:set>
                                      <p:cBhvr>
                                        <p:cTn id="10" dur="1000" fill="hold">
                                          <p:stCondLst>
                                            <p:cond delay="0"/>
                                          </p:stCondLst>
                                        </p:cTn>
                                        <p:tgtEl>
                                          <p:spTgt spid="428"/>
                                        </p:tgtEl>
                                        <p:attrNameLst>
                                          <p:attrName>style.visibility</p:attrName>
                                        </p:attrNameLst>
                                      </p:cBhvr>
                                      <p:to>
                                        <p:strVal val="visible"/>
                                      </p:to>
                                    </p:set>
                                    <p:animEffect transition="in" filter="blinds(horizontal)">
                                      <p:cBhvr>
                                        <p:cTn id="11" dur="1000"/>
                                        <p:tgtEl>
                                          <p:spTgt spid="428"/>
                                        </p:tgtEl>
                                      </p:cBhvr>
                                    </p:animEffect>
                                  </p:childTnLst>
                                </p:cTn>
                              </p:par>
                              <p:par>
                                <p:cTn id="12" presetID="3" presetClass="entr" presetSubtype="10" fill="hold" nodeType="withEffect">
                                  <p:stCondLst>
                                    <p:cond delay="0"/>
                                  </p:stCondLst>
                                  <p:childTnLst>
                                    <p:set>
                                      <p:cBhvr>
                                        <p:cTn id="13" dur="1000" fill="hold">
                                          <p:stCondLst>
                                            <p:cond delay="0"/>
                                          </p:stCondLst>
                                        </p:cTn>
                                        <p:tgtEl>
                                          <p:spTgt spid="430"/>
                                        </p:tgtEl>
                                        <p:attrNameLst>
                                          <p:attrName>style.visibility</p:attrName>
                                        </p:attrNameLst>
                                      </p:cBhvr>
                                      <p:to>
                                        <p:strVal val="visible"/>
                                      </p:to>
                                    </p:set>
                                    <p:animEffect transition="in" filter="blinds(horizontal)">
                                      <p:cBhvr>
                                        <p:cTn id="14" dur="1000"/>
                                        <p:tgtEl>
                                          <p:spTgt spid="430"/>
                                        </p:tgtEl>
                                      </p:cBhvr>
                                    </p:animEffect>
                                  </p:childTnLst>
                                </p:cTn>
                              </p:par>
                              <p:par>
                                <p:cTn id="15" presetID="3" presetClass="entr" presetSubtype="10" fill="hold" grpId="0" nodeType="withEffect">
                                  <p:stCondLst>
                                    <p:cond delay="0"/>
                                  </p:stCondLst>
                                  <p:childTnLst>
                                    <p:set>
                                      <p:cBhvr>
                                        <p:cTn id="16" dur="1000" fill="hold">
                                          <p:stCondLst>
                                            <p:cond delay="0"/>
                                          </p:stCondLst>
                                        </p:cTn>
                                        <p:tgtEl>
                                          <p:spTgt spid="446"/>
                                        </p:tgtEl>
                                        <p:attrNameLst>
                                          <p:attrName>style.visibility</p:attrName>
                                        </p:attrNameLst>
                                      </p:cBhvr>
                                      <p:to>
                                        <p:strVal val="visible"/>
                                      </p:to>
                                    </p:set>
                                    <p:animEffect transition="in" filter="blinds(horizontal)">
                                      <p:cBhvr>
                                        <p:cTn id="17" dur="1000"/>
                                        <p:tgtEl>
                                          <p:spTgt spid="446"/>
                                        </p:tgtEl>
                                      </p:cBhvr>
                                    </p:animEffect>
                                  </p:childTnLst>
                                </p:cTn>
                              </p:par>
                              <p:par>
                                <p:cTn id="18" presetID="3" presetClass="entr" presetSubtype="10" fill="hold" nodeType="withEffect">
                                  <p:stCondLst>
                                    <p:cond delay="0"/>
                                  </p:stCondLst>
                                  <p:childTnLst>
                                    <p:set>
                                      <p:cBhvr>
                                        <p:cTn id="19" dur="1000" fill="hold">
                                          <p:stCondLst>
                                            <p:cond delay="0"/>
                                          </p:stCondLst>
                                        </p:cTn>
                                        <p:tgtEl>
                                          <p:spTgt spid="443"/>
                                        </p:tgtEl>
                                        <p:attrNameLst>
                                          <p:attrName>style.visibility</p:attrName>
                                        </p:attrNameLst>
                                      </p:cBhvr>
                                      <p:to>
                                        <p:strVal val="visible"/>
                                      </p:to>
                                    </p:set>
                                    <p:animEffect transition="in" filter="blinds(horizontal)">
                                      <p:cBhvr>
                                        <p:cTn id="20" dur="1000"/>
                                        <p:tgtEl>
                                          <p:spTgt spid="443"/>
                                        </p:tgtEl>
                                      </p:cBhvr>
                                    </p:animEffect>
                                  </p:childTnLst>
                                </p:cTn>
                              </p:par>
                              <p:par>
                                <p:cTn id="21" presetID="3" presetClass="entr" presetSubtype="10" fill="hold" grpId="0" nodeType="withEffect">
                                  <p:stCondLst>
                                    <p:cond delay="0"/>
                                  </p:stCondLst>
                                  <p:childTnLst>
                                    <p:set>
                                      <p:cBhvr>
                                        <p:cTn id="22" dur="1000" fill="hold">
                                          <p:stCondLst>
                                            <p:cond delay="0"/>
                                          </p:stCondLst>
                                        </p:cTn>
                                        <p:tgtEl>
                                          <p:spTgt spid="444"/>
                                        </p:tgtEl>
                                        <p:attrNameLst>
                                          <p:attrName>style.visibility</p:attrName>
                                        </p:attrNameLst>
                                      </p:cBhvr>
                                      <p:to>
                                        <p:strVal val="visible"/>
                                      </p:to>
                                    </p:set>
                                    <p:animEffect transition="in" filter="blinds(horizontal)">
                                      <p:cBhvr>
                                        <p:cTn id="23" dur="1000"/>
                                        <p:tgtEl>
                                          <p:spTgt spid="444"/>
                                        </p:tgtEl>
                                      </p:cBhvr>
                                    </p:animEffect>
                                  </p:childTnLst>
                                </p:cTn>
                              </p:par>
                              <p:par>
                                <p:cTn id="24" presetID="3" presetClass="entr" presetSubtype="10" fill="hold" nodeType="withEffect">
                                  <p:stCondLst>
                                    <p:cond delay="0"/>
                                  </p:stCondLst>
                                  <p:childTnLst>
                                    <p:set>
                                      <p:cBhvr>
                                        <p:cTn id="25" dur="1000" fill="hold">
                                          <p:stCondLst>
                                            <p:cond delay="0"/>
                                          </p:stCondLst>
                                        </p:cTn>
                                        <p:tgtEl>
                                          <p:spTgt spid="442"/>
                                        </p:tgtEl>
                                        <p:attrNameLst>
                                          <p:attrName>style.visibility</p:attrName>
                                        </p:attrNameLst>
                                      </p:cBhvr>
                                      <p:to>
                                        <p:strVal val="visible"/>
                                      </p:to>
                                    </p:set>
                                    <p:animEffect transition="in" filter="blinds(horizontal)">
                                      <p:cBhvr>
                                        <p:cTn id="26" dur="1000"/>
                                        <p:tgtEl>
                                          <p:spTgt spid="442"/>
                                        </p:tgtEl>
                                      </p:cBhvr>
                                    </p:animEffect>
                                  </p:childTnLst>
                                </p:cTn>
                              </p:par>
                              <p:par>
                                <p:cTn id="27" presetID="3" presetClass="entr" presetSubtype="10" fill="hold" grpId="0" nodeType="withEffect">
                                  <p:stCondLst>
                                    <p:cond delay="0"/>
                                  </p:stCondLst>
                                  <p:childTnLst>
                                    <p:set>
                                      <p:cBhvr>
                                        <p:cTn id="28" dur="1000" fill="hold">
                                          <p:stCondLst>
                                            <p:cond delay="0"/>
                                          </p:stCondLst>
                                        </p:cTn>
                                        <p:tgtEl>
                                          <p:spTgt spid="11"/>
                                        </p:tgtEl>
                                        <p:attrNameLst>
                                          <p:attrName>style.visibility</p:attrName>
                                        </p:attrNameLst>
                                      </p:cBhvr>
                                      <p:to>
                                        <p:strVal val="visible"/>
                                      </p:to>
                                    </p:set>
                                    <p:animEffect transition="in" filter="blinds(horizontal)">
                                      <p:cBhvr>
                                        <p:cTn id="2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28" grpId="0"/>
      <p:bldP spid="446" grpId="0"/>
      <p:bldP spid="444"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6"/>
          <p:cNvGrpSpPr/>
          <p:nvPr/>
        </p:nvGrpSpPr>
        <p:grpSpPr>
          <a:xfrm rot="-5400000">
            <a:off x="-1921219" y="-1921220"/>
            <a:ext cx="5896800" cy="5896800"/>
            <a:chOff x="0" y="0"/>
            <a:chExt cx="9130328" cy="9130328"/>
          </a:xfrm>
        </p:grpSpPr>
        <p:sp>
          <p:nvSpPr>
            <p:cNvPr id="18" name="Freeform 7"/>
            <p:cNvSpPr/>
            <p:nvPr/>
          </p:nvSpPr>
          <p:spPr>
            <a:xfrm rot="-2700000">
              <a:off x="2403426" y="270785"/>
              <a:ext cx="4323477" cy="8588757"/>
            </a:xfrm>
            <a:custGeom>
              <a:avLst/>
              <a:gdLst/>
              <a:ahLst/>
              <a:cxnLst/>
              <a:rect l="l" t="t" r="r" b="b"/>
              <a:pathLst>
                <a:path w="4323477" h="8588757">
                  <a:moveTo>
                    <a:pt x="0" y="0"/>
                  </a:moveTo>
                  <a:lnTo>
                    <a:pt x="4323476" y="0"/>
                  </a:lnTo>
                  <a:lnTo>
                    <a:pt x="4323476" y="8588758"/>
                  </a:lnTo>
                  <a:lnTo>
                    <a:pt x="0" y="8588758"/>
                  </a:lnTo>
                  <a:lnTo>
                    <a:pt x="0" y="0"/>
                  </a:lnTo>
                  <a:close/>
                </a:path>
              </a:pathLst>
            </a:custGeom>
            <a:blipFill>
              <a:blip r:embed="rId1"/>
              <a:stretch>
                <a:fillRect r="-98653"/>
              </a:stretch>
            </a:blipFill>
          </p:spPr>
        </p:sp>
        <p:sp>
          <p:nvSpPr>
            <p:cNvPr id="19" name="Freeform 8"/>
            <p:cNvSpPr/>
            <p:nvPr/>
          </p:nvSpPr>
          <p:spPr>
            <a:xfrm rot="-2700000" flipH="1">
              <a:off x="5784265" y="190406"/>
              <a:ext cx="2113253" cy="4198061"/>
            </a:xfrm>
            <a:custGeom>
              <a:avLst/>
              <a:gdLst/>
              <a:ahLst/>
              <a:cxnLst/>
              <a:rect l="l" t="t" r="r" b="b"/>
              <a:pathLst>
                <a:path w="2113253" h="4198061">
                  <a:moveTo>
                    <a:pt x="2113253" y="0"/>
                  </a:moveTo>
                  <a:lnTo>
                    <a:pt x="0" y="0"/>
                  </a:lnTo>
                  <a:lnTo>
                    <a:pt x="0" y="4198061"/>
                  </a:lnTo>
                  <a:lnTo>
                    <a:pt x="2113253" y="4198061"/>
                  </a:lnTo>
                  <a:lnTo>
                    <a:pt x="2113253" y="0"/>
                  </a:lnTo>
                  <a:close/>
                </a:path>
              </a:pathLst>
            </a:custGeom>
            <a:blipFill>
              <a:blip r:embed="rId2"/>
              <a:stretch>
                <a:fillRect r="-98653"/>
              </a:stretch>
            </a:blipFill>
          </p:spPr>
        </p:sp>
        <p:sp>
          <p:nvSpPr>
            <p:cNvPr id="20" name="Freeform 9"/>
            <p:cNvSpPr/>
            <p:nvPr/>
          </p:nvSpPr>
          <p:spPr>
            <a:xfrm rot="-2700000">
              <a:off x="5207629" y="2369390"/>
              <a:ext cx="1040206" cy="2066411"/>
            </a:xfrm>
            <a:custGeom>
              <a:avLst/>
              <a:gdLst/>
              <a:ahLst/>
              <a:cxnLst/>
              <a:rect l="l" t="t" r="r" b="b"/>
              <a:pathLst>
                <a:path w="1040206" h="2066411">
                  <a:moveTo>
                    <a:pt x="0" y="0"/>
                  </a:moveTo>
                  <a:lnTo>
                    <a:pt x="1040206" y="0"/>
                  </a:lnTo>
                  <a:lnTo>
                    <a:pt x="1040206" y="2066412"/>
                  </a:lnTo>
                  <a:lnTo>
                    <a:pt x="0" y="2066412"/>
                  </a:lnTo>
                  <a:lnTo>
                    <a:pt x="0" y="0"/>
                  </a:lnTo>
                  <a:close/>
                </a:path>
              </a:pathLst>
            </a:custGeom>
            <a:blipFill>
              <a:blip r:embed="rId2"/>
              <a:stretch>
                <a:fillRect r="-98653"/>
              </a:stretch>
            </a:blipFill>
          </p:spPr>
        </p:sp>
      </p:grpSp>
      <p:sp>
        <p:nvSpPr>
          <p:cNvPr id="2" name="TextBox 2"/>
          <p:cNvSpPr txBox="1"/>
          <p:nvPr/>
        </p:nvSpPr>
        <p:spPr>
          <a:xfrm>
            <a:off x="3361677" y="9700019"/>
            <a:ext cx="12369684" cy="346249"/>
          </a:xfrm>
          <a:prstGeom prst="rect">
            <a:avLst/>
          </a:prstGeom>
        </p:spPr>
        <p:txBody>
          <a:bodyPr lIns="0" tIns="0" rIns="0" bIns="0" rtlCol="0" anchor="t">
            <a:spAutoFit/>
          </a:bodyPr>
          <a:lstStyle/>
          <a:p>
            <a:pPr>
              <a:lnSpc>
                <a:spcPts val="2700"/>
              </a:lnSpc>
            </a:pPr>
            <a:r>
              <a:rPr lang="en-US" sz="2800" dirty="0">
                <a:solidFill>
                  <a:srgbClr val="1D85C6"/>
                </a:solidFill>
                <a:latin typeface="微软雅黑" panose="020B0503020204020204" pitchFamily="34" charset="-122"/>
                <a:ea typeface="微软雅黑" panose="020B0503020204020204" pitchFamily="34" charset="-122"/>
              </a:rPr>
              <a:t>SEMINAR ON POST-HARVEST LOSS MANAGEMENT</a:t>
            </a:r>
            <a:r>
              <a:rPr lang="zh-CN" altLang="en-US" sz="2800" dirty="0">
                <a:solidFill>
                  <a:srgbClr val="1D85C6"/>
                </a:solidFill>
                <a:latin typeface="微软雅黑" panose="020B0503020204020204" pitchFamily="34" charset="-122"/>
                <a:ea typeface="微软雅黑" panose="020B0503020204020204" pitchFamily="34" charset="-122"/>
              </a:rPr>
              <a:t> </a:t>
            </a:r>
            <a:r>
              <a:rPr lang="en-US" sz="2800" dirty="0" err="1">
                <a:solidFill>
                  <a:srgbClr val="1D85C6"/>
                </a:solidFill>
                <a:latin typeface="微软雅黑" panose="020B0503020204020204" pitchFamily="34" charset="-122"/>
                <a:ea typeface="微软雅黑" panose="020B0503020204020204" pitchFamily="34" charset="-122"/>
              </a:rPr>
              <a:t>粮食减损国际研讨会</a:t>
            </a:r>
            <a:endParaRPr lang="en-US" sz="2800" dirty="0">
              <a:solidFill>
                <a:srgbClr val="1D85C6"/>
              </a:solidFill>
              <a:latin typeface="微软雅黑" panose="020B0503020204020204" pitchFamily="34" charset="-122"/>
              <a:ea typeface="微软雅黑" panose="020B0503020204020204" pitchFamily="34" charset="-122"/>
            </a:endParaRPr>
          </a:p>
        </p:txBody>
      </p:sp>
      <p:sp>
        <p:nvSpPr>
          <p:cNvPr id="5" name="Freeform 5"/>
          <p:cNvSpPr/>
          <p:nvPr/>
        </p:nvSpPr>
        <p:spPr>
          <a:xfrm rot="-2700000">
            <a:off x="15221383" y="8899740"/>
            <a:ext cx="3810717" cy="1905358"/>
          </a:xfrm>
          <a:custGeom>
            <a:avLst/>
            <a:gdLst/>
            <a:ahLst/>
            <a:cxnLst/>
            <a:rect l="l" t="t" r="r" b="b"/>
            <a:pathLst>
              <a:path w="3810717" h="1905358">
                <a:moveTo>
                  <a:pt x="0" y="0"/>
                </a:moveTo>
                <a:lnTo>
                  <a:pt x="3810717" y="0"/>
                </a:lnTo>
                <a:lnTo>
                  <a:pt x="3810717" y="1905358"/>
                </a:lnTo>
                <a:lnTo>
                  <a:pt x="0" y="1905358"/>
                </a:lnTo>
                <a:lnTo>
                  <a:pt x="0" y="0"/>
                </a:lnTo>
                <a:close/>
              </a:path>
            </a:pathLst>
          </a:custGeom>
          <a:blipFill>
            <a:blip r:embed="rId3">
              <a:alphaModFix amt="40000"/>
            </a:blip>
            <a:stretch>
              <a:fillRect/>
            </a:stretch>
          </a:blipFill>
        </p:spPr>
      </p:sp>
      <p:sp>
        <p:nvSpPr>
          <p:cNvPr id="6" name="Freeform 6"/>
          <p:cNvSpPr/>
          <p:nvPr/>
        </p:nvSpPr>
        <p:spPr>
          <a:xfrm>
            <a:off x="-4947379" y="5815006"/>
            <a:ext cx="8943989" cy="8943989"/>
          </a:xfrm>
          <a:custGeom>
            <a:avLst/>
            <a:gdLst/>
            <a:ahLst/>
            <a:cxnLst/>
            <a:rect l="l" t="t" r="r" b="b"/>
            <a:pathLst>
              <a:path w="8943989" h="8943989">
                <a:moveTo>
                  <a:pt x="0" y="0"/>
                </a:moveTo>
                <a:lnTo>
                  <a:pt x="8943989" y="0"/>
                </a:lnTo>
                <a:lnTo>
                  <a:pt x="8943989" y="8943988"/>
                </a:lnTo>
                <a:lnTo>
                  <a:pt x="0" y="8943988"/>
                </a:lnTo>
                <a:lnTo>
                  <a:pt x="0" y="0"/>
                </a:lnTo>
                <a:close/>
              </a:path>
            </a:pathLst>
          </a:custGeom>
          <a:blipFill>
            <a:blip r:embed="rId4">
              <a:alphaModFix amt="31999"/>
            </a:blip>
            <a:stretch>
              <a:fillRect/>
            </a:stretch>
          </a:blipFill>
        </p:spPr>
      </p:sp>
      <p:sp>
        <p:nvSpPr>
          <p:cNvPr id="7" name="TextBox 7"/>
          <p:cNvSpPr txBox="1"/>
          <p:nvPr/>
        </p:nvSpPr>
        <p:spPr>
          <a:xfrm>
            <a:off x="299787" y="9307305"/>
            <a:ext cx="2151006" cy="773714"/>
          </a:xfrm>
          <a:prstGeom prst="rect">
            <a:avLst/>
          </a:prstGeom>
        </p:spPr>
        <p:txBody>
          <a:bodyPr lIns="0" tIns="0" rIns="0" bIns="0" rtlCol="0" anchor="t">
            <a:spAutoFit/>
          </a:bodyPr>
          <a:lstStyle/>
          <a:p>
            <a:pPr>
              <a:lnSpc>
                <a:spcPts val="3100"/>
              </a:lnSpc>
            </a:pPr>
            <a:r>
              <a:rPr lang="en-US" sz="2245">
                <a:solidFill>
                  <a:srgbClr val="1578B6"/>
                </a:solidFill>
                <a:latin typeface="微软雅黑" panose="020B0503020204020204" pitchFamily="34" charset="-122"/>
                <a:ea typeface="微软雅黑" panose="020B0503020204020204" pitchFamily="34" charset="-122"/>
              </a:rPr>
              <a:t>河南·开封</a:t>
            </a:r>
            <a:endParaRPr lang="en-US" sz="2245">
              <a:solidFill>
                <a:srgbClr val="1578B6"/>
              </a:solidFill>
              <a:latin typeface="微软雅黑" panose="020B0503020204020204" pitchFamily="34" charset="-122"/>
              <a:ea typeface="微软雅黑" panose="020B0503020204020204" pitchFamily="34" charset="-122"/>
            </a:endParaRPr>
          </a:p>
          <a:p>
            <a:pPr>
              <a:lnSpc>
                <a:spcPts val="3100"/>
              </a:lnSpc>
            </a:pPr>
            <a:r>
              <a:rPr lang="en-US" sz="2245">
                <a:solidFill>
                  <a:srgbClr val="1578B6"/>
                </a:solidFill>
                <a:latin typeface="微软雅黑" panose="020B0503020204020204" pitchFamily="34" charset="-122"/>
                <a:ea typeface="微软雅黑" panose="020B0503020204020204" pitchFamily="34" charset="-122"/>
              </a:rPr>
              <a:t>2023年9月25日</a:t>
            </a:r>
            <a:endParaRPr lang="en-US" sz="2245">
              <a:solidFill>
                <a:srgbClr val="1578B6"/>
              </a:solidFill>
              <a:latin typeface="微软雅黑" panose="020B0503020204020204" pitchFamily="34" charset="-122"/>
              <a:ea typeface="微软雅黑" panose="020B0503020204020204" pitchFamily="34" charset="-122"/>
            </a:endParaRPr>
          </a:p>
        </p:txBody>
      </p:sp>
      <p:grpSp>
        <p:nvGrpSpPr>
          <p:cNvPr id="8" name="组合 7"/>
          <p:cNvGrpSpPr/>
          <p:nvPr/>
        </p:nvGrpSpPr>
        <p:grpSpPr>
          <a:xfrm>
            <a:off x="6454775" y="2476500"/>
            <a:ext cx="5040000" cy="5040000"/>
            <a:chOff x="6267" y="3386"/>
            <a:chExt cx="4522" cy="4469"/>
          </a:xfrm>
        </p:grpSpPr>
        <p:sp>
          <p:nvSpPr>
            <p:cNvPr id="16" name="Freeform 51"/>
            <p:cNvSpPr/>
            <p:nvPr>
              <p:custDataLst>
                <p:tags r:id="rId5"/>
              </p:custDataLst>
            </p:nvPr>
          </p:nvSpPr>
          <p:spPr bwMode="auto">
            <a:xfrm rot="17640000">
              <a:off x="6271" y="3999"/>
              <a:ext cx="2825" cy="2832"/>
            </a:xfrm>
            <a:custGeom>
              <a:avLst/>
              <a:gdLst>
                <a:gd name="T0" fmla="*/ 1665296 w 1321"/>
                <a:gd name="T1" fmla="*/ 360928 h 1322"/>
                <a:gd name="T2" fmla="*/ 1665296 w 1321"/>
                <a:gd name="T3" fmla="*/ 1667948 h 1322"/>
                <a:gd name="T4" fmla="*/ 360354 w 1321"/>
                <a:gd name="T5" fmla="*/ 1667948 h 1322"/>
                <a:gd name="T6" fmla="*/ 360354 w 1321"/>
                <a:gd name="T7" fmla="*/ 360928 h 1322"/>
                <a:gd name="T8" fmla="*/ 1665296 w 1321"/>
                <a:gd name="T9" fmla="*/ 360928 h 13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1" h="1322">
                  <a:moveTo>
                    <a:pt x="1086" y="235"/>
                  </a:moveTo>
                  <a:cubicBezTo>
                    <a:pt x="1321" y="470"/>
                    <a:pt x="1321" y="851"/>
                    <a:pt x="1086" y="1086"/>
                  </a:cubicBezTo>
                  <a:cubicBezTo>
                    <a:pt x="851" y="1322"/>
                    <a:pt x="470" y="1322"/>
                    <a:pt x="235" y="1086"/>
                  </a:cubicBezTo>
                  <a:cubicBezTo>
                    <a:pt x="0" y="851"/>
                    <a:pt x="0" y="470"/>
                    <a:pt x="235" y="235"/>
                  </a:cubicBezTo>
                  <a:cubicBezTo>
                    <a:pt x="470" y="0"/>
                    <a:pt x="851" y="0"/>
                    <a:pt x="1086" y="235"/>
                  </a:cubicBezTo>
                  <a:close/>
                </a:path>
              </a:pathLst>
            </a:custGeom>
            <a:solidFill>
              <a:srgbClr val="0070C0">
                <a:lumMod val="40000"/>
                <a:lumOff val="60000"/>
              </a:srgbClr>
            </a:solidFill>
            <a:ln w="30226" cap="flat">
              <a:noFill/>
              <a:prstDash val="solid"/>
              <a:miter lim="800000"/>
            </a:ln>
          </p:spPr>
          <p:txBody>
            <a:bodyPr/>
            <a:p>
              <a:pPr eaLnBrk="1" fontAlgn="auto" hangingPunct="1">
                <a:spcBef>
                  <a:spcPts val="0"/>
                </a:spcBef>
                <a:spcAft>
                  <a:spcPts val="0"/>
                </a:spcAft>
                <a:defRPr/>
              </a:pPr>
              <a:endParaRPr lang="zh-CN" altLang="en-US" sz="1350" dirty="0">
                <a:solidFill>
                  <a:srgbClr val="FF0000"/>
                </a:solidFill>
                <a:latin typeface="微软雅黑" panose="020B0503020204020204" pitchFamily="34" charset="-122"/>
                <a:ea typeface="微软雅黑" panose="020B0503020204020204" pitchFamily="34" charset="-122"/>
              </a:endParaRPr>
            </a:p>
          </p:txBody>
        </p:sp>
        <p:sp>
          <p:nvSpPr>
            <p:cNvPr id="9" name="Freeform 52"/>
            <p:cNvSpPr/>
            <p:nvPr>
              <p:custDataLst>
                <p:tags r:id="rId6"/>
              </p:custDataLst>
            </p:nvPr>
          </p:nvSpPr>
          <p:spPr bwMode="auto">
            <a:xfrm rot="17640000">
              <a:off x="7837" y="5026"/>
              <a:ext cx="2827" cy="2832"/>
            </a:xfrm>
            <a:custGeom>
              <a:avLst/>
              <a:gdLst>
                <a:gd name="T0" fmla="*/ 1665296 w 1321"/>
                <a:gd name="T1" fmla="*/ 360919 h 1321"/>
                <a:gd name="T2" fmla="*/ 1665296 w 1321"/>
                <a:gd name="T3" fmla="*/ 1667906 h 1321"/>
                <a:gd name="T4" fmla="*/ 360354 w 1321"/>
                <a:gd name="T5" fmla="*/ 1667906 h 1321"/>
                <a:gd name="T6" fmla="*/ 360354 w 1321"/>
                <a:gd name="T7" fmla="*/ 360919 h 1321"/>
                <a:gd name="T8" fmla="*/ 1665296 w 1321"/>
                <a:gd name="T9" fmla="*/ 360919 h 13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1" h="1321">
                  <a:moveTo>
                    <a:pt x="1086" y="235"/>
                  </a:moveTo>
                  <a:cubicBezTo>
                    <a:pt x="1321" y="470"/>
                    <a:pt x="1321" y="851"/>
                    <a:pt x="1086" y="1086"/>
                  </a:cubicBezTo>
                  <a:cubicBezTo>
                    <a:pt x="851" y="1321"/>
                    <a:pt x="470" y="1321"/>
                    <a:pt x="235" y="1086"/>
                  </a:cubicBezTo>
                  <a:cubicBezTo>
                    <a:pt x="0" y="851"/>
                    <a:pt x="0" y="470"/>
                    <a:pt x="235" y="235"/>
                  </a:cubicBezTo>
                  <a:cubicBezTo>
                    <a:pt x="470" y="0"/>
                    <a:pt x="851" y="0"/>
                    <a:pt x="1086" y="235"/>
                  </a:cubicBezTo>
                  <a:close/>
                </a:path>
              </a:pathLst>
            </a:custGeom>
            <a:solidFill>
              <a:srgbClr val="F47848"/>
            </a:solidFill>
            <a:ln w="30226" cap="flat">
              <a:noFill/>
              <a:prstDash val="solid"/>
              <a:miter lim="800000"/>
            </a:ln>
          </p:spPr>
          <p:txBody>
            <a:bodyPr/>
            <a:p>
              <a:pPr eaLnBrk="1" fontAlgn="auto" hangingPunct="1">
                <a:spcBef>
                  <a:spcPts val="0"/>
                </a:spcBef>
                <a:spcAft>
                  <a:spcPts val="0"/>
                </a:spcAft>
                <a:defRPr/>
              </a:pPr>
              <a:endParaRPr lang="zh-CN" altLang="en-US" sz="1100" dirty="0">
                <a:solidFill>
                  <a:sysClr val="window" lastClr="FFFFFF">
                    <a:lumMod val="95000"/>
                  </a:sysClr>
                </a:solidFill>
                <a:latin typeface="微软雅黑" panose="020B0503020204020204" pitchFamily="34" charset="-122"/>
                <a:ea typeface="微软雅黑" panose="020B0503020204020204" pitchFamily="34" charset="-122"/>
              </a:endParaRPr>
            </a:p>
          </p:txBody>
        </p:sp>
        <p:sp>
          <p:nvSpPr>
            <p:cNvPr id="10" name="Freeform 53"/>
            <p:cNvSpPr/>
            <p:nvPr>
              <p:custDataLst>
                <p:tags r:id="rId7"/>
              </p:custDataLst>
            </p:nvPr>
          </p:nvSpPr>
          <p:spPr bwMode="auto">
            <a:xfrm rot="17640000">
              <a:off x="7960" y="3385"/>
              <a:ext cx="2828" cy="2830"/>
            </a:xfrm>
            <a:custGeom>
              <a:avLst/>
              <a:gdLst>
                <a:gd name="T0" fmla="*/ 1666873 w 1322"/>
                <a:gd name="T1" fmla="*/ 360919 h 1321"/>
                <a:gd name="T2" fmla="*/ 1666873 w 1322"/>
                <a:gd name="T3" fmla="*/ 1667906 h 1321"/>
                <a:gd name="T4" fmla="*/ 360364 w 1322"/>
                <a:gd name="T5" fmla="*/ 1667906 h 1321"/>
                <a:gd name="T6" fmla="*/ 360364 w 1322"/>
                <a:gd name="T7" fmla="*/ 360919 h 1321"/>
                <a:gd name="T8" fmla="*/ 1666873 w 1322"/>
                <a:gd name="T9" fmla="*/ 360919 h 13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2" h="1321">
                  <a:moveTo>
                    <a:pt x="1087" y="235"/>
                  </a:moveTo>
                  <a:cubicBezTo>
                    <a:pt x="1322" y="470"/>
                    <a:pt x="1322" y="851"/>
                    <a:pt x="1087" y="1086"/>
                  </a:cubicBezTo>
                  <a:cubicBezTo>
                    <a:pt x="852" y="1321"/>
                    <a:pt x="471" y="1321"/>
                    <a:pt x="235" y="1086"/>
                  </a:cubicBezTo>
                  <a:cubicBezTo>
                    <a:pt x="0" y="851"/>
                    <a:pt x="0" y="470"/>
                    <a:pt x="235" y="235"/>
                  </a:cubicBezTo>
                  <a:cubicBezTo>
                    <a:pt x="471" y="0"/>
                    <a:pt x="852" y="0"/>
                    <a:pt x="1087" y="235"/>
                  </a:cubicBezTo>
                  <a:close/>
                </a:path>
              </a:pathLst>
            </a:custGeom>
            <a:solidFill>
              <a:srgbClr val="92D050"/>
            </a:solidFill>
            <a:ln w="30226" cap="flat">
              <a:noFill/>
              <a:prstDash val="solid"/>
              <a:miter lim="800000"/>
            </a:ln>
          </p:spPr>
          <p:txBody>
            <a:bodyPr/>
            <a:p>
              <a:pPr eaLnBrk="1" fontAlgn="auto" hangingPunct="1">
                <a:spcBef>
                  <a:spcPts val="0"/>
                </a:spcBef>
                <a:spcAft>
                  <a:spcPts val="0"/>
                </a:spcAft>
                <a:defRPr/>
              </a:pPr>
              <a:endParaRPr lang="zh-CN" altLang="en-US" sz="1100" dirty="0">
                <a:solidFill>
                  <a:srgbClr val="FF0000"/>
                </a:solidFill>
                <a:latin typeface="微软雅黑" panose="020B0503020204020204" pitchFamily="34" charset="-122"/>
                <a:ea typeface="微软雅黑" panose="020B0503020204020204" pitchFamily="34" charset="-122"/>
              </a:endParaRPr>
            </a:p>
          </p:txBody>
        </p:sp>
      </p:grpSp>
      <p:sp>
        <p:nvSpPr>
          <p:cNvPr id="11" name="文本框 10"/>
          <p:cNvSpPr txBox="1"/>
          <p:nvPr>
            <p:custDataLst>
              <p:tags r:id="rId8"/>
            </p:custDataLst>
          </p:nvPr>
        </p:nvSpPr>
        <p:spPr>
          <a:xfrm>
            <a:off x="11424920" y="2933700"/>
            <a:ext cx="6337300" cy="1529715"/>
          </a:xfrm>
          <a:prstGeom prst="rect">
            <a:avLst/>
          </a:prstGeom>
          <a:noFill/>
        </p:spPr>
        <p:txBody>
          <a:bodyPr wrap="square" rtlCol="0">
            <a:noAutofit/>
          </a:bodyPr>
          <a:p>
            <a:pPr marL="342900" indent="-342900" algn="just">
              <a:lnSpc>
                <a:spcPct val="100000"/>
              </a:lnSpc>
              <a:buFont typeface="Wingdings" panose="05000000000000000000" charset="0"/>
              <a:buChar char="Ø"/>
            </a:pPr>
            <a:r>
              <a:rPr lang="en-US" altLang="zh-CN" sz="4000" dirty="0">
                <a:solidFill>
                  <a:srgbClr val="0070C0"/>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可以减少损失</a:t>
            </a:r>
            <a:r>
              <a:rPr lang="en-US" altLang="zh-CN" sz="4000" b="1" dirty="0">
                <a:solidFill>
                  <a:srgbClr val="00B050"/>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3963万吨</a:t>
            </a:r>
            <a:r>
              <a:rPr lang="zh-CN" altLang="en-US" sz="2000" dirty="0">
                <a:solidFill>
                  <a:srgbClr val="00B050"/>
                </a:solidFill>
                <a:latin typeface="Times New Roman" panose="02020603050405020304" charset="0"/>
                <a:ea typeface="宋体" panose="02010600030101010101" pitchFamily="2" charset="-122"/>
                <a:cs typeface="Times New Roman" panose="02020603050405020304" charset="0"/>
                <a:sym typeface="方正兰亭黑简体" panose="02000000000000000000" charset="-122"/>
              </a:rPr>
              <a:t>。</a:t>
            </a:r>
            <a:endParaRPr lang="en-US" altLang="zh-CN" sz="2000" dirty="0">
              <a:solidFill>
                <a:srgbClr val="0070C0"/>
              </a:solidFill>
              <a:latin typeface="Times New Roman" panose="02020603050405020304" charset="0"/>
              <a:ea typeface="Open Sans" panose="020B0606030504020204" charset="0"/>
              <a:cs typeface="Times New Roman" panose="02020603050405020304" charset="0"/>
              <a:sym typeface="方正兰亭黑简体" panose="02000000000000000000" charset="-122"/>
            </a:endParaRPr>
          </a:p>
          <a:p>
            <a:pPr indent="0" algn="just">
              <a:lnSpc>
                <a:spcPct val="100000"/>
              </a:lnSpc>
              <a:buFont typeface="Wingdings" panose="05000000000000000000" charset="0"/>
              <a:buNone/>
            </a:pPr>
            <a:r>
              <a:rPr lang="en-US" altLang="zh-CN" sz="1600" b="1" kern="100" spc="-60" noProof="0" dirty="0">
                <a:solidFill>
                  <a:srgbClr val="F47847"/>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   </a:t>
            </a:r>
            <a:r>
              <a:rPr lang="en-US" altLang="zh-CN" sz="2400" b="1" kern="100" spc="-60" noProof="0" dirty="0">
                <a:solidFill>
                  <a:srgbClr val="F47847"/>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 </a:t>
            </a:r>
            <a:r>
              <a:rPr lang="en-US" altLang="zh-CN" sz="2400" b="1" kern="100" spc="-60" noProof="0" dirty="0" smtClean="0">
                <a:solidFill>
                  <a:srgbClr val="F47847"/>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It </a:t>
            </a:r>
            <a:r>
              <a:rPr lang="en-US" altLang="zh-CN" sz="2400" b="1" kern="100" spc="-60" noProof="0" dirty="0">
                <a:solidFill>
                  <a:srgbClr val="F47847"/>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could reduce </a:t>
            </a:r>
            <a:r>
              <a:rPr lang="en-US" altLang="zh-CN" sz="2400" b="1" kern="100" spc="-60" dirty="0" smtClean="0">
                <a:solidFill>
                  <a:srgbClr val="F47847"/>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food </a:t>
            </a:r>
            <a:r>
              <a:rPr lang="en-US" altLang="zh-CN" sz="2400" b="1" kern="100" spc="-60" noProof="0" dirty="0" smtClean="0">
                <a:solidFill>
                  <a:srgbClr val="F47847"/>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loss by </a:t>
            </a:r>
            <a:r>
              <a:rPr lang="en-US" altLang="zh-CN" sz="2400" b="1" kern="100" spc="-60" noProof="0" dirty="0">
                <a:solidFill>
                  <a:srgbClr val="F47847"/>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39.63 million tons </a:t>
            </a:r>
            <a:r>
              <a:rPr lang="en-US" altLang="zh-CN" sz="2400" b="1" kern="100" spc="-60" noProof="0" dirty="0" smtClean="0">
                <a:solidFill>
                  <a:srgbClr val="F47847"/>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a:t>
            </a:r>
            <a:endParaRPr lang="en-US" altLang="zh-CN" sz="2400" b="1" kern="100" spc="-60" noProof="0" dirty="0">
              <a:solidFill>
                <a:srgbClr val="F47847"/>
              </a:solidFill>
              <a:latin typeface="Times New Roman" panose="02020603050405020304" charset="0"/>
              <a:ea typeface="Open Sans" panose="020B0606030504020204" charset="0"/>
              <a:cs typeface="Times New Roman" panose="02020603050405020304" charset="0"/>
              <a:sym typeface="方正兰亭黑简体" panose="02000000000000000000" charset="-122"/>
            </a:endParaRPr>
          </a:p>
        </p:txBody>
      </p:sp>
      <p:sp>
        <p:nvSpPr>
          <p:cNvPr id="12" name="文本框 11"/>
          <p:cNvSpPr txBox="1"/>
          <p:nvPr>
            <p:custDataLst>
              <p:tags r:id="rId9"/>
            </p:custDataLst>
          </p:nvPr>
        </p:nvSpPr>
        <p:spPr>
          <a:xfrm>
            <a:off x="998855" y="2705100"/>
            <a:ext cx="5627370" cy="3335655"/>
          </a:xfrm>
          <a:prstGeom prst="rect">
            <a:avLst/>
          </a:prstGeom>
          <a:noFill/>
        </p:spPr>
        <p:txBody>
          <a:bodyPr wrap="square" rtlCol="0" anchor="t">
            <a:noAutofit/>
          </a:bodyPr>
          <a:p>
            <a:pPr algn="just">
              <a:lnSpc>
                <a:spcPct val="150000"/>
              </a:lnSpc>
            </a:pPr>
            <a:r>
              <a:rPr lang="en-US" altLang="zh-CN" sz="4000" dirty="0" smtClean="0">
                <a:solidFill>
                  <a:srgbClr val="0070C0"/>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据南京财经大学测算</a:t>
            </a:r>
            <a:r>
              <a:rPr lang="en-US" altLang="zh-CN" sz="4000" dirty="0">
                <a:solidFill>
                  <a:srgbClr val="0070C0"/>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，粮食全产业链至少有</a:t>
            </a:r>
            <a:r>
              <a:rPr lang="en-US" altLang="zh-CN" sz="4000" b="1" dirty="0">
                <a:solidFill>
                  <a:srgbClr val="00B050"/>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6个百分点</a:t>
            </a:r>
            <a:r>
              <a:rPr lang="en-US" altLang="zh-CN" sz="4000" dirty="0">
                <a:solidFill>
                  <a:srgbClr val="0070C0"/>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的减损潜力</a:t>
            </a:r>
            <a:r>
              <a:rPr lang="zh-CN" altLang="en-US" sz="4000" dirty="0">
                <a:solidFill>
                  <a:srgbClr val="0070C0"/>
                </a:solidFill>
                <a:latin typeface="Times New Roman" panose="02020603050405020304" charset="0"/>
                <a:ea typeface="宋体" panose="02010600030101010101" pitchFamily="2" charset="-122"/>
                <a:cs typeface="Times New Roman" panose="02020603050405020304" charset="0"/>
                <a:sym typeface="方正兰亭黑简体" panose="02000000000000000000" charset="-122"/>
              </a:rPr>
              <a:t>。</a:t>
            </a:r>
            <a:endParaRPr lang="en-US" altLang="zh-CN" sz="4000" dirty="0">
              <a:solidFill>
                <a:srgbClr val="0070C0"/>
              </a:solidFill>
              <a:latin typeface="Times New Roman" panose="02020603050405020304" charset="0"/>
              <a:ea typeface="Open Sans" panose="020B0606030504020204" charset="0"/>
              <a:cs typeface="Times New Roman" panose="02020603050405020304" charset="0"/>
              <a:sym typeface="方正兰亭黑简体" panose="02000000000000000000" charset="-122"/>
            </a:endParaRPr>
          </a:p>
          <a:p>
            <a:pPr algn="just">
              <a:lnSpc>
                <a:spcPct val="150000"/>
              </a:lnSpc>
            </a:pPr>
            <a:r>
              <a:rPr lang="en-US" altLang="zh-CN" sz="2400" b="1" kern="100" spc="-60" noProof="0" dirty="0">
                <a:solidFill>
                  <a:srgbClr val="F47847"/>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According to Nanjing University of Finance and Economics, the whole grain industry chain has at least 6 percentage points of potential loss reduction.</a:t>
            </a:r>
            <a:endParaRPr lang="en-US" altLang="zh-CN" sz="2400" b="1" kern="100" spc="-60" noProof="0" dirty="0">
              <a:solidFill>
                <a:srgbClr val="F47847"/>
              </a:solidFill>
              <a:latin typeface="Times New Roman" panose="02020603050405020304" charset="0"/>
              <a:ea typeface="Open Sans" panose="020B0606030504020204" charset="0"/>
              <a:cs typeface="Times New Roman" panose="02020603050405020304" charset="0"/>
              <a:sym typeface="方正兰亭黑简体" panose="02000000000000000000" charset="-122"/>
            </a:endParaRPr>
          </a:p>
        </p:txBody>
      </p:sp>
      <p:sp>
        <p:nvSpPr>
          <p:cNvPr id="13" name="文本框 12"/>
          <p:cNvSpPr txBox="1"/>
          <p:nvPr>
            <p:custDataLst>
              <p:tags r:id="rId10"/>
            </p:custDataLst>
          </p:nvPr>
        </p:nvSpPr>
        <p:spPr>
          <a:xfrm>
            <a:off x="11425555" y="5448300"/>
            <a:ext cx="6150610" cy="1815465"/>
          </a:xfrm>
          <a:prstGeom prst="rect">
            <a:avLst/>
          </a:prstGeom>
          <a:noFill/>
        </p:spPr>
        <p:txBody>
          <a:bodyPr wrap="square" rtlCol="0" anchor="t">
            <a:noAutofit/>
          </a:bodyPr>
          <a:p>
            <a:pPr marL="342900" indent="-342900">
              <a:lnSpc>
                <a:spcPct val="100000"/>
              </a:lnSpc>
              <a:buFont typeface="Wingdings" panose="05000000000000000000" charset="0"/>
              <a:buChar char="Ø"/>
            </a:pPr>
            <a:r>
              <a:rPr lang="en-US" altLang="zh-CN" sz="4000" dirty="0">
                <a:solidFill>
                  <a:srgbClr val="0070C0"/>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约可以满足全国</a:t>
            </a:r>
            <a:r>
              <a:rPr lang="en-US" altLang="zh-CN" sz="4000" b="1" dirty="0">
                <a:solidFill>
                  <a:srgbClr val="00B050"/>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1/5人口一年</a:t>
            </a:r>
            <a:r>
              <a:rPr lang="en-US" altLang="zh-CN" sz="4000" dirty="0">
                <a:solidFill>
                  <a:srgbClr val="0070C0"/>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的口粮消费</a:t>
            </a:r>
            <a:r>
              <a:rPr lang="zh-CN" altLang="en-US" sz="4000" dirty="0">
                <a:solidFill>
                  <a:srgbClr val="0070C0"/>
                </a:solidFill>
                <a:latin typeface="Times New Roman" panose="02020603050405020304" charset="0"/>
                <a:ea typeface="宋体" panose="02010600030101010101" pitchFamily="2" charset="-122"/>
                <a:cs typeface="Times New Roman" panose="02020603050405020304" charset="0"/>
                <a:sym typeface="方正兰亭黑简体" panose="02000000000000000000" charset="-122"/>
              </a:rPr>
              <a:t>。</a:t>
            </a:r>
            <a:endParaRPr lang="zh-CN" altLang="en-US" sz="4000" dirty="0">
              <a:solidFill>
                <a:srgbClr val="0070C0"/>
              </a:solidFill>
              <a:latin typeface="Times New Roman" panose="02020603050405020304" charset="0"/>
              <a:ea typeface="宋体" panose="02010600030101010101" pitchFamily="2" charset="-122"/>
              <a:cs typeface="Times New Roman" panose="02020603050405020304" charset="0"/>
              <a:sym typeface="方正兰亭黑简体" panose="02000000000000000000" charset="-122"/>
            </a:endParaRPr>
          </a:p>
          <a:p>
            <a:pPr indent="0">
              <a:lnSpc>
                <a:spcPct val="100000"/>
              </a:lnSpc>
              <a:buFont typeface="Wingdings" panose="05000000000000000000" charset="0"/>
              <a:buNone/>
            </a:pPr>
            <a:r>
              <a:rPr lang="en-US" altLang="zh-CN" sz="1600" b="1" kern="100" spc="-60" noProof="0" dirty="0">
                <a:solidFill>
                  <a:srgbClr val="F47847"/>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      </a:t>
            </a:r>
            <a:r>
              <a:rPr lang="en-US" altLang="zh-CN" sz="2000" b="1" kern="100" spc="-60" noProof="0" dirty="0">
                <a:solidFill>
                  <a:srgbClr val="F47847"/>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 </a:t>
            </a:r>
            <a:r>
              <a:rPr lang="en-US" altLang="zh-CN" sz="2400" b="1" kern="100" spc="-60" noProof="0" dirty="0">
                <a:solidFill>
                  <a:srgbClr val="F47847"/>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 It </a:t>
            </a:r>
            <a:r>
              <a:rPr lang="en-US" altLang="zh-CN" sz="2400" b="1" kern="100" spc="-60" dirty="0">
                <a:solidFill>
                  <a:srgbClr val="F47847"/>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can supply the </a:t>
            </a:r>
            <a:r>
              <a:rPr lang="en-US" altLang="zh-CN" sz="2400" b="1" kern="100" spc="-60" noProof="0" dirty="0">
                <a:solidFill>
                  <a:srgbClr val="F47847"/>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annual grain consumption of about one-fifth of the national population.  </a:t>
            </a:r>
            <a:endParaRPr lang="en-US" altLang="zh-CN" sz="2400" b="1" kern="100" spc="-60" noProof="0" dirty="0">
              <a:solidFill>
                <a:srgbClr val="F47847"/>
              </a:solidFill>
              <a:latin typeface="Times New Roman" panose="02020603050405020304" charset="0"/>
              <a:ea typeface="Open Sans" panose="020B0606030504020204" charset="0"/>
              <a:cs typeface="Times New Roman" panose="02020603050405020304" charset="0"/>
              <a:sym typeface="方正兰亭黑简体" panose="02000000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dir="in"/>
      </p:transition>
    </mc:Choice>
    <mc:Fallback>
      <p:transition spd="slow">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linds(horizontal)">
                                      <p:cBhvr>
                                        <p:cTn id="10" dur="500"/>
                                        <p:tgtEl>
                                          <p:spTgt spid="12"/>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linds(horizontal)">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6"/>
          <p:cNvGrpSpPr/>
          <p:nvPr/>
        </p:nvGrpSpPr>
        <p:grpSpPr>
          <a:xfrm rot="-5400000">
            <a:off x="-1921219" y="-1921220"/>
            <a:ext cx="5896800" cy="5896800"/>
            <a:chOff x="0" y="0"/>
            <a:chExt cx="9130328" cy="9130328"/>
          </a:xfrm>
        </p:grpSpPr>
        <p:sp>
          <p:nvSpPr>
            <p:cNvPr id="18" name="Freeform 7"/>
            <p:cNvSpPr/>
            <p:nvPr/>
          </p:nvSpPr>
          <p:spPr>
            <a:xfrm rot="-2700000">
              <a:off x="2403426" y="270785"/>
              <a:ext cx="4323477" cy="8588757"/>
            </a:xfrm>
            <a:custGeom>
              <a:avLst/>
              <a:gdLst/>
              <a:ahLst/>
              <a:cxnLst/>
              <a:rect l="l" t="t" r="r" b="b"/>
              <a:pathLst>
                <a:path w="4323477" h="8588757">
                  <a:moveTo>
                    <a:pt x="0" y="0"/>
                  </a:moveTo>
                  <a:lnTo>
                    <a:pt x="4323476" y="0"/>
                  </a:lnTo>
                  <a:lnTo>
                    <a:pt x="4323476" y="8588758"/>
                  </a:lnTo>
                  <a:lnTo>
                    <a:pt x="0" y="8588758"/>
                  </a:lnTo>
                  <a:lnTo>
                    <a:pt x="0" y="0"/>
                  </a:lnTo>
                  <a:close/>
                </a:path>
              </a:pathLst>
            </a:custGeom>
            <a:blipFill>
              <a:blip r:embed="rId1"/>
              <a:stretch>
                <a:fillRect r="-98653"/>
              </a:stretch>
            </a:blipFill>
          </p:spPr>
        </p:sp>
        <p:sp>
          <p:nvSpPr>
            <p:cNvPr id="19" name="Freeform 8"/>
            <p:cNvSpPr/>
            <p:nvPr/>
          </p:nvSpPr>
          <p:spPr>
            <a:xfrm rot="-2700000" flipH="1">
              <a:off x="5784265" y="190406"/>
              <a:ext cx="2113253" cy="4198061"/>
            </a:xfrm>
            <a:custGeom>
              <a:avLst/>
              <a:gdLst/>
              <a:ahLst/>
              <a:cxnLst/>
              <a:rect l="l" t="t" r="r" b="b"/>
              <a:pathLst>
                <a:path w="2113253" h="4198061">
                  <a:moveTo>
                    <a:pt x="2113253" y="0"/>
                  </a:moveTo>
                  <a:lnTo>
                    <a:pt x="0" y="0"/>
                  </a:lnTo>
                  <a:lnTo>
                    <a:pt x="0" y="4198061"/>
                  </a:lnTo>
                  <a:lnTo>
                    <a:pt x="2113253" y="4198061"/>
                  </a:lnTo>
                  <a:lnTo>
                    <a:pt x="2113253" y="0"/>
                  </a:lnTo>
                  <a:close/>
                </a:path>
              </a:pathLst>
            </a:custGeom>
            <a:blipFill>
              <a:blip r:embed="rId2"/>
              <a:stretch>
                <a:fillRect r="-98653"/>
              </a:stretch>
            </a:blipFill>
          </p:spPr>
        </p:sp>
        <p:sp>
          <p:nvSpPr>
            <p:cNvPr id="20" name="Freeform 9"/>
            <p:cNvSpPr/>
            <p:nvPr/>
          </p:nvSpPr>
          <p:spPr>
            <a:xfrm rot="-2700000">
              <a:off x="5207629" y="2369390"/>
              <a:ext cx="1040206" cy="2066411"/>
            </a:xfrm>
            <a:custGeom>
              <a:avLst/>
              <a:gdLst/>
              <a:ahLst/>
              <a:cxnLst/>
              <a:rect l="l" t="t" r="r" b="b"/>
              <a:pathLst>
                <a:path w="1040206" h="2066411">
                  <a:moveTo>
                    <a:pt x="0" y="0"/>
                  </a:moveTo>
                  <a:lnTo>
                    <a:pt x="1040206" y="0"/>
                  </a:lnTo>
                  <a:lnTo>
                    <a:pt x="1040206" y="2066412"/>
                  </a:lnTo>
                  <a:lnTo>
                    <a:pt x="0" y="2066412"/>
                  </a:lnTo>
                  <a:lnTo>
                    <a:pt x="0" y="0"/>
                  </a:lnTo>
                  <a:close/>
                </a:path>
              </a:pathLst>
            </a:custGeom>
            <a:blipFill>
              <a:blip r:embed="rId2"/>
              <a:stretch>
                <a:fillRect r="-98653"/>
              </a:stretch>
            </a:blipFill>
          </p:spPr>
        </p:sp>
      </p:grpSp>
      <p:sp>
        <p:nvSpPr>
          <p:cNvPr id="2" name="TextBox 2"/>
          <p:cNvSpPr txBox="1"/>
          <p:nvPr/>
        </p:nvSpPr>
        <p:spPr>
          <a:xfrm>
            <a:off x="3361677" y="9700019"/>
            <a:ext cx="12369684" cy="346249"/>
          </a:xfrm>
          <a:prstGeom prst="rect">
            <a:avLst/>
          </a:prstGeom>
        </p:spPr>
        <p:txBody>
          <a:bodyPr lIns="0" tIns="0" rIns="0" bIns="0" rtlCol="0" anchor="t">
            <a:spAutoFit/>
          </a:bodyPr>
          <a:lstStyle/>
          <a:p>
            <a:pPr>
              <a:lnSpc>
                <a:spcPts val="2700"/>
              </a:lnSpc>
            </a:pPr>
            <a:r>
              <a:rPr lang="en-US" sz="2800" dirty="0">
                <a:solidFill>
                  <a:srgbClr val="1D85C6"/>
                </a:solidFill>
                <a:latin typeface="微软雅黑" panose="020B0503020204020204" pitchFamily="34" charset="-122"/>
                <a:ea typeface="微软雅黑" panose="020B0503020204020204" pitchFamily="34" charset="-122"/>
              </a:rPr>
              <a:t>SEMINAR ON POST-HARVEST LOSS MANAGEMENT</a:t>
            </a:r>
            <a:r>
              <a:rPr lang="zh-CN" altLang="en-US" sz="2800" dirty="0">
                <a:solidFill>
                  <a:srgbClr val="1D85C6"/>
                </a:solidFill>
                <a:latin typeface="微软雅黑" panose="020B0503020204020204" pitchFamily="34" charset="-122"/>
                <a:ea typeface="微软雅黑" panose="020B0503020204020204" pitchFamily="34" charset="-122"/>
              </a:rPr>
              <a:t> </a:t>
            </a:r>
            <a:r>
              <a:rPr lang="en-US" sz="2800" dirty="0" err="1">
                <a:solidFill>
                  <a:srgbClr val="1D85C6"/>
                </a:solidFill>
                <a:latin typeface="微软雅黑" panose="020B0503020204020204" pitchFamily="34" charset="-122"/>
                <a:ea typeface="微软雅黑" panose="020B0503020204020204" pitchFamily="34" charset="-122"/>
              </a:rPr>
              <a:t>粮食减损国际研讨会</a:t>
            </a:r>
            <a:endParaRPr lang="en-US" sz="2800" dirty="0">
              <a:solidFill>
                <a:srgbClr val="1D85C6"/>
              </a:solidFill>
              <a:latin typeface="微软雅黑" panose="020B0503020204020204" pitchFamily="34" charset="-122"/>
              <a:ea typeface="微软雅黑" panose="020B0503020204020204" pitchFamily="34" charset="-122"/>
            </a:endParaRPr>
          </a:p>
        </p:txBody>
      </p:sp>
      <p:sp>
        <p:nvSpPr>
          <p:cNvPr id="5" name="Freeform 5"/>
          <p:cNvSpPr/>
          <p:nvPr/>
        </p:nvSpPr>
        <p:spPr>
          <a:xfrm rot="-2700000">
            <a:off x="15221383" y="8899740"/>
            <a:ext cx="3810717" cy="1905358"/>
          </a:xfrm>
          <a:custGeom>
            <a:avLst/>
            <a:gdLst/>
            <a:ahLst/>
            <a:cxnLst/>
            <a:rect l="l" t="t" r="r" b="b"/>
            <a:pathLst>
              <a:path w="3810717" h="1905358">
                <a:moveTo>
                  <a:pt x="0" y="0"/>
                </a:moveTo>
                <a:lnTo>
                  <a:pt x="3810717" y="0"/>
                </a:lnTo>
                <a:lnTo>
                  <a:pt x="3810717" y="1905358"/>
                </a:lnTo>
                <a:lnTo>
                  <a:pt x="0" y="1905358"/>
                </a:lnTo>
                <a:lnTo>
                  <a:pt x="0" y="0"/>
                </a:lnTo>
                <a:close/>
              </a:path>
            </a:pathLst>
          </a:custGeom>
          <a:blipFill>
            <a:blip r:embed="rId3">
              <a:alphaModFix amt="40000"/>
            </a:blip>
            <a:stretch>
              <a:fillRect/>
            </a:stretch>
          </a:blipFill>
        </p:spPr>
      </p:sp>
      <p:sp>
        <p:nvSpPr>
          <p:cNvPr id="6" name="Freeform 6"/>
          <p:cNvSpPr/>
          <p:nvPr/>
        </p:nvSpPr>
        <p:spPr>
          <a:xfrm>
            <a:off x="-4947379" y="5815006"/>
            <a:ext cx="8943989" cy="8943989"/>
          </a:xfrm>
          <a:custGeom>
            <a:avLst/>
            <a:gdLst/>
            <a:ahLst/>
            <a:cxnLst/>
            <a:rect l="l" t="t" r="r" b="b"/>
            <a:pathLst>
              <a:path w="8943989" h="8943989">
                <a:moveTo>
                  <a:pt x="0" y="0"/>
                </a:moveTo>
                <a:lnTo>
                  <a:pt x="8943989" y="0"/>
                </a:lnTo>
                <a:lnTo>
                  <a:pt x="8943989" y="8943988"/>
                </a:lnTo>
                <a:lnTo>
                  <a:pt x="0" y="8943988"/>
                </a:lnTo>
                <a:lnTo>
                  <a:pt x="0" y="0"/>
                </a:lnTo>
                <a:close/>
              </a:path>
            </a:pathLst>
          </a:custGeom>
          <a:blipFill>
            <a:blip r:embed="rId4">
              <a:alphaModFix amt="31999"/>
            </a:blip>
            <a:stretch>
              <a:fillRect/>
            </a:stretch>
          </a:blipFill>
        </p:spPr>
      </p:sp>
      <p:sp>
        <p:nvSpPr>
          <p:cNvPr id="7" name="TextBox 7"/>
          <p:cNvSpPr txBox="1"/>
          <p:nvPr/>
        </p:nvSpPr>
        <p:spPr>
          <a:xfrm>
            <a:off x="299787" y="9307305"/>
            <a:ext cx="2151006" cy="773714"/>
          </a:xfrm>
          <a:prstGeom prst="rect">
            <a:avLst/>
          </a:prstGeom>
        </p:spPr>
        <p:txBody>
          <a:bodyPr lIns="0" tIns="0" rIns="0" bIns="0" rtlCol="0" anchor="t">
            <a:spAutoFit/>
          </a:bodyPr>
          <a:lstStyle/>
          <a:p>
            <a:pPr>
              <a:lnSpc>
                <a:spcPts val="3100"/>
              </a:lnSpc>
            </a:pPr>
            <a:r>
              <a:rPr lang="en-US" sz="2245">
                <a:solidFill>
                  <a:srgbClr val="1578B6"/>
                </a:solidFill>
                <a:latin typeface="微软雅黑" panose="020B0503020204020204" pitchFamily="34" charset="-122"/>
                <a:ea typeface="微软雅黑" panose="020B0503020204020204" pitchFamily="34" charset="-122"/>
              </a:rPr>
              <a:t>河南·开封</a:t>
            </a:r>
            <a:endParaRPr lang="en-US" sz="2245">
              <a:solidFill>
                <a:srgbClr val="1578B6"/>
              </a:solidFill>
              <a:latin typeface="微软雅黑" panose="020B0503020204020204" pitchFamily="34" charset="-122"/>
              <a:ea typeface="微软雅黑" panose="020B0503020204020204" pitchFamily="34" charset="-122"/>
            </a:endParaRPr>
          </a:p>
          <a:p>
            <a:pPr>
              <a:lnSpc>
                <a:spcPts val="3100"/>
              </a:lnSpc>
            </a:pPr>
            <a:r>
              <a:rPr lang="en-US" sz="2245">
                <a:solidFill>
                  <a:srgbClr val="1578B6"/>
                </a:solidFill>
                <a:latin typeface="微软雅黑" panose="020B0503020204020204" pitchFamily="34" charset="-122"/>
                <a:ea typeface="微软雅黑" panose="020B0503020204020204" pitchFamily="34" charset="-122"/>
              </a:rPr>
              <a:t>2023年9月25日</a:t>
            </a:r>
            <a:endParaRPr lang="en-US" sz="2245">
              <a:solidFill>
                <a:srgbClr val="1578B6"/>
              </a:solidFill>
              <a:latin typeface="微软雅黑" panose="020B0503020204020204" pitchFamily="34" charset="-122"/>
              <a:ea typeface="微软雅黑" panose="020B0503020204020204" pitchFamily="34" charset="-122"/>
            </a:endParaRPr>
          </a:p>
        </p:txBody>
      </p:sp>
      <p:pic>
        <p:nvPicPr>
          <p:cNvPr id="104" name="图片 103"/>
          <p:cNvPicPr/>
          <p:nvPr>
            <p:custDataLst>
              <p:tags r:id="rId5"/>
            </p:custDataLst>
          </p:nvPr>
        </p:nvPicPr>
        <p:blipFill>
          <a:blip r:embed="rId6" cstate="print"/>
          <a:stretch>
            <a:fillRect/>
          </a:stretch>
        </p:blipFill>
        <p:spPr>
          <a:xfrm>
            <a:off x="1371600" y="2476500"/>
            <a:ext cx="6858000" cy="6122670"/>
          </a:xfrm>
          <a:prstGeom prst="rect">
            <a:avLst/>
          </a:prstGeom>
          <a:noFill/>
          <a:ln w="9525">
            <a:noFill/>
          </a:ln>
        </p:spPr>
      </p:pic>
      <p:sp>
        <p:nvSpPr>
          <p:cNvPr id="59396" name="文本框 15"/>
          <p:cNvSpPr txBox="1"/>
          <p:nvPr>
            <p:custDataLst>
              <p:tags r:id="rId7"/>
            </p:custDataLst>
          </p:nvPr>
        </p:nvSpPr>
        <p:spPr>
          <a:xfrm>
            <a:off x="8458200" y="2171700"/>
            <a:ext cx="7492365" cy="1146810"/>
          </a:xfrm>
          <a:prstGeom prst="rect">
            <a:avLst/>
          </a:prstGeom>
          <a:noFill/>
          <a:ln w="9525">
            <a:noFill/>
          </a:ln>
        </p:spPr>
        <p:txBody>
          <a:bodyPr anchor="t" anchorCtr="0">
            <a:noAutofit/>
          </a:bodyPr>
          <a:p>
            <a:pPr marL="342900" indent="-342900" algn="just" eaLnBrk="0" hangingPunct="0">
              <a:lnSpc>
                <a:spcPct val="150000"/>
              </a:lnSpc>
              <a:buFont typeface="Wingdings" panose="05000000000000000000" charset="0"/>
              <a:buChar char="l"/>
            </a:pPr>
            <a:r>
              <a:rPr lang="en-US" altLang="zh-CN" sz="4000" dirty="0">
                <a:solidFill>
                  <a:srgbClr val="0070C0"/>
                </a:solidFill>
                <a:latin typeface="Times New Roman" panose="02020603050405020304" charset="0"/>
                <a:ea typeface="Open Sans" panose="020B0606030504020204" charset="0"/>
                <a:cs typeface="Times New Roman" panose="02020603050405020304" charset="0"/>
              </a:rPr>
              <a:t> 因此，节粮减损意义重大</a:t>
            </a:r>
            <a:r>
              <a:rPr lang="zh-CN" altLang="en-US" sz="4000" dirty="0">
                <a:solidFill>
                  <a:srgbClr val="0070C0"/>
                </a:solidFill>
                <a:latin typeface="Times New Roman" panose="02020603050405020304" charset="0"/>
                <a:ea typeface="宋体" panose="02010600030101010101" pitchFamily="2" charset="-122"/>
                <a:cs typeface="Times New Roman" panose="02020603050405020304" charset="0"/>
              </a:rPr>
              <a:t>。</a:t>
            </a:r>
            <a:r>
              <a:rPr lang="en-US" altLang="zh-CN" sz="4000" dirty="0">
                <a:solidFill>
                  <a:srgbClr val="0070C0"/>
                </a:solidFill>
                <a:latin typeface="Times New Roman" panose="02020603050405020304" charset="0"/>
                <a:ea typeface="Open Sans" panose="020B0606030504020204" charset="0"/>
                <a:cs typeface="Times New Roman" panose="02020603050405020304" charset="0"/>
              </a:rPr>
              <a:t>  </a:t>
            </a:r>
            <a:r>
              <a:rPr lang="en-US" altLang="zh-CN" sz="4000" b="1" kern="100" spc="-60" noProof="0" dirty="0">
                <a:solidFill>
                  <a:srgbClr val="F47847"/>
                </a:solidFill>
                <a:latin typeface="Times New Roman" panose="02020603050405020304" charset="0"/>
                <a:ea typeface="Open Sans" panose="020B0606030504020204" charset="0"/>
                <a:cs typeface="Times New Roman" panose="02020603050405020304" charset="0"/>
              </a:rPr>
              <a:t> </a:t>
            </a:r>
            <a:endParaRPr lang="en-US" altLang="zh-CN" sz="4000" b="1" kern="100" spc="-60" noProof="0" dirty="0">
              <a:solidFill>
                <a:srgbClr val="F47847"/>
              </a:solidFill>
              <a:latin typeface="Times New Roman" panose="02020603050405020304" charset="0"/>
              <a:ea typeface="Open Sans" panose="020B0606030504020204" charset="0"/>
              <a:cs typeface="Times New Roman" panose="02020603050405020304" charset="0"/>
            </a:endParaRPr>
          </a:p>
          <a:p>
            <a:pPr indent="0" algn="just" eaLnBrk="0" hangingPunct="0">
              <a:lnSpc>
                <a:spcPct val="150000"/>
              </a:lnSpc>
              <a:buFont typeface="Wingdings" panose="05000000000000000000" charset="0"/>
              <a:buNone/>
            </a:pPr>
            <a:r>
              <a:rPr lang="en-US" altLang="zh-CN" sz="1400" b="1" kern="100" spc="-60" noProof="0" dirty="0">
                <a:solidFill>
                  <a:srgbClr val="F47847"/>
                </a:solidFill>
                <a:latin typeface="Times New Roman" panose="02020603050405020304" charset="0"/>
                <a:ea typeface="Open Sans" panose="020B0606030504020204" charset="0"/>
                <a:cs typeface="Times New Roman" panose="02020603050405020304" charset="0"/>
              </a:rPr>
              <a:t>      </a:t>
            </a:r>
            <a:r>
              <a:rPr lang="en-US" altLang="zh-CN" sz="2400" b="1" kern="100" spc="-60" noProof="0" dirty="0">
                <a:solidFill>
                  <a:srgbClr val="F47847"/>
                </a:solidFill>
                <a:latin typeface="Times New Roman" panose="02020603050405020304" charset="0"/>
                <a:ea typeface="Open Sans" panose="020B0606030504020204" charset="0"/>
                <a:cs typeface="Times New Roman" panose="02020603050405020304" charset="0"/>
              </a:rPr>
              <a:t> Therefore, reducing grain loss is</a:t>
            </a:r>
            <a:r>
              <a:rPr lang="en-US" altLang="zh-CN" sz="2400" b="1" kern="100" spc="-60" noProof="0" dirty="0">
                <a:solidFill>
                  <a:srgbClr val="FF0000"/>
                </a:solidFill>
                <a:latin typeface="Times New Roman" panose="02020603050405020304" charset="0"/>
                <a:ea typeface="Open Sans" panose="020B0606030504020204" charset="0"/>
                <a:cs typeface="Times New Roman" panose="02020603050405020304" charset="0"/>
              </a:rPr>
              <a:t> important</a:t>
            </a:r>
            <a:r>
              <a:rPr lang="en-US" altLang="zh-CN" sz="2400" b="1" kern="100" spc="-60" noProof="0" dirty="0">
                <a:solidFill>
                  <a:srgbClr val="F47847"/>
                </a:solidFill>
                <a:latin typeface="Times New Roman" panose="02020603050405020304" charset="0"/>
                <a:ea typeface="Open Sans" panose="020B0606030504020204" charset="0"/>
                <a:cs typeface="Times New Roman" panose="02020603050405020304" charset="0"/>
              </a:rPr>
              <a:t>. </a:t>
            </a:r>
            <a:endParaRPr lang="en-US" altLang="zh-CN" sz="2400" b="1" kern="100" spc="-60" noProof="0" dirty="0">
              <a:solidFill>
                <a:srgbClr val="F47847"/>
              </a:solidFill>
              <a:latin typeface="Times New Roman" panose="02020603050405020304" charset="0"/>
              <a:ea typeface="Open Sans" panose="020B0606030504020204" charset="0"/>
              <a:cs typeface="Times New Roman" panose="02020603050405020304" charset="0"/>
            </a:endParaRPr>
          </a:p>
        </p:txBody>
      </p:sp>
      <p:sp>
        <p:nvSpPr>
          <p:cNvPr id="8" name="文本框 7"/>
          <p:cNvSpPr txBox="1"/>
          <p:nvPr>
            <p:custDataLst>
              <p:tags r:id="rId8"/>
            </p:custDataLst>
          </p:nvPr>
        </p:nvSpPr>
        <p:spPr>
          <a:xfrm>
            <a:off x="8458200" y="4076700"/>
            <a:ext cx="9087485" cy="4523105"/>
          </a:xfrm>
          <a:prstGeom prst="rect">
            <a:avLst/>
          </a:prstGeom>
          <a:noFill/>
        </p:spPr>
        <p:txBody>
          <a:bodyPr wrap="square" rtlCol="0" anchor="t">
            <a:spAutoFit/>
          </a:bodyPr>
          <a:p>
            <a:pPr marL="342900" indent="-342900" algn="just" eaLnBrk="0" hangingPunct="0">
              <a:lnSpc>
                <a:spcPct val="150000"/>
              </a:lnSpc>
              <a:buFont typeface="Wingdings" panose="05000000000000000000" charset="0"/>
              <a:buChar char="l"/>
            </a:pPr>
            <a:r>
              <a:rPr lang="en-US" altLang="zh-CN" sz="4000" dirty="0">
                <a:solidFill>
                  <a:srgbClr val="0070C0"/>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减少粮食损耗相当于增加粮食有效供给的一块</a:t>
            </a:r>
            <a:r>
              <a:rPr lang="en-US" altLang="zh-CN" sz="4000" b="1" dirty="0">
                <a:solidFill>
                  <a:srgbClr val="00B050"/>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“无形良田”</a:t>
            </a:r>
            <a:r>
              <a:rPr lang="en-US" altLang="zh-CN" sz="4000" dirty="0">
                <a:solidFill>
                  <a:srgbClr val="0070C0"/>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，应成为提高粮食安全保障水平的重要着力点。  </a:t>
            </a:r>
            <a:r>
              <a:rPr lang="en-US" altLang="zh-CN" sz="4000" b="1" kern="100" spc="-60" noProof="0" dirty="0">
                <a:solidFill>
                  <a:srgbClr val="F47847"/>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 </a:t>
            </a:r>
            <a:endParaRPr lang="en-US" altLang="zh-CN" sz="4000" b="1" kern="100" spc="-60" noProof="0" dirty="0">
              <a:solidFill>
                <a:srgbClr val="F47847"/>
              </a:solidFill>
              <a:latin typeface="Times New Roman" panose="02020603050405020304" charset="0"/>
              <a:ea typeface="Open Sans" panose="020B0606030504020204" charset="0"/>
              <a:cs typeface="Times New Roman" panose="02020603050405020304" charset="0"/>
            </a:endParaRPr>
          </a:p>
          <a:p>
            <a:pPr lvl="1" algn="just" eaLnBrk="0" hangingPunct="0">
              <a:lnSpc>
                <a:spcPct val="150000"/>
              </a:lnSpc>
              <a:buFont typeface="Wingdings" panose="05000000000000000000" charset="0"/>
              <a:buNone/>
            </a:pPr>
            <a:r>
              <a:rPr lang="en-US" altLang="zh-CN" sz="2400" b="1" kern="100" spc="-60" dirty="0">
                <a:solidFill>
                  <a:srgbClr val="F47847"/>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 </a:t>
            </a:r>
            <a:r>
              <a:rPr lang="en-US" altLang="zh-CN" sz="2400" b="1" kern="100" spc="-60" noProof="0" dirty="0" smtClean="0">
                <a:solidFill>
                  <a:srgbClr val="F47847"/>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Reducing </a:t>
            </a:r>
            <a:r>
              <a:rPr lang="en-US" altLang="zh-CN" sz="2400" b="1" kern="100" spc="-60" noProof="0" dirty="0">
                <a:solidFill>
                  <a:srgbClr val="F47847"/>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grain loss is equivalent to increasing effective food supply </a:t>
            </a:r>
            <a:r>
              <a:rPr lang="en-US" altLang="zh-CN" sz="2400" b="1" kern="100" spc="-60" dirty="0" smtClean="0">
                <a:solidFill>
                  <a:srgbClr val="F47847"/>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by creating</a:t>
            </a:r>
            <a:r>
              <a:rPr lang="en-US" altLang="zh-CN" sz="2400" b="1" kern="100" spc="-60" noProof="0" dirty="0" smtClean="0">
                <a:solidFill>
                  <a:srgbClr val="F47847"/>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 </a:t>
            </a:r>
            <a:r>
              <a:rPr lang="en-US" altLang="zh-CN" sz="2400" b="1" kern="100" spc="-60" noProof="0" dirty="0">
                <a:solidFill>
                  <a:srgbClr val="F47847"/>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a </a:t>
            </a:r>
            <a:r>
              <a:rPr lang="en-US" altLang="zh-CN" sz="2400" b="1" kern="100" spc="-60" noProof="0" dirty="0" smtClean="0">
                <a:solidFill>
                  <a:srgbClr val="F47847"/>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piece  </a:t>
            </a:r>
            <a:r>
              <a:rPr lang="en-US" altLang="zh-CN" sz="2400" b="1" kern="100" spc="-60" noProof="0" dirty="0">
                <a:solidFill>
                  <a:srgbClr val="F47847"/>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of "invisible farmland", which should </a:t>
            </a:r>
            <a:r>
              <a:rPr lang="en-US" altLang="zh-CN" sz="2400" b="1" kern="100" spc="-60" noProof="0" dirty="0" smtClean="0">
                <a:solidFill>
                  <a:srgbClr val="F47847"/>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be emphasized </a:t>
            </a:r>
            <a:r>
              <a:rPr lang="en-US" altLang="zh-CN" sz="2400" b="1" kern="100" spc="-60" dirty="0" smtClean="0">
                <a:solidFill>
                  <a:srgbClr val="F47847"/>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in order </a:t>
            </a:r>
            <a:r>
              <a:rPr lang="en-US" altLang="zh-CN" sz="2400" b="1" kern="100" spc="-60" noProof="0" dirty="0" smtClean="0">
                <a:solidFill>
                  <a:srgbClr val="F47847"/>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to </a:t>
            </a:r>
            <a:r>
              <a:rPr lang="en-US" altLang="zh-CN" sz="2400" b="1" kern="100" spc="-60" noProof="0" dirty="0">
                <a:solidFill>
                  <a:srgbClr val="F47847"/>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improve the level of food security.</a:t>
            </a:r>
            <a:endParaRPr lang="en-US" altLang="zh-CN" sz="2400" b="1" kern="100" spc="-60" noProof="0" dirty="0">
              <a:solidFill>
                <a:srgbClr val="F47847"/>
              </a:solidFill>
              <a:latin typeface="Times New Roman" panose="02020603050405020304" charset="0"/>
              <a:ea typeface="Open Sans" panose="020B0606030504020204" charset="0"/>
              <a:cs typeface="Times New Roman" panose="02020603050405020304" charset="0"/>
              <a:sym typeface="方正兰亭黑简体" panose="02000000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dir="in"/>
      </p:transition>
    </mc:Choice>
    <mc:Fallback>
      <p:transition spd="slow">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000" fill="hold">
                                          <p:stCondLst>
                                            <p:cond delay="0"/>
                                          </p:stCondLst>
                                        </p:cTn>
                                        <p:tgtEl>
                                          <p:spTgt spid="59396"/>
                                        </p:tgtEl>
                                        <p:attrNameLst>
                                          <p:attrName>style.visibility</p:attrName>
                                        </p:attrNameLst>
                                      </p:cBhvr>
                                      <p:to>
                                        <p:strVal val="visible"/>
                                      </p:to>
                                    </p:set>
                                    <p:animEffect transition="in" filter="box(out)">
                                      <p:cBhvr>
                                        <p:cTn id="7" dur="1000"/>
                                        <p:tgtEl>
                                          <p:spTgt spid="59396"/>
                                        </p:tgtEl>
                                      </p:cBhvr>
                                    </p:animEffect>
                                  </p:childTnLst>
                                </p:cTn>
                              </p:par>
                              <p:par>
                                <p:cTn id="8" presetID="4" presetClass="entr" presetSubtype="32" fill="hold" grpId="0" nodeType="withEffect">
                                  <p:stCondLst>
                                    <p:cond delay="0"/>
                                  </p:stCondLst>
                                  <p:childTnLst>
                                    <p:set>
                                      <p:cBhvr>
                                        <p:cTn id="9" dur="1000" fill="hold">
                                          <p:stCondLst>
                                            <p:cond delay="0"/>
                                          </p:stCondLst>
                                        </p:cTn>
                                        <p:tgtEl>
                                          <p:spTgt spid="8"/>
                                        </p:tgtEl>
                                        <p:attrNameLst>
                                          <p:attrName>style.visibility</p:attrName>
                                        </p:attrNameLst>
                                      </p:cBhvr>
                                      <p:to>
                                        <p:strVal val="visible"/>
                                      </p:to>
                                    </p:set>
                                    <p:animEffect transition="in" filter="box(out)">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6"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6"/>
          <p:cNvGrpSpPr/>
          <p:nvPr/>
        </p:nvGrpSpPr>
        <p:grpSpPr>
          <a:xfrm rot="-5400000">
            <a:off x="-1921219" y="-1921220"/>
            <a:ext cx="5896800" cy="5896800"/>
            <a:chOff x="0" y="0"/>
            <a:chExt cx="9130328" cy="9130328"/>
          </a:xfrm>
        </p:grpSpPr>
        <p:sp>
          <p:nvSpPr>
            <p:cNvPr id="18" name="Freeform 7"/>
            <p:cNvSpPr/>
            <p:nvPr/>
          </p:nvSpPr>
          <p:spPr>
            <a:xfrm rot="-2700000">
              <a:off x="2403426" y="270785"/>
              <a:ext cx="4323477" cy="8588757"/>
            </a:xfrm>
            <a:custGeom>
              <a:avLst/>
              <a:gdLst/>
              <a:ahLst/>
              <a:cxnLst/>
              <a:rect l="l" t="t" r="r" b="b"/>
              <a:pathLst>
                <a:path w="4323477" h="8588757">
                  <a:moveTo>
                    <a:pt x="0" y="0"/>
                  </a:moveTo>
                  <a:lnTo>
                    <a:pt x="4323476" y="0"/>
                  </a:lnTo>
                  <a:lnTo>
                    <a:pt x="4323476" y="8588758"/>
                  </a:lnTo>
                  <a:lnTo>
                    <a:pt x="0" y="8588758"/>
                  </a:lnTo>
                  <a:lnTo>
                    <a:pt x="0" y="0"/>
                  </a:lnTo>
                  <a:close/>
                </a:path>
              </a:pathLst>
            </a:custGeom>
            <a:blipFill>
              <a:blip r:embed="rId1">
                <a:extLst>
                  <a:ext uri="{96DAC541-7B7A-43D3-8B79-37D633B846F1}">
                    <asvg:svgBlip xmlns:asvg="http://schemas.microsoft.com/office/drawing/2016/SVG/main" r:embed="rId2"/>
                  </a:ext>
                </a:extLst>
              </a:blip>
              <a:stretch>
                <a:fillRect r="-98653"/>
              </a:stretch>
            </a:blipFill>
          </p:spPr>
        </p:sp>
        <p:sp>
          <p:nvSpPr>
            <p:cNvPr id="19" name="Freeform 8"/>
            <p:cNvSpPr/>
            <p:nvPr/>
          </p:nvSpPr>
          <p:spPr>
            <a:xfrm rot="-2700000" flipH="1">
              <a:off x="5784265" y="190406"/>
              <a:ext cx="2113253" cy="4198061"/>
            </a:xfrm>
            <a:custGeom>
              <a:avLst/>
              <a:gdLst/>
              <a:ahLst/>
              <a:cxnLst/>
              <a:rect l="l" t="t" r="r" b="b"/>
              <a:pathLst>
                <a:path w="2113253" h="4198061">
                  <a:moveTo>
                    <a:pt x="2113253" y="0"/>
                  </a:moveTo>
                  <a:lnTo>
                    <a:pt x="0" y="0"/>
                  </a:lnTo>
                  <a:lnTo>
                    <a:pt x="0" y="4198061"/>
                  </a:lnTo>
                  <a:lnTo>
                    <a:pt x="2113253" y="4198061"/>
                  </a:lnTo>
                  <a:lnTo>
                    <a:pt x="2113253" y="0"/>
                  </a:lnTo>
                  <a:close/>
                </a:path>
              </a:pathLst>
            </a:custGeom>
            <a:blipFill>
              <a:blip r:embed="rId3">
                <a:extLst>
                  <a:ext uri="{96DAC541-7B7A-43D3-8B79-37D633B846F1}">
                    <asvg:svgBlip xmlns:asvg="http://schemas.microsoft.com/office/drawing/2016/SVG/main" r:embed="rId4"/>
                  </a:ext>
                </a:extLst>
              </a:blip>
              <a:stretch>
                <a:fillRect r="-98653"/>
              </a:stretch>
            </a:blipFill>
          </p:spPr>
        </p:sp>
        <p:sp>
          <p:nvSpPr>
            <p:cNvPr id="20" name="Freeform 9"/>
            <p:cNvSpPr/>
            <p:nvPr/>
          </p:nvSpPr>
          <p:spPr>
            <a:xfrm rot="-2700000">
              <a:off x="5207629" y="2369390"/>
              <a:ext cx="1040206" cy="2066411"/>
            </a:xfrm>
            <a:custGeom>
              <a:avLst/>
              <a:gdLst/>
              <a:ahLst/>
              <a:cxnLst/>
              <a:rect l="l" t="t" r="r" b="b"/>
              <a:pathLst>
                <a:path w="1040206" h="2066411">
                  <a:moveTo>
                    <a:pt x="0" y="0"/>
                  </a:moveTo>
                  <a:lnTo>
                    <a:pt x="1040206" y="0"/>
                  </a:lnTo>
                  <a:lnTo>
                    <a:pt x="1040206" y="2066412"/>
                  </a:lnTo>
                  <a:lnTo>
                    <a:pt x="0" y="2066412"/>
                  </a:lnTo>
                  <a:lnTo>
                    <a:pt x="0" y="0"/>
                  </a:lnTo>
                  <a:close/>
                </a:path>
              </a:pathLst>
            </a:custGeom>
            <a:blipFill>
              <a:blip r:embed="rId3">
                <a:extLst>
                  <a:ext uri="{96DAC541-7B7A-43D3-8B79-37D633B846F1}">
                    <asvg:svgBlip xmlns:asvg="http://schemas.microsoft.com/office/drawing/2016/SVG/main" r:embed="rId4"/>
                  </a:ext>
                </a:extLst>
              </a:blip>
              <a:stretch>
                <a:fillRect r="-98653"/>
              </a:stretch>
            </a:blipFill>
          </p:spPr>
        </p:sp>
      </p:grpSp>
      <p:sp>
        <p:nvSpPr>
          <p:cNvPr id="2" name="TextBox 2"/>
          <p:cNvSpPr txBox="1"/>
          <p:nvPr/>
        </p:nvSpPr>
        <p:spPr>
          <a:xfrm>
            <a:off x="3361677" y="9700019"/>
            <a:ext cx="12369684" cy="346249"/>
          </a:xfrm>
          <a:prstGeom prst="rect">
            <a:avLst/>
          </a:prstGeom>
        </p:spPr>
        <p:txBody>
          <a:bodyPr lIns="0" tIns="0" rIns="0" bIns="0" rtlCol="0" anchor="t">
            <a:spAutoFit/>
          </a:bodyPr>
          <a:lstStyle/>
          <a:p>
            <a:pPr>
              <a:lnSpc>
                <a:spcPts val="2700"/>
              </a:lnSpc>
            </a:pPr>
            <a:r>
              <a:rPr lang="en-US" sz="2800" dirty="0">
                <a:solidFill>
                  <a:srgbClr val="1D85C6"/>
                </a:solidFill>
                <a:latin typeface="微软雅黑" panose="020B0503020204020204" pitchFamily="34" charset="-122"/>
                <a:ea typeface="微软雅黑" panose="020B0503020204020204" pitchFamily="34" charset="-122"/>
              </a:rPr>
              <a:t>SEMINAR ON POST-HARVEST LOSS MANAGEMENT</a:t>
            </a:r>
            <a:r>
              <a:rPr lang="zh-CN" altLang="en-US" sz="2800" dirty="0">
                <a:solidFill>
                  <a:srgbClr val="1D85C6"/>
                </a:solidFill>
                <a:latin typeface="微软雅黑" panose="020B0503020204020204" pitchFamily="34" charset="-122"/>
                <a:ea typeface="微软雅黑" panose="020B0503020204020204" pitchFamily="34" charset="-122"/>
              </a:rPr>
              <a:t> </a:t>
            </a:r>
            <a:r>
              <a:rPr lang="en-US" sz="2800" dirty="0" err="1">
                <a:solidFill>
                  <a:srgbClr val="1D85C6"/>
                </a:solidFill>
                <a:latin typeface="微软雅黑" panose="020B0503020204020204" pitchFamily="34" charset="-122"/>
                <a:ea typeface="微软雅黑" panose="020B0503020204020204" pitchFamily="34" charset="-122"/>
              </a:rPr>
              <a:t>粮食减损国际研讨会</a:t>
            </a:r>
            <a:endParaRPr lang="en-US" sz="2800" dirty="0">
              <a:solidFill>
                <a:srgbClr val="1D85C6"/>
              </a:solidFill>
              <a:latin typeface="微软雅黑" panose="020B0503020204020204" pitchFamily="34" charset="-122"/>
              <a:ea typeface="微软雅黑" panose="020B0503020204020204" pitchFamily="34" charset="-122"/>
            </a:endParaRPr>
          </a:p>
        </p:txBody>
      </p:sp>
      <p:sp>
        <p:nvSpPr>
          <p:cNvPr id="3" name="TextBox 3"/>
          <p:cNvSpPr txBox="1"/>
          <p:nvPr/>
        </p:nvSpPr>
        <p:spPr>
          <a:xfrm>
            <a:off x="3361677" y="286703"/>
            <a:ext cx="12615880" cy="1415415"/>
          </a:xfrm>
          <a:prstGeom prst="rect">
            <a:avLst/>
          </a:prstGeom>
        </p:spPr>
        <p:txBody>
          <a:bodyPr lIns="0" tIns="0" rIns="0" bIns="0" rtlCol="0" anchor="t">
            <a:spAutoFit/>
          </a:bodyPr>
          <a:lstStyle/>
          <a:p>
            <a:pPr>
              <a:lnSpc>
                <a:spcPts val="11040"/>
              </a:lnSpc>
            </a:pPr>
            <a:r>
              <a:rPr lang="en-US" sz="8000" b="1" dirty="0">
                <a:solidFill>
                  <a:srgbClr val="323232"/>
                </a:solidFill>
                <a:latin typeface="微软雅黑" panose="020B0503020204020204" pitchFamily="34" charset="-122"/>
                <a:ea typeface="微软雅黑" panose="020B0503020204020204" pitchFamily="34" charset="-122"/>
              </a:rPr>
              <a:t>contents</a:t>
            </a:r>
            <a:endParaRPr lang="en-US" sz="8000" b="1" dirty="0">
              <a:solidFill>
                <a:srgbClr val="323232"/>
              </a:solidFill>
              <a:latin typeface="微软雅黑" panose="020B0503020204020204" pitchFamily="34" charset="-122"/>
              <a:ea typeface="微软雅黑" panose="020B0503020204020204" pitchFamily="34" charset="-122"/>
            </a:endParaRPr>
          </a:p>
        </p:txBody>
      </p:sp>
      <p:sp>
        <p:nvSpPr>
          <p:cNvPr id="4" name="AutoShape 4"/>
          <p:cNvSpPr/>
          <p:nvPr/>
        </p:nvSpPr>
        <p:spPr>
          <a:xfrm>
            <a:off x="3361720" y="1985468"/>
            <a:ext cx="13234453" cy="23812"/>
          </a:xfrm>
          <a:prstGeom prst="line">
            <a:avLst/>
          </a:prstGeom>
          <a:ln w="47625" cap="flat">
            <a:solidFill>
              <a:srgbClr val="1D85C6"/>
            </a:solidFill>
            <a:prstDash val="solid"/>
            <a:headEnd type="none" w="sm" len="sm"/>
            <a:tailEnd type="none" w="sm" len="sm"/>
          </a:ln>
        </p:spPr>
      </p:sp>
      <p:sp>
        <p:nvSpPr>
          <p:cNvPr id="5" name="Freeform 5"/>
          <p:cNvSpPr/>
          <p:nvPr/>
        </p:nvSpPr>
        <p:spPr>
          <a:xfrm rot="-2700000">
            <a:off x="15221383" y="8899740"/>
            <a:ext cx="3810717" cy="1905358"/>
          </a:xfrm>
          <a:custGeom>
            <a:avLst/>
            <a:gdLst/>
            <a:ahLst/>
            <a:cxnLst/>
            <a:rect l="l" t="t" r="r" b="b"/>
            <a:pathLst>
              <a:path w="3810717" h="1905358">
                <a:moveTo>
                  <a:pt x="0" y="0"/>
                </a:moveTo>
                <a:lnTo>
                  <a:pt x="3810717" y="0"/>
                </a:lnTo>
                <a:lnTo>
                  <a:pt x="3810717" y="1905358"/>
                </a:lnTo>
                <a:lnTo>
                  <a:pt x="0" y="1905358"/>
                </a:lnTo>
                <a:lnTo>
                  <a:pt x="0" y="0"/>
                </a:lnTo>
                <a:close/>
              </a:path>
            </a:pathLst>
          </a:custGeom>
          <a:blipFill>
            <a:blip r:embed="rId5">
              <a:alphaModFix amt="40000"/>
              <a:extLst>
                <a:ext uri="{96DAC541-7B7A-43D3-8B79-37D633B846F1}">
                  <asvg:svgBlip xmlns:asvg="http://schemas.microsoft.com/office/drawing/2016/SVG/main" r:embed="rId6"/>
                </a:ext>
              </a:extLst>
            </a:blip>
            <a:stretch>
              <a:fillRect/>
            </a:stretch>
          </a:blipFill>
        </p:spPr>
      </p:sp>
      <p:sp>
        <p:nvSpPr>
          <p:cNvPr id="6" name="Freeform 6"/>
          <p:cNvSpPr/>
          <p:nvPr/>
        </p:nvSpPr>
        <p:spPr>
          <a:xfrm>
            <a:off x="-4947379" y="5815006"/>
            <a:ext cx="8943989" cy="8943989"/>
          </a:xfrm>
          <a:custGeom>
            <a:avLst/>
            <a:gdLst/>
            <a:ahLst/>
            <a:cxnLst/>
            <a:rect l="l" t="t" r="r" b="b"/>
            <a:pathLst>
              <a:path w="8943989" h="8943989">
                <a:moveTo>
                  <a:pt x="0" y="0"/>
                </a:moveTo>
                <a:lnTo>
                  <a:pt x="8943989" y="0"/>
                </a:lnTo>
                <a:lnTo>
                  <a:pt x="8943989" y="8943988"/>
                </a:lnTo>
                <a:lnTo>
                  <a:pt x="0" y="8943988"/>
                </a:lnTo>
                <a:lnTo>
                  <a:pt x="0" y="0"/>
                </a:lnTo>
                <a:close/>
              </a:path>
            </a:pathLst>
          </a:custGeom>
          <a:blipFill>
            <a:blip r:embed="rId7">
              <a:alphaModFix amt="31999"/>
              <a:extLst>
                <a:ext uri="{96DAC541-7B7A-43D3-8B79-37D633B846F1}">
                  <asvg:svgBlip xmlns:asvg="http://schemas.microsoft.com/office/drawing/2016/SVG/main" r:embed="rId8"/>
                </a:ext>
              </a:extLst>
            </a:blip>
            <a:stretch>
              <a:fillRect/>
            </a:stretch>
          </a:blipFill>
        </p:spPr>
      </p:sp>
      <p:sp>
        <p:nvSpPr>
          <p:cNvPr id="7" name="TextBox 7"/>
          <p:cNvSpPr txBox="1"/>
          <p:nvPr/>
        </p:nvSpPr>
        <p:spPr>
          <a:xfrm>
            <a:off x="299787" y="9307305"/>
            <a:ext cx="2151006" cy="773714"/>
          </a:xfrm>
          <a:prstGeom prst="rect">
            <a:avLst/>
          </a:prstGeom>
        </p:spPr>
        <p:txBody>
          <a:bodyPr lIns="0" tIns="0" rIns="0" bIns="0" rtlCol="0" anchor="t">
            <a:spAutoFit/>
          </a:bodyPr>
          <a:lstStyle/>
          <a:p>
            <a:pPr>
              <a:lnSpc>
                <a:spcPts val="3100"/>
              </a:lnSpc>
            </a:pPr>
            <a:r>
              <a:rPr lang="en-US" sz="2245">
                <a:solidFill>
                  <a:srgbClr val="1578B6"/>
                </a:solidFill>
                <a:latin typeface="微软雅黑" panose="020B0503020204020204" pitchFamily="34" charset="-122"/>
                <a:ea typeface="微软雅黑" panose="020B0503020204020204" pitchFamily="34" charset="-122"/>
              </a:rPr>
              <a:t>河南·开封</a:t>
            </a:r>
            <a:endParaRPr lang="en-US" sz="2245">
              <a:solidFill>
                <a:srgbClr val="1578B6"/>
              </a:solidFill>
              <a:latin typeface="微软雅黑" panose="020B0503020204020204" pitchFamily="34" charset="-122"/>
              <a:ea typeface="微软雅黑" panose="020B0503020204020204" pitchFamily="34" charset="-122"/>
            </a:endParaRPr>
          </a:p>
          <a:p>
            <a:pPr>
              <a:lnSpc>
                <a:spcPts val="3100"/>
              </a:lnSpc>
            </a:pPr>
            <a:r>
              <a:rPr lang="en-US" sz="2245">
                <a:solidFill>
                  <a:srgbClr val="1578B6"/>
                </a:solidFill>
                <a:latin typeface="微软雅黑" panose="020B0503020204020204" pitchFamily="34" charset="-122"/>
                <a:ea typeface="微软雅黑" panose="020B0503020204020204" pitchFamily="34" charset="-122"/>
              </a:rPr>
              <a:t>2023年9月25日</a:t>
            </a:r>
            <a:endParaRPr lang="en-US" sz="2245">
              <a:solidFill>
                <a:srgbClr val="1578B6"/>
              </a:solidFill>
              <a:latin typeface="微软雅黑" panose="020B0503020204020204" pitchFamily="34" charset="-122"/>
              <a:ea typeface="微软雅黑" panose="020B0503020204020204" pitchFamily="34" charset="-122"/>
            </a:endParaRPr>
          </a:p>
        </p:txBody>
      </p:sp>
      <p:grpSp>
        <p:nvGrpSpPr>
          <p:cNvPr id="42" name="组合 59"/>
          <p:cNvGrpSpPr/>
          <p:nvPr/>
        </p:nvGrpSpPr>
        <p:grpSpPr>
          <a:xfrm>
            <a:off x="1642135" y="3619741"/>
            <a:ext cx="6513115" cy="1068672"/>
            <a:chOff x="6405295" y="1082844"/>
            <a:chExt cx="4913115" cy="805850"/>
          </a:xfrm>
        </p:grpSpPr>
        <p:sp>
          <p:nvSpPr>
            <p:cNvPr id="43" name="文本框 13"/>
            <p:cNvSpPr txBox="1"/>
            <p:nvPr/>
          </p:nvSpPr>
          <p:spPr>
            <a:xfrm flipH="1">
              <a:off x="7293294" y="1082844"/>
              <a:ext cx="4025116" cy="765174"/>
            </a:xfrm>
            <a:prstGeom prst="rect">
              <a:avLst/>
            </a:prstGeom>
            <a:noFill/>
          </p:spPr>
          <p:txBody>
            <a:bodyPr wrap="square" rtlCol="0">
              <a:spAutoFit/>
            </a:bodyPr>
            <a:p>
              <a:pPr defTabSz="628650">
                <a:lnSpc>
                  <a:spcPct val="150000"/>
                </a:lnSpc>
                <a:defRPr/>
              </a:pPr>
              <a:r>
                <a:rPr lang="en-US" altLang="zh-CN" sz="4000" b="1" dirty="0">
                  <a:solidFill>
                    <a:srgbClr val="0070C0"/>
                  </a:solidFill>
                  <a:latin typeface="Open Sans Regular" panose="020B0606030504020204" charset="0"/>
                  <a:ea typeface="微软雅黑" panose="020B0503020204020204" pitchFamily="34" charset="-122"/>
                  <a:cs typeface="Open Sans Regular" panose="020B0606030504020204" charset="0"/>
                </a:rPr>
                <a:t>Background</a:t>
              </a:r>
              <a:endParaRPr lang="en-US" altLang="zh-CN" sz="4000" b="1" dirty="0">
                <a:solidFill>
                  <a:srgbClr val="0070C0"/>
                </a:solidFill>
                <a:latin typeface="Open Sans Regular" panose="020B0606030504020204" charset="0"/>
                <a:ea typeface="微软雅黑" panose="020B0503020204020204" pitchFamily="34" charset="-122"/>
                <a:cs typeface="Open Sans Regular" panose="020B0606030504020204" charset="0"/>
              </a:endParaRPr>
            </a:p>
          </p:txBody>
        </p:sp>
        <p:grpSp>
          <p:nvGrpSpPr>
            <p:cNvPr id="44" name="组合 61"/>
            <p:cNvGrpSpPr/>
            <p:nvPr/>
          </p:nvGrpSpPr>
          <p:grpSpPr>
            <a:xfrm>
              <a:off x="6405295" y="1197876"/>
              <a:ext cx="690819" cy="690818"/>
              <a:chOff x="6405295" y="1197876"/>
              <a:chExt cx="690819" cy="690818"/>
            </a:xfrm>
          </p:grpSpPr>
          <p:sp>
            <p:nvSpPr>
              <p:cNvPr id="45" name="椭圆 44"/>
              <p:cNvSpPr/>
              <p:nvPr/>
            </p:nvSpPr>
            <p:spPr>
              <a:xfrm>
                <a:off x="6405295" y="1197876"/>
                <a:ext cx="690819" cy="690818"/>
              </a:xfrm>
              <a:prstGeom prst="ellipse">
                <a:avLst/>
              </a:prstGeom>
              <a:gradFill flip="none" rotWithShape="1">
                <a:gsLst>
                  <a:gs pos="0">
                    <a:srgbClr val="0070C0">
                      <a:lumMod val="67000"/>
                    </a:srgbClr>
                  </a:gs>
                  <a:gs pos="48000">
                    <a:srgbClr val="0070C0">
                      <a:lumMod val="97000"/>
                      <a:lumOff val="3000"/>
                    </a:srgbClr>
                  </a:gs>
                  <a:gs pos="100000">
                    <a:srgbClr val="0070C0">
                      <a:lumMod val="60000"/>
                      <a:lumOff val="40000"/>
                    </a:srgbClr>
                  </a:gs>
                </a:gsLst>
                <a:lin ang="16200000" scaled="1"/>
                <a:tileRect/>
              </a:gradFill>
              <a:ln w="25400" cap="flat" cmpd="sng" algn="ctr">
                <a:noFill/>
                <a:prstDash val="solid"/>
              </a:ln>
              <a:effectLst>
                <a:outerShdw blurRad="139700" dist="38100" dir="5400000" algn="t" rotWithShape="0">
                  <a:prstClr val="black">
                    <a:alpha val="22000"/>
                  </a:prstClr>
                </a:outerShdw>
              </a:effectLst>
            </p:spPr>
            <p:txBody>
              <a:bodyPr lIns="80632" tIns="40316" rIns="80632" bIns="40316" rtlCol="0" anchor="ctr"/>
              <a:p>
                <a:pPr algn="ctr"/>
                <a:endParaRPr lang="zh-CN" altLang="en-US" kern="0">
                  <a:solidFill>
                    <a:sysClr val="window" lastClr="FFFFFF"/>
                  </a:solidFill>
                  <a:latin typeface="Calibri" panose="020F0502020204030204"/>
                  <a:ea typeface="微软雅黑" panose="020B0503020204020204" pitchFamily="34" charset="-122"/>
                </a:endParaRPr>
              </a:p>
            </p:txBody>
          </p:sp>
          <p:sp>
            <p:nvSpPr>
              <p:cNvPr id="46" name="矩形 45"/>
              <p:cNvSpPr/>
              <p:nvPr/>
            </p:nvSpPr>
            <p:spPr>
              <a:xfrm>
                <a:off x="6461258" y="1312451"/>
                <a:ext cx="577925" cy="393600"/>
              </a:xfrm>
              <a:prstGeom prst="rect">
                <a:avLst/>
              </a:prstGeom>
            </p:spPr>
            <p:txBody>
              <a:bodyPr wrap="square">
                <a:spAutoFit/>
              </a:bodyPr>
              <a:p>
                <a:pPr algn="ctr"/>
                <a:r>
                  <a:rPr lang="en-US" altLang="zh-CN" sz="2800" b="1" dirty="0">
                    <a:solidFill>
                      <a:sysClr val="window" lastClr="FFFFFF"/>
                    </a:solidFill>
                    <a:latin typeface="Open Sans" panose="020B0606030504020204" charset="0"/>
                    <a:ea typeface="微软雅黑" panose="020B0503020204020204" pitchFamily="34" charset="-122"/>
                    <a:cs typeface="Open Sans" panose="020B0606030504020204" charset="0"/>
                  </a:rPr>
                  <a:t>01</a:t>
                </a:r>
                <a:endParaRPr lang="zh-CN" altLang="en-US" sz="2800" b="1" dirty="0">
                  <a:solidFill>
                    <a:sysClr val="window" lastClr="FFFFFF"/>
                  </a:solidFill>
                  <a:latin typeface="Open Sans" panose="020B0606030504020204" charset="0"/>
                  <a:ea typeface="微软雅黑" panose="020B0503020204020204" pitchFamily="34" charset="-122"/>
                  <a:cs typeface="Open Sans" panose="020B0606030504020204" charset="0"/>
                </a:endParaRPr>
              </a:p>
            </p:txBody>
          </p:sp>
        </p:grpSp>
      </p:grpSp>
      <p:grpSp>
        <p:nvGrpSpPr>
          <p:cNvPr id="47" name="组合 64"/>
          <p:cNvGrpSpPr/>
          <p:nvPr/>
        </p:nvGrpSpPr>
        <p:grpSpPr>
          <a:xfrm>
            <a:off x="10215424" y="3619740"/>
            <a:ext cx="6473748" cy="1068670"/>
            <a:chOff x="6405295" y="1044752"/>
            <a:chExt cx="4883418" cy="805851"/>
          </a:xfrm>
        </p:grpSpPr>
        <p:sp>
          <p:nvSpPr>
            <p:cNvPr id="48" name="文本框 67"/>
            <p:cNvSpPr txBox="1"/>
            <p:nvPr/>
          </p:nvSpPr>
          <p:spPr>
            <a:xfrm flipH="1">
              <a:off x="7263597" y="1044752"/>
              <a:ext cx="4025116" cy="765176"/>
            </a:xfrm>
            <a:prstGeom prst="rect">
              <a:avLst/>
            </a:prstGeom>
            <a:noFill/>
          </p:spPr>
          <p:txBody>
            <a:bodyPr wrap="square" rtlCol="0">
              <a:spAutoFit/>
            </a:bodyPr>
            <a:p>
              <a:pPr>
                <a:lnSpc>
                  <a:spcPct val="150000"/>
                </a:lnSpc>
              </a:pPr>
              <a:r>
                <a:rPr lang="en-US" altLang="zh-CN" b="1" dirty="0" smtClean="0">
                  <a:solidFill>
                    <a:srgbClr val="0070C0"/>
                  </a:solidFill>
                  <a:latin typeface="Open Sans Regular" panose="020B0606030504020204" charset="0"/>
                  <a:ea typeface="微软雅黑" panose="020B0503020204020204" pitchFamily="34" charset="-122"/>
                  <a:cs typeface="Open Sans Regular" panose="020B0606030504020204" charset="0"/>
                </a:rPr>
                <a:t> </a:t>
              </a:r>
              <a:r>
                <a:rPr lang="en-US" altLang="zh-CN" sz="4000" b="1" dirty="0" smtClean="0">
                  <a:solidFill>
                    <a:srgbClr val="0070C0"/>
                  </a:solidFill>
                  <a:latin typeface="Open Sans Regular" panose="020B0606030504020204" charset="0"/>
                  <a:ea typeface="微软雅黑" panose="020B0503020204020204" pitchFamily="34" charset="-122"/>
                  <a:cs typeface="Open Sans Regular" panose="020B0606030504020204" charset="0"/>
                </a:rPr>
                <a:t>global consensus</a:t>
              </a:r>
              <a:endParaRPr lang="en-US" altLang="zh-CN" sz="4000" b="1" dirty="0">
                <a:solidFill>
                  <a:srgbClr val="0070C0"/>
                </a:solidFill>
                <a:latin typeface="Open Sans Regular" panose="020B0606030504020204" charset="0"/>
                <a:ea typeface="微软雅黑" panose="020B0503020204020204" pitchFamily="34" charset="-122"/>
                <a:cs typeface="Open Sans Regular" panose="020B0606030504020204" charset="0"/>
              </a:endParaRPr>
            </a:p>
          </p:txBody>
        </p:sp>
        <p:grpSp>
          <p:nvGrpSpPr>
            <p:cNvPr id="49" name="组合 66"/>
            <p:cNvGrpSpPr/>
            <p:nvPr/>
          </p:nvGrpSpPr>
          <p:grpSpPr>
            <a:xfrm>
              <a:off x="6405295" y="1159785"/>
              <a:ext cx="690819" cy="690818"/>
              <a:chOff x="6405295" y="1159785"/>
              <a:chExt cx="690819" cy="690818"/>
            </a:xfrm>
          </p:grpSpPr>
          <p:sp>
            <p:nvSpPr>
              <p:cNvPr id="50" name="椭圆 49"/>
              <p:cNvSpPr/>
              <p:nvPr/>
            </p:nvSpPr>
            <p:spPr>
              <a:xfrm>
                <a:off x="6405295" y="1159785"/>
                <a:ext cx="690819" cy="690818"/>
              </a:xfrm>
              <a:prstGeom prst="ellipse">
                <a:avLst/>
              </a:prstGeom>
              <a:gradFill flip="none" rotWithShape="1">
                <a:gsLst>
                  <a:gs pos="0">
                    <a:srgbClr val="0070C0">
                      <a:lumMod val="67000"/>
                    </a:srgbClr>
                  </a:gs>
                  <a:gs pos="48000">
                    <a:srgbClr val="0070C0">
                      <a:lumMod val="97000"/>
                      <a:lumOff val="3000"/>
                    </a:srgbClr>
                  </a:gs>
                  <a:gs pos="100000">
                    <a:srgbClr val="0070C0">
                      <a:lumMod val="60000"/>
                      <a:lumOff val="40000"/>
                    </a:srgbClr>
                  </a:gs>
                </a:gsLst>
                <a:lin ang="16200000" scaled="1"/>
                <a:tileRect/>
              </a:gradFill>
              <a:ln w="25400" cap="flat" cmpd="sng" algn="ctr">
                <a:noFill/>
                <a:prstDash val="solid"/>
              </a:ln>
              <a:effectLst>
                <a:outerShdw blurRad="139700" dist="38100" dir="5400000" algn="t" rotWithShape="0">
                  <a:prstClr val="black">
                    <a:alpha val="22000"/>
                  </a:prstClr>
                </a:outerShdw>
              </a:effectLst>
            </p:spPr>
            <p:txBody>
              <a:bodyPr lIns="80632" tIns="40316" rIns="80632" bIns="40316" rtlCol="0" anchor="ctr"/>
              <a:p>
                <a:pPr algn="ctr"/>
                <a:endParaRPr lang="zh-CN" altLang="en-US" kern="0">
                  <a:solidFill>
                    <a:sysClr val="window" lastClr="FFFFFF"/>
                  </a:solidFill>
                  <a:latin typeface="Calibri" panose="020F0502020204030204"/>
                  <a:ea typeface="微软雅黑" panose="020B0503020204020204" pitchFamily="34" charset="-122"/>
                </a:endParaRPr>
              </a:p>
            </p:txBody>
          </p:sp>
          <p:sp>
            <p:nvSpPr>
              <p:cNvPr id="51" name="矩形 50"/>
              <p:cNvSpPr/>
              <p:nvPr/>
            </p:nvSpPr>
            <p:spPr>
              <a:xfrm>
                <a:off x="6459345" y="1274591"/>
                <a:ext cx="577925" cy="393601"/>
              </a:xfrm>
              <a:prstGeom prst="rect">
                <a:avLst/>
              </a:prstGeom>
            </p:spPr>
            <p:txBody>
              <a:bodyPr wrap="square">
                <a:spAutoFit/>
              </a:bodyPr>
              <a:p>
                <a:pPr algn="ctr"/>
                <a:r>
                  <a:rPr lang="en-US" altLang="zh-CN" sz="2800" b="1" dirty="0">
                    <a:solidFill>
                      <a:sysClr val="window" lastClr="FFFFFF"/>
                    </a:solidFill>
                    <a:latin typeface="Open Sans" panose="020B0606030504020204" charset="0"/>
                    <a:ea typeface="微软雅黑" panose="020B0503020204020204" pitchFamily="34" charset="-122"/>
                    <a:cs typeface="Open Sans" panose="020B0606030504020204" charset="0"/>
                  </a:rPr>
                  <a:t>02</a:t>
                </a:r>
                <a:endParaRPr lang="zh-CN" altLang="en-US" sz="2800" b="1" dirty="0">
                  <a:solidFill>
                    <a:sysClr val="window" lastClr="FFFFFF"/>
                  </a:solidFill>
                  <a:latin typeface="Open Sans" panose="020B0606030504020204" charset="0"/>
                  <a:ea typeface="微软雅黑" panose="020B0503020204020204" pitchFamily="34" charset="-122"/>
                  <a:cs typeface="Open Sans" panose="020B0606030504020204" charset="0"/>
                </a:endParaRPr>
              </a:p>
            </p:txBody>
          </p:sp>
        </p:grpSp>
      </p:grpSp>
      <p:grpSp>
        <p:nvGrpSpPr>
          <p:cNvPr id="52" name="组合 69"/>
          <p:cNvGrpSpPr/>
          <p:nvPr/>
        </p:nvGrpSpPr>
        <p:grpSpPr>
          <a:xfrm>
            <a:off x="1642135" y="5522364"/>
            <a:ext cx="6436917" cy="1014730"/>
            <a:chOff x="6405295" y="1123575"/>
            <a:chExt cx="4855635" cy="765176"/>
          </a:xfrm>
        </p:grpSpPr>
        <p:sp>
          <p:nvSpPr>
            <p:cNvPr id="53" name="文本框 72"/>
            <p:cNvSpPr txBox="1"/>
            <p:nvPr/>
          </p:nvSpPr>
          <p:spPr>
            <a:xfrm flipH="1">
              <a:off x="7235814" y="1123575"/>
              <a:ext cx="4025116" cy="765176"/>
            </a:xfrm>
            <a:prstGeom prst="rect">
              <a:avLst/>
            </a:prstGeom>
            <a:noFill/>
          </p:spPr>
          <p:txBody>
            <a:bodyPr wrap="square" rtlCol="0">
              <a:spAutoFit/>
            </a:bodyPr>
            <a:p>
              <a:pPr defTabSz="628650">
                <a:lnSpc>
                  <a:spcPct val="150000"/>
                </a:lnSpc>
                <a:defRPr/>
              </a:pPr>
              <a:r>
                <a:rPr lang="en-US" altLang="zh-CN" sz="4000" b="1" dirty="0" smtClean="0">
                  <a:solidFill>
                    <a:srgbClr val="0070C0"/>
                  </a:solidFill>
                  <a:latin typeface="Open Sans Regular" panose="020B0606030504020204" charset="0"/>
                  <a:ea typeface="微软雅黑" panose="020B0503020204020204" pitchFamily="34" charset="-122"/>
                  <a:cs typeface="Open Sans Regular" panose="020B0606030504020204" charset="0"/>
                  <a:sym typeface="方正兰亭黑简体" panose="02000000000000000000" charset="-122"/>
                </a:rPr>
                <a:t>imperative for China</a:t>
              </a:r>
              <a:endParaRPr lang="en-US" altLang="zh-CN" sz="4000" b="1" dirty="0" smtClean="0">
                <a:solidFill>
                  <a:srgbClr val="0070C0"/>
                </a:solidFill>
                <a:latin typeface="Open Sans Regular" panose="020B0606030504020204" charset="0"/>
                <a:ea typeface="微软雅黑" panose="020B0503020204020204" pitchFamily="34" charset="-122"/>
                <a:cs typeface="Open Sans Regular" panose="020B0606030504020204" charset="0"/>
                <a:sym typeface="方正兰亭黑简体" panose="02000000000000000000" charset="-122"/>
              </a:endParaRPr>
            </a:p>
          </p:txBody>
        </p:sp>
        <p:grpSp>
          <p:nvGrpSpPr>
            <p:cNvPr id="54" name="组合 71"/>
            <p:cNvGrpSpPr/>
            <p:nvPr/>
          </p:nvGrpSpPr>
          <p:grpSpPr>
            <a:xfrm>
              <a:off x="6405295" y="1197876"/>
              <a:ext cx="690819" cy="690818"/>
              <a:chOff x="6405295" y="1197876"/>
              <a:chExt cx="690819" cy="690818"/>
            </a:xfrm>
          </p:grpSpPr>
          <p:sp>
            <p:nvSpPr>
              <p:cNvPr id="55" name="椭圆 54"/>
              <p:cNvSpPr/>
              <p:nvPr/>
            </p:nvSpPr>
            <p:spPr>
              <a:xfrm>
                <a:off x="6405295" y="1197876"/>
                <a:ext cx="690819" cy="690818"/>
              </a:xfrm>
              <a:prstGeom prst="ellipse">
                <a:avLst/>
              </a:prstGeom>
              <a:gradFill flip="none" rotWithShape="1">
                <a:gsLst>
                  <a:gs pos="0">
                    <a:srgbClr val="0070C0">
                      <a:lumMod val="67000"/>
                    </a:srgbClr>
                  </a:gs>
                  <a:gs pos="48000">
                    <a:srgbClr val="0070C0">
                      <a:lumMod val="97000"/>
                      <a:lumOff val="3000"/>
                    </a:srgbClr>
                  </a:gs>
                  <a:gs pos="100000">
                    <a:srgbClr val="0070C0">
                      <a:lumMod val="60000"/>
                      <a:lumOff val="40000"/>
                    </a:srgbClr>
                  </a:gs>
                </a:gsLst>
                <a:lin ang="16200000" scaled="1"/>
                <a:tileRect/>
              </a:gradFill>
              <a:ln w="25400" cap="flat" cmpd="sng" algn="ctr">
                <a:noFill/>
                <a:prstDash val="solid"/>
              </a:ln>
              <a:effectLst>
                <a:outerShdw blurRad="139700" dist="38100" dir="5400000" algn="t" rotWithShape="0">
                  <a:prstClr val="black">
                    <a:alpha val="22000"/>
                  </a:prstClr>
                </a:outerShdw>
              </a:effectLst>
            </p:spPr>
            <p:txBody>
              <a:bodyPr lIns="80632" tIns="40316" rIns="80632" bIns="40316" rtlCol="0" anchor="ctr"/>
              <a:p>
                <a:pPr algn="ctr"/>
                <a:endParaRPr lang="zh-CN" altLang="en-US" kern="0">
                  <a:solidFill>
                    <a:sysClr val="window" lastClr="FFFFFF"/>
                  </a:solidFill>
                  <a:latin typeface="Calibri" panose="020F0502020204030204"/>
                  <a:ea typeface="微软雅黑" panose="020B0503020204020204" pitchFamily="34" charset="-122"/>
                </a:endParaRPr>
              </a:p>
            </p:txBody>
          </p:sp>
          <p:sp>
            <p:nvSpPr>
              <p:cNvPr id="56" name="矩形 55"/>
              <p:cNvSpPr/>
              <p:nvPr/>
            </p:nvSpPr>
            <p:spPr>
              <a:xfrm>
                <a:off x="6437311" y="1354834"/>
                <a:ext cx="577925" cy="393601"/>
              </a:xfrm>
              <a:prstGeom prst="rect">
                <a:avLst/>
              </a:prstGeom>
            </p:spPr>
            <p:txBody>
              <a:bodyPr wrap="square">
                <a:spAutoFit/>
              </a:bodyPr>
              <a:p>
                <a:pPr algn="ctr"/>
                <a:r>
                  <a:rPr lang="en-US" altLang="zh-CN" sz="2800" b="1" dirty="0">
                    <a:solidFill>
                      <a:sysClr val="window" lastClr="FFFFFF"/>
                    </a:solidFill>
                    <a:latin typeface="Open Sans" panose="020B0606030504020204" charset="0"/>
                    <a:ea typeface="微软雅黑" panose="020B0503020204020204" pitchFamily="34" charset="-122"/>
                    <a:cs typeface="Open Sans" panose="020B0606030504020204" charset="0"/>
                  </a:rPr>
                  <a:t>03</a:t>
                </a:r>
                <a:endParaRPr lang="zh-CN" altLang="en-US" sz="2800" b="1" dirty="0">
                  <a:solidFill>
                    <a:sysClr val="window" lastClr="FFFFFF"/>
                  </a:solidFill>
                  <a:latin typeface="Open Sans" panose="020B0606030504020204" charset="0"/>
                  <a:ea typeface="微软雅黑" panose="020B0503020204020204" pitchFamily="34" charset="-122"/>
                  <a:cs typeface="Open Sans" panose="020B0606030504020204" charset="0"/>
                </a:endParaRPr>
              </a:p>
            </p:txBody>
          </p:sp>
        </p:grpSp>
      </p:grpSp>
      <p:grpSp>
        <p:nvGrpSpPr>
          <p:cNvPr id="57" name="组合 74"/>
          <p:cNvGrpSpPr/>
          <p:nvPr/>
        </p:nvGrpSpPr>
        <p:grpSpPr>
          <a:xfrm>
            <a:off x="10215425" y="5347469"/>
            <a:ext cx="6473747" cy="1014730"/>
            <a:chOff x="6405295" y="1125259"/>
            <a:chExt cx="4883417" cy="765176"/>
          </a:xfrm>
        </p:grpSpPr>
        <p:sp>
          <p:nvSpPr>
            <p:cNvPr id="58" name="文本框 77"/>
            <p:cNvSpPr txBox="1"/>
            <p:nvPr/>
          </p:nvSpPr>
          <p:spPr>
            <a:xfrm flipH="1">
              <a:off x="7263596" y="1125259"/>
              <a:ext cx="4025116" cy="765176"/>
            </a:xfrm>
            <a:prstGeom prst="rect">
              <a:avLst/>
            </a:prstGeom>
            <a:noFill/>
          </p:spPr>
          <p:txBody>
            <a:bodyPr wrap="square" rtlCol="0">
              <a:spAutoFit/>
            </a:bodyPr>
            <a:p>
              <a:pPr defTabSz="628650">
                <a:lnSpc>
                  <a:spcPct val="150000"/>
                </a:lnSpc>
                <a:defRPr/>
              </a:pPr>
              <a:r>
                <a:rPr lang="en-US" altLang="zh-CN" sz="4000" b="1" dirty="0" smtClean="0">
                  <a:solidFill>
                    <a:srgbClr val="0070C0"/>
                  </a:solidFill>
                  <a:latin typeface="Open Sans Regular" panose="020B0606030504020204" charset="0"/>
                  <a:ea typeface="微软雅黑" panose="020B0503020204020204" pitchFamily="34" charset="-122"/>
                  <a:cs typeface="Open Sans Regular" panose="020B0606030504020204" charset="0"/>
                </a:rPr>
                <a:t>Chinese experience</a:t>
              </a:r>
              <a:endParaRPr lang="en-US" altLang="zh-CN" sz="4000" b="1" dirty="0" smtClean="0">
                <a:solidFill>
                  <a:srgbClr val="0070C0"/>
                </a:solidFill>
                <a:latin typeface="Open Sans Regular" panose="020B0606030504020204" charset="0"/>
                <a:ea typeface="微软雅黑" panose="020B0503020204020204" pitchFamily="34" charset="-122"/>
                <a:cs typeface="Open Sans Regular" panose="020B0606030504020204" charset="0"/>
              </a:endParaRPr>
            </a:p>
          </p:txBody>
        </p:sp>
        <p:grpSp>
          <p:nvGrpSpPr>
            <p:cNvPr id="59" name="组合 76"/>
            <p:cNvGrpSpPr/>
            <p:nvPr/>
          </p:nvGrpSpPr>
          <p:grpSpPr>
            <a:xfrm>
              <a:off x="6405295" y="1197876"/>
              <a:ext cx="690819" cy="690818"/>
              <a:chOff x="6405295" y="1197876"/>
              <a:chExt cx="690819" cy="690818"/>
            </a:xfrm>
          </p:grpSpPr>
          <p:sp>
            <p:nvSpPr>
              <p:cNvPr id="60" name="椭圆 59"/>
              <p:cNvSpPr/>
              <p:nvPr/>
            </p:nvSpPr>
            <p:spPr>
              <a:xfrm>
                <a:off x="6405295" y="1197876"/>
                <a:ext cx="690819" cy="690818"/>
              </a:xfrm>
              <a:prstGeom prst="ellipse">
                <a:avLst/>
              </a:prstGeom>
              <a:gradFill flip="none" rotWithShape="1">
                <a:gsLst>
                  <a:gs pos="0">
                    <a:srgbClr val="0070C0">
                      <a:lumMod val="67000"/>
                    </a:srgbClr>
                  </a:gs>
                  <a:gs pos="48000">
                    <a:srgbClr val="0070C0">
                      <a:lumMod val="97000"/>
                      <a:lumOff val="3000"/>
                    </a:srgbClr>
                  </a:gs>
                  <a:gs pos="100000">
                    <a:srgbClr val="0070C0">
                      <a:lumMod val="60000"/>
                      <a:lumOff val="40000"/>
                    </a:srgbClr>
                  </a:gs>
                </a:gsLst>
                <a:lin ang="16200000" scaled="1"/>
                <a:tileRect/>
              </a:gradFill>
              <a:ln w="25400" cap="flat" cmpd="sng" algn="ctr">
                <a:noFill/>
                <a:prstDash val="solid"/>
              </a:ln>
              <a:effectLst>
                <a:outerShdw blurRad="139700" dist="38100" dir="5400000" algn="t" rotWithShape="0">
                  <a:prstClr val="black">
                    <a:alpha val="22000"/>
                  </a:prstClr>
                </a:outerShdw>
              </a:effectLst>
            </p:spPr>
            <p:txBody>
              <a:bodyPr lIns="80632" tIns="40316" rIns="80632" bIns="40316" rtlCol="0" anchor="ctr"/>
              <a:p>
                <a:pPr algn="ctr"/>
                <a:endParaRPr lang="zh-CN" altLang="en-US" kern="0">
                  <a:solidFill>
                    <a:sysClr val="window" lastClr="FFFFFF"/>
                  </a:solidFill>
                  <a:latin typeface="Calibri" panose="020F0502020204030204"/>
                  <a:ea typeface="微软雅黑" panose="020B0503020204020204" pitchFamily="34" charset="-122"/>
                </a:endParaRPr>
              </a:p>
            </p:txBody>
          </p:sp>
          <p:sp>
            <p:nvSpPr>
              <p:cNvPr id="62" name="矩形 61"/>
              <p:cNvSpPr/>
              <p:nvPr/>
            </p:nvSpPr>
            <p:spPr>
              <a:xfrm>
                <a:off x="6461740" y="1331734"/>
                <a:ext cx="577925" cy="393601"/>
              </a:xfrm>
              <a:prstGeom prst="rect">
                <a:avLst/>
              </a:prstGeom>
            </p:spPr>
            <p:txBody>
              <a:bodyPr wrap="square">
                <a:spAutoFit/>
              </a:bodyPr>
              <a:p>
                <a:pPr algn="ctr"/>
                <a:r>
                  <a:rPr lang="en-US" altLang="zh-CN" sz="2800" b="1" dirty="0">
                    <a:solidFill>
                      <a:sysClr val="window" lastClr="FFFFFF"/>
                    </a:solidFill>
                    <a:latin typeface="Open Sans" panose="020B0606030504020204" charset="0"/>
                    <a:ea typeface="微软雅黑" panose="020B0503020204020204" pitchFamily="34" charset="-122"/>
                    <a:cs typeface="Open Sans" panose="020B0606030504020204" charset="0"/>
                  </a:rPr>
                  <a:t>04</a:t>
                </a:r>
                <a:endParaRPr lang="zh-CN" altLang="en-US" sz="2800" b="1" dirty="0">
                  <a:solidFill>
                    <a:sysClr val="window" lastClr="FFFFFF"/>
                  </a:solidFill>
                  <a:latin typeface="Open Sans" panose="020B0606030504020204" charset="0"/>
                  <a:ea typeface="微软雅黑" panose="020B0503020204020204" pitchFamily="34" charset="-122"/>
                  <a:cs typeface="Open Sans" panose="020B0606030504020204" charset="0"/>
                </a:endParaRPr>
              </a:p>
            </p:txBody>
          </p:sp>
        </p:gr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fade">
                                      <p:cBhvr>
                                        <p:cTn id="13" dur="1000"/>
                                        <p:tgtEl>
                                          <p:spTgt spid="47"/>
                                        </p:tgtEl>
                                      </p:cBhvr>
                                    </p:animEffect>
                                    <p:anim calcmode="lin" valueType="num">
                                      <p:cBhvr>
                                        <p:cTn id="14" dur="1000" fill="hold"/>
                                        <p:tgtEl>
                                          <p:spTgt spid="47"/>
                                        </p:tgtEl>
                                        <p:attrNameLst>
                                          <p:attrName>ppt_x</p:attrName>
                                        </p:attrNameLst>
                                      </p:cBhvr>
                                      <p:tavLst>
                                        <p:tav tm="0">
                                          <p:val>
                                            <p:strVal val="#ppt_x"/>
                                          </p:val>
                                        </p:tav>
                                        <p:tav tm="100000">
                                          <p:val>
                                            <p:strVal val="#ppt_x"/>
                                          </p:val>
                                        </p:tav>
                                      </p:tavLst>
                                    </p:anim>
                                    <p:anim calcmode="lin" valueType="num">
                                      <p:cBhvr>
                                        <p:cTn id="15" dur="1000" fill="hold"/>
                                        <p:tgtEl>
                                          <p:spTgt spid="4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fade">
                                      <p:cBhvr>
                                        <p:cTn id="19" dur="1000"/>
                                        <p:tgtEl>
                                          <p:spTgt spid="52"/>
                                        </p:tgtEl>
                                      </p:cBhvr>
                                    </p:animEffect>
                                    <p:anim calcmode="lin" valueType="num">
                                      <p:cBhvr>
                                        <p:cTn id="20" dur="1000" fill="hold"/>
                                        <p:tgtEl>
                                          <p:spTgt spid="52"/>
                                        </p:tgtEl>
                                        <p:attrNameLst>
                                          <p:attrName>ppt_x</p:attrName>
                                        </p:attrNameLst>
                                      </p:cBhvr>
                                      <p:tavLst>
                                        <p:tav tm="0">
                                          <p:val>
                                            <p:strVal val="#ppt_x"/>
                                          </p:val>
                                        </p:tav>
                                        <p:tav tm="100000">
                                          <p:val>
                                            <p:strVal val="#ppt_x"/>
                                          </p:val>
                                        </p:tav>
                                      </p:tavLst>
                                    </p:anim>
                                    <p:anim calcmode="lin" valueType="num">
                                      <p:cBhvr>
                                        <p:cTn id="21" dur="1000" fill="hold"/>
                                        <p:tgtEl>
                                          <p:spTgt spid="52"/>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fade">
                                      <p:cBhvr>
                                        <p:cTn id="25" dur="1000"/>
                                        <p:tgtEl>
                                          <p:spTgt spid="57"/>
                                        </p:tgtEl>
                                      </p:cBhvr>
                                    </p:animEffect>
                                    <p:anim calcmode="lin" valueType="num">
                                      <p:cBhvr>
                                        <p:cTn id="26" dur="1000" fill="hold"/>
                                        <p:tgtEl>
                                          <p:spTgt spid="57"/>
                                        </p:tgtEl>
                                        <p:attrNameLst>
                                          <p:attrName>ppt_x</p:attrName>
                                        </p:attrNameLst>
                                      </p:cBhvr>
                                      <p:tavLst>
                                        <p:tav tm="0">
                                          <p:val>
                                            <p:strVal val="#ppt_x"/>
                                          </p:val>
                                        </p:tav>
                                        <p:tav tm="100000">
                                          <p:val>
                                            <p:strVal val="#ppt_x"/>
                                          </p:val>
                                        </p:tav>
                                      </p:tavLst>
                                    </p:anim>
                                    <p:anim calcmode="lin" valueType="num">
                                      <p:cBhvr>
                                        <p:cTn id="27"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6"/>
          <p:cNvGrpSpPr/>
          <p:nvPr/>
        </p:nvGrpSpPr>
        <p:grpSpPr>
          <a:xfrm rot="-5400000">
            <a:off x="-1921219" y="-1921220"/>
            <a:ext cx="5896800" cy="5896800"/>
            <a:chOff x="0" y="0"/>
            <a:chExt cx="9130328" cy="9130328"/>
          </a:xfrm>
        </p:grpSpPr>
        <p:sp>
          <p:nvSpPr>
            <p:cNvPr id="18" name="Freeform 7"/>
            <p:cNvSpPr/>
            <p:nvPr/>
          </p:nvSpPr>
          <p:spPr>
            <a:xfrm rot="-2700000">
              <a:off x="2403426" y="270785"/>
              <a:ext cx="4323477" cy="8588757"/>
            </a:xfrm>
            <a:custGeom>
              <a:avLst/>
              <a:gdLst/>
              <a:ahLst/>
              <a:cxnLst/>
              <a:rect l="l" t="t" r="r" b="b"/>
              <a:pathLst>
                <a:path w="4323477" h="8588757">
                  <a:moveTo>
                    <a:pt x="0" y="0"/>
                  </a:moveTo>
                  <a:lnTo>
                    <a:pt x="4323476" y="0"/>
                  </a:lnTo>
                  <a:lnTo>
                    <a:pt x="4323476" y="8588758"/>
                  </a:lnTo>
                  <a:lnTo>
                    <a:pt x="0" y="8588758"/>
                  </a:lnTo>
                  <a:lnTo>
                    <a:pt x="0" y="0"/>
                  </a:lnTo>
                  <a:close/>
                </a:path>
              </a:pathLst>
            </a:custGeom>
            <a:blipFill>
              <a:blip r:embed="rId1"/>
              <a:stretch>
                <a:fillRect r="-98653"/>
              </a:stretch>
            </a:blipFill>
          </p:spPr>
        </p:sp>
        <p:sp>
          <p:nvSpPr>
            <p:cNvPr id="19" name="Freeform 8"/>
            <p:cNvSpPr/>
            <p:nvPr/>
          </p:nvSpPr>
          <p:spPr>
            <a:xfrm rot="-2700000" flipH="1">
              <a:off x="5784265" y="190406"/>
              <a:ext cx="2113253" cy="4198061"/>
            </a:xfrm>
            <a:custGeom>
              <a:avLst/>
              <a:gdLst/>
              <a:ahLst/>
              <a:cxnLst/>
              <a:rect l="l" t="t" r="r" b="b"/>
              <a:pathLst>
                <a:path w="2113253" h="4198061">
                  <a:moveTo>
                    <a:pt x="2113253" y="0"/>
                  </a:moveTo>
                  <a:lnTo>
                    <a:pt x="0" y="0"/>
                  </a:lnTo>
                  <a:lnTo>
                    <a:pt x="0" y="4198061"/>
                  </a:lnTo>
                  <a:lnTo>
                    <a:pt x="2113253" y="4198061"/>
                  </a:lnTo>
                  <a:lnTo>
                    <a:pt x="2113253" y="0"/>
                  </a:lnTo>
                  <a:close/>
                </a:path>
              </a:pathLst>
            </a:custGeom>
            <a:blipFill>
              <a:blip r:embed="rId2"/>
              <a:stretch>
                <a:fillRect r="-98653"/>
              </a:stretch>
            </a:blipFill>
          </p:spPr>
        </p:sp>
        <p:sp>
          <p:nvSpPr>
            <p:cNvPr id="20" name="Freeform 9"/>
            <p:cNvSpPr/>
            <p:nvPr/>
          </p:nvSpPr>
          <p:spPr>
            <a:xfrm rot="-2700000">
              <a:off x="5207629" y="2369390"/>
              <a:ext cx="1040206" cy="2066411"/>
            </a:xfrm>
            <a:custGeom>
              <a:avLst/>
              <a:gdLst/>
              <a:ahLst/>
              <a:cxnLst/>
              <a:rect l="l" t="t" r="r" b="b"/>
              <a:pathLst>
                <a:path w="1040206" h="2066411">
                  <a:moveTo>
                    <a:pt x="0" y="0"/>
                  </a:moveTo>
                  <a:lnTo>
                    <a:pt x="1040206" y="0"/>
                  </a:lnTo>
                  <a:lnTo>
                    <a:pt x="1040206" y="2066412"/>
                  </a:lnTo>
                  <a:lnTo>
                    <a:pt x="0" y="2066412"/>
                  </a:lnTo>
                  <a:lnTo>
                    <a:pt x="0" y="0"/>
                  </a:lnTo>
                  <a:close/>
                </a:path>
              </a:pathLst>
            </a:custGeom>
            <a:blipFill>
              <a:blip r:embed="rId2"/>
              <a:stretch>
                <a:fillRect r="-98653"/>
              </a:stretch>
            </a:blipFill>
          </p:spPr>
        </p:sp>
      </p:grpSp>
      <p:sp>
        <p:nvSpPr>
          <p:cNvPr id="2" name="TextBox 2"/>
          <p:cNvSpPr txBox="1"/>
          <p:nvPr/>
        </p:nvSpPr>
        <p:spPr>
          <a:xfrm>
            <a:off x="3361677" y="9700019"/>
            <a:ext cx="12369684" cy="346249"/>
          </a:xfrm>
          <a:prstGeom prst="rect">
            <a:avLst/>
          </a:prstGeom>
        </p:spPr>
        <p:txBody>
          <a:bodyPr lIns="0" tIns="0" rIns="0" bIns="0" rtlCol="0" anchor="t">
            <a:spAutoFit/>
          </a:bodyPr>
          <a:lstStyle/>
          <a:p>
            <a:pPr>
              <a:lnSpc>
                <a:spcPts val="2700"/>
              </a:lnSpc>
            </a:pPr>
            <a:r>
              <a:rPr lang="en-US" sz="2800" dirty="0">
                <a:solidFill>
                  <a:srgbClr val="1D85C6"/>
                </a:solidFill>
                <a:latin typeface="微软雅黑" panose="020B0503020204020204" pitchFamily="34" charset="-122"/>
                <a:ea typeface="微软雅黑" panose="020B0503020204020204" pitchFamily="34" charset="-122"/>
              </a:rPr>
              <a:t>SEMINAR ON POST-HARVEST LOSS MANAGEMENT</a:t>
            </a:r>
            <a:r>
              <a:rPr lang="zh-CN" altLang="en-US" sz="2800" dirty="0">
                <a:solidFill>
                  <a:srgbClr val="1D85C6"/>
                </a:solidFill>
                <a:latin typeface="微软雅黑" panose="020B0503020204020204" pitchFamily="34" charset="-122"/>
                <a:ea typeface="微软雅黑" panose="020B0503020204020204" pitchFamily="34" charset="-122"/>
              </a:rPr>
              <a:t> </a:t>
            </a:r>
            <a:r>
              <a:rPr lang="en-US" sz="2800" dirty="0" err="1">
                <a:solidFill>
                  <a:srgbClr val="1D85C6"/>
                </a:solidFill>
                <a:latin typeface="微软雅黑" panose="020B0503020204020204" pitchFamily="34" charset="-122"/>
                <a:ea typeface="微软雅黑" panose="020B0503020204020204" pitchFamily="34" charset="-122"/>
              </a:rPr>
              <a:t>粮食减损国际研讨会</a:t>
            </a:r>
            <a:endParaRPr lang="en-US" sz="2800" dirty="0">
              <a:solidFill>
                <a:srgbClr val="1D85C6"/>
              </a:solidFill>
              <a:latin typeface="微软雅黑" panose="020B0503020204020204" pitchFamily="34" charset="-122"/>
              <a:ea typeface="微软雅黑" panose="020B0503020204020204" pitchFamily="34" charset="-122"/>
            </a:endParaRPr>
          </a:p>
        </p:txBody>
      </p:sp>
      <p:sp>
        <p:nvSpPr>
          <p:cNvPr id="4" name="AutoShape 4"/>
          <p:cNvSpPr/>
          <p:nvPr/>
        </p:nvSpPr>
        <p:spPr>
          <a:xfrm>
            <a:off x="3361720" y="1985468"/>
            <a:ext cx="13234453" cy="23812"/>
          </a:xfrm>
          <a:prstGeom prst="line">
            <a:avLst/>
          </a:prstGeom>
          <a:ln w="47625" cap="flat">
            <a:solidFill>
              <a:srgbClr val="1D85C6"/>
            </a:solidFill>
            <a:prstDash val="solid"/>
            <a:headEnd type="none" w="sm" len="sm"/>
            <a:tailEnd type="none" w="sm" len="sm"/>
          </a:ln>
        </p:spPr>
      </p:sp>
      <p:sp>
        <p:nvSpPr>
          <p:cNvPr id="5" name="Freeform 5"/>
          <p:cNvSpPr/>
          <p:nvPr/>
        </p:nvSpPr>
        <p:spPr>
          <a:xfrm rot="-2700000">
            <a:off x="15221383" y="8899740"/>
            <a:ext cx="3810717" cy="1905358"/>
          </a:xfrm>
          <a:custGeom>
            <a:avLst/>
            <a:gdLst/>
            <a:ahLst/>
            <a:cxnLst/>
            <a:rect l="l" t="t" r="r" b="b"/>
            <a:pathLst>
              <a:path w="3810717" h="1905358">
                <a:moveTo>
                  <a:pt x="0" y="0"/>
                </a:moveTo>
                <a:lnTo>
                  <a:pt x="3810717" y="0"/>
                </a:lnTo>
                <a:lnTo>
                  <a:pt x="3810717" y="1905358"/>
                </a:lnTo>
                <a:lnTo>
                  <a:pt x="0" y="1905358"/>
                </a:lnTo>
                <a:lnTo>
                  <a:pt x="0" y="0"/>
                </a:lnTo>
                <a:close/>
              </a:path>
            </a:pathLst>
          </a:custGeom>
          <a:blipFill>
            <a:blip r:embed="rId3">
              <a:alphaModFix amt="40000"/>
            </a:blip>
            <a:stretch>
              <a:fillRect/>
            </a:stretch>
          </a:blipFill>
        </p:spPr>
      </p:sp>
      <p:sp>
        <p:nvSpPr>
          <p:cNvPr id="6" name="Freeform 6"/>
          <p:cNvSpPr/>
          <p:nvPr/>
        </p:nvSpPr>
        <p:spPr>
          <a:xfrm>
            <a:off x="-4947379" y="5815006"/>
            <a:ext cx="8943989" cy="8943989"/>
          </a:xfrm>
          <a:custGeom>
            <a:avLst/>
            <a:gdLst/>
            <a:ahLst/>
            <a:cxnLst/>
            <a:rect l="l" t="t" r="r" b="b"/>
            <a:pathLst>
              <a:path w="8943989" h="8943989">
                <a:moveTo>
                  <a:pt x="0" y="0"/>
                </a:moveTo>
                <a:lnTo>
                  <a:pt x="8943989" y="0"/>
                </a:lnTo>
                <a:lnTo>
                  <a:pt x="8943989" y="8943988"/>
                </a:lnTo>
                <a:lnTo>
                  <a:pt x="0" y="8943988"/>
                </a:lnTo>
                <a:lnTo>
                  <a:pt x="0" y="0"/>
                </a:lnTo>
                <a:close/>
              </a:path>
            </a:pathLst>
          </a:custGeom>
          <a:blipFill>
            <a:blip r:embed="rId4">
              <a:alphaModFix amt="31999"/>
            </a:blip>
            <a:stretch>
              <a:fillRect/>
            </a:stretch>
          </a:blipFill>
        </p:spPr>
      </p:sp>
      <p:sp>
        <p:nvSpPr>
          <p:cNvPr id="7" name="TextBox 7"/>
          <p:cNvSpPr txBox="1"/>
          <p:nvPr/>
        </p:nvSpPr>
        <p:spPr>
          <a:xfrm>
            <a:off x="299787" y="9307305"/>
            <a:ext cx="2151006" cy="773714"/>
          </a:xfrm>
          <a:prstGeom prst="rect">
            <a:avLst/>
          </a:prstGeom>
        </p:spPr>
        <p:txBody>
          <a:bodyPr lIns="0" tIns="0" rIns="0" bIns="0" rtlCol="0" anchor="t">
            <a:spAutoFit/>
          </a:bodyPr>
          <a:lstStyle/>
          <a:p>
            <a:pPr>
              <a:lnSpc>
                <a:spcPts val="3100"/>
              </a:lnSpc>
            </a:pPr>
            <a:r>
              <a:rPr lang="en-US" sz="2245">
                <a:solidFill>
                  <a:srgbClr val="1578B6"/>
                </a:solidFill>
                <a:latin typeface="微软雅黑" panose="020B0503020204020204" pitchFamily="34" charset="-122"/>
                <a:ea typeface="微软雅黑" panose="020B0503020204020204" pitchFamily="34" charset="-122"/>
              </a:rPr>
              <a:t>河南·开封</a:t>
            </a:r>
            <a:endParaRPr lang="en-US" sz="2245">
              <a:solidFill>
                <a:srgbClr val="1578B6"/>
              </a:solidFill>
              <a:latin typeface="微软雅黑" panose="020B0503020204020204" pitchFamily="34" charset="-122"/>
              <a:ea typeface="微软雅黑" panose="020B0503020204020204" pitchFamily="34" charset="-122"/>
            </a:endParaRPr>
          </a:p>
          <a:p>
            <a:pPr>
              <a:lnSpc>
                <a:spcPts val="3100"/>
              </a:lnSpc>
            </a:pPr>
            <a:r>
              <a:rPr lang="en-US" sz="2245">
                <a:solidFill>
                  <a:srgbClr val="1578B6"/>
                </a:solidFill>
                <a:latin typeface="微软雅黑" panose="020B0503020204020204" pitchFamily="34" charset="-122"/>
                <a:ea typeface="微软雅黑" panose="020B0503020204020204" pitchFamily="34" charset="-122"/>
              </a:rPr>
              <a:t>2023年9月25日</a:t>
            </a:r>
            <a:endParaRPr lang="en-US" sz="2245">
              <a:solidFill>
                <a:srgbClr val="1578B6"/>
              </a:solidFill>
              <a:latin typeface="微软雅黑" panose="020B0503020204020204" pitchFamily="34" charset="-122"/>
              <a:ea typeface="微软雅黑" panose="020B0503020204020204" pitchFamily="34" charset="-122"/>
            </a:endParaRPr>
          </a:p>
        </p:txBody>
      </p:sp>
      <p:sp>
        <p:nvSpPr>
          <p:cNvPr id="8" name="文本框 7"/>
          <p:cNvSpPr txBox="1"/>
          <p:nvPr>
            <p:custDataLst>
              <p:tags r:id="rId5"/>
            </p:custDataLst>
          </p:nvPr>
        </p:nvSpPr>
        <p:spPr>
          <a:xfrm>
            <a:off x="3424555" y="876300"/>
            <a:ext cx="13265785" cy="957580"/>
          </a:xfrm>
          <a:prstGeom prst="rect">
            <a:avLst/>
          </a:prstGeom>
          <a:noFill/>
        </p:spPr>
        <p:txBody>
          <a:bodyPr wrap="square" rtlCol="0" anchor="t">
            <a:noAutofit/>
          </a:bodyPr>
          <a:p>
            <a:pPr algn="just" eaLnBrk="0" hangingPunct="0">
              <a:buClrTx/>
              <a:buSzTx/>
              <a:buFont typeface="Wingdings" panose="05000000000000000000" charset="0"/>
            </a:pPr>
            <a:r>
              <a:rPr lang="zh-CN" altLang="en-US" sz="4000" b="1" dirty="0">
                <a:solidFill>
                  <a:srgbClr val="FF0000"/>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粮食储运过程损失原因繁杂，需对症下药</a:t>
            </a:r>
            <a:endParaRPr lang="zh-CN" altLang="en-US" sz="4000" b="1" dirty="0">
              <a:solidFill>
                <a:srgbClr val="FF0000"/>
              </a:solidFill>
              <a:latin typeface="Times New Roman" panose="02020603050405020304" charset="0"/>
              <a:ea typeface="Open Sans" panose="020B0606030504020204" charset="0"/>
              <a:cs typeface="Times New Roman" panose="02020603050405020304" charset="0"/>
              <a:sym typeface="方正兰亭黑简体" panose="02000000000000000000" charset="-122"/>
            </a:endParaRPr>
          </a:p>
          <a:p>
            <a:pPr algn="just" eaLnBrk="0" hangingPunct="0">
              <a:buClrTx/>
              <a:buSzTx/>
              <a:buFont typeface="Wingdings" panose="05000000000000000000" charset="0"/>
            </a:pPr>
            <a:r>
              <a:rPr lang="en-US" altLang="zh-CN" sz="2400" b="1" kern="100" spc="-60" noProof="0" dirty="0">
                <a:solidFill>
                  <a:srgbClr val="0070C0"/>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The causes of grain storage and transportation los</a:t>
            </a:r>
            <a:r>
              <a:rPr lang="en-US" altLang="zh-CN" sz="2400" b="1" kern="100" spc="-60" noProof="0" dirty="0">
                <a:solidFill>
                  <a:srgbClr val="0070C0"/>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ses are complicated and need to be treated accordingly.</a:t>
            </a:r>
            <a:endParaRPr lang="en-US" altLang="zh-CN" sz="2400" b="1" kern="100" spc="-60" noProof="0" dirty="0">
              <a:solidFill>
                <a:srgbClr val="0070C0"/>
              </a:solidFill>
              <a:latin typeface="Times New Roman" panose="02020603050405020304" charset="0"/>
              <a:ea typeface="Open Sans" panose="020B0606030504020204" charset="0"/>
              <a:cs typeface="Times New Roman" panose="02020603050405020304" charset="0"/>
              <a:sym typeface="方正兰亭黑简体" panose="02000000000000000000" charset="-122"/>
            </a:endParaRPr>
          </a:p>
        </p:txBody>
      </p:sp>
      <p:sp>
        <p:nvSpPr>
          <p:cNvPr id="78" name="圆角矩形 72"/>
          <p:cNvSpPr/>
          <p:nvPr>
            <p:custDataLst>
              <p:tags r:id="rId6"/>
            </p:custDataLst>
          </p:nvPr>
        </p:nvSpPr>
        <p:spPr>
          <a:xfrm>
            <a:off x="5564257" y="6415343"/>
            <a:ext cx="683023" cy="489972"/>
          </a:xfrm>
          <a:prstGeom prst="roundRect">
            <a:avLst/>
          </a:prstGeom>
          <a:solidFill>
            <a:srgbClr val="0070C0"/>
          </a:solidFill>
          <a:ln w="12700" cap="flat" cmpd="sng" algn="ctr">
            <a:noFill/>
            <a:prstDash val="solid"/>
            <a:miter lim="800000"/>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79" name="Freeform 65"/>
          <p:cNvSpPr>
            <a:spLocks noChangeArrowheads="1"/>
          </p:cNvSpPr>
          <p:nvPr>
            <p:custDataLst>
              <p:tags r:id="rId7"/>
            </p:custDataLst>
          </p:nvPr>
        </p:nvSpPr>
        <p:spPr bwMode="auto">
          <a:xfrm>
            <a:off x="5747463" y="6509927"/>
            <a:ext cx="316611" cy="313950"/>
          </a:xfrm>
          <a:custGeom>
            <a:avLst/>
            <a:gdLst>
              <a:gd name="T0" fmla="*/ 172604 w 417"/>
              <a:gd name="T1" fmla="*/ 91192 h 417"/>
              <a:gd name="T2" fmla="*/ 172604 w 417"/>
              <a:gd name="T3" fmla="*/ 91192 h 417"/>
              <a:gd name="T4" fmla="*/ 188460 w 417"/>
              <a:gd name="T5" fmla="*/ 63340 h 417"/>
              <a:gd name="T6" fmla="*/ 184836 w 417"/>
              <a:gd name="T7" fmla="*/ 47617 h 417"/>
              <a:gd name="T8" fmla="*/ 152671 w 417"/>
              <a:gd name="T9" fmla="*/ 35488 h 417"/>
              <a:gd name="T10" fmla="*/ 144516 w 417"/>
              <a:gd name="T11" fmla="*/ 7637 h 417"/>
              <a:gd name="T12" fmla="*/ 124583 w 417"/>
              <a:gd name="T13" fmla="*/ 0 h 417"/>
              <a:gd name="T14" fmla="*/ 96495 w 417"/>
              <a:gd name="T15" fmla="*/ 15723 h 417"/>
              <a:gd name="T16" fmla="*/ 68407 w 417"/>
              <a:gd name="T17" fmla="*/ 0 h 417"/>
              <a:gd name="T18" fmla="*/ 48474 w 417"/>
              <a:gd name="T19" fmla="*/ 7637 h 417"/>
              <a:gd name="T20" fmla="*/ 40320 w 417"/>
              <a:gd name="T21" fmla="*/ 35488 h 417"/>
              <a:gd name="T22" fmla="*/ 8155 w 417"/>
              <a:gd name="T23" fmla="*/ 47617 h 417"/>
              <a:gd name="T24" fmla="*/ 0 w 417"/>
              <a:gd name="T25" fmla="*/ 63340 h 417"/>
              <a:gd name="T26" fmla="*/ 19933 w 417"/>
              <a:gd name="T27" fmla="*/ 91192 h 417"/>
              <a:gd name="T28" fmla="*/ 0 w 417"/>
              <a:gd name="T29" fmla="*/ 123536 h 417"/>
              <a:gd name="T30" fmla="*/ 8155 w 417"/>
              <a:gd name="T31" fmla="*/ 139258 h 417"/>
              <a:gd name="T32" fmla="*/ 40320 w 417"/>
              <a:gd name="T33" fmla="*/ 147344 h 417"/>
              <a:gd name="T34" fmla="*/ 48474 w 417"/>
              <a:gd name="T35" fmla="*/ 178790 h 417"/>
              <a:gd name="T36" fmla="*/ 68407 w 417"/>
              <a:gd name="T37" fmla="*/ 186876 h 417"/>
              <a:gd name="T38" fmla="*/ 96495 w 417"/>
              <a:gd name="T39" fmla="*/ 167110 h 417"/>
              <a:gd name="T40" fmla="*/ 124583 w 417"/>
              <a:gd name="T41" fmla="*/ 186876 h 417"/>
              <a:gd name="T42" fmla="*/ 144516 w 417"/>
              <a:gd name="T43" fmla="*/ 178790 h 417"/>
              <a:gd name="T44" fmla="*/ 152671 w 417"/>
              <a:gd name="T45" fmla="*/ 147344 h 417"/>
              <a:gd name="T46" fmla="*/ 184836 w 417"/>
              <a:gd name="T47" fmla="*/ 139258 h 417"/>
              <a:gd name="T48" fmla="*/ 188460 w 417"/>
              <a:gd name="T49" fmla="*/ 119043 h 417"/>
              <a:gd name="T50" fmla="*/ 172604 w 417"/>
              <a:gd name="T51" fmla="*/ 91192 h 417"/>
              <a:gd name="T52" fmla="*/ 96495 w 417"/>
              <a:gd name="T53" fmla="*/ 131172 h 417"/>
              <a:gd name="T54" fmla="*/ 96495 w 417"/>
              <a:gd name="T55" fmla="*/ 131172 h 417"/>
              <a:gd name="T56" fmla="*/ 56629 w 417"/>
              <a:gd name="T57" fmla="*/ 91192 h 417"/>
              <a:gd name="T58" fmla="*/ 96495 w 417"/>
              <a:gd name="T59" fmla="*/ 51660 h 417"/>
              <a:gd name="T60" fmla="*/ 136362 w 417"/>
              <a:gd name="T61" fmla="*/ 91192 h 417"/>
              <a:gd name="T62" fmla="*/ 96495 w 417"/>
              <a:gd name="T63" fmla="*/ 131172 h 41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17" h="417">
                <a:moveTo>
                  <a:pt x="381" y="203"/>
                </a:moveTo>
                <a:lnTo>
                  <a:pt x="381" y="203"/>
                </a:lnTo>
                <a:cubicBezTo>
                  <a:pt x="381" y="177"/>
                  <a:pt x="399" y="159"/>
                  <a:pt x="416" y="141"/>
                </a:cubicBezTo>
                <a:cubicBezTo>
                  <a:pt x="416" y="132"/>
                  <a:pt x="408" y="115"/>
                  <a:pt x="408" y="106"/>
                </a:cubicBezTo>
                <a:cubicBezTo>
                  <a:pt x="372" y="115"/>
                  <a:pt x="354" y="97"/>
                  <a:pt x="337" y="79"/>
                </a:cubicBezTo>
                <a:cubicBezTo>
                  <a:pt x="319" y="62"/>
                  <a:pt x="310" y="44"/>
                  <a:pt x="319" y="17"/>
                </a:cubicBezTo>
                <a:cubicBezTo>
                  <a:pt x="310" y="9"/>
                  <a:pt x="293" y="0"/>
                  <a:pt x="275" y="0"/>
                </a:cubicBezTo>
                <a:cubicBezTo>
                  <a:pt x="266" y="17"/>
                  <a:pt x="240" y="35"/>
                  <a:pt x="213" y="35"/>
                </a:cubicBezTo>
                <a:cubicBezTo>
                  <a:pt x="187" y="35"/>
                  <a:pt x="160" y="17"/>
                  <a:pt x="151" y="0"/>
                </a:cubicBezTo>
                <a:cubicBezTo>
                  <a:pt x="133" y="0"/>
                  <a:pt x="116" y="9"/>
                  <a:pt x="107" y="17"/>
                </a:cubicBezTo>
                <a:cubicBezTo>
                  <a:pt x="116" y="44"/>
                  <a:pt x="107" y="62"/>
                  <a:pt x="89" y="79"/>
                </a:cubicBezTo>
                <a:cubicBezTo>
                  <a:pt x="72" y="97"/>
                  <a:pt x="44" y="115"/>
                  <a:pt x="18" y="106"/>
                </a:cubicBezTo>
                <a:cubicBezTo>
                  <a:pt x="18" y="115"/>
                  <a:pt x="9" y="132"/>
                  <a:pt x="0" y="141"/>
                </a:cubicBezTo>
                <a:cubicBezTo>
                  <a:pt x="27" y="159"/>
                  <a:pt x="44" y="177"/>
                  <a:pt x="44" y="203"/>
                </a:cubicBezTo>
                <a:cubicBezTo>
                  <a:pt x="44" y="230"/>
                  <a:pt x="27" y="256"/>
                  <a:pt x="0" y="275"/>
                </a:cubicBezTo>
                <a:cubicBezTo>
                  <a:pt x="9" y="283"/>
                  <a:pt x="18" y="301"/>
                  <a:pt x="18" y="310"/>
                </a:cubicBezTo>
                <a:cubicBezTo>
                  <a:pt x="44" y="310"/>
                  <a:pt x="72" y="310"/>
                  <a:pt x="89" y="328"/>
                </a:cubicBezTo>
                <a:cubicBezTo>
                  <a:pt x="107" y="345"/>
                  <a:pt x="116" y="372"/>
                  <a:pt x="107" y="398"/>
                </a:cubicBezTo>
                <a:cubicBezTo>
                  <a:pt x="116" y="407"/>
                  <a:pt x="133" y="407"/>
                  <a:pt x="151" y="416"/>
                </a:cubicBezTo>
                <a:cubicBezTo>
                  <a:pt x="160" y="389"/>
                  <a:pt x="187" y="372"/>
                  <a:pt x="213" y="372"/>
                </a:cubicBezTo>
                <a:cubicBezTo>
                  <a:pt x="240" y="372"/>
                  <a:pt x="266" y="389"/>
                  <a:pt x="275" y="416"/>
                </a:cubicBezTo>
                <a:cubicBezTo>
                  <a:pt x="293" y="407"/>
                  <a:pt x="310" y="407"/>
                  <a:pt x="319" y="398"/>
                </a:cubicBezTo>
                <a:cubicBezTo>
                  <a:pt x="310" y="372"/>
                  <a:pt x="319" y="345"/>
                  <a:pt x="337" y="328"/>
                </a:cubicBezTo>
                <a:cubicBezTo>
                  <a:pt x="354" y="310"/>
                  <a:pt x="372" y="301"/>
                  <a:pt x="408" y="310"/>
                </a:cubicBezTo>
                <a:cubicBezTo>
                  <a:pt x="408" y="292"/>
                  <a:pt x="416" y="283"/>
                  <a:pt x="416" y="265"/>
                </a:cubicBezTo>
                <a:cubicBezTo>
                  <a:pt x="399" y="256"/>
                  <a:pt x="381" y="230"/>
                  <a:pt x="381" y="203"/>
                </a:cubicBezTo>
                <a:close/>
                <a:moveTo>
                  <a:pt x="213" y="292"/>
                </a:moveTo>
                <a:lnTo>
                  <a:pt x="213" y="292"/>
                </a:lnTo>
                <a:cubicBezTo>
                  <a:pt x="160" y="292"/>
                  <a:pt x="125" y="256"/>
                  <a:pt x="125" y="203"/>
                </a:cubicBezTo>
                <a:cubicBezTo>
                  <a:pt x="125" y="159"/>
                  <a:pt x="160" y="115"/>
                  <a:pt x="213" y="115"/>
                </a:cubicBezTo>
                <a:cubicBezTo>
                  <a:pt x="266" y="115"/>
                  <a:pt x="301" y="159"/>
                  <a:pt x="301" y="203"/>
                </a:cubicBezTo>
                <a:cubicBezTo>
                  <a:pt x="301" y="256"/>
                  <a:pt x="266" y="292"/>
                  <a:pt x="213" y="292"/>
                </a:cubicBezTo>
                <a:close/>
              </a:path>
            </a:pathLst>
          </a:custGeom>
          <a:solidFill>
            <a:sysClr val="window" lastClr="FFFFFF"/>
          </a:solidFill>
          <a:ln>
            <a:noFill/>
          </a:ln>
          <a:effectLst/>
        </p:spPr>
        <p:txBody>
          <a:bodyPr wrap="none" lIns="34290" tIns="17145" rIns="34290" bIns="17145" anchor="ctr"/>
          <a:p>
            <a:pPr marL="0" marR="0" lvl="0" indent="0" algn="l"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77" name="open-office-folder_74337"/>
          <p:cNvSpPr>
            <a:spLocks noChangeAspect="1"/>
          </p:cNvSpPr>
          <p:nvPr>
            <p:custDataLst>
              <p:tags r:id="rId8"/>
            </p:custDataLst>
          </p:nvPr>
        </p:nvSpPr>
        <p:spPr bwMode="auto">
          <a:xfrm>
            <a:off x="12115356" y="6376088"/>
            <a:ext cx="612599" cy="451633"/>
          </a:xfrm>
          <a:custGeom>
            <a:avLst/>
            <a:gdLst>
              <a:gd name="connsiteX0" fmla="*/ 116997 w 605592"/>
              <a:gd name="connsiteY0" fmla="*/ 132804 h 446468"/>
              <a:gd name="connsiteX1" fmla="*/ 605592 w 605592"/>
              <a:gd name="connsiteY1" fmla="*/ 132804 h 446468"/>
              <a:gd name="connsiteX2" fmla="*/ 555359 w 605592"/>
              <a:gd name="connsiteY2" fmla="*/ 446468 h 446468"/>
              <a:gd name="connsiteX3" fmla="*/ 116997 w 605592"/>
              <a:gd name="connsiteY3" fmla="*/ 446468 h 446468"/>
              <a:gd name="connsiteX4" fmla="*/ 0 w 605592"/>
              <a:gd name="connsiteY4" fmla="*/ 0 h 446468"/>
              <a:gd name="connsiteX5" fmla="*/ 137120 w 605592"/>
              <a:gd name="connsiteY5" fmla="*/ 0 h 446468"/>
              <a:gd name="connsiteX6" fmla="*/ 153635 w 605592"/>
              <a:gd name="connsiteY6" fmla="*/ 27991 h 446468"/>
              <a:gd name="connsiteX7" fmla="*/ 438423 w 605592"/>
              <a:gd name="connsiteY7" fmla="*/ 27991 h 446468"/>
              <a:gd name="connsiteX8" fmla="*/ 438423 w 605592"/>
              <a:gd name="connsiteY8" fmla="*/ 91455 h 446468"/>
              <a:gd name="connsiteX9" fmla="*/ 69670 w 605592"/>
              <a:gd name="connsiteY9" fmla="*/ 91455 h 446468"/>
              <a:gd name="connsiteX10" fmla="*/ 69670 w 605592"/>
              <a:gd name="connsiteY10" fmla="*/ 446468 h 446468"/>
              <a:gd name="connsiteX11" fmla="*/ 0 w 605592"/>
              <a:gd name="connsiteY11" fmla="*/ 446468 h 446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5592" h="446468">
                <a:moveTo>
                  <a:pt x="116997" y="132804"/>
                </a:moveTo>
                <a:lnTo>
                  <a:pt x="605592" y="132804"/>
                </a:lnTo>
                <a:lnTo>
                  <a:pt x="555359" y="446468"/>
                </a:lnTo>
                <a:lnTo>
                  <a:pt x="116997" y="446468"/>
                </a:lnTo>
                <a:close/>
                <a:moveTo>
                  <a:pt x="0" y="0"/>
                </a:moveTo>
                <a:lnTo>
                  <a:pt x="137120" y="0"/>
                </a:lnTo>
                <a:lnTo>
                  <a:pt x="153635" y="27991"/>
                </a:lnTo>
                <a:lnTo>
                  <a:pt x="438423" y="27991"/>
                </a:lnTo>
                <a:lnTo>
                  <a:pt x="438423" y="91455"/>
                </a:lnTo>
                <a:lnTo>
                  <a:pt x="69670" y="91455"/>
                </a:lnTo>
                <a:lnTo>
                  <a:pt x="69670" y="446468"/>
                </a:lnTo>
                <a:lnTo>
                  <a:pt x="0" y="446468"/>
                </a:lnTo>
                <a:close/>
              </a:path>
            </a:pathLst>
          </a:custGeom>
          <a:solidFill>
            <a:srgbClr val="0070C0">
              <a:lumMod val="60000"/>
              <a:lumOff val="40000"/>
            </a:srgbClr>
          </a:solidFill>
          <a:ln>
            <a:noFill/>
          </a:ln>
        </p:spPr>
        <p:txBody>
          <a:bodyPr/>
          <a:p>
            <a:endParaRPr lang="zh-CN" altLang="en-US" dirty="0">
              <a:latin typeface="微软雅黑" panose="020B0503020204020204" pitchFamily="34" charset="-122"/>
              <a:ea typeface="微软雅黑" panose="020B0503020204020204" pitchFamily="34" charset="-122"/>
            </a:endParaRPr>
          </a:p>
        </p:txBody>
      </p:sp>
      <p:sp>
        <p:nvSpPr>
          <p:cNvPr id="115" name="任意多边形: 形状 114"/>
          <p:cNvSpPr/>
          <p:nvPr>
            <p:custDataLst>
              <p:tags r:id="rId9"/>
            </p:custDataLst>
          </p:nvPr>
        </p:nvSpPr>
        <p:spPr>
          <a:xfrm rot="19973153">
            <a:off x="7521808" y="5651960"/>
            <a:ext cx="2250184" cy="1973023"/>
          </a:xfrm>
          <a:custGeom>
            <a:avLst/>
            <a:gdLst>
              <a:gd name="connsiteX0" fmla="*/ 722592 w 2279639"/>
              <a:gd name="connsiteY0" fmla="*/ 2970 h 1998850"/>
              <a:gd name="connsiteX1" fmla="*/ 1016922 w 2279639"/>
              <a:gd name="connsiteY1" fmla="*/ 172395 h 1998850"/>
              <a:gd name="connsiteX2" fmla="*/ 1480477 w 2279639"/>
              <a:gd name="connsiteY2" fmla="*/ 436769 h 1998850"/>
              <a:gd name="connsiteX3" fmla="*/ 1350073 w 2279639"/>
              <a:gd name="connsiteY3" fmla="*/ 438784 h 1998850"/>
              <a:gd name="connsiteX4" fmla="*/ 1409874 w 2279639"/>
              <a:gd name="connsiteY4" fmla="*/ 532117 h 1998850"/>
              <a:gd name="connsiteX5" fmla="*/ 1776469 w 2279639"/>
              <a:gd name="connsiteY5" fmla="*/ 840849 h 1998850"/>
              <a:gd name="connsiteX6" fmla="*/ 2136356 w 2279639"/>
              <a:gd name="connsiteY6" fmla="*/ 950654 h 1998850"/>
              <a:gd name="connsiteX7" fmla="*/ 2279639 w 2279639"/>
              <a:gd name="connsiteY7" fmla="*/ 955145 h 1998850"/>
              <a:gd name="connsiteX8" fmla="*/ 1904550 w 2279639"/>
              <a:gd name="connsiteY8" fmla="*/ 1431213 h 1998850"/>
              <a:gd name="connsiteX9" fmla="*/ 1907075 w 2279639"/>
              <a:gd name="connsiteY9" fmla="*/ 1433202 h 1998850"/>
              <a:gd name="connsiteX10" fmla="*/ 1891115 w 2279639"/>
              <a:gd name="connsiteY10" fmla="*/ 1440483 h 1998850"/>
              <a:gd name="connsiteX11" fmla="*/ 2145805 w 2279639"/>
              <a:gd name="connsiteY11" fmla="*/ 1998850 h 1998850"/>
              <a:gd name="connsiteX12" fmla="*/ 2048056 w 2279639"/>
              <a:gd name="connsiteY12" fmla="*/ 1993940 h 1998850"/>
              <a:gd name="connsiteX13" fmla="*/ 1287726 w 2279639"/>
              <a:gd name="connsiteY13" fmla="*/ 1770765 h 1998850"/>
              <a:gd name="connsiteX14" fmla="*/ 236063 w 2279639"/>
              <a:gd name="connsiteY14" fmla="*/ 530721 h 1998850"/>
              <a:gd name="connsiteX15" fmla="*/ 216078 w 2279639"/>
              <a:gd name="connsiteY15" fmla="*/ 456309 h 1998850"/>
              <a:gd name="connsiteX16" fmla="*/ 0 w 2279639"/>
              <a:gd name="connsiteY16" fmla="*/ 459648 h 1998850"/>
              <a:gd name="connsiteX17" fmla="*/ 714643 w 2279639"/>
              <a:gd name="connsiteY17" fmla="*/ 0 h 1998850"/>
              <a:gd name="connsiteX18" fmla="*/ 721307 w 2279639"/>
              <a:gd name="connsiteY18" fmla="*/ 3800 h 199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79639" h="1998850">
                <a:moveTo>
                  <a:pt x="722592" y="2970"/>
                </a:moveTo>
                <a:lnTo>
                  <a:pt x="1016922" y="172395"/>
                </a:lnTo>
                <a:lnTo>
                  <a:pt x="1480477" y="436769"/>
                </a:lnTo>
                <a:lnTo>
                  <a:pt x="1350073" y="438784"/>
                </a:lnTo>
                <a:lnTo>
                  <a:pt x="1409874" y="532117"/>
                </a:lnTo>
                <a:cubicBezTo>
                  <a:pt x="1504163" y="657955"/>
                  <a:pt x="1627534" y="764589"/>
                  <a:pt x="1776469" y="840849"/>
                </a:cubicBezTo>
                <a:cubicBezTo>
                  <a:pt x="1892306" y="900162"/>
                  <a:pt x="2014013" y="936188"/>
                  <a:pt x="2136356" y="950654"/>
                </a:cubicBezTo>
                <a:lnTo>
                  <a:pt x="2279639" y="955145"/>
                </a:lnTo>
                <a:lnTo>
                  <a:pt x="1904550" y="1431213"/>
                </a:lnTo>
                <a:lnTo>
                  <a:pt x="1907075" y="1433202"/>
                </a:lnTo>
                <a:lnTo>
                  <a:pt x="1891115" y="1440483"/>
                </a:lnTo>
                <a:lnTo>
                  <a:pt x="2145805" y="1998850"/>
                </a:lnTo>
                <a:lnTo>
                  <a:pt x="2048056" y="1993940"/>
                </a:lnTo>
                <a:cubicBezTo>
                  <a:pt x="1789997" y="1969038"/>
                  <a:pt x="1532341" y="1896016"/>
                  <a:pt x="1287726" y="1770765"/>
                </a:cubicBezTo>
                <a:cubicBezTo>
                  <a:pt x="765881" y="1503561"/>
                  <a:pt x="402201" y="1049246"/>
                  <a:pt x="236063" y="530721"/>
                </a:cubicBezTo>
                <a:lnTo>
                  <a:pt x="216078" y="456309"/>
                </a:lnTo>
                <a:lnTo>
                  <a:pt x="0" y="459648"/>
                </a:lnTo>
                <a:lnTo>
                  <a:pt x="714643" y="0"/>
                </a:lnTo>
                <a:lnTo>
                  <a:pt x="721307" y="3800"/>
                </a:lnTo>
                <a:close/>
              </a:path>
            </a:pathLst>
          </a:custGeom>
          <a:solidFill>
            <a:srgbClr val="0070C0"/>
          </a:solidFill>
          <a:ln w="12700" cap="flat" cmpd="sng" algn="ctr">
            <a:noFill/>
            <a:prstDash val="solid"/>
            <a:miter lim="800000"/>
          </a:ln>
          <a:effectLst/>
        </p:spPr>
        <p:txBody>
          <a:bodyPr rtlCol="0" anchor="ctr"/>
          <a:p>
            <a:pPr algn="ctr"/>
            <a:endParaRPr lang="zh-CN" altLang="en-US">
              <a:solidFill>
                <a:sysClr val="window" lastClr="FFFFFF"/>
              </a:solidFill>
              <a:latin typeface="微软雅黑" panose="020B0503020204020204" pitchFamily="34" charset="-122"/>
              <a:ea typeface="微软雅黑" panose="020B0503020204020204" pitchFamily="34" charset="-122"/>
            </a:endParaRPr>
          </a:p>
        </p:txBody>
      </p:sp>
      <p:sp>
        <p:nvSpPr>
          <p:cNvPr id="55" name="任意多边形: 形状 54"/>
          <p:cNvSpPr/>
          <p:nvPr>
            <p:custDataLst>
              <p:tags r:id="rId10"/>
            </p:custDataLst>
          </p:nvPr>
        </p:nvSpPr>
        <p:spPr>
          <a:xfrm>
            <a:off x="7476476" y="2993886"/>
            <a:ext cx="2453773" cy="1554627"/>
          </a:xfrm>
          <a:custGeom>
            <a:avLst/>
            <a:gdLst>
              <a:gd name="connsiteX0" fmla="*/ 2485891 w 2485891"/>
              <a:gd name="connsiteY0" fmla="*/ 0 h 1574978"/>
              <a:gd name="connsiteX1" fmla="*/ 2472220 w 2485891"/>
              <a:gd name="connsiteY1" fmla="*/ 844077 h 1574978"/>
              <a:gd name="connsiteX2" fmla="*/ 2466293 w 2485891"/>
              <a:gd name="connsiteY2" fmla="*/ 847242 h 1574978"/>
              <a:gd name="connsiteX3" fmla="*/ 2466283 w 2485891"/>
              <a:gd name="connsiteY3" fmla="*/ 849593 h 1574978"/>
              <a:gd name="connsiteX4" fmla="*/ 2369054 w 2485891"/>
              <a:gd name="connsiteY4" fmla="*/ 899166 h 1574978"/>
              <a:gd name="connsiteX5" fmla="*/ 1740734 w 2485891"/>
              <a:gd name="connsiteY5" fmla="*/ 1234676 h 1574978"/>
              <a:gd name="connsiteX6" fmla="*/ 1829334 w 2485891"/>
              <a:gd name="connsiteY6" fmla="*/ 1087872 h 1574978"/>
              <a:gd name="connsiteX7" fmla="*/ 1790296 w 2485891"/>
              <a:gd name="connsiteY7" fmla="*/ 1081830 h 1574978"/>
              <a:gd name="connsiteX8" fmla="*/ 1680157 w 2485891"/>
              <a:gd name="connsiteY8" fmla="*/ 1076190 h 1574978"/>
              <a:gd name="connsiteX9" fmla="*/ 786917 w 2485891"/>
              <a:gd name="connsiteY9" fmla="*/ 1557817 h 1574978"/>
              <a:gd name="connsiteX10" fmla="*/ 776636 w 2485891"/>
              <a:gd name="connsiteY10" fmla="*/ 1574978 h 1574978"/>
              <a:gd name="connsiteX11" fmla="*/ 631607 w 2485891"/>
              <a:gd name="connsiteY11" fmla="*/ 1021639 h 1574978"/>
              <a:gd name="connsiteX12" fmla="*/ 628498 w 2485891"/>
              <a:gd name="connsiteY12" fmla="*/ 1022454 h 1574978"/>
              <a:gd name="connsiteX13" fmla="*/ 632313 w 2485891"/>
              <a:gd name="connsiteY13" fmla="*/ 1005332 h 1574978"/>
              <a:gd name="connsiteX14" fmla="*/ 0 w 2485891"/>
              <a:gd name="connsiteY14" fmla="*/ 864461 h 1574978"/>
              <a:gd name="connsiteX15" fmla="*/ 30667 w 2485891"/>
              <a:gd name="connsiteY15" fmla="*/ 823278 h 1574978"/>
              <a:gd name="connsiteX16" fmla="*/ 1668949 w 2485891"/>
              <a:gd name="connsiteY16" fmla="*/ 47422 h 1574978"/>
              <a:gd name="connsiteX17" fmla="*/ 2300292 w 2485891"/>
              <a:gd name="connsiteY17" fmla="*/ 143274 h 1574978"/>
              <a:gd name="connsiteX18" fmla="*/ 2381425 w 2485891"/>
              <a:gd name="connsiteY18" fmla="*/ 173094 h 1574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85891" h="1574978">
                <a:moveTo>
                  <a:pt x="2485891" y="0"/>
                </a:moveTo>
                <a:lnTo>
                  <a:pt x="2472220" y="844077"/>
                </a:lnTo>
                <a:lnTo>
                  <a:pt x="2466293" y="847242"/>
                </a:lnTo>
                <a:lnTo>
                  <a:pt x="2466283" y="849593"/>
                </a:lnTo>
                <a:lnTo>
                  <a:pt x="2369054" y="899166"/>
                </a:lnTo>
                <a:lnTo>
                  <a:pt x="1740734" y="1234676"/>
                </a:lnTo>
                <a:lnTo>
                  <a:pt x="1829334" y="1087872"/>
                </a:lnTo>
                <a:lnTo>
                  <a:pt x="1790296" y="1081830"/>
                </a:lnTo>
                <a:cubicBezTo>
                  <a:pt x="1754083" y="1078101"/>
                  <a:pt x="1717340" y="1076190"/>
                  <a:pt x="1680157" y="1076190"/>
                </a:cubicBezTo>
                <a:cubicBezTo>
                  <a:pt x="1308328" y="1076190"/>
                  <a:pt x="980499" y="1267238"/>
                  <a:pt x="786917" y="1557817"/>
                </a:cubicBezTo>
                <a:lnTo>
                  <a:pt x="776636" y="1574978"/>
                </a:lnTo>
                <a:lnTo>
                  <a:pt x="631607" y="1021639"/>
                </a:lnTo>
                <a:lnTo>
                  <a:pt x="628498" y="1022454"/>
                </a:lnTo>
                <a:lnTo>
                  <a:pt x="632313" y="1005332"/>
                </a:lnTo>
                <a:lnTo>
                  <a:pt x="0" y="864461"/>
                </a:lnTo>
                <a:lnTo>
                  <a:pt x="30667" y="823278"/>
                </a:lnTo>
                <a:cubicBezTo>
                  <a:pt x="420074" y="349443"/>
                  <a:pt x="1009389" y="47422"/>
                  <a:pt x="1668949" y="47422"/>
                </a:cubicBezTo>
                <a:cubicBezTo>
                  <a:pt x="1888803" y="47422"/>
                  <a:pt x="2100851" y="80980"/>
                  <a:pt x="2300292" y="143274"/>
                </a:cubicBezTo>
                <a:lnTo>
                  <a:pt x="2381425" y="173094"/>
                </a:lnTo>
                <a:close/>
              </a:path>
            </a:pathLst>
          </a:custGeom>
          <a:solidFill>
            <a:srgbClr val="0070C0">
              <a:lumMod val="20000"/>
              <a:lumOff val="80000"/>
            </a:srgbClr>
          </a:solidFill>
          <a:ln w="12700" cap="flat" cmpd="sng" algn="ctr">
            <a:noFill/>
            <a:prstDash val="solid"/>
            <a:miter lim="800000"/>
          </a:ln>
          <a:effectLst/>
        </p:spPr>
        <p:txBody>
          <a:bodyPr wrap="square" rtlCol="0" anchor="ctr">
            <a:noAutofit/>
          </a:bodyPr>
          <a:p>
            <a:pPr algn="ctr"/>
            <a:endParaRPr lang="zh-CN" altLang="en-US">
              <a:solidFill>
                <a:srgbClr val="0070C0">
                  <a:lumMod val="20000"/>
                  <a:lumOff val="80000"/>
                </a:srgbClr>
              </a:solidFill>
              <a:latin typeface="微软雅黑" panose="020B0503020204020204" pitchFamily="34" charset="-122"/>
              <a:ea typeface="微软雅黑" panose="020B0503020204020204" pitchFamily="34" charset="-122"/>
            </a:endParaRPr>
          </a:p>
        </p:txBody>
      </p:sp>
      <p:sp>
        <p:nvSpPr>
          <p:cNvPr id="111" name="任意多边形: 形状 110"/>
          <p:cNvSpPr/>
          <p:nvPr>
            <p:custDataLst>
              <p:tags r:id="rId11"/>
            </p:custDataLst>
          </p:nvPr>
        </p:nvSpPr>
        <p:spPr>
          <a:xfrm>
            <a:off x="9537677" y="3243934"/>
            <a:ext cx="1880040" cy="2225237"/>
          </a:xfrm>
          <a:custGeom>
            <a:avLst/>
            <a:gdLst>
              <a:gd name="connsiteX0" fmla="*/ 486450 w 1904650"/>
              <a:gd name="connsiteY0" fmla="*/ 0 h 2254365"/>
              <a:gd name="connsiteX1" fmla="*/ 592757 w 1904650"/>
              <a:gd name="connsiteY1" fmla="*/ 51427 h 2254365"/>
              <a:gd name="connsiteX2" fmla="*/ 632542 w 1904650"/>
              <a:gd name="connsiteY2" fmla="*/ 74882 h 2254365"/>
              <a:gd name="connsiteX3" fmla="*/ 632542 w 1904650"/>
              <a:gd name="connsiteY3" fmla="*/ 73488 h 2254365"/>
              <a:gd name="connsiteX4" fmla="*/ 731789 w 1904650"/>
              <a:gd name="connsiteY4" fmla="*/ 133453 h 2254365"/>
              <a:gd name="connsiteX5" fmla="*/ 799230 w 1904650"/>
              <a:gd name="connsiteY5" fmla="*/ 180645 h 2254365"/>
              <a:gd name="connsiteX6" fmla="*/ 798605 w 1904650"/>
              <a:gd name="connsiteY6" fmla="*/ 180645 h 2254365"/>
              <a:gd name="connsiteX7" fmla="*/ 830515 w 1904650"/>
              <a:gd name="connsiteY7" fmla="*/ 202433 h 2254365"/>
              <a:gd name="connsiteX8" fmla="*/ 1699866 w 1904650"/>
              <a:gd name="connsiteY8" fmla="*/ 1794291 h 2254365"/>
              <a:gd name="connsiteX9" fmla="*/ 1700694 w 1904650"/>
              <a:gd name="connsiteY9" fmla="*/ 1821649 h 2254365"/>
              <a:gd name="connsiteX10" fmla="*/ 1904650 w 1904650"/>
              <a:gd name="connsiteY10" fmla="*/ 1823748 h 2254365"/>
              <a:gd name="connsiteX11" fmla="*/ 1194228 w 1904650"/>
              <a:gd name="connsiteY11" fmla="*/ 2254365 h 2254365"/>
              <a:gd name="connsiteX12" fmla="*/ 516277 w 1904650"/>
              <a:gd name="connsiteY12" fmla="*/ 1809460 h 2254365"/>
              <a:gd name="connsiteX13" fmla="*/ 661402 w 1904650"/>
              <a:gd name="connsiteY13" fmla="*/ 1810954 h 2254365"/>
              <a:gd name="connsiteX14" fmla="*/ 656772 w 1904650"/>
              <a:gd name="connsiteY14" fmla="*/ 1748906 h 2254365"/>
              <a:gd name="connsiteX15" fmla="*/ 11272 w 1904650"/>
              <a:gd name="connsiteY15" fmla="*/ 908717 h 2254365"/>
              <a:gd name="connsiteX16" fmla="*/ 0 w 1904650"/>
              <a:gd name="connsiteY16" fmla="*/ 904533 h 2254365"/>
              <a:gd name="connsiteX17" fmla="*/ 467689 w 1904650"/>
              <a:gd name="connsiteY17" fmla="*/ 666079 h 2254365"/>
              <a:gd name="connsiteX18" fmla="*/ 466229 w 1904650"/>
              <a:gd name="connsiteY18" fmla="*/ 663216 h 2254365"/>
              <a:gd name="connsiteX19" fmla="*/ 483771 w 1904650"/>
              <a:gd name="connsiteY19" fmla="*/ 663287 h 225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04650" h="2254365">
                <a:moveTo>
                  <a:pt x="486450" y="0"/>
                </a:moveTo>
                <a:lnTo>
                  <a:pt x="592757" y="51427"/>
                </a:lnTo>
                <a:lnTo>
                  <a:pt x="632542" y="74882"/>
                </a:lnTo>
                <a:lnTo>
                  <a:pt x="632542" y="73488"/>
                </a:lnTo>
                <a:lnTo>
                  <a:pt x="731789" y="133453"/>
                </a:lnTo>
                <a:lnTo>
                  <a:pt x="799230" y="180645"/>
                </a:lnTo>
                <a:lnTo>
                  <a:pt x="798605" y="180645"/>
                </a:lnTo>
                <a:lnTo>
                  <a:pt x="830515" y="202433"/>
                </a:lnTo>
                <a:cubicBezTo>
                  <a:pt x="1326794" y="565910"/>
                  <a:pt x="1660137" y="1140272"/>
                  <a:pt x="1699866" y="1794291"/>
                </a:cubicBezTo>
                <a:lnTo>
                  <a:pt x="1700694" y="1821649"/>
                </a:lnTo>
                <a:lnTo>
                  <a:pt x="1904650" y="1823748"/>
                </a:lnTo>
                <a:lnTo>
                  <a:pt x="1194228" y="2254365"/>
                </a:lnTo>
                <a:lnTo>
                  <a:pt x="516277" y="1809460"/>
                </a:lnTo>
                <a:lnTo>
                  <a:pt x="661402" y="1810954"/>
                </a:lnTo>
                <a:lnTo>
                  <a:pt x="656772" y="1748906"/>
                </a:lnTo>
                <a:cubicBezTo>
                  <a:pt x="599561" y="1369199"/>
                  <a:pt x="349571" y="1053822"/>
                  <a:pt x="11272" y="908717"/>
                </a:cubicBezTo>
                <a:lnTo>
                  <a:pt x="0" y="904533"/>
                </a:lnTo>
                <a:lnTo>
                  <a:pt x="467689" y="666079"/>
                </a:lnTo>
                <a:lnTo>
                  <a:pt x="466229" y="663216"/>
                </a:lnTo>
                <a:lnTo>
                  <a:pt x="483771" y="663287"/>
                </a:lnTo>
                <a:close/>
              </a:path>
            </a:pathLst>
          </a:custGeom>
          <a:solidFill>
            <a:srgbClr val="0070C0">
              <a:lumMod val="40000"/>
              <a:lumOff val="60000"/>
            </a:srgbClr>
          </a:solidFill>
          <a:ln w="12700" cap="flat" cmpd="sng" algn="ctr">
            <a:noFill/>
            <a:prstDash val="solid"/>
            <a:miter lim="800000"/>
          </a:ln>
          <a:effectLst/>
        </p:spPr>
        <p:txBody>
          <a:bodyPr wrap="square" rtlCol="0" anchor="ctr">
            <a:noAutofit/>
          </a:bodyPr>
          <a:p>
            <a:pPr algn="ctr"/>
            <a:endParaRPr lang="zh-CN" altLang="en-US">
              <a:solidFill>
                <a:sysClr val="window" lastClr="FFFFFF"/>
              </a:solidFill>
              <a:latin typeface="微软雅黑" panose="020B0503020204020204" pitchFamily="34" charset="-122"/>
              <a:ea typeface="微软雅黑" panose="020B0503020204020204" pitchFamily="34" charset="-122"/>
            </a:endParaRPr>
          </a:p>
        </p:txBody>
      </p:sp>
      <p:sp>
        <p:nvSpPr>
          <p:cNvPr id="113" name="任意多边形: 形状 112"/>
          <p:cNvSpPr/>
          <p:nvPr>
            <p:custDataLst>
              <p:tags r:id="rId12"/>
            </p:custDataLst>
          </p:nvPr>
        </p:nvSpPr>
        <p:spPr>
          <a:xfrm>
            <a:off x="9618507" y="5245050"/>
            <a:ext cx="1593847" cy="1889036"/>
          </a:xfrm>
          <a:custGeom>
            <a:avLst/>
            <a:gdLst>
              <a:gd name="connsiteX0" fmla="*/ 581681 w 1614711"/>
              <a:gd name="connsiteY0" fmla="*/ 0 h 1913765"/>
              <a:gd name="connsiteX1" fmla="*/ 1083544 w 1614711"/>
              <a:gd name="connsiteY1" fmla="*/ 327115 h 1913765"/>
              <a:gd name="connsiteX2" fmla="*/ 1085299 w 1614711"/>
              <a:gd name="connsiteY2" fmla="*/ 324422 h 1913765"/>
              <a:gd name="connsiteX3" fmla="*/ 1093979 w 1614711"/>
              <a:gd name="connsiteY3" fmla="*/ 339666 h 1913765"/>
              <a:gd name="connsiteX4" fmla="*/ 1614711 w 1614711"/>
              <a:gd name="connsiteY4" fmla="*/ 43159 h 1913765"/>
              <a:gd name="connsiteX5" fmla="*/ 1611009 w 1614711"/>
              <a:gd name="connsiteY5" fmla="*/ 116790 h 1913765"/>
              <a:gd name="connsiteX6" fmla="*/ 621578 w 1614711"/>
              <a:gd name="connsiteY6" fmla="*/ 1708677 h 1913765"/>
              <a:gd name="connsiteX7" fmla="*/ 553903 w 1614711"/>
              <a:gd name="connsiteY7" fmla="*/ 1746932 h 1913765"/>
              <a:gd name="connsiteX8" fmla="*/ 619232 w 1614711"/>
              <a:gd name="connsiteY8" fmla="*/ 1913765 h 1913765"/>
              <a:gd name="connsiteX9" fmla="*/ 0 w 1614711"/>
              <a:gd name="connsiteY9" fmla="*/ 1427327 h 1913765"/>
              <a:gd name="connsiteX10" fmla="*/ 108176 w 1614711"/>
              <a:gd name="connsiteY10" fmla="*/ 608660 h 1913765"/>
              <a:gd name="connsiteX11" fmla="*/ 164513 w 1614711"/>
              <a:gd name="connsiteY11" fmla="*/ 752529 h 1913765"/>
              <a:gd name="connsiteX12" fmla="*/ 195291 w 1614711"/>
              <a:gd name="connsiteY12" fmla="*/ 730899 h 1913765"/>
              <a:gd name="connsiteX13" fmla="*/ 565411 w 1614711"/>
              <a:gd name="connsiteY13" fmla="*/ 108109 h 1913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14711" h="1913765">
                <a:moveTo>
                  <a:pt x="581681" y="0"/>
                </a:moveTo>
                <a:lnTo>
                  <a:pt x="1083544" y="327115"/>
                </a:lnTo>
                <a:lnTo>
                  <a:pt x="1085299" y="324422"/>
                </a:lnTo>
                <a:lnTo>
                  <a:pt x="1093979" y="339666"/>
                </a:lnTo>
                <a:lnTo>
                  <a:pt x="1614711" y="43159"/>
                </a:lnTo>
                <a:lnTo>
                  <a:pt x="1611009" y="116790"/>
                </a:lnTo>
                <a:cubicBezTo>
                  <a:pt x="1543057" y="788716"/>
                  <a:pt x="1164394" y="1368402"/>
                  <a:pt x="621578" y="1708677"/>
                </a:cubicBezTo>
                <a:lnTo>
                  <a:pt x="553903" y="1746932"/>
                </a:lnTo>
                <a:lnTo>
                  <a:pt x="619232" y="1913765"/>
                </a:lnTo>
                <a:lnTo>
                  <a:pt x="0" y="1427327"/>
                </a:lnTo>
                <a:lnTo>
                  <a:pt x="108176" y="608660"/>
                </a:lnTo>
                <a:lnTo>
                  <a:pt x="164513" y="752529"/>
                </a:lnTo>
                <a:lnTo>
                  <a:pt x="195291" y="730899"/>
                </a:lnTo>
                <a:cubicBezTo>
                  <a:pt x="381497" y="575062"/>
                  <a:pt x="515188" y="357002"/>
                  <a:pt x="565411" y="108109"/>
                </a:cubicBezTo>
                <a:close/>
              </a:path>
            </a:pathLst>
          </a:custGeom>
          <a:solidFill>
            <a:srgbClr val="0070C0">
              <a:lumMod val="60000"/>
              <a:lumOff val="40000"/>
            </a:srgbClr>
          </a:solidFill>
          <a:ln w="12700" cap="flat" cmpd="sng" algn="ctr">
            <a:noFill/>
            <a:prstDash val="solid"/>
            <a:miter lim="800000"/>
          </a:ln>
          <a:effectLst/>
        </p:spPr>
        <p:txBody>
          <a:bodyPr wrap="square" rtlCol="0" anchor="ctr">
            <a:noAutofit/>
          </a:bodyPr>
          <a:p>
            <a:pPr algn="ctr"/>
            <a:endParaRPr lang="zh-CN" altLang="en-US">
              <a:solidFill>
                <a:sysClr val="window" lastClr="FFFFFF"/>
              </a:solidFill>
              <a:latin typeface="微软雅黑" panose="020B0503020204020204" pitchFamily="34" charset="-122"/>
              <a:ea typeface="微软雅黑" panose="020B0503020204020204" pitchFamily="34" charset="-122"/>
            </a:endParaRPr>
          </a:p>
        </p:txBody>
      </p:sp>
      <p:sp>
        <p:nvSpPr>
          <p:cNvPr id="117" name="任意多边形: 形状 116"/>
          <p:cNvSpPr/>
          <p:nvPr>
            <p:custDataLst>
              <p:tags r:id="rId13"/>
            </p:custDataLst>
          </p:nvPr>
        </p:nvSpPr>
        <p:spPr>
          <a:xfrm rot="2673077">
            <a:off x="6468116" y="4060584"/>
            <a:ext cx="2220920" cy="2057989"/>
          </a:xfrm>
          <a:custGeom>
            <a:avLst/>
            <a:gdLst>
              <a:gd name="connsiteX0" fmla="*/ 0 w 2249994"/>
              <a:gd name="connsiteY0" fmla="*/ 452500 h 2084929"/>
              <a:gd name="connsiteX1" fmla="*/ 184504 w 2249994"/>
              <a:gd name="connsiteY1" fmla="*/ 335408 h 2084929"/>
              <a:gd name="connsiteX2" fmla="*/ 184179 w 2249994"/>
              <a:gd name="connsiteY2" fmla="*/ 333056 h 2084929"/>
              <a:gd name="connsiteX3" fmla="*/ 441012 w 2249994"/>
              <a:gd name="connsiteY3" fmla="*/ 172621 h 2084929"/>
              <a:gd name="connsiteX4" fmla="*/ 703662 w 2249994"/>
              <a:gd name="connsiteY4" fmla="*/ 5936 h 2084929"/>
              <a:gd name="connsiteX5" fmla="*/ 705872 w 2249994"/>
              <a:gd name="connsiteY5" fmla="*/ 7172 h 2084929"/>
              <a:gd name="connsiteX6" fmla="*/ 717352 w 2249994"/>
              <a:gd name="connsiteY6" fmla="*/ 0 h 2084929"/>
              <a:gd name="connsiteX7" fmla="*/ 1093379 w 2249994"/>
              <a:gd name="connsiteY7" fmla="*/ 223819 h 2084929"/>
              <a:gd name="connsiteX8" fmla="*/ 1414695 w 2249994"/>
              <a:gd name="connsiteY8" fmla="*/ 403460 h 2084929"/>
              <a:gd name="connsiteX9" fmla="*/ 1295825 w 2249994"/>
              <a:gd name="connsiteY9" fmla="*/ 407581 h 2084929"/>
              <a:gd name="connsiteX10" fmla="*/ 1319466 w 2249994"/>
              <a:gd name="connsiteY10" fmla="*/ 458967 h 2084929"/>
              <a:gd name="connsiteX11" fmla="*/ 1512849 w 2249994"/>
              <a:gd name="connsiteY11" fmla="*/ 724435 h 2084929"/>
              <a:gd name="connsiteX12" fmla="*/ 2175623 w 2249994"/>
              <a:gd name="connsiteY12" fmla="*/ 1047043 h 2084929"/>
              <a:gd name="connsiteX13" fmla="*/ 2249994 w 2249994"/>
              <a:gd name="connsiteY13" fmla="*/ 1051698 h 2084929"/>
              <a:gd name="connsiteX14" fmla="*/ 1815614 w 2249994"/>
              <a:gd name="connsiteY14" fmla="*/ 1439253 h 2084929"/>
              <a:gd name="connsiteX15" fmla="*/ 1817754 w 2249994"/>
              <a:gd name="connsiteY15" fmla="*/ 1441651 h 2084929"/>
              <a:gd name="connsiteX16" fmla="*/ 1800769 w 2249994"/>
              <a:gd name="connsiteY16" fmla="*/ 1446042 h 2084929"/>
              <a:gd name="connsiteX17" fmla="*/ 1965914 w 2249994"/>
              <a:gd name="connsiteY17" fmla="*/ 2084929 h 2084929"/>
              <a:gd name="connsiteX18" fmla="*/ 1861811 w 2249994"/>
              <a:gd name="connsiteY18" fmla="*/ 2068859 h 2084929"/>
              <a:gd name="connsiteX19" fmla="*/ 767155 w 2249994"/>
              <a:gd name="connsiteY19" fmla="*/ 1473766 h 2084929"/>
              <a:gd name="connsiteX20" fmla="*/ 223106 w 2249994"/>
              <a:gd name="connsiteY20" fmla="*/ 520178 h 2084929"/>
              <a:gd name="connsiteX21" fmla="*/ 206260 w 2249994"/>
              <a:gd name="connsiteY21" fmla="*/ 445350 h 20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49994" h="2084929">
                <a:moveTo>
                  <a:pt x="0" y="452500"/>
                </a:moveTo>
                <a:lnTo>
                  <a:pt x="184504" y="335408"/>
                </a:lnTo>
                <a:lnTo>
                  <a:pt x="184179" y="333056"/>
                </a:lnTo>
                <a:lnTo>
                  <a:pt x="441012" y="172621"/>
                </a:lnTo>
                <a:lnTo>
                  <a:pt x="703662" y="5936"/>
                </a:lnTo>
                <a:lnTo>
                  <a:pt x="705872" y="7172"/>
                </a:lnTo>
                <a:lnTo>
                  <a:pt x="717352" y="0"/>
                </a:lnTo>
                <a:lnTo>
                  <a:pt x="1093379" y="223819"/>
                </a:lnTo>
                <a:lnTo>
                  <a:pt x="1414695" y="403460"/>
                </a:lnTo>
                <a:lnTo>
                  <a:pt x="1295825" y="407581"/>
                </a:lnTo>
                <a:lnTo>
                  <a:pt x="1319466" y="458967"/>
                </a:lnTo>
                <a:cubicBezTo>
                  <a:pt x="1369029" y="554176"/>
                  <a:pt x="1433489" y="643822"/>
                  <a:pt x="1512849" y="724435"/>
                </a:cubicBezTo>
                <a:cubicBezTo>
                  <a:pt x="1698022" y="912532"/>
                  <a:pt x="1933640" y="1020286"/>
                  <a:pt x="2175623" y="1047043"/>
                </a:cubicBezTo>
                <a:lnTo>
                  <a:pt x="2249994" y="1051698"/>
                </a:lnTo>
                <a:lnTo>
                  <a:pt x="1815614" y="1439253"/>
                </a:lnTo>
                <a:lnTo>
                  <a:pt x="1817754" y="1441651"/>
                </a:lnTo>
                <a:lnTo>
                  <a:pt x="1800769" y="1446042"/>
                </a:lnTo>
                <a:lnTo>
                  <a:pt x="1965914" y="2084929"/>
                </a:lnTo>
                <a:lnTo>
                  <a:pt x="1861811" y="2068859"/>
                </a:lnTo>
                <a:cubicBezTo>
                  <a:pt x="1459960" y="1986972"/>
                  <a:pt x="1076926" y="1788428"/>
                  <a:pt x="767155" y="1473766"/>
                </a:cubicBezTo>
                <a:cubicBezTo>
                  <a:pt x="496105" y="1198437"/>
                  <a:pt x="314825" y="868416"/>
                  <a:pt x="223106" y="520178"/>
                </a:cubicBezTo>
                <a:lnTo>
                  <a:pt x="206260" y="445350"/>
                </a:lnTo>
                <a:close/>
              </a:path>
            </a:pathLst>
          </a:custGeom>
          <a:solidFill>
            <a:srgbClr val="0070C0">
              <a:lumMod val="75000"/>
            </a:srgbClr>
          </a:solidFill>
          <a:ln w="12700" cap="flat" cmpd="sng" algn="ctr">
            <a:noFill/>
            <a:prstDash val="solid"/>
            <a:miter lim="800000"/>
          </a:ln>
          <a:effectLst/>
        </p:spPr>
        <p:txBody>
          <a:bodyPr rtlCol="0" anchor="ctr"/>
          <a:p>
            <a:pPr algn="ctr"/>
            <a:endParaRPr lang="zh-CN" altLang="en-US">
              <a:solidFill>
                <a:srgbClr val="0070C0">
                  <a:lumMod val="50000"/>
                </a:srgbClr>
              </a:solidFill>
              <a:latin typeface="微软雅黑" panose="020B0503020204020204" pitchFamily="34" charset="-122"/>
              <a:ea typeface="微软雅黑" panose="020B0503020204020204" pitchFamily="34" charset="-122"/>
            </a:endParaRPr>
          </a:p>
        </p:txBody>
      </p:sp>
      <p:sp>
        <p:nvSpPr>
          <p:cNvPr id="133" name="形状"/>
          <p:cNvSpPr/>
          <p:nvPr>
            <p:custDataLst>
              <p:tags r:id="rId14"/>
            </p:custDataLst>
          </p:nvPr>
        </p:nvSpPr>
        <p:spPr>
          <a:xfrm>
            <a:off x="5565713" y="3450951"/>
            <a:ext cx="677561" cy="429122"/>
          </a:xfrm>
          <a:custGeom>
            <a:avLst/>
            <a:gdLst/>
            <a:ahLst/>
            <a:cxnLst>
              <a:cxn ang="0">
                <a:pos x="wd2" y="hd2"/>
              </a:cxn>
              <a:cxn ang="5400000">
                <a:pos x="wd2" y="hd2"/>
              </a:cxn>
              <a:cxn ang="10800000">
                <a:pos x="wd2" y="hd2"/>
              </a:cxn>
              <a:cxn ang="16200000">
                <a:pos x="wd2" y="hd2"/>
              </a:cxn>
            </a:cxnLst>
            <a:rect l="0" t="0" r="r" b="b"/>
            <a:pathLst>
              <a:path w="21600" h="21600" extrusionOk="0">
                <a:moveTo>
                  <a:pt x="9404" y="13188"/>
                </a:moveTo>
                <a:cubicBezTo>
                  <a:pt x="9003" y="12815"/>
                  <a:pt x="8329" y="12268"/>
                  <a:pt x="8056" y="11720"/>
                </a:cubicBezTo>
                <a:cubicBezTo>
                  <a:pt x="674" y="2563"/>
                  <a:pt x="674" y="2563"/>
                  <a:pt x="674" y="2563"/>
                </a:cubicBezTo>
                <a:cubicBezTo>
                  <a:pt x="417" y="2191"/>
                  <a:pt x="144" y="1271"/>
                  <a:pt x="273" y="723"/>
                </a:cubicBezTo>
                <a:cubicBezTo>
                  <a:pt x="546" y="372"/>
                  <a:pt x="818" y="0"/>
                  <a:pt x="1476" y="0"/>
                </a:cubicBezTo>
                <a:cubicBezTo>
                  <a:pt x="20140" y="0"/>
                  <a:pt x="20140" y="0"/>
                  <a:pt x="20140" y="0"/>
                </a:cubicBezTo>
                <a:cubicBezTo>
                  <a:pt x="20140" y="0"/>
                  <a:pt x="20942" y="0"/>
                  <a:pt x="21343" y="898"/>
                </a:cubicBezTo>
                <a:cubicBezTo>
                  <a:pt x="21600" y="1468"/>
                  <a:pt x="21343" y="2366"/>
                  <a:pt x="20942" y="2738"/>
                </a:cubicBezTo>
                <a:cubicBezTo>
                  <a:pt x="12886" y="12618"/>
                  <a:pt x="12886" y="12618"/>
                  <a:pt x="12886" y="12618"/>
                </a:cubicBezTo>
                <a:cubicBezTo>
                  <a:pt x="12886" y="12618"/>
                  <a:pt x="11410" y="14283"/>
                  <a:pt x="9404" y="13188"/>
                </a:cubicBezTo>
                <a:close/>
                <a:moveTo>
                  <a:pt x="1476" y="21600"/>
                </a:moveTo>
                <a:cubicBezTo>
                  <a:pt x="1476" y="21600"/>
                  <a:pt x="0" y="21425"/>
                  <a:pt x="0" y="19585"/>
                </a:cubicBezTo>
                <a:cubicBezTo>
                  <a:pt x="0" y="4929"/>
                  <a:pt x="0" y="4929"/>
                  <a:pt x="0" y="4929"/>
                </a:cubicBezTo>
                <a:cubicBezTo>
                  <a:pt x="0" y="4381"/>
                  <a:pt x="273" y="4206"/>
                  <a:pt x="674" y="4754"/>
                </a:cubicBezTo>
                <a:cubicBezTo>
                  <a:pt x="3755" y="8960"/>
                  <a:pt x="3755" y="8960"/>
                  <a:pt x="3755" y="8960"/>
                </a:cubicBezTo>
                <a:cubicBezTo>
                  <a:pt x="4172" y="9332"/>
                  <a:pt x="4301" y="10252"/>
                  <a:pt x="4028" y="10800"/>
                </a:cubicBezTo>
                <a:cubicBezTo>
                  <a:pt x="1749" y="18117"/>
                  <a:pt x="1749" y="18117"/>
                  <a:pt x="1749" y="18117"/>
                </a:cubicBezTo>
                <a:cubicBezTo>
                  <a:pt x="1621" y="18686"/>
                  <a:pt x="1749" y="18686"/>
                  <a:pt x="2022" y="18117"/>
                </a:cubicBezTo>
                <a:cubicBezTo>
                  <a:pt x="5103" y="12618"/>
                  <a:pt x="5103" y="12618"/>
                  <a:pt x="5103" y="12618"/>
                </a:cubicBezTo>
                <a:cubicBezTo>
                  <a:pt x="5504" y="12092"/>
                  <a:pt x="5905" y="12092"/>
                  <a:pt x="6307" y="12443"/>
                </a:cubicBezTo>
                <a:cubicBezTo>
                  <a:pt x="7655" y="14086"/>
                  <a:pt x="7655" y="14086"/>
                  <a:pt x="7655" y="14086"/>
                </a:cubicBezTo>
                <a:cubicBezTo>
                  <a:pt x="8056" y="14458"/>
                  <a:pt x="8730" y="15006"/>
                  <a:pt x="9131" y="15203"/>
                </a:cubicBezTo>
                <a:cubicBezTo>
                  <a:pt x="10206" y="15554"/>
                  <a:pt x="11939" y="16101"/>
                  <a:pt x="13159" y="14831"/>
                </a:cubicBezTo>
                <a:cubicBezTo>
                  <a:pt x="15165" y="12443"/>
                  <a:pt x="15165" y="12443"/>
                  <a:pt x="15165" y="12443"/>
                </a:cubicBezTo>
                <a:cubicBezTo>
                  <a:pt x="15566" y="12092"/>
                  <a:pt x="16112" y="12092"/>
                  <a:pt x="16368" y="12618"/>
                </a:cubicBezTo>
                <a:cubicBezTo>
                  <a:pt x="19722" y="18686"/>
                  <a:pt x="19722" y="18686"/>
                  <a:pt x="19722" y="18686"/>
                </a:cubicBezTo>
                <a:cubicBezTo>
                  <a:pt x="19995" y="19212"/>
                  <a:pt x="19995" y="19037"/>
                  <a:pt x="19867" y="18489"/>
                </a:cubicBezTo>
                <a:cubicBezTo>
                  <a:pt x="17588" y="10800"/>
                  <a:pt x="17588" y="10800"/>
                  <a:pt x="17588" y="10800"/>
                </a:cubicBezTo>
                <a:cubicBezTo>
                  <a:pt x="17315" y="10252"/>
                  <a:pt x="17444" y="9508"/>
                  <a:pt x="17845" y="8960"/>
                </a:cubicBezTo>
                <a:cubicBezTo>
                  <a:pt x="21070" y="4754"/>
                  <a:pt x="21070" y="4754"/>
                  <a:pt x="21070" y="4754"/>
                </a:cubicBezTo>
                <a:cubicBezTo>
                  <a:pt x="21343" y="4206"/>
                  <a:pt x="21600" y="4381"/>
                  <a:pt x="21600" y="4929"/>
                </a:cubicBezTo>
                <a:cubicBezTo>
                  <a:pt x="21600" y="19782"/>
                  <a:pt x="21600" y="19782"/>
                  <a:pt x="21600" y="19782"/>
                </a:cubicBezTo>
                <a:cubicBezTo>
                  <a:pt x="21600" y="19782"/>
                  <a:pt x="21472" y="21600"/>
                  <a:pt x="19995" y="21600"/>
                </a:cubicBezTo>
                <a:cubicBezTo>
                  <a:pt x="1476" y="21600"/>
                  <a:pt x="1476" y="21600"/>
                  <a:pt x="1476" y="21600"/>
                </a:cubicBezTo>
                <a:close/>
              </a:path>
            </a:pathLst>
          </a:custGeom>
          <a:solidFill>
            <a:srgbClr val="0070C0">
              <a:lumMod val="20000"/>
              <a:lumOff val="80000"/>
            </a:srgbClr>
          </a:solidFill>
          <a:ln w="12700">
            <a:miter lim="400000"/>
          </a:ln>
        </p:spPr>
        <p:txBody>
          <a:bodyPr lIns="45719" rIns="45719" anchor="ctr"/>
          <a:p>
            <a:pPr marL="0" marR="0" lvl="0" indent="0" algn="l" defTabSz="914400" rtl="0" eaLnBrk="1" fontAlgn="auto" latinLnBrk="0" hangingPunct="1">
              <a:lnSpc>
                <a:spcPct val="100000"/>
              </a:lnSpc>
              <a:spcBef>
                <a:spcPts val="0"/>
              </a:spcBef>
              <a:spcAft>
                <a:spcPts val="0"/>
              </a:spcAft>
              <a:buClrTx/>
              <a:buSzTx/>
              <a:buFontTx/>
              <a:buNone/>
              <a:defRPr sz="1000"/>
            </a:pPr>
            <a:endParaRPr kumimoji="0" sz="1000" b="0" i="0" u="none" strike="noStrike" kern="1200" cap="none" spc="0" normalizeH="0" baseline="0" noProof="0">
              <a:ln>
                <a:noFill/>
              </a:ln>
              <a:solidFill>
                <a:srgbClr val="0070C0">
                  <a:lumMod val="20000"/>
                  <a:lumOff val="80000"/>
                </a:srgbClr>
              </a:solidFill>
              <a:effectLst/>
              <a:uLnTx/>
              <a:uFillTx/>
              <a:latin typeface="微软雅黑" panose="020B0503020204020204" pitchFamily="34" charset="-122"/>
              <a:ea typeface="微软雅黑" panose="020B0503020204020204" pitchFamily="34" charset="-122"/>
            </a:endParaRPr>
          </a:p>
        </p:txBody>
      </p:sp>
      <p:sp>
        <p:nvSpPr>
          <p:cNvPr id="134" name="Shape 11364"/>
          <p:cNvSpPr/>
          <p:nvPr>
            <p:custDataLst>
              <p:tags r:id="rId15"/>
            </p:custDataLst>
          </p:nvPr>
        </p:nvSpPr>
        <p:spPr>
          <a:xfrm>
            <a:off x="12102975" y="3661346"/>
            <a:ext cx="612599" cy="219012"/>
          </a:xfrm>
          <a:custGeom>
            <a:avLst/>
            <a:gdLst/>
            <a:ahLst/>
            <a:cxnLst>
              <a:cxn ang="0">
                <a:pos x="wd2" y="hd2"/>
              </a:cxn>
              <a:cxn ang="5400000">
                <a:pos x="wd2" y="hd2"/>
              </a:cxn>
              <a:cxn ang="10800000">
                <a:pos x="wd2" y="hd2"/>
              </a:cxn>
              <a:cxn ang="16200000">
                <a:pos x="wd2" y="hd2"/>
              </a:cxn>
            </a:cxnLst>
            <a:rect l="0" t="0" r="r" b="b"/>
            <a:pathLst>
              <a:path w="21600" h="21600" extrusionOk="0">
                <a:moveTo>
                  <a:pt x="0" y="16199"/>
                </a:moveTo>
                <a:cubicBezTo>
                  <a:pt x="0" y="19169"/>
                  <a:pt x="868" y="21600"/>
                  <a:pt x="1929" y="21600"/>
                </a:cubicBezTo>
                <a:lnTo>
                  <a:pt x="19673" y="21600"/>
                </a:lnTo>
                <a:cubicBezTo>
                  <a:pt x="20733" y="21600"/>
                  <a:pt x="21600" y="19169"/>
                  <a:pt x="21600" y="16199"/>
                </a:cubicBezTo>
                <a:lnTo>
                  <a:pt x="21600" y="0"/>
                </a:lnTo>
                <a:lnTo>
                  <a:pt x="13500" y="0"/>
                </a:lnTo>
                <a:lnTo>
                  <a:pt x="13500" y="5397"/>
                </a:lnTo>
                <a:cubicBezTo>
                  <a:pt x="13500" y="6580"/>
                  <a:pt x="13150" y="7560"/>
                  <a:pt x="12730" y="7560"/>
                </a:cubicBezTo>
                <a:lnTo>
                  <a:pt x="8872" y="7560"/>
                </a:lnTo>
                <a:cubicBezTo>
                  <a:pt x="8449" y="7560"/>
                  <a:pt x="8100" y="6580"/>
                  <a:pt x="8100" y="5397"/>
                </a:cubicBezTo>
                <a:lnTo>
                  <a:pt x="8100" y="0"/>
                </a:lnTo>
                <a:lnTo>
                  <a:pt x="0" y="0"/>
                </a:lnTo>
                <a:cubicBezTo>
                  <a:pt x="0" y="0"/>
                  <a:pt x="0" y="16199"/>
                  <a:pt x="0" y="16199"/>
                </a:cubicBezTo>
                <a:close/>
              </a:path>
            </a:pathLst>
          </a:custGeom>
          <a:solidFill>
            <a:srgbClr val="0070C0">
              <a:lumMod val="40000"/>
              <a:lumOff val="60000"/>
            </a:srgbClr>
          </a:solidFill>
          <a:ln w="12700">
            <a:miter lim="400000"/>
          </a:ln>
        </p:spPr>
        <p:txBody>
          <a:bodyPr lIns="19050" tIns="19050" rIns="19050" bIns="19050" anchor="ctr"/>
          <a:p>
            <a:pPr marL="0" marR="0" lvl="0" indent="0" algn="l" defTabSz="228600" rtl="0" eaLnBrk="1" fontAlgn="auto" latinLnBrk="0" hangingPunct="1">
              <a:lnSpc>
                <a:spcPct val="100000"/>
              </a:lnSpc>
              <a:spcBef>
                <a:spcPts val="0"/>
              </a:spcBef>
              <a:spcAft>
                <a:spcPts val="0"/>
              </a:spcAft>
              <a:buClrTx/>
              <a:buSzTx/>
              <a:buFontTx/>
              <a:buNone/>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sym typeface="Gill Sans"/>
            </a:endParaRPr>
          </a:p>
        </p:txBody>
      </p:sp>
      <p:sp>
        <p:nvSpPr>
          <p:cNvPr id="135" name="Shape 11365"/>
          <p:cNvSpPr/>
          <p:nvPr>
            <p:custDataLst>
              <p:tags r:id="rId16"/>
            </p:custDataLst>
          </p:nvPr>
        </p:nvSpPr>
        <p:spPr>
          <a:xfrm>
            <a:off x="12357744" y="3661346"/>
            <a:ext cx="87503" cy="4380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0" y="0"/>
                </a:lnTo>
                <a:lnTo>
                  <a:pt x="0" y="21600"/>
                </a:lnTo>
                <a:cubicBezTo>
                  <a:pt x="0" y="21600"/>
                  <a:pt x="21600" y="21600"/>
                  <a:pt x="21600" y="21600"/>
                </a:cubicBezTo>
                <a:close/>
              </a:path>
            </a:pathLst>
          </a:custGeom>
          <a:solidFill>
            <a:srgbClr val="0070C0"/>
          </a:solidFill>
          <a:ln w="12700">
            <a:miter lim="400000"/>
          </a:ln>
        </p:spPr>
        <p:txBody>
          <a:bodyPr lIns="19050" tIns="19050" rIns="19050" bIns="19050" anchor="ctr"/>
          <a:p>
            <a:pPr marL="0" marR="0" lvl="0" indent="0" algn="l" defTabSz="228600" rtl="0" eaLnBrk="1" fontAlgn="auto" latinLnBrk="0" hangingPunct="1">
              <a:lnSpc>
                <a:spcPct val="100000"/>
              </a:lnSpc>
              <a:spcBef>
                <a:spcPts val="0"/>
              </a:spcBef>
              <a:spcAft>
                <a:spcPts val="0"/>
              </a:spcAft>
              <a:buClrTx/>
              <a:buSzTx/>
              <a:buFontTx/>
              <a:buNone/>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sym typeface="Gill Sans"/>
            </a:endParaRPr>
          </a:p>
        </p:txBody>
      </p:sp>
      <p:sp>
        <p:nvSpPr>
          <p:cNvPr id="136" name="Shape 11366"/>
          <p:cNvSpPr/>
          <p:nvPr>
            <p:custDataLst>
              <p:tags r:id="rId17"/>
            </p:custDataLst>
          </p:nvPr>
        </p:nvSpPr>
        <p:spPr>
          <a:xfrm>
            <a:off x="12102975" y="3349969"/>
            <a:ext cx="612599" cy="273771"/>
          </a:xfrm>
          <a:custGeom>
            <a:avLst/>
            <a:gdLst/>
            <a:ahLst/>
            <a:cxnLst>
              <a:cxn ang="0">
                <a:pos x="wd2" y="hd2"/>
              </a:cxn>
              <a:cxn ang="5400000">
                <a:pos x="wd2" y="hd2"/>
              </a:cxn>
              <a:cxn ang="10800000">
                <a:pos x="wd2" y="hd2"/>
              </a:cxn>
              <a:cxn ang="16200000">
                <a:pos x="wd2" y="hd2"/>
              </a:cxn>
            </a:cxnLst>
            <a:rect l="0" t="0" r="r" b="b"/>
            <a:pathLst>
              <a:path w="21600" h="21600" extrusionOk="0">
                <a:moveTo>
                  <a:pt x="7715" y="3456"/>
                </a:moveTo>
                <a:lnTo>
                  <a:pt x="13886" y="3456"/>
                </a:lnTo>
                <a:lnTo>
                  <a:pt x="13886" y="6912"/>
                </a:lnTo>
                <a:lnTo>
                  <a:pt x="7715" y="6912"/>
                </a:lnTo>
                <a:cubicBezTo>
                  <a:pt x="7715" y="6912"/>
                  <a:pt x="7715" y="3456"/>
                  <a:pt x="7715" y="3456"/>
                </a:cubicBezTo>
                <a:close/>
                <a:moveTo>
                  <a:pt x="0" y="21600"/>
                </a:moveTo>
                <a:lnTo>
                  <a:pt x="21600" y="21600"/>
                </a:lnTo>
                <a:lnTo>
                  <a:pt x="21600" y="11231"/>
                </a:lnTo>
                <a:cubicBezTo>
                  <a:pt x="21600" y="8858"/>
                  <a:pt x="20733" y="6912"/>
                  <a:pt x="19673" y="6912"/>
                </a:cubicBezTo>
                <a:lnTo>
                  <a:pt x="15431" y="6912"/>
                </a:lnTo>
                <a:lnTo>
                  <a:pt x="15431" y="2591"/>
                </a:lnTo>
                <a:cubicBezTo>
                  <a:pt x="15431" y="1162"/>
                  <a:pt x="14910" y="0"/>
                  <a:pt x="14273" y="0"/>
                </a:cubicBezTo>
                <a:lnTo>
                  <a:pt x="7329" y="0"/>
                </a:lnTo>
                <a:cubicBezTo>
                  <a:pt x="6689" y="0"/>
                  <a:pt x="6171" y="1162"/>
                  <a:pt x="6171" y="2591"/>
                </a:cubicBezTo>
                <a:lnTo>
                  <a:pt x="6171" y="6912"/>
                </a:lnTo>
                <a:lnTo>
                  <a:pt x="1929" y="6912"/>
                </a:lnTo>
                <a:cubicBezTo>
                  <a:pt x="868" y="6912"/>
                  <a:pt x="0" y="8858"/>
                  <a:pt x="0" y="11231"/>
                </a:cubicBezTo>
                <a:cubicBezTo>
                  <a:pt x="0" y="11231"/>
                  <a:pt x="0" y="21600"/>
                  <a:pt x="0" y="21600"/>
                </a:cubicBezTo>
                <a:close/>
              </a:path>
            </a:pathLst>
          </a:custGeom>
          <a:solidFill>
            <a:srgbClr val="0070C0">
              <a:lumMod val="40000"/>
              <a:lumOff val="60000"/>
            </a:srgbClr>
          </a:solidFill>
          <a:ln w="12700">
            <a:miter lim="400000"/>
          </a:ln>
        </p:spPr>
        <p:txBody>
          <a:bodyPr lIns="19050" tIns="19050" rIns="19050" bIns="19050" anchor="ctr"/>
          <a:p>
            <a:pPr marL="0" marR="0" lvl="0" indent="0" algn="l" defTabSz="228600" rtl="0" eaLnBrk="1" fontAlgn="auto" latinLnBrk="0" hangingPunct="1">
              <a:lnSpc>
                <a:spcPct val="100000"/>
              </a:lnSpc>
              <a:spcBef>
                <a:spcPts val="0"/>
              </a:spcBef>
              <a:spcAft>
                <a:spcPts val="0"/>
              </a:spcAft>
              <a:buClrTx/>
              <a:buSzTx/>
              <a:buFontTx/>
              <a:buNone/>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sym typeface="Gill Sans"/>
            </a:endParaRPr>
          </a:p>
        </p:txBody>
      </p:sp>
      <p:sp>
        <p:nvSpPr>
          <p:cNvPr id="137" name="圆角矩形 57"/>
          <p:cNvSpPr/>
          <p:nvPr>
            <p:custDataLst>
              <p:tags r:id="rId18"/>
            </p:custDataLst>
          </p:nvPr>
        </p:nvSpPr>
        <p:spPr>
          <a:xfrm>
            <a:off x="5562547" y="4923676"/>
            <a:ext cx="683023" cy="489972"/>
          </a:xfrm>
          <a:prstGeom prst="roundRect">
            <a:avLst/>
          </a:prstGeom>
          <a:solidFill>
            <a:srgbClr val="0070C0">
              <a:lumMod val="75000"/>
            </a:srgbClr>
          </a:solidFill>
          <a:ln w="12700" cap="flat" cmpd="sng" algn="ctr">
            <a:noFill/>
            <a:prstDash val="solid"/>
            <a:miter lim="800000"/>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138" name="Shape 11125"/>
          <p:cNvSpPr/>
          <p:nvPr>
            <p:custDataLst>
              <p:tags r:id="rId19"/>
            </p:custDataLst>
          </p:nvPr>
        </p:nvSpPr>
        <p:spPr>
          <a:xfrm>
            <a:off x="5700121" y="5031823"/>
            <a:ext cx="153293" cy="114569"/>
          </a:xfrm>
          <a:custGeom>
            <a:avLst/>
            <a:gdLst/>
            <a:ahLst/>
            <a:cxnLst>
              <a:cxn ang="0">
                <a:pos x="wd2" y="hd2"/>
              </a:cxn>
              <a:cxn ang="5400000">
                <a:pos x="wd2" y="hd2"/>
              </a:cxn>
              <a:cxn ang="10800000">
                <a:pos x="wd2" y="hd2"/>
              </a:cxn>
              <a:cxn ang="16200000">
                <a:pos x="wd2" y="hd2"/>
              </a:cxn>
            </a:cxnLst>
            <a:rect l="0" t="0" r="r" b="b"/>
            <a:pathLst>
              <a:path w="21600" h="21600" extrusionOk="0">
                <a:moveTo>
                  <a:pt x="0" y="1386"/>
                </a:moveTo>
                <a:lnTo>
                  <a:pt x="0" y="9715"/>
                </a:lnTo>
                <a:cubicBezTo>
                  <a:pt x="0" y="10494"/>
                  <a:pt x="446" y="11102"/>
                  <a:pt x="1036" y="11102"/>
                </a:cubicBezTo>
                <a:lnTo>
                  <a:pt x="8298" y="11102"/>
                </a:lnTo>
                <a:cubicBezTo>
                  <a:pt x="13203" y="11102"/>
                  <a:pt x="15275" y="16350"/>
                  <a:pt x="17157" y="21600"/>
                </a:cubicBezTo>
                <a:cubicBezTo>
                  <a:pt x="18455" y="17522"/>
                  <a:pt x="19783" y="13486"/>
                  <a:pt x="21600" y="9759"/>
                </a:cubicBezTo>
                <a:cubicBezTo>
                  <a:pt x="18327" y="3601"/>
                  <a:pt x="14075" y="0"/>
                  <a:pt x="8298" y="0"/>
                </a:cubicBezTo>
                <a:lnTo>
                  <a:pt x="1036" y="0"/>
                </a:lnTo>
                <a:cubicBezTo>
                  <a:pt x="446" y="0"/>
                  <a:pt x="0" y="610"/>
                  <a:pt x="0" y="1386"/>
                </a:cubicBezTo>
                <a:close/>
              </a:path>
            </a:pathLst>
          </a:custGeom>
          <a:solidFill>
            <a:sysClr val="window" lastClr="FFFFFF"/>
          </a:solidFill>
          <a:ln w="12700">
            <a:miter lim="400000"/>
          </a:ln>
        </p:spPr>
        <p:txBody>
          <a:bodyPr lIns="19050" tIns="19050" rIns="19050" bIns="19050" anchor="ctr"/>
          <a:p>
            <a:pPr marL="0" marR="0" lvl="0" indent="0" algn="l" defTabSz="228600" rtl="0" eaLnBrk="1" fontAlgn="auto" latinLnBrk="0" hangingPunct="1">
              <a:lnSpc>
                <a:spcPct val="100000"/>
              </a:lnSpc>
              <a:spcBef>
                <a:spcPts val="0"/>
              </a:spcBef>
              <a:spcAft>
                <a:spcPts val="0"/>
              </a:spcAft>
              <a:buClrTx/>
              <a:buSzTx/>
              <a:buFontTx/>
              <a:buNone/>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sym typeface="Gill Sans"/>
            </a:endParaRPr>
          </a:p>
        </p:txBody>
      </p:sp>
      <p:sp>
        <p:nvSpPr>
          <p:cNvPr id="139" name="Shape 11126"/>
          <p:cNvSpPr/>
          <p:nvPr>
            <p:custDataLst>
              <p:tags r:id="rId20"/>
            </p:custDataLst>
          </p:nvPr>
        </p:nvSpPr>
        <p:spPr>
          <a:xfrm>
            <a:off x="5682474" y="4976981"/>
            <a:ext cx="412519" cy="316546"/>
          </a:xfrm>
          <a:custGeom>
            <a:avLst/>
            <a:gdLst/>
            <a:ahLst/>
            <a:cxnLst>
              <a:cxn ang="0">
                <a:pos x="wd2" y="hd2"/>
              </a:cxn>
              <a:cxn ang="5400000">
                <a:pos x="wd2" y="hd2"/>
              </a:cxn>
              <a:cxn ang="10800000">
                <a:pos x="wd2" y="hd2"/>
              </a:cxn>
              <a:cxn ang="16200000">
                <a:pos x="wd2" y="hd2"/>
              </a:cxn>
            </a:cxnLst>
            <a:rect l="0" t="0" r="r" b="b"/>
            <a:pathLst>
              <a:path w="21600" h="21600" extrusionOk="0">
                <a:moveTo>
                  <a:pt x="21492" y="5165"/>
                </a:moveTo>
                <a:lnTo>
                  <a:pt x="17646" y="157"/>
                </a:lnTo>
                <a:cubicBezTo>
                  <a:pt x="17562" y="63"/>
                  <a:pt x="17467" y="0"/>
                  <a:pt x="17359" y="0"/>
                </a:cubicBezTo>
                <a:cubicBezTo>
                  <a:pt x="17140" y="0"/>
                  <a:pt x="16971" y="220"/>
                  <a:pt x="16971" y="502"/>
                </a:cubicBezTo>
                <a:lnTo>
                  <a:pt x="16971" y="3517"/>
                </a:lnTo>
                <a:lnTo>
                  <a:pt x="13885" y="3517"/>
                </a:lnTo>
                <a:cubicBezTo>
                  <a:pt x="9968" y="3517"/>
                  <a:pt x="8401" y="7723"/>
                  <a:pt x="7064" y="11774"/>
                </a:cubicBezTo>
                <a:cubicBezTo>
                  <a:pt x="6773" y="12670"/>
                  <a:pt x="6473" y="13578"/>
                  <a:pt x="6122" y="14458"/>
                </a:cubicBezTo>
                <a:cubicBezTo>
                  <a:pt x="5447" y="16155"/>
                  <a:pt x="4687" y="17584"/>
                  <a:pt x="3083" y="17584"/>
                </a:cubicBezTo>
                <a:lnTo>
                  <a:pt x="385" y="17584"/>
                </a:lnTo>
                <a:cubicBezTo>
                  <a:pt x="166" y="17584"/>
                  <a:pt x="0" y="17802"/>
                  <a:pt x="0" y="18085"/>
                </a:cubicBezTo>
                <a:lnTo>
                  <a:pt x="0" y="21099"/>
                </a:lnTo>
                <a:cubicBezTo>
                  <a:pt x="0" y="21381"/>
                  <a:pt x="166" y="21600"/>
                  <a:pt x="385" y="21600"/>
                </a:cubicBezTo>
                <a:lnTo>
                  <a:pt x="3083" y="21600"/>
                </a:lnTo>
                <a:cubicBezTo>
                  <a:pt x="7003" y="21600"/>
                  <a:pt x="8570" y="17393"/>
                  <a:pt x="9907" y="13343"/>
                </a:cubicBezTo>
                <a:cubicBezTo>
                  <a:pt x="10197" y="12449"/>
                  <a:pt x="10498" y="11537"/>
                  <a:pt x="10849" y="10659"/>
                </a:cubicBezTo>
                <a:cubicBezTo>
                  <a:pt x="11521" y="8963"/>
                  <a:pt x="12281" y="7535"/>
                  <a:pt x="13885" y="7535"/>
                </a:cubicBezTo>
                <a:lnTo>
                  <a:pt x="16971" y="7535"/>
                </a:lnTo>
                <a:lnTo>
                  <a:pt x="16971" y="10550"/>
                </a:lnTo>
                <a:cubicBezTo>
                  <a:pt x="16971" y="10832"/>
                  <a:pt x="17153" y="11052"/>
                  <a:pt x="17359" y="11052"/>
                </a:cubicBezTo>
                <a:cubicBezTo>
                  <a:pt x="17454" y="11052"/>
                  <a:pt x="17562" y="11004"/>
                  <a:pt x="17636" y="10910"/>
                </a:cubicBezTo>
                <a:lnTo>
                  <a:pt x="21492" y="5888"/>
                </a:lnTo>
                <a:cubicBezTo>
                  <a:pt x="21564" y="5793"/>
                  <a:pt x="21600" y="5651"/>
                  <a:pt x="21600" y="5526"/>
                </a:cubicBezTo>
                <a:cubicBezTo>
                  <a:pt x="21600" y="5400"/>
                  <a:pt x="21564" y="5260"/>
                  <a:pt x="21492" y="5165"/>
                </a:cubicBezTo>
                <a:close/>
              </a:path>
            </a:pathLst>
          </a:custGeom>
          <a:solidFill>
            <a:sysClr val="window" lastClr="FFFFFF"/>
          </a:solidFill>
          <a:ln w="12700">
            <a:miter lim="400000"/>
          </a:ln>
        </p:spPr>
        <p:txBody>
          <a:bodyPr lIns="19050" tIns="19050" rIns="19050" bIns="19050" anchor="ctr"/>
          <a:p>
            <a:pPr marL="0" marR="0" lvl="0" indent="0" algn="l" defTabSz="228600" rtl="0" eaLnBrk="1" fontAlgn="auto" latinLnBrk="0" hangingPunct="1">
              <a:lnSpc>
                <a:spcPct val="100000"/>
              </a:lnSpc>
              <a:spcBef>
                <a:spcPts val="0"/>
              </a:spcBef>
              <a:spcAft>
                <a:spcPts val="0"/>
              </a:spcAft>
              <a:buClrTx/>
              <a:buSzTx/>
              <a:buFontTx/>
              <a:buNone/>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sym typeface="Gill Sans"/>
            </a:endParaRPr>
          </a:p>
        </p:txBody>
      </p:sp>
      <p:sp>
        <p:nvSpPr>
          <p:cNvPr id="140" name="Shape 11127"/>
          <p:cNvSpPr/>
          <p:nvPr>
            <p:custDataLst>
              <p:tags r:id="rId21"/>
            </p:custDataLst>
          </p:nvPr>
        </p:nvSpPr>
        <p:spPr>
          <a:xfrm>
            <a:off x="5842048" y="5159812"/>
            <a:ext cx="241502" cy="166086"/>
          </a:xfrm>
          <a:custGeom>
            <a:avLst/>
            <a:gdLst/>
            <a:ahLst/>
            <a:cxnLst>
              <a:cxn ang="0">
                <a:pos x="wd2" y="hd2"/>
              </a:cxn>
              <a:cxn ang="5400000">
                <a:pos x="wd2" y="hd2"/>
              </a:cxn>
              <a:cxn ang="10800000">
                <a:pos x="wd2" y="hd2"/>
              </a:cxn>
              <a:cxn ang="16200000">
                <a:pos x="wd2" y="hd2"/>
              </a:cxn>
            </a:cxnLst>
            <a:rect l="0" t="0" r="r" b="b"/>
            <a:pathLst>
              <a:path w="21600" h="21600" extrusionOk="0">
                <a:moveTo>
                  <a:pt x="21600" y="11072"/>
                </a:moveTo>
                <a:cubicBezTo>
                  <a:pt x="21600" y="10829"/>
                  <a:pt x="21538" y="10562"/>
                  <a:pt x="21416" y="10382"/>
                </a:cubicBezTo>
                <a:lnTo>
                  <a:pt x="14847" y="837"/>
                </a:lnTo>
                <a:cubicBezTo>
                  <a:pt x="14702" y="660"/>
                  <a:pt x="14540" y="539"/>
                  <a:pt x="14355" y="539"/>
                </a:cubicBezTo>
                <a:cubicBezTo>
                  <a:pt x="13981" y="539"/>
                  <a:pt x="13693" y="958"/>
                  <a:pt x="13693" y="1495"/>
                </a:cubicBezTo>
                <a:lnTo>
                  <a:pt x="13693" y="7243"/>
                </a:lnTo>
                <a:lnTo>
                  <a:pt x="8421" y="7243"/>
                </a:lnTo>
                <a:cubicBezTo>
                  <a:pt x="5313" y="7243"/>
                  <a:pt x="3997" y="3623"/>
                  <a:pt x="2803" y="0"/>
                </a:cubicBezTo>
                <a:cubicBezTo>
                  <a:pt x="1979" y="2812"/>
                  <a:pt x="1136" y="5595"/>
                  <a:pt x="0" y="8166"/>
                </a:cubicBezTo>
                <a:cubicBezTo>
                  <a:pt x="3813" y="15945"/>
                  <a:pt x="7579" y="14897"/>
                  <a:pt x="13693" y="14897"/>
                </a:cubicBezTo>
                <a:lnTo>
                  <a:pt x="13693" y="20647"/>
                </a:lnTo>
                <a:cubicBezTo>
                  <a:pt x="13693" y="21152"/>
                  <a:pt x="14004" y="21600"/>
                  <a:pt x="14355" y="21600"/>
                </a:cubicBezTo>
                <a:cubicBezTo>
                  <a:pt x="14517" y="21600"/>
                  <a:pt x="14702" y="21512"/>
                  <a:pt x="14828" y="21333"/>
                </a:cubicBezTo>
                <a:lnTo>
                  <a:pt x="21416" y="11758"/>
                </a:lnTo>
                <a:cubicBezTo>
                  <a:pt x="21538" y="11578"/>
                  <a:pt x="21600" y="11311"/>
                  <a:pt x="21600" y="11072"/>
                </a:cubicBezTo>
                <a:close/>
              </a:path>
            </a:pathLst>
          </a:custGeom>
          <a:solidFill>
            <a:sysClr val="window" lastClr="FFFFFF"/>
          </a:solidFill>
          <a:ln w="12700">
            <a:miter lim="400000"/>
          </a:ln>
        </p:spPr>
        <p:txBody>
          <a:bodyPr lIns="19050" tIns="19050" rIns="19050" bIns="19050" anchor="ctr"/>
          <a:p>
            <a:pPr marL="0" marR="0" lvl="0" indent="0" algn="l" defTabSz="228600" rtl="0" eaLnBrk="1" fontAlgn="auto" latinLnBrk="0" hangingPunct="1">
              <a:lnSpc>
                <a:spcPct val="100000"/>
              </a:lnSpc>
              <a:spcBef>
                <a:spcPts val="0"/>
              </a:spcBef>
              <a:spcAft>
                <a:spcPts val="0"/>
              </a:spcAft>
              <a:buClrTx/>
              <a:buSzTx/>
              <a:buFontTx/>
              <a:buNone/>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sym typeface="Gill Sans"/>
            </a:endParaRPr>
          </a:p>
        </p:txBody>
      </p:sp>
      <p:sp>
        <p:nvSpPr>
          <p:cNvPr id="141" name="线条"/>
          <p:cNvSpPr/>
          <p:nvPr>
            <p:custDataLst>
              <p:tags r:id="rId22"/>
            </p:custDataLst>
          </p:nvPr>
        </p:nvSpPr>
        <p:spPr>
          <a:xfrm>
            <a:off x="6462793" y="3632472"/>
            <a:ext cx="977638" cy="2"/>
          </a:xfrm>
          <a:prstGeom prst="line">
            <a:avLst/>
          </a:prstGeom>
          <a:ln w="12700">
            <a:solidFill>
              <a:srgbClr val="ADB9CA"/>
            </a:solidFill>
            <a:prstDash val="sysDash"/>
            <a:miter/>
            <a:headEnd type="oval"/>
            <a:tailEnd type="oval"/>
          </a:ln>
        </p:spPr>
        <p:txBody>
          <a:bodyPr lIns="45719" rIns="45719"/>
          <a:p>
            <a:pPr marL="0" marR="0" lvl="0" indent="0" algn="l" defTabSz="914400" rtl="0" eaLnBrk="1" fontAlgn="auto" latinLnBrk="0" hangingPunct="1">
              <a:lnSpc>
                <a:spcPct val="100000"/>
              </a:lnSpc>
              <a:spcBef>
                <a:spcPts val="0"/>
              </a:spcBef>
              <a:spcAft>
                <a:spcPts val="0"/>
              </a:spcAft>
              <a:buClrTx/>
              <a:buSzTx/>
              <a:buFontTx/>
              <a:buNone/>
            </a:pPr>
            <a:endParaRPr kumimoji="0" sz="18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142" name="线条"/>
          <p:cNvSpPr/>
          <p:nvPr>
            <p:custDataLst>
              <p:tags r:id="rId23"/>
            </p:custDataLst>
          </p:nvPr>
        </p:nvSpPr>
        <p:spPr>
          <a:xfrm>
            <a:off x="6462793" y="6644917"/>
            <a:ext cx="977638" cy="2"/>
          </a:xfrm>
          <a:prstGeom prst="line">
            <a:avLst/>
          </a:prstGeom>
          <a:ln w="12700">
            <a:solidFill>
              <a:srgbClr val="ADB9CA"/>
            </a:solidFill>
            <a:prstDash val="sysDash"/>
            <a:miter/>
            <a:headEnd type="oval"/>
            <a:tailEnd type="oval"/>
          </a:ln>
        </p:spPr>
        <p:txBody>
          <a:bodyPr lIns="45719" rIns="45719"/>
          <a:p>
            <a:pPr marL="0" marR="0" lvl="0" indent="0" algn="l" defTabSz="914400" rtl="0" eaLnBrk="1" fontAlgn="auto" latinLnBrk="0" hangingPunct="1">
              <a:lnSpc>
                <a:spcPct val="100000"/>
              </a:lnSpc>
              <a:spcBef>
                <a:spcPts val="0"/>
              </a:spcBef>
              <a:spcAft>
                <a:spcPts val="0"/>
              </a:spcAft>
              <a:buClrTx/>
              <a:buSzTx/>
              <a:buFontTx/>
              <a:buNone/>
            </a:pPr>
            <a:endParaRPr kumimoji="0" sz="18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143" name="线条"/>
          <p:cNvSpPr/>
          <p:nvPr>
            <p:custDataLst>
              <p:tags r:id="rId24"/>
            </p:custDataLst>
          </p:nvPr>
        </p:nvSpPr>
        <p:spPr>
          <a:xfrm>
            <a:off x="10779435" y="3632472"/>
            <a:ext cx="977636" cy="2"/>
          </a:xfrm>
          <a:prstGeom prst="line">
            <a:avLst/>
          </a:prstGeom>
          <a:ln w="12700">
            <a:solidFill>
              <a:srgbClr val="ADB9CA"/>
            </a:solidFill>
            <a:prstDash val="sysDash"/>
            <a:miter/>
            <a:headEnd type="oval"/>
            <a:tailEnd type="oval"/>
          </a:ln>
        </p:spPr>
        <p:txBody>
          <a:bodyPr lIns="45719" rIns="45719"/>
          <a:p>
            <a:pPr marL="0" marR="0" lvl="0" indent="0" algn="l" defTabSz="914400" rtl="0" eaLnBrk="1" fontAlgn="auto" latinLnBrk="0" hangingPunct="1">
              <a:lnSpc>
                <a:spcPct val="100000"/>
              </a:lnSpc>
              <a:spcBef>
                <a:spcPts val="0"/>
              </a:spcBef>
              <a:spcAft>
                <a:spcPts val="0"/>
              </a:spcAft>
              <a:buClrTx/>
              <a:buSzTx/>
              <a:buFontTx/>
              <a:buNone/>
            </a:pPr>
            <a:endParaRPr kumimoji="0" sz="18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144" name="线条"/>
          <p:cNvSpPr/>
          <p:nvPr>
            <p:custDataLst>
              <p:tags r:id="rId25"/>
            </p:custDataLst>
          </p:nvPr>
        </p:nvSpPr>
        <p:spPr>
          <a:xfrm>
            <a:off x="10779435" y="6644917"/>
            <a:ext cx="977636" cy="2"/>
          </a:xfrm>
          <a:prstGeom prst="line">
            <a:avLst/>
          </a:prstGeom>
          <a:ln w="12700">
            <a:solidFill>
              <a:srgbClr val="ADB9CA"/>
            </a:solidFill>
            <a:prstDash val="sysDash"/>
            <a:miter/>
            <a:headEnd type="oval"/>
            <a:tailEnd type="oval"/>
          </a:ln>
        </p:spPr>
        <p:txBody>
          <a:bodyPr lIns="45719" rIns="45719"/>
          <a:p>
            <a:pPr marL="0" marR="0" lvl="0" indent="0" algn="l" defTabSz="914400" rtl="0" eaLnBrk="1" fontAlgn="auto" latinLnBrk="0" hangingPunct="1">
              <a:lnSpc>
                <a:spcPct val="100000"/>
              </a:lnSpc>
              <a:spcBef>
                <a:spcPts val="0"/>
              </a:spcBef>
              <a:spcAft>
                <a:spcPts val="0"/>
              </a:spcAft>
              <a:buClrTx/>
              <a:buSzTx/>
              <a:buFontTx/>
              <a:buNone/>
            </a:pPr>
            <a:endParaRPr kumimoji="0" sz="18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148" name="文本框 147"/>
          <p:cNvSpPr txBox="1"/>
          <p:nvPr>
            <p:custDataLst>
              <p:tags r:id="rId26"/>
            </p:custDataLst>
          </p:nvPr>
        </p:nvSpPr>
        <p:spPr>
          <a:xfrm>
            <a:off x="7307524" y="4798581"/>
            <a:ext cx="601048" cy="521970"/>
          </a:xfrm>
          <a:prstGeom prst="rect">
            <a:avLst/>
          </a:prstGeom>
          <a:noFill/>
        </p:spPr>
        <p:txBody>
          <a:bodyPr wrap="square" rtlCol="0">
            <a:spAutoFit/>
          </a:bodyPr>
          <a:p>
            <a:pPr marL="0" marR="0" lvl="0" indent="0" algn="l" defTabSz="914400" rtl="0" eaLnBrk="1" fontAlgn="auto" latinLnBrk="0" hangingPunct="1">
              <a:lnSpc>
                <a:spcPct val="100000"/>
              </a:lnSpc>
              <a:spcBef>
                <a:spcPts val="0"/>
              </a:spcBef>
              <a:spcAft>
                <a:spcPts val="0"/>
              </a:spcAft>
              <a:buClrTx/>
              <a:buSzTx/>
              <a:buFontTx/>
              <a:buNone/>
            </a:pPr>
            <a:r>
              <a:rPr lang="en-US" altLang="zh-CN" sz="2800" b="1" dirty="0">
                <a:solidFill>
                  <a:sysClr val="window" lastClr="FFFFFF"/>
                </a:solidFill>
                <a:latin typeface="微软雅黑" panose="020B0503020204020204" pitchFamily="34" charset="-122"/>
                <a:ea typeface="微软雅黑" panose="020B0503020204020204" pitchFamily="34" charset="-122"/>
              </a:rPr>
              <a:t>5</a:t>
            </a:r>
            <a:endParaRPr kumimoji="0" lang="zh-CN" altLang="en-US" sz="2800" b="1"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endParaRPr>
          </a:p>
        </p:txBody>
      </p:sp>
      <p:sp>
        <p:nvSpPr>
          <p:cNvPr id="149" name="文本框 148"/>
          <p:cNvSpPr txBox="1"/>
          <p:nvPr>
            <p:custDataLst>
              <p:tags r:id="rId27"/>
            </p:custDataLst>
          </p:nvPr>
        </p:nvSpPr>
        <p:spPr>
          <a:xfrm>
            <a:off x="8569620" y="3323181"/>
            <a:ext cx="601048" cy="521970"/>
          </a:xfrm>
          <a:prstGeom prst="rect">
            <a:avLst/>
          </a:prstGeom>
          <a:noFill/>
        </p:spPr>
        <p:txBody>
          <a:bodyPr wrap="square" rtlCol="0">
            <a:spAutoFit/>
          </a:bodyPr>
          <a:p>
            <a:pPr marL="0" marR="0" lvl="0" indent="0" algn="l" defTabSz="914400" rtl="0" eaLnBrk="1" fontAlgn="auto" latinLnBrk="0" hangingPunct="1">
              <a:lnSpc>
                <a:spcPct val="100000"/>
              </a:lnSpc>
              <a:spcBef>
                <a:spcPts val="0"/>
              </a:spcBef>
              <a:spcAft>
                <a:spcPts val="0"/>
              </a:spcAft>
              <a:buClrTx/>
              <a:buSzTx/>
              <a:buFontTx/>
              <a:buNone/>
            </a:pPr>
            <a:r>
              <a:rPr kumimoji="0" lang="en-US" altLang="zh-CN" sz="2800" b="1"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rPr>
              <a:t>1</a:t>
            </a:r>
            <a:endParaRPr kumimoji="0" lang="zh-CN" altLang="en-US" sz="2800" b="1"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endParaRPr>
          </a:p>
        </p:txBody>
      </p:sp>
      <p:sp>
        <p:nvSpPr>
          <p:cNvPr id="150" name="文本框 149"/>
          <p:cNvSpPr txBox="1"/>
          <p:nvPr>
            <p:custDataLst>
              <p:tags r:id="rId28"/>
            </p:custDataLst>
          </p:nvPr>
        </p:nvSpPr>
        <p:spPr>
          <a:xfrm>
            <a:off x="10271948" y="4159869"/>
            <a:ext cx="601048" cy="521970"/>
          </a:xfrm>
          <a:prstGeom prst="rect">
            <a:avLst/>
          </a:prstGeom>
          <a:noFill/>
        </p:spPr>
        <p:txBody>
          <a:bodyPr wrap="square" rtlCol="0">
            <a:spAutoFit/>
          </a:bodyPr>
          <a:p>
            <a:pPr marL="0" marR="0" lvl="0" indent="0" algn="l" defTabSz="914400" rtl="0" eaLnBrk="1" fontAlgn="auto" latinLnBrk="0" hangingPunct="1">
              <a:lnSpc>
                <a:spcPct val="100000"/>
              </a:lnSpc>
              <a:spcBef>
                <a:spcPts val="0"/>
              </a:spcBef>
              <a:spcAft>
                <a:spcPts val="0"/>
              </a:spcAft>
              <a:buClrTx/>
              <a:buSzTx/>
              <a:buFontTx/>
              <a:buNone/>
            </a:pPr>
            <a:r>
              <a:rPr lang="en-US" altLang="zh-CN" sz="2800" b="1" dirty="0">
                <a:solidFill>
                  <a:sysClr val="window" lastClr="FFFFFF"/>
                </a:solidFill>
                <a:latin typeface="微软雅黑" panose="020B0503020204020204" pitchFamily="34" charset="-122"/>
                <a:ea typeface="微软雅黑" panose="020B0503020204020204" pitchFamily="34" charset="-122"/>
              </a:rPr>
              <a:t>2</a:t>
            </a:r>
            <a:endParaRPr kumimoji="0" lang="zh-CN" altLang="en-US" sz="2800" b="1"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endParaRPr>
          </a:p>
        </p:txBody>
      </p:sp>
      <p:sp>
        <p:nvSpPr>
          <p:cNvPr id="151" name="文本框 150"/>
          <p:cNvSpPr txBox="1"/>
          <p:nvPr>
            <p:custDataLst>
              <p:tags r:id="rId29"/>
            </p:custDataLst>
          </p:nvPr>
        </p:nvSpPr>
        <p:spPr>
          <a:xfrm>
            <a:off x="10064325" y="5769999"/>
            <a:ext cx="601048" cy="521970"/>
          </a:xfrm>
          <a:prstGeom prst="rect">
            <a:avLst/>
          </a:prstGeom>
          <a:noFill/>
        </p:spPr>
        <p:txBody>
          <a:bodyPr wrap="square" rtlCol="0">
            <a:spAutoFit/>
          </a:bodyPr>
          <a:p>
            <a:pPr marL="0" marR="0" lvl="0" indent="0" algn="l" defTabSz="914400" rtl="0" eaLnBrk="1" fontAlgn="auto" latinLnBrk="0" hangingPunct="1">
              <a:lnSpc>
                <a:spcPct val="100000"/>
              </a:lnSpc>
              <a:spcBef>
                <a:spcPts val="0"/>
              </a:spcBef>
              <a:spcAft>
                <a:spcPts val="0"/>
              </a:spcAft>
              <a:buClrTx/>
              <a:buSzTx/>
              <a:buFontTx/>
              <a:buNone/>
            </a:pPr>
            <a:r>
              <a:rPr lang="en-US" altLang="zh-CN" sz="2800" b="1" dirty="0">
                <a:solidFill>
                  <a:sysClr val="window" lastClr="FFFFFF"/>
                </a:solidFill>
                <a:latin typeface="微软雅黑" panose="020B0503020204020204" pitchFamily="34" charset="-122"/>
                <a:ea typeface="微软雅黑" panose="020B0503020204020204" pitchFamily="34" charset="-122"/>
              </a:rPr>
              <a:t>3</a:t>
            </a:r>
            <a:endParaRPr kumimoji="0" lang="zh-CN" altLang="en-US" sz="2800" b="1"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endParaRPr>
          </a:p>
        </p:txBody>
      </p:sp>
      <p:sp>
        <p:nvSpPr>
          <p:cNvPr id="152" name="文本框 151"/>
          <p:cNvSpPr txBox="1"/>
          <p:nvPr>
            <p:custDataLst>
              <p:tags r:id="rId30"/>
            </p:custDataLst>
          </p:nvPr>
        </p:nvSpPr>
        <p:spPr>
          <a:xfrm>
            <a:off x="8392385" y="6293820"/>
            <a:ext cx="601048" cy="521970"/>
          </a:xfrm>
          <a:prstGeom prst="rect">
            <a:avLst/>
          </a:prstGeom>
          <a:noFill/>
        </p:spPr>
        <p:txBody>
          <a:bodyPr wrap="square" rtlCol="0">
            <a:spAutoFit/>
          </a:bodyPr>
          <a:p>
            <a:pPr marL="0" marR="0" lvl="0" indent="0" algn="l" defTabSz="914400" rtl="0" eaLnBrk="1" fontAlgn="auto" latinLnBrk="0" hangingPunct="1">
              <a:lnSpc>
                <a:spcPct val="100000"/>
              </a:lnSpc>
              <a:spcBef>
                <a:spcPts val="0"/>
              </a:spcBef>
              <a:spcAft>
                <a:spcPts val="0"/>
              </a:spcAft>
              <a:buClrTx/>
              <a:buSzTx/>
              <a:buFontTx/>
              <a:buNone/>
            </a:pPr>
            <a:r>
              <a:rPr lang="en-US" altLang="zh-CN" sz="2800" b="1" dirty="0">
                <a:solidFill>
                  <a:sysClr val="window" lastClr="FFFFFF"/>
                </a:solidFill>
                <a:latin typeface="微软雅黑" panose="020B0503020204020204" pitchFamily="34" charset="-122"/>
                <a:ea typeface="微软雅黑" panose="020B0503020204020204" pitchFamily="34" charset="-122"/>
              </a:rPr>
              <a:t>4</a:t>
            </a:r>
            <a:endParaRPr kumimoji="0" lang="zh-CN" altLang="en-US" sz="2800" b="1"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endParaRPr>
          </a:p>
        </p:txBody>
      </p:sp>
      <p:sp>
        <p:nvSpPr>
          <p:cNvPr id="40" name="线条"/>
          <p:cNvSpPr/>
          <p:nvPr>
            <p:custDataLst>
              <p:tags r:id="rId31"/>
            </p:custDataLst>
          </p:nvPr>
        </p:nvSpPr>
        <p:spPr>
          <a:xfrm>
            <a:off x="6462793" y="5168662"/>
            <a:ext cx="347154" cy="0"/>
          </a:xfrm>
          <a:prstGeom prst="line">
            <a:avLst/>
          </a:prstGeom>
          <a:ln w="12700">
            <a:solidFill>
              <a:srgbClr val="ADB9CA"/>
            </a:solidFill>
            <a:prstDash val="sysDash"/>
            <a:miter/>
            <a:headEnd type="oval"/>
            <a:tailEnd type="oval"/>
          </a:ln>
        </p:spPr>
        <p:txBody>
          <a:bodyPr lIns="45719" rIns="45719"/>
          <a:p>
            <a:pPr marL="0" marR="0" lvl="0" indent="0" algn="l" defTabSz="914400" rtl="0" eaLnBrk="1" fontAlgn="auto" latinLnBrk="0" hangingPunct="1">
              <a:lnSpc>
                <a:spcPct val="100000"/>
              </a:lnSpc>
              <a:spcBef>
                <a:spcPts val="0"/>
              </a:spcBef>
              <a:spcAft>
                <a:spcPts val="0"/>
              </a:spcAft>
              <a:buClrTx/>
              <a:buSzTx/>
              <a:buFontTx/>
              <a:buNone/>
            </a:pPr>
            <a:endParaRPr kumimoji="0" sz="18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428" name="文本框 427"/>
          <p:cNvSpPr txBox="1"/>
          <p:nvPr>
            <p:custDataLst>
              <p:tags r:id="rId32"/>
            </p:custDataLst>
          </p:nvPr>
        </p:nvSpPr>
        <p:spPr>
          <a:xfrm>
            <a:off x="1752600" y="3314700"/>
            <a:ext cx="3430905" cy="1445260"/>
          </a:xfrm>
          <a:prstGeom prst="rect">
            <a:avLst/>
          </a:prstGeom>
          <a:noFill/>
        </p:spPr>
        <p:txBody>
          <a:bodyPr wrap="square" rtlCol="0">
            <a:spAutoFit/>
          </a:bodyPr>
          <a:p>
            <a:pPr algn="r"/>
            <a:r>
              <a:rPr lang="zh-CN" altLang="en-US" sz="4000" dirty="0">
                <a:solidFill>
                  <a:srgbClr val="0070C0"/>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粮食收获</a:t>
            </a:r>
            <a:endParaRPr lang="en-US" altLang="zh-CN" sz="2000" dirty="0">
              <a:solidFill>
                <a:srgbClr val="0070C0"/>
              </a:solidFill>
              <a:latin typeface="Times New Roman" panose="02020603050405020304" charset="0"/>
              <a:ea typeface="Open Sans" panose="020B0606030504020204" charset="0"/>
              <a:cs typeface="Times New Roman" panose="02020603050405020304" charset="0"/>
              <a:sym typeface="方正兰亭黑简体" panose="02000000000000000000" charset="-122"/>
            </a:endParaRPr>
          </a:p>
          <a:p>
            <a:pPr algn="r" eaLnBrk="0" hangingPunct="0">
              <a:buClrTx/>
              <a:buSzTx/>
              <a:buFont typeface="Wingdings" panose="05000000000000000000" charset="0"/>
            </a:pPr>
            <a:r>
              <a:rPr lang="en-US" sz="2400" b="1" kern="100" spc="-60" noProof="0" dirty="0">
                <a:solidFill>
                  <a:srgbClr val="F47847"/>
                </a:solidFill>
                <a:latin typeface="Times New Roman" panose="02020603050405020304" charset="0"/>
                <a:ea typeface="Open Sans" panose="020B0606030504020204" charset="0"/>
                <a:cs typeface="Times New Roman" panose="02020603050405020304" charset="0"/>
              </a:rPr>
              <a:t>Grain</a:t>
            </a:r>
            <a:r>
              <a:rPr sz="2400" b="1" kern="100" spc="-60" noProof="0" dirty="0">
                <a:solidFill>
                  <a:srgbClr val="F47847"/>
                </a:solidFill>
                <a:latin typeface="Times New Roman" panose="02020603050405020304" charset="0"/>
                <a:ea typeface="Open Sans" panose="020B0606030504020204" charset="0"/>
                <a:cs typeface="Times New Roman" panose="02020603050405020304" charset="0"/>
              </a:rPr>
              <a:t> harvest</a:t>
            </a:r>
            <a:r>
              <a:rPr lang="en-US" altLang="zh-CN" sz="2400" b="1" kern="100" spc="-60" noProof="0" dirty="0" smtClean="0">
                <a:solidFill>
                  <a:srgbClr val="F47847"/>
                </a:solidFill>
                <a:latin typeface="Times New Roman" panose="02020603050405020304" charset="0"/>
                <a:ea typeface="Open Sans" panose="020B0606030504020204" charset="0"/>
                <a:cs typeface="Times New Roman" panose="02020603050405020304" charset="0"/>
              </a:rPr>
              <a:t>.</a:t>
            </a:r>
            <a:endParaRPr lang="en-US" altLang="zh-CN" sz="2400" b="1" kern="100" spc="-60" noProof="0" dirty="0">
              <a:solidFill>
                <a:srgbClr val="F47847"/>
              </a:solidFill>
              <a:latin typeface="Times New Roman" panose="02020603050405020304" charset="0"/>
              <a:ea typeface="Open Sans" panose="020B0606030504020204" charset="0"/>
              <a:cs typeface="Times New Roman" panose="02020603050405020304" charset="0"/>
            </a:endParaRPr>
          </a:p>
          <a:p>
            <a:pPr algn="r"/>
            <a:endParaRPr lang="en-US" altLang="zh-CN" sz="2400" b="1" kern="100" spc="-60" noProof="0" dirty="0">
              <a:solidFill>
                <a:srgbClr val="F47847"/>
              </a:solidFill>
              <a:latin typeface="Times New Roman" panose="02020603050405020304" charset="0"/>
              <a:ea typeface="Open Sans" panose="020B0606030504020204" charset="0"/>
              <a:cs typeface="Times New Roman" panose="02020603050405020304" charset="0"/>
            </a:endParaRPr>
          </a:p>
        </p:txBody>
      </p:sp>
      <p:sp>
        <p:nvSpPr>
          <p:cNvPr id="444" name="文本框 443"/>
          <p:cNvSpPr txBox="1"/>
          <p:nvPr>
            <p:custDataLst>
              <p:tags r:id="rId33"/>
            </p:custDataLst>
          </p:nvPr>
        </p:nvSpPr>
        <p:spPr>
          <a:xfrm>
            <a:off x="2475865" y="4798695"/>
            <a:ext cx="2702560" cy="1076325"/>
          </a:xfrm>
          <a:prstGeom prst="rect">
            <a:avLst/>
          </a:prstGeom>
          <a:noFill/>
        </p:spPr>
        <p:txBody>
          <a:bodyPr wrap="square" rtlCol="0">
            <a:spAutoFit/>
          </a:bodyPr>
          <a:p>
            <a:pPr algn="r"/>
            <a:r>
              <a:rPr lang="zh-CN" altLang="en-US" sz="4000" dirty="0">
                <a:solidFill>
                  <a:srgbClr val="0070C0"/>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粮食加工</a:t>
            </a:r>
            <a:endParaRPr lang="en-US" altLang="zh-CN" sz="2000" dirty="0">
              <a:solidFill>
                <a:srgbClr val="0070C0"/>
              </a:solidFill>
              <a:latin typeface="Times New Roman" panose="02020603050405020304" charset="0"/>
              <a:ea typeface="Open Sans" panose="020B0606030504020204" charset="0"/>
              <a:cs typeface="Times New Roman" panose="02020603050405020304" charset="0"/>
              <a:sym typeface="方正兰亭黑简体" panose="02000000000000000000" charset="-122"/>
            </a:endParaRPr>
          </a:p>
          <a:p>
            <a:pPr algn="r" eaLnBrk="0" hangingPunct="0">
              <a:buClrTx/>
              <a:buSzTx/>
              <a:buFont typeface="Wingdings" panose="05000000000000000000" charset="0"/>
            </a:pPr>
            <a:r>
              <a:rPr lang="en-US" altLang="zh-CN" sz="2400" b="1" kern="100" spc="-60" noProof="0" dirty="0">
                <a:solidFill>
                  <a:srgbClr val="F47847"/>
                </a:solidFill>
                <a:latin typeface="Times New Roman" panose="02020603050405020304" charset="0"/>
                <a:ea typeface="Open Sans" panose="020B0606030504020204" charset="0"/>
                <a:cs typeface="Times New Roman" panose="02020603050405020304" charset="0"/>
              </a:rPr>
              <a:t>Grain processing.</a:t>
            </a:r>
            <a:endParaRPr lang="en-US" altLang="zh-CN" sz="2400" b="1" kern="100" spc="-60" noProof="0" dirty="0">
              <a:solidFill>
                <a:srgbClr val="F47847"/>
              </a:solidFill>
              <a:latin typeface="Times New Roman" panose="02020603050405020304" charset="0"/>
              <a:ea typeface="Open Sans" panose="020B0606030504020204" charset="0"/>
              <a:cs typeface="Times New Roman" panose="02020603050405020304" charset="0"/>
            </a:endParaRPr>
          </a:p>
        </p:txBody>
      </p:sp>
      <p:sp>
        <p:nvSpPr>
          <p:cNvPr id="10" name="文本框 9"/>
          <p:cNvSpPr txBox="1"/>
          <p:nvPr>
            <p:custDataLst>
              <p:tags r:id="rId34"/>
            </p:custDataLst>
          </p:nvPr>
        </p:nvSpPr>
        <p:spPr>
          <a:xfrm>
            <a:off x="1371321" y="6241044"/>
            <a:ext cx="3802380" cy="1076325"/>
          </a:xfrm>
          <a:prstGeom prst="rect">
            <a:avLst/>
          </a:prstGeom>
          <a:noFill/>
        </p:spPr>
        <p:txBody>
          <a:bodyPr wrap="none" rtlCol="0">
            <a:spAutoFit/>
          </a:bodyPr>
          <a:p>
            <a:pPr algn="l"/>
            <a:r>
              <a:rPr lang="en-US" altLang="zh-CN" sz="2000" dirty="0">
                <a:solidFill>
                  <a:srgbClr val="0070C0"/>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                         </a:t>
            </a:r>
            <a:r>
              <a:rPr lang="zh-CN" altLang="en-US" sz="4000" dirty="0">
                <a:solidFill>
                  <a:srgbClr val="0070C0"/>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粮食存储</a:t>
            </a:r>
            <a:endParaRPr lang="zh-CN" altLang="en-US" sz="2000" dirty="0">
              <a:solidFill>
                <a:srgbClr val="0070C0"/>
              </a:solidFill>
              <a:latin typeface="Times New Roman" panose="02020603050405020304" charset="0"/>
              <a:ea typeface="Open Sans" panose="020B0606030504020204" charset="0"/>
              <a:cs typeface="Times New Roman" panose="02020603050405020304" charset="0"/>
              <a:sym typeface="方正兰亭黑简体" panose="02000000000000000000" charset="-122"/>
            </a:endParaRPr>
          </a:p>
          <a:p>
            <a:pPr algn="r"/>
            <a:r>
              <a:rPr lang="en-US" altLang="zh-CN" sz="2400" b="1" kern="100" spc="-60" noProof="0" dirty="0">
                <a:solidFill>
                  <a:srgbClr val="F47847"/>
                </a:solidFill>
                <a:latin typeface="Times New Roman" panose="02020603050405020304" charset="0"/>
                <a:ea typeface="Open Sans" panose="020B0606030504020204" charset="0"/>
                <a:cs typeface="Times New Roman" panose="02020603050405020304" charset="0"/>
              </a:rPr>
              <a:t>Grain storage.</a:t>
            </a:r>
            <a:endParaRPr lang="en-US" altLang="zh-CN" sz="2400" b="1" kern="100" spc="-60" noProof="0" dirty="0">
              <a:solidFill>
                <a:srgbClr val="F47847"/>
              </a:solidFill>
              <a:latin typeface="Times New Roman" panose="02020603050405020304" charset="0"/>
              <a:ea typeface="Open Sans" panose="020B0606030504020204" charset="0"/>
              <a:cs typeface="Times New Roman" panose="02020603050405020304" charset="0"/>
            </a:endParaRPr>
          </a:p>
        </p:txBody>
      </p:sp>
      <p:sp>
        <p:nvSpPr>
          <p:cNvPr id="11" name="文本框 10"/>
          <p:cNvSpPr txBox="1"/>
          <p:nvPr>
            <p:custDataLst>
              <p:tags r:id="rId35"/>
            </p:custDataLst>
          </p:nvPr>
        </p:nvSpPr>
        <p:spPr>
          <a:xfrm>
            <a:off x="13029921" y="3234954"/>
            <a:ext cx="2214880" cy="1076325"/>
          </a:xfrm>
          <a:prstGeom prst="rect">
            <a:avLst/>
          </a:prstGeom>
          <a:noFill/>
        </p:spPr>
        <p:txBody>
          <a:bodyPr wrap="none" rtlCol="0">
            <a:spAutoFit/>
          </a:bodyPr>
          <a:p>
            <a:pPr algn="l"/>
            <a:r>
              <a:rPr lang="zh-CN" altLang="en-US" sz="4000" dirty="0">
                <a:solidFill>
                  <a:srgbClr val="0070C0"/>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粮食收购</a:t>
            </a:r>
            <a:endParaRPr lang="en-US" altLang="zh-CN" sz="4000" dirty="0">
              <a:solidFill>
                <a:srgbClr val="0070C0"/>
              </a:solidFill>
              <a:latin typeface="Times New Roman" panose="02020603050405020304" charset="0"/>
              <a:ea typeface="Open Sans" panose="020B0606030504020204" charset="0"/>
              <a:cs typeface="Times New Roman" panose="02020603050405020304" charset="0"/>
              <a:sym typeface="方正兰亭黑简体" panose="02000000000000000000" charset="-122"/>
            </a:endParaRPr>
          </a:p>
          <a:p>
            <a:pPr algn="l"/>
            <a:r>
              <a:rPr lang="en-US" altLang="zh-CN" sz="2400" b="1" kern="100" spc="-60" noProof="0" dirty="0">
                <a:solidFill>
                  <a:srgbClr val="F47847"/>
                </a:solidFill>
                <a:latin typeface="Times New Roman" panose="02020603050405020304" charset="0"/>
                <a:ea typeface="Open Sans" panose="020B0606030504020204" charset="0"/>
                <a:cs typeface="Times New Roman" panose="02020603050405020304" charset="0"/>
              </a:rPr>
              <a:t>Grain purchase.</a:t>
            </a:r>
            <a:endParaRPr lang="en-US" altLang="zh-CN" sz="2400" b="1" kern="100" spc="-60" noProof="0" dirty="0">
              <a:solidFill>
                <a:srgbClr val="F47847"/>
              </a:solidFill>
              <a:latin typeface="Times New Roman" panose="02020603050405020304" charset="0"/>
              <a:ea typeface="Open Sans" panose="020B0606030504020204" charset="0"/>
              <a:cs typeface="Times New Roman" panose="02020603050405020304" charset="0"/>
            </a:endParaRPr>
          </a:p>
        </p:txBody>
      </p:sp>
      <p:sp>
        <p:nvSpPr>
          <p:cNvPr id="446" name="文本框 445"/>
          <p:cNvSpPr txBox="1"/>
          <p:nvPr>
            <p:custDataLst>
              <p:tags r:id="rId36"/>
            </p:custDataLst>
          </p:nvPr>
        </p:nvSpPr>
        <p:spPr>
          <a:xfrm>
            <a:off x="13106121" y="6260729"/>
            <a:ext cx="2850515" cy="1076325"/>
          </a:xfrm>
          <a:prstGeom prst="rect">
            <a:avLst/>
          </a:prstGeom>
          <a:noFill/>
        </p:spPr>
        <p:txBody>
          <a:bodyPr wrap="none" rtlCol="0">
            <a:spAutoFit/>
          </a:bodyPr>
          <a:p>
            <a:pPr algn="l"/>
            <a:r>
              <a:rPr lang="zh-CN" altLang="en-US" sz="4000" dirty="0">
                <a:solidFill>
                  <a:srgbClr val="0070C0"/>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粮食运输</a:t>
            </a:r>
            <a:endParaRPr lang="en-US" altLang="zh-CN" sz="4000" dirty="0">
              <a:solidFill>
                <a:srgbClr val="0070C0"/>
              </a:solidFill>
              <a:latin typeface="Times New Roman" panose="02020603050405020304" charset="0"/>
              <a:ea typeface="Open Sans" panose="020B0606030504020204" charset="0"/>
              <a:cs typeface="Times New Roman" panose="02020603050405020304" charset="0"/>
              <a:sym typeface="方正兰亭黑简体" panose="02000000000000000000" charset="-122"/>
            </a:endParaRPr>
          </a:p>
          <a:p>
            <a:pPr algn="l"/>
            <a:r>
              <a:rPr lang="en-US" altLang="zh-CN" sz="2400" b="1" kern="100" spc="-60" noProof="0" dirty="0">
                <a:solidFill>
                  <a:srgbClr val="F47847"/>
                </a:solidFill>
                <a:latin typeface="Times New Roman" panose="02020603050405020304" charset="0"/>
                <a:ea typeface="Open Sans" panose="020B0606030504020204" charset="0"/>
                <a:cs typeface="Times New Roman" panose="02020603050405020304" charset="0"/>
              </a:rPr>
              <a:t>Grain transportation.</a:t>
            </a:r>
            <a:endParaRPr lang="en-US" altLang="zh-CN" sz="2400" b="1" kern="100" spc="-60" noProof="0" dirty="0">
              <a:solidFill>
                <a:srgbClr val="F47847"/>
              </a:solidFill>
              <a:latin typeface="Times New Roman" panose="02020603050405020304" charset="0"/>
              <a:ea typeface="Open Sans" panose="020B06060305040202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dir="in"/>
      </p:transition>
    </mc:Choice>
    <mc:Fallback>
      <p:transition spd="slow">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3" presetClass="entr" presetSubtype="10" fill="hold" grpId="0" nodeType="withEffect">
                                  <p:stCondLst>
                                    <p:cond delay="0"/>
                                  </p:stCondLst>
                                  <p:childTnLst>
                                    <p:set>
                                      <p:cBhvr>
                                        <p:cTn id="10" dur="1000" fill="hold">
                                          <p:stCondLst>
                                            <p:cond delay="0"/>
                                          </p:stCondLst>
                                        </p:cTn>
                                        <p:tgtEl>
                                          <p:spTgt spid="428"/>
                                        </p:tgtEl>
                                        <p:attrNameLst>
                                          <p:attrName>style.visibility</p:attrName>
                                        </p:attrNameLst>
                                      </p:cBhvr>
                                      <p:to>
                                        <p:strVal val="visible"/>
                                      </p:to>
                                    </p:set>
                                    <p:animEffect transition="in" filter="blinds(horizontal)">
                                      <p:cBhvr>
                                        <p:cTn id="11" dur="1000"/>
                                        <p:tgtEl>
                                          <p:spTgt spid="428"/>
                                        </p:tgtEl>
                                      </p:cBhvr>
                                    </p:animEffect>
                                  </p:childTnLst>
                                </p:cTn>
                              </p:par>
                              <p:par>
                                <p:cTn id="12" presetID="3" presetClass="entr" presetSubtype="10" fill="hold" grpId="0" nodeType="withEffect">
                                  <p:stCondLst>
                                    <p:cond delay="0"/>
                                  </p:stCondLst>
                                  <p:childTnLst>
                                    <p:set>
                                      <p:cBhvr>
                                        <p:cTn id="13" dur="1000" fill="hold">
                                          <p:stCondLst>
                                            <p:cond delay="0"/>
                                          </p:stCondLst>
                                        </p:cTn>
                                        <p:tgtEl>
                                          <p:spTgt spid="444"/>
                                        </p:tgtEl>
                                        <p:attrNameLst>
                                          <p:attrName>style.visibility</p:attrName>
                                        </p:attrNameLst>
                                      </p:cBhvr>
                                      <p:to>
                                        <p:strVal val="visible"/>
                                      </p:to>
                                    </p:set>
                                    <p:animEffect transition="in" filter="blinds(horizontal)">
                                      <p:cBhvr>
                                        <p:cTn id="14" dur="1000"/>
                                        <p:tgtEl>
                                          <p:spTgt spid="444"/>
                                        </p:tgtEl>
                                      </p:cBhvr>
                                    </p:animEffect>
                                  </p:childTnLst>
                                </p:cTn>
                              </p:par>
                              <p:par>
                                <p:cTn id="15" presetID="3" presetClass="entr" presetSubtype="10" fill="hold" grpId="0" nodeType="withEffect">
                                  <p:stCondLst>
                                    <p:cond delay="0"/>
                                  </p:stCondLst>
                                  <p:childTnLst>
                                    <p:set>
                                      <p:cBhvr>
                                        <p:cTn id="16" dur="1000" fill="hold">
                                          <p:stCondLst>
                                            <p:cond delay="0"/>
                                          </p:stCondLst>
                                        </p:cTn>
                                        <p:tgtEl>
                                          <p:spTgt spid="10"/>
                                        </p:tgtEl>
                                        <p:attrNameLst>
                                          <p:attrName>style.visibility</p:attrName>
                                        </p:attrNameLst>
                                      </p:cBhvr>
                                      <p:to>
                                        <p:strVal val="visible"/>
                                      </p:to>
                                    </p:set>
                                    <p:animEffect transition="in" filter="blinds(horizontal)">
                                      <p:cBhvr>
                                        <p:cTn id="17" dur="1000"/>
                                        <p:tgtEl>
                                          <p:spTgt spid="10"/>
                                        </p:tgtEl>
                                      </p:cBhvr>
                                    </p:animEffect>
                                  </p:childTnLst>
                                </p:cTn>
                              </p:par>
                              <p:par>
                                <p:cTn id="18" presetID="3" presetClass="entr" presetSubtype="10" fill="hold" grpId="0" nodeType="withEffect">
                                  <p:stCondLst>
                                    <p:cond delay="0"/>
                                  </p:stCondLst>
                                  <p:childTnLst>
                                    <p:set>
                                      <p:cBhvr>
                                        <p:cTn id="19" dur="1000" fill="hold">
                                          <p:stCondLst>
                                            <p:cond delay="0"/>
                                          </p:stCondLst>
                                        </p:cTn>
                                        <p:tgtEl>
                                          <p:spTgt spid="11"/>
                                        </p:tgtEl>
                                        <p:attrNameLst>
                                          <p:attrName>style.visibility</p:attrName>
                                        </p:attrNameLst>
                                      </p:cBhvr>
                                      <p:to>
                                        <p:strVal val="visible"/>
                                      </p:to>
                                    </p:set>
                                    <p:animEffect transition="in" filter="blinds(horizontal)">
                                      <p:cBhvr>
                                        <p:cTn id="20" dur="1000"/>
                                        <p:tgtEl>
                                          <p:spTgt spid="11"/>
                                        </p:tgtEl>
                                      </p:cBhvr>
                                    </p:animEffect>
                                  </p:childTnLst>
                                </p:cTn>
                              </p:par>
                              <p:par>
                                <p:cTn id="21" presetID="3" presetClass="entr" presetSubtype="10" fill="hold" grpId="0" nodeType="withEffect">
                                  <p:stCondLst>
                                    <p:cond delay="0"/>
                                  </p:stCondLst>
                                  <p:childTnLst>
                                    <p:set>
                                      <p:cBhvr>
                                        <p:cTn id="22" dur="1000" fill="hold">
                                          <p:stCondLst>
                                            <p:cond delay="0"/>
                                          </p:stCondLst>
                                        </p:cTn>
                                        <p:tgtEl>
                                          <p:spTgt spid="446"/>
                                        </p:tgtEl>
                                        <p:attrNameLst>
                                          <p:attrName>style.visibility</p:attrName>
                                        </p:attrNameLst>
                                      </p:cBhvr>
                                      <p:to>
                                        <p:strVal val="visible"/>
                                      </p:to>
                                    </p:set>
                                    <p:animEffect transition="in" filter="blinds(horizontal)">
                                      <p:cBhvr>
                                        <p:cTn id="23" dur="1000"/>
                                        <p:tgtEl>
                                          <p:spTgt spid="4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28" grpId="0"/>
      <p:bldP spid="444" grpId="0"/>
      <p:bldP spid="10" grpId="0"/>
      <p:bldP spid="11" grpId="0"/>
      <p:bldP spid="44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6"/>
          <p:cNvGrpSpPr/>
          <p:nvPr/>
        </p:nvGrpSpPr>
        <p:grpSpPr>
          <a:xfrm rot="-5400000">
            <a:off x="-1921219" y="-1921220"/>
            <a:ext cx="5896800" cy="5896800"/>
            <a:chOff x="0" y="0"/>
            <a:chExt cx="9130328" cy="9130328"/>
          </a:xfrm>
        </p:grpSpPr>
        <p:sp>
          <p:nvSpPr>
            <p:cNvPr id="18" name="Freeform 7"/>
            <p:cNvSpPr/>
            <p:nvPr/>
          </p:nvSpPr>
          <p:spPr>
            <a:xfrm rot="-2700000">
              <a:off x="2403426" y="270785"/>
              <a:ext cx="4323477" cy="8588757"/>
            </a:xfrm>
            <a:custGeom>
              <a:avLst/>
              <a:gdLst/>
              <a:ahLst/>
              <a:cxnLst/>
              <a:rect l="l" t="t" r="r" b="b"/>
              <a:pathLst>
                <a:path w="4323477" h="8588757">
                  <a:moveTo>
                    <a:pt x="0" y="0"/>
                  </a:moveTo>
                  <a:lnTo>
                    <a:pt x="4323476" y="0"/>
                  </a:lnTo>
                  <a:lnTo>
                    <a:pt x="4323476" y="8588758"/>
                  </a:lnTo>
                  <a:lnTo>
                    <a:pt x="0" y="8588758"/>
                  </a:lnTo>
                  <a:lnTo>
                    <a:pt x="0" y="0"/>
                  </a:lnTo>
                  <a:close/>
                </a:path>
              </a:pathLst>
            </a:custGeom>
            <a:blipFill>
              <a:blip r:embed="rId1"/>
              <a:stretch>
                <a:fillRect r="-98653"/>
              </a:stretch>
            </a:blipFill>
          </p:spPr>
        </p:sp>
        <p:sp>
          <p:nvSpPr>
            <p:cNvPr id="19" name="Freeform 8"/>
            <p:cNvSpPr/>
            <p:nvPr/>
          </p:nvSpPr>
          <p:spPr>
            <a:xfrm rot="-2700000" flipH="1">
              <a:off x="5784265" y="190406"/>
              <a:ext cx="2113253" cy="4198061"/>
            </a:xfrm>
            <a:custGeom>
              <a:avLst/>
              <a:gdLst/>
              <a:ahLst/>
              <a:cxnLst/>
              <a:rect l="l" t="t" r="r" b="b"/>
              <a:pathLst>
                <a:path w="2113253" h="4198061">
                  <a:moveTo>
                    <a:pt x="2113253" y="0"/>
                  </a:moveTo>
                  <a:lnTo>
                    <a:pt x="0" y="0"/>
                  </a:lnTo>
                  <a:lnTo>
                    <a:pt x="0" y="4198061"/>
                  </a:lnTo>
                  <a:lnTo>
                    <a:pt x="2113253" y="4198061"/>
                  </a:lnTo>
                  <a:lnTo>
                    <a:pt x="2113253" y="0"/>
                  </a:lnTo>
                  <a:close/>
                </a:path>
              </a:pathLst>
            </a:custGeom>
            <a:blipFill>
              <a:blip r:embed="rId2"/>
              <a:stretch>
                <a:fillRect r="-98653"/>
              </a:stretch>
            </a:blipFill>
          </p:spPr>
        </p:sp>
        <p:sp>
          <p:nvSpPr>
            <p:cNvPr id="20" name="Freeform 9"/>
            <p:cNvSpPr/>
            <p:nvPr/>
          </p:nvSpPr>
          <p:spPr>
            <a:xfrm rot="-2700000">
              <a:off x="5207629" y="2369390"/>
              <a:ext cx="1040206" cy="2066411"/>
            </a:xfrm>
            <a:custGeom>
              <a:avLst/>
              <a:gdLst/>
              <a:ahLst/>
              <a:cxnLst/>
              <a:rect l="l" t="t" r="r" b="b"/>
              <a:pathLst>
                <a:path w="1040206" h="2066411">
                  <a:moveTo>
                    <a:pt x="0" y="0"/>
                  </a:moveTo>
                  <a:lnTo>
                    <a:pt x="1040206" y="0"/>
                  </a:lnTo>
                  <a:lnTo>
                    <a:pt x="1040206" y="2066412"/>
                  </a:lnTo>
                  <a:lnTo>
                    <a:pt x="0" y="2066412"/>
                  </a:lnTo>
                  <a:lnTo>
                    <a:pt x="0" y="0"/>
                  </a:lnTo>
                  <a:close/>
                </a:path>
              </a:pathLst>
            </a:custGeom>
            <a:blipFill>
              <a:blip r:embed="rId2"/>
              <a:stretch>
                <a:fillRect r="-98653"/>
              </a:stretch>
            </a:blipFill>
          </p:spPr>
        </p:sp>
      </p:grpSp>
      <p:sp>
        <p:nvSpPr>
          <p:cNvPr id="2" name="TextBox 2"/>
          <p:cNvSpPr txBox="1"/>
          <p:nvPr/>
        </p:nvSpPr>
        <p:spPr>
          <a:xfrm>
            <a:off x="3361677" y="9700019"/>
            <a:ext cx="12369684" cy="346249"/>
          </a:xfrm>
          <a:prstGeom prst="rect">
            <a:avLst/>
          </a:prstGeom>
        </p:spPr>
        <p:txBody>
          <a:bodyPr lIns="0" tIns="0" rIns="0" bIns="0" rtlCol="0" anchor="t">
            <a:spAutoFit/>
          </a:bodyPr>
          <a:lstStyle/>
          <a:p>
            <a:pPr>
              <a:lnSpc>
                <a:spcPts val="2700"/>
              </a:lnSpc>
            </a:pPr>
            <a:r>
              <a:rPr lang="en-US" sz="2800" dirty="0">
                <a:solidFill>
                  <a:srgbClr val="1D85C6"/>
                </a:solidFill>
                <a:latin typeface="微软雅黑" panose="020B0503020204020204" pitchFamily="34" charset="-122"/>
                <a:ea typeface="微软雅黑" panose="020B0503020204020204" pitchFamily="34" charset="-122"/>
              </a:rPr>
              <a:t>SEMINAR ON POST-HARVEST LOSS MANAGEMENT</a:t>
            </a:r>
            <a:r>
              <a:rPr lang="zh-CN" altLang="en-US" sz="2800" dirty="0">
                <a:solidFill>
                  <a:srgbClr val="1D85C6"/>
                </a:solidFill>
                <a:latin typeface="微软雅黑" panose="020B0503020204020204" pitchFamily="34" charset="-122"/>
                <a:ea typeface="微软雅黑" panose="020B0503020204020204" pitchFamily="34" charset="-122"/>
              </a:rPr>
              <a:t> </a:t>
            </a:r>
            <a:r>
              <a:rPr lang="en-US" sz="2800" dirty="0" err="1">
                <a:solidFill>
                  <a:srgbClr val="1D85C6"/>
                </a:solidFill>
                <a:latin typeface="微软雅黑" panose="020B0503020204020204" pitchFamily="34" charset="-122"/>
                <a:ea typeface="微软雅黑" panose="020B0503020204020204" pitchFamily="34" charset="-122"/>
              </a:rPr>
              <a:t>粮食减损国际研讨会</a:t>
            </a:r>
            <a:endParaRPr lang="en-US" sz="2800" dirty="0">
              <a:solidFill>
                <a:srgbClr val="1D85C6"/>
              </a:solidFill>
              <a:latin typeface="微软雅黑" panose="020B0503020204020204" pitchFamily="34" charset="-122"/>
              <a:ea typeface="微软雅黑" panose="020B0503020204020204" pitchFamily="34" charset="-122"/>
            </a:endParaRPr>
          </a:p>
        </p:txBody>
      </p:sp>
      <p:sp>
        <p:nvSpPr>
          <p:cNvPr id="4" name="AutoShape 4"/>
          <p:cNvSpPr/>
          <p:nvPr/>
        </p:nvSpPr>
        <p:spPr>
          <a:xfrm>
            <a:off x="3361720" y="1985468"/>
            <a:ext cx="13234453" cy="23812"/>
          </a:xfrm>
          <a:prstGeom prst="line">
            <a:avLst/>
          </a:prstGeom>
          <a:ln w="47625" cap="flat">
            <a:solidFill>
              <a:srgbClr val="1D85C6"/>
            </a:solidFill>
            <a:prstDash val="solid"/>
            <a:headEnd type="none" w="sm" len="sm"/>
            <a:tailEnd type="none" w="sm" len="sm"/>
          </a:ln>
        </p:spPr>
      </p:sp>
      <p:sp>
        <p:nvSpPr>
          <p:cNvPr id="5" name="Freeform 5"/>
          <p:cNvSpPr/>
          <p:nvPr/>
        </p:nvSpPr>
        <p:spPr>
          <a:xfrm rot="-2700000">
            <a:off x="15221383" y="8899740"/>
            <a:ext cx="3810717" cy="1905358"/>
          </a:xfrm>
          <a:custGeom>
            <a:avLst/>
            <a:gdLst/>
            <a:ahLst/>
            <a:cxnLst/>
            <a:rect l="l" t="t" r="r" b="b"/>
            <a:pathLst>
              <a:path w="3810717" h="1905358">
                <a:moveTo>
                  <a:pt x="0" y="0"/>
                </a:moveTo>
                <a:lnTo>
                  <a:pt x="3810717" y="0"/>
                </a:lnTo>
                <a:lnTo>
                  <a:pt x="3810717" y="1905358"/>
                </a:lnTo>
                <a:lnTo>
                  <a:pt x="0" y="1905358"/>
                </a:lnTo>
                <a:lnTo>
                  <a:pt x="0" y="0"/>
                </a:lnTo>
                <a:close/>
              </a:path>
            </a:pathLst>
          </a:custGeom>
          <a:blipFill>
            <a:blip r:embed="rId3">
              <a:alphaModFix amt="40000"/>
            </a:blip>
            <a:stretch>
              <a:fillRect/>
            </a:stretch>
          </a:blipFill>
        </p:spPr>
      </p:sp>
      <p:sp>
        <p:nvSpPr>
          <p:cNvPr id="6" name="Freeform 6"/>
          <p:cNvSpPr/>
          <p:nvPr/>
        </p:nvSpPr>
        <p:spPr>
          <a:xfrm>
            <a:off x="-4947379" y="5815006"/>
            <a:ext cx="8943989" cy="8943989"/>
          </a:xfrm>
          <a:custGeom>
            <a:avLst/>
            <a:gdLst/>
            <a:ahLst/>
            <a:cxnLst/>
            <a:rect l="l" t="t" r="r" b="b"/>
            <a:pathLst>
              <a:path w="8943989" h="8943989">
                <a:moveTo>
                  <a:pt x="0" y="0"/>
                </a:moveTo>
                <a:lnTo>
                  <a:pt x="8943989" y="0"/>
                </a:lnTo>
                <a:lnTo>
                  <a:pt x="8943989" y="8943988"/>
                </a:lnTo>
                <a:lnTo>
                  <a:pt x="0" y="8943988"/>
                </a:lnTo>
                <a:lnTo>
                  <a:pt x="0" y="0"/>
                </a:lnTo>
                <a:close/>
              </a:path>
            </a:pathLst>
          </a:custGeom>
          <a:blipFill>
            <a:blip r:embed="rId4">
              <a:alphaModFix amt="31999"/>
            </a:blip>
            <a:stretch>
              <a:fillRect/>
            </a:stretch>
          </a:blipFill>
        </p:spPr>
      </p:sp>
      <p:sp>
        <p:nvSpPr>
          <p:cNvPr id="7" name="TextBox 7"/>
          <p:cNvSpPr txBox="1"/>
          <p:nvPr/>
        </p:nvSpPr>
        <p:spPr>
          <a:xfrm>
            <a:off x="299787" y="9307305"/>
            <a:ext cx="2151006" cy="773714"/>
          </a:xfrm>
          <a:prstGeom prst="rect">
            <a:avLst/>
          </a:prstGeom>
        </p:spPr>
        <p:txBody>
          <a:bodyPr lIns="0" tIns="0" rIns="0" bIns="0" rtlCol="0" anchor="t">
            <a:spAutoFit/>
          </a:bodyPr>
          <a:lstStyle/>
          <a:p>
            <a:pPr>
              <a:lnSpc>
                <a:spcPts val="3100"/>
              </a:lnSpc>
            </a:pPr>
            <a:r>
              <a:rPr lang="en-US" sz="2245">
                <a:solidFill>
                  <a:srgbClr val="1578B6"/>
                </a:solidFill>
                <a:latin typeface="微软雅黑" panose="020B0503020204020204" pitchFamily="34" charset="-122"/>
                <a:ea typeface="微软雅黑" panose="020B0503020204020204" pitchFamily="34" charset="-122"/>
              </a:rPr>
              <a:t>河南·开封</a:t>
            </a:r>
            <a:endParaRPr lang="en-US" sz="2245">
              <a:solidFill>
                <a:srgbClr val="1578B6"/>
              </a:solidFill>
              <a:latin typeface="微软雅黑" panose="020B0503020204020204" pitchFamily="34" charset="-122"/>
              <a:ea typeface="微软雅黑" panose="020B0503020204020204" pitchFamily="34" charset="-122"/>
            </a:endParaRPr>
          </a:p>
          <a:p>
            <a:pPr>
              <a:lnSpc>
                <a:spcPts val="3100"/>
              </a:lnSpc>
            </a:pPr>
            <a:r>
              <a:rPr lang="en-US" sz="2245">
                <a:solidFill>
                  <a:srgbClr val="1578B6"/>
                </a:solidFill>
                <a:latin typeface="微软雅黑" panose="020B0503020204020204" pitchFamily="34" charset="-122"/>
                <a:ea typeface="微软雅黑" panose="020B0503020204020204" pitchFamily="34" charset="-122"/>
              </a:rPr>
              <a:t>2023年9月25日</a:t>
            </a:r>
            <a:endParaRPr lang="en-US" sz="2245">
              <a:solidFill>
                <a:srgbClr val="1578B6"/>
              </a:solidFill>
              <a:latin typeface="微软雅黑" panose="020B0503020204020204" pitchFamily="34" charset="-122"/>
              <a:ea typeface="微软雅黑" panose="020B0503020204020204" pitchFamily="34" charset="-122"/>
            </a:endParaRPr>
          </a:p>
        </p:txBody>
      </p:sp>
      <p:sp>
        <p:nvSpPr>
          <p:cNvPr id="8" name="文本框 7"/>
          <p:cNvSpPr txBox="1"/>
          <p:nvPr>
            <p:custDataLst>
              <p:tags r:id="rId5"/>
            </p:custDataLst>
          </p:nvPr>
        </p:nvSpPr>
        <p:spPr>
          <a:xfrm>
            <a:off x="3810000" y="800100"/>
            <a:ext cx="8964930" cy="1076325"/>
          </a:xfrm>
          <a:prstGeom prst="rect">
            <a:avLst/>
          </a:prstGeom>
          <a:noFill/>
        </p:spPr>
        <p:txBody>
          <a:bodyPr wrap="square" rtlCol="0" anchor="t">
            <a:spAutoFit/>
          </a:bodyPr>
          <a:p>
            <a:r>
              <a:rPr lang="en-US" altLang="zh-CN" sz="2400" dirty="0">
                <a:solidFill>
                  <a:srgbClr val="FF0000"/>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 </a:t>
            </a:r>
            <a:r>
              <a:rPr lang="zh-CN" sz="4000" b="1" dirty="0">
                <a:solidFill>
                  <a:srgbClr val="00B050"/>
                </a:solidFill>
                <a:latin typeface="黑体" panose="02010609060101010101" charset="-122"/>
                <a:ea typeface="黑体" panose="02010609060101010101" charset="-122"/>
                <a:cs typeface="Times New Roman" panose="02020603050405020304" charset="0"/>
                <a:sym typeface="方正兰亭黑简体" panose="02000000000000000000" charset="-122"/>
              </a:rPr>
              <a:t>粮食储藏损失</a:t>
            </a:r>
            <a:endParaRPr sz="4000" dirty="0">
              <a:solidFill>
                <a:srgbClr val="00B050"/>
              </a:solidFill>
              <a:latin typeface="Times New Roman" panose="02020603050405020304" charset="0"/>
              <a:cs typeface="Times New Roman" panose="02020603050405020304" charset="0"/>
              <a:sym typeface="方正兰亭黑简体" panose="02000000000000000000" charset="-122"/>
            </a:endParaRPr>
          </a:p>
          <a:p>
            <a:r>
              <a:rPr lang="en-US" altLang="zh-CN" sz="2400" b="1" kern="100" spc="-60" noProof="0" dirty="0">
                <a:solidFill>
                  <a:srgbClr val="F47847"/>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Grain </a:t>
            </a:r>
            <a:r>
              <a:rPr lang="en-US" altLang="zh-CN" sz="2400" b="1" kern="100" spc="-60" noProof="0" dirty="0">
                <a:solidFill>
                  <a:srgbClr val="F47847"/>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storage</a:t>
            </a:r>
            <a:r>
              <a:rPr lang="en-US" altLang="zh-CN" sz="2400" b="1" kern="100" spc="-60" noProof="0" dirty="0">
                <a:solidFill>
                  <a:srgbClr val="F47847"/>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 </a:t>
            </a:r>
            <a:r>
              <a:rPr lang="en-US" altLang="zh-CN" sz="2400" b="1" kern="100" spc="-60" noProof="0" dirty="0">
                <a:solidFill>
                  <a:srgbClr val="F47847"/>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loss</a:t>
            </a:r>
            <a:endParaRPr lang="en-US" altLang="zh-CN" sz="2400" b="1" kern="100" spc="-60" noProof="0" dirty="0">
              <a:solidFill>
                <a:srgbClr val="F47847"/>
              </a:solidFill>
              <a:latin typeface="Times New Roman" panose="02020603050405020304" charset="0"/>
              <a:ea typeface="Open Sans" panose="020B0606030504020204" charset="0"/>
              <a:cs typeface="Times New Roman" panose="02020603050405020304" charset="0"/>
              <a:sym typeface="方正兰亭黑简体" panose="02000000000000000000" charset="-122"/>
            </a:endParaRPr>
          </a:p>
        </p:txBody>
      </p:sp>
      <p:sp>
        <p:nvSpPr>
          <p:cNvPr id="9" name="文本框 8"/>
          <p:cNvSpPr txBox="1"/>
          <p:nvPr>
            <p:custDataLst>
              <p:tags r:id="rId6"/>
            </p:custDataLst>
          </p:nvPr>
        </p:nvSpPr>
        <p:spPr>
          <a:xfrm>
            <a:off x="2133600" y="2857500"/>
            <a:ext cx="13986510" cy="1630045"/>
          </a:xfrm>
          <a:prstGeom prst="rect">
            <a:avLst/>
          </a:prstGeom>
          <a:noFill/>
        </p:spPr>
        <p:txBody>
          <a:bodyPr wrap="square" rtlCol="0" anchor="t">
            <a:spAutoFit/>
          </a:bodyPr>
          <a:p>
            <a:pPr marL="342900" indent="-342900">
              <a:lnSpc>
                <a:spcPct val="100000"/>
              </a:lnSpc>
              <a:buFont typeface="Wingdings" panose="05000000000000000000" charset="0"/>
              <a:buChar char="u"/>
            </a:pPr>
            <a:r>
              <a:rPr sz="4000" dirty="0">
                <a:solidFill>
                  <a:srgbClr val="FF0000"/>
                </a:solidFill>
                <a:latin typeface="黑体" panose="02010609060101010101" charset="-122"/>
                <a:ea typeface="黑体" panose="02010609060101010101" charset="-122"/>
                <a:cs typeface="Times New Roman" panose="02020603050405020304" charset="0"/>
                <a:sym typeface="方正兰亭黑简体" panose="02000000000000000000" charset="-122"/>
              </a:rPr>
              <a:t>粮库和储粮企业</a:t>
            </a:r>
            <a:r>
              <a:rPr lang="zh-CN" sz="4000" dirty="0">
                <a:solidFill>
                  <a:srgbClr val="0070C0"/>
                </a:solidFill>
                <a:latin typeface="黑体" panose="02010609060101010101" charset="-122"/>
                <a:ea typeface="黑体" panose="02010609060101010101" charset="-122"/>
                <a:cs typeface="Times New Roman" panose="02020603050405020304" charset="0"/>
                <a:sym typeface="方正兰亭黑简体" panose="02000000000000000000" charset="-122"/>
              </a:rPr>
              <a:t>，综合损失率已降至</a:t>
            </a:r>
            <a:r>
              <a:rPr sz="4000" b="1" dirty="0">
                <a:solidFill>
                  <a:srgbClr val="00B050"/>
                </a:solidFill>
                <a:latin typeface="宋体" panose="02010600030101010101" pitchFamily="2" charset="-122"/>
                <a:ea typeface="宋体" panose="02010600030101010101" pitchFamily="2" charset="-122"/>
                <a:cs typeface="宋体" panose="02010600030101010101" pitchFamily="2" charset="-122"/>
                <a:sym typeface="方正兰亭黑简体" panose="02000000000000000000" charset="-122"/>
              </a:rPr>
              <a:t>1%</a:t>
            </a:r>
            <a:r>
              <a:rPr lang="zh-CN" sz="4000" dirty="0">
                <a:solidFill>
                  <a:srgbClr val="0070C0"/>
                </a:solidFill>
                <a:latin typeface="黑体" panose="02010609060101010101" charset="-122"/>
                <a:ea typeface="黑体" panose="02010609060101010101" charset="-122"/>
                <a:cs typeface="Times New Roman" panose="02020603050405020304" charset="0"/>
                <a:sym typeface="方正兰亭黑简体" panose="02000000000000000000" charset="-122"/>
              </a:rPr>
              <a:t>以内。</a:t>
            </a:r>
            <a:endParaRPr lang="zh-CN" sz="2000" dirty="0">
              <a:solidFill>
                <a:srgbClr val="0070C0"/>
              </a:solidFill>
              <a:latin typeface="黑体" panose="02010609060101010101" charset="-122"/>
              <a:ea typeface="黑体" panose="02010609060101010101" charset="-122"/>
              <a:cs typeface="Times New Roman" panose="02020603050405020304" charset="0"/>
              <a:sym typeface="方正兰亭黑简体" panose="02000000000000000000" charset="-122"/>
            </a:endParaRPr>
          </a:p>
          <a:p>
            <a:pPr indent="0">
              <a:lnSpc>
                <a:spcPct val="100000"/>
              </a:lnSpc>
              <a:buFont typeface="Wingdings" panose="05000000000000000000" charset="0"/>
              <a:buNone/>
            </a:pPr>
            <a:r>
              <a:rPr lang="en-US" altLang="zh-CN" b="1" kern="100" spc="-60" noProof="0" dirty="0">
                <a:solidFill>
                  <a:srgbClr val="F47847"/>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  </a:t>
            </a:r>
            <a:r>
              <a:rPr lang="en-US" altLang="zh-CN" sz="1600" b="1" kern="100" spc="-60" noProof="0" dirty="0">
                <a:solidFill>
                  <a:srgbClr val="F47847"/>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    </a:t>
            </a:r>
            <a:r>
              <a:rPr lang="en-US" altLang="zh-CN" sz="2400" b="1" kern="100" spc="-60" noProof="0" dirty="0">
                <a:solidFill>
                  <a:srgbClr val="F47847"/>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 The combined loss rate of grain reserves and grain storage enterprises has been reduced to less than 1%.</a:t>
            </a:r>
            <a:endParaRPr sz="2400" dirty="0">
              <a:solidFill>
                <a:srgbClr val="0070C0"/>
              </a:solidFill>
              <a:latin typeface="Times New Roman" panose="02020603050405020304" charset="0"/>
              <a:cs typeface="Times New Roman" panose="02020603050405020304" charset="0"/>
              <a:sym typeface="方正兰亭黑简体" panose="02000000000000000000" charset="-122"/>
            </a:endParaRPr>
          </a:p>
          <a:p>
            <a:pPr indent="0">
              <a:lnSpc>
                <a:spcPct val="150000"/>
              </a:lnSpc>
              <a:buFont typeface="Wingdings" panose="05000000000000000000" charset="0"/>
              <a:buNone/>
            </a:pPr>
            <a:endParaRPr lang="zh-CN" altLang="en-US" sz="2400" dirty="0">
              <a:solidFill>
                <a:srgbClr val="0070C0"/>
              </a:solidFill>
              <a:latin typeface="Times New Roman" panose="02020603050405020304" charset="0"/>
              <a:cs typeface="Times New Roman" panose="02020603050405020304" charset="0"/>
              <a:sym typeface="方正兰亭黑简体" panose="02000000000000000000" charset="-122"/>
            </a:endParaRPr>
          </a:p>
        </p:txBody>
      </p:sp>
      <p:sp>
        <p:nvSpPr>
          <p:cNvPr id="102" name="文本框 101"/>
          <p:cNvSpPr txBox="1"/>
          <p:nvPr>
            <p:custDataLst>
              <p:tags r:id="rId7"/>
            </p:custDataLst>
          </p:nvPr>
        </p:nvSpPr>
        <p:spPr>
          <a:xfrm>
            <a:off x="2133600" y="4868545"/>
            <a:ext cx="11701780" cy="1211580"/>
          </a:xfrm>
          <a:prstGeom prst="rect">
            <a:avLst/>
          </a:prstGeom>
          <a:noFill/>
          <a:ln w="9525">
            <a:noFill/>
          </a:ln>
        </p:spPr>
        <p:txBody>
          <a:bodyPr wrap="square">
            <a:noAutofit/>
          </a:bodyPr>
          <a:p>
            <a:pPr marL="342900" indent="-342900">
              <a:lnSpc>
                <a:spcPct val="100000"/>
              </a:lnSpc>
              <a:buFont typeface="Wingdings" panose="05000000000000000000" charset="0"/>
              <a:buChar char="u"/>
            </a:pPr>
            <a:r>
              <a:rPr sz="4000" b="0" dirty="0">
                <a:solidFill>
                  <a:srgbClr val="FF0000"/>
                </a:solidFill>
                <a:latin typeface="黑体" panose="02010609060101010101" charset="-122"/>
                <a:ea typeface="黑体" panose="02010609060101010101" charset="-122"/>
                <a:cs typeface="Times New Roman" panose="02020603050405020304" charset="0"/>
              </a:rPr>
              <a:t>新型粮食经营主体</a:t>
            </a:r>
            <a:r>
              <a:rPr lang="zh-CN" sz="4000" b="0" dirty="0">
                <a:solidFill>
                  <a:srgbClr val="0070C0"/>
                </a:solidFill>
                <a:latin typeface="黑体" panose="02010609060101010101" charset="-122"/>
                <a:ea typeface="黑体" panose="02010609060101010101" charset="-122"/>
                <a:cs typeface="Times New Roman" panose="02020603050405020304" charset="0"/>
              </a:rPr>
              <a:t>，</a:t>
            </a:r>
            <a:r>
              <a:rPr sz="4000" b="0" dirty="0">
                <a:solidFill>
                  <a:srgbClr val="0070C0"/>
                </a:solidFill>
                <a:latin typeface="黑体" panose="02010609060101010101" charset="-122"/>
                <a:ea typeface="黑体" panose="02010609060101010101" charset="-122"/>
                <a:cs typeface="Times New Roman" panose="02020603050405020304" charset="0"/>
              </a:rPr>
              <a:t>储粮损失可降至</a:t>
            </a:r>
            <a:r>
              <a:rPr sz="4000" b="1" dirty="0">
                <a:solidFill>
                  <a:srgbClr val="00B050"/>
                </a:solidFill>
                <a:latin typeface="宋体" panose="02010600030101010101" pitchFamily="2" charset="-122"/>
                <a:ea typeface="宋体" panose="02010600030101010101" pitchFamily="2" charset="-122"/>
                <a:cs typeface="宋体" panose="02010600030101010101" pitchFamily="2" charset="-122"/>
              </a:rPr>
              <a:t>2%</a:t>
            </a:r>
            <a:r>
              <a:rPr sz="4000" b="0" dirty="0">
                <a:solidFill>
                  <a:srgbClr val="0070C0"/>
                </a:solidFill>
                <a:latin typeface="黑体" panose="02010609060101010101" charset="-122"/>
                <a:ea typeface="黑体" panose="02010609060101010101" charset="-122"/>
                <a:cs typeface="Times New Roman" panose="02020603050405020304" charset="0"/>
              </a:rPr>
              <a:t>以下。</a:t>
            </a:r>
            <a:endParaRPr sz="4000" b="0" dirty="0">
              <a:solidFill>
                <a:srgbClr val="0070C0"/>
              </a:solidFill>
              <a:latin typeface="Times New Roman" panose="02020603050405020304" charset="0"/>
              <a:cs typeface="Times New Roman" panose="02020603050405020304" charset="0"/>
            </a:endParaRPr>
          </a:p>
          <a:p>
            <a:pPr indent="0">
              <a:lnSpc>
                <a:spcPct val="100000"/>
              </a:lnSpc>
            </a:pPr>
            <a:r>
              <a:rPr lang="en-US" altLang="zh-CN" b="1" kern="100" spc="-60" noProof="0" dirty="0">
                <a:solidFill>
                  <a:srgbClr val="F47847"/>
                </a:solidFill>
                <a:latin typeface="Times New Roman" panose="02020603050405020304" charset="0"/>
                <a:ea typeface="Open Sans" panose="020B0606030504020204" charset="0"/>
                <a:cs typeface="Times New Roman" panose="02020603050405020304" charset="0"/>
              </a:rPr>
              <a:t>      </a:t>
            </a:r>
            <a:r>
              <a:rPr lang="en-US" altLang="zh-CN" sz="2400" b="1" kern="100" spc="-60" dirty="0">
                <a:solidFill>
                  <a:srgbClr val="F47847"/>
                </a:solidFill>
                <a:latin typeface="Times New Roman" panose="02020603050405020304" charset="0"/>
                <a:ea typeface="Open Sans" panose="020B0606030504020204" charset="0"/>
                <a:cs typeface="Times New Roman" panose="02020603050405020304" charset="0"/>
              </a:rPr>
              <a:t>The </a:t>
            </a:r>
            <a:r>
              <a:rPr lang="en-US" altLang="zh-CN" sz="2400" b="1" kern="100" spc="-60" dirty="0">
                <a:solidFill>
                  <a:srgbClr val="F47847"/>
                </a:solidFill>
                <a:latin typeface="Times New Roman" panose="02020603050405020304" charset="0"/>
                <a:ea typeface="Open Sans" panose="020B0606030504020204" charset="0"/>
                <a:cs typeface="Times New Roman" panose="02020603050405020304" charset="0"/>
                <a:sym typeface="+mn-ea"/>
              </a:rPr>
              <a:t>loss</a:t>
            </a:r>
            <a:r>
              <a:rPr lang="en-US" altLang="zh-CN" sz="2400" b="1" kern="100" spc="-60" dirty="0">
                <a:solidFill>
                  <a:srgbClr val="F47847"/>
                </a:solidFill>
                <a:latin typeface="Times New Roman" panose="02020603050405020304" charset="0"/>
                <a:ea typeface="Open Sans" panose="020B0606030504020204" charset="0"/>
                <a:cs typeface="Times New Roman" panose="02020603050405020304" charset="0"/>
              </a:rPr>
              <a:t> </a:t>
            </a:r>
            <a:r>
              <a:rPr lang="en-US" altLang="zh-CN" sz="2400" b="1" kern="100" spc="-60" dirty="0" smtClean="0">
                <a:solidFill>
                  <a:srgbClr val="F47847"/>
                </a:solidFill>
                <a:latin typeface="Times New Roman" panose="02020603050405020304" charset="0"/>
                <a:ea typeface="Open Sans" panose="020B0606030504020204" charset="0"/>
                <a:cs typeface="Times New Roman" panose="02020603050405020304" charset="0"/>
                <a:sym typeface="+mn-ea"/>
              </a:rPr>
              <a:t>rate </a:t>
            </a:r>
            <a:r>
              <a:rPr lang="en-US" altLang="zh-CN" sz="2400" b="1" kern="100" spc="-60" dirty="0">
                <a:solidFill>
                  <a:srgbClr val="F47847"/>
                </a:solidFill>
                <a:latin typeface="Times New Roman" panose="02020603050405020304" charset="0"/>
                <a:ea typeface="Open Sans" panose="020B0606030504020204" charset="0"/>
                <a:cs typeface="Times New Roman" panose="02020603050405020304" charset="0"/>
              </a:rPr>
              <a:t>of new-type grain business entities can be reduced to less than 2%</a:t>
            </a:r>
            <a:r>
              <a:rPr lang="en-US" altLang="zh-CN" sz="2400" b="1" kern="100" spc="-60" noProof="0" dirty="0" smtClean="0">
                <a:solidFill>
                  <a:srgbClr val="F47847"/>
                </a:solidFill>
                <a:latin typeface="Times New Roman" panose="02020603050405020304" charset="0"/>
                <a:ea typeface="Open Sans" panose="020B0606030504020204" charset="0"/>
                <a:cs typeface="Times New Roman" panose="02020603050405020304" charset="0"/>
              </a:rPr>
              <a:t>.</a:t>
            </a:r>
            <a:endParaRPr lang="en-US" altLang="zh-CN" sz="2400" b="1" kern="100" spc="-60" noProof="0" dirty="0" smtClean="0">
              <a:solidFill>
                <a:srgbClr val="F47847"/>
              </a:solidFill>
              <a:latin typeface="Times New Roman" panose="02020603050405020304" charset="0"/>
              <a:ea typeface="Open Sans" panose="020B0606030504020204" charset="0"/>
              <a:cs typeface="Times New Roman" panose="02020603050405020304" charset="0"/>
            </a:endParaRPr>
          </a:p>
          <a:p>
            <a:pPr indent="0">
              <a:lnSpc>
                <a:spcPct val="100000"/>
              </a:lnSpc>
            </a:pPr>
            <a:endParaRPr lang="en-US" altLang="zh-CN" sz="2400" b="1" kern="100" spc="-60" noProof="0" dirty="0">
              <a:solidFill>
                <a:srgbClr val="F47847"/>
              </a:solidFill>
              <a:latin typeface="Times New Roman" panose="02020603050405020304" charset="0"/>
              <a:ea typeface="Open Sans" panose="020B0606030504020204" charset="0"/>
              <a:cs typeface="Times New Roman" panose="02020603050405020304" charset="0"/>
            </a:endParaRPr>
          </a:p>
        </p:txBody>
      </p:sp>
      <p:sp>
        <p:nvSpPr>
          <p:cNvPr id="10" name="文本框 3"/>
          <p:cNvSpPr txBox="1"/>
          <p:nvPr>
            <p:custDataLst>
              <p:tags r:id="rId8"/>
            </p:custDataLst>
          </p:nvPr>
        </p:nvSpPr>
        <p:spPr>
          <a:xfrm>
            <a:off x="2209800" y="6819900"/>
            <a:ext cx="9175115" cy="1076325"/>
          </a:xfrm>
          <a:prstGeom prst="rect">
            <a:avLst/>
          </a:prstGeom>
          <a:noFill/>
        </p:spPr>
        <p:txBody>
          <a:bodyPr wrap="square" rtlCol="0" anchor="t">
            <a:spAutoFit/>
          </a:bodyPr>
          <a:p>
            <a:pPr marL="342900" indent="-342900">
              <a:lnSpc>
                <a:spcPct val="100000"/>
              </a:lnSpc>
              <a:buFont typeface="Wingdings" panose="05000000000000000000" charset="0"/>
              <a:buChar char="u"/>
            </a:pPr>
            <a:r>
              <a:rPr lang="zh-CN" altLang="en-US" sz="4000" dirty="0" smtClean="0">
                <a:solidFill>
                  <a:srgbClr val="FF0000"/>
                </a:solidFill>
                <a:latin typeface="黑体" panose="02010609060101010101" charset="-122"/>
                <a:ea typeface="黑体" panose="02010609060101010101" charset="-122"/>
                <a:cs typeface="Times New Roman" panose="02020603050405020304" charset="0"/>
                <a:sym typeface="方正兰亭黑简体" panose="02000000000000000000" charset="-122"/>
              </a:rPr>
              <a:t>普通农户</a:t>
            </a:r>
            <a:r>
              <a:rPr lang="zh-CN" sz="4000" dirty="0" smtClean="0">
                <a:solidFill>
                  <a:srgbClr val="0070C0"/>
                </a:solidFill>
                <a:latin typeface="黑体" panose="02010609060101010101" charset="-122"/>
                <a:ea typeface="黑体" panose="02010609060101010101" charset="-122"/>
                <a:cs typeface="Times New Roman" panose="02020603050405020304" charset="0"/>
                <a:sym typeface="方正兰亭黑简体" panose="02000000000000000000" charset="-122"/>
              </a:rPr>
              <a:t>，储粮损耗率最高达</a:t>
            </a:r>
            <a:r>
              <a:rPr sz="4000" b="1" dirty="0">
                <a:solidFill>
                  <a:srgbClr val="00B050"/>
                </a:solidFill>
                <a:latin typeface="宋体" panose="02010600030101010101" pitchFamily="2" charset="-122"/>
                <a:ea typeface="宋体" panose="02010600030101010101" pitchFamily="2" charset="-122"/>
                <a:cs typeface="宋体" panose="02010600030101010101" pitchFamily="2" charset="-122"/>
                <a:sym typeface="方正兰亭黑简体" panose="02000000000000000000" charset="-122"/>
              </a:rPr>
              <a:t>８%</a:t>
            </a:r>
            <a:r>
              <a:rPr lang="zh-CN" sz="4000" dirty="0" smtClean="0">
                <a:solidFill>
                  <a:srgbClr val="0070C0"/>
                </a:solidFill>
                <a:latin typeface="黑体" panose="02010609060101010101" charset="-122"/>
                <a:ea typeface="黑体" panose="02010609060101010101" charset="-122"/>
                <a:cs typeface="Times New Roman" panose="02020603050405020304" charset="0"/>
                <a:sym typeface="方正兰亭黑简体" panose="02000000000000000000" charset="-122"/>
              </a:rPr>
              <a:t>以上。</a:t>
            </a:r>
            <a:endParaRPr sz="4000" dirty="0">
              <a:solidFill>
                <a:srgbClr val="0070C0"/>
              </a:solidFill>
              <a:latin typeface="黑体" panose="02010609060101010101" charset="-122"/>
              <a:ea typeface="黑体" panose="02010609060101010101" charset="-122"/>
              <a:cs typeface="Times New Roman" panose="02020603050405020304" charset="0"/>
              <a:sym typeface="方正兰亭黑简体" panose="02000000000000000000" charset="-122"/>
            </a:endParaRPr>
          </a:p>
          <a:p>
            <a:r>
              <a:rPr lang="en-US" altLang="zh-CN" b="1" kern="100" spc="-60" noProof="0" dirty="0" smtClean="0">
                <a:solidFill>
                  <a:srgbClr val="F47847"/>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     </a:t>
            </a:r>
            <a:r>
              <a:rPr lang="en-US" altLang="zh-CN" sz="2400" b="1" kern="100" spc="-60" dirty="0" smtClean="0">
                <a:solidFill>
                  <a:srgbClr val="F47847"/>
                </a:solidFill>
                <a:latin typeface="Times New Roman" panose="02020603050405020304" charset="0"/>
                <a:ea typeface="Open Sans" panose="020B0606030504020204" charset="0"/>
                <a:cs typeface="Times New Roman" panose="02020603050405020304" charset="0"/>
              </a:rPr>
              <a:t>The loss rate of grain storage for ordinary farmers is as high as 8%.</a:t>
            </a:r>
            <a:endParaRPr lang="zh-CN" altLang="en-US" sz="2400" b="1" kern="100" spc="-60" dirty="0" smtClean="0">
              <a:solidFill>
                <a:srgbClr val="F47847"/>
              </a:solidFill>
              <a:latin typeface="Times New Roman" panose="02020603050405020304" charset="0"/>
              <a:ea typeface="宋体" panose="02010600030101010101" pitchFamily="2" charset="-122"/>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dir="in"/>
      </p:transition>
    </mc:Choice>
    <mc:Fallback>
      <p:transition spd="slow">
        <p:split orient="vert" dir="in"/>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6"/>
          <p:cNvGrpSpPr/>
          <p:nvPr/>
        </p:nvGrpSpPr>
        <p:grpSpPr>
          <a:xfrm rot="-5400000">
            <a:off x="-1921219" y="-1921220"/>
            <a:ext cx="5896800" cy="5896800"/>
            <a:chOff x="0" y="0"/>
            <a:chExt cx="9130328" cy="9130328"/>
          </a:xfrm>
        </p:grpSpPr>
        <p:sp>
          <p:nvSpPr>
            <p:cNvPr id="18" name="Freeform 7"/>
            <p:cNvSpPr/>
            <p:nvPr/>
          </p:nvSpPr>
          <p:spPr>
            <a:xfrm rot="-2700000">
              <a:off x="2403426" y="270785"/>
              <a:ext cx="4323477" cy="8588757"/>
            </a:xfrm>
            <a:custGeom>
              <a:avLst/>
              <a:gdLst/>
              <a:ahLst/>
              <a:cxnLst/>
              <a:rect l="l" t="t" r="r" b="b"/>
              <a:pathLst>
                <a:path w="4323477" h="8588757">
                  <a:moveTo>
                    <a:pt x="0" y="0"/>
                  </a:moveTo>
                  <a:lnTo>
                    <a:pt x="4323476" y="0"/>
                  </a:lnTo>
                  <a:lnTo>
                    <a:pt x="4323476" y="8588758"/>
                  </a:lnTo>
                  <a:lnTo>
                    <a:pt x="0" y="8588758"/>
                  </a:lnTo>
                  <a:lnTo>
                    <a:pt x="0" y="0"/>
                  </a:lnTo>
                  <a:close/>
                </a:path>
              </a:pathLst>
            </a:custGeom>
            <a:blipFill>
              <a:blip r:embed="rId1"/>
              <a:stretch>
                <a:fillRect r="-98653"/>
              </a:stretch>
            </a:blipFill>
          </p:spPr>
        </p:sp>
        <p:sp>
          <p:nvSpPr>
            <p:cNvPr id="19" name="Freeform 8"/>
            <p:cNvSpPr/>
            <p:nvPr/>
          </p:nvSpPr>
          <p:spPr>
            <a:xfrm rot="-2700000" flipH="1">
              <a:off x="5784265" y="190406"/>
              <a:ext cx="2113253" cy="4198061"/>
            </a:xfrm>
            <a:custGeom>
              <a:avLst/>
              <a:gdLst/>
              <a:ahLst/>
              <a:cxnLst/>
              <a:rect l="l" t="t" r="r" b="b"/>
              <a:pathLst>
                <a:path w="2113253" h="4198061">
                  <a:moveTo>
                    <a:pt x="2113253" y="0"/>
                  </a:moveTo>
                  <a:lnTo>
                    <a:pt x="0" y="0"/>
                  </a:lnTo>
                  <a:lnTo>
                    <a:pt x="0" y="4198061"/>
                  </a:lnTo>
                  <a:lnTo>
                    <a:pt x="2113253" y="4198061"/>
                  </a:lnTo>
                  <a:lnTo>
                    <a:pt x="2113253" y="0"/>
                  </a:lnTo>
                  <a:close/>
                </a:path>
              </a:pathLst>
            </a:custGeom>
            <a:blipFill>
              <a:blip r:embed="rId2"/>
              <a:stretch>
                <a:fillRect r="-98653"/>
              </a:stretch>
            </a:blipFill>
          </p:spPr>
        </p:sp>
        <p:sp>
          <p:nvSpPr>
            <p:cNvPr id="20" name="Freeform 9"/>
            <p:cNvSpPr/>
            <p:nvPr/>
          </p:nvSpPr>
          <p:spPr>
            <a:xfrm rot="-2700000">
              <a:off x="5207629" y="2369390"/>
              <a:ext cx="1040206" cy="2066411"/>
            </a:xfrm>
            <a:custGeom>
              <a:avLst/>
              <a:gdLst/>
              <a:ahLst/>
              <a:cxnLst/>
              <a:rect l="l" t="t" r="r" b="b"/>
              <a:pathLst>
                <a:path w="1040206" h="2066411">
                  <a:moveTo>
                    <a:pt x="0" y="0"/>
                  </a:moveTo>
                  <a:lnTo>
                    <a:pt x="1040206" y="0"/>
                  </a:lnTo>
                  <a:lnTo>
                    <a:pt x="1040206" y="2066412"/>
                  </a:lnTo>
                  <a:lnTo>
                    <a:pt x="0" y="2066412"/>
                  </a:lnTo>
                  <a:lnTo>
                    <a:pt x="0" y="0"/>
                  </a:lnTo>
                  <a:close/>
                </a:path>
              </a:pathLst>
            </a:custGeom>
            <a:blipFill>
              <a:blip r:embed="rId2"/>
              <a:stretch>
                <a:fillRect r="-98653"/>
              </a:stretch>
            </a:blipFill>
          </p:spPr>
        </p:sp>
      </p:grpSp>
      <p:sp>
        <p:nvSpPr>
          <p:cNvPr id="2" name="TextBox 2"/>
          <p:cNvSpPr txBox="1"/>
          <p:nvPr/>
        </p:nvSpPr>
        <p:spPr>
          <a:xfrm>
            <a:off x="3361677" y="9700019"/>
            <a:ext cx="12369684" cy="346249"/>
          </a:xfrm>
          <a:prstGeom prst="rect">
            <a:avLst/>
          </a:prstGeom>
        </p:spPr>
        <p:txBody>
          <a:bodyPr lIns="0" tIns="0" rIns="0" bIns="0" rtlCol="0" anchor="t">
            <a:spAutoFit/>
          </a:bodyPr>
          <a:lstStyle/>
          <a:p>
            <a:pPr>
              <a:lnSpc>
                <a:spcPts val="2700"/>
              </a:lnSpc>
            </a:pPr>
            <a:r>
              <a:rPr lang="en-US" sz="2800" dirty="0">
                <a:solidFill>
                  <a:srgbClr val="1D85C6"/>
                </a:solidFill>
                <a:latin typeface="微软雅黑" panose="020B0503020204020204" pitchFamily="34" charset="-122"/>
                <a:ea typeface="微软雅黑" panose="020B0503020204020204" pitchFamily="34" charset="-122"/>
              </a:rPr>
              <a:t>SEMINAR ON POST-HARVEST LOSS MANAGEMENT</a:t>
            </a:r>
            <a:r>
              <a:rPr lang="zh-CN" altLang="en-US" sz="2800" dirty="0">
                <a:solidFill>
                  <a:srgbClr val="1D85C6"/>
                </a:solidFill>
                <a:latin typeface="微软雅黑" panose="020B0503020204020204" pitchFamily="34" charset="-122"/>
                <a:ea typeface="微软雅黑" panose="020B0503020204020204" pitchFamily="34" charset="-122"/>
              </a:rPr>
              <a:t> </a:t>
            </a:r>
            <a:r>
              <a:rPr lang="en-US" sz="2800" dirty="0" err="1">
                <a:solidFill>
                  <a:srgbClr val="1D85C6"/>
                </a:solidFill>
                <a:latin typeface="微软雅黑" panose="020B0503020204020204" pitchFamily="34" charset="-122"/>
                <a:ea typeface="微软雅黑" panose="020B0503020204020204" pitchFamily="34" charset="-122"/>
              </a:rPr>
              <a:t>粮食减损国际研讨会</a:t>
            </a:r>
            <a:endParaRPr lang="en-US" sz="2800" dirty="0">
              <a:solidFill>
                <a:srgbClr val="1D85C6"/>
              </a:solidFill>
              <a:latin typeface="微软雅黑" panose="020B0503020204020204" pitchFamily="34" charset="-122"/>
              <a:ea typeface="微软雅黑" panose="020B0503020204020204" pitchFamily="34" charset="-122"/>
            </a:endParaRPr>
          </a:p>
        </p:txBody>
      </p:sp>
      <p:sp>
        <p:nvSpPr>
          <p:cNvPr id="4" name="AutoShape 4"/>
          <p:cNvSpPr/>
          <p:nvPr/>
        </p:nvSpPr>
        <p:spPr>
          <a:xfrm>
            <a:off x="3361720" y="1985468"/>
            <a:ext cx="13234453" cy="23812"/>
          </a:xfrm>
          <a:prstGeom prst="line">
            <a:avLst/>
          </a:prstGeom>
          <a:ln w="47625" cap="flat">
            <a:solidFill>
              <a:srgbClr val="1D85C6"/>
            </a:solidFill>
            <a:prstDash val="solid"/>
            <a:headEnd type="none" w="sm" len="sm"/>
            <a:tailEnd type="none" w="sm" len="sm"/>
          </a:ln>
        </p:spPr>
      </p:sp>
      <p:sp>
        <p:nvSpPr>
          <p:cNvPr id="5" name="Freeform 5"/>
          <p:cNvSpPr/>
          <p:nvPr/>
        </p:nvSpPr>
        <p:spPr>
          <a:xfrm rot="-2700000">
            <a:off x="15221383" y="8899740"/>
            <a:ext cx="3810717" cy="1905358"/>
          </a:xfrm>
          <a:custGeom>
            <a:avLst/>
            <a:gdLst/>
            <a:ahLst/>
            <a:cxnLst/>
            <a:rect l="l" t="t" r="r" b="b"/>
            <a:pathLst>
              <a:path w="3810717" h="1905358">
                <a:moveTo>
                  <a:pt x="0" y="0"/>
                </a:moveTo>
                <a:lnTo>
                  <a:pt x="3810717" y="0"/>
                </a:lnTo>
                <a:lnTo>
                  <a:pt x="3810717" y="1905358"/>
                </a:lnTo>
                <a:lnTo>
                  <a:pt x="0" y="1905358"/>
                </a:lnTo>
                <a:lnTo>
                  <a:pt x="0" y="0"/>
                </a:lnTo>
                <a:close/>
              </a:path>
            </a:pathLst>
          </a:custGeom>
          <a:blipFill>
            <a:blip r:embed="rId3">
              <a:alphaModFix amt="40000"/>
            </a:blip>
            <a:stretch>
              <a:fillRect/>
            </a:stretch>
          </a:blipFill>
        </p:spPr>
      </p:sp>
      <p:sp>
        <p:nvSpPr>
          <p:cNvPr id="6" name="Freeform 6"/>
          <p:cNvSpPr/>
          <p:nvPr/>
        </p:nvSpPr>
        <p:spPr>
          <a:xfrm>
            <a:off x="-4947379" y="5815006"/>
            <a:ext cx="8943989" cy="8943989"/>
          </a:xfrm>
          <a:custGeom>
            <a:avLst/>
            <a:gdLst/>
            <a:ahLst/>
            <a:cxnLst/>
            <a:rect l="l" t="t" r="r" b="b"/>
            <a:pathLst>
              <a:path w="8943989" h="8943989">
                <a:moveTo>
                  <a:pt x="0" y="0"/>
                </a:moveTo>
                <a:lnTo>
                  <a:pt x="8943989" y="0"/>
                </a:lnTo>
                <a:lnTo>
                  <a:pt x="8943989" y="8943988"/>
                </a:lnTo>
                <a:lnTo>
                  <a:pt x="0" y="8943988"/>
                </a:lnTo>
                <a:lnTo>
                  <a:pt x="0" y="0"/>
                </a:lnTo>
                <a:close/>
              </a:path>
            </a:pathLst>
          </a:custGeom>
          <a:blipFill>
            <a:blip r:embed="rId4">
              <a:alphaModFix amt="31999"/>
            </a:blip>
            <a:stretch>
              <a:fillRect/>
            </a:stretch>
          </a:blipFill>
        </p:spPr>
      </p:sp>
      <p:sp>
        <p:nvSpPr>
          <p:cNvPr id="7" name="TextBox 7"/>
          <p:cNvSpPr txBox="1"/>
          <p:nvPr/>
        </p:nvSpPr>
        <p:spPr>
          <a:xfrm>
            <a:off x="299787" y="9307305"/>
            <a:ext cx="2151006" cy="773714"/>
          </a:xfrm>
          <a:prstGeom prst="rect">
            <a:avLst/>
          </a:prstGeom>
        </p:spPr>
        <p:txBody>
          <a:bodyPr lIns="0" tIns="0" rIns="0" bIns="0" rtlCol="0" anchor="t">
            <a:spAutoFit/>
          </a:bodyPr>
          <a:lstStyle/>
          <a:p>
            <a:pPr>
              <a:lnSpc>
                <a:spcPts val="3100"/>
              </a:lnSpc>
            </a:pPr>
            <a:r>
              <a:rPr lang="en-US" sz="2245">
                <a:solidFill>
                  <a:srgbClr val="1578B6"/>
                </a:solidFill>
                <a:latin typeface="微软雅黑" panose="020B0503020204020204" pitchFamily="34" charset="-122"/>
                <a:ea typeface="微软雅黑" panose="020B0503020204020204" pitchFamily="34" charset="-122"/>
              </a:rPr>
              <a:t>河南·开封</a:t>
            </a:r>
            <a:endParaRPr lang="en-US" sz="2245">
              <a:solidFill>
                <a:srgbClr val="1578B6"/>
              </a:solidFill>
              <a:latin typeface="微软雅黑" panose="020B0503020204020204" pitchFamily="34" charset="-122"/>
              <a:ea typeface="微软雅黑" panose="020B0503020204020204" pitchFamily="34" charset="-122"/>
            </a:endParaRPr>
          </a:p>
          <a:p>
            <a:pPr>
              <a:lnSpc>
                <a:spcPts val="3100"/>
              </a:lnSpc>
            </a:pPr>
            <a:r>
              <a:rPr lang="en-US" sz="2245">
                <a:solidFill>
                  <a:srgbClr val="1578B6"/>
                </a:solidFill>
                <a:latin typeface="微软雅黑" panose="020B0503020204020204" pitchFamily="34" charset="-122"/>
                <a:ea typeface="微软雅黑" panose="020B0503020204020204" pitchFamily="34" charset="-122"/>
              </a:rPr>
              <a:t>2023年9月25日</a:t>
            </a:r>
            <a:endParaRPr lang="en-US" sz="2245">
              <a:solidFill>
                <a:srgbClr val="1578B6"/>
              </a:solidFill>
              <a:latin typeface="微软雅黑" panose="020B0503020204020204" pitchFamily="34" charset="-122"/>
              <a:ea typeface="微软雅黑" panose="020B0503020204020204" pitchFamily="34" charset="-122"/>
            </a:endParaRPr>
          </a:p>
        </p:txBody>
      </p:sp>
      <p:sp>
        <p:nvSpPr>
          <p:cNvPr id="8" name="文本框 7"/>
          <p:cNvSpPr txBox="1"/>
          <p:nvPr>
            <p:custDataLst>
              <p:tags r:id="rId5"/>
            </p:custDataLst>
          </p:nvPr>
        </p:nvSpPr>
        <p:spPr>
          <a:xfrm>
            <a:off x="3962400" y="800100"/>
            <a:ext cx="8964930" cy="1076325"/>
          </a:xfrm>
          <a:prstGeom prst="rect">
            <a:avLst/>
          </a:prstGeom>
          <a:noFill/>
        </p:spPr>
        <p:txBody>
          <a:bodyPr wrap="square" rtlCol="0" anchor="t">
            <a:spAutoFit/>
          </a:bodyPr>
          <a:p>
            <a:r>
              <a:rPr lang="en-US" altLang="zh-CN" sz="2400" dirty="0">
                <a:solidFill>
                  <a:srgbClr val="000000"/>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 </a:t>
            </a:r>
            <a:r>
              <a:rPr lang="zh-CN" sz="4000" b="1" dirty="0">
                <a:solidFill>
                  <a:srgbClr val="00B050"/>
                </a:solidFill>
                <a:latin typeface="黑体" panose="02010609060101010101" charset="-122"/>
                <a:ea typeface="黑体" panose="02010609060101010101" charset="-122"/>
                <a:cs typeface="Times New Roman" panose="02020603050405020304" charset="0"/>
                <a:sym typeface="方正兰亭黑简体" panose="02000000000000000000" charset="-122"/>
              </a:rPr>
              <a:t>粮食运输损失节</a:t>
            </a:r>
            <a:endParaRPr sz="2400" dirty="0">
              <a:solidFill>
                <a:srgbClr val="000000"/>
              </a:solidFill>
              <a:latin typeface="Times New Roman" panose="02020603050405020304" charset="0"/>
              <a:cs typeface="Times New Roman" panose="02020603050405020304" charset="0"/>
              <a:sym typeface="方正兰亭黑简体" panose="02000000000000000000" charset="-122"/>
            </a:endParaRPr>
          </a:p>
          <a:p>
            <a:pPr algn="l">
              <a:buClrTx/>
              <a:buSzTx/>
              <a:buFontTx/>
            </a:pPr>
            <a:r>
              <a:rPr lang="en-US" altLang="zh-CN" sz="2400" b="1" kern="100" spc="-60" noProof="0" dirty="0">
                <a:solidFill>
                  <a:srgbClr val="F47847"/>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Grain transportation </a:t>
            </a:r>
            <a:r>
              <a:rPr lang="en-US" altLang="zh-CN" sz="2400" b="1" kern="100" spc="-60" noProof="0" dirty="0">
                <a:solidFill>
                  <a:srgbClr val="F47847"/>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loss</a:t>
            </a:r>
            <a:endParaRPr lang="en-US" altLang="zh-CN" sz="2400" b="1" kern="100" spc="-60" noProof="0" dirty="0">
              <a:solidFill>
                <a:srgbClr val="F47847"/>
              </a:solidFill>
              <a:latin typeface="Times New Roman" panose="02020603050405020304" charset="0"/>
              <a:ea typeface="Open Sans" panose="020B0606030504020204" charset="0"/>
              <a:cs typeface="Times New Roman" panose="02020603050405020304" charset="0"/>
              <a:sym typeface="方正兰亭黑简体" panose="02000000000000000000" charset="-122"/>
            </a:endParaRPr>
          </a:p>
        </p:txBody>
      </p:sp>
      <p:sp>
        <p:nvSpPr>
          <p:cNvPr id="16" name="文本框 15"/>
          <p:cNvSpPr txBox="1"/>
          <p:nvPr>
            <p:custDataLst>
              <p:tags r:id="rId6"/>
            </p:custDataLst>
          </p:nvPr>
        </p:nvSpPr>
        <p:spPr>
          <a:xfrm>
            <a:off x="1371600" y="3238500"/>
            <a:ext cx="15179040" cy="1630045"/>
          </a:xfrm>
          <a:prstGeom prst="rect">
            <a:avLst/>
          </a:prstGeom>
          <a:noFill/>
        </p:spPr>
        <p:txBody>
          <a:bodyPr wrap="square" rtlCol="0" anchor="t">
            <a:spAutoFit/>
          </a:bodyPr>
          <a:p>
            <a:pPr marL="342900" indent="-342900">
              <a:lnSpc>
                <a:spcPct val="100000"/>
              </a:lnSpc>
              <a:buFont typeface="Wingdings" panose="05000000000000000000" charset="0"/>
              <a:buChar char="u"/>
            </a:pPr>
            <a:r>
              <a:rPr sz="4000" dirty="0">
                <a:solidFill>
                  <a:srgbClr val="FF0000"/>
                </a:solidFill>
                <a:latin typeface="黑体" panose="02010609060101010101" charset="-122"/>
                <a:ea typeface="黑体" panose="02010609060101010101" charset="-122"/>
                <a:cs typeface="Times New Roman" panose="02020603050405020304" charset="0"/>
                <a:sym typeface="方正兰亭黑简体" panose="02000000000000000000" charset="-122"/>
              </a:rPr>
              <a:t>包粮运输数量很大</a:t>
            </a:r>
            <a:r>
              <a:rPr lang="zh-CN" sz="4000" dirty="0">
                <a:solidFill>
                  <a:srgbClr val="0070C0"/>
                </a:solidFill>
                <a:latin typeface="黑体" panose="02010609060101010101" charset="-122"/>
                <a:ea typeface="黑体" panose="02010609060101010101" charset="-122"/>
                <a:cs typeface="Times New Roman" panose="02020603050405020304" charset="0"/>
                <a:sym typeface="方正兰亭黑简体" panose="02000000000000000000" charset="-122"/>
              </a:rPr>
              <a:t>，损失率可达</a:t>
            </a:r>
            <a:r>
              <a:rPr lang="en-US" altLang="zh-CN" sz="4000" dirty="0">
                <a:solidFill>
                  <a:srgbClr val="0070C0"/>
                </a:solidFill>
                <a:latin typeface="黑体" panose="02010609060101010101" charset="-122"/>
                <a:ea typeface="黑体" panose="02010609060101010101" charset="-122"/>
                <a:cs typeface="Times New Roman" panose="02020603050405020304" charset="0"/>
                <a:sym typeface="方正兰亭黑简体" panose="02000000000000000000" charset="-122"/>
              </a:rPr>
              <a:t>5%</a:t>
            </a:r>
            <a:r>
              <a:rPr lang="zh-CN" sz="4000" dirty="0">
                <a:solidFill>
                  <a:srgbClr val="0070C0"/>
                </a:solidFill>
                <a:latin typeface="黑体" panose="02010609060101010101" charset="-122"/>
                <a:ea typeface="黑体" panose="02010609060101010101" charset="-122"/>
                <a:cs typeface="Times New Roman" panose="02020603050405020304" charset="0"/>
                <a:sym typeface="方正兰亭黑简体" panose="02000000000000000000" charset="-122"/>
              </a:rPr>
              <a:t>以上。</a:t>
            </a:r>
            <a:endParaRPr lang="zh-CN" sz="4000" dirty="0">
              <a:solidFill>
                <a:srgbClr val="0070C0"/>
              </a:solidFill>
              <a:latin typeface="黑体" panose="02010609060101010101" charset="-122"/>
              <a:ea typeface="黑体" panose="02010609060101010101" charset="-122"/>
              <a:cs typeface="Times New Roman" panose="02020603050405020304" charset="0"/>
              <a:sym typeface="方正兰亭黑简体" panose="02000000000000000000" charset="-122"/>
            </a:endParaRPr>
          </a:p>
          <a:p>
            <a:pPr algn="l">
              <a:lnSpc>
                <a:spcPct val="100000"/>
              </a:lnSpc>
              <a:buClrTx/>
              <a:buSzTx/>
              <a:buFont typeface="Wingdings" panose="05000000000000000000" charset="0"/>
              <a:buNone/>
            </a:pPr>
            <a:r>
              <a:rPr lang="en-US" altLang="zh-CN" sz="2400" b="1" kern="100" spc="-60" noProof="0" dirty="0">
                <a:solidFill>
                  <a:srgbClr val="F47847"/>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    The  </a:t>
            </a:r>
            <a:r>
              <a:rPr lang="en-US" altLang="zh-CN" sz="2400" b="1" kern="100" spc="-60" noProof="0" dirty="0">
                <a:solidFill>
                  <a:srgbClr val="F47847"/>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quantity of p</a:t>
            </a:r>
            <a:r>
              <a:rPr lang="en-US" altLang="zh-CN" sz="2400" b="1" kern="100" spc="-60" noProof="0" dirty="0">
                <a:solidFill>
                  <a:srgbClr val="F47847"/>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ackaged grain transpor</a:t>
            </a:r>
            <a:r>
              <a:rPr lang="en-US" altLang="zh-CN" sz="2400" b="1" kern="100" spc="-60" noProof="0" dirty="0">
                <a:solidFill>
                  <a:srgbClr val="F47847"/>
                </a:solidFill>
                <a:latin typeface="Times New Roman" panose="02020603050405020304" charset="0"/>
                <a:ea typeface="Open Sans" panose="020B0606030504020204" charset="0"/>
                <a:cs typeface="Times New Roman" panose="02020603050405020304" charset="0"/>
                <a:sym typeface="+mn-ea"/>
              </a:rPr>
              <a:t>tion</a:t>
            </a:r>
            <a:r>
              <a:rPr lang="en-US" altLang="zh-CN" sz="2400" b="1" kern="100" spc="-60" noProof="0" dirty="0">
                <a:solidFill>
                  <a:srgbClr val="F47847"/>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  is large,  and the loss rate can reach more than 5%.</a:t>
            </a:r>
            <a:endParaRPr lang="en-US" altLang="zh-CN" sz="2400" b="1" kern="100" spc="-60" noProof="0" dirty="0">
              <a:solidFill>
                <a:srgbClr val="F47847"/>
              </a:solidFill>
              <a:latin typeface="Times New Roman" panose="02020603050405020304" charset="0"/>
              <a:ea typeface="Open Sans" panose="020B0606030504020204" charset="0"/>
              <a:cs typeface="Times New Roman" panose="02020603050405020304" charset="0"/>
              <a:sym typeface="方正兰亭黑简体" panose="02000000000000000000" charset="-122"/>
            </a:endParaRPr>
          </a:p>
          <a:p>
            <a:pPr indent="0">
              <a:lnSpc>
                <a:spcPct val="150000"/>
              </a:lnSpc>
              <a:buFont typeface="Wingdings" panose="05000000000000000000" charset="0"/>
              <a:buNone/>
            </a:pPr>
            <a:endParaRPr lang="zh-CN" altLang="en-US" sz="2400" dirty="0">
              <a:solidFill>
                <a:srgbClr val="0070C0"/>
              </a:solidFill>
              <a:latin typeface="Times New Roman" panose="02020603050405020304" charset="0"/>
              <a:cs typeface="Times New Roman" panose="02020603050405020304" charset="0"/>
              <a:sym typeface="方正兰亭黑简体" panose="02000000000000000000" charset="-122"/>
            </a:endParaRPr>
          </a:p>
        </p:txBody>
      </p:sp>
      <p:sp>
        <p:nvSpPr>
          <p:cNvPr id="102" name="文本框 101"/>
          <p:cNvSpPr txBox="1"/>
          <p:nvPr>
            <p:custDataLst>
              <p:tags r:id="rId7"/>
            </p:custDataLst>
          </p:nvPr>
        </p:nvSpPr>
        <p:spPr>
          <a:xfrm>
            <a:off x="1524000" y="6057900"/>
            <a:ext cx="16764000" cy="1211580"/>
          </a:xfrm>
          <a:prstGeom prst="rect">
            <a:avLst/>
          </a:prstGeom>
          <a:noFill/>
          <a:ln w="9525">
            <a:noFill/>
          </a:ln>
        </p:spPr>
        <p:txBody>
          <a:bodyPr wrap="square">
            <a:noAutofit/>
          </a:bodyPr>
          <a:p>
            <a:pPr marL="342900" indent="-342900">
              <a:lnSpc>
                <a:spcPct val="100000"/>
              </a:lnSpc>
              <a:buFont typeface="Wingdings" panose="05000000000000000000" charset="0"/>
              <a:buChar char="u"/>
            </a:pPr>
            <a:r>
              <a:rPr sz="4000" dirty="0">
                <a:solidFill>
                  <a:srgbClr val="FF0000"/>
                </a:solidFill>
                <a:latin typeface="黑体" panose="02010609060101010101" charset="-122"/>
                <a:ea typeface="黑体" panose="02010609060101010101" charset="-122"/>
                <a:cs typeface="Times New Roman" panose="02020603050405020304" charset="0"/>
                <a:sym typeface="方正兰亭黑简体" panose="02000000000000000000" charset="-122"/>
              </a:rPr>
              <a:t>散粮装卸、运输次数多，</a:t>
            </a:r>
            <a:r>
              <a:rPr sz="4000" b="0" dirty="0">
                <a:solidFill>
                  <a:srgbClr val="0070C0"/>
                </a:solidFill>
                <a:latin typeface="黑体" panose="02010609060101010101" charset="-122"/>
                <a:ea typeface="黑体" panose="02010609060101010101" charset="-122"/>
                <a:cs typeface="Times New Roman" panose="02020603050405020304" charset="0"/>
              </a:rPr>
              <a:t>每装卸一次约产生</a:t>
            </a:r>
            <a:r>
              <a:rPr lang="en-US" sz="4000" b="0" dirty="0">
                <a:solidFill>
                  <a:srgbClr val="0070C0"/>
                </a:solidFill>
                <a:latin typeface="黑体" panose="02010609060101010101" charset="-122"/>
                <a:ea typeface="黑体" panose="02010609060101010101" charset="-122"/>
                <a:cs typeface="Times New Roman" panose="02020603050405020304" charset="0"/>
              </a:rPr>
              <a:t>1%-3%</a:t>
            </a:r>
            <a:r>
              <a:rPr lang="zh-CN" altLang="en-US" sz="4000" b="0" dirty="0">
                <a:solidFill>
                  <a:srgbClr val="0070C0"/>
                </a:solidFill>
                <a:latin typeface="黑体" panose="02010609060101010101" charset="-122"/>
                <a:ea typeface="黑体" panose="02010609060101010101" charset="-122"/>
                <a:cs typeface="Times New Roman" panose="02020603050405020304" charset="0"/>
              </a:rPr>
              <a:t>的</a:t>
            </a:r>
            <a:r>
              <a:rPr lang="zh-CN" altLang="en-US" sz="4000" b="0" dirty="0">
                <a:solidFill>
                  <a:srgbClr val="0070C0"/>
                </a:solidFill>
                <a:latin typeface="黑体" panose="02010609060101010101" charset="-122"/>
                <a:ea typeface="黑体" panose="02010609060101010101" charset="-122"/>
                <a:cs typeface="Times New Roman" panose="02020603050405020304" charset="0"/>
              </a:rPr>
              <a:t>损失。</a:t>
            </a:r>
            <a:endParaRPr lang="zh-CN" altLang="en-US" sz="4000" b="0" dirty="0">
              <a:solidFill>
                <a:srgbClr val="0070C0"/>
              </a:solidFill>
              <a:latin typeface="黑体" panose="02010609060101010101" charset="-122"/>
              <a:ea typeface="黑体" panose="02010609060101010101" charset="-122"/>
              <a:cs typeface="Times New Roman" panose="02020603050405020304" charset="0"/>
            </a:endParaRPr>
          </a:p>
          <a:p>
            <a:pPr indent="0">
              <a:lnSpc>
                <a:spcPct val="100000"/>
              </a:lnSpc>
              <a:buFont typeface="Wingdings" panose="05000000000000000000" charset="0"/>
              <a:buNone/>
            </a:pPr>
            <a:r>
              <a:rPr lang="en-US" altLang="zh-CN" sz="1600" b="1" kern="100" spc="-60" noProof="0" dirty="0">
                <a:solidFill>
                  <a:srgbClr val="F47847"/>
                </a:solidFill>
                <a:latin typeface="Times New Roman" panose="02020603050405020304" charset="0"/>
                <a:ea typeface="Open Sans" panose="020B0606030504020204" charset="0"/>
                <a:cs typeface="Times New Roman" panose="02020603050405020304" charset="0"/>
              </a:rPr>
              <a:t>    </a:t>
            </a:r>
            <a:r>
              <a:rPr lang="en-US" altLang="zh-CN" sz="2400" b="1" kern="100" spc="-60" noProof="0" dirty="0" smtClean="0">
                <a:solidFill>
                  <a:srgbClr val="F47847"/>
                </a:solidFill>
                <a:latin typeface="Times New Roman" panose="02020603050405020304" charset="0"/>
                <a:ea typeface="Open Sans" panose="020B0606030504020204" charset="0"/>
                <a:cs typeface="Times New Roman" panose="02020603050405020304" charset="0"/>
              </a:rPr>
              <a:t>Bulk grain loading, unloading, and transportation are frequent, resulting in approximately 1% -3% loss per loading and unloading.</a:t>
            </a:r>
            <a:endParaRPr lang="en-US" altLang="zh-CN" sz="2400" b="1" kern="100" spc="-60" noProof="0" dirty="0" smtClean="0">
              <a:solidFill>
                <a:srgbClr val="F47847"/>
              </a:solidFill>
              <a:latin typeface="Times New Roman" panose="02020603050405020304" charset="0"/>
              <a:ea typeface="Open Sans" panose="020B0606030504020204" charset="0"/>
              <a:cs typeface="Times New Roman" panose="02020603050405020304" charset="0"/>
            </a:endParaRPr>
          </a:p>
          <a:p>
            <a:pPr indent="0">
              <a:lnSpc>
                <a:spcPct val="100000"/>
              </a:lnSpc>
            </a:pPr>
            <a:endParaRPr lang="en-US" altLang="zh-CN" sz="2400" b="1" kern="100" spc="-60" noProof="0" dirty="0">
              <a:solidFill>
                <a:srgbClr val="F47847"/>
              </a:solidFill>
              <a:latin typeface="Times New Roman" panose="02020603050405020304" charset="0"/>
              <a:ea typeface="Open Sans" panose="020B06060305040202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dir="in"/>
      </p:transition>
    </mc:Choice>
    <mc:Fallback>
      <p:transition spd="slow">
        <p:split orient="vert" dir="in"/>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6"/>
          <p:cNvGrpSpPr/>
          <p:nvPr/>
        </p:nvGrpSpPr>
        <p:grpSpPr>
          <a:xfrm rot="-5400000">
            <a:off x="-1921219" y="-1921220"/>
            <a:ext cx="5896800" cy="5896800"/>
            <a:chOff x="0" y="0"/>
            <a:chExt cx="9130328" cy="9130328"/>
          </a:xfrm>
        </p:grpSpPr>
        <p:sp>
          <p:nvSpPr>
            <p:cNvPr id="18" name="Freeform 7"/>
            <p:cNvSpPr/>
            <p:nvPr/>
          </p:nvSpPr>
          <p:spPr>
            <a:xfrm rot="-2700000">
              <a:off x="2403426" y="270785"/>
              <a:ext cx="4323477" cy="8588757"/>
            </a:xfrm>
            <a:custGeom>
              <a:avLst/>
              <a:gdLst/>
              <a:ahLst/>
              <a:cxnLst/>
              <a:rect l="l" t="t" r="r" b="b"/>
              <a:pathLst>
                <a:path w="4323477" h="8588757">
                  <a:moveTo>
                    <a:pt x="0" y="0"/>
                  </a:moveTo>
                  <a:lnTo>
                    <a:pt x="4323476" y="0"/>
                  </a:lnTo>
                  <a:lnTo>
                    <a:pt x="4323476" y="8588758"/>
                  </a:lnTo>
                  <a:lnTo>
                    <a:pt x="0" y="8588758"/>
                  </a:lnTo>
                  <a:lnTo>
                    <a:pt x="0" y="0"/>
                  </a:lnTo>
                  <a:close/>
                </a:path>
              </a:pathLst>
            </a:custGeom>
            <a:blipFill>
              <a:blip r:embed="rId1"/>
              <a:stretch>
                <a:fillRect r="-98653"/>
              </a:stretch>
            </a:blipFill>
          </p:spPr>
        </p:sp>
        <p:sp>
          <p:nvSpPr>
            <p:cNvPr id="19" name="Freeform 8"/>
            <p:cNvSpPr/>
            <p:nvPr/>
          </p:nvSpPr>
          <p:spPr>
            <a:xfrm rot="-2700000" flipH="1">
              <a:off x="5784265" y="190406"/>
              <a:ext cx="2113253" cy="4198061"/>
            </a:xfrm>
            <a:custGeom>
              <a:avLst/>
              <a:gdLst/>
              <a:ahLst/>
              <a:cxnLst/>
              <a:rect l="l" t="t" r="r" b="b"/>
              <a:pathLst>
                <a:path w="2113253" h="4198061">
                  <a:moveTo>
                    <a:pt x="2113253" y="0"/>
                  </a:moveTo>
                  <a:lnTo>
                    <a:pt x="0" y="0"/>
                  </a:lnTo>
                  <a:lnTo>
                    <a:pt x="0" y="4198061"/>
                  </a:lnTo>
                  <a:lnTo>
                    <a:pt x="2113253" y="4198061"/>
                  </a:lnTo>
                  <a:lnTo>
                    <a:pt x="2113253" y="0"/>
                  </a:lnTo>
                  <a:close/>
                </a:path>
              </a:pathLst>
            </a:custGeom>
            <a:blipFill>
              <a:blip r:embed="rId2"/>
              <a:stretch>
                <a:fillRect r="-98653"/>
              </a:stretch>
            </a:blipFill>
          </p:spPr>
        </p:sp>
        <p:sp>
          <p:nvSpPr>
            <p:cNvPr id="20" name="Freeform 9"/>
            <p:cNvSpPr/>
            <p:nvPr/>
          </p:nvSpPr>
          <p:spPr>
            <a:xfrm rot="-2700000">
              <a:off x="5207629" y="2369390"/>
              <a:ext cx="1040206" cy="2066411"/>
            </a:xfrm>
            <a:custGeom>
              <a:avLst/>
              <a:gdLst/>
              <a:ahLst/>
              <a:cxnLst/>
              <a:rect l="l" t="t" r="r" b="b"/>
              <a:pathLst>
                <a:path w="1040206" h="2066411">
                  <a:moveTo>
                    <a:pt x="0" y="0"/>
                  </a:moveTo>
                  <a:lnTo>
                    <a:pt x="1040206" y="0"/>
                  </a:lnTo>
                  <a:lnTo>
                    <a:pt x="1040206" y="2066412"/>
                  </a:lnTo>
                  <a:lnTo>
                    <a:pt x="0" y="2066412"/>
                  </a:lnTo>
                  <a:lnTo>
                    <a:pt x="0" y="0"/>
                  </a:lnTo>
                  <a:close/>
                </a:path>
              </a:pathLst>
            </a:custGeom>
            <a:blipFill>
              <a:blip r:embed="rId2"/>
              <a:stretch>
                <a:fillRect r="-98653"/>
              </a:stretch>
            </a:blipFill>
          </p:spPr>
        </p:sp>
      </p:grpSp>
      <p:sp>
        <p:nvSpPr>
          <p:cNvPr id="2" name="TextBox 2"/>
          <p:cNvSpPr txBox="1"/>
          <p:nvPr/>
        </p:nvSpPr>
        <p:spPr>
          <a:xfrm>
            <a:off x="3361677" y="9700019"/>
            <a:ext cx="12369684" cy="346249"/>
          </a:xfrm>
          <a:prstGeom prst="rect">
            <a:avLst/>
          </a:prstGeom>
        </p:spPr>
        <p:txBody>
          <a:bodyPr lIns="0" tIns="0" rIns="0" bIns="0" rtlCol="0" anchor="t">
            <a:spAutoFit/>
          </a:bodyPr>
          <a:lstStyle/>
          <a:p>
            <a:pPr>
              <a:lnSpc>
                <a:spcPts val="2700"/>
              </a:lnSpc>
            </a:pPr>
            <a:r>
              <a:rPr lang="en-US" sz="2800" dirty="0">
                <a:solidFill>
                  <a:srgbClr val="1D85C6"/>
                </a:solidFill>
                <a:latin typeface="微软雅黑" panose="020B0503020204020204" pitchFamily="34" charset="-122"/>
                <a:ea typeface="微软雅黑" panose="020B0503020204020204" pitchFamily="34" charset="-122"/>
              </a:rPr>
              <a:t>SEMINAR ON POST-HARVEST LOSS MANAGEMENT</a:t>
            </a:r>
            <a:r>
              <a:rPr lang="zh-CN" altLang="en-US" sz="2800" dirty="0">
                <a:solidFill>
                  <a:srgbClr val="1D85C6"/>
                </a:solidFill>
                <a:latin typeface="微软雅黑" panose="020B0503020204020204" pitchFamily="34" charset="-122"/>
                <a:ea typeface="微软雅黑" panose="020B0503020204020204" pitchFamily="34" charset="-122"/>
              </a:rPr>
              <a:t> </a:t>
            </a:r>
            <a:r>
              <a:rPr lang="en-US" sz="2800" dirty="0" err="1">
                <a:solidFill>
                  <a:srgbClr val="1D85C6"/>
                </a:solidFill>
                <a:latin typeface="微软雅黑" panose="020B0503020204020204" pitchFamily="34" charset="-122"/>
                <a:ea typeface="微软雅黑" panose="020B0503020204020204" pitchFamily="34" charset="-122"/>
              </a:rPr>
              <a:t>粮食减损国际研讨会</a:t>
            </a:r>
            <a:endParaRPr lang="en-US" sz="2800" dirty="0">
              <a:solidFill>
                <a:srgbClr val="1D85C6"/>
              </a:solidFill>
              <a:latin typeface="微软雅黑" panose="020B0503020204020204" pitchFamily="34" charset="-122"/>
              <a:ea typeface="微软雅黑" panose="020B0503020204020204" pitchFamily="34" charset="-122"/>
            </a:endParaRPr>
          </a:p>
        </p:txBody>
      </p:sp>
      <p:sp>
        <p:nvSpPr>
          <p:cNvPr id="5" name="Freeform 5"/>
          <p:cNvSpPr/>
          <p:nvPr/>
        </p:nvSpPr>
        <p:spPr>
          <a:xfrm rot="-2700000">
            <a:off x="15221383" y="8899740"/>
            <a:ext cx="3810717" cy="1905358"/>
          </a:xfrm>
          <a:custGeom>
            <a:avLst/>
            <a:gdLst/>
            <a:ahLst/>
            <a:cxnLst/>
            <a:rect l="l" t="t" r="r" b="b"/>
            <a:pathLst>
              <a:path w="3810717" h="1905358">
                <a:moveTo>
                  <a:pt x="0" y="0"/>
                </a:moveTo>
                <a:lnTo>
                  <a:pt x="3810717" y="0"/>
                </a:lnTo>
                <a:lnTo>
                  <a:pt x="3810717" y="1905358"/>
                </a:lnTo>
                <a:lnTo>
                  <a:pt x="0" y="1905358"/>
                </a:lnTo>
                <a:lnTo>
                  <a:pt x="0" y="0"/>
                </a:lnTo>
                <a:close/>
              </a:path>
            </a:pathLst>
          </a:custGeom>
          <a:blipFill>
            <a:blip r:embed="rId3">
              <a:alphaModFix amt="40000"/>
            </a:blip>
            <a:stretch>
              <a:fillRect/>
            </a:stretch>
          </a:blipFill>
        </p:spPr>
      </p:sp>
      <p:sp>
        <p:nvSpPr>
          <p:cNvPr id="6" name="Freeform 6"/>
          <p:cNvSpPr/>
          <p:nvPr/>
        </p:nvSpPr>
        <p:spPr>
          <a:xfrm>
            <a:off x="-4947379" y="5815006"/>
            <a:ext cx="8943989" cy="8943989"/>
          </a:xfrm>
          <a:custGeom>
            <a:avLst/>
            <a:gdLst/>
            <a:ahLst/>
            <a:cxnLst/>
            <a:rect l="l" t="t" r="r" b="b"/>
            <a:pathLst>
              <a:path w="8943989" h="8943989">
                <a:moveTo>
                  <a:pt x="0" y="0"/>
                </a:moveTo>
                <a:lnTo>
                  <a:pt x="8943989" y="0"/>
                </a:lnTo>
                <a:lnTo>
                  <a:pt x="8943989" y="8943988"/>
                </a:lnTo>
                <a:lnTo>
                  <a:pt x="0" y="8943988"/>
                </a:lnTo>
                <a:lnTo>
                  <a:pt x="0" y="0"/>
                </a:lnTo>
                <a:close/>
              </a:path>
            </a:pathLst>
          </a:custGeom>
          <a:blipFill>
            <a:blip r:embed="rId4">
              <a:alphaModFix amt="31999"/>
            </a:blip>
            <a:stretch>
              <a:fillRect/>
            </a:stretch>
          </a:blipFill>
        </p:spPr>
      </p:sp>
      <p:sp>
        <p:nvSpPr>
          <p:cNvPr id="7" name="TextBox 7"/>
          <p:cNvSpPr txBox="1"/>
          <p:nvPr/>
        </p:nvSpPr>
        <p:spPr>
          <a:xfrm>
            <a:off x="299787" y="9307305"/>
            <a:ext cx="2151006" cy="773714"/>
          </a:xfrm>
          <a:prstGeom prst="rect">
            <a:avLst/>
          </a:prstGeom>
        </p:spPr>
        <p:txBody>
          <a:bodyPr lIns="0" tIns="0" rIns="0" bIns="0" rtlCol="0" anchor="t">
            <a:spAutoFit/>
          </a:bodyPr>
          <a:lstStyle/>
          <a:p>
            <a:pPr>
              <a:lnSpc>
                <a:spcPts val="3100"/>
              </a:lnSpc>
            </a:pPr>
            <a:r>
              <a:rPr lang="en-US" sz="2245">
                <a:solidFill>
                  <a:srgbClr val="1578B6"/>
                </a:solidFill>
                <a:latin typeface="微软雅黑" panose="020B0503020204020204" pitchFamily="34" charset="-122"/>
                <a:ea typeface="微软雅黑" panose="020B0503020204020204" pitchFamily="34" charset="-122"/>
              </a:rPr>
              <a:t>河南·开封</a:t>
            </a:r>
            <a:endParaRPr lang="en-US" sz="2245">
              <a:solidFill>
                <a:srgbClr val="1578B6"/>
              </a:solidFill>
              <a:latin typeface="微软雅黑" panose="020B0503020204020204" pitchFamily="34" charset="-122"/>
              <a:ea typeface="微软雅黑" panose="020B0503020204020204" pitchFamily="34" charset="-122"/>
            </a:endParaRPr>
          </a:p>
          <a:p>
            <a:pPr>
              <a:lnSpc>
                <a:spcPts val="3100"/>
              </a:lnSpc>
            </a:pPr>
            <a:r>
              <a:rPr lang="en-US" sz="2245">
                <a:solidFill>
                  <a:srgbClr val="1578B6"/>
                </a:solidFill>
                <a:latin typeface="微软雅黑" panose="020B0503020204020204" pitchFamily="34" charset="-122"/>
                <a:ea typeface="微软雅黑" panose="020B0503020204020204" pitchFamily="34" charset="-122"/>
              </a:rPr>
              <a:t>2023年9月25日</a:t>
            </a:r>
            <a:endParaRPr lang="en-US" sz="2245">
              <a:solidFill>
                <a:srgbClr val="1578B6"/>
              </a:solidFill>
              <a:latin typeface="微软雅黑" panose="020B0503020204020204" pitchFamily="34" charset="-122"/>
              <a:ea typeface="微软雅黑" panose="020B0503020204020204" pitchFamily="34" charset="-122"/>
            </a:endParaRPr>
          </a:p>
        </p:txBody>
      </p:sp>
      <p:grpSp>
        <p:nvGrpSpPr>
          <p:cNvPr id="8" name="组合 7"/>
          <p:cNvGrpSpPr/>
          <p:nvPr/>
        </p:nvGrpSpPr>
        <p:grpSpPr>
          <a:xfrm>
            <a:off x="7197090" y="1891030"/>
            <a:ext cx="3992400" cy="3391200"/>
            <a:chOff x="7073" y="2848"/>
            <a:chExt cx="4258" cy="3458"/>
          </a:xfrm>
        </p:grpSpPr>
        <p:sp>
          <p:nvSpPr>
            <p:cNvPr id="9" name="椭圆 8"/>
            <p:cNvSpPr/>
            <p:nvPr>
              <p:custDataLst>
                <p:tags r:id="rId5"/>
              </p:custDataLst>
            </p:nvPr>
          </p:nvSpPr>
          <p:spPr>
            <a:xfrm>
              <a:off x="9509" y="4822"/>
              <a:ext cx="1484" cy="1484"/>
            </a:xfrm>
            <a:prstGeom prst="ellipse">
              <a:avLst/>
            </a:prstGeom>
            <a:gradFill flip="none" rotWithShape="1">
              <a:gsLst>
                <a:gs pos="0">
                  <a:sysClr val="window" lastClr="FFFFFF"/>
                </a:gs>
                <a:gs pos="36000">
                  <a:sysClr val="window" lastClr="FFFFFF"/>
                </a:gs>
                <a:gs pos="100000">
                  <a:srgbClr val="C7C7C7"/>
                </a:gs>
              </a:gsLst>
              <a:lin ang="13500000" scaled="1"/>
              <a:tileRect/>
            </a:gradFill>
            <a:ln w="19050" cap="flat" cmpd="sng" algn="ctr">
              <a:solidFill>
                <a:sysClr val="window" lastClr="FFFFFF"/>
              </a:solidFill>
              <a:prstDash val="solid"/>
              <a:miter lim="800000"/>
            </a:ln>
            <a:effectLst>
              <a:outerShdw blurRad="419100" dist="571500" dir="2700000" sx="90000" sy="90000" algn="tl" rotWithShape="0">
                <a:sysClr val="windowText" lastClr="000000">
                  <a:lumMod val="50000"/>
                  <a:lumOff val="50000"/>
                  <a:alpha val="40000"/>
                </a:sysClr>
              </a:outerShdw>
            </a:effectLst>
          </p:spPr>
          <p:txBody>
            <a:bodyPr rtlCol="0" anchor="ctr"/>
            <a:p>
              <a:pPr algn="ctr"/>
              <a:endParaRPr lang="zh-CN" altLang="en-US" sz="2000" dirty="0">
                <a:solidFill>
                  <a:sysClr val="window" lastClr="FFFFFF"/>
                </a:solidFill>
                <a:latin typeface="ITC Avant Garde Std XLt" charset="0"/>
                <a:ea typeface="方正兰亭黑简体" panose="02000000000000000000" charset="-122"/>
              </a:endParaRPr>
            </a:p>
          </p:txBody>
        </p:sp>
        <p:sp>
          <p:nvSpPr>
            <p:cNvPr id="76" name="椭圆 75"/>
            <p:cNvSpPr/>
            <p:nvPr>
              <p:custDataLst>
                <p:tags r:id="rId6"/>
              </p:custDataLst>
            </p:nvPr>
          </p:nvSpPr>
          <p:spPr>
            <a:xfrm>
              <a:off x="10993" y="3291"/>
              <a:ext cx="338" cy="338"/>
            </a:xfrm>
            <a:prstGeom prst="ellipse">
              <a:avLst/>
            </a:prstGeom>
            <a:gradFill flip="none" rotWithShape="1">
              <a:gsLst>
                <a:gs pos="0">
                  <a:sysClr val="window" lastClr="FFFFFF"/>
                </a:gs>
                <a:gs pos="36000">
                  <a:sysClr val="window" lastClr="FFFFFF"/>
                </a:gs>
                <a:gs pos="100000">
                  <a:srgbClr val="C7C7C7"/>
                </a:gs>
              </a:gsLst>
              <a:lin ang="13500000" scaled="1"/>
              <a:tileRect/>
            </a:gradFill>
            <a:ln w="9525" cap="flat" cmpd="sng" algn="ctr">
              <a:solidFill>
                <a:sysClr val="window" lastClr="FFFFFF"/>
              </a:solidFill>
              <a:prstDash val="solid"/>
              <a:miter lim="800000"/>
            </a:ln>
            <a:effectLst>
              <a:outerShdw blurRad="419100" dist="190500" dir="2700000" sx="90000" sy="90000" algn="tl" rotWithShape="0">
                <a:sysClr val="windowText" lastClr="000000">
                  <a:alpha val="45000"/>
                </a:sysClr>
              </a:outerShdw>
            </a:effectLst>
          </p:spPr>
          <p:txBody>
            <a:bodyPr rtlCol="0" anchor="ctr"/>
            <a:p>
              <a:pPr algn="ctr"/>
              <a:endParaRPr lang="zh-CN" altLang="en-US">
                <a:solidFill>
                  <a:sysClr val="window" lastClr="FFFFFF"/>
                </a:solidFill>
                <a:latin typeface="ITC Avant Garde Std XLt" charset="0"/>
                <a:ea typeface="方正兰亭黑简体" panose="02000000000000000000" charset="-122"/>
              </a:endParaRPr>
            </a:p>
          </p:txBody>
        </p:sp>
        <p:sp>
          <p:nvSpPr>
            <p:cNvPr id="77" name="椭圆 76"/>
            <p:cNvSpPr/>
            <p:nvPr>
              <p:custDataLst>
                <p:tags r:id="rId7"/>
              </p:custDataLst>
            </p:nvPr>
          </p:nvSpPr>
          <p:spPr>
            <a:xfrm>
              <a:off x="7255" y="4940"/>
              <a:ext cx="338" cy="338"/>
            </a:xfrm>
            <a:prstGeom prst="ellipse">
              <a:avLst/>
            </a:prstGeom>
            <a:gradFill flip="none" rotWithShape="1">
              <a:gsLst>
                <a:gs pos="0">
                  <a:sysClr val="window" lastClr="FFFFFF"/>
                </a:gs>
                <a:gs pos="36000">
                  <a:sysClr val="window" lastClr="FFFFFF"/>
                </a:gs>
                <a:gs pos="100000">
                  <a:srgbClr val="C7C7C7"/>
                </a:gs>
              </a:gsLst>
              <a:lin ang="13500000" scaled="1"/>
              <a:tileRect/>
            </a:gradFill>
            <a:ln w="9525" cap="flat" cmpd="sng" algn="ctr">
              <a:solidFill>
                <a:sysClr val="window" lastClr="FFFFFF"/>
              </a:solidFill>
              <a:prstDash val="solid"/>
              <a:miter lim="800000"/>
            </a:ln>
            <a:effectLst>
              <a:outerShdw blurRad="419100" dist="190500" dir="2700000" sx="90000" sy="90000" algn="tl" rotWithShape="0">
                <a:sysClr val="windowText" lastClr="000000">
                  <a:alpha val="45000"/>
                </a:sysClr>
              </a:outerShdw>
            </a:effectLst>
          </p:spPr>
          <p:txBody>
            <a:bodyPr rtlCol="0" anchor="ctr"/>
            <a:p>
              <a:pPr algn="ctr"/>
              <a:endParaRPr lang="zh-CN" altLang="en-US">
                <a:solidFill>
                  <a:sysClr val="window" lastClr="FFFFFF"/>
                </a:solidFill>
                <a:latin typeface="ITC Avant Garde Std XLt" charset="0"/>
                <a:ea typeface="方正兰亭黑简体" panose="02000000000000000000" charset="-122"/>
              </a:endParaRPr>
            </a:p>
          </p:txBody>
        </p:sp>
        <p:sp>
          <p:nvSpPr>
            <p:cNvPr id="10" name="椭圆 9"/>
            <p:cNvSpPr/>
            <p:nvPr>
              <p:custDataLst>
                <p:tags r:id="rId8"/>
              </p:custDataLst>
            </p:nvPr>
          </p:nvSpPr>
          <p:spPr>
            <a:xfrm>
              <a:off x="7073" y="2848"/>
              <a:ext cx="1484" cy="1484"/>
            </a:xfrm>
            <a:prstGeom prst="ellipse">
              <a:avLst/>
            </a:prstGeom>
            <a:gradFill flip="none" rotWithShape="1">
              <a:gsLst>
                <a:gs pos="0">
                  <a:sysClr val="window" lastClr="FFFFFF"/>
                </a:gs>
                <a:gs pos="36000">
                  <a:sysClr val="window" lastClr="FFFFFF"/>
                </a:gs>
                <a:gs pos="100000">
                  <a:srgbClr val="C7C7C7"/>
                </a:gs>
              </a:gsLst>
              <a:lin ang="13500000" scaled="1"/>
              <a:tileRect/>
            </a:gradFill>
            <a:ln w="19050" cap="flat" cmpd="sng" algn="ctr">
              <a:solidFill>
                <a:sysClr val="window" lastClr="FFFFFF"/>
              </a:solidFill>
              <a:prstDash val="solid"/>
              <a:miter lim="800000"/>
            </a:ln>
            <a:effectLst>
              <a:outerShdw blurRad="419100" dist="571500" dir="2700000" sx="90000" sy="90000" algn="tl" rotWithShape="0">
                <a:sysClr val="windowText" lastClr="000000">
                  <a:lumMod val="50000"/>
                  <a:lumOff val="50000"/>
                  <a:alpha val="40000"/>
                </a:sysClr>
              </a:outerShdw>
            </a:effectLst>
          </p:spPr>
          <p:txBody>
            <a:bodyPr rtlCol="0" anchor="ctr"/>
            <a:p>
              <a:pPr algn="ctr"/>
              <a:endParaRPr lang="zh-CN" altLang="en-US" sz="2000" dirty="0">
                <a:solidFill>
                  <a:sysClr val="window" lastClr="FFFFFF"/>
                </a:solidFill>
                <a:latin typeface="ITC Avant Garde Std XLt" charset="0"/>
                <a:ea typeface="方正兰亭黑简体" panose="02000000000000000000" charset="-122"/>
              </a:endParaRPr>
            </a:p>
          </p:txBody>
        </p:sp>
        <p:sp>
          <p:nvSpPr>
            <p:cNvPr id="11" name="椭圆 10"/>
            <p:cNvSpPr/>
            <p:nvPr>
              <p:custDataLst>
                <p:tags r:id="rId9"/>
              </p:custDataLst>
            </p:nvPr>
          </p:nvSpPr>
          <p:spPr>
            <a:xfrm>
              <a:off x="7682" y="3212"/>
              <a:ext cx="2935" cy="2804"/>
            </a:xfrm>
            <a:prstGeom prst="ellipse">
              <a:avLst/>
            </a:prstGeom>
            <a:gradFill flip="none" rotWithShape="1">
              <a:gsLst>
                <a:gs pos="0">
                  <a:sysClr val="window" lastClr="FFFFFF"/>
                </a:gs>
                <a:gs pos="36000">
                  <a:sysClr val="window" lastClr="FFFFFF"/>
                </a:gs>
                <a:gs pos="100000">
                  <a:srgbClr val="C7C7C7"/>
                </a:gs>
              </a:gsLst>
              <a:lin ang="13500000" scaled="1"/>
              <a:tileRect/>
            </a:gradFill>
            <a:ln w="25400" cap="flat" cmpd="sng" algn="ctr">
              <a:solidFill>
                <a:sysClr val="window" lastClr="FFFFFF"/>
              </a:solidFill>
              <a:prstDash val="solid"/>
              <a:miter lim="800000"/>
            </a:ln>
            <a:effectLst>
              <a:outerShdw blurRad="419100" dist="571500" dir="2700000" sx="90000" sy="90000" algn="tl" rotWithShape="0">
                <a:sysClr val="windowText" lastClr="000000">
                  <a:lumMod val="50000"/>
                  <a:lumOff val="50000"/>
                  <a:alpha val="40000"/>
                </a:sysClr>
              </a:outerShdw>
            </a:effectLst>
          </p:spPr>
          <p:txBody>
            <a:bodyPr rtlCol="0" anchor="ctr"/>
            <a:p>
              <a:pPr algn="ctr"/>
              <a:endParaRPr lang="zh-CN" altLang="en-US" sz="2000">
                <a:solidFill>
                  <a:sysClr val="window" lastClr="FFFFFF"/>
                </a:solidFill>
                <a:latin typeface="ITC Avant Garde Std XLt" charset="0"/>
                <a:ea typeface="方正兰亭黑简体" panose="02000000000000000000" charset="-122"/>
              </a:endParaRPr>
            </a:p>
          </p:txBody>
        </p:sp>
        <p:sp>
          <p:nvSpPr>
            <p:cNvPr id="12" name="文本框 17"/>
            <p:cNvSpPr txBox="1"/>
            <p:nvPr>
              <p:custDataLst>
                <p:tags r:id="rId10"/>
              </p:custDataLst>
            </p:nvPr>
          </p:nvSpPr>
          <p:spPr>
            <a:xfrm>
              <a:off x="7479" y="4014"/>
              <a:ext cx="3347" cy="1888"/>
            </a:xfrm>
            <a:prstGeom prst="rect">
              <a:avLst/>
            </a:prstGeom>
            <a:noFill/>
          </p:spPr>
          <p:txBody>
            <a:bodyPr wrap="square" rtlCol="0">
              <a:spAutoFit/>
            </a:bodyPr>
            <a:p>
              <a:pPr algn="ctr"/>
              <a:r>
                <a:rPr lang="en-US" altLang="zh-CN" sz="7200" dirty="0" smtClean="0">
                  <a:solidFill>
                    <a:srgbClr val="0070C0"/>
                  </a:solidFill>
                  <a:latin typeface="Open Sans Regular" panose="020B0606030504020204" charset="0"/>
                  <a:ea typeface="微软雅黑" panose="020B0503020204020204" pitchFamily="34" charset="-122"/>
                  <a:cs typeface="Open Sans Regular" panose="020B0606030504020204" charset="0"/>
                </a:rPr>
                <a:t>04</a:t>
              </a:r>
              <a:endParaRPr lang="zh-CN" altLang="en-US" sz="8800" dirty="0">
                <a:solidFill>
                  <a:srgbClr val="0070C0"/>
                </a:solidFill>
                <a:latin typeface="Open Sans Regular" panose="020B0606030504020204" charset="0"/>
                <a:ea typeface="微软雅黑" panose="020B0503020204020204" pitchFamily="34" charset="-122"/>
                <a:cs typeface="Open Sans Regular" panose="020B0606030504020204" charset="0"/>
              </a:endParaRPr>
            </a:p>
          </p:txBody>
        </p:sp>
      </p:grpSp>
      <p:sp>
        <p:nvSpPr>
          <p:cNvPr id="31" name="矩形 30"/>
          <p:cNvSpPr/>
          <p:nvPr>
            <p:custDataLst>
              <p:tags r:id="rId11"/>
            </p:custDataLst>
          </p:nvPr>
        </p:nvSpPr>
        <p:spPr>
          <a:xfrm>
            <a:off x="1142937" y="6022069"/>
            <a:ext cx="16640810" cy="1536700"/>
          </a:xfrm>
          <a:prstGeom prst="rect">
            <a:avLst/>
          </a:prstGeom>
        </p:spPr>
        <p:txBody>
          <a:bodyPr wrap="none" lIns="91415" tIns="45708" rIns="91415" bIns="45708">
            <a:spAutoFit/>
          </a:bodyPr>
          <a:p>
            <a:pPr algn="ctr">
              <a:lnSpc>
                <a:spcPct val="100000"/>
              </a:lnSpc>
            </a:pPr>
            <a:r>
              <a:rPr lang="zh-CN" altLang="en-US" sz="5400" b="1" dirty="0">
                <a:solidFill>
                  <a:srgbClr val="F47847"/>
                </a:solidFill>
                <a:latin typeface="Open Sans Regular" panose="020B0606030504020204" charset="0"/>
                <a:ea typeface="微软雅黑" panose="020B0503020204020204" pitchFamily="34" charset="-122"/>
                <a:cs typeface="Open Sans Regular" panose="020B0606030504020204" charset="0"/>
              </a:rPr>
              <a:t>构建粮食产后减损管理体系，全链条减少粮食产后损失</a:t>
            </a:r>
            <a:endParaRPr lang="zh-CN" altLang="en-US" sz="4000" dirty="0">
              <a:solidFill>
                <a:srgbClr val="0070C0"/>
              </a:solidFill>
              <a:latin typeface="Open Sans Regular" panose="020B0606030504020204" charset="0"/>
              <a:ea typeface="微软雅黑" panose="020B0503020204020204" pitchFamily="34" charset="-122"/>
              <a:cs typeface="Open Sans Regular" panose="020B0606030504020204" charset="0"/>
            </a:endParaRPr>
          </a:p>
          <a:p>
            <a:pPr algn="ctr">
              <a:lnSpc>
                <a:spcPct val="100000"/>
              </a:lnSpc>
            </a:pPr>
            <a:endParaRPr lang="en-US" altLang="zh-CN" sz="4000" dirty="0">
              <a:solidFill>
                <a:srgbClr val="0070C0"/>
              </a:solidFill>
              <a:latin typeface="Open Sans Regular" panose="020B0606030504020204" charset="0"/>
              <a:ea typeface="微软雅黑" panose="020B0503020204020204" pitchFamily="34" charset="-122"/>
              <a:cs typeface="Open Sans Regular" panose="020B0606030504020204" charset="0"/>
            </a:endParaRPr>
          </a:p>
        </p:txBody>
      </p:sp>
      <p:sp>
        <p:nvSpPr>
          <p:cNvPr id="14" name="文本框 13"/>
          <p:cNvSpPr txBox="1"/>
          <p:nvPr>
            <p:custDataLst>
              <p:tags r:id="rId12"/>
            </p:custDataLst>
          </p:nvPr>
        </p:nvSpPr>
        <p:spPr>
          <a:xfrm>
            <a:off x="2009775" y="7200900"/>
            <a:ext cx="14129385" cy="953135"/>
          </a:xfrm>
          <a:prstGeom prst="rect">
            <a:avLst/>
          </a:prstGeom>
          <a:noFill/>
        </p:spPr>
        <p:txBody>
          <a:bodyPr wrap="square" rtlCol="0" anchor="t">
            <a:spAutoFit/>
          </a:bodyPr>
          <a:p>
            <a:pPr algn="ctr"/>
            <a:r>
              <a:rPr lang="en-US" altLang="zh-CN" sz="2800" b="1" dirty="0">
                <a:solidFill>
                  <a:srgbClr val="0070C0"/>
                </a:solidFill>
                <a:latin typeface="Open Sans Regular" panose="020B0606030504020204" charset="0"/>
                <a:ea typeface="微软雅黑" panose="020B0503020204020204" pitchFamily="34" charset="-122"/>
                <a:cs typeface="Open Sans Regular" panose="020B0606030504020204" charset="0"/>
              </a:rPr>
              <a:t>We will establish </a:t>
            </a:r>
            <a:r>
              <a:rPr lang="en-US" altLang="zh-CN" sz="2800" b="1" dirty="0" smtClean="0">
                <a:solidFill>
                  <a:srgbClr val="0070C0"/>
                </a:solidFill>
                <a:latin typeface="Open Sans Regular" panose="020B0606030504020204" charset="0"/>
                <a:ea typeface="微软雅黑" panose="020B0503020204020204" pitchFamily="34" charset="-122"/>
                <a:cs typeface="Open Sans Regular" panose="020B0606030504020204" charset="0"/>
              </a:rPr>
              <a:t> </a:t>
            </a:r>
            <a:r>
              <a:rPr lang="en-US" altLang="zh-CN" sz="2800" b="1" dirty="0">
                <a:solidFill>
                  <a:srgbClr val="0070C0"/>
                </a:solidFill>
                <a:latin typeface="Open Sans Regular" panose="020B0606030504020204" charset="0"/>
                <a:ea typeface="微软雅黑" panose="020B0503020204020204" pitchFamily="34" charset="-122"/>
                <a:cs typeface="Open Sans Regular" panose="020B0606030504020204" charset="0"/>
              </a:rPr>
              <a:t>management system for reducing post-harvest losses of grains, and reduce </a:t>
            </a:r>
            <a:r>
              <a:rPr lang="en-US" altLang="zh-CN" sz="2800" b="1" dirty="0">
                <a:solidFill>
                  <a:srgbClr val="0070C0"/>
                </a:solidFill>
                <a:latin typeface="Open Sans Regular" panose="020B0606030504020204" charset="0"/>
                <a:ea typeface="微软雅黑" panose="020B0503020204020204" pitchFamily="34" charset="-122"/>
                <a:cs typeface="Open Sans Regular" panose="020B0606030504020204" charset="0"/>
                <a:sym typeface="方正兰亭黑简体" panose="02000000000000000000" charset="-122"/>
              </a:rPr>
              <a:t>post-harvest losses</a:t>
            </a:r>
            <a:r>
              <a:rPr lang="en-US" altLang="zh-CN" sz="2800" b="1" dirty="0">
                <a:solidFill>
                  <a:srgbClr val="0070C0"/>
                </a:solidFill>
                <a:latin typeface="Open Sans Regular" panose="020B0606030504020204" charset="0"/>
                <a:ea typeface="微软雅黑" panose="020B0503020204020204" pitchFamily="34" charset="-122"/>
                <a:cs typeface="Open Sans Regular" panose="020B0606030504020204" charset="0"/>
              </a:rPr>
              <a:t> </a:t>
            </a:r>
            <a:r>
              <a:rPr lang="en-US" altLang="zh-CN" sz="2800" b="1" dirty="0" smtClean="0">
                <a:solidFill>
                  <a:srgbClr val="0070C0"/>
                </a:solidFill>
                <a:latin typeface="Open Sans Regular" panose="020B0606030504020204" charset="0"/>
                <a:ea typeface="微软雅黑" panose="020B0503020204020204" pitchFamily="34" charset="-122"/>
                <a:cs typeface="Open Sans Regular" panose="020B0606030504020204" charset="0"/>
              </a:rPr>
              <a:t>throughout </a:t>
            </a:r>
            <a:r>
              <a:rPr lang="en-US" altLang="zh-CN" sz="2800" b="1" dirty="0">
                <a:solidFill>
                  <a:srgbClr val="0070C0"/>
                </a:solidFill>
                <a:latin typeface="Open Sans Regular" panose="020B0606030504020204" charset="0"/>
                <a:ea typeface="微软雅黑" panose="020B0503020204020204" pitchFamily="34" charset="-122"/>
                <a:cs typeface="Open Sans Regular" panose="020B0606030504020204" charset="0"/>
              </a:rPr>
              <a:t>the </a:t>
            </a:r>
            <a:r>
              <a:rPr lang="en-US" altLang="zh-CN" sz="2800" b="1" dirty="0" smtClean="0">
                <a:solidFill>
                  <a:srgbClr val="0070C0"/>
                </a:solidFill>
                <a:latin typeface="Open Sans Regular" panose="020B0606030504020204" charset="0"/>
                <a:ea typeface="微软雅黑" panose="020B0503020204020204" pitchFamily="34" charset="-122"/>
                <a:cs typeface="Open Sans Regular" panose="020B0606030504020204" charset="0"/>
              </a:rPr>
              <a:t>supply </a:t>
            </a:r>
            <a:r>
              <a:rPr lang="en-US" altLang="zh-CN" sz="2800" b="1" dirty="0">
                <a:solidFill>
                  <a:srgbClr val="0070C0"/>
                </a:solidFill>
                <a:latin typeface="Open Sans Regular" panose="020B0606030504020204" charset="0"/>
                <a:ea typeface="微软雅黑" panose="020B0503020204020204" pitchFamily="34" charset="-122"/>
                <a:cs typeface="Open Sans Regular" panose="020B0606030504020204" charset="0"/>
              </a:rPr>
              <a:t>chain.</a:t>
            </a:r>
            <a:endParaRPr lang="zh-CN" altLang="en-US" sz="2800" b="1" dirty="0">
              <a:solidFill>
                <a:srgbClr val="0070C0"/>
              </a:solidFill>
              <a:latin typeface="Open Sans Regular" panose="020B0606030504020204" charset="0"/>
              <a:ea typeface="微软雅黑" panose="020B0503020204020204" pitchFamily="34" charset="-122"/>
              <a:cs typeface="Open Sans Regular" panose="020B060603050402020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grpId="1" nodeType="afterEffect">
                                  <p:stCondLst>
                                    <p:cond delay="0"/>
                                  </p:stCondLst>
                                  <p:childTnLst>
                                    <p:set>
                                      <p:cBhvr>
                                        <p:cTn id="6" dur="1000" fill="hold">
                                          <p:stCondLst>
                                            <p:cond delay="0"/>
                                          </p:stCondLst>
                                        </p:cTn>
                                        <p:tgtEl>
                                          <p:spTgt spid="31"/>
                                        </p:tgtEl>
                                        <p:attrNameLst>
                                          <p:attrName>style.visibility</p:attrName>
                                        </p:attrNameLst>
                                      </p:cBhvr>
                                      <p:to>
                                        <p:strVal val="visible"/>
                                      </p:to>
                                    </p:set>
                                    <p:animEffect transition="in" filter="plus(in)">
                                      <p:cBhvr>
                                        <p:cTn id="7" dur="1000"/>
                                        <p:tgtEl>
                                          <p:spTgt spid="31"/>
                                        </p:tgtEl>
                                      </p:cBhvr>
                                    </p:animEffect>
                                  </p:childTnLst>
                                </p:cTn>
                              </p:par>
                              <p:par>
                                <p:cTn id="8" presetID="13" presetClass="entr" presetSubtype="16" fill="hold" grpId="0" nodeType="withEffect">
                                  <p:stCondLst>
                                    <p:cond delay="0"/>
                                  </p:stCondLst>
                                  <p:childTnLst>
                                    <p:set>
                                      <p:cBhvr>
                                        <p:cTn id="9" dur="1000" fill="hold">
                                          <p:stCondLst>
                                            <p:cond delay="0"/>
                                          </p:stCondLst>
                                        </p:cTn>
                                        <p:tgtEl>
                                          <p:spTgt spid="14"/>
                                        </p:tgtEl>
                                        <p:attrNameLst>
                                          <p:attrName>style.visibility</p:attrName>
                                        </p:attrNameLst>
                                      </p:cBhvr>
                                      <p:to>
                                        <p:strVal val="visible"/>
                                      </p:to>
                                    </p:set>
                                    <p:animEffect transition="in" filter="plus(in)">
                                      <p:cBhvr>
                                        <p:cTn id="1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1"/>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6"/>
          <p:cNvGrpSpPr/>
          <p:nvPr/>
        </p:nvGrpSpPr>
        <p:grpSpPr>
          <a:xfrm rot="-5400000">
            <a:off x="-1921219" y="-1921220"/>
            <a:ext cx="5896800" cy="5896800"/>
            <a:chOff x="0" y="0"/>
            <a:chExt cx="9130328" cy="9130328"/>
          </a:xfrm>
        </p:grpSpPr>
        <p:sp>
          <p:nvSpPr>
            <p:cNvPr id="18" name="Freeform 7"/>
            <p:cNvSpPr/>
            <p:nvPr/>
          </p:nvSpPr>
          <p:spPr>
            <a:xfrm rot="-2700000">
              <a:off x="2403426" y="270785"/>
              <a:ext cx="4323477" cy="8588757"/>
            </a:xfrm>
            <a:custGeom>
              <a:avLst/>
              <a:gdLst/>
              <a:ahLst/>
              <a:cxnLst/>
              <a:rect l="l" t="t" r="r" b="b"/>
              <a:pathLst>
                <a:path w="4323477" h="8588757">
                  <a:moveTo>
                    <a:pt x="0" y="0"/>
                  </a:moveTo>
                  <a:lnTo>
                    <a:pt x="4323476" y="0"/>
                  </a:lnTo>
                  <a:lnTo>
                    <a:pt x="4323476" y="8588758"/>
                  </a:lnTo>
                  <a:lnTo>
                    <a:pt x="0" y="8588758"/>
                  </a:lnTo>
                  <a:lnTo>
                    <a:pt x="0" y="0"/>
                  </a:lnTo>
                  <a:close/>
                </a:path>
              </a:pathLst>
            </a:custGeom>
            <a:blipFill>
              <a:blip r:embed="rId1"/>
              <a:stretch>
                <a:fillRect r="-98653"/>
              </a:stretch>
            </a:blipFill>
          </p:spPr>
        </p:sp>
        <p:sp>
          <p:nvSpPr>
            <p:cNvPr id="19" name="Freeform 8"/>
            <p:cNvSpPr/>
            <p:nvPr/>
          </p:nvSpPr>
          <p:spPr>
            <a:xfrm rot="-2700000" flipH="1">
              <a:off x="5784265" y="190406"/>
              <a:ext cx="2113253" cy="4198061"/>
            </a:xfrm>
            <a:custGeom>
              <a:avLst/>
              <a:gdLst/>
              <a:ahLst/>
              <a:cxnLst/>
              <a:rect l="l" t="t" r="r" b="b"/>
              <a:pathLst>
                <a:path w="2113253" h="4198061">
                  <a:moveTo>
                    <a:pt x="2113253" y="0"/>
                  </a:moveTo>
                  <a:lnTo>
                    <a:pt x="0" y="0"/>
                  </a:lnTo>
                  <a:lnTo>
                    <a:pt x="0" y="4198061"/>
                  </a:lnTo>
                  <a:lnTo>
                    <a:pt x="2113253" y="4198061"/>
                  </a:lnTo>
                  <a:lnTo>
                    <a:pt x="2113253" y="0"/>
                  </a:lnTo>
                  <a:close/>
                </a:path>
              </a:pathLst>
            </a:custGeom>
            <a:blipFill>
              <a:blip r:embed="rId2"/>
              <a:stretch>
                <a:fillRect r="-98653"/>
              </a:stretch>
            </a:blipFill>
          </p:spPr>
        </p:sp>
        <p:sp>
          <p:nvSpPr>
            <p:cNvPr id="20" name="Freeform 9"/>
            <p:cNvSpPr/>
            <p:nvPr/>
          </p:nvSpPr>
          <p:spPr>
            <a:xfrm rot="-2700000">
              <a:off x="5207629" y="2369390"/>
              <a:ext cx="1040206" cy="2066411"/>
            </a:xfrm>
            <a:custGeom>
              <a:avLst/>
              <a:gdLst/>
              <a:ahLst/>
              <a:cxnLst/>
              <a:rect l="l" t="t" r="r" b="b"/>
              <a:pathLst>
                <a:path w="1040206" h="2066411">
                  <a:moveTo>
                    <a:pt x="0" y="0"/>
                  </a:moveTo>
                  <a:lnTo>
                    <a:pt x="1040206" y="0"/>
                  </a:lnTo>
                  <a:lnTo>
                    <a:pt x="1040206" y="2066412"/>
                  </a:lnTo>
                  <a:lnTo>
                    <a:pt x="0" y="2066412"/>
                  </a:lnTo>
                  <a:lnTo>
                    <a:pt x="0" y="0"/>
                  </a:lnTo>
                  <a:close/>
                </a:path>
              </a:pathLst>
            </a:custGeom>
            <a:blipFill>
              <a:blip r:embed="rId2"/>
              <a:stretch>
                <a:fillRect r="-98653"/>
              </a:stretch>
            </a:blipFill>
          </p:spPr>
        </p:sp>
      </p:grpSp>
      <p:sp>
        <p:nvSpPr>
          <p:cNvPr id="2" name="TextBox 2"/>
          <p:cNvSpPr txBox="1"/>
          <p:nvPr/>
        </p:nvSpPr>
        <p:spPr>
          <a:xfrm>
            <a:off x="3361677" y="9700019"/>
            <a:ext cx="12369684" cy="346249"/>
          </a:xfrm>
          <a:prstGeom prst="rect">
            <a:avLst/>
          </a:prstGeom>
        </p:spPr>
        <p:txBody>
          <a:bodyPr lIns="0" tIns="0" rIns="0" bIns="0" rtlCol="0" anchor="t">
            <a:spAutoFit/>
          </a:bodyPr>
          <a:lstStyle/>
          <a:p>
            <a:pPr>
              <a:lnSpc>
                <a:spcPts val="2700"/>
              </a:lnSpc>
            </a:pPr>
            <a:r>
              <a:rPr lang="en-US" sz="2800" dirty="0">
                <a:solidFill>
                  <a:srgbClr val="1D85C6"/>
                </a:solidFill>
                <a:latin typeface="微软雅黑" panose="020B0503020204020204" pitchFamily="34" charset="-122"/>
                <a:ea typeface="微软雅黑" panose="020B0503020204020204" pitchFamily="34" charset="-122"/>
              </a:rPr>
              <a:t>SEMINAR ON POST-HARVEST LOSS MANAGEMENT</a:t>
            </a:r>
            <a:r>
              <a:rPr lang="zh-CN" altLang="en-US" sz="2800" dirty="0">
                <a:solidFill>
                  <a:srgbClr val="1D85C6"/>
                </a:solidFill>
                <a:latin typeface="微软雅黑" panose="020B0503020204020204" pitchFamily="34" charset="-122"/>
                <a:ea typeface="微软雅黑" panose="020B0503020204020204" pitchFamily="34" charset="-122"/>
              </a:rPr>
              <a:t> </a:t>
            </a:r>
            <a:r>
              <a:rPr lang="en-US" sz="2800" dirty="0" err="1">
                <a:solidFill>
                  <a:srgbClr val="1D85C6"/>
                </a:solidFill>
                <a:latin typeface="微软雅黑" panose="020B0503020204020204" pitchFamily="34" charset="-122"/>
                <a:ea typeface="微软雅黑" panose="020B0503020204020204" pitchFamily="34" charset="-122"/>
              </a:rPr>
              <a:t>粮食减损国际研讨会</a:t>
            </a:r>
            <a:endParaRPr lang="en-US" sz="2800" dirty="0">
              <a:solidFill>
                <a:srgbClr val="1D85C6"/>
              </a:solidFill>
              <a:latin typeface="微软雅黑" panose="020B0503020204020204" pitchFamily="34" charset="-122"/>
              <a:ea typeface="微软雅黑" panose="020B0503020204020204" pitchFamily="34" charset="-122"/>
            </a:endParaRPr>
          </a:p>
        </p:txBody>
      </p:sp>
      <p:sp>
        <p:nvSpPr>
          <p:cNvPr id="6" name="Freeform 6"/>
          <p:cNvSpPr/>
          <p:nvPr/>
        </p:nvSpPr>
        <p:spPr>
          <a:xfrm>
            <a:off x="-4947379" y="5815006"/>
            <a:ext cx="8943989" cy="8943989"/>
          </a:xfrm>
          <a:custGeom>
            <a:avLst/>
            <a:gdLst/>
            <a:ahLst/>
            <a:cxnLst/>
            <a:rect l="l" t="t" r="r" b="b"/>
            <a:pathLst>
              <a:path w="8943989" h="8943989">
                <a:moveTo>
                  <a:pt x="0" y="0"/>
                </a:moveTo>
                <a:lnTo>
                  <a:pt x="8943989" y="0"/>
                </a:lnTo>
                <a:lnTo>
                  <a:pt x="8943989" y="8943988"/>
                </a:lnTo>
                <a:lnTo>
                  <a:pt x="0" y="8943988"/>
                </a:lnTo>
                <a:lnTo>
                  <a:pt x="0" y="0"/>
                </a:lnTo>
                <a:close/>
              </a:path>
            </a:pathLst>
          </a:custGeom>
          <a:blipFill>
            <a:blip r:embed="rId3">
              <a:alphaModFix amt="31999"/>
            </a:blip>
            <a:stretch>
              <a:fillRect/>
            </a:stretch>
          </a:blipFill>
        </p:spPr>
      </p:sp>
      <p:sp>
        <p:nvSpPr>
          <p:cNvPr id="7" name="TextBox 7"/>
          <p:cNvSpPr txBox="1"/>
          <p:nvPr/>
        </p:nvSpPr>
        <p:spPr>
          <a:xfrm>
            <a:off x="299787" y="9307305"/>
            <a:ext cx="2151006" cy="773714"/>
          </a:xfrm>
          <a:prstGeom prst="rect">
            <a:avLst/>
          </a:prstGeom>
        </p:spPr>
        <p:txBody>
          <a:bodyPr lIns="0" tIns="0" rIns="0" bIns="0" rtlCol="0" anchor="t">
            <a:spAutoFit/>
          </a:bodyPr>
          <a:lstStyle/>
          <a:p>
            <a:pPr>
              <a:lnSpc>
                <a:spcPts val="3100"/>
              </a:lnSpc>
            </a:pPr>
            <a:r>
              <a:rPr lang="en-US" sz="2245">
                <a:solidFill>
                  <a:srgbClr val="1578B6"/>
                </a:solidFill>
                <a:latin typeface="微软雅黑" panose="020B0503020204020204" pitchFamily="34" charset="-122"/>
                <a:ea typeface="微软雅黑" panose="020B0503020204020204" pitchFamily="34" charset="-122"/>
              </a:rPr>
              <a:t>河南·开封</a:t>
            </a:r>
            <a:endParaRPr lang="en-US" sz="2245">
              <a:solidFill>
                <a:srgbClr val="1578B6"/>
              </a:solidFill>
              <a:latin typeface="微软雅黑" panose="020B0503020204020204" pitchFamily="34" charset="-122"/>
              <a:ea typeface="微软雅黑" panose="020B0503020204020204" pitchFamily="34" charset="-122"/>
            </a:endParaRPr>
          </a:p>
          <a:p>
            <a:pPr>
              <a:lnSpc>
                <a:spcPts val="3100"/>
              </a:lnSpc>
            </a:pPr>
            <a:r>
              <a:rPr lang="en-US" sz="2245">
                <a:solidFill>
                  <a:srgbClr val="1578B6"/>
                </a:solidFill>
                <a:latin typeface="微软雅黑" panose="020B0503020204020204" pitchFamily="34" charset="-122"/>
                <a:ea typeface="微软雅黑" panose="020B0503020204020204" pitchFamily="34" charset="-122"/>
              </a:rPr>
              <a:t>2023年9月25日</a:t>
            </a:r>
            <a:endParaRPr lang="en-US" sz="2245">
              <a:solidFill>
                <a:srgbClr val="1578B6"/>
              </a:solidFill>
              <a:latin typeface="微软雅黑" panose="020B0503020204020204" pitchFamily="34" charset="-122"/>
              <a:ea typeface="微软雅黑" panose="020B0503020204020204" pitchFamily="34" charset="-122"/>
            </a:endParaRPr>
          </a:p>
        </p:txBody>
      </p:sp>
      <p:sp>
        <p:nvSpPr>
          <p:cNvPr id="8" name="文本框 99"/>
          <p:cNvSpPr txBox="1"/>
          <p:nvPr>
            <p:custDataLst>
              <p:tags r:id="rId4"/>
            </p:custDataLst>
          </p:nvPr>
        </p:nvSpPr>
        <p:spPr>
          <a:xfrm>
            <a:off x="2590579" y="985375"/>
            <a:ext cx="10257790" cy="859155"/>
          </a:xfrm>
          <a:prstGeom prst="rect">
            <a:avLst/>
          </a:prstGeom>
          <a:noFill/>
          <a:ln w="9525">
            <a:noFill/>
          </a:ln>
        </p:spPr>
        <p:txBody>
          <a:bodyPr>
            <a:noAutofit/>
          </a:bodyPr>
          <a:p>
            <a:pPr marL="342900" marR="0" indent="-342900" defTabSz="914400" fontAlgn="auto">
              <a:lnSpc>
                <a:spcPct val="100000"/>
              </a:lnSpc>
              <a:spcBef>
                <a:spcPts val="0"/>
              </a:spcBef>
              <a:spcAft>
                <a:spcPts val="0"/>
              </a:spcAft>
              <a:buClrTx/>
              <a:buSzTx/>
              <a:buFont typeface="Wingdings" panose="05000000000000000000" charset="0"/>
              <a:buChar char="Ø"/>
              <a:defRPr/>
            </a:pPr>
            <a:r>
              <a:rPr kumimoji="0" lang="en-US" altLang="zh-CN" sz="3600" cap="none" normalizeH="0" baseline="0" dirty="0">
                <a:solidFill>
                  <a:srgbClr val="0070C0"/>
                </a:solidFill>
                <a:latin typeface="Times New Roman" panose="02020603050405020304" charset="0"/>
                <a:ea typeface="Open Sans" panose="020B0606030504020204" charset="0"/>
                <a:cs typeface="Times New Roman" panose="02020603050405020304" charset="0"/>
              </a:rPr>
              <a:t>“悠悠万事、吃饭为大”。</a:t>
            </a:r>
            <a:endParaRPr kumimoji="0" lang="en-US" altLang="zh-CN" sz="3600" cap="none" normalizeH="0" baseline="0" dirty="0">
              <a:solidFill>
                <a:srgbClr val="0070C0"/>
              </a:solidFill>
              <a:latin typeface="Times New Roman" panose="02020603050405020304" charset="0"/>
              <a:ea typeface="Open Sans" panose="020B0606030504020204" charset="0"/>
              <a:cs typeface="Times New Roman" panose="02020603050405020304" charset="0"/>
            </a:endParaRPr>
          </a:p>
          <a:p>
            <a:pPr algn="just" eaLnBrk="0" hangingPunct="0"/>
            <a:r>
              <a:rPr lang="en-US" altLang="zh-CN" b="1" kern="0" dirty="0">
                <a:solidFill>
                  <a:srgbClr val="FF0000"/>
                </a:solidFill>
                <a:latin typeface="Times New Roman" panose="02020603050405020304" charset="0"/>
                <a:ea typeface="宋体" panose="02010600030101010101" pitchFamily="2" charset="-122"/>
              </a:rPr>
              <a:t>      </a:t>
            </a:r>
            <a:r>
              <a:rPr lang="en-US" altLang="zh-CN" sz="2400" b="1" kern="0" dirty="0" smtClean="0">
                <a:solidFill>
                  <a:srgbClr val="FF0000"/>
                </a:solidFill>
                <a:latin typeface="Times New Roman" panose="02020603050405020304" charset="0"/>
                <a:ea typeface="宋体" panose="02010600030101010101" pitchFamily="2" charset="-122"/>
              </a:rPr>
              <a:t>Food security is among a country’s most fundamental interests. </a:t>
            </a:r>
            <a:endParaRPr lang="en-US" altLang="zh-CN" sz="2400" b="1" kern="0" dirty="0">
              <a:solidFill>
                <a:srgbClr val="FF0000"/>
              </a:solidFill>
              <a:latin typeface="Times New Roman" panose="02020603050405020304" charset="0"/>
              <a:ea typeface="宋体" panose="02010600030101010101" pitchFamily="2" charset="-122"/>
            </a:endParaRPr>
          </a:p>
        </p:txBody>
      </p:sp>
      <p:sp>
        <p:nvSpPr>
          <p:cNvPr id="35842" name="文本框 1"/>
          <p:cNvSpPr txBox="1">
            <a:spLocks noChangeArrowheads="1"/>
          </p:cNvSpPr>
          <p:nvPr>
            <p:custDataLst>
              <p:tags r:id="rId5"/>
            </p:custDataLst>
          </p:nvPr>
        </p:nvSpPr>
        <p:spPr bwMode="auto">
          <a:xfrm>
            <a:off x="1747520" y="2171700"/>
            <a:ext cx="15351125" cy="3599815"/>
          </a:xfrm>
          <a:prstGeom prst="rect">
            <a:avLst/>
          </a:prstGeom>
          <a:noFill/>
          <a:ln>
            <a:noFill/>
          </a:ln>
        </p:spPr>
        <p:txBody>
          <a:bodyPr wrap="square">
            <a:spAutoFit/>
          </a:bodyPr>
          <a:lstStyle>
            <a:lvl1pPr indent="457200">
              <a:lnSpc>
                <a:spcPct val="130000"/>
              </a:lnSpc>
              <a:spcAft>
                <a:spcPts val="1000"/>
              </a:spcAft>
              <a:buFont typeface="Arial" panose="020B0604020202020204" pitchFamily="34" charset="0"/>
              <a:buChar char="●"/>
              <a:defRPr>
                <a:solidFill>
                  <a:srgbClr val="595959"/>
                </a:solidFill>
                <a:latin typeface="Arial" panose="020B0604020202020204" pitchFamily="34" charset="0"/>
                <a:ea typeface="微软雅黑" panose="020B0503020204020204" pitchFamily="34" charset="-122"/>
              </a:defRPr>
            </a:lvl1pPr>
            <a:lvl2pPr marL="742950" indent="-285750">
              <a:lnSpc>
                <a:spcPct val="120000"/>
              </a:lnSpc>
              <a:spcAft>
                <a:spcPts val="600"/>
              </a:spcAft>
              <a:buFont typeface="Arial" panose="020B0604020202020204" pitchFamily="34" charset="0"/>
              <a:buChar char="●"/>
              <a:tabLst>
                <a:tab pos="1609725" algn="l"/>
              </a:tabLst>
              <a:defRPr sz="1600">
                <a:solidFill>
                  <a:srgbClr val="595959"/>
                </a:solidFill>
                <a:latin typeface="Arial" panose="020B0604020202020204" pitchFamily="34" charset="0"/>
                <a:ea typeface="微软雅黑" panose="020B0503020204020204" pitchFamily="34" charset="-122"/>
              </a:defRPr>
            </a:lvl2pPr>
            <a:lvl3pPr marL="1143000" indent="-228600">
              <a:lnSpc>
                <a:spcPct val="120000"/>
              </a:lnSpc>
              <a:spcAft>
                <a:spcPts val="600"/>
              </a:spcAft>
              <a:buFont typeface="Arial" panose="020B0604020202020204" pitchFamily="34" charset="0"/>
              <a:buChar char="●"/>
              <a:defRPr sz="1600">
                <a:solidFill>
                  <a:srgbClr val="595959"/>
                </a:solidFill>
                <a:latin typeface="Arial" panose="020B0604020202020204" pitchFamily="34" charset="0"/>
                <a:ea typeface="微软雅黑" panose="020B0503020204020204" pitchFamily="34" charset="-122"/>
              </a:defRPr>
            </a:lvl3pPr>
            <a:lvl4pPr marL="1600200" indent="-228600">
              <a:lnSpc>
                <a:spcPct val="120000"/>
              </a:lnSpc>
              <a:spcAft>
                <a:spcPts val="300"/>
              </a:spcAft>
              <a:buFont typeface="Wingdings" panose="05000000000000000000" pitchFamily="2" charset="2"/>
              <a:buChar char=""/>
              <a:defRPr sz="1400">
                <a:solidFill>
                  <a:srgbClr val="595959"/>
                </a:solidFill>
                <a:latin typeface="Arial" panose="020B0604020202020204" pitchFamily="34" charset="0"/>
                <a:ea typeface="微软雅黑" panose="020B0503020204020204" pitchFamily="34" charset="-122"/>
              </a:defRPr>
            </a:lvl4pPr>
            <a:lvl5pPr marL="2057400" indent="-228600">
              <a:lnSpc>
                <a:spcPct val="120000"/>
              </a:lnSpc>
              <a:spcAft>
                <a:spcPts val="300"/>
              </a:spcAft>
              <a:buFont typeface="Arial" panose="020B0604020202020204" pitchFamily="34" charset="0"/>
              <a:buChar char="•"/>
              <a:defRPr sz="1400">
                <a:solidFill>
                  <a:srgbClr val="595959"/>
                </a:solidFill>
                <a:latin typeface="Arial" panose="020B0604020202020204" pitchFamily="34" charset="0"/>
                <a:ea typeface="微软雅黑" panose="020B0503020204020204" pitchFamily="34" charset="-122"/>
              </a:defRPr>
            </a:lvl5pPr>
            <a:lvl6pPr marL="2514600" indent="-228600" eaLnBrk="0" fontAlgn="base" hangingPunct="0">
              <a:lnSpc>
                <a:spcPct val="120000"/>
              </a:lnSpc>
              <a:spcBef>
                <a:spcPct val="0"/>
              </a:spcBef>
              <a:spcAft>
                <a:spcPts val="300"/>
              </a:spcAft>
              <a:buFont typeface="Arial" panose="020B0604020202020204" pitchFamily="34" charset="0"/>
              <a:buChar char="•"/>
              <a:defRPr sz="1400">
                <a:solidFill>
                  <a:srgbClr val="595959"/>
                </a:solidFill>
                <a:latin typeface="Arial" panose="020B0604020202020204" pitchFamily="34" charset="0"/>
                <a:ea typeface="微软雅黑" panose="020B0503020204020204" pitchFamily="34" charset="-122"/>
              </a:defRPr>
            </a:lvl6pPr>
            <a:lvl7pPr marL="2971800" indent="-228600" eaLnBrk="0" fontAlgn="base" hangingPunct="0">
              <a:lnSpc>
                <a:spcPct val="120000"/>
              </a:lnSpc>
              <a:spcBef>
                <a:spcPct val="0"/>
              </a:spcBef>
              <a:spcAft>
                <a:spcPts val="300"/>
              </a:spcAft>
              <a:buFont typeface="Arial" panose="020B0604020202020204" pitchFamily="34" charset="0"/>
              <a:buChar char="•"/>
              <a:defRPr sz="1400">
                <a:solidFill>
                  <a:srgbClr val="595959"/>
                </a:solidFill>
                <a:latin typeface="Arial" panose="020B0604020202020204" pitchFamily="34" charset="0"/>
                <a:ea typeface="微软雅黑" panose="020B0503020204020204" pitchFamily="34" charset="-122"/>
              </a:defRPr>
            </a:lvl7pPr>
            <a:lvl8pPr marL="3429000" indent="-228600" eaLnBrk="0" fontAlgn="base" hangingPunct="0">
              <a:lnSpc>
                <a:spcPct val="120000"/>
              </a:lnSpc>
              <a:spcBef>
                <a:spcPct val="0"/>
              </a:spcBef>
              <a:spcAft>
                <a:spcPts val="300"/>
              </a:spcAft>
              <a:buFont typeface="Arial" panose="020B0604020202020204" pitchFamily="34" charset="0"/>
              <a:buChar char="•"/>
              <a:defRPr sz="1400">
                <a:solidFill>
                  <a:srgbClr val="595959"/>
                </a:solidFill>
                <a:latin typeface="Arial" panose="020B0604020202020204" pitchFamily="34" charset="0"/>
                <a:ea typeface="微软雅黑" panose="020B0503020204020204" pitchFamily="34" charset="-122"/>
              </a:defRPr>
            </a:lvl8pPr>
            <a:lvl9pPr marL="3886200" indent="-228600" eaLnBrk="0" fontAlgn="base" hangingPunct="0">
              <a:lnSpc>
                <a:spcPct val="120000"/>
              </a:lnSpc>
              <a:spcBef>
                <a:spcPct val="0"/>
              </a:spcBef>
              <a:spcAft>
                <a:spcPts val="300"/>
              </a:spcAft>
              <a:buFont typeface="Arial" panose="020B0604020202020204" pitchFamily="34" charset="0"/>
              <a:buChar char="•"/>
              <a:defRPr sz="1400">
                <a:solidFill>
                  <a:srgbClr val="595959"/>
                </a:solidFill>
                <a:latin typeface="Arial" panose="020B0604020202020204" pitchFamily="34" charset="0"/>
                <a:ea typeface="微软雅黑" panose="020B0503020204020204" pitchFamily="34" charset="-122"/>
              </a:defRPr>
            </a:lvl9pPr>
          </a:lstStyle>
          <a:p>
            <a:pPr marR="0" lvl="0" algn="just" defTabSz="914400" rtl="0" eaLnBrk="0" hangingPunct="0">
              <a:lnSpc>
                <a:spcPct val="150000"/>
              </a:lnSpc>
              <a:spcBef>
                <a:spcPts val="0"/>
              </a:spcBef>
              <a:spcAft>
                <a:spcPts val="0"/>
              </a:spcAft>
              <a:buClrTx/>
              <a:buSzTx/>
              <a:buFont typeface="Wingdings" panose="05000000000000000000" charset="0"/>
              <a:buChar char="Ø"/>
              <a:defRPr/>
            </a:pPr>
            <a:r>
              <a:rPr kumimoji="0" lang="zh-CN" altLang="en-US" sz="3600" b="0" i="0" u="none" strike="noStrike" kern="1200" cap="none" spc="0" normalizeH="0" baseline="0" noProof="0" dirty="0">
                <a:ln>
                  <a:noFill/>
                </a:ln>
                <a:solidFill>
                  <a:srgbClr val="0070C0"/>
                </a:solidFill>
                <a:effectLst/>
                <a:uLnTx/>
                <a:uFillTx/>
                <a:latin typeface="Times New Roman" panose="02020603050405020304" charset="0"/>
                <a:ea typeface="Open Sans" panose="020B0606030504020204" charset="0"/>
                <a:cs typeface="Times New Roman" panose="02020603050405020304" charset="0"/>
              </a:rPr>
              <a:t>多年来中国在粮食</a:t>
            </a:r>
            <a:r>
              <a:rPr kumimoji="0" lang="zh-CN" altLang="en-US" sz="3600" b="0" i="0" u="none" strike="noStrike" kern="1200" cap="none" spc="0" normalizeH="0" baseline="0" noProof="0" dirty="0" smtClean="0">
                <a:ln>
                  <a:noFill/>
                </a:ln>
                <a:solidFill>
                  <a:srgbClr val="0070C0"/>
                </a:solidFill>
                <a:effectLst/>
                <a:uLnTx/>
                <a:uFillTx/>
                <a:latin typeface="Times New Roman" panose="02020603050405020304" charset="0"/>
                <a:ea typeface="Open Sans" panose="020B0606030504020204" charset="0"/>
                <a:cs typeface="Times New Roman" panose="02020603050405020304" charset="0"/>
              </a:rPr>
              <a:t>产后减损方面不断探索，</a:t>
            </a:r>
            <a:r>
              <a:rPr kumimoji="0" lang="zh-CN" altLang="en-US" sz="3600" b="0" i="0" u="none" strike="noStrike" kern="1200" cap="none" spc="0" normalizeH="0" baseline="0" noProof="0" dirty="0">
                <a:ln>
                  <a:noFill/>
                </a:ln>
                <a:solidFill>
                  <a:srgbClr val="0070C0"/>
                </a:solidFill>
                <a:effectLst/>
                <a:uLnTx/>
                <a:uFillTx/>
                <a:latin typeface="Times New Roman" panose="02020603050405020304" charset="0"/>
                <a:ea typeface="Open Sans" panose="020B0606030504020204" charset="0"/>
                <a:cs typeface="Times New Roman" panose="02020603050405020304" charset="0"/>
              </a:rPr>
              <a:t>有效减少粮食</a:t>
            </a:r>
            <a:r>
              <a:rPr kumimoji="0" lang="zh-CN" altLang="en-US" sz="3600" b="0" i="0" u="none" strike="noStrike" kern="1200" cap="none" spc="0" normalizeH="0" baseline="0" noProof="0" dirty="0" smtClean="0">
                <a:ln>
                  <a:noFill/>
                </a:ln>
                <a:solidFill>
                  <a:srgbClr val="0070C0"/>
                </a:solidFill>
                <a:effectLst/>
                <a:uLnTx/>
                <a:uFillTx/>
                <a:latin typeface="Times New Roman" panose="02020603050405020304" charset="0"/>
                <a:ea typeface="Open Sans" panose="020B0606030504020204" charset="0"/>
                <a:cs typeface="Times New Roman" panose="02020603050405020304" charset="0"/>
              </a:rPr>
              <a:t>产后损失浪费，</a:t>
            </a:r>
            <a:r>
              <a:rPr kumimoji="0" lang="zh-CN" altLang="en-US" sz="3600" b="0" i="0" u="none" strike="noStrike" kern="1200" cap="none" spc="0" normalizeH="0" baseline="0" noProof="0" dirty="0">
                <a:ln>
                  <a:noFill/>
                </a:ln>
                <a:solidFill>
                  <a:srgbClr val="0070C0"/>
                </a:solidFill>
                <a:effectLst/>
                <a:uLnTx/>
                <a:uFillTx/>
                <a:latin typeface="Times New Roman" panose="02020603050405020304" charset="0"/>
                <a:ea typeface="Open Sans" panose="020B0606030504020204" charset="0"/>
                <a:cs typeface="Times New Roman" panose="02020603050405020304" charset="0"/>
              </a:rPr>
              <a:t>为维护国家粮食安全、节约资源和减少碳排放作出积极重要贡献。</a:t>
            </a:r>
            <a:r>
              <a:rPr kumimoji="0" lang="en-US" altLang="zh-CN" sz="4000" b="0" i="0" u="none" strike="noStrike" kern="1200" cap="none" spc="0" normalizeH="0" baseline="0" noProof="0" dirty="0">
                <a:ln>
                  <a:noFill/>
                </a:ln>
                <a:solidFill>
                  <a:srgbClr val="0070C0"/>
                </a:solidFill>
                <a:effectLst/>
                <a:uLnTx/>
                <a:uFillTx/>
                <a:latin typeface="Times New Roman" panose="02020603050405020304" charset="0"/>
                <a:ea typeface="Open Sans" panose="020B0606030504020204" charset="0"/>
                <a:cs typeface="Times New Roman" panose="02020603050405020304" charset="0"/>
              </a:rPr>
              <a:t>    </a:t>
            </a:r>
            <a:r>
              <a:rPr kumimoji="0" lang="en-US" altLang="zh-CN" sz="2000" b="0" i="0" u="none" strike="noStrike" kern="1200" cap="none" spc="0" normalizeH="0" baseline="0" noProof="0" dirty="0">
                <a:ln>
                  <a:noFill/>
                </a:ln>
                <a:solidFill>
                  <a:srgbClr val="0070C0"/>
                </a:solidFill>
                <a:effectLst/>
                <a:uLnTx/>
                <a:uFillTx/>
                <a:latin typeface="Times New Roman" panose="02020603050405020304" charset="0"/>
                <a:ea typeface="Open Sans" panose="020B0606030504020204" charset="0"/>
                <a:cs typeface="Times New Roman" panose="02020603050405020304" charset="0"/>
              </a:rPr>
              <a:t> </a:t>
            </a:r>
            <a:endParaRPr kumimoji="0" lang="en-US" altLang="zh-CN" sz="2000" b="0" i="0" u="none" strike="noStrike" kern="1200" cap="none" spc="0" normalizeH="0" baseline="0" noProof="0" dirty="0">
              <a:ln>
                <a:noFill/>
              </a:ln>
              <a:solidFill>
                <a:srgbClr val="0070C0"/>
              </a:solidFill>
              <a:effectLst/>
              <a:uLnTx/>
              <a:uFillTx/>
              <a:latin typeface="Times New Roman" panose="02020603050405020304" charset="0"/>
              <a:ea typeface="Open Sans" panose="020B0606030504020204" charset="0"/>
              <a:cs typeface="Times New Roman" panose="02020603050405020304" charset="0"/>
            </a:endParaRPr>
          </a:p>
          <a:p>
            <a:pPr marR="0" lvl="0" indent="0" algn="just" defTabSz="914400" rtl="0" eaLnBrk="0" hangingPunct="0">
              <a:lnSpc>
                <a:spcPct val="150000"/>
              </a:lnSpc>
              <a:spcBef>
                <a:spcPts val="0"/>
              </a:spcBef>
              <a:spcAft>
                <a:spcPts val="0"/>
              </a:spcAft>
              <a:buClrTx/>
              <a:buSzTx/>
              <a:buFont typeface="Wingdings" panose="05000000000000000000" charset="0"/>
              <a:buNone/>
              <a:defRPr/>
            </a:pPr>
            <a:r>
              <a:rPr kumimoji="0" lang="en-US" altLang="zh-CN" sz="1800" b="1" i="0" u="none" strike="noStrike" kern="100" cap="none" spc="-60" normalizeH="0" baseline="0" noProof="0" dirty="0">
                <a:solidFill>
                  <a:srgbClr val="F47847"/>
                </a:solidFill>
                <a:latin typeface="Times New Roman" panose="02020603050405020304" charset="0"/>
                <a:ea typeface="Open Sans" panose="020B0606030504020204" charset="0"/>
                <a:cs typeface="Times New Roman" panose="02020603050405020304" charset="0"/>
              </a:rPr>
              <a:t>      </a:t>
            </a:r>
            <a:r>
              <a:rPr kumimoji="0" lang="en-US" altLang="zh-CN" sz="2800" b="1" i="0" u="none" strike="noStrike" kern="100" cap="none" spc="-60" normalizeH="0" baseline="0" noProof="0" dirty="0">
                <a:solidFill>
                  <a:srgbClr val="F47847"/>
                </a:solidFill>
                <a:latin typeface="Times New Roman" panose="02020603050405020304" charset="0"/>
                <a:ea typeface="Open Sans" panose="020B0606030504020204" charset="0"/>
                <a:cs typeface="Times New Roman" panose="02020603050405020304" charset="0"/>
              </a:rPr>
              <a:t>   </a:t>
            </a:r>
            <a:r>
              <a:rPr kumimoji="0" lang="en-US" altLang="zh-CN" sz="2400" b="1" i="0" kern="0" baseline="0" dirty="0">
                <a:solidFill>
                  <a:srgbClr val="FF0000"/>
                </a:solidFill>
                <a:uFillTx/>
                <a:latin typeface="Times New Roman" panose="02020603050405020304" charset="0"/>
                <a:ea typeface="宋体" panose="02010600030101010101" pitchFamily="2" charset="-122"/>
              </a:rPr>
              <a:t>Over the years, China has </a:t>
            </a:r>
            <a:r>
              <a:rPr kumimoji="0" lang="en-US" altLang="zh-CN" sz="2400" b="1" i="0" kern="0" baseline="0" dirty="0" smtClean="0">
                <a:solidFill>
                  <a:srgbClr val="FF0000"/>
                </a:solidFill>
                <a:uFillTx/>
                <a:latin typeface="Times New Roman" panose="02020603050405020304" charset="0"/>
                <a:ea typeface="宋体" panose="02010600030101010101" pitchFamily="2" charset="-122"/>
              </a:rPr>
              <a:t>explored</a:t>
            </a:r>
            <a:r>
              <a:rPr kumimoji="0" lang="en-US" altLang="zh-CN" sz="2400" b="1" i="0" kern="0" dirty="0" smtClean="0">
                <a:solidFill>
                  <a:srgbClr val="FF0000"/>
                </a:solidFill>
                <a:uFillTx/>
                <a:latin typeface="Times New Roman" panose="02020603050405020304" charset="0"/>
                <a:ea typeface="宋体" panose="02010600030101010101" pitchFamily="2" charset="-122"/>
              </a:rPr>
              <a:t> best practices </a:t>
            </a:r>
            <a:r>
              <a:rPr kumimoji="0" lang="en-US" altLang="zh-CN" sz="2400" b="1" i="0" kern="0" baseline="0" dirty="0" smtClean="0">
                <a:solidFill>
                  <a:srgbClr val="FF0000"/>
                </a:solidFill>
                <a:uFillTx/>
                <a:latin typeface="Times New Roman" panose="02020603050405020304" charset="0"/>
                <a:ea typeface="宋体" panose="02010600030101010101" pitchFamily="2" charset="-122"/>
              </a:rPr>
              <a:t>at </a:t>
            </a:r>
            <a:r>
              <a:rPr kumimoji="0" lang="en-US" altLang="zh-CN" sz="2400" b="1" i="0" kern="0" baseline="0" dirty="0">
                <a:solidFill>
                  <a:srgbClr val="FF0000"/>
                </a:solidFill>
                <a:uFillTx/>
                <a:latin typeface="Times New Roman" panose="02020603050405020304" charset="0"/>
                <a:ea typeface="宋体" panose="02010600030101010101" pitchFamily="2" charset="-122"/>
              </a:rPr>
              <a:t>the post-harvest </a:t>
            </a:r>
            <a:r>
              <a:rPr lang="en-US" altLang="zh-CN" sz="2400" b="1" kern="0" dirty="0" smtClean="0">
                <a:solidFill>
                  <a:srgbClr val="FF0000"/>
                </a:solidFill>
                <a:latin typeface="Times New Roman" panose="02020603050405020304" charset="0"/>
                <a:ea typeface="宋体" panose="02010600030101010101" pitchFamily="2" charset="-122"/>
              </a:rPr>
              <a:t>stage</a:t>
            </a:r>
            <a:r>
              <a:rPr kumimoji="0" lang="en-US" altLang="zh-CN" sz="2400" b="1" i="0" kern="0" baseline="0" dirty="0" smtClean="0">
                <a:solidFill>
                  <a:srgbClr val="FF0000"/>
                </a:solidFill>
                <a:uFillTx/>
                <a:latin typeface="Times New Roman" panose="02020603050405020304" charset="0"/>
                <a:ea typeface="宋体" panose="02010600030101010101" pitchFamily="2" charset="-122"/>
              </a:rPr>
              <a:t> </a:t>
            </a:r>
            <a:r>
              <a:rPr kumimoji="0" lang="en-US" altLang="zh-CN" sz="2400" b="1" i="0" kern="0" baseline="0" dirty="0">
                <a:solidFill>
                  <a:srgbClr val="FF0000"/>
                </a:solidFill>
                <a:uFillTx/>
                <a:latin typeface="Times New Roman" panose="02020603050405020304" charset="0"/>
                <a:ea typeface="宋体" panose="02010600030101010101" pitchFamily="2" charset="-122"/>
              </a:rPr>
              <a:t>of grain, efficiently reducing the post-harvest loss. This has made a significant contribution to the field of national grain security, resource-saving, and carbon emissions </a:t>
            </a:r>
            <a:r>
              <a:rPr lang="en-US" altLang="zh-CN" sz="2400" b="1" kern="0" dirty="0" smtClean="0">
                <a:solidFill>
                  <a:srgbClr val="FF0000"/>
                </a:solidFill>
                <a:latin typeface="Times New Roman" panose="02020603050405020304" charset="0"/>
                <a:ea typeface="宋体" panose="02010600030101010101" pitchFamily="2" charset="-122"/>
              </a:rPr>
              <a:t>reduction</a:t>
            </a:r>
            <a:r>
              <a:rPr kumimoji="0" lang="en-US" altLang="zh-CN" sz="2400" b="1" i="0" kern="0" baseline="0" dirty="0" smtClean="0">
                <a:solidFill>
                  <a:srgbClr val="FF0000"/>
                </a:solidFill>
                <a:uFillTx/>
                <a:latin typeface="Times New Roman" panose="02020603050405020304" charset="0"/>
                <a:ea typeface="宋体" panose="02010600030101010101" pitchFamily="2" charset="-122"/>
              </a:rPr>
              <a:t>.</a:t>
            </a:r>
            <a:r>
              <a:rPr kumimoji="0" lang="en-US" altLang="zh-CN" sz="2400" b="1" i="0" kern="0" baseline="0" noProof="0" dirty="0" smtClean="0">
                <a:solidFill>
                  <a:srgbClr val="FF0000"/>
                </a:solidFill>
                <a:uFillTx/>
                <a:latin typeface="Times New Roman" panose="02020603050405020304" charset="0"/>
                <a:ea typeface="宋体" panose="02010600030101010101" pitchFamily="2" charset="-122"/>
                <a:cs typeface="Times New Roman" panose="02020603050405020304" charset="0"/>
              </a:rPr>
              <a:t> </a:t>
            </a:r>
            <a:endParaRPr kumimoji="0" lang="en-US" altLang="zh-CN" sz="2400" b="1" i="0" kern="0" baseline="0" noProof="0" dirty="0">
              <a:solidFill>
                <a:srgbClr val="FF0000"/>
              </a:solidFill>
              <a:uFillTx/>
              <a:latin typeface="Times New Roman" panose="02020603050405020304" charset="0"/>
              <a:ea typeface="宋体" panose="02010600030101010101" pitchFamily="2" charset="-122"/>
              <a:cs typeface="Times New Roman" panose="02020603050405020304" charset="0"/>
            </a:endParaRPr>
          </a:p>
        </p:txBody>
      </p:sp>
      <p:grpSp>
        <p:nvGrpSpPr>
          <p:cNvPr id="10" name="组合 9"/>
          <p:cNvGrpSpPr/>
          <p:nvPr/>
        </p:nvGrpSpPr>
        <p:grpSpPr>
          <a:xfrm>
            <a:off x="1748155" y="5931535"/>
            <a:ext cx="15339695" cy="3319780"/>
            <a:chOff x="3869" y="9341"/>
            <a:chExt cx="23041" cy="5228"/>
          </a:xfrm>
        </p:grpSpPr>
        <p:pic>
          <p:nvPicPr>
            <p:cNvPr id="71682" name="图片 5"/>
            <p:cNvPicPr>
              <a:picLocks noChangeAspect="1"/>
            </p:cNvPicPr>
            <p:nvPr>
              <p:custDataLst>
                <p:tags r:id="rId6"/>
              </p:custDataLst>
            </p:nvPr>
          </p:nvPicPr>
          <p:blipFill>
            <a:blip r:embed="rId7" cstate="print"/>
            <a:stretch>
              <a:fillRect/>
            </a:stretch>
          </p:blipFill>
          <p:spPr>
            <a:xfrm>
              <a:off x="3869" y="9341"/>
              <a:ext cx="7736" cy="5158"/>
            </a:xfrm>
            <a:prstGeom prst="rect">
              <a:avLst/>
            </a:prstGeom>
            <a:noFill/>
            <a:ln w="9525">
              <a:noFill/>
            </a:ln>
          </p:spPr>
        </p:pic>
        <p:pic>
          <p:nvPicPr>
            <p:cNvPr id="71683" name="图片 8"/>
            <p:cNvPicPr>
              <a:picLocks noChangeAspect="1"/>
            </p:cNvPicPr>
            <p:nvPr>
              <p:custDataLst>
                <p:tags r:id="rId8"/>
              </p:custDataLst>
            </p:nvPr>
          </p:nvPicPr>
          <p:blipFill>
            <a:blip r:embed="rId9" cstate="print"/>
            <a:stretch>
              <a:fillRect/>
            </a:stretch>
          </p:blipFill>
          <p:spPr>
            <a:xfrm>
              <a:off x="11922" y="9341"/>
              <a:ext cx="6840" cy="5228"/>
            </a:xfrm>
            <a:prstGeom prst="rect">
              <a:avLst/>
            </a:prstGeom>
            <a:noFill/>
            <a:ln w="9525">
              <a:noFill/>
            </a:ln>
          </p:spPr>
        </p:pic>
        <p:pic>
          <p:nvPicPr>
            <p:cNvPr id="71684" name="图片 10"/>
            <p:cNvPicPr>
              <a:picLocks noChangeAspect="1"/>
            </p:cNvPicPr>
            <p:nvPr>
              <p:custDataLst>
                <p:tags r:id="rId10"/>
              </p:custDataLst>
            </p:nvPr>
          </p:nvPicPr>
          <p:blipFill>
            <a:blip r:embed="rId11" cstate="print"/>
            <a:stretch>
              <a:fillRect/>
            </a:stretch>
          </p:blipFill>
          <p:spPr>
            <a:xfrm>
              <a:off x="19078" y="9341"/>
              <a:ext cx="7832" cy="5228"/>
            </a:xfrm>
            <a:prstGeom prst="rect">
              <a:avLst/>
            </a:prstGeom>
            <a:noFill/>
            <a:ln w="9525">
              <a:noFill/>
            </a:ln>
          </p:spPr>
        </p:pic>
      </p:grpSp>
      <p:sp>
        <p:nvSpPr>
          <p:cNvPr id="5" name="Freeform 5"/>
          <p:cNvSpPr/>
          <p:nvPr/>
        </p:nvSpPr>
        <p:spPr>
          <a:xfrm rot="-2700000">
            <a:off x="15221383" y="8899740"/>
            <a:ext cx="3810717" cy="1905358"/>
          </a:xfrm>
          <a:custGeom>
            <a:avLst/>
            <a:gdLst/>
            <a:ahLst/>
            <a:cxnLst/>
            <a:rect l="l" t="t" r="r" b="b"/>
            <a:pathLst>
              <a:path w="3810717" h="1905358">
                <a:moveTo>
                  <a:pt x="0" y="0"/>
                </a:moveTo>
                <a:lnTo>
                  <a:pt x="3810717" y="0"/>
                </a:lnTo>
                <a:lnTo>
                  <a:pt x="3810717" y="1905358"/>
                </a:lnTo>
                <a:lnTo>
                  <a:pt x="0" y="1905358"/>
                </a:lnTo>
                <a:lnTo>
                  <a:pt x="0" y="0"/>
                </a:lnTo>
                <a:close/>
              </a:path>
            </a:pathLst>
          </a:custGeom>
          <a:blipFill>
            <a:blip r:embed="rId12">
              <a:alphaModFix amt="40000"/>
            </a:blip>
            <a:stretch>
              <a:fillRect/>
            </a:stretch>
          </a:blipFill>
        </p:spPr>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500" fill="hold">
                                          <p:stCondLst>
                                            <p:cond delay="0"/>
                                          </p:stCondLst>
                                        </p:cTn>
                                        <p:tgtEl>
                                          <p:spTgt spid="8"/>
                                        </p:tgtEl>
                                        <p:attrNameLst>
                                          <p:attrName>style.visibility</p:attrName>
                                        </p:attrNameLst>
                                      </p:cBhvr>
                                      <p:to>
                                        <p:strVal val="visible"/>
                                      </p:to>
                                    </p:set>
                                    <p:animEffect transition="in" filter="wedg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6"/>
          <p:cNvGrpSpPr/>
          <p:nvPr/>
        </p:nvGrpSpPr>
        <p:grpSpPr>
          <a:xfrm rot="-5400000">
            <a:off x="-1921219" y="-1921220"/>
            <a:ext cx="5896800" cy="5896800"/>
            <a:chOff x="0" y="0"/>
            <a:chExt cx="9130328" cy="9130328"/>
          </a:xfrm>
        </p:grpSpPr>
        <p:sp>
          <p:nvSpPr>
            <p:cNvPr id="18" name="Freeform 7"/>
            <p:cNvSpPr/>
            <p:nvPr/>
          </p:nvSpPr>
          <p:spPr>
            <a:xfrm rot="-2700000">
              <a:off x="2403426" y="270785"/>
              <a:ext cx="4323477" cy="8588757"/>
            </a:xfrm>
            <a:custGeom>
              <a:avLst/>
              <a:gdLst/>
              <a:ahLst/>
              <a:cxnLst/>
              <a:rect l="l" t="t" r="r" b="b"/>
              <a:pathLst>
                <a:path w="4323477" h="8588757">
                  <a:moveTo>
                    <a:pt x="0" y="0"/>
                  </a:moveTo>
                  <a:lnTo>
                    <a:pt x="4323476" y="0"/>
                  </a:lnTo>
                  <a:lnTo>
                    <a:pt x="4323476" y="8588758"/>
                  </a:lnTo>
                  <a:lnTo>
                    <a:pt x="0" y="8588758"/>
                  </a:lnTo>
                  <a:lnTo>
                    <a:pt x="0" y="0"/>
                  </a:lnTo>
                  <a:close/>
                </a:path>
              </a:pathLst>
            </a:custGeom>
            <a:blipFill>
              <a:blip r:embed="rId1"/>
              <a:stretch>
                <a:fillRect r="-98653"/>
              </a:stretch>
            </a:blipFill>
          </p:spPr>
        </p:sp>
        <p:sp>
          <p:nvSpPr>
            <p:cNvPr id="19" name="Freeform 8"/>
            <p:cNvSpPr/>
            <p:nvPr/>
          </p:nvSpPr>
          <p:spPr>
            <a:xfrm rot="-2700000" flipH="1">
              <a:off x="5784265" y="190406"/>
              <a:ext cx="2113253" cy="4198061"/>
            </a:xfrm>
            <a:custGeom>
              <a:avLst/>
              <a:gdLst/>
              <a:ahLst/>
              <a:cxnLst/>
              <a:rect l="l" t="t" r="r" b="b"/>
              <a:pathLst>
                <a:path w="2113253" h="4198061">
                  <a:moveTo>
                    <a:pt x="2113253" y="0"/>
                  </a:moveTo>
                  <a:lnTo>
                    <a:pt x="0" y="0"/>
                  </a:lnTo>
                  <a:lnTo>
                    <a:pt x="0" y="4198061"/>
                  </a:lnTo>
                  <a:lnTo>
                    <a:pt x="2113253" y="4198061"/>
                  </a:lnTo>
                  <a:lnTo>
                    <a:pt x="2113253" y="0"/>
                  </a:lnTo>
                  <a:close/>
                </a:path>
              </a:pathLst>
            </a:custGeom>
            <a:blipFill>
              <a:blip r:embed="rId2"/>
              <a:stretch>
                <a:fillRect r="-98653"/>
              </a:stretch>
            </a:blipFill>
          </p:spPr>
        </p:sp>
        <p:sp>
          <p:nvSpPr>
            <p:cNvPr id="20" name="Freeform 9"/>
            <p:cNvSpPr/>
            <p:nvPr/>
          </p:nvSpPr>
          <p:spPr>
            <a:xfrm rot="-2700000">
              <a:off x="5207629" y="2369390"/>
              <a:ext cx="1040206" cy="2066411"/>
            </a:xfrm>
            <a:custGeom>
              <a:avLst/>
              <a:gdLst/>
              <a:ahLst/>
              <a:cxnLst/>
              <a:rect l="l" t="t" r="r" b="b"/>
              <a:pathLst>
                <a:path w="1040206" h="2066411">
                  <a:moveTo>
                    <a:pt x="0" y="0"/>
                  </a:moveTo>
                  <a:lnTo>
                    <a:pt x="1040206" y="0"/>
                  </a:lnTo>
                  <a:lnTo>
                    <a:pt x="1040206" y="2066412"/>
                  </a:lnTo>
                  <a:lnTo>
                    <a:pt x="0" y="2066412"/>
                  </a:lnTo>
                  <a:lnTo>
                    <a:pt x="0" y="0"/>
                  </a:lnTo>
                  <a:close/>
                </a:path>
              </a:pathLst>
            </a:custGeom>
            <a:blipFill>
              <a:blip r:embed="rId2"/>
              <a:stretch>
                <a:fillRect r="-98653"/>
              </a:stretch>
            </a:blipFill>
          </p:spPr>
        </p:sp>
      </p:grpSp>
      <p:sp>
        <p:nvSpPr>
          <p:cNvPr id="2" name="TextBox 2"/>
          <p:cNvSpPr txBox="1"/>
          <p:nvPr/>
        </p:nvSpPr>
        <p:spPr>
          <a:xfrm>
            <a:off x="3361677" y="9700019"/>
            <a:ext cx="12369684" cy="346249"/>
          </a:xfrm>
          <a:prstGeom prst="rect">
            <a:avLst/>
          </a:prstGeom>
        </p:spPr>
        <p:txBody>
          <a:bodyPr lIns="0" tIns="0" rIns="0" bIns="0" rtlCol="0" anchor="t">
            <a:spAutoFit/>
          </a:bodyPr>
          <a:lstStyle/>
          <a:p>
            <a:pPr>
              <a:lnSpc>
                <a:spcPts val="2700"/>
              </a:lnSpc>
            </a:pPr>
            <a:r>
              <a:rPr lang="en-US" sz="2800" dirty="0">
                <a:solidFill>
                  <a:srgbClr val="1D85C6"/>
                </a:solidFill>
                <a:latin typeface="微软雅黑" panose="020B0503020204020204" pitchFamily="34" charset="-122"/>
                <a:ea typeface="微软雅黑" panose="020B0503020204020204" pitchFamily="34" charset="-122"/>
              </a:rPr>
              <a:t>SEMINAR ON POST-HARVEST LOSS MANAGEMENT</a:t>
            </a:r>
            <a:r>
              <a:rPr lang="zh-CN" altLang="en-US" sz="2800" dirty="0">
                <a:solidFill>
                  <a:srgbClr val="1D85C6"/>
                </a:solidFill>
                <a:latin typeface="微软雅黑" panose="020B0503020204020204" pitchFamily="34" charset="-122"/>
                <a:ea typeface="微软雅黑" panose="020B0503020204020204" pitchFamily="34" charset="-122"/>
              </a:rPr>
              <a:t> </a:t>
            </a:r>
            <a:r>
              <a:rPr lang="en-US" sz="2800" dirty="0" err="1">
                <a:solidFill>
                  <a:srgbClr val="1D85C6"/>
                </a:solidFill>
                <a:latin typeface="微软雅黑" panose="020B0503020204020204" pitchFamily="34" charset="-122"/>
                <a:ea typeface="微软雅黑" panose="020B0503020204020204" pitchFamily="34" charset="-122"/>
              </a:rPr>
              <a:t>粮食减损国际研讨会</a:t>
            </a:r>
            <a:endParaRPr lang="en-US" sz="2800" dirty="0">
              <a:solidFill>
                <a:srgbClr val="1D85C6"/>
              </a:solidFill>
              <a:latin typeface="微软雅黑" panose="020B0503020204020204" pitchFamily="34" charset="-122"/>
              <a:ea typeface="微软雅黑" panose="020B0503020204020204" pitchFamily="34" charset="-122"/>
            </a:endParaRPr>
          </a:p>
        </p:txBody>
      </p:sp>
      <p:sp>
        <p:nvSpPr>
          <p:cNvPr id="4" name="AutoShape 4"/>
          <p:cNvSpPr/>
          <p:nvPr/>
        </p:nvSpPr>
        <p:spPr>
          <a:xfrm>
            <a:off x="3361720" y="1985468"/>
            <a:ext cx="13234453" cy="23812"/>
          </a:xfrm>
          <a:prstGeom prst="line">
            <a:avLst/>
          </a:prstGeom>
          <a:ln w="47625" cap="flat">
            <a:solidFill>
              <a:srgbClr val="1D85C6"/>
            </a:solidFill>
            <a:prstDash val="solid"/>
            <a:headEnd type="none" w="sm" len="sm"/>
            <a:tailEnd type="none" w="sm" len="sm"/>
          </a:ln>
        </p:spPr>
      </p:sp>
      <p:sp>
        <p:nvSpPr>
          <p:cNvPr id="5" name="Freeform 5"/>
          <p:cNvSpPr/>
          <p:nvPr/>
        </p:nvSpPr>
        <p:spPr>
          <a:xfrm rot="-2700000">
            <a:off x="15221383" y="8899740"/>
            <a:ext cx="3810717" cy="1905358"/>
          </a:xfrm>
          <a:custGeom>
            <a:avLst/>
            <a:gdLst/>
            <a:ahLst/>
            <a:cxnLst/>
            <a:rect l="l" t="t" r="r" b="b"/>
            <a:pathLst>
              <a:path w="3810717" h="1905358">
                <a:moveTo>
                  <a:pt x="0" y="0"/>
                </a:moveTo>
                <a:lnTo>
                  <a:pt x="3810717" y="0"/>
                </a:lnTo>
                <a:lnTo>
                  <a:pt x="3810717" y="1905358"/>
                </a:lnTo>
                <a:lnTo>
                  <a:pt x="0" y="1905358"/>
                </a:lnTo>
                <a:lnTo>
                  <a:pt x="0" y="0"/>
                </a:lnTo>
                <a:close/>
              </a:path>
            </a:pathLst>
          </a:custGeom>
          <a:blipFill>
            <a:blip r:embed="rId3">
              <a:alphaModFix amt="40000"/>
            </a:blip>
            <a:stretch>
              <a:fillRect/>
            </a:stretch>
          </a:blipFill>
        </p:spPr>
      </p:sp>
      <p:sp>
        <p:nvSpPr>
          <p:cNvPr id="6" name="Freeform 6"/>
          <p:cNvSpPr/>
          <p:nvPr/>
        </p:nvSpPr>
        <p:spPr>
          <a:xfrm>
            <a:off x="-4947379" y="5815006"/>
            <a:ext cx="8943989" cy="8943989"/>
          </a:xfrm>
          <a:custGeom>
            <a:avLst/>
            <a:gdLst/>
            <a:ahLst/>
            <a:cxnLst/>
            <a:rect l="l" t="t" r="r" b="b"/>
            <a:pathLst>
              <a:path w="8943989" h="8943989">
                <a:moveTo>
                  <a:pt x="0" y="0"/>
                </a:moveTo>
                <a:lnTo>
                  <a:pt x="8943989" y="0"/>
                </a:lnTo>
                <a:lnTo>
                  <a:pt x="8943989" y="8943988"/>
                </a:lnTo>
                <a:lnTo>
                  <a:pt x="0" y="8943988"/>
                </a:lnTo>
                <a:lnTo>
                  <a:pt x="0" y="0"/>
                </a:lnTo>
                <a:close/>
              </a:path>
            </a:pathLst>
          </a:custGeom>
          <a:blipFill>
            <a:blip r:embed="rId4">
              <a:alphaModFix amt="31999"/>
            </a:blip>
            <a:stretch>
              <a:fillRect/>
            </a:stretch>
          </a:blipFill>
        </p:spPr>
      </p:sp>
      <p:sp>
        <p:nvSpPr>
          <p:cNvPr id="7" name="TextBox 7"/>
          <p:cNvSpPr txBox="1"/>
          <p:nvPr/>
        </p:nvSpPr>
        <p:spPr>
          <a:xfrm>
            <a:off x="299787" y="9307305"/>
            <a:ext cx="2151006" cy="773714"/>
          </a:xfrm>
          <a:prstGeom prst="rect">
            <a:avLst/>
          </a:prstGeom>
        </p:spPr>
        <p:txBody>
          <a:bodyPr lIns="0" tIns="0" rIns="0" bIns="0" rtlCol="0" anchor="t">
            <a:spAutoFit/>
          </a:bodyPr>
          <a:lstStyle/>
          <a:p>
            <a:pPr>
              <a:lnSpc>
                <a:spcPts val="3100"/>
              </a:lnSpc>
            </a:pPr>
            <a:r>
              <a:rPr lang="en-US" sz="2245">
                <a:solidFill>
                  <a:srgbClr val="1578B6"/>
                </a:solidFill>
                <a:latin typeface="微软雅黑" panose="020B0503020204020204" pitchFamily="34" charset="-122"/>
                <a:ea typeface="微软雅黑" panose="020B0503020204020204" pitchFamily="34" charset="-122"/>
              </a:rPr>
              <a:t>河南·开封</a:t>
            </a:r>
            <a:endParaRPr lang="en-US" sz="2245">
              <a:solidFill>
                <a:srgbClr val="1578B6"/>
              </a:solidFill>
              <a:latin typeface="微软雅黑" panose="020B0503020204020204" pitchFamily="34" charset="-122"/>
              <a:ea typeface="微软雅黑" panose="020B0503020204020204" pitchFamily="34" charset="-122"/>
            </a:endParaRPr>
          </a:p>
          <a:p>
            <a:pPr>
              <a:lnSpc>
                <a:spcPts val="3100"/>
              </a:lnSpc>
            </a:pPr>
            <a:r>
              <a:rPr lang="en-US" sz="2245">
                <a:solidFill>
                  <a:srgbClr val="1578B6"/>
                </a:solidFill>
                <a:latin typeface="微软雅黑" panose="020B0503020204020204" pitchFamily="34" charset="-122"/>
                <a:ea typeface="微软雅黑" panose="020B0503020204020204" pitchFamily="34" charset="-122"/>
              </a:rPr>
              <a:t>2023年9月25日</a:t>
            </a:r>
            <a:endParaRPr lang="en-US" sz="2245">
              <a:solidFill>
                <a:srgbClr val="1578B6"/>
              </a:solidFill>
              <a:latin typeface="微软雅黑" panose="020B0503020204020204" pitchFamily="34" charset="-122"/>
              <a:ea typeface="微软雅黑" panose="020B0503020204020204" pitchFamily="34" charset="-122"/>
            </a:endParaRPr>
          </a:p>
        </p:txBody>
      </p:sp>
      <p:sp>
        <p:nvSpPr>
          <p:cNvPr id="8" name="文本框 7"/>
          <p:cNvSpPr txBox="1"/>
          <p:nvPr>
            <p:custDataLst>
              <p:tags r:id="rId5"/>
            </p:custDataLst>
          </p:nvPr>
        </p:nvSpPr>
        <p:spPr>
          <a:xfrm>
            <a:off x="3352800" y="876300"/>
            <a:ext cx="10465435" cy="890270"/>
          </a:xfrm>
          <a:prstGeom prst="rect">
            <a:avLst/>
          </a:prstGeom>
          <a:noFill/>
        </p:spPr>
        <p:txBody>
          <a:bodyPr wrap="square">
            <a:noAutofit/>
          </a:bodyPr>
          <a:p>
            <a:pPr marL="457200" marR="0" indent="-457200" algn="just" defTabSz="914400" eaLnBrk="0" hangingPunct="0">
              <a:lnSpc>
                <a:spcPct val="90000"/>
              </a:lnSpc>
              <a:spcBef>
                <a:spcPts val="0"/>
              </a:spcBef>
              <a:spcAft>
                <a:spcPts val="0"/>
              </a:spcAft>
              <a:buClrTx/>
              <a:buSzTx/>
              <a:defRPr/>
            </a:pPr>
            <a:r>
              <a:rPr kumimoji="0" lang="en-US" altLang="zh-CN" sz="4000" b="1" kern="100" cap="none" spc="-60" normalizeH="0" baseline="0" noProof="0" dirty="0" smtClean="0">
                <a:solidFill>
                  <a:srgbClr val="00B050"/>
                </a:solidFill>
                <a:latin typeface="Times New Roman" panose="02020603050405020304" charset="0"/>
                <a:ea typeface="Open Sans" panose="020B0606030504020204" charset="0"/>
                <a:cs typeface="Times New Roman" panose="02020603050405020304" charset="0"/>
              </a:rPr>
              <a:t>4.1  </a:t>
            </a:r>
            <a:r>
              <a:rPr kumimoji="0" lang="en-US" altLang="zh-CN" sz="4000" b="1" kern="100" cap="none" spc="-60" normalizeH="0" baseline="0" noProof="0" dirty="0" err="1" smtClean="0">
                <a:solidFill>
                  <a:srgbClr val="00B050"/>
                </a:solidFill>
                <a:latin typeface="Times New Roman" panose="02020603050405020304" charset="0"/>
                <a:ea typeface="Open Sans" panose="020B0606030504020204" charset="0"/>
                <a:cs typeface="Times New Roman" panose="02020603050405020304" charset="0"/>
              </a:rPr>
              <a:t>强化刚性节粮制度约束</a:t>
            </a:r>
            <a:endParaRPr kumimoji="0" lang="en-US" altLang="zh-CN" sz="2400" b="1" kern="100" cap="none" spc="-60" normalizeH="0" baseline="0" noProof="0" dirty="0">
              <a:solidFill>
                <a:srgbClr val="00B050"/>
              </a:solidFill>
              <a:latin typeface="Times New Roman" panose="02020603050405020304" charset="0"/>
              <a:ea typeface="Open Sans" panose="020B0606030504020204" charset="0"/>
              <a:cs typeface="Times New Roman" panose="02020603050405020304" charset="0"/>
            </a:endParaRPr>
          </a:p>
          <a:p>
            <a:pPr marR="0" indent="0" algn="just" defTabSz="914400" eaLnBrk="0" hangingPunct="0">
              <a:lnSpc>
                <a:spcPct val="90000"/>
              </a:lnSpc>
              <a:spcBef>
                <a:spcPts val="0"/>
              </a:spcBef>
              <a:spcAft>
                <a:spcPts val="0"/>
              </a:spcAft>
              <a:buClrTx/>
              <a:buSzTx/>
              <a:buFont typeface="Wingdings" panose="05000000000000000000" charset="0"/>
              <a:buNone/>
              <a:defRPr/>
            </a:pPr>
            <a:r>
              <a:rPr kumimoji="0" lang="en-US" altLang="zh-CN" sz="2800" b="1" kern="100" cap="none" spc="-60" normalizeH="0" baseline="0" noProof="0" dirty="0">
                <a:solidFill>
                  <a:srgbClr val="F47848"/>
                </a:solidFill>
                <a:latin typeface="Times New Roman" panose="02020603050405020304" charset="0"/>
                <a:ea typeface="Open Sans" panose="020B0606030504020204" charset="0"/>
                <a:cs typeface="Times New Roman" panose="02020603050405020304" charset="0"/>
              </a:rPr>
              <a:t>Strengthen </a:t>
            </a:r>
            <a:r>
              <a:rPr kumimoji="0" lang="en-US" altLang="zh-CN" sz="2800" b="1" kern="100" cap="none" spc="-60" normalizeH="0" baseline="0" noProof="0" dirty="0" smtClean="0">
                <a:solidFill>
                  <a:srgbClr val="F47848"/>
                </a:solidFill>
                <a:latin typeface="Times New Roman" panose="02020603050405020304" charset="0"/>
                <a:ea typeface="Open Sans" panose="020B0606030504020204" charset="0"/>
                <a:cs typeface="Times New Roman" panose="02020603050405020304" charset="0"/>
              </a:rPr>
              <a:t>the constraints</a:t>
            </a:r>
            <a:r>
              <a:rPr kumimoji="0" lang="en-US" altLang="zh-CN" sz="2800" b="1" kern="100" cap="none" spc="-60" normalizeH="0" noProof="0" dirty="0" smtClean="0">
                <a:solidFill>
                  <a:srgbClr val="F47848"/>
                </a:solidFill>
                <a:latin typeface="Times New Roman" panose="02020603050405020304" charset="0"/>
                <a:ea typeface="Open Sans" panose="020B0606030504020204" charset="0"/>
                <a:cs typeface="Times New Roman" panose="02020603050405020304" charset="0"/>
              </a:rPr>
              <a:t> on </a:t>
            </a:r>
            <a:r>
              <a:rPr lang="en-US" altLang="zh-CN" sz="2800" b="1" kern="100" spc="-60" dirty="0" smtClean="0">
                <a:solidFill>
                  <a:srgbClr val="F47848"/>
                </a:solidFill>
                <a:latin typeface="Times New Roman" panose="02020603050405020304" charset="0"/>
                <a:ea typeface="Open Sans" panose="020B0606030504020204" charset="0"/>
                <a:cs typeface="Times New Roman" panose="02020603050405020304" charset="0"/>
              </a:rPr>
              <a:t>stringent</a:t>
            </a:r>
            <a:r>
              <a:rPr kumimoji="0" lang="en-US" altLang="zh-CN" sz="2800" b="1" kern="100" cap="none" spc="-60" normalizeH="0" baseline="0" noProof="0" dirty="0" smtClean="0">
                <a:solidFill>
                  <a:srgbClr val="F47848"/>
                </a:solidFill>
                <a:latin typeface="Times New Roman" panose="02020603050405020304" charset="0"/>
                <a:ea typeface="Open Sans" panose="020B0606030504020204" charset="0"/>
                <a:cs typeface="Times New Roman" panose="02020603050405020304" charset="0"/>
              </a:rPr>
              <a:t> </a:t>
            </a:r>
            <a:r>
              <a:rPr kumimoji="0" lang="en-US" altLang="zh-CN" sz="2800" b="1" kern="100" cap="none" spc="-60" normalizeH="0" baseline="0" noProof="0" dirty="0">
                <a:solidFill>
                  <a:srgbClr val="F47848"/>
                </a:solidFill>
                <a:latin typeface="Times New Roman" panose="02020603050405020304" charset="0"/>
                <a:ea typeface="Open Sans" panose="020B0606030504020204" charset="0"/>
                <a:cs typeface="Times New Roman" panose="02020603050405020304" charset="0"/>
              </a:rPr>
              <a:t>grain conservation </a:t>
            </a:r>
            <a:r>
              <a:rPr kumimoji="0" lang="en-US" altLang="zh-CN" sz="2800" b="1" kern="100" cap="none" spc="-60" normalizeH="0" baseline="0" noProof="0" dirty="0" smtClean="0">
                <a:solidFill>
                  <a:srgbClr val="F47848"/>
                </a:solidFill>
                <a:latin typeface="Times New Roman" panose="02020603050405020304" charset="0"/>
                <a:ea typeface="Open Sans" panose="020B0606030504020204" charset="0"/>
                <a:cs typeface="Times New Roman" panose="02020603050405020304" charset="0"/>
              </a:rPr>
              <a:t>system.</a:t>
            </a:r>
            <a:endParaRPr kumimoji="0" lang="en-US" altLang="zh-CN" sz="2800" b="1" kern="100" cap="none" spc="-60" normalizeH="0" baseline="0" noProof="0" dirty="0">
              <a:solidFill>
                <a:srgbClr val="F47848"/>
              </a:solidFill>
              <a:latin typeface="Times New Roman" panose="02020603050405020304" charset="0"/>
              <a:ea typeface="Open Sans" panose="020B0606030504020204" charset="0"/>
              <a:cs typeface="Times New Roman" panose="02020603050405020304" charset="0"/>
            </a:endParaRPr>
          </a:p>
        </p:txBody>
      </p:sp>
      <p:pic>
        <p:nvPicPr>
          <p:cNvPr id="10" name="图片 9"/>
          <p:cNvPicPr/>
          <p:nvPr>
            <p:custDataLst>
              <p:tags r:id="rId6"/>
            </p:custDataLst>
          </p:nvPr>
        </p:nvPicPr>
        <p:blipFill>
          <a:blip r:embed="rId7" cstate="print"/>
          <a:stretch>
            <a:fillRect/>
          </a:stretch>
        </p:blipFill>
        <p:spPr>
          <a:xfrm>
            <a:off x="2087245" y="2481580"/>
            <a:ext cx="3790315" cy="4237990"/>
          </a:xfrm>
          <a:prstGeom prst="rect">
            <a:avLst/>
          </a:prstGeom>
          <a:noFill/>
          <a:ln w="9525">
            <a:noFill/>
          </a:ln>
          <a:scene3d>
            <a:camera prst="isometricOffAxis1Right"/>
            <a:lightRig rig="threePt" dir="t"/>
          </a:scene3d>
        </p:spPr>
      </p:pic>
      <p:pic>
        <p:nvPicPr>
          <p:cNvPr id="109" name="图片 108"/>
          <p:cNvPicPr>
            <a:picLocks noChangeAspect="1"/>
          </p:cNvPicPr>
          <p:nvPr>
            <p:custDataLst>
              <p:tags r:id="rId8"/>
            </p:custDataLst>
          </p:nvPr>
        </p:nvPicPr>
        <p:blipFill>
          <a:blip r:embed="rId9" cstate="print"/>
          <a:stretch>
            <a:fillRect/>
          </a:stretch>
        </p:blipFill>
        <p:spPr>
          <a:xfrm>
            <a:off x="5391150" y="2355850"/>
            <a:ext cx="3251200" cy="4237990"/>
          </a:xfrm>
          <a:prstGeom prst="rect">
            <a:avLst/>
          </a:prstGeom>
          <a:scene3d>
            <a:camera prst="isometricOffAxis1Right"/>
            <a:lightRig rig="threePt" dir="t"/>
          </a:scene3d>
        </p:spPr>
      </p:pic>
      <p:pic>
        <p:nvPicPr>
          <p:cNvPr id="110" name="图片 109"/>
          <p:cNvPicPr/>
          <p:nvPr>
            <p:custDataLst>
              <p:tags r:id="rId10"/>
            </p:custDataLst>
          </p:nvPr>
        </p:nvPicPr>
        <p:blipFill>
          <a:blip r:embed="rId11" cstate="print"/>
          <a:stretch>
            <a:fillRect/>
          </a:stretch>
        </p:blipFill>
        <p:spPr>
          <a:xfrm>
            <a:off x="8251190" y="2339975"/>
            <a:ext cx="3251200" cy="4237990"/>
          </a:xfrm>
          <a:prstGeom prst="rect">
            <a:avLst/>
          </a:prstGeom>
          <a:noFill/>
          <a:ln w="9525">
            <a:noFill/>
          </a:ln>
          <a:scene3d>
            <a:camera prst="isometricOffAxis1Right"/>
            <a:lightRig rig="threePt" dir="t"/>
          </a:scene3d>
        </p:spPr>
      </p:pic>
      <p:pic>
        <p:nvPicPr>
          <p:cNvPr id="11" name="图片 10"/>
          <p:cNvPicPr>
            <a:picLocks noChangeAspect="1"/>
          </p:cNvPicPr>
          <p:nvPr>
            <p:custDataLst>
              <p:tags r:id="rId12"/>
            </p:custDataLst>
          </p:nvPr>
        </p:nvPicPr>
        <p:blipFill>
          <a:blip r:embed="rId13" cstate="print"/>
          <a:srcRect l="-2492" t="213" r="201" b="18532"/>
          <a:stretch>
            <a:fillRect/>
          </a:stretch>
        </p:blipFill>
        <p:spPr>
          <a:xfrm>
            <a:off x="11068685" y="2342515"/>
            <a:ext cx="3251200" cy="4237990"/>
          </a:xfrm>
          <a:prstGeom prst="rect">
            <a:avLst/>
          </a:prstGeom>
          <a:scene3d>
            <a:camera prst="isometricOffAxis1Right"/>
            <a:lightRig rig="threePt" dir="t"/>
          </a:scene3d>
        </p:spPr>
      </p:pic>
      <p:pic>
        <p:nvPicPr>
          <p:cNvPr id="12" name="图片 11"/>
          <p:cNvPicPr>
            <a:picLocks noChangeAspect="1"/>
          </p:cNvPicPr>
          <p:nvPr>
            <p:custDataLst>
              <p:tags r:id="rId14"/>
            </p:custDataLst>
          </p:nvPr>
        </p:nvPicPr>
        <p:blipFill>
          <a:blip r:embed="rId15" cstate="print"/>
          <a:stretch>
            <a:fillRect/>
          </a:stretch>
        </p:blipFill>
        <p:spPr>
          <a:xfrm>
            <a:off x="5793105" y="4949825"/>
            <a:ext cx="3122930" cy="4237990"/>
          </a:xfrm>
          <a:prstGeom prst="rect">
            <a:avLst/>
          </a:prstGeom>
          <a:scene3d>
            <a:camera prst="isometricOffAxis1Right"/>
            <a:lightRig rig="threePt" dir="t"/>
          </a:scene3d>
        </p:spPr>
      </p:pic>
      <p:pic>
        <p:nvPicPr>
          <p:cNvPr id="13" name="图片 12"/>
          <p:cNvPicPr>
            <a:picLocks noChangeAspect="1"/>
          </p:cNvPicPr>
          <p:nvPr>
            <p:custDataLst>
              <p:tags r:id="rId16"/>
            </p:custDataLst>
          </p:nvPr>
        </p:nvPicPr>
        <p:blipFill>
          <a:blip r:embed="rId17" cstate="print"/>
          <a:stretch>
            <a:fillRect/>
          </a:stretch>
        </p:blipFill>
        <p:spPr>
          <a:xfrm>
            <a:off x="9166225" y="4949825"/>
            <a:ext cx="3122930" cy="4237990"/>
          </a:xfrm>
          <a:prstGeom prst="rect">
            <a:avLst/>
          </a:prstGeom>
          <a:scene3d>
            <a:camera prst="isometricOffAxis1Right"/>
            <a:lightRig rig="threePt" dir="t"/>
          </a:scene3d>
        </p:spPr>
      </p:pic>
      <p:pic>
        <p:nvPicPr>
          <p:cNvPr id="14" name="图片 13"/>
          <p:cNvPicPr>
            <a:picLocks noChangeAspect="1"/>
          </p:cNvPicPr>
          <p:nvPr>
            <p:custDataLst>
              <p:tags r:id="rId18"/>
            </p:custDataLst>
          </p:nvPr>
        </p:nvPicPr>
        <p:blipFill>
          <a:blip r:embed="rId19" cstate="print"/>
          <a:stretch>
            <a:fillRect/>
          </a:stretch>
        </p:blipFill>
        <p:spPr>
          <a:xfrm>
            <a:off x="12689205" y="4949825"/>
            <a:ext cx="3122930" cy="4237990"/>
          </a:xfrm>
          <a:prstGeom prst="rect">
            <a:avLst/>
          </a:prstGeom>
          <a:scene3d>
            <a:camera prst="isometricOffAxis1Right"/>
            <a:lightRig rig="threePt" dir="t"/>
          </a:scene3d>
        </p:spPr>
      </p:pic>
      <p:sp>
        <p:nvSpPr>
          <p:cNvPr id="111" name="文本框 110"/>
          <p:cNvSpPr txBox="1"/>
          <p:nvPr>
            <p:custDataLst>
              <p:tags r:id="rId20"/>
            </p:custDataLst>
          </p:nvPr>
        </p:nvSpPr>
        <p:spPr>
          <a:xfrm>
            <a:off x="3190875" y="4664710"/>
            <a:ext cx="2038985" cy="459740"/>
          </a:xfrm>
          <a:prstGeom prst="rect">
            <a:avLst/>
          </a:prstGeom>
          <a:noFill/>
          <a:ln w="9525">
            <a:noFill/>
          </a:ln>
          <a:scene3d>
            <a:camera prst="isometricOffAxis1Right"/>
            <a:lightRig rig="threePt" dir="t"/>
          </a:scene3d>
        </p:spPr>
        <p:txBody>
          <a:bodyPr wrap="square">
            <a:spAutoFit/>
          </a:bodyPr>
          <a:p>
            <a:pPr indent="0"/>
            <a:r>
              <a:rPr lang="en-US" sz="2400" b="1">
                <a:solidFill>
                  <a:srgbClr val="0070C0"/>
                </a:solidFill>
                <a:latin typeface="Times New Roman" panose="02020603050405020304" charset="0"/>
                <a:ea typeface="宋体" panose="02010600030101010101" pitchFamily="2" charset="-122"/>
              </a:rPr>
              <a:t>2013</a:t>
            </a:r>
            <a:r>
              <a:rPr lang="zh-CN" sz="2400" b="1">
                <a:solidFill>
                  <a:srgbClr val="0070C0"/>
                </a:solidFill>
                <a:ea typeface="宋体" panose="02010600030101010101" pitchFamily="2" charset="-122"/>
              </a:rPr>
              <a:t>年</a:t>
            </a:r>
            <a:r>
              <a:rPr lang="en-US" sz="2400" b="1">
                <a:solidFill>
                  <a:srgbClr val="0070C0"/>
                </a:solidFill>
                <a:latin typeface="Times New Roman" panose="02020603050405020304" charset="0"/>
                <a:ea typeface="宋体" panose="02010600030101010101" pitchFamily="2" charset="-122"/>
              </a:rPr>
              <a:t>11</a:t>
            </a:r>
            <a:r>
              <a:rPr lang="zh-CN" sz="2400" b="1">
                <a:solidFill>
                  <a:srgbClr val="0070C0"/>
                </a:solidFill>
                <a:ea typeface="宋体" panose="02010600030101010101" pitchFamily="2" charset="-122"/>
              </a:rPr>
              <a:t>月</a:t>
            </a:r>
            <a:endParaRPr lang="zh-CN" altLang="en-US" sz="2400" b="1">
              <a:solidFill>
                <a:srgbClr val="0070C0"/>
              </a:solidFill>
              <a:ea typeface="宋体" panose="02010600030101010101" pitchFamily="2" charset="-122"/>
            </a:endParaRPr>
          </a:p>
        </p:txBody>
      </p:sp>
      <p:sp>
        <p:nvSpPr>
          <p:cNvPr id="15" name="文本框 14"/>
          <p:cNvSpPr txBox="1"/>
          <p:nvPr>
            <p:custDataLst>
              <p:tags r:id="rId21"/>
            </p:custDataLst>
          </p:nvPr>
        </p:nvSpPr>
        <p:spPr>
          <a:xfrm>
            <a:off x="6041390" y="4340860"/>
            <a:ext cx="2038985" cy="459740"/>
          </a:xfrm>
          <a:prstGeom prst="rect">
            <a:avLst/>
          </a:prstGeom>
          <a:noFill/>
          <a:ln w="9525">
            <a:noFill/>
          </a:ln>
          <a:scene3d>
            <a:camera prst="isometricOffAxis1Right"/>
            <a:lightRig rig="threePt" dir="t"/>
          </a:scene3d>
        </p:spPr>
        <p:txBody>
          <a:bodyPr wrap="square">
            <a:spAutoFit/>
          </a:bodyPr>
          <a:p>
            <a:pPr indent="0"/>
            <a:r>
              <a:rPr lang="en-US" sz="2400" b="1" dirty="0">
                <a:solidFill>
                  <a:srgbClr val="0070C0"/>
                </a:solidFill>
                <a:latin typeface="Times New Roman" panose="02020603050405020304" charset="0"/>
                <a:ea typeface="宋体" panose="02010600030101010101" pitchFamily="2" charset="-122"/>
              </a:rPr>
              <a:t>2020年9月</a:t>
            </a:r>
            <a:endParaRPr lang="zh-CN" altLang="en-US" sz="2400" b="0" dirty="0">
              <a:solidFill>
                <a:srgbClr val="000000"/>
              </a:solidFill>
              <a:ea typeface="宋体" panose="02010600030101010101" pitchFamily="2" charset="-122"/>
            </a:endParaRPr>
          </a:p>
        </p:txBody>
      </p:sp>
      <p:sp>
        <p:nvSpPr>
          <p:cNvPr id="16" name="文本框 15"/>
          <p:cNvSpPr txBox="1"/>
          <p:nvPr>
            <p:custDataLst>
              <p:tags r:id="rId22"/>
            </p:custDataLst>
          </p:nvPr>
        </p:nvSpPr>
        <p:spPr>
          <a:xfrm>
            <a:off x="9009380" y="4300220"/>
            <a:ext cx="2038985" cy="830580"/>
          </a:xfrm>
          <a:prstGeom prst="rect">
            <a:avLst/>
          </a:prstGeom>
          <a:noFill/>
          <a:ln w="9525">
            <a:noFill/>
          </a:ln>
          <a:scene3d>
            <a:camera prst="isometricOffAxis1Right"/>
            <a:lightRig rig="threePt" dir="t"/>
          </a:scene3d>
        </p:spPr>
        <p:txBody>
          <a:bodyPr wrap="square">
            <a:spAutoFit/>
          </a:bodyPr>
          <a:p>
            <a:pPr indent="0"/>
            <a:r>
              <a:rPr lang="en-US" sz="2400" b="1">
                <a:solidFill>
                  <a:srgbClr val="0070C0"/>
                </a:solidFill>
                <a:latin typeface="Times New Roman" panose="02020603050405020304" charset="0"/>
                <a:ea typeface="宋体" panose="02010600030101010101" pitchFamily="2" charset="-122"/>
                <a:sym typeface="方正兰亭黑简体" panose="02000000000000000000" charset="-122"/>
              </a:rPr>
              <a:t>2021年4月</a:t>
            </a:r>
            <a:endParaRPr lang="en-US" sz="2400" b="1">
              <a:solidFill>
                <a:sysClr val="window" lastClr="FFFFFF"/>
              </a:solidFill>
              <a:latin typeface="Times New Roman" panose="02020603050405020304" charset="0"/>
              <a:ea typeface="宋体" panose="02010600030101010101" pitchFamily="2" charset="-122"/>
            </a:endParaRPr>
          </a:p>
          <a:p>
            <a:pPr indent="0"/>
            <a:endParaRPr lang="en-US" sz="2400" b="1">
              <a:solidFill>
                <a:sysClr val="window" lastClr="FFFFFF"/>
              </a:solidFill>
              <a:latin typeface="Times New Roman" panose="02020603050405020304" charset="0"/>
              <a:ea typeface="宋体" panose="02010600030101010101" pitchFamily="2" charset="-122"/>
            </a:endParaRPr>
          </a:p>
        </p:txBody>
      </p:sp>
      <p:sp>
        <p:nvSpPr>
          <p:cNvPr id="21" name="文本框 20"/>
          <p:cNvSpPr txBox="1"/>
          <p:nvPr>
            <p:custDataLst>
              <p:tags r:id="rId23"/>
            </p:custDataLst>
          </p:nvPr>
        </p:nvSpPr>
        <p:spPr>
          <a:xfrm>
            <a:off x="11793220" y="4300220"/>
            <a:ext cx="2038985" cy="459740"/>
          </a:xfrm>
          <a:prstGeom prst="rect">
            <a:avLst/>
          </a:prstGeom>
          <a:noFill/>
          <a:scene3d>
            <a:camera prst="isometricOffAxis1Right"/>
            <a:lightRig rig="threePt" dir="t"/>
          </a:scene3d>
        </p:spPr>
        <p:txBody>
          <a:bodyPr wrap="square" rtlCol="0" anchor="t">
            <a:spAutoFit/>
          </a:bodyPr>
          <a:p>
            <a:pPr indent="0"/>
            <a:r>
              <a:rPr lang="en-US" sz="2400" b="1">
                <a:solidFill>
                  <a:srgbClr val="0070C0"/>
                </a:solidFill>
                <a:latin typeface="Times New Roman" panose="02020603050405020304" charset="0"/>
                <a:ea typeface="宋体" panose="02010600030101010101" pitchFamily="2" charset="-122"/>
                <a:sym typeface="方正兰亭黑简体" panose="02000000000000000000" charset="-122"/>
              </a:rPr>
              <a:t>2021年5月</a:t>
            </a:r>
            <a:endParaRPr lang="en-US" sz="2400" b="1">
              <a:solidFill>
                <a:srgbClr val="0070C0"/>
              </a:solidFill>
              <a:latin typeface="Times New Roman" panose="02020603050405020304" charset="0"/>
              <a:ea typeface="宋体" panose="02010600030101010101" pitchFamily="2" charset="-122"/>
              <a:sym typeface="方正兰亭黑简体" panose="02000000000000000000" charset="-122"/>
            </a:endParaRPr>
          </a:p>
        </p:txBody>
      </p:sp>
      <p:sp>
        <p:nvSpPr>
          <p:cNvPr id="22" name="文本框 21"/>
          <p:cNvSpPr txBox="1"/>
          <p:nvPr>
            <p:custDataLst>
              <p:tags r:id="rId24"/>
            </p:custDataLst>
          </p:nvPr>
        </p:nvSpPr>
        <p:spPr>
          <a:xfrm>
            <a:off x="6214110" y="6978650"/>
            <a:ext cx="3135630" cy="459740"/>
          </a:xfrm>
          <a:prstGeom prst="rect">
            <a:avLst/>
          </a:prstGeom>
          <a:noFill/>
          <a:scene3d>
            <a:camera prst="isometricOffAxis1Right"/>
            <a:lightRig rig="threePt" dir="t"/>
          </a:scene3d>
        </p:spPr>
        <p:txBody>
          <a:bodyPr wrap="square" rtlCol="0" anchor="t">
            <a:spAutoFit/>
          </a:bodyPr>
          <a:p>
            <a:pPr indent="0"/>
            <a:r>
              <a:rPr lang="en-US" sz="2400" b="1">
                <a:solidFill>
                  <a:srgbClr val="0070C0"/>
                </a:solidFill>
                <a:latin typeface="Times New Roman" panose="02020603050405020304" charset="0"/>
                <a:ea typeface="宋体" panose="02010600030101010101" pitchFamily="2" charset="-122"/>
                <a:sym typeface="方正兰亭黑简体" panose="02000000000000000000" charset="-122"/>
              </a:rPr>
              <a:t>2021年10月</a:t>
            </a:r>
            <a:endParaRPr lang="en-US" sz="2400" b="1">
              <a:solidFill>
                <a:srgbClr val="0070C0"/>
              </a:solidFill>
              <a:latin typeface="Times New Roman" panose="02020603050405020304" charset="0"/>
              <a:ea typeface="宋体" panose="02010600030101010101" pitchFamily="2" charset="-122"/>
              <a:sym typeface="方正兰亭黑简体" panose="02000000000000000000" charset="-122"/>
            </a:endParaRPr>
          </a:p>
        </p:txBody>
      </p:sp>
      <p:sp>
        <p:nvSpPr>
          <p:cNvPr id="23" name="文本框 22"/>
          <p:cNvSpPr txBox="1"/>
          <p:nvPr>
            <p:custDataLst>
              <p:tags r:id="rId25"/>
            </p:custDataLst>
          </p:nvPr>
        </p:nvSpPr>
        <p:spPr>
          <a:xfrm>
            <a:off x="9479280" y="7005320"/>
            <a:ext cx="3135630" cy="459740"/>
          </a:xfrm>
          <a:prstGeom prst="rect">
            <a:avLst/>
          </a:prstGeom>
          <a:noFill/>
          <a:scene3d>
            <a:camera prst="isometricOffAxis1Right"/>
            <a:lightRig rig="threePt" dir="t"/>
          </a:scene3d>
        </p:spPr>
        <p:txBody>
          <a:bodyPr wrap="square" rtlCol="0" anchor="t">
            <a:spAutoFit/>
          </a:bodyPr>
          <a:p>
            <a:pPr indent="0"/>
            <a:r>
              <a:rPr lang="en-US" sz="2400" b="1">
                <a:solidFill>
                  <a:srgbClr val="0070C0"/>
                </a:solidFill>
                <a:latin typeface="Times New Roman" panose="02020603050405020304" charset="0"/>
                <a:ea typeface="宋体" panose="02010600030101010101" pitchFamily="2" charset="-122"/>
                <a:sym typeface="方正兰亭黑简体" panose="02000000000000000000" charset="-122"/>
              </a:rPr>
              <a:t>2021年12月</a:t>
            </a:r>
            <a:endParaRPr lang="en-US" sz="2400" b="1">
              <a:solidFill>
                <a:srgbClr val="0070C0"/>
              </a:solidFill>
              <a:latin typeface="Times New Roman" panose="02020603050405020304" charset="0"/>
              <a:ea typeface="宋体" panose="02010600030101010101" pitchFamily="2" charset="-122"/>
              <a:sym typeface="方正兰亭黑简体" panose="02000000000000000000" charset="-122"/>
            </a:endParaRPr>
          </a:p>
        </p:txBody>
      </p:sp>
      <p:sp>
        <p:nvSpPr>
          <p:cNvPr id="24" name="文本框 23"/>
          <p:cNvSpPr txBox="1"/>
          <p:nvPr>
            <p:custDataLst>
              <p:tags r:id="rId26"/>
            </p:custDataLst>
          </p:nvPr>
        </p:nvSpPr>
        <p:spPr>
          <a:xfrm>
            <a:off x="12634595" y="7006590"/>
            <a:ext cx="3135630" cy="830580"/>
          </a:xfrm>
          <a:prstGeom prst="rect">
            <a:avLst/>
          </a:prstGeom>
          <a:noFill/>
          <a:scene3d>
            <a:camera prst="isometricOffAxis1Right"/>
            <a:lightRig rig="threePt" dir="t"/>
          </a:scene3d>
        </p:spPr>
        <p:txBody>
          <a:bodyPr wrap="square" rtlCol="0" anchor="t">
            <a:spAutoFit/>
          </a:bodyPr>
          <a:p>
            <a:pPr indent="0" algn="ctr"/>
            <a:r>
              <a:rPr lang="en-US" sz="2400" b="1">
                <a:solidFill>
                  <a:srgbClr val="0070C0"/>
                </a:solidFill>
                <a:latin typeface="Times New Roman" panose="02020603050405020304" charset="0"/>
                <a:ea typeface="宋体" panose="02010600030101010101" pitchFamily="2" charset="-122"/>
                <a:sym typeface="方正兰亭黑简体" panose="02000000000000000000" charset="-122"/>
              </a:rPr>
              <a:t>2022年</a:t>
            </a:r>
            <a:endParaRPr lang="en-US" sz="2400" b="1">
              <a:solidFill>
                <a:srgbClr val="0070C0"/>
              </a:solidFill>
              <a:latin typeface="Times New Roman" panose="02020603050405020304" charset="0"/>
              <a:ea typeface="宋体" panose="02010600030101010101" pitchFamily="2" charset="-122"/>
              <a:sym typeface="方正兰亭黑简体" panose="02000000000000000000" charset="-122"/>
            </a:endParaRPr>
          </a:p>
          <a:p>
            <a:pPr indent="0" algn="ctr"/>
            <a:r>
              <a:rPr lang="en-US" sz="2400" b="1">
                <a:solidFill>
                  <a:srgbClr val="0070C0"/>
                </a:solidFill>
                <a:latin typeface="Times New Roman" panose="02020603050405020304" charset="0"/>
                <a:ea typeface="宋体" panose="02010600030101010101" pitchFamily="2" charset="-122"/>
                <a:sym typeface="方正兰亭黑简体" panose="02000000000000000000" charset="-122"/>
              </a:rPr>
              <a:t>中央一号文件</a:t>
            </a:r>
            <a:endParaRPr lang="en-US" sz="2400" b="1">
              <a:solidFill>
                <a:srgbClr val="0070C0"/>
              </a:solidFill>
              <a:latin typeface="Times New Roman" panose="02020603050405020304" charset="0"/>
              <a:ea typeface="宋体" panose="02010600030101010101" pitchFamily="2" charset="-122"/>
              <a:sym typeface="方正兰亭黑简体" panose="02000000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6"/>
          <p:cNvGrpSpPr/>
          <p:nvPr/>
        </p:nvGrpSpPr>
        <p:grpSpPr>
          <a:xfrm rot="-5400000">
            <a:off x="-1921219" y="-1921220"/>
            <a:ext cx="5896800" cy="5896800"/>
            <a:chOff x="0" y="0"/>
            <a:chExt cx="9130328" cy="9130328"/>
          </a:xfrm>
        </p:grpSpPr>
        <p:sp>
          <p:nvSpPr>
            <p:cNvPr id="18" name="Freeform 7"/>
            <p:cNvSpPr/>
            <p:nvPr/>
          </p:nvSpPr>
          <p:spPr>
            <a:xfrm rot="-2700000">
              <a:off x="2403426" y="270785"/>
              <a:ext cx="4323477" cy="8588757"/>
            </a:xfrm>
            <a:custGeom>
              <a:avLst/>
              <a:gdLst/>
              <a:ahLst/>
              <a:cxnLst/>
              <a:rect l="l" t="t" r="r" b="b"/>
              <a:pathLst>
                <a:path w="4323477" h="8588757">
                  <a:moveTo>
                    <a:pt x="0" y="0"/>
                  </a:moveTo>
                  <a:lnTo>
                    <a:pt x="4323476" y="0"/>
                  </a:lnTo>
                  <a:lnTo>
                    <a:pt x="4323476" y="8588758"/>
                  </a:lnTo>
                  <a:lnTo>
                    <a:pt x="0" y="8588758"/>
                  </a:lnTo>
                  <a:lnTo>
                    <a:pt x="0" y="0"/>
                  </a:lnTo>
                  <a:close/>
                </a:path>
              </a:pathLst>
            </a:custGeom>
            <a:blipFill>
              <a:blip r:embed="rId1"/>
              <a:stretch>
                <a:fillRect r="-98653"/>
              </a:stretch>
            </a:blipFill>
          </p:spPr>
        </p:sp>
        <p:sp>
          <p:nvSpPr>
            <p:cNvPr id="19" name="Freeform 8"/>
            <p:cNvSpPr/>
            <p:nvPr/>
          </p:nvSpPr>
          <p:spPr>
            <a:xfrm rot="-2700000" flipH="1">
              <a:off x="5784265" y="190406"/>
              <a:ext cx="2113253" cy="4198061"/>
            </a:xfrm>
            <a:custGeom>
              <a:avLst/>
              <a:gdLst/>
              <a:ahLst/>
              <a:cxnLst/>
              <a:rect l="l" t="t" r="r" b="b"/>
              <a:pathLst>
                <a:path w="2113253" h="4198061">
                  <a:moveTo>
                    <a:pt x="2113253" y="0"/>
                  </a:moveTo>
                  <a:lnTo>
                    <a:pt x="0" y="0"/>
                  </a:lnTo>
                  <a:lnTo>
                    <a:pt x="0" y="4198061"/>
                  </a:lnTo>
                  <a:lnTo>
                    <a:pt x="2113253" y="4198061"/>
                  </a:lnTo>
                  <a:lnTo>
                    <a:pt x="2113253" y="0"/>
                  </a:lnTo>
                  <a:close/>
                </a:path>
              </a:pathLst>
            </a:custGeom>
            <a:blipFill>
              <a:blip r:embed="rId2"/>
              <a:stretch>
                <a:fillRect r="-98653"/>
              </a:stretch>
            </a:blipFill>
          </p:spPr>
        </p:sp>
        <p:sp>
          <p:nvSpPr>
            <p:cNvPr id="20" name="Freeform 9"/>
            <p:cNvSpPr/>
            <p:nvPr/>
          </p:nvSpPr>
          <p:spPr>
            <a:xfrm rot="-2700000">
              <a:off x="5207629" y="2369390"/>
              <a:ext cx="1040206" cy="2066411"/>
            </a:xfrm>
            <a:custGeom>
              <a:avLst/>
              <a:gdLst/>
              <a:ahLst/>
              <a:cxnLst/>
              <a:rect l="l" t="t" r="r" b="b"/>
              <a:pathLst>
                <a:path w="1040206" h="2066411">
                  <a:moveTo>
                    <a:pt x="0" y="0"/>
                  </a:moveTo>
                  <a:lnTo>
                    <a:pt x="1040206" y="0"/>
                  </a:lnTo>
                  <a:lnTo>
                    <a:pt x="1040206" y="2066412"/>
                  </a:lnTo>
                  <a:lnTo>
                    <a:pt x="0" y="2066412"/>
                  </a:lnTo>
                  <a:lnTo>
                    <a:pt x="0" y="0"/>
                  </a:lnTo>
                  <a:close/>
                </a:path>
              </a:pathLst>
            </a:custGeom>
            <a:blipFill>
              <a:blip r:embed="rId2"/>
              <a:stretch>
                <a:fillRect r="-98653"/>
              </a:stretch>
            </a:blipFill>
          </p:spPr>
        </p:sp>
      </p:grpSp>
      <p:sp>
        <p:nvSpPr>
          <p:cNvPr id="2" name="TextBox 2"/>
          <p:cNvSpPr txBox="1"/>
          <p:nvPr/>
        </p:nvSpPr>
        <p:spPr>
          <a:xfrm>
            <a:off x="3361677" y="9700019"/>
            <a:ext cx="12369684" cy="346249"/>
          </a:xfrm>
          <a:prstGeom prst="rect">
            <a:avLst/>
          </a:prstGeom>
        </p:spPr>
        <p:txBody>
          <a:bodyPr lIns="0" tIns="0" rIns="0" bIns="0" rtlCol="0" anchor="t">
            <a:spAutoFit/>
          </a:bodyPr>
          <a:lstStyle/>
          <a:p>
            <a:pPr>
              <a:lnSpc>
                <a:spcPts val="2700"/>
              </a:lnSpc>
            </a:pPr>
            <a:r>
              <a:rPr lang="en-US" sz="2800" dirty="0">
                <a:solidFill>
                  <a:srgbClr val="1D85C6"/>
                </a:solidFill>
                <a:latin typeface="微软雅黑" panose="020B0503020204020204" pitchFamily="34" charset="-122"/>
                <a:ea typeface="微软雅黑" panose="020B0503020204020204" pitchFamily="34" charset="-122"/>
              </a:rPr>
              <a:t>SEMINAR ON POST-HARVEST LOSS MANAGEMENT</a:t>
            </a:r>
            <a:r>
              <a:rPr lang="zh-CN" altLang="en-US" sz="2800" dirty="0">
                <a:solidFill>
                  <a:srgbClr val="1D85C6"/>
                </a:solidFill>
                <a:latin typeface="微软雅黑" panose="020B0503020204020204" pitchFamily="34" charset="-122"/>
                <a:ea typeface="微软雅黑" panose="020B0503020204020204" pitchFamily="34" charset="-122"/>
              </a:rPr>
              <a:t> </a:t>
            </a:r>
            <a:r>
              <a:rPr lang="en-US" sz="2800" dirty="0" err="1">
                <a:solidFill>
                  <a:srgbClr val="1D85C6"/>
                </a:solidFill>
                <a:latin typeface="微软雅黑" panose="020B0503020204020204" pitchFamily="34" charset="-122"/>
                <a:ea typeface="微软雅黑" panose="020B0503020204020204" pitchFamily="34" charset="-122"/>
              </a:rPr>
              <a:t>粮食减损国际研讨会</a:t>
            </a:r>
            <a:endParaRPr lang="en-US" sz="2800" dirty="0">
              <a:solidFill>
                <a:srgbClr val="1D85C6"/>
              </a:solidFill>
              <a:latin typeface="微软雅黑" panose="020B0503020204020204" pitchFamily="34" charset="-122"/>
              <a:ea typeface="微软雅黑" panose="020B0503020204020204" pitchFamily="34" charset="-122"/>
            </a:endParaRPr>
          </a:p>
        </p:txBody>
      </p:sp>
      <p:sp>
        <p:nvSpPr>
          <p:cNvPr id="4" name="AutoShape 4"/>
          <p:cNvSpPr/>
          <p:nvPr/>
        </p:nvSpPr>
        <p:spPr>
          <a:xfrm>
            <a:off x="3361690" y="1876425"/>
            <a:ext cx="13324205" cy="108585"/>
          </a:xfrm>
          <a:prstGeom prst="line">
            <a:avLst/>
          </a:prstGeom>
          <a:ln w="47625" cap="flat">
            <a:solidFill>
              <a:srgbClr val="1D85C6"/>
            </a:solidFill>
            <a:prstDash val="solid"/>
            <a:headEnd type="none" w="sm" len="sm"/>
            <a:tailEnd type="none" w="sm" len="sm"/>
          </a:ln>
        </p:spPr>
      </p:sp>
      <p:sp>
        <p:nvSpPr>
          <p:cNvPr id="5" name="Freeform 5"/>
          <p:cNvSpPr/>
          <p:nvPr/>
        </p:nvSpPr>
        <p:spPr>
          <a:xfrm rot="-2700000">
            <a:off x="15221383" y="8899740"/>
            <a:ext cx="3810717" cy="1905358"/>
          </a:xfrm>
          <a:custGeom>
            <a:avLst/>
            <a:gdLst/>
            <a:ahLst/>
            <a:cxnLst/>
            <a:rect l="l" t="t" r="r" b="b"/>
            <a:pathLst>
              <a:path w="3810717" h="1905358">
                <a:moveTo>
                  <a:pt x="0" y="0"/>
                </a:moveTo>
                <a:lnTo>
                  <a:pt x="3810717" y="0"/>
                </a:lnTo>
                <a:lnTo>
                  <a:pt x="3810717" y="1905358"/>
                </a:lnTo>
                <a:lnTo>
                  <a:pt x="0" y="1905358"/>
                </a:lnTo>
                <a:lnTo>
                  <a:pt x="0" y="0"/>
                </a:lnTo>
                <a:close/>
              </a:path>
            </a:pathLst>
          </a:custGeom>
          <a:blipFill>
            <a:blip r:embed="rId3">
              <a:alphaModFix amt="40000"/>
            </a:blip>
            <a:stretch>
              <a:fillRect/>
            </a:stretch>
          </a:blipFill>
        </p:spPr>
      </p:sp>
      <p:sp>
        <p:nvSpPr>
          <p:cNvPr id="6" name="Freeform 6"/>
          <p:cNvSpPr/>
          <p:nvPr/>
        </p:nvSpPr>
        <p:spPr>
          <a:xfrm>
            <a:off x="-4947379" y="5815006"/>
            <a:ext cx="8943989" cy="8943989"/>
          </a:xfrm>
          <a:custGeom>
            <a:avLst/>
            <a:gdLst/>
            <a:ahLst/>
            <a:cxnLst/>
            <a:rect l="l" t="t" r="r" b="b"/>
            <a:pathLst>
              <a:path w="8943989" h="8943989">
                <a:moveTo>
                  <a:pt x="0" y="0"/>
                </a:moveTo>
                <a:lnTo>
                  <a:pt x="8943989" y="0"/>
                </a:lnTo>
                <a:lnTo>
                  <a:pt x="8943989" y="8943988"/>
                </a:lnTo>
                <a:lnTo>
                  <a:pt x="0" y="8943988"/>
                </a:lnTo>
                <a:lnTo>
                  <a:pt x="0" y="0"/>
                </a:lnTo>
                <a:close/>
              </a:path>
            </a:pathLst>
          </a:custGeom>
          <a:blipFill>
            <a:blip r:embed="rId4">
              <a:alphaModFix amt="31999"/>
            </a:blip>
            <a:stretch>
              <a:fillRect/>
            </a:stretch>
          </a:blipFill>
        </p:spPr>
      </p:sp>
      <p:sp>
        <p:nvSpPr>
          <p:cNvPr id="7" name="TextBox 7"/>
          <p:cNvSpPr txBox="1"/>
          <p:nvPr/>
        </p:nvSpPr>
        <p:spPr>
          <a:xfrm>
            <a:off x="299787" y="9307305"/>
            <a:ext cx="2151006" cy="773714"/>
          </a:xfrm>
          <a:prstGeom prst="rect">
            <a:avLst/>
          </a:prstGeom>
        </p:spPr>
        <p:txBody>
          <a:bodyPr lIns="0" tIns="0" rIns="0" bIns="0" rtlCol="0" anchor="t">
            <a:spAutoFit/>
          </a:bodyPr>
          <a:lstStyle/>
          <a:p>
            <a:pPr>
              <a:lnSpc>
                <a:spcPts val="3100"/>
              </a:lnSpc>
            </a:pPr>
            <a:r>
              <a:rPr lang="en-US" sz="2245">
                <a:solidFill>
                  <a:srgbClr val="1578B6"/>
                </a:solidFill>
                <a:latin typeface="微软雅黑" panose="020B0503020204020204" pitchFamily="34" charset="-122"/>
                <a:ea typeface="微软雅黑" panose="020B0503020204020204" pitchFamily="34" charset="-122"/>
              </a:rPr>
              <a:t>河南·开封</a:t>
            </a:r>
            <a:endParaRPr lang="en-US" sz="2245">
              <a:solidFill>
                <a:srgbClr val="1578B6"/>
              </a:solidFill>
              <a:latin typeface="微软雅黑" panose="020B0503020204020204" pitchFamily="34" charset="-122"/>
              <a:ea typeface="微软雅黑" panose="020B0503020204020204" pitchFamily="34" charset="-122"/>
            </a:endParaRPr>
          </a:p>
          <a:p>
            <a:pPr>
              <a:lnSpc>
                <a:spcPts val="3100"/>
              </a:lnSpc>
            </a:pPr>
            <a:r>
              <a:rPr lang="en-US" sz="2245">
                <a:solidFill>
                  <a:srgbClr val="1578B6"/>
                </a:solidFill>
                <a:latin typeface="微软雅黑" panose="020B0503020204020204" pitchFamily="34" charset="-122"/>
                <a:ea typeface="微软雅黑" panose="020B0503020204020204" pitchFamily="34" charset="-122"/>
              </a:rPr>
              <a:t>2023年9月25日</a:t>
            </a:r>
            <a:endParaRPr lang="en-US" sz="2245">
              <a:solidFill>
                <a:srgbClr val="1578B6"/>
              </a:solidFill>
              <a:latin typeface="微软雅黑" panose="020B0503020204020204" pitchFamily="34" charset="-122"/>
              <a:ea typeface="微软雅黑" panose="020B0503020204020204" pitchFamily="34" charset="-122"/>
            </a:endParaRPr>
          </a:p>
        </p:txBody>
      </p:sp>
      <p:sp>
        <p:nvSpPr>
          <p:cNvPr id="8" name="TextBox 2"/>
          <p:cNvSpPr txBox="1"/>
          <p:nvPr>
            <p:custDataLst>
              <p:tags r:id="rId5"/>
            </p:custDataLst>
          </p:nvPr>
        </p:nvSpPr>
        <p:spPr>
          <a:xfrm>
            <a:off x="3352800" y="847725"/>
            <a:ext cx="13181965" cy="1137285"/>
          </a:xfrm>
          <a:prstGeom prst="rect">
            <a:avLst/>
          </a:prstGeom>
          <a:noFill/>
        </p:spPr>
        <p:txBody>
          <a:bodyPr wrap="square" rtlCol="0">
            <a:spAutoFit/>
          </a:bodyPr>
          <a:p>
            <a:pPr indent="0">
              <a:buFont typeface="+mj-lt"/>
              <a:buNone/>
            </a:pPr>
            <a:r>
              <a:rPr lang="en-US" altLang="en-GB" sz="4000" b="1" dirty="0" smtClean="0">
                <a:solidFill>
                  <a:srgbClr val="00B050"/>
                </a:solidFill>
                <a:latin typeface="Times New Roman" panose="02020603050405020304" charset="0"/>
                <a:ea typeface="Open Sans" panose="020B0606030504020204" charset="0"/>
                <a:cs typeface="Times New Roman" panose="02020603050405020304" charset="0"/>
              </a:rPr>
              <a:t>4.2  </a:t>
            </a:r>
            <a:r>
              <a:rPr lang="en-GB" sz="4000" b="1" dirty="0">
                <a:solidFill>
                  <a:srgbClr val="00B050"/>
                </a:solidFill>
                <a:latin typeface="Times New Roman" panose="02020603050405020304" charset="0"/>
                <a:ea typeface="Open Sans" panose="020B0606030504020204" charset="0"/>
                <a:cs typeface="Times New Roman" panose="02020603050405020304" charset="0"/>
              </a:rPr>
              <a:t>建立健全粮食产后减损技术支撑体系</a:t>
            </a:r>
            <a:endParaRPr lang="en-GB" sz="4000" b="1" dirty="0">
              <a:solidFill>
                <a:srgbClr val="00B050"/>
              </a:solidFill>
              <a:latin typeface="Times New Roman" panose="02020603050405020304" charset="0"/>
              <a:ea typeface="Open Sans" panose="020B0606030504020204" charset="0"/>
              <a:cs typeface="Times New Roman" panose="02020603050405020304" charset="0"/>
            </a:endParaRPr>
          </a:p>
          <a:p>
            <a:r>
              <a:rPr lang="en-US" altLang="zh-CN" sz="2800" b="1" kern="100" spc="-60" noProof="0" dirty="0">
                <a:solidFill>
                  <a:srgbClr val="F47848"/>
                </a:solidFill>
                <a:latin typeface="Times New Roman" panose="02020603050405020304" charset="0"/>
                <a:ea typeface="Open Sans" panose="020B0606030504020204" charset="0"/>
                <a:cs typeface="Times New Roman" panose="02020603050405020304" charset="0"/>
              </a:rPr>
              <a:t>Establish and improve </a:t>
            </a:r>
            <a:r>
              <a:rPr lang="en-US" altLang="zh-CN" sz="2800" b="1" kern="100" spc="-60" noProof="0" dirty="0" smtClean="0">
                <a:solidFill>
                  <a:srgbClr val="F47848"/>
                </a:solidFill>
                <a:latin typeface="Times New Roman" panose="02020603050405020304" charset="0"/>
                <a:ea typeface="Open Sans" panose="020B0606030504020204" charset="0"/>
                <a:cs typeface="Times New Roman" panose="02020603050405020304" charset="0"/>
              </a:rPr>
              <a:t>the </a:t>
            </a:r>
            <a:r>
              <a:rPr lang="en-US" altLang="zh-CN" sz="2800" b="1" kern="100" spc="-60" noProof="0" dirty="0">
                <a:solidFill>
                  <a:srgbClr val="F47848"/>
                </a:solidFill>
                <a:latin typeface="Times New Roman" panose="02020603050405020304" charset="0"/>
                <a:ea typeface="Open Sans" panose="020B0606030504020204" charset="0"/>
                <a:cs typeface="Times New Roman" panose="02020603050405020304" charset="0"/>
              </a:rPr>
              <a:t>technical support system for post-harvest grain loss reduction.</a:t>
            </a:r>
            <a:endParaRPr lang="en-US" altLang="zh-CN" sz="2800" b="1" kern="100" spc="-60" noProof="0" dirty="0">
              <a:solidFill>
                <a:srgbClr val="F47848"/>
              </a:solidFill>
              <a:latin typeface="Times New Roman" panose="02020603050405020304" charset="0"/>
              <a:ea typeface="Open Sans" panose="020B0606030504020204" charset="0"/>
              <a:cs typeface="Times New Roman" panose="02020603050405020304" charset="0"/>
            </a:endParaRPr>
          </a:p>
        </p:txBody>
      </p:sp>
      <p:sp>
        <p:nvSpPr>
          <p:cNvPr id="9" name="文本框 8"/>
          <p:cNvSpPr txBox="1"/>
          <p:nvPr>
            <p:custDataLst>
              <p:tags r:id="rId6"/>
            </p:custDataLst>
          </p:nvPr>
        </p:nvSpPr>
        <p:spPr>
          <a:xfrm>
            <a:off x="3886200" y="3052445"/>
            <a:ext cx="9586913" cy="1032510"/>
          </a:xfrm>
          <a:prstGeom prst="rect">
            <a:avLst/>
          </a:prstGeom>
          <a:noFill/>
        </p:spPr>
        <p:txBody>
          <a:bodyPr wrap="square">
            <a:spAutoFit/>
          </a:bodyPr>
          <a:p>
            <a:pPr marL="342900" indent="-342900" algn="just" eaLnBrk="0" hangingPunct="0">
              <a:lnSpc>
                <a:spcPct val="90000"/>
              </a:lnSpc>
              <a:buFont typeface="Wingdings" panose="05000000000000000000" charset="0"/>
              <a:buChar char="Ø"/>
              <a:defRPr/>
            </a:pPr>
            <a:r>
              <a:rPr lang="en-US" altLang="zh-CN" sz="4000" kern="100" spc="-60" dirty="0" smtClean="0">
                <a:solidFill>
                  <a:srgbClr val="0070C0"/>
                </a:solidFill>
                <a:latin typeface="Times New Roman" panose="02020603050405020304" charset="0"/>
                <a:ea typeface="Open Sans" panose="020B0606030504020204" charset="0"/>
                <a:cs typeface="Times New Roman" panose="02020603050405020304" charset="0"/>
              </a:rPr>
              <a:t>4.2.1 </a:t>
            </a:r>
            <a:r>
              <a:rPr kumimoji="0" lang="en-US" altLang="zh-CN" sz="4000" kern="100" cap="none" spc="-60" normalizeH="0" baseline="0" noProof="0" dirty="0" err="1" smtClean="0">
                <a:solidFill>
                  <a:srgbClr val="0070C0"/>
                </a:solidFill>
                <a:latin typeface="Times New Roman" panose="02020603050405020304" charset="0"/>
                <a:ea typeface="Open Sans" panose="020B0606030504020204" charset="0"/>
                <a:cs typeface="Times New Roman" panose="02020603050405020304" charset="0"/>
              </a:rPr>
              <a:t>加强粮食收储环节减损</a:t>
            </a:r>
            <a:r>
              <a:rPr kumimoji="0" lang="en-US" altLang="zh-CN" sz="4000" kern="100" cap="none" spc="-60" normalizeH="0" baseline="0" noProof="0" dirty="0" smtClean="0">
                <a:solidFill>
                  <a:srgbClr val="0070C0"/>
                </a:solidFill>
                <a:latin typeface="Times New Roman" panose="02020603050405020304" charset="0"/>
                <a:ea typeface="Open Sans" panose="020B0606030504020204" charset="0"/>
                <a:cs typeface="Times New Roman" panose="02020603050405020304" charset="0"/>
              </a:rPr>
              <a:t> </a:t>
            </a:r>
            <a:r>
              <a:rPr kumimoji="0" lang="en-US" altLang="zh-CN" sz="2000" kern="100" cap="none" spc="-60" normalizeH="0" baseline="0" noProof="0" dirty="0" smtClean="0">
                <a:solidFill>
                  <a:srgbClr val="0070C0"/>
                </a:solidFill>
                <a:latin typeface="Times New Roman" panose="02020603050405020304" charset="0"/>
                <a:ea typeface="Open Sans" panose="020B0606030504020204" charset="0"/>
                <a:cs typeface="Times New Roman" panose="02020603050405020304" charset="0"/>
              </a:rPr>
              <a:t>   </a:t>
            </a:r>
            <a:endParaRPr kumimoji="0" lang="en-US" altLang="zh-CN" sz="2000" kern="100" cap="none" spc="-60" normalizeH="0" baseline="0" noProof="0" dirty="0">
              <a:solidFill>
                <a:srgbClr val="0070C0"/>
              </a:solidFill>
              <a:latin typeface="Times New Roman" panose="02020603050405020304" charset="0"/>
              <a:ea typeface="Open Sans" panose="020B0606030504020204" charset="0"/>
              <a:cs typeface="Times New Roman" panose="02020603050405020304" charset="0"/>
            </a:endParaRPr>
          </a:p>
          <a:p>
            <a:pPr marR="0" indent="0" algn="just" defTabSz="914400" eaLnBrk="0" hangingPunct="0">
              <a:lnSpc>
                <a:spcPct val="90000"/>
              </a:lnSpc>
              <a:spcBef>
                <a:spcPts val="0"/>
              </a:spcBef>
              <a:spcAft>
                <a:spcPts val="0"/>
              </a:spcAft>
              <a:buClrTx/>
              <a:buSzTx/>
              <a:buFont typeface="Wingdings" panose="05000000000000000000" charset="0"/>
              <a:buNone/>
              <a:defRPr/>
            </a:pPr>
            <a:r>
              <a:rPr kumimoji="0" lang="en-US" altLang="zh-CN" sz="1600" b="1" kern="100" cap="none" spc="-60" normalizeH="0" baseline="0" noProof="0" dirty="0">
                <a:solidFill>
                  <a:srgbClr val="F47847"/>
                </a:solidFill>
                <a:latin typeface="Times New Roman" panose="02020603050405020304" charset="0"/>
                <a:ea typeface="Open Sans" panose="020B0606030504020204" charset="0"/>
                <a:cs typeface="Times New Roman" panose="02020603050405020304" charset="0"/>
              </a:rPr>
              <a:t>      </a:t>
            </a:r>
            <a:r>
              <a:rPr lang="en-US" altLang="zh-CN" sz="2800" b="1" kern="100" spc="-60" dirty="0" smtClean="0">
                <a:solidFill>
                  <a:srgbClr val="F47847"/>
                </a:solidFill>
                <a:latin typeface="Times New Roman" panose="02020603050405020304" charset="0"/>
                <a:ea typeface="Open Sans" panose="020B0606030504020204" charset="0"/>
                <a:cs typeface="Times New Roman" panose="02020603050405020304" charset="0"/>
              </a:rPr>
              <a:t>enhance</a:t>
            </a:r>
            <a:r>
              <a:rPr kumimoji="0" lang="en-US" altLang="zh-CN" sz="2800" b="1" kern="100" cap="none" spc="-60" normalizeH="0" baseline="0" noProof="0" dirty="0" smtClean="0">
                <a:solidFill>
                  <a:srgbClr val="F47847"/>
                </a:solidFill>
                <a:latin typeface="Times New Roman" panose="02020603050405020304" charset="0"/>
                <a:ea typeface="Open Sans" panose="020B0606030504020204" charset="0"/>
                <a:cs typeface="Times New Roman" panose="02020603050405020304" charset="0"/>
              </a:rPr>
              <a:t> loss</a:t>
            </a:r>
            <a:r>
              <a:rPr kumimoji="0" lang="en-US" altLang="zh-CN" sz="2800" b="1" kern="100" cap="none" spc="-60" normalizeH="0" noProof="0" dirty="0" smtClean="0">
                <a:solidFill>
                  <a:srgbClr val="F47847"/>
                </a:solidFill>
                <a:latin typeface="Times New Roman" panose="02020603050405020304" charset="0"/>
                <a:ea typeface="Open Sans" panose="020B0606030504020204" charset="0"/>
                <a:cs typeface="Times New Roman" panose="02020603050405020304" charset="0"/>
              </a:rPr>
              <a:t> reduction </a:t>
            </a:r>
            <a:r>
              <a:rPr lang="en-US" altLang="zh-CN" sz="2800" b="1" kern="100" spc="-60" dirty="0" smtClean="0">
                <a:solidFill>
                  <a:srgbClr val="F47847"/>
                </a:solidFill>
                <a:latin typeface="Times New Roman" panose="02020603050405020304" charset="0"/>
                <a:ea typeface="Open Sans" panose="020B0606030504020204" charset="0"/>
                <a:cs typeface="Times New Roman" panose="02020603050405020304" charset="0"/>
              </a:rPr>
              <a:t>at</a:t>
            </a:r>
            <a:r>
              <a:rPr kumimoji="0" lang="en-US" altLang="zh-CN" sz="2800" b="1" kern="100" cap="none" spc="-60" normalizeH="0" baseline="0" noProof="0" dirty="0" smtClean="0">
                <a:solidFill>
                  <a:srgbClr val="F47847"/>
                </a:solidFill>
                <a:latin typeface="Times New Roman" panose="02020603050405020304" charset="0"/>
                <a:ea typeface="Open Sans" panose="020B0606030504020204" charset="0"/>
                <a:cs typeface="Times New Roman" panose="02020603050405020304" charset="0"/>
              </a:rPr>
              <a:t> </a:t>
            </a:r>
            <a:r>
              <a:rPr kumimoji="0" lang="en-US" altLang="zh-CN" sz="2800" b="1" kern="100" cap="none" spc="-60" normalizeH="0" baseline="0" noProof="0" dirty="0">
                <a:solidFill>
                  <a:srgbClr val="F47847"/>
                </a:solidFill>
                <a:latin typeface="Times New Roman" panose="02020603050405020304" charset="0"/>
                <a:ea typeface="Open Sans" panose="020B0606030504020204" charset="0"/>
                <a:cs typeface="Times New Roman" panose="02020603050405020304" charset="0"/>
              </a:rPr>
              <a:t>grain procurement and </a:t>
            </a:r>
            <a:r>
              <a:rPr kumimoji="0" lang="en-US" altLang="zh-CN" sz="2800" b="1" kern="100" cap="none" spc="-60" normalizeH="0" baseline="0" noProof="0" dirty="0" smtClean="0">
                <a:solidFill>
                  <a:srgbClr val="F47847"/>
                </a:solidFill>
                <a:latin typeface="Times New Roman" panose="02020603050405020304" charset="0"/>
                <a:ea typeface="Open Sans" panose="020B0606030504020204" charset="0"/>
                <a:cs typeface="Times New Roman" panose="02020603050405020304" charset="0"/>
              </a:rPr>
              <a:t>storage stage.</a:t>
            </a:r>
            <a:r>
              <a:rPr kumimoji="0" lang="en-US" altLang="zh-CN" sz="2800" kern="100" cap="none" spc="-60" normalizeH="0" baseline="0" noProof="0" dirty="0" smtClean="0">
                <a:solidFill>
                  <a:srgbClr val="0070C0"/>
                </a:solidFill>
                <a:latin typeface="Times New Roman" panose="02020603050405020304" charset="0"/>
                <a:ea typeface="Open Sans" panose="020B0606030504020204" charset="0"/>
                <a:cs typeface="Times New Roman" panose="02020603050405020304" charset="0"/>
              </a:rPr>
              <a:t> </a:t>
            </a:r>
            <a:endParaRPr kumimoji="0" lang="en-US" altLang="zh-CN" sz="2800" b="1" kern="100" cap="none" spc="-60" normalizeH="0" baseline="0" noProof="0" dirty="0">
              <a:solidFill>
                <a:srgbClr val="0070C0"/>
              </a:solidFill>
              <a:latin typeface="Times New Roman" panose="02020603050405020304" charset="0"/>
              <a:ea typeface="Open Sans" panose="020B0606030504020204" charset="0"/>
              <a:cs typeface="Times New Roman" panose="02020603050405020304" charset="0"/>
            </a:endParaRPr>
          </a:p>
        </p:txBody>
      </p:sp>
      <p:sp>
        <p:nvSpPr>
          <p:cNvPr id="10" name="文本框 9"/>
          <p:cNvSpPr txBox="1"/>
          <p:nvPr>
            <p:custDataLst>
              <p:tags r:id="rId7"/>
            </p:custDataLst>
          </p:nvPr>
        </p:nvSpPr>
        <p:spPr>
          <a:xfrm>
            <a:off x="3886200" y="4347845"/>
            <a:ext cx="7639685" cy="989330"/>
          </a:xfrm>
          <a:prstGeom prst="rect">
            <a:avLst/>
          </a:prstGeom>
          <a:noFill/>
        </p:spPr>
        <p:txBody>
          <a:bodyPr wrap="square" rtlCol="0" anchor="t">
            <a:spAutoFit/>
          </a:bodyPr>
          <a:p>
            <a:pPr marL="342900" indent="-342900" algn="just" eaLnBrk="0" hangingPunct="0">
              <a:lnSpc>
                <a:spcPct val="90000"/>
              </a:lnSpc>
              <a:buFont typeface="Wingdings" panose="05000000000000000000" charset="0"/>
              <a:buChar char="Ø"/>
              <a:defRPr/>
            </a:pPr>
            <a:r>
              <a:rPr lang="en-US" altLang="zh-CN" sz="4000" kern="100" spc="-60" dirty="0" smtClean="0">
                <a:solidFill>
                  <a:srgbClr val="0070C0"/>
                </a:solidFill>
                <a:latin typeface="Times New Roman" panose="02020603050405020304" charset="0"/>
                <a:ea typeface="Open Sans" panose="020B0606030504020204" charset="0"/>
                <a:cs typeface="Times New Roman" panose="02020603050405020304" charset="0"/>
              </a:rPr>
              <a:t>4.2.2 </a:t>
            </a:r>
            <a:r>
              <a:rPr lang="en-US" altLang="zh-CN" sz="4000" kern="100" spc="-60" noProof="0" dirty="0" err="1" smtClean="0">
                <a:solidFill>
                  <a:srgbClr val="0070C0"/>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强化粮食物流环节减损</a:t>
            </a:r>
            <a:endParaRPr lang="en-US" altLang="zh-CN" sz="4000" kern="100" spc="-60" noProof="0" dirty="0">
              <a:solidFill>
                <a:srgbClr val="0070C0"/>
              </a:solidFill>
              <a:latin typeface="Times New Roman" panose="02020603050405020304" charset="0"/>
              <a:ea typeface="Open Sans" panose="020B0606030504020204" charset="0"/>
              <a:cs typeface="Times New Roman" panose="02020603050405020304" charset="0"/>
              <a:sym typeface="方正兰亭黑简体" panose="02000000000000000000" charset="-122"/>
            </a:endParaRPr>
          </a:p>
          <a:p>
            <a:pPr marR="0" indent="0" algn="just" defTabSz="914400" eaLnBrk="0" hangingPunct="0">
              <a:lnSpc>
                <a:spcPct val="80000"/>
              </a:lnSpc>
              <a:spcBef>
                <a:spcPts val="0"/>
              </a:spcBef>
              <a:spcAft>
                <a:spcPts val="0"/>
              </a:spcAft>
              <a:buClrTx/>
              <a:buSzTx/>
              <a:buFont typeface="Wingdings" panose="05000000000000000000" charset="0"/>
              <a:buNone/>
              <a:defRPr/>
            </a:pPr>
            <a:r>
              <a:rPr lang="en-US" altLang="zh-CN" sz="2000" kern="100" spc="-60" noProof="0" dirty="0">
                <a:solidFill>
                  <a:srgbClr val="0070C0"/>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    </a:t>
            </a:r>
            <a:r>
              <a:rPr lang="en-US" altLang="zh-CN" sz="2800" b="1" kern="100" spc="-60" noProof="0" dirty="0">
                <a:solidFill>
                  <a:srgbClr val="F47847"/>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 Strengthen </a:t>
            </a:r>
            <a:r>
              <a:rPr lang="en-US" altLang="zh-CN" sz="2800" b="1" kern="100" spc="-60" noProof="0" dirty="0" smtClean="0">
                <a:solidFill>
                  <a:srgbClr val="F47847"/>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loss reduction </a:t>
            </a:r>
            <a:r>
              <a:rPr lang="en-US" altLang="zh-CN" sz="2800" b="1" kern="100" spc="-60" dirty="0" smtClean="0">
                <a:solidFill>
                  <a:srgbClr val="F47847"/>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at</a:t>
            </a:r>
            <a:r>
              <a:rPr lang="en-US" altLang="zh-CN" sz="2800" b="1" kern="100" spc="-60" noProof="0" dirty="0" smtClean="0">
                <a:solidFill>
                  <a:srgbClr val="F47847"/>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 </a:t>
            </a:r>
            <a:r>
              <a:rPr lang="en-US" altLang="zh-CN" sz="2800" b="1" kern="100" spc="-60" noProof="0" dirty="0">
                <a:solidFill>
                  <a:srgbClr val="F47847"/>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grain </a:t>
            </a:r>
            <a:r>
              <a:rPr lang="en-US" altLang="zh-CN" sz="2800" b="1" kern="100" spc="-60" noProof="0" dirty="0" smtClean="0">
                <a:solidFill>
                  <a:srgbClr val="F47847"/>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logistics stage.</a:t>
            </a:r>
            <a:endParaRPr lang="en-US" altLang="zh-CN" sz="2800" b="1" kern="100" spc="-60" noProof="0" dirty="0">
              <a:solidFill>
                <a:srgbClr val="F47847"/>
              </a:solidFill>
              <a:latin typeface="Times New Roman" panose="02020603050405020304" charset="0"/>
              <a:ea typeface="Open Sans" panose="020B0606030504020204" charset="0"/>
              <a:cs typeface="Times New Roman" panose="02020603050405020304" charset="0"/>
              <a:sym typeface="方正兰亭黑简体" panose="02000000000000000000" charset="-122"/>
            </a:endParaRPr>
          </a:p>
        </p:txBody>
      </p:sp>
      <p:pic>
        <p:nvPicPr>
          <p:cNvPr id="111" name="图片 110"/>
          <p:cNvPicPr/>
          <p:nvPr>
            <p:custDataLst>
              <p:tags r:id="rId8"/>
            </p:custDataLst>
          </p:nvPr>
        </p:nvPicPr>
        <p:blipFill>
          <a:blip r:embed="rId9" cstate="print"/>
          <a:stretch>
            <a:fillRect/>
          </a:stretch>
        </p:blipFill>
        <p:spPr>
          <a:xfrm>
            <a:off x="2082800" y="6092190"/>
            <a:ext cx="4480560" cy="2994025"/>
          </a:xfrm>
          <a:prstGeom prst="rect">
            <a:avLst/>
          </a:prstGeom>
          <a:noFill/>
          <a:ln w="9525">
            <a:noFill/>
          </a:ln>
        </p:spPr>
      </p:pic>
      <p:pic>
        <p:nvPicPr>
          <p:cNvPr id="112" name="图片 111"/>
          <p:cNvPicPr/>
          <p:nvPr>
            <p:custDataLst>
              <p:tags r:id="rId10"/>
            </p:custDataLst>
          </p:nvPr>
        </p:nvPicPr>
        <p:blipFill>
          <a:blip r:embed="rId11" cstate="print"/>
          <a:stretch>
            <a:fillRect/>
          </a:stretch>
        </p:blipFill>
        <p:spPr>
          <a:xfrm>
            <a:off x="6858000" y="6092190"/>
            <a:ext cx="3815080" cy="2994025"/>
          </a:xfrm>
          <a:prstGeom prst="rect">
            <a:avLst/>
          </a:prstGeom>
          <a:noFill/>
          <a:ln w="9525">
            <a:noFill/>
          </a:ln>
        </p:spPr>
      </p:pic>
      <p:pic>
        <p:nvPicPr>
          <p:cNvPr id="113" name="图片 112"/>
          <p:cNvPicPr/>
          <p:nvPr>
            <p:custDataLst>
              <p:tags r:id="rId12"/>
            </p:custDataLst>
          </p:nvPr>
        </p:nvPicPr>
        <p:blipFill>
          <a:blip r:embed="rId13" cstate="print"/>
          <a:stretch>
            <a:fillRect/>
          </a:stretch>
        </p:blipFill>
        <p:spPr>
          <a:xfrm>
            <a:off x="10928350" y="6092190"/>
            <a:ext cx="4498340" cy="2994025"/>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6"/>
          <p:cNvGrpSpPr/>
          <p:nvPr/>
        </p:nvGrpSpPr>
        <p:grpSpPr>
          <a:xfrm rot="-5400000">
            <a:off x="-1921219" y="-1921220"/>
            <a:ext cx="5896800" cy="5896800"/>
            <a:chOff x="0" y="0"/>
            <a:chExt cx="9130328" cy="9130328"/>
          </a:xfrm>
        </p:grpSpPr>
        <p:sp>
          <p:nvSpPr>
            <p:cNvPr id="18" name="Freeform 7"/>
            <p:cNvSpPr/>
            <p:nvPr/>
          </p:nvSpPr>
          <p:spPr>
            <a:xfrm rot="-2700000">
              <a:off x="2403426" y="270785"/>
              <a:ext cx="4323477" cy="8588757"/>
            </a:xfrm>
            <a:custGeom>
              <a:avLst/>
              <a:gdLst/>
              <a:ahLst/>
              <a:cxnLst/>
              <a:rect l="l" t="t" r="r" b="b"/>
              <a:pathLst>
                <a:path w="4323477" h="8588757">
                  <a:moveTo>
                    <a:pt x="0" y="0"/>
                  </a:moveTo>
                  <a:lnTo>
                    <a:pt x="4323476" y="0"/>
                  </a:lnTo>
                  <a:lnTo>
                    <a:pt x="4323476" y="8588758"/>
                  </a:lnTo>
                  <a:lnTo>
                    <a:pt x="0" y="8588758"/>
                  </a:lnTo>
                  <a:lnTo>
                    <a:pt x="0" y="0"/>
                  </a:lnTo>
                  <a:close/>
                </a:path>
              </a:pathLst>
            </a:custGeom>
            <a:blipFill>
              <a:blip r:embed="rId1"/>
              <a:stretch>
                <a:fillRect r="-98653"/>
              </a:stretch>
            </a:blipFill>
          </p:spPr>
        </p:sp>
        <p:sp>
          <p:nvSpPr>
            <p:cNvPr id="19" name="Freeform 8"/>
            <p:cNvSpPr/>
            <p:nvPr/>
          </p:nvSpPr>
          <p:spPr>
            <a:xfrm rot="-2700000" flipH="1">
              <a:off x="5784265" y="190406"/>
              <a:ext cx="2113253" cy="4198061"/>
            </a:xfrm>
            <a:custGeom>
              <a:avLst/>
              <a:gdLst/>
              <a:ahLst/>
              <a:cxnLst/>
              <a:rect l="l" t="t" r="r" b="b"/>
              <a:pathLst>
                <a:path w="2113253" h="4198061">
                  <a:moveTo>
                    <a:pt x="2113253" y="0"/>
                  </a:moveTo>
                  <a:lnTo>
                    <a:pt x="0" y="0"/>
                  </a:lnTo>
                  <a:lnTo>
                    <a:pt x="0" y="4198061"/>
                  </a:lnTo>
                  <a:lnTo>
                    <a:pt x="2113253" y="4198061"/>
                  </a:lnTo>
                  <a:lnTo>
                    <a:pt x="2113253" y="0"/>
                  </a:lnTo>
                  <a:close/>
                </a:path>
              </a:pathLst>
            </a:custGeom>
            <a:blipFill>
              <a:blip r:embed="rId2"/>
              <a:stretch>
                <a:fillRect r="-98653"/>
              </a:stretch>
            </a:blipFill>
          </p:spPr>
        </p:sp>
        <p:sp>
          <p:nvSpPr>
            <p:cNvPr id="20" name="Freeform 9"/>
            <p:cNvSpPr/>
            <p:nvPr/>
          </p:nvSpPr>
          <p:spPr>
            <a:xfrm rot="-2700000">
              <a:off x="5207629" y="2369390"/>
              <a:ext cx="1040206" cy="2066411"/>
            </a:xfrm>
            <a:custGeom>
              <a:avLst/>
              <a:gdLst/>
              <a:ahLst/>
              <a:cxnLst/>
              <a:rect l="l" t="t" r="r" b="b"/>
              <a:pathLst>
                <a:path w="1040206" h="2066411">
                  <a:moveTo>
                    <a:pt x="0" y="0"/>
                  </a:moveTo>
                  <a:lnTo>
                    <a:pt x="1040206" y="0"/>
                  </a:lnTo>
                  <a:lnTo>
                    <a:pt x="1040206" y="2066412"/>
                  </a:lnTo>
                  <a:lnTo>
                    <a:pt x="0" y="2066412"/>
                  </a:lnTo>
                  <a:lnTo>
                    <a:pt x="0" y="0"/>
                  </a:lnTo>
                  <a:close/>
                </a:path>
              </a:pathLst>
            </a:custGeom>
            <a:blipFill>
              <a:blip r:embed="rId2"/>
              <a:stretch>
                <a:fillRect r="-98653"/>
              </a:stretch>
            </a:blipFill>
          </p:spPr>
        </p:sp>
      </p:grpSp>
      <p:sp>
        <p:nvSpPr>
          <p:cNvPr id="2" name="TextBox 2"/>
          <p:cNvSpPr txBox="1"/>
          <p:nvPr/>
        </p:nvSpPr>
        <p:spPr>
          <a:xfrm>
            <a:off x="3361677" y="9700019"/>
            <a:ext cx="12369684" cy="346249"/>
          </a:xfrm>
          <a:prstGeom prst="rect">
            <a:avLst/>
          </a:prstGeom>
        </p:spPr>
        <p:txBody>
          <a:bodyPr lIns="0" tIns="0" rIns="0" bIns="0" rtlCol="0" anchor="t">
            <a:spAutoFit/>
          </a:bodyPr>
          <a:lstStyle/>
          <a:p>
            <a:pPr>
              <a:lnSpc>
                <a:spcPts val="2700"/>
              </a:lnSpc>
            </a:pPr>
            <a:r>
              <a:rPr lang="en-US" sz="2800" dirty="0">
                <a:solidFill>
                  <a:srgbClr val="1D85C6"/>
                </a:solidFill>
                <a:latin typeface="微软雅黑" panose="020B0503020204020204" pitchFamily="34" charset="-122"/>
                <a:ea typeface="微软雅黑" panose="020B0503020204020204" pitchFamily="34" charset="-122"/>
              </a:rPr>
              <a:t>SEMINAR ON POST-HARVEST LOSS MANAGEMENT</a:t>
            </a:r>
            <a:r>
              <a:rPr lang="zh-CN" altLang="en-US" sz="2800" dirty="0">
                <a:solidFill>
                  <a:srgbClr val="1D85C6"/>
                </a:solidFill>
                <a:latin typeface="微软雅黑" panose="020B0503020204020204" pitchFamily="34" charset="-122"/>
                <a:ea typeface="微软雅黑" panose="020B0503020204020204" pitchFamily="34" charset="-122"/>
              </a:rPr>
              <a:t> </a:t>
            </a:r>
            <a:r>
              <a:rPr lang="en-US" sz="2800" dirty="0" err="1">
                <a:solidFill>
                  <a:srgbClr val="1D85C6"/>
                </a:solidFill>
                <a:latin typeface="微软雅黑" panose="020B0503020204020204" pitchFamily="34" charset="-122"/>
                <a:ea typeface="微软雅黑" panose="020B0503020204020204" pitchFamily="34" charset="-122"/>
              </a:rPr>
              <a:t>粮食减损国际研讨会</a:t>
            </a:r>
            <a:endParaRPr lang="en-US" sz="2800" dirty="0">
              <a:solidFill>
                <a:srgbClr val="1D85C6"/>
              </a:solidFill>
              <a:latin typeface="微软雅黑" panose="020B0503020204020204" pitchFamily="34" charset="-122"/>
              <a:ea typeface="微软雅黑" panose="020B0503020204020204" pitchFamily="34" charset="-122"/>
            </a:endParaRPr>
          </a:p>
        </p:txBody>
      </p:sp>
      <p:sp>
        <p:nvSpPr>
          <p:cNvPr id="4" name="AutoShape 4"/>
          <p:cNvSpPr/>
          <p:nvPr/>
        </p:nvSpPr>
        <p:spPr>
          <a:xfrm>
            <a:off x="3361720" y="1985468"/>
            <a:ext cx="13234453" cy="23812"/>
          </a:xfrm>
          <a:prstGeom prst="line">
            <a:avLst/>
          </a:prstGeom>
          <a:ln w="47625" cap="flat">
            <a:solidFill>
              <a:srgbClr val="1D85C6"/>
            </a:solidFill>
            <a:prstDash val="solid"/>
            <a:headEnd type="none" w="sm" len="sm"/>
            <a:tailEnd type="none" w="sm" len="sm"/>
          </a:ln>
        </p:spPr>
      </p:sp>
      <p:sp>
        <p:nvSpPr>
          <p:cNvPr id="5" name="Freeform 5"/>
          <p:cNvSpPr/>
          <p:nvPr/>
        </p:nvSpPr>
        <p:spPr>
          <a:xfrm rot="-2700000">
            <a:off x="15221383" y="8899740"/>
            <a:ext cx="3810717" cy="1905358"/>
          </a:xfrm>
          <a:custGeom>
            <a:avLst/>
            <a:gdLst/>
            <a:ahLst/>
            <a:cxnLst/>
            <a:rect l="l" t="t" r="r" b="b"/>
            <a:pathLst>
              <a:path w="3810717" h="1905358">
                <a:moveTo>
                  <a:pt x="0" y="0"/>
                </a:moveTo>
                <a:lnTo>
                  <a:pt x="3810717" y="0"/>
                </a:lnTo>
                <a:lnTo>
                  <a:pt x="3810717" y="1905358"/>
                </a:lnTo>
                <a:lnTo>
                  <a:pt x="0" y="1905358"/>
                </a:lnTo>
                <a:lnTo>
                  <a:pt x="0" y="0"/>
                </a:lnTo>
                <a:close/>
              </a:path>
            </a:pathLst>
          </a:custGeom>
          <a:blipFill>
            <a:blip r:embed="rId3">
              <a:alphaModFix amt="40000"/>
            </a:blip>
            <a:stretch>
              <a:fillRect/>
            </a:stretch>
          </a:blipFill>
        </p:spPr>
      </p:sp>
      <p:sp>
        <p:nvSpPr>
          <p:cNvPr id="6" name="Freeform 6"/>
          <p:cNvSpPr/>
          <p:nvPr/>
        </p:nvSpPr>
        <p:spPr>
          <a:xfrm>
            <a:off x="-4947379" y="5815006"/>
            <a:ext cx="8943989" cy="8943989"/>
          </a:xfrm>
          <a:custGeom>
            <a:avLst/>
            <a:gdLst/>
            <a:ahLst/>
            <a:cxnLst/>
            <a:rect l="l" t="t" r="r" b="b"/>
            <a:pathLst>
              <a:path w="8943989" h="8943989">
                <a:moveTo>
                  <a:pt x="0" y="0"/>
                </a:moveTo>
                <a:lnTo>
                  <a:pt x="8943989" y="0"/>
                </a:lnTo>
                <a:lnTo>
                  <a:pt x="8943989" y="8943988"/>
                </a:lnTo>
                <a:lnTo>
                  <a:pt x="0" y="8943988"/>
                </a:lnTo>
                <a:lnTo>
                  <a:pt x="0" y="0"/>
                </a:lnTo>
                <a:close/>
              </a:path>
            </a:pathLst>
          </a:custGeom>
          <a:blipFill>
            <a:blip r:embed="rId4">
              <a:alphaModFix amt="31999"/>
            </a:blip>
            <a:stretch>
              <a:fillRect/>
            </a:stretch>
          </a:blipFill>
        </p:spPr>
      </p:sp>
      <p:sp>
        <p:nvSpPr>
          <p:cNvPr id="7" name="TextBox 7"/>
          <p:cNvSpPr txBox="1"/>
          <p:nvPr/>
        </p:nvSpPr>
        <p:spPr>
          <a:xfrm>
            <a:off x="299787" y="9307305"/>
            <a:ext cx="2151006" cy="773714"/>
          </a:xfrm>
          <a:prstGeom prst="rect">
            <a:avLst/>
          </a:prstGeom>
        </p:spPr>
        <p:txBody>
          <a:bodyPr lIns="0" tIns="0" rIns="0" bIns="0" rtlCol="0" anchor="t">
            <a:spAutoFit/>
          </a:bodyPr>
          <a:lstStyle/>
          <a:p>
            <a:pPr>
              <a:lnSpc>
                <a:spcPts val="3100"/>
              </a:lnSpc>
            </a:pPr>
            <a:r>
              <a:rPr lang="en-US" sz="2245">
                <a:solidFill>
                  <a:srgbClr val="1578B6"/>
                </a:solidFill>
                <a:latin typeface="微软雅黑" panose="020B0503020204020204" pitchFamily="34" charset="-122"/>
                <a:ea typeface="微软雅黑" panose="020B0503020204020204" pitchFamily="34" charset="-122"/>
              </a:rPr>
              <a:t>河南·开封</a:t>
            </a:r>
            <a:endParaRPr lang="en-US" sz="2245">
              <a:solidFill>
                <a:srgbClr val="1578B6"/>
              </a:solidFill>
              <a:latin typeface="微软雅黑" panose="020B0503020204020204" pitchFamily="34" charset="-122"/>
              <a:ea typeface="微软雅黑" panose="020B0503020204020204" pitchFamily="34" charset="-122"/>
            </a:endParaRPr>
          </a:p>
          <a:p>
            <a:pPr>
              <a:lnSpc>
                <a:spcPts val="3100"/>
              </a:lnSpc>
            </a:pPr>
            <a:r>
              <a:rPr lang="en-US" sz="2245">
                <a:solidFill>
                  <a:srgbClr val="1578B6"/>
                </a:solidFill>
                <a:latin typeface="微软雅黑" panose="020B0503020204020204" pitchFamily="34" charset="-122"/>
                <a:ea typeface="微软雅黑" panose="020B0503020204020204" pitchFamily="34" charset="-122"/>
              </a:rPr>
              <a:t>2023年9月25日</a:t>
            </a:r>
            <a:endParaRPr lang="en-US" sz="2245">
              <a:solidFill>
                <a:srgbClr val="1578B6"/>
              </a:solidFill>
              <a:latin typeface="微软雅黑" panose="020B0503020204020204" pitchFamily="34" charset="-122"/>
              <a:ea typeface="微软雅黑" panose="020B0503020204020204" pitchFamily="34" charset="-122"/>
            </a:endParaRPr>
          </a:p>
        </p:txBody>
      </p:sp>
      <p:sp>
        <p:nvSpPr>
          <p:cNvPr id="8" name="TextBox 2"/>
          <p:cNvSpPr txBox="1"/>
          <p:nvPr>
            <p:custDataLst>
              <p:tags r:id="rId5"/>
            </p:custDataLst>
          </p:nvPr>
        </p:nvSpPr>
        <p:spPr>
          <a:xfrm>
            <a:off x="3361690" y="723900"/>
            <a:ext cx="8728710" cy="1137285"/>
          </a:xfrm>
          <a:prstGeom prst="rect">
            <a:avLst/>
          </a:prstGeom>
          <a:noFill/>
        </p:spPr>
        <p:txBody>
          <a:bodyPr wrap="square" rtlCol="0">
            <a:spAutoFit/>
          </a:bodyPr>
          <a:p>
            <a:r>
              <a:rPr lang="en-US" altLang="en-GB" sz="4000" b="1" dirty="0" smtClean="0">
                <a:solidFill>
                  <a:srgbClr val="00B050"/>
                </a:solidFill>
                <a:latin typeface="Times New Roman" panose="02020603050405020304" charset="0"/>
                <a:ea typeface="Open Sans" panose="020B0606030504020204" charset="0"/>
                <a:cs typeface="Times New Roman" panose="02020603050405020304" charset="0"/>
              </a:rPr>
              <a:t>4.3  </a:t>
            </a:r>
            <a:r>
              <a:rPr lang="en-GB" sz="4000" b="1" dirty="0">
                <a:solidFill>
                  <a:srgbClr val="00B050"/>
                </a:solidFill>
                <a:latin typeface="Times New Roman" panose="02020603050405020304" charset="0"/>
                <a:ea typeface="Open Sans" panose="020B0606030504020204" charset="0"/>
                <a:cs typeface="Times New Roman" panose="02020603050405020304" charset="0"/>
              </a:rPr>
              <a:t>坚决遏制餐饮消费环节浪费</a:t>
            </a:r>
            <a:endParaRPr lang="en-GB" sz="4000" b="1" dirty="0">
              <a:solidFill>
                <a:srgbClr val="00B050"/>
              </a:solidFill>
              <a:latin typeface="Times New Roman" panose="02020603050405020304" charset="0"/>
              <a:ea typeface="Open Sans" panose="020B0606030504020204" charset="0"/>
              <a:cs typeface="Times New Roman" panose="02020603050405020304" charset="0"/>
            </a:endParaRPr>
          </a:p>
          <a:p>
            <a:r>
              <a:rPr lang="en-US" altLang="zh-CN" b="1" kern="100" spc="-60" noProof="0" dirty="0">
                <a:solidFill>
                  <a:srgbClr val="F47847"/>
                </a:solidFill>
                <a:latin typeface="Times New Roman" panose="02020603050405020304" charset="0"/>
                <a:ea typeface="Open Sans" panose="020B0606030504020204" charset="0"/>
                <a:cs typeface="Times New Roman" panose="02020603050405020304" charset="0"/>
              </a:rPr>
              <a:t> </a:t>
            </a:r>
            <a:r>
              <a:rPr lang="en-US" altLang="zh-CN" sz="2800" b="1" kern="100" spc="-60" noProof="0" dirty="0" smtClean="0">
                <a:solidFill>
                  <a:srgbClr val="F47847"/>
                </a:solidFill>
                <a:latin typeface="Times New Roman" panose="02020603050405020304" charset="0"/>
                <a:ea typeface="Open Sans" panose="020B0606030504020204" charset="0"/>
                <a:cs typeface="Times New Roman" panose="02020603050405020304" charset="0"/>
              </a:rPr>
              <a:t>Resolutely </a:t>
            </a:r>
            <a:r>
              <a:rPr lang="en-US" altLang="zh-CN" sz="2800" b="1" kern="100" spc="-60" noProof="0" dirty="0">
                <a:solidFill>
                  <a:srgbClr val="F47847"/>
                </a:solidFill>
                <a:latin typeface="Times New Roman" panose="02020603050405020304" charset="0"/>
                <a:ea typeface="Open Sans" panose="020B0606030504020204" charset="0"/>
                <a:cs typeface="Times New Roman" panose="02020603050405020304" charset="0"/>
              </a:rPr>
              <a:t>curb catering consumption </a:t>
            </a:r>
            <a:r>
              <a:rPr lang="en-US" altLang="zh-CN" sz="2800" b="1" kern="100" spc="-60" noProof="0" dirty="0" smtClean="0">
                <a:solidFill>
                  <a:srgbClr val="F47847"/>
                </a:solidFill>
                <a:latin typeface="Times New Roman" panose="02020603050405020304" charset="0"/>
                <a:ea typeface="Open Sans" panose="020B0606030504020204" charset="0"/>
                <a:cs typeface="Times New Roman" panose="02020603050405020304" charset="0"/>
              </a:rPr>
              <a:t>waste</a:t>
            </a:r>
            <a:r>
              <a:rPr lang="en-US" altLang="zh-CN" sz="2800" b="1" kern="100" spc="-60" noProof="0" dirty="0">
                <a:solidFill>
                  <a:srgbClr val="F47847"/>
                </a:solidFill>
                <a:latin typeface="Times New Roman" panose="02020603050405020304" charset="0"/>
                <a:ea typeface="Open Sans" panose="020B0606030504020204" charset="0"/>
                <a:cs typeface="Times New Roman" panose="02020603050405020304" charset="0"/>
              </a:rPr>
              <a:t>.</a:t>
            </a:r>
            <a:endParaRPr lang="en-US" altLang="zh-CN" sz="2800" b="1" kern="100" spc="-60" noProof="0" dirty="0">
              <a:solidFill>
                <a:srgbClr val="F47847"/>
              </a:solidFill>
              <a:latin typeface="Times New Roman" panose="02020603050405020304" charset="0"/>
              <a:ea typeface="Open Sans" panose="020B0606030504020204" charset="0"/>
              <a:cs typeface="Times New Roman" panose="02020603050405020304" charset="0"/>
            </a:endParaRPr>
          </a:p>
        </p:txBody>
      </p:sp>
      <p:sp>
        <p:nvSpPr>
          <p:cNvPr id="9" name="文本框 8"/>
          <p:cNvSpPr txBox="1"/>
          <p:nvPr>
            <p:custDataLst>
              <p:tags r:id="rId6"/>
            </p:custDataLst>
          </p:nvPr>
        </p:nvSpPr>
        <p:spPr>
          <a:xfrm>
            <a:off x="2451100" y="2324100"/>
            <a:ext cx="6186805" cy="1654175"/>
          </a:xfrm>
          <a:prstGeom prst="rect">
            <a:avLst/>
          </a:prstGeom>
          <a:noFill/>
        </p:spPr>
        <p:txBody>
          <a:bodyPr wrap="square">
            <a:noAutofit/>
          </a:bodyPr>
          <a:p>
            <a:pPr marL="342900" marR="0" indent="-342900" algn="just" defTabSz="914400" eaLnBrk="0" hangingPunct="0">
              <a:lnSpc>
                <a:spcPct val="150000"/>
              </a:lnSpc>
              <a:spcBef>
                <a:spcPts val="0"/>
              </a:spcBef>
              <a:spcAft>
                <a:spcPts val="0"/>
              </a:spcAft>
              <a:buClrTx/>
              <a:buSzTx/>
              <a:buFont typeface="Wingdings" panose="05000000000000000000" charset="0"/>
              <a:buChar char="Ø"/>
              <a:defRPr/>
            </a:pPr>
            <a:r>
              <a:rPr kumimoji="0" lang="en-US" altLang="zh-CN" sz="4000" b="1" kern="100" cap="none" spc="-60" normalizeH="0" baseline="0" noProof="0" dirty="0" smtClean="0">
                <a:solidFill>
                  <a:srgbClr val="0070C0"/>
                </a:solidFill>
                <a:latin typeface="Times New Roman" panose="02020603050405020304" charset="0"/>
                <a:ea typeface="Open Sans" panose="020B0606030504020204" charset="0"/>
                <a:cs typeface="Times New Roman" panose="02020603050405020304" charset="0"/>
              </a:rPr>
              <a:t>4.3.1重点聚焦餐饮行业</a:t>
            </a:r>
            <a:r>
              <a:rPr kumimoji="0" lang="zh-CN" altLang="en-US" sz="4000" b="1" kern="100" cap="none" spc="-60" normalizeH="0" baseline="0" noProof="0" dirty="0" smtClean="0">
                <a:solidFill>
                  <a:srgbClr val="0070C0"/>
                </a:solidFill>
                <a:latin typeface="Times New Roman" panose="02020603050405020304" charset="0"/>
                <a:ea typeface="宋体" panose="02010600030101010101" pitchFamily="2" charset="-122"/>
                <a:cs typeface="Times New Roman" panose="02020603050405020304" charset="0"/>
              </a:rPr>
              <a:t>，</a:t>
            </a:r>
            <a:r>
              <a:rPr kumimoji="0" lang="en-US" altLang="zh-CN" sz="4000" b="1" kern="100" cap="none" spc="-60" normalizeH="0" baseline="0" noProof="0" dirty="0" smtClean="0">
                <a:solidFill>
                  <a:srgbClr val="0070C0"/>
                </a:solidFill>
                <a:latin typeface="Times New Roman" panose="02020603050405020304" charset="0"/>
                <a:ea typeface="Open Sans" panose="020B0606030504020204" charset="0"/>
                <a:cs typeface="Times New Roman" panose="02020603050405020304" charset="0"/>
              </a:rPr>
              <a:t>加强食物浪费管控</a:t>
            </a:r>
            <a:endParaRPr kumimoji="0" lang="en-US" altLang="zh-CN" sz="4000" kern="100" cap="none" spc="-60" normalizeH="0" baseline="0" noProof="0" dirty="0">
              <a:solidFill>
                <a:srgbClr val="0070C0"/>
              </a:solidFill>
              <a:latin typeface="Times New Roman" panose="02020603050405020304" charset="0"/>
              <a:ea typeface="Open Sans" panose="020B0606030504020204" charset="0"/>
              <a:cs typeface="Times New Roman" panose="02020603050405020304" charset="0"/>
            </a:endParaRPr>
          </a:p>
          <a:p>
            <a:pPr marR="0" indent="0" algn="just" defTabSz="914400" eaLnBrk="0" hangingPunct="0">
              <a:lnSpc>
                <a:spcPct val="150000"/>
              </a:lnSpc>
              <a:spcBef>
                <a:spcPts val="0"/>
              </a:spcBef>
              <a:spcAft>
                <a:spcPts val="0"/>
              </a:spcAft>
              <a:buClrTx/>
              <a:buSzTx/>
              <a:buFont typeface="Wingdings" panose="05000000000000000000" charset="0"/>
              <a:buNone/>
              <a:defRPr/>
            </a:pPr>
            <a:r>
              <a:rPr kumimoji="0" lang="en-US" altLang="zh-CN" sz="2800" b="1" kern="100" cap="none" spc="-60" normalizeH="0" baseline="0" noProof="0" dirty="0">
                <a:solidFill>
                  <a:srgbClr val="F47847"/>
                </a:solidFill>
                <a:latin typeface="Times New Roman" panose="02020603050405020304" charset="0"/>
                <a:ea typeface="Open Sans" panose="020B0606030504020204" charset="0"/>
                <a:cs typeface="Times New Roman" panose="02020603050405020304" charset="0"/>
              </a:rPr>
              <a:t> </a:t>
            </a:r>
            <a:r>
              <a:rPr kumimoji="0" lang="en-US" altLang="zh-CN" sz="2800" b="1" kern="100" cap="none" spc="-60" normalizeH="0" baseline="0" noProof="0" dirty="0" smtClean="0">
                <a:solidFill>
                  <a:srgbClr val="F47847"/>
                </a:solidFill>
                <a:latin typeface="Times New Roman" panose="02020603050405020304" charset="0"/>
                <a:ea typeface="Open Sans" panose="020B0606030504020204" charset="0"/>
                <a:cs typeface="Times New Roman" panose="02020603050405020304" charset="0"/>
              </a:rPr>
              <a:t>Focus </a:t>
            </a:r>
            <a:r>
              <a:rPr kumimoji="0" lang="en-US" altLang="zh-CN" sz="2800" b="1" kern="100" cap="none" spc="-60" normalizeH="0" baseline="0" noProof="0" dirty="0">
                <a:solidFill>
                  <a:srgbClr val="F47847"/>
                </a:solidFill>
                <a:latin typeface="Times New Roman" panose="02020603050405020304" charset="0"/>
                <a:ea typeface="Open Sans" panose="020B0606030504020204" charset="0"/>
                <a:cs typeface="Times New Roman" panose="02020603050405020304" charset="0"/>
              </a:rPr>
              <a:t>on the catering industry, strengthen the control of food waste. </a:t>
            </a:r>
            <a:r>
              <a:rPr kumimoji="0" lang="en-US" altLang="zh-CN" b="1" kern="100" cap="none" spc="-60" normalizeH="0" baseline="0" noProof="0" dirty="0">
                <a:solidFill>
                  <a:srgbClr val="F47847"/>
                </a:solidFill>
                <a:latin typeface="Times New Roman" panose="02020603050405020304" charset="0"/>
                <a:ea typeface="Open Sans" panose="020B0606030504020204" charset="0"/>
                <a:cs typeface="Times New Roman" panose="02020603050405020304" charset="0"/>
              </a:rPr>
              <a:t>    </a:t>
            </a:r>
            <a:endParaRPr kumimoji="0" lang="en-US" altLang="zh-CN" b="1" kern="100" cap="none" spc="-60" normalizeH="0" baseline="0" noProof="0" dirty="0">
              <a:solidFill>
                <a:srgbClr val="F47847"/>
              </a:solidFill>
              <a:latin typeface="Times New Roman" panose="02020603050405020304" charset="0"/>
              <a:ea typeface="Open Sans" panose="020B0606030504020204" charset="0"/>
              <a:cs typeface="Times New Roman" panose="02020603050405020304" charset="0"/>
            </a:endParaRPr>
          </a:p>
        </p:txBody>
      </p:sp>
      <p:sp>
        <p:nvSpPr>
          <p:cNvPr id="10" name="文本框 9"/>
          <p:cNvSpPr txBox="1"/>
          <p:nvPr>
            <p:custDataLst>
              <p:tags r:id="rId7"/>
            </p:custDataLst>
          </p:nvPr>
        </p:nvSpPr>
        <p:spPr>
          <a:xfrm>
            <a:off x="10439400" y="2338070"/>
            <a:ext cx="5207635" cy="3338830"/>
          </a:xfrm>
          <a:prstGeom prst="rect">
            <a:avLst/>
          </a:prstGeom>
          <a:noFill/>
        </p:spPr>
        <p:txBody>
          <a:bodyPr wrap="square" rtlCol="0" anchor="t">
            <a:noAutofit/>
          </a:bodyPr>
          <a:p>
            <a:pPr marL="342900" marR="0" indent="-342900" algn="just" defTabSz="914400" eaLnBrk="0" hangingPunct="0">
              <a:lnSpc>
                <a:spcPct val="150000"/>
              </a:lnSpc>
              <a:spcBef>
                <a:spcPts val="0"/>
              </a:spcBef>
              <a:spcAft>
                <a:spcPts val="0"/>
              </a:spcAft>
              <a:buClrTx/>
              <a:buSzTx/>
              <a:buFont typeface="Wingdings" panose="05000000000000000000" charset="0"/>
              <a:buChar char="Ø"/>
              <a:defRPr/>
            </a:pPr>
            <a:r>
              <a:rPr lang="en-US" altLang="zh-CN" sz="4000" b="1" kern="100" spc="-60" noProof="0" dirty="0" smtClean="0">
                <a:solidFill>
                  <a:srgbClr val="0070C0"/>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4.3.2做好家庭和个人食物浪费减损工作</a:t>
            </a:r>
            <a:endParaRPr lang="en-US" altLang="zh-CN" sz="4000" b="1" kern="100" spc="-60" noProof="0" dirty="0">
              <a:solidFill>
                <a:srgbClr val="0070C0"/>
              </a:solidFill>
              <a:latin typeface="Times New Roman" panose="02020603050405020304" charset="0"/>
              <a:ea typeface="Open Sans" panose="020B0606030504020204" charset="0"/>
              <a:cs typeface="Times New Roman" panose="02020603050405020304" charset="0"/>
              <a:sym typeface="方正兰亭黑简体" panose="02000000000000000000" charset="-122"/>
            </a:endParaRPr>
          </a:p>
          <a:p>
            <a:pPr marR="0" indent="0" algn="just" defTabSz="914400" eaLnBrk="0" hangingPunct="0">
              <a:lnSpc>
                <a:spcPct val="150000"/>
              </a:lnSpc>
              <a:spcBef>
                <a:spcPts val="0"/>
              </a:spcBef>
              <a:spcAft>
                <a:spcPts val="0"/>
              </a:spcAft>
              <a:buClrTx/>
              <a:buSzTx/>
              <a:buFont typeface="Wingdings" panose="05000000000000000000" charset="0"/>
              <a:buNone/>
              <a:defRPr/>
            </a:pPr>
            <a:r>
              <a:rPr lang="en-US" altLang="zh-CN" sz="2800" b="1" kern="100" spc="-60" noProof="0" dirty="0" smtClean="0">
                <a:solidFill>
                  <a:srgbClr val="F47847"/>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Focus</a:t>
            </a:r>
            <a:r>
              <a:rPr lang="zh-CN" altLang="en-US" sz="2800" b="1" kern="100" spc="-60" noProof="0" dirty="0" smtClean="0">
                <a:solidFill>
                  <a:srgbClr val="F47847"/>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 </a:t>
            </a:r>
            <a:r>
              <a:rPr lang="en-US" altLang="zh-CN" sz="2800" b="1" kern="100" spc="-60" noProof="0" dirty="0" smtClean="0">
                <a:solidFill>
                  <a:srgbClr val="F47847"/>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on reducing </a:t>
            </a:r>
            <a:r>
              <a:rPr lang="en-US" altLang="zh-CN" sz="2800" b="1" kern="100" spc="-60" noProof="0" dirty="0">
                <a:solidFill>
                  <a:srgbClr val="F47847"/>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household and personal food waste.</a:t>
            </a:r>
            <a:endParaRPr lang="en-US" altLang="zh-CN" sz="2800" b="1" kern="100" spc="-60" noProof="0" dirty="0">
              <a:solidFill>
                <a:srgbClr val="F47847"/>
              </a:solidFill>
              <a:latin typeface="Times New Roman" panose="02020603050405020304" charset="0"/>
              <a:ea typeface="Open Sans" panose="020B0606030504020204" charset="0"/>
              <a:cs typeface="Times New Roman" panose="02020603050405020304" charset="0"/>
              <a:sym typeface="方正兰亭黑简体" panose="02000000000000000000" charset="-122"/>
            </a:endParaRPr>
          </a:p>
          <a:p>
            <a:pPr marR="0" indent="0" algn="just" defTabSz="914400" eaLnBrk="0" hangingPunct="0">
              <a:lnSpc>
                <a:spcPct val="150000"/>
              </a:lnSpc>
              <a:spcBef>
                <a:spcPts val="0"/>
              </a:spcBef>
              <a:spcAft>
                <a:spcPts val="0"/>
              </a:spcAft>
              <a:buClrTx/>
              <a:buSzTx/>
              <a:buFont typeface="Wingdings" panose="05000000000000000000" charset="0"/>
              <a:buNone/>
              <a:defRPr/>
            </a:pPr>
            <a:r>
              <a:rPr lang="en-US" altLang="zh-CN" sz="2400" kern="100" spc="-60" noProof="0" dirty="0">
                <a:solidFill>
                  <a:srgbClr val="0070C0"/>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 </a:t>
            </a:r>
            <a:endParaRPr lang="en-US" altLang="zh-CN" sz="2000" b="1" kern="100" spc="-60" noProof="0" dirty="0">
              <a:solidFill>
                <a:srgbClr val="F47847"/>
              </a:solidFill>
              <a:latin typeface="Times New Roman" panose="02020603050405020304" charset="0"/>
              <a:ea typeface="Open Sans" panose="020B0606030504020204" charset="0"/>
              <a:cs typeface="Times New Roman" panose="02020603050405020304" charset="0"/>
              <a:sym typeface="方正兰亭黑简体" panose="02000000000000000000" charset="-122"/>
            </a:endParaRPr>
          </a:p>
        </p:txBody>
      </p:sp>
      <p:pic>
        <p:nvPicPr>
          <p:cNvPr id="117" name="图片 116"/>
          <p:cNvPicPr/>
          <p:nvPr>
            <p:custDataLst>
              <p:tags r:id="rId8"/>
            </p:custDataLst>
          </p:nvPr>
        </p:nvPicPr>
        <p:blipFill>
          <a:blip r:embed="rId9" cstate="print"/>
          <a:stretch>
            <a:fillRect/>
          </a:stretch>
        </p:blipFill>
        <p:spPr>
          <a:xfrm>
            <a:off x="2514600" y="5676900"/>
            <a:ext cx="5686425" cy="3333115"/>
          </a:xfrm>
          <a:prstGeom prst="rect">
            <a:avLst/>
          </a:prstGeom>
          <a:noFill/>
          <a:ln w="9525">
            <a:noFill/>
          </a:ln>
        </p:spPr>
      </p:pic>
      <p:pic>
        <p:nvPicPr>
          <p:cNvPr id="116" name="图片 115"/>
          <p:cNvPicPr/>
          <p:nvPr>
            <p:custDataLst>
              <p:tags r:id="rId10"/>
            </p:custDataLst>
          </p:nvPr>
        </p:nvPicPr>
        <p:blipFill>
          <a:blip r:embed="rId11" cstate="print"/>
          <a:stretch>
            <a:fillRect/>
          </a:stretch>
        </p:blipFill>
        <p:spPr>
          <a:xfrm>
            <a:off x="10219055" y="5676900"/>
            <a:ext cx="5788025" cy="3397250"/>
          </a:xfrm>
          <a:prstGeom prst="rect">
            <a:avLst/>
          </a:prstGeom>
          <a:noFill/>
          <a:ln w="9525">
            <a:noFill/>
          </a:ln>
          <a:scene3d>
            <a:camera prst="obliqueTopLeft"/>
            <a:lightRig rig="threePt" dir="t"/>
          </a:scene3d>
        </p:spPr>
      </p:pic>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6"/>
          <p:cNvGrpSpPr/>
          <p:nvPr/>
        </p:nvGrpSpPr>
        <p:grpSpPr>
          <a:xfrm rot="-5400000">
            <a:off x="-1921219" y="-1921220"/>
            <a:ext cx="5896800" cy="5896800"/>
            <a:chOff x="0" y="0"/>
            <a:chExt cx="9130328" cy="9130328"/>
          </a:xfrm>
        </p:grpSpPr>
        <p:sp>
          <p:nvSpPr>
            <p:cNvPr id="18" name="Freeform 7"/>
            <p:cNvSpPr/>
            <p:nvPr/>
          </p:nvSpPr>
          <p:spPr>
            <a:xfrm rot="-2700000">
              <a:off x="2403426" y="270785"/>
              <a:ext cx="4323477" cy="8588757"/>
            </a:xfrm>
            <a:custGeom>
              <a:avLst/>
              <a:gdLst/>
              <a:ahLst/>
              <a:cxnLst/>
              <a:rect l="l" t="t" r="r" b="b"/>
              <a:pathLst>
                <a:path w="4323477" h="8588757">
                  <a:moveTo>
                    <a:pt x="0" y="0"/>
                  </a:moveTo>
                  <a:lnTo>
                    <a:pt x="4323476" y="0"/>
                  </a:lnTo>
                  <a:lnTo>
                    <a:pt x="4323476" y="8588758"/>
                  </a:lnTo>
                  <a:lnTo>
                    <a:pt x="0" y="8588758"/>
                  </a:lnTo>
                  <a:lnTo>
                    <a:pt x="0" y="0"/>
                  </a:lnTo>
                  <a:close/>
                </a:path>
              </a:pathLst>
            </a:custGeom>
            <a:blipFill>
              <a:blip r:embed="rId1"/>
              <a:stretch>
                <a:fillRect r="-98653"/>
              </a:stretch>
            </a:blipFill>
          </p:spPr>
        </p:sp>
        <p:sp>
          <p:nvSpPr>
            <p:cNvPr id="19" name="Freeform 8"/>
            <p:cNvSpPr/>
            <p:nvPr/>
          </p:nvSpPr>
          <p:spPr>
            <a:xfrm rot="-2700000" flipH="1">
              <a:off x="5784265" y="190406"/>
              <a:ext cx="2113253" cy="4198061"/>
            </a:xfrm>
            <a:custGeom>
              <a:avLst/>
              <a:gdLst/>
              <a:ahLst/>
              <a:cxnLst/>
              <a:rect l="l" t="t" r="r" b="b"/>
              <a:pathLst>
                <a:path w="2113253" h="4198061">
                  <a:moveTo>
                    <a:pt x="2113253" y="0"/>
                  </a:moveTo>
                  <a:lnTo>
                    <a:pt x="0" y="0"/>
                  </a:lnTo>
                  <a:lnTo>
                    <a:pt x="0" y="4198061"/>
                  </a:lnTo>
                  <a:lnTo>
                    <a:pt x="2113253" y="4198061"/>
                  </a:lnTo>
                  <a:lnTo>
                    <a:pt x="2113253" y="0"/>
                  </a:lnTo>
                  <a:close/>
                </a:path>
              </a:pathLst>
            </a:custGeom>
            <a:blipFill>
              <a:blip r:embed="rId2"/>
              <a:stretch>
                <a:fillRect r="-98653"/>
              </a:stretch>
            </a:blipFill>
          </p:spPr>
        </p:sp>
        <p:sp>
          <p:nvSpPr>
            <p:cNvPr id="20" name="Freeform 9"/>
            <p:cNvSpPr/>
            <p:nvPr/>
          </p:nvSpPr>
          <p:spPr>
            <a:xfrm rot="-2700000">
              <a:off x="5207629" y="2369390"/>
              <a:ext cx="1040206" cy="2066411"/>
            </a:xfrm>
            <a:custGeom>
              <a:avLst/>
              <a:gdLst/>
              <a:ahLst/>
              <a:cxnLst/>
              <a:rect l="l" t="t" r="r" b="b"/>
              <a:pathLst>
                <a:path w="1040206" h="2066411">
                  <a:moveTo>
                    <a:pt x="0" y="0"/>
                  </a:moveTo>
                  <a:lnTo>
                    <a:pt x="1040206" y="0"/>
                  </a:lnTo>
                  <a:lnTo>
                    <a:pt x="1040206" y="2066412"/>
                  </a:lnTo>
                  <a:lnTo>
                    <a:pt x="0" y="2066412"/>
                  </a:lnTo>
                  <a:lnTo>
                    <a:pt x="0" y="0"/>
                  </a:lnTo>
                  <a:close/>
                </a:path>
              </a:pathLst>
            </a:custGeom>
            <a:blipFill>
              <a:blip r:embed="rId2"/>
              <a:stretch>
                <a:fillRect r="-98653"/>
              </a:stretch>
            </a:blipFill>
          </p:spPr>
        </p:sp>
      </p:grpSp>
      <p:sp>
        <p:nvSpPr>
          <p:cNvPr id="2" name="TextBox 2"/>
          <p:cNvSpPr txBox="1"/>
          <p:nvPr/>
        </p:nvSpPr>
        <p:spPr>
          <a:xfrm>
            <a:off x="3361677" y="9700019"/>
            <a:ext cx="12369684" cy="346249"/>
          </a:xfrm>
          <a:prstGeom prst="rect">
            <a:avLst/>
          </a:prstGeom>
        </p:spPr>
        <p:txBody>
          <a:bodyPr lIns="0" tIns="0" rIns="0" bIns="0" rtlCol="0" anchor="t">
            <a:spAutoFit/>
          </a:bodyPr>
          <a:lstStyle/>
          <a:p>
            <a:pPr>
              <a:lnSpc>
                <a:spcPts val="2700"/>
              </a:lnSpc>
            </a:pPr>
            <a:r>
              <a:rPr lang="en-US" sz="2800" dirty="0">
                <a:solidFill>
                  <a:srgbClr val="1D85C6"/>
                </a:solidFill>
                <a:latin typeface="微软雅黑" panose="020B0503020204020204" pitchFamily="34" charset="-122"/>
                <a:ea typeface="微软雅黑" panose="020B0503020204020204" pitchFamily="34" charset="-122"/>
              </a:rPr>
              <a:t>SEMINAR ON POST-HARVEST LOSS MANAGEMENT</a:t>
            </a:r>
            <a:r>
              <a:rPr lang="zh-CN" altLang="en-US" sz="2800" dirty="0">
                <a:solidFill>
                  <a:srgbClr val="1D85C6"/>
                </a:solidFill>
                <a:latin typeface="微软雅黑" panose="020B0503020204020204" pitchFamily="34" charset="-122"/>
                <a:ea typeface="微软雅黑" panose="020B0503020204020204" pitchFamily="34" charset="-122"/>
              </a:rPr>
              <a:t> </a:t>
            </a:r>
            <a:r>
              <a:rPr lang="en-US" sz="2800" dirty="0" err="1">
                <a:solidFill>
                  <a:srgbClr val="1D85C6"/>
                </a:solidFill>
                <a:latin typeface="微软雅黑" panose="020B0503020204020204" pitchFamily="34" charset="-122"/>
                <a:ea typeface="微软雅黑" panose="020B0503020204020204" pitchFamily="34" charset="-122"/>
              </a:rPr>
              <a:t>粮食减损国际研讨会</a:t>
            </a:r>
            <a:endParaRPr lang="en-US" sz="2800" dirty="0">
              <a:solidFill>
                <a:srgbClr val="1D85C6"/>
              </a:solidFill>
              <a:latin typeface="微软雅黑" panose="020B0503020204020204" pitchFamily="34" charset="-122"/>
              <a:ea typeface="微软雅黑" panose="020B0503020204020204" pitchFamily="34" charset="-122"/>
            </a:endParaRPr>
          </a:p>
        </p:txBody>
      </p:sp>
      <p:sp>
        <p:nvSpPr>
          <p:cNvPr id="4" name="AutoShape 4"/>
          <p:cNvSpPr/>
          <p:nvPr/>
        </p:nvSpPr>
        <p:spPr>
          <a:xfrm>
            <a:off x="3361720" y="1985468"/>
            <a:ext cx="13234453" cy="23812"/>
          </a:xfrm>
          <a:prstGeom prst="line">
            <a:avLst/>
          </a:prstGeom>
          <a:ln w="47625" cap="flat">
            <a:solidFill>
              <a:srgbClr val="1D85C6"/>
            </a:solidFill>
            <a:prstDash val="solid"/>
            <a:headEnd type="none" w="sm" len="sm"/>
            <a:tailEnd type="none" w="sm" len="sm"/>
          </a:ln>
        </p:spPr>
      </p:sp>
      <p:sp>
        <p:nvSpPr>
          <p:cNvPr id="5" name="Freeform 5"/>
          <p:cNvSpPr/>
          <p:nvPr/>
        </p:nvSpPr>
        <p:spPr>
          <a:xfrm rot="-2700000">
            <a:off x="15221383" y="8899740"/>
            <a:ext cx="3810717" cy="1905358"/>
          </a:xfrm>
          <a:custGeom>
            <a:avLst/>
            <a:gdLst/>
            <a:ahLst/>
            <a:cxnLst/>
            <a:rect l="l" t="t" r="r" b="b"/>
            <a:pathLst>
              <a:path w="3810717" h="1905358">
                <a:moveTo>
                  <a:pt x="0" y="0"/>
                </a:moveTo>
                <a:lnTo>
                  <a:pt x="3810717" y="0"/>
                </a:lnTo>
                <a:lnTo>
                  <a:pt x="3810717" y="1905358"/>
                </a:lnTo>
                <a:lnTo>
                  <a:pt x="0" y="1905358"/>
                </a:lnTo>
                <a:lnTo>
                  <a:pt x="0" y="0"/>
                </a:lnTo>
                <a:close/>
              </a:path>
            </a:pathLst>
          </a:custGeom>
          <a:blipFill>
            <a:blip r:embed="rId3">
              <a:alphaModFix amt="40000"/>
            </a:blip>
            <a:stretch>
              <a:fillRect/>
            </a:stretch>
          </a:blipFill>
        </p:spPr>
      </p:sp>
      <p:sp>
        <p:nvSpPr>
          <p:cNvPr id="6" name="Freeform 6"/>
          <p:cNvSpPr/>
          <p:nvPr/>
        </p:nvSpPr>
        <p:spPr>
          <a:xfrm>
            <a:off x="-4947379" y="5815006"/>
            <a:ext cx="8943989" cy="8943989"/>
          </a:xfrm>
          <a:custGeom>
            <a:avLst/>
            <a:gdLst/>
            <a:ahLst/>
            <a:cxnLst/>
            <a:rect l="l" t="t" r="r" b="b"/>
            <a:pathLst>
              <a:path w="8943989" h="8943989">
                <a:moveTo>
                  <a:pt x="0" y="0"/>
                </a:moveTo>
                <a:lnTo>
                  <a:pt x="8943989" y="0"/>
                </a:lnTo>
                <a:lnTo>
                  <a:pt x="8943989" y="8943988"/>
                </a:lnTo>
                <a:lnTo>
                  <a:pt x="0" y="8943988"/>
                </a:lnTo>
                <a:lnTo>
                  <a:pt x="0" y="0"/>
                </a:lnTo>
                <a:close/>
              </a:path>
            </a:pathLst>
          </a:custGeom>
          <a:blipFill>
            <a:blip r:embed="rId4">
              <a:alphaModFix amt="31999"/>
            </a:blip>
            <a:stretch>
              <a:fillRect/>
            </a:stretch>
          </a:blipFill>
        </p:spPr>
      </p:sp>
      <p:sp>
        <p:nvSpPr>
          <p:cNvPr id="7" name="TextBox 7"/>
          <p:cNvSpPr txBox="1"/>
          <p:nvPr/>
        </p:nvSpPr>
        <p:spPr>
          <a:xfrm>
            <a:off x="299787" y="9307305"/>
            <a:ext cx="2151006" cy="773714"/>
          </a:xfrm>
          <a:prstGeom prst="rect">
            <a:avLst/>
          </a:prstGeom>
        </p:spPr>
        <p:txBody>
          <a:bodyPr lIns="0" tIns="0" rIns="0" bIns="0" rtlCol="0" anchor="t">
            <a:spAutoFit/>
          </a:bodyPr>
          <a:lstStyle/>
          <a:p>
            <a:pPr>
              <a:lnSpc>
                <a:spcPts val="3100"/>
              </a:lnSpc>
            </a:pPr>
            <a:r>
              <a:rPr lang="en-US" sz="2245">
                <a:solidFill>
                  <a:srgbClr val="1578B6"/>
                </a:solidFill>
                <a:latin typeface="微软雅黑" panose="020B0503020204020204" pitchFamily="34" charset="-122"/>
                <a:ea typeface="微软雅黑" panose="020B0503020204020204" pitchFamily="34" charset="-122"/>
              </a:rPr>
              <a:t>河南·开封</a:t>
            </a:r>
            <a:endParaRPr lang="en-US" sz="2245">
              <a:solidFill>
                <a:srgbClr val="1578B6"/>
              </a:solidFill>
              <a:latin typeface="微软雅黑" panose="020B0503020204020204" pitchFamily="34" charset="-122"/>
              <a:ea typeface="微软雅黑" panose="020B0503020204020204" pitchFamily="34" charset="-122"/>
            </a:endParaRPr>
          </a:p>
          <a:p>
            <a:pPr>
              <a:lnSpc>
                <a:spcPts val="3100"/>
              </a:lnSpc>
            </a:pPr>
            <a:r>
              <a:rPr lang="en-US" sz="2245">
                <a:solidFill>
                  <a:srgbClr val="1578B6"/>
                </a:solidFill>
                <a:latin typeface="微软雅黑" panose="020B0503020204020204" pitchFamily="34" charset="-122"/>
                <a:ea typeface="微软雅黑" panose="020B0503020204020204" pitchFamily="34" charset="-122"/>
              </a:rPr>
              <a:t>2023年9月25日</a:t>
            </a:r>
            <a:endParaRPr lang="en-US" sz="2245">
              <a:solidFill>
                <a:srgbClr val="1578B6"/>
              </a:solidFill>
              <a:latin typeface="微软雅黑" panose="020B0503020204020204" pitchFamily="34" charset="-122"/>
              <a:ea typeface="微软雅黑" panose="020B0503020204020204" pitchFamily="34" charset="-122"/>
            </a:endParaRPr>
          </a:p>
        </p:txBody>
      </p:sp>
      <p:sp>
        <p:nvSpPr>
          <p:cNvPr id="8" name="TextBox 2"/>
          <p:cNvSpPr txBox="1"/>
          <p:nvPr>
            <p:custDataLst>
              <p:tags r:id="rId5"/>
            </p:custDataLst>
          </p:nvPr>
        </p:nvSpPr>
        <p:spPr>
          <a:xfrm>
            <a:off x="3361690" y="723900"/>
            <a:ext cx="11219180" cy="1137285"/>
          </a:xfrm>
          <a:prstGeom prst="rect">
            <a:avLst/>
          </a:prstGeom>
          <a:noFill/>
        </p:spPr>
        <p:txBody>
          <a:bodyPr wrap="square" rtlCol="0">
            <a:spAutoFit/>
          </a:bodyPr>
          <a:p>
            <a:r>
              <a:rPr lang="en-GB" sz="4000" b="1" dirty="0" smtClean="0">
                <a:solidFill>
                  <a:srgbClr val="00B050"/>
                </a:solidFill>
                <a:latin typeface="Times New Roman" panose="02020603050405020304" charset="0"/>
                <a:ea typeface="Open Sans" panose="020B0606030504020204" charset="0"/>
                <a:cs typeface="Times New Roman" panose="02020603050405020304" charset="0"/>
              </a:rPr>
              <a:t>4.4  </a:t>
            </a:r>
            <a:r>
              <a:rPr lang="en-GB" sz="4000" b="1" dirty="0">
                <a:solidFill>
                  <a:srgbClr val="00B050"/>
                </a:solidFill>
                <a:latin typeface="Times New Roman" panose="02020603050405020304" charset="0"/>
                <a:ea typeface="Open Sans" panose="020B0606030504020204" charset="0"/>
                <a:cs typeface="Times New Roman" panose="02020603050405020304" charset="0"/>
              </a:rPr>
              <a:t>加强节粮减损宣传教育引导</a:t>
            </a:r>
            <a:endParaRPr lang="en-GB" sz="4000" b="1" dirty="0">
              <a:solidFill>
                <a:srgbClr val="00B050"/>
              </a:solidFill>
              <a:latin typeface="Times New Roman" panose="02020603050405020304" charset="0"/>
              <a:ea typeface="Open Sans" panose="020B0606030504020204" charset="0"/>
              <a:cs typeface="Times New Roman" panose="02020603050405020304" charset="0"/>
            </a:endParaRPr>
          </a:p>
          <a:p>
            <a:r>
              <a:rPr lang="en-US" altLang="zh-CN" sz="2800" b="1" kern="100" spc="-60" dirty="0" err="1" smtClean="0">
                <a:solidFill>
                  <a:srgbClr val="F47847"/>
                </a:solidFill>
                <a:latin typeface="Times New Roman" panose="02020603050405020304" charset="0"/>
                <a:ea typeface="Open Sans" panose="020B0606030504020204" charset="0"/>
                <a:cs typeface="Times New Roman" panose="02020603050405020304" charset="0"/>
              </a:rPr>
              <a:t>Enhancee</a:t>
            </a:r>
            <a:r>
              <a:rPr lang="en-US" altLang="zh-CN" sz="2800" b="1" kern="100" spc="-60" noProof="0" dirty="0" smtClean="0">
                <a:solidFill>
                  <a:srgbClr val="F47847"/>
                </a:solidFill>
                <a:latin typeface="Times New Roman" panose="02020603050405020304" charset="0"/>
                <a:ea typeface="Open Sans" panose="020B0606030504020204" charset="0"/>
                <a:cs typeface="Times New Roman" panose="02020603050405020304" charset="0"/>
              </a:rPr>
              <a:t> </a:t>
            </a:r>
            <a:r>
              <a:rPr lang="en-US" altLang="zh-CN" sz="2800" b="1" kern="100" spc="-60" noProof="0" dirty="0">
                <a:solidFill>
                  <a:srgbClr val="F47847"/>
                </a:solidFill>
                <a:latin typeface="Times New Roman" panose="02020603050405020304" charset="0"/>
                <a:ea typeface="Open Sans" panose="020B0606030504020204" charset="0"/>
                <a:cs typeface="Times New Roman" panose="02020603050405020304" charset="0"/>
              </a:rPr>
              <a:t>educational guidance on food conservation and loss reduction.</a:t>
            </a:r>
            <a:endParaRPr lang="en-US" altLang="zh-CN" sz="2800" b="1" kern="100" spc="-60" noProof="0" dirty="0">
              <a:solidFill>
                <a:srgbClr val="F47847"/>
              </a:solidFill>
              <a:latin typeface="Times New Roman" panose="02020603050405020304" charset="0"/>
              <a:ea typeface="Open Sans" panose="020B0606030504020204" charset="0"/>
              <a:cs typeface="Times New Roman" panose="02020603050405020304" charset="0"/>
            </a:endParaRPr>
          </a:p>
        </p:txBody>
      </p:sp>
      <p:sp>
        <p:nvSpPr>
          <p:cNvPr id="9" name="文本框 8"/>
          <p:cNvSpPr txBox="1"/>
          <p:nvPr>
            <p:custDataLst>
              <p:tags r:id="rId6"/>
            </p:custDataLst>
          </p:nvPr>
        </p:nvSpPr>
        <p:spPr>
          <a:xfrm>
            <a:off x="985520" y="3975735"/>
            <a:ext cx="7983220" cy="1032510"/>
          </a:xfrm>
          <a:prstGeom prst="rect">
            <a:avLst/>
          </a:prstGeom>
          <a:noFill/>
        </p:spPr>
        <p:txBody>
          <a:bodyPr wrap="square">
            <a:spAutoFit/>
          </a:bodyPr>
          <a:p>
            <a:pPr marL="342900" marR="0" indent="-342900" algn="just" defTabSz="914400" eaLnBrk="0" hangingPunct="0">
              <a:lnSpc>
                <a:spcPct val="90000"/>
              </a:lnSpc>
              <a:spcBef>
                <a:spcPts val="0"/>
              </a:spcBef>
              <a:spcAft>
                <a:spcPts val="0"/>
              </a:spcAft>
              <a:buClrTx/>
              <a:buSzTx/>
              <a:buFont typeface="Wingdings" panose="05000000000000000000" charset="0"/>
              <a:buChar char="Ø"/>
              <a:defRPr/>
            </a:pPr>
            <a:r>
              <a:rPr kumimoji="0" lang="en-US" altLang="zh-CN" sz="4000" kern="100" cap="none" spc="-60" normalizeH="0" baseline="0" noProof="0" dirty="0" smtClean="0">
                <a:solidFill>
                  <a:srgbClr val="0070C0"/>
                </a:solidFill>
                <a:latin typeface="Times New Roman" panose="02020603050405020304" charset="0"/>
                <a:ea typeface="Open Sans" panose="020B0606030504020204" charset="0"/>
                <a:cs typeface="Times New Roman" panose="02020603050405020304" charset="0"/>
              </a:rPr>
              <a:t>4.4.1 </a:t>
            </a:r>
            <a:r>
              <a:rPr kumimoji="0" lang="en-US" altLang="zh-CN" sz="4000" kern="100" cap="none" spc="-60" normalizeH="0" baseline="0" noProof="0" dirty="0" err="1" smtClean="0">
                <a:solidFill>
                  <a:srgbClr val="0070C0"/>
                </a:solidFill>
                <a:latin typeface="Times New Roman" panose="02020603050405020304" charset="0"/>
                <a:ea typeface="Open Sans" panose="020B0606030504020204" charset="0"/>
                <a:cs typeface="Times New Roman" panose="02020603050405020304" charset="0"/>
              </a:rPr>
              <a:t>开展节粮减损宣传</a:t>
            </a:r>
            <a:r>
              <a:rPr kumimoji="0" lang="en-US" altLang="zh-CN" sz="4000" kern="100" cap="none" spc="-60" normalizeH="0" baseline="0" noProof="0" dirty="0" smtClean="0">
                <a:solidFill>
                  <a:srgbClr val="0070C0"/>
                </a:solidFill>
                <a:latin typeface="Times New Roman" panose="02020603050405020304" charset="0"/>
                <a:ea typeface="Open Sans" panose="020B0606030504020204" charset="0"/>
                <a:cs typeface="Times New Roman" panose="02020603050405020304" charset="0"/>
              </a:rPr>
              <a:t>  </a:t>
            </a:r>
            <a:endParaRPr kumimoji="0" lang="en-US" altLang="zh-CN" sz="4000" kern="100" cap="none" spc="-60" normalizeH="0" baseline="0" noProof="0" dirty="0">
              <a:solidFill>
                <a:srgbClr val="0070C0"/>
              </a:solidFill>
              <a:latin typeface="Times New Roman" panose="02020603050405020304" charset="0"/>
              <a:ea typeface="Open Sans" panose="020B0606030504020204" charset="0"/>
              <a:cs typeface="Times New Roman" panose="02020603050405020304" charset="0"/>
            </a:endParaRPr>
          </a:p>
          <a:p>
            <a:pPr marR="0" indent="0" algn="just" defTabSz="914400" eaLnBrk="0" hangingPunct="0">
              <a:lnSpc>
                <a:spcPct val="90000"/>
              </a:lnSpc>
              <a:spcBef>
                <a:spcPts val="0"/>
              </a:spcBef>
              <a:spcAft>
                <a:spcPts val="0"/>
              </a:spcAft>
              <a:buClrTx/>
              <a:buSzTx/>
              <a:buFont typeface="Wingdings" panose="05000000000000000000" charset="0"/>
              <a:buNone/>
              <a:defRPr/>
            </a:pPr>
            <a:r>
              <a:rPr kumimoji="0" lang="en-US" altLang="zh-CN" b="1" kern="100" cap="none" spc="-60" normalizeH="0" baseline="0" noProof="0" dirty="0" smtClean="0">
                <a:solidFill>
                  <a:srgbClr val="F47847"/>
                </a:solidFill>
                <a:latin typeface="Times New Roman" panose="02020603050405020304" charset="0"/>
                <a:ea typeface="Open Sans" panose="020B0606030504020204" charset="0"/>
                <a:cs typeface="Times New Roman" panose="02020603050405020304" charset="0"/>
              </a:rPr>
              <a:t> </a:t>
            </a:r>
            <a:r>
              <a:rPr kumimoji="0" lang="en-US" altLang="zh-CN" sz="2800" b="1" kern="100" cap="none" spc="-60" normalizeH="0" baseline="0" noProof="0" dirty="0" smtClean="0">
                <a:solidFill>
                  <a:srgbClr val="F47847"/>
                </a:solidFill>
                <a:latin typeface="Times New Roman" panose="02020603050405020304" charset="0"/>
                <a:ea typeface="Open Sans" panose="020B0606030504020204" charset="0"/>
                <a:cs typeface="Times New Roman" panose="02020603050405020304" charset="0"/>
              </a:rPr>
              <a:t>Advocacy for</a:t>
            </a:r>
            <a:r>
              <a:rPr kumimoji="0" lang="en-US" altLang="zh-CN" sz="2800" b="1" kern="100" cap="none" spc="-60" normalizeH="0" noProof="0" dirty="0" smtClean="0">
                <a:solidFill>
                  <a:srgbClr val="F47847"/>
                </a:solidFill>
                <a:latin typeface="Times New Roman" panose="02020603050405020304" charset="0"/>
                <a:ea typeface="Open Sans" panose="020B0606030504020204" charset="0"/>
                <a:cs typeface="Times New Roman" panose="02020603050405020304" charset="0"/>
              </a:rPr>
              <a:t> </a:t>
            </a:r>
            <a:r>
              <a:rPr kumimoji="0" lang="en-US" altLang="zh-CN" sz="2800" b="1" kern="100" cap="none" spc="-60" normalizeH="0" baseline="0" noProof="0" dirty="0" smtClean="0">
                <a:solidFill>
                  <a:srgbClr val="F47847"/>
                </a:solidFill>
                <a:latin typeface="Times New Roman" panose="02020603050405020304" charset="0"/>
                <a:ea typeface="Open Sans" panose="020B0606030504020204" charset="0"/>
                <a:cs typeface="Times New Roman" panose="02020603050405020304" charset="0"/>
              </a:rPr>
              <a:t>food </a:t>
            </a:r>
            <a:r>
              <a:rPr kumimoji="0" lang="en-US" altLang="zh-CN" sz="2800" b="1" kern="100" cap="none" spc="-60" normalizeH="0" baseline="0" noProof="0" dirty="0">
                <a:solidFill>
                  <a:srgbClr val="F47847"/>
                </a:solidFill>
                <a:latin typeface="Times New Roman" panose="02020603050405020304" charset="0"/>
                <a:ea typeface="Open Sans" panose="020B0606030504020204" charset="0"/>
                <a:cs typeface="Times New Roman" panose="02020603050405020304" charset="0"/>
              </a:rPr>
              <a:t>conservation and </a:t>
            </a:r>
            <a:r>
              <a:rPr kumimoji="0" lang="en-US" altLang="zh-CN" sz="2800" b="1" kern="100" cap="none" spc="-60" normalizeH="0" baseline="0" noProof="0" dirty="0" smtClean="0">
                <a:solidFill>
                  <a:srgbClr val="F47847"/>
                </a:solidFill>
                <a:latin typeface="Times New Roman" panose="02020603050405020304" charset="0"/>
                <a:ea typeface="Open Sans" panose="020B0606030504020204" charset="0"/>
                <a:cs typeface="Times New Roman" panose="02020603050405020304" charset="0"/>
              </a:rPr>
              <a:t>loss</a:t>
            </a:r>
            <a:r>
              <a:rPr kumimoji="0" lang="en-US" altLang="zh-CN" sz="2800" b="1" kern="100" cap="none" spc="-60" normalizeH="0" noProof="0" dirty="0" smtClean="0">
                <a:solidFill>
                  <a:srgbClr val="F47847"/>
                </a:solidFill>
                <a:latin typeface="Times New Roman" panose="02020603050405020304" charset="0"/>
                <a:ea typeface="Open Sans" panose="020B0606030504020204" charset="0"/>
                <a:cs typeface="Times New Roman" panose="02020603050405020304" charset="0"/>
              </a:rPr>
              <a:t> </a:t>
            </a:r>
            <a:r>
              <a:rPr kumimoji="0" lang="en-US" altLang="zh-CN" sz="2800" b="1" kern="100" cap="none" spc="-60" normalizeH="0" baseline="0" noProof="0" dirty="0" smtClean="0">
                <a:solidFill>
                  <a:srgbClr val="F47847"/>
                </a:solidFill>
                <a:latin typeface="Times New Roman" panose="02020603050405020304" charset="0"/>
                <a:ea typeface="Open Sans" panose="020B0606030504020204" charset="0"/>
                <a:cs typeface="Times New Roman" panose="02020603050405020304" charset="0"/>
              </a:rPr>
              <a:t>reduction</a:t>
            </a:r>
            <a:r>
              <a:rPr kumimoji="0" lang="en-US" altLang="zh-CN" sz="2800" b="1" kern="100" cap="none" spc="-60" normalizeH="0" baseline="0" noProof="0" dirty="0">
                <a:solidFill>
                  <a:srgbClr val="F47847"/>
                </a:solidFill>
                <a:latin typeface="Times New Roman" panose="02020603050405020304" charset="0"/>
                <a:ea typeface="Open Sans" panose="020B0606030504020204" charset="0"/>
                <a:cs typeface="Times New Roman" panose="02020603050405020304" charset="0"/>
              </a:rPr>
              <a:t>.</a:t>
            </a:r>
            <a:endParaRPr kumimoji="0" lang="zh-CN" altLang="en-US" sz="2800" b="1" kern="100" cap="none" spc="-60" normalizeH="0" baseline="0" noProof="0" dirty="0">
              <a:solidFill>
                <a:srgbClr val="F47847"/>
              </a:solidFill>
              <a:latin typeface="Times New Roman" panose="02020603050405020304" charset="0"/>
              <a:ea typeface="宋体" panose="02010600030101010101" pitchFamily="2" charset="-122"/>
              <a:cs typeface="Times New Roman" panose="02020603050405020304" charset="0"/>
            </a:endParaRPr>
          </a:p>
        </p:txBody>
      </p:sp>
      <p:sp>
        <p:nvSpPr>
          <p:cNvPr id="10" name="文本框 9"/>
          <p:cNvSpPr txBox="1"/>
          <p:nvPr>
            <p:custDataLst>
              <p:tags r:id="rId7"/>
            </p:custDataLst>
          </p:nvPr>
        </p:nvSpPr>
        <p:spPr>
          <a:xfrm>
            <a:off x="985520" y="6177915"/>
            <a:ext cx="7578725" cy="927735"/>
          </a:xfrm>
          <a:prstGeom prst="rect">
            <a:avLst/>
          </a:prstGeom>
          <a:noFill/>
        </p:spPr>
        <p:txBody>
          <a:bodyPr wrap="square" rtlCol="0" anchor="t">
            <a:spAutoFit/>
          </a:bodyPr>
          <a:p>
            <a:pPr marL="342900" marR="0" indent="-342900" algn="just" defTabSz="914400" eaLnBrk="0" hangingPunct="0">
              <a:lnSpc>
                <a:spcPct val="80000"/>
              </a:lnSpc>
              <a:spcBef>
                <a:spcPts val="0"/>
              </a:spcBef>
              <a:spcAft>
                <a:spcPts val="0"/>
              </a:spcAft>
              <a:buClrTx/>
              <a:buSzTx/>
              <a:buFont typeface="Wingdings" panose="05000000000000000000" charset="0"/>
              <a:buChar char="Ø"/>
              <a:defRPr/>
            </a:pPr>
            <a:r>
              <a:rPr lang="en-US" altLang="zh-CN" sz="4000" kern="100" spc="-60" noProof="0" dirty="0" smtClean="0">
                <a:solidFill>
                  <a:srgbClr val="0070C0"/>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4.4.2健全粮食安全教育体系    </a:t>
            </a:r>
            <a:endParaRPr lang="en-US" altLang="zh-CN" sz="4000" kern="100" spc="-60" noProof="0" dirty="0" smtClean="0">
              <a:solidFill>
                <a:srgbClr val="0070C0"/>
              </a:solidFill>
              <a:latin typeface="Times New Roman" panose="02020603050405020304" charset="0"/>
              <a:ea typeface="Open Sans" panose="020B0606030504020204" charset="0"/>
              <a:cs typeface="Times New Roman" panose="02020603050405020304" charset="0"/>
              <a:sym typeface="方正兰亭黑简体" panose="02000000000000000000" charset="-122"/>
            </a:endParaRPr>
          </a:p>
          <a:p>
            <a:pPr marR="0" algn="just" defTabSz="914400" eaLnBrk="0" hangingPunct="0">
              <a:lnSpc>
                <a:spcPct val="80000"/>
              </a:lnSpc>
              <a:spcBef>
                <a:spcPts val="0"/>
              </a:spcBef>
              <a:spcAft>
                <a:spcPts val="0"/>
              </a:spcAft>
              <a:buClrTx/>
              <a:buSzTx/>
              <a:defRPr/>
            </a:pPr>
            <a:r>
              <a:rPr lang="en-US" altLang="zh-CN" b="1" kern="100" spc="-60" noProof="0" dirty="0" smtClean="0">
                <a:solidFill>
                  <a:srgbClr val="F47847"/>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 </a:t>
            </a:r>
            <a:r>
              <a:rPr lang="en-US" altLang="zh-CN" sz="2800" b="1" kern="100" spc="-60" noProof="0" dirty="0">
                <a:solidFill>
                  <a:srgbClr val="F47847"/>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Improve the education system for food security. </a:t>
            </a:r>
            <a:endParaRPr lang="en-US" altLang="zh-CN" sz="2800" b="1" kern="100" spc="-60" noProof="0" dirty="0">
              <a:solidFill>
                <a:srgbClr val="F47847"/>
              </a:solidFill>
              <a:latin typeface="Times New Roman" panose="02020603050405020304" charset="0"/>
              <a:ea typeface="Open Sans" panose="020B0606030504020204" charset="0"/>
              <a:cs typeface="Times New Roman" panose="02020603050405020304" charset="0"/>
              <a:sym typeface="方正兰亭黑简体" panose="02000000000000000000" charset="-122"/>
            </a:endParaRPr>
          </a:p>
        </p:txBody>
      </p:sp>
      <p:pic>
        <p:nvPicPr>
          <p:cNvPr id="118" name="图片 117"/>
          <p:cNvPicPr/>
          <p:nvPr>
            <p:custDataLst>
              <p:tags r:id="rId8"/>
            </p:custDataLst>
          </p:nvPr>
        </p:nvPicPr>
        <p:blipFill>
          <a:blip r:embed="rId9" cstate="print"/>
          <a:stretch>
            <a:fillRect/>
          </a:stretch>
        </p:blipFill>
        <p:spPr>
          <a:xfrm>
            <a:off x="8839200" y="3358515"/>
            <a:ext cx="3733165" cy="4662805"/>
          </a:xfrm>
          <a:prstGeom prst="rect">
            <a:avLst/>
          </a:prstGeom>
          <a:noFill/>
          <a:ln w="9525">
            <a:noFill/>
          </a:ln>
        </p:spPr>
      </p:pic>
      <p:pic>
        <p:nvPicPr>
          <p:cNvPr id="119" name="图片 118"/>
          <p:cNvPicPr/>
          <p:nvPr>
            <p:custDataLst>
              <p:tags r:id="rId10"/>
            </p:custDataLst>
          </p:nvPr>
        </p:nvPicPr>
        <p:blipFill>
          <a:blip r:embed="rId11" cstate="print"/>
          <a:stretch>
            <a:fillRect/>
          </a:stretch>
        </p:blipFill>
        <p:spPr>
          <a:xfrm>
            <a:off x="13030200" y="3358515"/>
            <a:ext cx="3733165" cy="4662805"/>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strips(downLeft)">
                                      <p:cBhvr>
                                        <p:cTn id="10" dur="500"/>
                                        <p:tgtEl>
                                          <p:spTgt spid="9"/>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strips(downLeft)">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6"/>
          <p:cNvGrpSpPr/>
          <p:nvPr/>
        </p:nvGrpSpPr>
        <p:grpSpPr>
          <a:xfrm rot="-5400000">
            <a:off x="-1921219" y="-1921220"/>
            <a:ext cx="5896800" cy="5896800"/>
            <a:chOff x="0" y="0"/>
            <a:chExt cx="9130328" cy="9130328"/>
          </a:xfrm>
        </p:grpSpPr>
        <p:sp>
          <p:nvSpPr>
            <p:cNvPr id="18" name="Freeform 7"/>
            <p:cNvSpPr/>
            <p:nvPr/>
          </p:nvSpPr>
          <p:spPr>
            <a:xfrm rot="-2700000">
              <a:off x="2403426" y="270785"/>
              <a:ext cx="4323477" cy="8588757"/>
            </a:xfrm>
            <a:custGeom>
              <a:avLst/>
              <a:gdLst/>
              <a:ahLst/>
              <a:cxnLst/>
              <a:rect l="l" t="t" r="r" b="b"/>
              <a:pathLst>
                <a:path w="4323477" h="8588757">
                  <a:moveTo>
                    <a:pt x="0" y="0"/>
                  </a:moveTo>
                  <a:lnTo>
                    <a:pt x="4323476" y="0"/>
                  </a:lnTo>
                  <a:lnTo>
                    <a:pt x="4323476" y="8588758"/>
                  </a:lnTo>
                  <a:lnTo>
                    <a:pt x="0" y="8588758"/>
                  </a:lnTo>
                  <a:lnTo>
                    <a:pt x="0" y="0"/>
                  </a:lnTo>
                  <a:close/>
                </a:path>
              </a:pathLst>
            </a:custGeom>
            <a:blipFill>
              <a:blip r:embed="rId1"/>
              <a:stretch>
                <a:fillRect r="-98653"/>
              </a:stretch>
            </a:blipFill>
          </p:spPr>
        </p:sp>
        <p:sp>
          <p:nvSpPr>
            <p:cNvPr id="19" name="Freeform 8"/>
            <p:cNvSpPr/>
            <p:nvPr/>
          </p:nvSpPr>
          <p:spPr>
            <a:xfrm rot="-2700000" flipH="1">
              <a:off x="5784265" y="190406"/>
              <a:ext cx="2113253" cy="4198061"/>
            </a:xfrm>
            <a:custGeom>
              <a:avLst/>
              <a:gdLst/>
              <a:ahLst/>
              <a:cxnLst/>
              <a:rect l="l" t="t" r="r" b="b"/>
              <a:pathLst>
                <a:path w="2113253" h="4198061">
                  <a:moveTo>
                    <a:pt x="2113253" y="0"/>
                  </a:moveTo>
                  <a:lnTo>
                    <a:pt x="0" y="0"/>
                  </a:lnTo>
                  <a:lnTo>
                    <a:pt x="0" y="4198061"/>
                  </a:lnTo>
                  <a:lnTo>
                    <a:pt x="2113253" y="4198061"/>
                  </a:lnTo>
                  <a:lnTo>
                    <a:pt x="2113253" y="0"/>
                  </a:lnTo>
                  <a:close/>
                </a:path>
              </a:pathLst>
            </a:custGeom>
            <a:blipFill>
              <a:blip r:embed="rId2"/>
              <a:stretch>
                <a:fillRect r="-98653"/>
              </a:stretch>
            </a:blipFill>
          </p:spPr>
        </p:sp>
        <p:sp>
          <p:nvSpPr>
            <p:cNvPr id="20" name="Freeform 9"/>
            <p:cNvSpPr/>
            <p:nvPr/>
          </p:nvSpPr>
          <p:spPr>
            <a:xfrm rot="-2700000">
              <a:off x="5207629" y="2369390"/>
              <a:ext cx="1040206" cy="2066411"/>
            </a:xfrm>
            <a:custGeom>
              <a:avLst/>
              <a:gdLst/>
              <a:ahLst/>
              <a:cxnLst/>
              <a:rect l="l" t="t" r="r" b="b"/>
              <a:pathLst>
                <a:path w="1040206" h="2066411">
                  <a:moveTo>
                    <a:pt x="0" y="0"/>
                  </a:moveTo>
                  <a:lnTo>
                    <a:pt x="1040206" y="0"/>
                  </a:lnTo>
                  <a:lnTo>
                    <a:pt x="1040206" y="2066412"/>
                  </a:lnTo>
                  <a:lnTo>
                    <a:pt x="0" y="2066412"/>
                  </a:lnTo>
                  <a:lnTo>
                    <a:pt x="0" y="0"/>
                  </a:lnTo>
                  <a:close/>
                </a:path>
              </a:pathLst>
            </a:custGeom>
            <a:blipFill>
              <a:blip r:embed="rId2"/>
              <a:stretch>
                <a:fillRect r="-98653"/>
              </a:stretch>
            </a:blipFill>
          </p:spPr>
        </p:sp>
      </p:grpSp>
      <p:sp>
        <p:nvSpPr>
          <p:cNvPr id="2" name="TextBox 2"/>
          <p:cNvSpPr txBox="1"/>
          <p:nvPr/>
        </p:nvSpPr>
        <p:spPr>
          <a:xfrm>
            <a:off x="3361677" y="9700019"/>
            <a:ext cx="12369684" cy="346249"/>
          </a:xfrm>
          <a:prstGeom prst="rect">
            <a:avLst/>
          </a:prstGeom>
        </p:spPr>
        <p:txBody>
          <a:bodyPr lIns="0" tIns="0" rIns="0" bIns="0" rtlCol="0" anchor="t">
            <a:spAutoFit/>
          </a:bodyPr>
          <a:lstStyle/>
          <a:p>
            <a:pPr>
              <a:lnSpc>
                <a:spcPts val="2700"/>
              </a:lnSpc>
            </a:pPr>
            <a:r>
              <a:rPr lang="en-US" sz="2800" dirty="0">
                <a:solidFill>
                  <a:srgbClr val="1D85C6"/>
                </a:solidFill>
                <a:latin typeface="微软雅黑" panose="020B0503020204020204" pitchFamily="34" charset="-122"/>
                <a:ea typeface="微软雅黑" panose="020B0503020204020204" pitchFamily="34" charset="-122"/>
              </a:rPr>
              <a:t>SEMINAR ON POST-HARVEST LOSS MANAGEMENT</a:t>
            </a:r>
            <a:r>
              <a:rPr lang="zh-CN" altLang="en-US" sz="2800" dirty="0">
                <a:solidFill>
                  <a:srgbClr val="1D85C6"/>
                </a:solidFill>
                <a:latin typeface="微软雅黑" panose="020B0503020204020204" pitchFamily="34" charset="-122"/>
                <a:ea typeface="微软雅黑" panose="020B0503020204020204" pitchFamily="34" charset="-122"/>
              </a:rPr>
              <a:t> </a:t>
            </a:r>
            <a:r>
              <a:rPr lang="en-US" sz="2800" dirty="0" err="1">
                <a:solidFill>
                  <a:srgbClr val="1D85C6"/>
                </a:solidFill>
                <a:latin typeface="微软雅黑" panose="020B0503020204020204" pitchFamily="34" charset="-122"/>
                <a:ea typeface="微软雅黑" panose="020B0503020204020204" pitchFamily="34" charset="-122"/>
              </a:rPr>
              <a:t>粮食减损国际研讨会</a:t>
            </a:r>
            <a:endParaRPr lang="en-US" sz="2800" dirty="0">
              <a:solidFill>
                <a:srgbClr val="1D85C6"/>
              </a:solidFill>
              <a:latin typeface="微软雅黑" panose="020B0503020204020204" pitchFamily="34" charset="-122"/>
              <a:ea typeface="微软雅黑" panose="020B0503020204020204" pitchFamily="34" charset="-122"/>
            </a:endParaRPr>
          </a:p>
        </p:txBody>
      </p:sp>
      <p:sp>
        <p:nvSpPr>
          <p:cNvPr id="4" name="AutoShape 4"/>
          <p:cNvSpPr/>
          <p:nvPr/>
        </p:nvSpPr>
        <p:spPr>
          <a:xfrm>
            <a:off x="3361720" y="1985468"/>
            <a:ext cx="13234453" cy="23812"/>
          </a:xfrm>
          <a:prstGeom prst="line">
            <a:avLst/>
          </a:prstGeom>
          <a:ln w="47625" cap="flat">
            <a:solidFill>
              <a:srgbClr val="1D85C6"/>
            </a:solidFill>
            <a:prstDash val="solid"/>
            <a:headEnd type="none" w="sm" len="sm"/>
            <a:tailEnd type="none" w="sm" len="sm"/>
          </a:ln>
        </p:spPr>
      </p:sp>
      <p:sp>
        <p:nvSpPr>
          <p:cNvPr id="5" name="Freeform 5"/>
          <p:cNvSpPr/>
          <p:nvPr/>
        </p:nvSpPr>
        <p:spPr>
          <a:xfrm rot="-2700000">
            <a:off x="15221383" y="8899740"/>
            <a:ext cx="3810717" cy="1905358"/>
          </a:xfrm>
          <a:custGeom>
            <a:avLst/>
            <a:gdLst/>
            <a:ahLst/>
            <a:cxnLst/>
            <a:rect l="l" t="t" r="r" b="b"/>
            <a:pathLst>
              <a:path w="3810717" h="1905358">
                <a:moveTo>
                  <a:pt x="0" y="0"/>
                </a:moveTo>
                <a:lnTo>
                  <a:pt x="3810717" y="0"/>
                </a:lnTo>
                <a:lnTo>
                  <a:pt x="3810717" y="1905358"/>
                </a:lnTo>
                <a:lnTo>
                  <a:pt x="0" y="1905358"/>
                </a:lnTo>
                <a:lnTo>
                  <a:pt x="0" y="0"/>
                </a:lnTo>
                <a:close/>
              </a:path>
            </a:pathLst>
          </a:custGeom>
          <a:blipFill>
            <a:blip r:embed="rId3">
              <a:alphaModFix amt="40000"/>
            </a:blip>
            <a:stretch>
              <a:fillRect/>
            </a:stretch>
          </a:blipFill>
        </p:spPr>
      </p:sp>
      <p:sp>
        <p:nvSpPr>
          <p:cNvPr id="6" name="Freeform 6"/>
          <p:cNvSpPr/>
          <p:nvPr/>
        </p:nvSpPr>
        <p:spPr>
          <a:xfrm>
            <a:off x="-4947379" y="5815006"/>
            <a:ext cx="8943989" cy="8943989"/>
          </a:xfrm>
          <a:custGeom>
            <a:avLst/>
            <a:gdLst/>
            <a:ahLst/>
            <a:cxnLst/>
            <a:rect l="l" t="t" r="r" b="b"/>
            <a:pathLst>
              <a:path w="8943989" h="8943989">
                <a:moveTo>
                  <a:pt x="0" y="0"/>
                </a:moveTo>
                <a:lnTo>
                  <a:pt x="8943989" y="0"/>
                </a:lnTo>
                <a:lnTo>
                  <a:pt x="8943989" y="8943988"/>
                </a:lnTo>
                <a:lnTo>
                  <a:pt x="0" y="8943988"/>
                </a:lnTo>
                <a:lnTo>
                  <a:pt x="0" y="0"/>
                </a:lnTo>
                <a:close/>
              </a:path>
            </a:pathLst>
          </a:custGeom>
          <a:blipFill>
            <a:blip r:embed="rId4">
              <a:alphaModFix amt="31999"/>
            </a:blip>
            <a:stretch>
              <a:fillRect/>
            </a:stretch>
          </a:blipFill>
        </p:spPr>
      </p:sp>
      <p:sp>
        <p:nvSpPr>
          <p:cNvPr id="7" name="TextBox 7"/>
          <p:cNvSpPr txBox="1"/>
          <p:nvPr/>
        </p:nvSpPr>
        <p:spPr>
          <a:xfrm>
            <a:off x="299787" y="9307305"/>
            <a:ext cx="2151006" cy="773714"/>
          </a:xfrm>
          <a:prstGeom prst="rect">
            <a:avLst/>
          </a:prstGeom>
        </p:spPr>
        <p:txBody>
          <a:bodyPr lIns="0" tIns="0" rIns="0" bIns="0" rtlCol="0" anchor="t">
            <a:spAutoFit/>
          </a:bodyPr>
          <a:lstStyle/>
          <a:p>
            <a:pPr>
              <a:lnSpc>
                <a:spcPts val="3100"/>
              </a:lnSpc>
            </a:pPr>
            <a:r>
              <a:rPr lang="en-US" sz="2245">
                <a:solidFill>
                  <a:srgbClr val="1578B6"/>
                </a:solidFill>
                <a:latin typeface="微软雅黑" panose="020B0503020204020204" pitchFamily="34" charset="-122"/>
                <a:ea typeface="微软雅黑" panose="020B0503020204020204" pitchFamily="34" charset="-122"/>
              </a:rPr>
              <a:t>河南·开封</a:t>
            </a:r>
            <a:endParaRPr lang="en-US" sz="2245">
              <a:solidFill>
                <a:srgbClr val="1578B6"/>
              </a:solidFill>
              <a:latin typeface="微软雅黑" panose="020B0503020204020204" pitchFamily="34" charset="-122"/>
              <a:ea typeface="微软雅黑" panose="020B0503020204020204" pitchFamily="34" charset="-122"/>
            </a:endParaRPr>
          </a:p>
          <a:p>
            <a:pPr>
              <a:lnSpc>
                <a:spcPts val="3100"/>
              </a:lnSpc>
            </a:pPr>
            <a:r>
              <a:rPr lang="en-US" sz="2245">
                <a:solidFill>
                  <a:srgbClr val="1578B6"/>
                </a:solidFill>
                <a:latin typeface="微软雅黑" panose="020B0503020204020204" pitchFamily="34" charset="-122"/>
                <a:ea typeface="微软雅黑" panose="020B0503020204020204" pitchFamily="34" charset="-122"/>
              </a:rPr>
              <a:t>2023年9月25日</a:t>
            </a:r>
            <a:endParaRPr lang="en-US" sz="2245">
              <a:solidFill>
                <a:srgbClr val="1578B6"/>
              </a:solidFill>
              <a:latin typeface="微软雅黑" panose="020B0503020204020204" pitchFamily="34" charset="-122"/>
              <a:ea typeface="微软雅黑" panose="020B0503020204020204" pitchFamily="34" charset="-122"/>
            </a:endParaRPr>
          </a:p>
        </p:txBody>
      </p:sp>
      <p:sp>
        <p:nvSpPr>
          <p:cNvPr id="8" name="TextBox 2"/>
          <p:cNvSpPr txBox="1"/>
          <p:nvPr>
            <p:custDataLst>
              <p:tags r:id="rId5"/>
            </p:custDataLst>
          </p:nvPr>
        </p:nvSpPr>
        <p:spPr>
          <a:xfrm>
            <a:off x="3352800" y="737235"/>
            <a:ext cx="12251690" cy="853440"/>
          </a:xfrm>
          <a:prstGeom prst="rect">
            <a:avLst/>
          </a:prstGeom>
          <a:noFill/>
        </p:spPr>
        <p:txBody>
          <a:bodyPr wrap="square" rtlCol="0">
            <a:noAutofit/>
          </a:bodyPr>
          <a:p>
            <a:r>
              <a:rPr lang="en-GB" sz="4000" b="1" dirty="0" smtClean="0">
                <a:solidFill>
                  <a:srgbClr val="00B050"/>
                </a:solidFill>
                <a:latin typeface="Times New Roman" panose="02020603050405020304" charset="0"/>
                <a:ea typeface="Open Sans" panose="020B0606030504020204" charset="0"/>
                <a:cs typeface="Times New Roman" panose="02020603050405020304" charset="0"/>
              </a:rPr>
              <a:t>4.5  </a:t>
            </a:r>
            <a:r>
              <a:rPr lang="en-GB" sz="4000" b="1" dirty="0" err="1" smtClean="0">
                <a:solidFill>
                  <a:srgbClr val="00B050"/>
                </a:solidFill>
                <a:latin typeface="Times New Roman" panose="02020603050405020304" charset="0"/>
                <a:ea typeface="Open Sans" panose="020B0606030504020204" charset="0"/>
                <a:cs typeface="Times New Roman" panose="02020603050405020304" charset="0"/>
              </a:rPr>
              <a:t>建立节粮减损的保障运行机制</a:t>
            </a:r>
            <a:endParaRPr lang="en-GB" sz="4000" b="1" dirty="0">
              <a:solidFill>
                <a:srgbClr val="00B050"/>
              </a:solidFill>
              <a:latin typeface="Times New Roman" panose="02020603050405020304" charset="0"/>
              <a:ea typeface="Open Sans" panose="020B0606030504020204" charset="0"/>
              <a:cs typeface="Times New Roman" panose="02020603050405020304" charset="0"/>
            </a:endParaRPr>
          </a:p>
          <a:p>
            <a:r>
              <a:rPr lang="en-US" altLang="zh-CN" b="1" kern="100" spc="-60" noProof="0" dirty="0">
                <a:solidFill>
                  <a:srgbClr val="F47847"/>
                </a:solidFill>
                <a:latin typeface="Times New Roman" panose="02020603050405020304" charset="0"/>
                <a:ea typeface="Open Sans" panose="020B0606030504020204" charset="0"/>
                <a:cs typeface="Times New Roman" panose="02020603050405020304" charset="0"/>
              </a:rPr>
              <a:t> </a:t>
            </a:r>
            <a:r>
              <a:rPr lang="en-US" altLang="zh-CN" sz="2800" b="1" kern="100" spc="-60" noProof="0" dirty="0">
                <a:solidFill>
                  <a:srgbClr val="F47847"/>
                </a:solidFill>
                <a:latin typeface="Times New Roman" panose="02020603050405020304" charset="0"/>
                <a:ea typeface="Open Sans" panose="020B0606030504020204" charset="0"/>
                <a:cs typeface="Times New Roman" panose="02020603050405020304" charset="0"/>
              </a:rPr>
              <a:t>Establish the </a:t>
            </a:r>
            <a:r>
              <a:rPr lang="en-US" altLang="zh-CN" sz="2800" b="1" kern="100" spc="-60" noProof="0" dirty="0" smtClean="0">
                <a:solidFill>
                  <a:srgbClr val="F47847"/>
                </a:solidFill>
                <a:latin typeface="Times New Roman" panose="02020603050405020304" charset="0"/>
                <a:ea typeface="Open Sans" panose="020B0606030504020204" charset="0"/>
                <a:cs typeface="Times New Roman" panose="02020603050405020304" charset="0"/>
              </a:rPr>
              <a:t>policy </a:t>
            </a:r>
            <a:r>
              <a:rPr lang="en-US" altLang="zh-CN" sz="2800" b="1" kern="100" spc="-60" noProof="0" dirty="0">
                <a:solidFill>
                  <a:srgbClr val="F47847"/>
                </a:solidFill>
                <a:latin typeface="Times New Roman" panose="02020603050405020304" charset="0"/>
                <a:ea typeface="Open Sans" panose="020B0606030504020204" charset="0"/>
                <a:cs typeface="Times New Roman" panose="02020603050405020304" charset="0"/>
              </a:rPr>
              <a:t>and operation mechanism of grain saving and loss reduction.</a:t>
            </a:r>
            <a:endParaRPr lang="en-US" altLang="zh-CN" sz="2800" b="1" kern="100" spc="-60" noProof="0" dirty="0">
              <a:solidFill>
                <a:srgbClr val="F47847"/>
              </a:solidFill>
              <a:latin typeface="Times New Roman" panose="02020603050405020304" charset="0"/>
              <a:ea typeface="Open Sans" panose="020B0606030504020204" charset="0"/>
              <a:cs typeface="Times New Roman" panose="02020603050405020304" charset="0"/>
            </a:endParaRPr>
          </a:p>
        </p:txBody>
      </p:sp>
      <p:sp>
        <p:nvSpPr>
          <p:cNvPr id="9" name="文本框 8"/>
          <p:cNvSpPr txBox="1"/>
          <p:nvPr>
            <p:custDataLst>
              <p:tags r:id="rId6"/>
            </p:custDataLst>
          </p:nvPr>
        </p:nvSpPr>
        <p:spPr>
          <a:xfrm>
            <a:off x="1371600" y="3695700"/>
            <a:ext cx="9858375" cy="1416050"/>
          </a:xfrm>
          <a:prstGeom prst="rect">
            <a:avLst/>
          </a:prstGeom>
          <a:noFill/>
        </p:spPr>
        <p:txBody>
          <a:bodyPr wrap="square" rtlCol="0" anchor="t">
            <a:noAutofit/>
          </a:bodyPr>
          <a:p>
            <a:pPr marL="342900" marR="0" indent="-342900" algn="just" defTabSz="914400" eaLnBrk="0" hangingPunct="0">
              <a:lnSpc>
                <a:spcPct val="80000"/>
              </a:lnSpc>
              <a:spcBef>
                <a:spcPts val="0"/>
              </a:spcBef>
              <a:spcAft>
                <a:spcPts val="0"/>
              </a:spcAft>
              <a:buClrTx/>
              <a:buSzTx/>
              <a:buFont typeface="Wingdings" panose="05000000000000000000" charset="0"/>
              <a:buChar char="Ø"/>
              <a:defRPr/>
            </a:pPr>
            <a:r>
              <a:rPr lang="en-US" altLang="zh-CN" sz="4000" kern="100" spc="-60" noProof="0" dirty="0" smtClean="0">
                <a:solidFill>
                  <a:srgbClr val="0070C0"/>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4.5.1 </a:t>
            </a:r>
            <a:r>
              <a:rPr lang="en-US" altLang="zh-CN" sz="4000" kern="100" spc="-60" noProof="0" dirty="0" err="1" smtClean="0">
                <a:solidFill>
                  <a:srgbClr val="0070C0"/>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建立节粮减损</a:t>
            </a:r>
            <a:r>
              <a:rPr lang="zh-CN" altLang="en-US" sz="4000" kern="100" spc="-60" noProof="0" dirty="0" smtClean="0">
                <a:solidFill>
                  <a:srgbClr val="0070C0"/>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的</a:t>
            </a:r>
            <a:r>
              <a:rPr lang="en-US" altLang="zh-CN" sz="4000" kern="100" spc="-60" noProof="0" dirty="0" err="1" smtClean="0">
                <a:solidFill>
                  <a:srgbClr val="0070C0"/>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统计考核体系</a:t>
            </a:r>
            <a:endParaRPr lang="en-US" altLang="zh-CN" sz="4000" kern="100" spc="-60" noProof="0" dirty="0" smtClean="0">
              <a:solidFill>
                <a:srgbClr val="0070C0"/>
              </a:solidFill>
              <a:latin typeface="Times New Roman" panose="02020603050405020304" charset="0"/>
              <a:ea typeface="Open Sans" panose="020B0606030504020204" charset="0"/>
              <a:cs typeface="Times New Roman" panose="02020603050405020304" charset="0"/>
              <a:sym typeface="方正兰亭黑简体" panose="02000000000000000000" charset="-122"/>
            </a:endParaRPr>
          </a:p>
          <a:p>
            <a:pPr marR="0" algn="just" defTabSz="914400" eaLnBrk="0" hangingPunct="0">
              <a:lnSpc>
                <a:spcPct val="80000"/>
              </a:lnSpc>
              <a:spcBef>
                <a:spcPts val="0"/>
              </a:spcBef>
              <a:spcAft>
                <a:spcPts val="0"/>
              </a:spcAft>
              <a:buClrTx/>
              <a:buSzTx/>
              <a:defRPr/>
            </a:pPr>
            <a:r>
              <a:rPr lang="en-US" altLang="zh-CN" sz="2800" b="1" kern="100" spc="-60" noProof="0" dirty="0" smtClean="0">
                <a:solidFill>
                  <a:srgbClr val="F47847"/>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Establish </a:t>
            </a:r>
            <a:r>
              <a:rPr lang="en-US" altLang="zh-CN" sz="2800" b="1" kern="100" spc="-60" noProof="0" dirty="0">
                <a:solidFill>
                  <a:srgbClr val="F47847"/>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a statistical assessment system for </a:t>
            </a:r>
            <a:r>
              <a:rPr lang="en-US" altLang="zh-CN" sz="2800" b="1" kern="100" spc="-60" noProof="0" dirty="0" smtClean="0">
                <a:solidFill>
                  <a:srgbClr val="F47847"/>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grain loss reduction.</a:t>
            </a:r>
            <a:endParaRPr lang="en-US" altLang="zh-CN" sz="2800" b="1" kern="100" spc="-60" noProof="0" dirty="0">
              <a:solidFill>
                <a:srgbClr val="F47847"/>
              </a:solidFill>
              <a:latin typeface="Times New Roman" panose="02020603050405020304" charset="0"/>
              <a:ea typeface="Open Sans" panose="020B0606030504020204" charset="0"/>
              <a:cs typeface="Times New Roman" panose="02020603050405020304" charset="0"/>
              <a:sym typeface="方正兰亭黑简体" panose="02000000000000000000" charset="-122"/>
            </a:endParaRPr>
          </a:p>
        </p:txBody>
      </p:sp>
      <p:sp>
        <p:nvSpPr>
          <p:cNvPr id="102" name="文本框 101"/>
          <p:cNvSpPr txBox="1"/>
          <p:nvPr>
            <p:custDataLst>
              <p:tags r:id="rId7"/>
            </p:custDataLst>
          </p:nvPr>
        </p:nvSpPr>
        <p:spPr>
          <a:xfrm>
            <a:off x="1447800" y="5905500"/>
            <a:ext cx="7516495" cy="1137285"/>
          </a:xfrm>
          <a:prstGeom prst="rect">
            <a:avLst/>
          </a:prstGeom>
          <a:noFill/>
          <a:ln w="9525">
            <a:noFill/>
          </a:ln>
        </p:spPr>
        <p:txBody>
          <a:bodyPr wrap="square">
            <a:spAutoFit/>
          </a:bodyPr>
          <a:p>
            <a:pPr marL="342900" indent="-342900">
              <a:buFont typeface="Wingdings" panose="05000000000000000000" charset="0"/>
              <a:buChar char="Ø"/>
            </a:pPr>
            <a:r>
              <a:rPr lang="en-US" altLang="zh-CN" sz="4000" b="0" kern="100" spc="-60" noProof="0" dirty="0" smtClean="0">
                <a:solidFill>
                  <a:srgbClr val="0070C0"/>
                </a:solidFill>
                <a:latin typeface="Times New Roman" panose="02020603050405020304" charset="0"/>
                <a:ea typeface="Open Sans" panose="020B0606030504020204" charset="0"/>
                <a:cs typeface="Times New Roman" panose="02020603050405020304" charset="0"/>
              </a:rPr>
              <a:t>4.5.2 </a:t>
            </a:r>
            <a:r>
              <a:rPr lang="en-US" altLang="zh-CN" sz="4000" b="0" kern="100" spc="-60" noProof="0" dirty="0" err="1" smtClean="0">
                <a:solidFill>
                  <a:srgbClr val="0070C0"/>
                </a:solidFill>
                <a:latin typeface="Times New Roman" panose="02020603050405020304" charset="0"/>
                <a:ea typeface="Open Sans" panose="020B0606030504020204" charset="0"/>
                <a:cs typeface="Times New Roman" panose="02020603050405020304" charset="0"/>
              </a:rPr>
              <a:t>强化标准规则引领</a:t>
            </a:r>
            <a:endParaRPr lang="en-US" altLang="zh-CN" sz="4000" b="0" kern="100" spc="-60" noProof="0" dirty="0">
              <a:solidFill>
                <a:srgbClr val="0070C0"/>
              </a:solidFill>
              <a:latin typeface="Times New Roman" panose="02020603050405020304" charset="0"/>
              <a:ea typeface="Open Sans" panose="020B0606030504020204" charset="0"/>
              <a:cs typeface="Times New Roman" panose="02020603050405020304" charset="0"/>
            </a:endParaRPr>
          </a:p>
          <a:p>
            <a:pPr indent="0">
              <a:buFont typeface="Wingdings" panose="05000000000000000000" charset="0"/>
              <a:buNone/>
            </a:pPr>
            <a:r>
              <a:rPr lang="en-US" altLang="zh-CN" sz="1600" b="1" kern="100" spc="-60" noProof="0" dirty="0">
                <a:solidFill>
                  <a:srgbClr val="F47847"/>
                </a:solidFill>
                <a:latin typeface="Times New Roman" panose="02020603050405020304" charset="0"/>
                <a:ea typeface="Open Sans" panose="020B0606030504020204" charset="0"/>
                <a:cs typeface="Times New Roman" panose="02020603050405020304" charset="0"/>
              </a:rPr>
              <a:t> </a:t>
            </a:r>
            <a:r>
              <a:rPr lang="en-US" altLang="zh-CN" sz="2800" b="1" kern="100" spc="-60" noProof="0" dirty="0" smtClean="0">
                <a:solidFill>
                  <a:srgbClr val="F47847"/>
                </a:solidFill>
                <a:latin typeface="Times New Roman" panose="02020603050405020304" charset="0"/>
                <a:ea typeface="Open Sans" panose="020B0606030504020204" charset="0"/>
                <a:cs typeface="Times New Roman" panose="02020603050405020304" charset="0"/>
              </a:rPr>
              <a:t>Strengthen </a:t>
            </a:r>
            <a:r>
              <a:rPr lang="en-US" altLang="zh-CN" sz="2800" b="1" kern="100" spc="-60" noProof="0" dirty="0">
                <a:solidFill>
                  <a:srgbClr val="F47847"/>
                </a:solidFill>
                <a:latin typeface="Times New Roman" panose="02020603050405020304" charset="0"/>
                <a:ea typeface="Open Sans" panose="020B0606030504020204" charset="0"/>
                <a:cs typeface="Times New Roman" panose="02020603050405020304" charset="0"/>
              </a:rPr>
              <a:t>the </a:t>
            </a:r>
            <a:r>
              <a:rPr lang="en-US" altLang="zh-CN" sz="2800" b="1" kern="100" spc="-60" dirty="0">
                <a:solidFill>
                  <a:srgbClr val="F47847"/>
                </a:solidFill>
                <a:latin typeface="Times New Roman" panose="02020603050405020304" charset="0"/>
                <a:ea typeface="Open Sans" panose="020B0606030504020204" charset="0"/>
                <a:cs typeface="Times New Roman" panose="02020603050405020304" charset="0"/>
              </a:rPr>
              <a:t>guidance for standard </a:t>
            </a:r>
            <a:r>
              <a:rPr lang="en-US" altLang="zh-CN" sz="2800" b="1" kern="100" spc="-60" noProof="0" dirty="0">
                <a:solidFill>
                  <a:srgbClr val="F47847"/>
                </a:solidFill>
                <a:latin typeface="Times New Roman" panose="02020603050405020304" charset="0"/>
                <a:ea typeface="Open Sans" panose="020B0606030504020204" charset="0"/>
                <a:cs typeface="Times New Roman" panose="02020603050405020304" charset="0"/>
              </a:rPr>
              <a:t>rules.</a:t>
            </a:r>
            <a:endParaRPr lang="en-US" altLang="zh-CN" sz="2800" b="1" kern="100" spc="-60" noProof="0" dirty="0">
              <a:solidFill>
                <a:srgbClr val="F47847"/>
              </a:solidFill>
              <a:latin typeface="Times New Roman" panose="02020603050405020304" charset="0"/>
              <a:ea typeface="Open Sans" panose="020B0606030504020204" charset="0"/>
              <a:cs typeface="Times New Roman" panose="02020603050405020304" charset="0"/>
            </a:endParaRPr>
          </a:p>
        </p:txBody>
      </p:sp>
      <p:pic>
        <p:nvPicPr>
          <p:cNvPr id="123" name="图片 122"/>
          <p:cNvPicPr/>
          <p:nvPr>
            <p:custDataLst>
              <p:tags r:id="rId8"/>
            </p:custDataLst>
          </p:nvPr>
        </p:nvPicPr>
        <p:blipFill>
          <a:blip r:embed="rId9" cstate="print"/>
          <a:stretch>
            <a:fillRect/>
          </a:stretch>
        </p:blipFill>
        <p:spPr>
          <a:xfrm>
            <a:off x="11353800" y="3390900"/>
            <a:ext cx="5520690" cy="394589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p:split orient="vert" dir="in"/>
      </p:transition>
    </mc:Choice>
    <mc:Fallback>
      <p:transition spd="slow">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02"/>
                                        </p:tgtEl>
                                        <p:attrNameLst>
                                          <p:attrName>style.visibility</p:attrName>
                                        </p:attrNameLst>
                                      </p:cBhvr>
                                      <p:to>
                                        <p:strVal val="visible"/>
                                      </p:to>
                                    </p:set>
                                    <p:animEffect transition="in" filter="blinds(horizontal)">
                                      <p:cBhvr>
                                        <p:cTn id="13" dur="500"/>
                                        <p:tgtEl>
                                          <p:spTgt spid="102"/>
                                        </p:tgtEl>
                                      </p:cBhvr>
                                    </p:animEffect>
                                  </p:childTnLst>
                                </p:cTn>
                              </p:par>
                              <p:par>
                                <p:cTn id="14" presetID="3" presetClass="entr" presetSubtype="10" fill="hold" nodeType="withEffect">
                                  <p:stCondLst>
                                    <p:cond delay="0"/>
                                  </p:stCondLst>
                                  <p:childTnLst>
                                    <p:set>
                                      <p:cBhvr>
                                        <p:cTn id="15" dur="1" fill="hold">
                                          <p:stCondLst>
                                            <p:cond delay="0"/>
                                          </p:stCondLst>
                                        </p:cTn>
                                        <p:tgtEl>
                                          <p:spTgt spid="123"/>
                                        </p:tgtEl>
                                        <p:attrNameLst>
                                          <p:attrName>style.visibility</p:attrName>
                                        </p:attrNameLst>
                                      </p:cBhvr>
                                      <p:to>
                                        <p:strVal val="visible"/>
                                      </p:to>
                                    </p:set>
                                    <p:animEffect transition="in" filter="blinds(horizontal)">
                                      <p:cBhvr>
                                        <p:cTn id="16" dur="5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6"/>
          <p:cNvGrpSpPr/>
          <p:nvPr/>
        </p:nvGrpSpPr>
        <p:grpSpPr>
          <a:xfrm rot="-5400000">
            <a:off x="-1921219" y="-1921220"/>
            <a:ext cx="5896800" cy="5896800"/>
            <a:chOff x="0" y="0"/>
            <a:chExt cx="9130328" cy="9130328"/>
          </a:xfrm>
        </p:grpSpPr>
        <p:sp>
          <p:nvSpPr>
            <p:cNvPr id="18" name="Freeform 7"/>
            <p:cNvSpPr/>
            <p:nvPr/>
          </p:nvSpPr>
          <p:spPr>
            <a:xfrm rot="-2700000">
              <a:off x="2403426" y="270785"/>
              <a:ext cx="4323477" cy="8588757"/>
            </a:xfrm>
            <a:custGeom>
              <a:avLst/>
              <a:gdLst/>
              <a:ahLst/>
              <a:cxnLst/>
              <a:rect l="l" t="t" r="r" b="b"/>
              <a:pathLst>
                <a:path w="4323477" h="8588757">
                  <a:moveTo>
                    <a:pt x="0" y="0"/>
                  </a:moveTo>
                  <a:lnTo>
                    <a:pt x="4323476" y="0"/>
                  </a:lnTo>
                  <a:lnTo>
                    <a:pt x="4323476" y="8588758"/>
                  </a:lnTo>
                  <a:lnTo>
                    <a:pt x="0" y="8588758"/>
                  </a:lnTo>
                  <a:lnTo>
                    <a:pt x="0" y="0"/>
                  </a:lnTo>
                  <a:close/>
                </a:path>
              </a:pathLst>
            </a:custGeom>
            <a:blipFill>
              <a:blip r:embed="rId1">
                <a:extLst>
                  <a:ext uri="{96DAC541-7B7A-43D3-8B79-37D633B846F1}">
                    <asvg:svgBlip xmlns:asvg="http://schemas.microsoft.com/office/drawing/2016/SVG/main" r:embed="rId2"/>
                  </a:ext>
                </a:extLst>
              </a:blip>
              <a:stretch>
                <a:fillRect r="-98653"/>
              </a:stretch>
            </a:blipFill>
          </p:spPr>
        </p:sp>
        <p:sp>
          <p:nvSpPr>
            <p:cNvPr id="19" name="Freeform 8"/>
            <p:cNvSpPr/>
            <p:nvPr/>
          </p:nvSpPr>
          <p:spPr>
            <a:xfrm rot="-2700000" flipH="1">
              <a:off x="5784265" y="190406"/>
              <a:ext cx="2113253" cy="4198061"/>
            </a:xfrm>
            <a:custGeom>
              <a:avLst/>
              <a:gdLst/>
              <a:ahLst/>
              <a:cxnLst/>
              <a:rect l="l" t="t" r="r" b="b"/>
              <a:pathLst>
                <a:path w="2113253" h="4198061">
                  <a:moveTo>
                    <a:pt x="2113253" y="0"/>
                  </a:moveTo>
                  <a:lnTo>
                    <a:pt x="0" y="0"/>
                  </a:lnTo>
                  <a:lnTo>
                    <a:pt x="0" y="4198061"/>
                  </a:lnTo>
                  <a:lnTo>
                    <a:pt x="2113253" y="4198061"/>
                  </a:lnTo>
                  <a:lnTo>
                    <a:pt x="2113253" y="0"/>
                  </a:lnTo>
                  <a:close/>
                </a:path>
              </a:pathLst>
            </a:custGeom>
            <a:blipFill>
              <a:blip r:embed="rId3">
                <a:extLst>
                  <a:ext uri="{96DAC541-7B7A-43D3-8B79-37D633B846F1}">
                    <asvg:svgBlip xmlns:asvg="http://schemas.microsoft.com/office/drawing/2016/SVG/main" r:embed="rId4"/>
                  </a:ext>
                </a:extLst>
              </a:blip>
              <a:stretch>
                <a:fillRect r="-98653"/>
              </a:stretch>
            </a:blipFill>
          </p:spPr>
        </p:sp>
        <p:sp>
          <p:nvSpPr>
            <p:cNvPr id="20" name="Freeform 9"/>
            <p:cNvSpPr/>
            <p:nvPr/>
          </p:nvSpPr>
          <p:spPr>
            <a:xfrm rot="-2700000">
              <a:off x="5207629" y="2369390"/>
              <a:ext cx="1040206" cy="2066411"/>
            </a:xfrm>
            <a:custGeom>
              <a:avLst/>
              <a:gdLst/>
              <a:ahLst/>
              <a:cxnLst/>
              <a:rect l="l" t="t" r="r" b="b"/>
              <a:pathLst>
                <a:path w="1040206" h="2066411">
                  <a:moveTo>
                    <a:pt x="0" y="0"/>
                  </a:moveTo>
                  <a:lnTo>
                    <a:pt x="1040206" y="0"/>
                  </a:lnTo>
                  <a:lnTo>
                    <a:pt x="1040206" y="2066412"/>
                  </a:lnTo>
                  <a:lnTo>
                    <a:pt x="0" y="2066412"/>
                  </a:lnTo>
                  <a:lnTo>
                    <a:pt x="0" y="0"/>
                  </a:lnTo>
                  <a:close/>
                </a:path>
              </a:pathLst>
            </a:custGeom>
            <a:blipFill>
              <a:blip r:embed="rId3">
                <a:extLst>
                  <a:ext uri="{96DAC541-7B7A-43D3-8B79-37D633B846F1}">
                    <asvg:svgBlip xmlns:asvg="http://schemas.microsoft.com/office/drawing/2016/SVG/main" r:embed="rId4"/>
                  </a:ext>
                </a:extLst>
              </a:blip>
              <a:stretch>
                <a:fillRect r="-98653"/>
              </a:stretch>
            </a:blipFill>
          </p:spPr>
        </p:sp>
      </p:grpSp>
      <p:sp>
        <p:nvSpPr>
          <p:cNvPr id="2" name="TextBox 2"/>
          <p:cNvSpPr txBox="1"/>
          <p:nvPr/>
        </p:nvSpPr>
        <p:spPr>
          <a:xfrm>
            <a:off x="3361677" y="9700019"/>
            <a:ext cx="12369684" cy="346249"/>
          </a:xfrm>
          <a:prstGeom prst="rect">
            <a:avLst/>
          </a:prstGeom>
        </p:spPr>
        <p:txBody>
          <a:bodyPr lIns="0" tIns="0" rIns="0" bIns="0" rtlCol="0" anchor="t">
            <a:spAutoFit/>
          </a:bodyPr>
          <a:lstStyle/>
          <a:p>
            <a:pPr>
              <a:lnSpc>
                <a:spcPts val="2700"/>
              </a:lnSpc>
            </a:pPr>
            <a:r>
              <a:rPr lang="en-US" sz="2800" dirty="0">
                <a:solidFill>
                  <a:srgbClr val="1D85C6"/>
                </a:solidFill>
                <a:latin typeface="微软雅黑" panose="020B0503020204020204" pitchFamily="34" charset="-122"/>
                <a:ea typeface="微软雅黑" panose="020B0503020204020204" pitchFamily="34" charset="-122"/>
              </a:rPr>
              <a:t>SEMINAR ON POST-HARVEST LOSS MANAGEMENT</a:t>
            </a:r>
            <a:r>
              <a:rPr lang="zh-CN" altLang="en-US" sz="2800" dirty="0">
                <a:solidFill>
                  <a:srgbClr val="1D85C6"/>
                </a:solidFill>
                <a:latin typeface="微软雅黑" panose="020B0503020204020204" pitchFamily="34" charset="-122"/>
                <a:ea typeface="微软雅黑" panose="020B0503020204020204" pitchFamily="34" charset="-122"/>
              </a:rPr>
              <a:t> </a:t>
            </a:r>
            <a:r>
              <a:rPr lang="en-US" sz="2800" dirty="0" err="1">
                <a:solidFill>
                  <a:srgbClr val="1D85C6"/>
                </a:solidFill>
                <a:latin typeface="微软雅黑" panose="020B0503020204020204" pitchFamily="34" charset="-122"/>
                <a:ea typeface="微软雅黑" panose="020B0503020204020204" pitchFamily="34" charset="-122"/>
              </a:rPr>
              <a:t>粮食减损国际研讨会</a:t>
            </a:r>
            <a:endParaRPr lang="en-US" sz="2800" dirty="0">
              <a:solidFill>
                <a:srgbClr val="1D85C6"/>
              </a:solidFill>
              <a:latin typeface="微软雅黑" panose="020B0503020204020204" pitchFamily="34" charset="-122"/>
              <a:ea typeface="微软雅黑" panose="020B0503020204020204" pitchFamily="34" charset="-122"/>
            </a:endParaRPr>
          </a:p>
        </p:txBody>
      </p:sp>
      <p:sp>
        <p:nvSpPr>
          <p:cNvPr id="5" name="Freeform 5"/>
          <p:cNvSpPr/>
          <p:nvPr/>
        </p:nvSpPr>
        <p:spPr>
          <a:xfrm rot="-2700000">
            <a:off x="15221383" y="8899740"/>
            <a:ext cx="3810717" cy="1905358"/>
          </a:xfrm>
          <a:custGeom>
            <a:avLst/>
            <a:gdLst/>
            <a:ahLst/>
            <a:cxnLst/>
            <a:rect l="l" t="t" r="r" b="b"/>
            <a:pathLst>
              <a:path w="3810717" h="1905358">
                <a:moveTo>
                  <a:pt x="0" y="0"/>
                </a:moveTo>
                <a:lnTo>
                  <a:pt x="3810717" y="0"/>
                </a:lnTo>
                <a:lnTo>
                  <a:pt x="3810717" y="1905358"/>
                </a:lnTo>
                <a:lnTo>
                  <a:pt x="0" y="1905358"/>
                </a:lnTo>
                <a:lnTo>
                  <a:pt x="0" y="0"/>
                </a:lnTo>
                <a:close/>
              </a:path>
            </a:pathLst>
          </a:custGeom>
          <a:blipFill>
            <a:blip r:embed="rId5">
              <a:alphaModFix amt="40000"/>
              <a:extLst>
                <a:ext uri="{96DAC541-7B7A-43D3-8B79-37D633B846F1}">
                  <asvg:svgBlip xmlns:asvg="http://schemas.microsoft.com/office/drawing/2016/SVG/main" r:embed="rId6"/>
                </a:ext>
              </a:extLst>
            </a:blip>
            <a:stretch>
              <a:fillRect/>
            </a:stretch>
          </a:blipFill>
        </p:spPr>
      </p:sp>
      <p:sp>
        <p:nvSpPr>
          <p:cNvPr id="6" name="Freeform 6"/>
          <p:cNvSpPr/>
          <p:nvPr/>
        </p:nvSpPr>
        <p:spPr>
          <a:xfrm>
            <a:off x="-4947379" y="5815006"/>
            <a:ext cx="8943989" cy="8943989"/>
          </a:xfrm>
          <a:custGeom>
            <a:avLst/>
            <a:gdLst/>
            <a:ahLst/>
            <a:cxnLst/>
            <a:rect l="l" t="t" r="r" b="b"/>
            <a:pathLst>
              <a:path w="8943989" h="8943989">
                <a:moveTo>
                  <a:pt x="0" y="0"/>
                </a:moveTo>
                <a:lnTo>
                  <a:pt x="8943989" y="0"/>
                </a:lnTo>
                <a:lnTo>
                  <a:pt x="8943989" y="8943988"/>
                </a:lnTo>
                <a:lnTo>
                  <a:pt x="0" y="8943988"/>
                </a:lnTo>
                <a:lnTo>
                  <a:pt x="0" y="0"/>
                </a:lnTo>
                <a:close/>
              </a:path>
            </a:pathLst>
          </a:custGeom>
          <a:blipFill>
            <a:blip r:embed="rId7">
              <a:alphaModFix amt="31999"/>
              <a:extLst>
                <a:ext uri="{96DAC541-7B7A-43D3-8B79-37D633B846F1}">
                  <asvg:svgBlip xmlns:asvg="http://schemas.microsoft.com/office/drawing/2016/SVG/main" r:embed="rId8"/>
                </a:ext>
              </a:extLst>
            </a:blip>
            <a:stretch>
              <a:fillRect/>
            </a:stretch>
          </a:blipFill>
        </p:spPr>
      </p:sp>
      <p:sp>
        <p:nvSpPr>
          <p:cNvPr id="7" name="TextBox 7"/>
          <p:cNvSpPr txBox="1"/>
          <p:nvPr/>
        </p:nvSpPr>
        <p:spPr>
          <a:xfrm>
            <a:off x="299787" y="9307305"/>
            <a:ext cx="2151006" cy="773714"/>
          </a:xfrm>
          <a:prstGeom prst="rect">
            <a:avLst/>
          </a:prstGeom>
        </p:spPr>
        <p:txBody>
          <a:bodyPr lIns="0" tIns="0" rIns="0" bIns="0" rtlCol="0" anchor="t">
            <a:spAutoFit/>
          </a:bodyPr>
          <a:lstStyle/>
          <a:p>
            <a:pPr>
              <a:lnSpc>
                <a:spcPts val="3100"/>
              </a:lnSpc>
            </a:pPr>
            <a:r>
              <a:rPr lang="en-US" sz="2245">
                <a:solidFill>
                  <a:srgbClr val="1578B6"/>
                </a:solidFill>
                <a:latin typeface="微软雅黑" panose="020B0503020204020204" pitchFamily="34" charset="-122"/>
                <a:ea typeface="微软雅黑" panose="020B0503020204020204" pitchFamily="34" charset="-122"/>
              </a:rPr>
              <a:t>河南·开封</a:t>
            </a:r>
            <a:endParaRPr lang="en-US" sz="2245">
              <a:solidFill>
                <a:srgbClr val="1578B6"/>
              </a:solidFill>
              <a:latin typeface="微软雅黑" panose="020B0503020204020204" pitchFamily="34" charset="-122"/>
              <a:ea typeface="微软雅黑" panose="020B0503020204020204" pitchFamily="34" charset="-122"/>
            </a:endParaRPr>
          </a:p>
          <a:p>
            <a:pPr>
              <a:lnSpc>
                <a:spcPts val="3100"/>
              </a:lnSpc>
            </a:pPr>
            <a:r>
              <a:rPr lang="en-US" sz="2245">
                <a:solidFill>
                  <a:srgbClr val="1578B6"/>
                </a:solidFill>
                <a:latin typeface="微软雅黑" panose="020B0503020204020204" pitchFamily="34" charset="-122"/>
                <a:ea typeface="微软雅黑" panose="020B0503020204020204" pitchFamily="34" charset="-122"/>
              </a:rPr>
              <a:t>2023年9月25日</a:t>
            </a:r>
            <a:endParaRPr lang="en-US" sz="2245">
              <a:solidFill>
                <a:srgbClr val="1578B6"/>
              </a:solidFill>
              <a:latin typeface="微软雅黑" panose="020B0503020204020204" pitchFamily="34" charset="-122"/>
              <a:ea typeface="微软雅黑" panose="020B0503020204020204" pitchFamily="34" charset="-122"/>
            </a:endParaRPr>
          </a:p>
        </p:txBody>
      </p:sp>
      <p:sp>
        <p:nvSpPr>
          <p:cNvPr id="8" name="矩形 7"/>
          <p:cNvSpPr/>
          <p:nvPr/>
        </p:nvSpPr>
        <p:spPr>
          <a:xfrm>
            <a:off x="6360795" y="5717540"/>
            <a:ext cx="4314190" cy="1336040"/>
          </a:xfrm>
          <a:prstGeom prst="rect">
            <a:avLst/>
          </a:prstGeom>
        </p:spPr>
        <p:txBody>
          <a:bodyPr wrap="square" lIns="91415" tIns="45708" rIns="91415" bIns="45708">
            <a:spAutoFit/>
          </a:bodyPr>
          <a:p>
            <a:pPr algn="ctr">
              <a:lnSpc>
                <a:spcPct val="150000"/>
              </a:lnSpc>
            </a:pPr>
            <a:r>
              <a:rPr lang="en-US" altLang="zh-CN" sz="5400" dirty="0">
                <a:solidFill>
                  <a:srgbClr val="0070C0"/>
                </a:solidFill>
                <a:latin typeface="Open Sans Regular" panose="020B0606030504020204" charset="0"/>
                <a:ea typeface="微软雅黑" panose="020B0503020204020204" pitchFamily="34" charset="-122"/>
                <a:cs typeface="Open Sans Regular" panose="020B0606030504020204" charset="0"/>
              </a:rPr>
              <a:t>Background</a:t>
            </a:r>
            <a:endParaRPr lang="en-US" altLang="zh-CN" sz="5400" dirty="0">
              <a:solidFill>
                <a:srgbClr val="0070C0"/>
              </a:solidFill>
              <a:latin typeface="Open Sans Regular" panose="020B0606030504020204" charset="0"/>
              <a:ea typeface="微软雅黑" panose="020B0503020204020204" pitchFamily="34" charset="-122"/>
              <a:cs typeface="Open Sans Regular" panose="020B0606030504020204" charset="0"/>
            </a:endParaRPr>
          </a:p>
        </p:txBody>
      </p:sp>
      <p:sp>
        <p:nvSpPr>
          <p:cNvPr id="9" name="椭圆 8"/>
          <p:cNvSpPr/>
          <p:nvPr/>
        </p:nvSpPr>
        <p:spPr>
          <a:xfrm>
            <a:off x="8648065" y="4304665"/>
            <a:ext cx="1415415" cy="1256030"/>
          </a:xfrm>
          <a:prstGeom prst="ellipse">
            <a:avLst/>
          </a:prstGeom>
          <a:gradFill flip="none" rotWithShape="1">
            <a:gsLst>
              <a:gs pos="0">
                <a:sysClr val="window" lastClr="FFFFFF"/>
              </a:gs>
              <a:gs pos="36000">
                <a:sysClr val="window" lastClr="FFFFFF"/>
              </a:gs>
              <a:gs pos="100000">
                <a:srgbClr val="C7C7C7"/>
              </a:gs>
            </a:gsLst>
            <a:lin ang="13500000" scaled="1"/>
            <a:tileRect/>
          </a:gradFill>
          <a:ln w="19050" cap="flat" cmpd="sng" algn="ctr">
            <a:solidFill>
              <a:sysClr val="window" lastClr="FFFFFF"/>
            </a:solidFill>
            <a:prstDash val="solid"/>
            <a:miter lim="800000"/>
          </a:ln>
          <a:effectLst>
            <a:outerShdw blurRad="419100" dist="571500" dir="2700000" sx="90000" sy="90000" algn="tl" rotWithShape="0">
              <a:sysClr val="windowText" lastClr="000000">
                <a:lumMod val="50000"/>
                <a:lumOff val="50000"/>
                <a:alpha val="40000"/>
              </a:sysClr>
            </a:outerShdw>
          </a:effectLst>
        </p:spPr>
        <p:txBody>
          <a:bodyPr rtlCol="0" anchor="ctr"/>
          <a:p>
            <a:pPr algn="ctr"/>
            <a:endParaRPr lang="zh-CN" altLang="en-US" sz="2000" dirty="0">
              <a:solidFill>
                <a:sysClr val="window" lastClr="FFFFFF"/>
              </a:solidFill>
              <a:latin typeface="ITC Avant Garde Std XLt" charset="0"/>
              <a:ea typeface="方正兰亭黑简体" panose="02000000000000000000" charset="-122"/>
            </a:endParaRPr>
          </a:p>
        </p:txBody>
      </p:sp>
      <p:sp>
        <p:nvSpPr>
          <p:cNvPr id="76" name="椭圆 75"/>
          <p:cNvSpPr/>
          <p:nvPr/>
        </p:nvSpPr>
        <p:spPr>
          <a:xfrm>
            <a:off x="10063480" y="3008630"/>
            <a:ext cx="322580" cy="286385"/>
          </a:xfrm>
          <a:prstGeom prst="ellipse">
            <a:avLst/>
          </a:prstGeom>
          <a:gradFill flip="none" rotWithShape="1">
            <a:gsLst>
              <a:gs pos="0">
                <a:sysClr val="window" lastClr="FFFFFF"/>
              </a:gs>
              <a:gs pos="36000">
                <a:sysClr val="window" lastClr="FFFFFF"/>
              </a:gs>
              <a:gs pos="100000">
                <a:srgbClr val="C7C7C7"/>
              </a:gs>
            </a:gsLst>
            <a:lin ang="13500000" scaled="1"/>
            <a:tileRect/>
          </a:gradFill>
          <a:ln w="9525" cap="flat" cmpd="sng" algn="ctr">
            <a:solidFill>
              <a:sysClr val="window" lastClr="FFFFFF"/>
            </a:solidFill>
            <a:prstDash val="solid"/>
            <a:miter lim="800000"/>
          </a:ln>
          <a:effectLst>
            <a:outerShdw blurRad="419100" dist="190500" dir="2700000" sx="90000" sy="90000" algn="tl" rotWithShape="0">
              <a:sysClr val="windowText" lastClr="000000">
                <a:alpha val="45000"/>
              </a:sysClr>
            </a:outerShdw>
          </a:effectLst>
        </p:spPr>
        <p:txBody>
          <a:bodyPr rtlCol="0" anchor="ctr"/>
          <a:p>
            <a:pPr algn="ctr"/>
            <a:endParaRPr lang="zh-CN" altLang="en-US">
              <a:solidFill>
                <a:sysClr val="window" lastClr="FFFFFF"/>
              </a:solidFill>
              <a:latin typeface="ITC Avant Garde Std XLt" charset="0"/>
              <a:ea typeface="方正兰亭黑简体" panose="02000000000000000000" charset="-122"/>
            </a:endParaRPr>
          </a:p>
        </p:txBody>
      </p:sp>
      <p:sp>
        <p:nvSpPr>
          <p:cNvPr id="77" name="椭圆 76"/>
          <p:cNvSpPr/>
          <p:nvPr/>
        </p:nvSpPr>
        <p:spPr>
          <a:xfrm>
            <a:off x="6497955" y="4404360"/>
            <a:ext cx="322580" cy="286385"/>
          </a:xfrm>
          <a:prstGeom prst="ellipse">
            <a:avLst/>
          </a:prstGeom>
          <a:gradFill flip="none" rotWithShape="1">
            <a:gsLst>
              <a:gs pos="0">
                <a:sysClr val="window" lastClr="FFFFFF"/>
              </a:gs>
              <a:gs pos="36000">
                <a:sysClr val="window" lastClr="FFFFFF"/>
              </a:gs>
              <a:gs pos="100000">
                <a:srgbClr val="C7C7C7"/>
              </a:gs>
            </a:gsLst>
            <a:lin ang="13500000" scaled="1"/>
            <a:tileRect/>
          </a:gradFill>
          <a:ln w="9525" cap="flat" cmpd="sng" algn="ctr">
            <a:solidFill>
              <a:sysClr val="window" lastClr="FFFFFF"/>
            </a:solidFill>
            <a:prstDash val="solid"/>
            <a:miter lim="800000"/>
          </a:ln>
          <a:effectLst>
            <a:outerShdw blurRad="419100" dist="190500" dir="2700000" sx="90000" sy="90000" algn="tl" rotWithShape="0">
              <a:sysClr val="windowText" lastClr="000000">
                <a:alpha val="45000"/>
              </a:sysClr>
            </a:outerShdw>
          </a:effectLst>
        </p:spPr>
        <p:txBody>
          <a:bodyPr rtlCol="0" anchor="ctr"/>
          <a:p>
            <a:pPr algn="ctr"/>
            <a:endParaRPr lang="zh-CN" altLang="en-US">
              <a:solidFill>
                <a:sysClr val="window" lastClr="FFFFFF"/>
              </a:solidFill>
              <a:latin typeface="ITC Avant Garde Std XLt" charset="0"/>
              <a:ea typeface="方正兰亭黑简体" panose="02000000000000000000" charset="-122"/>
            </a:endParaRPr>
          </a:p>
        </p:txBody>
      </p:sp>
      <p:sp>
        <p:nvSpPr>
          <p:cNvPr id="10" name="椭圆 9"/>
          <p:cNvSpPr/>
          <p:nvPr/>
        </p:nvSpPr>
        <p:spPr>
          <a:xfrm>
            <a:off x="6324600" y="2633980"/>
            <a:ext cx="1415415" cy="1256030"/>
          </a:xfrm>
          <a:prstGeom prst="ellipse">
            <a:avLst/>
          </a:prstGeom>
          <a:gradFill flip="none" rotWithShape="1">
            <a:gsLst>
              <a:gs pos="0">
                <a:sysClr val="window" lastClr="FFFFFF"/>
              </a:gs>
              <a:gs pos="36000">
                <a:sysClr val="window" lastClr="FFFFFF"/>
              </a:gs>
              <a:gs pos="100000">
                <a:srgbClr val="C7C7C7"/>
              </a:gs>
            </a:gsLst>
            <a:lin ang="13500000" scaled="1"/>
            <a:tileRect/>
          </a:gradFill>
          <a:ln w="19050" cap="flat" cmpd="sng" algn="ctr">
            <a:solidFill>
              <a:sysClr val="window" lastClr="FFFFFF"/>
            </a:solidFill>
            <a:prstDash val="solid"/>
            <a:miter lim="800000"/>
          </a:ln>
          <a:effectLst>
            <a:outerShdw blurRad="419100" dist="571500" dir="2700000" sx="90000" sy="90000" algn="tl" rotWithShape="0">
              <a:sysClr val="windowText" lastClr="000000">
                <a:lumMod val="50000"/>
                <a:lumOff val="50000"/>
                <a:alpha val="40000"/>
              </a:sysClr>
            </a:outerShdw>
          </a:effectLst>
        </p:spPr>
        <p:txBody>
          <a:bodyPr rtlCol="0" anchor="ctr"/>
          <a:p>
            <a:pPr algn="ctr"/>
            <a:endParaRPr lang="zh-CN" altLang="en-US" sz="2000" dirty="0">
              <a:solidFill>
                <a:sysClr val="window" lastClr="FFFFFF"/>
              </a:solidFill>
              <a:latin typeface="ITC Avant Garde Std XLt" charset="0"/>
              <a:ea typeface="方正兰亭黑简体" panose="02000000000000000000" charset="-122"/>
            </a:endParaRPr>
          </a:p>
        </p:txBody>
      </p:sp>
      <p:sp>
        <p:nvSpPr>
          <p:cNvPr id="11" name="椭圆 10"/>
          <p:cNvSpPr/>
          <p:nvPr/>
        </p:nvSpPr>
        <p:spPr>
          <a:xfrm>
            <a:off x="6904990" y="2941955"/>
            <a:ext cx="2799080" cy="2372995"/>
          </a:xfrm>
          <a:prstGeom prst="ellipse">
            <a:avLst/>
          </a:prstGeom>
          <a:gradFill flip="none" rotWithShape="1">
            <a:gsLst>
              <a:gs pos="0">
                <a:sysClr val="window" lastClr="FFFFFF"/>
              </a:gs>
              <a:gs pos="36000">
                <a:sysClr val="window" lastClr="FFFFFF"/>
              </a:gs>
              <a:gs pos="100000">
                <a:srgbClr val="C7C7C7"/>
              </a:gs>
            </a:gsLst>
            <a:lin ang="13500000" scaled="1"/>
            <a:tileRect/>
          </a:gradFill>
          <a:ln w="25400" cap="flat" cmpd="sng" algn="ctr">
            <a:solidFill>
              <a:sysClr val="window" lastClr="FFFFFF"/>
            </a:solidFill>
            <a:prstDash val="solid"/>
            <a:miter lim="800000"/>
          </a:ln>
          <a:effectLst>
            <a:outerShdw blurRad="419100" dist="571500" dir="2700000" sx="90000" sy="90000" algn="tl" rotWithShape="0">
              <a:sysClr val="windowText" lastClr="000000">
                <a:lumMod val="50000"/>
                <a:lumOff val="50000"/>
                <a:alpha val="40000"/>
              </a:sysClr>
            </a:outerShdw>
          </a:effectLst>
        </p:spPr>
        <p:txBody>
          <a:bodyPr rtlCol="0" anchor="ctr"/>
          <a:p>
            <a:pPr algn="ctr"/>
            <a:endParaRPr lang="zh-CN" altLang="en-US" sz="2000">
              <a:solidFill>
                <a:sysClr val="window" lastClr="FFFFFF"/>
              </a:solidFill>
              <a:latin typeface="ITC Avant Garde Std XLt" charset="0"/>
              <a:ea typeface="方正兰亭黑简体" panose="02000000000000000000" charset="-122"/>
            </a:endParaRPr>
          </a:p>
        </p:txBody>
      </p:sp>
      <p:sp>
        <p:nvSpPr>
          <p:cNvPr id="12" name="文本框 17"/>
          <p:cNvSpPr txBox="1"/>
          <p:nvPr/>
        </p:nvSpPr>
        <p:spPr>
          <a:xfrm>
            <a:off x="6687185" y="3539490"/>
            <a:ext cx="3192145" cy="1198880"/>
          </a:xfrm>
          <a:prstGeom prst="rect">
            <a:avLst/>
          </a:prstGeom>
          <a:noFill/>
        </p:spPr>
        <p:txBody>
          <a:bodyPr wrap="square" rtlCol="0">
            <a:spAutoFit/>
          </a:bodyPr>
          <a:p>
            <a:pPr algn="ctr"/>
            <a:r>
              <a:rPr lang="en-US" altLang="zh-CN" sz="7200" dirty="0">
                <a:solidFill>
                  <a:srgbClr val="0070C0"/>
                </a:solidFill>
                <a:latin typeface="Open Sans Regular" panose="020B0606030504020204" charset="0"/>
                <a:ea typeface="微软雅黑" panose="020B0503020204020204" pitchFamily="34" charset="-122"/>
                <a:cs typeface="Open Sans Regular" panose="020B0606030504020204" charset="0"/>
              </a:rPr>
              <a:t>01</a:t>
            </a:r>
            <a:endParaRPr lang="zh-CN" altLang="en-US" sz="8800" dirty="0">
              <a:solidFill>
                <a:srgbClr val="0070C0"/>
              </a:solidFill>
              <a:latin typeface="Open Sans Regular" panose="020B0606030504020204" charset="0"/>
              <a:ea typeface="微软雅黑" panose="020B0503020204020204" pitchFamily="34" charset="-122"/>
              <a:cs typeface="Open Sans Regular" panose="020B06060305040202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1"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0" presetClass="path" presetSubtype="0" accel="50000" decel="50000" fill="hold" grpId="0" nodeType="withEffect">
                                  <p:stCondLst>
                                    <p:cond delay="0"/>
                                  </p:stCondLst>
                                  <p:childTnLst>
                                    <p:animMotion origin="layout" path="M 0.0708333 0.103704 L 0 0 " pathEditMode="relative" ptsTypes="">
                                      <p:cBhvr>
                                        <p:cTn id="15" dur="2000" fill="hold"/>
                                        <p:tgtEl>
                                          <p:spTgt spid="9"/>
                                        </p:tgtEl>
                                        <p:attrNameLst>
                                          <p:attrName>ppt_x</p:attrName>
                                          <p:attrName>ppt_y</p:attrName>
                                        </p:attrNameLst>
                                      </p:cBhvr>
                                    </p:animMotion>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76"/>
                                        </p:tgtEl>
                                        <p:attrNameLst>
                                          <p:attrName>style.visibility</p:attrName>
                                        </p:attrNameLst>
                                      </p:cBhvr>
                                      <p:to>
                                        <p:strVal val="visible"/>
                                      </p:to>
                                    </p:set>
                                    <p:animEffect transition="in" filter="fade">
                                      <p:cBhvr>
                                        <p:cTn id="19" dur="500"/>
                                        <p:tgtEl>
                                          <p:spTgt spid="7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fade">
                                      <p:cBhvr>
                                        <p:cTn id="22" dur="500"/>
                                        <p:tgtEl>
                                          <p:spTgt spid="77"/>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par>
                                <p:cTn id="27" presetID="0" presetClass="path" presetSubtype="0" accel="50000" decel="50000" fill="hold" grpId="2" nodeType="withEffect">
                                  <p:stCondLst>
                                    <p:cond delay="0"/>
                                  </p:stCondLst>
                                  <p:childTnLst>
                                    <p:animMotion origin="layout" path="M 0.104167 0.118519 L 0 0 " pathEditMode="relative" ptsTypes="">
                                      <p:cBhvr>
                                        <p:cTn id="28" dur="2000" fill="hold"/>
                                        <p:tgtEl>
                                          <p:spTgt spid="10"/>
                                        </p:tgtEl>
                                        <p:attrNameLst>
                                          <p:attrName>ppt_x</p:attrName>
                                          <p:attrName>ppt_y</p:attrName>
                                        </p:attrNameLst>
                                      </p:cBhvr>
                                    </p:animMotion>
                                  </p:childTnLst>
                                </p:cTn>
                              </p:par>
                              <p:par>
                                <p:cTn id="29" presetID="10"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0" presetClass="path" presetSubtype="0" accel="50000" decel="50000" fill="hold" grpId="2" nodeType="withEffect">
                                  <p:stCondLst>
                                    <p:cond delay="0"/>
                                  </p:stCondLst>
                                  <p:childTnLst>
                                    <p:animMotion origin="layout" path="M -0.15 0 L 0 0 " pathEditMode="relative" ptsTypes="">
                                      <p:cBhvr>
                                        <p:cTn id="33" dur="2000" fill="hold"/>
                                        <p:tgtEl>
                                          <p:spTgt spid="11"/>
                                        </p:tgtEl>
                                        <p:attrNameLst>
                                          <p:attrName>ppt_x</p:attrName>
                                          <p:attrName>ppt_y</p:attrName>
                                        </p:attrNameLst>
                                      </p:cBhvr>
                                    </p:animMotion>
                                  </p:childTnLst>
                                </p:cTn>
                              </p:par>
                              <p:par>
                                <p:cTn id="34" presetID="10"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animBg="1"/>
      <p:bldP spid="9" grpId="1" animBg="1"/>
      <p:bldP spid="76" grpId="0" animBg="1"/>
      <p:bldP spid="76" grpId="1" animBg="1"/>
      <p:bldP spid="77" grpId="0" animBg="1"/>
      <p:bldP spid="77" grpId="1" animBg="1"/>
      <p:bldP spid="10" grpId="0" animBg="1"/>
      <p:bldP spid="10" grpId="1" animBg="1"/>
      <p:bldP spid="10" grpId="2" animBg="1"/>
      <p:bldP spid="11" grpId="0" animBg="1"/>
      <p:bldP spid="11" grpId="1" animBg="1"/>
      <p:bldP spid="11" grpId="2" animBg="1"/>
      <p:bldP spid="12" grpId="0"/>
      <p:bldP spid="12"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6"/>
          <p:cNvGrpSpPr/>
          <p:nvPr/>
        </p:nvGrpSpPr>
        <p:grpSpPr>
          <a:xfrm rot="-5400000">
            <a:off x="-1921219" y="-1921220"/>
            <a:ext cx="5896800" cy="5896800"/>
            <a:chOff x="0" y="0"/>
            <a:chExt cx="9130328" cy="9130328"/>
          </a:xfrm>
        </p:grpSpPr>
        <p:sp>
          <p:nvSpPr>
            <p:cNvPr id="18" name="Freeform 7"/>
            <p:cNvSpPr/>
            <p:nvPr/>
          </p:nvSpPr>
          <p:spPr>
            <a:xfrm rot="-2700000">
              <a:off x="2403426" y="270785"/>
              <a:ext cx="4323477" cy="8588757"/>
            </a:xfrm>
            <a:custGeom>
              <a:avLst/>
              <a:gdLst/>
              <a:ahLst/>
              <a:cxnLst/>
              <a:rect l="l" t="t" r="r" b="b"/>
              <a:pathLst>
                <a:path w="4323477" h="8588757">
                  <a:moveTo>
                    <a:pt x="0" y="0"/>
                  </a:moveTo>
                  <a:lnTo>
                    <a:pt x="4323476" y="0"/>
                  </a:lnTo>
                  <a:lnTo>
                    <a:pt x="4323476" y="8588758"/>
                  </a:lnTo>
                  <a:lnTo>
                    <a:pt x="0" y="8588758"/>
                  </a:lnTo>
                  <a:lnTo>
                    <a:pt x="0" y="0"/>
                  </a:lnTo>
                  <a:close/>
                </a:path>
              </a:pathLst>
            </a:custGeom>
            <a:blipFill>
              <a:blip r:embed="rId1"/>
              <a:stretch>
                <a:fillRect r="-98653"/>
              </a:stretch>
            </a:blipFill>
          </p:spPr>
        </p:sp>
        <p:sp>
          <p:nvSpPr>
            <p:cNvPr id="19" name="Freeform 8"/>
            <p:cNvSpPr/>
            <p:nvPr/>
          </p:nvSpPr>
          <p:spPr>
            <a:xfrm rot="-2700000" flipH="1">
              <a:off x="5784265" y="190406"/>
              <a:ext cx="2113253" cy="4198061"/>
            </a:xfrm>
            <a:custGeom>
              <a:avLst/>
              <a:gdLst/>
              <a:ahLst/>
              <a:cxnLst/>
              <a:rect l="l" t="t" r="r" b="b"/>
              <a:pathLst>
                <a:path w="2113253" h="4198061">
                  <a:moveTo>
                    <a:pt x="2113253" y="0"/>
                  </a:moveTo>
                  <a:lnTo>
                    <a:pt x="0" y="0"/>
                  </a:lnTo>
                  <a:lnTo>
                    <a:pt x="0" y="4198061"/>
                  </a:lnTo>
                  <a:lnTo>
                    <a:pt x="2113253" y="4198061"/>
                  </a:lnTo>
                  <a:lnTo>
                    <a:pt x="2113253" y="0"/>
                  </a:lnTo>
                  <a:close/>
                </a:path>
              </a:pathLst>
            </a:custGeom>
            <a:blipFill>
              <a:blip r:embed="rId2"/>
              <a:stretch>
                <a:fillRect r="-98653"/>
              </a:stretch>
            </a:blipFill>
          </p:spPr>
        </p:sp>
        <p:sp>
          <p:nvSpPr>
            <p:cNvPr id="20" name="Freeform 9"/>
            <p:cNvSpPr/>
            <p:nvPr/>
          </p:nvSpPr>
          <p:spPr>
            <a:xfrm rot="-2700000">
              <a:off x="5207629" y="2369390"/>
              <a:ext cx="1040206" cy="2066411"/>
            </a:xfrm>
            <a:custGeom>
              <a:avLst/>
              <a:gdLst/>
              <a:ahLst/>
              <a:cxnLst/>
              <a:rect l="l" t="t" r="r" b="b"/>
              <a:pathLst>
                <a:path w="1040206" h="2066411">
                  <a:moveTo>
                    <a:pt x="0" y="0"/>
                  </a:moveTo>
                  <a:lnTo>
                    <a:pt x="1040206" y="0"/>
                  </a:lnTo>
                  <a:lnTo>
                    <a:pt x="1040206" y="2066412"/>
                  </a:lnTo>
                  <a:lnTo>
                    <a:pt x="0" y="2066412"/>
                  </a:lnTo>
                  <a:lnTo>
                    <a:pt x="0" y="0"/>
                  </a:lnTo>
                  <a:close/>
                </a:path>
              </a:pathLst>
            </a:custGeom>
            <a:blipFill>
              <a:blip r:embed="rId2"/>
              <a:stretch>
                <a:fillRect r="-98653"/>
              </a:stretch>
            </a:blipFill>
          </p:spPr>
        </p:sp>
      </p:grpSp>
      <p:sp>
        <p:nvSpPr>
          <p:cNvPr id="2" name="TextBox 2"/>
          <p:cNvSpPr txBox="1"/>
          <p:nvPr/>
        </p:nvSpPr>
        <p:spPr>
          <a:xfrm>
            <a:off x="3361677" y="9700019"/>
            <a:ext cx="12369684" cy="346249"/>
          </a:xfrm>
          <a:prstGeom prst="rect">
            <a:avLst/>
          </a:prstGeom>
        </p:spPr>
        <p:txBody>
          <a:bodyPr lIns="0" tIns="0" rIns="0" bIns="0" rtlCol="0" anchor="t">
            <a:spAutoFit/>
          </a:bodyPr>
          <a:lstStyle/>
          <a:p>
            <a:pPr>
              <a:lnSpc>
                <a:spcPts val="2700"/>
              </a:lnSpc>
            </a:pPr>
            <a:r>
              <a:rPr lang="en-US" sz="2800" dirty="0">
                <a:solidFill>
                  <a:srgbClr val="1D85C6"/>
                </a:solidFill>
                <a:latin typeface="微软雅黑" panose="020B0503020204020204" pitchFamily="34" charset="-122"/>
                <a:ea typeface="微软雅黑" panose="020B0503020204020204" pitchFamily="34" charset="-122"/>
              </a:rPr>
              <a:t>SEMINAR ON POST-HARVEST LOSS MANAGEMENT</a:t>
            </a:r>
            <a:r>
              <a:rPr lang="zh-CN" altLang="en-US" sz="2800" dirty="0">
                <a:solidFill>
                  <a:srgbClr val="1D85C6"/>
                </a:solidFill>
                <a:latin typeface="微软雅黑" panose="020B0503020204020204" pitchFamily="34" charset="-122"/>
                <a:ea typeface="微软雅黑" panose="020B0503020204020204" pitchFamily="34" charset="-122"/>
              </a:rPr>
              <a:t> </a:t>
            </a:r>
            <a:r>
              <a:rPr lang="en-US" sz="2800" dirty="0" err="1">
                <a:solidFill>
                  <a:srgbClr val="1D85C6"/>
                </a:solidFill>
                <a:latin typeface="微软雅黑" panose="020B0503020204020204" pitchFamily="34" charset="-122"/>
                <a:ea typeface="微软雅黑" panose="020B0503020204020204" pitchFamily="34" charset="-122"/>
              </a:rPr>
              <a:t>粮食减损国际研讨会</a:t>
            </a:r>
            <a:endParaRPr lang="en-US" sz="2800" dirty="0">
              <a:solidFill>
                <a:srgbClr val="1D85C6"/>
              </a:solidFill>
              <a:latin typeface="微软雅黑" panose="020B0503020204020204" pitchFamily="34" charset="-122"/>
              <a:ea typeface="微软雅黑" panose="020B0503020204020204" pitchFamily="34" charset="-122"/>
            </a:endParaRPr>
          </a:p>
        </p:txBody>
      </p:sp>
      <p:sp>
        <p:nvSpPr>
          <p:cNvPr id="4" name="AutoShape 4"/>
          <p:cNvSpPr/>
          <p:nvPr/>
        </p:nvSpPr>
        <p:spPr>
          <a:xfrm>
            <a:off x="3361720" y="1985468"/>
            <a:ext cx="13234453" cy="23812"/>
          </a:xfrm>
          <a:prstGeom prst="line">
            <a:avLst/>
          </a:prstGeom>
          <a:ln w="47625" cap="flat">
            <a:solidFill>
              <a:srgbClr val="1D85C6"/>
            </a:solidFill>
            <a:prstDash val="solid"/>
            <a:headEnd type="none" w="sm" len="sm"/>
            <a:tailEnd type="none" w="sm" len="sm"/>
          </a:ln>
        </p:spPr>
      </p:sp>
      <p:sp>
        <p:nvSpPr>
          <p:cNvPr id="5" name="Freeform 5"/>
          <p:cNvSpPr/>
          <p:nvPr/>
        </p:nvSpPr>
        <p:spPr>
          <a:xfrm rot="-2700000">
            <a:off x="15221383" y="8899740"/>
            <a:ext cx="3810717" cy="1905358"/>
          </a:xfrm>
          <a:custGeom>
            <a:avLst/>
            <a:gdLst/>
            <a:ahLst/>
            <a:cxnLst/>
            <a:rect l="l" t="t" r="r" b="b"/>
            <a:pathLst>
              <a:path w="3810717" h="1905358">
                <a:moveTo>
                  <a:pt x="0" y="0"/>
                </a:moveTo>
                <a:lnTo>
                  <a:pt x="3810717" y="0"/>
                </a:lnTo>
                <a:lnTo>
                  <a:pt x="3810717" y="1905358"/>
                </a:lnTo>
                <a:lnTo>
                  <a:pt x="0" y="1905358"/>
                </a:lnTo>
                <a:lnTo>
                  <a:pt x="0" y="0"/>
                </a:lnTo>
                <a:close/>
              </a:path>
            </a:pathLst>
          </a:custGeom>
          <a:blipFill>
            <a:blip r:embed="rId3">
              <a:alphaModFix amt="40000"/>
            </a:blip>
            <a:stretch>
              <a:fillRect/>
            </a:stretch>
          </a:blipFill>
        </p:spPr>
      </p:sp>
      <p:sp>
        <p:nvSpPr>
          <p:cNvPr id="6" name="Freeform 6"/>
          <p:cNvSpPr/>
          <p:nvPr/>
        </p:nvSpPr>
        <p:spPr>
          <a:xfrm>
            <a:off x="-4947379" y="5815006"/>
            <a:ext cx="8943989" cy="8943989"/>
          </a:xfrm>
          <a:custGeom>
            <a:avLst/>
            <a:gdLst/>
            <a:ahLst/>
            <a:cxnLst/>
            <a:rect l="l" t="t" r="r" b="b"/>
            <a:pathLst>
              <a:path w="8943989" h="8943989">
                <a:moveTo>
                  <a:pt x="0" y="0"/>
                </a:moveTo>
                <a:lnTo>
                  <a:pt x="8943989" y="0"/>
                </a:lnTo>
                <a:lnTo>
                  <a:pt x="8943989" y="8943988"/>
                </a:lnTo>
                <a:lnTo>
                  <a:pt x="0" y="8943988"/>
                </a:lnTo>
                <a:lnTo>
                  <a:pt x="0" y="0"/>
                </a:lnTo>
                <a:close/>
              </a:path>
            </a:pathLst>
          </a:custGeom>
          <a:blipFill>
            <a:blip r:embed="rId4">
              <a:alphaModFix amt="31999"/>
            </a:blip>
            <a:stretch>
              <a:fillRect/>
            </a:stretch>
          </a:blipFill>
        </p:spPr>
      </p:sp>
      <p:sp>
        <p:nvSpPr>
          <p:cNvPr id="7" name="TextBox 7"/>
          <p:cNvSpPr txBox="1"/>
          <p:nvPr/>
        </p:nvSpPr>
        <p:spPr>
          <a:xfrm>
            <a:off x="299787" y="9307305"/>
            <a:ext cx="2151006" cy="773714"/>
          </a:xfrm>
          <a:prstGeom prst="rect">
            <a:avLst/>
          </a:prstGeom>
        </p:spPr>
        <p:txBody>
          <a:bodyPr lIns="0" tIns="0" rIns="0" bIns="0" rtlCol="0" anchor="t">
            <a:spAutoFit/>
          </a:bodyPr>
          <a:lstStyle/>
          <a:p>
            <a:pPr>
              <a:lnSpc>
                <a:spcPts val="3100"/>
              </a:lnSpc>
            </a:pPr>
            <a:r>
              <a:rPr lang="en-US" sz="2245">
                <a:solidFill>
                  <a:srgbClr val="1578B6"/>
                </a:solidFill>
                <a:latin typeface="微软雅黑" panose="020B0503020204020204" pitchFamily="34" charset="-122"/>
                <a:ea typeface="微软雅黑" panose="020B0503020204020204" pitchFamily="34" charset="-122"/>
              </a:rPr>
              <a:t>河南·开封</a:t>
            </a:r>
            <a:endParaRPr lang="en-US" sz="2245">
              <a:solidFill>
                <a:srgbClr val="1578B6"/>
              </a:solidFill>
              <a:latin typeface="微软雅黑" panose="020B0503020204020204" pitchFamily="34" charset="-122"/>
              <a:ea typeface="微软雅黑" panose="020B0503020204020204" pitchFamily="34" charset="-122"/>
            </a:endParaRPr>
          </a:p>
          <a:p>
            <a:pPr>
              <a:lnSpc>
                <a:spcPts val="3100"/>
              </a:lnSpc>
            </a:pPr>
            <a:r>
              <a:rPr lang="en-US" sz="2245">
                <a:solidFill>
                  <a:srgbClr val="1578B6"/>
                </a:solidFill>
                <a:latin typeface="微软雅黑" panose="020B0503020204020204" pitchFamily="34" charset="-122"/>
                <a:ea typeface="微软雅黑" panose="020B0503020204020204" pitchFamily="34" charset="-122"/>
              </a:rPr>
              <a:t>2023年9月25日</a:t>
            </a:r>
            <a:endParaRPr lang="en-US" sz="2245">
              <a:solidFill>
                <a:srgbClr val="1578B6"/>
              </a:solidFill>
              <a:latin typeface="微软雅黑" panose="020B0503020204020204" pitchFamily="34" charset="-122"/>
              <a:ea typeface="微软雅黑" panose="020B0503020204020204" pitchFamily="34" charset="-122"/>
            </a:endParaRPr>
          </a:p>
        </p:txBody>
      </p:sp>
      <p:sp>
        <p:nvSpPr>
          <p:cNvPr id="8" name="TextBox 2"/>
          <p:cNvSpPr txBox="1"/>
          <p:nvPr>
            <p:custDataLst>
              <p:tags r:id="rId5"/>
            </p:custDataLst>
          </p:nvPr>
        </p:nvSpPr>
        <p:spPr>
          <a:xfrm>
            <a:off x="3352800" y="647700"/>
            <a:ext cx="10646410" cy="1260475"/>
          </a:xfrm>
          <a:prstGeom prst="rect">
            <a:avLst/>
          </a:prstGeom>
          <a:noFill/>
        </p:spPr>
        <p:txBody>
          <a:bodyPr wrap="square" rtlCol="0">
            <a:spAutoFit/>
          </a:bodyPr>
          <a:p>
            <a:r>
              <a:rPr lang="en-GB" sz="4000" b="1" dirty="0" smtClean="0">
                <a:solidFill>
                  <a:srgbClr val="00B050"/>
                </a:solidFill>
                <a:latin typeface="Times New Roman" panose="02020603050405020304" charset="0"/>
                <a:ea typeface="Open Sans" panose="020B0606030504020204" charset="0"/>
                <a:cs typeface="Times New Roman" panose="02020603050405020304" charset="0"/>
              </a:rPr>
              <a:t>4.6 </a:t>
            </a:r>
            <a:r>
              <a:rPr lang="en-US" altLang="zh-CN" sz="4000" b="1" dirty="0" err="1" smtClean="0">
                <a:solidFill>
                  <a:srgbClr val="00B050"/>
                </a:solidFill>
                <a:latin typeface="Times New Roman" panose="02020603050405020304" charset="0"/>
                <a:ea typeface="Open Sans" panose="020B0606030504020204" charset="0"/>
                <a:cs typeface="Times New Roman" panose="02020603050405020304" charset="0"/>
              </a:rPr>
              <a:t>加强国际节粮减损合作交流</a:t>
            </a:r>
            <a:endParaRPr lang="en-GB" sz="4000" b="1" dirty="0">
              <a:solidFill>
                <a:srgbClr val="00B050"/>
              </a:solidFill>
              <a:latin typeface="Times New Roman" panose="02020603050405020304" charset="0"/>
              <a:ea typeface="Open Sans" panose="020B0606030504020204" charset="0"/>
              <a:cs typeface="Times New Roman" panose="02020603050405020304" charset="0"/>
            </a:endParaRPr>
          </a:p>
          <a:p>
            <a:pPr algn="just" eaLnBrk="0" hangingPunct="0">
              <a:lnSpc>
                <a:spcPct val="150000"/>
              </a:lnSpc>
              <a:defRPr/>
            </a:pPr>
            <a:r>
              <a:rPr lang="en-US" altLang="zh-CN" sz="2400" b="1" kern="100" spc="-60" dirty="0" smtClean="0">
                <a:solidFill>
                  <a:srgbClr val="F47847"/>
                </a:solidFill>
                <a:latin typeface="Times New Roman" panose="02020603050405020304" charset="0"/>
                <a:ea typeface="Open Sans" panose="020B0606030504020204" charset="0"/>
                <a:cs typeface="Times New Roman" panose="02020603050405020304" charset="0"/>
              </a:rPr>
              <a:t>Strengthen international cooperation on food conservation and loss reduction.</a:t>
            </a:r>
            <a:endParaRPr lang="en-US" altLang="zh-CN" sz="2400" b="1" kern="100" spc="-60" dirty="0">
              <a:solidFill>
                <a:srgbClr val="F47847"/>
              </a:solidFill>
              <a:latin typeface="Times New Roman" panose="02020603050405020304" charset="0"/>
              <a:ea typeface="Open Sans" panose="020B0606030504020204" charset="0"/>
              <a:cs typeface="Times New Roman" panose="02020603050405020304" charset="0"/>
            </a:endParaRPr>
          </a:p>
        </p:txBody>
      </p:sp>
      <p:pic>
        <p:nvPicPr>
          <p:cNvPr id="121" name="图片 120"/>
          <p:cNvPicPr/>
          <p:nvPr>
            <p:custDataLst>
              <p:tags r:id="rId6"/>
            </p:custDataLst>
          </p:nvPr>
        </p:nvPicPr>
        <p:blipFill>
          <a:blip r:embed="rId7" cstate="print"/>
          <a:stretch>
            <a:fillRect/>
          </a:stretch>
        </p:blipFill>
        <p:spPr>
          <a:xfrm>
            <a:off x="1600200" y="2825115"/>
            <a:ext cx="6789420" cy="4850765"/>
          </a:xfrm>
          <a:prstGeom prst="rect">
            <a:avLst/>
          </a:prstGeom>
          <a:noFill/>
          <a:ln w="9525">
            <a:noFill/>
          </a:ln>
        </p:spPr>
      </p:pic>
      <p:sp>
        <p:nvSpPr>
          <p:cNvPr id="9" name="文本框 8"/>
          <p:cNvSpPr txBox="1"/>
          <p:nvPr>
            <p:custDataLst>
              <p:tags r:id="rId8"/>
            </p:custDataLst>
          </p:nvPr>
        </p:nvSpPr>
        <p:spPr>
          <a:xfrm>
            <a:off x="9220200" y="4000500"/>
            <a:ext cx="7006590" cy="1660525"/>
          </a:xfrm>
          <a:prstGeom prst="rect">
            <a:avLst/>
          </a:prstGeom>
          <a:noFill/>
        </p:spPr>
        <p:txBody>
          <a:bodyPr wrap="square" rtlCol="0" anchor="t">
            <a:spAutoFit/>
          </a:bodyPr>
          <a:p>
            <a:pPr marL="342900" marR="0" indent="-342900" algn="just" defTabSz="914400" eaLnBrk="0" hangingPunct="0">
              <a:lnSpc>
                <a:spcPct val="150000"/>
              </a:lnSpc>
              <a:spcBef>
                <a:spcPts val="0"/>
              </a:spcBef>
              <a:spcAft>
                <a:spcPts val="0"/>
              </a:spcAft>
              <a:buClrTx/>
              <a:buSzTx/>
              <a:buFont typeface="Wingdings" panose="05000000000000000000" charset="0"/>
              <a:buChar char="Ø"/>
              <a:defRPr/>
            </a:pPr>
            <a:r>
              <a:rPr lang="en-US" altLang="zh-CN" sz="4000" kern="100" spc="-60" noProof="0" dirty="0">
                <a:solidFill>
                  <a:srgbClr val="0070C0"/>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积极参与全球粮食安全治理</a:t>
            </a:r>
            <a:endParaRPr lang="en-US" altLang="zh-CN" sz="4000" kern="100" spc="-60" noProof="0" dirty="0">
              <a:solidFill>
                <a:srgbClr val="0070C0"/>
              </a:solidFill>
              <a:latin typeface="Times New Roman" panose="02020603050405020304" charset="0"/>
              <a:ea typeface="Open Sans" panose="020B0606030504020204" charset="0"/>
              <a:cs typeface="Times New Roman" panose="02020603050405020304" charset="0"/>
              <a:sym typeface="方正兰亭黑简体" panose="02000000000000000000" charset="-122"/>
            </a:endParaRPr>
          </a:p>
          <a:p>
            <a:pPr marR="0" indent="0" algn="just" defTabSz="914400" eaLnBrk="0" hangingPunct="0">
              <a:lnSpc>
                <a:spcPct val="150000"/>
              </a:lnSpc>
              <a:spcBef>
                <a:spcPts val="0"/>
              </a:spcBef>
              <a:spcAft>
                <a:spcPts val="0"/>
              </a:spcAft>
              <a:buClrTx/>
              <a:buSzTx/>
              <a:buFont typeface="Wingdings" panose="05000000000000000000" charset="0"/>
              <a:buNone/>
              <a:defRPr/>
            </a:pPr>
            <a:r>
              <a:rPr lang="en-US" altLang="zh-CN" sz="2800" b="1" kern="100" spc="-60" noProof="0" dirty="0" smtClean="0">
                <a:solidFill>
                  <a:srgbClr val="F47847"/>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Participate </a:t>
            </a:r>
            <a:r>
              <a:rPr lang="en-US" altLang="zh-CN" sz="2800" b="1" kern="100" spc="-60" noProof="0" dirty="0">
                <a:solidFill>
                  <a:srgbClr val="F47847"/>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in global food security governance.</a:t>
            </a:r>
            <a:endParaRPr lang="en-US" altLang="zh-CN" sz="2800" b="1" kern="100" spc="-60" noProof="0" dirty="0">
              <a:solidFill>
                <a:srgbClr val="F47847"/>
              </a:solidFill>
              <a:latin typeface="Times New Roman" panose="02020603050405020304" charset="0"/>
              <a:ea typeface="Open Sans" panose="020B0606030504020204" charset="0"/>
              <a:cs typeface="Times New Roman" panose="02020603050405020304" charset="0"/>
              <a:sym typeface="方正兰亭黑简体" panose="02000000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2" presetClass="entr" presetSubtype="8" fill="hold" nodeType="withEffect">
                                  <p:stCondLst>
                                    <p:cond delay="0"/>
                                  </p:stCondLst>
                                  <p:childTnLst>
                                    <p:set>
                                      <p:cBhvr>
                                        <p:cTn id="8" dur="1" fill="hold">
                                          <p:stCondLst>
                                            <p:cond delay="0"/>
                                          </p:stCondLst>
                                        </p:cTn>
                                        <p:tgtEl>
                                          <p:spTgt spid="121"/>
                                        </p:tgtEl>
                                        <p:attrNameLst>
                                          <p:attrName>style.visibility</p:attrName>
                                        </p:attrNameLst>
                                      </p:cBhvr>
                                      <p:to>
                                        <p:strVal val="visible"/>
                                      </p:to>
                                    </p:set>
                                    <p:anim calcmode="lin" valueType="num">
                                      <p:cBhvr additive="base">
                                        <p:cTn id="9" dur="500" fill="hold"/>
                                        <p:tgtEl>
                                          <p:spTgt spid="121"/>
                                        </p:tgtEl>
                                        <p:attrNameLst>
                                          <p:attrName>ppt_x</p:attrName>
                                        </p:attrNameLst>
                                      </p:cBhvr>
                                      <p:tavLst>
                                        <p:tav tm="0">
                                          <p:val>
                                            <p:strVal val="0-#ppt_w/2"/>
                                          </p:val>
                                        </p:tav>
                                        <p:tav tm="100000">
                                          <p:val>
                                            <p:strVal val="#ppt_x"/>
                                          </p:val>
                                        </p:tav>
                                      </p:tavLst>
                                    </p:anim>
                                    <p:anim calcmode="lin" valueType="num">
                                      <p:cBhvr additive="base">
                                        <p:cTn id="10" dur="500" fill="hold"/>
                                        <p:tgtEl>
                                          <p:spTgt spid="121"/>
                                        </p:tgtEl>
                                        <p:attrNameLst>
                                          <p:attrName>ppt_y</p:attrName>
                                        </p:attrNameLst>
                                      </p:cBhvr>
                                      <p:tavLst>
                                        <p:tav tm="0">
                                          <p:val>
                                            <p:strVal val="#ppt_y"/>
                                          </p:val>
                                        </p:tav>
                                        <p:tav tm="100000">
                                          <p:val>
                                            <p:strVal val="#ppt_y"/>
                                          </p:val>
                                        </p:tav>
                                      </p:tavLst>
                                    </p:anim>
                                  </p:childTnLst>
                                </p:cTn>
                              </p:par>
                              <p:par>
                                <p:cTn id="11" presetID="22" presetClass="entr" presetSubtype="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up)">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 name="图片 123"/>
          <p:cNvPicPr/>
          <p:nvPr>
            <p:custDataLst>
              <p:tags r:id="rId1"/>
            </p:custDataLst>
          </p:nvPr>
        </p:nvPicPr>
        <p:blipFill>
          <a:blip r:embed="rId2" cstate="print">
            <a:lum bright="18000" contrast="-18000"/>
          </a:blip>
          <a:stretch>
            <a:fillRect/>
          </a:stretch>
        </p:blipFill>
        <p:spPr>
          <a:xfrm>
            <a:off x="-87630" y="1014730"/>
            <a:ext cx="18375630" cy="9299575"/>
          </a:xfrm>
          <a:prstGeom prst="rect">
            <a:avLst/>
          </a:prstGeom>
          <a:noFill/>
          <a:ln w="9525">
            <a:noFill/>
          </a:ln>
        </p:spPr>
      </p:pic>
      <p:sp>
        <p:nvSpPr>
          <p:cNvPr id="6" name="Freeform 6"/>
          <p:cNvSpPr/>
          <p:nvPr/>
        </p:nvSpPr>
        <p:spPr>
          <a:xfrm>
            <a:off x="-4947379" y="5815006"/>
            <a:ext cx="8943989" cy="8943989"/>
          </a:xfrm>
          <a:custGeom>
            <a:avLst/>
            <a:gdLst/>
            <a:ahLst/>
            <a:cxnLst/>
            <a:rect l="l" t="t" r="r" b="b"/>
            <a:pathLst>
              <a:path w="8943989" h="8943989">
                <a:moveTo>
                  <a:pt x="0" y="0"/>
                </a:moveTo>
                <a:lnTo>
                  <a:pt x="8943989" y="0"/>
                </a:lnTo>
                <a:lnTo>
                  <a:pt x="8943989" y="8943988"/>
                </a:lnTo>
                <a:lnTo>
                  <a:pt x="0" y="8943988"/>
                </a:lnTo>
                <a:lnTo>
                  <a:pt x="0" y="0"/>
                </a:lnTo>
                <a:close/>
              </a:path>
            </a:pathLst>
          </a:custGeom>
          <a:blipFill>
            <a:blip r:embed="rId3">
              <a:alphaModFix amt="31999"/>
            </a:blip>
            <a:stretch>
              <a:fillRect/>
            </a:stretch>
          </a:blipFill>
        </p:spPr>
      </p:sp>
      <p:sp>
        <p:nvSpPr>
          <p:cNvPr id="8" name="矩形 7"/>
          <p:cNvSpPr/>
          <p:nvPr>
            <p:custDataLst>
              <p:tags r:id="rId4"/>
            </p:custDataLst>
          </p:nvPr>
        </p:nvSpPr>
        <p:spPr>
          <a:xfrm>
            <a:off x="-29845" y="816610"/>
            <a:ext cx="18304510" cy="9497695"/>
          </a:xfrm>
          <a:prstGeom prst="rect">
            <a:avLst/>
          </a:prstGeom>
          <a:solidFill>
            <a:sysClr val="window" lastClr="FFFFFF">
              <a:lumMod val="95000"/>
              <a:alpha val="67000"/>
            </a:sysClr>
          </a:solidFill>
          <a:ln w="12700" cap="flat" cmpd="sng" algn="ctr">
            <a:noFill/>
            <a:prstDash val="solid"/>
            <a:miter lim="800000"/>
          </a:ln>
          <a:effectLst/>
        </p:spPr>
        <p:txBody>
          <a:bodyPr rtlCol="0" anchor="ctr"/>
          <a:p>
            <a:pPr algn="ctr"/>
            <a:endParaRPr lang="zh-CN" altLang="en-US">
              <a:solidFill>
                <a:sysClr val="window" lastClr="FFFFFF"/>
              </a:solidFill>
              <a:latin typeface="ITC Avant Garde Std XLt" charset="0"/>
              <a:ea typeface="方正兰亭黑简体" panose="02000000000000000000" charset="-122"/>
            </a:endParaRPr>
          </a:p>
        </p:txBody>
      </p:sp>
      <p:sp>
        <p:nvSpPr>
          <p:cNvPr id="5" name="Freeform 5"/>
          <p:cNvSpPr/>
          <p:nvPr/>
        </p:nvSpPr>
        <p:spPr>
          <a:xfrm rot="-2700000">
            <a:off x="15221383" y="8899740"/>
            <a:ext cx="3810717" cy="1905358"/>
          </a:xfrm>
          <a:custGeom>
            <a:avLst/>
            <a:gdLst/>
            <a:ahLst/>
            <a:cxnLst/>
            <a:rect l="l" t="t" r="r" b="b"/>
            <a:pathLst>
              <a:path w="3810717" h="1905358">
                <a:moveTo>
                  <a:pt x="0" y="0"/>
                </a:moveTo>
                <a:lnTo>
                  <a:pt x="3810717" y="0"/>
                </a:lnTo>
                <a:lnTo>
                  <a:pt x="3810717" y="1905358"/>
                </a:lnTo>
                <a:lnTo>
                  <a:pt x="0" y="1905358"/>
                </a:lnTo>
                <a:lnTo>
                  <a:pt x="0" y="0"/>
                </a:lnTo>
                <a:close/>
              </a:path>
            </a:pathLst>
          </a:custGeom>
          <a:blipFill>
            <a:blip r:embed="rId5">
              <a:alphaModFix amt="40000"/>
            </a:blip>
            <a:stretch>
              <a:fillRect/>
            </a:stretch>
          </a:blipFill>
        </p:spPr>
      </p:sp>
      <p:sp>
        <p:nvSpPr>
          <p:cNvPr id="2" name="TextBox 2"/>
          <p:cNvSpPr txBox="1"/>
          <p:nvPr/>
        </p:nvSpPr>
        <p:spPr>
          <a:xfrm>
            <a:off x="3361677" y="9700019"/>
            <a:ext cx="12369684" cy="346249"/>
          </a:xfrm>
          <a:prstGeom prst="rect">
            <a:avLst/>
          </a:prstGeom>
        </p:spPr>
        <p:txBody>
          <a:bodyPr lIns="0" tIns="0" rIns="0" bIns="0" rtlCol="0" anchor="t">
            <a:spAutoFit/>
          </a:bodyPr>
          <a:lstStyle/>
          <a:p>
            <a:pPr>
              <a:lnSpc>
                <a:spcPts val="2700"/>
              </a:lnSpc>
            </a:pPr>
            <a:r>
              <a:rPr lang="en-US" sz="2800" dirty="0">
                <a:solidFill>
                  <a:srgbClr val="1D85C6"/>
                </a:solidFill>
                <a:latin typeface="微软雅黑" panose="020B0503020204020204" pitchFamily="34" charset="-122"/>
                <a:ea typeface="微软雅黑" panose="020B0503020204020204" pitchFamily="34" charset="-122"/>
              </a:rPr>
              <a:t>SEMINAR ON POST-HARVEST LOSS MANAGEMENT</a:t>
            </a:r>
            <a:r>
              <a:rPr lang="zh-CN" altLang="en-US" sz="2800" dirty="0">
                <a:solidFill>
                  <a:srgbClr val="1D85C6"/>
                </a:solidFill>
                <a:latin typeface="微软雅黑" panose="020B0503020204020204" pitchFamily="34" charset="-122"/>
                <a:ea typeface="微软雅黑" panose="020B0503020204020204" pitchFamily="34" charset="-122"/>
              </a:rPr>
              <a:t> </a:t>
            </a:r>
            <a:r>
              <a:rPr lang="en-US" sz="2800" dirty="0" err="1">
                <a:solidFill>
                  <a:srgbClr val="1D85C6"/>
                </a:solidFill>
                <a:latin typeface="微软雅黑" panose="020B0503020204020204" pitchFamily="34" charset="-122"/>
                <a:ea typeface="微软雅黑" panose="020B0503020204020204" pitchFamily="34" charset="-122"/>
              </a:rPr>
              <a:t>粮食减损国际研讨会</a:t>
            </a:r>
            <a:endParaRPr lang="en-US" sz="2800" dirty="0">
              <a:solidFill>
                <a:srgbClr val="1D85C6"/>
              </a:solidFill>
              <a:latin typeface="微软雅黑" panose="020B0503020204020204" pitchFamily="34" charset="-122"/>
              <a:ea typeface="微软雅黑" panose="020B0503020204020204" pitchFamily="34" charset="-122"/>
            </a:endParaRPr>
          </a:p>
        </p:txBody>
      </p:sp>
      <p:sp>
        <p:nvSpPr>
          <p:cNvPr id="7" name="TextBox 7"/>
          <p:cNvSpPr txBox="1"/>
          <p:nvPr/>
        </p:nvSpPr>
        <p:spPr>
          <a:xfrm>
            <a:off x="299787" y="9307305"/>
            <a:ext cx="2151006" cy="773714"/>
          </a:xfrm>
          <a:prstGeom prst="rect">
            <a:avLst/>
          </a:prstGeom>
        </p:spPr>
        <p:txBody>
          <a:bodyPr lIns="0" tIns="0" rIns="0" bIns="0" rtlCol="0" anchor="t">
            <a:spAutoFit/>
          </a:bodyPr>
          <a:lstStyle/>
          <a:p>
            <a:pPr>
              <a:lnSpc>
                <a:spcPts val="3100"/>
              </a:lnSpc>
            </a:pPr>
            <a:r>
              <a:rPr lang="en-US" sz="2245">
                <a:solidFill>
                  <a:srgbClr val="1578B6"/>
                </a:solidFill>
                <a:latin typeface="微软雅黑" panose="020B0503020204020204" pitchFamily="34" charset="-122"/>
                <a:ea typeface="微软雅黑" panose="020B0503020204020204" pitchFamily="34" charset="-122"/>
              </a:rPr>
              <a:t>河南·开封</a:t>
            </a:r>
            <a:endParaRPr lang="en-US" sz="2245">
              <a:solidFill>
                <a:srgbClr val="1578B6"/>
              </a:solidFill>
              <a:latin typeface="微软雅黑" panose="020B0503020204020204" pitchFamily="34" charset="-122"/>
              <a:ea typeface="微软雅黑" panose="020B0503020204020204" pitchFamily="34" charset="-122"/>
            </a:endParaRPr>
          </a:p>
          <a:p>
            <a:pPr>
              <a:lnSpc>
                <a:spcPts val="3100"/>
              </a:lnSpc>
            </a:pPr>
            <a:r>
              <a:rPr lang="en-US" sz="2245">
                <a:solidFill>
                  <a:srgbClr val="1578B6"/>
                </a:solidFill>
                <a:latin typeface="微软雅黑" panose="020B0503020204020204" pitchFamily="34" charset="-122"/>
                <a:ea typeface="微软雅黑" panose="020B0503020204020204" pitchFamily="34" charset="-122"/>
              </a:rPr>
              <a:t>2023年9月25日</a:t>
            </a:r>
            <a:endParaRPr lang="en-US" sz="2245">
              <a:solidFill>
                <a:srgbClr val="1578B6"/>
              </a:solidFill>
              <a:latin typeface="微软雅黑" panose="020B0503020204020204" pitchFamily="34" charset="-122"/>
              <a:ea typeface="微软雅黑" panose="020B0503020204020204" pitchFamily="34" charset="-122"/>
            </a:endParaRPr>
          </a:p>
        </p:txBody>
      </p:sp>
      <p:grpSp>
        <p:nvGrpSpPr>
          <p:cNvPr id="17" name="Group 6"/>
          <p:cNvGrpSpPr/>
          <p:nvPr/>
        </p:nvGrpSpPr>
        <p:grpSpPr>
          <a:xfrm rot="-5400000">
            <a:off x="-1921219" y="-1921220"/>
            <a:ext cx="5896800" cy="5896800"/>
            <a:chOff x="0" y="0"/>
            <a:chExt cx="9130328" cy="9130328"/>
          </a:xfrm>
        </p:grpSpPr>
        <p:sp>
          <p:nvSpPr>
            <p:cNvPr id="18" name="Freeform 7"/>
            <p:cNvSpPr/>
            <p:nvPr/>
          </p:nvSpPr>
          <p:spPr>
            <a:xfrm rot="-2700000">
              <a:off x="2403426" y="270785"/>
              <a:ext cx="4323477" cy="8588757"/>
            </a:xfrm>
            <a:custGeom>
              <a:avLst/>
              <a:gdLst/>
              <a:ahLst/>
              <a:cxnLst/>
              <a:rect l="l" t="t" r="r" b="b"/>
              <a:pathLst>
                <a:path w="4323477" h="8588757">
                  <a:moveTo>
                    <a:pt x="0" y="0"/>
                  </a:moveTo>
                  <a:lnTo>
                    <a:pt x="4323476" y="0"/>
                  </a:lnTo>
                  <a:lnTo>
                    <a:pt x="4323476" y="8588758"/>
                  </a:lnTo>
                  <a:lnTo>
                    <a:pt x="0" y="8588758"/>
                  </a:lnTo>
                  <a:lnTo>
                    <a:pt x="0" y="0"/>
                  </a:lnTo>
                  <a:close/>
                </a:path>
              </a:pathLst>
            </a:custGeom>
            <a:blipFill>
              <a:blip r:embed="rId6"/>
              <a:stretch>
                <a:fillRect r="-98653"/>
              </a:stretch>
            </a:blipFill>
          </p:spPr>
        </p:sp>
        <p:sp>
          <p:nvSpPr>
            <p:cNvPr id="19" name="Freeform 8"/>
            <p:cNvSpPr/>
            <p:nvPr/>
          </p:nvSpPr>
          <p:spPr>
            <a:xfrm rot="-2700000" flipH="1">
              <a:off x="5784265" y="190406"/>
              <a:ext cx="2113253" cy="4198061"/>
            </a:xfrm>
            <a:custGeom>
              <a:avLst/>
              <a:gdLst/>
              <a:ahLst/>
              <a:cxnLst/>
              <a:rect l="l" t="t" r="r" b="b"/>
              <a:pathLst>
                <a:path w="2113253" h="4198061">
                  <a:moveTo>
                    <a:pt x="2113253" y="0"/>
                  </a:moveTo>
                  <a:lnTo>
                    <a:pt x="0" y="0"/>
                  </a:lnTo>
                  <a:lnTo>
                    <a:pt x="0" y="4198061"/>
                  </a:lnTo>
                  <a:lnTo>
                    <a:pt x="2113253" y="4198061"/>
                  </a:lnTo>
                  <a:lnTo>
                    <a:pt x="2113253" y="0"/>
                  </a:lnTo>
                  <a:close/>
                </a:path>
              </a:pathLst>
            </a:custGeom>
            <a:blipFill>
              <a:blip r:embed="rId7"/>
              <a:stretch>
                <a:fillRect r="-98653"/>
              </a:stretch>
            </a:blipFill>
          </p:spPr>
        </p:sp>
        <p:sp>
          <p:nvSpPr>
            <p:cNvPr id="20" name="Freeform 9"/>
            <p:cNvSpPr/>
            <p:nvPr/>
          </p:nvSpPr>
          <p:spPr>
            <a:xfrm rot="-2700000">
              <a:off x="5207629" y="2369390"/>
              <a:ext cx="1040206" cy="2066411"/>
            </a:xfrm>
            <a:custGeom>
              <a:avLst/>
              <a:gdLst/>
              <a:ahLst/>
              <a:cxnLst/>
              <a:rect l="l" t="t" r="r" b="b"/>
              <a:pathLst>
                <a:path w="1040206" h="2066411">
                  <a:moveTo>
                    <a:pt x="0" y="0"/>
                  </a:moveTo>
                  <a:lnTo>
                    <a:pt x="1040206" y="0"/>
                  </a:lnTo>
                  <a:lnTo>
                    <a:pt x="1040206" y="2066412"/>
                  </a:lnTo>
                  <a:lnTo>
                    <a:pt x="0" y="2066412"/>
                  </a:lnTo>
                  <a:lnTo>
                    <a:pt x="0" y="0"/>
                  </a:lnTo>
                  <a:close/>
                </a:path>
              </a:pathLst>
            </a:custGeom>
            <a:blipFill>
              <a:blip r:embed="rId7"/>
              <a:stretch>
                <a:fillRect r="-98653"/>
              </a:stretch>
            </a:blipFill>
          </p:spPr>
        </p:sp>
      </p:grpSp>
      <p:sp>
        <p:nvSpPr>
          <p:cNvPr id="12" name="文本框 11"/>
          <p:cNvSpPr txBox="1"/>
          <p:nvPr>
            <p:custDataLst>
              <p:tags r:id="rId8"/>
            </p:custDataLst>
          </p:nvPr>
        </p:nvSpPr>
        <p:spPr>
          <a:xfrm>
            <a:off x="1905000" y="3009900"/>
            <a:ext cx="13822045" cy="5129530"/>
          </a:xfrm>
          <a:prstGeom prst="rect">
            <a:avLst/>
          </a:prstGeom>
          <a:noFill/>
          <a:ln w="9525">
            <a:noFill/>
          </a:ln>
        </p:spPr>
        <p:txBody>
          <a:bodyPr wrap="square">
            <a:noAutofit/>
          </a:bodyPr>
          <a:p>
            <a:pPr indent="304800" algn="ctr">
              <a:lnSpc>
                <a:spcPct val="150000"/>
              </a:lnSpc>
            </a:pPr>
            <a:r>
              <a:rPr lang="en-US" altLang="en-GB" sz="3200" b="1" dirty="0">
                <a:solidFill>
                  <a:srgbClr val="00B050"/>
                </a:solidFill>
                <a:latin typeface="Times New Roman" panose="02020603050405020304" charset="0"/>
                <a:ea typeface="Open Sans" panose="020B0606030504020204" charset="0"/>
                <a:cs typeface="Times New Roman" panose="02020603050405020304" charset="0"/>
              </a:rPr>
              <a:t> </a:t>
            </a:r>
            <a:r>
              <a:rPr lang="en-US" altLang="en-GB" sz="5400" b="1" dirty="0">
                <a:solidFill>
                  <a:srgbClr val="00B050"/>
                </a:solidFill>
                <a:latin typeface="Times New Roman" panose="02020603050405020304" charset="0"/>
                <a:ea typeface="Open Sans" panose="020B0606030504020204" charset="0"/>
                <a:cs typeface="Times New Roman" panose="02020603050405020304" charset="0"/>
              </a:rPr>
              <a:t>   </a:t>
            </a:r>
            <a:r>
              <a:rPr lang="en-GB" sz="5400" b="1" dirty="0" err="1" smtClean="0">
                <a:solidFill>
                  <a:srgbClr val="0070C0"/>
                </a:solidFill>
                <a:latin typeface="Times New Roman" panose="02020603050405020304" charset="0"/>
                <a:ea typeface="Open Sans" panose="020B0606030504020204" charset="0"/>
                <a:cs typeface="Times New Roman" panose="02020603050405020304" charset="0"/>
              </a:rPr>
              <a:t>节粮减损</a:t>
            </a:r>
            <a:r>
              <a:rPr lang="en-GB" sz="5400" b="1" dirty="0" err="1">
                <a:solidFill>
                  <a:srgbClr val="0070C0"/>
                </a:solidFill>
                <a:latin typeface="Times New Roman" panose="02020603050405020304" charset="0"/>
                <a:ea typeface="Open Sans" panose="020B0606030504020204" charset="0"/>
                <a:cs typeface="Times New Roman" panose="02020603050405020304" charset="0"/>
              </a:rPr>
              <a:t>，</a:t>
            </a:r>
            <a:r>
              <a:rPr lang="en-GB" sz="5400" b="1" dirty="0" err="1" smtClean="0">
                <a:solidFill>
                  <a:srgbClr val="0070C0"/>
                </a:solidFill>
                <a:latin typeface="Times New Roman" panose="02020603050405020304" charset="0"/>
                <a:ea typeface="Open Sans" panose="020B0606030504020204" charset="0"/>
                <a:cs typeface="Times New Roman" panose="02020603050405020304" charset="0"/>
              </a:rPr>
              <a:t>中国在行动</a:t>
            </a:r>
            <a:endParaRPr lang="en-GB" sz="5400" b="1" dirty="0" smtClean="0">
              <a:solidFill>
                <a:srgbClr val="0070C0"/>
              </a:solidFill>
              <a:latin typeface="Times New Roman" panose="02020603050405020304" charset="0"/>
              <a:ea typeface="Open Sans" panose="020B0606030504020204" charset="0"/>
              <a:cs typeface="Times New Roman" panose="02020603050405020304" charset="0"/>
            </a:endParaRPr>
          </a:p>
          <a:p>
            <a:pPr indent="304800" algn="ctr">
              <a:lnSpc>
                <a:spcPct val="150000"/>
              </a:lnSpc>
            </a:pPr>
            <a:r>
              <a:rPr lang="en-GB" sz="5400" b="1" dirty="0" err="1" smtClean="0">
                <a:solidFill>
                  <a:srgbClr val="0070C0"/>
                </a:solidFill>
                <a:latin typeface="Times New Roman" panose="02020603050405020304" charset="0"/>
                <a:ea typeface="Open Sans" panose="020B0606030504020204" charset="0"/>
                <a:cs typeface="Times New Roman" panose="02020603050405020304" charset="0"/>
              </a:rPr>
              <a:t>让我们携手共创粮食安全治理合作新篇章</a:t>
            </a:r>
            <a:r>
              <a:rPr lang="en-GB" sz="5400" b="1" dirty="0">
                <a:solidFill>
                  <a:srgbClr val="0070C0"/>
                </a:solidFill>
                <a:latin typeface="Times New Roman" panose="02020603050405020304" charset="0"/>
                <a:ea typeface="Open Sans" panose="020B0606030504020204" charset="0"/>
                <a:cs typeface="Times New Roman" panose="02020603050405020304" charset="0"/>
              </a:rPr>
              <a:t>！</a:t>
            </a:r>
            <a:endParaRPr lang="en-GB" sz="5400" b="1" dirty="0">
              <a:solidFill>
                <a:srgbClr val="0070C0"/>
              </a:solidFill>
              <a:latin typeface="Times New Roman" panose="02020603050405020304" charset="0"/>
              <a:ea typeface="Open Sans" panose="020B0606030504020204" charset="0"/>
              <a:cs typeface="Times New Roman" panose="02020603050405020304" charset="0"/>
            </a:endParaRPr>
          </a:p>
          <a:p>
            <a:pPr indent="304800" algn="ctr">
              <a:lnSpc>
                <a:spcPct val="150000"/>
              </a:lnSpc>
            </a:pPr>
            <a:r>
              <a:rPr lang="en-US" altLang="zh-CN" sz="2400" b="1" kern="100" spc="-60" noProof="0" dirty="0">
                <a:solidFill>
                  <a:srgbClr val="F47847"/>
                </a:solidFill>
                <a:latin typeface="Times New Roman" panose="02020603050405020304" charset="0"/>
                <a:ea typeface="Open Sans" panose="020B0606030504020204" charset="0"/>
                <a:cs typeface="Times New Roman" panose="02020603050405020304" charset="0"/>
              </a:rPr>
              <a:t>      </a:t>
            </a:r>
            <a:r>
              <a:rPr lang="en-US" altLang="zh-CN" sz="2800" b="1" kern="100" spc="-60" noProof="0" dirty="0">
                <a:solidFill>
                  <a:srgbClr val="F47847"/>
                </a:solidFill>
                <a:latin typeface="Times New Roman" panose="02020603050405020304" charset="0"/>
                <a:ea typeface="Open Sans" panose="020B0606030504020204" charset="0"/>
                <a:cs typeface="Times New Roman" panose="02020603050405020304" charset="0"/>
              </a:rPr>
              <a:t> </a:t>
            </a:r>
            <a:r>
              <a:rPr lang="en-US" altLang="zh-CN" sz="2800" b="1" kern="100" spc="-60" noProof="0" dirty="0" smtClean="0">
                <a:solidFill>
                  <a:srgbClr val="F47847"/>
                </a:solidFill>
                <a:latin typeface="Times New Roman" panose="02020603050405020304" charset="0"/>
                <a:ea typeface="Open Sans" panose="020B0606030504020204" charset="0"/>
                <a:cs typeface="Times New Roman" panose="02020603050405020304" charset="0"/>
              </a:rPr>
              <a:t>Finally, </a:t>
            </a:r>
            <a:r>
              <a:rPr lang="en-US" altLang="zh-CN" sz="2800" b="1" kern="100" spc="-60" noProof="0" dirty="0">
                <a:solidFill>
                  <a:srgbClr val="F47847"/>
                </a:solidFill>
                <a:latin typeface="Times New Roman" panose="02020603050405020304" charset="0"/>
                <a:ea typeface="Open Sans" panose="020B0606030504020204" charset="0"/>
                <a:cs typeface="Times New Roman" panose="02020603050405020304" charset="0"/>
              </a:rPr>
              <a:t>China is taking </a:t>
            </a:r>
            <a:r>
              <a:rPr lang="en-US" altLang="zh-CN" sz="2800" b="1" kern="100" spc="-60" dirty="0" smtClean="0">
                <a:solidFill>
                  <a:srgbClr val="F47847"/>
                </a:solidFill>
                <a:latin typeface="Times New Roman" panose="02020603050405020304" charset="0"/>
                <a:ea typeface="Open Sans" panose="020B0606030504020204" charset="0"/>
                <a:cs typeface="Times New Roman" panose="02020603050405020304" charset="0"/>
              </a:rPr>
              <a:t>action </a:t>
            </a:r>
            <a:r>
              <a:rPr lang="en-US" altLang="zh-CN" sz="2800" b="1" kern="100" spc="-60" dirty="0">
                <a:solidFill>
                  <a:srgbClr val="F47847"/>
                </a:solidFill>
                <a:latin typeface="Times New Roman" panose="02020603050405020304" charset="0"/>
                <a:ea typeface="Open Sans" panose="020B0606030504020204" charset="0"/>
                <a:cs typeface="Times New Roman" panose="02020603050405020304" charset="0"/>
              </a:rPr>
              <a:t>to save food and reduce food </a:t>
            </a:r>
            <a:r>
              <a:rPr lang="en-US" altLang="zh-CN" sz="2800" b="1" kern="100" spc="-60" dirty="0" smtClean="0">
                <a:solidFill>
                  <a:srgbClr val="F47847"/>
                </a:solidFill>
                <a:latin typeface="Times New Roman" panose="02020603050405020304" charset="0"/>
                <a:ea typeface="Open Sans" panose="020B0606030504020204" charset="0"/>
                <a:cs typeface="Times New Roman" panose="02020603050405020304" charset="0"/>
              </a:rPr>
              <a:t>losses. </a:t>
            </a:r>
            <a:endParaRPr lang="en-US" altLang="zh-CN" sz="2800" b="1" kern="100" spc="-60" dirty="0" smtClean="0">
              <a:solidFill>
                <a:srgbClr val="F47847"/>
              </a:solidFill>
              <a:latin typeface="Times New Roman" panose="02020603050405020304" charset="0"/>
              <a:ea typeface="Open Sans" panose="020B0606030504020204" charset="0"/>
              <a:cs typeface="Times New Roman" panose="02020603050405020304" charset="0"/>
            </a:endParaRPr>
          </a:p>
          <a:p>
            <a:pPr indent="304800" algn="ctr">
              <a:lnSpc>
                <a:spcPct val="150000"/>
              </a:lnSpc>
            </a:pPr>
            <a:r>
              <a:rPr lang="en-US" altLang="zh-CN" sz="2800" b="1" kern="100" spc="-60" noProof="0" dirty="0" smtClean="0">
                <a:solidFill>
                  <a:srgbClr val="F47847"/>
                </a:solidFill>
                <a:latin typeface="Times New Roman" panose="02020603050405020304" charset="0"/>
                <a:ea typeface="Open Sans" panose="020B0606030504020204" charset="0"/>
                <a:cs typeface="Times New Roman" panose="02020603050405020304" charset="0"/>
              </a:rPr>
              <a:t>Let </a:t>
            </a:r>
            <a:r>
              <a:rPr lang="en-US" altLang="zh-CN" sz="2800" b="1" kern="100" spc="-60" noProof="0" dirty="0">
                <a:solidFill>
                  <a:srgbClr val="F47847"/>
                </a:solidFill>
                <a:latin typeface="Times New Roman" panose="02020603050405020304" charset="0"/>
                <a:ea typeface="Open Sans" panose="020B0606030504020204" charset="0"/>
                <a:cs typeface="Times New Roman" panose="02020603050405020304" charset="0"/>
              </a:rPr>
              <a:t>us work together to create a new chapter of food security governance cooperation!</a:t>
            </a:r>
            <a:endParaRPr lang="en-US" altLang="zh-CN" sz="2800" b="1" kern="100" spc="-60" noProof="0" dirty="0">
              <a:solidFill>
                <a:srgbClr val="F47847"/>
              </a:solidFill>
              <a:latin typeface="Times New Roman" panose="02020603050405020304" charset="0"/>
              <a:ea typeface="Open Sans" panose="020B0606030504020204" charset="0"/>
              <a:cs typeface="Times New Roman" panose="0202060305040502030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6"/>
          <p:cNvGrpSpPr/>
          <p:nvPr/>
        </p:nvGrpSpPr>
        <p:grpSpPr>
          <a:xfrm rot="-5400000">
            <a:off x="-1921219" y="-1921220"/>
            <a:ext cx="5896800" cy="5896800"/>
            <a:chOff x="0" y="0"/>
            <a:chExt cx="9130328" cy="9130328"/>
          </a:xfrm>
        </p:grpSpPr>
        <p:sp>
          <p:nvSpPr>
            <p:cNvPr id="18" name="Freeform 7"/>
            <p:cNvSpPr/>
            <p:nvPr/>
          </p:nvSpPr>
          <p:spPr>
            <a:xfrm rot="-2700000">
              <a:off x="2403426" y="270785"/>
              <a:ext cx="4323477" cy="8588757"/>
            </a:xfrm>
            <a:custGeom>
              <a:avLst/>
              <a:gdLst/>
              <a:ahLst/>
              <a:cxnLst/>
              <a:rect l="l" t="t" r="r" b="b"/>
              <a:pathLst>
                <a:path w="4323477" h="8588757">
                  <a:moveTo>
                    <a:pt x="0" y="0"/>
                  </a:moveTo>
                  <a:lnTo>
                    <a:pt x="4323476" y="0"/>
                  </a:lnTo>
                  <a:lnTo>
                    <a:pt x="4323476" y="8588758"/>
                  </a:lnTo>
                  <a:lnTo>
                    <a:pt x="0" y="8588758"/>
                  </a:lnTo>
                  <a:lnTo>
                    <a:pt x="0" y="0"/>
                  </a:lnTo>
                  <a:close/>
                </a:path>
              </a:pathLst>
            </a:custGeom>
            <a:blipFill>
              <a:blip r:embed="rId1"/>
              <a:stretch>
                <a:fillRect r="-98653"/>
              </a:stretch>
            </a:blipFill>
          </p:spPr>
        </p:sp>
        <p:sp>
          <p:nvSpPr>
            <p:cNvPr id="19" name="Freeform 8"/>
            <p:cNvSpPr/>
            <p:nvPr/>
          </p:nvSpPr>
          <p:spPr>
            <a:xfrm rot="-2700000" flipH="1">
              <a:off x="5784265" y="190406"/>
              <a:ext cx="2113253" cy="4198061"/>
            </a:xfrm>
            <a:custGeom>
              <a:avLst/>
              <a:gdLst/>
              <a:ahLst/>
              <a:cxnLst/>
              <a:rect l="l" t="t" r="r" b="b"/>
              <a:pathLst>
                <a:path w="2113253" h="4198061">
                  <a:moveTo>
                    <a:pt x="2113253" y="0"/>
                  </a:moveTo>
                  <a:lnTo>
                    <a:pt x="0" y="0"/>
                  </a:lnTo>
                  <a:lnTo>
                    <a:pt x="0" y="4198061"/>
                  </a:lnTo>
                  <a:lnTo>
                    <a:pt x="2113253" y="4198061"/>
                  </a:lnTo>
                  <a:lnTo>
                    <a:pt x="2113253" y="0"/>
                  </a:lnTo>
                  <a:close/>
                </a:path>
              </a:pathLst>
            </a:custGeom>
            <a:blipFill>
              <a:blip r:embed="rId2"/>
              <a:stretch>
                <a:fillRect r="-98653"/>
              </a:stretch>
            </a:blipFill>
          </p:spPr>
        </p:sp>
        <p:sp>
          <p:nvSpPr>
            <p:cNvPr id="20" name="Freeform 9"/>
            <p:cNvSpPr/>
            <p:nvPr/>
          </p:nvSpPr>
          <p:spPr>
            <a:xfrm rot="-2700000">
              <a:off x="5207629" y="2369390"/>
              <a:ext cx="1040206" cy="2066411"/>
            </a:xfrm>
            <a:custGeom>
              <a:avLst/>
              <a:gdLst/>
              <a:ahLst/>
              <a:cxnLst/>
              <a:rect l="l" t="t" r="r" b="b"/>
              <a:pathLst>
                <a:path w="1040206" h="2066411">
                  <a:moveTo>
                    <a:pt x="0" y="0"/>
                  </a:moveTo>
                  <a:lnTo>
                    <a:pt x="1040206" y="0"/>
                  </a:lnTo>
                  <a:lnTo>
                    <a:pt x="1040206" y="2066412"/>
                  </a:lnTo>
                  <a:lnTo>
                    <a:pt x="0" y="2066412"/>
                  </a:lnTo>
                  <a:lnTo>
                    <a:pt x="0" y="0"/>
                  </a:lnTo>
                  <a:close/>
                </a:path>
              </a:pathLst>
            </a:custGeom>
            <a:blipFill>
              <a:blip r:embed="rId2"/>
              <a:stretch>
                <a:fillRect r="-98653"/>
              </a:stretch>
            </a:blipFill>
          </p:spPr>
        </p:sp>
      </p:grpSp>
      <p:sp>
        <p:nvSpPr>
          <p:cNvPr id="2" name="TextBox 2"/>
          <p:cNvSpPr txBox="1"/>
          <p:nvPr/>
        </p:nvSpPr>
        <p:spPr>
          <a:xfrm>
            <a:off x="3361677" y="9700019"/>
            <a:ext cx="12369684" cy="346249"/>
          </a:xfrm>
          <a:prstGeom prst="rect">
            <a:avLst/>
          </a:prstGeom>
        </p:spPr>
        <p:txBody>
          <a:bodyPr lIns="0" tIns="0" rIns="0" bIns="0" rtlCol="0" anchor="t">
            <a:spAutoFit/>
          </a:bodyPr>
          <a:lstStyle/>
          <a:p>
            <a:pPr>
              <a:lnSpc>
                <a:spcPts val="2700"/>
              </a:lnSpc>
            </a:pPr>
            <a:r>
              <a:rPr lang="en-US" sz="2800" dirty="0">
                <a:solidFill>
                  <a:srgbClr val="1D85C6"/>
                </a:solidFill>
                <a:latin typeface="微软雅黑" panose="020B0503020204020204" pitchFamily="34" charset="-122"/>
                <a:ea typeface="微软雅黑" panose="020B0503020204020204" pitchFamily="34" charset="-122"/>
              </a:rPr>
              <a:t>SEMINAR ON POST-HARVEST LOSS MANAGEMENT</a:t>
            </a:r>
            <a:r>
              <a:rPr lang="zh-CN" altLang="en-US" sz="2800" dirty="0">
                <a:solidFill>
                  <a:srgbClr val="1D85C6"/>
                </a:solidFill>
                <a:latin typeface="微软雅黑" panose="020B0503020204020204" pitchFamily="34" charset="-122"/>
                <a:ea typeface="微软雅黑" panose="020B0503020204020204" pitchFamily="34" charset="-122"/>
              </a:rPr>
              <a:t> </a:t>
            </a:r>
            <a:r>
              <a:rPr lang="en-US" sz="2800" dirty="0" err="1">
                <a:solidFill>
                  <a:srgbClr val="1D85C6"/>
                </a:solidFill>
                <a:latin typeface="微软雅黑" panose="020B0503020204020204" pitchFamily="34" charset="-122"/>
                <a:ea typeface="微软雅黑" panose="020B0503020204020204" pitchFamily="34" charset="-122"/>
              </a:rPr>
              <a:t>粮食减损国际研讨会</a:t>
            </a:r>
            <a:endParaRPr lang="en-US" sz="2800" dirty="0">
              <a:solidFill>
                <a:srgbClr val="1D85C6"/>
              </a:solidFill>
              <a:latin typeface="微软雅黑" panose="020B0503020204020204" pitchFamily="34" charset="-122"/>
              <a:ea typeface="微软雅黑" panose="020B0503020204020204" pitchFamily="34" charset="-122"/>
            </a:endParaRPr>
          </a:p>
        </p:txBody>
      </p:sp>
      <p:sp>
        <p:nvSpPr>
          <p:cNvPr id="5" name="Freeform 5"/>
          <p:cNvSpPr/>
          <p:nvPr/>
        </p:nvSpPr>
        <p:spPr>
          <a:xfrm rot="-2700000">
            <a:off x="15221383" y="8899740"/>
            <a:ext cx="3810717" cy="1905358"/>
          </a:xfrm>
          <a:custGeom>
            <a:avLst/>
            <a:gdLst/>
            <a:ahLst/>
            <a:cxnLst/>
            <a:rect l="l" t="t" r="r" b="b"/>
            <a:pathLst>
              <a:path w="3810717" h="1905358">
                <a:moveTo>
                  <a:pt x="0" y="0"/>
                </a:moveTo>
                <a:lnTo>
                  <a:pt x="3810717" y="0"/>
                </a:lnTo>
                <a:lnTo>
                  <a:pt x="3810717" y="1905358"/>
                </a:lnTo>
                <a:lnTo>
                  <a:pt x="0" y="1905358"/>
                </a:lnTo>
                <a:lnTo>
                  <a:pt x="0" y="0"/>
                </a:lnTo>
                <a:close/>
              </a:path>
            </a:pathLst>
          </a:custGeom>
          <a:blipFill>
            <a:blip r:embed="rId3">
              <a:alphaModFix amt="40000"/>
            </a:blip>
            <a:stretch>
              <a:fillRect/>
            </a:stretch>
          </a:blipFill>
        </p:spPr>
      </p:sp>
      <p:sp>
        <p:nvSpPr>
          <p:cNvPr id="6" name="Freeform 6"/>
          <p:cNvSpPr/>
          <p:nvPr/>
        </p:nvSpPr>
        <p:spPr>
          <a:xfrm>
            <a:off x="-4947379" y="5815006"/>
            <a:ext cx="8943989" cy="8943989"/>
          </a:xfrm>
          <a:custGeom>
            <a:avLst/>
            <a:gdLst/>
            <a:ahLst/>
            <a:cxnLst/>
            <a:rect l="l" t="t" r="r" b="b"/>
            <a:pathLst>
              <a:path w="8943989" h="8943989">
                <a:moveTo>
                  <a:pt x="0" y="0"/>
                </a:moveTo>
                <a:lnTo>
                  <a:pt x="8943989" y="0"/>
                </a:lnTo>
                <a:lnTo>
                  <a:pt x="8943989" y="8943988"/>
                </a:lnTo>
                <a:lnTo>
                  <a:pt x="0" y="8943988"/>
                </a:lnTo>
                <a:lnTo>
                  <a:pt x="0" y="0"/>
                </a:lnTo>
                <a:close/>
              </a:path>
            </a:pathLst>
          </a:custGeom>
          <a:blipFill>
            <a:blip r:embed="rId4">
              <a:alphaModFix amt="31999"/>
            </a:blip>
            <a:stretch>
              <a:fillRect/>
            </a:stretch>
          </a:blipFill>
        </p:spPr>
      </p:sp>
      <p:sp>
        <p:nvSpPr>
          <p:cNvPr id="7" name="TextBox 7"/>
          <p:cNvSpPr txBox="1"/>
          <p:nvPr/>
        </p:nvSpPr>
        <p:spPr>
          <a:xfrm>
            <a:off x="299787" y="9307305"/>
            <a:ext cx="2151006" cy="773714"/>
          </a:xfrm>
          <a:prstGeom prst="rect">
            <a:avLst/>
          </a:prstGeom>
        </p:spPr>
        <p:txBody>
          <a:bodyPr lIns="0" tIns="0" rIns="0" bIns="0" rtlCol="0" anchor="t">
            <a:spAutoFit/>
          </a:bodyPr>
          <a:lstStyle/>
          <a:p>
            <a:pPr>
              <a:lnSpc>
                <a:spcPts val="3100"/>
              </a:lnSpc>
            </a:pPr>
            <a:r>
              <a:rPr lang="en-US" sz="2245">
                <a:solidFill>
                  <a:srgbClr val="1578B6"/>
                </a:solidFill>
                <a:latin typeface="微软雅黑" panose="020B0503020204020204" pitchFamily="34" charset="-122"/>
                <a:ea typeface="微软雅黑" panose="020B0503020204020204" pitchFamily="34" charset="-122"/>
              </a:rPr>
              <a:t>河南·开封</a:t>
            </a:r>
            <a:endParaRPr lang="en-US" sz="2245">
              <a:solidFill>
                <a:srgbClr val="1578B6"/>
              </a:solidFill>
              <a:latin typeface="微软雅黑" panose="020B0503020204020204" pitchFamily="34" charset="-122"/>
              <a:ea typeface="微软雅黑" panose="020B0503020204020204" pitchFamily="34" charset="-122"/>
            </a:endParaRPr>
          </a:p>
          <a:p>
            <a:pPr>
              <a:lnSpc>
                <a:spcPts val="3100"/>
              </a:lnSpc>
            </a:pPr>
            <a:r>
              <a:rPr lang="en-US" sz="2245">
                <a:solidFill>
                  <a:srgbClr val="1578B6"/>
                </a:solidFill>
                <a:latin typeface="微软雅黑" panose="020B0503020204020204" pitchFamily="34" charset="-122"/>
                <a:ea typeface="微软雅黑" panose="020B0503020204020204" pitchFamily="34" charset="-122"/>
              </a:rPr>
              <a:t>2023年9月25日</a:t>
            </a:r>
            <a:endParaRPr lang="en-US" sz="2245">
              <a:solidFill>
                <a:srgbClr val="1578B6"/>
              </a:solidFill>
              <a:latin typeface="微软雅黑" panose="020B0503020204020204" pitchFamily="34" charset="-122"/>
              <a:ea typeface="微软雅黑" panose="020B0503020204020204" pitchFamily="34" charset="-122"/>
            </a:endParaRPr>
          </a:p>
        </p:txBody>
      </p:sp>
      <p:sp>
        <p:nvSpPr>
          <p:cNvPr id="8" name="Titre 3"/>
          <p:cNvSpPr txBox="1"/>
          <p:nvPr>
            <p:custDataLst>
              <p:tags r:id="rId5"/>
            </p:custDataLst>
          </p:nvPr>
        </p:nvSpPr>
        <p:spPr>
          <a:xfrm>
            <a:off x="5424170" y="2877185"/>
            <a:ext cx="6254750" cy="197675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stStyle>
          <a:p>
            <a:pPr algn="ctr">
              <a:lnSpc>
                <a:spcPct val="120000"/>
              </a:lnSpc>
            </a:pPr>
            <a:r>
              <a:rPr lang="en-AU" sz="7200" dirty="0">
                <a:solidFill>
                  <a:srgbClr val="0070C0"/>
                </a:solidFill>
                <a:effectLst>
                  <a:outerShdw blurRad="38100" dist="25400" dir="5400000" algn="ctr" rotWithShape="0">
                    <a:srgbClr val="6E747A">
                      <a:alpha val="43000"/>
                    </a:srgbClr>
                  </a:outerShdw>
                </a:effectLst>
                <a:latin typeface="Times New Roman" panose="02020603050405020304" charset="0"/>
                <a:ea typeface="Verdana" panose="020B0604030504040204" charset="0"/>
                <a:cs typeface="Times New Roman" panose="02020603050405020304" charset="0"/>
              </a:rPr>
              <a:t>Thank You</a:t>
            </a:r>
            <a:endParaRPr lang="en-AU" sz="7200" dirty="0">
              <a:solidFill>
                <a:srgbClr val="0070C0"/>
              </a:solidFill>
              <a:effectLst>
                <a:outerShdw blurRad="38100" dist="25400" dir="5400000" algn="ctr" rotWithShape="0">
                  <a:srgbClr val="6E747A">
                    <a:alpha val="43000"/>
                  </a:srgbClr>
                </a:outerShdw>
              </a:effectLst>
              <a:latin typeface="Times New Roman" panose="02020603050405020304" charset="0"/>
              <a:ea typeface="Verdana" panose="020B0604030504040204" charset="0"/>
              <a:cs typeface="Times New Roman" panose="02020603050405020304" charset="0"/>
            </a:endParaRPr>
          </a:p>
        </p:txBody>
      </p:sp>
      <p:pic>
        <p:nvPicPr>
          <p:cNvPr id="9" name="图片 8" descr="QR 代码&#10;&#10;描述已自动生成"/>
          <p:cNvPicPr>
            <a:picLocks noChangeAspect="1"/>
          </p:cNvPicPr>
          <p:nvPr>
            <p:custDataLst>
              <p:tags r:id="rId6"/>
            </p:custDataLst>
          </p:nvPr>
        </p:nvPicPr>
        <p:blipFill>
          <a:blip r:embed="rId7" cstate="print">
            <a:extLst>
              <a:ext uri="{28A0092B-C50C-407E-A947-70E740481C1C}">
                <a14:useLocalDpi xmlns:a14="http://schemas.microsoft.com/office/drawing/2010/main" val="0"/>
              </a:ext>
            </a:extLst>
          </a:blip>
          <a:stretch>
            <a:fillRect/>
          </a:stretch>
        </p:blipFill>
        <p:spPr>
          <a:xfrm>
            <a:off x="14325600" y="2126615"/>
            <a:ext cx="2700020" cy="2727325"/>
          </a:xfrm>
          <a:prstGeom prst="rect">
            <a:avLst/>
          </a:prstGeom>
        </p:spPr>
      </p:pic>
      <p:sp>
        <p:nvSpPr>
          <p:cNvPr id="11" name="TextBox 10"/>
          <p:cNvSpPr txBox="1"/>
          <p:nvPr>
            <p:custDataLst>
              <p:tags r:id="rId8"/>
            </p:custDataLst>
          </p:nvPr>
        </p:nvSpPr>
        <p:spPr>
          <a:xfrm>
            <a:off x="2556510" y="5448300"/>
            <a:ext cx="11990705" cy="1222375"/>
          </a:xfrm>
          <a:prstGeom prst="rect">
            <a:avLst/>
          </a:prstGeom>
          <a:noFill/>
        </p:spPr>
        <p:txBody>
          <a:bodyPr wrap="square" rtlCol="0">
            <a:noAutofit/>
          </a:bodyPr>
          <a:p>
            <a:pPr>
              <a:lnSpc>
                <a:spcPts val="2800"/>
              </a:lnSpc>
              <a:spcAft>
                <a:spcPts val="800"/>
              </a:spcAft>
            </a:pPr>
            <a:r>
              <a:rPr lang="en-GB" altLang="zh-CN" sz="4000" b="1" dirty="0">
                <a:solidFill>
                  <a:srgbClr val="0070C0"/>
                </a:solidFill>
                <a:latin typeface="Open Sans Regular" panose="020B0606030504020204" charset="0"/>
                <a:ea typeface="宋体" panose="02010600030101010101" pitchFamily="2" charset="-122"/>
                <a:cs typeface="Open Sans Regular" panose="020B0606030504020204" charset="0"/>
              </a:rPr>
              <a:t>Contact: </a:t>
            </a:r>
            <a:r>
              <a:rPr lang="en-GB" altLang="zh-CN" sz="4000" b="1" dirty="0" smtClean="0">
                <a:solidFill>
                  <a:srgbClr val="0070C0"/>
                </a:solidFill>
                <a:latin typeface="Open Sans Regular" panose="020B0606030504020204" charset="0"/>
                <a:ea typeface="宋体" panose="02010600030101010101" pitchFamily="2" charset="-122"/>
                <a:cs typeface="Open Sans Regular" panose="020B0606030504020204" charset="0"/>
              </a:rPr>
              <a:t>: Prof. S</a:t>
            </a:r>
            <a:r>
              <a:rPr lang="en-US" altLang="zh-CN" sz="4000" b="1" dirty="0" smtClean="0">
                <a:solidFill>
                  <a:srgbClr val="0070C0"/>
                </a:solidFill>
                <a:latin typeface="Open Sans Regular" panose="020B0606030504020204" charset="0"/>
                <a:ea typeface="宋体" panose="02010600030101010101" pitchFamily="2" charset="-122"/>
                <a:cs typeface="Open Sans Regular" panose="020B0606030504020204" charset="0"/>
              </a:rPr>
              <a:t>un</a:t>
            </a:r>
            <a:r>
              <a:rPr lang="en-GB" altLang="zh-CN" sz="4000" b="1" dirty="0" smtClean="0">
                <a:solidFill>
                  <a:srgbClr val="0070C0"/>
                </a:solidFill>
                <a:latin typeface="Open Sans Regular" panose="020B0606030504020204" charset="0"/>
                <a:ea typeface="宋体" panose="02010600030101010101" pitchFamily="2" charset="-122"/>
                <a:cs typeface="Open Sans Regular" panose="020B0606030504020204" charset="0"/>
              </a:rPr>
              <a:t> </a:t>
            </a:r>
            <a:r>
              <a:rPr lang="en-GB" altLang="zh-CN" sz="4000" b="1" dirty="0" err="1" smtClean="0">
                <a:solidFill>
                  <a:srgbClr val="0070C0"/>
                </a:solidFill>
                <a:latin typeface="Open Sans Regular" panose="020B0606030504020204" charset="0"/>
                <a:ea typeface="宋体" panose="02010600030101010101" pitchFamily="2" charset="-122"/>
                <a:cs typeface="Open Sans Regular" panose="020B0606030504020204" charset="0"/>
              </a:rPr>
              <a:t>Zhong</a:t>
            </a:r>
            <a:r>
              <a:rPr lang="en-GB" altLang="zh-CN" sz="4000" b="1" dirty="0" smtClean="0">
                <a:solidFill>
                  <a:srgbClr val="0070C0"/>
                </a:solidFill>
                <a:latin typeface="Open Sans Regular" panose="020B0606030504020204" charset="0"/>
                <a:ea typeface="宋体" panose="02010600030101010101" pitchFamily="2" charset="-122"/>
                <a:cs typeface="Open Sans Regular" panose="020B0606030504020204" charset="0"/>
              </a:rPr>
              <a:t> Ye,13838332086@126.com</a:t>
            </a:r>
            <a:endParaRPr lang="zh-CN" altLang="en-US" sz="4000" b="1" dirty="0">
              <a:solidFill>
                <a:srgbClr val="0070C0"/>
              </a:solidFill>
              <a:latin typeface="Open Sans Regular" panose="020B0606030504020204" charset="0"/>
              <a:ea typeface="宋体" panose="02010600030101010101" pitchFamily="2" charset="-122"/>
              <a:cs typeface="Open Sans Regular" panose="020B0606030504020204" charset="0"/>
              <a:sym typeface="ITC Avant Garde Std XLt" charset="0"/>
            </a:endParaRPr>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6"/>
          <p:cNvGrpSpPr/>
          <p:nvPr/>
        </p:nvGrpSpPr>
        <p:grpSpPr>
          <a:xfrm rot="-5400000">
            <a:off x="-1921219" y="-1921220"/>
            <a:ext cx="5896800" cy="5896800"/>
            <a:chOff x="0" y="0"/>
            <a:chExt cx="9130328" cy="9130328"/>
          </a:xfrm>
        </p:grpSpPr>
        <p:sp>
          <p:nvSpPr>
            <p:cNvPr id="18" name="Freeform 7"/>
            <p:cNvSpPr/>
            <p:nvPr/>
          </p:nvSpPr>
          <p:spPr>
            <a:xfrm rot="-2700000">
              <a:off x="2403426" y="270785"/>
              <a:ext cx="4323477" cy="8588757"/>
            </a:xfrm>
            <a:custGeom>
              <a:avLst/>
              <a:gdLst/>
              <a:ahLst/>
              <a:cxnLst/>
              <a:rect l="l" t="t" r="r" b="b"/>
              <a:pathLst>
                <a:path w="4323477" h="8588757">
                  <a:moveTo>
                    <a:pt x="0" y="0"/>
                  </a:moveTo>
                  <a:lnTo>
                    <a:pt x="4323476" y="0"/>
                  </a:lnTo>
                  <a:lnTo>
                    <a:pt x="4323476" y="8588758"/>
                  </a:lnTo>
                  <a:lnTo>
                    <a:pt x="0" y="8588758"/>
                  </a:lnTo>
                  <a:lnTo>
                    <a:pt x="0" y="0"/>
                  </a:lnTo>
                  <a:close/>
                </a:path>
              </a:pathLst>
            </a:custGeom>
            <a:blipFill>
              <a:blip r:embed="rId1">
                <a:extLst>
                  <a:ext uri="{96DAC541-7B7A-43D3-8B79-37D633B846F1}">
                    <asvg:svgBlip xmlns:asvg="http://schemas.microsoft.com/office/drawing/2016/SVG/main" r:embed="rId2"/>
                  </a:ext>
                </a:extLst>
              </a:blip>
              <a:stretch>
                <a:fillRect r="-98653"/>
              </a:stretch>
            </a:blipFill>
          </p:spPr>
        </p:sp>
        <p:sp>
          <p:nvSpPr>
            <p:cNvPr id="19" name="Freeform 8"/>
            <p:cNvSpPr/>
            <p:nvPr/>
          </p:nvSpPr>
          <p:spPr>
            <a:xfrm rot="-2700000" flipH="1">
              <a:off x="5784265" y="190406"/>
              <a:ext cx="2113253" cy="4198061"/>
            </a:xfrm>
            <a:custGeom>
              <a:avLst/>
              <a:gdLst/>
              <a:ahLst/>
              <a:cxnLst/>
              <a:rect l="l" t="t" r="r" b="b"/>
              <a:pathLst>
                <a:path w="2113253" h="4198061">
                  <a:moveTo>
                    <a:pt x="2113253" y="0"/>
                  </a:moveTo>
                  <a:lnTo>
                    <a:pt x="0" y="0"/>
                  </a:lnTo>
                  <a:lnTo>
                    <a:pt x="0" y="4198061"/>
                  </a:lnTo>
                  <a:lnTo>
                    <a:pt x="2113253" y="4198061"/>
                  </a:lnTo>
                  <a:lnTo>
                    <a:pt x="2113253" y="0"/>
                  </a:lnTo>
                  <a:close/>
                </a:path>
              </a:pathLst>
            </a:custGeom>
            <a:blipFill>
              <a:blip r:embed="rId3">
                <a:extLst>
                  <a:ext uri="{96DAC541-7B7A-43D3-8B79-37D633B846F1}">
                    <asvg:svgBlip xmlns:asvg="http://schemas.microsoft.com/office/drawing/2016/SVG/main" r:embed="rId4"/>
                  </a:ext>
                </a:extLst>
              </a:blip>
              <a:stretch>
                <a:fillRect r="-98653"/>
              </a:stretch>
            </a:blipFill>
          </p:spPr>
        </p:sp>
        <p:sp>
          <p:nvSpPr>
            <p:cNvPr id="20" name="Freeform 9"/>
            <p:cNvSpPr/>
            <p:nvPr/>
          </p:nvSpPr>
          <p:spPr>
            <a:xfrm rot="-2700000">
              <a:off x="5207629" y="2369390"/>
              <a:ext cx="1040206" cy="2066411"/>
            </a:xfrm>
            <a:custGeom>
              <a:avLst/>
              <a:gdLst/>
              <a:ahLst/>
              <a:cxnLst/>
              <a:rect l="l" t="t" r="r" b="b"/>
              <a:pathLst>
                <a:path w="1040206" h="2066411">
                  <a:moveTo>
                    <a:pt x="0" y="0"/>
                  </a:moveTo>
                  <a:lnTo>
                    <a:pt x="1040206" y="0"/>
                  </a:lnTo>
                  <a:lnTo>
                    <a:pt x="1040206" y="2066412"/>
                  </a:lnTo>
                  <a:lnTo>
                    <a:pt x="0" y="2066412"/>
                  </a:lnTo>
                  <a:lnTo>
                    <a:pt x="0" y="0"/>
                  </a:lnTo>
                  <a:close/>
                </a:path>
              </a:pathLst>
            </a:custGeom>
            <a:blipFill>
              <a:blip r:embed="rId3">
                <a:extLst>
                  <a:ext uri="{96DAC541-7B7A-43D3-8B79-37D633B846F1}">
                    <asvg:svgBlip xmlns:asvg="http://schemas.microsoft.com/office/drawing/2016/SVG/main" r:embed="rId4"/>
                  </a:ext>
                </a:extLst>
              </a:blip>
              <a:stretch>
                <a:fillRect r="-98653"/>
              </a:stretch>
            </a:blipFill>
          </p:spPr>
        </p:sp>
      </p:grpSp>
      <p:sp>
        <p:nvSpPr>
          <p:cNvPr id="2" name="TextBox 2"/>
          <p:cNvSpPr txBox="1"/>
          <p:nvPr/>
        </p:nvSpPr>
        <p:spPr>
          <a:xfrm>
            <a:off x="3361677" y="9700019"/>
            <a:ext cx="12369684" cy="346249"/>
          </a:xfrm>
          <a:prstGeom prst="rect">
            <a:avLst/>
          </a:prstGeom>
        </p:spPr>
        <p:txBody>
          <a:bodyPr lIns="0" tIns="0" rIns="0" bIns="0" rtlCol="0" anchor="t">
            <a:spAutoFit/>
          </a:bodyPr>
          <a:lstStyle/>
          <a:p>
            <a:pPr>
              <a:lnSpc>
                <a:spcPts val="2700"/>
              </a:lnSpc>
            </a:pPr>
            <a:r>
              <a:rPr lang="en-US" sz="2800" dirty="0">
                <a:solidFill>
                  <a:srgbClr val="1D85C6"/>
                </a:solidFill>
                <a:latin typeface="微软雅黑" panose="020B0503020204020204" pitchFamily="34" charset="-122"/>
                <a:ea typeface="微软雅黑" panose="020B0503020204020204" pitchFamily="34" charset="-122"/>
              </a:rPr>
              <a:t>SEMINAR ON POST-HARVEST LOSS MANAGEMENT</a:t>
            </a:r>
            <a:r>
              <a:rPr lang="zh-CN" altLang="en-US" sz="2800" dirty="0">
                <a:solidFill>
                  <a:srgbClr val="1D85C6"/>
                </a:solidFill>
                <a:latin typeface="微软雅黑" panose="020B0503020204020204" pitchFamily="34" charset="-122"/>
                <a:ea typeface="微软雅黑" panose="020B0503020204020204" pitchFamily="34" charset="-122"/>
              </a:rPr>
              <a:t> </a:t>
            </a:r>
            <a:r>
              <a:rPr lang="en-US" sz="2800" dirty="0" err="1">
                <a:solidFill>
                  <a:srgbClr val="1D85C6"/>
                </a:solidFill>
                <a:latin typeface="微软雅黑" panose="020B0503020204020204" pitchFamily="34" charset="-122"/>
                <a:ea typeface="微软雅黑" panose="020B0503020204020204" pitchFamily="34" charset="-122"/>
              </a:rPr>
              <a:t>粮食减损国际研讨会</a:t>
            </a:r>
            <a:endParaRPr lang="en-US" sz="2800" dirty="0">
              <a:solidFill>
                <a:srgbClr val="1D85C6"/>
              </a:solidFill>
              <a:latin typeface="微软雅黑" panose="020B0503020204020204" pitchFamily="34" charset="-122"/>
              <a:ea typeface="微软雅黑" panose="020B0503020204020204" pitchFamily="34" charset="-122"/>
            </a:endParaRPr>
          </a:p>
        </p:txBody>
      </p:sp>
      <p:sp>
        <p:nvSpPr>
          <p:cNvPr id="5" name="Freeform 5"/>
          <p:cNvSpPr/>
          <p:nvPr/>
        </p:nvSpPr>
        <p:spPr>
          <a:xfrm rot="-2700000">
            <a:off x="15221383" y="8899740"/>
            <a:ext cx="3810717" cy="1905358"/>
          </a:xfrm>
          <a:custGeom>
            <a:avLst/>
            <a:gdLst/>
            <a:ahLst/>
            <a:cxnLst/>
            <a:rect l="l" t="t" r="r" b="b"/>
            <a:pathLst>
              <a:path w="3810717" h="1905358">
                <a:moveTo>
                  <a:pt x="0" y="0"/>
                </a:moveTo>
                <a:lnTo>
                  <a:pt x="3810717" y="0"/>
                </a:lnTo>
                <a:lnTo>
                  <a:pt x="3810717" y="1905358"/>
                </a:lnTo>
                <a:lnTo>
                  <a:pt x="0" y="1905358"/>
                </a:lnTo>
                <a:lnTo>
                  <a:pt x="0" y="0"/>
                </a:lnTo>
                <a:close/>
              </a:path>
            </a:pathLst>
          </a:custGeom>
          <a:blipFill>
            <a:blip r:embed="rId5">
              <a:alphaModFix amt="40000"/>
              <a:extLst>
                <a:ext uri="{96DAC541-7B7A-43D3-8B79-37D633B846F1}">
                  <asvg:svgBlip xmlns:asvg="http://schemas.microsoft.com/office/drawing/2016/SVG/main" r:embed="rId6"/>
                </a:ext>
              </a:extLst>
            </a:blip>
            <a:stretch>
              <a:fillRect/>
            </a:stretch>
          </a:blipFill>
        </p:spPr>
      </p:sp>
      <p:sp>
        <p:nvSpPr>
          <p:cNvPr id="6" name="Freeform 6"/>
          <p:cNvSpPr/>
          <p:nvPr/>
        </p:nvSpPr>
        <p:spPr>
          <a:xfrm>
            <a:off x="-4947379" y="5815006"/>
            <a:ext cx="8943989" cy="8943989"/>
          </a:xfrm>
          <a:custGeom>
            <a:avLst/>
            <a:gdLst/>
            <a:ahLst/>
            <a:cxnLst/>
            <a:rect l="l" t="t" r="r" b="b"/>
            <a:pathLst>
              <a:path w="8943989" h="8943989">
                <a:moveTo>
                  <a:pt x="0" y="0"/>
                </a:moveTo>
                <a:lnTo>
                  <a:pt x="8943989" y="0"/>
                </a:lnTo>
                <a:lnTo>
                  <a:pt x="8943989" y="8943988"/>
                </a:lnTo>
                <a:lnTo>
                  <a:pt x="0" y="8943988"/>
                </a:lnTo>
                <a:lnTo>
                  <a:pt x="0" y="0"/>
                </a:lnTo>
                <a:close/>
              </a:path>
            </a:pathLst>
          </a:custGeom>
          <a:blipFill>
            <a:blip r:embed="rId7">
              <a:alphaModFix amt="31999"/>
              <a:extLst>
                <a:ext uri="{96DAC541-7B7A-43D3-8B79-37D633B846F1}">
                  <asvg:svgBlip xmlns:asvg="http://schemas.microsoft.com/office/drawing/2016/SVG/main" r:embed="rId8"/>
                </a:ext>
              </a:extLst>
            </a:blip>
            <a:stretch>
              <a:fillRect/>
            </a:stretch>
          </a:blipFill>
        </p:spPr>
      </p:sp>
      <p:sp>
        <p:nvSpPr>
          <p:cNvPr id="7" name="TextBox 7"/>
          <p:cNvSpPr txBox="1"/>
          <p:nvPr/>
        </p:nvSpPr>
        <p:spPr>
          <a:xfrm>
            <a:off x="299787" y="9307305"/>
            <a:ext cx="2151006" cy="773714"/>
          </a:xfrm>
          <a:prstGeom prst="rect">
            <a:avLst/>
          </a:prstGeom>
        </p:spPr>
        <p:txBody>
          <a:bodyPr lIns="0" tIns="0" rIns="0" bIns="0" rtlCol="0" anchor="t">
            <a:spAutoFit/>
          </a:bodyPr>
          <a:lstStyle/>
          <a:p>
            <a:pPr>
              <a:lnSpc>
                <a:spcPts val="3100"/>
              </a:lnSpc>
            </a:pPr>
            <a:r>
              <a:rPr lang="en-US" sz="2245">
                <a:solidFill>
                  <a:srgbClr val="1578B6"/>
                </a:solidFill>
                <a:latin typeface="微软雅黑" panose="020B0503020204020204" pitchFamily="34" charset="-122"/>
                <a:ea typeface="微软雅黑" panose="020B0503020204020204" pitchFamily="34" charset="-122"/>
              </a:rPr>
              <a:t>河南·开封</a:t>
            </a:r>
            <a:endParaRPr lang="en-US" sz="2245">
              <a:solidFill>
                <a:srgbClr val="1578B6"/>
              </a:solidFill>
              <a:latin typeface="微软雅黑" panose="020B0503020204020204" pitchFamily="34" charset="-122"/>
              <a:ea typeface="微软雅黑" panose="020B0503020204020204" pitchFamily="34" charset="-122"/>
            </a:endParaRPr>
          </a:p>
          <a:p>
            <a:pPr>
              <a:lnSpc>
                <a:spcPts val="3100"/>
              </a:lnSpc>
            </a:pPr>
            <a:r>
              <a:rPr lang="en-US" sz="2245">
                <a:solidFill>
                  <a:srgbClr val="1578B6"/>
                </a:solidFill>
                <a:latin typeface="微软雅黑" panose="020B0503020204020204" pitchFamily="34" charset="-122"/>
                <a:ea typeface="微软雅黑" panose="020B0503020204020204" pitchFamily="34" charset="-122"/>
              </a:rPr>
              <a:t>2023年9月25日</a:t>
            </a:r>
            <a:endParaRPr lang="en-US" sz="2245">
              <a:solidFill>
                <a:srgbClr val="1578B6"/>
              </a:solidFill>
              <a:latin typeface="微软雅黑" panose="020B0503020204020204" pitchFamily="34" charset="-122"/>
              <a:ea typeface="微软雅黑" panose="020B0503020204020204" pitchFamily="34" charset="-122"/>
            </a:endParaRPr>
          </a:p>
        </p:txBody>
      </p:sp>
      <p:grpSp>
        <p:nvGrpSpPr>
          <p:cNvPr id="10" name="组合 9"/>
          <p:cNvGrpSpPr/>
          <p:nvPr/>
        </p:nvGrpSpPr>
        <p:grpSpPr>
          <a:xfrm>
            <a:off x="3581400" y="419100"/>
            <a:ext cx="10949509" cy="6827520"/>
            <a:chOff x="3401" y="987"/>
            <a:chExt cx="12204" cy="8076"/>
          </a:xfrm>
        </p:grpSpPr>
        <p:pic>
          <p:nvPicPr>
            <p:cNvPr id="11" name="ECB019B1-382A-4266-B25C-5B523AA43C14-1" descr="C:/Users/Milly/AppData/Local/Temp/wpp.uDTLzgwpp"/>
            <p:cNvPicPr>
              <a:picLocks noChangeAspect="1"/>
            </p:cNvPicPr>
            <p:nvPr>
              <p:custDataLst>
                <p:tags r:id="rId9"/>
              </p:custDataLst>
            </p:nvPr>
          </p:nvPicPr>
          <p:blipFill>
            <a:blip r:embed="rId10" cstate="print">
              <a:clrChange>
                <a:clrFrom>
                  <a:srgbClr val="000000">
                    <a:alpha val="0"/>
                  </a:srgbClr>
                </a:clrFrom>
                <a:clrTo>
                  <a:srgbClr val="000000">
                    <a:alpha val="0"/>
                    <a:alpha val="0"/>
                  </a:srgbClr>
                </a:clrTo>
              </a:clrChange>
            </a:blip>
            <a:stretch>
              <a:fillRect/>
            </a:stretch>
          </p:blipFill>
          <p:spPr>
            <a:xfrm>
              <a:off x="3401" y="987"/>
              <a:ext cx="11131" cy="8076"/>
            </a:xfrm>
            <a:prstGeom prst="rect">
              <a:avLst/>
            </a:prstGeom>
          </p:spPr>
        </p:pic>
        <p:sp>
          <p:nvSpPr>
            <p:cNvPr id="12" name="文本框 11"/>
            <p:cNvSpPr txBox="1"/>
            <p:nvPr>
              <p:custDataLst>
                <p:tags r:id="rId11"/>
              </p:custDataLst>
            </p:nvPr>
          </p:nvSpPr>
          <p:spPr>
            <a:xfrm>
              <a:off x="4325" y="3421"/>
              <a:ext cx="4150" cy="1570"/>
            </a:xfrm>
            <a:prstGeom prst="rect">
              <a:avLst/>
            </a:prstGeom>
            <a:noFill/>
          </p:spPr>
          <p:txBody>
            <a:bodyPr wrap="square" rtlCol="0" anchor="t">
              <a:noAutofit/>
            </a:bodyPr>
            <a:p>
              <a:pPr algn="l"/>
              <a:r>
                <a:rPr lang="en-US" altLang="zh-CN" sz="2400" b="1" kern="100" spc="-60" noProof="0" dirty="0">
                  <a:solidFill>
                    <a:srgbClr val="F47847"/>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Resource and environmental constraints become tighter</a:t>
              </a:r>
              <a:endParaRPr lang="en-US" altLang="zh-CN" sz="2400" b="1" kern="100" spc="-60" noProof="0" dirty="0">
                <a:solidFill>
                  <a:srgbClr val="F47847"/>
                </a:solidFill>
                <a:latin typeface="Times New Roman" panose="02020603050405020304" charset="0"/>
                <a:ea typeface="Open Sans" panose="020B0606030504020204" charset="0"/>
                <a:cs typeface="Times New Roman" panose="02020603050405020304" charset="0"/>
                <a:sym typeface="方正兰亭黑简体" panose="02000000000000000000" charset="-122"/>
              </a:endParaRPr>
            </a:p>
          </p:txBody>
        </p:sp>
        <p:sp>
          <p:nvSpPr>
            <p:cNvPr id="13" name="文本框 12"/>
            <p:cNvSpPr txBox="1"/>
            <p:nvPr>
              <p:custDataLst>
                <p:tags r:id="rId12"/>
              </p:custDataLst>
            </p:nvPr>
          </p:nvSpPr>
          <p:spPr>
            <a:xfrm>
              <a:off x="4209" y="6001"/>
              <a:ext cx="3331" cy="545"/>
            </a:xfrm>
            <a:prstGeom prst="rect">
              <a:avLst/>
            </a:prstGeom>
            <a:noFill/>
          </p:spPr>
          <p:txBody>
            <a:bodyPr wrap="square" rtlCol="0" anchor="t">
              <a:spAutoFit/>
            </a:bodyPr>
            <a:p>
              <a:pPr algn="l"/>
              <a:r>
                <a:rPr lang="en-US" altLang="zh-CN" sz="2400" b="1" kern="100" spc="-60" noProof="0" dirty="0">
                  <a:solidFill>
                    <a:srgbClr val="F47847"/>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Climate change</a:t>
              </a:r>
              <a:endParaRPr lang="en-US" altLang="zh-CN" sz="2400" b="1" kern="100" spc="-60" noProof="0" dirty="0">
                <a:solidFill>
                  <a:srgbClr val="F47847"/>
                </a:solidFill>
                <a:latin typeface="Times New Roman" panose="02020603050405020304" charset="0"/>
                <a:ea typeface="Open Sans" panose="020B0606030504020204" charset="0"/>
                <a:cs typeface="Times New Roman" panose="02020603050405020304" charset="0"/>
                <a:sym typeface="方正兰亭黑简体" panose="02000000000000000000" charset="-122"/>
              </a:endParaRPr>
            </a:p>
          </p:txBody>
        </p:sp>
        <p:sp>
          <p:nvSpPr>
            <p:cNvPr id="14" name="文本框 13"/>
            <p:cNvSpPr txBox="1"/>
            <p:nvPr>
              <p:custDataLst>
                <p:tags r:id="rId13"/>
              </p:custDataLst>
            </p:nvPr>
          </p:nvSpPr>
          <p:spPr>
            <a:xfrm>
              <a:off x="11361" y="6001"/>
              <a:ext cx="4244" cy="545"/>
            </a:xfrm>
            <a:prstGeom prst="rect">
              <a:avLst/>
            </a:prstGeom>
            <a:noFill/>
          </p:spPr>
          <p:txBody>
            <a:bodyPr wrap="square" rtlCol="0" anchor="t">
              <a:spAutoFit/>
            </a:bodyPr>
            <a:p>
              <a:pPr algn="l"/>
              <a:r>
                <a:rPr lang="en-US" altLang="zh-CN" sz="2400" b="1" kern="100" spc="-60" noProof="0" dirty="0">
                  <a:solidFill>
                    <a:srgbClr val="F47847"/>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Geopolitical uncertainties</a:t>
              </a:r>
              <a:endParaRPr lang="en-US" altLang="zh-CN" sz="2400" b="1" kern="100" spc="-60" noProof="0" dirty="0">
                <a:solidFill>
                  <a:srgbClr val="F47847"/>
                </a:solidFill>
                <a:latin typeface="Times New Roman" panose="02020603050405020304" charset="0"/>
                <a:ea typeface="Open Sans" panose="020B0606030504020204" charset="0"/>
                <a:cs typeface="Times New Roman" panose="02020603050405020304" charset="0"/>
                <a:sym typeface="方正兰亭黑简体" panose="02000000000000000000" charset="-122"/>
              </a:endParaRPr>
            </a:p>
          </p:txBody>
        </p:sp>
      </p:grpSp>
      <p:sp>
        <p:nvSpPr>
          <p:cNvPr id="102" name="文本框 101"/>
          <p:cNvSpPr txBox="1"/>
          <p:nvPr/>
        </p:nvSpPr>
        <p:spPr>
          <a:xfrm>
            <a:off x="-533400" y="7277100"/>
            <a:ext cx="18213705" cy="1372870"/>
          </a:xfrm>
          <a:prstGeom prst="rect">
            <a:avLst/>
          </a:prstGeom>
          <a:noFill/>
          <a:ln w="9525">
            <a:noFill/>
          </a:ln>
        </p:spPr>
        <p:txBody>
          <a:bodyPr wrap="square">
            <a:noAutofit/>
          </a:bodyPr>
          <a:p>
            <a:pPr indent="0" algn="ctr">
              <a:lnSpc>
                <a:spcPct val="100000"/>
              </a:lnSpc>
            </a:pPr>
            <a:r>
              <a:rPr lang="en-US" altLang="zh-CN" sz="2400" b="0" dirty="0">
                <a:solidFill>
                  <a:srgbClr val="0070C0"/>
                </a:solidFill>
                <a:latin typeface="Times New Roman" panose="02020603050405020304" charset="0"/>
                <a:ea typeface="Open Sans" panose="020B0606030504020204" charset="0"/>
                <a:cs typeface="Times New Roman" panose="02020603050405020304" charset="0"/>
              </a:rPr>
              <a:t>     </a:t>
            </a:r>
            <a:r>
              <a:rPr lang="en-US" altLang="zh-CN" sz="4400" b="0" dirty="0">
                <a:solidFill>
                  <a:srgbClr val="0070C0"/>
                </a:solidFill>
                <a:latin typeface="Times New Roman" panose="02020603050405020304" charset="0"/>
                <a:ea typeface="Open Sans" panose="020B0606030504020204" charset="0"/>
                <a:cs typeface="Times New Roman" panose="02020603050405020304" charset="0"/>
              </a:rPr>
              <a:t> </a:t>
            </a:r>
            <a:r>
              <a:rPr lang="en-US" altLang="zh-CN" sz="3200" b="0" dirty="0">
                <a:solidFill>
                  <a:srgbClr val="0070C0"/>
                </a:solidFill>
                <a:latin typeface="Times New Roman" panose="02020603050405020304" charset="0"/>
                <a:ea typeface="Open Sans" panose="020B0606030504020204" charset="0"/>
                <a:cs typeface="Times New Roman" panose="02020603050405020304" charset="0"/>
              </a:rPr>
              <a:t> </a:t>
            </a:r>
            <a:r>
              <a:rPr sz="3200" b="0" dirty="0">
                <a:solidFill>
                  <a:srgbClr val="00B050"/>
                </a:solidFill>
                <a:latin typeface="Times New Roman" panose="02020603050405020304" charset="0"/>
                <a:cs typeface="Times New Roman" panose="02020603050405020304" charset="0"/>
              </a:rPr>
              <a:t>保障粮食安全必须坚持开源与节流并重，增产与减损并行。</a:t>
            </a:r>
            <a:endParaRPr sz="4400" b="0" dirty="0">
              <a:solidFill>
                <a:srgbClr val="0070C0"/>
              </a:solidFill>
              <a:latin typeface="Times New Roman" panose="02020603050405020304" charset="0"/>
              <a:cs typeface="Times New Roman" panose="02020603050405020304" charset="0"/>
            </a:endParaRPr>
          </a:p>
          <a:p>
            <a:pPr indent="0" algn="ctr">
              <a:lnSpc>
                <a:spcPct val="100000"/>
              </a:lnSpc>
            </a:pPr>
            <a:r>
              <a:rPr lang="en-US" altLang="zh-CN" sz="4400" b="1" kern="100" spc="-60" noProof="0" dirty="0">
                <a:solidFill>
                  <a:srgbClr val="F47847"/>
                </a:solidFill>
                <a:latin typeface="Times New Roman" panose="02020603050405020304" charset="0"/>
                <a:ea typeface="Open Sans" panose="020B0606030504020204" charset="0"/>
                <a:cs typeface="Times New Roman" panose="02020603050405020304" charset="0"/>
              </a:rPr>
              <a:t>           </a:t>
            </a:r>
            <a:r>
              <a:rPr lang="en-US" altLang="zh-CN" sz="2400" b="1" kern="100" spc="-60" noProof="0" dirty="0">
                <a:solidFill>
                  <a:srgbClr val="F47847"/>
                </a:solidFill>
                <a:latin typeface="Times New Roman" panose="02020603050405020304" charset="0"/>
                <a:ea typeface="Open Sans" panose="020B0606030504020204" charset="0"/>
                <a:cs typeface="Times New Roman" panose="02020603050405020304" charset="0"/>
              </a:rPr>
              <a:t>To ensure food security, we must pay equal attention </a:t>
            </a:r>
            <a:r>
              <a:rPr lang="en-US" altLang="zh-CN" sz="2400" b="1" kern="100" spc="-60" dirty="0">
                <a:solidFill>
                  <a:srgbClr val="F47847"/>
                </a:solidFill>
                <a:latin typeface="Times New Roman" panose="02020603050405020304" charset="0"/>
                <a:ea typeface="Open Sans" panose="020B0606030504020204" charset="0"/>
                <a:cs typeface="Times New Roman" panose="02020603050405020304" charset="0"/>
              </a:rPr>
              <a:t>to increasing </a:t>
            </a:r>
            <a:r>
              <a:rPr lang="en-US" altLang="zh-CN" sz="2400" b="1" kern="100" spc="-60" noProof="0" dirty="0">
                <a:solidFill>
                  <a:srgbClr val="F47847"/>
                </a:solidFill>
                <a:latin typeface="Times New Roman" panose="02020603050405020304" charset="0"/>
                <a:ea typeface="Open Sans" panose="020B0606030504020204" charset="0"/>
                <a:cs typeface="Times New Roman" panose="02020603050405020304" charset="0"/>
              </a:rPr>
              <a:t>food production and decreasing food </a:t>
            </a:r>
            <a:r>
              <a:rPr lang="en-US" altLang="zh-CN" sz="2400" b="1" kern="100" spc="-60" noProof="0" dirty="0" smtClean="0">
                <a:solidFill>
                  <a:srgbClr val="F47847"/>
                </a:solidFill>
                <a:latin typeface="Times New Roman" panose="02020603050405020304" charset="0"/>
                <a:ea typeface="Open Sans" panose="020B0606030504020204" charset="0"/>
                <a:cs typeface="Times New Roman" panose="02020603050405020304" charset="0"/>
              </a:rPr>
              <a:t>losses simultaneously.</a:t>
            </a:r>
            <a:endParaRPr lang="en-US" altLang="zh-CN" sz="2400" b="1" kern="100" spc="-60" noProof="0" dirty="0">
              <a:solidFill>
                <a:srgbClr val="F47847"/>
              </a:solidFill>
              <a:latin typeface="Times New Roman" panose="02020603050405020304" charset="0"/>
              <a:ea typeface="Open Sans" panose="020B06060305040202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dir="in"/>
      </p:transition>
    </mc:Choice>
    <mc:Fallback>
      <p:transition spd="slow">
        <p:split orient="vert" dir="in"/>
      </p:transition>
    </mc:Fallback>
  </mc:AlternateContent>
  <p:timing>
    <p:tnLst>
      <p:par>
        <p:cTn id="1" dur="indefinite" restart="never" nodeType="tmRoot"/>
      </p:par>
    </p:tnLst>
    <p:bldLst>
      <p:bldP spid="102"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6"/>
          <p:cNvGrpSpPr/>
          <p:nvPr/>
        </p:nvGrpSpPr>
        <p:grpSpPr>
          <a:xfrm rot="-5400000">
            <a:off x="-1921219" y="-1921220"/>
            <a:ext cx="5896800" cy="5896800"/>
            <a:chOff x="0" y="0"/>
            <a:chExt cx="9130328" cy="9130328"/>
          </a:xfrm>
        </p:grpSpPr>
        <p:sp>
          <p:nvSpPr>
            <p:cNvPr id="18" name="Freeform 7"/>
            <p:cNvSpPr/>
            <p:nvPr/>
          </p:nvSpPr>
          <p:spPr>
            <a:xfrm rot="-2700000">
              <a:off x="2403426" y="270785"/>
              <a:ext cx="4323477" cy="8588757"/>
            </a:xfrm>
            <a:custGeom>
              <a:avLst/>
              <a:gdLst/>
              <a:ahLst/>
              <a:cxnLst/>
              <a:rect l="l" t="t" r="r" b="b"/>
              <a:pathLst>
                <a:path w="4323477" h="8588757">
                  <a:moveTo>
                    <a:pt x="0" y="0"/>
                  </a:moveTo>
                  <a:lnTo>
                    <a:pt x="4323476" y="0"/>
                  </a:lnTo>
                  <a:lnTo>
                    <a:pt x="4323476" y="8588758"/>
                  </a:lnTo>
                  <a:lnTo>
                    <a:pt x="0" y="8588758"/>
                  </a:lnTo>
                  <a:lnTo>
                    <a:pt x="0" y="0"/>
                  </a:lnTo>
                  <a:close/>
                </a:path>
              </a:pathLst>
            </a:custGeom>
            <a:blipFill>
              <a:blip r:embed="rId1">
                <a:extLst>
                  <a:ext uri="{96DAC541-7B7A-43D3-8B79-37D633B846F1}">
                    <asvg:svgBlip xmlns:asvg="http://schemas.microsoft.com/office/drawing/2016/SVG/main" r:embed="rId2"/>
                  </a:ext>
                </a:extLst>
              </a:blip>
              <a:stretch>
                <a:fillRect r="-98653"/>
              </a:stretch>
            </a:blipFill>
          </p:spPr>
        </p:sp>
        <p:sp>
          <p:nvSpPr>
            <p:cNvPr id="19" name="Freeform 8"/>
            <p:cNvSpPr/>
            <p:nvPr/>
          </p:nvSpPr>
          <p:spPr>
            <a:xfrm rot="-2700000" flipH="1">
              <a:off x="5784265" y="190406"/>
              <a:ext cx="2113253" cy="4198061"/>
            </a:xfrm>
            <a:custGeom>
              <a:avLst/>
              <a:gdLst/>
              <a:ahLst/>
              <a:cxnLst/>
              <a:rect l="l" t="t" r="r" b="b"/>
              <a:pathLst>
                <a:path w="2113253" h="4198061">
                  <a:moveTo>
                    <a:pt x="2113253" y="0"/>
                  </a:moveTo>
                  <a:lnTo>
                    <a:pt x="0" y="0"/>
                  </a:lnTo>
                  <a:lnTo>
                    <a:pt x="0" y="4198061"/>
                  </a:lnTo>
                  <a:lnTo>
                    <a:pt x="2113253" y="4198061"/>
                  </a:lnTo>
                  <a:lnTo>
                    <a:pt x="2113253" y="0"/>
                  </a:lnTo>
                  <a:close/>
                </a:path>
              </a:pathLst>
            </a:custGeom>
            <a:blipFill>
              <a:blip r:embed="rId3">
                <a:extLst>
                  <a:ext uri="{96DAC541-7B7A-43D3-8B79-37D633B846F1}">
                    <asvg:svgBlip xmlns:asvg="http://schemas.microsoft.com/office/drawing/2016/SVG/main" r:embed="rId4"/>
                  </a:ext>
                </a:extLst>
              </a:blip>
              <a:stretch>
                <a:fillRect r="-98653"/>
              </a:stretch>
            </a:blipFill>
          </p:spPr>
        </p:sp>
        <p:sp>
          <p:nvSpPr>
            <p:cNvPr id="20" name="Freeform 9"/>
            <p:cNvSpPr/>
            <p:nvPr/>
          </p:nvSpPr>
          <p:spPr>
            <a:xfrm rot="-2700000">
              <a:off x="5207629" y="2369390"/>
              <a:ext cx="1040206" cy="2066411"/>
            </a:xfrm>
            <a:custGeom>
              <a:avLst/>
              <a:gdLst/>
              <a:ahLst/>
              <a:cxnLst/>
              <a:rect l="l" t="t" r="r" b="b"/>
              <a:pathLst>
                <a:path w="1040206" h="2066411">
                  <a:moveTo>
                    <a:pt x="0" y="0"/>
                  </a:moveTo>
                  <a:lnTo>
                    <a:pt x="1040206" y="0"/>
                  </a:lnTo>
                  <a:lnTo>
                    <a:pt x="1040206" y="2066412"/>
                  </a:lnTo>
                  <a:lnTo>
                    <a:pt x="0" y="2066412"/>
                  </a:lnTo>
                  <a:lnTo>
                    <a:pt x="0" y="0"/>
                  </a:lnTo>
                  <a:close/>
                </a:path>
              </a:pathLst>
            </a:custGeom>
            <a:blipFill>
              <a:blip r:embed="rId3">
                <a:extLst>
                  <a:ext uri="{96DAC541-7B7A-43D3-8B79-37D633B846F1}">
                    <asvg:svgBlip xmlns:asvg="http://schemas.microsoft.com/office/drawing/2016/SVG/main" r:embed="rId4"/>
                  </a:ext>
                </a:extLst>
              </a:blip>
              <a:stretch>
                <a:fillRect r="-98653"/>
              </a:stretch>
            </a:blipFill>
          </p:spPr>
        </p:sp>
      </p:grpSp>
      <p:sp>
        <p:nvSpPr>
          <p:cNvPr id="2" name="TextBox 2"/>
          <p:cNvSpPr txBox="1"/>
          <p:nvPr/>
        </p:nvSpPr>
        <p:spPr>
          <a:xfrm>
            <a:off x="3361677" y="9700019"/>
            <a:ext cx="12369684" cy="346249"/>
          </a:xfrm>
          <a:prstGeom prst="rect">
            <a:avLst/>
          </a:prstGeom>
        </p:spPr>
        <p:txBody>
          <a:bodyPr lIns="0" tIns="0" rIns="0" bIns="0" rtlCol="0" anchor="t">
            <a:spAutoFit/>
          </a:bodyPr>
          <a:lstStyle/>
          <a:p>
            <a:pPr>
              <a:lnSpc>
                <a:spcPts val="2700"/>
              </a:lnSpc>
            </a:pPr>
            <a:r>
              <a:rPr lang="en-US" sz="2800" dirty="0">
                <a:solidFill>
                  <a:srgbClr val="1D85C6"/>
                </a:solidFill>
                <a:latin typeface="微软雅黑" panose="020B0503020204020204" pitchFamily="34" charset="-122"/>
                <a:ea typeface="微软雅黑" panose="020B0503020204020204" pitchFamily="34" charset="-122"/>
              </a:rPr>
              <a:t>SEMINAR ON POST-HARVEST LOSS MANAGEMENT</a:t>
            </a:r>
            <a:r>
              <a:rPr lang="zh-CN" altLang="en-US" sz="2800" dirty="0">
                <a:solidFill>
                  <a:srgbClr val="1D85C6"/>
                </a:solidFill>
                <a:latin typeface="微软雅黑" panose="020B0503020204020204" pitchFamily="34" charset="-122"/>
                <a:ea typeface="微软雅黑" panose="020B0503020204020204" pitchFamily="34" charset="-122"/>
              </a:rPr>
              <a:t> </a:t>
            </a:r>
            <a:r>
              <a:rPr lang="en-US" sz="2800" dirty="0" err="1">
                <a:solidFill>
                  <a:srgbClr val="1D85C6"/>
                </a:solidFill>
                <a:latin typeface="微软雅黑" panose="020B0503020204020204" pitchFamily="34" charset="-122"/>
                <a:ea typeface="微软雅黑" panose="020B0503020204020204" pitchFamily="34" charset="-122"/>
              </a:rPr>
              <a:t>粮食减损国际研讨会</a:t>
            </a:r>
            <a:endParaRPr lang="en-US" sz="2800" dirty="0">
              <a:solidFill>
                <a:srgbClr val="1D85C6"/>
              </a:solidFill>
              <a:latin typeface="微软雅黑" panose="020B0503020204020204" pitchFamily="34" charset="-122"/>
              <a:ea typeface="微软雅黑" panose="020B0503020204020204" pitchFamily="34" charset="-122"/>
            </a:endParaRPr>
          </a:p>
        </p:txBody>
      </p:sp>
      <p:sp>
        <p:nvSpPr>
          <p:cNvPr id="5" name="Freeform 5"/>
          <p:cNvSpPr/>
          <p:nvPr/>
        </p:nvSpPr>
        <p:spPr>
          <a:xfrm rot="-2700000">
            <a:off x="15221383" y="8899740"/>
            <a:ext cx="3810717" cy="1905358"/>
          </a:xfrm>
          <a:custGeom>
            <a:avLst/>
            <a:gdLst/>
            <a:ahLst/>
            <a:cxnLst/>
            <a:rect l="l" t="t" r="r" b="b"/>
            <a:pathLst>
              <a:path w="3810717" h="1905358">
                <a:moveTo>
                  <a:pt x="0" y="0"/>
                </a:moveTo>
                <a:lnTo>
                  <a:pt x="3810717" y="0"/>
                </a:lnTo>
                <a:lnTo>
                  <a:pt x="3810717" y="1905358"/>
                </a:lnTo>
                <a:lnTo>
                  <a:pt x="0" y="1905358"/>
                </a:lnTo>
                <a:lnTo>
                  <a:pt x="0" y="0"/>
                </a:lnTo>
                <a:close/>
              </a:path>
            </a:pathLst>
          </a:custGeom>
          <a:blipFill>
            <a:blip r:embed="rId5">
              <a:alphaModFix amt="40000"/>
              <a:extLst>
                <a:ext uri="{96DAC541-7B7A-43D3-8B79-37D633B846F1}">
                  <asvg:svgBlip xmlns:asvg="http://schemas.microsoft.com/office/drawing/2016/SVG/main" r:embed="rId6"/>
                </a:ext>
              </a:extLst>
            </a:blip>
            <a:stretch>
              <a:fillRect/>
            </a:stretch>
          </a:blipFill>
        </p:spPr>
      </p:sp>
      <p:sp>
        <p:nvSpPr>
          <p:cNvPr id="6" name="Freeform 6"/>
          <p:cNvSpPr/>
          <p:nvPr/>
        </p:nvSpPr>
        <p:spPr>
          <a:xfrm>
            <a:off x="-4947379" y="5815006"/>
            <a:ext cx="8943989" cy="8943989"/>
          </a:xfrm>
          <a:custGeom>
            <a:avLst/>
            <a:gdLst/>
            <a:ahLst/>
            <a:cxnLst/>
            <a:rect l="l" t="t" r="r" b="b"/>
            <a:pathLst>
              <a:path w="8943989" h="8943989">
                <a:moveTo>
                  <a:pt x="0" y="0"/>
                </a:moveTo>
                <a:lnTo>
                  <a:pt x="8943989" y="0"/>
                </a:lnTo>
                <a:lnTo>
                  <a:pt x="8943989" y="8943988"/>
                </a:lnTo>
                <a:lnTo>
                  <a:pt x="0" y="8943988"/>
                </a:lnTo>
                <a:lnTo>
                  <a:pt x="0" y="0"/>
                </a:lnTo>
                <a:close/>
              </a:path>
            </a:pathLst>
          </a:custGeom>
          <a:blipFill>
            <a:blip r:embed="rId7">
              <a:alphaModFix amt="31999"/>
              <a:extLst>
                <a:ext uri="{96DAC541-7B7A-43D3-8B79-37D633B846F1}">
                  <asvg:svgBlip xmlns:asvg="http://schemas.microsoft.com/office/drawing/2016/SVG/main" r:embed="rId8"/>
                </a:ext>
              </a:extLst>
            </a:blip>
            <a:stretch>
              <a:fillRect/>
            </a:stretch>
          </a:blipFill>
        </p:spPr>
      </p:sp>
      <p:sp>
        <p:nvSpPr>
          <p:cNvPr id="7" name="TextBox 7"/>
          <p:cNvSpPr txBox="1"/>
          <p:nvPr/>
        </p:nvSpPr>
        <p:spPr>
          <a:xfrm>
            <a:off x="299787" y="9307305"/>
            <a:ext cx="2151006" cy="773714"/>
          </a:xfrm>
          <a:prstGeom prst="rect">
            <a:avLst/>
          </a:prstGeom>
        </p:spPr>
        <p:txBody>
          <a:bodyPr lIns="0" tIns="0" rIns="0" bIns="0" rtlCol="0" anchor="t">
            <a:spAutoFit/>
          </a:bodyPr>
          <a:lstStyle/>
          <a:p>
            <a:pPr>
              <a:lnSpc>
                <a:spcPts val="3100"/>
              </a:lnSpc>
            </a:pPr>
            <a:r>
              <a:rPr lang="en-US" sz="2245">
                <a:solidFill>
                  <a:srgbClr val="1578B6"/>
                </a:solidFill>
                <a:latin typeface="微软雅黑" panose="020B0503020204020204" pitchFamily="34" charset="-122"/>
                <a:ea typeface="微软雅黑" panose="020B0503020204020204" pitchFamily="34" charset="-122"/>
              </a:rPr>
              <a:t>河南·开封</a:t>
            </a:r>
            <a:endParaRPr lang="en-US" sz="2245">
              <a:solidFill>
                <a:srgbClr val="1578B6"/>
              </a:solidFill>
              <a:latin typeface="微软雅黑" panose="020B0503020204020204" pitchFamily="34" charset="-122"/>
              <a:ea typeface="微软雅黑" panose="020B0503020204020204" pitchFamily="34" charset="-122"/>
            </a:endParaRPr>
          </a:p>
          <a:p>
            <a:pPr>
              <a:lnSpc>
                <a:spcPts val="3100"/>
              </a:lnSpc>
            </a:pPr>
            <a:r>
              <a:rPr lang="en-US" sz="2245">
                <a:solidFill>
                  <a:srgbClr val="1578B6"/>
                </a:solidFill>
                <a:latin typeface="微软雅黑" panose="020B0503020204020204" pitchFamily="34" charset="-122"/>
                <a:ea typeface="微软雅黑" panose="020B0503020204020204" pitchFamily="34" charset="-122"/>
              </a:rPr>
              <a:t>2023年9月25日</a:t>
            </a:r>
            <a:endParaRPr lang="en-US" sz="2245">
              <a:solidFill>
                <a:srgbClr val="1578B6"/>
              </a:solidFill>
              <a:latin typeface="微软雅黑" panose="020B0503020204020204" pitchFamily="34" charset="-122"/>
              <a:ea typeface="微软雅黑" panose="020B0503020204020204" pitchFamily="34" charset="-122"/>
            </a:endParaRPr>
          </a:p>
        </p:txBody>
      </p:sp>
      <p:grpSp>
        <p:nvGrpSpPr>
          <p:cNvPr id="8" name="组合 7"/>
          <p:cNvGrpSpPr/>
          <p:nvPr/>
        </p:nvGrpSpPr>
        <p:grpSpPr>
          <a:xfrm>
            <a:off x="6858000" y="1790700"/>
            <a:ext cx="3992245" cy="3390900"/>
            <a:chOff x="7073" y="2848"/>
            <a:chExt cx="4258" cy="3458"/>
          </a:xfrm>
        </p:grpSpPr>
        <p:sp>
          <p:nvSpPr>
            <p:cNvPr id="9" name="椭圆 8"/>
            <p:cNvSpPr/>
            <p:nvPr>
              <p:custDataLst>
                <p:tags r:id="rId9"/>
              </p:custDataLst>
            </p:nvPr>
          </p:nvSpPr>
          <p:spPr>
            <a:xfrm>
              <a:off x="9509" y="4822"/>
              <a:ext cx="1484" cy="1484"/>
            </a:xfrm>
            <a:prstGeom prst="ellipse">
              <a:avLst/>
            </a:prstGeom>
            <a:gradFill flip="none" rotWithShape="1">
              <a:gsLst>
                <a:gs pos="0">
                  <a:sysClr val="window" lastClr="FFFFFF"/>
                </a:gs>
                <a:gs pos="36000">
                  <a:sysClr val="window" lastClr="FFFFFF"/>
                </a:gs>
                <a:gs pos="100000">
                  <a:srgbClr val="C7C7C7"/>
                </a:gs>
              </a:gsLst>
              <a:lin ang="13500000" scaled="1"/>
              <a:tileRect/>
            </a:gradFill>
            <a:ln w="19050" cap="flat" cmpd="sng" algn="ctr">
              <a:solidFill>
                <a:sysClr val="window" lastClr="FFFFFF"/>
              </a:solidFill>
              <a:prstDash val="solid"/>
              <a:miter lim="800000"/>
            </a:ln>
            <a:effectLst>
              <a:outerShdw blurRad="419100" dist="571500" dir="2700000" sx="90000" sy="90000" algn="tl" rotWithShape="0">
                <a:sysClr val="windowText" lastClr="000000">
                  <a:lumMod val="50000"/>
                  <a:lumOff val="50000"/>
                  <a:alpha val="40000"/>
                </a:sysClr>
              </a:outerShdw>
            </a:effectLst>
          </p:spPr>
          <p:txBody>
            <a:bodyPr rtlCol="0" anchor="ctr"/>
            <a:p>
              <a:pPr algn="ctr"/>
              <a:endParaRPr lang="zh-CN" altLang="en-US" sz="2000" dirty="0">
                <a:solidFill>
                  <a:sysClr val="window" lastClr="FFFFFF"/>
                </a:solidFill>
                <a:latin typeface="ITC Avant Garde Std XLt" charset="0"/>
                <a:ea typeface="方正兰亭黑简体" panose="02000000000000000000" charset="-122"/>
              </a:endParaRPr>
            </a:p>
          </p:txBody>
        </p:sp>
        <p:sp>
          <p:nvSpPr>
            <p:cNvPr id="76" name="椭圆 75"/>
            <p:cNvSpPr/>
            <p:nvPr>
              <p:custDataLst>
                <p:tags r:id="rId10"/>
              </p:custDataLst>
            </p:nvPr>
          </p:nvSpPr>
          <p:spPr>
            <a:xfrm>
              <a:off x="10993" y="3291"/>
              <a:ext cx="338" cy="338"/>
            </a:xfrm>
            <a:prstGeom prst="ellipse">
              <a:avLst/>
            </a:prstGeom>
            <a:gradFill flip="none" rotWithShape="1">
              <a:gsLst>
                <a:gs pos="0">
                  <a:sysClr val="window" lastClr="FFFFFF"/>
                </a:gs>
                <a:gs pos="36000">
                  <a:sysClr val="window" lastClr="FFFFFF"/>
                </a:gs>
                <a:gs pos="100000">
                  <a:srgbClr val="C7C7C7"/>
                </a:gs>
              </a:gsLst>
              <a:lin ang="13500000" scaled="1"/>
              <a:tileRect/>
            </a:gradFill>
            <a:ln w="9525" cap="flat" cmpd="sng" algn="ctr">
              <a:solidFill>
                <a:sysClr val="window" lastClr="FFFFFF"/>
              </a:solidFill>
              <a:prstDash val="solid"/>
              <a:miter lim="800000"/>
            </a:ln>
            <a:effectLst>
              <a:outerShdw blurRad="419100" dist="190500" dir="2700000" sx="90000" sy="90000" algn="tl" rotWithShape="0">
                <a:sysClr val="windowText" lastClr="000000">
                  <a:alpha val="45000"/>
                </a:sysClr>
              </a:outerShdw>
            </a:effectLst>
          </p:spPr>
          <p:txBody>
            <a:bodyPr rtlCol="0" anchor="ctr"/>
            <a:p>
              <a:pPr algn="ctr"/>
              <a:endParaRPr lang="zh-CN" altLang="en-US">
                <a:solidFill>
                  <a:sysClr val="window" lastClr="FFFFFF"/>
                </a:solidFill>
                <a:latin typeface="ITC Avant Garde Std XLt" charset="0"/>
                <a:ea typeface="方正兰亭黑简体" panose="02000000000000000000" charset="-122"/>
              </a:endParaRPr>
            </a:p>
          </p:txBody>
        </p:sp>
        <p:sp>
          <p:nvSpPr>
            <p:cNvPr id="77" name="椭圆 76"/>
            <p:cNvSpPr/>
            <p:nvPr>
              <p:custDataLst>
                <p:tags r:id="rId11"/>
              </p:custDataLst>
            </p:nvPr>
          </p:nvSpPr>
          <p:spPr>
            <a:xfrm>
              <a:off x="7255" y="4940"/>
              <a:ext cx="338" cy="338"/>
            </a:xfrm>
            <a:prstGeom prst="ellipse">
              <a:avLst/>
            </a:prstGeom>
            <a:gradFill flip="none" rotWithShape="1">
              <a:gsLst>
                <a:gs pos="0">
                  <a:sysClr val="window" lastClr="FFFFFF"/>
                </a:gs>
                <a:gs pos="36000">
                  <a:sysClr val="window" lastClr="FFFFFF"/>
                </a:gs>
                <a:gs pos="100000">
                  <a:srgbClr val="C7C7C7"/>
                </a:gs>
              </a:gsLst>
              <a:lin ang="13500000" scaled="1"/>
              <a:tileRect/>
            </a:gradFill>
            <a:ln w="9525" cap="flat" cmpd="sng" algn="ctr">
              <a:solidFill>
                <a:sysClr val="window" lastClr="FFFFFF"/>
              </a:solidFill>
              <a:prstDash val="solid"/>
              <a:miter lim="800000"/>
            </a:ln>
            <a:effectLst>
              <a:outerShdw blurRad="419100" dist="190500" dir="2700000" sx="90000" sy="90000" algn="tl" rotWithShape="0">
                <a:sysClr val="windowText" lastClr="000000">
                  <a:alpha val="45000"/>
                </a:sysClr>
              </a:outerShdw>
            </a:effectLst>
          </p:spPr>
          <p:txBody>
            <a:bodyPr rtlCol="0" anchor="ctr"/>
            <a:p>
              <a:pPr algn="ctr"/>
              <a:endParaRPr lang="zh-CN" altLang="en-US">
                <a:solidFill>
                  <a:sysClr val="window" lastClr="FFFFFF"/>
                </a:solidFill>
                <a:latin typeface="ITC Avant Garde Std XLt" charset="0"/>
                <a:ea typeface="方正兰亭黑简体" panose="02000000000000000000" charset="-122"/>
              </a:endParaRPr>
            </a:p>
          </p:txBody>
        </p:sp>
        <p:sp>
          <p:nvSpPr>
            <p:cNvPr id="10" name="椭圆 9"/>
            <p:cNvSpPr/>
            <p:nvPr>
              <p:custDataLst>
                <p:tags r:id="rId12"/>
              </p:custDataLst>
            </p:nvPr>
          </p:nvSpPr>
          <p:spPr>
            <a:xfrm>
              <a:off x="7073" y="2848"/>
              <a:ext cx="1484" cy="1484"/>
            </a:xfrm>
            <a:prstGeom prst="ellipse">
              <a:avLst/>
            </a:prstGeom>
            <a:gradFill flip="none" rotWithShape="1">
              <a:gsLst>
                <a:gs pos="0">
                  <a:sysClr val="window" lastClr="FFFFFF"/>
                </a:gs>
                <a:gs pos="36000">
                  <a:sysClr val="window" lastClr="FFFFFF"/>
                </a:gs>
                <a:gs pos="100000">
                  <a:srgbClr val="C7C7C7"/>
                </a:gs>
              </a:gsLst>
              <a:lin ang="13500000" scaled="1"/>
              <a:tileRect/>
            </a:gradFill>
            <a:ln w="19050" cap="flat" cmpd="sng" algn="ctr">
              <a:solidFill>
                <a:sysClr val="window" lastClr="FFFFFF"/>
              </a:solidFill>
              <a:prstDash val="solid"/>
              <a:miter lim="800000"/>
            </a:ln>
            <a:effectLst>
              <a:outerShdw blurRad="419100" dist="571500" dir="2700000" sx="90000" sy="90000" algn="tl" rotWithShape="0">
                <a:sysClr val="windowText" lastClr="000000">
                  <a:lumMod val="50000"/>
                  <a:lumOff val="50000"/>
                  <a:alpha val="40000"/>
                </a:sysClr>
              </a:outerShdw>
            </a:effectLst>
          </p:spPr>
          <p:txBody>
            <a:bodyPr rtlCol="0" anchor="ctr"/>
            <a:p>
              <a:pPr algn="ctr"/>
              <a:endParaRPr lang="zh-CN" altLang="en-US" sz="2000" dirty="0">
                <a:solidFill>
                  <a:sysClr val="window" lastClr="FFFFFF"/>
                </a:solidFill>
                <a:latin typeface="ITC Avant Garde Std XLt" charset="0"/>
                <a:ea typeface="方正兰亭黑简体" panose="02000000000000000000" charset="-122"/>
              </a:endParaRPr>
            </a:p>
          </p:txBody>
        </p:sp>
        <p:sp>
          <p:nvSpPr>
            <p:cNvPr id="11" name="椭圆 10"/>
            <p:cNvSpPr/>
            <p:nvPr>
              <p:custDataLst>
                <p:tags r:id="rId13"/>
              </p:custDataLst>
            </p:nvPr>
          </p:nvSpPr>
          <p:spPr>
            <a:xfrm>
              <a:off x="7682" y="3212"/>
              <a:ext cx="2935" cy="2804"/>
            </a:xfrm>
            <a:prstGeom prst="ellipse">
              <a:avLst/>
            </a:prstGeom>
            <a:gradFill flip="none" rotWithShape="1">
              <a:gsLst>
                <a:gs pos="0">
                  <a:sysClr val="window" lastClr="FFFFFF"/>
                </a:gs>
                <a:gs pos="36000">
                  <a:sysClr val="window" lastClr="FFFFFF"/>
                </a:gs>
                <a:gs pos="100000">
                  <a:srgbClr val="C7C7C7"/>
                </a:gs>
              </a:gsLst>
              <a:lin ang="13500000" scaled="1"/>
              <a:tileRect/>
            </a:gradFill>
            <a:ln w="25400" cap="flat" cmpd="sng" algn="ctr">
              <a:solidFill>
                <a:sysClr val="window" lastClr="FFFFFF"/>
              </a:solidFill>
              <a:prstDash val="solid"/>
              <a:miter lim="800000"/>
            </a:ln>
            <a:effectLst>
              <a:outerShdw blurRad="419100" dist="571500" dir="2700000" sx="90000" sy="90000" algn="tl" rotWithShape="0">
                <a:sysClr val="windowText" lastClr="000000">
                  <a:lumMod val="50000"/>
                  <a:lumOff val="50000"/>
                  <a:alpha val="40000"/>
                </a:sysClr>
              </a:outerShdw>
            </a:effectLst>
          </p:spPr>
          <p:txBody>
            <a:bodyPr rtlCol="0" anchor="ctr"/>
            <a:p>
              <a:pPr algn="ctr"/>
              <a:endParaRPr lang="zh-CN" altLang="en-US" sz="2000">
                <a:solidFill>
                  <a:sysClr val="window" lastClr="FFFFFF"/>
                </a:solidFill>
                <a:latin typeface="ITC Avant Garde Std XLt" charset="0"/>
                <a:ea typeface="方正兰亭黑简体" panose="02000000000000000000" charset="-122"/>
              </a:endParaRPr>
            </a:p>
          </p:txBody>
        </p:sp>
        <p:sp>
          <p:nvSpPr>
            <p:cNvPr id="12" name="文本框 17"/>
            <p:cNvSpPr txBox="1"/>
            <p:nvPr>
              <p:custDataLst>
                <p:tags r:id="rId14"/>
              </p:custDataLst>
            </p:nvPr>
          </p:nvSpPr>
          <p:spPr>
            <a:xfrm>
              <a:off x="7423" y="3961"/>
              <a:ext cx="3347" cy="1223"/>
            </a:xfrm>
            <a:prstGeom prst="rect">
              <a:avLst/>
            </a:prstGeom>
            <a:noFill/>
          </p:spPr>
          <p:txBody>
            <a:bodyPr wrap="square" rtlCol="0">
              <a:spAutoFit/>
            </a:bodyPr>
            <a:p>
              <a:pPr algn="ctr"/>
              <a:r>
                <a:rPr lang="en-US" altLang="zh-CN" sz="7200" dirty="0" smtClean="0">
                  <a:solidFill>
                    <a:srgbClr val="0070C0"/>
                  </a:solidFill>
                  <a:latin typeface="Open Sans Regular" panose="020B0606030504020204" charset="0"/>
                  <a:ea typeface="微软雅黑" panose="020B0503020204020204" pitchFamily="34" charset="-122"/>
                  <a:cs typeface="Open Sans Regular" panose="020B0606030504020204" charset="0"/>
                </a:rPr>
                <a:t>02</a:t>
              </a:r>
              <a:endParaRPr lang="zh-CN" altLang="en-US" sz="8800" dirty="0">
                <a:solidFill>
                  <a:srgbClr val="0070C0"/>
                </a:solidFill>
                <a:latin typeface="Open Sans Regular" panose="020B0606030504020204" charset="0"/>
                <a:ea typeface="微软雅黑" panose="020B0503020204020204" pitchFamily="34" charset="-122"/>
                <a:cs typeface="Open Sans Regular" panose="020B0606030504020204" charset="0"/>
              </a:endParaRPr>
            </a:p>
          </p:txBody>
        </p:sp>
      </p:grpSp>
      <p:sp>
        <p:nvSpPr>
          <p:cNvPr id="31" name="矩形 30"/>
          <p:cNvSpPr/>
          <p:nvPr>
            <p:custDataLst>
              <p:tags r:id="rId15"/>
            </p:custDataLst>
          </p:nvPr>
        </p:nvSpPr>
        <p:spPr>
          <a:xfrm>
            <a:off x="2667000" y="5372100"/>
            <a:ext cx="13197205" cy="2598420"/>
          </a:xfrm>
          <a:prstGeom prst="rect">
            <a:avLst/>
          </a:prstGeom>
        </p:spPr>
        <p:txBody>
          <a:bodyPr wrap="none" lIns="91415" tIns="45708" rIns="91415" bIns="45708">
            <a:noAutofit/>
          </a:bodyPr>
          <a:p>
            <a:pPr algn="ctr">
              <a:lnSpc>
                <a:spcPct val="150000"/>
              </a:lnSpc>
            </a:pPr>
            <a:r>
              <a:rPr lang="zh-CN" altLang="en-US" sz="5400" b="1" dirty="0">
                <a:solidFill>
                  <a:srgbClr val="0070C0"/>
                </a:solidFill>
                <a:latin typeface="Open Sans Regular" panose="020B0606030504020204" charset="0"/>
                <a:ea typeface="微软雅黑" panose="020B0503020204020204" pitchFamily="34" charset="-122"/>
                <a:cs typeface="Open Sans Regular" panose="020B0606030504020204" charset="0"/>
              </a:rPr>
              <a:t>大力倡导减损理念，凝聚全球广泛共识</a:t>
            </a:r>
            <a:endParaRPr lang="zh-CN" altLang="en-US" sz="6600" b="1" dirty="0">
              <a:solidFill>
                <a:srgbClr val="0070C0"/>
              </a:solidFill>
              <a:latin typeface="Open Sans Regular" panose="020B0606030504020204" charset="0"/>
              <a:ea typeface="微软雅黑" panose="020B0503020204020204" pitchFamily="34" charset="-122"/>
              <a:cs typeface="Open Sans Regular" panose="020B0606030504020204" charset="0"/>
            </a:endParaRPr>
          </a:p>
          <a:p>
            <a:pPr algn="ctr">
              <a:lnSpc>
                <a:spcPct val="150000"/>
              </a:lnSpc>
            </a:pPr>
            <a:r>
              <a:rPr lang="en-US" altLang="zh-CN" sz="2800" b="1" dirty="0">
                <a:solidFill>
                  <a:srgbClr val="0070C0"/>
                </a:solidFill>
                <a:latin typeface="Open Sans Regular" panose="020B0606030504020204" charset="0"/>
                <a:ea typeface="微软雅黑" panose="020B0503020204020204" pitchFamily="34" charset="-122"/>
                <a:cs typeface="Open Sans Regular" panose="020B0606030504020204" charset="0"/>
              </a:rPr>
              <a:t>We will vigorously advocate the concept of grain loss reduction and </a:t>
            </a:r>
            <a:endParaRPr lang="en-US" altLang="zh-CN" sz="2800" b="1" dirty="0" smtClean="0">
              <a:solidFill>
                <a:srgbClr val="0070C0"/>
              </a:solidFill>
              <a:latin typeface="Open Sans Regular" panose="020B0606030504020204" charset="0"/>
              <a:ea typeface="微软雅黑" panose="020B0503020204020204" pitchFamily="34" charset="-122"/>
              <a:cs typeface="Open Sans Regular" panose="020B0606030504020204" charset="0"/>
            </a:endParaRPr>
          </a:p>
          <a:p>
            <a:pPr algn="ctr">
              <a:lnSpc>
                <a:spcPct val="150000"/>
              </a:lnSpc>
            </a:pPr>
            <a:r>
              <a:rPr lang="en-US" altLang="zh-CN" sz="2800" b="1" dirty="0" smtClean="0">
                <a:solidFill>
                  <a:srgbClr val="0070C0"/>
                </a:solidFill>
                <a:latin typeface="Open Sans Regular" panose="020B0606030504020204" charset="0"/>
                <a:ea typeface="微软雅黑" panose="020B0503020204020204" pitchFamily="34" charset="-122"/>
                <a:cs typeface="Open Sans Regular" panose="020B0606030504020204" charset="0"/>
              </a:rPr>
              <a:t>build </a:t>
            </a:r>
            <a:r>
              <a:rPr lang="en-US" altLang="zh-CN" sz="2800" b="1" dirty="0">
                <a:solidFill>
                  <a:srgbClr val="0070C0"/>
                </a:solidFill>
                <a:latin typeface="Open Sans Regular" panose="020B0606030504020204" charset="0"/>
                <a:ea typeface="微软雅黑" panose="020B0503020204020204" pitchFamily="34" charset="-122"/>
                <a:cs typeface="Open Sans Regular" panose="020B0606030504020204" charset="0"/>
              </a:rPr>
              <a:t>global consensus</a:t>
            </a:r>
            <a:endParaRPr lang="en-US" altLang="zh-CN" sz="2800" b="1" dirty="0">
              <a:solidFill>
                <a:srgbClr val="0070C0"/>
              </a:solidFill>
              <a:latin typeface="Open Sans Regular" panose="020B0606030504020204" charset="0"/>
              <a:ea typeface="微软雅黑" panose="020B0503020204020204" pitchFamily="34" charset="-122"/>
              <a:cs typeface="Open Sans Regular" panose="020B0606030504020204" charset="0"/>
            </a:endParaRPr>
          </a:p>
        </p:txBody>
      </p:sp>
    </p:spTree>
  </p:cSld>
  <p:clrMapOvr>
    <a:masterClrMapping/>
  </p:clrMapOvr>
  <mc:AlternateContent xmlns:mc="http://schemas.openxmlformats.org/markup-compatibility/2006">
    <mc:Choice xmlns:p14="http://schemas.microsoft.com/office/powerpoint/2010/main" Requires="p14">
      <p:transition spd="slow" p14:dur="1000">
        <p:wedge/>
      </p:transition>
    </mc:Choice>
    <mc:Fallback>
      <p:transition spd="slow">
        <p:wedg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6"/>
          <p:cNvGrpSpPr/>
          <p:nvPr/>
        </p:nvGrpSpPr>
        <p:grpSpPr>
          <a:xfrm rot="-5400000">
            <a:off x="-1921219" y="-1921220"/>
            <a:ext cx="5896800" cy="5896800"/>
            <a:chOff x="0" y="0"/>
            <a:chExt cx="9130328" cy="9130328"/>
          </a:xfrm>
        </p:grpSpPr>
        <p:sp>
          <p:nvSpPr>
            <p:cNvPr id="18" name="Freeform 7"/>
            <p:cNvSpPr/>
            <p:nvPr/>
          </p:nvSpPr>
          <p:spPr>
            <a:xfrm rot="-2700000">
              <a:off x="2403426" y="270785"/>
              <a:ext cx="4323477" cy="8588757"/>
            </a:xfrm>
            <a:custGeom>
              <a:avLst/>
              <a:gdLst/>
              <a:ahLst/>
              <a:cxnLst/>
              <a:rect l="l" t="t" r="r" b="b"/>
              <a:pathLst>
                <a:path w="4323477" h="8588757">
                  <a:moveTo>
                    <a:pt x="0" y="0"/>
                  </a:moveTo>
                  <a:lnTo>
                    <a:pt x="4323476" y="0"/>
                  </a:lnTo>
                  <a:lnTo>
                    <a:pt x="4323476" y="8588758"/>
                  </a:lnTo>
                  <a:lnTo>
                    <a:pt x="0" y="8588758"/>
                  </a:lnTo>
                  <a:lnTo>
                    <a:pt x="0" y="0"/>
                  </a:lnTo>
                  <a:close/>
                </a:path>
              </a:pathLst>
            </a:custGeom>
            <a:blipFill>
              <a:blip r:embed="rId1">
                <a:extLst>
                  <a:ext uri="{96DAC541-7B7A-43D3-8B79-37D633B846F1}">
                    <asvg:svgBlip xmlns:asvg="http://schemas.microsoft.com/office/drawing/2016/SVG/main" r:embed="rId2"/>
                  </a:ext>
                </a:extLst>
              </a:blip>
              <a:stretch>
                <a:fillRect r="-98653"/>
              </a:stretch>
            </a:blipFill>
          </p:spPr>
        </p:sp>
        <p:sp>
          <p:nvSpPr>
            <p:cNvPr id="19" name="Freeform 8"/>
            <p:cNvSpPr/>
            <p:nvPr/>
          </p:nvSpPr>
          <p:spPr>
            <a:xfrm rot="-2700000" flipH="1">
              <a:off x="5784265" y="190406"/>
              <a:ext cx="2113253" cy="4198061"/>
            </a:xfrm>
            <a:custGeom>
              <a:avLst/>
              <a:gdLst/>
              <a:ahLst/>
              <a:cxnLst/>
              <a:rect l="l" t="t" r="r" b="b"/>
              <a:pathLst>
                <a:path w="2113253" h="4198061">
                  <a:moveTo>
                    <a:pt x="2113253" y="0"/>
                  </a:moveTo>
                  <a:lnTo>
                    <a:pt x="0" y="0"/>
                  </a:lnTo>
                  <a:lnTo>
                    <a:pt x="0" y="4198061"/>
                  </a:lnTo>
                  <a:lnTo>
                    <a:pt x="2113253" y="4198061"/>
                  </a:lnTo>
                  <a:lnTo>
                    <a:pt x="2113253" y="0"/>
                  </a:lnTo>
                  <a:close/>
                </a:path>
              </a:pathLst>
            </a:custGeom>
            <a:blipFill>
              <a:blip r:embed="rId3">
                <a:extLst>
                  <a:ext uri="{96DAC541-7B7A-43D3-8B79-37D633B846F1}">
                    <asvg:svgBlip xmlns:asvg="http://schemas.microsoft.com/office/drawing/2016/SVG/main" r:embed="rId4"/>
                  </a:ext>
                </a:extLst>
              </a:blip>
              <a:stretch>
                <a:fillRect r="-98653"/>
              </a:stretch>
            </a:blipFill>
          </p:spPr>
        </p:sp>
        <p:sp>
          <p:nvSpPr>
            <p:cNvPr id="20" name="Freeform 9"/>
            <p:cNvSpPr/>
            <p:nvPr/>
          </p:nvSpPr>
          <p:spPr>
            <a:xfrm rot="-2700000">
              <a:off x="5207629" y="2369390"/>
              <a:ext cx="1040206" cy="2066411"/>
            </a:xfrm>
            <a:custGeom>
              <a:avLst/>
              <a:gdLst/>
              <a:ahLst/>
              <a:cxnLst/>
              <a:rect l="l" t="t" r="r" b="b"/>
              <a:pathLst>
                <a:path w="1040206" h="2066411">
                  <a:moveTo>
                    <a:pt x="0" y="0"/>
                  </a:moveTo>
                  <a:lnTo>
                    <a:pt x="1040206" y="0"/>
                  </a:lnTo>
                  <a:lnTo>
                    <a:pt x="1040206" y="2066412"/>
                  </a:lnTo>
                  <a:lnTo>
                    <a:pt x="0" y="2066412"/>
                  </a:lnTo>
                  <a:lnTo>
                    <a:pt x="0" y="0"/>
                  </a:lnTo>
                  <a:close/>
                </a:path>
              </a:pathLst>
            </a:custGeom>
            <a:blipFill>
              <a:blip r:embed="rId3">
                <a:extLst>
                  <a:ext uri="{96DAC541-7B7A-43D3-8B79-37D633B846F1}">
                    <asvg:svgBlip xmlns:asvg="http://schemas.microsoft.com/office/drawing/2016/SVG/main" r:embed="rId4"/>
                  </a:ext>
                </a:extLst>
              </a:blip>
              <a:stretch>
                <a:fillRect r="-98653"/>
              </a:stretch>
            </a:blipFill>
          </p:spPr>
        </p:sp>
      </p:grpSp>
      <p:sp>
        <p:nvSpPr>
          <p:cNvPr id="2" name="TextBox 2"/>
          <p:cNvSpPr txBox="1"/>
          <p:nvPr/>
        </p:nvSpPr>
        <p:spPr>
          <a:xfrm>
            <a:off x="3361677" y="9700019"/>
            <a:ext cx="12369684" cy="346249"/>
          </a:xfrm>
          <a:prstGeom prst="rect">
            <a:avLst/>
          </a:prstGeom>
        </p:spPr>
        <p:txBody>
          <a:bodyPr lIns="0" tIns="0" rIns="0" bIns="0" rtlCol="0" anchor="t">
            <a:spAutoFit/>
          </a:bodyPr>
          <a:lstStyle/>
          <a:p>
            <a:pPr>
              <a:lnSpc>
                <a:spcPts val="2700"/>
              </a:lnSpc>
            </a:pPr>
            <a:r>
              <a:rPr lang="en-US" sz="2800" dirty="0">
                <a:solidFill>
                  <a:srgbClr val="1D85C6"/>
                </a:solidFill>
                <a:latin typeface="微软雅黑" panose="020B0503020204020204" pitchFamily="34" charset="-122"/>
                <a:ea typeface="微软雅黑" panose="020B0503020204020204" pitchFamily="34" charset="-122"/>
              </a:rPr>
              <a:t>SEMINAR ON POST-HARVEST LOSS MANAGEMENT</a:t>
            </a:r>
            <a:r>
              <a:rPr lang="zh-CN" altLang="en-US" sz="2800" dirty="0">
                <a:solidFill>
                  <a:srgbClr val="1D85C6"/>
                </a:solidFill>
                <a:latin typeface="微软雅黑" panose="020B0503020204020204" pitchFamily="34" charset="-122"/>
                <a:ea typeface="微软雅黑" panose="020B0503020204020204" pitchFamily="34" charset="-122"/>
              </a:rPr>
              <a:t> </a:t>
            </a:r>
            <a:r>
              <a:rPr lang="en-US" sz="2800" dirty="0" err="1">
                <a:solidFill>
                  <a:srgbClr val="1D85C6"/>
                </a:solidFill>
                <a:latin typeface="微软雅黑" panose="020B0503020204020204" pitchFamily="34" charset="-122"/>
                <a:ea typeface="微软雅黑" panose="020B0503020204020204" pitchFamily="34" charset="-122"/>
              </a:rPr>
              <a:t>粮食减损国际研讨会</a:t>
            </a:r>
            <a:endParaRPr lang="en-US" sz="2800" dirty="0">
              <a:solidFill>
                <a:srgbClr val="1D85C6"/>
              </a:solidFill>
              <a:latin typeface="微软雅黑" panose="020B0503020204020204" pitchFamily="34" charset="-122"/>
              <a:ea typeface="微软雅黑" panose="020B0503020204020204" pitchFamily="34" charset="-122"/>
            </a:endParaRPr>
          </a:p>
        </p:txBody>
      </p:sp>
      <p:sp>
        <p:nvSpPr>
          <p:cNvPr id="5" name="Freeform 5"/>
          <p:cNvSpPr/>
          <p:nvPr/>
        </p:nvSpPr>
        <p:spPr>
          <a:xfrm rot="-2700000">
            <a:off x="15221383" y="8899740"/>
            <a:ext cx="3810717" cy="1905358"/>
          </a:xfrm>
          <a:custGeom>
            <a:avLst/>
            <a:gdLst/>
            <a:ahLst/>
            <a:cxnLst/>
            <a:rect l="l" t="t" r="r" b="b"/>
            <a:pathLst>
              <a:path w="3810717" h="1905358">
                <a:moveTo>
                  <a:pt x="0" y="0"/>
                </a:moveTo>
                <a:lnTo>
                  <a:pt x="3810717" y="0"/>
                </a:lnTo>
                <a:lnTo>
                  <a:pt x="3810717" y="1905358"/>
                </a:lnTo>
                <a:lnTo>
                  <a:pt x="0" y="1905358"/>
                </a:lnTo>
                <a:lnTo>
                  <a:pt x="0" y="0"/>
                </a:lnTo>
                <a:close/>
              </a:path>
            </a:pathLst>
          </a:custGeom>
          <a:blipFill>
            <a:blip r:embed="rId5">
              <a:alphaModFix amt="40000"/>
              <a:extLst>
                <a:ext uri="{96DAC541-7B7A-43D3-8B79-37D633B846F1}">
                  <asvg:svgBlip xmlns:asvg="http://schemas.microsoft.com/office/drawing/2016/SVG/main" r:embed="rId6"/>
                </a:ext>
              </a:extLst>
            </a:blip>
            <a:stretch>
              <a:fillRect/>
            </a:stretch>
          </a:blipFill>
        </p:spPr>
      </p:sp>
      <p:sp>
        <p:nvSpPr>
          <p:cNvPr id="6" name="Freeform 6"/>
          <p:cNvSpPr/>
          <p:nvPr/>
        </p:nvSpPr>
        <p:spPr>
          <a:xfrm>
            <a:off x="-4947379" y="5815006"/>
            <a:ext cx="8943989" cy="8943989"/>
          </a:xfrm>
          <a:custGeom>
            <a:avLst/>
            <a:gdLst/>
            <a:ahLst/>
            <a:cxnLst/>
            <a:rect l="l" t="t" r="r" b="b"/>
            <a:pathLst>
              <a:path w="8943989" h="8943989">
                <a:moveTo>
                  <a:pt x="0" y="0"/>
                </a:moveTo>
                <a:lnTo>
                  <a:pt x="8943989" y="0"/>
                </a:lnTo>
                <a:lnTo>
                  <a:pt x="8943989" y="8943988"/>
                </a:lnTo>
                <a:lnTo>
                  <a:pt x="0" y="8943988"/>
                </a:lnTo>
                <a:lnTo>
                  <a:pt x="0" y="0"/>
                </a:lnTo>
                <a:close/>
              </a:path>
            </a:pathLst>
          </a:custGeom>
          <a:blipFill>
            <a:blip r:embed="rId7">
              <a:alphaModFix amt="31999"/>
              <a:extLst>
                <a:ext uri="{96DAC541-7B7A-43D3-8B79-37D633B846F1}">
                  <asvg:svgBlip xmlns:asvg="http://schemas.microsoft.com/office/drawing/2016/SVG/main" r:embed="rId8"/>
                </a:ext>
              </a:extLst>
            </a:blip>
            <a:stretch>
              <a:fillRect/>
            </a:stretch>
          </a:blipFill>
        </p:spPr>
      </p:sp>
      <p:sp>
        <p:nvSpPr>
          <p:cNvPr id="7" name="TextBox 7"/>
          <p:cNvSpPr txBox="1"/>
          <p:nvPr/>
        </p:nvSpPr>
        <p:spPr>
          <a:xfrm>
            <a:off x="299787" y="9307305"/>
            <a:ext cx="2151006" cy="773714"/>
          </a:xfrm>
          <a:prstGeom prst="rect">
            <a:avLst/>
          </a:prstGeom>
        </p:spPr>
        <p:txBody>
          <a:bodyPr lIns="0" tIns="0" rIns="0" bIns="0" rtlCol="0" anchor="t">
            <a:spAutoFit/>
          </a:bodyPr>
          <a:lstStyle/>
          <a:p>
            <a:pPr>
              <a:lnSpc>
                <a:spcPts val="3100"/>
              </a:lnSpc>
            </a:pPr>
            <a:r>
              <a:rPr lang="en-US" sz="2245">
                <a:solidFill>
                  <a:srgbClr val="1578B6"/>
                </a:solidFill>
                <a:latin typeface="微软雅黑" panose="020B0503020204020204" pitchFamily="34" charset="-122"/>
                <a:ea typeface="微软雅黑" panose="020B0503020204020204" pitchFamily="34" charset="-122"/>
              </a:rPr>
              <a:t>河南·开封</a:t>
            </a:r>
            <a:endParaRPr lang="en-US" sz="2245">
              <a:solidFill>
                <a:srgbClr val="1578B6"/>
              </a:solidFill>
              <a:latin typeface="微软雅黑" panose="020B0503020204020204" pitchFamily="34" charset="-122"/>
              <a:ea typeface="微软雅黑" panose="020B0503020204020204" pitchFamily="34" charset="-122"/>
            </a:endParaRPr>
          </a:p>
          <a:p>
            <a:pPr>
              <a:lnSpc>
                <a:spcPts val="3100"/>
              </a:lnSpc>
            </a:pPr>
            <a:r>
              <a:rPr lang="en-US" sz="2245">
                <a:solidFill>
                  <a:srgbClr val="1578B6"/>
                </a:solidFill>
                <a:latin typeface="微软雅黑" panose="020B0503020204020204" pitchFamily="34" charset="-122"/>
                <a:ea typeface="微软雅黑" panose="020B0503020204020204" pitchFamily="34" charset="-122"/>
              </a:rPr>
              <a:t>2023年9月25日</a:t>
            </a:r>
            <a:endParaRPr lang="en-US" sz="2245">
              <a:solidFill>
                <a:srgbClr val="1578B6"/>
              </a:solidFill>
              <a:latin typeface="微软雅黑" panose="020B0503020204020204" pitchFamily="34" charset="-122"/>
              <a:ea typeface="微软雅黑" panose="020B0503020204020204" pitchFamily="34" charset="-122"/>
            </a:endParaRPr>
          </a:p>
        </p:txBody>
      </p:sp>
      <p:sp>
        <p:nvSpPr>
          <p:cNvPr id="102" name="文本框 101"/>
          <p:cNvSpPr txBox="1"/>
          <p:nvPr>
            <p:custDataLst>
              <p:tags r:id="rId9"/>
            </p:custDataLst>
          </p:nvPr>
        </p:nvSpPr>
        <p:spPr>
          <a:xfrm>
            <a:off x="998855" y="2324100"/>
            <a:ext cx="16430625" cy="4013200"/>
          </a:xfrm>
          <a:prstGeom prst="rect">
            <a:avLst/>
          </a:prstGeom>
          <a:noFill/>
          <a:ln w="9525">
            <a:noFill/>
          </a:ln>
        </p:spPr>
        <p:txBody>
          <a:bodyPr wrap="square">
            <a:noAutofit/>
          </a:bodyPr>
          <a:p>
            <a:pPr indent="0">
              <a:lnSpc>
                <a:spcPct val="150000"/>
              </a:lnSpc>
            </a:pPr>
            <a:r>
              <a:rPr lang="en-US" altLang="zh-CN" sz="2400" b="0" dirty="0">
                <a:solidFill>
                  <a:srgbClr val="0070C0"/>
                </a:solidFill>
                <a:latin typeface="Times New Roman" panose="02020603050405020304" charset="0"/>
                <a:ea typeface="Open Sans" panose="020B0606030504020204" charset="0"/>
                <a:cs typeface="Times New Roman" panose="02020603050405020304" charset="0"/>
              </a:rPr>
              <a:t>      </a:t>
            </a:r>
            <a:r>
              <a:rPr lang="en-US" altLang="zh-CN" sz="5400" b="0" dirty="0">
                <a:solidFill>
                  <a:srgbClr val="0070C0"/>
                </a:solidFill>
                <a:latin typeface="Times New Roman" panose="02020603050405020304" charset="0"/>
                <a:ea typeface="Open Sans" panose="020B0606030504020204" charset="0"/>
                <a:cs typeface="Times New Roman" panose="02020603050405020304" charset="0"/>
              </a:rPr>
              <a:t> </a:t>
            </a:r>
            <a:r>
              <a:rPr lang="en-US" altLang="zh-CN" sz="5400" b="1" dirty="0">
                <a:solidFill>
                  <a:srgbClr val="0070C0"/>
                </a:solidFill>
                <a:latin typeface="Times New Roman" panose="02020603050405020304" charset="0"/>
                <a:ea typeface="Open Sans" panose="020B0606030504020204" charset="0"/>
                <a:cs typeface="Times New Roman" panose="02020603050405020304" charset="0"/>
              </a:rPr>
              <a:t>粮食安全是事关人类生存的根本性问题，</a:t>
            </a:r>
            <a:r>
              <a:rPr lang="en-US" altLang="zh-CN" sz="5400" b="1" dirty="0">
                <a:solidFill>
                  <a:srgbClr val="0070C0"/>
                </a:solidFill>
                <a:latin typeface="Times New Roman" panose="02020603050405020304" charset="0"/>
                <a:ea typeface="Open Sans" panose="020B0606030504020204" charset="0"/>
                <a:cs typeface="Times New Roman" panose="02020603050405020304" charset="0"/>
              </a:rPr>
              <a:t>减少粮食损耗是保障粮食安全的重要途径</a:t>
            </a:r>
            <a:r>
              <a:rPr lang="zh-CN" altLang="en-US" sz="5400" b="1" dirty="0">
                <a:solidFill>
                  <a:srgbClr val="0070C0"/>
                </a:solidFill>
                <a:latin typeface="Times New Roman" panose="02020603050405020304" charset="0"/>
                <a:ea typeface="宋体" panose="02010600030101010101" pitchFamily="2" charset="-122"/>
                <a:cs typeface="Times New Roman" panose="02020603050405020304" charset="0"/>
              </a:rPr>
              <a:t>，</a:t>
            </a:r>
            <a:r>
              <a:rPr lang="en-US" altLang="zh-CN" sz="5400" b="1" dirty="0">
                <a:solidFill>
                  <a:srgbClr val="0070C0"/>
                </a:solidFill>
                <a:latin typeface="Times New Roman" panose="02020603050405020304" charset="0"/>
                <a:ea typeface="Open Sans" panose="020B0606030504020204" charset="0"/>
                <a:cs typeface="Times New Roman" panose="02020603050405020304" charset="0"/>
              </a:rPr>
              <a:t>也是解决全球饥饿问题的重要环节</a:t>
            </a:r>
            <a:r>
              <a:rPr lang="en-US" altLang="zh-CN" sz="5400" b="0" dirty="0">
                <a:solidFill>
                  <a:srgbClr val="0070C0"/>
                </a:solidFill>
                <a:latin typeface="Times New Roman" panose="02020603050405020304" charset="0"/>
                <a:ea typeface="Open Sans" panose="020B0606030504020204" charset="0"/>
                <a:cs typeface="Times New Roman" panose="02020603050405020304" charset="0"/>
              </a:rPr>
              <a:t>。</a:t>
            </a:r>
            <a:endParaRPr lang="en-US" altLang="zh-CN" sz="2400" b="0" dirty="0">
              <a:solidFill>
                <a:srgbClr val="0070C0"/>
              </a:solidFill>
              <a:latin typeface="Times New Roman" panose="02020603050405020304" charset="0"/>
              <a:ea typeface="Open Sans" panose="020B0606030504020204" charset="0"/>
              <a:cs typeface="Times New Roman" panose="02020603050405020304" charset="0"/>
            </a:endParaRPr>
          </a:p>
          <a:p>
            <a:pPr indent="0">
              <a:lnSpc>
                <a:spcPct val="150000"/>
              </a:lnSpc>
            </a:pPr>
            <a:r>
              <a:rPr lang="en-US" altLang="zh-CN" b="1" kern="100" spc="-60" noProof="0" dirty="0" smtClean="0">
                <a:solidFill>
                  <a:srgbClr val="F47847"/>
                </a:solidFill>
                <a:latin typeface="Times New Roman" panose="02020603050405020304" charset="0"/>
                <a:ea typeface="Open Sans" panose="020B0606030504020204" charset="0"/>
                <a:cs typeface="Times New Roman" panose="02020603050405020304" charset="0"/>
              </a:rPr>
              <a:t>            </a:t>
            </a:r>
            <a:r>
              <a:rPr lang="en-US" altLang="zh-CN" sz="2800" b="1" kern="100" spc="-60" noProof="0" dirty="0" smtClean="0">
                <a:solidFill>
                  <a:srgbClr val="0070C0"/>
                </a:solidFill>
                <a:latin typeface="Times New Roman" panose="02020603050405020304" charset="0"/>
                <a:ea typeface="Open Sans" panose="020B0606030504020204" charset="0"/>
                <a:cs typeface="Times New Roman" panose="02020603050405020304" charset="0"/>
              </a:rPr>
              <a:t>Food security is a fundamental issue concerning human survival. Reducing food loss is an important way to ensure food security and an </a:t>
            </a:r>
            <a:r>
              <a:rPr lang="en-US" altLang="zh-CN" sz="2800" b="1" kern="100" spc="-60" noProof="0" dirty="0">
                <a:solidFill>
                  <a:srgbClr val="0070C0"/>
                </a:solidFill>
                <a:latin typeface="Times New Roman" panose="02020603050405020304" charset="0"/>
                <a:ea typeface="Open Sans" panose="020B0606030504020204" charset="0"/>
                <a:cs typeface="Times New Roman" panose="02020603050405020304" charset="0"/>
              </a:rPr>
              <a:t>important link to solve the global hunger problem</a:t>
            </a:r>
            <a:r>
              <a:rPr lang="en-US" altLang="zh-CN" sz="2800" b="1" kern="100" spc="-60" noProof="0" dirty="0" smtClean="0">
                <a:solidFill>
                  <a:srgbClr val="0070C0"/>
                </a:solidFill>
                <a:latin typeface="Times New Roman" panose="02020603050405020304" charset="0"/>
                <a:ea typeface="Open Sans" panose="020B0606030504020204" charset="0"/>
                <a:cs typeface="Times New Roman" panose="02020603050405020304" charset="0"/>
              </a:rPr>
              <a:t>.</a:t>
            </a:r>
            <a:endParaRPr lang="en-US" altLang="zh-CN" sz="2800" b="1" kern="100" spc="-60" noProof="0" dirty="0">
              <a:solidFill>
                <a:srgbClr val="0070C0"/>
              </a:solidFill>
              <a:latin typeface="Times New Roman" panose="02020603050405020304" charset="0"/>
              <a:ea typeface="Open Sans" panose="020B06060305040202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med" p14:dur="75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32" fill="hold" grpId="0" nodeType="withEffect">
                                  <p:stCondLst>
                                    <p:cond delay="0"/>
                                  </p:stCondLst>
                                  <p:childTnLst>
                                    <p:set>
                                      <p:cBhvr>
                                        <p:cTn id="6" dur="500" fill="hold">
                                          <p:stCondLst>
                                            <p:cond delay="0"/>
                                          </p:stCondLst>
                                        </p:cTn>
                                        <p:tgtEl>
                                          <p:spTgt spid="102"/>
                                        </p:tgtEl>
                                        <p:attrNameLst>
                                          <p:attrName>style.visibility</p:attrName>
                                        </p:attrNameLst>
                                      </p:cBhvr>
                                      <p:to>
                                        <p:strVal val="visible"/>
                                      </p:to>
                                    </p:set>
                                    <p:animEffect transition="in" filter="plus(out)">
                                      <p:cBhvr>
                                        <p:cTn id="7"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6"/>
          <p:cNvGrpSpPr/>
          <p:nvPr/>
        </p:nvGrpSpPr>
        <p:grpSpPr>
          <a:xfrm rot="-5400000">
            <a:off x="-1921219" y="-1921220"/>
            <a:ext cx="5896800" cy="5896800"/>
            <a:chOff x="0" y="0"/>
            <a:chExt cx="9130328" cy="9130328"/>
          </a:xfrm>
        </p:grpSpPr>
        <p:sp>
          <p:nvSpPr>
            <p:cNvPr id="18" name="Freeform 7"/>
            <p:cNvSpPr/>
            <p:nvPr/>
          </p:nvSpPr>
          <p:spPr>
            <a:xfrm rot="-2700000">
              <a:off x="2403426" y="270785"/>
              <a:ext cx="4323477" cy="8588757"/>
            </a:xfrm>
            <a:custGeom>
              <a:avLst/>
              <a:gdLst/>
              <a:ahLst/>
              <a:cxnLst/>
              <a:rect l="l" t="t" r="r" b="b"/>
              <a:pathLst>
                <a:path w="4323477" h="8588757">
                  <a:moveTo>
                    <a:pt x="0" y="0"/>
                  </a:moveTo>
                  <a:lnTo>
                    <a:pt x="4323476" y="0"/>
                  </a:lnTo>
                  <a:lnTo>
                    <a:pt x="4323476" y="8588758"/>
                  </a:lnTo>
                  <a:lnTo>
                    <a:pt x="0" y="8588758"/>
                  </a:lnTo>
                  <a:lnTo>
                    <a:pt x="0" y="0"/>
                  </a:lnTo>
                  <a:close/>
                </a:path>
              </a:pathLst>
            </a:custGeom>
            <a:blipFill>
              <a:blip r:embed="rId1">
                <a:extLst>
                  <a:ext uri="{96DAC541-7B7A-43D3-8B79-37D633B846F1}">
                    <asvg:svgBlip xmlns:asvg="http://schemas.microsoft.com/office/drawing/2016/SVG/main" r:embed="rId2"/>
                  </a:ext>
                </a:extLst>
              </a:blip>
              <a:stretch>
                <a:fillRect r="-98653"/>
              </a:stretch>
            </a:blipFill>
          </p:spPr>
        </p:sp>
        <p:sp>
          <p:nvSpPr>
            <p:cNvPr id="19" name="Freeform 8"/>
            <p:cNvSpPr/>
            <p:nvPr/>
          </p:nvSpPr>
          <p:spPr>
            <a:xfrm rot="-2700000" flipH="1">
              <a:off x="5784265" y="190406"/>
              <a:ext cx="2113253" cy="4198061"/>
            </a:xfrm>
            <a:custGeom>
              <a:avLst/>
              <a:gdLst/>
              <a:ahLst/>
              <a:cxnLst/>
              <a:rect l="l" t="t" r="r" b="b"/>
              <a:pathLst>
                <a:path w="2113253" h="4198061">
                  <a:moveTo>
                    <a:pt x="2113253" y="0"/>
                  </a:moveTo>
                  <a:lnTo>
                    <a:pt x="0" y="0"/>
                  </a:lnTo>
                  <a:lnTo>
                    <a:pt x="0" y="4198061"/>
                  </a:lnTo>
                  <a:lnTo>
                    <a:pt x="2113253" y="4198061"/>
                  </a:lnTo>
                  <a:lnTo>
                    <a:pt x="2113253" y="0"/>
                  </a:lnTo>
                  <a:close/>
                </a:path>
              </a:pathLst>
            </a:custGeom>
            <a:blipFill>
              <a:blip r:embed="rId3">
                <a:extLst>
                  <a:ext uri="{96DAC541-7B7A-43D3-8B79-37D633B846F1}">
                    <asvg:svgBlip xmlns:asvg="http://schemas.microsoft.com/office/drawing/2016/SVG/main" r:embed="rId4"/>
                  </a:ext>
                </a:extLst>
              </a:blip>
              <a:stretch>
                <a:fillRect r="-98653"/>
              </a:stretch>
            </a:blipFill>
          </p:spPr>
        </p:sp>
        <p:sp>
          <p:nvSpPr>
            <p:cNvPr id="20" name="Freeform 9"/>
            <p:cNvSpPr/>
            <p:nvPr/>
          </p:nvSpPr>
          <p:spPr>
            <a:xfrm rot="-2700000">
              <a:off x="5207629" y="2369390"/>
              <a:ext cx="1040206" cy="2066411"/>
            </a:xfrm>
            <a:custGeom>
              <a:avLst/>
              <a:gdLst/>
              <a:ahLst/>
              <a:cxnLst/>
              <a:rect l="l" t="t" r="r" b="b"/>
              <a:pathLst>
                <a:path w="1040206" h="2066411">
                  <a:moveTo>
                    <a:pt x="0" y="0"/>
                  </a:moveTo>
                  <a:lnTo>
                    <a:pt x="1040206" y="0"/>
                  </a:lnTo>
                  <a:lnTo>
                    <a:pt x="1040206" y="2066412"/>
                  </a:lnTo>
                  <a:lnTo>
                    <a:pt x="0" y="2066412"/>
                  </a:lnTo>
                  <a:lnTo>
                    <a:pt x="0" y="0"/>
                  </a:lnTo>
                  <a:close/>
                </a:path>
              </a:pathLst>
            </a:custGeom>
            <a:blipFill>
              <a:blip r:embed="rId3">
                <a:extLst>
                  <a:ext uri="{96DAC541-7B7A-43D3-8B79-37D633B846F1}">
                    <asvg:svgBlip xmlns:asvg="http://schemas.microsoft.com/office/drawing/2016/SVG/main" r:embed="rId4"/>
                  </a:ext>
                </a:extLst>
              </a:blip>
              <a:stretch>
                <a:fillRect r="-98653"/>
              </a:stretch>
            </a:blipFill>
          </p:spPr>
        </p:sp>
      </p:grpSp>
      <p:sp>
        <p:nvSpPr>
          <p:cNvPr id="2" name="TextBox 2"/>
          <p:cNvSpPr txBox="1"/>
          <p:nvPr/>
        </p:nvSpPr>
        <p:spPr>
          <a:xfrm>
            <a:off x="3361677" y="9700019"/>
            <a:ext cx="12369684" cy="346249"/>
          </a:xfrm>
          <a:prstGeom prst="rect">
            <a:avLst/>
          </a:prstGeom>
        </p:spPr>
        <p:txBody>
          <a:bodyPr lIns="0" tIns="0" rIns="0" bIns="0" rtlCol="0" anchor="t">
            <a:spAutoFit/>
          </a:bodyPr>
          <a:lstStyle/>
          <a:p>
            <a:pPr>
              <a:lnSpc>
                <a:spcPts val="2700"/>
              </a:lnSpc>
            </a:pPr>
            <a:r>
              <a:rPr lang="en-US" sz="2800" dirty="0">
                <a:solidFill>
                  <a:srgbClr val="1D85C6"/>
                </a:solidFill>
                <a:latin typeface="微软雅黑" panose="020B0503020204020204" pitchFamily="34" charset="-122"/>
                <a:ea typeface="微软雅黑" panose="020B0503020204020204" pitchFamily="34" charset="-122"/>
              </a:rPr>
              <a:t>SEMINAR ON POST-HARVEST LOSS MANAGEMENT</a:t>
            </a:r>
            <a:r>
              <a:rPr lang="zh-CN" altLang="en-US" sz="2800" dirty="0">
                <a:solidFill>
                  <a:srgbClr val="1D85C6"/>
                </a:solidFill>
                <a:latin typeface="微软雅黑" panose="020B0503020204020204" pitchFamily="34" charset="-122"/>
                <a:ea typeface="微软雅黑" panose="020B0503020204020204" pitchFamily="34" charset="-122"/>
              </a:rPr>
              <a:t> </a:t>
            </a:r>
            <a:r>
              <a:rPr lang="en-US" sz="2800" dirty="0" err="1">
                <a:solidFill>
                  <a:srgbClr val="1D85C6"/>
                </a:solidFill>
                <a:latin typeface="微软雅黑" panose="020B0503020204020204" pitchFamily="34" charset="-122"/>
                <a:ea typeface="微软雅黑" panose="020B0503020204020204" pitchFamily="34" charset="-122"/>
              </a:rPr>
              <a:t>粮食减损国际研讨会</a:t>
            </a:r>
            <a:endParaRPr lang="en-US" sz="2800" dirty="0">
              <a:solidFill>
                <a:srgbClr val="1D85C6"/>
              </a:solidFill>
              <a:latin typeface="微软雅黑" panose="020B0503020204020204" pitchFamily="34" charset="-122"/>
              <a:ea typeface="微软雅黑" panose="020B0503020204020204" pitchFamily="34" charset="-122"/>
            </a:endParaRPr>
          </a:p>
        </p:txBody>
      </p:sp>
      <p:sp>
        <p:nvSpPr>
          <p:cNvPr id="5" name="Freeform 5"/>
          <p:cNvSpPr/>
          <p:nvPr/>
        </p:nvSpPr>
        <p:spPr>
          <a:xfrm rot="-2700000">
            <a:off x="15221383" y="8899740"/>
            <a:ext cx="3810717" cy="1905358"/>
          </a:xfrm>
          <a:custGeom>
            <a:avLst/>
            <a:gdLst/>
            <a:ahLst/>
            <a:cxnLst/>
            <a:rect l="l" t="t" r="r" b="b"/>
            <a:pathLst>
              <a:path w="3810717" h="1905358">
                <a:moveTo>
                  <a:pt x="0" y="0"/>
                </a:moveTo>
                <a:lnTo>
                  <a:pt x="3810717" y="0"/>
                </a:lnTo>
                <a:lnTo>
                  <a:pt x="3810717" y="1905358"/>
                </a:lnTo>
                <a:lnTo>
                  <a:pt x="0" y="1905358"/>
                </a:lnTo>
                <a:lnTo>
                  <a:pt x="0" y="0"/>
                </a:lnTo>
                <a:close/>
              </a:path>
            </a:pathLst>
          </a:custGeom>
          <a:blipFill>
            <a:blip r:embed="rId5">
              <a:alphaModFix amt="40000"/>
              <a:extLst>
                <a:ext uri="{96DAC541-7B7A-43D3-8B79-37D633B846F1}">
                  <asvg:svgBlip xmlns:asvg="http://schemas.microsoft.com/office/drawing/2016/SVG/main" r:embed="rId6"/>
                </a:ext>
              </a:extLst>
            </a:blip>
            <a:stretch>
              <a:fillRect/>
            </a:stretch>
          </a:blipFill>
        </p:spPr>
      </p:sp>
      <p:sp>
        <p:nvSpPr>
          <p:cNvPr id="6" name="Freeform 6"/>
          <p:cNvSpPr/>
          <p:nvPr/>
        </p:nvSpPr>
        <p:spPr>
          <a:xfrm>
            <a:off x="-4947379" y="5815006"/>
            <a:ext cx="8943989" cy="8943989"/>
          </a:xfrm>
          <a:custGeom>
            <a:avLst/>
            <a:gdLst/>
            <a:ahLst/>
            <a:cxnLst/>
            <a:rect l="l" t="t" r="r" b="b"/>
            <a:pathLst>
              <a:path w="8943989" h="8943989">
                <a:moveTo>
                  <a:pt x="0" y="0"/>
                </a:moveTo>
                <a:lnTo>
                  <a:pt x="8943989" y="0"/>
                </a:lnTo>
                <a:lnTo>
                  <a:pt x="8943989" y="8943988"/>
                </a:lnTo>
                <a:lnTo>
                  <a:pt x="0" y="8943988"/>
                </a:lnTo>
                <a:lnTo>
                  <a:pt x="0" y="0"/>
                </a:lnTo>
                <a:close/>
              </a:path>
            </a:pathLst>
          </a:custGeom>
          <a:blipFill>
            <a:blip r:embed="rId7">
              <a:alphaModFix amt="31999"/>
              <a:extLst>
                <a:ext uri="{96DAC541-7B7A-43D3-8B79-37D633B846F1}">
                  <asvg:svgBlip xmlns:asvg="http://schemas.microsoft.com/office/drawing/2016/SVG/main" r:embed="rId8"/>
                </a:ext>
              </a:extLst>
            </a:blip>
            <a:stretch>
              <a:fillRect/>
            </a:stretch>
          </a:blipFill>
        </p:spPr>
      </p:sp>
      <p:sp>
        <p:nvSpPr>
          <p:cNvPr id="7" name="TextBox 7"/>
          <p:cNvSpPr txBox="1"/>
          <p:nvPr/>
        </p:nvSpPr>
        <p:spPr>
          <a:xfrm>
            <a:off x="299787" y="9307305"/>
            <a:ext cx="2151006" cy="773714"/>
          </a:xfrm>
          <a:prstGeom prst="rect">
            <a:avLst/>
          </a:prstGeom>
        </p:spPr>
        <p:txBody>
          <a:bodyPr lIns="0" tIns="0" rIns="0" bIns="0" rtlCol="0" anchor="t">
            <a:spAutoFit/>
          </a:bodyPr>
          <a:lstStyle/>
          <a:p>
            <a:pPr>
              <a:lnSpc>
                <a:spcPts val="3100"/>
              </a:lnSpc>
            </a:pPr>
            <a:r>
              <a:rPr lang="en-US" sz="2245">
                <a:solidFill>
                  <a:srgbClr val="1578B6"/>
                </a:solidFill>
                <a:latin typeface="微软雅黑" panose="020B0503020204020204" pitchFamily="34" charset="-122"/>
                <a:ea typeface="微软雅黑" panose="020B0503020204020204" pitchFamily="34" charset="-122"/>
              </a:rPr>
              <a:t>河南·开封</a:t>
            </a:r>
            <a:endParaRPr lang="en-US" sz="2245">
              <a:solidFill>
                <a:srgbClr val="1578B6"/>
              </a:solidFill>
              <a:latin typeface="微软雅黑" panose="020B0503020204020204" pitchFamily="34" charset="-122"/>
              <a:ea typeface="微软雅黑" panose="020B0503020204020204" pitchFamily="34" charset="-122"/>
            </a:endParaRPr>
          </a:p>
          <a:p>
            <a:pPr>
              <a:lnSpc>
                <a:spcPts val="3100"/>
              </a:lnSpc>
            </a:pPr>
            <a:r>
              <a:rPr lang="en-US" sz="2245">
                <a:solidFill>
                  <a:srgbClr val="1578B6"/>
                </a:solidFill>
                <a:latin typeface="微软雅黑" panose="020B0503020204020204" pitchFamily="34" charset="-122"/>
                <a:ea typeface="微软雅黑" panose="020B0503020204020204" pitchFamily="34" charset="-122"/>
              </a:rPr>
              <a:t>2023年9月25日</a:t>
            </a:r>
            <a:endParaRPr lang="en-US" sz="2245">
              <a:solidFill>
                <a:srgbClr val="1578B6"/>
              </a:solidFill>
              <a:latin typeface="微软雅黑" panose="020B0503020204020204" pitchFamily="34" charset="-122"/>
              <a:ea typeface="微软雅黑" panose="020B0503020204020204" pitchFamily="34" charset="-122"/>
            </a:endParaRPr>
          </a:p>
        </p:txBody>
      </p:sp>
      <p:sp>
        <p:nvSpPr>
          <p:cNvPr id="8" name="文本框 7"/>
          <p:cNvSpPr txBox="1"/>
          <p:nvPr>
            <p:custDataLst>
              <p:tags r:id="rId9"/>
            </p:custDataLst>
          </p:nvPr>
        </p:nvSpPr>
        <p:spPr>
          <a:xfrm>
            <a:off x="1143000" y="2045335"/>
            <a:ext cx="7357110" cy="4345940"/>
          </a:xfrm>
          <a:prstGeom prst="rect">
            <a:avLst/>
          </a:prstGeom>
          <a:noFill/>
          <a:ln w="9525">
            <a:noFill/>
          </a:ln>
        </p:spPr>
        <p:txBody>
          <a:bodyPr wrap="square">
            <a:noAutofit/>
          </a:bodyPr>
          <a:p>
            <a:pPr indent="0" algn="just">
              <a:lnSpc>
                <a:spcPct val="150000"/>
              </a:lnSpc>
            </a:pPr>
            <a:r>
              <a:rPr lang="en-US" altLang="zh-CN" sz="2400" b="0" dirty="0">
                <a:solidFill>
                  <a:srgbClr val="0070C0"/>
                </a:solidFill>
                <a:latin typeface="Times New Roman" panose="02020603050405020304" charset="0"/>
                <a:ea typeface="Open Sans" panose="020B0606030504020204" charset="0"/>
                <a:cs typeface="Times New Roman" panose="02020603050405020304" charset="0"/>
              </a:rPr>
              <a:t>        </a:t>
            </a:r>
            <a:r>
              <a:rPr sz="4000" b="0" dirty="0">
                <a:solidFill>
                  <a:srgbClr val="0070C0"/>
                </a:solidFill>
                <a:latin typeface="Times New Roman" panose="02020603050405020304" charset="0"/>
                <a:cs typeface="Times New Roman" panose="02020603050405020304" charset="0"/>
              </a:rPr>
              <a:t>据联合国粮农组织统计，每年全球粮食从生产到零售全环节损失占世界粮食产量的</a:t>
            </a:r>
            <a:r>
              <a:rPr sz="4000" b="1" dirty="0">
                <a:solidFill>
                  <a:srgbClr val="00B050"/>
                </a:solidFill>
                <a:latin typeface="Times New Roman" panose="02020603050405020304" charset="0"/>
                <a:cs typeface="Times New Roman" panose="02020603050405020304" charset="0"/>
              </a:rPr>
              <a:t>14%</a:t>
            </a:r>
            <a:r>
              <a:rPr sz="4000" b="0" dirty="0">
                <a:solidFill>
                  <a:srgbClr val="0070C0"/>
                </a:solidFill>
                <a:latin typeface="Times New Roman" panose="02020603050405020304" charset="0"/>
                <a:cs typeface="Times New Roman" panose="02020603050405020304" charset="0"/>
              </a:rPr>
              <a:t>。这个损失降低</a:t>
            </a:r>
            <a:r>
              <a:rPr sz="4000" b="1" dirty="0">
                <a:solidFill>
                  <a:srgbClr val="00B050"/>
                </a:solidFill>
                <a:latin typeface="Times New Roman" panose="02020603050405020304" charset="0"/>
                <a:cs typeface="Times New Roman" panose="02020603050405020304" charset="0"/>
              </a:rPr>
              <a:t>1个百分点</a:t>
            </a:r>
            <a:r>
              <a:rPr sz="4000" b="0" dirty="0">
                <a:solidFill>
                  <a:srgbClr val="0070C0"/>
                </a:solidFill>
                <a:latin typeface="Times New Roman" panose="02020603050405020304" charset="0"/>
                <a:cs typeface="Times New Roman" panose="02020603050405020304" charset="0"/>
              </a:rPr>
              <a:t>，就相当于增产</a:t>
            </a:r>
            <a:r>
              <a:rPr sz="4000" b="1" dirty="0">
                <a:solidFill>
                  <a:srgbClr val="00B050"/>
                </a:solidFill>
                <a:latin typeface="Times New Roman" panose="02020603050405020304" charset="0"/>
                <a:cs typeface="Times New Roman" panose="02020603050405020304" charset="0"/>
              </a:rPr>
              <a:t>2700多万</a:t>
            </a:r>
            <a:r>
              <a:rPr sz="4000" b="0" dirty="0">
                <a:solidFill>
                  <a:srgbClr val="0070C0"/>
                </a:solidFill>
                <a:latin typeface="Times New Roman" panose="02020603050405020304" charset="0"/>
                <a:cs typeface="Times New Roman" panose="02020603050405020304" charset="0"/>
              </a:rPr>
              <a:t>吨粮食，够</a:t>
            </a:r>
            <a:r>
              <a:rPr sz="4000" b="1" dirty="0">
                <a:solidFill>
                  <a:srgbClr val="00B050"/>
                </a:solidFill>
                <a:latin typeface="Times New Roman" panose="02020603050405020304" charset="0"/>
                <a:cs typeface="Times New Roman" panose="02020603050405020304" charset="0"/>
              </a:rPr>
              <a:t>7000万</a:t>
            </a:r>
            <a:r>
              <a:rPr sz="4000" b="0" dirty="0">
                <a:solidFill>
                  <a:srgbClr val="0070C0"/>
                </a:solidFill>
                <a:latin typeface="Times New Roman" panose="02020603050405020304" charset="0"/>
                <a:cs typeface="Times New Roman" panose="02020603050405020304" charset="0"/>
              </a:rPr>
              <a:t>人吃一年。</a:t>
            </a:r>
            <a:endParaRPr sz="4000" b="0" dirty="0">
              <a:solidFill>
                <a:srgbClr val="0070C0"/>
              </a:solidFill>
              <a:latin typeface="Times New Roman" panose="02020603050405020304" charset="0"/>
              <a:cs typeface="Times New Roman" panose="02020603050405020304" charset="0"/>
            </a:endParaRPr>
          </a:p>
          <a:p>
            <a:pPr indent="0">
              <a:lnSpc>
                <a:spcPct val="150000"/>
              </a:lnSpc>
            </a:pPr>
            <a:r>
              <a:rPr lang="en-US" altLang="zh-CN" b="1" kern="100" spc="-60" noProof="0" dirty="0">
                <a:solidFill>
                  <a:srgbClr val="F47847"/>
                </a:solidFill>
                <a:latin typeface="Times New Roman" panose="02020603050405020304" charset="0"/>
                <a:ea typeface="Open Sans" panose="020B0606030504020204" charset="0"/>
                <a:cs typeface="Times New Roman" panose="02020603050405020304" charset="0"/>
              </a:rPr>
              <a:t>  </a:t>
            </a:r>
            <a:endParaRPr lang="en-US" altLang="zh-CN" b="1" kern="100" spc="-60" noProof="0" dirty="0">
              <a:solidFill>
                <a:srgbClr val="F47847"/>
              </a:solidFill>
              <a:latin typeface="Times New Roman" panose="02020603050405020304" charset="0"/>
              <a:ea typeface="Open Sans" panose="020B0606030504020204" charset="0"/>
              <a:cs typeface="Times New Roman" panose="02020603050405020304" charset="0"/>
            </a:endParaRPr>
          </a:p>
        </p:txBody>
      </p:sp>
      <p:sp>
        <p:nvSpPr>
          <p:cNvPr id="9" name="文本框 8"/>
          <p:cNvSpPr txBox="1"/>
          <p:nvPr>
            <p:custDataLst>
              <p:tags r:id="rId10"/>
            </p:custDataLst>
          </p:nvPr>
        </p:nvSpPr>
        <p:spPr>
          <a:xfrm>
            <a:off x="9635490" y="2171700"/>
            <a:ext cx="7188835" cy="3194685"/>
          </a:xfrm>
          <a:prstGeom prst="rect">
            <a:avLst/>
          </a:prstGeom>
          <a:noFill/>
        </p:spPr>
        <p:txBody>
          <a:bodyPr wrap="square" rtlCol="0" anchor="t">
            <a:noAutofit/>
          </a:bodyPr>
          <a:p>
            <a:pPr indent="0" algn="just">
              <a:lnSpc>
                <a:spcPct val="150000"/>
              </a:lnSpc>
            </a:pPr>
            <a:r>
              <a:rPr lang="en-US" altLang="zh-CN" b="1" kern="100" spc="-60" noProof="0" dirty="0">
                <a:solidFill>
                  <a:srgbClr val="F47847"/>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     </a:t>
            </a:r>
            <a:r>
              <a:rPr lang="en-US" altLang="zh-CN" b="1" kern="100" spc="-60" noProof="0" dirty="0">
                <a:solidFill>
                  <a:srgbClr val="F47847"/>
                </a:solidFill>
                <a:latin typeface="Mongolian Baiti" panose="03000500000000000000" charset="0"/>
                <a:ea typeface="Open Sans" panose="020B0606030504020204" charset="0"/>
                <a:cs typeface="Mongolian Baiti" panose="03000500000000000000" charset="0"/>
                <a:sym typeface="方正兰亭黑简体" panose="02000000000000000000" charset="-122"/>
              </a:rPr>
              <a:t>   </a:t>
            </a:r>
            <a:r>
              <a:rPr lang="en-US" altLang="zh-CN" sz="2800" b="1" kern="100" spc="-60" noProof="0" dirty="0">
                <a:solidFill>
                  <a:srgbClr val="0070C0"/>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According to the Food and Agriculture Organization of the United Nations, the total loss of food from production to retail accounts for </a:t>
            </a:r>
            <a:r>
              <a:rPr lang="en-US" altLang="zh-CN" sz="2800" b="1" kern="100" spc="-60" noProof="0" dirty="0">
                <a:solidFill>
                  <a:srgbClr val="00B050"/>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14 percent </a:t>
            </a:r>
            <a:r>
              <a:rPr lang="en-US" altLang="zh-CN" sz="2800" b="1" kern="100" spc="-60" noProof="0" dirty="0">
                <a:solidFill>
                  <a:srgbClr val="0070C0"/>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of the world's food production every year.  A reduction of </a:t>
            </a:r>
            <a:r>
              <a:rPr lang="en-US" altLang="zh-CN" sz="2800" b="1" kern="100" spc="-60" noProof="0" dirty="0">
                <a:solidFill>
                  <a:srgbClr val="00B050"/>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one percentage point</a:t>
            </a:r>
            <a:r>
              <a:rPr lang="en-US" altLang="zh-CN" sz="2800" b="1" kern="100" spc="-60" noProof="0" dirty="0">
                <a:solidFill>
                  <a:srgbClr val="0070C0"/>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 </a:t>
            </a:r>
            <a:r>
              <a:rPr lang="en-US" altLang="zh-CN" sz="2800" b="1" kern="100" spc="-60" dirty="0" smtClean="0">
                <a:solidFill>
                  <a:srgbClr val="0070C0"/>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in food waste </a:t>
            </a:r>
            <a:r>
              <a:rPr lang="en-US" altLang="zh-CN" sz="2800" b="1" kern="100" spc="-60" noProof="0" dirty="0" smtClean="0">
                <a:solidFill>
                  <a:srgbClr val="0070C0"/>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would </a:t>
            </a:r>
            <a:r>
              <a:rPr lang="en-US" altLang="zh-CN" sz="2800" b="1" kern="100" spc="-60" noProof="0" dirty="0">
                <a:solidFill>
                  <a:srgbClr val="0070C0"/>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be equivalent to an increase of more than</a:t>
            </a:r>
            <a:r>
              <a:rPr lang="en-US" altLang="zh-CN" sz="2800" b="1" kern="100" spc="-60" noProof="0" dirty="0">
                <a:solidFill>
                  <a:srgbClr val="00B050"/>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 27 million tons</a:t>
            </a:r>
            <a:r>
              <a:rPr lang="en-US" altLang="zh-CN" sz="2800" b="1" kern="100" spc="-60" noProof="0" dirty="0">
                <a:solidFill>
                  <a:srgbClr val="0070C0"/>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 of </a:t>
            </a:r>
            <a:r>
              <a:rPr lang="en-US" altLang="zh-CN" sz="2800" b="1" kern="100" spc="-60" dirty="0">
                <a:solidFill>
                  <a:srgbClr val="0070C0"/>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grain,  which is </a:t>
            </a:r>
            <a:r>
              <a:rPr lang="en-US" altLang="zh-CN" sz="2800" b="1" kern="100" spc="-60" noProof="0" dirty="0">
                <a:solidFill>
                  <a:srgbClr val="0070C0"/>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enough to feed </a:t>
            </a:r>
            <a:r>
              <a:rPr lang="en-US" altLang="zh-CN" sz="2800" b="1" kern="100" spc="-60" noProof="0" dirty="0">
                <a:solidFill>
                  <a:srgbClr val="00B050"/>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70 million</a:t>
            </a:r>
            <a:r>
              <a:rPr lang="en-US" altLang="zh-CN" sz="2800" b="1" kern="100" spc="-60" noProof="0" dirty="0">
                <a:solidFill>
                  <a:srgbClr val="F47847"/>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 </a:t>
            </a:r>
            <a:r>
              <a:rPr lang="en-US" altLang="zh-CN" sz="2800" b="1" kern="100" spc="-60" noProof="0" dirty="0">
                <a:solidFill>
                  <a:srgbClr val="0070C0"/>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people for a year.</a:t>
            </a:r>
            <a:endParaRPr lang="en-US" altLang="zh-CN" sz="2800" b="1" kern="100" spc="-60" noProof="0" dirty="0">
              <a:solidFill>
                <a:srgbClr val="0070C0"/>
              </a:solidFill>
              <a:latin typeface="Times New Roman" panose="02020603050405020304" charset="0"/>
              <a:ea typeface="Open Sans" panose="020B0606030504020204" charset="0"/>
              <a:cs typeface="Times New Roman" panose="02020603050405020304" charset="0"/>
              <a:sym typeface="方正兰亭黑简体" panose="02000000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dir="in"/>
      </p:transition>
    </mc:Choice>
    <mc:Fallback>
      <p:transition spd="slow">
        <p:split orient="vert" dir="in"/>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6"/>
          <p:cNvGrpSpPr/>
          <p:nvPr/>
        </p:nvGrpSpPr>
        <p:grpSpPr>
          <a:xfrm rot="-5400000">
            <a:off x="-1921219" y="-1921220"/>
            <a:ext cx="5896800" cy="5896800"/>
            <a:chOff x="0" y="0"/>
            <a:chExt cx="9130328" cy="9130328"/>
          </a:xfrm>
        </p:grpSpPr>
        <p:sp>
          <p:nvSpPr>
            <p:cNvPr id="18" name="Freeform 7"/>
            <p:cNvSpPr/>
            <p:nvPr/>
          </p:nvSpPr>
          <p:spPr>
            <a:xfrm rot="-2700000">
              <a:off x="2403426" y="270785"/>
              <a:ext cx="4323477" cy="8588757"/>
            </a:xfrm>
            <a:custGeom>
              <a:avLst/>
              <a:gdLst/>
              <a:ahLst/>
              <a:cxnLst/>
              <a:rect l="l" t="t" r="r" b="b"/>
              <a:pathLst>
                <a:path w="4323477" h="8588757">
                  <a:moveTo>
                    <a:pt x="0" y="0"/>
                  </a:moveTo>
                  <a:lnTo>
                    <a:pt x="4323476" y="0"/>
                  </a:lnTo>
                  <a:lnTo>
                    <a:pt x="4323476" y="8588758"/>
                  </a:lnTo>
                  <a:lnTo>
                    <a:pt x="0" y="8588758"/>
                  </a:lnTo>
                  <a:lnTo>
                    <a:pt x="0" y="0"/>
                  </a:lnTo>
                  <a:close/>
                </a:path>
              </a:pathLst>
            </a:custGeom>
            <a:blipFill>
              <a:blip r:embed="rId2">
                <a:extLst>
                  <a:ext uri="{96DAC541-7B7A-43D3-8B79-37D633B846F1}">
                    <asvg:svgBlip xmlns:asvg="http://schemas.microsoft.com/office/drawing/2016/SVG/main" r:embed="rId3"/>
                  </a:ext>
                </a:extLst>
              </a:blip>
              <a:stretch>
                <a:fillRect r="-98653"/>
              </a:stretch>
            </a:blipFill>
          </p:spPr>
        </p:sp>
        <p:sp>
          <p:nvSpPr>
            <p:cNvPr id="19" name="Freeform 8"/>
            <p:cNvSpPr/>
            <p:nvPr/>
          </p:nvSpPr>
          <p:spPr>
            <a:xfrm rot="-2700000" flipH="1">
              <a:off x="5784265" y="190406"/>
              <a:ext cx="2113253" cy="4198061"/>
            </a:xfrm>
            <a:custGeom>
              <a:avLst/>
              <a:gdLst/>
              <a:ahLst/>
              <a:cxnLst/>
              <a:rect l="l" t="t" r="r" b="b"/>
              <a:pathLst>
                <a:path w="2113253" h="4198061">
                  <a:moveTo>
                    <a:pt x="2113253" y="0"/>
                  </a:moveTo>
                  <a:lnTo>
                    <a:pt x="0" y="0"/>
                  </a:lnTo>
                  <a:lnTo>
                    <a:pt x="0" y="4198061"/>
                  </a:lnTo>
                  <a:lnTo>
                    <a:pt x="2113253" y="4198061"/>
                  </a:lnTo>
                  <a:lnTo>
                    <a:pt x="2113253" y="0"/>
                  </a:lnTo>
                  <a:close/>
                </a:path>
              </a:pathLst>
            </a:custGeom>
            <a:blipFill>
              <a:blip r:embed="rId4">
                <a:extLst>
                  <a:ext uri="{96DAC541-7B7A-43D3-8B79-37D633B846F1}">
                    <asvg:svgBlip xmlns:asvg="http://schemas.microsoft.com/office/drawing/2016/SVG/main" r:embed="rId5"/>
                  </a:ext>
                </a:extLst>
              </a:blip>
              <a:stretch>
                <a:fillRect r="-98653"/>
              </a:stretch>
            </a:blipFill>
          </p:spPr>
        </p:sp>
        <p:sp>
          <p:nvSpPr>
            <p:cNvPr id="20" name="Freeform 9"/>
            <p:cNvSpPr/>
            <p:nvPr/>
          </p:nvSpPr>
          <p:spPr>
            <a:xfrm rot="-2700000">
              <a:off x="5207629" y="2369390"/>
              <a:ext cx="1040206" cy="2066411"/>
            </a:xfrm>
            <a:custGeom>
              <a:avLst/>
              <a:gdLst/>
              <a:ahLst/>
              <a:cxnLst/>
              <a:rect l="l" t="t" r="r" b="b"/>
              <a:pathLst>
                <a:path w="1040206" h="2066411">
                  <a:moveTo>
                    <a:pt x="0" y="0"/>
                  </a:moveTo>
                  <a:lnTo>
                    <a:pt x="1040206" y="0"/>
                  </a:lnTo>
                  <a:lnTo>
                    <a:pt x="1040206" y="2066412"/>
                  </a:lnTo>
                  <a:lnTo>
                    <a:pt x="0" y="2066412"/>
                  </a:lnTo>
                  <a:lnTo>
                    <a:pt x="0" y="0"/>
                  </a:lnTo>
                  <a:close/>
                </a:path>
              </a:pathLst>
            </a:custGeom>
            <a:blipFill>
              <a:blip r:embed="rId4">
                <a:extLst>
                  <a:ext uri="{96DAC541-7B7A-43D3-8B79-37D633B846F1}">
                    <asvg:svgBlip xmlns:asvg="http://schemas.microsoft.com/office/drawing/2016/SVG/main" r:embed="rId5"/>
                  </a:ext>
                </a:extLst>
              </a:blip>
              <a:stretch>
                <a:fillRect r="-98653"/>
              </a:stretch>
            </a:blipFill>
          </p:spPr>
        </p:sp>
      </p:grpSp>
      <p:sp>
        <p:nvSpPr>
          <p:cNvPr id="2" name="TextBox 2"/>
          <p:cNvSpPr txBox="1"/>
          <p:nvPr/>
        </p:nvSpPr>
        <p:spPr>
          <a:xfrm>
            <a:off x="3361677" y="9700019"/>
            <a:ext cx="12369684" cy="346249"/>
          </a:xfrm>
          <a:prstGeom prst="rect">
            <a:avLst/>
          </a:prstGeom>
        </p:spPr>
        <p:txBody>
          <a:bodyPr lIns="0" tIns="0" rIns="0" bIns="0" rtlCol="0" anchor="t">
            <a:spAutoFit/>
          </a:bodyPr>
          <a:lstStyle/>
          <a:p>
            <a:pPr>
              <a:lnSpc>
                <a:spcPts val="2700"/>
              </a:lnSpc>
            </a:pPr>
            <a:r>
              <a:rPr lang="en-US" sz="2800" dirty="0">
                <a:solidFill>
                  <a:srgbClr val="1D85C6"/>
                </a:solidFill>
                <a:latin typeface="微软雅黑" panose="020B0503020204020204" pitchFamily="34" charset="-122"/>
                <a:ea typeface="微软雅黑" panose="020B0503020204020204" pitchFamily="34" charset="-122"/>
              </a:rPr>
              <a:t>SEMINAR ON POST-HARVEST LOSS MANAGEMENT</a:t>
            </a:r>
            <a:r>
              <a:rPr lang="zh-CN" altLang="en-US" sz="2800" dirty="0">
                <a:solidFill>
                  <a:srgbClr val="1D85C6"/>
                </a:solidFill>
                <a:latin typeface="微软雅黑" panose="020B0503020204020204" pitchFamily="34" charset="-122"/>
                <a:ea typeface="微软雅黑" panose="020B0503020204020204" pitchFamily="34" charset="-122"/>
              </a:rPr>
              <a:t> </a:t>
            </a:r>
            <a:r>
              <a:rPr lang="en-US" sz="2800" dirty="0" err="1">
                <a:solidFill>
                  <a:srgbClr val="1D85C6"/>
                </a:solidFill>
                <a:latin typeface="微软雅黑" panose="020B0503020204020204" pitchFamily="34" charset="-122"/>
                <a:ea typeface="微软雅黑" panose="020B0503020204020204" pitchFamily="34" charset="-122"/>
              </a:rPr>
              <a:t>粮食减损国际研讨会</a:t>
            </a:r>
            <a:endParaRPr lang="en-US" sz="2800" dirty="0">
              <a:solidFill>
                <a:srgbClr val="1D85C6"/>
              </a:solidFill>
              <a:latin typeface="微软雅黑" panose="020B0503020204020204" pitchFamily="34" charset="-122"/>
              <a:ea typeface="微软雅黑" panose="020B0503020204020204" pitchFamily="34" charset="-122"/>
            </a:endParaRPr>
          </a:p>
        </p:txBody>
      </p:sp>
      <p:sp>
        <p:nvSpPr>
          <p:cNvPr id="5" name="Freeform 5"/>
          <p:cNvSpPr/>
          <p:nvPr/>
        </p:nvSpPr>
        <p:spPr>
          <a:xfrm rot="-2700000">
            <a:off x="15221383" y="8899740"/>
            <a:ext cx="3810717" cy="1905358"/>
          </a:xfrm>
          <a:custGeom>
            <a:avLst/>
            <a:gdLst/>
            <a:ahLst/>
            <a:cxnLst/>
            <a:rect l="l" t="t" r="r" b="b"/>
            <a:pathLst>
              <a:path w="3810717" h="1905358">
                <a:moveTo>
                  <a:pt x="0" y="0"/>
                </a:moveTo>
                <a:lnTo>
                  <a:pt x="3810717" y="0"/>
                </a:lnTo>
                <a:lnTo>
                  <a:pt x="3810717" y="1905358"/>
                </a:lnTo>
                <a:lnTo>
                  <a:pt x="0" y="1905358"/>
                </a:lnTo>
                <a:lnTo>
                  <a:pt x="0" y="0"/>
                </a:lnTo>
                <a:close/>
              </a:path>
            </a:pathLst>
          </a:custGeom>
          <a:blipFill>
            <a:blip r:embed="rId6">
              <a:alphaModFix amt="40000"/>
              <a:extLst>
                <a:ext uri="{96DAC541-7B7A-43D3-8B79-37D633B846F1}">
                  <asvg:svgBlip xmlns:asvg="http://schemas.microsoft.com/office/drawing/2016/SVG/main" r:embed="rId7"/>
                </a:ext>
              </a:extLst>
            </a:blip>
            <a:stretch>
              <a:fillRect/>
            </a:stretch>
          </a:blipFill>
        </p:spPr>
      </p:sp>
      <p:sp>
        <p:nvSpPr>
          <p:cNvPr id="6" name="Freeform 6"/>
          <p:cNvSpPr/>
          <p:nvPr/>
        </p:nvSpPr>
        <p:spPr>
          <a:xfrm>
            <a:off x="-4947379" y="5815006"/>
            <a:ext cx="8943989" cy="8943989"/>
          </a:xfrm>
          <a:custGeom>
            <a:avLst/>
            <a:gdLst/>
            <a:ahLst/>
            <a:cxnLst/>
            <a:rect l="l" t="t" r="r" b="b"/>
            <a:pathLst>
              <a:path w="8943989" h="8943989">
                <a:moveTo>
                  <a:pt x="0" y="0"/>
                </a:moveTo>
                <a:lnTo>
                  <a:pt x="8943989" y="0"/>
                </a:lnTo>
                <a:lnTo>
                  <a:pt x="8943989" y="8943988"/>
                </a:lnTo>
                <a:lnTo>
                  <a:pt x="0" y="8943988"/>
                </a:lnTo>
                <a:lnTo>
                  <a:pt x="0" y="0"/>
                </a:lnTo>
                <a:close/>
              </a:path>
            </a:pathLst>
          </a:custGeom>
          <a:blipFill>
            <a:blip r:embed="rId8">
              <a:alphaModFix amt="31999"/>
              <a:extLst>
                <a:ext uri="{96DAC541-7B7A-43D3-8B79-37D633B846F1}">
                  <asvg:svgBlip xmlns:asvg="http://schemas.microsoft.com/office/drawing/2016/SVG/main" r:embed="rId9"/>
                </a:ext>
              </a:extLst>
            </a:blip>
            <a:stretch>
              <a:fillRect/>
            </a:stretch>
          </a:blipFill>
        </p:spPr>
      </p:sp>
      <p:sp>
        <p:nvSpPr>
          <p:cNvPr id="7" name="TextBox 7"/>
          <p:cNvSpPr txBox="1"/>
          <p:nvPr/>
        </p:nvSpPr>
        <p:spPr>
          <a:xfrm>
            <a:off x="299787" y="9307305"/>
            <a:ext cx="2151006" cy="773714"/>
          </a:xfrm>
          <a:prstGeom prst="rect">
            <a:avLst/>
          </a:prstGeom>
        </p:spPr>
        <p:txBody>
          <a:bodyPr lIns="0" tIns="0" rIns="0" bIns="0" rtlCol="0" anchor="t">
            <a:spAutoFit/>
          </a:bodyPr>
          <a:lstStyle/>
          <a:p>
            <a:pPr>
              <a:lnSpc>
                <a:spcPts val="3100"/>
              </a:lnSpc>
            </a:pPr>
            <a:r>
              <a:rPr lang="en-US" sz="2245">
                <a:solidFill>
                  <a:srgbClr val="1578B6"/>
                </a:solidFill>
                <a:latin typeface="微软雅黑" panose="020B0503020204020204" pitchFamily="34" charset="-122"/>
                <a:ea typeface="微软雅黑" panose="020B0503020204020204" pitchFamily="34" charset="-122"/>
              </a:rPr>
              <a:t>河南·开封</a:t>
            </a:r>
            <a:endParaRPr lang="en-US" sz="2245">
              <a:solidFill>
                <a:srgbClr val="1578B6"/>
              </a:solidFill>
              <a:latin typeface="微软雅黑" panose="020B0503020204020204" pitchFamily="34" charset="-122"/>
              <a:ea typeface="微软雅黑" panose="020B0503020204020204" pitchFamily="34" charset="-122"/>
            </a:endParaRPr>
          </a:p>
          <a:p>
            <a:pPr>
              <a:lnSpc>
                <a:spcPts val="3100"/>
              </a:lnSpc>
            </a:pPr>
            <a:r>
              <a:rPr lang="en-US" sz="2245">
                <a:solidFill>
                  <a:srgbClr val="1578B6"/>
                </a:solidFill>
                <a:latin typeface="微软雅黑" panose="020B0503020204020204" pitchFamily="34" charset="-122"/>
                <a:ea typeface="微软雅黑" panose="020B0503020204020204" pitchFamily="34" charset="-122"/>
              </a:rPr>
              <a:t>2023年9月25日</a:t>
            </a:r>
            <a:endParaRPr lang="en-US" sz="2245">
              <a:solidFill>
                <a:srgbClr val="1578B6"/>
              </a:solidFill>
              <a:latin typeface="微软雅黑" panose="020B0503020204020204" pitchFamily="34" charset="-122"/>
              <a:ea typeface="微软雅黑" panose="020B0503020204020204" pitchFamily="34" charset="-122"/>
            </a:endParaRPr>
          </a:p>
        </p:txBody>
      </p:sp>
      <p:graphicFrame>
        <p:nvGraphicFramePr>
          <p:cNvPr id="8" name="图表 7"/>
          <p:cNvGraphicFramePr/>
          <p:nvPr>
            <p:custDataLst>
              <p:tags r:id="rId10"/>
            </p:custDataLst>
          </p:nvPr>
        </p:nvGraphicFramePr>
        <p:xfrm>
          <a:off x="11125200" y="2171700"/>
          <a:ext cx="6653530" cy="5659755"/>
        </p:xfrm>
        <a:graphic>
          <a:graphicData uri="http://schemas.openxmlformats.org/drawingml/2006/chart">
            <c:chart xmlns:c="http://schemas.openxmlformats.org/drawingml/2006/chart" xmlns:r="http://schemas.openxmlformats.org/officeDocument/2006/relationships" r:id="rId1"/>
          </a:graphicData>
        </a:graphic>
      </p:graphicFrame>
      <p:sp>
        <p:nvSpPr>
          <p:cNvPr id="10" name="文本框 9"/>
          <p:cNvSpPr txBox="1"/>
          <p:nvPr>
            <p:custDataLst>
              <p:tags r:id="rId11"/>
            </p:custDataLst>
          </p:nvPr>
        </p:nvSpPr>
        <p:spPr>
          <a:xfrm>
            <a:off x="1865630" y="2781300"/>
            <a:ext cx="8445500" cy="1137285"/>
          </a:xfrm>
          <a:prstGeom prst="rect">
            <a:avLst/>
          </a:prstGeom>
          <a:noFill/>
        </p:spPr>
        <p:txBody>
          <a:bodyPr wrap="square" rtlCol="0" anchor="t">
            <a:spAutoFit/>
          </a:bodyPr>
          <a:p>
            <a:r>
              <a:rPr sz="4000" b="1" dirty="0">
                <a:solidFill>
                  <a:srgbClr val="0070C0"/>
                </a:solidFill>
                <a:latin typeface="宋体" panose="02010600030101010101" pitchFamily="2" charset="-122"/>
                <a:ea typeface="宋体" panose="02010600030101010101" pitchFamily="2" charset="-122"/>
                <a:cs typeface="宋体" panose="02010600030101010101" pitchFamily="2" charset="-122"/>
                <a:sym typeface="方正兰亭黑简体" panose="02000000000000000000" charset="-122"/>
              </a:rPr>
              <a:t>2019年全球食品浪费总量</a:t>
            </a:r>
            <a:r>
              <a:rPr lang="zh-CN" sz="4000" b="1" dirty="0">
                <a:solidFill>
                  <a:srgbClr val="0070C0"/>
                </a:solidFill>
                <a:latin typeface="宋体" panose="02010600030101010101" pitchFamily="2" charset="-122"/>
                <a:ea typeface="宋体" panose="02010600030101010101" pitchFamily="2" charset="-122"/>
                <a:cs typeface="宋体" panose="02010600030101010101" pitchFamily="2" charset="-122"/>
                <a:sym typeface="方正兰亭黑简体" panose="02000000000000000000" charset="-122"/>
              </a:rPr>
              <a:t>为</a:t>
            </a:r>
            <a:r>
              <a:rPr sz="4000" b="1" dirty="0">
                <a:solidFill>
                  <a:srgbClr val="00B050"/>
                </a:solidFill>
                <a:latin typeface="宋体" panose="02010600030101010101" pitchFamily="2" charset="-122"/>
                <a:ea typeface="宋体" panose="02010600030101010101" pitchFamily="2" charset="-122"/>
                <a:cs typeface="宋体" panose="02010600030101010101" pitchFamily="2" charset="-122"/>
                <a:sym typeface="方正兰亭黑简体" panose="02000000000000000000" charset="-122"/>
              </a:rPr>
              <a:t>9.31亿</a:t>
            </a:r>
            <a:r>
              <a:rPr sz="4000" b="1" dirty="0">
                <a:solidFill>
                  <a:srgbClr val="0070C0"/>
                </a:solidFill>
                <a:latin typeface="宋体" panose="02010600030101010101" pitchFamily="2" charset="-122"/>
                <a:ea typeface="宋体" panose="02010600030101010101" pitchFamily="2" charset="-122"/>
                <a:cs typeface="宋体" panose="02010600030101010101" pitchFamily="2" charset="-122"/>
                <a:sym typeface="方正兰亭黑简体" panose="02000000000000000000" charset="-122"/>
              </a:rPr>
              <a:t>吨</a:t>
            </a:r>
            <a:endParaRPr sz="4000" dirty="0">
              <a:solidFill>
                <a:srgbClr val="0070C0"/>
              </a:solidFill>
              <a:latin typeface="Times New Roman" panose="02020603050405020304" charset="0"/>
              <a:cs typeface="Times New Roman" panose="02020603050405020304" charset="0"/>
              <a:sym typeface="方正兰亭黑简体" panose="02000000000000000000" charset="-122"/>
            </a:endParaRPr>
          </a:p>
          <a:p>
            <a:r>
              <a:rPr lang="en-US" altLang="zh-CN" sz="2800" b="1" kern="100" spc="-60" noProof="0" dirty="0">
                <a:solidFill>
                  <a:srgbClr val="F47847"/>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Global food waste</a:t>
            </a:r>
            <a:r>
              <a:rPr lang="en-US" altLang="zh-CN" sz="2800" b="1" kern="100" spc="-60" dirty="0">
                <a:solidFill>
                  <a:srgbClr val="F47847"/>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 was </a:t>
            </a:r>
            <a:r>
              <a:rPr lang="en-US" altLang="zh-CN" sz="2800" b="1" kern="100" spc="-60" noProof="0" dirty="0">
                <a:solidFill>
                  <a:srgbClr val="F47847"/>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931 million tons in 2019.</a:t>
            </a:r>
            <a:endParaRPr lang="en-US" altLang="zh-CN" sz="2800" b="1" kern="100" spc="-60" noProof="0" dirty="0">
              <a:solidFill>
                <a:srgbClr val="F47847"/>
              </a:solidFill>
              <a:latin typeface="Times New Roman" panose="02020603050405020304" charset="0"/>
              <a:ea typeface="Open Sans" panose="020B0606030504020204" charset="0"/>
              <a:cs typeface="Times New Roman" panose="02020603050405020304" charset="0"/>
              <a:sym typeface="方正兰亭黑简体" panose="02000000000000000000" charset="-122"/>
            </a:endParaRPr>
          </a:p>
        </p:txBody>
      </p:sp>
      <p:sp>
        <p:nvSpPr>
          <p:cNvPr id="11" name="文本框 10"/>
          <p:cNvSpPr txBox="1"/>
          <p:nvPr>
            <p:custDataLst>
              <p:tags r:id="rId12"/>
            </p:custDataLst>
          </p:nvPr>
        </p:nvSpPr>
        <p:spPr>
          <a:xfrm>
            <a:off x="1781810" y="5295900"/>
            <a:ext cx="9894570" cy="3046095"/>
          </a:xfrm>
          <a:prstGeom prst="rect">
            <a:avLst/>
          </a:prstGeom>
          <a:noFill/>
        </p:spPr>
        <p:txBody>
          <a:bodyPr wrap="square" rtlCol="0" anchor="t">
            <a:spAutoFit/>
          </a:bodyPr>
          <a:p>
            <a:r>
              <a:rPr sz="4000" b="1" dirty="0">
                <a:solidFill>
                  <a:srgbClr val="FF0000"/>
                </a:solidFill>
                <a:latin typeface="宋体" panose="02010600030101010101" pitchFamily="2" charset="-122"/>
                <a:ea typeface="宋体" panose="02010600030101010101" pitchFamily="2" charset="-122"/>
                <a:cs typeface="宋体" panose="02010600030101010101" pitchFamily="2" charset="-122"/>
                <a:sym typeface="方正兰亭黑简体" panose="02000000000000000000" charset="-122"/>
              </a:rPr>
              <a:t>2300多万</a:t>
            </a:r>
            <a:r>
              <a:rPr sz="4000" b="1" dirty="0">
                <a:solidFill>
                  <a:srgbClr val="0070C0"/>
                </a:solidFill>
                <a:latin typeface="宋体" panose="02010600030101010101" pitchFamily="2" charset="-122"/>
                <a:ea typeface="宋体" panose="02010600030101010101" pitchFamily="2" charset="-122"/>
                <a:cs typeface="宋体" panose="02010600030101010101" pitchFamily="2" charset="-122"/>
                <a:sym typeface="方正兰亭黑简体" panose="02000000000000000000" charset="-122"/>
              </a:rPr>
              <a:t>辆载重</a:t>
            </a:r>
            <a:r>
              <a:rPr sz="4000" b="1" dirty="0">
                <a:solidFill>
                  <a:srgbClr val="FF0000"/>
                </a:solidFill>
                <a:latin typeface="宋体" panose="02010600030101010101" pitchFamily="2" charset="-122"/>
                <a:ea typeface="宋体" panose="02010600030101010101" pitchFamily="2" charset="-122"/>
                <a:cs typeface="宋体" panose="02010600030101010101" pitchFamily="2" charset="-122"/>
                <a:sym typeface="方正兰亭黑简体" panose="02000000000000000000" charset="-122"/>
              </a:rPr>
              <a:t>40吨</a:t>
            </a:r>
            <a:r>
              <a:rPr sz="4000" b="1" dirty="0">
                <a:solidFill>
                  <a:srgbClr val="0070C0"/>
                </a:solidFill>
                <a:latin typeface="宋体" panose="02010600030101010101" pitchFamily="2" charset="-122"/>
                <a:ea typeface="宋体" panose="02010600030101010101" pitchFamily="2" charset="-122"/>
                <a:cs typeface="宋体" panose="02010600030101010101" pitchFamily="2" charset="-122"/>
                <a:sym typeface="方正兰亭黑简体" panose="02000000000000000000" charset="-122"/>
              </a:rPr>
              <a:t>的卡车</a:t>
            </a:r>
            <a:r>
              <a:rPr lang="en-US" sz="4000" b="1" dirty="0">
                <a:solidFill>
                  <a:srgbClr val="0070C0"/>
                </a:solidFill>
                <a:latin typeface="宋体" panose="02010600030101010101" pitchFamily="2" charset="-122"/>
                <a:ea typeface="宋体" panose="02010600030101010101" pitchFamily="2" charset="-122"/>
                <a:cs typeface="宋体" panose="02010600030101010101" pitchFamily="2" charset="-122"/>
                <a:sym typeface="方正兰亭黑简体" panose="02000000000000000000" charset="-122"/>
              </a:rPr>
              <a:t>,</a:t>
            </a:r>
            <a:r>
              <a:rPr sz="4000" b="1" dirty="0">
                <a:solidFill>
                  <a:srgbClr val="0070C0"/>
                </a:solidFill>
                <a:latin typeface="宋体" panose="02010600030101010101" pitchFamily="2" charset="-122"/>
                <a:ea typeface="宋体" panose="02010600030101010101" pitchFamily="2" charset="-122"/>
                <a:cs typeface="宋体" panose="02010600030101010101" pitchFamily="2" charset="-122"/>
                <a:sym typeface="方正兰亭黑简体" panose="02000000000000000000" charset="-122"/>
              </a:rPr>
              <a:t>车辆首尾相连可绕赤道</a:t>
            </a:r>
            <a:r>
              <a:rPr sz="4000" b="1" dirty="0">
                <a:solidFill>
                  <a:srgbClr val="FF0000"/>
                </a:solidFill>
                <a:latin typeface="宋体" panose="02010600030101010101" pitchFamily="2" charset="-122"/>
                <a:ea typeface="宋体" panose="02010600030101010101" pitchFamily="2" charset="-122"/>
                <a:cs typeface="宋体" panose="02010600030101010101" pitchFamily="2" charset="-122"/>
                <a:sym typeface="方正兰亭黑简体" panose="02000000000000000000" charset="-122"/>
              </a:rPr>
              <a:t>9圈</a:t>
            </a:r>
            <a:r>
              <a:rPr sz="4000" b="1" dirty="0">
                <a:solidFill>
                  <a:srgbClr val="0070C0"/>
                </a:solidFill>
                <a:latin typeface="宋体" panose="02010600030101010101" pitchFamily="2" charset="-122"/>
                <a:ea typeface="宋体" panose="02010600030101010101" pitchFamily="2" charset="-122"/>
                <a:cs typeface="宋体" panose="02010600030101010101" pitchFamily="2" charset="-122"/>
                <a:sym typeface="方正兰亭黑简体" panose="02000000000000000000" charset="-122"/>
              </a:rPr>
              <a:t>左右</a:t>
            </a:r>
            <a:endParaRPr sz="4000" b="1" dirty="0">
              <a:solidFill>
                <a:srgbClr val="0070C0"/>
              </a:solidFill>
              <a:latin typeface="Times New Roman" panose="02020603050405020304" charset="0"/>
              <a:cs typeface="Times New Roman" panose="02020603050405020304" charset="0"/>
              <a:sym typeface="方正兰亭黑简体" panose="02000000000000000000" charset="-122"/>
            </a:endParaRPr>
          </a:p>
          <a:p>
            <a:r>
              <a:rPr lang="en-US" altLang="zh-CN" sz="2800" b="1" kern="100" spc="-60" noProof="0" dirty="0" smtClean="0">
                <a:solidFill>
                  <a:srgbClr val="F47847"/>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Equivalent to more </a:t>
            </a:r>
            <a:r>
              <a:rPr lang="en-US" altLang="zh-CN" sz="2800" b="1" kern="100" spc="-60" noProof="0" dirty="0">
                <a:solidFill>
                  <a:srgbClr val="F47847"/>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than 23 million </a:t>
            </a:r>
            <a:r>
              <a:rPr lang="en-US" altLang="zh-CN" sz="2800" b="1" kern="100" spc="-60" noProof="0" dirty="0" smtClean="0">
                <a:solidFill>
                  <a:srgbClr val="F47847"/>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trucks with each of them carrying </a:t>
            </a:r>
            <a:r>
              <a:rPr lang="en-US" altLang="zh-CN" sz="2800" b="1" kern="100" spc="-60" noProof="0" dirty="0">
                <a:solidFill>
                  <a:srgbClr val="F47847"/>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40 </a:t>
            </a:r>
            <a:r>
              <a:rPr lang="en-US" altLang="zh-CN" sz="2800" b="1" kern="100" spc="-60" noProof="0" dirty="0" smtClean="0">
                <a:solidFill>
                  <a:srgbClr val="F47847"/>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tons of food connected </a:t>
            </a:r>
            <a:r>
              <a:rPr lang="en-US" altLang="zh-CN" sz="2800" b="1" kern="100" spc="-60" noProof="0" dirty="0">
                <a:solidFill>
                  <a:srgbClr val="F47847"/>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end to end around the equator 9 times or so.</a:t>
            </a:r>
            <a:endParaRPr lang="en-US" altLang="zh-CN" sz="2800" b="1" kern="100" spc="-60" noProof="0" dirty="0">
              <a:solidFill>
                <a:srgbClr val="F47847"/>
              </a:solidFill>
              <a:latin typeface="Times New Roman" panose="02020603050405020304" charset="0"/>
              <a:ea typeface="Open Sans" panose="020B0606030504020204" charset="0"/>
              <a:cs typeface="Times New Roman" panose="02020603050405020304" charset="0"/>
              <a:sym typeface="方正兰亭黑简体" panose="02000000000000000000" charset="-122"/>
            </a:endParaRPr>
          </a:p>
          <a:p>
            <a:endParaRPr lang="en-US" altLang="zh-CN" sz="2800" b="1" kern="100" spc="-60" noProof="0" dirty="0">
              <a:solidFill>
                <a:srgbClr val="F47847"/>
              </a:solidFill>
              <a:latin typeface="Times New Roman" panose="02020603050405020304" charset="0"/>
              <a:ea typeface="Open Sans" panose="020B0606030504020204" charset="0"/>
              <a:cs typeface="Times New Roman" panose="02020603050405020304" charset="0"/>
              <a:sym typeface="方正兰亭黑简体" panose="02000000000000000000" charset="-122"/>
            </a:endParaRPr>
          </a:p>
        </p:txBody>
      </p:sp>
      <p:sp>
        <p:nvSpPr>
          <p:cNvPr id="12" name="右箭头 11"/>
          <p:cNvSpPr/>
          <p:nvPr>
            <p:custDataLst>
              <p:tags r:id="rId13"/>
            </p:custDataLst>
          </p:nvPr>
        </p:nvSpPr>
        <p:spPr>
          <a:xfrm>
            <a:off x="10490835" y="2933700"/>
            <a:ext cx="454025" cy="323850"/>
          </a:xfrm>
          <a:prstGeom prst="rightArrow">
            <a:avLst/>
          </a:prstGeom>
          <a:solidFill>
            <a:srgbClr val="00B050"/>
          </a:solidFill>
          <a:ln w="12700" cap="flat" cmpd="sng" algn="ctr">
            <a:noFill/>
            <a:prstDash val="solid"/>
            <a:miter lim="800000"/>
          </a:ln>
          <a:effectLst/>
        </p:spPr>
        <p:txBody>
          <a:bodyPr rtlCol="0" anchor="ctr"/>
          <a:p>
            <a:pPr algn="ctr"/>
            <a:endParaRPr lang="zh-CN" altLang="en-US">
              <a:solidFill>
                <a:sysClr val="window" lastClr="FFFFFF"/>
              </a:solidFill>
              <a:latin typeface="ITC Avant Garde Std XLt" charset="0"/>
              <a:ea typeface="方正兰亭黑简体" panose="02000000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dir="in"/>
      </p:transition>
    </mc:Choice>
    <mc:Fallback>
      <p:transition spd="slow">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linds(horizontal)">
                                      <p:cBhvr>
                                        <p:cTn id="10" dur="500"/>
                                        <p:tgtEl>
                                          <p:spTgt spid="10"/>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linds(horizontal)">
                                      <p:cBhvr>
                                        <p:cTn id="13" dur="500"/>
                                        <p:tgtEl>
                                          <p:spTgt spid="11"/>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linds(horizontal)">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6"/>
          <p:cNvGrpSpPr/>
          <p:nvPr/>
        </p:nvGrpSpPr>
        <p:grpSpPr>
          <a:xfrm rot="-5400000">
            <a:off x="-1921219" y="-1921220"/>
            <a:ext cx="5896800" cy="5896800"/>
            <a:chOff x="0" y="0"/>
            <a:chExt cx="9130328" cy="9130328"/>
          </a:xfrm>
        </p:grpSpPr>
        <p:sp>
          <p:nvSpPr>
            <p:cNvPr id="18" name="Freeform 7"/>
            <p:cNvSpPr/>
            <p:nvPr/>
          </p:nvSpPr>
          <p:spPr>
            <a:xfrm rot="-2700000">
              <a:off x="2403426" y="270785"/>
              <a:ext cx="4323477" cy="8588757"/>
            </a:xfrm>
            <a:custGeom>
              <a:avLst/>
              <a:gdLst/>
              <a:ahLst/>
              <a:cxnLst/>
              <a:rect l="l" t="t" r="r" b="b"/>
              <a:pathLst>
                <a:path w="4323477" h="8588757">
                  <a:moveTo>
                    <a:pt x="0" y="0"/>
                  </a:moveTo>
                  <a:lnTo>
                    <a:pt x="4323476" y="0"/>
                  </a:lnTo>
                  <a:lnTo>
                    <a:pt x="4323476" y="8588758"/>
                  </a:lnTo>
                  <a:lnTo>
                    <a:pt x="0" y="8588758"/>
                  </a:lnTo>
                  <a:lnTo>
                    <a:pt x="0" y="0"/>
                  </a:lnTo>
                  <a:close/>
                </a:path>
              </a:pathLst>
            </a:custGeom>
            <a:blipFill>
              <a:blip r:embed="rId1">
                <a:extLst>
                  <a:ext uri="{96DAC541-7B7A-43D3-8B79-37D633B846F1}">
                    <asvg:svgBlip xmlns:asvg="http://schemas.microsoft.com/office/drawing/2016/SVG/main" r:embed="rId2"/>
                  </a:ext>
                </a:extLst>
              </a:blip>
              <a:stretch>
                <a:fillRect r="-98653"/>
              </a:stretch>
            </a:blipFill>
          </p:spPr>
        </p:sp>
        <p:sp>
          <p:nvSpPr>
            <p:cNvPr id="19" name="Freeform 8"/>
            <p:cNvSpPr/>
            <p:nvPr/>
          </p:nvSpPr>
          <p:spPr>
            <a:xfrm rot="-2700000" flipH="1">
              <a:off x="5784265" y="190406"/>
              <a:ext cx="2113253" cy="4198061"/>
            </a:xfrm>
            <a:custGeom>
              <a:avLst/>
              <a:gdLst/>
              <a:ahLst/>
              <a:cxnLst/>
              <a:rect l="l" t="t" r="r" b="b"/>
              <a:pathLst>
                <a:path w="2113253" h="4198061">
                  <a:moveTo>
                    <a:pt x="2113253" y="0"/>
                  </a:moveTo>
                  <a:lnTo>
                    <a:pt x="0" y="0"/>
                  </a:lnTo>
                  <a:lnTo>
                    <a:pt x="0" y="4198061"/>
                  </a:lnTo>
                  <a:lnTo>
                    <a:pt x="2113253" y="4198061"/>
                  </a:lnTo>
                  <a:lnTo>
                    <a:pt x="2113253" y="0"/>
                  </a:lnTo>
                  <a:close/>
                </a:path>
              </a:pathLst>
            </a:custGeom>
            <a:blipFill>
              <a:blip r:embed="rId3">
                <a:extLst>
                  <a:ext uri="{96DAC541-7B7A-43D3-8B79-37D633B846F1}">
                    <asvg:svgBlip xmlns:asvg="http://schemas.microsoft.com/office/drawing/2016/SVG/main" r:embed="rId4"/>
                  </a:ext>
                </a:extLst>
              </a:blip>
              <a:stretch>
                <a:fillRect r="-98653"/>
              </a:stretch>
            </a:blipFill>
          </p:spPr>
        </p:sp>
        <p:sp>
          <p:nvSpPr>
            <p:cNvPr id="20" name="Freeform 9"/>
            <p:cNvSpPr/>
            <p:nvPr/>
          </p:nvSpPr>
          <p:spPr>
            <a:xfrm rot="-2700000">
              <a:off x="5207629" y="2369390"/>
              <a:ext cx="1040206" cy="2066411"/>
            </a:xfrm>
            <a:custGeom>
              <a:avLst/>
              <a:gdLst/>
              <a:ahLst/>
              <a:cxnLst/>
              <a:rect l="l" t="t" r="r" b="b"/>
              <a:pathLst>
                <a:path w="1040206" h="2066411">
                  <a:moveTo>
                    <a:pt x="0" y="0"/>
                  </a:moveTo>
                  <a:lnTo>
                    <a:pt x="1040206" y="0"/>
                  </a:lnTo>
                  <a:lnTo>
                    <a:pt x="1040206" y="2066412"/>
                  </a:lnTo>
                  <a:lnTo>
                    <a:pt x="0" y="2066412"/>
                  </a:lnTo>
                  <a:lnTo>
                    <a:pt x="0" y="0"/>
                  </a:lnTo>
                  <a:close/>
                </a:path>
              </a:pathLst>
            </a:custGeom>
            <a:blipFill>
              <a:blip r:embed="rId3">
                <a:extLst>
                  <a:ext uri="{96DAC541-7B7A-43D3-8B79-37D633B846F1}">
                    <asvg:svgBlip xmlns:asvg="http://schemas.microsoft.com/office/drawing/2016/SVG/main" r:embed="rId4"/>
                  </a:ext>
                </a:extLst>
              </a:blip>
              <a:stretch>
                <a:fillRect r="-98653"/>
              </a:stretch>
            </a:blipFill>
          </p:spPr>
        </p:sp>
      </p:grpSp>
      <p:sp>
        <p:nvSpPr>
          <p:cNvPr id="2" name="TextBox 2"/>
          <p:cNvSpPr txBox="1"/>
          <p:nvPr/>
        </p:nvSpPr>
        <p:spPr>
          <a:xfrm>
            <a:off x="3361677" y="9700019"/>
            <a:ext cx="12369684" cy="346249"/>
          </a:xfrm>
          <a:prstGeom prst="rect">
            <a:avLst/>
          </a:prstGeom>
        </p:spPr>
        <p:txBody>
          <a:bodyPr lIns="0" tIns="0" rIns="0" bIns="0" rtlCol="0" anchor="t">
            <a:spAutoFit/>
          </a:bodyPr>
          <a:lstStyle/>
          <a:p>
            <a:pPr>
              <a:lnSpc>
                <a:spcPts val="2700"/>
              </a:lnSpc>
            </a:pPr>
            <a:r>
              <a:rPr lang="en-US" sz="2800" dirty="0">
                <a:solidFill>
                  <a:srgbClr val="1D85C6"/>
                </a:solidFill>
                <a:latin typeface="微软雅黑" panose="020B0503020204020204" pitchFamily="34" charset="-122"/>
                <a:ea typeface="微软雅黑" panose="020B0503020204020204" pitchFamily="34" charset="-122"/>
              </a:rPr>
              <a:t>SEMINAR ON POST-HARVEST LOSS MANAGEMENT</a:t>
            </a:r>
            <a:r>
              <a:rPr lang="zh-CN" altLang="en-US" sz="2800" dirty="0">
                <a:solidFill>
                  <a:srgbClr val="1D85C6"/>
                </a:solidFill>
                <a:latin typeface="微软雅黑" panose="020B0503020204020204" pitchFamily="34" charset="-122"/>
                <a:ea typeface="微软雅黑" panose="020B0503020204020204" pitchFamily="34" charset="-122"/>
              </a:rPr>
              <a:t> </a:t>
            </a:r>
            <a:r>
              <a:rPr lang="en-US" sz="2800" dirty="0" err="1">
                <a:solidFill>
                  <a:srgbClr val="1D85C6"/>
                </a:solidFill>
                <a:latin typeface="微软雅黑" panose="020B0503020204020204" pitchFamily="34" charset="-122"/>
                <a:ea typeface="微软雅黑" panose="020B0503020204020204" pitchFamily="34" charset="-122"/>
              </a:rPr>
              <a:t>粮食减损国际研讨会</a:t>
            </a:r>
            <a:endParaRPr lang="en-US" sz="2800" dirty="0">
              <a:solidFill>
                <a:srgbClr val="1D85C6"/>
              </a:solidFill>
              <a:latin typeface="微软雅黑" panose="020B0503020204020204" pitchFamily="34" charset="-122"/>
              <a:ea typeface="微软雅黑" panose="020B0503020204020204" pitchFamily="34" charset="-122"/>
            </a:endParaRPr>
          </a:p>
        </p:txBody>
      </p:sp>
      <p:sp>
        <p:nvSpPr>
          <p:cNvPr id="5" name="Freeform 5"/>
          <p:cNvSpPr/>
          <p:nvPr/>
        </p:nvSpPr>
        <p:spPr>
          <a:xfrm rot="-2700000">
            <a:off x="15221383" y="8899740"/>
            <a:ext cx="3810717" cy="1905358"/>
          </a:xfrm>
          <a:custGeom>
            <a:avLst/>
            <a:gdLst/>
            <a:ahLst/>
            <a:cxnLst/>
            <a:rect l="l" t="t" r="r" b="b"/>
            <a:pathLst>
              <a:path w="3810717" h="1905358">
                <a:moveTo>
                  <a:pt x="0" y="0"/>
                </a:moveTo>
                <a:lnTo>
                  <a:pt x="3810717" y="0"/>
                </a:lnTo>
                <a:lnTo>
                  <a:pt x="3810717" y="1905358"/>
                </a:lnTo>
                <a:lnTo>
                  <a:pt x="0" y="1905358"/>
                </a:lnTo>
                <a:lnTo>
                  <a:pt x="0" y="0"/>
                </a:lnTo>
                <a:close/>
              </a:path>
            </a:pathLst>
          </a:custGeom>
          <a:blipFill>
            <a:blip r:embed="rId5">
              <a:alphaModFix amt="40000"/>
              <a:extLst>
                <a:ext uri="{96DAC541-7B7A-43D3-8B79-37D633B846F1}">
                  <asvg:svgBlip xmlns:asvg="http://schemas.microsoft.com/office/drawing/2016/SVG/main" r:embed="rId6"/>
                </a:ext>
              </a:extLst>
            </a:blip>
            <a:stretch>
              <a:fillRect/>
            </a:stretch>
          </a:blipFill>
        </p:spPr>
      </p:sp>
      <p:sp>
        <p:nvSpPr>
          <p:cNvPr id="6" name="Freeform 6"/>
          <p:cNvSpPr/>
          <p:nvPr/>
        </p:nvSpPr>
        <p:spPr>
          <a:xfrm>
            <a:off x="-4947379" y="5815006"/>
            <a:ext cx="8943989" cy="8943989"/>
          </a:xfrm>
          <a:custGeom>
            <a:avLst/>
            <a:gdLst/>
            <a:ahLst/>
            <a:cxnLst/>
            <a:rect l="l" t="t" r="r" b="b"/>
            <a:pathLst>
              <a:path w="8943989" h="8943989">
                <a:moveTo>
                  <a:pt x="0" y="0"/>
                </a:moveTo>
                <a:lnTo>
                  <a:pt x="8943989" y="0"/>
                </a:lnTo>
                <a:lnTo>
                  <a:pt x="8943989" y="8943988"/>
                </a:lnTo>
                <a:lnTo>
                  <a:pt x="0" y="8943988"/>
                </a:lnTo>
                <a:lnTo>
                  <a:pt x="0" y="0"/>
                </a:lnTo>
                <a:close/>
              </a:path>
            </a:pathLst>
          </a:custGeom>
          <a:blipFill>
            <a:blip r:embed="rId7">
              <a:alphaModFix amt="31999"/>
              <a:extLst>
                <a:ext uri="{96DAC541-7B7A-43D3-8B79-37D633B846F1}">
                  <asvg:svgBlip xmlns:asvg="http://schemas.microsoft.com/office/drawing/2016/SVG/main" r:embed="rId8"/>
                </a:ext>
              </a:extLst>
            </a:blip>
            <a:stretch>
              <a:fillRect/>
            </a:stretch>
          </a:blipFill>
        </p:spPr>
      </p:sp>
      <p:sp>
        <p:nvSpPr>
          <p:cNvPr id="7" name="TextBox 7"/>
          <p:cNvSpPr txBox="1"/>
          <p:nvPr/>
        </p:nvSpPr>
        <p:spPr>
          <a:xfrm>
            <a:off x="299787" y="9307305"/>
            <a:ext cx="2151006" cy="773714"/>
          </a:xfrm>
          <a:prstGeom prst="rect">
            <a:avLst/>
          </a:prstGeom>
        </p:spPr>
        <p:txBody>
          <a:bodyPr lIns="0" tIns="0" rIns="0" bIns="0" rtlCol="0" anchor="t">
            <a:spAutoFit/>
          </a:bodyPr>
          <a:lstStyle/>
          <a:p>
            <a:pPr>
              <a:lnSpc>
                <a:spcPts val="3100"/>
              </a:lnSpc>
            </a:pPr>
            <a:r>
              <a:rPr lang="en-US" sz="2245">
                <a:solidFill>
                  <a:srgbClr val="1578B6"/>
                </a:solidFill>
                <a:latin typeface="微软雅黑" panose="020B0503020204020204" pitchFamily="34" charset="-122"/>
                <a:ea typeface="微软雅黑" panose="020B0503020204020204" pitchFamily="34" charset="-122"/>
              </a:rPr>
              <a:t>河南·开封</a:t>
            </a:r>
            <a:endParaRPr lang="en-US" sz="2245">
              <a:solidFill>
                <a:srgbClr val="1578B6"/>
              </a:solidFill>
              <a:latin typeface="微软雅黑" panose="020B0503020204020204" pitchFamily="34" charset="-122"/>
              <a:ea typeface="微软雅黑" panose="020B0503020204020204" pitchFamily="34" charset="-122"/>
            </a:endParaRPr>
          </a:p>
          <a:p>
            <a:pPr>
              <a:lnSpc>
                <a:spcPts val="3100"/>
              </a:lnSpc>
            </a:pPr>
            <a:r>
              <a:rPr lang="en-US" sz="2245">
                <a:solidFill>
                  <a:srgbClr val="1578B6"/>
                </a:solidFill>
                <a:latin typeface="微软雅黑" panose="020B0503020204020204" pitchFamily="34" charset="-122"/>
                <a:ea typeface="微软雅黑" panose="020B0503020204020204" pitchFamily="34" charset="-122"/>
              </a:rPr>
              <a:t>2023年9月25日</a:t>
            </a:r>
            <a:endParaRPr lang="en-US" sz="2245">
              <a:solidFill>
                <a:srgbClr val="1578B6"/>
              </a:solidFill>
              <a:latin typeface="微软雅黑" panose="020B0503020204020204" pitchFamily="34" charset="-122"/>
              <a:ea typeface="微软雅黑" panose="020B0503020204020204" pitchFamily="34" charset="-122"/>
            </a:endParaRPr>
          </a:p>
        </p:txBody>
      </p:sp>
      <p:sp>
        <p:nvSpPr>
          <p:cNvPr id="8" name="文本框 7"/>
          <p:cNvSpPr txBox="1"/>
          <p:nvPr>
            <p:custDataLst>
              <p:tags r:id="rId9"/>
            </p:custDataLst>
          </p:nvPr>
        </p:nvSpPr>
        <p:spPr>
          <a:xfrm>
            <a:off x="2743200" y="1333500"/>
            <a:ext cx="13383895" cy="1260475"/>
          </a:xfrm>
          <a:prstGeom prst="rect">
            <a:avLst/>
          </a:prstGeom>
          <a:noFill/>
        </p:spPr>
        <p:txBody>
          <a:bodyPr wrap="square" rtlCol="0" anchor="t">
            <a:spAutoFit/>
          </a:bodyPr>
          <a:p>
            <a:r>
              <a:rPr lang="en-US" altLang="zh-CN" sz="2400" dirty="0">
                <a:solidFill>
                  <a:srgbClr val="FF0000"/>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 </a:t>
            </a:r>
            <a:r>
              <a:rPr sz="4800" b="1" dirty="0">
                <a:solidFill>
                  <a:srgbClr val="00B050"/>
                </a:solidFill>
                <a:latin typeface="黑体" panose="02010609060101010101" charset="-122"/>
                <a:ea typeface="黑体" panose="02010609060101010101" charset="-122"/>
                <a:cs typeface="Times New Roman" panose="02020603050405020304" charset="0"/>
                <a:sym typeface="方正兰亭黑简体" panose="02000000000000000000" charset="-122"/>
              </a:rPr>
              <a:t>世界多国主动开展减损治理。</a:t>
            </a:r>
            <a:endParaRPr sz="2400" dirty="0">
              <a:solidFill>
                <a:srgbClr val="00B050"/>
              </a:solidFill>
              <a:latin typeface="Times New Roman" panose="02020603050405020304" charset="0"/>
              <a:cs typeface="Times New Roman" panose="02020603050405020304" charset="0"/>
              <a:sym typeface="方正兰亭黑简体" panose="02000000000000000000" charset="-122"/>
            </a:endParaRPr>
          </a:p>
          <a:p>
            <a:r>
              <a:rPr lang="en-US" altLang="zh-CN" sz="2800" b="1" kern="100" spc="-60" noProof="0" dirty="0">
                <a:solidFill>
                  <a:srgbClr val="F47847"/>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Many countries around the world have taken the initiative to reduce food loss.</a:t>
            </a:r>
            <a:endParaRPr lang="en-US" altLang="zh-CN" sz="2800" b="1" kern="100" spc="-60" noProof="0" dirty="0">
              <a:solidFill>
                <a:srgbClr val="F47847"/>
              </a:solidFill>
              <a:latin typeface="Times New Roman" panose="02020603050405020304" charset="0"/>
              <a:ea typeface="Open Sans" panose="020B0606030504020204" charset="0"/>
              <a:cs typeface="Times New Roman" panose="02020603050405020304" charset="0"/>
              <a:sym typeface="方正兰亭黑简体" panose="02000000000000000000" charset="-122"/>
            </a:endParaRPr>
          </a:p>
        </p:txBody>
      </p:sp>
      <p:sp>
        <p:nvSpPr>
          <p:cNvPr id="9" name="文本框 8"/>
          <p:cNvSpPr txBox="1"/>
          <p:nvPr>
            <p:custDataLst>
              <p:tags r:id="rId10"/>
            </p:custDataLst>
          </p:nvPr>
        </p:nvSpPr>
        <p:spPr>
          <a:xfrm>
            <a:off x="914400" y="3162300"/>
            <a:ext cx="15197455" cy="1722120"/>
          </a:xfrm>
          <a:prstGeom prst="rect">
            <a:avLst/>
          </a:prstGeom>
          <a:noFill/>
        </p:spPr>
        <p:txBody>
          <a:bodyPr wrap="square" rtlCol="0" anchor="t">
            <a:spAutoFit/>
          </a:bodyPr>
          <a:p>
            <a:pPr marL="342900" indent="-342900">
              <a:lnSpc>
                <a:spcPct val="100000"/>
              </a:lnSpc>
              <a:buFont typeface="Wingdings" panose="05000000000000000000" charset="0"/>
              <a:buChar char="Ø"/>
            </a:pPr>
            <a:r>
              <a:rPr sz="3600" dirty="0">
                <a:solidFill>
                  <a:srgbClr val="FF0000"/>
                </a:solidFill>
                <a:latin typeface="黑体" panose="02010609060101010101" charset="-122"/>
                <a:ea typeface="黑体" panose="02010609060101010101" charset="-122"/>
                <a:cs typeface="Times New Roman" panose="02020603050405020304" charset="0"/>
                <a:sym typeface="方正兰亭黑简体" panose="02000000000000000000" charset="-122"/>
              </a:rPr>
              <a:t>美国</a:t>
            </a:r>
            <a:r>
              <a:rPr sz="3600" dirty="0">
                <a:solidFill>
                  <a:srgbClr val="0070C0"/>
                </a:solidFill>
                <a:latin typeface="黑体" panose="02010609060101010101" charset="-122"/>
                <a:ea typeface="黑体" panose="02010609060101010101" charset="-122"/>
                <a:cs typeface="Times New Roman" panose="02020603050405020304" charset="0"/>
                <a:sym typeface="方正兰亭黑简体" panose="02000000000000000000" charset="-122"/>
              </a:rPr>
              <a:t>将减损作为支持都市农业发展的一项主要内容</a:t>
            </a:r>
            <a:r>
              <a:rPr lang="zh-CN" sz="3600" dirty="0">
                <a:solidFill>
                  <a:srgbClr val="0070C0"/>
                </a:solidFill>
                <a:latin typeface="黑体" panose="02010609060101010101" charset="-122"/>
                <a:ea typeface="黑体" panose="02010609060101010101" charset="-122"/>
                <a:cs typeface="Times New Roman" panose="02020603050405020304" charset="0"/>
                <a:sym typeface="方正兰亭黑简体" panose="02000000000000000000" charset="-122"/>
              </a:rPr>
              <a:t>。</a:t>
            </a:r>
            <a:endParaRPr sz="2000" dirty="0">
              <a:solidFill>
                <a:srgbClr val="0070C0"/>
              </a:solidFill>
              <a:latin typeface="仿宋" panose="02010609060101010101" pitchFamily="49" charset="-122"/>
              <a:ea typeface="仿宋" panose="02010609060101010101" pitchFamily="49" charset="-122"/>
              <a:cs typeface="Times New Roman" panose="02020603050405020304" charset="0"/>
              <a:sym typeface="方正兰亭黑简体" panose="02000000000000000000" charset="-122"/>
            </a:endParaRPr>
          </a:p>
          <a:p>
            <a:pPr indent="0">
              <a:lnSpc>
                <a:spcPct val="100000"/>
              </a:lnSpc>
              <a:buFont typeface="Wingdings" panose="05000000000000000000" charset="0"/>
              <a:buNone/>
            </a:pPr>
            <a:r>
              <a:rPr lang="en-US" altLang="zh-CN" b="1" kern="100" spc="-60" noProof="0" dirty="0">
                <a:solidFill>
                  <a:srgbClr val="F47847"/>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  </a:t>
            </a:r>
            <a:r>
              <a:rPr lang="en-US" altLang="zh-CN" sz="1600" b="1" kern="100" spc="-60" noProof="0" dirty="0">
                <a:solidFill>
                  <a:srgbClr val="F47847"/>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     </a:t>
            </a:r>
            <a:r>
              <a:rPr lang="en-US" altLang="zh-CN" sz="2800" b="1" kern="100" spc="-60" noProof="0" dirty="0">
                <a:solidFill>
                  <a:srgbClr val="F47847"/>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The United States has made food loss </a:t>
            </a:r>
            <a:r>
              <a:rPr lang="en-US" altLang="zh-CN" sz="2800" b="1" kern="100" spc="-60" noProof="0" dirty="0" smtClean="0">
                <a:solidFill>
                  <a:srgbClr val="F47847"/>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reduction</a:t>
            </a:r>
            <a:r>
              <a:rPr lang="en-US" altLang="zh-CN" sz="2800" b="1" kern="100" spc="-60" noProof="0" dirty="0" smtClean="0">
                <a:solidFill>
                  <a:srgbClr val="FF0000"/>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 </a:t>
            </a:r>
            <a:r>
              <a:rPr lang="en-US" altLang="zh-CN" sz="2800" b="1" kern="100" spc="-60" noProof="0" dirty="0">
                <a:solidFill>
                  <a:srgbClr val="F47847"/>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a major part of the development of urban agriculture.</a:t>
            </a:r>
            <a:endParaRPr sz="2800" dirty="0">
              <a:solidFill>
                <a:srgbClr val="0070C0"/>
              </a:solidFill>
              <a:latin typeface="Times New Roman" panose="02020603050405020304" charset="0"/>
              <a:cs typeface="Times New Roman" panose="02020603050405020304" charset="0"/>
              <a:sym typeface="方正兰亭黑简体" panose="02000000000000000000" charset="-122"/>
            </a:endParaRPr>
          </a:p>
          <a:p>
            <a:pPr indent="0">
              <a:lnSpc>
                <a:spcPct val="150000"/>
              </a:lnSpc>
              <a:buFont typeface="Wingdings" panose="05000000000000000000" charset="0"/>
              <a:buNone/>
            </a:pPr>
            <a:endParaRPr lang="zh-CN" altLang="en-US" sz="2800" dirty="0">
              <a:solidFill>
                <a:srgbClr val="0070C0"/>
              </a:solidFill>
              <a:latin typeface="Times New Roman" panose="02020603050405020304" charset="0"/>
              <a:cs typeface="Times New Roman" panose="02020603050405020304" charset="0"/>
              <a:sym typeface="方正兰亭黑简体" panose="02000000000000000000" charset="-122"/>
            </a:endParaRPr>
          </a:p>
        </p:txBody>
      </p:sp>
      <p:sp>
        <p:nvSpPr>
          <p:cNvPr id="10" name="文本框 9"/>
          <p:cNvSpPr txBox="1"/>
          <p:nvPr>
            <p:custDataLst>
              <p:tags r:id="rId11"/>
            </p:custDataLst>
          </p:nvPr>
        </p:nvSpPr>
        <p:spPr>
          <a:xfrm>
            <a:off x="914400" y="4533900"/>
            <a:ext cx="15337790" cy="1076325"/>
          </a:xfrm>
          <a:prstGeom prst="rect">
            <a:avLst/>
          </a:prstGeom>
          <a:noFill/>
        </p:spPr>
        <p:txBody>
          <a:bodyPr wrap="square" rtlCol="0" anchor="t">
            <a:spAutoFit/>
          </a:bodyPr>
          <a:p>
            <a:pPr marL="285750" indent="-285750">
              <a:lnSpc>
                <a:spcPct val="100000"/>
              </a:lnSpc>
              <a:buFont typeface="Wingdings" panose="05000000000000000000" charset="0"/>
              <a:buChar char="Ø"/>
            </a:pPr>
            <a:r>
              <a:rPr sz="3600" dirty="0">
                <a:solidFill>
                  <a:srgbClr val="FF0000"/>
                </a:solidFill>
                <a:latin typeface="黑体" panose="02010609060101010101" charset="-122"/>
                <a:ea typeface="黑体" panose="02010609060101010101" charset="-122"/>
                <a:cs typeface="Times New Roman" panose="02020603050405020304" charset="0"/>
                <a:sym typeface="方正兰亭黑简体" panose="02000000000000000000" charset="-122"/>
              </a:rPr>
              <a:t>法国、意大利</a:t>
            </a:r>
            <a:r>
              <a:rPr sz="3600" dirty="0">
                <a:solidFill>
                  <a:srgbClr val="0070C0"/>
                </a:solidFill>
                <a:latin typeface="黑体" panose="02010609060101010101" charset="-122"/>
                <a:ea typeface="黑体" panose="02010609060101010101" charset="-122"/>
                <a:cs typeface="Times New Roman" panose="02020603050405020304" charset="0"/>
                <a:sym typeface="方正兰亭黑简体" panose="02000000000000000000" charset="-122"/>
              </a:rPr>
              <a:t>率先将食品浪费的概念引入国家立法</a:t>
            </a:r>
            <a:r>
              <a:rPr lang="zh-CN" sz="3600" dirty="0">
                <a:solidFill>
                  <a:srgbClr val="0070C0"/>
                </a:solidFill>
                <a:latin typeface="黑体" panose="02010609060101010101" charset="-122"/>
                <a:ea typeface="黑体" panose="02010609060101010101" charset="-122"/>
                <a:cs typeface="Times New Roman" panose="02020603050405020304" charset="0"/>
                <a:sym typeface="方正兰亭黑简体" panose="02000000000000000000" charset="-122"/>
              </a:rPr>
              <a:t>。</a:t>
            </a:r>
            <a:endParaRPr sz="2000" dirty="0">
              <a:solidFill>
                <a:srgbClr val="0070C0"/>
              </a:solidFill>
              <a:latin typeface="黑体" panose="02010609060101010101" charset="-122"/>
              <a:ea typeface="黑体" panose="02010609060101010101" charset="-122"/>
              <a:cs typeface="Times New Roman" panose="02020603050405020304" charset="0"/>
              <a:sym typeface="方正兰亭黑简体" panose="02000000000000000000" charset="-122"/>
            </a:endParaRPr>
          </a:p>
          <a:p>
            <a:pPr indent="0">
              <a:lnSpc>
                <a:spcPct val="100000"/>
              </a:lnSpc>
              <a:buFont typeface="Wingdings" panose="05000000000000000000" charset="0"/>
              <a:buNone/>
            </a:pPr>
            <a:r>
              <a:rPr lang="en-US" altLang="zh-CN" b="1" kern="100" spc="-60" noProof="0" dirty="0">
                <a:solidFill>
                  <a:srgbClr val="F47847"/>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   </a:t>
            </a:r>
            <a:r>
              <a:rPr lang="en-US" altLang="zh-CN" sz="2800" b="1" kern="100" spc="-60" noProof="0" dirty="0">
                <a:solidFill>
                  <a:srgbClr val="F47847"/>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   </a:t>
            </a:r>
            <a:r>
              <a:rPr lang="en-US" altLang="zh-CN" sz="2800" b="1" kern="100" spc="-60" noProof="0" dirty="0">
                <a:solidFill>
                  <a:srgbClr val="F47847"/>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France and Italy took the lead in introducing the concept of food waste into national legislation.</a:t>
            </a:r>
            <a:endParaRPr lang="en-US" altLang="zh-CN" sz="2800" b="1" kern="100" spc="-60" noProof="0" dirty="0">
              <a:solidFill>
                <a:srgbClr val="F47847"/>
              </a:solidFill>
              <a:latin typeface="Times New Roman" panose="02020603050405020304" charset="0"/>
              <a:ea typeface="Open Sans" panose="020B0606030504020204" charset="0"/>
              <a:cs typeface="Times New Roman" panose="02020603050405020304" charset="0"/>
              <a:sym typeface="方正兰亭黑简体" panose="02000000000000000000" charset="-122"/>
            </a:endParaRPr>
          </a:p>
        </p:txBody>
      </p:sp>
      <p:sp>
        <p:nvSpPr>
          <p:cNvPr id="102" name="文本框 101"/>
          <p:cNvSpPr txBox="1"/>
          <p:nvPr>
            <p:custDataLst>
              <p:tags r:id="rId12"/>
            </p:custDataLst>
          </p:nvPr>
        </p:nvSpPr>
        <p:spPr>
          <a:xfrm>
            <a:off x="914400" y="5905500"/>
            <a:ext cx="17061815" cy="1211580"/>
          </a:xfrm>
          <a:prstGeom prst="rect">
            <a:avLst/>
          </a:prstGeom>
          <a:noFill/>
          <a:ln w="9525">
            <a:noFill/>
          </a:ln>
        </p:spPr>
        <p:txBody>
          <a:bodyPr wrap="square">
            <a:noAutofit/>
          </a:bodyPr>
          <a:p>
            <a:pPr marL="342900" indent="-342900">
              <a:lnSpc>
                <a:spcPct val="100000"/>
              </a:lnSpc>
              <a:buFont typeface="Wingdings" panose="05000000000000000000" charset="0"/>
              <a:buChar char="Ø"/>
            </a:pPr>
            <a:r>
              <a:rPr sz="3600" b="0" dirty="0">
                <a:solidFill>
                  <a:srgbClr val="FF0000"/>
                </a:solidFill>
                <a:latin typeface="黑体" panose="02010609060101010101" charset="-122"/>
                <a:ea typeface="黑体" panose="02010609060101010101" charset="-122"/>
                <a:cs typeface="Times New Roman" panose="02020603050405020304" charset="0"/>
              </a:rPr>
              <a:t>巴西</a:t>
            </a:r>
            <a:r>
              <a:rPr sz="3600" b="0" dirty="0">
                <a:solidFill>
                  <a:srgbClr val="0070C0"/>
                </a:solidFill>
                <a:latin typeface="黑体" panose="02010609060101010101" charset="-122"/>
                <a:ea typeface="黑体" panose="02010609060101010101" charset="-122"/>
                <a:cs typeface="Times New Roman" panose="02020603050405020304" charset="0"/>
              </a:rPr>
              <a:t>将新包装、新技术等与农业研究相结合，最大限度地减少收获后的损失。</a:t>
            </a:r>
            <a:endParaRPr sz="2400" b="0" dirty="0">
              <a:solidFill>
                <a:srgbClr val="0070C0"/>
              </a:solidFill>
              <a:latin typeface="Times New Roman" panose="02020603050405020304" charset="0"/>
              <a:cs typeface="Times New Roman" panose="02020603050405020304" charset="0"/>
            </a:endParaRPr>
          </a:p>
          <a:p>
            <a:pPr indent="0">
              <a:lnSpc>
                <a:spcPct val="100000"/>
              </a:lnSpc>
            </a:pPr>
            <a:r>
              <a:rPr lang="en-US" altLang="zh-CN" b="1" kern="100" spc="-60" noProof="0" dirty="0">
                <a:solidFill>
                  <a:srgbClr val="F47847"/>
                </a:solidFill>
                <a:latin typeface="Times New Roman" panose="02020603050405020304" charset="0"/>
                <a:ea typeface="Open Sans" panose="020B0606030504020204" charset="0"/>
                <a:cs typeface="Times New Roman" panose="02020603050405020304" charset="0"/>
              </a:rPr>
              <a:t>      </a:t>
            </a:r>
            <a:r>
              <a:rPr lang="en-US" altLang="zh-CN" sz="2800" b="1" kern="100" spc="-60" noProof="0" dirty="0">
                <a:solidFill>
                  <a:srgbClr val="F47847"/>
                </a:solidFill>
                <a:latin typeface="Times New Roman" panose="02020603050405020304" charset="0"/>
                <a:ea typeface="Open Sans" panose="020B0606030504020204" charset="0"/>
                <a:cs typeface="Times New Roman" panose="02020603050405020304" charset="0"/>
              </a:rPr>
              <a:t>Brazil combined new packaging </a:t>
            </a:r>
            <a:r>
              <a:rPr lang="en-US" altLang="zh-CN" sz="2800" b="1" kern="100" spc="-60" dirty="0">
                <a:solidFill>
                  <a:srgbClr val="F47847"/>
                </a:solidFill>
                <a:latin typeface="Times New Roman" panose="02020603050405020304" charset="0"/>
                <a:ea typeface="Open Sans" panose="020B0606030504020204" charset="0"/>
                <a:cs typeface="Times New Roman" panose="02020603050405020304" charset="0"/>
              </a:rPr>
              <a:t>and novel technologies </a:t>
            </a:r>
            <a:r>
              <a:rPr lang="en-US" altLang="zh-CN" sz="2800" b="1" kern="100" spc="-60" noProof="0" dirty="0">
                <a:solidFill>
                  <a:srgbClr val="F47847"/>
                </a:solidFill>
                <a:latin typeface="Times New Roman" panose="02020603050405020304" charset="0"/>
                <a:ea typeface="Open Sans" panose="020B0606030504020204" charset="0"/>
                <a:cs typeface="Times New Roman" panose="02020603050405020304" charset="0"/>
              </a:rPr>
              <a:t>with agricultural research to minimize post-harvest losses</a:t>
            </a:r>
            <a:r>
              <a:rPr lang="en-US" altLang="zh-CN" sz="2800" b="1" kern="100" spc="-60" noProof="0" dirty="0" smtClean="0">
                <a:solidFill>
                  <a:srgbClr val="F47847"/>
                </a:solidFill>
                <a:latin typeface="Times New Roman" panose="02020603050405020304" charset="0"/>
                <a:ea typeface="Open Sans" panose="020B0606030504020204" charset="0"/>
                <a:cs typeface="Times New Roman" panose="02020603050405020304" charset="0"/>
              </a:rPr>
              <a:t>.</a:t>
            </a:r>
            <a:endParaRPr lang="en-US" altLang="zh-CN" sz="2800" b="1" kern="100" spc="-60" noProof="0" dirty="0" smtClean="0">
              <a:solidFill>
                <a:srgbClr val="F47847"/>
              </a:solidFill>
              <a:latin typeface="Times New Roman" panose="02020603050405020304" charset="0"/>
              <a:ea typeface="Open Sans" panose="020B0606030504020204" charset="0"/>
              <a:cs typeface="Times New Roman" panose="02020603050405020304" charset="0"/>
            </a:endParaRPr>
          </a:p>
          <a:p>
            <a:pPr indent="0">
              <a:lnSpc>
                <a:spcPct val="100000"/>
              </a:lnSpc>
            </a:pPr>
            <a:endParaRPr lang="en-US" altLang="zh-CN" sz="2800" b="1" kern="100" spc="-60" noProof="0" dirty="0">
              <a:solidFill>
                <a:srgbClr val="F47847"/>
              </a:solidFill>
              <a:latin typeface="Times New Roman" panose="02020603050405020304" charset="0"/>
              <a:ea typeface="Open Sans" panose="020B0606030504020204" charset="0"/>
              <a:cs typeface="Times New Roman" panose="02020603050405020304" charset="0"/>
            </a:endParaRPr>
          </a:p>
        </p:txBody>
      </p:sp>
      <p:sp>
        <p:nvSpPr>
          <p:cNvPr id="11" name="文本框 3"/>
          <p:cNvSpPr txBox="1"/>
          <p:nvPr>
            <p:custDataLst>
              <p:tags r:id="rId13"/>
            </p:custDataLst>
          </p:nvPr>
        </p:nvSpPr>
        <p:spPr>
          <a:xfrm>
            <a:off x="998855" y="7277100"/>
            <a:ext cx="11066145" cy="1076325"/>
          </a:xfrm>
          <a:prstGeom prst="rect">
            <a:avLst/>
          </a:prstGeom>
          <a:noFill/>
        </p:spPr>
        <p:txBody>
          <a:bodyPr wrap="square" rtlCol="0" anchor="t">
            <a:spAutoFit/>
          </a:bodyPr>
          <a:p>
            <a:pPr marL="285750" indent="-285750">
              <a:lnSpc>
                <a:spcPct val="100000"/>
              </a:lnSpc>
              <a:buFont typeface="Wingdings" panose="05000000000000000000" charset="0"/>
              <a:buChar char="Ø"/>
            </a:pPr>
            <a:r>
              <a:rPr lang="zh-CN" altLang="en-US" sz="3600" dirty="0" smtClean="0">
                <a:solidFill>
                  <a:srgbClr val="FF0000"/>
                </a:solidFill>
                <a:latin typeface="黑体" panose="02010609060101010101" charset="-122"/>
                <a:ea typeface="黑体" panose="02010609060101010101" charset="-122"/>
                <a:cs typeface="Times New Roman" panose="02020603050405020304" charset="0"/>
                <a:sym typeface="方正兰亭黑简体" panose="02000000000000000000" charset="-122"/>
              </a:rPr>
              <a:t>中国</a:t>
            </a:r>
            <a:r>
              <a:rPr lang="en-US" altLang="zh-CN" sz="3600" dirty="0" smtClean="0">
                <a:solidFill>
                  <a:srgbClr val="0070C0"/>
                </a:solidFill>
                <a:latin typeface="黑体" panose="02010609060101010101" charset="-122"/>
                <a:ea typeface="黑体" panose="02010609060101010101" charset="-122"/>
                <a:cs typeface="Times New Roman" panose="02020603050405020304" charset="0"/>
                <a:sym typeface="方正兰亭黑简体" panose="02000000000000000000" charset="-122"/>
              </a:rPr>
              <a:t>2021</a:t>
            </a:r>
            <a:r>
              <a:rPr lang="zh-CN" altLang="en-US" sz="3600" dirty="0" smtClean="0">
                <a:solidFill>
                  <a:srgbClr val="0070C0"/>
                </a:solidFill>
                <a:latin typeface="黑体" panose="02010609060101010101" charset="-122"/>
                <a:ea typeface="黑体" panose="02010609060101010101" charset="-122"/>
                <a:cs typeface="Times New Roman" panose="02020603050405020304" charset="0"/>
                <a:sym typeface="方正兰亭黑简体" panose="02000000000000000000" charset="-122"/>
              </a:rPr>
              <a:t>年颁布实施反食品浪费法</a:t>
            </a:r>
            <a:r>
              <a:rPr lang="zh-CN" sz="3600" dirty="0" smtClean="0">
                <a:solidFill>
                  <a:srgbClr val="0070C0"/>
                </a:solidFill>
                <a:latin typeface="黑体" panose="02010609060101010101" charset="-122"/>
                <a:ea typeface="黑体" panose="02010609060101010101" charset="-122"/>
                <a:cs typeface="Times New Roman" panose="02020603050405020304" charset="0"/>
                <a:sym typeface="方正兰亭黑简体" panose="02000000000000000000" charset="-122"/>
              </a:rPr>
              <a:t>。</a:t>
            </a:r>
            <a:endParaRPr sz="2000" dirty="0">
              <a:solidFill>
                <a:srgbClr val="0070C0"/>
              </a:solidFill>
              <a:latin typeface="黑体" panose="02010609060101010101" charset="-122"/>
              <a:ea typeface="黑体" panose="02010609060101010101" charset="-122"/>
              <a:cs typeface="Times New Roman" panose="02020603050405020304" charset="0"/>
              <a:sym typeface="方正兰亭黑简体" panose="02000000000000000000" charset="-122"/>
            </a:endParaRPr>
          </a:p>
          <a:p>
            <a:r>
              <a:rPr lang="en-US" altLang="zh-CN" b="1" kern="100" spc="-60" noProof="0" dirty="0" smtClean="0">
                <a:solidFill>
                  <a:srgbClr val="F47847"/>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     </a:t>
            </a:r>
            <a:r>
              <a:rPr lang="en-US" altLang="zh-CN" sz="2800" b="1" kern="100" spc="-60" noProof="0" dirty="0" smtClean="0">
                <a:solidFill>
                  <a:srgbClr val="F47847"/>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China </a:t>
            </a:r>
            <a:r>
              <a:rPr lang="en-US" altLang="zh-CN" sz="2800" b="1" kern="100" spc="-60" dirty="0" smtClean="0">
                <a:solidFill>
                  <a:srgbClr val="F47847"/>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enact《</a:t>
            </a:r>
            <a:r>
              <a:rPr lang="en-US" altLang="zh-CN" sz="2800" b="1" kern="100" spc="-60" dirty="0" smtClean="0">
                <a:solidFill>
                  <a:srgbClr val="F47847"/>
                </a:solidFill>
                <a:latin typeface="Times New Roman" panose="02020603050405020304" charset="0"/>
                <a:ea typeface="Open Sans" panose="020B0606030504020204" charset="0"/>
                <a:cs typeface="Times New Roman" panose="02020603050405020304" charset="0"/>
              </a:rPr>
              <a:t> Anti-Food Waste Law of the People’s Republic of China</a:t>
            </a:r>
            <a:r>
              <a:rPr lang="en-US" altLang="zh-CN" sz="2800" b="1" kern="100" spc="-60" dirty="0" smtClean="0">
                <a:solidFill>
                  <a:srgbClr val="F47847"/>
                </a:solidFill>
                <a:latin typeface="Times New Roman" panose="02020603050405020304" charset="0"/>
                <a:ea typeface="Open Sans" panose="020B0606030504020204" charset="0"/>
                <a:cs typeface="Times New Roman" panose="02020603050405020304" charset="0"/>
                <a:sym typeface="方正兰亭黑简体" panose="02000000000000000000" charset="-122"/>
              </a:rPr>
              <a:t>》</a:t>
            </a:r>
            <a:endParaRPr lang="en-US" altLang="zh-CN" sz="2800" b="1" kern="100" spc="-60" dirty="0">
              <a:solidFill>
                <a:srgbClr val="F47847"/>
              </a:solidFill>
              <a:latin typeface="Times New Roman" panose="02020603050405020304" charset="0"/>
              <a:ea typeface="Open Sans" panose="020B0606030504020204" charset="0"/>
              <a:cs typeface="Times New Roman" panose="02020603050405020304" charset="0"/>
              <a:sym typeface="方正兰亭黑简体" panose="02000000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dir="in"/>
      </p:transition>
    </mc:Choice>
    <mc:Fallback>
      <p:transition spd="slow">
        <p:split orient="vert" dir="in"/>
      </p:transition>
    </mc:Fallback>
  </mc:AlternateContent>
  <p:timing>
    <p:tnLst>
      <p:par>
        <p:cTn id="1" dur="indefinite" restart="never" nodeType="tmRoot"/>
      </p:par>
    </p:tnLst>
  </p:timing>
</p:sld>
</file>

<file path=ppt/tags/tag1.xml><?xml version="1.0" encoding="utf-8"?>
<p:tagLst xmlns:p="http://schemas.openxmlformats.org/presentationml/2006/main">
  <p:tag name="KSO_WM_UNIT_PLACING_PICTURE_USER_VIEWPORT" val="{&quot;height&quot;:6372,&quot;width&quot;:8153}"/>
  <p:tag name="KSO_WM_BEAUTIFY_FLAG" val=""/>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BEAUTIFY_FLAG" val=""/>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KSO_WM_BEAUTIFY_FLAG" val=""/>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KSO_WM_BEAUTIFY_FLAG" val=""/>
</p:tagLst>
</file>

<file path=ppt/tags/tag166.xml><?xml version="1.0" encoding="utf-8"?>
<p:tagLst xmlns:p="http://schemas.openxmlformats.org/presentationml/2006/main">
  <p:tag name="KSO_WM_BEAUTIFY_FLAG" val=""/>
</p:tagLst>
</file>

<file path=ppt/tags/tag167.xml><?xml version="1.0" encoding="utf-8"?>
<p:tagLst xmlns:p="http://schemas.openxmlformats.org/presentationml/2006/main">
  <p:tag name="KSO_WM_BEAUTIFY_FLAG" val=""/>
</p:tagLst>
</file>

<file path=ppt/tags/tag168.xml><?xml version="1.0" encoding="utf-8"?>
<p:tagLst xmlns:p="http://schemas.openxmlformats.org/presentationml/2006/main">
  <p:tag name="KSO_WM_BEAUTIFY_FLAG" val=""/>
</p:tagLst>
</file>

<file path=ppt/tags/tag169.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70.xml><?xml version="1.0" encoding="utf-8"?>
<p:tagLst xmlns:p="http://schemas.openxmlformats.org/presentationml/2006/main">
  <p:tag name="KSO_WM_BEAUTIFY_FLAG" val=""/>
</p:tagLst>
</file>

<file path=ppt/tags/tag171.xml><?xml version="1.0" encoding="utf-8"?>
<p:tagLst xmlns:p="http://schemas.openxmlformats.org/presentationml/2006/main">
  <p:tag name="KSO_WM_BEAUTIFY_FLAG" val=""/>
</p:tagLst>
</file>

<file path=ppt/tags/tag172.xml><?xml version="1.0" encoding="utf-8"?>
<p:tagLst xmlns:p="http://schemas.openxmlformats.org/presentationml/2006/main">
  <p:tag name="KSO_WM_BEAUTIFY_FLAG" val=""/>
</p:tagLst>
</file>

<file path=ppt/tags/tag173.xml><?xml version="1.0" encoding="utf-8"?>
<p:tagLst xmlns:p="http://schemas.openxmlformats.org/presentationml/2006/main">
  <p:tag name="KSO_WM_BEAUTIFY_FLAG" val=""/>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KSO_WM_BEAUTIFY_FLAG" val=""/>
</p:tagLst>
</file>

<file path=ppt/tags/tag176.xml><?xml version="1.0" encoding="utf-8"?>
<p:tagLst xmlns:p="http://schemas.openxmlformats.org/presentationml/2006/main">
  <p:tag name="KSO_WM_BEAUTIFY_FLAG" val=""/>
</p:tagLst>
</file>

<file path=ppt/tags/tag177.xml><?xml version="1.0" encoding="utf-8"?>
<p:tagLst xmlns:p="http://schemas.openxmlformats.org/presentationml/2006/main">
  <p:tag name="KSO_WM_BEAUTIFY_FLAG" val=""/>
</p:tagLst>
</file>

<file path=ppt/tags/tag178.xml><?xml version="1.0" encoding="utf-8"?>
<p:tagLst xmlns:p="http://schemas.openxmlformats.org/presentationml/2006/main">
  <p:tag name="KSO_WM_BEAUTIFY_FLAG" val=""/>
</p:tagLst>
</file>

<file path=ppt/tags/tag179.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80.xml><?xml version="1.0" encoding="utf-8"?>
<p:tagLst xmlns:p="http://schemas.openxmlformats.org/presentationml/2006/main">
  <p:tag name="KSO_WM_BEAUTIFY_FLAG" val=""/>
</p:tagLst>
</file>

<file path=ppt/tags/tag181.xml><?xml version="1.0" encoding="utf-8"?>
<p:tagLst xmlns:p="http://schemas.openxmlformats.org/presentationml/2006/main">
  <p:tag name="KSO_WM_BEAUTIFY_FLAG" val=""/>
</p:tagLst>
</file>

<file path=ppt/tags/tag182.xml><?xml version="1.0" encoding="utf-8"?>
<p:tagLst xmlns:p="http://schemas.openxmlformats.org/presentationml/2006/main">
  <p:tag name="KSO_WM_BEAUTIFY_FLAG" val=""/>
</p:tagLst>
</file>

<file path=ppt/tags/tag183.xml><?xml version="1.0" encoding="utf-8"?>
<p:tagLst xmlns:p="http://schemas.openxmlformats.org/presentationml/2006/main">
  <p:tag name="KSO_WM_BEAUTIFY_FLAG" val=""/>
</p:tagLst>
</file>

<file path=ppt/tags/tag184.xml><?xml version="1.0" encoding="utf-8"?>
<p:tagLst xmlns:p="http://schemas.openxmlformats.org/presentationml/2006/main">
  <p:tag name="KSO_WM_BEAUTIFY_FLAG" val=""/>
</p:tagLst>
</file>

<file path=ppt/tags/tag185.xml><?xml version="1.0" encoding="utf-8"?>
<p:tagLst xmlns:p="http://schemas.openxmlformats.org/presentationml/2006/main">
  <p:tag name="KSO_WM_BEAUTIFY_FLAG" val=""/>
</p:tagLst>
</file>

<file path=ppt/tags/tag186.xml><?xml version="1.0" encoding="utf-8"?>
<p:tagLst xmlns:p="http://schemas.openxmlformats.org/presentationml/2006/main">
  <p:tag name="KSO_WM_BEAUTIFY_FLAG" val=""/>
</p:tagLst>
</file>

<file path=ppt/tags/tag187.xml><?xml version="1.0" encoding="utf-8"?>
<p:tagLst xmlns:p="http://schemas.openxmlformats.org/presentationml/2006/main">
  <p:tag name="KSO_WM_BEAUTIFY_FLAG" val=""/>
</p:tagLst>
</file>

<file path=ppt/tags/tag188.xml><?xml version="1.0" encoding="utf-8"?>
<p:tagLst xmlns:p="http://schemas.openxmlformats.org/presentationml/2006/main">
  <p:tag name="KSO_WM_BEAUTIFY_FLAG" val=""/>
</p:tagLst>
</file>

<file path=ppt/tags/tag189.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190.xml><?xml version="1.0" encoding="utf-8"?>
<p:tagLst xmlns:p="http://schemas.openxmlformats.org/presentationml/2006/main">
  <p:tag name="KSO_WM_BEAUTIFY_FLAG" val=""/>
</p:tagLst>
</file>

<file path=ppt/tags/tag191.xml><?xml version="1.0" encoding="utf-8"?>
<p:tagLst xmlns:p="http://schemas.openxmlformats.org/presentationml/2006/main">
  <p:tag name="KSO_WM_BEAUTIFY_FLAG" val=""/>
</p:tagLst>
</file>

<file path=ppt/tags/tag192.xml><?xml version="1.0" encoding="utf-8"?>
<p:tagLst xmlns:p="http://schemas.openxmlformats.org/presentationml/2006/main">
  <p:tag name="KSO_WM_BEAUTIFY_FLAG" val=""/>
</p:tagLst>
</file>

<file path=ppt/tags/tag193.xml><?xml version="1.0" encoding="utf-8"?>
<p:tagLst xmlns:p="http://schemas.openxmlformats.org/presentationml/2006/main">
  <p:tag name="KSO_WM_BEAUTIFY_FLAG" val=""/>
</p:tagLst>
</file>

<file path=ppt/tags/tag194.xml><?xml version="1.0" encoding="utf-8"?>
<p:tagLst xmlns:p="http://schemas.openxmlformats.org/presentationml/2006/main">
  <p:tag name="KSO_WM_BEAUTIFY_FLAG" val=""/>
</p:tagLst>
</file>

<file path=ppt/tags/tag195.xml><?xml version="1.0" encoding="utf-8"?>
<p:tagLst xmlns:p="http://schemas.openxmlformats.org/presentationml/2006/main">
  <p:tag name="KSO_WM_BEAUTIFY_FLAG" val=""/>
</p:tagLst>
</file>

<file path=ppt/tags/tag196.xml><?xml version="1.0" encoding="utf-8"?>
<p:tagLst xmlns:p="http://schemas.openxmlformats.org/presentationml/2006/main">
  <p:tag name="KSO_WM_BEAUTIFY_FLAG" val=""/>
</p:tagLst>
</file>

<file path=ppt/tags/tag197.xml><?xml version="1.0" encoding="utf-8"?>
<p:tagLst xmlns:p="http://schemas.openxmlformats.org/presentationml/2006/main">
  <p:tag name="KSO_WM_BEAUTIFY_FLAG" val=""/>
</p:tagLst>
</file>

<file path=ppt/tags/tag198.xml><?xml version="1.0" encoding="utf-8"?>
<p:tagLst xmlns:p="http://schemas.openxmlformats.org/presentationml/2006/main">
  <p:tag name="KSO_WM_BEAUTIFY_FLAG" val=""/>
</p:tagLst>
</file>

<file path=ppt/tags/tag19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00.xml><?xml version="1.0" encoding="utf-8"?>
<p:tagLst xmlns:p="http://schemas.openxmlformats.org/presentationml/2006/main">
  <p:tag name="KSO_WM_BEAUTIFY_FLAG" val=""/>
</p:tagLst>
</file>

<file path=ppt/tags/tag201.xml><?xml version="1.0" encoding="utf-8"?>
<p:tagLst xmlns:p="http://schemas.openxmlformats.org/presentationml/2006/main">
  <p:tag name="KSO_WM_BEAUTIFY_FLAG" val=""/>
</p:tagLst>
</file>

<file path=ppt/tags/tag202.xml><?xml version="1.0" encoding="utf-8"?>
<p:tagLst xmlns:p="http://schemas.openxmlformats.org/presentationml/2006/main">
  <p:tag name="KSO_WM_BEAUTIFY_FLAG" val=""/>
</p:tagLst>
</file>

<file path=ppt/tags/tag203.xml><?xml version="1.0" encoding="utf-8"?>
<p:tagLst xmlns:p="http://schemas.openxmlformats.org/presentationml/2006/main">
  <p:tag name="KSO_WM_BEAUTIFY_FLAG" val=""/>
</p:tagLst>
</file>

<file path=ppt/tags/tag204.xml><?xml version="1.0" encoding="utf-8"?>
<p:tagLst xmlns:p="http://schemas.openxmlformats.org/presentationml/2006/main">
  <p:tag name="KSO_WM_BEAUTIFY_FLAG" val=""/>
</p:tagLst>
</file>

<file path=ppt/tags/tag205.xml><?xml version="1.0" encoding="utf-8"?>
<p:tagLst xmlns:p="http://schemas.openxmlformats.org/presentationml/2006/main">
  <p:tag name="KSO_WM_BEAUTIFY_FLAG" val=""/>
</p:tagLst>
</file>

<file path=ppt/tags/tag206.xml><?xml version="1.0" encoding="utf-8"?>
<p:tagLst xmlns:p="http://schemas.openxmlformats.org/presentationml/2006/main">
  <p:tag name="KSO_WM_BEAUTIFY_FLAG" val=""/>
</p:tagLst>
</file>

<file path=ppt/tags/tag207.xml><?xml version="1.0" encoding="utf-8"?>
<p:tagLst xmlns:p="http://schemas.openxmlformats.org/presentationml/2006/main">
  <p:tag name="KSO_WM_BEAUTIFY_FLAG" val=""/>
</p:tagLst>
</file>

<file path=ppt/tags/tag208.xml><?xml version="1.0" encoding="utf-8"?>
<p:tagLst xmlns:p="http://schemas.openxmlformats.org/presentationml/2006/main">
  <p:tag name="KSO_WM_BEAUTIFY_FLAG" val=""/>
</p:tagLst>
</file>

<file path=ppt/tags/tag209.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10.xml><?xml version="1.0" encoding="utf-8"?>
<p:tagLst xmlns:p="http://schemas.openxmlformats.org/presentationml/2006/main">
  <p:tag name="KSO_WM_BEAUTIFY_FLAG" val=""/>
</p:tagLst>
</file>

<file path=ppt/tags/tag211.xml><?xml version="1.0" encoding="utf-8"?>
<p:tagLst xmlns:p="http://schemas.openxmlformats.org/presentationml/2006/main">
  <p:tag name="KSO_WM_BEAUTIFY_FLAG" val=""/>
</p:tagLst>
</file>

<file path=ppt/tags/tag212.xml><?xml version="1.0" encoding="utf-8"?>
<p:tagLst xmlns:p="http://schemas.openxmlformats.org/presentationml/2006/main">
  <p:tag name="KSO_WM_BEAUTIFY_FLAG" val=""/>
</p:tagLst>
</file>

<file path=ppt/tags/tag213.xml><?xml version="1.0" encoding="utf-8"?>
<p:tagLst xmlns:p="http://schemas.openxmlformats.org/presentationml/2006/main">
  <p:tag name="KSO_WM_BEAUTIFY_FLAG" val=""/>
</p:tagLst>
</file>

<file path=ppt/tags/tag214.xml><?xml version="1.0" encoding="utf-8"?>
<p:tagLst xmlns:p="http://schemas.openxmlformats.org/presentationml/2006/main">
  <p:tag name="KSO_WM_BEAUTIFY_FLAG" val=""/>
</p:tagLst>
</file>

<file path=ppt/tags/tag215.xml><?xml version="1.0" encoding="utf-8"?>
<p:tagLst xmlns:p="http://schemas.openxmlformats.org/presentationml/2006/main">
  <p:tag name="KSO_WM_BEAUTIFY_FLAG" val=""/>
</p:tagLst>
</file>

<file path=ppt/tags/tag216.xml><?xml version="1.0" encoding="utf-8"?>
<p:tagLst xmlns:p="http://schemas.openxmlformats.org/presentationml/2006/main">
  <p:tag name="KSO_WM_BEAUTIFY_FLAG" val=""/>
</p:tagLst>
</file>

<file path=ppt/tags/tag217.xml><?xml version="1.0" encoding="utf-8"?>
<p:tagLst xmlns:p="http://schemas.openxmlformats.org/presentationml/2006/main">
  <p:tag name="KSO_WM_BEAUTIFY_FLAG" val=""/>
</p:tagLst>
</file>

<file path=ppt/tags/tag218.xml><?xml version="1.0" encoding="utf-8"?>
<p:tagLst xmlns:p="http://schemas.openxmlformats.org/presentationml/2006/main">
  <p:tag name="KSO_WM_BEAUTIFY_FLAG" val=""/>
</p:tagLst>
</file>

<file path=ppt/tags/tag219.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2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93_4_5"/>
  <p:tag name="KSO_WM_UNIT_ID" val="diagram20200112_4*q_h_i*193_4_5"/>
  <p:tag name="KSO_WM_TEMPLATE_CATEGORY" val="diagram"/>
  <p:tag name="KSO_WM_TEMPLATE_INDEX" val="20200112"/>
  <p:tag name="KSO_WM_UNIT_LAYERLEVEL" val="1_1_1"/>
  <p:tag name="KSO_WM_TAG_VERSION" val="1.0"/>
  <p:tag name="KSO_WM_BEAUTIFY_FLAG" val="#wm#"/>
  <p:tag name="KSO_WM_UNIT_FILL_FORE_SCHEMECOLOR_INDEX_BRIGHTNESS" val="0"/>
  <p:tag name="KSO_WM_UNIT_FILL_FORE_SCHEMECOLOR_INDEX" val="8"/>
  <p:tag name="KSO_WM_UNIT_FILL_TYPE" val="1"/>
  <p:tag name="KSO_WM_UNIT_USESOURCEFORMAT_APPLY" val="1"/>
</p:tagLst>
</file>

<file path=ppt/tags/tag22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93_4_4"/>
  <p:tag name="KSO_WM_UNIT_ID" val="diagram20200112_4*q_h_i*193_4_4"/>
  <p:tag name="KSO_WM_TEMPLATE_CATEGORY" val="diagram"/>
  <p:tag name="KSO_WM_TEMPLATE_INDEX" val="20200112"/>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USESOURCEFORMAT_APPLY" val="1"/>
</p:tagLst>
</file>

<file path=ppt/tags/tag22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93_3_4"/>
  <p:tag name="KSO_WM_UNIT_ID" val="diagram20200112_4*q_h_i*193_3_4"/>
  <p:tag name="KSO_WM_TEMPLATE_CATEGORY" val="diagram"/>
  <p:tag name="KSO_WM_TEMPLATE_INDEX" val="20200112"/>
  <p:tag name="KSO_WM_UNIT_LAYERLEVEL" val="1_1_1"/>
  <p:tag name="KSO_WM_TAG_VERSION" val="1.0"/>
  <p:tag name="KSO_WM_BEAUTIFY_FLAG" val="#wm#"/>
  <p:tag name="KSO_WM_UNIT_FILL_FORE_SCHEMECOLOR_INDEX_BRIGHTNESS" val="0"/>
  <p:tag name="KSO_WM_UNIT_FILL_FORE_SCHEMECOLOR_INDEX" val="7"/>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22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93_4_3"/>
  <p:tag name="KSO_WM_UNIT_ID" val="diagram20200112_4*q_h_i*193_4_3"/>
  <p:tag name="KSO_WM_TEMPLATE_CATEGORY" val="diagram"/>
  <p:tag name="KSO_WM_TEMPLATE_INDEX" val="20200112"/>
  <p:tag name="KSO_WM_UNIT_LAYERLEVEL" val="1_1_1"/>
  <p:tag name="KSO_WM_TAG_VERSION" val="1.0"/>
  <p:tag name="KSO_WM_BEAUTIFY_FLAG" val="#wm#"/>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224.xml><?xml version="1.0" encoding="utf-8"?>
<p:tagLst xmlns:p="http://schemas.openxmlformats.org/presentationml/2006/main">
  <p:tag name="KSO_WM_UNIT_HIGHLIGHT" val="0"/>
  <p:tag name="KSO_WM_UNIT_COMPATIBLE" val="0"/>
  <p:tag name="KSO_WM_DIAGRAM_GROUP_CODE" val="q1-1"/>
  <p:tag name="KSO_WM_UNIT_TYPE" val="q_h_i"/>
  <p:tag name="KSO_WM_UNIT_INDEX" val="193_1_1"/>
  <p:tag name="KSO_WM_UNIT_ID" val="diagram20200112_4*q_h_i*193_1_1"/>
  <p:tag name="KSO_WM_TEMPLATE_CATEGORY" val="diagram"/>
  <p:tag name="KSO_WM_TEMPLATE_INDEX" val="20200112"/>
  <p:tag name="KSO_WM_UNIT_LAYERLEVEL" val="1_1_1"/>
  <p:tag name="KSO_WM_TAG_VERSION" val="1.0"/>
  <p:tag name="KSO_WM_BEAUTIFY_FLAG" val="#wm#"/>
  <p:tag name="KSO_WM_UNIT_DIAGRAM_ISNUMVISUAL" val="0"/>
  <p:tag name="KSO_WM_UNIT_DIAGRAM_ISREFERUNIT" val="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225.xml><?xml version="1.0" encoding="utf-8"?>
<p:tagLst xmlns:p="http://schemas.openxmlformats.org/presentationml/2006/main">
  <p:tag name="KSO_WM_UNIT_HIGHLIGHT" val="0"/>
  <p:tag name="KSO_WM_UNIT_COMPATIBLE" val="0"/>
  <p:tag name="KSO_WM_DIAGRAM_GROUP_CODE" val="q1-1"/>
  <p:tag name="KSO_WM_UNIT_TYPE" val="q_h_i"/>
  <p:tag name="KSO_WM_UNIT_INDEX" val="193_2_1"/>
  <p:tag name="KSO_WM_UNIT_ID" val="diagram20200112_4*q_h_i*193_2_1"/>
  <p:tag name="KSO_WM_TEMPLATE_CATEGORY" val="diagram"/>
  <p:tag name="KSO_WM_TEMPLATE_INDEX" val="20200112"/>
  <p:tag name="KSO_WM_UNIT_LAYERLEVEL" val="1_1_1"/>
  <p:tag name="KSO_WM_TAG_VERSION" val="1.0"/>
  <p:tag name="KSO_WM_BEAUTIFY_FLAG" val="#wm#"/>
  <p:tag name="KSO_WM_UNIT_DIAGRAM_ISNUMVISUAL" val="0"/>
  <p:tag name="KSO_WM_UNIT_DIAGRAM_ISREFERUNIT" val="0"/>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226.xml><?xml version="1.0" encoding="utf-8"?>
<p:tagLst xmlns:p="http://schemas.openxmlformats.org/presentationml/2006/main">
  <p:tag name="KSO_WM_UNIT_HIGHLIGHT" val="0"/>
  <p:tag name="KSO_WM_UNIT_COMPATIBLE" val="0"/>
  <p:tag name="KSO_WM_DIAGRAM_GROUP_CODE" val="q1-1"/>
  <p:tag name="KSO_WM_UNIT_TYPE" val="q_h_i"/>
  <p:tag name="KSO_WM_UNIT_INDEX" val="193_3_1"/>
  <p:tag name="KSO_WM_UNIT_ID" val="diagram20200112_4*q_h_i*193_3_1"/>
  <p:tag name="KSO_WM_TEMPLATE_CATEGORY" val="diagram"/>
  <p:tag name="KSO_WM_TEMPLATE_INDEX" val="20200112"/>
  <p:tag name="KSO_WM_UNIT_LAYERLEVEL" val="1_1_1"/>
  <p:tag name="KSO_WM_TAG_VERSION" val="1.0"/>
  <p:tag name="KSO_WM_BEAUTIFY_FLAG" val="#wm#"/>
  <p:tag name="KSO_WM_UNIT_DIAGRAM_ISNUMVISUAL" val="0"/>
  <p:tag name="KSO_WM_UNIT_DIAGRAM_ISREFERUNIT" val="0"/>
  <p:tag name="KSO_WM_UNIT_FILL_FORE_SCHEMECOLOR_INDEX_BRIGHTNESS" val="0"/>
  <p:tag name="KSO_WM_UNIT_FILL_FORE_SCHEMECOLOR_INDEX" val="7"/>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22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93_5_7"/>
  <p:tag name="KSO_WM_UNIT_ID" val="diagram20200112_4*q_h_i*193_5_7"/>
  <p:tag name="KSO_WM_TEMPLATE_CATEGORY" val="diagram"/>
  <p:tag name="KSO_WM_TEMPLATE_INDEX" val="20200112"/>
  <p:tag name="KSO_WM_UNIT_LAYERLEVEL" val="1_1_1"/>
  <p:tag name="KSO_WM_TAG_VERSION" val="1.0"/>
  <p:tag name="KSO_WM_BEAUTIFY_FLAG" val="#wm#"/>
  <p:tag name="KSO_WM_UNIT_FILL_FORE_SCHEMECOLOR_INDEX_BRIGHTNESS" val="0"/>
  <p:tag name="KSO_WM_UNIT_FILL_FORE_SCHEMECOLOR_INDEX" val="9"/>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22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93_1_4"/>
  <p:tag name="KSO_WM_UNIT_ID" val="diagram20200112_4*q_h_i*193_1_4"/>
  <p:tag name="KSO_WM_TEMPLATE_CATEGORY" val="diagram"/>
  <p:tag name="KSO_WM_TEMPLATE_INDEX" val="20200112"/>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USESOURCEFORMAT_APPLY" val="1"/>
</p:tagLst>
</file>

<file path=ppt/tags/tag22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93_2_6"/>
  <p:tag name="KSO_WM_UNIT_ID" val="diagram20200112_4*q_h_i*193_2_6"/>
  <p:tag name="KSO_WM_TEMPLATE_CATEGORY" val="diagram"/>
  <p:tag name="KSO_WM_TEMPLATE_INDEX" val="20200112"/>
  <p:tag name="KSO_WM_UNIT_LAYERLEVEL" val="1_1_1"/>
  <p:tag name="KSO_WM_TAG_VERSION" val="1.0"/>
  <p:tag name="KSO_WM_BEAUTIFY_FLAG" val="#wm#"/>
  <p:tag name="KSO_WM_UNIT_FILL_FORE_SCHEMECOLOR_INDEX_BRIGHTNESS" val="0"/>
  <p:tag name="KSO_WM_UNIT_FILL_FORE_SCHEMECOLOR_INDEX" val="6"/>
  <p:tag name="KSO_WM_UNIT_FILL_TYPE" val="1"/>
  <p:tag name="KSO_WM_UNIT_USESOURCEFORMAT_APPLY" val="1"/>
</p:tagLst>
</file>

<file path=ppt/tags/tag23.xml><?xml version="1.0" encoding="utf-8"?>
<p:tagLst xmlns:p="http://schemas.openxmlformats.org/presentationml/2006/main">
  <p:tag name="KSO_WM_BEAUTIFY_FLAG" val=""/>
</p:tagLst>
</file>

<file path=ppt/tags/tag23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93_2_5"/>
  <p:tag name="KSO_WM_UNIT_ID" val="diagram20200112_4*q_h_i*193_2_5"/>
  <p:tag name="KSO_WM_TEMPLATE_CATEGORY" val="diagram"/>
  <p:tag name="KSO_WM_TEMPLATE_INDEX" val="20200112"/>
  <p:tag name="KSO_WM_UNIT_LAYERLEVEL" val="1_1_1"/>
  <p:tag name="KSO_WM_TAG_VERSION" val="1.0"/>
  <p:tag name="KSO_WM_BEAUTIFY_FLAG" val="#wm#"/>
  <p:tag name="KSO_WM_UNIT_FILL_FORE_SCHEMECOLOR_INDEX_BRIGHTNESS" val="0"/>
  <p:tag name="KSO_WM_UNIT_FILL_FORE_SCHEMECOLOR_INDEX" val="6"/>
  <p:tag name="KSO_WM_UNIT_FILL_TYPE" val="1"/>
  <p:tag name="KSO_WM_UNIT_USESOURCEFORMAT_APPLY" val="1"/>
</p:tagLst>
</file>

<file path=ppt/tags/tag23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93_2_4"/>
  <p:tag name="KSO_WM_UNIT_ID" val="diagram20200112_4*q_h_i*193_2_4"/>
  <p:tag name="KSO_WM_TEMPLATE_CATEGORY" val="diagram"/>
  <p:tag name="KSO_WM_TEMPLATE_INDEX" val="20200112"/>
  <p:tag name="KSO_WM_UNIT_LAYERLEVEL" val="1_1_1"/>
  <p:tag name="KSO_WM_TAG_VERSION" val="1.0"/>
  <p:tag name="KSO_WM_BEAUTIFY_FLAG" val="#wm#"/>
  <p:tag name="KSO_WM_UNIT_FILL_FORE_SCHEMECOLOR_INDEX_BRIGHTNESS" val="0"/>
  <p:tag name="KSO_WM_UNIT_FILL_FORE_SCHEMECOLOR_INDEX" val="6"/>
  <p:tag name="KSO_WM_UNIT_FILL_TYPE" val="1"/>
  <p:tag name="KSO_WM_UNIT_USESOURCEFORMAT_APPLY" val="1"/>
</p:tagLst>
</file>

<file path=ppt/tags/tag23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93_5_6"/>
  <p:tag name="KSO_WM_UNIT_ID" val="diagram20200112_4*q_h_i*193_5_6"/>
  <p:tag name="KSO_WM_TEMPLATE_CATEGORY" val="diagram"/>
  <p:tag name="KSO_WM_TEMPLATE_INDEX" val="20200112"/>
  <p:tag name="KSO_WM_UNIT_LAYERLEVEL" val="1_1_1"/>
  <p:tag name="KSO_WM_TAG_VERSION" val="1.0"/>
  <p:tag name="KSO_WM_BEAUTIFY_FLAG" val="#wm#"/>
  <p:tag name="KSO_WM_UNIT_FILL_FORE_SCHEMECOLOR_INDEX_BRIGHTNESS" val="0"/>
  <p:tag name="KSO_WM_UNIT_FILL_FORE_SCHEMECOLOR_INDEX" val="9"/>
  <p:tag name="KSO_WM_UNIT_FILL_TYPE" val="1"/>
  <p:tag name="KSO_WM_UNIT_USESOURCEFORMAT_APPLY" val="1"/>
</p:tagLst>
</file>

<file path=ppt/tags/tag23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93_5_5"/>
  <p:tag name="KSO_WM_UNIT_ID" val="diagram20200112_4*q_h_i*193_5_5"/>
  <p:tag name="KSO_WM_TEMPLATE_CATEGORY" val="diagram"/>
  <p:tag name="KSO_WM_TEMPLATE_INDEX" val="20200112"/>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USESOURCEFORMAT_APPLY" val="1"/>
</p:tagLst>
</file>

<file path=ppt/tags/tag23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93_5_3"/>
  <p:tag name="KSO_WM_UNIT_ID" val="diagram20200112_4*q_h_i*193_5_3"/>
  <p:tag name="KSO_WM_TEMPLATE_CATEGORY" val="diagram"/>
  <p:tag name="KSO_WM_TEMPLATE_INDEX" val="20200112"/>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USESOURCEFORMAT_APPLY" val="1"/>
</p:tagLst>
</file>

<file path=ppt/tags/tag23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93_5_2"/>
  <p:tag name="KSO_WM_UNIT_ID" val="diagram20200112_4*q_h_i*193_5_2"/>
  <p:tag name="KSO_WM_TEMPLATE_CATEGORY" val="diagram"/>
  <p:tag name="KSO_WM_TEMPLATE_INDEX" val="20200112"/>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USESOURCEFORMAT_APPLY" val="1"/>
</p:tagLst>
</file>

<file path=ppt/tags/tag23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93_1_3"/>
  <p:tag name="KSO_WM_UNIT_ID" val="diagram20200112_4*q_h_i*193_1_3"/>
  <p:tag name="KSO_WM_TEMPLATE_CATEGORY" val="diagram"/>
  <p:tag name="KSO_WM_TEMPLATE_INDEX" val="20200112"/>
  <p:tag name="KSO_WM_UNIT_LAYERLEVEL" val="1_1_1"/>
  <p:tag name="KSO_WM_TAG_VERSION" val="1.0"/>
  <p:tag name="KSO_WM_BEAUTIFY_FLAG" val="#wm#"/>
  <p:tag name="KSO_WM_UNIT_USESOURCEFORMAT_APPLY" val="1"/>
</p:tagLst>
</file>

<file path=ppt/tags/tag23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93_4_2"/>
  <p:tag name="KSO_WM_UNIT_ID" val="diagram20200112_4*q_h_i*193_4_2"/>
  <p:tag name="KSO_WM_TEMPLATE_CATEGORY" val="diagram"/>
  <p:tag name="KSO_WM_TEMPLATE_INDEX" val="20200112"/>
  <p:tag name="KSO_WM_UNIT_LAYERLEVEL" val="1_1_1"/>
  <p:tag name="KSO_WM_TAG_VERSION" val="1.0"/>
  <p:tag name="KSO_WM_BEAUTIFY_FLAG" val="#wm#"/>
  <p:tag name="KSO_WM_UNIT_USESOURCEFORMAT_APPLY" val="1"/>
</p:tagLst>
</file>

<file path=ppt/tags/tag23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93_2_3"/>
  <p:tag name="KSO_WM_UNIT_ID" val="diagram20200112_4*q_h_i*193_2_3"/>
  <p:tag name="KSO_WM_TEMPLATE_CATEGORY" val="diagram"/>
  <p:tag name="KSO_WM_TEMPLATE_INDEX" val="20200112"/>
  <p:tag name="KSO_WM_UNIT_LAYERLEVEL" val="1_1_1"/>
  <p:tag name="KSO_WM_TAG_VERSION" val="1.0"/>
  <p:tag name="KSO_WM_BEAUTIFY_FLAG" val="#wm#"/>
  <p:tag name="KSO_WM_UNIT_USESOURCEFORMAT_APPLY" val="1"/>
</p:tagLst>
</file>

<file path=ppt/tags/tag23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93_3_3"/>
  <p:tag name="KSO_WM_UNIT_ID" val="diagram20200112_4*q_h_i*193_3_3"/>
  <p:tag name="KSO_WM_TEMPLATE_CATEGORY" val="diagram"/>
  <p:tag name="KSO_WM_TEMPLATE_INDEX" val="20200112"/>
  <p:tag name="KSO_WM_UNIT_LAYERLEVEL" val="1_1_1"/>
  <p:tag name="KSO_WM_TAG_VERSION" val="1.0"/>
  <p:tag name="KSO_WM_BEAUTIFY_FLAG" val="#wm#"/>
  <p:tag name="KSO_WM_UNIT_USESOURCEFORMAT_APPLY" val="1"/>
</p:tagLst>
</file>

<file path=ppt/tags/tag24.xml><?xml version="1.0" encoding="utf-8"?>
<p:tagLst xmlns:p="http://schemas.openxmlformats.org/presentationml/2006/main">
  <p:tag name="KSO_WM_BEAUTIFY_FLAG" val=""/>
</p:tagLst>
</file>

<file path=ppt/tags/tag24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93_5_1"/>
  <p:tag name="KSO_WM_UNIT_ID" val="diagram20200112_4*q_h_i*193_5_1"/>
  <p:tag name="KSO_WM_TEMPLATE_CATEGORY" val="diagram"/>
  <p:tag name="KSO_WM_TEMPLATE_INDEX" val="20200112"/>
  <p:tag name="KSO_WM_UNIT_LAYERLEVEL" val="1_1_1"/>
  <p:tag name="KSO_WM_TAG_VERSION" val="1.0"/>
  <p:tag name="KSO_WM_BEAUTIFY_FLAG" val="#wm#"/>
  <p:tag name="KSO_WM_UNIT_TEXT_FILL_FORE_SCHEMECOLOR_INDEX_BRIGHTNESS" val="0"/>
  <p:tag name="KSO_WM_UNIT_TEXT_FILL_FORE_SCHEMECOLOR_INDEX" val="14"/>
  <p:tag name="KSO_WM_UNIT_TEXT_FILL_TYPE" val="1"/>
  <p:tag name="KSO_WM_UNIT_USESOURCEFORMAT_APPLY" val="1"/>
</p:tagLst>
</file>

<file path=ppt/tags/tag24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93_1_2"/>
  <p:tag name="KSO_WM_UNIT_ID" val="diagram20200112_4*q_h_i*193_1_2"/>
  <p:tag name="KSO_WM_TEMPLATE_CATEGORY" val="diagram"/>
  <p:tag name="KSO_WM_TEMPLATE_INDEX" val="20200112"/>
  <p:tag name="KSO_WM_UNIT_LAYERLEVEL" val="1_1_1"/>
  <p:tag name="KSO_WM_TAG_VERSION" val="1.0"/>
  <p:tag name="KSO_WM_BEAUTIFY_FLAG" val="#wm#"/>
  <p:tag name="KSO_WM_UNIT_TEXT_FILL_FORE_SCHEMECOLOR_INDEX_BRIGHTNESS" val="0"/>
  <p:tag name="KSO_WM_UNIT_TEXT_FILL_FORE_SCHEMECOLOR_INDEX" val="14"/>
  <p:tag name="KSO_WM_UNIT_TEXT_FILL_TYPE" val="1"/>
  <p:tag name="KSO_WM_UNIT_USESOURCEFORMAT_APPLY" val="1"/>
</p:tagLst>
</file>

<file path=ppt/tags/tag24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93_2_2"/>
  <p:tag name="KSO_WM_UNIT_ID" val="diagram20200112_4*q_h_i*193_2_2"/>
  <p:tag name="KSO_WM_TEMPLATE_CATEGORY" val="diagram"/>
  <p:tag name="KSO_WM_TEMPLATE_INDEX" val="20200112"/>
  <p:tag name="KSO_WM_UNIT_LAYERLEVEL" val="1_1_1"/>
  <p:tag name="KSO_WM_TAG_VERSION" val="1.0"/>
  <p:tag name="KSO_WM_BEAUTIFY_FLAG" val="#wm#"/>
  <p:tag name="KSO_WM_UNIT_TEXT_FILL_FORE_SCHEMECOLOR_INDEX_BRIGHTNESS" val="0"/>
  <p:tag name="KSO_WM_UNIT_TEXT_FILL_FORE_SCHEMECOLOR_INDEX" val="14"/>
  <p:tag name="KSO_WM_UNIT_TEXT_FILL_TYPE" val="1"/>
  <p:tag name="KSO_WM_UNIT_USESOURCEFORMAT_APPLY" val="1"/>
</p:tagLst>
</file>

<file path=ppt/tags/tag24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93_3_2"/>
  <p:tag name="KSO_WM_UNIT_ID" val="diagram20200112_4*q_h_i*193_3_2"/>
  <p:tag name="KSO_WM_TEMPLATE_CATEGORY" val="diagram"/>
  <p:tag name="KSO_WM_TEMPLATE_INDEX" val="20200112"/>
  <p:tag name="KSO_WM_UNIT_LAYERLEVEL" val="1_1_1"/>
  <p:tag name="KSO_WM_TAG_VERSION" val="1.0"/>
  <p:tag name="KSO_WM_BEAUTIFY_FLAG" val="#wm#"/>
  <p:tag name="KSO_WM_UNIT_TEXT_FILL_FORE_SCHEMECOLOR_INDEX_BRIGHTNESS" val="0"/>
  <p:tag name="KSO_WM_UNIT_TEXT_FILL_FORE_SCHEMECOLOR_INDEX" val="14"/>
  <p:tag name="KSO_WM_UNIT_TEXT_FILL_TYPE" val="1"/>
  <p:tag name="KSO_WM_UNIT_USESOURCEFORMAT_APPLY" val="1"/>
</p:tagLst>
</file>

<file path=ppt/tags/tag24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93_4_1"/>
  <p:tag name="KSO_WM_UNIT_ID" val="diagram20200112_4*q_h_i*193_4_1"/>
  <p:tag name="KSO_WM_TEMPLATE_CATEGORY" val="diagram"/>
  <p:tag name="KSO_WM_TEMPLATE_INDEX" val="20200112"/>
  <p:tag name="KSO_WM_UNIT_LAYERLEVEL" val="1_1_1"/>
  <p:tag name="KSO_WM_TAG_VERSION" val="1.0"/>
  <p:tag name="KSO_WM_BEAUTIFY_FLAG" val="#wm#"/>
  <p:tag name="KSO_WM_UNIT_TEXT_FILL_FORE_SCHEMECOLOR_INDEX_BRIGHTNESS" val="0"/>
  <p:tag name="KSO_WM_UNIT_TEXT_FILL_FORE_SCHEMECOLOR_INDEX" val="14"/>
  <p:tag name="KSO_WM_UNIT_TEXT_FILL_TYPE" val="1"/>
  <p:tag name="KSO_WM_UNIT_USESOURCEFORMAT_APPLY" val="1"/>
</p:tagLst>
</file>

<file path=ppt/tags/tag24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93_5_4"/>
  <p:tag name="KSO_WM_UNIT_ID" val="diagram20200112_4*q_h_i*193_5_4"/>
  <p:tag name="KSO_WM_TEMPLATE_CATEGORY" val="diagram"/>
  <p:tag name="KSO_WM_TEMPLATE_INDEX" val="20200112"/>
  <p:tag name="KSO_WM_UNIT_LAYERLEVEL" val="1_1_1"/>
  <p:tag name="KSO_WM_TAG_VERSION" val="1.0"/>
  <p:tag name="KSO_WM_BEAUTIFY_FLAG" val="#wm#"/>
  <p:tag name="KSO_WM_UNIT_USESOURCEFORMAT_APPLY" val="1"/>
</p:tagLst>
</file>

<file path=ppt/tags/tag246.xml><?xml version="1.0" encoding="utf-8"?>
<p:tagLst xmlns:p="http://schemas.openxmlformats.org/presentationml/2006/main">
  <p:tag name="KSO_WM_BEAUTIFY_FLAG" val=""/>
</p:tagLst>
</file>

<file path=ppt/tags/tag247.xml><?xml version="1.0" encoding="utf-8"?>
<p:tagLst xmlns:p="http://schemas.openxmlformats.org/presentationml/2006/main">
  <p:tag name="KSO_WM_BEAUTIFY_FLAG" val=""/>
</p:tagLst>
</file>

<file path=ppt/tags/tag248.xml><?xml version="1.0" encoding="utf-8"?>
<p:tagLst xmlns:p="http://schemas.openxmlformats.org/presentationml/2006/main">
  <p:tag name="KSO_WM_BEAUTIFY_FLAG" val=""/>
</p:tagLst>
</file>

<file path=ppt/tags/tag249.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50.xml><?xml version="1.0" encoding="utf-8"?>
<p:tagLst xmlns:p="http://schemas.openxmlformats.org/presentationml/2006/main">
  <p:tag name="KSO_WM_BEAUTIFY_FLAG" val=""/>
</p:tagLst>
</file>

<file path=ppt/tags/tag251.xml><?xml version="1.0" encoding="utf-8"?>
<p:tagLst xmlns:p="http://schemas.openxmlformats.org/presentationml/2006/main">
  <p:tag name="KSO_WM_BEAUTIFY_FLAG" val=""/>
</p:tagLst>
</file>

<file path=ppt/tags/tag252.xml><?xml version="1.0" encoding="utf-8"?>
<p:tagLst xmlns:p="http://schemas.openxmlformats.org/presentationml/2006/main">
  <p:tag name="KSO_WM_BEAUTIFY_FLAG" val=""/>
</p:tagLst>
</file>

<file path=ppt/tags/tag253.xml><?xml version="1.0" encoding="utf-8"?>
<p:tagLst xmlns:p="http://schemas.openxmlformats.org/presentationml/2006/main">
  <p:tag name="KSO_WM_BEAUTIFY_FLAG" val=""/>
</p:tagLst>
</file>

<file path=ppt/tags/tag254.xml><?xml version="1.0" encoding="utf-8"?>
<p:tagLst xmlns:p="http://schemas.openxmlformats.org/presentationml/2006/main">
  <p:tag name="KSO_WM_BEAUTIFY_FLAG" val=""/>
</p:tagLst>
</file>

<file path=ppt/tags/tag255.xml><?xml version="1.0" encoding="utf-8"?>
<p:tagLst xmlns:p="http://schemas.openxmlformats.org/presentationml/2006/main">
  <p:tag name="KSO_WM_BEAUTIFY_FLAG" val=""/>
</p:tagLst>
</file>

<file path=ppt/tags/tag256.xml><?xml version="1.0" encoding="utf-8"?>
<p:tagLst xmlns:p="http://schemas.openxmlformats.org/presentationml/2006/main">
  <p:tag name="KSO_WM_BEAUTIFY_FLAG" val=""/>
</p:tagLst>
</file>

<file path=ppt/tags/tag257.xml><?xml version="1.0" encoding="utf-8"?>
<p:tagLst xmlns:p="http://schemas.openxmlformats.org/presentationml/2006/main">
  <p:tag name="KSO_WM_BEAUTIFY_FLAG" val=""/>
</p:tagLst>
</file>

<file path=ppt/tags/tag258.xml><?xml version="1.0" encoding="utf-8"?>
<p:tagLst xmlns:p="http://schemas.openxmlformats.org/presentationml/2006/main">
  <p:tag name="KSO_WM_BEAUTIFY_FLAG" val=""/>
</p:tagLst>
</file>

<file path=ppt/tags/tag259.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60.xml><?xml version="1.0" encoding="utf-8"?>
<p:tagLst xmlns:p="http://schemas.openxmlformats.org/presentationml/2006/main">
  <p:tag name="KSO_WM_BEAUTIFY_FLAG" val=""/>
</p:tagLst>
</file>

<file path=ppt/tags/tag261.xml><?xml version="1.0" encoding="utf-8"?>
<p:tagLst xmlns:p="http://schemas.openxmlformats.org/presentationml/2006/main">
  <p:tag name="KSO_WM_BEAUTIFY_FLAG" val=""/>
</p:tagLst>
</file>

<file path=ppt/tags/tag262.xml><?xml version="1.0" encoding="utf-8"?>
<p:tagLst xmlns:p="http://schemas.openxmlformats.org/presentationml/2006/main">
  <p:tag name="KSO_WM_BEAUTIFY_FLAG" val=""/>
</p:tagLst>
</file>

<file path=ppt/tags/tag263.xml><?xml version="1.0" encoding="utf-8"?>
<p:tagLst xmlns:p="http://schemas.openxmlformats.org/presentationml/2006/main">
  <p:tag name="KSO_WM_BEAUTIFY_FLAG" val=""/>
</p:tagLst>
</file>

<file path=ppt/tags/tag264.xml><?xml version="1.0" encoding="utf-8"?>
<p:tagLst xmlns:p="http://schemas.openxmlformats.org/presentationml/2006/main">
  <p:tag name="KSO_WM_BEAUTIFY_FLAG" val=""/>
</p:tagLst>
</file>

<file path=ppt/tags/tag265.xml><?xml version="1.0" encoding="utf-8"?>
<p:tagLst xmlns:p="http://schemas.openxmlformats.org/presentationml/2006/main">
  <p:tag name="KSO_WM_BEAUTIFY_FLAG" val=""/>
</p:tagLst>
</file>

<file path=ppt/tags/tag266.xml><?xml version="1.0" encoding="utf-8"?>
<p:tagLst xmlns:p="http://schemas.openxmlformats.org/presentationml/2006/main">
  <p:tag name="KSO_WM_BEAUTIFY_FLAG" val=""/>
</p:tagLst>
</file>

<file path=ppt/tags/tag267.xml><?xml version="1.0" encoding="utf-8"?>
<p:tagLst xmlns:p="http://schemas.openxmlformats.org/presentationml/2006/main">
  <p:tag name="KSO_WM_BEAUTIFY_FLAG" val=""/>
</p:tagLst>
</file>

<file path=ppt/tags/tag268.xml><?xml version="1.0" encoding="utf-8"?>
<p:tagLst xmlns:p="http://schemas.openxmlformats.org/presentationml/2006/main">
  <p:tag name="KSO_WM_BEAUTIFY_FLAG" val=""/>
</p:tagLst>
</file>

<file path=ppt/tags/tag269.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70.xml><?xml version="1.0" encoding="utf-8"?>
<p:tagLst xmlns:p="http://schemas.openxmlformats.org/presentationml/2006/main">
  <p:tag name="KSO_WM_BEAUTIFY_FLAG" val=""/>
</p:tagLst>
</file>

<file path=ppt/tags/tag271.xml><?xml version="1.0" encoding="utf-8"?>
<p:tagLst xmlns:p="http://schemas.openxmlformats.org/presentationml/2006/main">
  <p:tag name="KSO_WM_BEAUTIFY_FLAG" val=""/>
</p:tagLst>
</file>

<file path=ppt/tags/tag272.xml><?xml version="1.0" encoding="utf-8"?>
<p:tagLst xmlns:p="http://schemas.openxmlformats.org/presentationml/2006/main">
  <p:tag name="KSO_WM_BEAUTIFY_FLAG" val=""/>
</p:tagLst>
</file>

<file path=ppt/tags/tag273.xml><?xml version="1.0" encoding="utf-8"?>
<p:tagLst xmlns:p="http://schemas.openxmlformats.org/presentationml/2006/main">
  <p:tag name="KSO_WM_BEAUTIFY_FLAG" val=""/>
</p:tagLst>
</file>

<file path=ppt/tags/tag274.xml><?xml version="1.0" encoding="utf-8"?>
<p:tagLst xmlns:p="http://schemas.openxmlformats.org/presentationml/2006/main">
  <p:tag name="KSO_WM_BEAUTIFY_FLAG" val=""/>
</p:tagLst>
</file>

<file path=ppt/tags/tag275.xml><?xml version="1.0" encoding="utf-8"?>
<p:tagLst xmlns:p="http://schemas.openxmlformats.org/presentationml/2006/main">
  <p:tag name="KSO_WM_BEAUTIFY_FLAG" val=""/>
</p:tagLst>
</file>

<file path=ppt/tags/tag276.xml><?xml version="1.0" encoding="utf-8"?>
<p:tagLst xmlns:p="http://schemas.openxmlformats.org/presentationml/2006/main">
  <p:tag name="KSO_WM_BEAUTIFY_FLAG" val=""/>
</p:tagLst>
</file>

<file path=ppt/tags/tag277.xml><?xml version="1.0" encoding="utf-8"?>
<p:tagLst xmlns:p="http://schemas.openxmlformats.org/presentationml/2006/main">
  <p:tag name="KSO_WM_BEAUTIFY_FLAG" val=""/>
</p:tagLst>
</file>

<file path=ppt/tags/tag278.xml><?xml version="1.0" encoding="utf-8"?>
<p:tagLst xmlns:p="http://schemas.openxmlformats.org/presentationml/2006/main">
  <p:tag name="KSO_WM_BEAUTIFY_FLAG" val=""/>
</p:tagLst>
</file>

<file path=ppt/tags/tag279.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80.xml><?xml version="1.0" encoding="utf-8"?>
<p:tagLst xmlns:p="http://schemas.openxmlformats.org/presentationml/2006/main">
  <p:tag name="KSO_WM_BEAUTIFY_FLAG" val=""/>
</p:tagLst>
</file>

<file path=ppt/tags/tag281.xml><?xml version="1.0" encoding="utf-8"?>
<p:tagLst xmlns:p="http://schemas.openxmlformats.org/presentationml/2006/main">
  <p:tag name="KSO_WM_BEAUTIFY_FLAG" val=""/>
</p:tagLst>
</file>

<file path=ppt/tags/tag282.xml><?xml version="1.0" encoding="utf-8"?>
<p:tagLst xmlns:p="http://schemas.openxmlformats.org/presentationml/2006/main">
  <p:tag name="KSO_WM_BEAUTIFY_FLAG" val=""/>
</p:tagLst>
</file>

<file path=ppt/tags/tag283.xml><?xml version="1.0" encoding="utf-8"?>
<p:tagLst xmlns:p="http://schemas.openxmlformats.org/presentationml/2006/main">
  <p:tag name="KSO_WM_BEAUTIFY_FLAG" val=""/>
</p:tagLst>
</file>

<file path=ppt/tags/tag284.xml><?xml version="1.0" encoding="utf-8"?>
<p:tagLst xmlns:p="http://schemas.openxmlformats.org/presentationml/2006/main">
  <p:tag name="KSO_WM_BEAUTIFY_FLAG" val=""/>
</p:tagLst>
</file>

<file path=ppt/tags/tag285.xml><?xml version="1.0" encoding="utf-8"?>
<p:tagLst xmlns:p="http://schemas.openxmlformats.org/presentationml/2006/main">
  <p:tag name="KSO_WM_BEAUTIFY_FLAG" val=""/>
</p:tagLst>
</file>

<file path=ppt/tags/tag286.xml><?xml version="1.0" encoding="utf-8"?>
<p:tagLst xmlns:p="http://schemas.openxmlformats.org/presentationml/2006/main">
  <p:tag name="KSO_WM_BEAUTIFY_FLAG" val=""/>
</p:tagLst>
</file>

<file path=ppt/tags/tag287.xml><?xml version="1.0" encoding="utf-8"?>
<p:tagLst xmlns:p="http://schemas.openxmlformats.org/presentationml/2006/main">
  <p:tag name="KSO_WM_BEAUTIFY_FLAG" val=""/>
</p:tagLst>
</file>

<file path=ppt/tags/tag288.xml><?xml version="1.0" encoding="utf-8"?>
<p:tagLst xmlns:p="http://schemas.openxmlformats.org/presentationml/2006/main">
  <p:tag name="KSO_WM_BEAUTIFY_FLAG" val=""/>
</p:tagLst>
</file>

<file path=ppt/tags/tag289.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290.xml><?xml version="1.0" encoding="utf-8"?>
<p:tagLst xmlns:p="http://schemas.openxmlformats.org/presentationml/2006/main">
  <p:tag name="KSO_WM_BEAUTIFY_FLAG" val=""/>
</p:tagLst>
</file>

<file path=ppt/tags/tag291.xml><?xml version="1.0" encoding="utf-8"?>
<p:tagLst xmlns:p="http://schemas.openxmlformats.org/presentationml/2006/main">
  <p:tag name="KSO_WM_BEAUTIFY_FLAG" val=""/>
</p:tagLst>
</file>

<file path=ppt/tags/tag292.xml><?xml version="1.0" encoding="utf-8"?>
<p:tagLst xmlns:p="http://schemas.openxmlformats.org/presentationml/2006/main">
  <p:tag name="KSO_WM_BEAUTIFY_FLAG" val=""/>
</p:tagLst>
</file>

<file path=ppt/tags/tag293.xml><?xml version="1.0" encoding="utf-8"?>
<p:tagLst xmlns:p="http://schemas.openxmlformats.org/presentationml/2006/main">
  <p:tag name="KSO_WM_BEAUTIFY_FLAG" val=""/>
</p:tagLst>
</file>

<file path=ppt/tags/tag294.xml><?xml version="1.0" encoding="utf-8"?>
<p:tagLst xmlns:p="http://schemas.openxmlformats.org/presentationml/2006/main">
  <p:tag name="KSO_WM_BEAUTIFY_FLAG" val=""/>
</p:tagLst>
</file>

<file path=ppt/tags/tag295.xml><?xml version="1.0" encoding="utf-8"?>
<p:tagLst xmlns:p="http://schemas.openxmlformats.org/presentationml/2006/main">
  <p:tag name="KSO_WM_BEAUTIFY_FLAG" val=""/>
</p:tagLst>
</file>

<file path=ppt/tags/tag296.xml><?xml version="1.0" encoding="utf-8"?>
<p:tagLst xmlns:p="http://schemas.openxmlformats.org/presentationml/2006/main">
  <p:tag name="KSO_WM_BEAUTIFY_FLAG" val=""/>
</p:tagLst>
</file>

<file path=ppt/tags/tag297.xml><?xml version="1.0" encoding="utf-8"?>
<p:tagLst xmlns:p="http://schemas.openxmlformats.org/presentationml/2006/main">
  <p:tag name="KSO_WM_BEAUTIFY_FLAG" val=""/>
</p:tagLst>
</file>

<file path=ppt/tags/tag298.xml><?xml version="1.0" encoding="utf-8"?>
<p:tagLst xmlns:p="http://schemas.openxmlformats.org/presentationml/2006/main">
  <p:tag name="KSO_WM_BEAUTIFY_FLAG" val=""/>
</p:tagLst>
</file>

<file path=ppt/tags/tag29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00.xml><?xml version="1.0" encoding="utf-8"?>
<p:tagLst xmlns:p="http://schemas.openxmlformats.org/presentationml/2006/main">
  <p:tag name="KSO_WM_BEAUTIFY_FLAG" val=""/>
</p:tagLst>
</file>

<file path=ppt/tags/tag301.xml><?xml version="1.0" encoding="utf-8"?>
<p:tagLst xmlns:p="http://schemas.openxmlformats.org/presentationml/2006/main">
  <p:tag name="KSO_WM_BEAUTIFY_FLAG" val=""/>
</p:tagLst>
</file>

<file path=ppt/tags/tag302.xml><?xml version="1.0" encoding="utf-8"?>
<p:tagLst xmlns:p="http://schemas.openxmlformats.org/presentationml/2006/main">
  <p:tag name="KSO_WM_BEAUTIFY_FLAG" val=""/>
</p:tagLst>
</file>

<file path=ppt/tags/tag303.xml><?xml version="1.0" encoding="utf-8"?>
<p:tagLst xmlns:p="http://schemas.openxmlformats.org/presentationml/2006/main">
  <p:tag name="KSO_WM_BEAUTIFY_FLAG" val=""/>
</p:tagLst>
</file>

<file path=ppt/tags/tag304.xml><?xml version="1.0" encoding="utf-8"?>
<p:tagLst xmlns:p="http://schemas.openxmlformats.org/presentationml/2006/main">
  <p:tag name="KSO_WM_BEAUTIFY_FLAG" val=""/>
</p:tagLst>
</file>

<file path=ppt/tags/tag305.xml><?xml version="1.0" encoding="utf-8"?>
<p:tagLst xmlns:p="http://schemas.openxmlformats.org/presentationml/2006/main">
  <p:tag name="KSO_WM_BEAUTIFY_FLAG" val=""/>
</p:tagLst>
</file>

<file path=ppt/tags/tag306.xml><?xml version="1.0" encoding="utf-8"?>
<p:tagLst xmlns:p="http://schemas.openxmlformats.org/presentationml/2006/main">
  <p:tag name="KSO_WM_BEAUTIFY_FLAG" val=""/>
</p:tagLst>
</file>

<file path=ppt/tags/tag307.xml><?xml version="1.0" encoding="utf-8"?>
<p:tagLst xmlns:p="http://schemas.openxmlformats.org/presentationml/2006/main">
  <p:tag name="KSO_WM_BEAUTIFY_FLAG" val=""/>
</p:tagLst>
</file>

<file path=ppt/tags/tag308.xml><?xml version="1.0" encoding="utf-8"?>
<p:tagLst xmlns:p="http://schemas.openxmlformats.org/presentationml/2006/main">
  <p:tag name="KSO_WM_BEAUTIFY_FLAG" val=""/>
</p:tagLst>
</file>

<file path=ppt/tags/tag309.xml><?xml version="1.0" encoding="utf-8"?>
<p:tagLst xmlns:p="http://schemas.openxmlformats.org/presentationml/2006/main">
  <p:tag name="KSO_WM_BEAUTIFY_FLAG" val=""/>
</p:tagLst>
</file>

<file path=ppt/tags/tag31.xml><?xml version="1.0" encoding="utf-8"?>
<p:tagLst xmlns:p="http://schemas.openxmlformats.org/presentationml/2006/main">
  <p:tag name="MH" val="20151111212039"/>
  <p:tag name="MH_LIBRARY" val="GRAPHIC"/>
  <p:tag name="MH_TYPE" val="Other"/>
  <p:tag name="MH_ORDER" val="4"/>
  <p:tag name="KSO_WM_BEAUTIFY_FLAG" val=""/>
</p:tagLst>
</file>

<file path=ppt/tags/tag310.xml><?xml version="1.0" encoding="utf-8"?>
<p:tagLst xmlns:p="http://schemas.openxmlformats.org/presentationml/2006/main">
  <p:tag name="KSO_WM_BEAUTIFY_FLAG" val=""/>
</p:tagLst>
</file>

<file path=ppt/tags/tag311.xml><?xml version="1.0" encoding="utf-8"?>
<p:tagLst xmlns:p="http://schemas.openxmlformats.org/presentationml/2006/main">
  <p:tag name="KSO_WM_BEAUTIFY_FLAG" val=""/>
</p:tagLst>
</file>

<file path=ppt/tags/tag312.xml><?xml version="1.0" encoding="utf-8"?>
<p:tagLst xmlns:p="http://schemas.openxmlformats.org/presentationml/2006/main">
  <p:tag name="KSO_WM_BEAUTIFY_FLAG" val=""/>
</p:tagLst>
</file>

<file path=ppt/tags/tag313.xml><?xml version="1.0" encoding="utf-8"?>
<p:tagLst xmlns:p="http://schemas.openxmlformats.org/presentationml/2006/main">
  <p:tag name="KSO_WM_BEAUTIFY_FLAG" val=""/>
</p:tagLst>
</file>

<file path=ppt/tags/tag314.xml><?xml version="1.0" encoding="utf-8"?>
<p:tagLst xmlns:p="http://schemas.openxmlformats.org/presentationml/2006/main">
  <p:tag name="KSO_WM_BEAUTIFY_FLAG" val=""/>
</p:tagLst>
</file>

<file path=ppt/tags/tag316.xml><?xml version="1.0" encoding="utf-8"?>
<p:tagLst xmlns:p="http://schemas.openxmlformats.org/presentationml/2006/main">
  <p:tag name="COMMONDATA" val="eyJoZGlkIjoiZmM1MTA5ODc3ZGQyMjAyNTRkZjNkY2E4ZjI5NmVjMmYifQ=="/>
  <p:tag name="KSO_WPP_MARK_KEY" val="854e2d49-8d23-4ada-b549-4ccbaf220b47"/>
  <p:tag name="commondata" val="eyJoZGlkIjoiZjI0ODdlYmYyMDNiNWJhNWI5MGY4MDUzN2E1MTcxZDQifQ=="/>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UNIT_TABLE_BEAUTIFY" val="smartTable{01b694e7-8546-4923-8cef-0b381e33a167}"/>
  <p:tag name="TABLE_ENDDRAG_ORIGIN_RECT" val="1060*406"/>
  <p:tag name="TABLE_ENDDRAG_RECT" val="116*202*1060*406"/>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98">
    <a:dk1>
      <a:sysClr val="windowText" lastClr="000000"/>
    </a:dk1>
    <a:lt1>
      <a:sysClr val="window" lastClr="FFFFFF"/>
    </a:lt1>
    <a:dk2>
      <a:srgbClr val="212745"/>
    </a:dk2>
    <a:lt2>
      <a:srgbClr val="7F7F7F"/>
    </a:lt2>
    <a:accent1>
      <a:srgbClr val="0070C0"/>
    </a:accent1>
    <a:accent2>
      <a:srgbClr val="0070C0"/>
    </a:accent2>
    <a:accent3>
      <a:srgbClr val="0070C0"/>
    </a:accent3>
    <a:accent4>
      <a:srgbClr val="0070C0"/>
    </a:accent4>
    <a:accent5>
      <a:srgbClr val="0070C0"/>
    </a:accent5>
    <a:accent6>
      <a:srgbClr val="0070C0"/>
    </a:accent6>
    <a:hlink>
      <a:srgbClr val="56C7AA"/>
    </a:hlink>
    <a:folHlink>
      <a:srgbClr val="59A8D1"/>
    </a:folHlink>
  </a:clrScheme>
  <a:fontScheme name="自定义 8">
    <a:majorFont>
      <a:latin typeface="ITC Avant Garde Std Md"/>
      <a:ea typeface="方正兰亭黑简体"/>
      <a:cs typeface=""/>
    </a:majorFont>
    <a:minorFont>
      <a:latin typeface="ITC Avant Garde Std XLt"/>
      <a:ea typeface="方正兰亭黑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item1.xml><?xml version="1.0" encoding="utf-8"?>
<s:customData xmlns="http://www.wps.cn/officeDocument/2013/wpsCustomData" xmlns:s="http://www.wps.cn/officeDocument/2013/wpsCustomData">
  <extobjs>
    <extobj name="ECB019B1-382A-4266-B25C-5B523AA43C14-1">
      <extobjdata type="ECB019B1-382A-4266-B25C-5B523AA43C14" data="ewoJIkZpbGVJZCIgOiAiMjAwNjc1MjUwMzQ2IiwKCSJHcm91cElkIiA6ICI2MTQ4MjkyODIiLAoJIkltYWdlIiA6ICJpVkJPUncwS0dnb0FBQUFOU1VoRVVnQUFBaW9BQUFJTENBWUFBQURHd0xjZ0FBQUFDWEJJV1hNQUFBc1RBQUFMRXdFQW1wd1lBQUFnQUVsRVFWUjRuT3pkWjN4ZDUzVW0rbWU5dTV5R0RoRHNCUlNiUklrVVNZbEZraVdxMkxMYzdYamt4Q21LSFR1SzQ4U1RPemNaWjM2NTQramV5YjJaMzJURzhUaXhKVVZ5a1dNN2lkeXJZaFdLVm1NUk8wVVY5Z0tRQkVnUUhlZWN2ZmY3cnZzQkFBbFNwTVFDOEFERTgvOUE4T3pURnRvNUQ5NnlOa0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U5EU2wwQUVZMVkzclUzM2pySjk3eHB6c2swRVprRTBjbUFUSUpJTlJTVkFxMEFFQ29rQkZRQWlhRWFRZEFEUVR0VTJnVjYxQUZOQm5yWWlSNktuVDJZYno1NGFQLysvWVZTZjRKRU5QSXhxQkFSQUdEK2tydW1lWUZiS0NLTEJGZ0U0RHBBTXNQeFhLcXdFT3dVWUxNRk5qdW5XM2FzZStZTkFIWTRubytJUmk4R0ZhSXhhc2IxSzZzcU10NXlVZHdPd1RzRk12N050eExQR0hnaXhqTkdqRUE4RVRFaU1CQXhBZ2dnQW9FSUFGVW9BQ2pnb0txcWNBcm4xTUU2VmF0UXE4NVpWWDF6SUZIMEtQUTVBRThsY1hITmpvMHZIQnptTHdFUmpRSU1La1JqeUhYWDNWS05zdkF1by9KQlFHNFZnVGR3blFER0dCTVk0d1Y5SHlVUWtXRjVqVkNvcXRQRU9ZMmRzN0YxTGxIVjVJeWJ2YUxRSDdwRW50cis4dE43aDZNT0locjVHRlNJcm56ZWRTdHV2OFZUNzJNUXZBZEEwSDljUEdOQ3ovTkM0M2twSStLZGNUL05aVE11bDh2YVhDNW5jOW1zemVVeUxwZk4yVlE2ZE9sVXlnVmhvSjducVdjRWdNQTVCMnVkeEVrc1VhRm9DbEVzdmIyOVhtOXZyK251em5zOXZiMWVUMCtQMTkzVDZ6bm5UbnY5VVZXMXpoV3R0VVZuYmFTQUczVHR5ODdoMjhoN1QyemI5bVRQY0g2eGlHaGtZVkFodWtMTldyYXNva3h5SDFISS9TSXlyZit3ZU1ha1BOOVBlY2FrQm8rWVpMTVpXMU5kR2RmVjFzWDE0MnJpMnBxYTJBLzhZYWxObmVKRWU3dC83SGhyY094NGEzQ2l0UzNvN09yMk1PZzF5VG9iSjlibFhaSVVCMEtMUXJ0RThhMWlVYi96MnVaVkI0YWxPQ0lhVVJoVWlLNHc4NWJlV1pzeXVBK1ErMFZRQmdCaVRCQjRYdHJ6dk14QU9CRVJyYTJ0amllT0h4L05tREcxVUZWWlVkS0ZyUGw4d1J3NDFKaHFPbndrMWRKeUlraVMyQUNBUW1FVFY3UTJ5VnZuaWdDZ3FnN0FEelZ4WDkyMjRkazNTbGszRVEwdkJoV2lLOFNzWmNzcWNpajdOSXo4c1FCcEFQQThMeDM0WHRZWUx3RDZ3c21FQ2ZYUmpPbFRDOU9tVENxR1lhaWxyZnJzbkhNNGNxUWwzSHZnWUxxeDhVaHFJTFE0NTF4aWs1N0V1bnpmWWwxVmdmd1VTUDdIbHJXcjk1ZTRiQ0lhQmd3cVJLUGVTbi9oTXZOYk1QSjVnVlFEZ09kNW1TQUljZ1ByVG5MWmJESmordFRDdkxtejh0bHN4cjMxNDQwczFscnMyck12czN2di9remJpZllBNkZ2UGtpUkpiNUlrdmYzVFFvbFRmTDA3eHBmMmJueTZvOFFsRTlFUVlsQWhHc1VXcnJockVZRC9Mc0MxQU9CN1h0b1BncktCZ0ZJL3JqYWFmL1c4bnNtVEowVER0SUhuc21wcmIvZGUyZkZHN3NEQnhyU3FpcXBxYkpPZUpFNTZBYWdxV2dIN3dOYTF6LzZ3MUxVUzBkQVkvYTljUkdQUWxCVXJNclhJL29WQTdnY0FZMHdRQmtHNU1TWUFnSEcxTmRIQ2hmTzdKMDRZSDVlMjB1SFIxZFh0YmQ3eVN1NWdZMk5hRmFMcVhCd25YWW0xQlFCUXhmTVE5Mzl1WGJPcXFkUzFFdEdsWVZBaEdtWG1MNzE5b1crOGZ4VEJUQkdSd1BmTGZkL1BBRUJOVFhXOGFNSDg3a21USmtTbHJ2Tnk2T3pzOGpadjNWNTI4TkRoRkFDeDFzWlJISGVxYXFLcTNhcjRxMjNybnZsK3Flc2tvb3ZIb0VJMGVzaUM1WGY4Z2NCOFFRU2VaMHdxQ0lJS1k0eEpwMVAyK29YWGRzK2FPYU53SlV6eFhLamp4MXY5dFM5dnJtaHJhdzlVVmVNazZVbVNwQWNBVlBFRDdUWC9oZjFYaUVhbnNmZUtSalFLelorL3Npd285LzRlSXU4QklHSGdsL3Qra0FHQWhvWnArZVUzTE80Y3JwNG5vNFdxNHRYWGRtVzNidDlSWnEwVjUyeGNMRWJ0Q2poVjdMV3grLzFYTnE3YVUrbzZpZWpDTUtnUWpYQUxscTJjSXNiL3BnQlhpNGlYQ3NNcVk0eWZUcWZ0aXFWTE9xZE1tVGdtcG5uT1YyZFhsL2ZDUytzcldsdmJRbFc0S0k0NnJMVVJGQjNPNmYzYjFqL3pmS2xySktMemQyYkxiQ0lhUVJiZWVQZDhNZklqRVV3enhndlRxYkRHR09OTm1GQmZmTmVkdDdiVjFGVHhiTU5uU0tWU2V0VlZEWVU0VHFTMTlVVEs5N3lNQW5EcWpCajUwUGdwRFVlYUcvZnRLSFdkUkhSK0dGU0lScWdGeTFZdU4wYitUUVNWdnU5bFUyRllLU0s0OXBwNVBUY3R2NkhMOThmMlZNOWJFUkZNbmpRaHFxMnVqaHVianFaRWtCSWp2clV1RnBGM2paOHlvN2U1Y2QrR1V0ZEpSRytQUVlWb0JGcTQ3SzViak1oM0lKSUpmTDhzRE1JeXovUDA1aFUzZGx3OWIzWitMQzZZdlJnVkZlVjI2cFJKeGNPSGo0UkpZa05qVEdpdExZcklyZU9uTktDNWNkK2FVdGRJUkcrTlFZVm9oTGx1NlowcnhNaTNSU1FWQmtGNUVBUzVNQWpkblN0dmFaOHltZXRSTGxRNm5kS0dobW1GdzBlYXd5aUtRczh6WVdKdFFVUlcxRTlwU0pvYjk2MHJkWTFFZEc0TUtrUWp5TFhMN2x6Z2VmSzRDTkpoRUpUN3ZwL05wTlAyblhmZDJsWlhXNU9VdXI3Unl2ZDlOTXlZVm1ocE9SYms4OFhRZUNhMGZXSGw1dkZUWjdZM04rN2RYT29haWVqc0dGU0lSb2o1UzI2WjVudkI5MFZRRWZoQldSRDR1WFE2WmQ5MTEyMXRWWldWWERSN2lUelB3NHdaMHdyTnpTMWhQbDhNamZFQ2EyMEJxaXZIVDUzNVduUGp2dDJscnBHSTNveEJoV2dFbUxYc25vcTBMOThYa2NtKzcyWERJQ2dMdzlDOTgwNkdsS0Zrak1HTWFWTUxoNXViVThWQ01SUmpmT2RjQk9EdWNaTm5ybTVwMnRkYzZocUo2SFNtMUFVUUVVeE80aThKNUNyamVXRVloT1dlWi9UMlcyOXFyNjVpU0JscWZ1RGpycFczdEpXVjVSTGY4OUtCSDVRTEpPMGJQRHAvL29xYVV0ZEhSS2RqVUNFcXNRWEw3L3dURWR3dElsNHFDS29BNkUzTGJ1eW9yNis3SWs4b09CS2tVaW05YytVdDdXRVF1aUR3czU3eDBvQk1EaXF5RDRPdmkwUWpDcWQraUVyb3VtVzNMekVpL3lBaUpwMUtWUnRqdlBsWHorMjUrdXJaK1ZMWGRxVkxwVkphVTEyWjdOdC9NTzE1Sm1XdExRS1lYRCtsSWVaT0lLS1JnMEdGcUVUbTNueHplYURodjRoSVZSajRGWjducDhhUEh4ZmR2T0xHVHZaSnVUekt5OHVzRWFQTkxjZFNuakZoWW0xZWdLWGp4azlkMVhMa1FFdXA2eU1pRG5FU2xVektaajR2Z21tZU1TbmZEekpoR0xwYmIxbmV6cEJ5ZVYwN2YyNXYvYmk2eUJqamgwRlFEcEhRaE1HWHdEL2tpRVlFL2lJU2xjRENHKzVhWkR6OEhRQkpwY0pxRVpHYmw5L1l3VjRwbDUrSVlNS0UrbWozbnYwWlFFUHJYQVJGVGYza2hyaTVpVk5BUktYR0VSV2l5MjZsRHg5L0J3QmhFSlFaTVdiYTFDbUY2ZE9uRkV0ZDJWaFZsc3U2RzVjczZBSUVZUkJVQUlBeCtOTUZ5MVpPS1hWdFJHTWRnd3JSWmJaZ21mZFJFVnd0eHZpKzcyZURJSERMbGk3cUxIVmRZOTFWTTJjVXh0WFZSS2J2KzVJREpBUHh2MURxdW9qR09nWVZvc3RvL3Z5VlpVYndsd0FRK2tFNUFDeTQ3dXJ1ZENxbHBhMk1SQVRMbGk3cEJLQ0JIMlFCaUVEZmMvMk5LNjh2ZFcxRVl4bURDdEZsRkpSNXZ3ZVJjWjR4S2M4ellYbFpMcmw2THJjaWp4VFZWWlgycXBrejhpSXdZUkNVaVlqQTkvNnExSFVSaldVTUtrU1h5Zno1SzhzZytDd0FCR0ZRQmdEWEw3aTJtN3Q4UnBhRjExM1RZNHhSei9NeUFoaEFicnB1MmUxTFNsMFgwVmpGb0VKMG1YZ1Yzc2NnVXVVWmt6SmkvTXFxaXBnTGFFZWVYQzdyWnMrZTJTc2lFZ1JCRGdBODhmNVRxZXNpR3FzWVZJZ3VoNVVyZlZIOE1RRDRnWjhEZ0d2bnplM2hhTXJJZE0yOE9iMGlVTS96TWdCRW9iY3RXUHF1aGxMWFJUUVdNYWdRWFFZTDgrWU9FWmtneHZpZThZSmNMcHMwTkV6amFNb0lWWmJMdW9ZWjB3c2lJcjd2WjBWRXhFditzTlIxRVkxRkRDcEVsNFBJSndBZzhMd3NBTXpzZXhNc2JVMzBsdWJNbnRrTEFMN3Zad0JBMUh4Z3hveVY2ZEpXUlRUMk1LZ1FEYk9GSys2WUxDSzNpb2g0bnBjMnh1aThlYk42UzEwWHZiVzYycHFrcXFveU5pS2U1M2toQkZWVkU4MzdTMTBYMFZqRG9FSTB6RlJ4RHdCNHhxUkVSQ1pPcUMreWI4cklKeUtZTzJ0bUhnQTh6MlFBQU01OHVLUkZFWTFCRENwRXc4ekFmQXdBUEs5dkNxRmgrclJDYVN1aTh6Vmw2cVFpQVBXTUh3SUFqTjUwM1hXM1ZKZTJLcUt4aFVHRmFCak5YM0xYTkFpdUVjQjRuZ2w5UDNEY2tqeDZaRE1aTjJGQ2ZTUUM0eGt2QlVqZzVWTHZLWFZkUkdNSmd3clJNQXBDM0FJQXh2TkNBQmhmWHhzWncxKzcwV1Q2MU1sRkFQQjhrd1lBaGR4WjJvcUl4aGErWWhJTks3MGJBRHpQcEFCZzBxUUpVV25yb1FzMVlVSjlCQURHZUFFQUNMQWNnRmZTb29qR0VBWVZvdUd5WkVtZ2tGc0FvSCtOZzA2YnltbWYwYWFpdk55V2xXVVRJK0tKaUE5QjVZTGxkeXdzZFYxRVl3V0RDdEV3dWRhdnVscUF0SWo0SWpEbDVUbWJ6YVJkcWV1aUN6ZHBRdDlJbU9lWnZrVzFLdThvYVVGRVl3aURDdEV3TVVhdTcvdG9BZ0NvcWFtT1Mxc1JYYXo2Y1hXblQvOFk0VWtLaVM0VEJoV2lZU0xxYmdBQXJ6K29qS3VyWlZBWnBXcHJxeFBnVk9pRTZ2eVNGa1EwaGpDb0VBMFRFVmtJbkhwenF4OVh4NkF5U3BXWGwxblA4N1IvbllxSXlJU1pTKzZxTEhWZFJHTUJnd3JSTUpneVpVVkdGVE1CUUl6NElxTFZWWlZKcWV1aWl5TWlxSzZ1alB2K2p3QUF5anhkVU5xcWlNWUdCaFdpWVZBN01UMVRSSXlJK0FKQldWbk9zbi9LNkZaZFZUVXcvZU1EZ0dmazJ0SldSRFEyOEpXVGFCaFlZeVlCZ0JIeEFLQ3NMR2RMV3hGZHFzcks4cjZnSXA0SEFBNDZvNlFGRVkwUkRDcEV3OEFJSmdFQXBHOFlKWnZKTUtpTWN0bE14Z0dBU0grek41R0pKUzJJYUl4Z1VDRWFCcUtZQnB3YVVjbmxzaU9xZjRvUi91cGZxRnd1YXdGQXBPK0xKd29HRmFMTGdLOVdSTU5CWkJJQWlPbjc2N3M4VjNiWkY5Sm0waG56N25mZVhoT0dvUXcrZnZXYzJabDczblY3alJFajU3cnYyL0U4VHpMcHRLa29ML2N5NmN4cHJ5UDE5ZU9DTTI5ZlYxc2JwTStvNDJKTXFCOFgrcjUzenNkWmVldk5WUlBIMTRlWCtqeG5NekNpZ3Y3MitTcW9HNDduSWFMVCthVXVnT2dLVlFzQWdyNi92bFBwVUMvbHdZd1lDY05Rd2pDUVZCaElHS1pNS2hXYVZCaWFkRHBsTXBtTU9kUjB1SGlvc2Vsa2kvNVpNMmVralJoRVVYVGFjKy9kZjdCNDdmeDVaVE9tVDAzdDNYK2djT1p6VGFnZkZ5NjdjVW01Q0NCaXhQTU1qREZpVE4vL0JRTHJMR3hpTlU2c0hqaDRxTEJwNi9idWdmdmZjOWZ0TmQvKzF4ODBXMmNIYXNjZHQ5NVV0V25ySzEyNzkrNTcwL01ONWhrUHFYUm9jcG1NU1djeVhsa3U2NVdWbFhtQjU4bEw2emQwM24zWDdkVS8rY1d2V3RzN090NFUvS1pPbVpRYVA2NHVXTHYyNWJoaCt0VDByVGV2T092MllhY08vL3d2MzI5KzJ5LzZHVktwc0gvcVIvcUNrb0xiazRrdUF3WVZvdUVnV2d2SXlUZTFkRHAxd1ZNL0gzalAzYlc1WE5ielBVK01NWERPQVFJVUMwWFhteSs0S0k1ZFZDeTZZaFM1ZkQ1djR6TUN5YXlyWm1hM2JOdldCUUQzZmZ6ZThXYysvanR1V2xiNWpwdVduWHl6M2JOdmYvNkZOZXM3ajU4NEViL3cwdHFPeERwMTFzRmFxODVaL2RoSFAxVC9iOS8vY1V2aGpPZDVPMU9uVEV5Sk1kSjArRWgwdGxHVktFN1VxY09IM3ZmdXVvcnljaTlPWWswU3E5bE14dXc3Y0xEUTNkMWoyOXJhMzdJSGpXYzhMTGwrUWRuTEc3ZDJPUUJIanJaRTMvM2VqMW8rL2g4K1hQL0RuL3p5ZUc4aDd3Qmd3ZnlyYzVNblRieW9FUmZQODJDTVVlZWNvRy9IY21yS2loV1p4alZyOGhmemVFUjBmaGhVaUlhRG9ocDliMmNHdUxpZzh1c1gxclFEd01BYjkveDVjM0pYejUyZDNiQjVXOWZna1pDYTZpci9SRnY3YVNNTTA2ZE9TVUVWQnc0MkZXdXJxL3p2ZnU5SExRQXdkOVpWbVRsenJzbys4YXRuVGlUV25oWTRuSE9ZUEdsaWVNdUtwZWNjS2ZqUSsrK3BPMWRLK2JjZi9PVFkyWTVmTTI5dUxwMUt5YjBmK2NDNHMxMy9zeWVlYkQzUjFwNzg4bGZQdENhSlZhY09WWldWL2dmZmUzZnRjeSt1N1RoWExZTmROMzllcnJ1N3grN2R2Nzl3MDdJYksxTHBsUG4xY3k5MUFFQmlFN1hXcXUvN01uZk9yTXlMYTEvdVBKL0hQSnRVS25UNWZNRkQzN1M1elNKVEE2RHBZaCtQaU40ZWd3clI4RWoxZlZBQkJMN25YL0RVVDBkbnB3V0ErbkYxd2RJYkZsVVVDMFg3OHllZWJ1M3M3cklBNFB1KzNMQm9RZGxWTTJka24vMzFpMjJIanpaSEEvZTlidjY4M0k3WFh1OUpaMUxtbnJ2dnJQM3h6NTQ0bnM4WDdieTVzN0lIR3c4WDg0V0NBNENHYVZOVFI1cVB4WVZpMytXbXcwZWljd1dPK3o1KzcvZ2YvK3lKNCtjYVVmbWQzL3lOOFFPekloLy8ySWZIQThEcTUxOXFyNndvOTc3N3ZSKzJ4SEZ5MnYyTUdQenViMzEwdkUyY0FrQVV4eGMxUFRhdXRzYS9kdjY4c3UwN1h1KysvcnI1dWVuVHBxUi85c3RmdFJxdmIrbE1kVldsbno5YWlPYk9ucFhwNmVseGc2ZkhMcFRuZVFyMERhZW9Lc0lJNll0OUxDSTZQd3dxUk1OQ1FxQnY4Z2NBZk4rNzREZmh1dHJhNE5xcjUyUW5UaHlmZXYyTjNiM0hUNXlJNit2cmdpbFRKcVZTWVdBYUdxYW44NzE1OS9OL2Y3cTFvNlB6NUloS3cvU3A2VENWTW52MkhjaGZkKzI4M041OUIzcTdlM3J0ZGRkY25iWFdZZE9XcmQxQS8zVEo0b1VWUFQyOTlsZFByMjV6Nms3VytKRVB2dmVzQzBYZjk1NTMxVG85L1ZQNThVK2ZPTzdVNGR2LytvUG1tcXBLLy8zdnVidjJ1Ly8ybzJZeGtBKzg5OTIxVzdlLzJoM0hpYzZmTnpkN3FQRndjU0JvR2EvdmEyUGRwYTB6TGtheDd0MTdJQi80bnN5Yk96dTMvdVhObmQwOXZUYWRTaHNBbURGOWF2cncwZVpvWEYxTlVGTmQ3UTlNZ3ozMjNjY3ZlSjJLZDZwcFgxOGlDOHl3TE53bG9sTVlWSWlHZ1FqNjNzQ2s3dzNOWE1RR203cWFLbi9jdUxxd3E2c25xYXV0OGN2S2NpWU1Bak5wMG9SVXNWQjBtN2ErMHJWMzM0SGk0SUFCQUJQRzF3ZGx1YXozOFhzL1BENktJdmVqbi8vNzhmS3lNbS8rTlhQS252bjFpMjFKMGpmbEl3YXlaZHVPcnB1WDMxaTVmT21TOHBmV25ab1NLYy9sdk1FTFlvRytFWldmLy9MSjFzRWpLdmQ5L042K1VaVCtJOU9tVGtrQndPeXJabVQySGpoVTJMbHJiKzlyTzNmbDYrdkhCZGN2bkY5KzROQ2hrNk1adnVsclIyS3QwOWt6WjZadlduN0RtNmFjenJhMjVvUHZ2YnQyOE9YSHZ2dDQ4MHZyTjNUZXNHaGhXZFBobzhXZGUvYm1BU0FNQTNIcU1IWEs1SFN3YVV2WDh5K3U2M2hlMW5YT21UVXpQVy8yN055RmZDOEdtUDRSbGY0aEZmZzJTVjNNNHhEUitXTlFJUm9HcW1wRStsTUtBT0RDZzhycnUvYmtYOSsxSnc4QVpkbXN0K0M2YTNKMUV5Y0VXN2Z0Nkg3MWpaMjk2VlRLZlBSRDc2MTdhZDNHanNiRGgwOU8rNnpmdUtWNy9jWXQzZSs0YVZuRi9nT0hDbEVVNmJWWHo4M3NQOUNZditQV202c0MzeGZqR1JFSUVwdG9GTWM2KzZxR3pNSEdwbUpqMCtHVFFlSzk3NzZyOXN5YTduN25IVFdxWng4Y01tSXdmZHJVTkFCTW5qd3BOVzNxbFBUcS9uVTJTeFplVi83cWF6dDdKaythR0I0OGRMaVlMK1NkTVY3L2lJclQvWWNPRlZ1T0hUOCs4RmdWbFdYK3lsdHVxdnJwTDU0OFB2ZzVQdlQrZDljOXMvcUZ0cTZ1N3RNYTZNMllOaVUxWS9yVTlCTlByanBSV1Y3aEFVQW1telpSTVhMSFcwL0VjMmZQenJ6eTZtdTlBSFRtak9tWnZmdjNYOXdDV0RuMVFRRTRqK2RGSUJwdURDcEV3MEVrQXBCV2hZcEFuSFB3K2pxdlg1Q2E2aXAvM3B6WjJVa1R4NmQyN2Q3Yis2T2ZQWEU4aWlMMVBFK1N4T3FyYit6dXVmM1dtNm8zYlgybGE4ZHJyL2NDZ0xWV0Z5MjR0c3hhaTZQTngrSkpFOGFIMjE5OXZjY21WdWZPdmlyNzVET3IyMXJiMnVQZit1aUg2bi8yaTZkYWUzcDc3YlNwazlLSER4ODliZTNHTC83OTZkWXpSMVIrOWRTcUUyZU9xQXo4LzZxR0dlbU96czZrcXJMQ2YvYlhMM1lzWDdxNHZMYTZLc2htY3lhVkNzM1c3YS8yM0xCa1lkbU40OGFGejcyMHRtTmc2aWVKRXpoMTJoSEhKNThzbFVtWnhDYmEwZFg1cG82KzNUMDk3c3pqTnl5K3ZpS1RUcHNQdlBkZGRkM2RQWGJucnIyOUNrVjNUNC9kOGRvYnZiZTk0NmFxM2J2MzVPdnE2b0xLaW5MLzZXZDN0MS93TndPQTZ4KzgwdjYwSmxZdmVyMExFWjBmQmhXaTRhQ0lJRWdEcW9DSXRWWUdGbUtlcnhWTGw1VFBtWFZWRmdEeStieWJOMmRXZHY3VmMzT2U3NGs2Ulp3a2FxMTFuVjNkeWZYWFhWTldVWjd6MXIyOHVXdlN4QW5oZ211dnljVkpvak5uVEU4bk50SHYvZWpueDFLcDBBQkFXM3RuTXJpM2luVVcrdzRjZWxOL2t3Kzg1KzQzclZPNTUrNTMxdUlzSXlxZThiRG8rbXZMZi8zQ212YnBVNmVrUlVSZldyZWhNNXZObUZ0dlhsNjc2dm1YMnAwNjNiSnRSL2RIM245UDNZVDZjV0crVUxRS3habFRWMERmQ0ZJK1h6anYwdzQ4dmZyNXRrSys2QVlXQlFQQUxTdVdWclNlYUkrUHRoeUxUclMxUlN1VzMxaFpWVm5sNzNoOVowOHhpaTZxVTdCTGtvR2hNUVVBejJkUUlScHVEQ3BFdzBDZ0VTRDlNUVZ3OXNMZkYxL2J1VHZmM0hJOGp1SllDL204amFKRW96alNqLzNHQjhmOStKZi9mcnlqcTlQNnZpOUprdWk0MnRwZzhhTHJ5dnpBbDg3T0xydHR4NnZkYlcwZHlZbTI5cVN6cTIveDZ2ajZjWDVpRXd4K016K1hBNGNhQzgrOXNMYkQ2YW1iM3ZmeGU4Yy84YXVuVGx1amN0dk55eXRWRlU0ZGR1M2UyOXZjY3V5MGZpZTNyRmhXR1lhaFdYbkxpa3BqakhoOWplT3c5SVpGNVd2V2JlaHc5czBocGEvV3VxQzkvYzFOM2M2bHZiMGpNV0prNHZqNmNPS0U4ZUhSNXBab3l1UkpxUmRlV3Q4QkFHdlhiK3I2MFB2ZVhaY3ZGTndyTzE3dk9kL0hQWk56ZXRvY1hqRktvblBkbG9pR0JvTUswWEFRdEFPb2c4QUJNSVdvYU5LWjlBV2RtTEM5dlNPSkNwRzc4L1ozVkI4ODFGalkrc3FycDczQjFsWlgrZSs4ODdhYTlSdTJkdTdkdjcvd3E2ZFh0d0ZBRkVWMjg5WlhlZ0FnbTgyWVdUTWIwczM5VTBBZEhWMW5iWncyZDlaVm1mSDFmVk15dGRWVmZrMU5kZkNoRDl6enBoR1ZzKzM2K2RBSDdxbjc0VTkrY1h6enRsZmVGQUMyYnQvUm5VbW5USGQzciswdDVGMGhYMVRQTjFpNlpIRjVLcFUyaVgxekZzbGxzNlpoK3JUTTJwYzNuMWUvazdyYTJ1Q0dSUXZLYW11cmc2NnVibnZrNkxIaTVNbVRVa21TNk9FalJ5TWpCZ01qVEpsMDJpeGV0S0I4NDZhdFhZTkQyUGtxUnBFQWdHcmZuWXQrZkZGVFNFUjAvaGhVaUlhQktscEZNRXNkSER3Z255K2Fxa3BjVUZDcHFhN3k3N2p0bHFxMjlvNWt4K3R2OUo1NWZXdGJlN0ordzliT0ZVc1hWMHllTkQ1Y3MzNURWNUpZblRwbFVtckd0S21wdXByYXNLS2l6T3ZxNmJIUGQ2M3JtRFA3cXV4cnIrOTgwK01BUUNvVm1yS3lyRGZ3dUQvOHlTK09uM21icyszNmVUdG5qckFBZ0lzZFhseTd2blBxbEVtcEpEbDlxQ21UVHBzN2JydWx1ck9yMis0L2NQQXQyKzBQNkd2MGRxRHczRXRyTzNwNzg2NjhyTXg3L3ozdnJOMndhV3RYS3BVeTc3aHBhV1ZOZFpYLzlLcm5UbVN5YWUvV201WlhqcXV0Q2RhdTM5QjU0Z0pHYlp4elNKTEU5SzlQVVFESjduWHJMcnA1SEJHZEh3WVZvbUVnUUNzQUtQci84aTRVTDJoM3lLeVpEZWxsTnl5cTJMbG5iMzdqcG0xZHVWeldjK28wazg1NFFGKzNWUURZdTM5L29iMjlMVmw1MnkxVjc3MzdycHFubjMyK3JhYTYyZy9EMEx5MmMyZFAwK0dqVVJ6SGVzZHROMWNWaTBWOTlZMWRKNE5LWWhPdHFDajM4c1c4R3pldUx1anE3a25tWERVenMzalJkZVhucXV0REgzalB1Sk43a2Mvd3I5Ly9TY3RiZlU3aiswOVdHRWVSR21Nd2I4NnNUUHVnL2krVEpvd1BiMXArWXlVQS9mZW5WcldkNzRoSG9WaHdPM2Z2UGJtTFovblN4ZVhIV2x2amx0YlcrSVB2ZTFkZGQwOXY4c3NuVjUzbzdPcXlPSUhraVNlZk9mR09tMWRVM3J4aWFlVXZmN1hxdEFYRGJ5VXF4Z09qS2RyM0VlZlZOWmVJTGcyREN0RXdjRUNMd2FrcGdwN2UzZ3ZhOHBQTFpiMjFMMi91M0xPdjd5UisxMTR6TnpkbjFsVVo1eHdPSEdvczlQVDJubndYUDlIZWtmemlpYWRQWEh2Tm5HeWhVSFJidCs4NE9RWGpHUThmZlArNzYrSW8wcWVmZmE0dFNVNTFoMzN0OVYyOUs5K3hvdHJ6UEJRS0JmZnNDMnZhVzFxT3hRTjlTSWJhekJuVDByTm56Y3dLK3JxNnRyVzNKeSt1ZmZua20vMmNPYk95M1QwOTlya1gxN2IzOXVZdmFyRXJBTHk0OXVWT2wxZ3RSSkd1WGIrcDQrQ2hwdUxnMEhPaXZTUDUyUytmUEJHR29aeHZTQUdBZktFdzhEM3NQem1odGwxc2pVUjAvaTc1dE90RTlHYlhMN3ZyRDJIdzE3N3ZaY01nTEo4OWEyYnY4cVdMdTBwUlMwMVZwZC9SMloxY3lKdnljREppQklDZU9XTGllWjZvMHpjZEh5a2FtNDZFei83NnhXcHJYYkVZRmR0Vjhmeld0VS8vWnFucklyclNjVVNGYUJpbzBjTUNnVHExQUpEUDUwdldHT3hDMW1GY0RtZmJqZ3owOVgrNTNMVmNpTjZldnUraHFuTjlIM0drdEJVUmpRM3Nxa2cwREZUMU1BQTQ5QzJnN2I3QXFSOGFlVHE3dTMwQWNPZ0xueUo2cUxRVkVZME5EQ3BFdzBCN29uMEFvSzV2dnFXcnM5cy9WK3Q1R2gzYVRyVDdBS0JPWXdCUXdhdWxyWWhvYkdCUUlSb0cyN2UvMEthcVJ3R29VN1hXV3VucTd1YW95aWlscWpqUjNoRUFnTE45elY4RXVyMjBWUkdORFF3cVJNTkd0Z0tBY3k0R2dPUEgyN2dtYkpRcUZBb21pb3JHT2VjVWNGQjBiRjJ6cXFuVWRSR05CUXdxUk1ORjNDWUFjTTdHQU5EY2Npd3NiVUYwc1ZwYiswS21xaVlBb05EWFMxc1IwZGpCb0VJMFRBVG9EeXA5YXhwYVQ3UUZwYTJJTHRheDQ2MTkwejc5bzJOUWJDNXBRVVJqQ0lNSzBUQ0pPOTAyVlZqblhLeXEydDdlNFNmeHlPaGxRaGZtU0hOTENBRFcyUWdBVlBYRjBsWkVOSFl3cUJBTmt4MDdWbmNEZW5LZGlxcEs0K0hEcVZMWFJSZW1XQ3hLYTJ0YnFLcnFuRWFxR2gyM0hXdExYUmZSV01HZ1FqU01SUEVFQUNUV0ZRQ2dzZWtJZzhvb2MrUkkzMmlLY3k3cU95SWJEMi9jZU5hVE94TFIwR05RSVJwRzFzVFBBNERybnpKb2JqNFdzcC9LNkhLb2Z4UnNZTm9Id0s5TFdBN1JtTU9nUWpTTXRxOTU3aFVGV2xUVk91ZVMzbnplYTJrNXhrVzFvMFFTV3h3NjFKUldWYlhXNVZWVjFVVS9MM1ZkUkdNSmd3clI4RktGUGc0QWlVM3lBTEJyNzRGTWFVdWk4OVYwK0VqS1dpY0RDNktoOHNxMjljL3RLM1ZkUkdNSmd3clJjQlA3TXdDdzFoVUJvS25wU01xNWtYbUdZRHJkbm4zNzA4Q3BOVVppOUdlbHJZaG83R0ZRSVJwbTIxNWEvUXFjN2xaVmE2MkxvaWd5dS9mMHZRSFN5TlhkM1dPYURoOU5xOEpabStTaEdra2hlcnpVZFJHTk5Rd3FSSmVCQW84QVFKTEV2UUN3ZTg4K1R2K01jTHQyOTMyUHJFMEtBS0FpcXpadmZ2NVlhVHFTSHNRQUFDQUFTVVJCVktzaUduc1lWSWd1Z3g1MC94UkFyM1d1NkZSdDY0bTJzT1hZY1o3N1o0U0s0bGplMkxVbnExQ05rNlFYQUFUdWE2V3VpMmdzWWxBaHVneDJyMXZYQ1hYZkFZQTRUbm9BWU92MjE4cEtXeFdkeSs0OSs5SnhIQnRyWGFTcVZvSFh0cXhaOVZLcDZ5SWFpeGhVaUM0VEZUd0NhR3h0a2xlRk8zcTBPZFY2Z21kVUhtbVMyR0xIcTIva0FDQkora0lsNEw1U3lwcUl4aklHRmFMTFpPdWFWVTBLK1JjQWlKT29Cd0EyYnR6R1VaVVI1clUzZG1VTGhhS1hXRnZzMzVhOGQrdWFWVDh1ZFYxRVl4V0RDdEZscEM3NWlxcEdTV0o3bmFwdFBuWXMxZGgwSkN4MVhkU25VQ3pLSzYrK25sTlZqZU80dSsrbyszc0FiQ2RNVkNJTUtrU1gwYloxcXhzQjh4QUF4RkhmRytHR1RWdksyVmRsWk5pMGVYdFpraVRHV2x0UTFRU3FXN2V1ZmZhSHBhNkxhQ3hqVUNHNnpMcmlFdzhwdE0wNlc3RFdSVjFkUGY3V2JhL2xTbDNYV05mU2NqellzM2QvVnRXNUtFNjYrazZXYlArZlV0ZEZOTll4cUJCZFpuczNidXlBeWhjQUlJcWpUbFhWVjE5L0k5ZmUwZUdWdXJheEtva3RYbHEzb1FJQW9qanBCbFFCK2ZHMmRhdlhscm8yb3JHT1FZV29CTGF1ZmZxSEFGNVVWUnNuY1k5elRwNS9jWDBscDRCS1k5T1diZVZkWGQyK3RTNnkxdVpWY1VJS3lYOHRkVjFFeEtCQ1ZETE9ScCtIb2pkSmJJOTFObTV2N3dnMmJ1WXVvTXV0cWVsSStNYXVQWDFUUGxHeEEzMExaLzk2eTViVjdhV3VqWWdBRGpVVGxVaHowNEgyOFZNYVdrVGtibXR0NVB0QnVyWDFSS3Fxb2lLcHFxcXdwYTV2TE9qdTdqRlBQL3Q4dFhWV29panBjS29KRkQvZHV2YnAvMW5xMm9pb0QwZFVpRXBvNjlwbi9nMktYd0N3VVJ4MUFNQkw2elpVdEhkMDhvK0lZUmJIc1R6Ny9FdFZjUnliL2xHdG9rSWI0NjdrUDVlNk5pSTZoUytHUkNWV21adTQyazhINzFIVkNnZ2drRlJUMCtGVXcvUnBlVDlnNDlyaDRKekRyMTlZVzNYc1dHdG9yWXVpT09vRU5HOGRmbWZINW1jUGxibytJanFGUVlXb3hGcGJEMFVUSjA5NUFmRCtnM01PWXNTejFvV0hqemFIRFRPbUZUeVB2NlpEU1ZXeC91VXQ1UWNPSHNvNGRVbXhXR3hUVlZYRlgyNWY5OHd6cGE2UGlFN0hWMENpRWVCbzA0RVQ0eWMzdkNJaUg3RFd4Y1o0WVJSRllYTnpTOUF3ZlhyQmVKeWxIUXFxaWcyYnRwYnQzTFVuNTFSdHNWQnNBNkFDZlhEcnVsVVBscm8rSW5vekJoV2lFYUs1YWQvKytza05SL3NYMXhhTk1XR2hVQXhiamgwTFoweWJ5ckJ5aVZRVkd6ZHZLM3Y5amQwNTU1d3JSbEc3QWhhcVA5NnlkdFZmbHJvK0lqbzdCaFdpRWFTNWFkOHI5Wk1iQ2lMeURtdHR3Zk5NMkpzdmhFMUhqcWFtVFp0YzhIMnVXYmtZemptc1c3K3BmT2V1dlRtbnpoV2pxRTFWRTFWZHRYWHRNL2VENS9JaEdyRVlWSWhHbU9hbWZTL1hUMmxJUk9UbXhOcUNNVjVRTEJiRGc0ZWFVcE1tVG9qU3FSVGZWQzlBSE1meS9JdnJLdmNmYk13NFZWc3NSdTJxbWdENDlkYTE5dmVCL2R3S1RqU0NNYWdRalVETmpmdldUWmpjVUlUSUxkYmFnaGpqSjBrUzd0MTNNRjFUVXgyWGw1ZXhoZTE1Nk9ucE5VK3RlcjY2NWRqeGxGT1hGQXZGTmdVc2dLZTNSRzJmeEpFMVNhbHJKS0szeHFCQ05FSWRiZHIzOHJpcE00K0s0azduYkFSQUFLVDI3eitZRmpGYVA2NDJGcEVTVnpseU5UVWRDWjllOVVKMVQyK3ZiNjJOaXNXb0RZQUMrcjB0YTU3NURJNGM0VWdLMFNqQW9FSTBnclUwN3QxZVAyWG1kb0crMDZuQ3FWcGpUS3E1NVZpcXBhVTFtRENoUGdxRGdGTkJnMWhyc1duTDlyS1hOMjZwU0Z3aVNXeDdvamp1VkZVblR2NzNsblhQZktIVU5STFIrZU9mWTBTandNS2xkODZCa2NkRU1BMFFMNTBLcTR3eGZ1QUg3c1licisrYU9XTmFnYU1yUUd2ckNmL0ZOZXNyT3pxNy9iNXo5OFNkMXJraUZMM1c2VjlzWC8vTWowdGRJeEZkR0k2b0VJMEN6VTM3V25QanE3K2ZNdWs1RURRazF1WkZ4Q2cwYkd3OG5HNDUzaHJVMVZiSFkzV2hiUlJGc21uTDlySTE2elpXRm91UkdaanFjYXFKUXZkWXlHKy9zdTZaRjBwZEp4RmRPUDRKUmpUS1hML3NyajlVZzg4TGtEYkdCR0VRVkJoamZCSFJhK2JONmJsbTNwemVkR1pzQkJickhQYnMyWi9ldW4xSFdhRlE5RlRob2pqdXRqYkpxNnFLNFB2dFIreGY3dCsvdWxEcVdvbm80akNvRUkxQzgxZXNuQldvOTJXSUxBUUEzL2R6Z2UvblJFUTh6OU9yNTgzdXVXYmVuTjVVS3J3aUE0dHpEbnYzSFVodjIvNWFXVTl2cjZkUVdHc0xjWngwcXFvQ2FIR0ovcGR0THovejc2V3VsWWd1RFlNSzBlamxMVnh4eDJlZzVrOUZVQ2FBQ2NPZ3pIaGVXaURpKzc2NzV1bzV2ZlBtWE5XYnVrS21oS3gxMkgvd1lIcmI5bGR6M2QyOWZ2K3hLRTdpYnVkY3JBb3JnaDkwUm5oZzc4YW5PMHBkTHhGZE9nWVZvbEZ1L28wckovaWU5emNpOG00QUlpSmVFUGhsbnVlbEJDSWlvdE9uVHkzTXVXcEd2cjUrM0tqYzB0elIwZW50MnJzL3MyZlAva3dVUlFZQW5MTnhIQ2M5MXJraUFDandpclh5VjYrc2YycERhYXNsb3FFMCtsNnhpT2lzRml5L1l6RkV2bUFnTndLQWlIaUI3K2M4ejB0TGZ6b3BLOHNsYzJaZjFUdDkydVJpV1M0M29wdkdSVkVzVFUxSHdwMjc5MlJianJXR0FLQlFkVmJqT0lsNm5OTUlBRlMxMFluK3orMXJWbjJ2dEJVVDBYQmdVQ0c2d2l4Y2R1ZnRZdkE1UUpiMkh4TGY5N08rNTZXTk1TZFBGbFJaV1psTW16S3hNSG55eEdKZGJVMVM2cEVXVlVWblY3ZDMrTWpSOE5DaHc2bm1ZOGRDYU45cmxGUG5uSFdGT0VsNlZkWDIzUjRIb2U2ZnRxNXovd3lzWm9kWm9pc1Vnd3JSRldyQjh0dVhHWmcvZ3NnZEFId0FNTVlFdnU5bGpKaVVNZWJrNlpqRE1IU1RKbzB2anErcmpXdHFhK0xxcXNyRTg0YTNlOEZBTURuUjJ1YTNIRzhORGg4NW11cnU3dkVIWGEvV3VzaGFtN2ZPRmdmZGNhdkNmWFByMm1lL0QyQkVqd29SMGFWalVDRzZ3aTFhOU01Skx1MCtKWkQzQTVnMGNOd1lFL1NQc29TRFIxb0FRQUN0cUNpejFUWFZjVlZGZVZKV1ZtNXoyWXhMWjlJdW0wNWJ6L2R3UGlNd3pqbms4d1dUTHhSTXZyZGd1cnE3dmM3T2JyK3R2YzF2YSs4SXJIV25QWWhUdGM3WjJDYXVhSjA5dWFWWUZUMGkrcVIxN2h2YjF6Mjc4ZEsvS2tRMFdqQ29FSTBkc21EcHUyNDN4bjFVUlc4VlNQWEpLd0RqZVY0NEVGcEV4SmUzU0NJaW9rRVFhQmdHem9qQWVKNUNBR2VkcUhOSWtrU2lLRGJXdVhNK2hrSlZWWjF6R2p0blkydGQxSDlXNDc3ckZVVkExMEh4aTFiVCs0UEdOV3Z5US9lbElLTFJna0dGYUd6eUZpeTk0ell4Y2pjZ040bGc1cGszRUJIZkd3Z3R4bmdDTVdMRUU4QzhWWWdaVFB1YW1qaW9jMDdoVk5VNjFVU2RTNXh6OFZudWNGd1ZheUh5VE5LVi9ITEhqdFhkUS9DNUV0RW94cUJDUkppNzZKMlQwaW05UlFVcmpPcDhoY3dTUWVxdDd0TWZWZ3plL0RyU04xanlOdXRIVkdFQkhCVG9hK3F3SVJFOHYyUGRNNjllMm1kQ1JGY2FCaFVpT291Vi9vSWJNRTk4Yno2Z3N3VXlYWUh4Z0l3VG9BNkM3UGs4aXFwR0FtbFY2REZSYVhHaWphSzYyNm04M2xJNHRxMTUyN2FlNGY1TWlHaDBZMUFob2d1MlpNbVN3TGxzVmVLbnl1RW5ZVkRzM0E3QXN5YTMzQXU4RS9uSTl1VEx2YmI5cTNtT0hTSzZOQXdxUkhUSkZpOWUzQU1nS3lMak5tN2NlTHpVOVJEUmxjTzgvVTJJaU42YWFsK1gyQ1JKM25KZEN4SFJoV0pRSWFLaE1ORE9QaXgxSVVSMFpXRlFJYUpMSmlJRG5XTVpWSWhvU0RHb0VORlE0SWdLRVEwTEJoVWlHZ29EUVlWclZJaG9TREdvRU5FbFU5VWlBUGkrenhFVklocFNEQ3BFTkJTaS9vOE1La1EwcEJoVWlPaVNpVWlrZlJoVWlJaUlhTVJoODBnaUlpSWlJaUlpSWlJaUlpSWlJbm9yWHFrTElLTFJiL0hpeGQrYU9ISGlEeVpNbU5CNDlPalJ6YVd1aDRpdUhOejFRMFJESVVIZmdscnUraUdpSWNXZ1FrU1hiT0RzeWR5ZVRFUkRqVUdGaUlZQ1QwcElSTU9DUVlXSUxwbUlzRE10RVEwTEJoVWl1bVRPdVNJQWlBaURDaEVOS1FZVklycGtIRkVob3VIQ29FSkVRMkVncUFRbHJZS0lyamdNS2tRMEZBYUNTcXFrVlJEUkZZZEJoWWd1MmNEVWo0aHdSSVdJaUloR0hKNDltWWlJaUlpSWlJaUlpSWlJaUlpSTNncm5sWW5va2kxZXZQaHVWZjFYRVhscTA2Wk45NWE2SGlLNmNuRFhEeEVOQ1JHcFV0WHFVdGRCUkZjV0JoVWl1bVRHbUlHVEVuSjdNaEVOS1FZVklycGsxdHFCb01LR2IwUTBwQmhVaU9pU0RZeW9zT0ViRVEwMUJoVWl1bVE4S1NFUkRSY0dGU0s2WkVtU0ZBRkFWVG4xUTBSRGlrR0ZpQzZaNTNsY1RFdEV3NEpCaFlndW1lLzdBMnRVT1BWRFJFT0tRWVdJTGxsdmJ5L1hxQkRSc0dCUUlhSkx0bjM3OWc1VnZkNWFlM3VwYXlFaUlpSWlJaUlpSWlJaUlpSWlJaUtpSzlmaXhZdFhMVnEwNk5mZ1dkbUphQWo1cFM2QWlLNE1xbnFiaUJqMEJSVXRkVDFFZEdYZ3JoOGlHbW9jVVNHaUljT2dRa1JEUWtRNGlrSkVRNDVCaFlpR0drZFVpR2pJTUtnUTBaQmFzbVFKZ3dvUkRSa0dGU0lhS2dvQWhVS0JRWVdJaGd4My9SQ05VVjk4L1BGTXFyTnpzaWZCT0RqVXE1RjZPSjJrUUsySVZFRzFHa0MxQ0hJS0NRRU5BQW1oNmtNa0FUUUdKQkpvcklxZVJ4LzZzcWVxdVAremYvWWwzdytPaVpIREN0Y3NrR09TYUV0WDFqdjhGNy8zZXoybC9yeUphSFJoVUNHNndqMzg4TU5aQ2N2bXVDU1pxOEFjUU9iQ1lBNDY4cE1nZ2FpaWYwT3hBakt3d0VSUHJqVFJRZitlT3E0QmdBRFFyQUtBWUZ6L28wQ00rWkFZNlQvY04yaXJ2cUNzcVByZ280OGRoV0luRE41UWxWMVE5MGJYQ2J2ejg1Ly9nNjdMOGJVZ290R0hRWVhvQ3ZMQUF3K1l1a2tOc3p6bzlmRE1VaWlXT05YWnNJbWNXdUtxZmJsamlDZG9SRVJWVmM3WlFxV3Znb2tRVElUaU5vRUNJcWlvOGZYQlI3KzFWd1FiNGR4NmNicjV5SkVET3g5NDRBRTN0QlVTMFdqRXVXU2lVZTRmSG5ta3dkZmdKaGk1RFpDYkFhMDZyenNxeEtrYXFQT2N3aWpVd01Fb25GR0ZnYXBSUUtBUVFPWFVHTXVwaG00blU0bUkyN1ByRFNNaU9uUFc3TWd6dm9PQkU0Z3pBZ2N4MW9nNHlIazNndXRTMVplTThWWmJ4VXVmL2RUdjdyN0FMd3NSWFNFWVZJaEdtWWNmZmpod1htNnB1dVIyRVhNUFJHZTg1UjBVb3FxZWRjNVhwNzZxODYxVEgxRHY4bFE4bUZqUFNBSWoxb2lKVGQvSDVPMENqS28yQ2VTWDZzbXpTWGY3MnM5OTduUEZ5MVV4RVpVV2d3clJLUER3d3c4SENUTExqTkgzaXNnSDlDMUdUWnhUenprWE9HdERweHFvNm9pZjRoV1J4QmlKamZFaVkvb0N6RGx2cStoV3lNOEErWG1jYjF2RDBFSjBaV05RSVJyQnZ2TEl0NjRXd1c4STNHOEJjdFp3b3FyR1doZGFhMVBPdVJEbjJYWWdTYXoyNW50dHZyZm9DbEhCRmdvRjE5T1RkL2w4d1VWeDBSVUxrUmFqeUJXaldKMXo2cHpEd0VkakJNWVlNY2FEWnp3RWdXOVM2WlNrd3NDa3dwUkpwMU1tbDh1YWRDcHQwdW1VbDgya1RTYWI4UUxmUDkvWEhHZU1GM25HUk1hVHlCaHpqdUFpWFZCOVhJSHYvL0duNzl0Mm5vOU5SS01JZ3dyUkNQT1ZyM3lsektUSzM2ZUsrMFIwd2RsdTQ1d0xrc1NsbkxPcHR4c3hTWkpFTzd1Nms0Nk9ycVM5dlQxcDYraEkydHM3a3U2ZTNzdStXRFdYelppcXlrcS91cXJTcjZxcThpc3J5LzJLOGpJL0NJSzNmQzBTa2NRelh0SHpUZEVZRTUvalpxOEI4cGl4NlovZWYvKzlIY05RUGhHVkFJTUswUWp4bGE5L2Zhcm4vTitCNnUrcm9Pek02NTF6Z1UxY0tyRTJmYTcxSmFxS25wN2VwUFhFaWFUbFdHdDB0UGxZMU5iZWZzNXBsSkdpcXFMY216QmhmRmcvcmk2b3Jha095c3B5dnNnNVg1NmM3L241YzRjVzZZWHFkOVR6di9YSG4venR2Y05aTnhFTlB3WVZvaEo3Nkd2L3ZCQk8vMWloNzRXYy9qdXBxaWF4Tm0wVG16blh5RW0rVUxESFdvN0hUVWVQRmc4MUhvNEtoZUtvMzlhYkNrT1pNbmxpYXNxa2llRzRjYlZoTnBzOXg4SmZzWUZ2OHNiekNtK2FIbElvZ0tjaCtPcG5QblhmK3VHdm1vaUdBNE1LVVlsODlaRnZMakVpZjZiQUhXZGU1NndONDhSbW5YT3BzOTIzdmJNemFXbzZVdHgvOEZDaHRiVXRHZjVxUzZ1NnVzcHJtRDQxUFhuU2hGUjFWVlZ3dHR1SVNCVDRRYS9ubXpjdHJoWEJTd0MrK0VkL2NOK2FZUytXaUlZVWd3clJaZmJRMS81NW9hcjlTMEJ1UGUwS2hTVFdwdU00eVoxdGFxZTlzeXRwYkR4YzJMTm5YNkdqcTJ2RVQrY01sL0x5bkxtcW9TRXpkY3FrVkhWVjVWbENpMWcvOEhvRHo4K2Z1ZTFab09zVjhyY2NZU0VhUFJoVWlDNlRyM3o5NjFNOTlUK3ZxaDhlZkZ4VlRSTGJiSkxFV1p5eE1DT0tJbmVvOFVoeDUrN2QrV1BIVDV4ckVlbVlWVnRkNWMrZE15c3paY3FrZERxVk9uMjNrNnI2ZnREckIxNnZpSncySFNZcVQ0aHpmM3YvL2IrLzU3SVdURVFYakVHRmFKaDkrZHZmcnZEejlrOUU1QS83ejVFRFlGQkFzVWtXWi93dXRyVzN4enQzN2MzdjJyTXY3OXlvWDNJeTdFUUVWelhNU00rZFBUTmJXMXR6NWlpTGVwNlhEd0svWjNCZ0VVaWlxbzhGRW4vcFU1LzYxSW5MWERJUm5TY0dGYUpoOU9BL1BmWStHUHdOZ0hFbkR5b2tqcFBjbVFIRk9hZE5SNDVHcjcyK3MrZG84ekdPbmx5a2NYVjEvdnlyWitlbVRKNlVNc1lNZm8xVDMvTjdnOER2R1R3bEpJbzJBQS84MGFmdit3SE9lYUlpSWlvVkJoV2lZZkNQano0NjNkUHcvNFhvN1lPUEo3SE54RWxjaGtGTjJheHpldWhRVTNIcnRoM2RZM250eVZBcnkrWE05UXZtbDAyZk5pWHRlZDdnMXpybkIzNVA0UHU5cDkxQnNjNHEvdkpQL3ZDK25aZTNVaUo2S3d3cVJFUG9nUWNlTU9Pbk5QdytnUDhLSUJ3NDdxd05vemdwSDd6RjJEbW4rdzgwRnJac2U2V251NmVIQVdXWVpESVpzMmpCdGJtR0dWTXpwd2NXc1dIZ2QzbStOMmlYa01RcStMdTY4dlJEOTk1N0w3OG5SQ01BZ3dyUkVIbnd3Y2NtdzhjWEliaGw0SmlxbWlpS3k1MXo2VUhIY09Sb2MzSER4cTFkN1oyZGZETzhUTXJLY3Q2TlN4YVZUWmswSVQxNHpiSXhwaGlHUWVkcEMyNFZtM3pJNXo3OTZkL2JWNHBhaWVnVUJoV2lJZkRRSTkvNmlJcitkd0M1Z1dOSmJETnhISlVQM3NuVDF0NGViOWkwcGV2SVVhNUJLWlZ4ZFRYK2pUY3NLcStycVRrNTRnVlY5Y09nZS9CMGtDanlhc3hmZitZUGZ2YzdKU21VaUFBd3FCQmRraTkrOGZGTXByejN2MEhrdHdhT3FhcUpvN2pDRG1yV0ZzV3gyN2JqdGU1WFgzMGpYNXBLNlV4eloxK1Z2bjdCL1BMVW9HM05SaVFLd3FEejlDNjM4aE5YN1ByUG4vM3NaN3RMVVNmUldNZWdRblNSSG5ua1d3MEo5SjhndUdiZ1dKTFlkQkxINWRxL1dGWlZjZkJRVTJIOXk1czY4OFVpZDVTTU1HRVl5dElsaThvYlprek5uQno0VXRVZ0NMdjh3RHNWS2hYN2pCOTg2djVQZlB6MUVwVktOR1l4cUJCZGhJZS85czEzT1NkZmdTQUxBRkJJRk1mbDF0ck13RzBLaFlKZDkvTG1yZ09IR3QvVTBwMUdsc2tUSjRUTGx5MnB5QTA2cDVBeFhpRVZCcDJudGpKTEFVNy8vRE4vZU4rUFNsVW4wVmpFb0VKMGdSNTg1SnVmQWVTdkJrNGc2Snp6b2lpdUdyeWpwN0h4U09HRnRlczdveWppS01vb0VRU0JyRmk2cEh6RzlLbVpVMGZGcHNLZzNYaW03M3hLQ2hVeFgvcWpULzN1L3dKN3JoQmRGZ3dxUk9mcDhjY2ZEMXU3Q3Y4ZlZFK3VSN0dKVFVWeFhJbiszNlU0am5YajVtMmRPM2Z2TFpTc1VMb2tEZE9ucHBZdlhWSVJCTUhBMmhVTmdxRFQ5NzNCMzlPZnBUMzNaNS80eENmNGZTWWFaZ3dxUk9maGExLzdXbm5rL0VjSGJ6Mk80emlYSkxaczRISlhWM2V5K29VMTdXMXQ3ZHh5UE1wVmxKZWJsZTlZVVZVMTZLU0h2dWYzQktGL2FrR3RZa3ZhZDcvOWlVOThvcjBrUlJLTkVRd3FSRy9qaTQ4K1dwTkc4RzBCRmc0Y2k2TzRJaG0wSHVYQXdjYkNDMnZXZDFqTGpIS2xNTWJncG1VM1ZNeHNtSjRaZEt5WUNzT09RZXRXZHZwYS9NMVBmL3JUemFXcWsraEt4NkJDOUJhKzhvMXZURENKL0F0RTVnQUFGRktNaWxYT2FRZ0FxcXJiZDd6V3MyWGJqcDZTRmtyRFp2NjhPZGxGaXhhVW1mNXRRY2FZT0F5RDlwTU40aFFIalpPUDNYLy83eDBzYWFGRVZ5Z0dGYUp6ZVBEQnh5WWp3UGNCVEFOT2RwbXRjczRGUU45NmxMVXZiK3JZdC84Z2QvVmM0YVpNbmhpKzQ2YmxsVUhnR3dBUWtTU1ZDdHNHZGJOdFZtTS8rc2VmL09UZUVwWkpkRVZpVUNFNmkwY2UrZTc0eENRL2hPb01vQytrRkl0UjljRE9ua0toNko1OTdxVzJZOGVQSnlVdGxDNmI2c3BLLzg3YmI2bktudHpDTERhVkN0cE9Ob2RUSERGT1BzS1JGYUtoeGFCQ2RJYUhIMzY0enBuMDl5R1lEZlJ0UHk0VzQycEFQUURvN2UyMVR6M3pYQnZQZER6MmxPV3k1bDEzM2xaZFZsWTJzQlhkcGNLd2JXRDdza0FPaVpVUDMzLy83eDRwWVpsRVZ4UUdGYUpCL3Y0YjM2aEtKOTczSUhvTjBEZVNVaWhFTlFNaHBidTdKM255NmRWdDNiMjk3cTBmaWE1VW1YUks3cnB6WlUxMVpjV3BzSklLVHd4cXU3OHZOdmJEbi92a0o0K1Zxa2FpSzRsNSs1c1FqUTFmL3ZLWFV4bm5Qekk0cEJTTDBjbVJsTTZ1cnVRWHYzcm1CRVBLMkpZdkZQVlhUNjQ2Y2FLdGZlREVrcVpZakt1ZGN3TmRiUnRDNTMvcmkxOThQSE91eHlDaTgrZTkvVTJJcm53UFBQQ0FxYXlaK0VXRjNnMmdiM2RQTWFvWldKUFMzZDJUUFBIVXFyWWl6OWREQUt4ejJIK3dzVEJsOHFSVU9wMHlBSXkxTHVYN1hrRkVGTUQ0TUxUWDNMQms0VTlYcjE3Tm54bWlTOEFSRlNJQTQ2Zk0rSE1WL1kyQnk4V29lTElsZms5UHIvM1YwNnZiQ29VaVIxTG9wQ2lLOUtsblZwL282dXJ1WDFDdFhoVEZWZEMrS1hVVnZhdCswb3kvS1dXTlJGY0NCaFVhOHg3OHA4YytETWgvSExnY0ZlUEtnVDRwaFVMQlB2WE1yOXQ2T04xRFo1RXZGUFhKcDFlMzlmVDBXZ0J3emdWUkZGVU9YQzlHN3Z2cUk5LzhST2txSkJyOUdGUm9UUHZxMS81NXJncisxOERsT0VyS3JMTnBBSWpqUkZjL3Y2YTlzN3VidTN2b25IcnllYmZxdVJmYjRqaHhBR0NkUzBWeFhENXd2WWg4NGVHdi8vUGkwbFZJTkxveHFOQ1k5ZVV2Zjd0Q25QdTZDRklBa0NRMm5kZ2tCd0RPT1YzNzhvYU9sbVBzazBKdnI2MnQzVDczd3BvTzU1d0NnRTFzTmtsT25tSWhkRTRmZnZUUlIydEtXQ0xScU1YRnREUW05UzJlcmZwSENHNEVBT2ZVaTZLb0d2MWI5cmR1MjlIOXhxNDlQRE11bmJldTdtNWJMRVp1eXVTSktRQnd6b1dlOFlwaXhBRW9WL2dMYjFpODhBZGNYRXQwWVRpaVFtUFNoTWt6ZmtkRjd3RUFLQ1NLb2lyMGg1U0RqVTJGYlR0ZTZ5MWxmVFE2dmJGclQzNzMzdjBEUHp0U2pLSlRpMnVoTjlkUG52bTVFcFpITkNveHFOQ1k4OVd2ZjJjbVJCNFl1RnlNNG9xQkhUNWRYZDNKQ3krdTZ5aFpjVFRxclZ1L3NhdnRaSThWOVFZdnJqV2kvL0hCUjc5MWJhbHFJeHFOR0ZSb1RIbjQ0WWNENCt5WEZhZldwYmoreGJOSmtyalZMNnhwVHl6WHp0TEZzODVoOVF0cjI2TTRQcm00Tms2U0xBQW9FQUw0aHk5LytjdXBraFpKTklvd3FORFk0bWMrcTlCRlFGL24yVGlLS2dhdTJyQjVXMWRiV3p0VENsMnlycTR1dDJidGhzNkJ5MGtVbDUzcVhLdHp3bXpWLzFXcTJvaEdHd1lWR2pNZWV1Z2JzNTNxZnhxNEhCV2pTb2dJQUJ3K2ZMUzRrNHRuYVFnZE9OUlkzTGZ2WUI0QUlDSnhuSnljQWxMb2ZRODk5TFdGSlN1T2FCUmhVS0V4NFlFSEhqRHFlMytML3AxdVNXd3pUdnVidWhXTDd2azE2N2t1aFliY3VnMmJ1bnJ6K1pQTjRKSzRiL3M3QU0vNS92OTQ0SUVIK0JwTTlEYjRTMEpqd29USkRSOEJkQVhRUCtVVFJ5Y2JjcjI4WVhNbnorRkR3eUdLWTMxcHpZWk9hTitQVnh6SHVZRXBJQUd1clo4ODQxTWxMWkJvRkdCUW9TdmVWNy82MVdvQUR3eGNqdU80YkdES3ArbncwY0srQTRlS3BhcU5ybnlIang2Tjl1NC9OUVdVeE1uSmtHeU0vQjhQUHZpdCtwSVZSelFLTUtqUUZVK0MzSitvb0Jyb0czNjMxbVVBSUk1alhmZnl4cTdTVmtkandjYk4yN3JqUWJ1QWJHSlRBS0NLQ3ZqNHE5SldSelN5TWFqUUZlMS9QL3l0YVFLY0hGNlBvdmprTHAvWDN0amQwOTNEa3czUzhNc1hDbTd6MWxlNkJ5NUhnMFpWSVByaGYveW54K2FVcERDaVVZQkJoYTVvb2VoZnFNQUgrbnFtbkd6czF0MmRiTjIrbzZlMDFkRlk4c2F1M2ZtMjlsT040SkwrM2lvQVBFL2tDeVVyakdpRVkxQ2hLOWJERDMvak9oaDhaT0J5SENkbEEvL2ZzbTFIdHlyWHo5TGxvd3BzM0xUdDVLaEtIQ2U1Z2ZiNkVMMzlvYTg5dHFKa3hSR05ZQXdxZE1XeXh2dnpnZi8zZFFaVkR3QmFUN1RGKy9ZZjVBSmF1dXdPSDIyT21sdGFCbjcyVEh4cXV6S2c4cDlMVXhYUnlNYWdRbGVraDc3KzdXdEU5QzRBZ0VMc29EZUV6VnUyZDUvemptZVJTV2RraU11N1l2bStMMy82UjU4c3YyYmUzS0RVdFl4VUd3ZjkvQ1ZKbkIxMDBzS2xEejc2Mk5MU1ZVWTBNakdvMEJWSkUvdlpnZi9ITnNsby84OTZjOHV4NHVHanpkSDVQTWI0K25IZS8vMVhmMTcxellmL3ZpNmJaVmc1SHgrLzk4UFpENzd2M2RuLzl0ZWZyeTdMNVliMWEvWW45MytpL0RPZnVxOTh3YlhYdkNrVWxaZm56RzkrOUlQWjMvem9CN05udTI4cEhUOStJamw0cUxHdkMzSmZ4OXBCb3lyNHMxTFZSVFJTK2FVdWdHaW8vY01qMzJvQTlJTURsd2QxQThXMlYxNDk3d1cwdmIxNWQ5MzhxNE9LaW5MejhYcy9rbnYwbTkrNW9KR1lNOVdQcS9PKys0MnYxbDNLWXd5NDYzMzNOcC90K0hlKzlwVzZxcXJLcy80QmN1ejRjZnY3OS85Wks0RC9uNzN6RG0rcWJQLzQ5emtyc3hrZGxFSXBaWU9BN0NXZ3NoeTRGdzcwUlJCbG80Sjd2VVg5Q2ZvcWJnUUJGUVFIdUFlaUlDcERFQWV5OTJ4TEdSMXBtMzNHOC9zalRScWdJeTJGTk8zenVTNHZUNUp6VHU2R2srZDhjMDhzZVBlTkt0c3hlc0xVUEZtV3kwM3NTVzJjd3Q5NjAzVW1BSGpuM2ZlTG5DN1hPVXNDc2xqaXVLdXZIR0lVQkFHRUFGdTI3WkREWDArSXQzT2o3eDRlQndDZmZQYTErMXpaVVYyMjd0amxTbXVTR2hpR3FTb0drUW91RUZBQUY4K2UvZDRGWThlTzJoRmxFeG1NV2dNVEtvdzZCMDl3THhCd3B5dUtxa2VKTnlVdkwxL09PWFpDcnVqWWNJcWRUcnJ3NDZYT2lXTkdXYTYvK2dyajUxOTk1eTV3Rk5aSU9YUDIwV05WSG40bzhEeVNrNVA0aXZiUjZTU2lrMFN5LytCaEpmejVGczNUQloxT0YvSndORzdVc01Mem5JNmlLS2hJcElpaVNKNTViSXBOcDVNSUFEdzJkWkwxc2FtVHJPWHRYeDVQWkx4UXNQR3ZmeXYxZUEyNnBMOWVFQVJvbW9ZdnYvbWgxZ21SeXNqTEsxQ09IVC9oYTVqY1FBZUFVeFRaS0lpaUN3U0VDdndEQU82THRvME1SbTJCQ1JWR25XTE9uRGxXbGRMYlNtb3BUcW4wMmI1cmowdVNSTExzaThWVjdnU3ExK3ZJMGtWemt5TGQvNDEzNWhWOTgvMVBudkplSDNIZjVOeXEyaENwUjBaV1ZJeVovRWhlK0hNcnYxdVNYTmErNVhsbWduQWNoNSsrL2pqWjdmWlVLTkNtVEJvVDE3eFpVd0VBL0g0L1BabWJIN0dnaTdkYk9ZTWhFRnJUMU1pY01KY052a1FQQUJ2LzJ1VExPWDZpV2hPdmpVWUQ2ZHE1bzdUMjk0MVJTYXpldG1PM3EwU29RRlkwZ3lBaTZPMGI4dGFDQlFrVFI0eklxK0J3QnFQZXdJUUtvMDZoOFlackNhZ09BRFJWbFlLVlBzWEZUdVhRNFV5ZktJcmtaRzVldFc1c1ZjSHQ5dFNKMnVkNHU0MERJYWdvakRQbWFTam8wUUFBSUFCSlJFRlVucnZNUXdaZWJQRDcvVlJSVk9oMEVubnZ3NCtMZjF1enZsSUJNSGhBZi8zVXlXT3RBTEJ1dzUvZWZ6WnZyZFNiMHFsamU2bFZpMllpQUh6NjJkZlY2b1hEY1J5ZWZ2UkJhNDl1blhVclZxMzIvTysxV1VXYWRuNTcveDNOT1NibkZ6amtlTHRORFBSVlVmV0N3SHNCU0x5ZjNBM2dsZk5xRUlOUlMyRkNoVkdYSUFBTmRhR1ZsVUNyZkFEWXQvK2dCd2kwemIvOTduRm5lRE00anNPd0c2OHg1dVVYYUN0V3JmWlc5a1pYRGhtZ1A1eDVWTjJ4YTNmRW9hUlk1SUoyclVVQXlDOXdsQ251UnR3NXpIVExEZGVZRkVYQnRPa3pIUUR3M05PUDJKOTRhTExORWhkWDlPMnlzcjFLa2lTU2NhUHZObDh6ZElnUkFOYisvb2YzdVJkZks0eEVMTngrU3lCQmR2UFc3ZjZ0TzNaVjYvTWZOL28vY1QyNmRkWUJnTWZqcGVkYnBBVFp1V3V2dTIrZkhsWUFVQlhGVUNKVUFOQmhsTktaaEpBNklYZ1pqTE9CQ1JWR25XSE9ld3Q3YWhwdENRUW1KR3VhcWdjQVdWYm9ycjM3eXczREFNQVZRd1lZUnQ4OVBFNldaV1FmUFY2aEFHbWMwcENmTk80ZXF5U0tlUDJkK2VYZWpHTUpudWZSNWNJTzBvbmNQTlZSV0VoOVBqOXQwU3hkdU9jL2Q4UUJ3SmF0TzAvNVBEaU93d1BqUjF1R1hqSFlvR2thWG56bHJjSS8vdnpIRHdEVFgzNno4TEdwRTYzM2p4OXRhZCt1dGZqVzdQZUx3ejB5dlhwMGxjYmZlN2VsY2FPR3ZLWnArSGpKVjY3M0YzMFNVYUp5ODJicFF2Y3VuWFFBc1BDano2cmxUYm42eWlHR0c2NGRhZ1NBcmR0Mit0K2E4MTdVNWowZHpzenk5dXJSSlU0UUJFNmpWTklvNVRsQ1ZCQ2t6cDc3NFdVQWZveVdiUXhHYllFSkZVYWRRVk8wVzhFRmtsTVVSUTE1VTdKemNud1ZKWUlDd0xJZmYvYjA2ZGxOMTZkWGQ5MS9uNWhpR3p2NWtienlFbWZ2SHovYUlra1Nzckp6MUZXL3JhM1UreElMYUpxR2pDY2ZzdW4xdWpOS2l2TUxITnFYM3k0N0pXSDEwU2tUTElNdTdXL3crLzJZL3NxYmpqWHIvZ2lGZVg1WnZjNWJXRlNrUGZudy9kYkJBeTQyZE8xOG9XN1JKNTg1RHgvSlZ1KzYvU1pUNXdzN1NBQ1FjK3k0K3RLcnN3cTNidDhac1Zka3pLamhjUWdNdnNibXJkc2pLak1QcDAvUGJycEpZMGRaQUNBcis2ajYzeGRlanNpTGM2NVFGQVg3RGh6MHRHM2R5bFR5MkNpSllrQTRjZlIyTUtIQ1lEQ2h3cWdiekp5NXhBRGl1U2I0T0Z5bzdOcTlMNktxa0JrejN5cDg5ODMvSlNRM1NPSWZuVExCOHRnekx6aE8zK2ZhcXk0emRPMXlvZVR4ZU9pMDZTODdYQzUzdFZ6emkrZS9YZVh5WU1KRjFwWkVGSVZ5azJmTGcxS0tQLzdhNUd2V3RJa2dTU0xoZVo3NGZENjZZK2NlLzRLUGxycE9GMjJMUC8zUzFiSjVNL0cxdDk0dEtpdjg4cysvVy8zM1RubzRiK3FrTVpaZVBicnFKbzhiSFJvRzZmRjQ2TWRMdjNZdCtlSWJ0NklvRVg5K3ZYcDBsYnAxNlNSVjVlOEtaOGpBaS9VUDNUL095dk04anA4NHFUNzB4TFA1UlVYRlVSOUt1Vy8vb1pCUVVSVlZqNkJRQWVuLzl0dHZteWRNbUhCV1pmRU1ScXpEaEFxalRtQ3dlUytHQmlNQWFKb21CcE5vaTRxTGxSTW5jeVA2eGU1eXVlbkxyNzFUZFBlZHQ1cmZtYnZ3akp0RGF1TVUvcjZSZDhWUlN2SGlLMjhYSGp5VXFaUjFua2lvck16NGJLQ1U0cmQxRzA3eDlGemFyNCsrc3VPZW16R3pNTkwzT0pLWnBZNmVNRFd2dkhsSjdkcTJGcThjZkttaHd3VnR6eEFXa2lTUmJsMDZTajYvajI3NmQ2di80T0ZNcGJLNVN6elBZOXpvLzhSVnVGTUYzSHpEMWNheG8rNktBeUhJemMzVEhuMzYrWUxjdk1ncms4NGwrUVVPTmIrZ1FJNjMyMFVBbktxb09sN2dmUURWYzNyTGRRQVdSOXRHQmlPYU1LSENxQk1RRmRmVEVvZURxbWk2NFBQWjJUbmxWcDVVNU5WNEllTngyK25QbVV4R1RxL1hFVVZSTU83ZUVYSGo3aDFSNW8zengxVy9lUll1WGxKaC9rUmxaY0ZsRVdsNXNxS29lSDdHcTZlSWprdS9LMXVvVktYeDI4TlBUTXMva1pzWHVybUhpd3VqMFVBNmRiaEE2dE96bTY1SDl5NjZwTVNFVU5PNVBYdjN5MTh2KzlIdGNCUnFOMTE3bGFscjU0NVNwNDd0cFU0ZDIwdEF3TU95NzhBaE9UTXpXejJTbmFNY3l6bXU1amtjV241K2dYYmlaSzVLS2NYdzIyNHlwVFp1VkszMTZwNFJkNWh2ditWNkV3QmtaUjlWSG5ucWVjZUprN25udlBLcktodzhtT2t0RVNwUVZFMGZFQ29Bb2RvMVlFS0ZVYzloUW9VUjg4eWZQei9PVCtrVndjZUtxZ1RDUHBSaTc0R0Q1U2E2VnRlcklRaENoY2ZhTEpZeU84TTZYUzV0L29LUHErM0dQOXZqeTZJcWpkOEl6eE1na0VpYm5wWXF0R3JWWEdqZG9ybDRRYnMyWXZQME5KSG5TMDkxTWpkUFhmdjdINzRWcTlaNDl1emJIL0k4L2ZIbkpuOWFrMVIreU1DTERmMHY2cWxQYmR5SU54Z01wR1A3ZGxMSDl1MU9lYjg5ZS9mTEU2WThrZCtxWlhQaGpsdXVOd1BBTDJ0Kzl3N29mMUdsM3FGd2dpSmwxNTU5OGhNWjB4MjFJZHh6T29lenNuemR1bDRZQndDYXBrcEFZQ29BQmVrOWE5WmkrL2p4d3d1aWFpQ0RFVVdZVUdIRVBETGwrZ0tRZ0dEWUo5Q0oxbEZjckRnY1JaWCtjaDQ1OXY3Y3pLeWM4OUpiNWVPbFgxYXJVcVVtamkrTHdWY1BPLzdrb3c5WUIvUy9TRC94d2NmemR1M2RmMG80eTJhMWNrc1h2WnZrY3JucHlSSXZ4S0JMKytrZm5UTHhsSzZ6cXFwaTE1NTk4cVovdC9yWGIvekh0MlBYYnJsWGp5N1NrNC9jYjh2TXlsYWVldmJGVUw3UGtjd3NkZjZDajV6ekYzemtURythS25UdGZLSFV1V043cVYzYlZxTGRaZ3VJUEVyeCtqdnppM21lSjQ5UG5XUVZCQUVIRHgxUlBsbjZsU3NTb1JKdnQ1OGlGcGV2V09WNTdlMTV4VlhKaVRtZk9KMHVOUzh2WDA1SWlDOEovMmc2WHVCOEFCVWhLbGNCV0JSdEd4bU1hTUdFQ2lQMm9keEFWREhzYzhyaDUvRFd4WEVjM3AvOVdrVGhsZkJ1dFpHR1pLclQ0ZlowZHV6WUl3L29mNUcrYTVkT3V0T0ZTcCtlM1hTRUVHemV1dDBYckk1WnNXcTFkOUNsL2ZTRUVMSnI5MzU1MTU2OTh0YnR1L3luTjRWcjFEQkZhTnlvSVo5ejdGaTV1VHlIRG1jcGh3NW5LVjk4SGFncWlyZmJ1Sll0MGdXVDBjVHQzck5QVGt5STV4bzNhaWpJc293WFgzMjdVRlVyVGd2UzZYVGs3anVIbVc2NDVzclFmS2VaYjg0cFd2Ymp6N1craFB6Z2tTT2VFcUVDVlZOMFBLVGc5VHNRVEtndzZqRk1xREJpbW95TURJNFNjamtRdUVlcW1ob1NLb2VQWkpaYk9od2VwdERVY3hjSklJUlVlYTRPVVBWWlBPRUlBbytuSG5zdzRqazdmLys3eFFjZzdwSit2ZlVmTGZuaUZJOU5zRlg5YitzMm5DTDZ5cXFJT3Aza2hra2NBT1FjT3hteHR5cS93S0dGei9ySnpjdlgxcTcvMDd0dCswNy92djBIbGZTbXFXV3VXWVFRWE5yL0l2MTlvKzQwSnlVbW5QTFp4WUpJQVlDajJjZjk2QkxZVmxVYVNrTG1DT2wxeXkyMzhFdVhMcTFWZVRVTXh2bUNDUlZHVEpPUTByUTlRQk1CUU5NMG5sSXFBSURYNjFWejh3cksvZmt0bE9SYkFJQy9raDRyTlVWNUNiUVZsUkpYNXhoQ1NFUlZQa0dPWkdhcEJ3NGVWbG8wVHhmYXRtb2hCTDBxemRLYkNCMHZhQ3NWRmhacHY2MVpmNGJvNjltOXMvUkN4aFAyeXM1L3pkQWh4bUFIMnNxNDQrNXhKOE1UZGdGZzF0d1BpdlBLcWRBSkNwUTdiN3ZKMURRdE5UUnI2TGUxRzd4REJsNXNLT3VZMm9xanFFaDF1OTJxMFdqa0Fjb0htNzlSVU51Z0s2N3V1WFRwMHZYUnRwSEJpQVpNcURCaUdva2ovWUozTUMzc1YyaGxKY25tT0hOSXFIaTl2bHFadDFBZE9JRW5YcStQWG4zelhTZkNuNitzcjhxUFAvL3FHVGQ2Uk54ZGQ5eHNmbkphSUo5azlJZzd6Q0FFMy8ydzBxT3FaLzZZOTNuOXRLSzVTVUhQUm42QlExUFZDcWNOa21DVlVMSHp6TDQwNVlrVUFKZzZlWXpsaWlFRFE4blR2NjdiNEgxMy9vZE9vMUZQWWsyb0FFQm1kbzZ2VGFzV1JpRFFVNFVUQlJjQVVBMVhBbUJDaFZFdllVS0ZFZE5vd0tXaDdiQ3dUM2JPOFFyelUyeldRR1dPcG1sd3Vhdlh0SzAyWXRUcmljdmxybklzNjl0bFAzbHV1L2s2VTY4ZTNYUTl1bmFXUkZFZ3ZYcDAweFU0SE5vbjVReisyN3h0aDF6VzNDUUF1S0J0Ry9HTmw1K0w5L244OU01N0p1VDYvZVY3cmF4V0MvZjU0bmxKcXFyQzQ2M2FNTWVGSDMzbTZuOVJiLzNtcmR2OUN6NWE2dHgvNEpBQ0FPV0ZpRTZuVmN2bXdrM1hEVFgrdG1hOTc0Ky9Odm1pMmFVV0FJN21IQXNKRlUxVkpaUUlGUkIwajZwaERFWVVLYk9Na3NHSUJlYk1tU09DY0tFRnZLVGlCNVJTWkdabVY5aGV2VkZLTWc4QWVma0ZXbVhOeG1JRlNSS0pJQWp3K2YxVi9vUDhmcGwrK1BGblRnQ1lNbm1NOWNGSjkxa0FZTzRISHhWWFZUd0F3SjIzM1dnQ2dOODMvdVdyU0tRQVFKelpSQUNndU5oWlpaVnc0bVN1T256VWhKUFBQUDgvUjFDa1ZJWGt4RVIrOElDTERjODk4NmpOYURCRTF2cTNCSTdqd1BNOE9LN21sdEhqeDAvS3dlc3hlRDBEQUFGcG01R3hwTnBkZVJtTVdJWUpGVWJNNG9mVUZxQjZBTkEwS3RDUzY5bmxjaXRlbjYvQ20xN0xaczFFQU1qSk9WN3Q3cksxalNhcGpVUGlxenJIZi9QOVQ1N05XN2Y3a3hJVE9Mdk54cTFadDhINzA4cGZxenpMYU9nVmd3dzl1M2ZScWFxS2p6Nzl2Tkp5Nm1BcGNiSFRWUzI3VDY4MnFncjIrRUE1dE1mam9WVTlUOFlUVTIwL2Z2MXg4a3ZQUDFWcG5rNmsrR1daRmhVVkI4S1doQkExS0w1QmRVbU5uTXlyd3FpWE1LSENpRmw0anVzVTNOWTBMZVRxenk4b1A0azJTTjgrUFhRQXNIM1hub2dINHRWMldqUnJLZ0JBVm5aT3RjUlhnOFFFem13eWhkYUVoZzJUK2ZoNGU1WFdpTUVEK3Vzbmo3M0hBZ0NmTFAzYUZjbVlnYVNrUUM2TG81d2hrT2VTMUVZcEFnQWNQMUgxVHJYdDJyWVNBV0RkK2o5cmRERGxzUk1uUTlla3B0RlNyd3JoKzliayt6QVlzUUlUS293WWh2UU9ib1c3eVhOekN5b1VIMjNidEJMVG16WVJBR0ROdWovTzIvUmpvOUZBeXZxdnBzN2ZvM3NYSFFBY09IUzR5a0tsUTdzMjRsdXZUazlvMFR4ZE9KS1pyZVRsRjJpdFdqUVQ1N3p4WWtMZjNqMTBsUjB2aWlLWk9HWmszR05USmxvRlFjQ2FkUnU4Q3o1YUVsRVgzWGF0V3dhOFc4ZU8xMWo1cmFLVUp1OVc5Qm0zYnRsY0FJRE1yT3dxZldhTlV4cnlkcHVOQTZWWS9mc2ZFZlhyaVpTVEovTktoWW9hSHY0SkZpOHpHUFVMbGt6TGlGa0lvVDJDMjVxbWhlTDNPY2VPbDV1ZlFnakJtSkYzbW9GQWkvYnc5dTdubW0rV0xHaFExV01pbllKc01obEpyMjRCb2ZMNytqOTlQTThqV0tuVHFHRWdIMGVXejlSdmNYRW03dDY3N3pSZmVkbEFBeUVFVzdmdDlELzkzRXNPbzlIQXpYajJTVnRhazhiQ3RLY2V0djJ6YVl2Ly9jVkxuRHRQODBEeFBJL0xCbDVpK00vd1cwekJLcC92bDY5MHYvSE8vT0x3eE5UbTZXbUMxK3VqeFU2WDVuSzdxYVpwa0NTUjlPM2RVemYwOGtGR0FQaDc4OVlLODRxcVFzNnhFNnFtYWVBNER2OFpQc3kwNktQUFhPR2hIWjBra1VFRCsrczd0QThNVGR5eWJXZVYzdnZDRGhkSUFMQjc3MzY1b3FxazZwQ1hseC9tVVNrVktpQm9XNVB2dzJERUNreW9NR0tTd0h3ZnBBSUFLRWl3ZjRxaUtEU3ZndERQRGRkZWFlellvWjBFQVBNV2ZGU2pjM01xbzd4UzN0TWJsSVdUZmZSWW1jZWMzaER1cHV1dk5ocU5Cckwvd0NFbE8rZVkrdmhEa3l6ZHUzWFJlOTBleldhemNnQncrRWpXR1ovTFU0ODhZTzNXcFpNRW5OcG0zdWx5cVpNZmVpci9tY2NldEhYdGNxRlU4bC84OGhXclBDKy9QcnVvZVhxYU1QRFMvdnJMQmwxaWlMY0g4anp5OHZLMTJmTVdGdit5NXZjenZGVGo3cjA3cmt1bkRpRXhxYW9xT0k0RElRRm54OTU5QitUZjFxeXZNYytFcXFwWS9mc2Yza3Y3OWRIZmZOMVZwcHV2dThwVTNyNzVCUTV0MWVwMVZYcnY5aGUwRG9SOU52eFZvOTRVQUNnc0xsWmxXYWFpS0JLQThxQWdJS0FBa3RuY0gwWjloQWtWUmt5aXF2b1c0QUwzWFkzUzBFM2I2WFJWNkNIWnZIV0gzKy8zMDVXL3JQSCs4Mi9OL1lLUGhQSktlU3Z5bXBUWEl2LzBZMWI5dXNaNzlSV0RqWXMrL2R3SkFBY1BIVkVHWGRxZldPUE1QS1VVZS9jZmxOOTlmM0h4NmVkWnNQZ3paOU1tcWJiWDNwNVh0T0hQdjArNTZUcGRMdnJJMDg4WERCclFYMy9mM2NQampDWWorZlR6UUtueTBNc0hHYTYvNWtvakVNZ3QrZXI3NWU0dnZsN21kcnZMcmhEYXZYZS8zTEY5VzBrUUFrc096L1BRTkEwbmMvUFVkZXMzK2o3ODVITlhUYy9oZWUzTmQ0dUtpNXhhNzU1ZGRZa0o4WHhRRkFVcEtpcldkdTdlSTgvOVlMR3pzTENvU2w2UkM5cTJFUUZnemU5bk5zS3JDUnhGUlhKU1FrTEovQ3BWNUhqZUR3Q2FKSGNFc1BwY3ZDZURVVnVwc2ZnNGczRSttZjNlZ3B1cGh0Y0JRRkZVdlN6TFZnQTRrcG5sL1hYTitzS0tqdTNXK1VKcDg3WWQ4dmtZVUVjSXdlQUIvZlZBWUVaT1dmc01HWGp4R2ErWDlWeGx4elJKYmN4blptV0hQREFjeDBFVUJLS29LajI5WWR2Tk4xeHRCSURQdnZ6T0xZb2lrU3Zwem12UUcwaUxabW5DdHAyN1pTQWdOTzRmUDlxeWFmTTIvOXIxRzMyVkhSOXVreUR3aE9jRStHWC9HWFpWUnVPVWh2d0wwd0xkY0d0aXpsRjFpRE9ieVpjZnoyK1FtWjJqakJ6N1FONjVlSTllUGJyR0JmdXBDS0pRTEFxQ3UrU2w2ZU5HajNqclhMd25nMUZiWVVLRkVaTzhNM2ZCMHlBWUN3Qit2MkpXVmNVRUFGdTM3M0p1MnJ5MVJpY01NeGpubXphdFdoaDY5ZWhxQVFDZTV6MlNKQmFWdlBURnVORWpKa1hSTkFianZNT3FmaGd4Q1FYYWx6NG9MVTNPSzhpdk0rWEdqUHBMWVZGUktJUkp3MHJ2UWRFOEtnWXhHRkdFQ1JWR1RFSUltZ1czVlkyVzlsREpkN0FKczR5WXA3RElHYnFPTlZxNlRoT0NsT2hZeEdCRUR5WlVHREZIUnNZdkFnRnBWUHBNSUpsVzB6VHFjcm1aVUdIRVBCNlBSOU0wclNUdmg0WlZlSkdrakl3TTFrcWZVYTlnUW9VUmN5UTNPNUpNUVRrQW9KU0dybUd2ejFkbjV2WXdHQzUzNlhCSlRkTjRBS0NnWEVwS2VwUG9XY1ZnbkgrWVVHSEVISnBQQzNsVGFGaHBzc2Z0aWU3b1d3YWpCbkc1M0tXbDltSFhPZVdSSGcxN0dJeG93WVFLSStiZ09iNWhjSnRxcFI0Vmo5ZDN6c0kraEJBTXZYeVF3V1F5bm5XbG5DU0pSSkxFV2xGeFo3ZFp1ZHR2dWNGMCt5MDNoQnFpcFRaTzRUdDFiRjlqNFFXYjFjclpyRmJ1OUQ0bXRaMW8venNWTzEzaGVTcWw0Ui9LaEFxamZzR0VDaVBtMEtpV0dOeW1ZZGV3MjN2dVBDcFhEQjVnbURKcGpPV2QxMllrY056WmZXMkdYajVJLy9uaWVVbDNETHV4M0c2cGthS1RwTE82a1ZxdGNkdzlJMjQzM3pQaWRqTVE2SS95N0ZPUDJGNlovbC83azQ4K1lFMUlpRC9yTmVLenhYT1RQbHM4Tjhsc01zV1VVbG4yeGVJR3k3NVlYT1d4QnpXRnkxVXFWS2hXNmxIUldFSXRvNTdCT3RNeVlnNk9JL1pnS2twNGpvclA2NDlZcUN5ZS8zWmllYS85c3VaMzc3d1BGb2ZhNnh1TkJqSmkrQzFtQVBoNHlWZXU4QmsyMWVHeWdaY1lEQVlEY1JRRnBnVnpIQWVPNDRnb2lPQjVEbnE5anBqTlJzNW9NQkdUMFVCc05ndG5zMWs1dTlYRzJXMFdMakV4Z1U5S2pPY2JKQ1Z5SjA3bWFuZVBlYURhamM5OFhuOG9xWWZqT0tpcWlybnZMM0xlUDM2MFpVRC9pL1E5dW5UU3pabi9ZZkVQSzFaNXp1cVBybU5FT29NcGlNTlJxTjE4NTcwbnEzSk0rTDhOaFJhNnpqa1FhMVhPdzJERU9reW9NR0lPcWlFaDJLcndWS0hpalZoQkpDY25sVHRmeDJhTk84V0xNUDdlRVhHSmlRa2NBRXk5ZjZ4bDZ2MWpMZVVkdTNYYlR2K0RqLzIzM0Zrc2FVMVMrZGF0V29nZWo0ZisvTXRhTDgveitQSHJqNnQwMHdzbnRYRWp2a083Tm1Ld1kyeFY4ZmxMYjRZOHp4Tk4wK2o2algvN3RtN2ZsZnZncERHV1MvcjExdDl5NHpYR1ZiK3Q5WWJ2eXdqTUV6cDIvR1NsNGNiVDV6SkZpbDhwRmQ2VWxzYk5LTUNFQ3FOZXdZUUtJL1lnU0FodW5sTDE0L2RWeWRXaGFSb3V1L2EyNDhISE01NTl3dGE5YTJkZFZuWk9LSW54b2w3ZGRWY01IbUFBcGNqT09WN3VUU25PWXVZc1pqTlJ0WXJ2VzlkZGRaa1JBSDVkczk3cjgva296NWZldzl4dUQvWDZmTlRyOVZLUHgwczFUYU90V2pZWFBWNHYvZmI3Rlc2bnMxZ3JkRHBwVVZHeDVpZ28xUElMSEZwdVhyNTJOZ0lpL0ZoUkZFSVRscDB1RjMxdXhzekN2NFlNOUcvZXV0M1BSTXFaT0FxTHRFamErRmZWK3hMRTV3c2JTMEJMUFNxZ1RLZ3c2aGRNcURCaURrS1FFS3BDRGhjcUhsKzFiNmFDSUpDTzdTK1FBR0QxMmcwK0lEQTc1N0dwazZ3bytUSDc3UTgvdVQvNzhqdjM2Y2MyU1UzaFg1M3hiRHdBOHRVM3k4OTRQWWpGRXNkZE1XU2dBWlRpODYvUFBNKzF3MGFjQ0grY25OeUFYenovclVTdjEwdmZmZi9EaUNjOWYvLzVvbXJsVlN6OWNHNVNaZnVNbWZ4d1hsWjJqbHFkOS9oa3dleEt6eC9PVlRmZGVhTHl2ZW91c2h3V3lpU25qRHRoUW9WUnIyQkNoUkZ6YUJRSndWVTdQSm5XNjZ1YVJ5V2NUaDB1RUhVNmlSdytrcVVjUFhaY1RVaUk1MTdJZU14dU5Cckl1dlViZlYwN2Q1VHV2WHQ0WEc1dXZ2cnJtdDlEVTRZYkpDWHlNNTU5eW02eldibXZ2MXZ1WHJ0aG82Kzg5N2pwdXFFR25VNGlmL3o1dCsvUTRhd0twendEZ052dG9nQWdDbFdyUE5IcHFwZGdHOGx4d1FCRWRkNmp1bmFkTDZaTXZNOHk5SXJCaHRPZkQvZUlETDU2V01nRFo3ZFp1VThYenFtUytLb0tQbDlZamdvTkV5b0U1WVllR1l5NkNCTXFqSmlEQVByZ2R2Z0M3bzl3Z205WjlPamVXUUtBOVJ2Lzl2RThqLzg5LzdROXBXRXkvOCsvVy8zVHBzOTBYTlM3dXk3ajhhbTJ4eCthWkxOWXpFWGZmUCtUcDJmM3p0SmpVeVpaTFpZNGJ0MzZqZDYzMy8yZ3VMenp4NW5ONUpxckxqY0J3Q2RMdjQ1b2FLTGJIY2k1RVVXeFduL1RIU1BINTU0NG1WdGhMS3BCWWdMMzBRZnZKUG45Zmd5OThjN2pGZTBiVHZnTnV6d2FwelRrNTgxNkpURm92NnFxR1AvZzQzbjdEeHlxVktSRmd6eUhRODArZWl6MGVRVnpTOEtmQzRkU2ltS25zMUp4bkJCdnIxYmxsS3FxWlFzVlNuVFZPUitERWFzd29jS0lSVUk5UGdpQVVCUW8xSEs4NnZUczFrVUhBR3ZYYi9TcHFvb1BQMXJxdXZhcXl3MVBQL2VTUTlNMHJQMTlvKytWTjJZWFBqRHhQdXZrY2FNdFF3WmVZbWpidXFWSUNNR3lIMy8ydlBiMjNLS0txb0h1dm5PWTJXSTJrOExDSW0zcmpsMFJKYjZxcWdwWmxuRXVlM2w0dklGd21TUko0SGtlcWxwenJXZ21qQmtaRjk0N1JkTW9wazRhWTVrNDljbjhzNjJjT2hjc1dMVEV0V0RSa3BDSURIcFN5c3REY1JRV2FhUEhUODJyN0x6VnpWSFJ3cTVuQWhwMkRXalZVNjRNUm96QytxZ3dZZytLc0YrVXBRdTRvbGJ2NXBmY0lJbFBhOUpZeU0zTjAzYnQzaXNEZ1JMbEJ4LzdiNEhQVjVyMzh2ZS9XK1ZObTdmNkFLQmRtMVlpSVFTSGptUXEzLzZ3d2wzUmpUZXRTU3AvOVpWRGpFRGdWM2hWY0xzOUdpRUVCcjNobklnVmw5dE5VV0tUeVdROFl6MndXaTNWV2lQNjlPeW02OW05aSs3NzVTdER1VGhmZjcvYzFicFZDL0g2YTY0d1Z0dmdlb1JhM2pWRkNQdUJ5YWhYc0F1ZUVYTlFRQXJMVVFuZHdEVk5yWlpINWFKZTNTVUErR3ZUNWpQeVMrTGlURnpQN2wybHl3ZGVZdWpTdWFORUNJSFA1NmYvYnRubTczeGhCeWs5cllud3ptc3pFazdtNW1tYnQyNzNiZCs1Ujk2MVo1OTg4TkFSVlZFVVNnakIvZVB2c1lSWDkxUUZqOWRMclZZTGpDWUQ4WGc5TlY1NW8ya2FQRjR2TlJnTXhCSm5Ka1ZGcDBhdnBtYzhiak1hamR6N2l6NHAvbTNOK25MemI4SXg2QTFrd3BpUmNXNjNoeTc0YUtucnVxc0R3bVRKNTkrNCsvWHBxUjk1NTYzbXRiOXY5RlVXbHFwdENJSkFGRVVKL1Jza3hOdTU2bnBMSWtFTEU5N2gxemxBbUVlRlVhOWdRb1VSY3hDQ010dTdxMnIxUWorT3dpSUtBTjI2ZE5JWmpRWmlzMWk0RzY4YmFyeXd3d1ZTcy9RMElSaStPSFE0VTFuNXkyclA5eit1OUJZWHU3UTRzNWtNSG5DeDRaTCt2ZlVYdEcwdERoNXdzV0h3Z0lzTkFMQjMzd0Y1M0FPUDVkOTAvVlhHVGgzYlN5ZHo4OVNreElRSzFVcEZONzFQSzZpWTJibDdyenhwNnBQNXB6Ly93WnpYRWlweTROdytjbHh1VVZHeFZsaFVyQmtNQmo3QmJ1ZXlzbk5DNHFGcnA0NVM2MVl0UkFEdysvd1ZtWDRLVSs0ZlkybVkzSUIvYitFbnpxS2k0dERkVnBZVk9udit3dUtNSng2eVRYdnFZZXY5RHo5VjRQZFhQNi9vZk1IelBPNFlkb09wWVhJUy83L1gzaWtLUG4rdSs2aVVQMkdUTXFIQ3FGY3dvY0tJT1FpSVFCRVd2aStodW5rUHY2eGU1eDA4b0orK1Y0OXV1bHR1dk1iNHlaS3YzSDE2ZGRmRjIrMzg5cDI3NVQvLzJleGJ1KzRQMytITTBrcWRsZDh0U1pabEJWZmVjTWZ4TDc5ZDVqYWJUS1JiMXd1bGpoZTBsZHEwYmlsKzhmVXlkMXFUVkg3VVhiZVpBV0RtRzNPS3BqLzdoTDBpTy9MeUM4NzRBeXh4Wms0VVJSUTVuVlF1NTZaZVdGZ1VPaTQ4SjBTcXBMMityeVEvSlMrdlFHdVkzSUJQU0l6bkFZVHlaMjY3K1RvVEVCQm82emYrSFpFMzVacWhseGtHOUw5SWYvaElsckxraTIvT0tNRmUrL3RHM3g5Ly91UHIxYU9yN3BFcEV5M1B6M2kxTUpMelJwTTViNzZVa0o3V1JOZ1IxbFJ2MmZLVm5tS25XNXY3d2FKS3k4YW5UTHpQNHZKVWZiekRhZGR6V0RJdFc3Y1o5UXQyd1ROaUVLcWdOS0dXb21RUjV6aXUybUxsdlE4L2RmYnEwVTEzN1pXWEdULzg2RFBYZzQ4OGsrOG9LcUtSL3VKM3VsejB0elhyZmVIaGtkNDl1dWtrU1NMTGxxLzAvUG5QdjVXNkpHNzl6NWd6V3F3Ly9kZ1U2eVg5ZXV2bnpsOFVVUnQ3VVJSQ043UWJiaDk1c3JqWWRjb0hFaGRuNHI3OCtQMGtVQnBxOW5ZaU4xZHRqelppdzZURVVENUtpK2JwUXRjdUYwb0E4T0VubjBYVXc2VkY4M1JoM09qL1dCUkZ3WXlaYnhXR2gwbkNlZkhWdDR2ZWZlT2xoRXY3OWRFZnV2MklzdWpqenlPcWdqcGZHUFFHY3ZtUVMwS1ZaZWxwVFlSL05tM3h6NTYvTUJRWG0vbld1MFZsSDMwbVZkazNISTZja2g1VStsa1NVaXVycGhpTWN3VVRLb3hZeEErY0dmN2hPSTVvMWF6ODJYL2drSEx3MEJHbFdYcWEwUG5DOWxKMnpuRjE3bHV2eEZkMGpDandXUER1RzJYT0RCcHgzK1RjUC8vNTE3ZDU2M2IvbTNQZUw3ZHN1VEx5OHZJMEFFaHFrQmhSVXF0T0tzMHpEcFkzbC9XNk42eEhSOWJSUUNmZUpxbU5RK3ZCeERFajR3QmcrNDdkY2lTNUtjbkpEZmdYL3Z1WVhaSWtMUHhvcVhQdnZnUGwza3lMaW9xMTZTKy82WGpwLzU2T0gzSEhNTFBUNmRLKytuWjUxR2NKdFd6UlRMajJ5aUhHQVpmMDFSc01wY25MVDJTOFVMRHhyMy85Yjc3eWYvSHQyclE2NjdCTEpLWGRBTUJ4NVk2YnJ0YTRCQVlqVm1GQ2hSRnowSUJRQVFBUWdBWVREWG1laDZKVS84Zm1wczFiL2MzUzA0VDI3ZHFJSjNOejFVcHpDd2lwTVA5QVZWVTgrdlQvT2NyekxFVEMwV1BIRlFCbzNMQmhSTjlWYThtY0lxL1hSOHNxTlRZYWpRUUF3aE56RHgzT0RBaVZKZ0doY3UxVmx4azZ0bThuVVVveDU3MUZsWW9zcTlYQ3ZmanNrL2FFaEhodTYvYWQva1dmVk80aDJieHRoN3p3NDgrY0krKzgxVHh4ekNpTDBXRGtQbHJ5UlZROUsvZmRQVHd1NkVVNmtwbXRwSlY4SGh2L0NuakRUcHpNVXkxeGNSVUt4c3A2cjFRRmppOTlLeEx1VVdGQ2hWSFBZRUtGRVhNUVN2eVUwTkNqNEJvdThCenhuYnFnVjRtY1l5Y1VBRWh1a01oblp1V29kOTB6TWJkTGw0NVNmcDVEMi9EbnFUa2E0VGszOEhMRkFBQWdBRWxFUVZRcUZaM3piRVFLQUJ6SnpGWUJJSzFwNDRpK3EvSDJRSE94QW9lanpCaVkwV2pnQU1EdDlvYnMycmx6and3QUxabzFGUnVuTk9SSGp4Z2VCd0RmTGx2aDNyR3I0bUdIT3AyT3pKajJoQzIxY1FxZmMreTQrc3p6THhWR0duNWIvTW5ucnFTRUJPN3FLd2NiUi8zbk5yUFpaQ0pWR1JWUTArdzdjRmcra1p1cmZ2L2pLcy9PWFh2azA1T2JuNXN4TTVSUE0yaEFmejBCc1BLWE5kN3dmVlordHlSWjA3UnllNjlVQlo0clJ4TlJzTkFQbzE3QmhBb2o1cUNnL3RMdFVnakhuVld2RVVvRE4xaEJDSHd0YnJqMlN1T04xMTFsL096cjcxMm5DNVh6eFo2OUIyUlFpbVpwVFFTZEpKSEtoZ09tcERUZ0FTQTNONy9NWC9SeEpoTUJBSGRZY3VlSjNEd3Q1OWh4TmFWaE1qLzkyU2ZzUnFPQkhEOXhVcDM3L3VJS1JVT2MyVXhlbVBhNHZWWEw1cUxiN2FGUFRYdlJjWHBPVEdXOFBtdHVzZEZnNEFaZTJsYy83S1pyVEdsTkdna3Z2VGFyS0x4YTZId1JxVWhLU0lqbkhwODZ5VnJrZE5MVGhVcE53b1ZkenhRa1BIdWNlVlFZOVFvbVZCZ3hCeUhFRTZ6NklhUzBoNW9rbmwwSDE2NmRMOVFCd01uY2ZBMEFldmZzcGdPQTlldi9qSXBJQVFKSnVvY3pzNVdtYWFsQ3gvYnR4TDgyYmE0d0tUYzlyWWtBQUVleXNzdjgxUjBNRFRtZHJsTUV6NGFOZi90dXVIYW9zVkZLUTE1UkZQemZTMjhVaG9lSEVoUGlPWmZMUTRQUHhjZmJ1WmVlZjhxZW50WkVrR1VGejcvMHFpTzhLaXBTS0tXWU1mUE5RcDFPSkgzNzlOVDE3dGxOTi9ldGx4TmVtdmwyNGQvL2JvbThKdm84MHF6a016NTY5RmlaZnkvSGNlWG1McTFldTk0N2YrSEhFUWtpbnVkRDF6TWhwWm84WEtnekdQVUJKbFFZTVljR1doQmN3UWtReXA3VjYzUlY3cUk2WmRJWVM3emR4aVVsSnZBdG1xY0xvQlJyMXYzaGJaNmVKalJLYWNnWEZqdHBwQzN2YXhLTEpZNUxUMnZDYjltMlEvNTcwMlovMDdSVTRlSyt2ZlNuQzVVYnJyblNzRzNuYmptWXZOcTZaWE1SQVBZZkxIdWVUbHBxcWdBQStmbW5ob2EyN2R6dHYrSGFvVVlBbUwvdzQrTFRRejVEcnhoc3VQWEdhMDJMUHZuTXVYcnRCdCtMeno5bGI1amNJQ0JxWG56TnNmR3ZmLzNsM1p5RHpIcHRla0padWM1ejVpOHNualo5cG1Qc1BYZkYzWGpkVmNhRWVEczM0N2tuN1E4Kzhreit0cDBWaDU2aVFkdTJMVVVBMkx2dllMbTJsWmU3WkxkYkk3NUd3OHZMdzRVS0lhaFdGUkdERWFzd29jS0lPVGhDY2tOdUZNSnBvSUVvaDA2dnE3SkhKVGUvUUIxNitTQURBTWl5Z3ZjKy9MaDR6Nzc5eW9DTCsrb0J3S0NUeVB1elh5dnpCbHhSMWMrMDZUTWRCOG9SQzVWeDJhQkw5R05HM1JYMzF6OWIvRnUyN1NqOGRjMEc3NDNYWFdXOHVGOGYvVHZ6UGl3TzkzVGNmUDNWcGdsalJ2TDNUWG9rTHpNcld3MVdwV3padGtOdWtKVElTNUtJdkR5SDV2VjVhZk5tVFlVckxodGdBSUJkZS9hRmJyS3BqVlA0U1dOR2hTYnlraktLVFZJYUpQRTZuVVNNUmlObk5CbUowV0FncXFwaStpdHZPb0lUb3l0TFBrNXBtRnptNnlhVGtXaWFobGx6RnhRZnlzeFNKbys5eC9MUjBxK2M0U0tsUTdzMllzc1c2Y0pYMy8wWTllcWdBZjBEMTBhL2kzcm9QL3g0cVN1LzRGVFJwMmthTHJ2MnRvZ0hQSmFISklxbG9vYWVFdVdzOWIxbkdJeWFoQWtWUnV4QkVSb0VSemhvS0xsTjZLV3FlMVMrL202NVo5KytBNHFxcVhUbjduM0s2YmtSa2lTVmZ3T3VvT3BIcDZ1NDJWcFpOR3FZekQ4dzhUNUwxODRkSlFBb0xDclVBR0RIcnQxeXNIVDZscHV1TVM1Y1hEbzR6MjYzOGdDUWszTmM3ZE9ybXlSSkVqbHhNbGM5ZERoTHVYTElRTVBVKzhkYVRuOGZoNk5RKy9tM1FHNUZ2TjNHdmZqc1UzYWJ6Y3JsNWVWckNRbngzRzIzWEcvK2NlV3YzdkJHY28wYnB3Z0FjT2hJcHJKMzN3SGw0YWVlSzBodG5NS0hseTZYVjNZYlRFcTk0YlpSSjRxZHpncHpiSll0LzltemVmTjJmM1pPYWRWTVlrSTg5OEswUU81TWV0T213aHZ2ekN1TzFsRERWaTJiQzAzVFVnVlFDcnZOeGsyZjlvVDlrYWVmTHdqL3JHb0tLZndhSWx6by9KUUpGVVk5Z3drVlJzeEJLZktDZlRvNUVDMTRSOU1icWk1VUNndUx0Ti8vK091TUhKUmZWcS96L3JKNlhibUprcEZXL1ZSR1NzTUdJYUV6OSsxWEVuUTZpUnpOT2FiT21mOWhjWUdqOU9hMzZOUFBuVTgvK3FEdDlwdXZOLy8xOTJiL2psMjc1WVNFZUU2U0pCUTRISnJINjZGWFhUN0lDQURyMWdjOEhEdjM3SkZsV1lZb0JscC8rUDErdW1mZkFmbXRPZThYRnhVVmF5bkpEZmdYcGoxaFMwNU80bmZzM0MwL25qRzk0UFdYbm90UGI5cEVlT1NCY1phbm5uM0pRU2tGSVFSTm13UkNSbnYyQmp3eCt3OGNVdllmcUo3SHFETENSUW9BNU9ibGE0cysvZHg1NzkzRDQ2NitjckF4cFdHU2tQRi9NeDNuWXZaUlpVeTQ3KzQ0QVBqMDgyOWRxYWtwZk4vZVBmU3pYcDBlUC9PTk9VVTFuVk1qaVZMb2VpYUVoamQ4WTBLRlVhOWdRb1VSZXhCYVVMcE5RamR6WFRWeVZLTE5WVmNNTmdTM0JZRW5TejcvMXZYK29rOWMwNmM5YnJ1Z2JXdnBtZWYrVi9EWHBzMyszOWFzOTEwKzZGSmZ6KzVkZE5PblBXNS9lKzRIUmZxU1g5eVptVWVWdG0xYWlkMjZkSkpBS2I1WjlxTWJBQTRkemxLdXZHSDRjWTdqSUlvaThmdjlOQmd5NjlDdWpaang1RU0ybTgzS0hjbk1WcDZjOW1LQnkrV21NMmErVmZqcWk5UGllL1hvcG52bXNRZXRiNzM3UVhIWFRoMGtrOGxJQ2d1THRNeXNuS2dNRWx6eStUZnVreWZ6dEVjZUhHL3QxcVdUTkhQR2YrMlBQdk4vam5OVkhkUzhXYm9BQk1LQlFhNFplcG1od3dWdHBaeGp4OVZGbjN6dTBqUVZNNTU3a3V2WXZwMzA0dk5QMlhlV1RONEdBS1BSUUx4ZUg5VTBEWVFRQ0lKQWRKSUVTU2NScDlNWlVjZmpjSzhjUWFsSEJScGxRb1ZScjJCQ2hSRnpFSW84V3JLRUV5QzBnQnYwc1NkVVJDSFE4ajRyTzBlZC9zcWJoYnRMY2tjK1dmcTE2Lzh5SHBPbVBmV3c3ZUVubnl2WXNXdTMvTUwvM2lpY09TTWp2bm16cHNJakQ0eTNCcyt4ZGZzdWVWSkpKOW0xNnpkNlR4Y1RtcWJCNS9PRmJveVNKSkluSDMzQVpyTlp1WjI3OThwUFRwdmhDSVprOXUwL3FEenh6QXNGTDB4NzNONi9iMjk5Lzc2OVE2M2tvMVdpSGVTWDFldThibzlIeTNoaXFyMVZ5K2Jpek9rWjlqR1RIOGtycTdGZGRaajI1RU8ydm4xNjZzS2ZPM1FrVXdhQWZyMTc2aWJjZDdmRjQvSFFaMmU4R3ZMbVRIMThXc0Z0TjE5dnV2Mlc2MHpCL0NDTzQvRE5rZ1VOeW51Zk1aTWZ5WXZFRzJVeUdVUGVObzRqcFg4a0pjZXEvTWN4R0RGTXpDM3NEQVlseUFsdUU2N1VvMkl3R21QdWVuNW4zc0xpcFY5KzY1b3c1Zkc4M1dFSnJuOXQydXlmUFc5aGtVNG5rUWNtakxZUVF1QjB1ZWo5RHorVHYzekZLayt3QTIvMjBXUHFGOTh1Y3k5Zithdkg0L1hTT2ZNcjd3WGk5OHYwcVdkZkxGajV5MnJQMU1jekNrNzNTbXpkc1VzZS8rQmplUnYvMnVRTGlvQzkrdy9LOHo3NEtHck4ySUw4OGVjLy9tZW56M1RJc295dnYvL1JYVk1pQlFBT0h5a3Q2VllVQlh2M0g1UmZmK3ZkSXAxT1IwYVBIQjRueXpMOTcvTXZPOExIQTJpYWhvK1dmT0c2YWZqb2svLzMwdXVGM3k5ZjZmN2p6Mzk4ZS9jZmxET3pqaXJIajU5VTgvTHl0Yno4QWkwdkwxODdtbk5NUFhqb1NFUWhzN2c0VTBpb0VNS3BwZHZxb1JyNmt4bU1tT0NzK2s0d0dOSGc3YmZmYThMcCtBMEFRQ25sdkY1ZkVnQzQzRzcxODYrK2o2Z2o2RDMvdWQyc2FSVHZML3FrV2pmZnNmZU9NS3V5aWtpbTV3WjVkTXBFaTl2dHBtL09maS9pMlQ5M0RMdlI5TU5QUDNzS0hJV25pQW1qMFVBU0V4SzQ3S001YXZCbTNhSjV1bERUZVNNNlNTSUdnNEU0Q2d1ckhXS3BTakp0cERSSVRPQk81T2JWYU5pSDR6aUlna0JVVFR1am83RFJhQ0FKOFRidWZJYSticnoyeWdTejJTd0FnRTRuNVhKY1FLd1FSYnQwN05pUmU4K1hIUXhHdEdGQ2hSRnpaR1JrU0ExVG0rK25vQndBZUR6ZVpBRFFOSTB1K3VUekU5RzFqc0dvR1liZmRtTURuZ3MwZlRNWTlNY0JnSUJvZnJlajVlVEprNk1haG1Nd3ppY3g1eXBuTURJeU12d1VOQ3hPSDRqZmN4eEh6S2JZQy84d0dLZGpNT2k1b0VoQldCNFdCYzFqSW9WUjMyQ0xPaU1tb1NBSGc5czhSMExoRG51OGpTV0lNMkllaTlsY21raExTaE5wS2FVNVpSL0JZTlJkbUZCaHhDU0UwaDJoYmNLRmhFcUNQVjZNamtVTVJzMWh0VnBDZ3B0d1hIamUwY0V5ZG1jdzZqUk1xREJpRWczWUdkd21ZUjRWcThYTVBDcU1tTWR1czRhWEpvZXViNDZRM2RHeGlNR0lIa3lvTUdJU0Fyb3Z1TTJGL2VLMHhNVlZPRytHd1lnRjdEWmJ5RFBJa1ZLaG9xcllFaDJMR0l6b3dZUUtJeWJoTldPcFVBbUw0WnZOSnVaUlljUThkcnMxZEIxekhCL3FyMFAxVEtndzZoOXNVV2ZFSkdQR0RDdWNQVy9oVVFyYUNBUTBVUGxEZVZFVWlkMXFGUW9LQzgvSkhKcmFEaUVFd1RiNXdmNGxveWRNeVR0ME9LdEdQZzlSRklsZUx4R2RwSVBaYk9UaVRHWmlOcHM0czlsRXpDWVRpYlBFY2ZFMkcyZTNXWGk3M2NiRjIyM2N1Kzh2S2w2OWRzTVpsU29YOWVxdXMxcml6cXBGUW1GUk1TMXJWbE1zWXpHYmVURTBPWm1vZ2VzYm9CUzVFMGVNeUt2b1dBYWpMc0tFQ2lObW9ScjlHeHdhQVFEUEU3K3FVZ01BcERSS0Z1dXFVT0U0RHZGMkc5Y2dLWWx2MkRDSmI5aWdBZDh3T1lsUGJaVENOMHBKRnZic095QS84L3ovSE5VNTkveFpNeE40bmdQSGNZVG5lSEFsMjZJZ1FKSWtvdE5KaEpDcTY0cUJGL2ZWbHlWVVJnd2ZabTdSUFAyczFxQkRSektWdWlaVUVoTGp3N3dwNGZrcHBYbFpERVo5Z2drVlJzeENPYXdud0RVQXdIRzhYMVUxQXdBa0pTYUlBRHhSTmU0c2FkV3l1WERGNEVzTkZxdUZzOGJGY1ZaTEhCY2ZiK09zRmd2SGNSVkdiS3RkOWRRMExiWE05WUJTQ2tWUjRQRjRxZGZubzM2L24vcjlNdlY2dmRUcjlWRzN4ME05WGkvMXVEM1U3ZlZxVHBlTE9wMHVyYWpZU1oxT3A1YVg3Nml3ZzJ4MU90Wktra2lXZmJHNDNIazZzVXhTWW1ubEdzOXhwV0VmU3Y2TmprVU1SblJoUW9VUnMxQk4yMHhLYnRyaENiWHhZWW1Jc1lwZWtzaDFWMTloUFAzNThOazI2emI4NlQxMjdJUjI3UGhKTmVmWWNUWHI2RkhsYU03eHMyN3hQdTZCeC9LT0hUdWgrbVVaaXFMUXN1YnAyRzFXN3Rtbkg3R0pra2llZWp5am9JelRSRXlUMU1hQzIrT3FrbEFSaEpqL0p5Nlg1S1FrS2JoTmVNNGYzS1lnNjZKakVZTVJYWmhRWWNRc3FyZDRKMmUwK2dGSUhFY1VVRXBCQ0RHYlRZSWtTY1R2OTlmSVhKbG9zR2ZmQWVXdDJmT0xISVhGV29HamtCWTRDdFg4L0FMTmJyZHc3ODkrUFJFQW5wMCtzN0FtaC9JRktTd3NvcFY1T0VSUkpNRnB3V2ZMR3k4L0YxOFQ1NmtMaUlKQWJEWnI0SE9sbElaNVZHU0RvUHdaUGNzWWpPakJoQW9qWnBrOGViTHZuWGtML3dab0h3RGdlZDZ2YXBxT0VJSW1qUnZwOWg4ODVJMjJqZFhGNS9mVHI3Nzc4WXp3bGQxdWlZWTU1eFFXK2lrbE9UbFJET1lCY1dGaEgxQ3lhK1RJa1RGN1BUTVlad01US295WWhoRDZHNlhvQXdBY3gvdFVUZE1CUUdxakZDbVdoVXEwQ1ZZTTFjUyttelp2OHovODVMUGxob2UrL09TOU9pYzRxa3VqbElhaHNNOHBaY2xVK3ljNkZqRVkwWWNKRlVaTVEvM3lXb2dCVHpuSEV6OUtNbFdTR2lSSUZSekdxSVRzbzhjcWpDa0pQSS9rNUNRK2tuMXpjL01xZkgzVzNBK0t2VDVmMVR3cWdvQ0pZKytwYys2bEpvMGI2NExidk1DSGhEYkhZWGwwTEdJd29nOFRLb3lZWnRVcXk1WkJsM3NkRk5UR2Nad2E3S2RpTkJqNGVKdFZ5SGZVelRMbGM4MkkreWJuVnZSNmc2UkUvcVAzWnlWR3NtK1FUaDB1RU9QTTVsREowcysvcmZXc1hiK1JuTXpOVTZsYXhYUWlEbGl3ZUluVDUvZlRmcjE3aG03dXFxWmkvY2EvWTdKYzJSSm41azBtWThtYVROVFMwbVJTZkN6cjRPL1JzNHpCaUM1TXFEQmltcVZMaDZrREx2dmdKMExJTUFEZ2VjNm5xcW9SQU5LYnB1bnlIVnVaVUtrbGpCMzluN2hXTFp1ZjAzSWRuODlQcjdycHpoUG44ajNPRmFlR2ZVaFkyQWQvWkdSa3NPdVlVVzloUW9VUjh4QktmZ2JCTUFBUXdvUks0OFlOZGY5czN1cUtyblhWSTVJY2tSKy8vamlpUEpKNWI4OU1LT3Y1NDhkUHFzUHZtUkNSTjZRbWVPcTVseHc2VVR5clRyU1ZvZEtZTGZSQ2V0TTBmWENiNS9rd3I1RDJheFRNWVRCcURVeW9NR0llcXJqV0VkR2tnRURnZU40UHlCb0F6bTYxaXBZNE0xOVU3S3o1R3Q0NlJuakhXVTNUS0FERW1jMGtra1RYaWtUVjRLdUhIUTl1NStYbG45TDRiZWdWZ3d6Vk12WTBsaTMvT2FhYit3R0F5V2prR2lTRjhxbzBvU1EvaFFDS2pqZCtGMFhUR0l5b3c0UUtJK1laUDM1OHdUdnpGcXdFY0FVQThEenZWVlhWQ0VMUXFrVnovZC8vYm9rNXI4b050NDBxTTN6UkpMV3g4TWJMejhXcnFvcWJoOTliWVlnaktESW1QL1IwZm1aVzlobWhBNDJXNmdhZTUwTktSVkhPMUhYSGo1K01YT3dSSUxsQlVxVlRyS2RNSEZNanliQjFRYWlrcFpZbTBYSWNIMnJ5cGxIOE5XclVzSlBSc1lyQnFCMHdvY0tvRzJqNEVseEFxQWhDaVZBQjBMaHhTa3dLbGZMNml0REFmRHI0L2Y1S203SUZjWHRjbGU0clNhV3BJN0lpbjdGdlZVSkVrWHBpZ0VERlVIbkp1QXZlZlNPeGNhT0dmTGhYcHF6WEk3V3JOdE9zV1pPUWQwbmd1YkN5ZXNxOEtZeDZEeE1xakRxQkpqdC81WFJ4WG9EcVN4cGxhUUE0bTlVaUpDVFloYnk4Z2pxUmpHalU2d2tBZUx4VksrZXRETFBKeEFHQXBtbHd1ejJWbnR0a01wSVp6ejVwcDVSaThrTlA1VmYzZlFXQlIzclRzbWNNQ1VKQWcxVDJlcXhqdGNUeGlRa0pRYVdvOFVJb1A4WFBhNzR2b21VWGcxRmJZRUtGVVNlWU1HR0M4NTEzRnl3RGh4c0JRQlFFdDZ3b1pnQm8xN3ExY2UzNlA0cWlhMkhOMENBcGtRZUFnb0tLQi8xVkZZc2xqZ0NBMCsybU5JS0VWRUVRQWkzMHp6SjVOYmxCRWw5ZXNtK1F5bDZQZFZxMmFCYnlwdkE4RjE1YS9mdVlNV01LbzJBU2cxR3JZRUtGVVdlZ1JGdEN3TjBJQUJ6UGVhSEFEQUJOVWh2cEJJRXZNL2NpMW1pVWtzd0R3TWxLbXFoVmxlU2dBTXAzUkhSZVVRZ3NIYkp5ZG82cStoNzY0WGtlcmNLRWlpQ0k3dUEyQWZra09sWXhHTFVMSmxRWWRZWnhvKzllTzN2ZXdpTWdTT000VHVVNHpxZHBtazRVQmE1MXl4YkdIYnYydUNzL1MrMm1iY2tnd0lPSE0yczBsSlZTSW9DT240Z3NhZFpxdFhBQTRIUzV6c3F6WXpUcVNYblZQMFpqSU14VjJldXhURnFUeGpwSmtqZ0E0QWlSZzAzZUNDWEhqbVVmK0Q2NjFqRVl0UU1tVkJoMUJrSUlmWHZ1d25rYzZMTUFJUEM4eDE4eSs2ZGxpM1I5ckFzVnE5WENkYmlnclFRQTIzYnM4bGUyZjFWb2tkNVVBSUFqMlVjakVrQnBxWTBGQURoNTh1dzhPM2FiamF1cytxZW1xb05xSTIzYnRESUd0M2xlS0sxZUl2Z3NJeU9qUnNON0RFYXN3b1FLbzA1QmZmUXI2UEVVQUlrWGVCOWtSUVVvYjdOYXhTYXBqYVRNcktNMWVvTS9ud3dmZG9OSkZBVVVGUlZyZi8yenVVYi9qamF0VzRvQXNHL2ZnWWlFU3E4ZVhTUUFhSmpjZ0I5MjA3WEdiNzlmNGZGNEswL0NEV2ZUNW0zKzNOdzg5Y1ZYM3k0emY2aXkwTStqRDA2d0pDWW14R3pvSnprcFVVeEtpQy90blNMeUpVS0Z5S3BQZlQ5cWhqRVl0UXdtVkJoMWlva1RSK1RObXJmZ0N3TGNCZ0NpS0xoa1diWUFRUHQyYlUyeEtsUzZkYjVRdXU3cUs0d0E4TzBQUDdsVnRlWlNWQklUNHJtMEpnRVB5YVl0MjBPZmo5dmpvVTgvKzZMajlQMjdkK2trRGJ5a253RUFMSlk0N3I2UmQ4YmRjY3NONW05L1dPSCsvS3Z2M2NWT3AxYldjVUFnSitQMGpycERCbDFTWWVPM3lycjBocjllbnFpcGpiUnYzOVlVM0JiQ3ZTbkFMeE1takR3V0JaTVlqRm9KRXlxTXVnZFIzb1VtM0FvQ0l2QzhWNVpsTXdDdVFWS0NsSlNVS0p3OG1SdFRwY29kMnJVUk01NmNhdU41SGpuSGpxdUxQLzJpUmtOWVF3WUdoTUtoSTVsS2VQZFlWVDExd0o4b2l1U1dHNjR4M25YN1RXYU80N0I4eFNyUDl6K3U4b3k0NDJaVDk2NmRkYmZmY3IzcHB1dUdHbi82ZWJYbm8wOC9kNTNJelRzamRLRnBHbWErTlNlaUNxeVJkOTVxdHR0c1hLVDd4eEoydTQxUGJaUVNiUEttaWFJUTZQVkRRVlZOZVRONmxqRVl0UThtVkJoMWp2SDMzTE43MXR5Rnl3bm9sU0NnZ2lDNGxaSlM1VTRkMnBsWC9yS216Ri83dFpHQmwvYlRQelI1ckZXU0pMamRIdnJNOHk4NS9QNHpHN0pWRjBFUXlMVlhYV1lFZ0Y5Vy8rNHRhNThXemRPRlFaZjAxdzhaMU45Z3Q5azRBRmkrWXBWbjVwdnZGbW1haHNlZWVjSFJwblZMOGU3aHcwdzl1blhXWFgzbFlPUGxneTgxcmxqMW0yZnhwMSs0d2hOMEthVVJkNUs5OWNiclRIWmIzZWc4ZXpvZDJyWUplVk40bnZlQ2xIVHlJMlREeERHai9vbWFZUXhHTFlRSkZVYWRoRkwxTFVLNEs0RkFUeFZGbGswZ2hEUkthYWhya0pnb25zak5sU3M3UnpReDZBMWswdGlSY1pjTnZ0UUFBRTZuaXo3ei9QOEtEaDZxMldxZjRiZmRhRXhLVE9EOGZqLzk0Y2VmUFdhVGliUnQzVkpzMlNKZGFOdTZwZGl1YldzcElkN09CZmZQekRxcXpQdGdzWFBkaGovRCszMWc5NTU5OHVQL2ZjSFJ0azByY2N6SU84MGRPN1NUaGw0K3lIRFpvRXNNSzM5Wjdabnozb2ZPTHo5K1A2azZOa1l5b0RHY0cyNGJkU0xTcnIzUndHNnpDczJhcFFYQ1haVFNrRGNGZ0FydGphZ1p4bURVVXBoUVlkUkpKdHczOHQvWjh4YXNvVUIvRUZCQkZGMUJyMHJYTGhlYWw2OVlWUkJ0R3l1aVFWSUMzNzlmYnowQTVCdzdyajc5M0l1T1E0ZXphanhrNWZmNUtRQjg4OE1LZDM2QlEydVMycGgvL3IrUDJnV2hkR253ZUR4MDQ5K2JmU3QrL3MzN3gxLy8rQ3BxQ0xkcjkxNzV3Y2YrVzlDblp6ZmQ2THVIbTV1bXBRcGRPMThvZWIxK09udit3dUthdHI4c1BONHlIVU8xaGk2ZE81cUQyN3dvZUFnaEdnQVFrSDhuamg2eE9ucVdNUmkxRXlaVUdIVVhRbDRHcGYyQkVxK0tvaGhSa3F2U3BFa2pLVE96OWliV0hzN01VbDU1ZlhaaG4xN2RkSy9QbWxjY1NWdjcwMW14YXJVSEFJcWQ3bkxMWEQ5ZStwWGJMOHY0YnRrS0R3QmtabVdybjM3MmpTczl2UW0vZC84QlpjdlduZjd0TzNmTFZVM2VYYi94Yjk4ZmYyM3lYVDdvVWtOeHNWT1RaWmwrOXVWM01WMGVYaE1rSnlXSjRia3BraUE2ZzY5UmlsZWlaQmFEVWF1SitZWkpERVpGdkROdndWd0FRd0ZBVVZSRHNBTElVVmdrZjd2c3gveXo3QURQWUZTSkt5OGZaQStXSkl1QzRCUktrMmgvSDNmdmlGdWlhaHlEVVV2aEt0K0Z3WWhkTkhBdkFsQUJRQkI0RHlHQnpwODJxMFZzMzY2dHNjS0RHWXdhcEdYelp2clN2aWxFRlVwelUxUUtQQmMxd3hpTVdnNFRLb3c2ellUUmQrMER3WWZCeDVJb2hQSWtPclp2YXpMbzlldzd3RGpuNkNTSmRPdDZZVnp3c1NnSnpyQ1hsNDIvZDhTV0tKakZZTVFFYkpGbTFIMzg3dGNCRkFNQXgvTitqdU85QUNDS0l0ZXJSNWU0Q285bE1HcUFMcDA3bW5XbE0zMzhBaCs0QmduZ2txbi8rZWhheDJEVWJwaFFZZFI1eG8wYmQ0SlFoRzRHa2lRVW82UjBKYTFKcWo2MWNZcFUvdEVNeHRuUklERlJiTjJpV1NETVNDa1ZKVEc4Z2QzYmsrKzlOeXM2bGpFWXNRRVRLb3g2d2JIc2d4OFJrSDhCZ0JDaUNWSnB0VVh2SHQwc2tpaXl4SEpHalNNSUF1blh0NmNGaEpROEZ0MGN4NmtBUUVEMi9QempkMjlGMVVBR0l3WmdRb1ZSTDhqSXlOQW84Q2hLRW10RlFYQnpIQ2NEZ05GbzRDL3EzYjNPVHVobFJJL3VYVHVaelNhVEFBQ0VFQ1dZbTBJQVRhUHE0MHVYTHEyNW9VME1SaDJGQ1JWR3ZXSGM2UDlzb3dTemc0OUZVU2dNRHdFMWI1YW1LLzlvQnFOcXBLYWtTSzFiTmcrRmZDUlJMQXkrUmduNWRQeTlJemRFelRnR0k0WmdRb1ZScjFCY2hhOVFZRGNBY0J5bmlwSVVxZ0xxMmIyckpTN094TDRUakxQR1pEQndmUy9xYVEwK0ZrWEJ4ZkdjQWdBRU9Pd3B6SDA2ZXRZeEdMRUZXNVFaOVlySmt5ZjdPRTZkU0FBL0VPaXR3bkdjRHdBa1VlUUc5TzlyNHpuMnRXQlVINDdqY0hHL1BsYWRMcXpLUnhSTGVxWVFtZU8xKzZkTW1WTG5CaTB5R09jS3RpSXo2aDFqUjQzYUFVMTdNZmhZSjBtRkFGRUJ3R2F6aW4xNjlXRDVLb3hxMDczTGhlYWtwSVJRWXpkSko1V0dmQ2g5OTc2UkkvK01sbTBNUml6Q2hBcWpYbkxzNk9GM0FSSVlBRWRBZFpMa0FFQUJvSG16TkVQYjFpME4wYlNQRVpzMFQwL1R0MjNUeWxUeWtFbzZzVEJzNk9DbVg2eUdGeXM0bk1GZ2xBRVRLb3g2U1VaR2hpYkNQd0VVT1FEQThVUVJCVEdVcjlLOWE2ZTQxQlRXWDRVUk9RMlNFc1dMZXBkNjQwUlJjUElsbFdXZ3lPV3BjTS9TWWNOWWxRK0RVVVdZVUdIVVcwYVBIcDNQVTIwMGd2a3FJdS9oZWQ0TkFCekhrZjc5ZWx2amJWWTJZWnhSS1Jhem1SOTRTVjhieDNFRUFIaWU4d2lDVURJdG1zaFUwQ2JlZSs4ZHg2TnBJNE1ScTdBbVY5R0Y3OURqNGtZQ3o2ZHBHa2tqaERRQ29ZMEIwZ2lFMkVGaEphQVdBQklGa1FCS0FDS0RVajhJWENCd2dCSUhBVDJtQWRrYzZGR04wRXhaVTQ5NGpoL0pQSFRva0RmYWYyQXNNR3Z1Z2pzSlFjZ2w3L2Y1YmFxbTZRREE1WEtyeTM5YWxlL3llTFRvV2Npb3plaDBPakwwc29IeGNYRm1BUWdreityMHVvTGc2MFREakxIM2pYZ3plaFl5SW9TdHg3VVVKbFRPSSsyN0RVN2pSYTBUSWFRTEFib0E2QWlRYzVJTFFTbFVFT3dod0NZVjJLUnA5Ti90Zi95OEd5VU56eGluTXV2ZEQ1NGpIQmtGQUtBZ1ByL2ZybW1hQ0FERnhVNWwrWXBWK1I2dmowYlZTRWF0UTVJa2N2bWdTK3gydTAwRUFrM2Q5RHBkUGtnZzM0bFNmRDcrM2hHVG8yc2xveXpZZWh3N01LRnlEa252ZktuTll1QjdFNG9CSUJoQ1FKTFAzSXZ3SEFlZUVJN25PTUlSRUo0UXdoRUNEb1J3QkNBQUlTQ0JKdHlVbGl5QWdBWktLYVhRS0RTTmFsQTFTbFVLcWxKTlV5bWxaMzRCS0Z3VWREV0FGWXJzVzcvOTc3Vkh6dkZIRUROa1pHUnd5YW5ONXdQME1nQ2dsSEplcno4ZW9Ed0FPQXFMbE9VcmZzbjMrLzFNckRBQUFLSW9rQ0VETDdZbkppU0lnV2VJcXRPSkJjRVcrUUJadjhxaXY1WGxwZFFPMkhvY3V6Q2hVc04wN05qUERyTTBtS1BrT29CY1RBajQ0R3NFNERpT0V6bU9Gd1AvSnlJaDVKejhHMUJRU2pXcWFCcVZOVTJWVlUxVEtLWEthYnR0bzZCZmFBcFpzZlhQbFFmT2hSMnh4TXdsU3d5R0l0L25nTllKQURSTjQzMCsyUjRVSy9rRkJmSlBLMzhyOE1zeUV5djFIRUVReUtCTCs5dVNHeVFHRTY0MW5VN0tENGtVU3ZacS91S3JKMHlZNEN6L0xJeHpEVnVQNndaTXFOUU1mTWMrQS9yeGxMOFZCRU1CbFB6Q0F1RTVUdUo1WHVKNFhzY1J3cDkySERVWkRackpaRlJOSnBOcU1ocFZrOG1nbVl3bVZhZVhOTDFPcDRtU1NIbWVwenhIQUJCb21nWlYxWWlzeU1UdjlYRmV2MHpjYmpmdmRyczVwOVBEdTl4dTN1Vnk4VTZYbTljMDdaUi9YMG9wVlRYTnA2cXFUMU5WUHdYQzhpN29uNXFHUmZEd1Ayelo4cFByWEg1WXRaazMzbnN2U2RUNEx3RTBBNEppeFIrUGtzVHpBa2Voc25MVmJ5d01WSStSSklrTUh0RGZscGdRWHlwU0pGMEJ4NU5nNTltalZNYjE0OGFOeUk2aW1mVVp0aDdYTVpoUU9RdGE5dXBsTVJQVGpSUmtEQ0VrcmVScHduT2NqaGNFSGM5eHVuQ0ZialFhMUhpN1ZVNU1TSlFiSk1YTENmSHhzaUNlbTZJU3FnSzAxODhBQUNBQVNVUkJWRkhrT3h6Q3lkdzg4V1J1bnBpZlZ5QVdGVHQ1aFAyYnE1b3FLNnJtMFJURkYveVNVTkJpUXJIUTU2T0xkMjVhZGZpY0dGZkxlZlBOK1kxRWcvZ0ZCVzBDQUpxcUNUNi8zNDRTc2VKME9wV2ZmdjZ0d09seXN3VGJlb1pCcitlR0RMellack5aZ3pjL1RaSWtCOCtYbENHREhGY29icHAwNzM4T2xuVjg1ODZkTCtWNWZ0dmZmLytkZTU1TXJqZXc5Ymp1d29SS05XamJjMUNDanNNSWdJd2hCR1lBSUJ3bmlqeXY1M25lRVB3eUVFSm9Rb0pkVGtsTzlxZW5OL0hhckphb3hxbzlIaTkzT0ROTGwzMDBSM2ZpUkw2b0tESUhBQlFVcXFMNVZGWHhxSnJtQXdCS3FRYmdDNnBvczdiODljdnVhTm9kRGViTVdaaW04ZlFMQUNuQW1XRWd0OXV0L3Z6cnVvSUNoNFBsSDlRVHpHWXpmOW5BaTIxbXN5bDROenZGa3dJZ2w5ZHd5MzMzamRoVDF2R2RPM2Z1eTNIY1dnQUhmRDVmMyszYnR4ODdMNGJYY2RoNlhQZGhRcVVLdE96VnkyS0MrVjV3WkR3QjlBREE4N3hlRkhnangvSEJySC9hc0dFRGYzclRKdDYwMUVZK1NaSnFaWWhBMHpUazVKeVFEaHcrb3MvS3l0RUZ2eVNhcG1tS3FyZ1VWZk1Fa3NNb0pTRGZBTXBMLzI3NDlWQ1V6VDZ2ekhydnZlWkU0ejhEa0F3RUVteDlQcitkVWlvQWdDd3IydXExNnd1emM0NzVvMm9vNDV5VG5KUW9EcmlrcjAyU3BKTGVVNmNuemlLZjEraHQ5OTEzOS9ieXp0R3hZMGU3S0lxckFYUUFjRVJWMVlzMmI5N013a1BWaEszSDlXYzlaa0lsSWk0Vk92WGliZ2RISGlVZ2RnRGdlZDRnaXFJcEdPYzBHWTFLZXRNbTNyWnRXbnFNUmtOTWhRUlVWY1hlL1FjTit3NGNNaFRrTzBRZ0VEOVZGTVd0S0lxN3hBMnBhQlR2T1dXOGR1RHZsWVdWbkxMTzhOYThlVTE1S240Q2dqUWdJRmI4ZnRrV0xGMm1ta2IvMnJTbGVPZnV2V3pJWEIybFpmTjBmZStlM1N6QlptNkVFRVdua3dwQ3JmRXBPYWJKOGgzang5OVQ2Uy9kbGkxYldpd1d5eThBdWdMSWtXVzUzOWF0VzFuaVpKVmc2ekhxMlhyTWhFb2xkT296dUF1QUdTVHdLd2dDeitzRlVUUUh2eEFOa2hMODdkdTFkVFZ1M05CL2poTEd6eXNGRGdlL2JmdHUwK0VqV1hwS0thR1VVbGxWWElxc3VBRlFTcEVIcUJtYk4venlSYlJ0UFYvTW5UczNXWUgwS1FoYUFRQW9pTi92dHdhYndnSEEzdjBIM1gvOCtVK3hwc1hVbXNpb0FJN2owSzFMUjNPN05xMkRzM3RBQ1BIcmRUcEhzRThLZ0NNYXB3NmJNR3BVWnFUbnZmRENDMDA4ejY4a2hQU21sT2FycW5yUmxpMWI2cDA3dnpxdzliaCtyc2V4L3k5NWpranQwOGVRQU9QREJHUU1BSEFjSjBxaUdNZHhuQWdBU1FueC9rNmQyanRUR2liTDBiWDAzRkJjN09RMy9idk5kQ1FyUzA4cENLV2FKc3RLc2FLcVhnQ2dGR3RBdEttYjE2K3FGNjdyV2JObTJTR1pGaE9nazZ1NG1OLzg3eVpUMTU2OUtOV29NYmhQUVlGRC9uWHRCa2R4Y1RGVEt6R095V0RnTHU3WHgxbzZCVG5RRmwrU3BLTFFUcFR1a1hsdDJPUlJvMDVXOWZ5cHFhbUdwS1NrWHdraFBRRTRBUFQ0NTU5Lzl0V0k4WFVRdGg3WDcvV1lDWlV5YU45elFDZUI0OThpQk0wSklVUVVoRGhCRUF3QUVCOXZsN3RjMk43WnFGSERlcEdYVUZSVXpHL2F2TlY4SlBPb0RnQlJWVlgyeTNJUnBWU2hsRG9weFpOYi92ajVzMmpiZVQ1NC8vMzM5UTZYZi9ZUDMzNTVlKzdKRTFLNzloMWR2ZnRlNHBkbE9RNGwzeVZabHJYZk4veFplRGd6dTE1Y0gzV1JSaWtwWXYrK1BXMjZVRDdLLzdkMzM5RnhYZmU5NkwrL2ZjcDBkSUM5Z0FTYlFJSVlrR0pSNzhXcWpseVNYTGZjMkk0ZDV6cTVhWTVYWGhJNzc3NzcxazE1U1h5dkhjZU9ZenQySERkWnZWQVNLVkdVMkNSaUFMQ0x2YUozWU1vNVorL2Yrd01BQ1lJZ0NKSUFwbUIvMXRLU05PWE1uc0djNy96T1B2dnN6V3haVnQvRnRYc0FNTGIyZGJWODdrLys1RSt1KzlMUmlvb0tYMTVlM2lzQTdnYlF5OHdiWXJIWWdSdHNmczdSZVh6UmRNMWpYYWhjaXFvMjNQUGJCUEdYUkRBTUlYeVdaZVVKSVlUZjc1UFZxMWYyVlN4YW1NeUZMc1ZyMWRiV2J1NThMNWJYMmRsbE1UTzdudGZ2ZVY0L01EQk5PTWZGVjZmQjlmNVVVMVB6N3dBK0VZNUV2Ri83NkcrMCtmd0JOWEQ1c2xzd2RFVVFBQnc5ZmpMeDNwNjZYbGRQRHBjMVROTkVUZldxeVBLbEZjR0x0NUswZlZiM3NGV1FXUkQ5NEhjKys2bS9BREFSZjFzekdvMCtUMFFQTS9QN3NWanM1Z25ZWnE3UWVYd0YweTJQcDk5ZitBb3FLKzhLV3hIakgwRDBJUUJrVzJiRU5LMEFBSlNYejA5c1dGdlRNMW5YMkdjTFpzYUJnMGVDOVh2M2g2V1VwSlIwVXltbml3SEZqT1BTVlovWnQyZkxzWFMzYzdKVVYxZC9WUWp4UHdGMDNYWFBmVjlmc256bGZ3UFlEMkJvZmFCOE5XemNTbjg4THJmdmZLKzdzYWtsSjd1amMwbHBhWWw1MjhaMStaR0xseDZQTmg3RkFkSFh2L2pibi9yQkJMKzhFWTFHLzdjUTR2ZjM3Tm1qdnl2UWVUd2UweW1QZGFFQ29HcjlYWE5KbUQ4Z1lBVVJHVDdiTGhCQ21INi9YMjVjdDZabjd0eFowNkpiY2J4NmVudU5kN2J2em10djc3U1pvUnpYNlpaU09tQjBLOFcvMDdCNzg3WjB0M0dpVlZkWFB5R0VlQWFBSjZYOHRmcjYraGUvL1c4L3ZvbVYvQTRHWjdFRkFNK1RBZGR4SWhnOHpHTm1IRGwySWw1YnQ3ZFByeE9VZVN6VHBPcXF5dER5WlV0Q0Y0N01tZG15UjV6cUFjNFQwUmUvOE51ZmVqOHREWjFHZEI1Zm0rbVF4eU9uRUo1MlZ0LzhZQ1VKZW9ZSTg0VXdiTC9QTGhKQ0dETm5scVVldVBlT3pxS2lBajJoMXdnK240OFhMeTVQdXE1SDdlMGRQdE13QWd4QXNSSWs2TWtaYzhzYm04K2V1T0o4RXRsbzFxeFpmMFZFS3dGOHRhNnU3Z2NBOE9KenYycjkwSVAzLzF3WVZnV0lsZ0NBRU1JekRDUEpTcGtNR0VTRTRxSkNhOG5pOGtBeW1aU2RYZDM2KzVRaEZzeWI2N3ZuN3RzS1pzK2E2UnNxVWdTUmE5dDJsMkVhcVl1UHBMZUVESHo4QzUvN3pWRm5tNTBNTlRVMUg1OHhZMFpwVTFQVHlhbDZ6VXlnOC9qYVRZYzhudFk5S2xYcjc5b2d5UHgzRUVLbWFRUnR5NDRBNEpVM0xlK3ZYbDNaUHgzUGZWNnJzMmNiN1czYmQrZDduaXM4NlNVZHgrM0d3RVNLLzZOKzU1WnZwN3Q5RTRpcXE2cy9VbGRYOTR2Ujd2ejJkMy93MndCOWxRa1hsb24zWEMva3VtNEl3NzVJelMxdHp2dDc2bnJiT3p0SExraW1UWkhDZ2p4alRjM3F5T3laTXkrY3BnTXptNllWdDJ6endpS0N4RWd4K0IrLytMblBmR01xMjFkVlZiWFNOTTI5QUNRelB4YUx4VjZaeXRkUEY1M0hOeTVYODNqYTlxaXNYbi9mYllMb1AwQVVzRXd6YkZ0MjJEQU12blhqemQwcmxpOUo2SjFpZlBMeUluTGUzTm1wOCtjYmJjK1R0aERDbGxLbWlPaU9HWFBMMFh6MnhJNTB0M0dpTkRVMVhmR0tqQmRmZURiMndLTlB2bVFJcWdFd0V3Q0VJVnpETUpKZ05vWm1zdzJIZ3NhU2l2SmdmbDdFNk9qb2N2Vkt6Rk1uRUFpSWRXdXF3eHZXcmNuUGkwUXVESEFRUkk3dHM3dk1ZYjBvQkJ6Mm1ELzVwYzkvNXNXcGJtZHpjM1BMekprei9VUjBPNERmbkRWcjFnZE5UVTM3cHJvZFUwbm44Y1RJMVR5ZWxvWEtxblgzYmlSQlB5WWluMjFaRWN1eVFyWmxxM3Z2dXExcjdoeDkvdk5hK2YwK0xpK2ZuenpmMkd3N2ptTWJockE5S1pORXRMRnNicm5YZlBiRXJuUzM4VHBRVFUzTkp4b2JHdy9pa2xWTnIreVZGNS90L1BRbmZ2T255WlFMUUt6RndLa2ZOa3dqS1VoNGNtQTJXMEZFS0N6SXQ1WXVXUlQwKzJ6cTdPcjJQTS9UQmNzazhmbDh0SHJsVGFIYmIxMWZVRkpjWkEvNzBWT1diZlhZdHRWSFJBT2ZQOE1qb3U4Mm5UM3grVC85b3o5b1RsZWJtNXFhTnMrYU5jc2xvbnNCUERWcjFxeXpUVTFOc1hTMVp6THBQSjVZdVpqSDA2NU1YYm4rM2lwRDBETUUrRzNMaXBpbUdRejQvZkxlZTI3dkxDekkxK2MvYjREanVyVGx6VzBGclcwZHRod1lnZDRKZ0JuNGkvb2RiL3hidXR0M0xhcXJxLzlZQ1BHM3pQeDhMQlo3NGxxZi95Ly84djNsYkJoL3crQTF3Mi8zWERma2VqS0l3WldZQVVCS3lVZU9uVWdjT0hDNHZ5K3VWMlNlS0g2L1gxU3VXQnBjdG1SeDBEVE5DMW5Iekd5Tk9NMHpjQWZ0aCtkODVZdGYvR3pHRkFUVjFkVi9URVIvQXdCRTlJWGEydHJ2cEx0TkUwbm44ZVRKcFR5ZVZvVks1WnJiNXB1Vy8wVWlGRnVtRmJZc00rVDMrK1FEOTkzWm1aK1gzcFUwYzRVbkpkN1l2TFd3dGEzRGxsSTVLU2ZWeWN5S0NaOXIyTEg1MVhTM2J6eXFxNnNmSWFJWGlFaEtLVDlXWDEvL3pIVnVpcjc1M1I5ODBnRDlLUk1LTDl3Nk1BVi9SQ3JseDdCOVVDbkZ4MCtjVGg3NjRHaThRNDlodVc2RkJYbkcwaVVWd1lwRkN3T0dZUXpQT0RZTWtiUXNxMjlvblo1QnZRRCs0WXVmL2ZSM01ERnpvMHlvNnVycVR4UFI5NGtJelB3bnNWanM3OVBkcG9tZzgzank1VUllQTlPb1VLbFkvM0JlU0RndkVtangwRUF0MjdiVkEvZmQyYUVyOTRubHVSNDJiZGxhMU5IZWFYbFNKaDNINldad1VpcDhlTit1elEzcGJ0OVlWcTllWFdrWXhpNEFJYVhVbjlmVjFmM1BHOTNtdi83cnZ4YTVzUDh2QXA1aThJV3hFVW9wdy9POGtKU1hGaXdBME5MYTdodzg5RUg4OU5sektlYU0rKzNNT0VTRU9iTm4yaXVXTFEzTm1sbG1qN2liaFRCU2xtWDBEVnZ0R0FBa2dCZFM3UHoxSDN6dWMyazd6VE1lMFdqMEtRQS9KeUppNXY4N0ZvdjlWYnJiZENOMEhrK2RiTTdqSWRPbFVCR3JOOXozcjBSNFVCaUc3YmZ0UXNNUWZOL2RkM1NXbFpYb0NaWW1RU3FWb3BjM2JTbnE2K3MzWGRlTHU1N2JDL0E1dHlmKzBQNzlPenJTM2I3UlJLUFJVZ0M3aVdnaGdQK29yYTM5eEVSdS85dmYvLzRTbHVKckFPNGFmanN6QzlkMXc5S1Rmb3dZTlpoTXB0U3g0eWZqeDArZVRIWjI5ZWdBSHlFL0VqRVdsUy93Vnl4ZUdBZ0VBcGVPdVdObXd6U1NwbW4yanloUUFOQU9ZY2l2Lzg1di9kYmVLV3p1RGFtcHFYbUltVjhDY0RBV2k2MU1kM3R1Z003aktaYU5lVHpjdENoVXFqYmMrMlZCOUJVaU12dytYekVSNGZaYjFuY3ZYRGd2ZGZWbmE5ZXJwNmZYZUdYVG0wV082NGhVeXVtV1NpWUIzbDYzWS9QSE1jNEJxbE9sb3FMQ0Y0bEVOaEhSblFCMjFkYlczZzVnVWtMelc5LzkwZTJDK0NzTWpsNXlCNE04end1Nm5nd01uNDUvU0h0SHAzdnMrTW5FMlhQblUzMzkwM2NzU3lBUUVQUG16UFl0TGwvZ0g3NW80RERLTk15RWFSbnhFYWQ0QU5CK0pkWGZmZWwzUHZQYWxEUjJncTFldlRwYVgxK2ZNV05vcm9mTzQvVElwandlS2VjTGxWWHI3MTRqU0R3N3VGTVVDU0hNeWhYTCttcWlxM0ptSFlSTWR2NThrNzM1clhjS21CbkpWS3FEbVQzRi9MOGFkbTZlMHJrcHJpWWFqWDZYaUQ0TDRJem5lV3NiR2hwYUp2czF2L205SDk1Tml2ODdFYTBaZVovblNiK1VYbEFwdGtaN2JsdDdoM3Z5NUpuRXVjWkdwN3VuTitkN1d2TENZV1AyN0puMndnWHovV1VsUlRaR3VWeFZDSElOdzB5WXBwRzQ3RTdHWG1iODArOSsvdFBUWWs2U1RLWHpPTDJ5Slk5SHl1bENaZG10dDBiOE12QWFFZWJibHBsbm1sWmd4b3hTNS81Nzd1alUxK1ZQbmIzN0RnWHJHdlpGbEZKZU1wVnFCN01qWGZmeHZYdmV6b2h1OTVxYW1qOEE4QThBZXFXVWQwNzFFZXUzdnZ1ajJ3bnE5d0RjQ3JwMG4xU0tEZW5KZ0NlbGY3UmVGZ0RvNzQvTHMrY2JVK2NibTFMTkxhMnU0MlQvM0N5V1pWSlpXYWsxWitZTWUrNmMyYjd3c0RWNFJsQ0dZU1JOMDR3TFFaY1diQXdtb3ZmQTlLMHZmTzZUcjA5K3E2ZGVOQnI5TWhFOVVsdGIrMkM2MjNJMU9vOHpRNmJuOFdoeWVsVW5ud3g4aFFqekRTRjhwbWtGYk50V2Q5eTJvVXZ2RkZOclplV3krUG5HSmw5TGE1dHRXMWJFY2QxZVlWdi9DT0FCREF4b1RDdWxsQ3VFU0RMemYwMUh0L3J2ZnU2VDJ3QnMrei9mK2VGU0UveEZKdkVvd0VFQUVJS2tzTTArQzJhZmt0TDJwUFJMcVh3WWRubHpLQlEwbGkxWkhGeTJaSEdRbWRIZDArTTJON2M0emEzdGJsdDdoOWZYMTUvMnovaHF3cUdnS0M0cHNzcEtpcTJaWldWMlFVRytOY1orcW9RUWpta1l5VXVudWg5Q1NZQmZCYm4vL0lYUGZqWm5KMHFyckt3TUU5SGZZMkFGNW5kaXNkanR5TUNybG9ib1BNNE1tWjdIbzhuWmI4anF0ZmRGeWNLTEFNanY5NVVJRXVLT1d6ZDBMVmd3VjU4SFRZTysvcmg0NGFYWGl6M1BFY21VMDZHVWNwWGl2Mm5ZdGZtZjB0MDJBRmk5ZXZXYyt2cjZjK2x1QndEOHk3LzhQRitKNUtjQi9CcUlsNHoybUl0RkM5dFg2bWtaNHJvdWQzUjJ1MjBkSFc1WFo1ZlgyOXN2ZS92N1pDS1JuUEx6MG42L1QwUWlFUkVKaGN5Q3dqeXp0S2pZTENvcXNDekxFbU0vazZSaGtHTUlJelY2Y1FLQTZhUWk5UXhiOVAzZisvU24yeWVoK1Jtbm9xS2lOQzh2N3h3QWk1ay9pTVZpeTVHQnhZck80OHlTNlhrOFVvNFdLbmVacXplWXJ4Smh4ZEFrUXZQbnpVM2VlZnVHN25TM2JEbzdldXlFZjhldVBma1h1aHpCQ2FYa1hRMjczanFiN3JabHFtOS83OS9YS3NXZklxSUhBSTZNOWhpbDJKRFM4eXZGbGhxYy9YWTgyM1pkbDN2NytyeisvcmlNeHhPeXZ6K3U0c21rY2h4SHVZN0xqdWNwTitXdzYzbXNXRUVwWnFVVW1CbEVCQ0VFaENBaUVyQk1rMnlmVFpacENzdTB5T2V6UlNEZ0Y2RmdRQVNEQVNNVUNobDVrYkJwV2RhNE1vZVpXUWpobW9ad2hHRW1MenV0YzFHY21kOHcyZmpSNXovL3llM2oyWGF1V2JWcVZhRmxXVU5YYnB5dXJhMWRrTllHWFVibmNTYktwanpPeVVLbGF2Mjl2eTRFL1QwSllRWjh2bUxMc3RTVGp6L1U1dmY1TXU1SVl6cGhabXg2L2MzQzFyWU8yM0hkUHMveitoWGpwWWFkYjN4K0t0dFJXVmxwKzN5Ky8wOHA5WGQxZFhVbnAvSzFyOWMzdnZFTm54R01QQ0FnSG1mR0hVUUlYK214U3JFcGxiU1ZIQ3BjeHU1eHlRd2toU0RQRU9RS3cwd0pRV05NZUVkeEF0NEI0NFY0YjlzcmYvaUhmM2o1NE5scHByS3lNdXp6K1hvSC83ZWx0cloyUmxvYk5Jek80OHlVS1hrOEhqbFhxRlJXM2hXMklzWTdJQ3IxMmI1Q3d4RDJtcHFxbnB1V0w1MzJZWllKT3J1NmpSZGZmcjJZR1p4SUp0cVlXWkdVajlhOTkxYmRWTFVoR28xK2k0aSt5TXgxc1Znc2V2Vm5aSlp2Zk9NYlBzdWZmejhFSGdSakl3aXp4bndDZzVTU2xsUnNLY1VtV0FuRk1OSlV3Q2hCSkVGQ0dvSThJY2dWd25CQlZ6MWQwUXJRZGloK1BkSFgvcW91VGtaRk5UVTFRNmZ6dW10cmE0dVI1akVIT284eld5Yms4WGprM0dCYUsyeDhDa1NsaGhBK3d4QjJKQnp5Vml4Ym9uZUtERkZZa0M4WEwxcVlPSGI4Wk5DMnJMRGp1cjB3alQ4SDhOR3BlUDJhbXBvdkFmZ2lNL2NEK054VXZPWkUrL0tYdjV3QzhPTGdQL2ptZC85OWhTSDRZVEEyTUtqcXNsTkVCQmFHNFFnRGx5N3d4aURGYkxCU2hnSWJVQkNLMlFDWXdFd01DR1lRZ1duZzRSY09iQWlENHlCbzhOOE00c0VIS2hBeFFDeUlKQWtvZ3BBa1NBNFVLT01jUDhHSU05QWdDTHNWNDVYZi9keW5zMklHelRUajJ0cmFvV0lsdjZhbXByZTJ0allQUU5xV1k5QjVuTm5TbmNmamxWTTlLb1BWK3k0UUZmajl2bUpCd3J6OWx2VmRlaUtoek5MZkh4ZlB2dkJxaVpRU3lXU3lqUUVsbFh4ODc2NDM5MHptNjBhajBYdUphQk1BTVBNbllySFlUeWZ6OWRMaGExLzdtaWlkdmFCS0VOMEJFbEV3THdjd2IrUmx6eG1Gd1F3K1QwU0hXS0ZPS25yNzdTSi83QmNmKzFoR1hvR1E2U29xS254NWVYa0paajRlaThXV0lrMlRlZWs4emc3cHl1TnJrVk05S2thZThYR0FDZ3doZklLRW1WK1E1K3BSNVprbkZBcXFKVXNXeFE4ZlBocXlMQ3ZrdUc2dlFjWWZBdmd2ay9XYTFkWFZTNGpvYVFERzRGb3BPVmVrQU1EWHZ2WTFCYUJ1OEI4QXdQZSs5NzJJeTBaVU1kY0FWQUhDZkFMTkI2TmtTZ3NZQm9QUXpxQXpCRDRGNXVOS1VLMWpxTmgvLzYzZjZwcXlkdVM0bzBlUHBpb3JLLzM3OSsvM2tNWVpSM1VlWjRkMDVQRzF5dHlqckd0MTExM202cVN4aTRobStueDJrU0VNNjlZTk4zY3RXclJBN3hnWnFLOC9McDU5L3VVU3BSaUpaTEtWbVJVcjQvYUczYStkbU9qWEdyd3FZZ2VBWlFCK1ZWdGIrOVJFdjBZMit1WTN2eGttTzd3SUFuTUlOQmVLNTRCUUN1WjhFRVVZaUJCUm1KaUREREtKMldRaUU4d21BQWtpRDRCTFlBK2dCTUM5aXJrUG9GNGk2aWFnbGNIbkdYeVdGWitUU2V2NGw3LzhpWjUwdjI5dEN1Zzh6aXBUbWNmWEkyZDZWRllueEQwa2FDWUpZUnJDc0VLaG9GZGVQbC92RkJrcUhBcXE4b1VMa3NkUG5BcVlwaG4wUEs4Zmh2ZDVBRitkNEpleVROUDhDWUJsekZ6WDJkbVpNVWNKNmZhbEwzMnBEMERENEQ5YURvdEdvejhnb284cnBXYlYxZFZOZXUrVnp1UHNNb1Y1ZkYzR05kOUNWaUQ2TFFDd0RDTUlBSXNXTGtqcUdROHoyOUlsaStJQVlKcG1BQUNJeGVNTEY5N2xuOGpYaUVhamYwMUVEd0ZvVkVvOWV2TGt5ZVJFYmwvVHNnRVIzUVBBVDBUTnk1Y3ZMNTZDRjlSNW5HV21Jbyt2VjA0VUtxczMzak9IaU80Z0lqSU13eStFNE9YTEsrTHBicGMydHBMaUlxK2dJTjhWUklaaEdEWUlCUVd6eEdNVCtScEU5Si9NZkpDWm44cVVtV2MxYmFvUjBXSm1Qa0ZFZGpBWVBGVlZWVlUyV2ErbDh6ZzdUVVVlWDYrY0tGU1k4VEFBR0VMNGlJaG16U3hMNmNtRU1oOFJZVm5Gb2dRQUdJWUlBQUNVK1BCRXZrWnRiVzFETEJhcmpNVmlPeVp5dTVxV1RmYnMyZVBHWXJHbHpMd0hRTWcwelpOVlZWVnpKK08xZEI1bnA2bkk0K3VWRTRXS2dQZzRBQmpHUUpkVitZTDV1bnMvUzh5ZE56c0ZnQTFoMmdBQXdiZXNXblZiNFExdWR1VDNXb2VrcGdGZUxCWmJCK0FkQUFIRE1JNVdWVldWVC9TTDZEek9YcE9VeHpjczZ3dVZ5algzelFmaEpnS0VZUWpiTkMybEw0SExIc0ZBUU0yY1dlWVFRUmpDOEFGa0dTSGZoNjUzZTJ2V3JNbVBScU03YTJwcU11SklRTk15aktxdHJiMFR3R3RFNURNTTQxQk5UYzJhaWRxNHp1UHNOdEY1UEZHeXZsQ3hiTndHQU1Jd2JBQ1lVVmJzQ0pIMWIydGFXVEJ2VGdvQURGUDRBWUJCOTE3bnBreG0vakVSM1F6Z2E4aUI3N2VtVFFKVlcxdjdrRkxxR1NLeUFleUlScU9ySjJMRE9vK3ozd1RtOFlUSmdXOFFQd2dBaGlGOEFEQjc5a3huN01kcm1XYm16RElIQUlRd0xBQWdZQU9BYTE2SHBxYW01djhGOENnek56UHo0MGpqWkZlYWx1RzRycTd1S1FBL0E3QXBGb3Z0bjZETjZqek9jaE9WeHhNcHV3dVZOV3NzQnQwR0FJUG4xSGorUE4zTm1HM3lJaEVaRGdjOVFXUVFrUWxDZnRXR2U2N3BDSys2dXZvekFQNFlRRUpLK2RGWUxIWnFVaHFyYWJtRGEydHJmNzIydHZaSlRNUjZRRHFQYzhKRTVQRkV5K3BDWmFWWnNJSUc1Z1l3aVNBaWtaQU1Cdno2S0RvTHpaNDVjT1JsR0dKZ0VCZlQ3ZU45Ym5WMTlTMUNpTzh3czJMbTMydG9hTmcyU2MzVXRGeDB5WnBLMFdoMDdmVnNST2R4N3JpUlBKNE1XVjJvQ0VIVkEvOFdGZ0FVRlJXNjZXMlJkcjNLU2tzdTdXNFVOSzRCZnRGb2RJRVE0bmtBRm9CL2pNVmkvelo1cmRTMDNGWlRVL05MSXRwWlhWMTl6U3VMNnp6T0hkZWJ4NU1scXdzVllyVVdBSXpCSGFPMHBGanZHRm1xdUxqUUF5NkdISmdyci9hY2lvcUtQQ0o2SGtBeE03OFNpOFgrYUhKYnFXbTVqWm5mQXlDSTZGK2kwZWdYcnVXNU9vOXp4L1hrOFdUSzdrS0ZhRFZ3OGNNc0t5M1JPMGFXaWtUQzBqQU1Iand2U2tRMGM5R2ErL0xIZWs0NEhQNXpBRlhNZkVCSytkRXBhcXFtNWF4WUxQYS9tUG4zQVlDSXZoV05Sc2RkL09zOHpoM1hrOGVUS1dzTGxibHpOd2FZc1FnQVNKQkpSRnhZa0gvakE4SzB0Q0FpRkJibXV3UC9EUXNBd2daWGpmVWNwZFJmTS9NUHBaU1BOalEwOUU5Rk96VXQxOFZpc2Y5TlJKOWlaaWFpdjQxR28zOTV0ZWZvUE00dDE1UEhreWxyQzVYaVdmNUZSQ1NJeUNRUXd1R1ExTmZyWjdmQ2dvS2g3a1lUQUF4Qks4ZDZmRU5EUTM4c0Z2dE1RME5EUml4RnJtbTVvcmEyOXNjQVBnWkFFZEhYYTJwcS9uR3N4K3M4emozWG1zZVRLV3UvU1ZLSTJRQWdpQXdBQ0lkRGN1eG5hSmt1UHo4eXNHT1FZUUNBQWk4YytaaVZLMWZPbU9KbWFkcTBGSXZGbmxaS1BZNkJTNWQvdjZhbTVqdFhlcXpPNDl3em5qeWVLbGxicUFqQ2JBQUFEWlR0d1VCQTd4aFpMaGdJS0FBZ0dweGNpR2pXOFB0WHJsdzV6N0tzaG1nMCtpMEE1dFMzVU5PbWw3cTZ1cGVsbEI5bTVoU0F6MFdqMGFkR2U1ek80OXh6dFR5ZVNsbGJxQkJqUG5DeGdnK0ZnamQwdmI0aERQaHRteWFpYlRkS2tJQmxXUlFNQmtSK2ZwNFpDZ1l2K3p2WmxrVUZCZmtUL21OdEdFYmFQb05RS0NnQmdJZ0VBQkRqd281UldWa1p0bTM3T1NJcUExQ0JFWE0vYUpvMk9lcnI2MThFOENBemZ5TVdpejAzMm1NbU9vK3ZsV21hdEdSeGVjQTBCL0tySUQvZnZHblprdUNOYkZPUVFINWUzalhOeU9yMythL3JOM1hrOHdRSktpa3F1cVo4WDFheE9ERDhOeUVVQ29yeStmTjgxOU9ld2VkZk1ZK25XdlllbFJMTkJnQVNBOVZlSkJTK29ZRmJpeGN0Q0d5NGVVM2VqMy82ZExQaXNmZXhndng4ODRsSEhpd2V6M2FmZTJsVGUxZDM5NFcyK1cyYjdyLzN6aUloQklnSVJBYVpwb0FnSW1FWVpCaUNpQWhTS3BaU3N1dDVmT2JNK2VSN3RiRys0ZHVkTWFQVTNuRHptcnpuWHRyVTVqak9oZFdCRFdIQU1BM3krM3dpSEFvYStYbDVSaWdVTkdycjl2YU5mRisyWmRIdHQyN0lmMzlQZlc5M2I0OWNzcmc4c0dMWjB1RHpMMjlxSCtzOWxSWVhtYmR1WEplLzZZMnRuWWxrUWhuQ1FDZ1l2T0lPM1IrUFM2bXVYbGNNVmZBWW5LNlpDU1dEL3k5OFB0Ky9BWWdDT0J5UHg1K0NYaEZaMDZaTUxCYmJDbURyRlI4d3dYbDhyZWJObnVWYnY3WW03OVRwczBsQVlzbmlSZjZ5MGlMN3dPRWo4U3M5SitEM2kranFWZUhhV0gxdmNsaUdEbGxjdnRCLzg1clZlUzl0MnR6ZTNkTnpXWUNWbFpaWU04dEs3WEE0Sk1MaHNGbFVrRzhLSWVpbFZ6ZTNQL25ZUXlVakh6OWs1RzhDQU54MXg4YjhycTRlYitkN2Uzb0JJQndLaVVjZXVxLzRSLy81eStaZ3dHL2Nkc3Y2dkIzdjdlbnQ3dTRaOVhNTkI0UEcrblUxZWJ2ZmovVjBkUTFzZTJaWm1YM2J4blg1SjM1eXB2bktuOXlWalpISFV5NTdDeFdnR0FBSUE5V2V6Mi9mMEErWDMrOFhqdXZ3MVlxVTRYN3g3QXV0WTkzLzBTY2ZLeDE1VzlKeGVNZXVQVDBBV0NrSktabWw4aER3QjhTSEhyeTM2TWMvZTdwRlNqbnFleW1mUDg5M3gyMGJDNGJmOWhzZmViSnM2TCtmZnZiRnRxZWVmTFFFQUJ6WDVaNmVIcSt6cTl0dGJtbHpTUkJCWHZyanZpWmFGU2tzeUxmaXliZ0NnSE9OVGFuMWEyc2lTeGFYQjQ0Y081RzQwdnRhdm14SnFEOGVWNGxrUWdGQUtCZzBQdno0dzllMFk0N0c1N01IdXhwcG9GZUhrUThBMFdqMHJ3QjhGRUM3VXVxeHc0Y1A5MTV0VzVxbVRhNmFtcHIvSjVWS2ZYMy8vdjBPcmlPUHc4R2dNWlJYMStMbFRaczdXdHZiTDduMGVkN2NPYjdHcHVhVTQ3b01BUFBtemZZZk92VEJGWXNVQUZDS1VWaVFaejc4d0gzRm03ZHU2MHlsSExiTWl6M0tqYzFOYm05ZmhheFl0Q0J3K0lOamwrUmhYend1UThHUU1XZjJMRHVaY3RTc0dXWDI2MXUyZHJhMmQ3aEJmMEFBd00rZWZxNFZ6SmQ4RGg4Zmx0ZERnc0dBS0MwcHR2ZnVPM0R4eXNWaC9kcUpaRXAyOS9USVJ4KzhyMmo3cnZlNlQ1dzZjOW15QklzWGwvc2R4K1dqeDA4a3gzclBobUhRb29Yei9XUGwrNUFyOWJyVXhnQUFJQUJKUkVGVTVYRTZaRytoUWx3TTBJVVAwZS8zM1ZCWFl6QVFFUDM5OFdzNm5SQ1BKNjdyTmRzNk9pNmJYMEFNOUpqaVNrVUtBSnc0ZlNiVitXSlAyNnlaWmZiQkQ0NWMrS0pGcTFhR1B6aDZQRTZEWCsrZi9PS1pGbmR3aDcyU2hmUG4rWllzWGhSNGM5dTdYYTdyOGRENzJYZndVUCthNk9wSVkxT3owemZLNXhFT0JZMEY4K2I2WDNsdGM3dHBHclJrMFNKL2MwdUxDd0NqRlZtZi9zMlBqWHZ3cTJFWUVFS3dVb293Y0lXY0x4cU5mcEtJL29LWkhXYitqYnE2dWlQajNaNm1hWk9qdXJyNlJ3QSs0ZlA1MWk1Y3VQQ0o2OG5qUkRJbG4zdnA4dDdiU0NSazNIUEhiUVhidHUvdTd1anN2T3dBcDdldjc1SmNzaTJMNXMyYjdYdDN4M3ZkQURCMzltdzdFZ29aTjYrSlJtNWVFNDJNOXRvOVBYM3ltUmRmYnR1MCthM09lKzY0cmFCbTljb3dDVUh6NTg2NTdGUkpVV0dCdWZLbUZhSGh0LzN3Sno5dlBuSHFWUExFcVZQSnZIREVtRDkzdHY5OFUvUEFBb3orQUFEQWRUMDFucDdrWlJXTGc0bEVValkydFY1WXdKRkFZREFVSzRDQkhidjM5UFQxeGIzQ2dnSnJaS0ZpQ0FOTEt4WUZEeDg1MnU5NVYvNzlBSUJiMXEvTm16OXZqcitsdGQwWnJaZm9rdTJPa3Nkek4yNE1uTjJ4NDZwRnprVEwza0tGVVlpQmowOEFOMTZvRkJia200WnhiUXRFQm9PQmF6b2ZPV3RHbVgzdjNiY1hqbllmRFpiUW4vajFwNjc0dy83am56N2RiQmhFTmRGVmVhM3RIVjViZTdzN2QvWnN1M0xGc3RDSjAyZVNuak5RbkZ5dFNDa3F5RGR2V2I4Mi85Q1JvL0V6Wjg5ZjhxWGZ1KzlRLzV4WnMzejMzblZId2FZMzN1eE1wbEtYZks3UjFhdENKMDZkVHJSM2Rua3JiMW9SckZ5K0pMVDVyYmJPY1g0RVYrWHoyU3FSU0JvQUJOZ1RBUDRWQUlqb2oyS3gyT3NUOVRxYXBsMC9JY1RmTXZNRFJQUkFZV0hoSnFVNEg0S3VLWStsa2hpcnA3VXYzaS9IMHhPN3VIeWgzelJNR3NxeWxaWEx3a2VPblVqVTdkM1g5OUVuSHl2ZDlNYWJuVDE5Zlpkc1J3MytubnVlNU0xYjMra0NMajFJWEhuVGl1RHlwWXRETDczNlJuc2ltVlRBd0RnWXovTW05SlN6WVJpMHRHSlI0TUNoSS8wa2lJekJjYXVXWlFxbDFDVmpCZzhjL2lBeDlKemhiVjFjdmlBUURBVEUvb05qOXlEVnJGNFZMbDg0Mzc5OTUvdmRWeXRTaGx5U3g0QU1JbEFFNE55MXY5TWJrNzJGQ2pCWStUSUJCTk13ci9zTEpFaWdvQ0RQc2kyYndxR2dNVnBQd25CS0tlN3Q3NWVqbmRvWnJyZS9YeXFsTHJTcnNibkYrZkZQbng3MWZHRmVPR0o4K1BHSFM2NTAvNUQyemk3djhBZkgrdlB6OG95T2prNTNUYlFxVXJmM1FHOVhWN2NYSG1PY3lKRDgvRHp6L252dUxPem83SEwzMURaY2RncEZLb2szdDczYjlkRDk5eFE5ZFAvZFJXKzl2YU96cTZkYkFzRE1zbEo3enV4Wi91ZGVmTFhOYjl1MDhxWmxvZDN2eDNvZForSjJYc013R0FDSUlNanBLd0tSd2N6ZmpzVmkvMmVpWGtQVHRCdFRXMXZiVUYxZGZSc1JiU1dpT3d5dk42SE12SzZKeU9OcklVaGcyZExGSVdBZ3UrYk9ubTJYRmhkYjcyemYxVDNVNDUxTU9XcTAzdTgxMVZYaHpxNGU3L2pKazVlY0xxbGNzVHhZWFhWVFpOdTd1N3FHaXBTZ1B5QWVmL1RCNGplMnZOM1oxdEhoQWNCRDk5MWRPS09zMUI1NjNsRHY4Yk12dk5vR2pIM1FlZkcxbGdYOWZyODRjLzY4ODVFbkh5M3grM3lYSFB4KzR1TlBYWGFxQ0JqbzBRRUEwelJvZFZWbEdBQ2NVY2JaREltdVhobGFWYmtpdENmVzBIdTEwMFBEWGN4akFqUERkdUFmNzNNblVoWVhLbVFEQTUyTkFHQ2F4blh2R0tXbHhaWnQyWlJ5SExWd3dRTGZ2Z01IeDZ4TWUzcDc1YStlZTZudGVsOHZHQXlJano3NVdPbUkzZ29DZ0k4LzljUWx4WS9mNXhPL2VQYUYxbmc4b1VhZVJybHQ0ODM1QUxDbWVsVmtUZldxeU52djd1Z0dNT3JWUzVJVlNvcUtyRHR2MjVqZjI5Y3ZOMjk5cCt0SzNaTHhlRUs5L3NiV3pudnZ2cTNna1lmdkxkNjc3MkQvL2tNZnhPZk9uVzM3YkpzKzh1RkhTd21FeHVabTUvakpnYTVQQUhqaTBZZkdOY0I0TE1iUUpGRmVNZ0JXQmpQdGpzVnF2M1NqMjlVMGJXTFYxZFVkR1Z5NWZDdFl6aWZaRDBMZ2h2UDRXaXhjTU44L2RHV09ZUmgwODVwbzNwRmpKK0pYTzlnRWdFUXlwVzdkc0RaLzlxd3llOGZ1UGIxRXdNMDExWkhGNVF2OTcyN2YzZFhTMnVaR1FtRkRtSUlzdzBSVGM0dHoyeTNyQ2w1NDVmVjJLU1cvdnVYdFRoQm9UWFIxZU1YU2l1Q1BmL1owQ3dBSUliQjk1L3ZkcDgrZWRXakVvUDk1YytmNjRvbUVCQWFLbjhvVnl3Wk9LVEh3d2l1dnRZdkIzN05aczJiWXExZFZocmJ2Zksvbi9udnVMSHo2MlJkSC9iMnBxcndwRlBDUGZhWFJMZXZYNWxVc0xnKzhIMnZvM1gvdzBKaS9iU01aRnlmdEcvaE5zWVI5eFFkUG9xd3RWSWd3OElFTm5qTVI0dnF2cXAwL2I0NC9tVXFwL1FjLzZGOWN2aUF3VnFIaXQyMGFiVURVV0g3MjlQT3R5VlR5c29yK1owOC9kMkV3N2xDUHl2RGJnRXZIZUF4VjBjREFUbGxjWEdTMnRMUmVHTzh5MUtNeVd2dk9OelU1K1hsNVprZFh0eGRyMk5jMzFsVTZRMTdmOG5ibjJtaFZwR3JWVGVIbTFqYW5ybUYvZjhPK2cvMlJVTWk0Nys3YkMzZnNmTDluK09OMzdIeXZSNDRZUFBid2ZYY1hYZTExaGhPREZUeXNZRUl4UENYNWp3SG9wZUkxTFFQVjFkV2RyS3FxdXRXMC9VZVVHZXdHb1JTNHNUd2VMOE13cUtaNlpiaTVwZFdaVVZacVN5bjU5Smt6eWYwSERsMnluTVpvVjJpKzhzYWJIUWNPSFk3MzlQUjZHOWJWNUlXQ1FiRzRmRUZnYWNYaUFBQU1YYlRBelBDa1pPbDU3RXJKbG1tS05kR3E4TzczWTcyREIzbzhlMmFaRDdoNDZrZ0lRU2ZQWEQ3Z0ZRQ0czNzV4L1pxOGVEd2g3WHpMQkM0ZDh5aUVRQ0tSVVBIRXdPOUdYL3p5d3F1a3FNaXNYTEVzZFBUNGlmaVN4WXN1dXhSYkRKeUZRL25DK2Y1dDcrN3VQbkhxMUxoN1VpNXNZeWlQQjdwVVlFcnZ1aTkzdmhGWlc2Z3dzeUNpWVlPanIyL0hNRTJERnBjdkNKdzhkVFp4N1BqSlpMU3FNakp2N216ZnlMRWJJNzM0eW12dGlXRTlJc3VXTEE2Y1BuMDJOZncydjIyTHh6NTA1Y3VZbnh6V0EwRTBzR2MvT2M1ZWlWQWdLQjYrNys2aTRjWExrS0hiUHYyYkg1c3gvSXFidkVqRWNCeUhSL2JhWE1sYjI3WjNiWDEzWjNjNEZPd2JPa0t4TEl0dXYzVjl3ZTQ5c2Q2Uk8wOUxXN3M3MW1EZ2NhR0wvMkxUSDRlaDlCbyttcGJCR2hvYXpxN2VjRzhiRFlVWWdPdk40MnN4ZTlaTTJ6UU5VZGV3citmQisrNjJBV0JQWFVQZnlNZU5Oa1lsbFhRVUFKdzlmOTU1NXZubU5xa2tEaDc2b0wrMXJjUHA3ZTJUcnV1eUsxMGV1dEFBR01pK29zSUNjMW5GNGd0RlFXbHhzVFhVbzdOdWJUUlNWNyt2N3pjKyt1R3JIc2orNnJtWDIvSUw4czIzdDIzdmV1U2greS9ML0tMQ1FyTzdwM2ZNOFRsbHBjVjJhMXU3YytEd2tjVHdRa1dRd0UzTGx3YXJWcTRJQThBcnIyM3A2T2pzdXI3THhZZm5NUUJscEdkZGhLd3RWRURrQVBBemc0bEFnd09Qcm5renk1Y3NDZGlXVFFjL09KSklKQlBxMU9tenllcFZsZUZ6NTVwU1kxMnFuRWlsTGpudnViUmljZWowNmJPcDRiZXBxL3htUC92aXF4ZEd2QS8xcUF5L0RiaTBSMlZweGFMQXhuVnI4NjUwL3pNdnZOS20xSlhiM05QYks0R0xoY3pRS2FnWFgzbXR2WDNFRi9tVHYvR1JHZDVnMFRHOFNMbnZydHNMUEUreVlaaW9ycW9NT1k3SFo2OVMxRjJMb1NFOVBOZ3pRNUluYk51YXBrMlNDY3JqYTNIdVhLUHo3czczdXBNcFo4d2UxeXVOVVJrU0RBU00zdjQrbVhRY2ppZmk2dkZISGlqNTBVOS8yWnlmbjJjKy9xRUhpbi8wbjc5c0hwbzc2NGMvK1hsemMwdHI5OUJ6bHkrckNMYTB0cmxscFNWV0tCZ1NkOXkyTVgva3dlUElBOFlobTE1L3M2TS9IaCsxWFRObnpQRHRPM0JneklPMG84ZFBKazZlT3B1MGZiWUFCZ3FVOG9VTC9Lc3FsNFhENFpEUjN0N3BscFdXV05kZHBDQno4amg3Q3hXR0E0SWZZQWFJcEpRME5QQm52SUxCZ0toYXVTSjg2dlNaNU5CRU9nMzdEdlk5OXFIN1MxYmV0Q3pVc1AvZ3VJN21CUW5ZbGtXT2UyMkRTa2YwYkl3NlJtVzRENDRlVDV3NGRUcXBGQ01VQ0lvUFAvNXd5UTkvOHZQbW9WSGdaYVVsbHVPNjR6NU5VcENYWnpJemV2cjZMK2taTVlRQlFRSWpSN2hibGttRmhRVldYMSsvWERCdmpyOC9IcGVkbmQwWExxbTcwc0N2YTZFOGIraFFqQUhBTUhXaG9ta1pid0x5K0ZvcFZuem03UGxVUWY3MXo5QWQ4UHZGaDU5NHVHVFRHMjkxTkxlMHVxWnBrdUtCWDJjQ1hUaDlNcHI4U0o2eGNQNDgvenZiZDNXWGxaYmtiOTIydldmRHpUVVJ2MjJUdlBRTU9FekRJTXV5TG5RenVhN0xWeXBTWnMrY1lZZUNmdVAwbVhPcFFPRHlLMHNMOHZLTnJwNXU2Ymd1TzY3TFE0V0szK2NUYTZPcklvM05MYzZXcmU5MmxwWVVXMldsSlpmTmZWS1FuMjhLUVJoUEFaTXBlWnkxaFFxQkhZQUdkd3RBeVdzYnhtQUlBM2ZldWpFZkFONlBYYno2cGF1bld4NDZjalMrZWxWbHVMV3QzVzFzYm5HdXZKVUJoUVg1SmdrQ2piTzdreFVqbmtqSVh6enp3b1VCVWxjYW8vSnJUenhTTXJ4blp2WEttMExGeFVYV2pwMTdlZ0JnNGZ5NXZwVTNyUWk5dkdselIzNWV4T3p2N3gvM1hEQ3pacGJaM1QwOTNzakxtVTNURUFEZ2piZzlIaytvbi96OFZ5MGp0ek0wbVBhWHo3M1lLcjFML3c0ZmYrcnhjWjFtR3FJVVgvSWhwaHp2cXArL3BtbnBkYU41UEpsR0c2UHlYbTE5NzRGRGgrTXp5a290Vm96MmpvSDVXa0tCZ09FNDR6dllXM2R6ZGVUcytjWlVlMGVYQ3d3VVR0dDN2OSt6dUh5aC83YU42eTRwRUI1NTZMNUx4dXFOZHNwK1NIVlZaZmprNlRPSmxPT29rWVdLSUlISEgzMmc1SlZOV3k2YjlDNmVUS2hmUHZkUzI5RHA5OUtTWW11MDdjK2JNOXRlVmJrOC9KTmZQSE5abG8rVUtYbWN0WVVLQ0YwQVNrQlFBRVRTU1FsL3dEK3VIMmxCQXJkc1dKdGZWbHBpYjl1K3EzdGtaVnRidDdkdjFvd3krKzQ3YmkzWXN2V2RycWFXaXhQeFNHYTBkM1o2dzNmRTZ0VXJ3NDdqOGhPUFBsalMxTkxpSERsNlBINzZ6UG1VWXNYbkc1dWNvUXA5NkxXZmVQVEJFZ0Q0OVk4OGNhRUhZbWp5ditHM0RYbnlzUWRMZnZyTDUxcUN3WUJZdHFRaXVQTzkySVZCckdmUE56cHJhNm9qbFN1V0JmUHpJMlpIWjlkbGs4bU54cllzcWxoVUhqaDg5TmhsQTRkOXRvOEFZTFFlSXRNMHFhaW8wQ3d1TExCS2lvdE12ODluN0Jwc1R6S1o0aHNkbzVKeUhBSUE1b0h6YmluVDdicVI3V21hTmdWdUlJOG4yMmhqVkp6Qk9hZG16aWkxMnpzNjNLSGU0NUxTRXF1N2UrdzVSc29YelBPYmhvWE96aDU1OElNUCtnMjZkSDIwWXlkT0pvK2R1SGpKODVWTy9Zem1wdVhMZ29VRkJlYmI3KzdzSHUxK3Y4OG5DSVNoV2NGSEdrLytSc0loczdkdmZBZTBtWkxIV1Z1b01LT2RDQldzb0dBQWlVUktGT1JmZmFFNjI3TG9qbHMzNU0rWlBjdFh2MjkvMy9HVGw0K0VsbEx5bTI5djczcnd2cnVLN3IvbnpzSzZodjI5K3c4ZWppdFdjRjJYWDN6bDlYWmdZRTZTZFd1cUk2VWxKZGFtMTkvczhEekpLNVpYQkc5WmYzUCt6V3M4UG5MMGVIemI5dDNkdzY5dlY2encwMTgrTjJxdnhJY2ZmN2hrdFB1R3JJMnVqdlRINC9MRXlWUEpjQ2hrQUFNVEZ1MkoxZmVHZ2lGajdweFovbmNHWjJjY2l5RU0zSHJMK253R2NPalE1V3RoNU9WRkRBWmo1SlZLU3hhWEJ6YXVXNXZudUs1cWIrL3cydG83M09NblRsN3pTUElyVVVyQjh6d3hlRDZVQVhoSGQrM3F1ZHJ6TkUxTHIrdko0eXVkc29sRUJySXRIQXdaVHY3b2M0UDA5UFI2NDEzdVpLd3hLak5ubE5sREYwNzRiSjlZdEhCK1lOLytRNWNOeUIwdVB6L1BDSWRDeGpzN2R2Y0FGM3VVYjlTYzJiUHNOZFdySXUvWDF2Y01qUXNjbW9jckx4SXhlbnA3NWR5NXMzeWU1L0Y0THIvMnZJRmliRVpacWRVOGVIVm93QjhRTTJmTnNGdGIyNjdhTTVKSmVaeTFoUW9CN1FEQUdLejBrcW1yamtZdUxTNHk3N3JqMW9LQTMyL1UxdTN0M1R2R1pjaTlmWDN5dFRlMmR0eDk1NjBGTmRXcklqUEtTdXkzdCsvcUxpNHNzTXJLU3EzWk0yZjRTa3VMcmZiMkR2ZlYxelozZEF3dUJMWHp2ZHJlMnJxOWZVc3JGZ2RXTEY4U1hIblQ4dkRKMDJjUyt3NGNqcGVXRkZucmI2N0pHKzMxeGpNejdiWjNkM2FkUG5NV29WRFFLQzR1c0tRYytLNmVPSFVtVlYxVkdVcWxQSFgrZk5PWTV4QWpvYkJ4eThhMWVTVkZSZGJtcmU5MEpoMkhpd3NMVE51MmhlTzR5clJNcWw1ZEdXNXY3M1RkRVQwcVo4NmNTN2EwdER2ZHZSZVBPSVlQNXIzU0dKVW5Ibm13dUwyejB4c3E4SzdFU2JsRDFUc1AvQnRYTGJvMFRVdS82OG5qcXkzc2V2c3Q2NjY0dHN5VnBueTRGcEZ3Mk1qUHl6UGZhNjd2allURHhwMjNieXhJcFZMeTBKR2psMDBSTHdlbnBpL0l6emVMQ3d1dDlzN09VWHV1UzRxS3pFY2V1dSt5OXpYYWV4MSsrcWVvc05EY3VMNG0vOWp4azRuaHk2UDA5ZlhMN3A0ZTc4T1BYVnhMYmF5RkZvYzczOVRzZEhaMWV3K05tQ0lpbVV5cUF3Y1BYM1VibVpUSFdWdW9LS0JGNEdLWFZIODhmdFdxdHJ1M1QzYjM5TXAzZCt6dXViQXV3eGg2K25ybHk2KzkwYkY2NWNyd2thUEg0MFdGQmVZRDk5NVYyTnZmTDV1YW1wMVkvZDYrNGFlRmhqaXV5L3NPSG9vZlBId2t2cWg4ZnFCeXhiSlFPQlJLSGpsMklqR2V4YURHVWxwYVl2M2E0eDhxVVVyaHlMSGpGNzVzYzJmUDl0ZlcxZmVPZFpTeHRHSlJZTjNhYUY1dmI3KzM2WTAzTzlvR3o4dVdsWlphTjYrcHpoczYvZFRaMWVXOXMydjNaVi9LcE9OdzBuRXVxZVNmZWY2VmNVMTg1Nm1yRHpST0pKTkRmOFBCeGJCNHdxYm0xelJ0OGx4UEhvODFUdU9hWGxzcTd1d2EvYlJLWjFlM3A2UWFOWHRtbHBWWlVrcDBkM2ZMUnovMFFIRnZiNS8zMnRhdFhhT2RQdW50NzVPTlRjM080NDg4VUp4S3B0VDd3eTZEVmtvaWtSam9zZW5vN1BMR00vWmp1SFBuRzFPdHJXMXViV3h2ei9BaUJSam9nWC9oNWRmYnc2R1FRWUxJZFYwMWNxaUM2N3JxMUptemwvVnN1NjdIejcrOHFUMHZFakhFNE1RMlNpbnU3eC9mYXZhWmxNZVRmN0g3SktsZWY5L25JZkJYcG1rRWJjdU9MS2xZRk4rd3JtYlNWOVcxYlp2R21xcDRLZ2dTR0ZtUVdKWkZJd2ZGbGhZWFd4MWRYZDdRam1kWkZzMmJNOGQzOHRUcDVHZ0ZqU0JCUk1UaitSSlBoclBuR3UwM3Q3NWJLS1ZLcFp4VUZ6TzIxZTk4NDlmVDBoaE4wOFl0WFhsOG8veTJUVU85eXAxZFBlTStuVFFkWkZJZVoyMlBDZ3MrVHlDd1lna0FpVVJpU2lhaVNYZVJBdUN5SWdVWWZTSENrYVBDWGRmbGtldGFqTmd1STQzdkx0NC84RGRrSHBnTWhobU42V3VOcG1uamxhNDh2bEhKd1R3Zk9ZK1VsbGw1bkJWZnB0RXc4M2tBVUJnWXNOVTNqcTVHTGJQMTlQV1pBS0F3RUhaRWZDYTlMZEkwYlR4MEh1ZWVUTXJqN0MxVStwMFRBTUJxNER4RmIwK2ZPV0taR1MzTGRIWjBtUURBaWwwQVlNS0I5TFpJMDdUeDBIbWNleklwajdPMlVObTc5NTFPWm00Q3dJcFpTaW1wdDY5UFYvRlppcG5SMGRWdEFZQ1MwZ01BQXU5TmI2czBUUnNQbmNlNUpkUHlPR3NMbFFGVUR3QktLUmNBMnRvNnMzYk16WFNYVENhRjQ2U0VHcGc0UUlIUlhiOWp5N2wwdDB2VHRQSFNlWndyTWkyUHM3dFFJVlVMQUVwSkZ3Q2FXMXJ0OURaSXUxN3Q3UU9oeHN3ZUFERDRVSHBicEduYU5kRjVuRE15TFkrenVsQWhZSERIR0RpSDF0N1JPZXJhQmxybWEyMXJIK2htSER3YUF5T1cxZ1pwbW5aTmRCN25qa3pMNDZ3dVZOd2UxY0FNcVpSeW1abTd1cnBOejgySTVTVzBhOVRZM0dJRGdGVFNBUUJtZmplOUxkSTA3VnJvUE00ZG1aYkhXVjJvN04vL1ZoL0FGODZMTWpPZFBYL2VsKzUyYWRjbWxVcFJlM3VuemN5c0ZEdk03TFRKN3AzcGJwZW1hZU9uOHpnM1pHSWVaM1doQWdERWVBVUFQS21TQUhEMlhLUGVNYkpNWStOQTlhNlVHbHlPZ1BhYzM3Tm5YT3RaYUpxV09YUWVaNzlNek9Pc0wxU2tjTGNCZ0Jyc29tcHViclgxOWZ2WjVjemdVZGRRTnlPQXJXbHNqcVpwMTBubmNmYkx4RHpPK2tKbDc0NjM5ekhRd3N4U0tlWEZFd21qcGFWVkQrTEtFcDRyY2ViTU9UOHpzNVFxd2N6TXlua3gzZTNTTk8zYTZUek9icG1heDFsZnFBQmdCdjhjQUR6cEpRRGd5UEZUZ2ZRMlNSdXZjK2NiZlZJcUdocUFCNlo5RGJ2ZlBwSHVkbW1hZGwxMEhtZXhUTTNqWENoVUFKSXZBSUNVS2dVQTU4NDErcFRTcTJCbWcyTW5UdnFCaStlMFNmQUw2VzJScG1rM1JPZHgxc3JVUE02SlFxVmgrMXY3b1Bnb00wc3BsZU00ampoNmJPQUQxekpYWDErL09IZSt5YzhNSmFXWEFMTkRTZWZuNlc2WHBtblhUK2R4ZHNya1BNNkpRZ1VBR1BndUFIaWVHd2VBbzhkTzZPN0dESGZrNk1EZlNFb3ZDUUJNdENVVzI5YWEzbFpwbW5hamRCNW5uMHpPNDV3cFZQclI5enlBdUZRcXBaaGxlMGVuM2RMYXB0ZWF5RkNPNjlMaEk4ZUNER2JYOCtJQVFGRGZTM2U3TkUyN2NUcVBzMHVtNTNIT0ZDcEhkKzNxQWF2L0FBRFg5Zm9Cb0g3dndYQjZXNlZkeWRGakoveXU2d29wbGNQTWtvR0RkVHUyYkU5M3V6Uk51M0U2ajdOTHB1ZHh6aFFxQU1DRTd3THNTdWtsbUtHYW1wcDk3UjE2QmM5TTQ3a1MrdzhjRGdHQTV3MkVHS0MrbWM0MmFabzJzWFFlWjRkc3lPT2NLbFRxZDJ3NXg2RC9CQURYYy9vQllNK2VCbDNGWjVpRGg0OEVrOG1VNFVtWkdyd003bmo5amkzUHBydGRtcVpOSEozSDJTRWI4amluQ2hVQVlPVjlrNWtkejVOeHhTeWJXMXQ5Wjg4MTZ1WEdNMFF5bGFKOUJ3NkZtSmxkMSswYnVGWDlBd0E5ZmFXbTVSaWR4NWt0Vy9JNDV3cVZobDF2blFYRXR3SEFkUVkrK1BkcjZ5TDZPdjdNVUJ2YkcvWThUMGdwazh6c2dibStmdWVidjBwM3V6Uk5tM2c2anpOYnR1Unh6aFVxQU5EcmRueWJ3WjFTeWFTVXl1bnQ3VGZyR3c2RzB0MnU2YTZscGMwNmR2eGtrRmtweC9WNkJ4Ym5sSCtkN25acG1qWjVkQjVucG16SzQ1d3NWSTd2MmRNTnByOEVBTWQxZXBpWkR4dzZIT3JxN2piUzNiYnB5bk1sdHU5NlB3OEFITmZyQTVnQmVyWmgxMXRwWFQ1YzA3VEpwZk00ODJSYkh1ZGtvUUlBOVR2ZitCV0FkNWxadXA3YnI1U2liZS91enRkZGp1bFJXOWNRNmUzdE02VlVqcFF5d1l3T1NucC9rZTUyYVpvMitYUWVaNVpzeStPY0xWUUFRRW5uSzJERVBVLzJTeVhkcnE1dWEwOU1qenFmYXVmT05kcUhqeHdiNkdKMFV0MFlHS2oxVjNWMWIzV2x1MjJhcGswTm5jZVpJUnZ6T0tlNzNwclBuZXFhTWJlOGhZZ2VsRkk2cG1uNTI5czdmQVY1ZVY1QlFaNU1kL3VtZzc2K2Z2SEdtOXNLcFpMa09GNjNZdmJBZUw1KzV4dC9sKzYyYVpvMmRYUWVwMSsyNW5GTzk2Z0FRUDNPelQ4RDR5VUEwbkdkYmdEWXZ1djl2Szd1bnB3dTBqS0I2N3IwNXJidEJhN3Jpc0dqcUJTRHo3cTkzcCttdTIyYXBrMDluY2ZwazgxNVBDMitIUG1oV1crWmZ1dER6SndIQWdqa08zZnV2Szk4d2Z5RWFlbUpFaWVEVWdwYjM5bFowTnJhYmt1cEhNZDFlZ0JPU0lWUDdJKzllU2JkN2RNMExUMTBIays5Yk0vamFWR290TGVmY1diTm1mc09ZSHhVS1FVU1pFaXA3UE5OelhiNXd2bEp3NWdXSDhPVVlXYnNmcTh1Y3VyMG1ZQmk1YVZTcVU1bVptYjgyZDVkbXplbnUzMmFwcVdQenVPcGxRdDVQRzIrRVUzblRuWE1tRk8rajRnZWwxSzVRaGkyNHpoMmMzT0xWYjVnUVZJWU9YOFdiRW93TTk2dnJROS9jT1JZU0RITFZETFZDWUFKL00vMXU3YjhjN3JicDJsYSt1azhuaHE1a3NmVHBsQUJnT1p6SjA2V3pTbHZHaHpNbFJKQzJNbGt5bTVwYmJVWHpwK25kNDRieE16WUUyc0lIenA4TktTVVVpbkg2V0pBZ3ZuWnVwMWIvaXpkN2RNMExYUG9QSjVjdVpUSDA2cFFBWURtY3lmMmxjMHBUeExSN1ZMS3BHRUlPNTVJMnVjYW0zeno1ODlKbXFZK1IzbzlsRkxZdGJzMjhzR1I0eUhGU3FVY3A1T1pQV2JlVXI5ejgrOGd3OWFPMERRdC9YUWVUNDVjeStOcFY2Z0FRUE81RSsrVnpTMzNpT2hXVDhxa0VJYVZTcVhzMDJmTytXYlBtdW40ZmI2cytpT21tK3U2dE8zZFhma25UNThOS0dhWlNqbGR6T3dCMkZxL1UzNEdPS2t2UGRRMGJWUTZqeWRXTHVieHRDeFVBS0Q1N0lsZE0rZVVwMEIwbTVReVNVS1ludWZaeDArYzloY1ZGYnFSU0ZoUG1UZ08vZjF4OGZxV2JZVXRyVzAreGNwTEpWT2RERWdBYjlRNW5mOFZqVHU4ZExkUjA3VE1wdk40WXVScUhrL2JRZ1VBbXM2ZGVLOTAzcUltWXR5cmxIUUFFQURmeVpPbi9VU0N5MHFMWFNKS2N5c3oxN2x6amZZYlc5NHA3SS9IVFNtbGswbzVuUUFZNEYvVTdkajhSVFEyWmwzbHJtbGFldWc4dmpHNW5NZlR1bEFCZ0phengvZVd6VjIwbDhEM0syWW9aaW1FOERXM3RQcGFXdHF0bVRQTEhOdXlkTmZqTUZKSzFOYnREYiszcHk3UFV4NTVydXgzWExlSG1SVXArcWU2WFp2L010MXQxRFF0KytnOHZuYlRJWTkxZVRwbzlicDdsMExRRDRrd0h5REQ3N01MaEJDbVpWcnE1cHVyZXhjdG5KL1UxVHpRM3Q1aHZydGpkMzUzVDU4NXNGYUUyeU9WU29FUmw0ci9aTy91emMrbXU0MmFwbVUzbmNmak0xM3llTnIzcUF4cFBuZWlQVFNqOEpjKzRWOEtRcmtuWllLSUJJUHRzMmZQKzF2YTJxMlM0a0ozdWc3c2NoeUhhdXYyaG5mczJwT2ZTamxpcUd0Uk1Yc01QaVpCLzJYZnJzM3ZwTHVkbXFabFA1M0hZNXR1ZWF4TDBsRlVyNy92OHl6d0ZRTDhRZ2pMdHF3OElZUkpSSHpUOHFYOU55MWZHdmNIcHNjT0lwWENzV01uL2ZWNzk0ZVR5WlRCRE9XNGJwK1VYb0tabVFpLzdHcVVmM2J5NUZ2SmRMZFYwN1Rjby9QNG91bWF4N3BRdVlMS2pYZFZXR3g4QTBTckFjQTB6WkJsbWlFaUlzTXdlTVh5SmYwM0xWOGE5L25zbk54QmxGSTRmdUtVdjJIdndYQi9QRzR3R0ZMS3BPdDZQY3pNQUZxVXgxOXRlRy96cStsdXE2WnB1VTNuOGZUT1kxMm9qTTFZdmZHZUw0TEZmeU5DbUFCaDIxWllHSWFmUUdTYXBycHB4ZEw0OHFXTDQ3NGM2WUtVVXVIazZkUCtocjBIUW4xOWNYUHdOc2YxM0Q2bGxNc01TWVNuZXh4ODdmaWVON3JUM1Y1TjA2WU5uY2VZbm5tc0M1VnhxTHo1cnBtbVlmd1BJbm9JQUJHUllWbG0yREFNSDRHSWlIakJnbm5KcFlzWEpzcktTclB5RXJydTdoN2p5UEdUZ1dQSFRnWWN4eEVBb0pSMFhkZnJsMHFsQUlDQmZWTFNuKy9iL2ZyNzZXMnRwbW5UbGM3ajZaZkgyZmNYVEtPcURmZlVnT2d2QmVobUFDQWl3ekxOa0dFWWZocmNHOExoa0xkMHllTDRndmx6VXVGUUtLTW5LWEljbDg2ZGE3US9PSG9zMk5MYWJnTUFnMWxKZGwzUDZWZUtIUUJnNXJPSytPLzI3dGp5aS9TMldOTTBiWURPNCttVHg3cFF1UTZyMTk5N053bDhHYUIxZ3plUmFacEIwekQ4UW9nTGkxUGs1K2Q3OCtmT1NzNlpNeXRWVWx6a3BidXlaMmIwOVBZWjV4dWI3RE5uenZ1YVcxdHQ4TUIzUUxGU1NxcWs2M2x4WnBZRGo4ZHBzUHBPL1M3MUkrQ3RySnpSVU5PMDNLYnpPUGZwUXVVR1ZHMjRlNzJBK0FLSTdnRmdBb0FRd2pKTkl5QkkrSVFRRjViL3RHMWJ6WjQ5SXpXanBOZ3RLaTV5Q3d2eVBjT1kzS3ZEaDNhRWp2Wk9zNld0M1RyZjJPVHI2K3MzaDkzUFVpcEhTcG1RU3FhR1BiR2VvWDVRdi9QTlh3TEk2S01RVGRNMFFPZHhMdE9GeWdTSVJ1K2ZyZnpxc3dSNkRNRHNvZHVGRU5aZ1ZXOFByK3dCZ0FET3l3dkx3cUpDdHlBdjRvVkdlcnpWQUFBQ2lVbEVRVlRERVJrS0JwUS80RmRCdjE4YXBvSHhWUHhLS1NRU1NaRklKa1VpbmhTOWZYMUdUMCtmMmRuVmFYWjJkVnRTcWtzMm9waWxVdEtWbmtwSkpTOWN3c2FNZmlKK1RTcjEvYjI3M3R4ejQ1K0twbW5hMU5ONW5IdDBvVEt4cUdyZEEzY0xvVDdDeEhjUXFQRENIWUF3RE1NZTJrbUl5S1F4dnZsRXhKWmxzVzFiU2hCQkdBYURBQ1VWc1ZMd1BJOGN4eFZTcVN0dWc4SE16RW9wZHBXU3JwVEtHVnhGYytCK1JncmdYV0M4MUM3aVQ1L2RzU014Y1IrRnBtbGFXdWs4emhHNlVKazhSdFc2ZSs0a1FROENkQXNSRm8xOEFCR1p4dEJPSW9SQklFR0NEQUxFV0R2TmNEeHdFYjBDSzZVWWlwbWxZdlpZS1U4cDVZN3loRFptN0FUUlpxL1hlM24vL3JmNkp1QzlhcHFtWlRLZHgxbE1GeXBUWkZuMC90bCtIOS9HaEkyQ3VaSkJGVVR3amZXY3daMUQ0UEsvMDBCeGZwWHpsY3lRQUU0VCtDQXJ2TzhSdHUzZnRmbkFqYjBUVGRPMDdLYnpPTHZvUWlWdDdqS3IxbUk1bVVZbHdFc0l0SUNCR1FDVkVsQUNRbkE4VzJGbWgwRHRERzRscGhaRmZKYVlqeXFtUXkzSjFvYm1ob2IreVg0bm1xWnAyVTNuY1NiVGhVcUdXck5tamFWVXNNQXpmUkdZbmcyWUZpc21FTGsyZVc3Q2tmMkppTkY1OHEzY1d0TkIwelF0MCtnODFqUk4welJOMHpSTjB6Uk4welJOMHpSTjB6Uk4welJOMHpSTjB6Uk4welJOMHpSTjB6Uk4welJOMHpSTjB6Uk4welJOMHpSTjB6Uk4welJOMHpSTjB6Uk4welJOMHpSTjB6Uk4welJOMHpSTjB6Uk4welJOMHpSTjB6Uk4welJOMHpSTjB6Uk4welJOMHpSTjB6Uk4welJOMHpSTjB6Uk4welJOMHpSTjB6Uk4welJOMHpSTjB6Uk4welJOMHpSTjB6Uk4welJOMHpSTjB6Uk4welJOMHpSTjB6Uk4welJOMHpSTjB6Uk4welJOMHpSTjB6Uk4welJOMDdMTy93K2FORVdYZzhOb2hRQUFBQUJKUlU1RXJrSmdnZz09IiwKCSJUaGVtZSIgOiAiIiwKCSJUeXBlIiA6ICJmbG93IiwKCSJWZXJzaW9uIiA6ICIiCn0K"/>
    </extobj>
    <extobj name="C9F754DE-2CAD-44b6-B708-469DEB6407EB-2">
      <extobjdata type="C9F754DE-2CAD-44b6-B708-469DEB6407EB" data="ewoJIkZpbGVJZCIgOiAiMjAwNzAyODY4OTk0IiwKCSJHcm91cElkIiA6ICI2MTQ4MjkyODIiLAoJIkltYWdlIiA6ICJpVkJPUncwS0dnb0FBQUFOU1VoRVVnQUFBcElBQUFGK0NBWUFBQUF4NXZvQ0FBQUFDWEJJV1hNQUFBc1RBQUFMRXdFQW1wd1lBQUFnQUVsRVFWUjRuT3pkZDNSVWRkNEc4T2ZlNlMyOUFhRkxGVVVGRlVTS0tBSXFLQ0wyN2lxQ0JWblJWVmRmdTd1NnJvZ0ZzT3VLQlVWRkJBVlJWRkNLb29EMEpqV1FQc24wZXUvN3g1QWh3MHlTeVUwWkpuays1K3paY09lVzd5UVludmxWUWJidWxFRkVSRVJFVkFjaHZadFEvYzlpb2dvaElpSWlvdVRHSUVsRVJFUkVpakJJRWhFUkVaRWlESkpFUkVSRXBBaURKQkVSRVJFcHdpQkpSRVJFUklvd1NCSVJFUkdSSWd5U1JFUkVSS1FJZ3lRUkVSRVJLY0lnU1VSRVJFU0tNRWdTRVJFUmtTSU1ra1JFUkVTa0NJTWtFUkVSRVNuQ0lFbEVSRVJFaWpCSUVoRVJFWkVpREpKRVJFUkVwQWlESkJFUkVSRXB3aUJKUkVSRVJJb3dTQklSRVJHUklneVNSRVJFUktRSWd5UVJFUkVSS2NJZ1NVUkVSRVNLTUVnU0VSRVJrU0lNa2tSRVJFU2tDSU1rRVJFUkVTbkNJRWxFUkVSRWlqQklFaEVSRVpFaURKSkVSRVJFcEFpREpCRVJFUkVwd2lCSlJFUkVSSW93U0JJUkVSR1JJZ3lTUkVSRVJLUUlneVFSRVJFUktjSWdTVVJFUkVTS01FZ1NFUkVSa1NJTWtrUkVSRVNrQ0lNa0VSRVJFU25DSUVsRVJFUkVpakJJRWhFUkVaRWlESkpFUkVSRXBBaURKQkVSRVJFcHdpQkpSRVJFUklvd1NCSVJFUkdSSWd5U1JFUkVSS1FJZ3lRUkVSRVJLYUpPZEFGRTFEclp2Y0RzTlg0czNpbGhuMVdDeTUvb2lvaUlHcGRSQTNSTUZ6R3FtNGpiejlUQW9rdDBSWTFQa0swNzVVUVhRVVN0eTRvOUVxWjk0MFBQL0hRTTc1V09EcGw2NkRYc0lDR2lsc1hqbDdDL3pJTmxXNjNZZHRDSzUwZHJNYmh6Y3YrdUU5SzdDUkYvWnBBa291YTBZbytFU1FzbFRCblJIbjNhbVJKZERoRlJzOWhVNE1TTXBRY3dlNHlBc3p1cEVsMk9Zc2NHeWVTT3hVU1VWT3hlWU5vM1B0ekRFRWxFclV5ZmRpWk1HZEVlOTM3dGg5MmI2R29hRDRNa0VUV2IyV3Y4NkptZmpoTVpJb21vRmVyVHpvU2UrZW1ZdmFibERBcG5rQ1NpWnJONHA0VGh2ZElUWFFZUlVjSU03NVdPSlR1RGlTNmowVEJJRWxHejJXZVYwQ0ZUbitneWlJZ1Nwa09tSHZ1c0xXZDZDb01rRVRVYmx4K2NuVTFFclpwZUk4TFpjbnEyR1NTSmlJaUlTQmtHU1NJaUlpSlNoRUdTaUlpSWlCUmhrQ1FpSWlJaVJSZ2tpWWlJaUVnUkJra2lJaUlpVW9SQmtvaUlpSWdVWVpBa0lpSWlJa1VZSkltSWlJaElFUVpKSWlJaUlsS0VRWktJaUlpSUZHR1FKQ0lpSWlKRkdDU0ppSWlJU0JFR1NTSWlJaUpTaEVHU2lJaUlpQlJSSjdvQUlxS0dFTDBPeUlJSVdXdHMwdWVvbktXUUlVQXlaY1ozZ1JTRWJ2OXZBQUJ2cHdGTldGa3prSUlBWkFBQ0lLcWE5ZEc2dmFzQnRJRHZJVkVMeFJaSklrcHFIZTYzb08xL1RxdjFuSTczNnRGcGlnREI3NGw2cmRNVUFaMm1DSFUrcC8xRDJXai9XTWU0NnhLOWRyU1pQaEJ0cGcrTSs1cDRDRDRuT2p5VWhRNFBaVUZsTzl5bzk0N0Z0SDRlT3YxZGcwNVROVWhmOUhDVFArOVkxYitIb3NlRzNGa2pvZi9yNTJhdmc0aGlZNHNrRVZFU0VXUVpvck1zOUxVVWJOSm42ZmF2UmRhYzZ3RlpCZ0NZVjcwSng0Q2I0Yy91MXFUUHJZbGgyN2N3YlA4T2hoM2ZvM3pzczdDZGMyOUM2Z0FBVGVrdVdINTZDWWJ0MzBGdDNRZklFZ0xwSGVIdVBScTJjKzVGSUMyL1FmY1h2UTZZVjc0TzA0YlBvRG04Q2FMUENVbG5oais3T3h4bjNRYjd3TDlGWCtNc2cyWE5PekJzWFJ5NnhsVU9XV3VDUDdjWG5LZGNCdnVnMjJ0c3VUZHVXb0NVbjJaQWUrQjNDSDRQQWxsZDRlaDNOV3pEcDBGVzYycXNNM2ZtK1RCc1g0cXlDVE5oUDN0U2c5NHpKU2NHU1NJaWlxS3VPSUNjTnkrRzRIZkQyL0ZNeUdvZDlMdVhJM2YyYUJ5ZXVncEJjM2FkOXhBQ1h1VEgwWXA3NEtuQ3VHcHlubklaZ3BPL1JjNjdWeUJqL2pTSUhqc3FSajhXMTdXTnliem1IV1IrT2ptcWhWdFR2QjJhNHUwd3Iza0h4VGQvQmsvM2N4WGRYN2R2RGJMZm5nQjF4WUdJNDZLN0Vycjl2MEV5WmtRRnlaUWZYMFQ2b29jaCtKd1J4d1YzQlhSN1YwRzNkeFVzcTk5RzRlUWxDS2EyaXpnbjdadkhrTGI0OGNqM1VyZ0Y2WXNlaG1IbkR5aWN0Q1Rta0FiVHVya3diRjhLYjRmVFlSODBVZEY3cGVUSElFbEVTYVhkMHoyampxbkw5a1FjbC9RcE9IenZyODFTaitCemhidldDLzY1clZtZTJkUTBSZHVRTzJza1ZKV0g0TTg2QWNVVEYwSVdOY2g3YVFpMGgvNUU3dXpSS0pyNE5ZS1duTnB2Sk10UTJZc2F0VFpQOTNOeCtKNlZ5UHJ3SmpoT3Y2NVI3eDBQL2M0ZmtQWFJMWUFzUXpKbG9tTDBZL0IwSFFvaDRJVmg4MWRJWGZwdmlPNUs1THc5SGdYLzNJNmdKYmRlOTlmdC93MTVyNXdMd2VlRXJEWEJOdlJ1dUh0ZmdLQXBDeXBIQ1hSN1ZrSlZXUkIxWFZXSTlIWThFNDRCTjhQYm9UOWt0UjZhMHQydy9Ed3oxRXBadUJrNWI0M0g0YW1yQUNFMG5FTy82NmR3aVBUbjlJRDFrdWZoeit3Qy9lN2x5SmgvTC9RN3ZvZGw1ZXRSclkyaXg0YU16NmNDb2dwbFY4d0dCSTZVYTYwWUpJa29xV2lLdDBjZEU0SytpT09TSWJYWjZoRmtLV1pOZFY3bmMwS1FaVWc2cytKbnQzdTZCNEM2eDNkV09UeDFGWHh0VDZyMUhOMitOY2g5N1VLSXpqSUVMVGtvbXJRWVFWTVdBS0JvMG1LMGVYRVF0QWQrUjV2cEExQTBjUkg4dWIxcXZKZXMwV1B2RERuaVdLY3BvUWxMKzU4cERSOXIvM0JlbmJYSE9xZk5pNE1BQU1XM0xvQzM0eGwxM3FNeHBDNTlCcEJseUdvZER0KzlIUDY4M3VIWHZCMzZJMmpPUWVhOE95RzZLMkZhTzZkZTNlK2kxNEhzZHlaQThEa1JTTXRIMFIzZnc1L1RQZnk2UDdjblBGMEh4N3hXTXFTaS9NbzM0T3gzVmNSeGYxNXZ1UHFNUWZZN2w4TzAvbFBvOXEyQllmdFN1SHVlRHdCSVdmNHlBRUJXYVZBMGFURUNHWjNDMXdrQkh6SStud0x6MmpsUlFUTHQ2MGVnc2gyR2JjaGQ4T1hYUGthWldqWUdTU0pLS3JHQ2lUK25SMVJyb0hIamw4aWNHK3B1RXdKZUFFRCs0NTFxdkcvMW9CSnZWMnQ5YVE5dmdtSExOekJzV3d6ZDdwOVJlTmNQOEhZK1MvSDlCSityZmhmSXRZK3BOUDMrSWJJK3ZoV0N6NFZBWnBkUXNNanFHbjQ5bU5JR2hYZi9oTnhabzZFcDNJdzIwd2VpNUlhUDRlNDFTa241WWZHMFd0WjJqaEQwTmVqNTlhSGJ1d1lBNE9rK1BDSkVWbkgydndhWjgrNEVFR3JaclkrVTc1K0Z1bndmSUlnb3VmbXppQkJabDhLN2ZxeDE3R3JsK1EvQnRQNVRBS0ZXMWFvZ3FkdXpFZ0RnN1R3b0hDS3JPRThaajR6UHAwQlR1RG5pdVBiZ09xU3NlQlhCbERhb3VQQ3B1R3VrbG9sQmtvaGFKTUh2amdvZnRZV1J4dTZDclM3cm83OUJ2MjBKMUJVSEk0N0xHbjJEN252dzhRTU5udFFCaE1iZVpYNDZHYWJmUHdRQStOcjNROUhFUlRHN1pRTnA3WEg0bnArUjgrWTQ2SGY5aU56Wm8rRVljQXZLTDNrZWtpRk4wZk9QL1hCUVhkV00rdHJPYVU2QzVBY0F5S29hSnFDSVIvOVpyYytTVklMZmc1UVZNd0VBam41WDE3dUZ0YTRKVU5WRGIvVy82NktqQkFBUVRJbHU4WldNb2FXdUlqNnd5REl5UDVrRVNFR1VqM3NCa2o2bFhuVlN5OE1nU1VSSnBhcTFwenFWdlNqaWVPWHdhWENlZGlXY3AxMEpJTFQ4anhEd1l0OS9QVkV6VUdzS0txYmZQMEw2MTQ5RUhCUDhMdVEvZVVMNHp3Y2YyUlZWaTZaa0p3eWJGc0Q0NS96d01mUHF0eUFaVXVIb2Z5MWNwMXlHekxtM1FXVXZocXd4eFB1Mm00eCs1dy9JK3ZDbVVFc1lBR2UvcTFCMnhldTFkcmxMaGpRVVRWNkN6RThtdzd6NkxaaFh2d1hEbGtVb3YvUkZPRSs1UER6K3JpWHl0VHNWdXIycm9QOXJSWGdjWTNXR0xWK0h2L1owSFJyM2ZRM2J2NFhvS2djQU9HTE15RzRvd2VjT2Z5M3BMZUd2WlowSmdyc1Nvck0wNmhxVm96aDBmcldKVlphVnIwTzNidzNjUGM0TC8vZEZyUnVESkJFbEZjdUtWNk9PaWU2S2lPT08vdGRHZHRNZFdiNm1QaE1DUkU4bDFLVzdJdy9LY3ZReEhBMmc3WjdwRmJNN3MyamlJbmg2bkFkWnBRVUFaSDRVQ2dxSkRKS2FrcDFJWC9BUEdQLzhBZ0FnNmN3b3Yrd1ZPTTY0SWE3clpaVVdwVmU5Q1ZmdkM1QTE5emFvYklYSWZ2ZEtwT1U5Z2Nwejc0ZXozOVdRVlpyNGFpbmNqTXhQNzBUNXBkUGhhM2RLekhPRWdEZmlRNERnZDBON2VCTzhIVTZQNnhtTnBYTDROT1M4UFI2aXN3eFpIOStHa212L0Y1N1JyQ25lam96UHB3QUFmUG1ud25YU3hYSGZWNy9qZXdDaFZzenE0eUJWemxJSWZqZUM1cHhhbCtHcGkvYkEydkRYMWNjMCt0cjJoWDczY3VqLytoa3FXMkZFeTZSeC9Ud0FnS2R6YUN5cXlsR0M5SVVQUWxiclVENWhwdUphcUdWaGtFeDJzZ1RwOERvRWRpeUJWTGdSc3Ywd1pHY3hFUFFudWpLaUdQNXM4QjNpSFNNWktYU05YSThnYVI5ME8reURibzk0anF3MVlkOS9IQUJDWTh1eTM3OFcrcTFMd3Vkb2lyWWhhTW1GNjVUTDRPNDFDam12andFQXVIdGZFSEZ2UVFxRTZrbEFrQlQ4YnFRdmZBaVdGYTlDT1BKN3d0djVMSlJlK3g3OFdTZlVjWFUwVjk5TFVkQjVJRExuVG9SeDAxZlFGRzVCMWdjM0ltWDV5emgwNzY5eGhYZkxxcmVnMy9VanN0KzdDb2VtclkxcTVRTUF3L2FsY0oxNFVmalBXUi9jQ09QbWhTaSs1WXZ3ZUwvbTRPcDdLU3BHUG95MEpVL0I5UHVIVUpmOUJldUZUMEYzNEEra0xua1NvdGNPZjNZM0ZQOXRmcjEyQWRJZVhBY0E4T1gxQmdRUjV0VnZJMjNwTStFUExySktDMCtQYzJHOTRFbjQydmVyZDkyV1ZXK0c3cU14d05WblRQaTRZK0F0ME85ZURzSHZRZTdzVWJDT2ZRNkJ0SHdZZGk0TExVQXZDTEFORFlYajlQblRJTHFzcUJqMWZ3bGJTNVNPUHd5U3lVb0tJckJsUHZ3clowQzJOLzN1RmtUSlRKQ2wwQmVOdUwyZmJ1OXFtTlorRUhHczhNNWw4Snd3RkJCRWlPNkttdXM1TXZrbkVVRlNWdXVnUGJnZVF0Q1BvQ1VIMWpIUEl1dkRtOUR1eVlZRmc5THIzb2R0NkJSa3pKOEdiY0Y2Vkl4OEdCREVtTE90UlZkNStIanhyUXRnSGZNdkdMWXRnYVp3Q3pLKytEdktybmd0NmhyamhzL0NRVEp0OFJNd3Jmc0VFQVNvcmZzYlZMY1NGUmM4Q1YvNy9zaVlmeTkwZTFjajc5WHpBQUN5cUlaOThCMndYdlJNdmNjT3FzdjJBQUNDbGp5a0wzb1lxZDgrSGZHNkVQVEJzT1ViNkxkL2o1S2JQcWxmYStldUgyRmFOeGNBWUJ0OEJ5UmpSdmcxUi8vcllOejRKWXdiUG9lMllBTnlaNDJNZXEvZUxvT2czNzBjNXQvK2gwQldWMVNlOTJDOTNodTFiQXlTU1VncTJRYmY0dnNoRlc5TmRDbEV4ejlaQnFRZ1pMRnhmOTE1TzU4RjJ6bjN3dDM5WE9TK0ZtcHg5SFE3cCs0THBTQUVmMmk4bXRURSs0UEhKSWdvdmVwTnBLeDRCUldqSG9Oa1NFWEdsOU5xUGwrV3cyUDNKR05HamVNZlpiVWVudTduNHRCOXYwTy84MGQ0dWc4SFVNTWtwbXJyU3dwQkgyUzFEcVhYdklzMjB3ZkNzdkoxT0UrN011cDdhVncvRCtMNGwySDYvVU9rZmZNb0lBZ291K0sxbUR1OE5EVWg2QXUxRkI3NVFCQStMa3RRVlJ5RXFyS2cza0ZTZFdTM0lrM3hkaGkzTElKdDhKMndENzBiZ1l5T1VGVWVodm5YZDVHMjVFa0lRUit5M3I4T2h4N2FFdGRFSzVYdE1MTC9kdzBneS9CbmQ0dGV3RjBRVUh6akowaFo4UXJNcTkrR3BuZzdaTFVPdnZiOVlCczJGYTQrWXlBRS9jajhaRElBb0d6Q3E1QTFlcWhzaDJGZS9UWjBCOWRCQ0hqZ3orb0s1MmxYY1UvMFZvaEJNc2tFZDM4UDc2S3BnTjlkOThsRUxVeldCemZDL090N1VjYzF4ZHVqOXN1dTZnSVBMdzBUNTNpOWVIazdEWUMzMHdDSVhrZTlyaE85ZGdDaHJrckVDTGZxaW9QSWY3UjlYUGVLOTd4amh3TUVzcnFpZk56MDhKK3JyK2w0TEpXdEVPMGZhUU1BT1BoL3UrdWVtUzJJNFJBWjY5bXgxcEVFQUcrSDAyRWJjamRTZnB5T3JJOXZSY0UvL295WTlTeDZIYUh1N0QrL0NJWGhLMStIWThBdHRkZlNCTlJsZnlIbmpZdWhQYndKQU9BNmVSenNBMitGY2NzaW1IOTVEY2FOWDhLd2JRbEtycHNEVjkveGNkOVhDSVIyeWRHVTdFVEZCVStnWXVUUmlWNkJqSTZvR1BVb0pHTUdNajY3RzZMWERzdnlsMkFkKzF5dDl4UzlEdVMrZGhGVWxZY2dhMDBvdVhsZXpHRURFRld3RFowUzdzSStWc29QTDBCVHVCbk9VeWJBM1hNa2pKc1hJdnZkS3lOMjBURUFTUG5wSlZTTWZCZ1ZGendaOS91bTVNY2dtVVFDbXorSGI4a0RSeWNPVktkU1EyeHpLc1MwamhDTW1jQ1JRZjFFeDVXZkduWjVNS1VOL0RrOXduOFczZGJRN0dlVkZvSE16aEhuSHUxU1BSSW9BNTVhRjc2dS9sckJRMXNpdXY4YWs4b1dXcU5TTXRhOVZNNnhXOW5WaXh3TVB5dFpWRnp3Qkl6cjU4R2Ywd09pMzRWZ3RTQVpUTW1EY2NObmtFVTFTcTk3UHlFemhrV1hGWG12REllNmZCOGtmVXBvRGMzZW93RUE3dDZqNFRqakJ1UzhkaUZVamhKa3YzYzFEazliVytjQzhGVmtVWDFrdUVFdUtzOTdJT1k1OWtHM0kzWHhFMUE1UzJIWXVxVFdJQ2tFdk1oNTgySm9ELzRCV1ZTaitNYTU4TFU5dWQ3dldXM2RqN1FsVDBEU1dWQis2WFJvaW5jZys5MHJJUGhjOEhRNUcyVlh2bzVBWmhmb2R5eEQ5dnZYSUczSlUvQjJHaGcxTHBoYUxnYkpKQ0VkL0EyK3BmK01DcEdDcFMwMEErK0Fxc2VGRUdKOTBpUTZudnpVc0paMDY1aC93VHJtWCtFLzU3eHhNWXliRmlDUTJUbHFzczJ4TFpSMWJkZFgvYlh3bU1wR0VycTNBRm1qaCtXWFdRQ0FRQndUV3c0OGNiRE9jMnBTbjViTjQ0V2tNNk53NmtvRTB2SWh1cXpJbW5OOStEWDcyWGNnN2V0SFlCOXlWOEtXblVsZCtreDRtYVNTRytkR0xjVHU3WEE2U203NkJIa3Zud01oNkVQcTBtZFFjc05IY2QxYk1xUkI1U2lCdDlQQUdtZTd5eW9OZkIzNnc3QjFjWGhNWlN4QzBJZWN0eTZGZnNleVVPdnROZS9DZmVLRmNiN0xTQm1mM1EzQjU0SjEzSFFFVTlzaDdlUGJJUGhja05VNmxOdzhMN3pXcUx2M2FGakgvQnVaY3ljaVpjVXJESkt0Q0lOa0VwQ2RwZkF1bUF3RUF4SEgxU2ROZ0hiNG8wQURsb1FnU2xicTB0MHdibDRJQUJDQ2ZtVC83eHBVbnZQMzhJeldxaTVWdzdZbHlKMDFDdTVlbzFCMCt6ZFI5Mm1PQmE5TjZ6OUZ4cnk3SW80NVQ1blFaTTlMWm9HMGZCZzNMMFRtM0lsUVZSNEtIN2VkUFFtcFM1K0JlYzA3cUR6My9wZ0xhRGMxMDRiUEFZU1d6NmxwTngvUENjUGd5ejhWMm9Qcm9OLzVROXozRG1SMGdzcFJVdWVFTUVrZjJ2Nnp4dDE4cEFDeTM3azh0Sjdsa2ZHd3p2N1h4RjFIZGNaTlg4RzQ4VXY0MnAwQzI1RFEzMS9EanU4QUFONU9BNk1XckhlZGVDRXlBV2ozcnozMlZ0U0NNVWdtQWYvS0daQ1BtUUdxT2VNMmFNNmUxcUlYL2lXcVRmclhqOENmMHdPYW9xMVEyWXRnWEQ4UHhvM3pVWEw5QjNDZGRFbjRQRzNCQmdDSXVaMWRjL0cxT2RxOUtSa3o0RHp0Q3RnSFQwNVlQZFZGdGR6V29zTUQ2YlcrWG56YlZ4Rkw5TlNYNkNwSHhoZC9ENCtEZGZVWkErT21yd0FBa2lrVHRtRlRrYnIwR1dSK2ZDdUtiMTNRN0wvL1ZCVUhBQUQrN05wYmsvMVpKMEI3Y0YxNGtsSThmTzM3UWJmL3R6cTNWVlRaUThNVllnWnBLWWpzOTY2Q2NlT1g0UkRwT1BPbXVHdW9UdkM1a1BIWjNhRkpUWmZQQ2dkY1ZVVkJqYyt2MmdsSGRGa1ZQWk9TVS95THFsRkNTS1U3RU5qNFNjUXhWYWNoMEp4OUwwTWt0VnE2ZmIvQzlNZkg0WFVlQTJuNUtKNjRDTElnSXVldDhVajVhVWI0WE8yQjN3RUEvdHhlQ2FrVkFEd25ETVhlRjRQWSsySVErLzlWaHJJSk02SGYvajJ5M3I4dUhKUVNSVEpsMXY2L2FtTkZKV05HcmVmS0RSaWJiVnI3QWRvOTNSUG1YOStEcEU5QjZWVnZoY0ppTlJYbi94T0JqRTR3Ymw2SXRDVlBLSDZXVWxXdGdacVNuYldlcHk0L3VwUlB2S3E2bmpXRm02RTlGSHU5VmRGWkJ0MiswRjdmM2lPTGhJZkpFckxuWEEvVCtubEhRdVJiaWtNa0FLUXRlUkxxOHIyd0Q3dzFZaWEyckE3OWpFV1BMYm8rZHloQVNzYmFQM0JReThJV3llTmNZT05jb1BwNExVR0U1cHgvMW11SERxS1dSQWg0a2ZYaFRaQU1hWENjZVdONEp4RjNqL05RZE1mM3lKMDlHdHFDOVFCQ3MxYU5teGNCQUR5ZHoycVU1NnNyRHNDNDRYTVlOM3dHKzZEYjRlNHpOczdDSS8rYjFSUnZoM250SEdpTHRrWXNFTjNjYXB1eERTaVl0VjFQZ3MrRm5EY3ZnV0g3VWdDaDBGMTY3ZjhRU084UWRhNnNOYUxzOGxuSWZlMENwQzErSEVGVEZ1eUQ3MmpVZW1yajZUWU1wdlh6b0QyNERxYTFIOFRzTWphdG13dmRrYTVkZDYrUlVhL1h4TlZyRkFLWlhhQXUrd3VaYzI5SDRWMC9STzVrSTh2SStHSXFCSDlvZHJkOTBNU0kxN0krdWlXMFY3b2dvdlRxdCtQZW9TZ1dUZEZXcFB6d1h3VE4yUkZqa2dIQTMrWWs2UGF1Z203dktnaCtUOFIrOFlidFI3cTlPNTZwK05tVWZCZ2tqMmV5aE9DT2J5TU9xYnFlQ3pHalM0SUtJa3E4OUFYL2dLWndDeXBHUHg2MVZwKzM0eGs0Zk0vUENLUjNCQUFZMTMwQ3dlZUVyMDJmQm5WdFZ5MzFJdmljeUgvMGFNQ0pPMFRHb0xhR0ptMVVuNFhlYWdUOU1QLzJQalNIL2d4dmlTaXJOS2k0SUxTOVltMGZsTjI5UnNGNjRkTklYL2dRTXVmZENaV3pOTFJVVGpOOHVLNDgvNTh3YnZ3eU5DWjN6dlhRLy9Vem5LZGVqbUJLRzZnY3hUQ3VuNGVVbjBOYkIwcUdWRlNlLzNERTlla0wvZ0hMenpOaEgzeG5WRUNEcUViWlpTOGo5L1dMb051N0Nua3p6a2JsK2YrRVA3czcxSlVGU1BscEJneEhQaFE1VHI4ZW5xNUR3cGRtZm5JN3pHdmVCUkJxdGZWMkdRUk5hZlErOEZVa25TVnFmR04xbVo5TWhoRDB3M3J4ZjZKV0wzQU11QW02dmFzZ3VxekkvSFF5eWliTWhLelJRMU8wRFdrTEh3SUEySWZlWGR1M2tWb1lCc25qbUZTNkE3SWpjdmtPVlpjNEZqd21hcUhNYStjZzVhY1pDS2EyaGUyY3FUSFBxZXJDRm9JK3BINGZXaDdGZGVybDlYNldwblFYVEw5L0JOTWZjNkVwM0J3K0xvdHF1SHVOZ3ZPTUc4S0xOY2NpR2RKcW5jQlROUmJPbDhDeG0wMU5aU3RFeHZ4N29iSWRocXJpSU5TVm9mRjFvc2NXbnBGZGV0VmJLTC9zNVZEZ3I3WUhkRzBxUnp3SVRjbE9tTmU4ZzdSdkhvTzZiQTlLcjNtM3FkNUdtSy9kS1NpNTRXTmt6N2tlZ3M4Snl5K3pZZmxsZHRSNWdiVDJLTG41VXdReU9rWWNUMW54YXVpNkZhOUVCMG1FdHRJc0gvOFNNajZiQXQzK3RjaDVjMXpVT2M1VExvdmErY2V5OHZYdzEybExua1Rha3RyWGNYVDJ2d1lsMTgySitacjV0L2VoMy9ValBGMkh4R3pWdEErNEJZYk5pMkRjK0NYTWE5NkJjZjJua0V4Wm9ROUdzb3pLRVEvQzNXTkVyYytubG9WQjhqZ21WMFJ2L1NXMlBUVUJsUkFkSDB5L2hmN3hLeDgzSFpMT1V1dTVLY3VlaDZaNE95U2RHZmFCdDliN1dhbmZobVlJVi9HMVBSbU9NMitDczkvVkNGcHl3c2RsVVJXYWlDQUZvYklkUmpDbFRkMDNsd0xRN2ZzVkFPQnYxN2ZldFNVUE9kVGRlb1JrU0lXL2ZULzRzMDVBSUtzTEFwbGQ0TzQ5dXNidm1YRE16akhWbFY3MUZvTG1iRmgrbVEzYnNIc2F2ZkthdVBwZWlvTDIvVUl0aE51V2hKYmhrWUtRVEJud3RUMFo3ajVqNERqalJrZzZjOVMxdHNHVGtiSmlKdXhuMXp6UnlqYjRUbmc3RGtES3N1ZWgzL1VqVk01U0JBM3A4SFU4SGZhQnQ4SjFjblM0YkN5aXV3THBYMDZEck5LZzdQS1pzVThTUkJUZi9CbFNscjhFODVwM29DbmVBZEZWRGsvWEliQU5uZEtrOWRIeGlVSHlPQ1k3bzllOEUwelpDYWlFNlBoZ0h6UVJramtMempwYUdMVUZHNUIyWks5aTIvRDdGQzBWNHp4bEFvd2J2NFN6MzFXd0Q3aTU1dFl5VVkxQVJpZW9TM2NqNDdPN1liMzRlUVRTWWk4a0xzZ1MxT1g3a1BiTll4QmQ1WkMxeHREZTNEV296NHpxK3VwNFgzVFFpZTFvcTJyNy82dDdTejRnMUJwNzRJbURDSnF6VVhibEcvRGw5a0lndTF0RUFJOUZaU3NFUkJVa1F5b2dTYkQ4L0NxQUdtWW9Dd0tzWTUrRmZjaWRDS1ExNzNxWmdZeU9LQi8zUXIydnM0NTlyczdkYUFEQTI2RS9TbTc4T083N050YlNWWkloRFFlZXFubXQxVEJSQmR1d3FiQU5pOTByUUswTGcrUnhUSTZ4aElLZ3E5LytyVVF0aWZ2RUMrSHBjVjZ0NTZncUM1RDcyb1VRZkM0RTBqdWdjdmk5eXA3Vjgzd2NlUEpRNUlTSEd0Z0czNEdNTC80TzAvcDVvVm16Y2FvODU5NWFXMVlEV1YzanZsY1VLUWgxK2Q0YVg2Nit2VjI4NHIxR1VCMzVwMFZVMTJzdmJQT2FkNUIrWkp4ZGRiVXRidDNjSVpLSUlqRklKaHN1K1VPdG1LelMxcm5Fak9XWDE2Q3FMSUNzTWFENGIxL0UzbHM0SHFJcTFHMGRCOXZRS1lDb2h1V1gxNkF1MngyZVdSdUxyRFhCbjMwQzdHZmRCdnVnU2JYZTkrQWpOVStZcUV0ZE85czA1UUxzU3ZrNjlBLzlqanV5ZzFjd0pRK3VFOGZBZXZGL0Vsd1pFZFdFUVpLSWtwcXZYVjhFTW83dXMxMXh3Uk9BcUlJL3UxdGNremRjSjEzYzhDSUVFYlloZDRWMy8yZ0lXVlEzckNXeTZqNHFMWHhKTnY3UzNXTUU5cjRvSFYzeWpNdWNFUjMzR0NTSktLa2R1bjk5MUxHS1VZL0dmWDN4MytZM1pqa05Ga3pKYTFCTFpQZytscHlZMzV1a3dBQkpsRFQ0WHlzUkVSRVJLY0lnU1VSRVJFU0tNRWdTRVJFUmtTSU1ra1JFUkVTa0NJTWtFUkVSRVNuQ0lFbEVSRVJFaWpCSUVoRVJFWkVpREpKRVJFUkVwQWlESkJFUkVSRXB3aUJKUkVSRVJJb3dTQklSRVJHUklneVNSRVJFUktRSWd5UVJOUnVqQnZENHBVU1hRVVNVTUI2L0JKTW0wVlUwSGdaSkltbzJIZE5GN0MvekpMb01JcUtFMlYvbVFjZDBJZEZsTkJvR1NTSnFOcU82aVZpMjFacm9Nb2lJRW1iWlZpdEdkbE1sdW94R3d5QkpSTTNtOWpNMTJIYlFpazBGemtTWFFrVFU3RFlWT0xHOXdJcEpBMXBPM3phREpCRTFHNHNPZUg2MEZqT1dIbUNZSktKV1pWT0JFek9XSHNEem96VXdheE5kVGVOUko3b0FJbXBkQm5jV01lc2lZTm8zZTlBelB4M0RlNldqUTZZZWVnMC8xeEpSeStMeFM5aGY1c0d5clZac08yakY3REVhbk4ycDVYUnJBd3lTUkpRQWd6dUwrTzRXUFdhdnNlSDk1VmJzczhwdytoTmRGUkZSNHpKcGdJN3BBa1oyVStHVmtYcFlkSW11cVBFeFNCSlJRbGgwd0gxRE5MaHZTTXNaSzBSRTFOcXdMNG1JaUlpSUZHR1FKQ0lpSWlKRkdDU0ppSWlJU0JFR1NTSWlJaUpTaEVHU2lJaUlpQlJoa0NRaUlpSWlSUmdraVlpSWlFZ1JCa2tpSWlJaVVvUkJrb2lJaUlnVVlaQWtJaUlpSWtVWUpJbUlpSWhJRVFaSklpSWlJbEtFUVpLSWlJaUlGR0dRSkNJaUlpSkZHQ1NKaUlpSVNCRUdTU0lpSWlKU2hFR1NpSWlJaUJSaGtDUWlJaUlpUlJna2lZaUlpRWdSQmtraUlpSWlVb1JCa29pSWlJZ1VZWkFrSWlJaUlrVVlKSW1JaUloSUVRWkpJaUlpSWxLRVFaS0lpSWlJRkJGazYwNDUwVVUwbERzb1lFR3hIbXNydFNqMGl2QktRcUpMb2xyb1JCbDVPZ245VTMwWW0rT0JRWlgwZndXSmlJaGFCU0c5VzBUSVN2b2d1ZEd1d2F6OUpwVDYyTGlhakxLMEVpWjFjT0lraXovUnBSQVJFVkVkamcyU1NaMitOdG8xZUhLWGhTRXlpWlg2UkR5NXk0S05kbldpU3lFaUlxSjZTdHAvdmQxQkFiUDJtOEovOXZrRkhDeFJ3ZTRTNEErd2EvdDRwbEhMc0JobHRNOE9RcU1KTllqUDJtL0dmM3RXc3B1YmlJZ29pU1J0VTk2Q1luMjRKZEx2RjdCbGp3YmxOcEVoTWduNEF3TEtiU0kyNzlIQTd3Lzl2RXA5SWhZVTZ4TmNHUkVSRWRWSDBnYkp0WlhhOE5jSFNsUUlTQWtzaGhRSlNLR2ZYWlcxbFpvRVZrTkVSRVQxbGJSQnN0Qjd0SFM3aTYyUXljcFI3V2RYNUZYVmNpWVJFUkVkYjVJMlNGWmY0cGc3cWJnQUFDQUFTVVJCVklmZDJjbkxWKzFuNStHeVRVUkVSRWtsYVlNa0VSRVJFU1VXZ3lRUkVSRVJLY0lnU1VSRVJFU0tNRWdTRVJFUmtTSU1ra1JFUkVTa1NOTHViRU5FeWMzdUJXYXY4V1B4VGduN3JCSmMzRzZkaUZvUW93Ym9tQzVpVkRjUnQ1K3BnVVdYNklxYUJvTWtFVFc3Rlhza1RQdkdoNTc1NmJoK1NEbzZaT3FoMTdDRGhJaGFEbzlmd3Y0eUQ1WnR0ZUs4dDZ4NGZyUVdnenUzdk45ekRKSkUxS3hXN0pFd2FhR0VLU002bzA4N1U2TExJU0pxRW5xTmlPNTVSblRQTTJKVFFSb21MVHlBMldOa25OMnBaVzIrMGZLaU1SRWR0K3hlWU5vM1B0d3pvajFESkJHMUduM2FtVEJsUkh2Yys3VWZkbStpcTJsY0RKSkUxR3htci9HalozNDZUbVNJSktKV3BrODdFM3JtcDJQMm1wWTFJSnhCa29pYXplS2RFb2IzU2s5MEdVUkVDVEc4VnpxVzdBd211b3hHeFNCSlJNMW1uMVZDaDB4OW9zc2dJa3FJRHBsNjdMUEtpUzZqVVRGSUVsR3pjZm5CMmRsRTFHcnBOU0tjTGF0bm0wR1NpSWlJaUpSaGtDUWlJaUlpUlJna2lZaUlpRWdSQmtraUlpSWlVb1JCa29pSWlJZ1VZWkFrSWlJaUlrVVlKSW1JaUloSUVRWkpJaUlpSWxLRVFaS0lpSWlJRkdHUUpDSWlJaUpGR0NTSmlJaUlTQkYxb2d0b2FSWmRiZ3gvZmRlM0h2eFZJU1d3R2lJaUlxS213eURaeUhwbEhtM2sxZk83UzBSRVJDMFlvMDZTbVg2ZVBxSFBMM0hKZUdhbE42RTFFQkVSMGZHQlFUTEpYTnd0c1QreS9UWUp6NnhNYUFsRVJFUjBuT0JrR3lJaUlpSlNoQzJTU1dxL1RjS3dEMXpOOXJ5L0pwbWI3VmxFVkxmVTcvNE5BTENmZFJza1kwYVRQY2YweDhjQUFGZWZNWkMxSmtYM0VEMDJTUHFVV3M5Sisvb1IrSE42d3RWM1BHU044aUU4b3RjT1NXZFJmRDBSMVE5YkpJbUlqbE9DendsSXdaaXZwWC8xSU5LL2VoQXFlM0dUMXBEOTNsWElmdThxcUJ3bGlxN1g3MWlHL1AvTFI4cVAwd0U1OWlvV210SmRTRnZ5RkRJL253S0lLc1cxYW9xM285MlQzWkMyNUNsQWxoWGZwekVKUGljNlBKU0ZEZzlsUVdVN25PaHlpQm9kV3lTSktMbElnZVo1anFpR3Vtd1BjbWVQYnRMSEhIcmdUOGdxYmN6WE11YmZDOU1mSDhOMnpqUlVqSHk0U2V0b0t0ckN6UkQ4Ym1SODhYZVkxczlEeVhYdkk1RFpKZUljMDlvUEFBQ08vdGRBVm1rVVAwdS84MGVvSE1WSSsvb1JhQXZXbytTNjl5RnJEQUNBdHYvcEZ3cm1EVlErN2dXNGUxOFE5L21DTEVOMGxvVytydUZEd2ZHaTB4UWhydk1PUEZPQ29DbEw4WFBVMXYwd2JQb0t4azBMVURScFNkelhHYlo4RGN1cU42SGJ1eHFpc3hTeVBnV2V6bWZCTnZRZWVMb1ByL0U2NDZZRlNQbHBCclFIZm9mZzl5Q1ExUldPZmxmRE5ud2FaTFd1eHV0eVo1NFB3L2FsS0pzd0UvYXpKOVhuTGJZcURKSTErTzRxWTkwbjFXSDJLRDE4Q245dm5QZFIvTjNXOTU0Uit4K2hobnBqZ3g4MjcvSHhxWjRJQUVTdkF4M3ViNTV1eTcwelpBZ0JMelRGMjV2MlFaSUV4R2lFRXowMm1OWitBTkhyZ0QrclMvUUpTY0kyNUM1NDgwOUQ5bnRYUWJkbkpkbytld3BLcjNrWHJyNlhBZ0NFb0ErV1gyWURBRkorZWdrcFA3MFU5NzI5WFFiaDhKU2Z3MysyRDVvSVNXZEcxb2Mzd2JqaE0rUlZIa0x4YlFzUU5HVkJVN3k5VVlLazZMRTErQjZ0aml4RGQrQjNHRFl0Z0hIVFY5QVdySy9YNVlMZmc2d1Bid29Qc3dnZmQ1YkJ1T2tyR0RkOWhZcFJqNkppOUdOUjE2Wjk4eGpTRmo4ZWNVeFR1QVhwaXg2R1llY1BLSnkwSkdZcnVHbmRYQmkyTDRXM3crbXdENXBZcjNwYkd3YkpHblJKYTNpdmY3NmxlVVlPM05HdmFZTGszSzBCQmtscTFmeTVQYkYzUm56L0RZanVDblI0SUIwQTRyNm1OdVpmMzRQb2RTQm95b0xyNUVzYmZMOEdxNk9ydUxaeGtONHVnM0Q0L2orUS9lNFYwTzFaaFVCVzEvQnJsdVd2UUdVcmhHVE1RTkNjSFQ0dStGeFFWeHlBckRFZ2tONGg0bjRxZXhGRWR3VmtNZnFmTUdmL2F5QWJVcEg5OW1YUTdWMkY5Qy92UStuVjc0UmZyK2xuay9ueGJiQ3NlZ1AyUVJOUmR2bnNXdDlyUytjNjZXSllMM20reHRlRDlSeVQyLzdSZktncUR5bXVKK3ZqdjRWRHBMdm4rYkFObTRwQWVudG9pbmNnZGVrejBPMWZpN1RGajhPZjB4M09mbGVIcjlQditpa2NJdjA1UFdDOTVIbjRNN3RBdjNzNU11YmZDLzJPNzJGWitYcFVhNlBvc1NIajg2bUFxRUxaRmJNQmdhTUFhOE1nU1VSSlE5S1pHeVdrVmRFVWJVTzdaM29CYUp6dzExZ0V2d2VwM3owTEFIQU1tdGlneVNlTnhiRHQyeHBiWnJRSC8wRGVxeU5RZnZGemNBeTRKZVk1UVZNV0NpZDlDKzJoRGZDMTZ3c0FVTmtLa2Jia0NRQkEwVzFmd2R2NXJQRDVsbFZ2SVBQajIrRG9mdzNLcm53amZGd0llTkh1NlI0UTNSVnduSEZEekdlNVRyd0l4WCtiajVRZi9vdXl5MTZwKzgxSkFSai8vQUlRVmFnY2ZsL2Q1eXZVN3VrZUFPTHJQZ2FBdzFOWHdkZjJwQ2FycHlheXpneC8xZ21OZHIrcUVPblA3Z2JYeWVPZzI3c2ErdDNMNDdyV3NQMjc4TkFINTZsWG9PU0dEOFBCenA5M0l0eTlSaVB2bGVIUTdWMkZqUG5UUXBPMWpuUlhweXgvT2ZSK1ZCb1VUVnFNUUVhbkk5ZjFoaER3SWVQektUQ3ZuUk1WSk5PK2ZnUXEyMkhZaHR3RlgvNXBEWHozTFIrRFpCeDZ2ZTZBTjg0dTZ1cXpteS82MUlVdHBmRnRrV2pVQ05qME4yVXpJcnZNY3RTcnRyOHFwSHAxblJOUjg3TDgvQ3BVbFFVQWdOUnZuMGJxdDAvWGVHNVZFSzZMcy84MUtMbHVqdkthZnBrVk0waHFpcmNqZDlZb2lLNXlaSHg1SDl3blhvU2dKVGYyVFVRVmZQbW5RVk95RTBGek5yTG1YQWZSWFFubnFWZEVoRWdnMUNJTEFNRzAvTWc2VnJ3S2RmaysrSE42d0hINjlUWFc2KzQxQ3U1ZW8rSjZiNFp0UzZGeWxzTFo3K3FJMXRMR0p2anErWHRYUHI3SFZNYXI0b0luNGV3N0R2NjhFd0VBMmU5ZkcvZTE1bFdoRHhHeXhvQ3lDYTlHdFE3S0dqM0tMcCtKdHMrZENwWHRNQXliRjhMVmR6d0FRTGNudE9peHQvT2djSWlzNGp4bFBESStud0pONGVhSTQ5cUQ2NUN5NGxVRVU5cWc0c0tuNnZVK1d5c0dTU0tpT01RN0VTR2VjdzgrZmdDQll3SlNGWldqQkdsTC8xV3YydW9ybnZkeTRNbkRDS2JraGYrc0xkZ0EzWjZWRVlGUGJkMlAzRmRIUU9Vb2dXVE1RT0VkMzlVY0lvOHdyWnVMekk5dWhYM3daUGphOTRPMmNBdktMM3M1NGh6THFqZWcrK3NYQUtFZzdUbGhLRHduREFNQWlKNUtTSVkwVkZ6d2VOVFlOblhGd1JxL3I4ZkttekU0UEJPOWFqS01mdWNQYVBkMHo1am5GL3h6VzF6M3JVMXRQL2VXckNFVHhjSmhzTk1BU0tiTW1PZjQycDBDZjA0UGFJcTN3N0IxY1RoSWlrZCt2dFgvSGxlUmpLRjdSWVI3V1VibUo1TUFLWWp5Y1MvVXVXUVZoVEJJRWhIVmd6L3JoTmhMMU1nU05DVTdRK2ZrOUloNWJUd1RkekxtM1FuUldZYWdKUWVIN3Q4QXlaQVc4N3lPMDBLemtRLzlZd1A4MmQzckxyeSt5K29JMFdFejdkdW5VVFJ4RVlEUXNJRGNXU09ocmppQW9Da0xSWGQ4Ris2eWpubTdnQmNaWDB5RjVlZFpBRUlodE9UNkQxRXg4djhnYTQ5T2JqVC8raDR5UHBrTUFLZ1kvVGhTdi9zWGNsNGZpN0lyWG9PejMxV29HUDA0S3MrOUg3SW1ja0trZnNjeTVNNGVEZnRadDhGNjhYUGgyZG8xMFpUc2hNcGVGSEZNWlR2TUpYcU9NMVhMV3dYTk9iV2U1OC90QlUzeDlvaUpQTExPQk1GZENkRlpHbjFmUitpK1VyVnh1WmFWcjBPM2J3M2NQYzZEODdRckc2UDhWb0ZCa280ci9wWHh6OWlrWkhScm85MUpaU3RFKzBmYXhIMytzUzFzU2hWT1dSSHpQdFVuMjlUVWVsVlhTNkJ4dzJjd3Jmc0VBRkErN3NXNDZwVlYybnFQb2F4cFBLaW1hQ3ZhUGRNYndaUTIwZjl3aXlvWXRud04zYjVmQVFDNXIxMFFDcnlwYlZFMGFRbDhiZnJVK0R4dHdRWmt6YmtPMmtNYklhdDFLTC9rdjdBUHZpTlUvNUVRcWJidVIvcFhEOEQwKzBlQUlLQjgzSFRZaHQwRFg3dVRrZjNPNWNqKzM5VXdiUGthRmFNZmk5bjlyTnYvS3dUSmo1UVZyOEN3NDN1VTNQZ3hmRzFQVnZ5OXFOTCs0Ynlvd0VuTlIxYnJJQVI5VU1VSWd4SEVVSmUzMnJvL2ZNalh0aS8wdTVkRC85ZlBVTmtLSS81N01xNmZCd0R3ZEI0RUlOUVRrTDd3d2REZnp3a3pHL2xkdEd3TWtuUmM4YTk2dWU2VEtJazFYcENzTHBEUnNjYlgxT1g3bXVTWmpVMVR0QlZaSDk0TUlEUyt6OW52cW1hdndiRGxhd0NBNitSeFVTMlNqdjdYd3Z6cmU4ajgrRlpvU25kRDhEbmhhM3N5aWljdXFybTdWcGFRK3YxelNQdjZVUWhCSC93NTNWRnk0eWRIV3k1bENmcmR5MkZlL1E1TWYzd01JZWhEMEp5TnNpdGZoK3VrUzBLMW5IUUpDcWY4ak94M0w0ZDU3UnlZLy9nSXpyNlh3WEhHOWZCME95ZmM4bGg1M2dQdzUvWkMxcHpyb1NuYWlqWXZuQmtLckdkUGJwcHZWZ3RtV3ZzQlRHcy9nQ3lxSVpreTRHdDdNbHg5eDhOeHhvM05QdkhMbjljTHVuMi9RcnR2VGMyN0Zra0I2UGF1QVFDSUxtdjRzR1BnTGREdlhnN0I3MEh1N0ZHd2puME9nYlI4R0hZdVEvcWlod0ZCZ0czb0ZBQkErdnhwRUYxV1ZJejZQL2l6dXpYSFcyc3hHQ1JiaVBwc1lkZ2xUYXp6L01WL0JUQjVpYWVoWlJFMWk0T1A3cTN4dGZxTWJVd1V3ZWRDemhzWFEvVFlFRXh0aTlLcjMwNUlIZWExSHdJQW5IMmpseHV5RGJzSHhvM3pvVDMwSndEQTNXTUVTbTZlVitzNHNzeDVkNGE3c3AyblRFRFoxVytGZzRCaDh5SmtmM0JEZUh5aXBEUEROdlJ1Vkk1NENKSXhQZUkrM281bjRORDlHNUQ2L1hOSStXa0dUT3Ztd3JSdUxtU05BZGFMbm9adDJGUUFvV1ZyRGs5ZGhkelh4MEJkOWhlTVc3NkdmZENrSTZFNGRzdGpUV01pcTlUWkV0YUNDVklBS25zeEROdS9nMkg3ZDBqNTZTVVUzN2FnVVdkMDE4VjE4cVhRN2ZzVm90ZUI5QVVQaENiY0hDTnQ4ZVBoeVduVkYzMTM5TDhPeG8xZndyamhjMmdMTmlCMzFzaUk2eW91ZUJMZUxvTkNIMlorK3g4Q1dWMVJlZDZEVGZ1R1dpQUdTU0tpZW9pbk83Mis0VlhXR3VIcGRnN1U1ZnRRZlBObkNLYkUzMlhmV0xTSC9vVDI0QitRVEpud25EQTA2blhKa0FiYnNLbEkrK1l4U0RvelNtNzZ0TTdKQ0pYblBRRGp4aTlSZWU3OTRaYWZLdTVlbytETlB4V2l4d2JuNmRmQjBmL2FHc2VEaHA2ZkdncU5RKytHZWZWYk1QLzJQa1NQTFdvSklIOWVieHkrZHczU0Yvd0Q1WmU4Y0xSbE5lQ0x1WXRKa3k4NG4wU0tKbjROeVpRWi9ybXFITVhRN1ZrRnk4clhvQzdiQTAzUlZ1VE1HbzFELzFpdmVOLzErcklQbmd6TEw3T2hMdDhMeTg4em9hbzhCUHVnaVFoa2RJU3E4akFzSzErSGFkMWNCRlB5b0xJVlFsWlhXMWRaRUZCODR5ZElXZkVLekt2ZmhxWjRPMlMxRHI3Mi9XQWJOaFd1UG1NZ0JQM0lQREltdDJ6Q3E1QTFlcWhzaDJGZS9UWjBCOWRCQ0hqZ3orb0s1MmxYd2R0cFFMTzg1MlRESU5sQ3ZQcTdyODV6cWhZdXQzcGtmTGpaWCt1NU84cmpXN2FJcUxWcHFzazI1WmU5RE5kSkZ5ZnNINnVVSDE0QUFEaE92dzZJc2RBM0FOaUczb09VNVM5RGRKWWhmZUdES0t0akxGa2d2UU1PUHJJcjNQMGMzZm9uQXhCZ1dmNEtMTXZqV08veGlNUFRma1BsaUljZ3VxeFJyWmRBYU0zSzBxdmVPbnBBQ2tLUUFwQzAwVHVXTlhTTXBMcmlJUElmYlI5WDNmR2VsNmcxVGQyOUk3Y0Q5ZWYyaEtmckVOaUczSVdjdDhmRHNIVXhOS1c3a0xMaVZWU2VlMyt6MUNUcExDaWF1QkI1TTBkQ1ZWa0E0OGI1TUc2Y0gzR09mZkFkVUZrUHdMaHBBU1RETVg4ZlJCVnNRNmRFZlpDcGt2TERDOUFVYm9iemxBbHc5eHdKNCthRnlINzN5b2hka0F3STdicFVNZkpoVkZ6d1pHTy94YVRISU5sQy9QZlgrZ1hKNnVkZjBVdURiL2NFWVBVa2ZrRm00NzA3RTEwQ05hVi91Uk5kUVlNMTFXUWJXYVVONytGY254Yk5lTmFSbEF5cDJQL3ZpaHBmVjVmOUJkUHZIMEpXYVdBNzUrKzEzcWRzL012SS90L1ZzUHc4QzY0K1krdGNxN0g2N09sR2EvMDcwbjBaSzBRQ29aMXZxaTlEcEtycVBtL2k1VnlDcWUyVVh5d0hvYklWTmw0eGpValdHbEY2N2YrUS8xaEhDSDQzakJzK2I3WWdDWVFXSGk5NDRFK2tMdnN2akg5K0RuWDVYZ0FDZk8zNnduNzJKRGhPdng1NUx3MEJBQVRTNHd2clFHaGlUdHFTSnlEcExDaS9kRG8weFR1US9lNFZFSHd1ZUxxY2piSXJYMGNnc3d2ME81WWgrLzFya0xia0tYZzdEYXpYWHV1dEFZTmtITDYrM0ZqRDZKcmExV2V2N1VTTTRqS29nWCtmbzhlWUU5U1kwRXVOYXhlNDRRa2tvQkFpU3FqMGhmK0VFUFREY2ZyMUNLVFYvZyt4czk5Vk1HMllCK09HejVIMS9uVTQvUGZWOVY3RWUvOXpka2k2K01kMVY0azNZTGQ5dGkrOEhjOUV5UTBmUWRZYVl5NzFVcVV4eDBnZWVPSmczT2NlcXo0dG00a1FOR2ZEMjNrZzlEdVdKV1E0Z0dUTWdQV2lwMkc5S1BiaS9KckNyUUFRWHZROEhobWYzUTNCNTRKMTNIUUVVOXNoN2VQYklQaGNrTlU2bE53OEwveGh4TjE3Tkt4ai9vM011Uk9Sc3VJVkJzbGpNRWpHb2JQQ2ZiZWJhNjl0cFFJU2tHY0svV0krTFZlRkY4L1RZOUppajZMUVRFU05aKy8wMm9lZUFFQ25xUm9BUU1HRG0ycnNTaitxNWdDbTMvbERhQjlqUVVEbGVmRzFNcFZObUFYZHJ1VlFPVXVSKzlxRk9EeDFWWTJ0Zy9FU2ZFNTB2QzhVTHZkTzk5Zll2VjZYcXZVaGRmdFdIMTFhNk1pUWcxaGpUemxHTW43QnFrVzgvY2RYejRLbWFGczQ4SHU2bkIzWE5jWk5YOEc0OFV2NDJwMEMyNUM3QUFDR0hkOEJBTHlkQmtZdHJPODY4VUprQXREdVg5dDRoYmNRREpLdG1GOENKbjdqd2VmakRlaVVLdUw4em1yY2Zib1dNMzZydTV1YzZIaVMvM2luSnJsdnJOYXF2Qm1EYXh3aldkdDFFZmQ0ZVJqa2FrRXBxaXU4UGlGS1VDa09YWUxQaGN5NW9XMFBIV2ZlRkhkclR0Q1NnOUpyMzBQdUcyT2hLZDZPbkRjdlFkSHRYemRvQW9ZUURJVm5XYVZSL0g2QWFqdWhkQmtjUHFZcE90SmFsUk85Y0h2MThZaFY0eUZqSGFOUXF5bFE5K0xnemMzMGUyaTFBVmxVdzMzaWhYV2VML2hjeVBqc2JrQVFVSGI1clBCL3o2cUswTXp2Mm5iQ3FiNjhFSVV3U01iaGVOOXJ1eUVxdkRJbUxmSGdpMHVOMEt1QjhUM1VlR085SHk0LzJ5VXBlVFRWV3BHeFdxczBwYnNVWFZlZHVuUzM0cG9hVThibjk0VDJ2YmJrb3Z6aTUrdDFyYnYzQlNnYi96SXlQNTBNL2U3bHlKdDVmbWpXcnlGVlVTMVZPNWcwdEdXemFtdkY2aTFUdWoyckFFUjJleFk4dEFWaXRRa1ZNV3VxUElTQ2g3WkFrRG41VUYyMkI5cjl2d0VBdkYzamEvVnJEaXA3RVZKK21nRUFjUFVkWCtjV25RQ1F0dVJKcU12M3duN1diUkdUMjJTMUZrTFFCOUZqaTdwR2RJY0NaRVAvZnJaRURKS0U3V1VTSHZ2Wmk3RW5xSEhYVWc5REpDV2RwcHJsV3YyK1ZlUHpHckpEVHRVOWpvYzlsODFyNThDeTZnMEFRUG40bHhUOUEyay9leExVWlg4aGRkbnowTzFaaWJ4WHprSHhyUXNVdmJlcVZzTkFlczJMeThkRHR6Y1VHcjFIZ3FRUTlFSC8xd29BZ0tmendQQjVrajRWdWErUFFkQ1VpYktyM2tMd21QR1RwbldmSUd2TzlhZ1k5WCtvSFBGUWcycEtCdHFDOWZCbmQ0dlpxaXg2Yk1qKzN6VVFwTkFnZXZ0WkU1dTNPQ2tRczVWYWRGY2k1KzN4RUQwMnlCbzlLaTZzZTBhMXBtZ3JVbjc0TDRMbWJGakhSTzVwNzI5ekVuUjdWMEczZHhVRXZ5ZGk4WFhEOWlQZDNoM1BiTkJiYVlrWUpHdHcwYWRITjNLUGQ4Sk1RM2dDY3NRem05c25XLzJZdDgwUGlSbVNxTVhUN2Y4Tm1SK0hkaGx5blR3T3psTXZWM3d2Njlqbm9IS1V3UHpyZTlBZVhJYzIvemtOcGRkL0NIZVA4K3AxbjZvbFhVUjNCVXpyNThGMTRvVjE3cGQ5TEpXOUdOckN6WkMxSm5qelR3RUFHTFo5QzlGZGlhQWxCLzdjM3VGejA3NTlHcm85SytIdDBEL20rcFhlam1kQTBsbVF2dkNmZ0toQjVibjMxYXVXWkdQOGN6NHN2OHlHNDh3YjRlbCtMZ0pwK1JDOVR1ajJyRVRLajlPUHpKUUc3QVAvRm5PZDBmUUYvNERsNTVtd0Q3NHpLcUFkMjRvdmVCMDF2Z1lnYXNIek5pOFBnK2VFWVhCM0c0NWdhbHNJUGlmMHU1Y2o1WWZwVUZjY0FCQWF0eHZQampTWm4weUdFUFREZXZGL0lCa3pJbDV6RExnSnVyMnJJTHFzeVB4ME1zb216SVNzMFVOVHRBMXBDME1mSnV4RDc2N3pHYTBOZzJRTjR1MlNiaXlTck95WjUzZFdZL2FvK20xWkZjL09OdUZ6WnpucVBva29BU1JqT29wdit5clJaU1FkVGVrdTVMeDJJUVMvQjc2Mko2SDAydmNhZGtOQlFPblY3eUJveVVIcTkvK0J5bEdDN0xmSG8rRGhuUWhhSXNmU1ZRVVErWmd4cHNaTlg4SDAyNXhRZlNVN2tmM09CRWc2TTl4OXhzSjUycFZ3OXhvSldhVTlHbUJxR0VPcDMvRTlJTXVoN3NvajUxaCtEcTExNlRyNTB2RGk1UHJkSzVDNjVFbklXaE5Lci9zZ05DN3pHSUdNVGlpNTZSUGt6andmNlF2dWg2UXp3MzcySklYZnBPU2dzaGNoOWJ0bmtmcmRzekZmdDU4OUNlV1h6b2o1V3NxS1Z5SDRuTENzZUNVcVNMWjdzdWFBRit1MVkzc1lWTFpDcEg3N05GSy9qWjZ4TFd1TktMdDhGaHluWDEvak02cVlmM3NmK2wwL3d0TjFTTlJDOWdCZ0gzQUxESnNYd2JqeFM1alh2QVBqK2s4aG1iS2d0dTREWkJtVkl4NkV1OGVJT3AvVDJqQklFbEZTa3RVNnVFNjhxRUgzcUpwRUlUZGdja2V5MFI3NEF5cFhPWUtXSEJUZitsWHN2WXVQcUQ3SnBMYnpJQWl3am4wT3dkUjJTRi93RHhUZjhubFVpQVNBd3J0K2pQaXp1bXdQVXI5L0ZwYVZyd095RE1lWk44TGRZd1RNdjcwUHcvYWxNUDMrSVV5L2Z3akprQVpYMzB0UmNjRVQ4SFFaSExVUGVKV3FXYmRWNHlOMSs5YkFzSFV4Z05Ca0lnRFFGRzVCenBzWFE1QUNLQjAvTytZRW5DcWVidWZBT3ZiZnlKZy9EWm56N2tRd3RVMTREL0NXeG5INmRSQmQ1ZER2WGc1MTJSNklQaWNralFIQnRIeDR1Z3lHNDZ6YjRPM1F2OGJyYllNbkkyWEZ6Q2JaMjd6eTNQdGgrdjFEYUE5dmd1aXVnS3pXd1ovZERlNWVvMkViY21kYzYzZUs3Z3FrZnprTnNrcURzc3RyV0VoZkVGRjg4MmRJV2Y0U3pHdmVnYVo0QjBSWGVXaFI5cUZUUW52UVU1VFc4OXV6aGRwVElXSDJPczZ5SnFxSnlsNE0wV3VEcEUrRnBETkRWdXNCUVlDNmJBL1N2bmtVQUJESTZ0TDRENWJsaU1DajI3czYvSFdzaGJHVjdna2V6NExrMWUyZElVUHd1K0hQNlk1QXh0SHhpS0s3RXRwREd4QTBaMFBXbVNGNEhVajc1ckZRdllaVVNLYk1PdTl0R3pvRnJyNlgxcmdXcGVnc2crN2dPdWoycklSaDJ4TG85cTRLZjU5c1ErNUMrYmdYQUZFTlo3K3JvYklWd3J4MkRzeHIzb1dtY0RQTXE5K0dlZlhiQ0dSMmdlT002ME5yWG1aMmpyaS9mc2YzQUVMakl3Vy9CNWx6Yndka0daNnVRK0R0ZUFaRWx4VzVzMGREZEZsaEczSVhIQU51Q1YrcmNwUkFkSlZIalJHMERmczdETnUraFdIYnQ4ajY2Rzg0MkhWb2plTkprMkZmOTVvRXNycWlmUHhMaXErM2puME8xckhQeFh5dG9XT1k3V2ZkQnZ0WnR6WG9IcEloRFFlZWltUDJ2YWlDYmRqVThQN3RWRGNHeVNTMzB5cmh1ZFVNa2tRMTBlLzZBZG52WGhsNVVCQWpsdXR4OXIrMjBaL2I3bCs5b2JJZGhxd3hRaFpWNFYxTC9EazlZZ2JKV1B0QU41VlkzWHFDNUVmZVM5Rmozd0RVNngveDZpRlNaU3RFNXJ3N29LbzRDRTNwYm9oSGRwaXBJcXQxY0oxMENTclB1eCsrL05NaVhndW01S0Z5K0RSVURwOEczZjdmWUY3MUpreS9md1IxMlY5SSsrWXhwQzErSE02KzQxRnkwNmNBUWwzaTZ2SjlnS2lDdDlNQW1OYk5oYlpnUFNDSUtMOTBPb0RRY0FqYnNIdGcyUEU5eXNkTmgvYkE3OGg1OHhMSUdnTlV0a0lJUVQ4OG5RY2Q4NDBSVUhyTmU4ajRjaHFzRno1ZDY2U2sraTdNSGtFS2hzY2hFaVVUQmtraWF0RjhiVStPUG5na1JBWlQyOEorMWtSVW52ZEFrenpYVkxRTmNGZUdIaW1xNGNzL0ZXV1h6NDU1L3I3L2VocTlodm9JbXJJUXRPUkdkbWViTXVFNC9YcFVqSDVjMlQxVDhvQ2dIN3A5djRZT0NDTDgyZDNnN1RJSTd1N253ZDM3Z3JpV0MvSjJPQjNlRHFlamZOd0xNUDB4RjVaZlprTzMvemQ0cW8xWEM1cHpVSDdwaTlBV3JJZWtNOE54K3ZYUWIvOE9nZXh1RVNIVk5td3FiRVB2QVFRQi90eWVVTnNPQTFJUXNrb0xiK2V6WW5aN0JsUHlVSExkbkRyclBQaEkzVXREMWVSNDM5bUdxQ1lNa2tUVW92bHplbUwvczVXaDhDakxnQ3hCZ0F4SmE2clhyR0JuLzJzQUlPNXJTbTZjaTVJYlBnbzlFNGk5aVBseHB1Q1JuVURRSDZwWnBXbVV2YW10NDE2QTY1VEw0TS91RG4rYlBvcTJScXdpYTAxd0RMZ1pqZ0UzUTF1d0FiNjJKNFZma3d5cHNBMmRjdlJrUVVEWjFXOUJGcU1uMGxRTk9aQzFKdXlkSGpqeXdVS29jZXhsclRXSjZvYTFSRmJkUjZXRnIxM2ZCdCtIcUxreFNDYXBUSU9BL3d5djMyeHRvbFpKRUJvbEVNWFRJaFg5YkxHMjNRbVBPN1ZPcUZISW4zVkMxSEl1alNHZTBDV3J0UEhkVEZDK25XMHdKYTlCTFpIaCsxaHljT2orOVEyK0QxRnpZNUJNVWlhTmdQRTkrT01qSWlLaXhGSCtNWXlJaUlpSVdqVTJhU1dwL1RZSnd6NW92cDF3NGwzQW5JaUlpRm9QQmttS1MvRElmSUZBODI3NFEwUkVSTWN4QnNsRzF0UmJDblo3N2NqOW0zbFA3RzZ6dVZVaUVSRVJSV0tRVERKQnRnZ1NFUkhSY1lLVGJZaUlpSWhJRVFaSklpSWlJbEtFUVpLSWlJaUlGR0dRSkNJaUlpSkZHQ1NKaUlpSVNCRUdTU0pxTmtZTjRQRno2UUVpYXAwOGZna21UYUtyYUZ3TWtrVFViRHFtaTloZjVrbDBHVVJFQ2JHL3pJT082VUtpeTJoVURKSkUxR3hHZFJPeGJLczEwV1VRRVNYRXNxMVdqT3ltU25RWmpZcEJrb2lhemUxbmFyRHRvQldiQ3B5SkxvV0lxRmx0S25CaWU0RVZrd2Ewckw1dEJra2lhallXSGZEOGFDMW1MRDNBTUVsRXJjYW1BaWRtTEQyQTUwZHJZTlltdXByR3hTMFNpYWhaRGU0c1l0WkZ3TFJ2OXFCbmZqcUc5MHBIaDB3OTlCcCtyaVdpbHNQamw3Qy96SU5sVzYzWWR0Q0syV00wT0x0VHkrcldCaGdraVNnQkJuY1c4ZDB0ZXN4ZVk4UDd5NjNZWjVYaDlDZTZLaUtpeG1QU0FCM1RCWXpzcHNJckkvV3c2QkpkVWROZ2tDU2loTERvZ1B1R2FIRGZrSlkxWG9pSXFEVmhYeElSRVJFUktjSWdTVVJFUkVTS01FZ1NFUkVSa1NJTWtrUkVSRVNrQ0lNa0VSRVJFU25DSUVsRVJFUkVpaVJ0a05TSmN2aHJqVnF1NVV3Nm5tbXIvZXowSW4rT1JFUkV5U1JwZzJTZVRncC9iVEV5Z0NRcmM3V2ZYYTR1bU1CS2lJaUlxTDZTTmtqMlQvV0Z2MjZmSFlRNmFkOUo2NlVXUXorN0t2MVR1YlVKRVJGUk1rbmErRFUyeDRNc2JhaFZVcU9SY1dKblB6SlNwSWl1VWpvK2FkVXlNbElrbk5qWkQ0MG05UFBLMWtvWW0rdEpjR1ZFUkVSVUgwbTdSYUpCSldOU0J5ZWUzR1VCRUFxVFhkb0dFbHdWS1hWN0J3Y01IQ05KUkVTVVZKSzJSUklBVHJMNDhjZ0o5bkRMSkNXZkxLMkVSMDZ3NFNRTFB3UVFFUkVsRzBHMjdrejZaaUIzVU1DQ1lqM1dWbXBRNUZYQkl3bUpMb2xxb1JkbDVPcUM2Si9xeDlnY0R3eXFwUDhyU0VSRTFDb0k2ZDBpUWxhTENKSXRsWC9sUy9DdmVqbmltUEhlblFtcWhvaUlpRnE3WTROa1VuZHRFeEVSRVZIaU1FZ1NFUkVSa1NJTWtrUkVSRVNrQ0lNa0VSRVJFU25DSUVsRVJFUkVpakJJRWhFUkVaRWlESkpFUkVSRXBBaURKQkVSRVJFcHdpQkpSRVJFUklvd1NCSVJFUkdSSWd5U1JFUkVSS1FJZ3lRUkVSRVJLY0lnU1VSRVJFU0tNRWdTRVJFUmtTSU1ra1JFUkVTazYxRS92d0FBR1Q1SlJFRlVDSU1rRVJFUkVTbkNJRWxFUkVSRWlqQklFaEVSRVpFaURKSkVSRVJFcEFpREpCRVJFUkVwd2lCSlJFUkVSSW93U0JJUkVSR1JJZ3lTUkVSRVJLUUlneVFSRVJFUktjSWdTVVJFUkVTS3FCTmRBQkcxVG5Zdk1IdU5INHQzU3RobmxlRHlKN29pSXFLbVlkUUFIZE5Gak9vbTR2WXpOYkRvRWwxUjQyR1FKS0ptdDJLUGhHbmYrTkF6UHgzWEQwbEhoMHc5OUJwMmtCQlJ5K1R4UzloZjVzR3lyVmFjOTVZVno0L1dZbkRubHZFN2owR1NpSnJWaWowU0ppMlVNR1ZFWi9ScFowcDBPVVJFVFU2dkVkRTl6NGp1ZVVac0trakRwSVVITUh1TWpMTTdxUkpkV29PMWpEaE1SRW5CN2dXbWZlUERQU1BhTTBRU1VhdlVwNTBKVTBhMHg3MWYrMkgzSnJxYWhtT1FKS0ptTTN1Tkh6M3owM0VpUXlRUnRXSjkycG5RTXo4ZHM5Y2svK0J3QmtraWFqYUxkMG9ZM2lzOTBXVVFFU1hjOEY3cFdMSXptT2d5R294QmtvaWF6VDZyaEE2WitrU1hRVVNVY0IweTlkaG5sUk5kUm9NeFNCSlJzM0g1d2RuWlJFUUkvUzUwSm4vUE5vTWtFUkVSRVNuRElFbEVSRVJFaWpCSUVoRVJFWkVpREpKRVJFUkVwQWlESkJFUkVSRXB3aUJKUkVSRVJJb3dTQklSRVJHUklneVNSRVJFUktRSWd5UVJFUkVSS2NJZ1NVUkVSRVNLTUVnU0VSRVJrU0lNa2tSRVJFU2tDSU1rRVJFUkVTbkNJRWxFUkVSRWlqQklFaEVSRVpFaURKTEhNN1UyK2xqQTEveDFFQ1VyV1liZzkwRHdleEpkU1hLVGdvQVVDUDEvTTlQdFhRM2QzdFhOL2x3aWlnK0Q1SEZNTU9WRUhaUGRaUW1vaENnNUdiWXRRY2RwQm5TY1pvRGdkeWU2bkVZaCtKem84RkFXT2p5VUJaWHRjSk0vejdSK0hqcjlYWU5PVXpWSVgvUndrei92V0cybUQwU2I2UU1CQUtMSGh0eFpJNkgvNitkbXI0T0lZbU9RUEk0SmxyeW9ZLy9mM3AzSFIxWGYreDkvbmRrejJSZEMyQkZFUlZyWGF3VVhRSzJ5V0Z2QnVuRGJlbDFxRWFvaWxtdXJWNnRpUmJ0U0Z4QlJsR3JsS2hWQlJBV3hzaFpFNGFjaXlDWlh0a0FTa2t3eVNTYkpiT2YzeDhDVWtCREN5VEtKdnArUEI0K0hPZXRuV013NzUzeS9uMiswYkhjQ0toSHBtT3lWQndFd25VbVl6cVFFVjlNeUROUEVWbFdDcmFvRW81V2ZFTHIzckNmbjd6ZUNhUUtRc3ZZRm5BZDN0T285RzVPMDlYMlN0bjFBM3RORFNWdjI1NFRWY1NTSGJ3K3BxNmJSK2RsaEozUmUwcGZ2a2p0ck5EMGU3RXF2ZTF6MHZEK0gzT2QvaUdmN2h3bXRxeUZwSzU2azl3UWovcXN4M2swTHladDJHVDEvazBHdlgzbm85dmdBMHQ5L0RDTmMyK2g1bmFkZlFlOEpCcW1ybjIxMnZkSzJISWt1UUk3Tmxqc0FiUFk2cjVPaXUxWmo3ekV3Z1ZXSmRCeTJRMEV5a3B6VHJPdjBudGp5LzZ2Y05UWGM0dGRzU1k2eXZlUys4Q09NVURXMXZjN0hkTGp4N0Z4SjV4a2pPREJ4TFpHVVRzZTloaEd1cGZ2RHZZNTczTjdmRlRTcHBxcXpma3hrL1B2a3pyNmVyQVdUc05WVVVEYmk0U2FkMjJKTUUvZmVEU1J0V29oMzA5dTQ4ajg3b2RPTlVBMDVjMjRtK2YrOVZuZDdWUW5lVFcvajNmUTJaY01mT3ZIUDFjeTZqc1ZlbmsvR093ODI2ZGlNOXg0bVkvRWpkYlk1Qzc0azg1MEhTTnF4aklKeFMyTGYwNDZTL09uckpHMWJTbTNQODZpNGNHeUwxQzF0UjBHeUhUTTg2ZGg3RENTeSsxL3hiZUd0aTNCZWNEZlk5VWNuY2p5SG4waEdzbm8yNzBJSkdCdVlTTTdDclhSK2RoajI4djJFY2s2bWFPd2lUSnVUdktjRzQ5cS9rYzR6UmxBNDlsMGlxZldIMzlSaG10Z3JDbHUwdHBwVEx1UEEzV3ZJbVhNemxlZjlyRVd2M1JROUh1cU92WHkvNWZOelh2dDVQRVJXbjNZRi9xRVRDV2Yyd0ZtMG5mU2xVM0R2V1UvRzRrY0k1WjVDMWJuLzJXWjFIVXYydkx1dzFWWmdPajJOampYMmZMVWlIaUpEdWFmaXUvcFBoTEw3NE5tNWtxd0Z2OEt6L1ora3JwbEp4VVhqNnB4bnEvR1Q5ZVpFc05rcHVYNEdHSHBSMnRFb2piUno5bE5IMWdtU3BqK2Y4T1ovNERoalRBS3JFdWtZSE1VN0FRaGxuZFFpMTh1L2Z3dWh6cWRaUHQ5WnVKVnVVL3EzU0MwQTNSNDdGV2o4VmVPUkRreGNTN0RyZHhzOXhyMTdIWjJmdXhKYlZRbVIxRndLeHkyT1A5RXRITGVZTG4rOUVOZmVEWFNaT3BEQ3NlOFE2bnpzejJNNlBleDYwcXl6cmZjRWcyaHlObnVtRk1lMzlYaWcvakNlb3pWMFRKZS9YZ2hBMFcwTHFlMzF2ZU5lb3lVY0RtdWhUdjBJbkRFSzk2NlA4T3hjMmFSems3WjlRUEw2VndHb092dDZEdjdYbkhod0N1VU5vTHIvQ1BLZXVSVDNyclZrTFpoRTRNeHJNQjN1VnEvcm1QVnVmZ2Z2NTI4UzlXWlIwM2N3M2k4V0hQUFl0SlZQQTJEYW5SU09XMHc0cTNlc25yelRNY0pCc3Q2Y1FNcjZ2OWNMa2hudlBvamRmd0QvNERzSmRqK25XZlZLWWlqNnQzT08wMGRoWk5SOU5SUmMvZ1RSa3NTTlV4THBLRno3UHdmQWRIa1RYRW5yTUlJQmpHQlZrMzloTnY1a05YbkRIUEtldVJSYlZRbmg3RDRVVEZoTk9LZHZmSDhrclFzRmQ2MGdsRGNBUjhuWGRKazZpS1F0aTV2OU9ld1ZoY2Y4MVpSampFamJkYk1vRy9rbytmZHRJditCN2ZoKytIc2ltVDJhZkc3SzJ1ZUIySmpka211bjFYdjZaam85bEZ3M0hRQzcvd0JKbXhlMVNWME5NWUlCc3QrNEkzYnRLKzdIZENjM2Vyejc2elVBMUo1MFlUeEVIbFoxMWpVQU9BczIxOW51MnZjcGFhdW1FVW5yUXRtVnYydFd2Wkk0ZWlMWjN0bWR1SWI4bXRxM3h2OTdXeWhBN1p1MzRSNzlQTGJzZm9tclRhUWRNNElCbkFlL0FpQnArejhUWEUzcjJQZklYc0laM1p0OUhWdDFPZG4vR0UveWhqa0FCSHVjUytIWWQ0aWtkcTUzYkRpakJ3ZnVYazN1QzZQd2ZMV2N6ak5HVURud1ZrcXYvaFBScEF4TDl6LzZxZVdSRGsvdWFPeVl0bFEyelByTTlYalk2ajJRYUhKMmc4Y0V1NTFGS1BkVW5FWGJTTnF5bU1DWjE3UjZYUTNKV0RJWlIra3VnbDNQd0Q5a0FwMWV2YW5SNCtQamtkTWFtQ1RxalgxV0l4ajQ5MGJUSkh2dU9JaEdLQjMxRjZLZXRCYXJYZHFXbmtoMkFQYSszOGR4K3RWMXRwbitmR3BlL1RIaGpmOExrVkNDS2hOcHYxd0h2Z0F6Q3NSZWNUdUx0aWU0b3ZiSnMyTVpYZjl3Wmp4RVZwMDdob0k3bHpjWUlnK0xKbVZRT0g0SmxRTnZCU0RsbzFsMG05S2Y1RTlmajgvd2x2cnNGVVVBUkZJYUgxdDZlTGhBUzAyWU9WR3VBNXRJVy9ZWE1Jell1RVhiOFo4NUhYNWlhYXNxcnJmUFhobjczTkVqSm1pbHJwbUplL2M2cWsvOVBsWG4zTkJDbFVzaUtFaDJCSWFCNi9MSHNIVTlhdnhJS0VCdzZXK3BmdkZ5UXF2K1NHVFBXc3lLL1dwYUxrS3NWVXlkcjAvZ05lRzNnZlBnRG5KbmpTYnZtVXR4bE80bTZrNmgrQ2V6T1hqakhLTHVsT09lYjlwZEZJOTVnYUpiNWhGTnpzYnVMNkRUN0J2bzlzUjNTUG40YnhnbjhBT3VzMkF6ZVU5ZjBtaHdPcnA5akJHcXhyM25reWJmb3owNFBON1Iza0RZcXNNVys5YnM4TzFwN1pMcU0wMnk1bzdEaUlTb0dQaHphbnNQYXRKcHdhNW5BdUQ1djlYWS9YVm40WHMvZXdPQW1wTmlZMXJ0bFFmSlhIUWZwc05ONmJYVFc3QjRTUVM5MnU0b0hDN2NWOCtnZHNFNG92czMxTmxsK3ZNSmZUd1RQcDZab09KRW1tcGptOTBwYWRQYkFJUnlUOEZadEoyVVQxN0dmOGs5YlhiLzlzb0lWWk81Nkg1U1YwMkxoNzNha3k2ZytLZC9JNVJ6OGdsZkwzRG1hUEpQR2tUMjYyUHhibm9iWjhHWDVMeDZFMmtybjJiL3J6NXUwaXpjMUxXejhIeTFuRTUvRzhQK1Nlc3hYZlhINHlWdFcwcGd3QS9pWCtlOGVoUGV6WXNvdW5VKzFhZGRjY0oxSjBJb3J6L3UzUi9qMnIwT1cyMEZVWGRxL1lPaVlkeTcxZ0ZnQy9qYXRrQWc5YU5aZVA1dk5aR1VUdmgrK0VTVHo2c2NkQ3VlblNzeFFqVjBuakVjM3cvL1FEaWpPMGs3UG93MXNqY00vRU1tQUpDNVlCSzJnSSt5NGI4bDFFbkRzem82QmNrT3hFakt4SFB0eXdTWFBrRDR5L21KTGtlazNiTDdDM0R2WFE5QTJjakpaTTIvQjFmKzU3ajJmVXF3KzlrSnJpNnhUSWNiMTc3UE1DSWhJcW01K0s3NlBUbHpicWJibzgzN2hsNzhzMWZ3RDVsQTFvSkp1UEkvaTQzWk0yd056cmEyQlVyajI0dHVXNGp2cXNkSjJyb0VaOEdYWk0yL2g1THJuNnQzanZmemVmRWdtYkY0TXNtZnpnWERTTXhUTzRzQ1o0ekd2ZnRqYkxXVlpDNzhUV3pDelZFeUZqK0N2VHdmb05VYnpoL05Ybm1ReklXL0JzRDNvejhTOVdZMStkeksvL2daM2kvZXd2djVtN2p5UDYvWENMMXM1S1BVOXJrUXo4NlZwSHp5TXVHY3ZwUi8vNzRXclY4U1EwR3lvM0c0Y0EzL1BmWitWeEJjOVFmTTBxOFRYWkZJdTVPOFlRNllKcWJkUmZYcEk2bjZlZzFwSzU0aWRjMU1TcTc3bHErY1lkZ29Idk1DYWF1ZW9XejR3MFNUMHNsNmE5S3hqemROYklGU2dGaXdNQnB1TjJRNlBOU2NjaG43LzNzRG5oM0xxVG5sVW9DRyswZ2UwVi9TaUFReEhXNktmektiTGxNSGticG1KbFhuM0VCTnYwdnFuT0w5N0ExczF6eE44b1k1Wkx6MzBLSHhlODlSTWVqbkZuNFRFcVBpNHZHay9tc0dqdEpkcEs2ZWpyMThQeFVYamlXYzFRdDcrUUZTMTh3aytkUFhpYVRsWWZjWFlEcGNiVnBmN0VsaEtUVW5ENkh5ZS85MVlpY2JCa1UzelNWdDFUT2tmUFFpenFKdG1BNDN3UjduNGg4NmtjQjNyc0tJaE1pZUc1czRXbkx0TkV5bkI3di9BQ2tmdlloNzM2Y1k0UnBDT1gycE9tY010YjIxOEVaSG9TRFpFUmtHOXBPL1Q5SkpRd2x2WFVoazZ6dEU5dnpyVzljMFdhUkIwVWk4cDEzZ2pLdUp1bE9wL041TnBLMTRpcFIxTDFFMi9MZEUwcm9rdU1oamM1VHRvL3REVFd2ZDB0VGpqcDd4SE03cFMrbW9xZkd2ait6cGVEUzd2NEFlRDhaK3YvYjlkdWZ4WjJZYnRuaUliT2plRGZXUkJLanRlUjcrd1hlUnRud3FPYS9kUnY2dk45WnAyMlNycll5OXp0NDRQeGFHYjVnWm4relRVVVRkcVJTT1hVVGU5R0hZeS9QeGZyR2dYbS9HaW90L2lkMjNGKyttaFVTVE10dXNOczlYeTBuNTVHVk11OHY2RDFzMk8vNGhFK0t2c0krV3R1d3ZPQXMyVTNYV3RWU2ZOZ3p2NWtWMG1uMURyRFhWSVVsQTJvcW5LQnYyQUdVakg3VldoN1FwQmNtT3pPN0FNV0EwamdHak1XdktpUlo5aVZsWmdGbFpxQWszMGo2dGFQMWJlTDlZZ0tOMEZ3QVZGOFNXV3d0MlA1dmEzb053NzFwTCtqLy9TT21vdjdSK0lTMGdrdDdOK3NsbXBONmtoL2F1Yk9Sa3ZKKzlRU2ozVkd5aEFKRWpnbVFrTFEvdjUvTXdiUTZLZi9aS2g1M3BHOG9iUVA1dk5wTCs0Wi94Ym56ejBOOVZnMkMzTTZtNGFCeVY1OTFJM2xPREFRZzNzeGRrVXhtUllLd1ZEK0MvZEZLalRlYXRjdmoya0xGa01sRjNLcVdqcCtJczJrNm4yZGRqQkFQVTlMbUlraHRtRXM3dWcyZjdoM1I2NVNka0xQa2R0YjBIVVgzNnlCYXZSVnFXZ3VRM2hPRkp4OTZ6YWJQclJCSm1SWFhyWGo4YUlXTko3Q2xHS08vME9xOUgvVVB1b3RPdXRhU3VuazdGaGJjVHlqMmxkV3RwQVhzbjc3Tjg3b2s4Mld3dm91NFVDaWF1SVp6UkhWdkFSODdmYjR6dnE3am9sMlM4K3lBVmcrL3NzQ0h5c0tnM0M5OFBIc1AzZzhjYTNPOHMyQUxFUW1kYlNQL2c5emdMdHhMTzZJRi82TjNZYWl2ckh4VDU5OXJ3Uis1dnlneC9nS3g1ZDJFRUEvaEdUU1dTM28yTTEzNkJFUXhnT3R3Y3ZPV05lTHVwNnROSDRMdnFDYkpmSDB2YXFtY1VKRHNBQlVrUitjWklXL2tVcnZ6WWFqWmxJeDZwTTU2djZ1enJ5Rmp5S002Q0w4bWVlenNGZDN5WXFES2xFZUdNN25nM0x5TDc5YkYxMW83Mlh6U085S1ZUU0ZuM0V1V1gzZHRnNCt0dkFtZmgxbmg3b0pvK0Y3WEpQZE9YVGdIQVViYVhIdjl6blBYVGdaNzMvbnUyZVZNYXhYczN2WTMzaTdjSWRqc0wvK0E3QVVqYS9nRUF0YjBIMWV0WkdoaHdKZG1BYTgvNnBuNEVTU0FGU1JINVJyQ1g1NVB4N2tOQTdGVjIxZEVyZ2hnMmZGZitqdHhaby9Ic1dFYnFxbWxVWFB6TEJGVGF2aHhlT2FZcGV2Nm04VEY3UmI5NHUwNkxuaE5sQzVTU05mOGVVajcrR3dDQjcxeUY5MUFicDJoeU52NmhFMGxmT29YczEyNmo2TGFGeDV6NDA1RWRiZ3h2Mmh4VUQ3aXlUZTVwaEdwYTc5ckJBRm56N29wTmpycnVXYkRaQWJDWHhXYW1ON1lTVGlMYUg4bUpVNUFVa1E3UENOZVMrOUoxMkdvcndHYVB0WTlwSUdRRXpoaEZkZi9oSkcxWlROYjhpUVM3blVWdG53c1RVSEg3Y2F5bCt1S2FPR3NiWWszS3JVcGUveXBaOHlkaXJ6eEkxSk5HNmFpcFZBNjhwVTdRTGJ2aWYwamVNQWZ2NWtWa0xKbE0yZkNITE4rdlBiSlhGSksyNGtrQUFtZGUwK2pxUWkycEtVOFZPNzN5VTVMWHY5cms0dy9MV1BJb2p0SmRWRnp3aXpvenNVMkhDeU1TeEZianIzZU9yVG9XSUtQZXRwdHNKTllwU0lwSWg1ZjkrdGo0T3NiK0lYZFQyL084WXg1YmN2MXpkSDE4QUxiYVNuSmZ2SWFDTzVjVDZueGFXNVhhN2pRMll4c3N6Tm8rUVVZd1FPNExWNU8wYlNrQU5TY1BvZmluTHhQTzdGbnZXTlBscGVTNlorbjgzRWd5Rmo5Q0pEbW40ejFWam9ZYlhITFFWbDFPN292WFlLdnhZem85bEYzWjhXY3NPd3Uza0xic3o3SG01bGM5WG1kZnFNdDNjZTlhaTN2WFdveFFEYWJURTkrWHRPM1FhKzllNTdkaHRXS1ZncVNJZEdpWjd6d1FmeFZhZTlJRjliNWhIUzJjMlpPU01iUG9OUHQ2N0JXRjVEMDloTUx4SHhEcyt0MjJLRmNBSWlGU1Bua0Y1LzZOQkx1ZEJZQnBkMUkyY2pMbGw5M2I2R280MWYySDQ3dnlNVElYM1UvMkczZGdyeXFtYk5pRFRWcEJweVU0aTcrcTg3Vnh4TVNUby9jQjlWWUw2dkwwVUdwT0hrcDF2MHVKcEhmRkNGYmgyYm1TdEdWVGNaVHRCYURrMm1jYlhQRWxjK0d2WTVQRkxyNmozdC96NXRiVkdyTG5qc2VJaEJwc2JsNDU4R2JjdTlaaUMvakkvc2Q0U3E2ZGp1bjA0Q3pjU3NhaSt3R29HSEpYcTljb3phY2dLU0lkVXpSQzl0eHhwSzU5SG9oTjBpaTY1UTFNdS9PNHAxYWRmUjJ1dlJ0SS8rY2ZzRmNVa2ZmVXhSU1BtVVhnNkhHVlIrazJwZVhib255VDJmMEZaQzM0RlhiL0FleGwrM0FjV3JIRlZ1T1B6OGd1SGpPTDBoOC9qUkdzSXRqOW5DWmR0L3p5KzNBZTNFSEt1cGZJZU85aEhDVmZVL3lUMmEzMU1lcG9iQVdnaHZZZC9Sclk3aThnL2YzSFNIKy8vb3p0dzA5Y0s4KzdzZDQrZ0xSVjB6Q0NWYVN1ZXFaZWtHeHVYUzB0NVpOWDhIeTFuSnErZ3h0c2JsNHg4RmFTTnIrRDk0dTNTRm4zRXQ3UC9rRTBPUWVIYnplWUp1V1gzMGYxcVplM2FvM1NNaFFrUmFURHNWY1ZrLzNxelhnM0x3SWdrdDZWd2p1WG5WQ2pjZDlWVDJBTCtFaGQrL3loMTRvL3B1S0NYK0Q3d1pSampoczA3YTdtVGZBd1RZekl0Nm5IcXhtZlBBSVFUVW9uMU9OY1Fqa25FODdwUXppN0Q5V25qemptbjVzUnJqM21sWXZIekNLUzBvblVmODNBUC9UdUZxKzh0WlJmZGkvSkcrYmdPckFKVzNVWnBzTk5xRk0vcXZ1UHdELzRqa1o3aC9vdkhrL2FxdWxVWERTK0RTcytjYmJxTWpMZm1vUnBkMUp5M2ZTR0R6SnNGTjB5ajdTVnNZVUNuRVhiWTZ2cTlCMk1mOGdFQW1lTWF0dWl4VExEOU8xbzNSOUxSRVFPNmZwNE5mUHVhTjRyWk8vRytXVFB2UjE3UlJFQTRldytGTjcrbnJXK2tLWkoxdnk3U1Z2eFZIeFROQ2s5TnRIai9KdmoydzVQK01pL2YwdXp4bE02QzdmR24yb2U2NGxRYS9SL2JPaGV2ZjY3YWYzL3dNUUlCbUwvNVVwdTBoblJwSXhZRDh4b21OUjFzd2wyN2srNFV6OGlxWTIzbHJIN0M4Qm1KNXFVRHRFb3FhdW5rYlZnRXBHMFBQWStlcURCY3h4bGV3bG5kS3grbVNLSFhmUE1GK3kvTHluUlpad1FJN05mblorbTlVUlNSRG9NUi9GT09yMzhuL0YySlRYOUxxSG9samZxamI5cU1zT2dkUFNUaExwOGw2eDVkOGF2RzJ4a3NrNWJDdWYwdFg1eU5CSmY0YWNoUnk1TDExUk5QY2V3SC9yV1luT2MwRnJZS2V0ZUl2UFErTGdqTmRhVVdpRlNKTEVVSkVXa3d3am45S1Y0ekl2ay9POHRsSTJZVFBrbDk4VDcwalZIeGFDZlU5TjNNTm12ajZYOHNuc0pkdmxPbmYwSEpxNk4zVCtyZDdQdUU4N3FIYjlXVSt4N3NQNGtpYVk2M3BQTjFoNGpaMFd3NTMvRWhnNllzZG9pYVhrRUJseUY3MGQvVEhCbEluSXNDcElpMHFGVW5UdUdtbE11YmZFZWU2SGNVeWk0YzFtRCs0N3NmOWNjcHROejNHdVpOa2Z6bmtRZXZvN2RSYkRibWMyK1RsdXFQdlZ5ZHYwMUNtWTB0cUdOWm1LTGlIVUtraUxTNGJSVm8rWkVpS1RsTmV0SlpQdzZxYm5zdi9lekZxZ29BUlFnUlRvTS9Xc1ZFUkVSRVVzVUpFVkVSRVRFRWdWSkVSRVJFYkZFUVZKRVJFUkVMRkdRRkJFUkVSRkxGQ1JGUkVSRXhCSUZTUkVSRVJHeFJFRlNSRVJFUkN4UmtCUVJFUkVSU3hRa1JVUkVSTVFTQlVrUkVSRVJzVVJCVWtSRVJFUXNVWkFVa1RiamRVSk5LSnJvTWtSRUVxNG1GQ1habWVncW1rOUJVa1RhVEs5TUczdEthaEpkaG9oSXd1MHBxYUZYcHBIb01wcE5RVkpFMnN6d2ZqWSszT0pMZEJraUlnbjM0Ullmdy9yWkUxMUdzeWxJaWtpYnVmMThKMXYzK2RpVVg1WG9Va1JFRW1aVGZoWGI4bjJNRzlqeDMyMHJTSXBJbTBsMXc1OUd1SGh5NlY2RlNSSDVWdHFVWDhXVFMvZnlweEZPVWx5SnJxYjVETk8zdzB4MEVTTHk3YkxxNnlpVDNndHlXdmRNTHUyZlNjOXNEeDZuZnE0VmtXK21tbENVUFNVMWZMakZ4OVo5UHY0ODBzbEZ2VHZtYTIwanMxK2RnWjBLa2lLU0VCVzFNR05kaUNVN0l1ejJtVlNGRWwyUmlFanJTSFpDcjB5RFlmM3MzSDYrazFSM29pdXlUa0ZTUkVSRVJDdzVPa2pxWFpLSWlJaUlXS0lnS1NJaUlpS1dLRWlLaUlpSWlDVUtraUlpSWlKaWlZS2tpSWlJaUZpaUlDa2lJaUlpbGloSWlvaUlpSWdsQ3BJaUlpSWlZb21DcElpSWlJaFlvaUFwSWlJaUlwWW9TSXFJaUlpSUpRcVNJaUlpSW1LSmdxU0lpSWlJV0tJZ0tTSWlJaUtXS0VpS2lJaUlpQ1VLa2lJaUlpSmlpWUtraUlpSWlGaWlJQ2tpSWlJaWxpaElpb2lJaUlnbENwSWlJaUlpWW9tQ3BJaUlpSWhZb2lBcElpSWlJcFlvU0lxSWlJaUlKUXFTSWlJaUltS0pncVNJaUlpSVdLSWdLU0lpSWlLV0tFaUtpSWlJaUNVS2tpSWlJaUppaVlLa2lJaUlpRmlpSUNraUlpSWlsaWhJaW9pSWlJZ2xDcElpSWlJaVlvbUNwSWlJaUloWW9pQXBJaUlpSXBZb1NJcUlpSWlJSlFxU0lpSWlJbUtKZ3FTSWlJaUlXS0lnS1NJaUlpS1dLRWlLaUlpSWlDVUtraUlpSWlKaWlZS2tpSWlJaUZpaUlDa2lJaUlpbGloSWlvaUlpSWdsQ3BJaUlpSWlJaUlpSWlJaUlpSWlJdExPL1grbWx5Nld2M0QxbHdBQUFBQkpSVTVFcmtKZ2dnPT0iLAoJIlRoZW1lIiA6ICIiLAoJIlR5cGUiIDogIm1pbmQiLAoJIlZlcnNpb24iIDogIiIKfQo="/>
    </extobj>
  </extobjs>
</s:customData>
</file>

<file path=customXml/itemProps315.xml><?xml version="1.0" encoding="utf-8"?>
<ds:datastoreItem xmlns:ds="http://schemas.openxmlformats.org/officeDocument/2006/customXml" ds:itemID="s:customData">
  <ds:schemaRefs>
    <ds:schemaRef ds:uri="http://www.wps.cn/officeDocument/2013/wpsCustomData"/>
  </ds:schemaRefs>
</ds:datastoreItem>
</file>

<file path=docProps/app.xml><?xml version="1.0" encoding="utf-8"?>
<Properties xmlns="http://schemas.openxmlformats.org/officeDocument/2006/extended-properties" xmlns:vt="http://schemas.openxmlformats.org/officeDocument/2006/docPropsVTypes">
  <TotalTime>0</TotalTime>
  <Words>9998</Words>
  <Application>WPS 演示</Application>
  <PresentationFormat>Custom</PresentationFormat>
  <Paragraphs>481</Paragraphs>
  <Slides>32</Slides>
  <Notes>0</Notes>
  <HiddenSlides>0</HiddenSlides>
  <MMClips>0</MMClips>
  <ScaleCrop>false</ScaleCrop>
  <HeadingPairs>
    <vt:vector size="6" baseType="variant">
      <vt:variant>
        <vt:lpstr>已用的字体</vt:lpstr>
      </vt:variant>
      <vt:variant>
        <vt:i4>22</vt:i4>
      </vt:variant>
      <vt:variant>
        <vt:lpstr>主题</vt:lpstr>
      </vt:variant>
      <vt:variant>
        <vt:i4>1</vt:i4>
      </vt:variant>
      <vt:variant>
        <vt:lpstr>幻灯片标题</vt:lpstr>
      </vt:variant>
      <vt:variant>
        <vt:i4>32</vt:i4>
      </vt:variant>
    </vt:vector>
  </HeadingPairs>
  <TitlesOfParts>
    <vt:vector size="55" baseType="lpstr">
      <vt:lpstr>Arial</vt:lpstr>
      <vt:lpstr>宋体</vt:lpstr>
      <vt:lpstr>Wingdings</vt:lpstr>
      <vt:lpstr>微软雅黑</vt:lpstr>
      <vt:lpstr>思源黑体</vt:lpstr>
      <vt:lpstr>方正兰亭黑简体</vt:lpstr>
      <vt:lpstr>Open Sans Regular</vt:lpstr>
      <vt:lpstr>Open Sans</vt:lpstr>
      <vt:lpstr>Calibri</vt:lpstr>
      <vt:lpstr>ITC Avant Garde Std XLt</vt:lpstr>
      <vt:lpstr>Times New Roman</vt:lpstr>
      <vt:lpstr>Mongolian Baiti</vt:lpstr>
      <vt:lpstr>仿宋</vt:lpstr>
      <vt:lpstr>Segoe Print</vt:lpstr>
      <vt:lpstr>黑体</vt:lpstr>
      <vt:lpstr>Wingdings</vt:lpstr>
      <vt:lpstr>Arial Unicode MS</vt:lpstr>
      <vt:lpstr>Arial</vt:lpstr>
      <vt:lpstr>Gill Sans</vt:lpstr>
      <vt:lpstr>Verdana</vt:lpstr>
      <vt:lpstr>等线</vt:lpstr>
      <vt:lpstr>Gill Sans MT</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白蓝色商务介绍企业策划演示文稿	</dc:title>
  <dc:creator/>
  <cp:lastModifiedBy>NEO</cp:lastModifiedBy>
  <cp:revision>28</cp:revision>
  <dcterms:created xsi:type="dcterms:W3CDTF">2006-08-16T00:00:00Z</dcterms:created>
  <dcterms:modified xsi:type="dcterms:W3CDTF">2023-10-23T01:07:36Z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2A674C970FC341349EF3380905F6CFEB_13</vt:lpwstr>
  </property>
  <property fmtid="{D5CDD505-2E9C-101B-9397-08002B2CF9AE}" pid="3" name="KSOProductBuildVer">
    <vt:lpwstr>2052-12.1.0.15712</vt:lpwstr>
  </property>
</Properties>
</file>