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2A6_0.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xml" ContentType="application/vnd.openxmlformats-officedocument.presentationml.tags+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416" r:id="rId2"/>
    <p:sldId id="422" r:id="rId3"/>
    <p:sldId id="256" r:id="rId4"/>
    <p:sldId id="423" r:id="rId5"/>
    <p:sldId id="751" r:id="rId6"/>
    <p:sldId id="752" r:id="rId7"/>
    <p:sldId id="753" r:id="rId8"/>
    <p:sldId id="754" r:id="rId9"/>
    <p:sldId id="583" r:id="rId10"/>
    <p:sldId id="666" r:id="rId11"/>
    <p:sldId id="756" r:id="rId12"/>
    <p:sldId id="589" r:id="rId13"/>
    <p:sldId id="755" r:id="rId14"/>
    <p:sldId id="712" r:id="rId15"/>
    <p:sldId id="765" r:id="rId16"/>
    <p:sldId id="675" r:id="rId17"/>
    <p:sldId id="711" r:id="rId18"/>
    <p:sldId id="710" r:id="rId19"/>
    <p:sldId id="590" r:id="rId20"/>
    <p:sldId id="757" r:id="rId21"/>
    <p:sldId id="667" r:id="rId22"/>
    <p:sldId id="676" r:id="rId23"/>
    <p:sldId id="677" r:id="rId24"/>
    <p:sldId id="673" r:id="rId25"/>
    <p:sldId id="678" r:id="rId26"/>
    <p:sldId id="679" r:id="rId27"/>
    <p:sldId id="419" r:id="rId28"/>
    <p:sldId id="428" r:id="rId29"/>
    <p:sldId id="692" r:id="rId30"/>
    <p:sldId id="749" r:id="rId31"/>
    <p:sldId id="763" r:id="rId32"/>
    <p:sldId id="764" r:id="rId33"/>
    <p:sldId id="732" r:id="rId34"/>
    <p:sldId id="694" r:id="rId35"/>
    <p:sldId id="585" r:id="rId36"/>
    <p:sldId id="761" r:id="rId37"/>
    <p:sldId id="758" r:id="rId38"/>
    <p:sldId id="759" r:id="rId39"/>
    <p:sldId id="760" r:id="rId40"/>
    <p:sldId id="766" r:id="rId41"/>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4" userDrawn="1">
          <p15:clr>
            <a:srgbClr val="A4A3A4"/>
          </p15:clr>
        </p15:guide>
        <p15:guide id="2" pos="415">
          <p15:clr>
            <a:srgbClr val="A4A3A4"/>
          </p15:clr>
        </p15:guide>
        <p15:guide id="3" pos="4906" userDrawn="1">
          <p15:clr>
            <a:srgbClr val="A4A3A4"/>
          </p15:clr>
        </p15:guide>
        <p15:guide id="4" pos="3828">
          <p15:clr>
            <a:srgbClr val="A4A3A4"/>
          </p15:clr>
        </p15:guide>
        <p15:guide id="5" orient="horz" pos="2522">
          <p15:clr>
            <a:srgbClr val="A4A3A4"/>
          </p15:clr>
        </p15:guide>
        <p15:guide id="6" pos="299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FEB3AB-BF39-E5C9-EE56-E9B2A28A212E}" name="zhang xin" initials="zx" userId="zhang xi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iacomo RE" initials="GR" lastIdx="3" clrIdx="0"/>
  <p:cmAuthor id="2" name="M. Waid" initials="MW"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BBCFDA"/>
    <a:srgbClr val="E73325"/>
    <a:srgbClr val="009844"/>
    <a:srgbClr val="A50021"/>
    <a:srgbClr val="C7C7C7"/>
    <a:srgbClr val="D7D7D7"/>
    <a:srgbClr val="FFF6E7"/>
    <a:srgbClr val="265F92"/>
    <a:srgbClr val="57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01" autoAdjust="0"/>
    <p:restoredTop sz="96318" autoAdjust="0"/>
  </p:normalViewPr>
  <p:slideViewPr>
    <p:cSldViewPr snapToGrid="0" showGuides="1">
      <p:cViewPr varScale="1">
        <p:scale>
          <a:sx n="62" d="100"/>
          <a:sy n="62" d="100"/>
        </p:scale>
        <p:origin x="708" y="56"/>
      </p:cViewPr>
      <p:guideLst>
        <p:guide orient="horz" pos="1684"/>
        <p:guide pos="415"/>
        <p:guide pos="4906"/>
        <p:guide pos="3828"/>
        <p:guide orient="horz" pos="2522"/>
        <p:guide pos="2996"/>
      </p:guideLst>
    </p:cSldViewPr>
  </p:slideViewPr>
  <p:notesTextViewPr>
    <p:cViewPr>
      <p:scale>
        <a:sx n="200" d="100"/>
        <a:sy n="2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njuan LIANG" userId="c7a43053-ce56-459f-86b9-1dd647a22ae2" providerId="ADAL" clId="{4606FD97-B306-40C5-8ACB-3B9FD56D1B0B}"/>
    <pc:docChg chg="custSel modSld">
      <pc:chgData name="Yunjuan LIANG" userId="c7a43053-ce56-459f-86b9-1dd647a22ae2" providerId="ADAL" clId="{4606FD97-B306-40C5-8ACB-3B9FD56D1B0B}" dt="2022-05-23T14:12:48.428" v="50" actId="1076"/>
      <pc:docMkLst>
        <pc:docMk/>
      </pc:docMkLst>
      <pc:sldChg chg="delSp modSp mod">
        <pc:chgData name="Yunjuan LIANG" userId="c7a43053-ce56-459f-86b9-1dd647a22ae2" providerId="ADAL" clId="{4606FD97-B306-40C5-8ACB-3B9FD56D1B0B}" dt="2022-05-23T14:12:48.428" v="50" actId="1076"/>
        <pc:sldMkLst>
          <pc:docMk/>
          <pc:sldMk cId="0" sldId="692"/>
        </pc:sldMkLst>
        <pc:picChg chg="mod">
          <ac:chgData name="Yunjuan LIANG" userId="c7a43053-ce56-459f-86b9-1dd647a22ae2" providerId="ADAL" clId="{4606FD97-B306-40C5-8ACB-3B9FD56D1B0B}" dt="2022-05-23T14:12:48.428" v="50" actId="1076"/>
          <ac:picMkLst>
            <pc:docMk/>
            <pc:sldMk cId="0" sldId="692"/>
            <ac:picMk id="3" creationId="{00000000-0000-0000-0000-000000000000}"/>
          </ac:picMkLst>
        </pc:picChg>
        <pc:picChg chg="del">
          <ac:chgData name="Yunjuan LIANG" userId="c7a43053-ce56-459f-86b9-1dd647a22ae2" providerId="ADAL" clId="{4606FD97-B306-40C5-8ACB-3B9FD56D1B0B}" dt="2022-05-23T14:12:42.506" v="49" actId="478"/>
          <ac:picMkLst>
            <pc:docMk/>
            <pc:sldMk cId="0" sldId="692"/>
            <ac:picMk id="55310" creationId="{00000000-0000-0000-0000-000000000000}"/>
          </ac:picMkLst>
        </pc:picChg>
      </pc:sldChg>
      <pc:sldChg chg="delSp modSp mod">
        <pc:chgData name="Yunjuan LIANG" userId="c7a43053-ce56-459f-86b9-1dd647a22ae2" providerId="ADAL" clId="{4606FD97-B306-40C5-8ACB-3B9FD56D1B0B}" dt="2022-05-23T14:12:02.898" v="48" actId="20577"/>
        <pc:sldMkLst>
          <pc:docMk/>
          <pc:sldMk cId="2112750751" sldId="751"/>
        </pc:sldMkLst>
        <pc:spChg chg="mod">
          <ac:chgData name="Yunjuan LIANG" userId="c7a43053-ce56-459f-86b9-1dd647a22ae2" providerId="ADAL" clId="{4606FD97-B306-40C5-8ACB-3B9FD56D1B0B}" dt="2022-05-23T12:19:06.269" v="22" actId="1076"/>
          <ac:spMkLst>
            <pc:docMk/>
            <pc:sldMk cId="2112750751" sldId="751"/>
            <ac:spMk id="4" creationId="{00000000-0000-0000-0000-000000000000}"/>
          </ac:spMkLst>
        </pc:spChg>
        <pc:spChg chg="mod">
          <ac:chgData name="Yunjuan LIANG" userId="c7a43053-ce56-459f-86b9-1dd647a22ae2" providerId="ADAL" clId="{4606FD97-B306-40C5-8ACB-3B9FD56D1B0B}" dt="2022-05-23T14:12:02.898" v="48" actId="20577"/>
          <ac:spMkLst>
            <pc:docMk/>
            <pc:sldMk cId="2112750751" sldId="751"/>
            <ac:spMk id="8" creationId="{00000000-0000-0000-0000-000000000000}"/>
          </ac:spMkLst>
        </pc:spChg>
        <pc:spChg chg="mod">
          <ac:chgData name="Yunjuan LIANG" userId="c7a43053-ce56-459f-86b9-1dd647a22ae2" providerId="ADAL" clId="{4606FD97-B306-40C5-8ACB-3B9FD56D1B0B}" dt="2022-05-23T12:19:02.901" v="21" actId="1076"/>
          <ac:spMkLst>
            <pc:docMk/>
            <pc:sldMk cId="2112750751" sldId="751"/>
            <ac:spMk id="9" creationId="{00000000-0000-0000-0000-000000000000}"/>
          </ac:spMkLst>
        </pc:spChg>
        <pc:spChg chg="del">
          <ac:chgData name="Yunjuan LIANG" userId="c7a43053-ce56-459f-86b9-1dd647a22ae2" providerId="ADAL" clId="{4606FD97-B306-40C5-8ACB-3B9FD56D1B0B}" dt="2022-05-23T12:17:17.670" v="14" actId="478"/>
          <ac:spMkLst>
            <pc:docMk/>
            <pc:sldMk cId="2112750751" sldId="751"/>
            <ac:spMk id="16" creationId="{00000000-0000-0000-0000-000000000000}"/>
          </ac:spMkLst>
        </pc:spChg>
        <pc:spChg chg="del">
          <ac:chgData name="Yunjuan LIANG" userId="c7a43053-ce56-459f-86b9-1dd647a22ae2" providerId="ADAL" clId="{4606FD97-B306-40C5-8ACB-3B9FD56D1B0B}" dt="2022-05-23T12:17:09.792" v="11" actId="478"/>
          <ac:spMkLst>
            <pc:docMk/>
            <pc:sldMk cId="2112750751" sldId="751"/>
            <ac:spMk id="17" creationId="{00000000-0000-0000-0000-000000000000}"/>
          </ac:spMkLst>
        </pc:spChg>
        <pc:spChg chg="del mod">
          <ac:chgData name="Yunjuan LIANG" userId="c7a43053-ce56-459f-86b9-1dd647a22ae2" providerId="ADAL" clId="{4606FD97-B306-40C5-8ACB-3B9FD56D1B0B}" dt="2022-05-23T12:17:14.834" v="13" actId="478"/>
          <ac:spMkLst>
            <pc:docMk/>
            <pc:sldMk cId="2112750751" sldId="751"/>
            <ac:spMk id="18" creationId="{00000000-0000-0000-0000-000000000000}"/>
          </ac:spMkLst>
        </pc:spChg>
        <pc:grpChg chg="del mod">
          <ac:chgData name="Yunjuan LIANG" userId="c7a43053-ce56-459f-86b9-1dd647a22ae2" providerId="ADAL" clId="{4606FD97-B306-40C5-8ACB-3B9FD56D1B0B}" dt="2022-05-23T12:17:04.996" v="9" actId="478"/>
          <ac:grpSpMkLst>
            <pc:docMk/>
            <pc:sldMk cId="2112750751" sldId="751"/>
            <ac:grpSpMk id="10" creationId="{00000000-0000-0000-0000-000000000000}"/>
          </ac:grpSpMkLst>
        </pc:grpChg>
        <pc:picChg chg="del">
          <ac:chgData name="Yunjuan LIANG" userId="c7a43053-ce56-459f-86b9-1dd647a22ae2" providerId="ADAL" clId="{4606FD97-B306-40C5-8ACB-3B9FD56D1B0B}" dt="2022-05-23T12:16:25.811" v="1" actId="478"/>
          <ac:picMkLst>
            <pc:docMk/>
            <pc:sldMk cId="2112750751" sldId="751"/>
            <ac:picMk id="5" creationId="{00000000-0000-0000-0000-000000000000}"/>
          </ac:picMkLst>
        </pc:picChg>
        <pc:picChg chg="del">
          <ac:chgData name="Yunjuan LIANG" userId="c7a43053-ce56-459f-86b9-1dd647a22ae2" providerId="ADAL" clId="{4606FD97-B306-40C5-8ACB-3B9FD56D1B0B}" dt="2022-05-23T12:16:23.209" v="0" actId="478"/>
          <ac:picMkLst>
            <pc:docMk/>
            <pc:sldMk cId="2112750751" sldId="751"/>
            <ac:picMk id="12"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H:\20180831%20&#20986;&#35775;&#23612;&#26085;&#21033;&#20122;\&#22270;&#349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Sheet1!$A$65:$A$75</c:f>
              <c:strCache>
                <c:ptCount val="11"/>
                <c:pt idx="0">
                  <c:v>wax corn MS</c:v>
                </c:pt>
                <c:pt idx="1">
                  <c:v>Acid MS</c:v>
                </c:pt>
                <c:pt idx="2">
                  <c:v>Interlayer spray MS</c:v>
                </c:pt>
                <c:pt idx="3">
                  <c:v>coating MS</c:v>
                </c:pt>
                <c:pt idx="4">
                  <c:v>Pregelatinization MS</c:v>
                </c:pt>
                <c:pt idx="5">
                  <c:v>
Phosphate ester MS</c:v>
                </c:pt>
                <c:pt idx="6">
                  <c:v>others</c:v>
                </c:pt>
                <c:pt idx="7">
                  <c:v>cationic MS</c:v>
                </c:pt>
                <c:pt idx="8">
                  <c:v> starchacetic anhydride</c:v>
                </c:pt>
                <c:pt idx="9">
                  <c:v>mulriple MS</c:v>
                </c:pt>
                <c:pt idx="10">
                  <c:v>Oxidized MS</c:v>
                </c:pt>
              </c:strCache>
            </c:strRef>
          </c:cat>
          <c:val>
            <c:numRef>
              <c:f>Sheet1!$B$65:$B$75</c:f>
              <c:numCache>
                <c:formatCode>0.00%</c:formatCode>
                <c:ptCount val="11"/>
                <c:pt idx="0">
                  <c:v>2.5899999999999999E-2</c:v>
                </c:pt>
                <c:pt idx="1">
                  <c:v>3.9699999999999999E-2</c:v>
                </c:pt>
                <c:pt idx="2">
                  <c:v>3.9800000000000002E-2</c:v>
                </c:pt>
                <c:pt idx="3">
                  <c:v>4.4499999999999998E-2</c:v>
                </c:pt>
                <c:pt idx="4">
                  <c:v>4.8000000000000001E-2</c:v>
                </c:pt>
                <c:pt idx="5">
                  <c:v>7.6100000000000001E-2</c:v>
                </c:pt>
                <c:pt idx="6">
                  <c:v>0.1173</c:v>
                </c:pt>
                <c:pt idx="7">
                  <c:v>0.13669999999999999</c:v>
                </c:pt>
                <c:pt idx="8">
                  <c:v>0.1426</c:v>
                </c:pt>
                <c:pt idx="9">
                  <c:v>0.15440000000000001</c:v>
                </c:pt>
                <c:pt idx="10">
                  <c:v>0.17499999999999999</c:v>
                </c:pt>
              </c:numCache>
            </c:numRef>
          </c:val>
          <c:extLst>
            <c:ext xmlns:c16="http://schemas.microsoft.com/office/drawing/2014/chart" uri="{C3380CC4-5D6E-409C-BE32-E72D297353CC}">
              <c16:uniqueId val="{00000001-9107-4AD3-B5E1-9ECD592C5271}"/>
            </c:ext>
          </c:extLst>
        </c:ser>
        <c:dLbls>
          <c:showLegendKey val="0"/>
          <c:showVal val="1"/>
          <c:showCatName val="0"/>
          <c:showSerName val="0"/>
          <c:showPercent val="0"/>
          <c:showBubbleSize val="0"/>
        </c:dLbls>
        <c:gapWidth val="164"/>
        <c:overlap val="-22"/>
        <c:axId val="334310016"/>
        <c:axId val="334348672"/>
      </c:barChart>
      <c:catAx>
        <c:axId val="334310016"/>
        <c:scaling>
          <c:orientation val="minMax"/>
        </c:scaling>
        <c:delete val="0"/>
        <c:axPos val="b"/>
        <c:numFmt formatCode="General" sourceLinked="0"/>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34348672"/>
        <c:crosses val="autoZero"/>
        <c:auto val="1"/>
        <c:lblAlgn val="ctr"/>
        <c:lblOffset val="100"/>
        <c:noMultiLvlLbl val="0"/>
      </c:catAx>
      <c:valAx>
        <c:axId val="334348672"/>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34310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omments/modernComment_2A6_0.xml><?xml version="1.0" encoding="utf-8"?>
<p188:cmLst xmlns:a="http://schemas.openxmlformats.org/drawingml/2006/main" xmlns:r="http://schemas.openxmlformats.org/officeDocument/2006/relationships" xmlns:p188="http://schemas.microsoft.com/office/powerpoint/2018/8/main">
  <p188:cm id="{85FFC59B-2153-4B11-B632-582C98DCD38E}" authorId="{2CFEB3AB-BF39-E5C9-EE56-E9B2A28A212E}" created="2022-05-22T17:22:06.589">
    <ac:txMkLst xmlns:ac="http://schemas.microsoft.com/office/drawing/2013/main/command">
      <pc:docMk xmlns:pc="http://schemas.microsoft.com/office/powerpoint/2013/main/command"/>
      <pc:sldMk xmlns:pc="http://schemas.microsoft.com/office/powerpoint/2013/main/command" cId="0" sldId="678"/>
      <ac:spMk id="7" creationId="{00000000-0000-0000-0000-000000000000}"/>
      <ac:txMk cp="115" len="6">
        <ac:context len="210" hash="780512826"/>
      </ac:txMk>
    </ac:txMkLst>
    <p188:pos x="3757271" y="828666"/>
    <p188:txBody>
      <a:bodyPr/>
      <a:lstStyle/>
      <a:p>
        <a:r>
          <a:rPr lang="en-US"/>
          <a:t>10 g/l NaCl?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3B4FE-D1FB-4EB8-86E9-B3A3E176F958}" type="datetimeFigureOut">
              <a:rPr lang="zh-CN" altLang="en-US" smtClean="0"/>
              <a:t>2022/5/23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8F5AA-9C31-4ED1-824B-C860FDEFBF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82B5EE-AE52-4E9A-8EC8-6024C737824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5253D0F-13F5-4A4D-99D1-E7987AD13E53}" type="slidenum">
              <a:rPr lang="zh-CN" altLang="en-US" smtClean="0"/>
              <a:t>11</a:t>
            </a:fld>
            <a:endParaRPr lang="zh-CN" altLang="en-US"/>
          </a:p>
        </p:txBody>
      </p:sp>
    </p:spTree>
    <p:extLst>
      <p:ext uri="{BB962C8B-B14F-4D97-AF65-F5344CB8AC3E}">
        <p14:creationId xmlns:p14="http://schemas.microsoft.com/office/powerpoint/2010/main" val="19306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2C8F5AA-9C31-4ED1-824B-C860FDEFBFC3}" type="slidenum">
              <a:rPr lang="zh-CN" altLang="en-US" smtClean="0"/>
              <a:t>14</a:t>
            </a:fld>
            <a:endParaRPr lang="zh-CN" altLang="en-US"/>
          </a:p>
        </p:txBody>
      </p:sp>
    </p:spTree>
    <p:extLst>
      <p:ext uri="{BB962C8B-B14F-4D97-AF65-F5344CB8AC3E}">
        <p14:creationId xmlns:p14="http://schemas.microsoft.com/office/powerpoint/2010/main" val="3726511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2C8F5AA-9C31-4ED1-824B-C860FDEFBFC3}" type="slidenum">
              <a:rPr lang="zh-CN" altLang="en-US" smtClean="0"/>
              <a:t>19</a:t>
            </a:fld>
            <a:endParaRPr lang="zh-CN" altLang="en-US"/>
          </a:p>
        </p:txBody>
      </p:sp>
    </p:spTree>
    <p:extLst>
      <p:ext uri="{BB962C8B-B14F-4D97-AF65-F5344CB8AC3E}">
        <p14:creationId xmlns:p14="http://schemas.microsoft.com/office/powerpoint/2010/main" val="1754366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105497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2C8F5AA-9C31-4ED1-824B-C860FDEFBFC3}" type="slidenum">
              <a:rPr lang="zh-CN" altLang="en-US" smtClean="0"/>
              <a:t>21</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2C8F5AA-9C31-4ED1-824B-C860FDEFBFC3}" type="slidenum">
              <a:rPr lang="zh-CN" altLang="en-US" smtClean="0"/>
              <a:t>39</a:t>
            </a:fld>
            <a:endParaRPr lang="zh-CN" altLang="en-US"/>
          </a:p>
        </p:txBody>
      </p:sp>
    </p:spTree>
    <p:extLst>
      <p:ext uri="{BB962C8B-B14F-4D97-AF65-F5344CB8AC3E}">
        <p14:creationId xmlns:p14="http://schemas.microsoft.com/office/powerpoint/2010/main" val="1180524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F5AA-9C31-4ED1-824B-C860FDEFBFC3}"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2C8F5AA-9C31-4ED1-824B-C860FDEFBFC3}" type="slidenum">
              <a:rPr lang="zh-CN" altLang="en-US" smtClean="0"/>
              <a:t>5</a:t>
            </a:fld>
            <a:endParaRPr lang="zh-CN" altLang="en-US"/>
          </a:p>
        </p:txBody>
      </p:sp>
    </p:spTree>
    <p:extLst>
      <p:ext uri="{BB962C8B-B14F-4D97-AF65-F5344CB8AC3E}">
        <p14:creationId xmlns:p14="http://schemas.microsoft.com/office/powerpoint/2010/main" val="196647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2C8F5AA-9C31-4ED1-824B-C860FDEFBFC3}" type="slidenum">
              <a:rPr lang="zh-CN" altLang="en-US" smtClean="0"/>
              <a:t>6</a:t>
            </a:fld>
            <a:endParaRPr lang="zh-CN" altLang="en-US"/>
          </a:p>
        </p:txBody>
      </p:sp>
    </p:spTree>
    <p:extLst>
      <p:ext uri="{BB962C8B-B14F-4D97-AF65-F5344CB8AC3E}">
        <p14:creationId xmlns:p14="http://schemas.microsoft.com/office/powerpoint/2010/main" val="2821871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038955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5253D0F-13F5-4A4D-99D1-E7987AD13E53}"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5253D0F-13F5-4A4D-99D1-E7987AD13E53}"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p:spPr>
        <p:txBody>
          <a:bodyPr/>
          <a:lstStyle/>
          <a:p>
            <a:endParaRPr lang="en-GB" dirty="0"/>
          </a:p>
        </p:txBody>
      </p:sp>
      <p:sp>
        <p:nvSpPr>
          <p:cNvPr id="5" name="Footer Placeholder 4"/>
          <p:cNvSpPr>
            <a:spLocks noGrp="1"/>
          </p:cNvSpPr>
          <p:nvPr>
            <p:ph type="ftr" sz="quarter" idx="11"/>
          </p:nvPr>
        </p:nvSpPr>
        <p:spPr>
          <a:xfrm>
            <a:off x="4038600" y="6356350"/>
            <a:ext cx="4114800" cy="365125"/>
          </a:xfrm>
        </p:spPr>
        <p:txBody>
          <a:bodyPr/>
          <a:lstStyle/>
          <a:p>
            <a:endParaRPr lang="en-GB" dirty="0"/>
          </a:p>
        </p:txBody>
      </p:sp>
      <p:sp>
        <p:nvSpPr>
          <p:cNvPr id="6" name="Slide Number Placeholder 5"/>
          <p:cNvSpPr>
            <a:spLocks noGrp="1"/>
          </p:cNvSpPr>
          <p:nvPr>
            <p:ph type="sldNum" sz="quarter" idx="12"/>
          </p:nvPr>
        </p:nvSpPr>
        <p:spPr>
          <a:xfrm>
            <a:off x="8610600" y="6356350"/>
            <a:ext cx="2743200" cy="365125"/>
          </a:xfrm>
        </p:spPr>
        <p:txBody>
          <a:bodyPr/>
          <a:lstStyle/>
          <a:p>
            <a:fld id="{7F4C1676-8445-4D51-B6FB-DBF39B779976}" type="slidenum">
              <a:rPr lang="en-GB" smtClean="0"/>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2022/5/23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0.xml"/><Relationship Id="rId7" Type="http://schemas.openxmlformats.org/officeDocument/2006/relationships/image" Target="../media/image22.jpeg"/><Relationship Id="rId2" Type="http://schemas.openxmlformats.org/officeDocument/2006/relationships/slideLayout" Target="../slideLayouts/slideLayout12.xml"/><Relationship Id="rId1" Type="http://schemas.openxmlformats.org/officeDocument/2006/relationships/tags" Target="../tags/tag3.xml"/><Relationship Id="rId6" Type="http://schemas.microsoft.com/office/2007/relationships/hdphoto" Target="../media/hdphoto1.png"/><Relationship Id="rId11" Type="http://schemas.openxmlformats.org/officeDocument/2006/relationships/image" Target="../media/image26.jpeg"/><Relationship Id="rId5" Type="http://schemas.openxmlformats.org/officeDocument/2006/relationships/image" Target="../media/image21.png"/><Relationship Id="rId10" Type="http://schemas.openxmlformats.org/officeDocument/2006/relationships/image" Target="../media/image25.jpeg"/><Relationship Id="rId4" Type="http://schemas.openxmlformats.org/officeDocument/2006/relationships/image" Target="../media/image9.pn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image" Target="../media/image9.png"/><Relationship Id="rId16"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png"/><Relationship Id="rId7"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9.png"/><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2A6_0.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notesSlide" Target="../notesSlides/notesSlide20.xml"/><Relationship Id="rId7"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0.jpeg"/><Relationship Id="rId11" Type="http://schemas.openxmlformats.org/officeDocument/2006/relationships/image" Target="../media/image95.pn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9.png"/><Relationship Id="rId9" Type="http://schemas.openxmlformats.org/officeDocument/2006/relationships/image" Target="../media/image9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99.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mailto:scuta96@catas.cn" TargetMode="Externa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9.pn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7" name="等腰三角形 16"/>
          <p:cNvSpPr/>
          <p:nvPr/>
        </p:nvSpPr>
        <p:spPr>
          <a:xfrm>
            <a:off x="6096000" y="5499961"/>
            <a:ext cx="6096000" cy="1339702"/>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Open Sans" panose="020B0606030504020204" pitchFamily="34" charset="0"/>
              <a:cs typeface="Open Sans" panose="020B0606030504020204" pitchFamily="34" charset="0"/>
            </a:endParaRPr>
          </a:p>
        </p:txBody>
      </p:sp>
      <p:pic>
        <p:nvPicPr>
          <p:cNvPr id="7" name="Immagine 6"/>
          <p:cNvPicPr>
            <a:picLocks noChangeAspect="1"/>
          </p:cNvPicPr>
          <p:nvPr/>
        </p:nvPicPr>
        <p:blipFill>
          <a:blip r:embed="rId3" cstate="email"/>
          <a:srcRect l="8654" t="32887" b="20814"/>
          <a:stretch>
            <a:fillRect/>
          </a:stretch>
        </p:blipFill>
        <p:spPr>
          <a:xfrm>
            <a:off x="-1" y="-27093"/>
            <a:ext cx="12248727" cy="710353"/>
          </a:xfrm>
          <a:prstGeom prst="rect">
            <a:avLst/>
          </a:prstGeom>
        </p:spPr>
      </p:pic>
      <p:pic>
        <p:nvPicPr>
          <p:cNvPr id="8" name="图片 7" descr="WFP SSC-白"/>
          <p:cNvPicPr>
            <a:picLocks noChangeAspect="1"/>
          </p:cNvPicPr>
          <p:nvPr/>
        </p:nvPicPr>
        <p:blipFill>
          <a:blip r:embed="rId4"/>
          <a:stretch>
            <a:fillRect/>
          </a:stretch>
        </p:blipFill>
        <p:spPr>
          <a:xfrm>
            <a:off x="11001765" y="5751196"/>
            <a:ext cx="1002453" cy="647700"/>
          </a:xfrm>
          <a:prstGeom prst="rect">
            <a:avLst/>
          </a:prstGeom>
        </p:spPr>
      </p:pic>
      <p:sp>
        <p:nvSpPr>
          <p:cNvPr id="9" name="文本框 8"/>
          <p:cNvSpPr txBox="1"/>
          <p:nvPr/>
        </p:nvSpPr>
        <p:spPr>
          <a:xfrm>
            <a:off x="758448" y="2356692"/>
            <a:ext cx="10675103" cy="1089529"/>
          </a:xfrm>
          <a:prstGeom prst="rect">
            <a:avLst/>
          </a:prstGeom>
          <a:noFill/>
        </p:spPr>
        <p:txBody>
          <a:bodyPr wrap="none" rtlCol="0" anchor="t">
            <a:spAutoFit/>
          </a:bodyPr>
          <a:lstStyle/>
          <a:p>
            <a:pPr algn="ctr" fontAlgn="auto">
              <a:lnSpc>
                <a:spcPct val="90000"/>
              </a:lnSpc>
            </a:pPr>
            <a:r>
              <a:rPr lang="en-US" altLang="zh-CN" sz="36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Overview of Post-harvest Loss Reduction and </a:t>
            </a:r>
          </a:p>
          <a:p>
            <a:pPr algn="ctr" fontAlgn="auto">
              <a:lnSpc>
                <a:spcPct val="90000"/>
              </a:lnSpc>
            </a:pPr>
            <a:r>
              <a:rPr lang="en-US" altLang="zh-CN" sz="36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Processing Technology of Cassava in China</a:t>
            </a:r>
            <a:endParaRPr lang="zh-CN" altLang="en-US" sz="3600" b="1" dirty="0">
              <a:solidFill>
                <a:srgbClr val="0070C0"/>
              </a:solidFill>
              <a:latin typeface="Open Sans" panose="020B0606030504020204" pitchFamily="34" charset="0"/>
              <a:cs typeface="Open Sans" panose="020B0606030504020204" pitchFamily="34" charset="0"/>
            </a:endParaRPr>
          </a:p>
        </p:txBody>
      </p:sp>
      <p:sp>
        <p:nvSpPr>
          <p:cNvPr id="10" name="文本框 9"/>
          <p:cNvSpPr txBox="1"/>
          <p:nvPr/>
        </p:nvSpPr>
        <p:spPr>
          <a:xfrm>
            <a:off x="1666248" y="3789490"/>
            <a:ext cx="8857827" cy="707886"/>
          </a:xfrm>
          <a:prstGeom prst="rect">
            <a:avLst/>
          </a:prstGeom>
          <a:noFill/>
        </p:spPr>
        <p:txBody>
          <a:bodyPr wrap="square" rtlCol="0" anchor="t">
            <a:spAutoFit/>
          </a:bodyPr>
          <a:lstStyle/>
          <a:p>
            <a:pPr algn="ctr"/>
            <a:r>
              <a:rPr lang="en-GB" sz="20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 Zhenwen ZHANG </a:t>
            </a:r>
          </a:p>
          <a:p>
            <a:pPr algn="ctr"/>
            <a:r>
              <a:rPr lang="en-US" altLang="en-GB" sz="20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Ph.D. C</a:t>
            </a:r>
            <a:r>
              <a:rPr lang="en-US" altLang="zh-CN" sz="20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assava</a:t>
            </a:r>
            <a:r>
              <a:rPr lang="en-US" altLang="en-GB" sz="20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 Science, Professor</a:t>
            </a:r>
            <a:endParaRPr lang="zh-CN" altLang="en-US" sz="2000" b="1" dirty="0">
              <a:solidFill>
                <a:srgbClr val="0070C0"/>
              </a:solidFill>
              <a:latin typeface="Open Sans" panose="020B0606030504020204" pitchFamily="34" charset="0"/>
              <a:cs typeface="Open Sans" panose="020B0606030504020204" pitchFamily="34" charset="0"/>
            </a:endParaRPr>
          </a:p>
        </p:txBody>
      </p:sp>
      <p:pic>
        <p:nvPicPr>
          <p:cNvPr id="14" name="图片 13" descr="联合国粮食署"/>
          <p:cNvPicPr>
            <a:picLocks noChangeAspect="1"/>
          </p:cNvPicPr>
          <p:nvPr/>
        </p:nvPicPr>
        <p:blipFill>
          <a:blip r:embed="rId5"/>
          <a:stretch>
            <a:fillRect/>
          </a:stretch>
        </p:blipFill>
        <p:spPr>
          <a:xfrm>
            <a:off x="143087" y="-96520"/>
            <a:ext cx="2291080" cy="850053"/>
          </a:xfrm>
          <a:prstGeom prst="rect">
            <a:avLst/>
          </a:prstGeom>
        </p:spPr>
      </p:pic>
      <p:sp>
        <p:nvSpPr>
          <p:cNvPr id="18" name="矩形 17"/>
          <p:cNvSpPr/>
          <p:nvPr/>
        </p:nvSpPr>
        <p:spPr>
          <a:xfrm>
            <a:off x="7318833" y="6256031"/>
            <a:ext cx="6096000" cy="46166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w="0"/>
                <a:solidFill>
                  <a:schemeClr val="bg1"/>
                </a:solidFill>
                <a:effectLst>
                  <a:reflection blurRad="6350" stA="53000" endA="300" endPos="35500" dir="5400000" sy="-90000" algn="bl" rotWithShape="0"/>
                </a:effectLst>
                <a:uLnTx/>
                <a:uFillTx/>
                <a:latin typeface="Open Sans" panose="020B0606030504020204" pitchFamily="34" charset="0"/>
                <a:ea typeface="Open Sans" panose="020B0606030504020204" pitchFamily="34" charset="0"/>
                <a:cs typeface="Open Sans" panose="020B0606030504020204" pitchFamily="34" charset="0"/>
              </a:rPr>
              <a:t>Sharing for Learning</a:t>
            </a:r>
            <a:endParaRPr kumimoji="0" lang="zh-CN" altLang="en-US" sz="2400" b="1" i="0" u="none" strike="noStrike" kern="0" cap="none" spc="0" normalizeH="0" baseline="0" noProof="0" dirty="0">
              <a:ln w="0"/>
              <a:solidFill>
                <a:schemeClr val="bg1"/>
              </a:solidFill>
              <a:effectLst>
                <a:reflection blurRad="6350" stA="53000" endA="300" endPos="35500" dir="5400000" sy="-90000" algn="bl" rotWithShape="0"/>
              </a:effectLst>
              <a:uLnTx/>
              <a:uFillTx/>
              <a:latin typeface="Open Sans" panose="020B0606030504020204" pitchFamily="34" charset="0"/>
              <a:ea typeface="等线" panose="02010600030101010101" pitchFamily="2" charset="-122"/>
              <a:cs typeface="Open Sans" panose="020B0606030504020204" pitchFamily="34" charset="0"/>
            </a:endParaRPr>
          </a:p>
        </p:txBody>
      </p:sp>
      <p:pic>
        <p:nvPicPr>
          <p:cNvPr id="19" name="Picture 15" descr="A picture containing window&#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81580" y="63483"/>
            <a:ext cx="528843" cy="529200"/>
          </a:xfrm>
          <a:prstGeom prst="rect">
            <a:avLst/>
          </a:prstGeom>
        </p:spPr>
      </p:pic>
      <p:pic>
        <p:nvPicPr>
          <p:cNvPr id="20" name="Picture 13"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
        <p:nvSpPr>
          <p:cNvPr id="21" name="等腰三角形 20"/>
          <p:cNvSpPr/>
          <p:nvPr/>
        </p:nvSpPr>
        <p:spPr>
          <a:xfrm>
            <a:off x="-1" y="5835250"/>
            <a:ext cx="981075" cy="1022750"/>
          </a:xfrm>
          <a:prstGeom prst="triangle">
            <a:avLst>
              <a:gd name="adj" fmla="val 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latin typeface="Open Sans" panose="020B0606030504020204" pitchFamily="34" charset="0"/>
              <a:cs typeface="Open Sans" panose="020B0606030504020204" pitchFamily="34" charset="0"/>
            </a:endParaRPr>
          </a:p>
        </p:txBody>
      </p:sp>
      <p:pic>
        <p:nvPicPr>
          <p:cNvPr id="15" name="Picture 5" descr="旋转 IM1G_0127"/>
          <p:cNvPicPr>
            <a:picLocks noChangeAspect="1"/>
          </p:cNvPicPr>
          <p:nvPr/>
        </p:nvPicPr>
        <p:blipFill>
          <a:blip r:embed="rId8"/>
          <a:srcRect t="8211" r="10652" b="3050"/>
          <a:stretch>
            <a:fillRect/>
          </a:stretch>
        </p:blipFill>
        <p:spPr>
          <a:xfrm>
            <a:off x="9057046" y="3425863"/>
            <a:ext cx="1307930" cy="2649183"/>
          </a:xfrm>
          <a:prstGeom prst="rect">
            <a:avLst/>
          </a:prstGeom>
        </p:spPr>
      </p:pic>
      <p:sp>
        <p:nvSpPr>
          <p:cNvPr id="23" name="TextBox 22">
            <a:extLst>
              <a:ext uri="{FF2B5EF4-FFF2-40B4-BE49-F238E27FC236}">
                <a16:creationId xmlns:a16="http://schemas.microsoft.com/office/drawing/2014/main" id="{2C5A6F64-A868-4849-AB21-E1BFC4F20CA1}"/>
              </a:ext>
            </a:extLst>
          </p:cNvPr>
          <p:cNvSpPr txBox="1"/>
          <p:nvPr/>
        </p:nvSpPr>
        <p:spPr>
          <a:xfrm>
            <a:off x="1035523" y="5065897"/>
            <a:ext cx="7227870" cy="707886"/>
          </a:xfrm>
          <a:prstGeom prst="rect">
            <a:avLst/>
          </a:prstGeom>
          <a:noFill/>
        </p:spPr>
        <p:txBody>
          <a:bodyPr wrap="square">
            <a:spAutoFit/>
          </a:bodyPr>
          <a:lstStyle/>
          <a:p>
            <a:pPr algn="just">
              <a:lnSpc>
                <a:spcPts val="2000"/>
              </a:lnSpc>
              <a:spcAft>
                <a:spcPts val="800"/>
              </a:spcAft>
            </a:pPr>
            <a:r>
              <a:rPr lang="en-GB" altLang="zh-C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WFP Centre of Excellence for Rural Transformation </a:t>
            </a:r>
          </a:p>
          <a:p>
            <a:pPr algn="just">
              <a:lnSpc>
                <a:spcPts val="2000"/>
              </a:lnSpc>
              <a:spcAft>
                <a:spcPts val="800"/>
              </a:spcAft>
            </a:pPr>
            <a:r>
              <a:rPr lang="en-GB" altLang="zh-C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Chinese Academy of Tropical Agricultural Sciences</a:t>
            </a:r>
          </a:p>
        </p:txBody>
      </p:sp>
      <p:sp>
        <p:nvSpPr>
          <p:cNvPr id="16" name="TextBox 15">
            <a:extLst>
              <a:ext uri="{FF2B5EF4-FFF2-40B4-BE49-F238E27FC236}">
                <a16:creationId xmlns:a16="http://schemas.microsoft.com/office/drawing/2014/main" id="{61A01721-785A-9470-C9AE-16D5B694EFA1}"/>
              </a:ext>
            </a:extLst>
          </p:cNvPr>
          <p:cNvSpPr txBox="1"/>
          <p:nvPr/>
        </p:nvSpPr>
        <p:spPr>
          <a:xfrm>
            <a:off x="1" y="1693541"/>
            <a:ext cx="12192000" cy="364139"/>
          </a:xfrm>
          <a:prstGeom prst="rect">
            <a:avLst/>
          </a:prstGeom>
          <a:noFill/>
        </p:spPr>
        <p:txBody>
          <a:bodyPr wrap="square">
            <a:spAutoFit/>
          </a:bodyPr>
          <a:lstStyle/>
          <a:p>
            <a:pPr algn="ctr">
              <a:lnSpc>
                <a:spcPts val="2000"/>
              </a:lnSpc>
              <a:spcAft>
                <a:spcPts val="800"/>
              </a:spcAft>
            </a:pPr>
            <a:r>
              <a:rPr lang="en-GB" altLang="zh-CN" sz="2400" b="1" dirty="0">
                <a:solidFill>
                  <a:srgbClr val="0070C0"/>
                </a:solidFill>
                <a:effectLst/>
                <a:latin typeface="Open Sans Regular" panose="020B0606030504020204" charset="0"/>
                <a:ea typeface="宋体" pitchFamily="2" charset="-122"/>
                <a:cs typeface="Open Sans Regular" panose="020B0606030504020204" charset="0"/>
              </a:rPr>
              <a:t>WFP SSTC Field Pilot Project in the </a:t>
            </a:r>
            <a:r>
              <a:rPr lang="en-GB" altLang="zh-CN" sz="2400" b="1" dirty="0">
                <a:solidFill>
                  <a:srgbClr val="0070C0"/>
                </a:solidFill>
                <a:latin typeface="Open Sans Regular" panose="020B0606030504020204" charset="0"/>
                <a:ea typeface="宋体" pitchFamily="2" charset="-122"/>
                <a:cs typeface="Open Sans Regular" panose="020B0606030504020204" charset="0"/>
              </a:rPr>
              <a:t>Republic</a:t>
            </a:r>
            <a:r>
              <a:rPr lang="zh-CN" altLang="en-US" sz="2400" b="1" dirty="0">
                <a:solidFill>
                  <a:srgbClr val="0070C0"/>
                </a:solidFill>
                <a:latin typeface="Open Sans Regular" panose="020B0606030504020204" charset="0"/>
                <a:ea typeface="宋体" pitchFamily="2" charset="-122"/>
                <a:cs typeface="Open Sans Regular" panose="020B0606030504020204" charset="0"/>
              </a:rPr>
              <a:t> </a:t>
            </a:r>
            <a:r>
              <a:rPr lang="en-GB" altLang="zh-CN" sz="2400" b="1" dirty="0">
                <a:solidFill>
                  <a:srgbClr val="0070C0"/>
                </a:solidFill>
                <a:latin typeface="Open Sans Regular" panose="020B0606030504020204" charset="0"/>
                <a:ea typeface="宋体" pitchFamily="2" charset="-122"/>
                <a:cs typeface="Open Sans Regular" panose="020B0606030504020204" charset="0"/>
              </a:rPr>
              <a:t>of</a:t>
            </a:r>
            <a:r>
              <a:rPr lang="zh-CN" altLang="en-US" sz="2400" b="1" dirty="0">
                <a:solidFill>
                  <a:srgbClr val="0070C0"/>
                </a:solidFill>
                <a:latin typeface="Open Sans Regular" panose="020B0606030504020204" charset="0"/>
                <a:ea typeface="宋体" pitchFamily="2" charset="-122"/>
                <a:cs typeface="Open Sans Regular" panose="020B0606030504020204" charset="0"/>
              </a:rPr>
              <a:t> </a:t>
            </a:r>
            <a:r>
              <a:rPr lang="en-GB" altLang="zh-CN" sz="2400" b="1" dirty="0">
                <a:solidFill>
                  <a:srgbClr val="0070C0"/>
                </a:solidFill>
                <a:latin typeface="Open Sans Regular" panose="020B0606030504020204" charset="0"/>
                <a:ea typeface="宋体" pitchFamily="2" charset="-122"/>
                <a:cs typeface="Open Sans Regular" panose="020B0606030504020204" charset="0"/>
              </a:rPr>
              <a:t>Congo</a:t>
            </a:r>
            <a:r>
              <a:rPr lang="en-GB" altLang="zh-CN" sz="2400" b="1" dirty="0">
                <a:solidFill>
                  <a:srgbClr val="0070C0"/>
                </a:solidFill>
                <a:effectLst/>
                <a:latin typeface="Open Sans Regular" panose="020B0606030504020204" charset="0"/>
                <a:ea typeface="宋体" pitchFamily="2" charset="-122"/>
                <a:cs typeface="Open Sans Regular" panose="020B0606030504020204" charset="0"/>
              </a:rPr>
              <a:t> supported by </a:t>
            </a:r>
            <a:r>
              <a:rPr lang="en-GB" altLang="zh-CN" sz="2400" b="1" dirty="0">
                <a:solidFill>
                  <a:srgbClr val="0070C0"/>
                </a:solidFill>
                <a:latin typeface="Open Sans Regular" panose="020B0606030504020204" charset="0"/>
                <a:ea typeface="宋体" pitchFamily="2" charset="-122"/>
                <a:cs typeface="Open Sans Regular" panose="020B0606030504020204" charset="0"/>
              </a:rPr>
              <a:t>China</a:t>
            </a:r>
            <a:endParaRPr lang="en-GB" altLang="zh-CN" sz="2400" b="1" dirty="0">
              <a:solidFill>
                <a:srgbClr val="0070C0"/>
              </a:solidFill>
              <a:effectLst/>
              <a:latin typeface="Open Sans Regular" panose="020B0606030504020204" charset="0"/>
              <a:ea typeface="宋体" pitchFamily="2" charset="-122"/>
              <a:cs typeface="Open Sans Regular" panose="020B0606030504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stretch>
            <a:fillRect/>
          </a:stretch>
        </p:blipFill>
        <p:spPr>
          <a:xfrm>
            <a:off x="0" y="-75134"/>
            <a:ext cx="12192000" cy="853440"/>
          </a:xfrm>
          <a:prstGeom prst="rect">
            <a:avLst/>
          </a:prstGeom>
        </p:spPr>
      </p:pic>
      <p:cxnSp>
        <p:nvCxnSpPr>
          <p:cNvPr id="25" name="直接连接符 24"/>
          <p:cNvCxnSpPr/>
          <p:nvPr/>
        </p:nvCxnSpPr>
        <p:spPr>
          <a:xfrm flipV="1">
            <a:off x="149359" y="1390251"/>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25559" y="1544039"/>
            <a:ext cx="2087277" cy="400110"/>
          </a:xfrm>
          <a:prstGeom prst="rect">
            <a:avLst/>
          </a:prstGeom>
          <a:noFill/>
        </p:spPr>
        <p:txBody>
          <a:bodyPr wrap="square">
            <a:spAutoFit/>
          </a:bodyPr>
          <a:lstStyle/>
          <a:p>
            <a:pPr marL="285750" indent="-285750">
              <a:buFont typeface="Wingdings" panose="05000000000000000000" pitchFamily="2" charset="2"/>
              <a:buChar char="u"/>
            </a:pPr>
            <a:r>
              <a:rPr lang="en-US" altLang="zh-CN" sz="2000" b="1" u="sng" dirty="0">
                <a:solidFill>
                  <a:srgbClr val="0070C0"/>
                </a:solidFill>
                <a:latin typeface="Open Sans" panose="020B0606030504020204" pitchFamily="34" charset="0"/>
                <a:ea typeface="Open Sans" panose="020B0606030504020204" pitchFamily="34" charset="0"/>
                <a:cs typeface="Open Sans" panose="020B0606030504020204" pitchFamily="34" charset="0"/>
              </a:rPr>
              <a:t>Application</a:t>
            </a:r>
            <a:r>
              <a:rPr lang="zh-CN" altLang="en-US" sz="2000" b="1" u="sng" dirty="0">
                <a:solidFill>
                  <a:srgbClr val="0070C0"/>
                </a:solidFill>
                <a:latin typeface="Open Sans" panose="020B0606030504020204" pitchFamily="34" charset="0"/>
                <a:cs typeface="Open Sans" panose="020B0606030504020204" pitchFamily="34" charset="0"/>
              </a:rPr>
              <a:t> </a:t>
            </a:r>
            <a:endParaRPr lang="zh-CN" altLang="en-US" sz="2000" dirty="0">
              <a:solidFill>
                <a:srgbClr val="0070C0"/>
              </a:solidFill>
              <a:latin typeface="Open Sans" panose="020B0606030504020204" pitchFamily="34" charset="0"/>
              <a:cs typeface="Open Sans" panose="020B0606030504020204" pitchFamily="34" charset="0"/>
            </a:endParaRPr>
          </a:p>
        </p:txBody>
      </p:sp>
      <p:sp>
        <p:nvSpPr>
          <p:cNvPr id="11" name="Rectangle 18"/>
          <p:cNvSpPr txBox="1"/>
          <p:nvPr/>
        </p:nvSpPr>
        <p:spPr>
          <a:xfrm>
            <a:off x="2652664" y="1510588"/>
            <a:ext cx="9372389" cy="465070"/>
          </a:xfrm>
          <a:prstGeom prst="rect">
            <a:avLst/>
          </a:prstGeom>
          <a:noFill/>
          <a:ln w="9525" cap="flat" cmpd="sng">
            <a:noFill/>
            <a:prstDash val="solid"/>
            <a:miter/>
            <a:headEnd type="none" w="med" len="med"/>
            <a:tailEnd type="none" w="med" len="med"/>
          </a:ln>
        </p:spPr>
        <p:txBody>
          <a:bodyPr anchor="t"/>
          <a:lstStyle/>
          <a:p>
            <a:pPr indent="0" eaLnBrk="0" hangingPunct="0">
              <a:spcBef>
                <a:spcPct val="20000"/>
              </a:spcBef>
              <a:buClr>
                <a:schemeClr val="tx2"/>
              </a:buClr>
              <a:buFont typeface="Wingdings" panose="05000000000000000000" charset="0"/>
              <a:buNone/>
            </a:pP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In China, 90% of cassava tubers are used for alcohol and alcohol processing and 8% for animal feed processing.</a:t>
            </a:r>
          </a:p>
        </p:txBody>
      </p:sp>
      <p:pic>
        <p:nvPicPr>
          <p:cNvPr id="12" name="Picture 3"/>
          <p:cNvPicPr>
            <a:picLocks noChangeAspect="1"/>
          </p:cNvPicPr>
          <p:nvPr/>
        </p:nvPicPr>
        <p:blipFill>
          <a:blip r:embed="rId4"/>
          <a:stretch>
            <a:fillRect/>
          </a:stretch>
        </p:blipFill>
        <p:spPr>
          <a:xfrm>
            <a:off x="409965" y="2095995"/>
            <a:ext cx="10760149" cy="4673600"/>
          </a:xfrm>
          <a:prstGeom prst="rect">
            <a:avLst/>
          </a:prstGeom>
          <a:noFill/>
          <a:ln w="9525">
            <a:noFill/>
          </a:ln>
        </p:spPr>
      </p:pic>
      <p:sp>
        <p:nvSpPr>
          <p:cNvPr id="9" name="标题 1">
            <a:extLst>
              <a:ext uri="{FF2B5EF4-FFF2-40B4-BE49-F238E27FC236}">
                <a16:creationId xmlns:a16="http://schemas.microsoft.com/office/drawing/2014/main" id="{03DB6521-2586-5DEA-06CF-21C7724D00A0}"/>
              </a:ext>
            </a:extLst>
          </p:cNvPr>
          <p:cNvSpPr txBox="1">
            <a:spLocks/>
          </p:cNvSpPr>
          <p:nvPr/>
        </p:nvSpPr>
        <p:spPr>
          <a:xfrm>
            <a:off x="225559" y="826736"/>
            <a:ext cx="10972800" cy="562075"/>
          </a:xfr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General Information</a:t>
            </a:r>
            <a:endParaRPr lang="zh-CN" altLang="en-US" sz="3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框 52"/>
          <p:cNvSpPr txBox="1"/>
          <p:nvPr/>
        </p:nvSpPr>
        <p:spPr>
          <a:xfrm>
            <a:off x="245339" y="1486986"/>
            <a:ext cx="12015786" cy="479555"/>
          </a:xfrm>
          <a:prstGeom prst="rect">
            <a:avLst/>
          </a:prstGeom>
          <a:noFill/>
        </p:spPr>
        <p:txBody>
          <a:bodyPr wrap="square">
            <a:spAutoFit/>
          </a:bodyPr>
          <a:lstStyle/>
          <a:p>
            <a:pPr marL="285750" indent="-285750" fontAlgn="auto">
              <a:lnSpc>
                <a:spcPts val="3200"/>
              </a:lnSpc>
              <a:buFont typeface="Wingdings" panose="05000000000000000000" pitchFamily="2" charset="2"/>
              <a:buChar char="u"/>
            </a:pPr>
            <a:r>
              <a:rPr lang="en-US" altLang="zh-CN" sz="2000" u="sng"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Main Post-harvest Issues of Fresh Cassavas</a:t>
            </a:r>
            <a:endParaRPr lang="zh-CN" altLang="en-US" sz="2000" kern="1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pic>
        <p:nvPicPr>
          <p:cNvPr id="24" name="图片 23"/>
          <p:cNvPicPr>
            <a:picLocks noChangeAspect="1"/>
          </p:cNvPicPr>
          <p:nvPr/>
        </p:nvPicPr>
        <p:blipFill>
          <a:blip r:embed="rId4"/>
          <a:stretch>
            <a:fillRect/>
          </a:stretch>
        </p:blipFill>
        <p:spPr>
          <a:xfrm>
            <a:off x="0" y="-75134"/>
            <a:ext cx="12192000" cy="853440"/>
          </a:xfrm>
          <a:prstGeom prst="rect">
            <a:avLst/>
          </a:prstGeom>
        </p:spPr>
      </p:pic>
      <p:cxnSp>
        <p:nvCxnSpPr>
          <p:cNvPr id="25" name="直接连接符 24"/>
          <p:cNvCxnSpPr/>
          <p:nvPr/>
        </p:nvCxnSpPr>
        <p:spPr>
          <a:xfrm flipV="1">
            <a:off x="149359" y="1390251"/>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51630" y="2018355"/>
            <a:ext cx="6848241" cy="459741"/>
          </a:xfrm>
          <a:prstGeom prst="rect">
            <a:avLst/>
          </a:prstGeom>
          <a:noFill/>
          <a:ln>
            <a:noFill/>
          </a:ln>
        </p:spPr>
        <p:txBody>
          <a:bodyPr wrap="square">
            <a:spAutoFit/>
          </a:bodyPr>
          <a:lstStyle/>
          <a:p>
            <a:pPr fontAlgn="auto">
              <a:lnSpc>
                <a:spcPts val="3200"/>
              </a:lnSpc>
            </a:pPr>
            <a:r>
              <a:rPr lang="en-US" altLang="zh-CN" kern="100" dirty="0">
                <a:solidFill>
                  <a:srgbClr val="0070C0"/>
                </a:solidFill>
                <a:latin typeface="Open Sans" panose="020B0606030504020204" pitchFamily="34" charset="0"/>
                <a:ea typeface="Open Sans" panose="020B0606030504020204" pitchFamily="34" charset="0"/>
                <a:cs typeface="Open Sans" panose="020B0606030504020204" pitchFamily="34" charset="0"/>
              </a:rPr>
              <a:t>(1)Fresh </a:t>
            </a: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Cassavas</a:t>
            </a:r>
            <a:r>
              <a:rPr lang="en-US" altLang="zh-CN" kern="100" dirty="0">
                <a:solidFill>
                  <a:srgbClr val="0070C0"/>
                </a:solidFill>
                <a:latin typeface="Open Sans" panose="020B0606030504020204" pitchFamily="34" charset="0"/>
                <a:ea typeface="Open Sans" panose="020B0606030504020204" pitchFamily="34" charset="0"/>
                <a:cs typeface="Open Sans" panose="020B0606030504020204" pitchFamily="34" charset="0"/>
              </a:rPr>
              <a:t> are easily rotten after harvesting</a:t>
            </a:r>
            <a:endParaRPr lang="zh-CN" altLang="en-US" u="sng" kern="100" dirty="0">
              <a:solidFill>
                <a:srgbClr val="0070C0"/>
              </a:solidFill>
              <a:latin typeface="Open Sans" panose="020B0606030504020204" pitchFamily="34" charset="0"/>
              <a:ea typeface="华光琥珀_CNKI" panose="02000500000000000000" pitchFamily="2" charset="-122"/>
              <a:cs typeface="Open Sans" panose="020B0606030504020204" pitchFamily="34" charset="0"/>
            </a:endParaRPr>
          </a:p>
        </p:txBody>
      </p:sp>
      <p:pic>
        <p:nvPicPr>
          <p:cNvPr id="14" name="Picture 10"/>
          <p:cNvPicPr>
            <a:picLocks noChangeAspect="1" noChangeArrowheads="1"/>
          </p:cNvPicPr>
          <p:nvPr/>
        </p:nvPicPr>
        <p:blipFill>
          <a:blip r:embed="rId5" cstate="print">
            <a:extLst>
              <a:ext uri="{BEBA8EAE-BF5A-486C-A8C5-ECC9F3942E4B}">
                <a14:imgProps xmlns:a14="http://schemas.microsoft.com/office/drawing/2010/main">
                  <a14:imgLayer r:embed="rId6"/>
                </a14:imgProps>
              </a:ext>
            </a:extLst>
          </a:blip>
          <a:srcRect/>
          <a:stretch>
            <a:fillRect/>
          </a:stretch>
        </p:blipFill>
        <p:spPr bwMode="auto">
          <a:xfrm>
            <a:off x="182218" y="2701869"/>
            <a:ext cx="2731104" cy="1740677"/>
          </a:xfrm>
          <a:prstGeom prst="rect">
            <a:avLst/>
          </a:prstGeom>
          <a:ln>
            <a:noFill/>
          </a:ln>
          <a:effectLst>
            <a:outerShdw blurRad="190500" algn="tl" rotWithShape="0">
              <a:srgbClr val="000000">
                <a:alpha val="70000"/>
              </a:srgbClr>
            </a:outerShdw>
          </a:effectLst>
        </p:spPr>
      </p:pic>
      <p:sp>
        <p:nvSpPr>
          <p:cNvPr id="32" name="文本框 31"/>
          <p:cNvSpPr txBox="1"/>
          <p:nvPr/>
        </p:nvSpPr>
        <p:spPr>
          <a:xfrm>
            <a:off x="6477507" y="1976102"/>
            <a:ext cx="5651785" cy="459741"/>
          </a:xfrm>
          <a:prstGeom prst="rect">
            <a:avLst/>
          </a:prstGeom>
          <a:noFill/>
          <a:ln>
            <a:noFill/>
          </a:ln>
        </p:spPr>
        <p:txBody>
          <a:bodyPr wrap="square">
            <a:spAutoFit/>
          </a:bodyPr>
          <a:lstStyle/>
          <a:p>
            <a:pPr fontAlgn="auto">
              <a:lnSpc>
                <a:spcPts val="3200"/>
              </a:lnSpc>
            </a:pPr>
            <a:r>
              <a:rPr lang="en-US" altLang="zh-CN" kern="100" dirty="0">
                <a:solidFill>
                  <a:srgbClr val="0070C0"/>
                </a:solidFill>
                <a:latin typeface="Open Sans" panose="020B0606030504020204" pitchFamily="34" charset="0"/>
                <a:ea typeface="Open Sans" panose="020B0606030504020204" pitchFamily="34" charset="0"/>
                <a:cs typeface="Open Sans" panose="020B0606030504020204" pitchFamily="34" charset="0"/>
              </a:rPr>
              <a:t>(2) Fresh </a:t>
            </a: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Cassavas</a:t>
            </a:r>
            <a:r>
              <a:rPr lang="en-US" altLang="zh-CN" kern="100" dirty="0">
                <a:solidFill>
                  <a:srgbClr val="0070C0"/>
                </a:solidFill>
                <a:latin typeface="Open Sans" panose="020B0606030504020204" pitchFamily="34" charset="0"/>
                <a:ea typeface="Open Sans" panose="020B0606030504020204" pitchFamily="34" charset="0"/>
                <a:cs typeface="Open Sans" panose="020B0606030504020204" pitchFamily="34" charset="0"/>
              </a:rPr>
              <a:t> are difficult to process and peel</a:t>
            </a:r>
            <a:endParaRPr lang="zh-CN" altLang="en-US" u="sng" kern="100" dirty="0">
              <a:solidFill>
                <a:srgbClr val="0070C0"/>
              </a:solidFill>
              <a:latin typeface="Open Sans" panose="020B0606030504020204" pitchFamily="34" charset="0"/>
              <a:ea typeface="华光琥珀_CNKI" panose="02000500000000000000" pitchFamily="2" charset="-122"/>
              <a:cs typeface="Open Sans" panose="020B0606030504020204" pitchFamily="34" charset="0"/>
            </a:endParaRPr>
          </a:p>
        </p:txBody>
      </p:sp>
      <p:pic>
        <p:nvPicPr>
          <p:cNvPr id="4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3854" y="2711151"/>
            <a:ext cx="2328468" cy="17114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图片 9" descr="chip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217" y="4640364"/>
            <a:ext cx="5230105" cy="20701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 name="表格 47"/>
          <p:cNvGraphicFramePr>
            <a:graphicFrameLocks noGrp="1"/>
          </p:cNvGraphicFramePr>
          <p:nvPr>
            <p:custDataLst>
              <p:tags r:id="rId1"/>
            </p:custDataLst>
            <p:extLst>
              <p:ext uri="{D42A27DB-BD31-4B8C-83A1-F6EECF244321}">
                <p14:modId xmlns:p14="http://schemas.microsoft.com/office/powerpoint/2010/main" val="2748062261"/>
              </p:ext>
            </p:extLst>
          </p:nvPr>
        </p:nvGraphicFramePr>
        <p:xfrm>
          <a:off x="5677786" y="2710744"/>
          <a:ext cx="6457619" cy="1709497"/>
        </p:xfrm>
        <a:graphic>
          <a:graphicData uri="http://schemas.openxmlformats.org/drawingml/2006/table">
            <a:tbl>
              <a:tblPr>
                <a:tableStyleId>{5C22544A-7EE6-4342-B048-85BDC9FD1C3A}</a:tableStyleId>
              </a:tblPr>
              <a:tblGrid>
                <a:gridCol w="851833">
                  <a:extLst>
                    <a:ext uri="{9D8B030D-6E8A-4147-A177-3AD203B41FA5}">
                      <a16:colId xmlns:a16="http://schemas.microsoft.com/office/drawing/2014/main" val="20000"/>
                    </a:ext>
                  </a:extLst>
                </a:gridCol>
                <a:gridCol w="1544417">
                  <a:extLst>
                    <a:ext uri="{9D8B030D-6E8A-4147-A177-3AD203B41FA5}">
                      <a16:colId xmlns:a16="http://schemas.microsoft.com/office/drawing/2014/main" val="20001"/>
                    </a:ext>
                  </a:extLst>
                </a:gridCol>
                <a:gridCol w="1181724">
                  <a:extLst>
                    <a:ext uri="{9D8B030D-6E8A-4147-A177-3AD203B41FA5}">
                      <a16:colId xmlns:a16="http://schemas.microsoft.com/office/drawing/2014/main" val="20002"/>
                    </a:ext>
                  </a:extLst>
                </a:gridCol>
                <a:gridCol w="1326182">
                  <a:extLst>
                    <a:ext uri="{9D8B030D-6E8A-4147-A177-3AD203B41FA5}">
                      <a16:colId xmlns:a16="http://schemas.microsoft.com/office/drawing/2014/main" val="20003"/>
                    </a:ext>
                  </a:extLst>
                </a:gridCol>
                <a:gridCol w="1553463">
                  <a:extLst>
                    <a:ext uri="{9D8B030D-6E8A-4147-A177-3AD203B41FA5}">
                      <a16:colId xmlns:a16="http://schemas.microsoft.com/office/drawing/2014/main" val="20004"/>
                    </a:ext>
                  </a:extLst>
                </a:gridCol>
              </a:tblGrid>
              <a:tr h="558160">
                <a:tc>
                  <a:txBody>
                    <a:bodyPr/>
                    <a:lstStyle/>
                    <a:p>
                      <a:pPr algn="ctr" fontAlgn="ctr"/>
                      <a:r>
                        <a:rPr lang="en-US" altLang="zh-CN" sz="1600" u="none" strike="noStrike" dirty="0">
                          <a:effectLst/>
                          <a:latin typeface="Open Sans" panose="020B0606030504020204" pitchFamily="34" charset="0"/>
                          <a:ea typeface="Open Sans" panose="020B0606030504020204" pitchFamily="34" charset="0"/>
                          <a:cs typeface="Open Sans" panose="020B0606030504020204" pitchFamily="34" charset="0"/>
                        </a:rPr>
                        <a:t>No.</a:t>
                      </a:r>
                      <a:endParaRPr lang="zh-CN" altLang="en-US" sz="1600" b="0" i="0" u="none" strike="noStrike" dirty="0">
                        <a:solidFill>
                          <a:srgbClr val="000000"/>
                        </a:solidFill>
                        <a:effectLst/>
                        <a:latin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Fresh Cassava Weight </a:t>
                      </a:r>
                      <a:r>
                        <a:rPr lang="en-US" sz="1400" u="none" strike="noStrik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(Kg)</a:t>
                      </a: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Cassava Weight (</a:t>
                      </a:r>
                      <a:r>
                        <a:rPr lang="en-US" sz="1400" u="none" strike="noStrike" dirty="0">
                          <a:effectLst/>
                          <a:latin typeface="Open Sans" panose="020B0606030504020204" pitchFamily="34" charset="0"/>
                          <a:ea typeface="Open Sans" panose="020B0606030504020204" pitchFamily="34" charset="0"/>
                          <a:cs typeface="Open Sans" panose="020B0606030504020204" pitchFamily="34" charset="0"/>
                        </a:rPr>
                        <a:t>Kg)</a:t>
                      </a:r>
                      <a:endParaRPr lang="en-US"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Peeling Speed (</a:t>
                      </a:r>
                      <a:r>
                        <a:rPr lang="en-US" sz="1400" u="none" strike="noStrike" dirty="0">
                          <a:effectLst/>
                          <a:latin typeface="Open Sans" panose="020B0606030504020204" pitchFamily="34" charset="0"/>
                          <a:ea typeface="Open Sans" panose="020B0606030504020204" pitchFamily="34" charset="0"/>
                          <a:cs typeface="Open Sans" panose="020B0606030504020204" pitchFamily="34" charset="0"/>
                        </a:rPr>
                        <a:t>Kg/h)</a:t>
                      </a:r>
                      <a:endParaRPr lang="en-US"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Fresh </a:t>
                      </a:r>
                      <a:r>
                        <a:rPr lang="en-US" altLang="zh-CN" sz="1400" dirty="0">
                          <a:latin typeface="Open Sans" panose="020B0606030504020204" pitchFamily="34" charset="0"/>
                          <a:ea typeface="Open Sans" panose="020B0606030504020204" pitchFamily="34" charset="0"/>
                          <a:cs typeface="Open Sans" panose="020B0606030504020204" pitchFamily="34" charset="0"/>
                        </a:rPr>
                        <a:t>Cassava</a:t>
                      </a: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 Utilization</a:t>
                      </a:r>
                      <a:r>
                        <a:rPr lang="zh-CN" altLang="en-US" sz="1400" u="none" strike="noStrike" dirty="0">
                          <a:effectLst/>
                          <a:latin typeface="Open Sans" panose="020B0606030504020204" pitchFamily="34" charset="0"/>
                          <a:cs typeface="Open Sans" panose="020B0606030504020204" pitchFamily="34" charset="0"/>
                        </a:rPr>
                        <a:t>（</a:t>
                      </a: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a:t>
                      </a:r>
                      <a:r>
                        <a:rPr lang="zh-CN" altLang="en-US" sz="1400" u="none" strike="noStrike" dirty="0">
                          <a:effectLst/>
                          <a:latin typeface="Open Sans" panose="020B0606030504020204" pitchFamily="34" charset="0"/>
                          <a:cs typeface="Open Sans" panose="020B0606030504020204" pitchFamily="34" charset="0"/>
                        </a:rPr>
                        <a:t>）</a:t>
                      </a:r>
                      <a:endParaRPr lang="zh-CN" altLang="en-US" sz="1400" b="0" i="0" u="none" strike="noStrike" dirty="0">
                        <a:solidFill>
                          <a:srgbClr val="000000"/>
                        </a:solidFill>
                        <a:effectLst/>
                        <a:latin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7894">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1</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9.7007</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7.4801</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9.6381</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77.1089</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7894">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2</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9.9172</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7.4499</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9.7874</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75.1210</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7894">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3</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9.8010</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7.1638</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9.7017</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73.0925</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87655">
                <a:tc>
                  <a:txBody>
                    <a:bodyPr/>
                    <a:lstStyle/>
                    <a:p>
                      <a:pPr algn="ctr" fontAlgn="ctr"/>
                      <a:r>
                        <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Average</a:t>
                      </a:r>
                      <a:endParaRPr lang="zh-CN" altLang="en-US" sz="1400" b="0" i="0" u="none" strike="noStrike" dirty="0">
                        <a:solidFill>
                          <a:srgbClr val="000000"/>
                        </a:solidFill>
                        <a:effectLst/>
                        <a:latin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9.8063</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7.3646</a:t>
                      </a: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9.7091</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en-US" altLang="zh-CN" sz="1400" u="none" strike="noStrike" dirty="0">
                          <a:effectLst/>
                          <a:latin typeface="Open Sans" panose="020B0606030504020204" pitchFamily="34" charset="0"/>
                          <a:ea typeface="Open Sans" panose="020B0606030504020204" pitchFamily="34" charset="0"/>
                          <a:cs typeface="Open Sans" panose="020B0606030504020204" pitchFamily="34" charset="0"/>
                        </a:rPr>
                        <a:t>75.1075</a:t>
                      </a:r>
                      <a:endParaRPr lang="en-US" altLang="zh-CN"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4" marR="9524" marT="95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49" name="组合 48"/>
          <p:cNvGrpSpPr/>
          <p:nvPr/>
        </p:nvGrpSpPr>
        <p:grpSpPr>
          <a:xfrm>
            <a:off x="5817274" y="4724954"/>
            <a:ext cx="6172204" cy="1926749"/>
            <a:chOff x="2683" y="6058"/>
            <a:chExt cx="9720" cy="3035"/>
          </a:xfrm>
        </p:grpSpPr>
        <p:cxnSp>
          <p:nvCxnSpPr>
            <p:cNvPr id="52" name="直接连接符 51"/>
            <p:cNvCxnSpPr/>
            <p:nvPr/>
          </p:nvCxnSpPr>
          <p:spPr>
            <a:xfrm>
              <a:off x="2683" y="7345"/>
              <a:ext cx="0" cy="123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4" name="TextBox 58"/>
            <p:cNvSpPr txBox="1"/>
            <p:nvPr/>
          </p:nvSpPr>
          <p:spPr>
            <a:xfrm>
              <a:off x="3207" y="6131"/>
              <a:ext cx="2685" cy="582"/>
            </a:xfrm>
            <a:prstGeom prst="rect">
              <a:avLst/>
            </a:prstGeom>
            <a:noFill/>
            <a:ln w="9525">
              <a:noFill/>
            </a:ln>
          </p:spPr>
          <p:txBody>
            <a:bodyPr wrap="square">
              <a:spAutoFit/>
            </a:bodyPr>
            <a:lstStyle/>
            <a:p>
              <a:r>
                <a:rPr lang="en-US" altLang="zh-CN" b="1" dirty="0">
                  <a:solidFill>
                    <a:srgbClr val="0070C0"/>
                  </a:solidFill>
                  <a:latin typeface="Open Sans" panose="020B0606030504020204" pitchFamily="34" charset="0"/>
                  <a:ea typeface="Open Sans" panose="020B0606030504020204" pitchFamily="34" charset="0"/>
                  <a:cs typeface="Open Sans" panose="020B0606030504020204" pitchFamily="34" charset="0"/>
                </a:rPr>
                <a:t>Outer skin</a:t>
              </a:r>
              <a:endParaRPr lang="zh-CN" altLang="en-US"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57" name="TextBox 58"/>
            <p:cNvSpPr txBox="1"/>
            <p:nvPr/>
          </p:nvSpPr>
          <p:spPr>
            <a:xfrm>
              <a:off x="6713" y="6109"/>
              <a:ext cx="1982" cy="582"/>
            </a:xfrm>
            <a:prstGeom prst="rect">
              <a:avLst/>
            </a:prstGeom>
            <a:noFill/>
            <a:ln w="9525">
              <a:noFill/>
            </a:ln>
          </p:spPr>
          <p:txBody>
            <a:bodyPr wrap="square">
              <a:spAutoFit/>
            </a:bodyPr>
            <a:lstStyle/>
            <a:p>
              <a:r>
                <a:rPr lang="en-US" altLang="zh-CN" b="1" dirty="0">
                  <a:solidFill>
                    <a:srgbClr val="0070C0"/>
                  </a:solidFill>
                  <a:latin typeface="Open Sans" panose="020B0606030504020204" pitchFamily="34" charset="0"/>
                  <a:ea typeface="Open Sans" panose="020B0606030504020204" pitchFamily="34" charset="0"/>
                  <a:cs typeface="Open Sans" panose="020B0606030504020204" pitchFamily="34" charset="0"/>
                </a:rPr>
                <a:t>Phloem</a:t>
              </a:r>
              <a:endParaRPr lang="zh-CN" altLang="en-US"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58" name="TextBox 58"/>
            <p:cNvSpPr txBox="1"/>
            <p:nvPr/>
          </p:nvSpPr>
          <p:spPr>
            <a:xfrm>
              <a:off x="10265" y="6058"/>
              <a:ext cx="1617" cy="582"/>
            </a:xfrm>
            <a:prstGeom prst="rect">
              <a:avLst/>
            </a:prstGeom>
            <a:noFill/>
            <a:ln w="9525">
              <a:noFill/>
            </a:ln>
          </p:spPr>
          <p:txBody>
            <a:bodyPr wrap="square">
              <a:spAutoFit/>
            </a:bodyPr>
            <a:lstStyle/>
            <a:p>
              <a:r>
                <a:rPr lang="en-US" altLang="zh-CN" b="1" dirty="0">
                  <a:solidFill>
                    <a:srgbClr val="0070C0"/>
                  </a:solidFill>
                  <a:latin typeface="Open Sans" panose="020B0606030504020204" pitchFamily="34" charset="0"/>
                  <a:ea typeface="Open Sans" panose="020B0606030504020204" pitchFamily="34" charset="0"/>
                  <a:cs typeface="Open Sans" panose="020B0606030504020204" pitchFamily="34" charset="0"/>
                </a:rPr>
                <a:t>Xylem</a:t>
              </a:r>
              <a:endParaRPr lang="zh-CN" altLang="en-US"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59" name="Picture 10"/>
            <p:cNvPicPr>
              <a:picLocks noChangeArrowheads="1"/>
            </p:cNvPicPr>
            <p:nvPr/>
          </p:nvPicPr>
          <p:blipFill rotWithShape="1">
            <a:blip r:embed="rId9" cstate="screen"/>
            <a:srcRect/>
            <a:stretch>
              <a:fillRect/>
            </a:stretch>
          </p:blipFill>
          <p:spPr bwMode="auto">
            <a:xfrm>
              <a:off x="5971" y="6640"/>
              <a:ext cx="3044" cy="24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0" name="Picture 10"/>
            <p:cNvPicPr>
              <a:picLocks noChangeArrowheads="1"/>
            </p:cNvPicPr>
            <p:nvPr/>
          </p:nvPicPr>
          <p:blipFill rotWithShape="1">
            <a:blip r:embed="rId10" cstate="screen"/>
            <a:srcRect/>
            <a:stretch>
              <a:fillRect/>
            </a:stretch>
          </p:blipFill>
          <p:spPr bwMode="auto">
            <a:xfrm>
              <a:off x="9516" y="6640"/>
              <a:ext cx="2887" cy="24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 name="Picture 10"/>
            <p:cNvPicPr>
              <a:picLocks noChangeArrowheads="1"/>
            </p:cNvPicPr>
            <p:nvPr/>
          </p:nvPicPr>
          <p:blipFill rotWithShape="1">
            <a:blip r:embed="rId11" cstate="screen"/>
            <a:srcRect/>
            <a:stretch>
              <a:fillRect/>
            </a:stretch>
          </p:blipFill>
          <p:spPr bwMode="auto">
            <a:xfrm>
              <a:off x="2683" y="6648"/>
              <a:ext cx="2897" cy="24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62" name="文本框 61"/>
          <p:cNvSpPr txBox="1"/>
          <p:nvPr/>
        </p:nvSpPr>
        <p:spPr>
          <a:xfrm>
            <a:off x="7722235" y="2361740"/>
            <a:ext cx="2606803" cy="338554"/>
          </a:xfrm>
          <a:prstGeom prst="rect">
            <a:avLst/>
          </a:prstGeom>
          <a:noFill/>
        </p:spPr>
        <p:txBody>
          <a:bodyPr wrap="none" rtlCol="0">
            <a:spAutoFit/>
          </a:bodyPr>
          <a:lstStyle/>
          <a:p>
            <a:pPr algn="ctr" fontAlgn="ctr">
              <a:buClrTx/>
              <a:buSzTx/>
              <a:buFontTx/>
            </a:pPr>
            <a:r>
              <a:rPr lang="en-US" altLang="zh-CN" sz="160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Artificial Peeling Situation</a:t>
            </a:r>
            <a:endParaRPr lang="zh-CN" altLang="en-US" sz="1600" dirty="0">
              <a:solidFill>
                <a:srgbClr val="0070C0"/>
              </a:solidFill>
              <a:effectLst/>
              <a:latin typeface="Open Sans" panose="020B0606030504020204" pitchFamily="34" charset="0"/>
              <a:cs typeface="Open Sans" panose="020B0606030504020204" pitchFamily="34" charset="0"/>
            </a:endParaRPr>
          </a:p>
        </p:txBody>
      </p:sp>
      <p:sp>
        <p:nvSpPr>
          <p:cNvPr id="22" name="标题 1">
            <a:extLst>
              <a:ext uri="{FF2B5EF4-FFF2-40B4-BE49-F238E27FC236}">
                <a16:creationId xmlns:a16="http://schemas.microsoft.com/office/drawing/2014/main" id="{83CA131A-17FB-7928-7BF5-46C2B7F7E0A7}"/>
              </a:ext>
            </a:extLst>
          </p:cNvPr>
          <p:cNvSpPr txBox="1">
            <a:spLocks/>
          </p:cNvSpPr>
          <p:nvPr/>
        </p:nvSpPr>
        <p:spPr>
          <a:xfrm>
            <a:off x="210273" y="828176"/>
            <a:ext cx="10972800" cy="562075"/>
          </a:xfr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General Information</a:t>
            </a:r>
            <a:endParaRPr lang="zh-CN" altLang="en-US" sz="3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extLst>
      <p:ext uri="{BB962C8B-B14F-4D97-AF65-F5344CB8AC3E}">
        <p14:creationId xmlns:p14="http://schemas.microsoft.com/office/powerpoint/2010/main" val="81005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1877099" y="4425132"/>
            <a:ext cx="8789535" cy="752233"/>
          </a:xfrm>
          <a:prstGeom prst="rect">
            <a:avLst/>
          </a:prstGeom>
        </p:spPr>
        <p:txBody>
          <a:bodyPr wrap="none" lIns="91415" tIns="45708" rIns="91415" bIns="45708">
            <a:spAutoFit/>
          </a:bodyPr>
          <a:lstStyle/>
          <a:p>
            <a:pPr algn="ctr" defTabSz="628650">
              <a:lnSpc>
                <a:spcPct val="150000"/>
              </a:lnSpc>
              <a:defRPr/>
            </a:pPr>
            <a:r>
              <a:rPr lang="en-US" altLang="zh-CN" sz="3200" b="1" kern="0" dirty="0">
                <a:solidFill>
                  <a:schemeClr val="accent2"/>
                </a:solidFill>
                <a:latin typeface="Open Sans" panose="020B0606030504020204" pitchFamily="34" charset="0"/>
                <a:ea typeface="Open Sans" panose="020B0606030504020204" pitchFamily="34" charset="0"/>
                <a:cs typeface="Open Sans" panose="020B0606030504020204" pitchFamily="34" charset="0"/>
              </a:rPr>
              <a:t>Technology of Postharvest Loss Reduction</a:t>
            </a:r>
          </a:p>
        </p:txBody>
      </p:sp>
      <p:sp>
        <p:nvSpPr>
          <p:cNvPr id="8" name="椭圆 7"/>
          <p:cNvSpPr/>
          <p:nvPr/>
        </p:nvSpPr>
        <p:spPr>
          <a:xfrm>
            <a:off x="6198295" y="3096691"/>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Open Sans" panose="020B0606030504020204" pitchFamily="34" charset="0"/>
              <a:cs typeface="Open Sans" panose="020B0606030504020204" pitchFamily="34" charset="0"/>
            </a:endParaRPr>
          </a:p>
        </p:txBody>
      </p:sp>
      <p:sp>
        <p:nvSpPr>
          <p:cNvPr id="76" name="椭圆 75"/>
          <p:cNvSpPr/>
          <p:nvPr/>
        </p:nvSpPr>
        <p:spPr>
          <a:xfrm>
            <a:off x="7140897" y="2124447"/>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Open Sans" panose="020B0606030504020204" pitchFamily="34" charset="0"/>
              <a:cs typeface="Open Sans" panose="020B0606030504020204" pitchFamily="34" charset="0"/>
            </a:endParaRPr>
          </a:p>
        </p:txBody>
      </p:sp>
      <p:sp>
        <p:nvSpPr>
          <p:cNvPr id="77" name="椭圆 76"/>
          <p:cNvSpPr/>
          <p:nvPr/>
        </p:nvSpPr>
        <p:spPr>
          <a:xfrm>
            <a:off x="4766875" y="3171642"/>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Open Sans" panose="020B0606030504020204" pitchFamily="34" charset="0"/>
              <a:cs typeface="Open Sans" panose="020B0606030504020204" pitchFamily="34" charset="0"/>
            </a:endParaRPr>
          </a:p>
        </p:txBody>
      </p:sp>
      <p:sp>
        <p:nvSpPr>
          <p:cNvPr id="9" name="椭圆 8"/>
          <p:cNvSpPr/>
          <p:nvPr/>
        </p:nvSpPr>
        <p:spPr>
          <a:xfrm>
            <a:off x="4651435" y="1843201"/>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Open Sans" panose="020B0606030504020204" pitchFamily="34" charset="0"/>
              <a:cs typeface="Open Sans" panose="020B0606030504020204" pitchFamily="34" charset="0"/>
            </a:endParaRPr>
          </a:p>
        </p:txBody>
      </p:sp>
      <p:sp>
        <p:nvSpPr>
          <p:cNvPr id="10" name="椭圆 9"/>
          <p:cNvSpPr/>
          <p:nvPr/>
        </p:nvSpPr>
        <p:spPr>
          <a:xfrm>
            <a:off x="4981477" y="2124259"/>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Open Sans" panose="020B0606030504020204" pitchFamily="34" charset="0"/>
              <a:cs typeface="Open Sans" panose="020B0606030504020204" pitchFamily="34" charset="0"/>
            </a:endParaRPr>
          </a:p>
        </p:txBody>
      </p:sp>
      <p:sp>
        <p:nvSpPr>
          <p:cNvPr id="11" name="文本框 17"/>
          <p:cNvSpPr txBox="1"/>
          <p:nvPr/>
        </p:nvSpPr>
        <p:spPr>
          <a:xfrm>
            <a:off x="4850817" y="2414400"/>
            <a:ext cx="2125102" cy="1200329"/>
          </a:xfrm>
          <a:prstGeom prst="rect">
            <a:avLst/>
          </a:prstGeom>
          <a:noFill/>
        </p:spPr>
        <p:txBody>
          <a:bodyPr wrap="square" rtlCol="0">
            <a:spAutoFit/>
          </a:bodyPr>
          <a:lstStyle/>
          <a:p>
            <a:pPr algn="ctr"/>
            <a:r>
              <a:rPr lang="en-US" altLang="zh-CN" sz="7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02</a:t>
            </a:r>
            <a:endParaRPr lang="zh-CN" altLang="en-US" sz="88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12" name="Immagine 6"/>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p:cNvPicPr>
            <a:picLocks noChangeAspect="1"/>
          </p:cNvPicPr>
          <p:nvPr/>
        </p:nvPicPr>
        <p:blipFill>
          <a:blip r:embed="rId5"/>
          <a:stretch>
            <a:fillRect/>
          </a:stretch>
        </p:blipFill>
        <p:spPr>
          <a:xfrm>
            <a:off x="3074055" y="-27093"/>
            <a:ext cx="1002453" cy="647700"/>
          </a:xfrm>
          <a:prstGeom prst="rect">
            <a:avLst/>
          </a:prstGeom>
        </p:spPr>
      </p:pic>
      <p:pic>
        <p:nvPicPr>
          <p:cNvPr id="15" name="Picture 15" descr="A picture containing window&#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6" name="Picture 13"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42" presetClass="path" presetSubtype="0" decel="100000" fill="hold" grpId="1" nodeType="withEffect">
                                  <p:stCondLst>
                                    <p:cond delay="0"/>
                                  </p:stCondLst>
                                  <p:childTnLst>
                                    <p:animMotion origin="layout" path="M -3.54167E-6 -7.40741E-7 L 0.08894 0.08519 " pathEditMode="relative" rAng="0" ptsTypes="AA">
                                      <p:cBhvr>
                                        <p:cTn id="15" dur="1000" spd="-100000" fill="hold"/>
                                        <p:tgtEl>
                                          <p:spTgt spid="8"/>
                                        </p:tgtEl>
                                        <p:attrNameLst>
                                          <p:attrName>ppt_x</p:attrName>
                                          <p:attrName>ppt_y</p:attrName>
                                        </p:attrNameLst>
                                      </p:cBhvr>
                                      <p:rCtr x="4440" y="4259"/>
                                    </p:animMotion>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par>
                                <p:cTn id="27" presetID="42" presetClass="path" presetSubtype="0" decel="100000" fill="hold" grpId="1" nodeType="withEffect">
                                  <p:stCondLst>
                                    <p:cond delay="0"/>
                                  </p:stCondLst>
                                  <p:childTnLst>
                                    <p:animMotion origin="layout" path="M -3.54167E-6 -7.40741E-7 L 0.08894 0.08519 " pathEditMode="relative" rAng="0" ptsTypes="AA">
                                      <p:cBhvr>
                                        <p:cTn id="28" dur="1000" spd="-100000" fill="hold"/>
                                        <p:tgtEl>
                                          <p:spTgt spid="9"/>
                                        </p:tgtEl>
                                        <p:attrNameLst>
                                          <p:attrName>ppt_x</p:attrName>
                                          <p:attrName>ppt_y</p:attrName>
                                        </p:attrNameLst>
                                      </p:cBhvr>
                                      <p:rCtr x="4440" y="4259"/>
                                    </p:animMotion>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35" presetClass="path" presetSubtype="0" decel="40000" fill="hold" grpId="1" nodeType="withEffect">
                                  <p:stCondLst>
                                    <p:cond delay="0"/>
                                  </p:stCondLst>
                                  <p:childTnLst>
                                    <p:animMotion origin="layout" path="M 0.03073 1.11111E-6 L -0.15924 1.11111E-6 " pathEditMode="relative" rAng="0" ptsTypes="AA">
                                      <p:cBhvr>
                                        <p:cTn id="33" dur="1000" spd="-100000" fill="hold"/>
                                        <p:tgtEl>
                                          <p:spTgt spid="10"/>
                                        </p:tgtEl>
                                        <p:attrNameLst>
                                          <p:attrName>ppt_x</p:attrName>
                                          <p:attrName>ppt_y</p:attrName>
                                        </p:attrNameLst>
                                      </p:cBhvr>
                                      <p:rCtr x="-9505" y="0"/>
                                    </p:animMotion>
                                  </p:childTnLst>
                                </p:cTn>
                              </p:par>
                              <p:par>
                                <p:cTn id="34" presetID="35" presetClass="path" presetSubtype="0" accel="40000" decel="40000" fill="hold" grpId="2" nodeType="withEffect">
                                  <p:stCondLst>
                                    <p:cond delay="1000"/>
                                  </p:stCondLst>
                                  <p:childTnLst>
                                    <p:animMotion origin="layout" path="M 0.03073 7.40741E-7 L -6.25E-7 7.40741E-7 " pathEditMode="relative" rAng="0" ptsTypes="AA">
                                      <p:cBhvr>
                                        <p:cTn id="35" dur="750" fill="hold"/>
                                        <p:tgtEl>
                                          <p:spTgt spid="10"/>
                                        </p:tgtEl>
                                        <p:attrNameLst>
                                          <p:attrName>ppt_x</p:attrName>
                                          <p:attrName>ppt_y</p:attrName>
                                        </p:attrNameLst>
                                      </p:cBhvr>
                                      <p:rCtr x="-1536" y="0"/>
                                    </p:animMotion>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bldLvl="0" animBg="1"/>
      <p:bldP spid="8" grpId="1" bldLvl="0" animBg="1"/>
      <p:bldP spid="76" grpId="0" bldLvl="0" animBg="1"/>
      <p:bldP spid="77" grpId="0" bldLvl="0" animBg="1"/>
      <p:bldP spid="9" grpId="0" bldLvl="0" animBg="1"/>
      <p:bldP spid="9" grpId="1" bldLvl="0" animBg="1"/>
      <p:bldP spid="10" grpId="0" bldLvl="0" animBg="1"/>
      <p:bldP spid="10" grpId="1" bldLvl="0" animBg="1"/>
      <p:bldP spid="10" grpId="2" bldLvl="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90453" y="888220"/>
            <a:ext cx="12035598" cy="562075"/>
          </a:xfrm>
        </p:spPr>
        <p:txBody>
          <a:bodyPr>
            <a:noAutofit/>
          </a:bodyPr>
          <a:lstStyle/>
          <a:p>
            <a:pPr algn="l"/>
            <a:r>
              <a:rPr lang="en-US" altLang="zh-CN" sz="28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Technology of Postharvest Loss Reduction </a:t>
            </a:r>
            <a:endParaRPr lang="zh-CN" altLang="en-US" sz="28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2" name="图片 1"/>
          <p:cNvPicPr>
            <a:picLocks noChangeAspect="1"/>
          </p:cNvPicPr>
          <p:nvPr/>
        </p:nvPicPr>
        <p:blipFill>
          <a:blip r:embed="rId2"/>
          <a:stretch>
            <a:fillRect/>
          </a:stretch>
        </p:blipFill>
        <p:spPr>
          <a:xfrm>
            <a:off x="0" y="-75134"/>
            <a:ext cx="12192000" cy="853440"/>
          </a:xfrm>
          <a:prstGeom prst="rect">
            <a:avLst/>
          </a:prstGeom>
        </p:spPr>
      </p:pic>
      <p:cxnSp>
        <p:nvCxnSpPr>
          <p:cNvPr id="11" name="直接连接符 10"/>
          <p:cNvCxnSpPr/>
          <p:nvPr/>
        </p:nvCxnSpPr>
        <p:spPr>
          <a:xfrm flipV="1">
            <a:off x="129674" y="1416010"/>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90453" y="1542683"/>
            <a:ext cx="11858538" cy="1174552"/>
          </a:xfrm>
          <a:prstGeom prst="rect">
            <a:avLst/>
          </a:prstGeom>
          <a:noFill/>
        </p:spPr>
        <p:txBody>
          <a:bodyPr wrap="square" rtlCol="0">
            <a:spAutoFit/>
          </a:bodyPr>
          <a:lstStyle/>
          <a:p>
            <a:pPr marL="342900" indent="-342900" algn="just" fontAlgn="auto">
              <a:lnSpc>
                <a:spcPts val="2800"/>
              </a:lnSpc>
              <a:buFont typeface="Wingdings" panose="05000000000000000000" charset="0"/>
              <a:buChar char="n"/>
            </a:pPr>
            <a:r>
              <a:rPr lang="en-US" altLang="zh-CN"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Cassava is a typical tuber crop with different varieties, production methods and preservation techniques that are closely related to post-harvest damage reduction. At present, 47 varieties have been selected and promoted in China.</a:t>
            </a:r>
            <a:endParaRPr lang="zh-CN" altLang="en-US" sz="24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pic>
        <p:nvPicPr>
          <p:cNvPr id="3" name="图片 2"/>
          <p:cNvPicPr>
            <a:picLocks noChangeAspect="1"/>
          </p:cNvPicPr>
          <p:nvPr/>
        </p:nvPicPr>
        <p:blipFill>
          <a:blip r:embed="rId3" cstate="print"/>
          <a:stretch>
            <a:fillRect/>
          </a:stretch>
        </p:blipFill>
        <p:spPr>
          <a:xfrm>
            <a:off x="86745" y="2793108"/>
            <a:ext cx="4373245" cy="361980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8674" name="组合 19"/>
          <p:cNvGrpSpPr/>
          <p:nvPr/>
        </p:nvGrpSpPr>
        <p:grpSpPr>
          <a:xfrm>
            <a:off x="4703438" y="2717235"/>
            <a:ext cx="7359015" cy="3700119"/>
            <a:chOff x="624" y="2218"/>
            <a:chExt cx="12573" cy="4651"/>
          </a:xfrm>
        </p:grpSpPr>
        <p:pic>
          <p:nvPicPr>
            <p:cNvPr id="28675" name="图片 2" descr="IMG_4529"/>
            <p:cNvPicPr>
              <a:picLocks noChangeAspect="1"/>
            </p:cNvPicPr>
            <p:nvPr/>
          </p:nvPicPr>
          <p:blipFill>
            <a:blip r:embed="rId4"/>
            <a:stretch>
              <a:fillRect/>
            </a:stretch>
          </p:blipFill>
          <p:spPr>
            <a:xfrm>
              <a:off x="9498" y="4582"/>
              <a:ext cx="1799" cy="2268"/>
            </a:xfrm>
            <a:prstGeom prst="rect">
              <a:avLst/>
            </a:prstGeom>
            <a:noFill/>
            <a:ln w="12700" cap="flat" cmpd="sng">
              <a:solidFill>
                <a:schemeClr val="tx1"/>
              </a:solidFill>
              <a:prstDash val="solid"/>
              <a:round/>
              <a:headEnd type="none" w="med" len="med"/>
              <a:tailEnd type="none" w="med" len="med"/>
            </a:ln>
          </p:spPr>
        </p:pic>
        <p:pic>
          <p:nvPicPr>
            <p:cNvPr id="28676" name="图片 3" descr="IMG_4538"/>
            <p:cNvPicPr>
              <a:picLocks noChangeAspect="1"/>
            </p:cNvPicPr>
            <p:nvPr/>
          </p:nvPicPr>
          <p:blipFill>
            <a:blip r:embed="rId5"/>
            <a:stretch>
              <a:fillRect/>
            </a:stretch>
          </p:blipFill>
          <p:spPr>
            <a:xfrm>
              <a:off x="5933" y="4582"/>
              <a:ext cx="1824" cy="2268"/>
            </a:xfrm>
            <a:prstGeom prst="rect">
              <a:avLst/>
            </a:prstGeom>
            <a:noFill/>
            <a:ln w="12700" cap="flat" cmpd="sng">
              <a:solidFill>
                <a:schemeClr val="tx1"/>
              </a:solidFill>
              <a:prstDash val="solid"/>
              <a:round/>
              <a:headEnd type="none" w="med" len="med"/>
              <a:tailEnd type="none" w="med" len="med"/>
            </a:ln>
          </p:spPr>
        </p:pic>
        <p:pic>
          <p:nvPicPr>
            <p:cNvPr id="28677" name="图片 4" descr="IMG_4306"/>
            <p:cNvPicPr>
              <a:picLocks noChangeAspect="1"/>
            </p:cNvPicPr>
            <p:nvPr/>
          </p:nvPicPr>
          <p:blipFill>
            <a:blip r:embed="rId6"/>
            <a:srcRect/>
            <a:stretch>
              <a:fillRect/>
            </a:stretch>
          </p:blipFill>
          <p:spPr>
            <a:xfrm>
              <a:off x="624" y="2224"/>
              <a:ext cx="1746" cy="2267"/>
            </a:xfrm>
            <a:prstGeom prst="rect">
              <a:avLst/>
            </a:prstGeom>
            <a:noFill/>
            <a:ln w="12700" cap="flat" cmpd="sng">
              <a:solidFill>
                <a:schemeClr val="tx1"/>
              </a:solidFill>
              <a:prstDash val="solid"/>
              <a:round/>
              <a:headEnd type="none" w="med" len="med"/>
              <a:tailEnd type="none" w="med" len="med"/>
            </a:ln>
          </p:spPr>
        </p:pic>
        <p:pic>
          <p:nvPicPr>
            <p:cNvPr id="28678" name="图片 5" descr="IMG_4334"/>
            <p:cNvPicPr>
              <a:picLocks noChangeAspect="1"/>
            </p:cNvPicPr>
            <p:nvPr/>
          </p:nvPicPr>
          <p:blipFill>
            <a:blip r:embed="rId7"/>
            <a:srcRect/>
            <a:stretch>
              <a:fillRect/>
            </a:stretch>
          </p:blipFill>
          <p:spPr>
            <a:xfrm>
              <a:off x="2392" y="2225"/>
              <a:ext cx="1606" cy="2267"/>
            </a:xfrm>
            <a:prstGeom prst="rect">
              <a:avLst/>
            </a:prstGeom>
            <a:noFill/>
            <a:ln w="12700" cap="flat" cmpd="sng">
              <a:solidFill>
                <a:schemeClr val="tx1"/>
              </a:solidFill>
              <a:prstDash val="solid"/>
              <a:round/>
              <a:headEnd type="none" w="med" len="med"/>
              <a:tailEnd type="none" w="med" len="med"/>
            </a:ln>
          </p:spPr>
        </p:pic>
        <p:pic>
          <p:nvPicPr>
            <p:cNvPr id="28679" name="图片 6" descr="IMG_4312"/>
            <p:cNvPicPr>
              <a:picLocks noChangeAspect="1"/>
            </p:cNvPicPr>
            <p:nvPr/>
          </p:nvPicPr>
          <p:blipFill>
            <a:blip r:embed="rId8"/>
            <a:srcRect/>
            <a:stretch>
              <a:fillRect/>
            </a:stretch>
          </p:blipFill>
          <p:spPr>
            <a:xfrm>
              <a:off x="4027" y="2218"/>
              <a:ext cx="1820" cy="2267"/>
            </a:xfrm>
            <a:prstGeom prst="rect">
              <a:avLst/>
            </a:prstGeom>
            <a:noFill/>
            <a:ln w="12700" cap="flat" cmpd="sng">
              <a:solidFill>
                <a:schemeClr val="tx1"/>
              </a:solidFill>
              <a:prstDash val="solid"/>
              <a:round/>
              <a:headEnd type="none" w="med" len="med"/>
              <a:tailEnd type="none" w="med" len="med"/>
            </a:ln>
          </p:spPr>
        </p:pic>
        <p:pic>
          <p:nvPicPr>
            <p:cNvPr id="28680" name="图片 7" descr="IMG_4311"/>
            <p:cNvPicPr>
              <a:picLocks noChangeAspect="1"/>
            </p:cNvPicPr>
            <p:nvPr/>
          </p:nvPicPr>
          <p:blipFill>
            <a:blip r:embed="rId9"/>
            <a:srcRect/>
            <a:stretch>
              <a:fillRect/>
            </a:stretch>
          </p:blipFill>
          <p:spPr>
            <a:xfrm>
              <a:off x="5912" y="2225"/>
              <a:ext cx="1879" cy="2267"/>
            </a:xfrm>
            <a:prstGeom prst="rect">
              <a:avLst/>
            </a:prstGeom>
            <a:noFill/>
            <a:ln w="12700" cap="flat" cmpd="sng">
              <a:solidFill>
                <a:schemeClr val="tx1"/>
              </a:solidFill>
              <a:prstDash val="solid"/>
              <a:round/>
              <a:headEnd type="none" w="med" len="med"/>
              <a:tailEnd type="none" w="med" len="med"/>
            </a:ln>
          </p:spPr>
        </p:pic>
        <p:pic>
          <p:nvPicPr>
            <p:cNvPr id="28681" name="图片 8" descr="IMG_4329"/>
            <p:cNvPicPr>
              <a:picLocks noChangeAspect="1"/>
            </p:cNvPicPr>
            <p:nvPr/>
          </p:nvPicPr>
          <p:blipFill>
            <a:blip r:embed="rId10"/>
            <a:srcRect/>
            <a:stretch>
              <a:fillRect/>
            </a:stretch>
          </p:blipFill>
          <p:spPr>
            <a:xfrm>
              <a:off x="7834" y="2225"/>
              <a:ext cx="1645" cy="2268"/>
            </a:xfrm>
            <a:prstGeom prst="rect">
              <a:avLst/>
            </a:prstGeom>
            <a:noFill/>
            <a:ln w="12700" cap="flat" cmpd="sng">
              <a:solidFill>
                <a:schemeClr val="tx1"/>
              </a:solidFill>
              <a:prstDash val="solid"/>
              <a:round/>
              <a:headEnd type="none" w="med" len="med"/>
              <a:tailEnd type="none" w="med" len="med"/>
            </a:ln>
          </p:spPr>
        </p:pic>
        <p:pic>
          <p:nvPicPr>
            <p:cNvPr id="28682" name="图片 10" descr="IMG_4321"/>
            <p:cNvPicPr>
              <a:picLocks noChangeAspect="1"/>
            </p:cNvPicPr>
            <p:nvPr/>
          </p:nvPicPr>
          <p:blipFill>
            <a:blip r:embed="rId11"/>
            <a:srcRect/>
            <a:stretch>
              <a:fillRect/>
            </a:stretch>
          </p:blipFill>
          <p:spPr>
            <a:xfrm>
              <a:off x="9473" y="2226"/>
              <a:ext cx="1837" cy="2268"/>
            </a:xfrm>
            <a:prstGeom prst="rect">
              <a:avLst/>
            </a:prstGeom>
            <a:noFill/>
            <a:ln w="12700" cap="flat" cmpd="sng">
              <a:solidFill>
                <a:schemeClr val="tx1"/>
              </a:solidFill>
              <a:prstDash val="solid"/>
              <a:round/>
              <a:headEnd type="none" w="med" len="med"/>
              <a:tailEnd type="none" w="med" len="med"/>
            </a:ln>
          </p:spPr>
        </p:pic>
        <p:pic>
          <p:nvPicPr>
            <p:cNvPr id="28683" name="图片 11" descr="IMG_4541"/>
            <p:cNvPicPr>
              <a:picLocks noChangeAspect="1"/>
            </p:cNvPicPr>
            <p:nvPr/>
          </p:nvPicPr>
          <p:blipFill>
            <a:blip r:embed="rId12"/>
            <a:stretch>
              <a:fillRect/>
            </a:stretch>
          </p:blipFill>
          <p:spPr>
            <a:xfrm>
              <a:off x="2392" y="4565"/>
              <a:ext cx="1627" cy="2286"/>
            </a:xfrm>
            <a:prstGeom prst="rect">
              <a:avLst/>
            </a:prstGeom>
            <a:noFill/>
            <a:ln w="12700" cap="flat" cmpd="sng">
              <a:solidFill>
                <a:schemeClr val="tx1"/>
              </a:solidFill>
              <a:prstDash val="solid"/>
              <a:round/>
              <a:headEnd type="none" w="med" len="med"/>
              <a:tailEnd type="none" w="med" len="med"/>
            </a:ln>
          </p:spPr>
        </p:pic>
        <p:pic>
          <p:nvPicPr>
            <p:cNvPr id="28684" name="图片 12" descr="IMG_4519"/>
            <p:cNvPicPr>
              <a:picLocks noChangeAspect="1"/>
            </p:cNvPicPr>
            <p:nvPr/>
          </p:nvPicPr>
          <p:blipFill>
            <a:blip r:embed="rId13"/>
            <a:stretch>
              <a:fillRect/>
            </a:stretch>
          </p:blipFill>
          <p:spPr>
            <a:xfrm>
              <a:off x="4055" y="4582"/>
              <a:ext cx="1822" cy="2268"/>
            </a:xfrm>
            <a:prstGeom prst="rect">
              <a:avLst/>
            </a:prstGeom>
            <a:noFill/>
            <a:ln w="12700" cap="flat" cmpd="sng">
              <a:solidFill>
                <a:schemeClr val="tx1"/>
              </a:solidFill>
              <a:prstDash val="solid"/>
              <a:round/>
              <a:headEnd type="none" w="med" len="med"/>
              <a:tailEnd type="none" w="med" len="med"/>
            </a:ln>
          </p:spPr>
        </p:pic>
        <p:pic>
          <p:nvPicPr>
            <p:cNvPr id="28685" name="图片 13" descr="IMG_4318"/>
            <p:cNvPicPr>
              <a:picLocks noChangeAspect="1"/>
            </p:cNvPicPr>
            <p:nvPr/>
          </p:nvPicPr>
          <p:blipFill>
            <a:blip r:embed="rId14"/>
            <a:srcRect/>
            <a:stretch>
              <a:fillRect/>
            </a:stretch>
          </p:blipFill>
          <p:spPr>
            <a:xfrm>
              <a:off x="7792" y="4582"/>
              <a:ext cx="1670" cy="2268"/>
            </a:xfrm>
            <a:prstGeom prst="rect">
              <a:avLst/>
            </a:prstGeom>
            <a:noFill/>
            <a:ln w="12700" cap="flat" cmpd="sng">
              <a:solidFill>
                <a:schemeClr val="tx1"/>
              </a:solidFill>
              <a:prstDash val="solid"/>
              <a:round/>
              <a:headEnd type="none" w="med" len="med"/>
              <a:tailEnd type="none" w="med" len="med"/>
            </a:ln>
          </p:spPr>
        </p:pic>
        <p:pic>
          <p:nvPicPr>
            <p:cNvPr id="28686" name="图片 14" descr="IMG_4524"/>
            <p:cNvPicPr>
              <a:picLocks noChangeAspect="1"/>
            </p:cNvPicPr>
            <p:nvPr/>
          </p:nvPicPr>
          <p:blipFill>
            <a:blip r:embed="rId15"/>
            <a:stretch>
              <a:fillRect/>
            </a:stretch>
          </p:blipFill>
          <p:spPr>
            <a:xfrm>
              <a:off x="627" y="4584"/>
              <a:ext cx="1711" cy="2285"/>
            </a:xfrm>
            <a:prstGeom prst="rect">
              <a:avLst/>
            </a:prstGeom>
            <a:noFill/>
            <a:ln w="12700" cap="flat" cmpd="sng">
              <a:solidFill>
                <a:schemeClr val="tx1"/>
              </a:solidFill>
              <a:prstDash val="solid"/>
              <a:round/>
              <a:headEnd type="none" w="med" len="med"/>
              <a:tailEnd type="none" w="med" len="med"/>
            </a:ln>
          </p:spPr>
        </p:pic>
        <p:pic>
          <p:nvPicPr>
            <p:cNvPr id="28687" name="图片 16" descr="IMG_4323"/>
            <p:cNvPicPr>
              <a:picLocks noChangeAspect="1"/>
            </p:cNvPicPr>
            <p:nvPr/>
          </p:nvPicPr>
          <p:blipFill>
            <a:blip r:embed="rId16"/>
            <a:srcRect/>
            <a:stretch>
              <a:fillRect/>
            </a:stretch>
          </p:blipFill>
          <p:spPr>
            <a:xfrm>
              <a:off x="11323" y="2225"/>
              <a:ext cx="1874" cy="2268"/>
            </a:xfrm>
            <a:prstGeom prst="rect">
              <a:avLst/>
            </a:prstGeom>
            <a:noFill/>
            <a:ln w="12700" cap="flat" cmpd="sng">
              <a:solidFill>
                <a:schemeClr val="tx1"/>
              </a:solidFill>
              <a:prstDash val="solid"/>
              <a:round/>
              <a:headEnd type="none" w="med" len="med"/>
              <a:tailEnd type="none" w="med" len="med"/>
            </a:ln>
          </p:spPr>
        </p:pic>
        <p:pic>
          <p:nvPicPr>
            <p:cNvPr id="28688" name="图片 18" descr="IMG_4517"/>
            <p:cNvPicPr>
              <a:picLocks noChangeAspect="1"/>
            </p:cNvPicPr>
            <p:nvPr/>
          </p:nvPicPr>
          <p:blipFill>
            <a:blip r:embed="rId17"/>
            <a:stretch>
              <a:fillRect/>
            </a:stretch>
          </p:blipFill>
          <p:spPr>
            <a:xfrm>
              <a:off x="11333" y="4583"/>
              <a:ext cx="1841" cy="2268"/>
            </a:xfrm>
            <a:prstGeom prst="rect">
              <a:avLst/>
            </a:prstGeom>
            <a:noFill/>
            <a:ln w="12700" cap="flat" cmpd="sng">
              <a:solidFill>
                <a:schemeClr val="tx1"/>
              </a:solidFill>
              <a:prstDash val="solid"/>
              <a:round/>
              <a:headEnd type="none" w="med" len="med"/>
              <a:tailEnd type="none" w="med" len="med"/>
            </a:ln>
          </p:spPr>
        </p:pic>
      </p:grpSp>
    </p:spTree>
    <p:extLst>
      <p:ext uri="{BB962C8B-B14F-4D97-AF65-F5344CB8AC3E}">
        <p14:creationId xmlns:p14="http://schemas.microsoft.com/office/powerpoint/2010/main" val="215518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75134"/>
            <a:ext cx="12192000" cy="853440"/>
          </a:xfrm>
          <a:prstGeom prst="rect">
            <a:avLst/>
          </a:prstGeom>
        </p:spPr>
      </p:pic>
      <p:cxnSp>
        <p:nvCxnSpPr>
          <p:cNvPr id="11" name="直接连接符 10"/>
          <p:cNvCxnSpPr/>
          <p:nvPr/>
        </p:nvCxnSpPr>
        <p:spPr>
          <a:xfrm flipV="1">
            <a:off x="129674" y="1416010"/>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2771" name="Picture 4"/>
          <p:cNvPicPr>
            <a:picLocks noChangeAspect="1"/>
          </p:cNvPicPr>
          <p:nvPr/>
        </p:nvPicPr>
        <p:blipFill>
          <a:blip r:embed="rId4"/>
          <a:stretch>
            <a:fillRect/>
          </a:stretch>
        </p:blipFill>
        <p:spPr>
          <a:xfrm>
            <a:off x="26670" y="4001135"/>
            <a:ext cx="6789420" cy="2837815"/>
          </a:xfrm>
          <a:prstGeom prst="rect">
            <a:avLst/>
          </a:prstGeom>
          <a:noFill/>
          <a:ln w="9525">
            <a:noFill/>
          </a:ln>
        </p:spPr>
      </p:pic>
      <p:pic>
        <p:nvPicPr>
          <p:cNvPr id="34821" name="Picture 2"/>
          <p:cNvPicPr>
            <a:picLocks noChangeAspect="1"/>
          </p:cNvPicPr>
          <p:nvPr/>
        </p:nvPicPr>
        <p:blipFill>
          <a:blip r:embed="rId5"/>
          <a:stretch>
            <a:fillRect/>
          </a:stretch>
        </p:blipFill>
        <p:spPr>
          <a:xfrm>
            <a:off x="4203065" y="1416050"/>
            <a:ext cx="7907020" cy="2776220"/>
          </a:xfrm>
          <a:prstGeom prst="rect">
            <a:avLst/>
          </a:prstGeom>
          <a:noFill/>
          <a:ln w="9525">
            <a:noFill/>
          </a:ln>
        </p:spPr>
      </p:pic>
      <p:sp>
        <p:nvSpPr>
          <p:cNvPr id="9" name="矩形 2">
            <a:extLst>
              <a:ext uri="{FF2B5EF4-FFF2-40B4-BE49-F238E27FC236}">
                <a16:creationId xmlns:a16="http://schemas.microsoft.com/office/drawing/2014/main" id="{C981EC3E-DA2F-1F2F-4BA6-52275029D356}"/>
              </a:ext>
            </a:extLst>
          </p:cNvPr>
          <p:cNvSpPr>
            <a:spLocks noChangeArrowheads="1"/>
          </p:cNvSpPr>
          <p:nvPr/>
        </p:nvSpPr>
        <p:spPr bwMode="auto">
          <a:xfrm>
            <a:off x="129674" y="1526887"/>
            <a:ext cx="3937829" cy="2308324"/>
          </a:xfrm>
          <a:prstGeom prst="rect">
            <a:avLst/>
          </a:prstGeom>
          <a:noFill/>
          <a:ln w="9525">
            <a:noFill/>
            <a:miter lim="800000"/>
          </a:ln>
        </p:spPr>
        <p:txBody>
          <a:bodyPr wrap="square">
            <a:spAutoFit/>
          </a:bodyPr>
          <a:lstStyle/>
          <a:p>
            <a:pPr lvl="0" algn="just" fontAlgn="base">
              <a:spcBef>
                <a:spcPct val="0"/>
              </a:spcBef>
              <a:spcAft>
                <a:spcPct val="0"/>
              </a:spcAft>
              <a:buFont typeface="Wingdings" panose="05000000000000000000" pitchFamily="2" charset="2"/>
              <a:buChar char="n"/>
              <a:defRPr/>
            </a:pPr>
            <a:r>
              <a:rPr kumimoji="0" lang="en-US" altLang="zh-CN" b="0" i="1"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South China 5 </a:t>
            </a:r>
            <a:r>
              <a:rPr kumimoji="0" lang="en-US" altLang="zh-CN" b="0"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is applied and promoted in more than 200,000 hectares in</a:t>
            </a:r>
            <a:r>
              <a:rPr kumimoji="0" lang="en-US" altLang="zh-CN" b="0" i="0" u="none" strike="noStrike" kern="1200" cap="none" spc="0" normalizeH="0" baseline="0" noProof="0" dirty="0">
                <a:ln>
                  <a:noFill/>
                </a:ln>
                <a:solidFill>
                  <a:srgbClr val="0070C0"/>
                </a:solidFill>
                <a:effectLst/>
                <a:highlight>
                  <a:srgbClr val="FFFF00"/>
                </a:highlight>
                <a:uLnTx/>
                <a:uFillTx/>
                <a:latin typeface="Open Sans" panose="020B0606030504020204" pitchFamily="34" charset="0"/>
                <a:ea typeface="Open Sans" panose="020B0606030504020204" pitchFamily="34" charset="0"/>
                <a:cs typeface="Open Sans" panose="020B0606030504020204" pitchFamily="34" charset="0"/>
              </a:rPr>
              <a:t> Pursat Province and Kratie Province</a:t>
            </a:r>
            <a:r>
              <a:rPr kumimoji="0" lang="en-US" altLang="zh-CN" b="0"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in Cambodia.</a:t>
            </a:r>
          </a:p>
          <a:p>
            <a:pPr lvl="0" algn="just" fontAlgn="base">
              <a:spcBef>
                <a:spcPct val="0"/>
              </a:spcBef>
              <a:spcAft>
                <a:spcPct val="0"/>
              </a:spcAft>
              <a:buFont typeface="Wingdings" panose="05000000000000000000" pitchFamily="2" charset="2"/>
              <a:buChar char="n"/>
              <a:defRPr/>
            </a:pPr>
            <a:r>
              <a:rPr kumimoji="0" lang="en-US" altLang="zh-CN" b="0"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The new high-yielding variety of </a:t>
            </a:r>
            <a:r>
              <a:rPr kumimoji="0" lang="en-US" altLang="zh-CN" b="0" i="1"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South China 13</a:t>
            </a:r>
            <a:r>
              <a:rPr kumimoji="0" lang="en-US" altLang="zh-CN" b="0"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suitable for local cultivation, is applied and promoted in PPM Company.</a:t>
            </a:r>
            <a:endParaRPr kumimoji="0" lang="zh-CN" altLang="en-US" b="0" i="0" u="none" strike="noStrike" kern="1200" cap="none" spc="0" normalizeH="0" baseline="0" noProof="0" dirty="0">
              <a:ln>
                <a:noFill/>
              </a:ln>
              <a:solidFill>
                <a:srgbClr val="0070C0"/>
              </a:solidFill>
              <a:effectLst/>
              <a:uLnTx/>
              <a:uFillTx/>
              <a:latin typeface="Open Sans" panose="020B0606030504020204" pitchFamily="34" charset="0"/>
              <a:ea typeface="宋体" panose="02010600030101010101" pitchFamily="2" charset="-122"/>
              <a:cs typeface="Open Sans" panose="020B0606030504020204" pitchFamily="34" charset="0"/>
            </a:endParaRPr>
          </a:p>
        </p:txBody>
      </p:sp>
      <p:sp>
        <p:nvSpPr>
          <p:cNvPr id="10" name="Rectangle 9">
            <a:extLst>
              <a:ext uri="{FF2B5EF4-FFF2-40B4-BE49-F238E27FC236}">
                <a16:creationId xmlns:a16="http://schemas.microsoft.com/office/drawing/2014/main" id="{0243881C-ADE5-38F2-AA4A-4D76446163BE}"/>
              </a:ext>
            </a:extLst>
          </p:cNvPr>
          <p:cNvSpPr/>
          <p:nvPr/>
        </p:nvSpPr>
        <p:spPr>
          <a:xfrm>
            <a:off x="6984622" y="4272720"/>
            <a:ext cx="4604988" cy="2338461"/>
          </a:xfrm>
          <a:prstGeom prst="rect">
            <a:avLst/>
          </a:prstGeom>
          <a:noFill/>
          <a:ln w="9525" cap="flat" cmpd="sng">
            <a:noFill/>
            <a:prstDash val="solid"/>
            <a:miter/>
            <a:headEnd type="none" w="med" len="med"/>
            <a:tailEnd type="none" w="med" len="med"/>
          </a:ln>
          <a:effectLst>
            <a:prstShdw prst="shdw11" dir="16200000">
              <a:schemeClr val="bg2">
                <a:alpha val="50000"/>
              </a:schemeClr>
            </a:prstShdw>
          </a:effectLst>
        </p:spPr>
        <p:txBody>
          <a:bodyPr wrap="square" anchor="ctr">
            <a:spAutoFit/>
          </a:bodyPr>
          <a:lstStyle/>
          <a:p>
            <a:pPr algn="just" eaLnBrk="0" hangingPunct="0">
              <a:lnSpc>
                <a:spcPts val="2200"/>
              </a:lnSpc>
              <a:buFont typeface="Wingdings" panose="05000000000000000000" pitchFamily="2" charset="2"/>
              <a:buChar char="n"/>
            </a:pP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 The local cassava industry in the Republic of Congo: 9.0 tons/ha.</a:t>
            </a:r>
          </a:p>
          <a:p>
            <a:pPr algn="just" eaLnBrk="0" hangingPunct="0">
              <a:lnSpc>
                <a:spcPts val="2200"/>
              </a:lnSpc>
            </a:pPr>
            <a:endPar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endParaRPr>
          </a:p>
          <a:p>
            <a:pPr algn="just" eaLnBrk="0" hangingPunct="0">
              <a:lnSpc>
                <a:spcPts val="2200"/>
              </a:lnSpc>
              <a:buFont typeface="Wingdings" panose="05000000000000000000" pitchFamily="2" charset="2"/>
              <a:buChar char="n"/>
            </a:pP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 The new varieties </a:t>
            </a:r>
            <a:r>
              <a:rPr lang="en-US" altLang="zh-CN" i="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K265</a:t>
            </a: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 and </a:t>
            </a:r>
            <a:r>
              <a:rPr lang="en-US" altLang="zh-CN" i="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I93</a:t>
            </a: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 yielded 42 tons/ha and 26 ton/ha, respectively, and had some resistance to mosaic disease.</a:t>
            </a:r>
          </a:p>
          <a:p>
            <a:pPr algn="just" eaLnBrk="0" hangingPunct="0">
              <a:lnSpc>
                <a:spcPts val="2200"/>
              </a:lnSpc>
              <a:buFont typeface="Wingdings" panose="05000000000000000000" pitchFamily="2" charset="2"/>
              <a:buChar char="n"/>
            </a:pPr>
            <a:endPar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标题 1">
            <a:extLst>
              <a:ext uri="{FF2B5EF4-FFF2-40B4-BE49-F238E27FC236}">
                <a16:creationId xmlns:a16="http://schemas.microsoft.com/office/drawing/2014/main" id="{C29E517D-81E5-BFE6-199A-32DF827526A1}"/>
              </a:ext>
            </a:extLst>
          </p:cNvPr>
          <p:cNvSpPr txBox="1">
            <a:spLocks/>
          </p:cNvSpPr>
          <p:nvPr/>
        </p:nvSpPr>
        <p:spPr>
          <a:xfrm>
            <a:off x="190453" y="888220"/>
            <a:ext cx="12035598" cy="5620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Technology of Postharvest Loss Reduction </a:t>
            </a:r>
            <a:endParaRPr lang="zh-CN" altLang="en-US" sz="28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29673" y="870094"/>
            <a:ext cx="11547319" cy="562075"/>
          </a:xfrm>
        </p:spPr>
        <p:txBody>
          <a:bodyPr>
            <a:noAutofit/>
          </a:bodyPr>
          <a:lstStyle/>
          <a:p>
            <a:pPr algn="l"/>
            <a:r>
              <a:rPr lang="en-US" altLang="zh-CN" sz="28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Technology of Postharvest Loss Reduction </a:t>
            </a:r>
            <a:endParaRPr lang="zh-CN" altLang="en-US" sz="28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2" name="图片 1"/>
          <p:cNvPicPr>
            <a:picLocks noChangeAspect="1"/>
          </p:cNvPicPr>
          <p:nvPr/>
        </p:nvPicPr>
        <p:blipFill>
          <a:blip r:embed="rId2"/>
          <a:stretch>
            <a:fillRect/>
          </a:stretch>
        </p:blipFill>
        <p:spPr>
          <a:xfrm>
            <a:off x="0" y="-75134"/>
            <a:ext cx="12192000" cy="853440"/>
          </a:xfrm>
          <a:prstGeom prst="rect">
            <a:avLst/>
          </a:prstGeom>
        </p:spPr>
      </p:pic>
      <p:cxnSp>
        <p:nvCxnSpPr>
          <p:cNvPr id="11" name="直接连接符 10"/>
          <p:cNvCxnSpPr/>
          <p:nvPr/>
        </p:nvCxnSpPr>
        <p:spPr>
          <a:xfrm flipV="1">
            <a:off x="129673" y="1324166"/>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3">
            <a:extLst>
              <a:ext uri="{FF2B5EF4-FFF2-40B4-BE49-F238E27FC236}">
                <a16:creationId xmlns:a16="http://schemas.microsoft.com/office/drawing/2014/main" id="{65D3A07E-41CD-F9DB-3B44-8571CB727129}"/>
              </a:ext>
            </a:extLst>
          </p:cNvPr>
          <p:cNvSpPr txBox="1"/>
          <p:nvPr/>
        </p:nvSpPr>
        <p:spPr>
          <a:xfrm>
            <a:off x="2968963" y="5987906"/>
            <a:ext cx="8375978" cy="844014"/>
          </a:xfrm>
          <a:prstGeom prst="rect">
            <a:avLst/>
          </a:prstGeom>
          <a:noFill/>
          <a:ln w="9525">
            <a:noFill/>
          </a:ln>
        </p:spPr>
        <p:txBody>
          <a:bodyPr wrap="square" anchor="t">
            <a:spAutoFit/>
          </a:bodyPr>
          <a:lstStyle/>
          <a:p>
            <a:pPr algn="just">
              <a:lnSpc>
                <a:spcPts val="2000"/>
              </a:lnSpc>
              <a:buFont typeface="Wingdings" panose="05000000000000000000" pitchFamily="2" charset="2"/>
              <a:buChar char="u"/>
            </a:pPr>
            <a:r>
              <a:rPr lang="en-US"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 Using a genetic transformation system, </a:t>
            </a:r>
            <a:r>
              <a:rPr lang="en-US" altLang="zh-CN" sz="1400" i="1" dirty="0">
                <a:solidFill>
                  <a:srgbClr val="0070C0"/>
                </a:solidFill>
                <a:latin typeface="Open Sans" panose="020B0606030504020204" pitchFamily="34" charset="0"/>
                <a:ea typeface="Open Sans" panose="020B0606030504020204" pitchFamily="34" charset="0"/>
                <a:cs typeface="Open Sans" panose="020B0606030504020204" pitchFamily="34" charset="0"/>
              </a:rPr>
              <a:t>AtGloS2</a:t>
            </a:r>
            <a:r>
              <a:rPr lang="en-US"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 was transferred into the </a:t>
            </a:r>
            <a:r>
              <a:rPr lang="en-US" altLang="zh-CN" sz="1400" i="1" dirty="0">
                <a:solidFill>
                  <a:srgbClr val="0070C0"/>
                </a:solidFill>
                <a:latin typeface="Open Sans" panose="020B0606030504020204" pitchFamily="34" charset="0"/>
                <a:ea typeface="Open Sans" panose="020B0606030504020204" pitchFamily="34" charset="0"/>
                <a:cs typeface="Open Sans" panose="020B0606030504020204" pitchFamily="34" charset="0"/>
              </a:rPr>
              <a:t>South China 8 </a:t>
            </a:r>
            <a:r>
              <a:rPr lang="en-US"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variety, which significantly improved the postharvest physiological rot tolerance of </a:t>
            </a:r>
            <a:r>
              <a:rPr lang="en-US" altLang="zh-CN" sz="1400" i="1" dirty="0">
                <a:solidFill>
                  <a:srgbClr val="0070C0"/>
                </a:solidFill>
                <a:latin typeface="Open Sans" panose="020B0606030504020204" pitchFamily="34" charset="0"/>
                <a:ea typeface="Open Sans" panose="020B0606030504020204" pitchFamily="34" charset="0"/>
                <a:cs typeface="Open Sans" panose="020B0606030504020204" pitchFamily="34" charset="0"/>
              </a:rPr>
              <a:t>South China 8.</a:t>
            </a:r>
          </a:p>
          <a:p>
            <a:pPr algn="just">
              <a:lnSpc>
                <a:spcPts val="2000"/>
              </a:lnSpc>
              <a:buFont typeface="Wingdings" panose="05000000000000000000" pitchFamily="2" charset="2"/>
              <a:buChar char="u"/>
            </a:pPr>
            <a:endParaRPr lang="zh-CN" altLang="en-US" sz="1400" dirty="0">
              <a:solidFill>
                <a:srgbClr val="0070C0"/>
              </a:solidFill>
              <a:latin typeface="Open Sans" panose="020B0606030504020204" pitchFamily="34" charset="0"/>
              <a:ea typeface="微软雅黑" panose="020B0503020204020204" charset="-122"/>
              <a:cs typeface="Open Sans" panose="020B0606030504020204" pitchFamily="34" charset="0"/>
            </a:endParaRPr>
          </a:p>
        </p:txBody>
      </p:sp>
      <p:pic>
        <p:nvPicPr>
          <p:cNvPr id="12" name="Picture 15">
            <a:extLst>
              <a:ext uri="{FF2B5EF4-FFF2-40B4-BE49-F238E27FC236}">
                <a16:creationId xmlns:a16="http://schemas.microsoft.com/office/drawing/2014/main" id="{E8202F5C-81D6-E322-80F1-5E96A8754416}"/>
              </a:ext>
            </a:extLst>
          </p:cNvPr>
          <p:cNvPicPr>
            <a:picLocks noChangeAspect="1"/>
          </p:cNvPicPr>
          <p:nvPr/>
        </p:nvPicPr>
        <p:blipFill rotWithShape="1">
          <a:blip r:embed="rId3"/>
          <a:srcRect l="61220"/>
          <a:stretch/>
        </p:blipFill>
        <p:spPr>
          <a:xfrm>
            <a:off x="256855" y="1558598"/>
            <a:ext cx="2373329" cy="5117360"/>
          </a:xfrm>
          <a:prstGeom prst="rect">
            <a:avLst/>
          </a:prstGeom>
          <a:noFill/>
          <a:ln w="9525">
            <a:noFill/>
          </a:ln>
        </p:spPr>
      </p:pic>
      <p:pic>
        <p:nvPicPr>
          <p:cNvPr id="13" name="Picture 16">
            <a:extLst>
              <a:ext uri="{FF2B5EF4-FFF2-40B4-BE49-F238E27FC236}">
                <a16:creationId xmlns:a16="http://schemas.microsoft.com/office/drawing/2014/main" id="{A2EB66A6-CDB4-A372-94A9-96CA4C20A4C0}"/>
              </a:ext>
            </a:extLst>
          </p:cNvPr>
          <p:cNvPicPr>
            <a:picLocks noChangeAspect="1"/>
          </p:cNvPicPr>
          <p:nvPr/>
        </p:nvPicPr>
        <p:blipFill>
          <a:blip r:embed="rId4"/>
          <a:stretch>
            <a:fillRect/>
          </a:stretch>
        </p:blipFill>
        <p:spPr>
          <a:xfrm>
            <a:off x="2989240" y="1558598"/>
            <a:ext cx="8131716" cy="3993961"/>
          </a:xfrm>
          <a:prstGeom prst="rect">
            <a:avLst/>
          </a:prstGeom>
          <a:noFill/>
          <a:ln w="9525">
            <a:noFill/>
          </a:ln>
        </p:spPr>
      </p:pic>
      <p:graphicFrame>
        <p:nvGraphicFramePr>
          <p:cNvPr id="3" name="表格 4">
            <a:extLst>
              <a:ext uri="{FF2B5EF4-FFF2-40B4-BE49-F238E27FC236}">
                <a16:creationId xmlns:a16="http://schemas.microsoft.com/office/drawing/2014/main" id="{0F253B07-D60D-CDA0-7500-A7B9DE7602ED}"/>
              </a:ext>
            </a:extLst>
          </p:cNvPr>
          <p:cNvGraphicFramePr>
            <a:graphicFrameLocks noGrp="1"/>
          </p:cNvGraphicFramePr>
          <p:nvPr>
            <p:extLst>
              <p:ext uri="{D42A27DB-BD31-4B8C-83A1-F6EECF244321}">
                <p14:modId xmlns:p14="http://schemas.microsoft.com/office/powerpoint/2010/main" val="2562698019"/>
              </p:ext>
            </p:extLst>
          </p:nvPr>
        </p:nvGraphicFramePr>
        <p:xfrm>
          <a:off x="2968963" y="4630222"/>
          <a:ext cx="8172270" cy="1280160"/>
        </p:xfrm>
        <a:graphic>
          <a:graphicData uri="http://schemas.openxmlformats.org/drawingml/2006/table">
            <a:tbl>
              <a:tblPr firstRow="1" bandRow="1">
                <a:tableStyleId>{5C22544A-7EE6-4342-B048-85BDC9FD1C3A}</a:tableStyleId>
              </a:tblPr>
              <a:tblGrid>
                <a:gridCol w="1053259">
                  <a:extLst>
                    <a:ext uri="{9D8B030D-6E8A-4147-A177-3AD203B41FA5}">
                      <a16:colId xmlns:a16="http://schemas.microsoft.com/office/drawing/2014/main" val="4046128464"/>
                    </a:ext>
                  </a:extLst>
                </a:gridCol>
                <a:gridCol w="1381760">
                  <a:extLst>
                    <a:ext uri="{9D8B030D-6E8A-4147-A177-3AD203B41FA5}">
                      <a16:colId xmlns:a16="http://schemas.microsoft.com/office/drawing/2014/main" val="2325490782"/>
                    </a:ext>
                  </a:extLst>
                </a:gridCol>
                <a:gridCol w="1430139">
                  <a:extLst>
                    <a:ext uri="{9D8B030D-6E8A-4147-A177-3AD203B41FA5}">
                      <a16:colId xmlns:a16="http://schemas.microsoft.com/office/drawing/2014/main" val="871309834"/>
                    </a:ext>
                  </a:extLst>
                </a:gridCol>
                <a:gridCol w="1089541">
                  <a:extLst>
                    <a:ext uri="{9D8B030D-6E8A-4147-A177-3AD203B41FA5}">
                      <a16:colId xmlns:a16="http://schemas.microsoft.com/office/drawing/2014/main" val="2722659202"/>
                    </a:ext>
                  </a:extLst>
                </a:gridCol>
                <a:gridCol w="1114451">
                  <a:extLst>
                    <a:ext uri="{9D8B030D-6E8A-4147-A177-3AD203B41FA5}">
                      <a16:colId xmlns:a16="http://schemas.microsoft.com/office/drawing/2014/main" val="472236227"/>
                    </a:ext>
                  </a:extLst>
                </a:gridCol>
                <a:gridCol w="1229360">
                  <a:extLst>
                    <a:ext uri="{9D8B030D-6E8A-4147-A177-3AD203B41FA5}">
                      <a16:colId xmlns:a16="http://schemas.microsoft.com/office/drawing/2014/main" val="370109601"/>
                    </a:ext>
                  </a:extLst>
                </a:gridCol>
                <a:gridCol w="873760">
                  <a:extLst>
                    <a:ext uri="{9D8B030D-6E8A-4147-A177-3AD203B41FA5}">
                      <a16:colId xmlns:a16="http://schemas.microsoft.com/office/drawing/2014/main" val="225801165"/>
                    </a:ext>
                  </a:extLst>
                </a:gridCol>
              </a:tblGrid>
              <a:tr h="370840">
                <a:tc>
                  <a:txBody>
                    <a:bodyPr/>
                    <a:lstStyle/>
                    <a:p>
                      <a:r>
                        <a:rPr lang="en-US" altLang="zh-CN"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Category</a:t>
                      </a:r>
                      <a:endParaRPr lang="zh-CN" altLang="en-US" sz="14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Plant Height/cm</a:t>
                      </a:r>
                      <a:endParaRPr lang="zh-CN" altLang="en-US" sz="14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Stem Thickness/cm</a:t>
                      </a:r>
                      <a:endParaRPr lang="zh-CN" altLang="en-US" sz="14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Number of Cassava</a:t>
                      </a:r>
                      <a:endParaRPr lang="zh-CN" altLang="en-US" sz="14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Yield Per Plant/kg</a:t>
                      </a:r>
                      <a:endParaRPr lang="zh-CN" altLang="en-US" sz="14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Dry Matter Content</a:t>
                      </a:r>
                      <a:endParaRPr lang="zh-CN" altLang="en-US" sz="14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Starch Rate%</a:t>
                      </a:r>
                      <a:endParaRPr lang="zh-CN" altLang="en-US" sz="14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1179631"/>
                  </a:ext>
                </a:extLst>
              </a:tr>
              <a:tr h="193267">
                <a:tc>
                  <a:txBody>
                    <a:bodyPr/>
                    <a:lstStyle/>
                    <a:p>
                      <a:r>
                        <a:rPr lang="en-US" altLang="zh-CN"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RYG-1</a:t>
                      </a:r>
                      <a:endParaRPr lang="zh-CN" altLang="en-US" sz="12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altLang="zh-CN"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108.00</a:t>
                      </a:r>
                      <a:endParaRPr lang="zh-CN" altLang="en-US" sz="12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altLang="zh-CN"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2.00</a:t>
                      </a:r>
                      <a:endParaRPr lang="zh-CN" altLang="en-US" sz="12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altLang="zh-CN"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6.33</a:t>
                      </a:r>
                      <a:endParaRPr lang="zh-CN" altLang="en-US" sz="12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altLang="zh-CN"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2.30</a:t>
                      </a:r>
                      <a:endParaRPr lang="zh-CN" altLang="en-US" sz="12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altLang="zh-CN"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0.42</a:t>
                      </a:r>
                      <a:endParaRPr lang="zh-CN" altLang="en-US" sz="12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altLang="zh-CN"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29.6</a:t>
                      </a:r>
                      <a:endParaRPr lang="zh-CN" altLang="en-US" sz="12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6411576"/>
                  </a:ext>
                </a:extLst>
              </a:tr>
              <a:tr h="0">
                <a:tc>
                  <a:txBody>
                    <a:bodyPr/>
                    <a:lstStyle/>
                    <a:p>
                      <a:r>
                        <a:rPr lang="en-US" altLang="zh-CN"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SC8</a:t>
                      </a:r>
                      <a:endParaRPr lang="zh-CN" altLang="en-US" sz="12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102.33</a:t>
                      </a:r>
                      <a:endParaRPr lang="zh-CN" altLang="en-US" sz="12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2.30</a:t>
                      </a:r>
                      <a:endParaRPr lang="zh-CN" altLang="en-US" sz="12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5.33</a:t>
                      </a:r>
                      <a:endParaRPr lang="zh-CN" altLang="en-US" sz="12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1.73</a:t>
                      </a:r>
                      <a:endParaRPr lang="zh-CN" altLang="en-US" sz="12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0.37</a:t>
                      </a:r>
                      <a:endParaRPr lang="zh-CN" altLang="en-US" sz="12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29.5</a:t>
                      </a:r>
                      <a:endParaRPr lang="zh-CN" altLang="en-US" sz="1200" dirty="0">
                        <a:solidFill>
                          <a:schemeClr val="tx1"/>
                        </a:solidFill>
                        <a:latin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6386684"/>
                  </a:ext>
                </a:extLst>
              </a:tr>
            </a:tbl>
          </a:graphicData>
        </a:graphic>
      </p:graphicFrame>
      <p:sp>
        <p:nvSpPr>
          <p:cNvPr id="5" name="文本框 4">
            <a:extLst>
              <a:ext uri="{FF2B5EF4-FFF2-40B4-BE49-F238E27FC236}">
                <a16:creationId xmlns:a16="http://schemas.microsoft.com/office/drawing/2014/main" id="{7A5E41D4-BC33-BECB-E283-043D9D417C1B}"/>
              </a:ext>
            </a:extLst>
          </p:cNvPr>
          <p:cNvSpPr txBox="1"/>
          <p:nvPr/>
        </p:nvSpPr>
        <p:spPr>
          <a:xfrm>
            <a:off x="6830289" y="4081231"/>
            <a:ext cx="4331221" cy="600164"/>
          </a:xfrm>
          <a:prstGeom prst="rect">
            <a:avLst/>
          </a:prstGeom>
          <a:solidFill>
            <a:schemeClr val="bg2">
              <a:lumMod val="20000"/>
              <a:lumOff val="80000"/>
            </a:schemeClr>
          </a:solidFill>
        </p:spPr>
        <p:txBody>
          <a:bodyPr wrap="square" rtlCol="0">
            <a:spAutoFit/>
          </a:bodyPr>
          <a:lstStyle/>
          <a:p>
            <a:pPr algn="just"/>
            <a:r>
              <a:rPr lang="en-US" altLang="zh-CN" sz="1100" dirty="0">
                <a:solidFill>
                  <a:srgbClr val="0070C0"/>
                </a:solidFill>
                <a:latin typeface="Open Sans" panose="020B0606030504020204" pitchFamily="34" charset="0"/>
                <a:ea typeface="Open Sans" panose="020B0606030504020204" pitchFamily="34" charset="0"/>
                <a:cs typeface="Open Sans" panose="020B0606030504020204" pitchFamily="34" charset="0"/>
              </a:rPr>
              <a:t>Observation of physiological decay resistance of transgenic RYG-1 (stored at room temperature at an average temperature of 30°C)</a:t>
            </a:r>
            <a:endParaRPr lang="zh-CN" altLang="en-US" sz="1100" dirty="0">
              <a:solidFill>
                <a:srgbClr val="0070C0"/>
              </a:solidFill>
              <a:latin typeface="Open Sans" panose="020B0606030504020204" pitchFamily="34" charset="0"/>
              <a:cs typeface="Open Sans" panose="020B0606030504020204" pitchFamily="34" charset="0"/>
            </a:endParaRPr>
          </a:p>
        </p:txBody>
      </p:sp>
      <p:sp>
        <p:nvSpPr>
          <p:cNvPr id="6" name="文本框 5">
            <a:extLst>
              <a:ext uri="{FF2B5EF4-FFF2-40B4-BE49-F238E27FC236}">
                <a16:creationId xmlns:a16="http://schemas.microsoft.com/office/drawing/2014/main" id="{6E83431F-B87A-CF3D-FC91-EF1D42A77060}"/>
              </a:ext>
            </a:extLst>
          </p:cNvPr>
          <p:cNvSpPr txBox="1"/>
          <p:nvPr/>
        </p:nvSpPr>
        <p:spPr>
          <a:xfrm>
            <a:off x="10346069" y="3248169"/>
            <a:ext cx="985521" cy="261610"/>
          </a:xfrm>
          <a:prstGeom prst="rect">
            <a:avLst/>
          </a:prstGeom>
          <a:noFill/>
        </p:spPr>
        <p:txBody>
          <a:bodyPr wrap="square" rtlCol="0">
            <a:spAutoFit/>
          </a:bodyPr>
          <a:lstStyle/>
          <a:p>
            <a:r>
              <a:rPr lang="en-US" altLang="zh-CN" sz="1100" dirty="0">
                <a:solidFill>
                  <a:srgbClr val="0070C0"/>
                </a:solidFill>
                <a:latin typeface="Open Sans" panose="020B0606030504020204" pitchFamily="34" charset="0"/>
                <a:ea typeface="Open Sans" panose="020B0606030504020204" pitchFamily="34" charset="0"/>
                <a:cs typeface="Open Sans" panose="020B0606030504020204" pitchFamily="34" charset="0"/>
              </a:rPr>
              <a:t>(1 month)</a:t>
            </a:r>
          </a:p>
        </p:txBody>
      </p:sp>
      <p:sp>
        <p:nvSpPr>
          <p:cNvPr id="7" name="文本框 6">
            <a:extLst>
              <a:ext uri="{FF2B5EF4-FFF2-40B4-BE49-F238E27FC236}">
                <a16:creationId xmlns:a16="http://schemas.microsoft.com/office/drawing/2014/main" id="{41A57A8F-9561-68CF-6A98-B86E50C55C49}"/>
              </a:ext>
            </a:extLst>
          </p:cNvPr>
          <p:cNvSpPr txBox="1"/>
          <p:nvPr/>
        </p:nvSpPr>
        <p:spPr>
          <a:xfrm>
            <a:off x="10359420" y="3892375"/>
            <a:ext cx="1182804" cy="261610"/>
          </a:xfrm>
          <a:prstGeom prst="rect">
            <a:avLst/>
          </a:prstGeom>
          <a:noFill/>
        </p:spPr>
        <p:txBody>
          <a:bodyPr wrap="square" rtlCol="0">
            <a:spAutoFit/>
          </a:bodyPr>
          <a:lstStyle/>
          <a:p>
            <a:r>
              <a:rPr lang="en-US" altLang="zh-CN" sz="1100" dirty="0">
                <a:solidFill>
                  <a:srgbClr val="0070C0"/>
                </a:solidFill>
                <a:latin typeface="Open Sans" panose="020B0606030504020204" pitchFamily="34" charset="0"/>
                <a:ea typeface="Open Sans" panose="020B0606030504020204" pitchFamily="34" charset="0"/>
                <a:cs typeface="Open Sans" panose="020B0606030504020204" pitchFamily="34" charset="0"/>
              </a:rPr>
              <a:t>(4 months)</a:t>
            </a:r>
            <a:endParaRPr lang="zh-CN" altLang="en-US" sz="1100" dirty="0">
              <a:solidFill>
                <a:srgbClr val="0070C0"/>
              </a:solidFill>
              <a:latin typeface="Open Sans" panose="020B0606030504020204" pitchFamily="34" charset="0"/>
              <a:cs typeface="Open Sans" panose="020B0606030504020204" pitchFamily="34" charset="0"/>
            </a:endParaRPr>
          </a:p>
        </p:txBody>
      </p:sp>
      <p:sp>
        <p:nvSpPr>
          <p:cNvPr id="8" name="文本框 7">
            <a:extLst>
              <a:ext uri="{FF2B5EF4-FFF2-40B4-BE49-F238E27FC236}">
                <a16:creationId xmlns:a16="http://schemas.microsoft.com/office/drawing/2014/main" id="{EFC6660B-A7EB-97EA-6B94-0F2E58D97E2A}"/>
              </a:ext>
            </a:extLst>
          </p:cNvPr>
          <p:cNvSpPr txBox="1"/>
          <p:nvPr/>
        </p:nvSpPr>
        <p:spPr>
          <a:xfrm>
            <a:off x="6729207" y="1608843"/>
            <a:ext cx="2262491" cy="276999"/>
          </a:xfrm>
          <a:prstGeom prst="rect">
            <a:avLst/>
          </a:prstGeom>
          <a:noFill/>
        </p:spPr>
        <p:txBody>
          <a:bodyPr wrap="square" rtlCol="0">
            <a:spAutoFit/>
          </a:bodyPr>
          <a:lstStyle/>
          <a:p>
            <a:r>
              <a:rPr lang="en-US" altLang="zh-CN" sz="1200" dirty="0">
                <a:solidFill>
                  <a:srgbClr val="0070C0"/>
                </a:solidFill>
                <a:latin typeface="Open Sans" panose="020B0606030504020204" pitchFamily="34" charset="0"/>
                <a:ea typeface="Open Sans" panose="020B0606030504020204" pitchFamily="34" charset="0"/>
                <a:cs typeface="Open Sans" panose="020B0606030504020204" pitchFamily="34" charset="0"/>
              </a:rPr>
              <a:t>Placement after cutting</a:t>
            </a:r>
            <a:endParaRPr lang="zh-CN" altLang="en-US" sz="1200" dirty="0">
              <a:solidFill>
                <a:srgbClr val="0070C0"/>
              </a:solidFill>
              <a:latin typeface="Open Sans" panose="020B0606030504020204" pitchFamily="34" charset="0"/>
              <a:cs typeface="Open Sans" panose="020B0606030504020204" pitchFamily="34" charset="0"/>
            </a:endParaRPr>
          </a:p>
        </p:txBody>
      </p:sp>
      <p:cxnSp>
        <p:nvCxnSpPr>
          <p:cNvPr id="14" name="直接箭头连接符 13">
            <a:extLst>
              <a:ext uri="{FF2B5EF4-FFF2-40B4-BE49-F238E27FC236}">
                <a16:creationId xmlns:a16="http://schemas.microsoft.com/office/drawing/2014/main" id="{B34C976C-CD31-93D5-EB97-DEC537D71DB7}"/>
              </a:ext>
            </a:extLst>
          </p:cNvPr>
          <p:cNvCxnSpPr>
            <a:cxnSpLocks/>
          </p:cNvCxnSpPr>
          <p:nvPr/>
        </p:nvCxnSpPr>
        <p:spPr>
          <a:xfrm>
            <a:off x="7426960" y="1854520"/>
            <a:ext cx="0" cy="175144"/>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FFA4B2F6-623C-8D61-4762-CBF1968C3BB4}"/>
              </a:ext>
            </a:extLst>
          </p:cNvPr>
          <p:cNvSpPr txBox="1"/>
          <p:nvPr/>
        </p:nvSpPr>
        <p:spPr>
          <a:xfrm>
            <a:off x="7088322" y="3837994"/>
            <a:ext cx="2061047" cy="276999"/>
          </a:xfrm>
          <a:prstGeom prst="rect">
            <a:avLst/>
          </a:prstGeom>
          <a:noFill/>
        </p:spPr>
        <p:txBody>
          <a:bodyPr wrap="square" rtlCol="0">
            <a:spAutoFit/>
          </a:bodyPr>
          <a:lstStyle/>
          <a:p>
            <a:r>
              <a:rPr lang="en-US" altLang="zh-CN" sz="1200" dirty="0">
                <a:solidFill>
                  <a:srgbClr val="0070C0"/>
                </a:solidFill>
                <a:latin typeface="Open Sans" panose="020B0606030504020204" pitchFamily="34" charset="0"/>
                <a:ea typeface="Open Sans" panose="020B0606030504020204" pitchFamily="34" charset="0"/>
                <a:cs typeface="Open Sans" panose="020B0606030504020204" pitchFamily="34" charset="0"/>
              </a:rPr>
              <a:t>Whole placement</a:t>
            </a:r>
            <a:endParaRPr lang="zh-CN" altLang="en-US" sz="1200" dirty="0">
              <a:solidFill>
                <a:srgbClr val="0070C0"/>
              </a:solidFill>
              <a:latin typeface="Open Sans" panose="020B0606030504020204" pitchFamily="34" charset="0"/>
              <a:cs typeface="Open Sans" panose="020B0606030504020204" pitchFamily="34" charset="0"/>
            </a:endParaRPr>
          </a:p>
        </p:txBody>
      </p:sp>
      <p:cxnSp>
        <p:nvCxnSpPr>
          <p:cNvPr id="18" name="直接箭头连接符 17">
            <a:extLst>
              <a:ext uri="{FF2B5EF4-FFF2-40B4-BE49-F238E27FC236}">
                <a16:creationId xmlns:a16="http://schemas.microsoft.com/office/drawing/2014/main" id="{579AB9D0-8B27-AD70-0283-86443E603970}"/>
              </a:ext>
            </a:extLst>
          </p:cNvPr>
          <p:cNvCxnSpPr/>
          <p:nvPr/>
        </p:nvCxnSpPr>
        <p:spPr>
          <a:xfrm flipV="1">
            <a:off x="7437120" y="3650034"/>
            <a:ext cx="0" cy="284873"/>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6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205152" y="943706"/>
            <a:ext cx="12906825" cy="509519"/>
          </a:xfrm>
        </p:spPr>
        <p:txBody>
          <a:bodyPr>
            <a:noAutofit/>
          </a:bodyPr>
          <a:lstStyle/>
          <a:p>
            <a:pPr algn="l"/>
            <a:r>
              <a:rPr lang="en-US" altLang="zh-CN" sz="28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Technology of Postharvest Loss Reduction </a:t>
            </a:r>
            <a:endParaRPr lang="zh-CN" altLang="en-US" sz="4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2" name="图片 1"/>
          <p:cNvPicPr>
            <a:picLocks noChangeAspect="1"/>
          </p:cNvPicPr>
          <p:nvPr/>
        </p:nvPicPr>
        <p:blipFill>
          <a:blip r:embed="rId2"/>
          <a:stretch>
            <a:fillRect/>
          </a:stretch>
        </p:blipFill>
        <p:spPr>
          <a:xfrm>
            <a:off x="0" y="-75134"/>
            <a:ext cx="12192000" cy="853440"/>
          </a:xfrm>
          <a:prstGeom prst="rect">
            <a:avLst/>
          </a:prstGeom>
        </p:spPr>
      </p:pic>
      <p:cxnSp>
        <p:nvCxnSpPr>
          <p:cNvPr id="11" name="直接连接符 10"/>
          <p:cNvCxnSpPr/>
          <p:nvPr/>
        </p:nvCxnSpPr>
        <p:spPr>
          <a:xfrm flipV="1">
            <a:off x="231258" y="1463703"/>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30"/>
          <p:cNvSpPr txBox="1"/>
          <p:nvPr/>
        </p:nvSpPr>
        <p:spPr>
          <a:xfrm>
            <a:off x="263507" y="6339652"/>
            <a:ext cx="2366850" cy="461665"/>
          </a:xfrm>
          <a:prstGeom prst="rect">
            <a:avLst/>
          </a:prstGeom>
          <a:noFill/>
        </p:spPr>
        <p:txBody>
          <a:bodyPr wrap="square" rtlCol="0">
            <a:spAutoFit/>
          </a:bodyPr>
          <a:lstStyle/>
          <a:p>
            <a:r>
              <a:rPr lang="en-US" altLang="zh-CN"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Digging/Pulling with Hoes</a:t>
            </a:r>
          </a:p>
          <a:p>
            <a:endParaRPr lang="zh-CN" altLang="en-US" sz="12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13" name="TextBox 30"/>
          <p:cNvSpPr txBox="1"/>
          <p:nvPr/>
        </p:nvSpPr>
        <p:spPr>
          <a:xfrm>
            <a:off x="2780851" y="6339652"/>
            <a:ext cx="1522594" cy="276999"/>
          </a:xfrm>
          <a:prstGeom prst="rect">
            <a:avLst/>
          </a:prstGeom>
          <a:noFill/>
        </p:spPr>
        <p:txBody>
          <a:bodyPr wrap="square" rtlCol="0">
            <a:spAutoFit/>
          </a:bodyPr>
          <a:lstStyle/>
          <a:p>
            <a:r>
              <a:rPr lang="en-US" altLang="zh-CN"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Mechanical Plow</a:t>
            </a:r>
            <a:endParaRPr lang="zh-CN" altLang="en-US" sz="12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14" name="TextBox 30"/>
          <p:cNvSpPr txBox="1"/>
          <p:nvPr/>
        </p:nvSpPr>
        <p:spPr>
          <a:xfrm>
            <a:off x="5886934" y="6339651"/>
            <a:ext cx="1543263" cy="276999"/>
          </a:xfrm>
          <a:prstGeom prst="rect">
            <a:avLst/>
          </a:prstGeom>
          <a:noFill/>
        </p:spPr>
        <p:txBody>
          <a:bodyPr wrap="square" rtlCol="0">
            <a:spAutoFit/>
          </a:bodyPr>
          <a:lstStyle/>
          <a:p>
            <a:r>
              <a:rPr lang="en-US" altLang="zh-CN"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Mechanical Rake</a:t>
            </a:r>
          </a:p>
        </p:txBody>
      </p:sp>
      <p:pic>
        <p:nvPicPr>
          <p:cNvPr id="5" name="图片 4"/>
          <p:cNvPicPr>
            <a:picLocks noChangeAspect="1"/>
          </p:cNvPicPr>
          <p:nvPr/>
        </p:nvPicPr>
        <p:blipFill>
          <a:blip r:embed="rId3"/>
          <a:stretch>
            <a:fillRect/>
          </a:stretch>
        </p:blipFill>
        <p:spPr>
          <a:xfrm>
            <a:off x="8432800" y="1674039"/>
            <a:ext cx="3550545" cy="2946915"/>
          </a:xfrm>
          <a:prstGeom prst="rect">
            <a:avLst/>
          </a:prstGeom>
          <a:ln>
            <a:noFill/>
          </a:ln>
          <a:effectLst>
            <a:outerShdw blurRad="190500" algn="tl" rotWithShape="0">
              <a:srgbClr val="000000">
                <a:alpha val="70000"/>
              </a:srgbClr>
            </a:outerShdw>
          </a:effectLst>
        </p:spPr>
      </p:pic>
      <p:pic>
        <p:nvPicPr>
          <p:cNvPr id="8" name="图片 7"/>
          <p:cNvPicPr>
            <a:picLocks noChangeAspect="1"/>
          </p:cNvPicPr>
          <p:nvPr/>
        </p:nvPicPr>
        <p:blipFill>
          <a:blip r:embed="rId4"/>
          <a:stretch>
            <a:fillRect/>
          </a:stretch>
        </p:blipFill>
        <p:spPr>
          <a:xfrm>
            <a:off x="263525" y="1776095"/>
            <a:ext cx="1975485" cy="2522855"/>
          </a:xfrm>
          <a:prstGeom prst="rect">
            <a:avLst/>
          </a:prstGeom>
          <a:ln>
            <a:noFill/>
          </a:ln>
          <a:effectLst>
            <a:outerShdw blurRad="190500" algn="tl" rotWithShape="0">
              <a:srgbClr val="000000">
                <a:alpha val="70000"/>
              </a:srgbClr>
            </a:outerShdw>
          </a:effectLst>
        </p:spPr>
      </p:pic>
      <p:pic>
        <p:nvPicPr>
          <p:cNvPr id="10" name="图片 9"/>
          <p:cNvPicPr>
            <a:picLocks noChangeAspect="1"/>
          </p:cNvPicPr>
          <p:nvPr/>
        </p:nvPicPr>
        <p:blipFill>
          <a:blip r:embed="rId5"/>
          <a:stretch>
            <a:fillRect/>
          </a:stretch>
        </p:blipFill>
        <p:spPr>
          <a:xfrm>
            <a:off x="263507" y="4370403"/>
            <a:ext cx="1975503" cy="1969249"/>
          </a:xfrm>
          <a:prstGeom prst="rect">
            <a:avLst/>
          </a:prstGeom>
          <a:ln>
            <a:noFill/>
          </a:ln>
          <a:effectLst>
            <a:outerShdw blurRad="190500" algn="tl" rotWithShape="0">
              <a:srgbClr val="000000">
                <a:alpha val="70000"/>
              </a:srgbClr>
            </a:outerShdw>
          </a:effec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4294" y="4370402"/>
            <a:ext cx="2729206" cy="19692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6" name="Picture 3" descr="D:\360安全浏览器下载\GDLJ202201008_11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2949" y="4667646"/>
            <a:ext cx="3714751" cy="2092569"/>
          </a:xfrm>
          <a:prstGeom prst="rect">
            <a:avLst/>
          </a:prstGeom>
          <a:ln>
            <a:noFill/>
          </a:ln>
          <a:effectLst>
            <a:outerShdw blurRad="190500" algn="tl" rotWithShape="0">
              <a:srgbClr val="000000">
                <a:alpha val="70000"/>
              </a:srgbClr>
            </a:outerShdw>
          </a:effectLst>
        </p:spPr>
      </p:pic>
      <p:sp>
        <p:nvSpPr>
          <p:cNvPr id="3" name="TextBox 30"/>
          <p:cNvSpPr txBox="1"/>
          <p:nvPr/>
        </p:nvSpPr>
        <p:spPr>
          <a:xfrm>
            <a:off x="9328785" y="4200525"/>
            <a:ext cx="1478280" cy="400110"/>
          </a:xfrm>
          <a:prstGeom prst="rect">
            <a:avLst/>
          </a:prstGeom>
          <a:noFill/>
        </p:spPr>
        <p:txBody>
          <a:bodyPr wrap="square" rtlCol="0">
            <a:spAutoFit/>
          </a:bodyPr>
          <a:lstStyle/>
          <a:p>
            <a:pPr algn="ctr"/>
            <a:r>
              <a:rPr lang="en-US" altLang="zh-CN"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30-60%</a:t>
            </a:r>
          </a:p>
        </p:txBody>
      </p:sp>
      <p:pic>
        <p:nvPicPr>
          <p:cNvPr id="74757" name="Picture 2"/>
          <p:cNvPicPr>
            <a:picLocks noChangeAspect="1"/>
          </p:cNvPicPr>
          <p:nvPr/>
        </p:nvPicPr>
        <p:blipFill>
          <a:blip r:embed="rId8">
            <a:lum contrast="10000"/>
          </a:blip>
          <a:srcRect t="3992" b="8679"/>
          <a:stretch>
            <a:fillRect/>
          </a:stretch>
        </p:blipFill>
        <p:spPr>
          <a:xfrm>
            <a:off x="5593080" y="1797050"/>
            <a:ext cx="2669540" cy="2270760"/>
          </a:xfrm>
          <a:prstGeom prst="roundRect">
            <a:avLst/>
          </a:prstGeom>
          <a:noFill/>
          <a:ln w="9525">
            <a:noFill/>
          </a:ln>
        </p:spPr>
      </p:pic>
      <p:pic>
        <p:nvPicPr>
          <p:cNvPr id="74759" name="内容占位符 7"/>
          <p:cNvPicPr>
            <a:picLocks noChangeAspect="1"/>
          </p:cNvPicPr>
          <p:nvPr/>
        </p:nvPicPr>
        <p:blipFill>
          <a:blip r:embed="rId9"/>
          <a:stretch>
            <a:fillRect/>
          </a:stretch>
        </p:blipFill>
        <p:spPr>
          <a:xfrm>
            <a:off x="2345055" y="1776095"/>
            <a:ext cx="1544320" cy="2550795"/>
          </a:xfrm>
          <a:prstGeom prst="roundRect">
            <a:avLst/>
          </a:prstGeom>
          <a:noFill/>
          <a:ln w="9525">
            <a:noFill/>
          </a:ln>
        </p:spPr>
      </p:pic>
      <p:pic>
        <p:nvPicPr>
          <p:cNvPr id="74760" name="内容占位符 8"/>
          <p:cNvPicPr>
            <a:picLocks noChangeAspect="1"/>
          </p:cNvPicPr>
          <p:nvPr/>
        </p:nvPicPr>
        <p:blipFill>
          <a:blip r:embed="rId10"/>
          <a:stretch>
            <a:fillRect/>
          </a:stretch>
        </p:blipFill>
        <p:spPr>
          <a:xfrm>
            <a:off x="3881755" y="1776095"/>
            <a:ext cx="1711325" cy="2550795"/>
          </a:xfrm>
          <a:prstGeom prst="roundRect">
            <a:avLst/>
          </a:prstGeom>
          <a:noFill/>
          <a:ln w="9525">
            <a:noFill/>
          </a:ln>
        </p:spPr>
      </p:pic>
      <p:pic>
        <p:nvPicPr>
          <p:cNvPr id="22533" name="图片 22532" descr="IMG20180103104823"/>
          <p:cNvPicPr>
            <a:picLocks noChangeAspect="1"/>
          </p:cNvPicPr>
          <p:nvPr/>
        </p:nvPicPr>
        <p:blipFill>
          <a:blip r:embed="rId11"/>
          <a:stretch>
            <a:fillRect/>
          </a:stretch>
        </p:blipFill>
        <p:spPr>
          <a:xfrm>
            <a:off x="5293360" y="4149725"/>
            <a:ext cx="2919095" cy="2190115"/>
          </a:xfrm>
          <a:prstGeom prst="round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39065" y="827980"/>
            <a:ext cx="12052935" cy="561975"/>
          </a:xfrm>
        </p:spPr>
        <p:txBody>
          <a:bodyPr>
            <a:noAutofit/>
          </a:bodyPr>
          <a:lstStyle/>
          <a:p>
            <a:pPr algn="l"/>
            <a:r>
              <a:rPr kumimoji="0" lang="en-US" altLang="zh-CN" sz="28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sym typeface="+mn-ea"/>
              </a:rPr>
              <a:t>Technologies of Postharvest Loss Reduction</a:t>
            </a:r>
            <a:endParaRPr lang="zh-CN" altLang="en-US" sz="48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2" name="图片 1"/>
          <p:cNvPicPr>
            <a:picLocks noChangeAspect="1"/>
          </p:cNvPicPr>
          <p:nvPr/>
        </p:nvPicPr>
        <p:blipFill>
          <a:blip r:embed="rId3"/>
          <a:stretch>
            <a:fillRect/>
          </a:stretch>
        </p:blipFill>
        <p:spPr>
          <a:xfrm>
            <a:off x="0" y="-75134"/>
            <a:ext cx="12192000" cy="853440"/>
          </a:xfrm>
          <a:prstGeom prst="rect">
            <a:avLst/>
          </a:prstGeom>
        </p:spPr>
      </p:pic>
      <p:cxnSp>
        <p:nvCxnSpPr>
          <p:cNvPr id="11" name="直接连接符 10"/>
          <p:cNvCxnSpPr/>
          <p:nvPr/>
        </p:nvCxnSpPr>
        <p:spPr>
          <a:xfrm flipV="1">
            <a:off x="129674" y="1416010"/>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394" name="图片 16393" descr="木薯宽窄双行起垄种植模式示意图 (3)"/>
          <p:cNvPicPr>
            <a:picLocks noChangeAspect="1"/>
          </p:cNvPicPr>
          <p:nvPr/>
        </p:nvPicPr>
        <p:blipFill>
          <a:blip r:embed="rId4"/>
          <a:srcRect l="737" r="1471" b="11513"/>
          <a:stretch>
            <a:fillRect/>
          </a:stretch>
        </p:blipFill>
        <p:spPr>
          <a:xfrm>
            <a:off x="26670" y="3319145"/>
            <a:ext cx="9745980" cy="3469005"/>
          </a:xfrm>
          <a:prstGeom prst="rect">
            <a:avLst/>
          </a:prstGeom>
          <a:noFill/>
          <a:ln w="9525">
            <a:noFill/>
          </a:ln>
          <a:effectLst>
            <a:outerShdw blurRad="50800" dist="38100" dir="2700000" algn="tl" rotWithShape="0">
              <a:prstClr val="black">
                <a:alpha val="40000"/>
              </a:prstClr>
            </a:outerShdw>
          </a:effectLst>
        </p:spPr>
      </p:pic>
      <p:sp>
        <p:nvSpPr>
          <p:cNvPr id="16388" name="文本框 5"/>
          <p:cNvSpPr txBox="1"/>
          <p:nvPr/>
        </p:nvSpPr>
        <p:spPr>
          <a:xfrm>
            <a:off x="204787" y="1591895"/>
            <a:ext cx="5254625" cy="2077492"/>
          </a:xfrm>
          <a:prstGeom prst="rect">
            <a:avLst/>
          </a:prstGeom>
          <a:noFill/>
          <a:ln w="9525">
            <a:noFill/>
          </a:ln>
        </p:spPr>
        <p:txBody>
          <a:bodyPr wrap="square">
            <a:spAutoFit/>
          </a:bodyPr>
          <a:lstStyle/>
          <a:p>
            <a:pPr marL="342900" algn="l" fontAlgn="auto">
              <a:lnSpc>
                <a:spcPct val="100000"/>
              </a:lnSpc>
              <a:spcAft>
                <a:spcPts val="600"/>
              </a:spcAft>
              <a:buClrTx/>
              <a:buSzTx/>
            </a:pPr>
            <a:r>
              <a:rPr lang="en-US" altLang="zh-CN" sz="2400" u="sng" dirty="0">
                <a:solidFill>
                  <a:srgbClr val="0070C0"/>
                </a:solidFill>
                <a:latin typeface="Open Sans" panose="020B0606030504020204" pitchFamily="34" charset="0"/>
                <a:ea typeface="Open Sans" panose="020B0606030504020204" pitchFamily="34" charset="0"/>
                <a:cs typeface="Open Sans" panose="020B0606030504020204" pitchFamily="34" charset="0"/>
              </a:rPr>
              <a:t>Mechanized Planting Technology</a:t>
            </a:r>
          </a:p>
          <a:p>
            <a:pPr marL="342900" algn="l" fontAlgn="auto">
              <a:lnSpc>
                <a:spcPct val="100000"/>
              </a:lnSpc>
              <a:buClrTx/>
              <a:buSzTx/>
              <a:buFont typeface="Wingdings" panose="05000000000000000000" charset="0"/>
              <a:buChar char="u"/>
            </a:pPr>
            <a:r>
              <a:rPr lang="en-US" altLang="zh-CN" sz="2000" dirty="0">
                <a:solidFill>
                  <a:srgbClr val="0070C0"/>
                </a:solidFill>
                <a:latin typeface="Open Sans" panose="020B0606030504020204" pitchFamily="34" charset="0"/>
                <a:ea typeface="Open Sans" panose="020B0606030504020204" pitchFamily="34" charset="0"/>
                <a:cs typeface="Open Sans" panose="020B0606030504020204" pitchFamily="34" charset="0"/>
              </a:rPr>
              <a:t>Inter-monopoly width: 120cm for wide rows and 60cm for narrow rows</a:t>
            </a:r>
          </a:p>
          <a:p>
            <a:pPr marL="342900" algn="l" fontAlgn="auto">
              <a:lnSpc>
                <a:spcPct val="100000"/>
              </a:lnSpc>
              <a:buClrTx/>
              <a:buSzTx/>
              <a:buFont typeface="Wingdings" panose="05000000000000000000" charset="0"/>
              <a:buChar char="u"/>
            </a:pPr>
            <a:r>
              <a:rPr lang="en-US" altLang="zh-CN" sz="2000" dirty="0">
                <a:solidFill>
                  <a:srgbClr val="0070C0"/>
                </a:solidFill>
                <a:latin typeface="Open Sans" panose="020B0606030504020204" pitchFamily="34" charset="0"/>
                <a:ea typeface="Open Sans" panose="020B0606030504020204" pitchFamily="34" charset="0"/>
                <a:cs typeface="Open Sans" panose="020B0606030504020204" pitchFamily="34" charset="0"/>
              </a:rPr>
              <a:t>Monopoly width: 60cm</a:t>
            </a:r>
          </a:p>
          <a:p>
            <a:pPr marL="342900" algn="l" fontAlgn="auto">
              <a:lnSpc>
                <a:spcPct val="100000"/>
              </a:lnSpc>
              <a:buClrTx/>
              <a:buSzTx/>
              <a:buFont typeface="Wingdings" panose="05000000000000000000" charset="0"/>
              <a:buChar char="u"/>
            </a:pPr>
            <a:r>
              <a:rPr lang="en-US" altLang="zh-CN" sz="2000" dirty="0">
                <a:solidFill>
                  <a:srgbClr val="0070C0"/>
                </a:solidFill>
                <a:latin typeface="Open Sans" panose="020B0606030504020204" pitchFamily="34" charset="0"/>
                <a:ea typeface="Open Sans" panose="020B0606030504020204" pitchFamily="34" charset="0"/>
                <a:cs typeface="Open Sans" panose="020B0606030504020204" pitchFamily="34" charset="0"/>
              </a:rPr>
              <a:t>Plant spacing: 70cm</a:t>
            </a:r>
          </a:p>
          <a:p>
            <a:pPr marL="342900" algn="l" fontAlgn="auto">
              <a:lnSpc>
                <a:spcPct val="100000"/>
              </a:lnSpc>
              <a:buClrTx/>
              <a:buSzTx/>
              <a:buFont typeface="Wingdings" panose="05000000000000000000" charset="0"/>
              <a:buChar char="u"/>
            </a:pPr>
            <a:r>
              <a:rPr lang="en-US" altLang="zh-CN" sz="2000" dirty="0">
                <a:solidFill>
                  <a:srgbClr val="0070C0"/>
                </a:solidFill>
                <a:latin typeface="Open Sans" panose="020B0606030504020204" pitchFamily="34" charset="0"/>
                <a:ea typeface="Open Sans" panose="020B0606030504020204" pitchFamily="34" charset="0"/>
                <a:cs typeface="Open Sans" panose="020B0606030504020204" pitchFamily="34" charset="0"/>
              </a:rPr>
              <a:t>Suitability: 90hp tractor</a:t>
            </a:r>
          </a:p>
        </p:txBody>
      </p:sp>
      <p:pic>
        <p:nvPicPr>
          <p:cNvPr id="17413" name="图片 17412"/>
          <p:cNvPicPr>
            <a:picLocks noChangeAspect="1"/>
          </p:cNvPicPr>
          <p:nvPr/>
        </p:nvPicPr>
        <p:blipFill>
          <a:blip r:embed="rId5"/>
          <a:stretch>
            <a:fillRect/>
          </a:stretch>
        </p:blipFill>
        <p:spPr>
          <a:xfrm>
            <a:off x="9871710" y="1518920"/>
            <a:ext cx="2208530" cy="1739900"/>
          </a:xfrm>
          <a:prstGeom prst="roundRect">
            <a:avLst/>
          </a:prstGeom>
          <a:noFill/>
          <a:ln w="9525">
            <a:noFill/>
          </a:ln>
        </p:spPr>
      </p:pic>
      <p:pic>
        <p:nvPicPr>
          <p:cNvPr id="17415" name="图片 17414" descr="IMG20180329154730"/>
          <p:cNvPicPr>
            <a:picLocks noChangeAspect="1"/>
          </p:cNvPicPr>
          <p:nvPr/>
        </p:nvPicPr>
        <p:blipFill>
          <a:blip r:embed="rId6"/>
          <a:srcRect t="14981"/>
          <a:stretch>
            <a:fillRect/>
          </a:stretch>
        </p:blipFill>
        <p:spPr>
          <a:xfrm>
            <a:off x="9872345" y="3319145"/>
            <a:ext cx="2207895" cy="1769110"/>
          </a:xfrm>
          <a:prstGeom prst="roundRect">
            <a:avLst/>
          </a:prstGeom>
          <a:noFill/>
          <a:ln w="9525">
            <a:noFill/>
          </a:ln>
        </p:spPr>
      </p:pic>
      <p:pic>
        <p:nvPicPr>
          <p:cNvPr id="18438" name="图片 18437" descr="2A768F0FFFA5417AAC74C20B8E08538D"/>
          <p:cNvPicPr>
            <a:picLocks noChangeAspect="1"/>
          </p:cNvPicPr>
          <p:nvPr/>
        </p:nvPicPr>
        <p:blipFill>
          <a:blip r:embed="rId7"/>
          <a:srcRect t="16812"/>
          <a:stretch>
            <a:fillRect/>
          </a:stretch>
        </p:blipFill>
        <p:spPr>
          <a:xfrm>
            <a:off x="5516880" y="1518920"/>
            <a:ext cx="4239895" cy="2237105"/>
          </a:xfrm>
          <a:prstGeom prst="roundRect">
            <a:avLst/>
          </a:prstGeom>
          <a:noFill/>
          <a:ln w="9525">
            <a:noFill/>
          </a:ln>
        </p:spPr>
      </p:pic>
      <p:pic>
        <p:nvPicPr>
          <p:cNvPr id="12" name="图片 11" descr="柬埔寨木薯宽窄双行起垄种植模式">
            <a:extLst>
              <a:ext uri="{FF2B5EF4-FFF2-40B4-BE49-F238E27FC236}">
                <a16:creationId xmlns:a16="http://schemas.microsoft.com/office/drawing/2014/main" id="{46384F5B-5CE4-FAA6-9B69-D555BA70AD6D}"/>
              </a:ext>
            </a:extLst>
          </p:cNvPr>
          <p:cNvPicPr>
            <a:picLocks noChangeAspect="1"/>
          </p:cNvPicPr>
          <p:nvPr/>
        </p:nvPicPr>
        <p:blipFill>
          <a:blip r:embed="rId8"/>
          <a:srcRect t="16603"/>
          <a:stretch>
            <a:fillRect/>
          </a:stretch>
        </p:blipFill>
        <p:spPr>
          <a:xfrm>
            <a:off x="9871710" y="5148580"/>
            <a:ext cx="2207895" cy="1590626"/>
          </a:xfrm>
          <a:prstGeom prst="round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205874" y="904735"/>
            <a:ext cx="11986126" cy="562075"/>
          </a:xfrm>
        </p:spPr>
        <p:txBody>
          <a:bodyPr>
            <a:noAutofit/>
          </a:bodyPr>
          <a:lstStyle/>
          <a:p>
            <a:pPr algn="l"/>
            <a:r>
              <a:rPr lang="en-US" altLang="zh-CN" sz="28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Technology of Postharvest Loss Reduction</a:t>
            </a:r>
            <a:endParaRPr lang="zh-CN" altLang="en-US" sz="28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2" name="图片 1"/>
          <p:cNvPicPr>
            <a:picLocks noChangeAspect="1"/>
          </p:cNvPicPr>
          <p:nvPr/>
        </p:nvPicPr>
        <p:blipFill>
          <a:blip r:embed="rId3"/>
          <a:stretch>
            <a:fillRect/>
          </a:stretch>
        </p:blipFill>
        <p:spPr>
          <a:xfrm>
            <a:off x="0" y="-75134"/>
            <a:ext cx="12192000" cy="853440"/>
          </a:xfrm>
          <a:prstGeom prst="rect">
            <a:avLst/>
          </a:prstGeom>
        </p:spPr>
      </p:pic>
      <p:cxnSp>
        <p:nvCxnSpPr>
          <p:cNvPr id="11" name="直接连接符 10"/>
          <p:cNvCxnSpPr/>
          <p:nvPr/>
        </p:nvCxnSpPr>
        <p:spPr>
          <a:xfrm flipV="1">
            <a:off x="129674" y="1416010"/>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2535" name="图片 22534"/>
          <p:cNvPicPr>
            <a:picLocks noChangeAspect="1"/>
          </p:cNvPicPr>
          <p:nvPr/>
        </p:nvPicPr>
        <p:blipFill>
          <a:blip r:embed="rId4"/>
          <a:stretch>
            <a:fillRect/>
          </a:stretch>
        </p:blipFill>
        <p:spPr>
          <a:xfrm>
            <a:off x="129540" y="3449003"/>
            <a:ext cx="4319588" cy="3240087"/>
          </a:xfrm>
          <a:prstGeom prst="roundRect">
            <a:avLst/>
          </a:prstGeom>
          <a:noFill/>
          <a:ln w="9525">
            <a:noFill/>
          </a:ln>
        </p:spPr>
      </p:pic>
      <p:pic>
        <p:nvPicPr>
          <p:cNvPr id="23583" name="图片 23582"/>
          <p:cNvPicPr>
            <a:picLocks noChangeAspect="1"/>
          </p:cNvPicPr>
          <p:nvPr/>
        </p:nvPicPr>
        <p:blipFill>
          <a:blip r:embed="rId5"/>
          <a:srcRect t="20132"/>
          <a:stretch>
            <a:fillRect/>
          </a:stretch>
        </p:blipFill>
        <p:spPr>
          <a:xfrm>
            <a:off x="5085080" y="4262755"/>
            <a:ext cx="3456305" cy="2426335"/>
          </a:xfrm>
          <a:prstGeom prst="roundRect">
            <a:avLst/>
          </a:prstGeom>
          <a:noFill/>
          <a:ln w="9525">
            <a:noFill/>
          </a:ln>
        </p:spPr>
      </p:pic>
      <p:pic>
        <p:nvPicPr>
          <p:cNvPr id="23585" name="图片 23584"/>
          <p:cNvPicPr>
            <a:picLocks noChangeAspect="1"/>
          </p:cNvPicPr>
          <p:nvPr/>
        </p:nvPicPr>
        <p:blipFill>
          <a:blip r:embed="rId6"/>
          <a:stretch>
            <a:fillRect/>
          </a:stretch>
        </p:blipFill>
        <p:spPr>
          <a:xfrm>
            <a:off x="8819515" y="1679575"/>
            <a:ext cx="3268345" cy="5010150"/>
          </a:xfrm>
          <a:prstGeom prst="roundRect">
            <a:avLst/>
          </a:prstGeom>
          <a:noFill/>
          <a:ln w="9525">
            <a:noFill/>
          </a:ln>
        </p:spPr>
      </p:pic>
      <p:pic>
        <p:nvPicPr>
          <p:cNvPr id="23586" name="图片 23585"/>
          <p:cNvPicPr>
            <a:picLocks noChangeAspect="1"/>
          </p:cNvPicPr>
          <p:nvPr/>
        </p:nvPicPr>
        <p:blipFill>
          <a:blip r:embed="rId7"/>
          <a:srcRect t="17798"/>
          <a:stretch>
            <a:fillRect/>
          </a:stretch>
        </p:blipFill>
        <p:spPr>
          <a:xfrm>
            <a:off x="5017770" y="1679575"/>
            <a:ext cx="3456305" cy="2442845"/>
          </a:xfrm>
          <a:prstGeom prst="roundRect">
            <a:avLst/>
          </a:prstGeom>
          <a:noFill/>
          <a:ln w="9525">
            <a:noFill/>
          </a:ln>
        </p:spPr>
      </p:pic>
      <p:sp>
        <p:nvSpPr>
          <p:cNvPr id="16388" name="文本框 5"/>
          <p:cNvSpPr txBox="1"/>
          <p:nvPr/>
        </p:nvSpPr>
        <p:spPr>
          <a:xfrm>
            <a:off x="0" y="1761963"/>
            <a:ext cx="5017770" cy="1184940"/>
          </a:xfrm>
          <a:prstGeom prst="rect">
            <a:avLst/>
          </a:prstGeom>
          <a:noFill/>
          <a:ln w="9525">
            <a:noFill/>
          </a:ln>
        </p:spPr>
        <p:txBody>
          <a:bodyPr wrap="square">
            <a:spAutoFit/>
          </a:bodyPr>
          <a:lstStyle/>
          <a:p>
            <a:pPr marL="342900" algn="l" fontAlgn="auto">
              <a:lnSpc>
                <a:spcPct val="150000"/>
              </a:lnSpc>
              <a:spcAft>
                <a:spcPts val="600"/>
              </a:spcAft>
              <a:buClrTx/>
              <a:buSzTx/>
            </a:pPr>
            <a:r>
              <a:rPr lang="en-US" altLang="zh-CN" sz="2000" u="sng" dirty="0">
                <a:solidFill>
                  <a:srgbClr val="0070C0"/>
                </a:solidFill>
                <a:latin typeface="Open Sans" panose="020B0606030504020204" pitchFamily="34" charset="0"/>
                <a:ea typeface="Open Sans" panose="020B0606030504020204" pitchFamily="34" charset="0"/>
                <a:cs typeface="Open Sans" panose="020B0606030504020204" pitchFamily="34" charset="0"/>
              </a:rPr>
              <a:t>Mechanized Harvesting Technology</a:t>
            </a:r>
          </a:p>
          <a:p>
            <a:pPr marL="628650" indent="-285750" algn="l" fontAlgn="auto">
              <a:buClrTx/>
              <a:buSzTx/>
              <a:buFont typeface="Wingdings" panose="05000000000000000000" pitchFamily="2" charset="2"/>
              <a:buChar char="u"/>
            </a:pP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Harrow width: 120cm</a:t>
            </a:r>
          </a:p>
          <a:p>
            <a:pPr marL="628650" indent="-285750" algn="l" fontAlgn="auto">
              <a:buClrTx/>
              <a:buSzTx/>
              <a:buFont typeface="Wingdings" panose="05000000000000000000" pitchFamily="2" charset="2"/>
              <a:buChar char="u"/>
            </a:pP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Suitability: 90hp tractor</a:t>
            </a:r>
            <a:endParaRPr lang="zh-CN" altLang="en-US" dirty="0">
              <a:solidFill>
                <a:srgbClr val="0070C0"/>
              </a:solidFill>
              <a:latin typeface="Open Sans" panose="020B0606030504020204" pitchFamily="34" charset="0"/>
              <a:cs typeface="Open Sans" panose="020B0606030504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82092" y="847845"/>
            <a:ext cx="13099955" cy="698340"/>
          </a:xfrm>
        </p:spPr>
        <p:txBody>
          <a:bodyPr>
            <a:noAutofit/>
          </a:bodyPr>
          <a:lstStyle/>
          <a:p>
            <a:pPr algn="l"/>
            <a:r>
              <a:rPr lang="en-US" altLang="zh-CN" sz="24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Technology of Postharvest Loss Reduction </a:t>
            </a:r>
            <a:br>
              <a:rPr lang="en-US" altLang="zh-CN" sz="1600" b="1" dirty="0">
                <a:latin typeface="Open Sans" panose="020B0606030504020204" pitchFamily="34" charset="0"/>
                <a:ea typeface="Open Sans" panose="020B0606030504020204" pitchFamily="34" charset="0"/>
                <a:cs typeface="Open Sans" panose="020B0606030504020204" pitchFamily="34" charset="0"/>
                <a:sym typeface="+mn-ea"/>
              </a:rPr>
            </a:br>
            <a:r>
              <a:rPr lang="en-US" altLang="zh-CN" sz="1600" b="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ea"/>
              </a:rPr>
              <a:t>(</a:t>
            </a:r>
            <a:r>
              <a:rPr lang="en-US" altLang="zh-CN"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Freshness Preservation Technology)</a:t>
            </a:r>
            <a:endParaRPr lang="zh-CN" altLang="en-US" sz="2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2" name="图片 1"/>
          <p:cNvPicPr>
            <a:picLocks noChangeAspect="1"/>
          </p:cNvPicPr>
          <p:nvPr/>
        </p:nvPicPr>
        <p:blipFill>
          <a:blip r:embed="rId3"/>
          <a:stretch>
            <a:fillRect/>
          </a:stretch>
        </p:blipFill>
        <p:spPr>
          <a:xfrm>
            <a:off x="0" y="-75134"/>
            <a:ext cx="12192000" cy="853440"/>
          </a:xfrm>
          <a:prstGeom prst="rect">
            <a:avLst/>
          </a:prstGeom>
        </p:spPr>
      </p:pic>
      <p:cxnSp>
        <p:nvCxnSpPr>
          <p:cNvPr id="11" name="直接连接符 10"/>
          <p:cNvCxnSpPr/>
          <p:nvPr/>
        </p:nvCxnSpPr>
        <p:spPr>
          <a:xfrm flipV="1">
            <a:off x="149359" y="1546185"/>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80017" y="1701285"/>
            <a:ext cx="11194541" cy="889924"/>
          </a:xfrm>
          <a:prstGeom prst="rect">
            <a:avLst/>
          </a:prstGeom>
          <a:noFill/>
        </p:spPr>
        <p:txBody>
          <a:bodyPr wrap="square">
            <a:spAutoFit/>
          </a:bodyPr>
          <a:lstStyle/>
          <a:p>
            <a:pPr marL="285750" indent="-285750" fontAlgn="auto">
              <a:lnSpc>
                <a:spcPts val="3200"/>
              </a:lnSpc>
              <a:buFont typeface="Wingdings" panose="05000000000000000000" pitchFamily="2" charset="2"/>
              <a:buChar char="u"/>
            </a:pPr>
            <a:r>
              <a:rPr lang="en-US" altLang="zh-CN" sz="2000" u="sng"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Postharvest Physiological Deterioration</a:t>
            </a:r>
          </a:p>
          <a:p>
            <a:pPr marL="285750" indent="-285750" fontAlgn="auto">
              <a:lnSpc>
                <a:spcPts val="3200"/>
              </a:lnSpc>
              <a:buFont typeface="Wingdings" panose="05000000000000000000" pitchFamily="2" charset="2"/>
              <a:buChar char="u"/>
            </a:pPr>
            <a:endParaRPr lang="zh-CN" altLang="en-US" sz="2000" kern="1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sp>
        <p:nvSpPr>
          <p:cNvPr id="7" name="文本框 6"/>
          <p:cNvSpPr txBox="1"/>
          <p:nvPr/>
        </p:nvSpPr>
        <p:spPr>
          <a:xfrm>
            <a:off x="142773" y="2292944"/>
            <a:ext cx="11932907" cy="830997"/>
          </a:xfrm>
          <a:prstGeom prst="rect">
            <a:avLst/>
          </a:prstGeom>
          <a:noFill/>
        </p:spPr>
        <p:txBody>
          <a:bodyPr wrap="square" rtlCol="0">
            <a:spAutoFit/>
          </a:bodyPr>
          <a:lstStyle/>
          <a:p>
            <a:pPr algn="just"/>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Post-harvest Physiological Deterioration (PPD) refers to the physiological phenomenon of cassava root tubers appearing inside and outside the central column about 3 days after harvesting, and the black spot will be irreversible changes with storage time and storage environment, closely related to the variety, external conditions.</a:t>
            </a:r>
            <a:endParaRPr lang="zh-CN" altLang="en-US"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pic>
        <p:nvPicPr>
          <p:cNvPr id="10" name="图片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1931"/>
          <a:stretch>
            <a:fillRect/>
          </a:stretch>
        </p:blipFill>
        <p:spPr bwMode="auto">
          <a:xfrm>
            <a:off x="80144" y="3331129"/>
            <a:ext cx="8773057" cy="323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0">
            <a:extLst>
              <a:ext uri="{FF2B5EF4-FFF2-40B4-BE49-F238E27FC236}">
                <a16:creationId xmlns:a16="http://schemas.microsoft.com/office/drawing/2014/main" id="{EA345480-1B98-ED1E-45E1-5CF973F8FDC5}"/>
              </a:ext>
            </a:extLst>
          </p:cNvPr>
          <p:cNvSpPr txBox="1"/>
          <p:nvPr/>
        </p:nvSpPr>
        <p:spPr>
          <a:xfrm>
            <a:off x="8995143" y="3230045"/>
            <a:ext cx="2850363" cy="3405163"/>
          </a:xfrm>
          <a:prstGeom prst="rect">
            <a:avLst/>
          </a:prstGeom>
          <a:solidFill>
            <a:schemeClr val="accent1">
              <a:lumMod val="20000"/>
              <a:lumOff val="80000"/>
            </a:schemeClr>
          </a:solidFill>
        </p:spPr>
        <p:txBody>
          <a:bodyPr wrap="square" rtlCol="0">
            <a:spAutoFit/>
          </a:bodyPr>
          <a:lstStyle/>
          <a:p>
            <a:pPr algn="just">
              <a:lnSpc>
                <a:spcPts val="2000"/>
              </a:lnSpc>
            </a:pPr>
            <a:r>
              <a:rPr lang="en-US" altLang="zh-CN"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It is reported that global postharvest losses of fresh cassavas are about 15% of production.</a:t>
            </a:r>
          </a:p>
          <a:p>
            <a:pPr algn="just">
              <a:lnSpc>
                <a:spcPts val="2000"/>
              </a:lnSpc>
            </a:pPr>
            <a:r>
              <a:rPr lang="en-US" altLang="zh-CN"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Post-harvest preservation is an important measure to reduce post-harvest losses of fresh cassavas, especially in tropical cassava production areas with high temperatures and high humidity, and preservation technology is particularly important.</a:t>
            </a:r>
            <a:endParaRPr lang="zh-CN" altLang="en-US" sz="11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97390" y="719270"/>
            <a:ext cx="12141356" cy="5106613"/>
            <a:chOff x="107195" y="341502"/>
            <a:chExt cx="12141245" cy="2299245"/>
          </a:xfrm>
        </p:grpSpPr>
        <p:sp>
          <p:nvSpPr>
            <p:cNvPr id="26" name="Rectangle 25"/>
            <p:cNvSpPr/>
            <p:nvPr/>
          </p:nvSpPr>
          <p:spPr>
            <a:xfrm>
              <a:off x="221768" y="341502"/>
              <a:ext cx="12026672" cy="457301"/>
            </a:xfrm>
            <a:prstGeom prst="rect">
              <a:avLst/>
            </a:prstGeom>
          </p:spPr>
          <p:txBody>
            <a:bodyPr wrap="square">
              <a:spAutoFit/>
            </a:bodyPr>
            <a:lstStyle/>
            <a:p>
              <a:r>
                <a:rPr lang="en-US" altLang="en-GB"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Expert’s P</a:t>
              </a:r>
              <a:r>
                <a:rPr lang="en-US" altLang="zh-CN"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rofile</a:t>
              </a:r>
            </a:p>
            <a:p>
              <a:endParaRPr lang="en-US" altLang="zh-CN" sz="11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en-US" altLang="zh-CN" sz="2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Prof. Zhenwen ZHANG </a:t>
              </a:r>
            </a:p>
          </p:txBody>
        </p:sp>
        <p:sp>
          <p:nvSpPr>
            <p:cNvPr id="7" name="Rectangle 6"/>
            <p:cNvSpPr/>
            <p:nvPr/>
          </p:nvSpPr>
          <p:spPr>
            <a:xfrm>
              <a:off x="107195" y="1224183"/>
              <a:ext cx="8578378" cy="1416564"/>
            </a:xfrm>
            <a:prstGeom prst="rect">
              <a:avLst/>
            </a:prstGeom>
          </p:spPr>
          <p:txBody>
            <a:bodyPr wrap="square">
              <a:spAutoFit/>
            </a:bodyPr>
            <a:lstStyle/>
            <a:p>
              <a:pPr marL="342900" indent="-342900">
                <a:lnSpc>
                  <a:spcPts val="2400"/>
                </a:lnSpc>
                <a:spcBef>
                  <a:spcPts val="600"/>
                </a:spcBef>
                <a:buFont typeface="Wingdings" panose="05000000000000000000" pitchFamily="2" charset="2"/>
                <a:buChar char="l"/>
              </a:pPr>
              <a:r>
                <a:rPr lang="en-US"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Deputy Director of National Cassava Processing Technology R&amp;D Sub-center</a:t>
              </a:r>
            </a:p>
            <a:p>
              <a:pPr marL="342900" indent="-342900">
                <a:lnSpc>
                  <a:spcPts val="2400"/>
                </a:lnSpc>
                <a:spcBef>
                  <a:spcPts val="600"/>
                </a:spcBef>
                <a:buFont typeface="Wingdings" panose="05000000000000000000" pitchFamily="2" charset="2"/>
                <a:buChar char="l"/>
              </a:pPr>
              <a:r>
                <a:rPr lang="en-US"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Head of Cassava Engineering Department of National Tropical Crops Engineering Technology Research Center</a:t>
              </a:r>
            </a:p>
            <a:p>
              <a:pPr marL="342900" indent="-342900">
                <a:lnSpc>
                  <a:spcPts val="2400"/>
                </a:lnSpc>
                <a:spcBef>
                  <a:spcPts val="600"/>
                </a:spcBef>
                <a:buFont typeface="Wingdings" panose="05000000000000000000" pitchFamily="2" charset="2"/>
                <a:buChar char="l"/>
              </a:pP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Post Expert of </a:t>
              </a:r>
              <a:r>
                <a:rPr lang="en-US"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National cassava industry technology system post-harvest treatment and processing </a:t>
              </a:r>
            </a:p>
            <a:p>
              <a:pPr marL="342900" indent="-342900">
                <a:lnSpc>
                  <a:spcPts val="2400"/>
                </a:lnSpc>
                <a:spcBef>
                  <a:spcPts val="600"/>
                </a:spcBef>
                <a:buFont typeface="Wingdings" panose="05000000000000000000" pitchFamily="2" charset="2"/>
                <a:buChar char="l"/>
              </a:pPr>
              <a:r>
                <a:rPr lang="en-US"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Expert of Hainan Province Science and Technology 110 project</a:t>
              </a:r>
            </a:p>
            <a:p>
              <a:pPr marL="342900" indent="-342900">
                <a:lnSpc>
                  <a:spcPts val="2400"/>
                </a:lnSpc>
                <a:spcBef>
                  <a:spcPts val="600"/>
                </a:spcBef>
                <a:buFont typeface="Wingdings" panose="05000000000000000000" pitchFamily="2" charset="2"/>
                <a:buChar char="l"/>
              </a:pPr>
              <a:r>
                <a:rPr lang="en-US"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Research and development on plant physiology (photosynthetic physiology and post-harvest physiology) and post-harvest processing and integrated utilization technologies for cassava, an important tropical crop</a:t>
              </a:r>
            </a:p>
          </p:txBody>
        </p:sp>
      </p:grpSp>
      <p:grpSp>
        <p:nvGrpSpPr>
          <p:cNvPr id="74" name="组合 73"/>
          <p:cNvGrpSpPr/>
          <p:nvPr/>
        </p:nvGrpSpPr>
        <p:grpSpPr>
          <a:xfrm>
            <a:off x="9061271" y="1285788"/>
            <a:ext cx="2338690" cy="2338690"/>
            <a:chOff x="1918742" y="1845618"/>
            <a:chExt cx="2338690" cy="2338690"/>
          </a:xfrm>
        </p:grpSpPr>
        <p:sp>
          <p:nvSpPr>
            <p:cNvPr id="75" name="椭圆 74"/>
            <p:cNvSpPr/>
            <p:nvPr/>
          </p:nvSpPr>
          <p:spPr>
            <a:xfrm>
              <a:off x="1918742" y="1845618"/>
              <a:ext cx="2338690" cy="2338690"/>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54000" dist="254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Open Sans" panose="020B0606030504020204" pitchFamily="34" charset="0"/>
                <a:cs typeface="Open Sans" panose="020B0606030504020204" pitchFamily="34" charset="0"/>
              </a:endParaRPr>
            </a:p>
          </p:txBody>
        </p:sp>
        <p:sp>
          <p:nvSpPr>
            <p:cNvPr id="76" name="圆角矩形 75"/>
            <p:cNvSpPr/>
            <p:nvPr/>
          </p:nvSpPr>
          <p:spPr>
            <a:xfrm>
              <a:off x="2081355" y="2008231"/>
              <a:ext cx="2013465" cy="2013465"/>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latin typeface="Open Sans" panose="020B0606030504020204" pitchFamily="34" charset="0"/>
                <a:cs typeface="Open Sans" panose="020B0606030504020204" pitchFamily="34" charset="0"/>
              </a:endParaRPr>
            </a:p>
          </p:txBody>
        </p:sp>
      </p:grpSp>
      <p:pic>
        <p:nvPicPr>
          <p:cNvPr id="13" name="图片 12" descr="人物1-01 (1)"/>
          <p:cNvPicPr>
            <a:picLocks noChangeAspect="1"/>
          </p:cNvPicPr>
          <p:nvPr/>
        </p:nvPicPr>
        <p:blipFill>
          <a:blip r:embed="rId3"/>
          <a:stretch>
            <a:fillRect/>
          </a:stretch>
        </p:blipFill>
        <p:spPr>
          <a:xfrm>
            <a:off x="9159688" y="1378109"/>
            <a:ext cx="2141855" cy="2141855"/>
          </a:xfrm>
          <a:prstGeom prst="rect">
            <a:avLst/>
          </a:prstGeom>
        </p:spPr>
      </p:pic>
      <p:pic>
        <p:nvPicPr>
          <p:cNvPr id="14" name="Immagine 6"/>
          <p:cNvPicPr>
            <a:picLocks noChangeAspect="1"/>
          </p:cNvPicPr>
          <p:nvPr/>
        </p:nvPicPr>
        <p:blipFill>
          <a:blip r:embed="rId4" cstate="email"/>
          <a:srcRect l="8654" t="32887" b="20814"/>
          <a:stretch>
            <a:fillRect/>
          </a:stretch>
        </p:blipFill>
        <p:spPr>
          <a:xfrm>
            <a:off x="-49107" y="-27093"/>
            <a:ext cx="12297833" cy="710353"/>
          </a:xfrm>
          <a:prstGeom prst="rect">
            <a:avLst/>
          </a:prstGeom>
        </p:spPr>
      </p:pic>
      <p:pic>
        <p:nvPicPr>
          <p:cNvPr id="16" name="图片 15" descr="联合国粮食署"/>
          <p:cNvPicPr>
            <a:picLocks noChangeAspect="1"/>
          </p:cNvPicPr>
          <p:nvPr/>
        </p:nvPicPr>
        <p:blipFill>
          <a:blip r:embed="rId5"/>
          <a:stretch>
            <a:fillRect/>
          </a:stretch>
        </p:blipFill>
        <p:spPr>
          <a:xfrm>
            <a:off x="143087" y="-96520"/>
            <a:ext cx="2291080" cy="850053"/>
          </a:xfrm>
          <a:prstGeom prst="rect">
            <a:avLst/>
          </a:prstGeom>
        </p:spPr>
      </p:pic>
      <p:pic>
        <p:nvPicPr>
          <p:cNvPr id="17" name="图片 16" descr="WFP SSC-白"/>
          <p:cNvPicPr>
            <a:picLocks noChangeAspect="1"/>
          </p:cNvPicPr>
          <p:nvPr/>
        </p:nvPicPr>
        <p:blipFill>
          <a:blip r:embed="rId6"/>
          <a:stretch>
            <a:fillRect/>
          </a:stretch>
        </p:blipFill>
        <p:spPr>
          <a:xfrm>
            <a:off x="3074055" y="-27093"/>
            <a:ext cx="1002453" cy="647700"/>
          </a:xfrm>
          <a:prstGeom prst="rect">
            <a:avLst/>
          </a:prstGeom>
        </p:spPr>
      </p:pic>
      <p:pic>
        <p:nvPicPr>
          <p:cNvPr id="18" name="Picture 15" descr="A picture containing window&#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9" name="Picture 13" descr="Icon&#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pic>
        <p:nvPicPr>
          <p:cNvPr id="3" name="图片 2"/>
          <p:cNvPicPr>
            <a:picLocks noChangeAspect="1"/>
          </p:cNvPicPr>
          <p:nvPr/>
        </p:nvPicPr>
        <p:blipFill rotWithShape="1">
          <a:blip r:embed="rId9">
            <a:extLst>
              <a:ext uri="{28A0092B-C50C-407E-A947-70E740481C1C}">
                <a14:useLocalDpi xmlns:a14="http://schemas.microsoft.com/office/drawing/2010/main" val="0"/>
              </a:ext>
            </a:extLst>
          </a:blip>
          <a:srcRect t="5337" b="15999"/>
          <a:stretch/>
        </p:blipFill>
        <p:spPr>
          <a:xfrm>
            <a:off x="9331205" y="1515496"/>
            <a:ext cx="1798820" cy="18855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文本框 20">
            <a:extLst>
              <a:ext uri="{FF2B5EF4-FFF2-40B4-BE49-F238E27FC236}">
                <a16:creationId xmlns:a16="http://schemas.microsoft.com/office/drawing/2014/main" id="{DB5CA7C3-AA03-1861-5478-8BF49FDA6EF7}"/>
              </a:ext>
            </a:extLst>
          </p:cNvPr>
          <p:cNvSpPr txBox="1"/>
          <p:nvPr/>
        </p:nvSpPr>
        <p:spPr>
          <a:xfrm>
            <a:off x="645428" y="1755880"/>
            <a:ext cx="8101408" cy="461665"/>
          </a:xfrm>
          <a:prstGeom prst="rect">
            <a:avLst/>
          </a:prstGeom>
          <a:noFill/>
        </p:spPr>
        <p:txBody>
          <a:bodyPr wrap="square">
            <a:spAutoFit/>
          </a:bodyPr>
          <a:lstStyle/>
          <a:p>
            <a:r>
              <a:rPr lang="en-US" altLang="zh-CN"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altLang="zh-CN" sz="2000" dirty="0">
                <a:solidFill>
                  <a:srgbClr val="0070C0"/>
                </a:solidFill>
                <a:latin typeface="Open Sans" panose="020B0606030504020204" pitchFamily="34" charset="0"/>
                <a:ea typeface="Open Sans" panose="020B0606030504020204" pitchFamily="34" charset="0"/>
                <a:cs typeface="Open Sans" panose="020B0606030504020204" pitchFamily="34" charset="0"/>
              </a:rPr>
              <a:t>Research area: post-harvest physiology and proteomics</a:t>
            </a:r>
            <a:endParaRPr lang="zh-CN" altLang="en-US" sz="2000" dirty="0">
              <a:solidFill>
                <a:srgbClr val="0070C0"/>
              </a:solidFill>
              <a:latin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up)">
                                      <p:cBhvr>
                                        <p:cTn id="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26855" y="743545"/>
            <a:ext cx="7333612" cy="830997"/>
          </a:xfrm>
        </p:spPr>
        <p:txBody>
          <a:bodyPr>
            <a:noAutofit/>
          </a:bodyPr>
          <a:lstStyle/>
          <a:p>
            <a:pPr algn="l">
              <a:lnSpc>
                <a:spcPct val="100000"/>
              </a:lnSpc>
            </a:pPr>
            <a:r>
              <a:rPr lang="en-US" altLang="zh-CN" sz="24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Technology of Postharvest Loss Reduction </a:t>
            </a:r>
            <a:br>
              <a:rPr lang="en-US" altLang="zh-CN" sz="1600" b="1" dirty="0">
                <a:latin typeface="Open Sans" panose="020B0606030504020204" pitchFamily="34" charset="0"/>
                <a:ea typeface="Open Sans" panose="020B0606030504020204" pitchFamily="34" charset="0"/>
                <a:cs typeface="Open Sans" panose="020B0606030504020204" pitchFamily="34" charset="0"/>
                <a:sym typeface="+mn-ea"/>
              </a:rPr>
            </a:br>
            <a:r>
              <a:rPr lang="en-US" altLang="zh-CN" sz="1600" b="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ea"/>
              </a:rPr>
              <a:t>(</a:t>
            </a:r>
            <a:r>
              <a:rPr lang="en-US" altLang="zh-CN"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Freshness Preservation Technology)</a:t>
            </a:r>
            <a:endParaRPr lang="zh-CN" altLang="en-US" sz="1600" b="1" dirty="0">
              <a:solidFill>
                <a:srgbClr val="FF0000"/>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2" name="图片 1"/>
          <p:cNvPicPr>
            <a:picLocks noChangeAspect="1"/>
          </p:cNvPicPr>
          <p:nvPr/>
        </p:nvPicPr>
        <p:blipFill>
          <a:blip r:embed="rId3"/>
          <a:stretch>
            <a:fillRect/>
          </a:stretch>
        </p:blipFill>
        <p:spPr>
          <a:xfrm>
            <a:off x="0" y="-75134"/>
            <a:ext cx="12192000" cy="853440"/>
          </a:xfrm>
          <a:prstGeom prst="rect">
            <a:avLst/>
          </a:prstGeom>
        </p:spPr>
      </p:pic>
      <p:cxnSp>
        <p:nvCxnSpPr>
          <p:cNvPr id="11" name="直接连接符 10"/>
          <p:cNvCxnSpPr>
            <a:cxnSpLocks/>
            <a:endCxn id="14" idx="1"/>
          </p:cNvCxnSpPr>
          <p:nvPr/>
        </p:nvCxnSpPr>
        <p:spPr>
          <a:xfrm flipV="1">
            <a:off x="149359" y="1424534"/>
            <a:ext cx="6285704"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0" y="1478694"/>
            <a:ext cx="3628382" cy="453137"/>
          </a:xfrm>
          <a:prstGeom prst="rect">
            <a:avLst/>
          </a:prstGeom>
          <a:noFill/>
        </p:spPr>
        <p:txBody>
          <a:bodyPr wrap="square">
            <a:spAutoFit/>
          </a:bodyPr>
          <a:lstStyle/>
          <a:p>
            <a:pPr marL="285750" indent="-285750" fontAlgn="auto">
              <a:lnSpc>
                <a:spcPts val="3200"/>
              </a:lnSpc>
              <a:buFont typeface="Wingdings" panose="05000000000000000000" pitchFamily="2" charset="2"/>
              <a:buChar char="u"/>
            </a:pPr>
            <a:r>
              <a:rPr lang="en-US" altLang="zh-CN" sz="1600" kern="100" dirty="0">
                <a:solidFill>
                  <a:srgbClr val="0070C0"/>
                </a:solidFill>
                <a:latin typeface="Open Sans" panose="020B0606030504020204" pitchFamily="34" charset="0"/>
                <a:ea typeface="Open Sans" panose="020B0606030504020204" pitchFamily="34" charset="0"/>
                <a:cs typeface="Open Sans" panose="020B0606030504020204" pitchFamily="34" charset="0"/>
              </a:rPr>
              <a:t>Post-harvest physiological decay</a:t>
            </a:r>
            <a:endParaRPr lang="zh-CN" altLang="en-US" sz="1600" kern="1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sp>
        <p:nvSpPr>
          <p:cNvPr id="8" name="文本框 60431"/>
          <p:cNvSpPr txBox="1">
            <a:spLocks noChangeArrowheads="1"/>
          </p:cNvSpPr>
          <p:nvPr/>
        </p:nvSpPr>
        <p:spPr bwMode="auto">
          <a:xfrm>
            <a:off x="-96956" y="5720878"/>
            <a:ext cx="3725338" cy="1015663"/>
          </a:xfrm>
          <a:prstGeom prst="rect">
            <a:avLst/>
          </a:prstGeom>
          <a:noFill/>
          <a:ln w="9525">
            <a:noFill/>
            <a:rou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342900" indent="-342900" algn="just">
              <a:buFont typeface="Wingdings" panose="05000000000000000000" pitchFamily="2" charset="2"/>
              <a:buChar char="u"/>
            </a:pPr>
            <a:r>
              <a:rPr lang="en-US" altLang="zh-CN" sz="1200" dirty="0">
                <a:solidFill>
                  <a:srgbClr val="0070C0"/>
                </a:solidFill>
                <a:latin typeface="Open Sans" panose="020B0606030504020204" pitchFamily="34" charset="0"/>
                <a:ea typeface="Open Sans" panose="020B0606030504020204" pitchFamily="34" charset="0"/>
                <a:cs typeface="Open Sans" panose="020B0606030504020204" pitchFamily="34" charset="0"/>
              </a:rPr>
              <a:t>In 2003, Professor John Beching, found that the tuber storage process was significantly upregulated with the expression of seven genes associated with reactive oxygen species scavenging.</a:t>
            </a:r>
            <a:endParaRPr lang="zh-CN" altLang="en-US" sz="1200"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9" name="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746" y="3929042"/>
            <a:ext cx="2942653" cy="17061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228" y="1977015"/>
            <a:ext cx="2942653" cy="19656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0546" y="2051780"/>
            <a:ext cx="4376067" cy="21255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60431"/>
          <p:cNvSpPr txBox="1">
            <a:spLocks noChangeArrowheads="1"/>
          </p:cNvSpPr>
          <p:nvPr/>
        </p:nvSpPr>
        <p:spPr bwMode="auto">
          <a:xfrm>
            <a:off x="6435063" y="947480"/>
            <a:ext cx="5792524" cy="954107"/>
          </a:xfrm>
          <a:prstGeom prst="rect">
            <a:avLst/>
          </a:prstGeom>
          <a:noFill/>
          <a:ln w="9525">
            <a:noFill/>
            <a:rou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342900" indent="-342900" algn="just">
              <a:buFont typeface="Wingdings" panose="05000000000000000000" pitchFamily="2" charset="2"/>
              <a:buChar char="u"/>
            </a:pPr>
            <a:r>
              <a:rPr lang="en-US"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In 2013, researcher Peng Zhang successfully demonstrated that Cu/Zn SOD enzymes are closely related to the scavenging of reactive oxygen species during storage of cassava tubers using a genetic transformation system.</a:t>
            </a:r>
            <a:endParaRPr lang="zh-CN" altLang="en-US" sz="1400"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15" name="图片 1073743531" descr="CaM-Ca complex network"/>
          <p:cNvPicPr>
            <a:picLocks noChangeAspect="1"/>
          </p:cNvPicPr>
          <p:nvPr/>
        </p:nvPicPr>
        <p:blipFill>
          <a:blip r:embed="rId7"/>
          <a:srcRect b="12349"/>
          <a:stretch>
            <a:fillRect/>
          </a:stretch>
        </p:blipFill>
        <p:spPr>
          <a:xfrm>
            <a:off x="3847517" y="1690216"/>
            <a:ext cx="2368411" cy="2161914"/>
          </a:xfrm>
          <a:prstGeom prst="rect">
            <a:avLst/>
          </a:prstGeom>
          <a:ln>
            <a:noFill/>
          </a:ln>
          <a:effectLst>
            <a:outerShdw blurRad="190500" algn="tl" rotWithShape="0">
              <a:srgbClr val="000000">
                <a:alpha val="70000"/>
              </a:srgbClr>
            </a:outerShdw>
          </a:effectLst>
        </p:spPr>
      </p:pic>
      <p:sp>
        <p:nvSpPr>
          <p:cNvPr id="16" name="TextBox 59"/>
          <p:cNvSpPr txBox="1"/>
          <p:nvPr/>
        </p:nvSpPr>
        <p:spPr>
          <a:xfrm>
            <a:off x="3465249" y="3878992"/>
            <a:ext cx="3152207" cy="769441"/>
          </a:xfrm>
          <a:prstGeom prst="rect">
            <a:avLst/>
          </a:prstGeom>
          <a:noFill/>
          <a:ln w="9525">
            <a:noFill/>
          </a:ln>
        </p:spPr>
        <p:txBody>
          <a:bodyPr wrap="square">
            <a:spAutoFit/>
          </a:bodyPr>
          <a:lstStyle/>
          <a:p>
            <a:pPr marL="171450" indent="-171450" algn="just">
              <a:buFont typeface="Wingdings" panose="05000000000000000000" pitchFamily="2" charset="2"/>
              <a:buChar char="u"/>
            </a:pPr>
            <a:r>
              <a:rPr lang="en-US" altLang="zh-CN" sz="1100" dirty="0">
                <a:solidFill>
                  <a:srgbClr val="0070C0"/>
                </a:solidFill>
                <a:latin typeface="Open Sans" panose="020B0606030504020204" pitchFamily="34" charset="0"/>
                <a:ea typeface="Open Sans" panose="020B0606030504020204" pitchFamily="34" charset="0"/>
                <a:cs typeface="Open Sans" panose="020B0606030504020204" pitchFamily="34" charset="0"/>
              </a:rPr>
              <a:t>In 2012, Zhang Zhenwen proposed a regulatory network of Ca2+ -CaM complexes to regulate the physiological metabolism of tuberous roots. </a:t>
            </a:r>
            <a:endParaRPr lang="zh-CN" altLang="en-US" sz="1100"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17" name="图片 16"/>
          <p:cNvPicPr>
            <a:picLocks noChangeAspect="1"/>
          </p:cNvPicPr>
          <p:nvPr/>
        </p:nvPicPr>
        <p:blipFill>
          <a:blip r:embed="rId8"/>
          <a:stretch>
            <a:fillRect/>
          </a:stretch>
        </p:blipFill>
        <p:spPr>
          <a:xfrm>
            <a:off x="3642385" y="4709989"/>
            <a:ext cx="2981657" cy="1940857"/>
          </a:xfrm>
          <a:prstGeom prst="rect">
            <a:avLst/>
          </a:prstGeom>
          <a:ln>
            <a:noFill/>
          </a:ln>
          <a:effectLst>
            <a:outerShdw blurRad="190500" algn="tl" rotWithShape="0">
              <a:srgbClr val="000000">
                <a:alpha val="70000"/>
              </a:srgbClr>
            </a:outerShdw>
          </a:effectLst>
        </p:spPr>
      </p:pic>
      <p:pic>
        <p:nvPicPr>
          <p:cNvPr id="18" name="图片 17"/>
          <p:cNvPicPr>
            <a:picLocks noChangeAspect="1"/>
          </p:cNvPicPr>
          <p:nvPr/>
        </p:nvPicPr>
        <p:blipFill>
          <a:blip r:embed="rId9"/>
          <a:stretch>
            <a:fillRect/>
          </a:stretch>
        </p:blipFill>
        <p:spPr>
          <a:xfrm>
            <a:off x="8309861" y="4282922"/>
            <a:ext cx="3141560" cy="2156299"/>
          </a:xfrm>
          <a:prstGeom prst="rect">
            <a:avLst/>
          </a:prstGeom>
          <a:ln>
            <a:noFill/>
          </a:ln>
          <a:effectLst>
            <a:outerShdw blurRad="190500" algn="tl" rotWithShape="0">
              <a:srgbClr val="000000">
                <a:alpha val="70000"/>
              </a:srgbClr>
            </a:outerShdw>
          </a:effectLst>
        </p:spPr>
      </p:pic>
      <p:sp>
        <p:nvSpPr>
          <p:cNvPr id="19" name="TextBox 59"/>
          <p:cNvSpPr txBox="1"/>
          <p:nvPr/>
        </p:nvSpPr>
        <p:spPr>
          <a:xfrm>
            <a:off x="6494755" y="4619521"/>
            <a:ext cx="1815106" cy="1754326"/>
          </a:xfrm>
          <a:prstGeom prst="rect">
            <a:avLst/>
          </a:prstGeom>
          <a:noFill/>
          <a:ln w="9525">
            <a:noFill/>
          </a:ln>
        </p:spPr>
        <p:txBody>
          <a:bodyPr wrap="square">
            <a:spAutoFit/>
          </a:bodyPr>
          <a:lstStyle/>
          <a:p>
            <a:pPr marL="171450" indent="-171450">
              <a:buFont typeface="Wingdings" panose="05000000000000000000" pitchFamily="2" charset="2"/>
              <a:buChar char="u"/>
            </a:pPr>
            <a:r>
              <a:rPr lang="en-US" altLang="zh-CN" sz="1200" dirty="0">
                <a:solidFill>
                  <a:srgbClr val="0070C0"/>
                </a:solidFill>
                <a:latin typeface="Open Sans" panose="020B0606030504020204" pitchFamily="34" charset="0"/>
                <a:ea typeface="Open Sans" panose="020B0606030504020204" pitchFamily="34" charset="0"/>
                <a:cs typeface="Open Sans" panose="020B0606030504020204" pitchFamily="34" charset="0"/>
              </a:rPr>
              <a:t>In 2017, Yu-Ling Qin proposed the PPI regulatory network.</a:t>
            </a:r>
          </a:p>
          <a:p>
            <a:pPr marL="171450" indent="-171450">
              <a:buFont typeface="Wingdings" panose="05000000000000000000" pitchFamily="2" charset="2"/>
              <a:buChar char="u"/>
            </a:pPr>
            <a:r>
              <a:rPr lang="en-US" altLang="zh-CN" sz="1200" dirty="0">
                <a:solidFill>
                  <a:srgbClr val="0070C0"/>
                </a:solidFill>
                <a:latin typeface="Open Sans" panose="020B0606030504020204" pitchFamily="34" charset="0"/>
                <a:ea typeface="Open Sans" panose="020B0606030504020204" pitchFamily="34" charset="0"/>
                <a:cs typeface="Open Sans" panose="020B0606030504020204" pitchFamily="34" charset="0"/>
              </a:rPr>
              <a:t>In 2019, Fei-Fei An proposed a regulatory network consisting of 7 genes in the Golgi apparatus.</a:t>
            </a:r>
            <a:endParaRPr lang="zh-CN" altLang="en-US" sz="1200"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3" name="TextBox 30"/>
          <p:cNvSpPr txBox="1"/>
          <p:nvPr/>
        </p:nvSpPr>
        <p:spPr>
          <a:xfrm>
            <a:off x="1372914" y="3725219"/>
            <a:ext cx="9446172" cy="738664"/>
          </a:xfrm>
          <a:prstGeom prst="rect">
            <a:avLst/>
          </a:prstGeom>
          <a:solidFill>
            <a:schemeClr val="accent1">
              <a:lumMod val="20000"/>
              <a:lumOff val="80000"/>
            </a:schemeClr>
          </a:solidFill>
        </p:spPr>
        <p:txBody>
          <a:bodyPr wrap="square" rtlCol="0">
            <a:spAutoFit/>
          </a:bodyPr>
          <a:lstStyle/>
          <a:p>
            <a:pPr algn="just"/>
            <a:r>
              <a:rPr lang="en-US" altLang="zh-CN" sz="1400" b="1" dirty="0">
                <a:solidFill>
                  <a:srgbClr val="FF0000"/>
                </a:solidFill>
                <a:highlight>
                  <a:srgbClr val="BBCFDA"/>
                </a:highlight>
                <a:latin typeface="Open Sans" panose="020B0606030504020204" pitchFamily="34" charset="0"/>
                <a:ea typeface="Open Sans" panose="020B0606030504020204" pitchFamily="34" charset="0"/>
                <a:cs typeface="Open Sans" panose="020B0606030504020204" pitchFamily="34" charset="0"/>
              </a:rPr>
              <a:t>Genomic and proteomic studies have shown that postharvest physiological decay of fresh cassavas is closely related to the imbalance of reactive oxygen species, controlling it at the right level is the key to delaying postharvest decay.</a:t>
            </a:r>
          </a:p>
        </p:txBody>
      </p:sp>
    </p:spTree>
    <p:extLst>
      <p:ext uri="{BB962C8B-B14F-4D97-AF65-F5344CB8AC3E}">
        <p14:creationId xmlns:p14="http://schemas.microsoft.com/office/powerpoint/2010/main" val="334480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75134"/>
            <a:ext cx="12192000" cy="853440"/>
          </a:xfrm>
          <a:prstGeom prst="rect">
            <a:avLst/>
          </a:prstGeom>
        </p:spPr>
      </p:pic>
      <p:cxnSp>
        <p:nvCxnSpPr>
          <p:cNvPr id="11" name="直接连接符 10"/>
          <p:cNvCxnSpPr/>
          <p:nvPr/>
        </p:nvCxnSpPr>
        <p:spPr>
          <a:xfrm flipV="1">
            <a:off x="149359" y="1546185"/>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80018" y="1701285"/>
            <a:ext cx="7625080" cy="469359"/>
          </a:xfrm>
          <a:prstGeom prst="rect">
            <a:avLst/>
          </a:prstGeom>
          <a:noFill/>
        </p:spPr>
        <p:txBody>
          <a:bodyPr wrap="square">
            <a:spAutoFit/>
          </a:bodyPr>
          <a:lstStyle/>
          <a:p>
            <a:pPr marL="285750" indent="-285750" fontAlgn="auto">
              <a:lnSpc>
                <a:spcPts val="3200"/>
              </a:lnSpc>
              <a:buFont typeface="Wingdings" panose="05000000000000000000" pitchFamily="2" charset="2"/>
              <a:buChar char="u"/>
            </a:pPr>
            <a:r>
              <a:rPr kumimoji="0" lang="en-US" altLang="zh-CN"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sym typeface="+mn-ea"/>
              </a:rPr>
              <a:t>Technologies of Postharvest Loss Reduction</a:t>
            </a:r>
            <a:endParaRPr lang="zh-CN" altLang="en-US" kern="1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sp>
        <p:nvSpPr>
          <p:cNvPr id="7" name="文本框 6"/>
          <p:cNvSpPr txBox="1"/>
          <p:nvPr/>
        </p:nvSpPr>
        <p:spPr>
          <a:xfrm>
            <a:off x="-6793" y="2248235"/>
            <a:ext cx="11300454" cy="369332"/>
          </a:xfrm>
          <a:prstGeom prst="rect">
            <a:avLst/>
          </a:prstGeom>
          <a:noFill/>
        </p:spPr>
        <p:txBody>
          <a:bodyPr wrap="square" rtlCol="0">
            <a:spAutoFit/>
          </a:bodyPr>
          <a:lstStyle/>
          <a:p>
            <a:r>
              <a:rPr lang="zh-CN" altLang="en-US" u="sng" dirty="0">
                <a:solidFill>
                  <a:srgbClr val="0070C0"/>
                </a:solidFill>
                <a:latin typeface="Open Sans" panose="020B0606030504020204" pitchFamily="34" charset="0"/>
                <a:ea typeface="华光琥珀_CNKI" panose="02000500000000000000" pitchFamily="2" charset="-122"/>
                <a:cs typeface="Open Sans" panose="020B0606030504020204" pitchFamily="34" charset="0"/>
              </a:rPr>
              <a:t>（</a:t>
            </a:r>
            <a:r>
              <a:rPr lang="en-US" altLang="zh-CN" u="sng" dirty="0">
                <a:solidFill>
                  <a:srgbClr val="0070C0"/>
                </a:solidFill>
                <a:latin typeface="Open Sans" panose="020B0606030504020204" pitchFamily="34" charset="0"/>
                <a:ea typeface="Open Sans" panose="020B0606030504020204" pitchFamily="34" charset="0"/>
                <a:cs typeface="Open Sans" panose="020B0606030504020204" pitchFamily="34" charset="0"/>
              </a:rPr>
              <a:t>1</a:t>
            </a:r>
            <a:r>
              <a:rPr lang="zh-CN" altLang="en-US" u="sng" dirty="0">
                <a:solidFill>
                  <a:srgbClr val="0070C0"/>
                </a:solidFill>
                <a:latin typeface="Open Sans" panose="020B0606030504020204" pitchFamily="34" charset="0"/>
                <a:ea typeface="华光琥珀_CNKI" panose="02000500000000000000" pitchFamily="2" charset="-122"/>
                <a:cs typeface="Open Sans" panose="020B0606030504020204" pitchFamily="34" charset="0"/>
              </a:rPr>
              <a:t>）</a:t>
            </a:r>
            <a:r>
              <a:rPr lang="en-US" altLang="zh-CN" u="sng" dirty="0">
                <a:solidFill>
                  <a:srgbClr val="0070C0"/>
                </a:solidFill>
                <a:latin typeface="Open Sans" panose="020B0606030504020204" pitchFamily="34" charset="0"/>
                <a:ea typeface="Open Sans" panose="020B0606030504020204" pitchFamily="34" charset="0"/>
                <a:cs typeface="Open Sans" panose="020B0606030504020204" pitchFamily="34" charset="0"/>
              </a:rPr>
              <a:t> Physical preservation technology: Film Coating + Low Temperature Preservation</a:t>
            </a:r>
            <a:endParaRPr lang="zh-CN" altLang="en-US"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pic>
        <p:nvPicPr>
          <p:cNvPr id="9" name="图片 8"/>
          <p:cNvPicPr>
            <a:picLocks noChangeAspect="1"/>
          </p:cNvPicPr>
          <p:nvPr/>
        </p:nvPicPr>
        <p:blipFill rotWithShape="1">
          <a:blip r:embed="rId4" cstate="email"/>
          <a:srcRect/>
          <a:stretch>
            <a:fillRect/>
          </a:stretch>
        </p:blipFill>
        <p:spPr>
          <a:xfrm>
            <a:off x="5337308" y="2914650"/>
            <a:ext cx="6725145" cy="3850880"/>
          </a:xfrm>
          <a:prstGeom prst="rect">
            <a:avLst/>
          </a:prstGeom>
          <a:ln>
            <a:noFill/>
          </a:ln>
          <a:effectLst>
            <a:outerShdw blurRad="190500" algn="tl" rotWithShape="0">
              <a:srgbClr val="000000">
                <a:alpha val="70000"/>
              </a:srgbClr>
            </a:outerShdw>
          </a:effectLst>
        </p:spPr>
      </p:pic>
      <p:pic>
        <p:nvPicPr>
          <p:cNvPr id="5" name="图片 4"/>
          <p:cNvPicPr>
            <a:picLocks noChangeAspect="1"/>
          </p:cNvPicPr>
          <p:nvPr/>
        </p:nvPicPr>
        <p:blipFill>
          <a:blip r:embed="rId5"/>
          <a:stretch>
            <a:fillRect/>
          </a:stretch>
        </p:blipFill>
        <p:spPr>
          <a:xfrm>
            <a:off x="232418" y="3790428"/>
            <a:ext cx="4885682" cy="2921521"/>
          </a:xfrm>
          <a:prstGeom prst="rect">
            <a:avLst/>
          </a:prstGeom>
          <a:ln>
            <a:noFill/>
          </a:ln>
          <a:effectLst>
            <a:outerShdw blurRad="190500" algn="tl" rotWithShape="0">
              <a:srgbClr val="000000">
                <a:alpha val="70000"/>
              </a:srgbClr>
            </a:outerShdw>
          </a:effectLst>
        </p:spPr>
      </p:pic>
      <p:sp>
        <p:nvSpPr>
          <p:cNvPr id="12" name="文本框 11"/>
          <p:cNvSpPr txBox="1"/>
          <p:nvPr/>
        </p:nvSpPr>
        <p:spPr>
          <a:xfrm>
            <a:off x="149359" y="2715020"/>
            <a:ext cx="5071227" cy="1015663"/>
          </a:xfrm>
          <a:prstGeom prst="rect">
            <a:avLst/>
          </a:prstGeom>
          <a:noFill/>
          <a:ln w="9525">
            <a:noFill/>
          </a:ln>
        </p:spPr>
        <p:txBody>
          <a:bodyPr wrap="square">
            <a:spAutoFit/>
          </a:bodyPr>
          <a:lstStyle/>
          <a:p>
            <a:pPr marL="342900" indent="-342900" algn="just">
              <a:lnSpc>
                <a:spcPts val="2400"/>
              </a:lnSpc>
              <a:buFont typeface="Wingdings" panose="05000000000000000000" pitchFamily="2" charset="2"/>
              <a:buChar char="u"/>
            </a:pP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Fresh cassavas coated with edible fruit wax can be stored at a low temperature of 4°C for about 15 days.</a:t>
            </a:r>
            <a:endParaRPr lang="zh-CN" altLang="en-US" dirty="0">
              <a:solidFill>
                <a:srgbClr val="0070C0"/>
              </a:solidFill>
              <a:latin typeface="Open Sans" panose="020B0606030504020204" pitchFamily="34" charset="0"/>
              <a:cs typeface="Open Sans" panose="020B0606030504020204" pitchFamily="34" charset="0"/>
              <a:sym typeface="+mn-ea"/>
            </a:endParaRPr>
          </a:p>
        </p:txBody>
      </p:sp>
      <p:sp>
        <p:nvSpPr>
          <p:cNvPr id="13" name="标题 1">
            <a:extLst>
              <a:ext uri="{FF2B5EF4-FFF2-40B4-BE49-F238E27FC236}">
                <a16:creationId xmlns:a16="http://schemas.microsoft.com/office/drawing/2014/main" id="{70E10020-8057-5C73-6913-AAF7F495798B}"/>
              </a:ext>
            </a:extLst>
          </p:cNvPr>
          <p:cNvSpPr txBox="1">
            <a:spLocks/>
          </p:cNvSpPr>
          <p:nvPr/>
        </p:nvSpPr>
        <p:spPr>
          <a:xfrm>
            <a:off x="82092" y="847845"/>
            <a:ext cx="13099955" cy="6983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Technology of Postharvest Loss Reduction </a:t>
            </a:r>
            <a:br>
              <a:rPr lang="en-US" altLang="zh-CN" sz="1600" b="1" dirty="0">
                <a:latin typeface="Open Sans" panose="020B0606030504020204" pitchFamily="34" charset="0"/>
                <a:ea typeface="Open Sans" panose="020B0606030504020204" pitchFamily="34" charset="0"/>
                <a:cs typeface="Open Sans" panose="020B0606030504020204" pitchFamily="34" charset="0"/>
                <a:sym typeface="+mn-ea"/>
              </a:rPr>
            </a:br>
            <a:r>
              <a:rPr lang="en-US" altLang="zh-CN" sz="1600" b="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ea"/>
              </a:rPr>
              <a:t>(</a:t>
            </a:r>
            <a:r>
              <a:rPr lang="en-US" altLang="zh-CN"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Freshness Preservation Technology)</a:t>
            </a:r>
            <a:endParaRPr lang="zh-CN" altLang="en-US" sz="2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75134"/>
            <a:ext cx="12192000" cy="853440"/>
          </a:xfrm>
          <a:prstGeom prst="rect">
            <a:avLst/>
          </a:prstGeom>
        </p:spPr>
      </p:pic>
      <p:cxnSp>
        <p:nvCxnSpPr>
          <p:cNvPr id="11" name="直接连接符 10"/>
          <p:cNvCxnSpPr/>
          <p:nvPr/>
        </p:nvCxnSpPr>
        <p:spPr>
          <a:xfrm flipV="1">
            <a:off x="149359" y="1452652"/>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84472" y="1702328"/>
            <a:ext cx="7625080" cy="469359"/>
          </a:xfrm>
          <a:prstGeom prst="rect">
            <a:avLst/>
          </a:prstGeom>
          <a:noFill/>
        </p:spPr>
        <p:txBody>
          <a:bodyPr wrap="square">
            <a:spAutoFit/>
          </a:bodyPr>
          <a:lstStyle/>
          <a:p>
            <a:pPr marL="285750" indent="-285750" fontAlgn="auto">
              <a:lnSpc>
                <a:spcPts val="3200"/>
              </a:lnSpc>
              <a:buFont typeface="Wingdings" panose="05000000000000000000" pitchFamily="2" charset="2"/>
              <a:buChar char="u"/>
            </a:pPr>
            <a:r>
              <a:rPr lang="en-US" altLang="zh-CN" u="sng"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Technologies of Postharvest Loss Reduction </a:t>
            </a:r>
            <a:endParaRPr lang="zh-CN" altLang="en-US" kern="1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sp>
        <p:nvSpPr>
          <p:cNvPr id="7" name="文本框 6"/>
          <p:cNvSpPr txBox="1"/>
          <p:nvPr/>
        </p:nvSpPr>
        <p:spPr>
          <a:xfrm>
            <a:off x="184472" y="2225820"/>
            <a:ext cx="5781762" cy="639086"/>
          </a:xfrm>
          <a:prstGeom prst="rect">
            <a:avLst/>
          </a:prstGeom>
          <a:noFill/>
        </p:spPr>
        <p:txBody>
          <a:bodyPr wrap="square" rtlCol="0">
            <a:spAutoFit/>
          </a:bodyPr>
          <a:lstStyle/>
          <a:p>
            <a:pPr>
              <a:lnSpc>
                <a:spcPts val="2200"/>
              </a:lnSpc>
            </a:pPr>
            <a:r>
              <a:rPr lang="zh-CN" altLang="en-US" sz="1400" u="sng" dirty="0">
                <a:solidFill>
                  <a:srgbClr val="0070C0"/>
                </a:solidFill>
                <a:latin typeface="Open Sans" panose="020B0606030504020204" pitchFamily="34" charset="0"/>
                <a:ea typeface="华光琥珀_CNKI" panose="02000500000000000000" pitchFamily="2" charset="-122"/>
                <a:cs typeface="Open Sans" panose="020B0606030504020204" pitchFamily="34" charset="0"/>
              </a:rPr>
              <a:t>（</a:t>
            </a:r>
            <a:r>
              <a:rPr lang="en-US" altLang="zh-CN" sz="1400" u="sng" dirty="0">
                <a:solidFill>
                  <a:srgbClr val="0070C0"/>
                </a:solidFill>
                <a:latin typeface="Open Sans" panose="020B0606030504020204" pitchFamily="34" charset="0"/>
                <a:ea typeface="Open Sans" panose="020B0606030504020204" pitchFamily="34" charset="0"/>
                <a:cs typeface="Open Sans" panose="020B0606030504020204" pitchFamily="34" charset="0"/>
              </a:rPr>
              <a:t>1</a:t>
            </a:r>
            <a:r>
              <a:rPr lang="zh-CN" altLang="en-US" sz="1400" u="sng" dirty="0">
                <a:solidFill>
                  <a:srgbClr val="0070C0"/>
                </a:solidFill>
                <a:latin typeface="Open Sans" panose="020B0606030504020204" pitchFamily="34" charset="0"/>
                <a:ea typeface="华光琥珀_CNKI" panose="02000500000000000000" pitchFamily="2" charset="-122"/>
                <a:cs typeface="Open Sans" panose="020B0606030504020204" pitchFamily="34" charset="0"/>
              </a:rPr>
              <a:t>）</a:t>
            </a:r>
            <a:r>
              <a:rPr lang="en-US" altLang="zh-CN" sz="1400" u="sng" dirty="0">
                <a:solidFill>
                  <a:srgbClr val="0070C0"/>
                </a:solidFill>
                <a:latin typeface="Open Sans" panose="020B0606030504020204" pitchFamily="34" charset="0"/>
                <a:ea typeface="Open Sans" panose="020B0606030504020204" pitchFamily="34" charset="0"/>
                <a:cs typeface="Open Sans" panose="020B0606030504020204" pitchFamily="34" charset="0"/>
              </a:rPr>
              <a:t> Physical Preservation Technology: Freezing Point Pre-cooling + Low Temperature Preservation</a:t>
            </a:r>
            <a:endParaRPr lang="zh-CN" altLang="en-US" sz="14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sp>
        <p:nvSpPr>
          <p:cNvPr id="10" name="文本框 9"/>
          <p:cNvSpPr txBox="1"/>
          <p:nvPr/>
        </p:nvSpPr>
        <p:spPr>
          <a:xfrm>
            <a:off x="184472" y="2910150"/>
            <a:ext cx="5451341" cy="938719"/>
          </a:xfrm>
          <a:prstGeom prst="rect">
            <a:avLst/>
          </a:prstGeom>
          <a:noFill/>
          <a:ln w="9525">
            <a:noFill/>
          </a:ln>
        </p:spPr>
        <p:txBody>
          <a:bodyPr wrap="square">
            <a:spAutoFit/>
          </a:bodyPr>
          <a:lstStyle/>
          <a:p>
            <a:pPr marL="342900" indent="-342900">
              <a:lnSpc>
                <a:spcPts val="2200"/>
              </a:lnSpc>
              <a:buFont typeface="Wingdings" panose="05000000000000000000" pitchFamily="2" charset="2"/>
              <a:buChar char="u"/>
            </a:pP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Cassavas treated with freezing point pre-cooling can be stored and kept fresh at low temperature for about 25 days.</a:t>
            </a:r>
            <a:endParaRPr lang="zh-CN" altLang="en-US" dirty="0">
              <a:solidFill>
                <a:srgbClr val="0070C0"/>
              </a:solidFill>
              <a:latin typeface="Open Sans" panose="020B0606030504020204" pitchFamily="34" charset="0"/>
              <a:cs typeface="Open Sans" panose="020B0606030504020204" pitchFamily="34" charset="0"/>
              <a:sym typeface="+mn-ea"/>
            </a:endParaRPr>
          </a:p>
        </p:txBody>
      </p:sp>
      <p:grpSp>
        <p:nvGrpSpPr>
          <p:cNvPr id="13" name="组合 12"/>
          <p:cNvGrpSpPr/>
          <p:nvPr/>
        </p:nvGrpSpPr>
        <p:grpSpPr>
          <a:xfrm>
            <a:off x="8244752" y="1561468"/>
            <a:ext cx="3795438" cy="2606197"/>
            <a:chOff x="261" y="6051"/>
            <a:chExt cx="4726" cy="3840"/>
          </a:xfrm>
        </p:grpSpPr>
        <p:pic>
          <p:nvPicPr>
            <p:cNvPr id="14" name="图片 13"/>
            <p:cNvPicPr/>
            <p:nvPr/>
          </p:nvPicPr>
          <p:blipFill>
            <a:blip r:embed="rId3"/>
            <a:stretch>
              <a:fillRect/>
            </a:stretch>
          </p:blipFill>
          <p:spPr>
            <a:xfrm>
              <a:off x="261" y="6051"/>
              <a:ext cx="4726" cy="3841"/>
            </a:xfrm>
            <a:prstGeom prst="rect">
              <a:avLst/>
            </a:prstGeom>
            <a:noFill/>
            <a:ln w="9525">
              <a:noFill/>
            </a:ln>
          </p:spPr>
        </p:pic>
        <p:pic>
          <p:nvPicPr>
            <p:cNvPr id="15" name="图片 14"/>
            <p:cNvPicPr/>
            <p:nvPr/>
          </p:nvPicPr>
          <p:blipFill>
            <a:blip r:embed="rId4"/>
            <a:stretch>
              <a:fillRect/>
            </a:stretch>
          </p:blipFill>
          <p:spPr>
            <a:xfrm>
              <a:off x="2054" y="6420"/>
              <a:ext cx="1140" cy="480"/>
            </a:xfrm>
            <a:prstGeom prst="rect">
              <a:avLst/>
            </a:prstGeom>
            <a:noFill/>
            <a:ln w="9525">
              <a:noFill/>
            </a:ln>
          </p:spPr>
        </p:pic>
      </p:grpSp>
      <p:grpSp>
        <p:nvGrpSpPr>
          <p:cNvPr id="16" name="组合 15"/>
          <p:cNvGrpSpPr/>
          <p:nvPr/>
        </p:nvGrpSpPr>
        <p:grpSpPr>
          <a:xfrm>
            <a:off x="8296459" y="4310257"/>
            <a:ext cx="3742902" cy="2434590"/>
            <a:chOff x="5923" y="6051"/>
            <a:chExt cx="4520" cy="3834"/>
          </a:xfrm>
        </p:grpSpPr>
        <p:pic>
          <p:nvPicPr>
            <p:cNvPr id="17" name="图片 16"/>
            <p:cNvPicPr/>
            <p:nvPr/>
          </p:nvPicPr>
          <p:blipFill>
            <a:blip r:embed="rId5"/>
            <a:stretch>
              <a:fillRect/>
            </a:stretch>
          </p:blipFill>
          <p:spPr>
            <a:xfrm>
              <a:off x="5923" y="6051"/>
              <a:ext cx="4521" cy="3835"/>
            </a:xfrm>
            <a:prstGeom prst="rect">
              <a:avLst/>
            </a:prstGeom>
            <a:noFill/>
            <a:ln w="9525">
              <a:noFill/>
            </a:ln>
          </p:spPr>
        </p:pic>
        <p:pic>
          <p:nvPicPr>
            <p:cNvPr id="18" name="图片 17"/>
            <p:cNvPicPr/>
            <p:nvPr/>
          </p:nvPicPr>
          <p:blipFill>
            <a:blip r:embed="rId6"/>
            <a:stretch>
              <a:fillRect/>
            </a:stretch>
          </p:blipFill>
          <p:spPr>
            <a:xfrm>
              <a:off x="7916" y="6420"/>
              <a:ext cx="1110" cy="480"/>
            </a:xfrm>
            <a:prstGeom prst="rect">
              <a:avLst/>
            </a:prstGeom>
            <a:noFill/>
            <a:ln w="9525">
              <a:noFill/>
            </a:ln>
          </p:spPr>
        </p:pic>
      </p:grpSp>
      <p:pic>
        <p:nvPicPr>
          <p:cNvPr id="19" name="图片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2031" y="1561467"/>
            <a:ext cx="2454427" cy="21534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 name="Picture 2" descr="E:\加工课题\2018年工作\实验\巴西木薯保鲜.jpg"/>
          <p:cNvPicPr>
            <a:picLocks noChangeAspect="1" noChangeArrowheads="1"/>
          </p:cNvPicPr>
          <p:nvPr/>
        </p:nvPicPr>
        <p:blipFill rotWithShape="1">
          <a:blip r:embed="rId8">
            <a:extLst>
              <a:ext uri="{28A0092B-C50C-407E-A947-70E740481C1C}">
                <a14:useLocalDpi xmlns:a14="http://schemas.microsoft.com/office/drawing/2010/main" val="0"/>
              </a:ext>
            </a:extLst>
          </a:blip>
          <a:srcRect l="52622" t="52647" r="6807" b="8556"/>
          <a:stretch>
            <a:fillRect/>
          </a:stretch>
        </p:blipFill>
        <p:spPr bwMode="auto">
          <a:xfrm>
            <a:off x="4148547" y="3909269"/>
            <a:ext cx="3683770" cy="28362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2" name="Picture 2" descr="E:\加工课题\2018年工作\实验\巴西木薯保鲜.jpg"/>
          <p:cNvPicPr>
            <a:picLocks noChangeAspect="1" noChangeArrowheads="1"/>
          </p:cNvPicPr>
          <p:nvPr/>
        </p:nvPicPr>
        <p:blipFill rotWithShape="1">
          <a:blip r:embed="rId8">
            <a:extLst>
              <a:ext uri="{28A0092B-C50C-407E-A947-70E740481C1C}">
                <a14:useLocalDpi xmlns:a14="http://schemas.microsoft.com/office/drawing/2010/main" val="0"/>
              </a:ext>
            </a:extLst>
          </a:blip>
          <a:srcRect l="52622" r="6807" b="57079"/>
          <a:stretch>
            <a:fillRect/>
          </a:stretch>
        </p:blipFill>
        <p:spPr bwMode="auto">
          <a:xfrm>
            <a:off x="276358" y="3889164"/>
            <a:ext cx="3670893" cy="28563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1" name="标题 1">
            <a:extLst>
              <a:ext uri="{FF2B5EF4-FFF2-40B4-BE49-F238E27FC236}">
                <a16:creationId xmlns:a16="http://schemas.microsoft.com/office/drawing/2014/main" id="{8CAC66AD-761E-42F7-F7D1-FA08BED80F8A}"/>
              </a:ext>
            </a:extLst>
          </p:cNvPr>
          <p:cNvSpPr txBox="1">
            <a:spLocks/>
          </p:cNvSpPr>
          <p:nvPr/>
        </p:nvSpPr>
        <p:spPr>
          <a:xfrm>
            <a:off x="184472" y="778306"/>
            <a:ext cx="13099955" cy="6983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Technology of Postharvest Loss Reduction </a:t>
            </a:r>
            <a:br>
              <a:rPr lang="en-US" altLang="zh-CN" sz="1600" b="1" dirty="0">
                <a:latin typeface="Open Sans" panose="020B0606030504020204" pitchFamily="34" charset="0"/>
                <a:ea typeface="Open Sans" panose="020B0606030504020204" pitchFamily="34" charset="0"/>
                <a:cs typeface="Open Sans" panose="020B0606030504020204" pitchFamily="34" charset="0"/>
                <a:sym typeface="+mn-ea"/>
              </a:rPr>
            </a:br>
            <a:r>
              <a:rPr lang="en-US" altLang="zh-CN" sz="1600" b="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ea"/>
              </a:rPr>
              <a:t>(</a:t>
            </a:r>
            <a:r>
              <a:rPr lang="en-US" altLang="zh-CN"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Freshness Preservation Technology)</a:t>
            </a:r>
            <a:endParaRPr lang="zh-CN" altLang="en-US" sz="2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75134"/>
            <a:ext cx="12192000" cy="853440"/>
          </a:xfrm>
          <a:prstGeom prst="rect">
            <a:avLst/>
          </a:prstGeom>
        </p:spPr>
      </p:pic>
      <p:cxnSp>
        <p:nvCxnSpPr>
          <p:cNvPr id="11" name="直接连接符 10"/>
          <p:cNvCxnSpPr/>
          <p:nvPr/>
        </p:nvCxnSpPr>
        <p:spPr>
          <a:xfrm flipV="1">
            <a:off x="149359" y="1452652"/>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600118" y="1568809"/>
            <a:ext cx="4452679" cy="646331"/>
          </a:xfrm>
          <a:prstGeom prst="rect">
            <a:avLst/>
          </a:prstGeom>
          <a:noFill/>
        </p:spPr>
        <p:txBody>
          <a:bodyPr wrap="square" rtlCol="0">
            <a:spAutoFit/>
          </a:bodyPr>
          <a:lstStyle/>
          <a:p>
            <a:r>
              <a:rPr lang="en-US" altLang="zh-CN" u="sng" dirty="0">
                <a:solidFill>
                  <a:srgbClr val="0070C0"/>
                </a:solidFill>
                <a:latin typeface="Open Sans" panose="020B0606030504020204" pitchFamily="34" charset="0"/>
                <a:ea typeface="Open Sans" panose="020B0606030504020204" pitchFamily="34" charset="0"/>
                <a:cs typeface="Open Sans" panose="020B0606030504020204" pitchFamily="34" charset="0"/>
              </a:rPr>
              <a:t>Physical Preservation Technology: Reduced Pressure Preservation</a:t>
            </a:r>
            <a:endParaRPr lang="zh-CN" altLang="en-US"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sp>
        <p:nvSpPr>
          <p:cNvPr id="10" name="文本框 9"/>
          <p:cNvSpPr txBox="1"/>
          <p:nvPr/>
        </p:nvSpPr>
        <p:spPr>
          <a:xfrm>
            <a:off x="5993258" y="2792323"/>
            <a:ext cx="5482975" cy="1832189"/>
          </a:xfrm>
          <a:prstGeom prst="rect">
            <a:avLst/>
          </a:prstGeom>
          <a:noFill/>
          <a:ln w="9525">
            <a:noFill/>
          </a:ln>
        </p:spPr>
        <p:txBody>
          <a:bodyPr wrap="square">
            <a:spAutoFit/>
          </a:bodyPr>
          <a:lstStyle/>
          <a:p>
            <a:pPr marL="342900" indent="-342900" algn="just">
              <a:lnSpc>
                <a:spcPts val="2200"/>
              </a:lnSpc>
              <a:buFont typeface="Wingdings" panose="05000000000000000000" pitchFamily="2" charset="2"/>
              <a:buChar char="u"/>
            </a:pP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By pre-cooling treatment, fresh cassavas start to experience postharvest physiological deterioration only after 30 days of storage at room temperature under 0.03-0.05 MPa. If stored at low temperature, it can be extended for more than 60 days</a:t>
            </a:r>
            <a:endParaRPr lang="zh-CN" altLang="en-US" dirty="0">
              <a:solidFill>
                <a:srgbClr val="0070C0"/>
              </a:solidFill>
              <a:latin typeface="Open Sans" panose="020B0606030504020204" pitchFamily="34" charset="0"/>
              <a:cs typeface="Open Sans" panose="020B0606030504020204" pitchFamily="34" charset="0"/>
              <a:sym typeface="+mn-ea"/>
            </a:endParaRPr>
          </a:p>
        </p:txBody>
      </p:sp>
      <p:pic>
        <p:nvPicPr>
          <p:cNvPr id="8" name="图片 7"/>
          <p:cNvPicPr>
            <a:picLocks noChangeAspect="1"/>
          </p:cNvPicPr>
          <p:nvPr/>
        </p:nvPicPr>
        <p:blipFill>
          <a:blip r:embed="rId3"/>
          <a:stretch>
            <a:fillRect/>
          </a:stretch>
        </p:blipFill>
        <p:spPr>
          <a:xfrm>
            <a:off x="149359" y="2615804"/>
            <a:ext cx="6084441" cy="3406784"/>
          </a:xfrm>
          <a:prstGeom prst="rect">
            <a:avLst/>
          </a:prstGeom>
        </p:spPr>
      </p:pic>
      <p:sp>
        <p:nvSpPr>
          <p:cNvPr id="12" name="标题 1">
            <a:extLst>
              <a:ext uri="{FF2B5EF4-FFF2-40B4-BE49-F238E27FC236}">
                <a16:creationId xmlns:a16="http://schemas.microsoft.com/office/drawing/2014/main" id="{3C75BA4D-9DB7-6B07-9AA5-7C2ED8627D70}"/>
              </a:ext>
            </a:extLst>
          </p:cNvPr>
          <p:cNvSpPr txBox="1">
            <a:spLocks/>
          </p:cNvSpPr>
          <p:nvPr/>
        </p:nvSpPr>
        <p:spPr>
          <a:xfrm>
            <a:off x="279438" y="805112"/>
            <a:ext cx="13099955" cy="6983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Technology of Postharvest Loss Reduction </a:t>
            </a:r>
            <a:br>
              <a:rPr lang="en-US" altLang="zh-CN" sz="1600" b="1" dirty="0">
                <a:latin typeface="Open Sans" panose="020B0606030504020204" pitchFamily="34" charset="0"/>
                <a:ea typeface="Open Sans" panose="020B0606030504020204" pitchFamily="34" charset="0"/>
                <a:cs typeface="Open Sans" panose="020B0606030504020204" pitchFamily="34" charset="0"/>
                <a:sym typeface="+mn-ea"/>
              </a:rPr>
            </a:br>
            <a:endParaRPr lang="zh-CN" altLang="en-US" sz="2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75134"/>
            <a:ext cx="12192000" cy="853440"/>
          </a:xfrm>
          <a:prstGeom prst="rect">
            <a:avLst/>
          </a:prstGeom>
        </p:spPr>
      </p:pic>
      <p:cxnSp>
        <p:nvCxnSpPr>
          <p:cNvPr id="11" name="直接连接符 10"/>
          <p:cNvCxnSpPr/>
          <p:nvPr/>
        </p:nvCxnSpPr>
        <p:spPr>
          <a:xfrm flipV="1">
            <a:off x="129546" y="1452652"/>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246008" y="1690845"/>
            <a:ext cx="11661883" cy="1027012"/>
          </a:xfrm>
          <a:prstGeom prst="rect">
            <a:avLst/>
          </a:prstGeom>
          <a:noFill/>
        </p:spPr>
        <p:txBody>
          <a:bodyPr wrap="square" rtlCol="0">
            <a:spAutoFit/>
          </a:bodyPr>
          <a:lstStyle/>
          <a:p>
            <a:pPr>
              <a:lnSpc>
                <a:spcPts val="2500"/>
              </a:lnSpc>
            </a:pPr>
            <a:r>
              <a:rPr lang="en-GB"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(2) Chemical preservation technology: using 1.5% chitosan + 0.15% citric acid + 0.25% calcium chloride solution for 10min can improve the ROS scavenging ability of fresh potato</a:t>
            </a: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s</a:t>
            </a:r>
            <a:r>
              <a:rPr lang="en-GB"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 so as to effectively prolong the post-harvest storage period of fresh potato and delay the occurrence of PPD.</a:t>
            </a:r>
          </a:p>
        </p:txBody>
      </p:sp>
      <p:pic>
        <p:nvPicPr>
          <p:cNvPr id="9" name="图片 8"/>
          <p:cNvPicPr>
            <a:picLocks noChangeAspect="1"/>
          </p:cNvPicPr>
          <p:nvPr/>
        </p:nvPicPr>
        <p:blipFill>
          <a:blip r:embed="rId3"/>
          <a:stretch>
            <a:fillRect/>
          </a:stretch>
        </p:blipFill>
        <p:spPr>
          <a:xfrm>
            <a:off x="129546" y="3492340"/>
            <a:ext cx="3980125" cy="2890859"/>
          </a:xfrm>
          <a:prstGeom prst="rect">
            <a:avLst/>
          </a:prstGeom>
        </p:spPr>
      </p:pic>
      <p:pic>
        <p:nvPicPr>
          <p:cNvPr id="10" name="图片 9"/>
          <p:cNvPicPr>
            <a:picLocks noChangeAspect="1"/>
          </p:cNvPicPr>
          <p:nvPr/>
        </p:nvPicPr>
        <p:blipFill>
          <a:blip r:embed="rId4"/>
          <a:stretch>
            <a:fillRect/>
          </a:stretch>
        </p:blipFill>
        <p:spPr>
          <a:xfrm>
            <a:off x="4226118" y="3492340"/>
            <a:ext cx="4033011" cy="2890859"/>
          </a:xfrm>
          <a:prstGeom prst="rect">
            <a:avLst/>
          </a:prstGeom>
        </p:spPr>
      </p:pic>
      <p:pic>
        <p:nvPicPr>
          <p:cNvPr id="12" name="图片 11"/>
          <p:cNvPicPr>
            <a:picLocks noChangeAspect="1"/>
          </p:cNvPicPr>
          <p:nvPr/>
        </p:nvPicPr>
        <p:blipFill>
          <a:blip r:embed="rId5"/>
          <a:stretch>
            <a:fillRect/>
          </a:stretch>
        </p:blipFill>
        <p:spPr>
          <a:xfrm>
            <a:off x="8375576" y="3492340"/>
            <a:ext cx="3766805" cy="2890859"/>
          </a:xfrm>
          <a:prstGeom prst="rect">
            <a:avLst/>
          </a:prstGeom>
        </p:spPr>
      </p:pic>
      <p:sp>
        <p:nvSpPr>
          <p:cNvPr id="13" name="标题 1">
            <a:extLst>
              <a:ext uri="{FF2B5EF4-FFF2-40B4-BE49-F238E27FC236}">
                <a16:creationId xmlns:a16="http://schemas.microsoft.com/office/drawing/2014/main" id="{4D283A50-E02C-1D06-6307-51B9B37CD589}"/>
              </a:ext>
            </a:extLst>
          </p:cNvPr>
          <p:cNvSpPr txBox="1">
            <a:spLocks/>
          </p:cNvSpPr>
          <p:nvPr/>
        </p:nvSpPr>
        <p:spPr>
          <a:xfrm>
            <a:off x="129546" y="847845"/>
            <a:ext cx="13099955" cy="6983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Technology of Postharvest Loss Reduction </a:t>
            </a:r>
            <a:br>
              <a:rPr lang="en-US" altLang="zh-CN" sz="1600" b="1" dirty="0">
                <a:latin typeface="Open Sans" panose="020B0606030504020204" pitchFamily="34" charset="0"/>
                <a:ea typeface="Open Sans" panose="020B0606030504020204" pitchFamily="34" charset="0"/>
                <a:cs typeface="Open Sans" panose="020B0606030504020204" pitchFamily="34" charset="0"/>
                <a:sym typeface="+mn-ea"/>
              </a:rPr>
            </a:br>
            <a:endParaRPr lang="zh-CN" altLang="en-US" sz="2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23063"/>
            <a:ext cx="12192000" cy="853440"/>
          </a:xfrm>
          <a:prstGeom prst="rect">
            <a:avLst/>
          </a:prstGeom>
        </p:spPr>
      </p:pic>
      <p:cxnSp>
        <p:nvCxnSpPr>
          <p:cNvPr id="11" name="直接连接符 10"/>
          <p:cNvCxnSpPr/>
          <p:nvPr/>
        </p:nvCxnSpPr>
        <p:spPr>
          <a:xfrm flipV="1">
            <a:off x="129546" y="1438852"/>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29546" y="1541953"/>
            <a:ext cx="7625080" cy="502702"/>
          </a:xfrm>
          <a:prstGeom prst="rect">
            <a:avLst/>
          </a:prstGeom>
          <a:noFill/>
        </p:spPr>
        <p:txBody>
          <a:bodyPr wrap="square">
            <a:spAutoFit/>
          </a:bodyPr>
          <a:lstStyle/>
          <a:p>
            <a:pPr fontAlgn="auto">
              <a:lnSpc>
                <a:spcPts val="3200"/>
              </a:lnSpc>
            </a:pPr>
            <a:endParaRPr lang="zh-CN" altLang="en-US" sz="2800" kern="1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sp>
        <p:nvSpPr>
          <p:cNvPr id="7" name="文本框 6"/>
          <p:cNvSpPr txBox="1"/>
          <p:nvPr/>
        </p:nvSpPr>
        <p:spPr>
          <a:xfrm>
            <a:off x="297894" y="1695873"/>
            <a:ext cx="5798106" cy="1477328"/>
          </a:xfrm>
          <a:prstGeom prst="rect">
            <a:avLst/>
          </a:prstGeom>
          <a:noFill/>
        </p:spPr>
        <p:txBody>
          <a:bodyPr wrap="square" rtlCol="0">
            <a:spAutoFit/>
          </a:bodyPr>
          <a:lstStyle/>
          <a:p>
            <a:r>
              <a:rPr lang="en-GB" altLang="zh-CN" b="1" dirty="0">
                <a:solidFill>
                  <a:srgbClr val="0070C0"/>
                </a:solidFill>
                <a:latin typeface="Open Sans" panose="020B0606030504020204" pitchFamily="34" charset="0"/>
                <a:ea typeface="Open Sans" panose="020B0606030504020204" pitchFamily="34" charset="0"/>
                <a:cs typeface="Open Sans" panose="020B0606030504020204" pitchFamily="34" charset="0"/>
              </a:rPr>
              <a:t>Chemical preservation technology: fresh potatoes can be stored for 20 days after being treated at 98 ℃ with 10 g / lnacl hot water + antioxidant 3% Na2S2O5 solution for 2 minutes to delay the occurrence of PPD</a:t>
            </a:r>
            <a:endParaRPr lang="zh-CN" altLang="en-US" b="1"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pic>
        <p:nvPicPr>
          <p:cNvPr id="14" name="图片 13"/>
          <p:cNvPicPr>
            <a:picLocks noChangeAspect="1"/>
          </p:cNvPicPr>
          <p:nvPr/>
        </p:nvPicPr>
        <p:blipFill>
          <a:blip r:embed="rId4"/>
          <a:stretch>
            <a:fillRect/>
          </a:stretch>
        </p:blipFill>
        <p:spPr>
          <a:xfrm>
            <a:off x="6034632" y="1601649"/>
            <a:ext cx="6021705" cy="2737485"/>
          </a:xfrm>
          <a:prstGeom prst="rect">
            <a:avLst/>
          </a:prstGeom>
        </p:spPr>
      </p:pic>
      <p:pic>
        <p:nvPicPr>
          <p:cNvPr id="15" name="图片 14"/>
          <p:cNvPicPr>
            <a:picLocks noChangeAspect="1"/>
          </p:cNvPicPr>
          <p:nvPr/>
        </p:nvPicPr>
        <p:blipFill>
          <a:blip r:embed="rId5"/>
          <a:stretch>
            <a:fillRect/>
          </a:stretch>
        </p:blipFill>
        <p:spPr>
          <a:xfrm>
            <a:off x="5944462" y="4149090"/>
            <a:ext cx="6111875" cy="2708910"/>
          </a:xfrm>
          <a:prstGeom prst="rect">
            <a:avLst/>
          </a:prstGeom>
        </p:spPr>
      </p:pic>
      <p:pic>
        <p:nvPicPr>
          <p:cNvPr id="16" name="图片 7" descr="图片1"/>
          <p:cNvPicPr>
            <a:picLocks noChangeAspect="1"/>
          </p:cNvPicPr>
          <p:nvPr/>
        </p:nvPicPr>
        <p:blipFill>
          <a:blip r:embed="rId6"/>
          <a:stretch>
            <a:fillRect/>
          </a:stretch>
        </p:blipFill>
        <p:spPr>
          <a:xfrm>
            <a:off x="177392" y="3569726"/>
            <a:ext cx="5857240" cy="3222625"/>
          </a:xfrm>
          <a:prstGeom prst="rect">
            <a:avLst/>
          </a:prstGeom>
          <a:ln>
            <a:noFill/>
          </a:ln>
          <a:effectLst>
            <a:outerShdw blurRad="190500" algn="tl" rotWithShape="0">
              <a:srgbClr val="000000">
                <a:alpha val="70000"/>
              </a:srgbClr>
            </a:outerShdw>
          </a:effectLst>
        </p:spPr>
      </p:pic>
      <p:sp>
        <p:nvSpPr>
          <p:cNvPr id="12" name="标题 1">
            <a:extLst>
              <a:ext uri="{FF2B5EF4-FFF2-40B4-BE49-F238E27FC236}">
                <a16:creationId xmlns:a16="http://schemas.microsoft.com/office/drawing/2014/main" id="{C4C72B20-E4D0-7A12-C6BD-9DCAF41E4F33}"/>
              </a:ext>
            </a:extLst>
          </p:cNvPr>
          <p:cNvSpPr txBox="1">
            <a:spLocks/>
          </p:cNvSpPr>
          <p:nvPr/>
        </p:nvSpPr>
        <p:spPr>
          <a:xfrm>
            <a:off x="279438" y="805112"/>
            <a:ext cx="13099955" cy="6983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Technology of Postharvest Loss Reduction </a:t>
            </a:r>
            <a:br>
              <a:rPr lang="en-US" altLang="zh-CN" sz="1600" b="1" dirty="0">
                <a:latin typeface="Open Sans" panose="020B0606030504020204" pitchFamily="34" charset="0"/>
                <a:ea typeface="Open Sans" panose="020B0606030504020204" pitchFamily="34" charset="0"/>
                <a:cs typeface="Open Sans" panose="020B0606030504020204" pitchFamily="34" charset="0"/>
                <a:sym typeface="+mn-ea"/>
              </a:rPr>
            </a:br>
            <a:r>
              <a:rPr lang="en-US" altLang="zh-CN" sz="1600" b="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ea"/>
              </a:rPr>
              <a:t>(</a:t>
            </a:r>
            <a:r>
              <a:rPr lang="en-US" altLang="zh-CN"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Freshness Preservation Technology)</a:t>
            </a:r>
            <a:endParaRPr lang="zh-CN" altLang="en-US" sz="2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75134"/>
            <a:ext cx="12192000" cy="853440"/>
          </a:xfrm>
          <a:prstGeom prst="rect">
            <a:avLst/>
          </a:prstGeom>
        </p:spPr>
      </p:pic>
      <p:cxnSp>
        <p:nvCxnSpPr>
          <p:cNvPr id="11" name="直接连接符 10"/>
          <p:cNvCxnSpPr/>
          <p:nvPr/>
        </p:nvCxnSpPr>
        <p:spPr>
          <a:xfrm flipV="1">
            <a:off x="129546" y="1364078"/>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29546" y="1346596"/>
            <a:ext cx="4856780" cy="469359"/>
          </a:xfrm>
          <a:prstGeom prst="rect">
            <a:avLst/>
          </a:prstGeom>
          <a:noFill/>
        </p:spPr>
        <p:txBody>
          <a:bodyPr wrap="square">
            <a:spAutoFit/>
          </a:bodyPr>
          <a:lstStyle/>
          <a:p>
            <a:pPr marL="285750" indent="-285750" fontAlgn="auto">
              <a:lnSpc>
                <a:spcPts val="3200"/>
              </a:lnSpc>
              <a:buFont typeface="Wingdings" panose="05000000000000000000" pitchFamily="2" charset="2"/>
              <a:buChar char="u"/>
            </a:pPr>
            <a:r>
              <a:rPr lang="en-US" altLang="zh-CN" sz="2000" u="sng" kern="100"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Storage comparison</a:t>
            </a:r>
            <a:endParaRPr lang="zh-CN" altLang="en-US" sz="2000" kern="1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sp>
        <p:nvSpPr>
          <p:cNvPr id="12" name="TextBox 2"/>
          <p:cNvSpPr txBox="1"/>
          <p:nvPr/>
        </p:nvSpPr>
        <p:spPr>
          <a:xfrm>
            <a:off x="4500081" y="1860970"/>
            <a:ext cx="3769980" cy="4850174"/>
          </a:xfrm>
          <a:prstGeom prst="rect">
            <a:avLst/>
          </a:prstGeom>
          <a:noFill/>
          <a:ln w="25400">
            <a:solidFill>
              <a:schemeClr val="tx1"/>
            </a:solidFill>
          </a:ln>
        </p:spPr>
        <p:txBody>
          <a:bodyPr wrap="square" rtlCol="0">
            <a:spAutoFit/>
          </a:bodyPr>
          <a:lstStyle/>
          <a:p>
            <a:pPr>
              <a:lnSpc>
                <a:spcPct val="150000"/>
              </a:lnSpc>
            </a:pPr>
            <a:r>
              <a:rPr lang="en-GB"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Freezing point cold preservation</a:t>
            </a:r>
          </a:p>
          <a:p>
            <a:pPr>
              <a:lnSpc>
                <a:spcPct val="150000"/>
              </a:lnSpc>
            </a:pPr>
            <a:r>
              <a:rPr lang="en-US" altLang="zh-CN"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a:t>
            </a:r>
            <a:r>
              <a:rPr lang="en-GB" altLang="zh-CN"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dvantages</a:t>
            </a:r>
            <a:r>
              <a:rPr lang="en-GB"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 easy to operate, easy to industrialized treatment and high benefit; The supply and marketing chain is sound.</a:t>
            </a:r>
          </a:p>
          <a:p>
            <a:pPr>
              <a:lnSpc>
                <a:spcPct val="150000"/>
              </a:lnSpc>
            </a:pPr>
            <a:r>
              <a:rPr lang="en-GB" altLang="zh-CN"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Disadvantages:</a:t>
            </a:r>
          </a:p>
          <a:p>
            <a:pPr>
              <a:lnSpc>
                <a:spcPct val="150000"/>
              </a:lnSpc>
            </a:pPr>
            <a:r>
              <a:rPr lang="en-GB"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1. flavor slightly changes, </a:t>
            </a:r>
          </a:p>
          <a:p>
            <a:pPr>
              <a:lnSpc>
                <a:spcPct val="150000"/>
              </a:lnSpc>
            </a:pPr>
            <a:r>
              <a:rPr lang="en-GB"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2. Low temperature storage, high energy consumption;</a:t>
            </a:r>
          </a:p>
          <a:p>
            <a:pPr>
              <a:lnSpc>
                <a:spcPct val="150000"/>
              </a:lnSpc>
            </a:pPr>
            <a:r>
              <a:rPr lang="en-GB"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3. After peeling and low-temperature storage, the root tubers lost water and shrunk, and their appearance was not good.</a:t>
            </a:r>
            <a:endPar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2"/>
          <p:cNvSpPr txBox="1"/>
          <p:nvPr/>
        </p:nvSpPr>
        <p:spPr>
          <a:xfrm>
            <a:off x="334010" y="1860970"/>
            <a:ext cx="4122712" cy="4854342"/>
          </a:xfrm>
          <a:prstGeom prst="rect">
            <a:avLst/>
          </a:prstGeom>
          <a:noFill/>
          <a:ln w="25400">
            <a:solidFill>
              <a:schemeClr val="tx1"/>
            </a:solidFill>
          </a:ln>
        </p:spPr>
        <p:txBody>
          <a:bodyPr wrap="square" rtlCol="0">
            <a:spAutoFit/>
          </a:bodyPr>
          <a:lstStyle/>
          <a:p>
            <a:pPr>
              <a:lnSpc>
                <a:spcPct val="150000"/>
              </a:lnSpc>
            </a:pPr>
            <a:r>
              <a:rPr lang="en-GB"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Fruit wax coating / low temperature preservation technology</a:t>
            </a:r>
          </a:p>
          <a:p>
            <a:pPr>
              <a:lnSpc>
                <a:spcPct val="150000"/>
              </a:lnSpc>
            </a:pPr>
            <a:r>
              <a:rPr lang="en-US" altLang="zh-CN"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a:t>
            </a:r>
            <a:r>
              <a:rPr lang="en-GB" altLang="zh-CN"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dvantages</a:t>
            </a:r>
            <a:r>
              <a:rPr lang="en-GB"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 The storage effect is good. There is no browning and no obvious change in hardness within 15 days.</a:t>
            </a:r>
          </a:p>
          <a:p>
            <a:pPr>
              <a:lnSpc>
                <a:spcPct val="150000"/>
              </a:lnSpc>
            </a:pPr>
            <a:r>
              <a:rPr lang="en-GB" altLang="zh-CN"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Disadvantages:</a:t>
            </a:r>
          </a:p>
          <a:p>
            <a:pPr marL="342900" indent="-342900">
              <a:lnSpc>
                <a:spcPct val="150000"/>
              </a:lnSpc>
              <a:buAutoNum type="arabicPeriod"/>
            </a:pPr>
            <a:r>
              <a:rPr lang="en-GB"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The operation is cumbersome, and the labor cost is high;</a:t>
            </a:r>
          </a:p>
          <a:p>
            <a:pPr marL="342900" indent="-342900">
              <a:lnSpc>
                <a:spcPct val="150000"/>
              </a:lnSpc>
              <a:buAutoNum type="arabicPeriod"/>
            </a:pPr>
            <a:r>
              <a:rPr lang="en-GB"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There are potential food safety hazards;</a:t>
            </a:r>
          </a:p>
          <a:p>
            <a:pPr marL="342900" indent="-342900">
              <a:lnSpc>
                <a:spcPct val="150000"/>
              </a:lnSpc>
              <a:buAutoNum type="arabicPeriod"/>
            </a:pPr>
            <a:r>
              <a:rPr lang="en-GB"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The injured potato is not suitable, and the selectivity of raw materials is strong.</a:t>
            </a:r>
            <a:endParaRPr lang="zh-CN" altLang="en-US" sz="1600"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3" name="TextBox 2"/>
          <p:cNvSpPr txBox="1"/>
          <p:nvPr/>
        </p:nvSpPr>
        <p:spPr>
          <a:xfrm>
            <a:off x="8313420" y="1815955"/>
            <a:ext cx="3544570" cy="4850174"/>
          </a:xfrm>
          <a:prstGeom prst="rect">
            <a:avLst/>
          </a:prstGeom>
          <a:noFill/>
          <a:ln w="25400">
            <a:solidFill>
              <a:schemeClr val="tx1"/>
            </a:solidFill>
          </a:ln>
        </p:spPr>
        <p:txBody>
          <a:bodyPr wrap="square" rtlCol="0">
            <a:spAutoFit/>
          </a:bodyPr>
          <a:lstStyle/>
          <a:p>
            <a:pPr>
              <a:lnSpc>
                <a:spcPct val="150000"/>
              </a:lnSpc>
            </a:pPr>
            <a:r>
              <a:rPr lang="en-GB"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Low pressure refrigerated preservation</a:t>
            </a:r>
          </a:p>
          <a:p>
            <a:pPr>
              <a:lnSpc>
                <a:spcPct val="150000"/>
              </a:lnSpc>
            </a:pPr>
            <a:r>
              <a:rPr lang="en-GB" altLang="zh-CN"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Advantages: </a:t>
            </a:r>
            <a:r>
              <a:rPr lang="en-GB"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Suitable for industrial application; Fresh potato has the best storage effect.</a:t>
            </a:r>
          </a:p>
          <a:p>
            <a:pPr>
              <a:lnSpc>
                <a:spcPct val="150000"/>
              </a:lnSpc>
            </a:pPr>
            <a:r>
              <a:rPr lang="en-GB" altLang="zh-CN"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Disadvantages:</a:t>
            </a:r>
          </a:p>
          <a:p>
            <a:pPr>
              <a:lnSpc>
                <a:spcPct val="150000"/>
              </a:lnSpc>
            </a:pPr>
            <a:r>
              <a:rPr lang="en-GB"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1. High standard for storage facilities;</a:t>
            </a:r>
          </a:p>
          <a:p>
            <a:pPr>
              <a:lnSpc>
                <a:spcPct val="150000"/>
              </a:lnSpc>
            </a:pPr>
            <a:r>
              <a:rPr lang="en-GB"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2. After low-pressure storage, the shelf life at room temperature is only 7 days;</a:t>
            </a:r>
          </a:p>
          <a:p>
            <a:pPr>
              <a:lnSpc>
                <a:spcPct val="150000"/>
              </a:lnSpc>
            </a:pPr>
            <a:r>
              <a:rPr lang="en-GB"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3. It is not suitable for low temperature storage after peeling</a:t>
            </a:r>
            <a:endParaRPr lang="zh-CN" altLang="en-US" sz="1600"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13" name="标题 1">
            <a:extLst>
              <a:ext uri="{FF2B5EF4-FFF2-40B4-BE49-F238E27FC236}">
                <a16:creationId xmlns:a16="http://schemas.microsoft.com/office/drawing/2014/main" id="{E12814CF-8C62-B6B4-6B27-30A4866D4AB5}"/>
              </a:ext>
            </a:extLst>
          </p:cNvPr>
          <p:cNvSpPr txBox="1">
            <a:spLocks/>
          </p:cNvSpPr>
          <p:nvPr/>
        </p:nvSpPr>
        <p:spPr>
          <a:xfrm>
            <a:off x="334010" y="823321"/>
            <a:ext cx="13099955" cy="6983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Technology of Postharvest Loss Reduction </a:t>
            </a:r>
            <a:br>
              <a:rPr lang="en-US" altLang="zh-CN" sz="1600" b="1" dirty="0">
                <a:latin typeface="Open Sans" panose="020B0606030504020204" pitchFamily="34" charset="0"/>
                <a:ea typeface="Open Sans" panose="020B0606030504020204" pitchFamily="34" charset="0"/>
                <a:cs typeface="Open Sans" panose="020B0606030504020204" pitchFamily="34" charset="0"/>
                <a:sym typeface="+mn-ea"/>
              </a:rPr>
            </a:br>
            <a:endParaRPr lang="zh-CN" altLang="en-US" sz="2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3534266" y="4137766"/>
            <a:ext cx="4682642" cy="669775"/>
          </a:xfrm>
          <a:prstGeom prst="rect">
            <a:avLst/>
          </a:prstGeom>
        </p:spPr>
        <p:txBody>
          <a:bodyPr wrap="none" lIns="91415" tIns="45708" rIns="91415" bIns="45708">
            <a:spAutoFit/>
          </a:bodyPr>
          <a:lstStyle/>
          <a:p>
            <a:pPr defTabSz="628650">
              <a:lnSpc>
                <a:spcPct val="150000"/>
              </a:lnSpc>
              <a:defRPr/>
            </a:pPr>
            <a:r>
              <a:rPr lang="en-US" altLang="zh-CN" sz="2800" b="1" kern="0" dirty="0">
                <a:solidFill>
                  <a:schemeClr val="accent2"/>
                </a:solidFill>
                <a:latin typeface="Open Sans" panose="020B0606030504020204" pitchFamily="34" charset="0"/>
                <a:ea typeface="Open Sans" panose="020B0606030504020204" pitchFamily="34" charset="0"/>
                <a:cs typeface="Open Sans" panose="020B0606030504020204" pitchFamily="34" charset="0"/>
              </a:rPr>
              <a:t>Technology of Processing</a:t>
            </a:r>
            <a:endParaRPr lang="en-US" altLang="zh-CN" sz="2800" kern="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椭圆 7"/>
          <p:cNvSpPr/>
          <p:nvPr/>
        </p:nvSpPr>
        <p:spPr>
          <a:xfrm>
            <a:off x="6198295" y="3096691"/>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Open Sans" panose="020B0606030504020204" pitchFamily="34" charset="0"/>
              <a:cs typeface="Open Sans" panose="020B0606030504020204" pitchFamily="34" charset="0"/>
            </a:endParaRPr>
          </a:p>
        </p:txBody>
      </p:sp>
      <p:sp>
        <p:nvSpPr>
          <p:cNvPr id="76" name="椭圆 75"/>
          <p:cNvSpPr/>
          <p:nvPr/>
        </p:nvSpPr>
        <p:spPr>
          <a:xfrm>
            <a:off x="7140897" y="2124447"/>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Open Sans" panose="020B0606030504020204" pitchFamily="34" charset="0"/>
              <a:cs typeface="Open Sans" panose="020B0606030504020204" pitchFamily="34" charset="0"/>
            </a:endParaRPr>
          </a:p>
        </p:txBody>
      </p:sp>
      <p:sp>
        <p:nvSpPr>
          <p:cNvPr id="77" name="椭圆 76"/>
          <p:cNvSpPr/>
          <p:nvPr/>
        </p:nvSpPr>
        <p:spPr>
          <a:xfrm>
            <a:off x="4766875" y="3171642"/>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Open Sans" panose="020B0606030504020204" pitchFamily="34" charset="0"/>
              <a:cs typeface="Open Sans" panose="020B0606030504020204" pitchFamily="34" charset="0"/>
            </a:endParaRPr>
          </a:p>
        </p:txBody>
      </p:sp>
      <p:sp>
        <p:nvSpPr>
          <p:cNvPr id="9" name="椭圆 8"/>
          <p:cNvSpPr/>
          <p:nvPr/>
        </p:nvSpPr>
        <p:spPr>
          <a:xfrm>
            <a:off x="4651435" y="1843201"/>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Open Sans" panose="020B0606030504020204" pitchFamily="34" charset="0"/>
              <a:cs typeface="Open Sans" panose="020B0606030504020204" pitchFamily="34" charset="0"/>
            </a:endParaRPr>
          </a:p>
        </p:txBody>
      </p:sp>
      <p:sp>
        <p:nvSpPr>
          <p:cNvPr id="10" name="椭圆 9"/>
          <p:cNvSpPr/>
          <p:nvPr/>
        </p:nvSpPr>
        <p:spPr>
          <a:xfrm>
            <a:off x="4981477" y="2124259"/>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Open Sans" panose="020B0606030504020204" pitchFamily="34" charset="0"/>
              <a:cs typeface="Open Sans" panose="020B0606030504020204" pitchFamily="34" charset="0"/>
            </a:endParaRPr>
          </a:p>
        </p:txBody>
      </p:sp>
      <p:sp>
        <p:nvSpPr>
          <p:cNvPr id="11" name="文本框 17"/>
          <p:cNvSpPr txBox="1"/>
          <p:nvPr/>
        </p:nvSpPr>
        <p:spPr>
          <a:xfrm>
            <a:off x="4850817" y="2414400"/>
            <a:ext cx="2125102" cy="1200329"/>
          </a:xfrm>
          <a:prstGeom prst="rect">
            <a:avLst/>
          </a:prstGeom>
          <a:noFill/>
        </p:spPr>
        <p:txBody>
          <a:bodyPr wrap="square" rtlCol="0">
            <a:spAutoFit/>
          </a:bodyPr>
          <a:lstStyle/>
          <a:p>
            <a:pPr algn="ctr"/>
            <a:r>
              <a:rPr lang="en-US" altLang="zh-CN" sz="7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03</a:t>
            </a:r>
            <a:endParaRPr lang="zh-CN" altLang="en-US" sz="88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12" name="Immagine 6"/>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p:cNvPicPr>
            <a:picLocks noChangeAspect="1"/>
          </p:cNvPicPr>
          <p:nvPr/>
        </p:nvPicPr>
        <p:blipFill>
          <a:blip r:embed="rId5"/>
          <a:stretch>
            <a:fillRect/>
          </a:stretch>
        </p:blipFill>
        <p:spPr>
          <a:xfrm>
            <a:off x="3074055" y="-27093"/>
            <a:ext cx="1002453" cy="647700"/>
          </a:xfrm>
          <a:prstGeom prst="rect">
            <a:avLst/>
          </a:prstGeom>
        </p:spPr>
      </p:pic>
      <p:pic>
        <p:nvPicPr>
          <p:cNvPr id="15" name="Picture 15" descr="A picture containing window&#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6" name="Picture 13"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42" presetClass="path" presetSubtype="0" decel="100000" fill="hold" grpId="1" nodeType="withEffect">
                                  <p:stCondLst>
                                    <p:cond delay="0"/>
                                  </p:stCondLst>
                                  <p:childTnLst>
                                    <p:animMotion origin="layout" path="M -3.54167E-6 -7.40741E-7 L 0.08894 0.08519 " pathEditMode="relative" rAng="0" ptsTypes="AA">
                                      <p:cBhvr>
                                        <p:cTn id="15" dur="1000" spd="-100000" fill="hold"/>
                                        <p:tgtEl>
                                          <p:spTgt spid="8"/>
                                        </p:tgtEl>
                                        <p:attrNameLst>
                                          <p:attrName>ppt_x</p:attrName>
                                          <p:attrName>ppt_y</p:attrName>
                                        </p:attrNameLst>
                                      </p:cBhvr>
                                      <p:rCtr x="4440" y="4259"/>
                                    </p:animMotion>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par>
                                <p:cTn id="27" presetID="42" presetClass="path" presetSubtype="0" decel="100000" fill="hold" grpId="1" nodeType="withEffect">
                                  <p:stCondLst>
                                    <p:cond delay="0"/>
                                  </p:stCondLst>
                                  <p:childTnLst>
                                    <p:animMotion origin="layout" path="M -3.54167E-6 -7.40741E-7 L 0.08894 0.08519 " pathEditMode="relative" rAng="0" ptsTypes="AA">
                                      <p:cBhvr>
                                        <p:cTn id="28" dur="1000" spd="-100000" fill="hold"/>
                                        <p:tgtEl>
                                          <p:spTgt spid="9"/>
                                        </p:tgtEl>
                                        <p:attrNameLst>
                                          <p:attrName>ppt_x</p:attrName>
                                          <p:attrName>ppt_y</p:attrName>
                                        </p:attrNameLst>
                                      </p:cBhvr>
                                      <p:rCtr x="4440" y="4259"/>
                                    </p:animMotion>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35" presetClass="path" presetSubtype="0" decel="40000" fill="hold" grpId="1" nodeType="withEffect">
                                  <p:stCondLst>
                                    <p:cond delay="0"/>
                                  </p:stCondLst>
                                  <p:childTnLst>
                                    <p:animMotion origin="layout" path="M 0.03073 1.11111E-6 L -0.15924 1.11111E-6 " pathEditMode="relative" rAng="0" ptsTypes="AA">
                                      <p:cBhvr>
                                        <p:cTn id="33" dur="1000" spd="-100000" fill="hold"/>
                                        <p:tgtEl>
                                          <p:spTgt spid="10"/>
                                        </p:tgtEl>
                                        <p:attrNameLst>
                                          <p:attrName>ppt_x</p:attrName>
                                          <p:attrName>ppt_y</p:attrName>
                                        </p:attrNameLst>
                                      </p:cBhvr>
                                      <p:rCtr x="-9505" y="0"/>
                                    </p:animMotion>
                                  </p:childTnLst>
                                </p:cTn>
                              </p:par>
                              <p:par>
                                <p:cTn id="34" presetID="35" presetClass="path" presetSubtype="0" accel="40000" decel="40000" fill="hold" grpId="2" nodeType="withEffect">
                                  <p:stCondLst>
                                    <p:cond delay="1000"/>
                                  </p:stCondLst>
                                  <p:childTnLst>
                                    <p:animMotion origin="layout" path="M 0.03073 7.40741E-7 L -6.25E-7 7.40741E-7 " pathEditMode="relative" rAng="0" ptsTypes="AA">
                                      <p:cBhvr>
                                        <p:cTn id="35" dur="750" fill="hold"/>
                                        <p:tgtEl>
                                          <p:spTgt spid="10"/>
                                        </p:tgtEl>
                                        <p:attrNameLst>
                                          <p:attrName>ppt_x</p:attrName>
                                          <p:attrName>ppt_y</p:attrName>
                                        </p:attrNameLst>
                                      </p:cBhvr>
                                      <p:rCtr x="-1536" y="0"/>
                                    </p:animMotion>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bldLvl="0" animBg="1"/>
      <p:bldP spid="8" grpId="1" bldLvl="0" animBg="1"/>
      <p:bldP spid="76" grpId="0" bldLvl="0" animBg="1"/>
      <p:bldP spid="77" grpId="0" bldLvl="0" animBg="1"/>
      <p:bldP spid="9" grpId="0" bldLvl="0" animBg="1"/>
      <p:bldP spid="9" grpId="1" bldLvl="0" animBg="1"/>
      <p:bldP spid="10" grpId="0" bldLvl="0" animBg="1"/>
      <p:bldP spid="10" grpId="1" bldLvl="0" animBg="1"/>
      <p:bldP spid="10" grpId="2" bldLvl="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91451" y="743545"/>
            <a:ext cx="10808203" cy="562075"/>
          </a:xfrm>
        </p:spPr>
        <p:txBody>
          <a:bodyPr>
            <a:noAutofit/>
          </a:bodyPr>
          <a:lstStyle/>
          <a:p>
            <a:pPr algn="l"/>
            <a:r>
              <a:rPr lang="en-US" altLang="zh-CN" sz="3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Processing Technology</a:t>
            </a:r>
            <a:endParaRPr lang="zh-CN" altLang="en-US" sz="3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2" name="图片 1"/>
          <p:cNvPicPr>
            <a:picLocks noChangeAspect="1"/>
          </p:cNvPicPr>
          <p:nvPr/>
        </p:nvPicPr>
        <p:blipFill>
          <a:blip r:embed="rId2"/>
          <a:stretch>
            <a:fillRect/>
          </a:stretch>
        </p:blipFill>
        <p:spPr>
          <a:xfrm>
            <a:off x="0" y="-75134"/>
            <a:ext cx="12192000" cy="853440"/>
          </a:xfrm>
          <a:prstGeom prst="rect">
            <a:avLst/>
          </a:prstGeom>
        </p:spPr>
      </p:pic>
      <p:cxnSp>
        <p:nvCxnSpPr>
          <p:cNvPr id="11" name="直接连接符 10"/>
          <p:cNvCxnSpPr/>
          <p:nvPr/>
        </p:nvCxnSpPr>
        <p:spPr>
          <a:xfrm flipV="1">
            <a:off x="173273" y="1293739"/>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49657" y="1398586"/>
            <a:ext cx="4784862" cy="479555"/>
          </a:xfrm>
          <a:prstGeom prst="rect">
            <a:avLst/>
          </a:prstGeom>
          <a:noFill/>
        </p:spPr>
        <p:txBody>
          <a:bodyPr wrap="square">
            <a:spAutoFit/>
          </a:bodyPr>
          <a:lstStyle/>
          <a:p>
            <a:pPr marL="285750" indent="-285750" fontAlgn="auto">
              <a:lnSpc>
                <a:spcPts val="3200"/>
              </a:lnSpc>
              <a:buFont typeface="Wingdings" panose="05000000000000000000" pitchFamily="2" charset="2"/>
              <a:buChar char="u"/>
            </a:pPr>
            <a:r>
              <a:rPr lang="en-GB" altLang="zh-CN" sz="2000" u="sng" kern="100"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Starch Processing</a:t>
            </a:r>
            <a:endParaRPr lang="zh-CN" altLang="en-US" sz="2000" kern="1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pic>
        <p:nvPicPr>
          <p:cNvPr id="3" name="Picture 2"/>
          <p:cNvPicPr>
            <a:picLocks noChangeAspect="1"/>
          </p:cNvPicPr>
          <p:nvPr/>
        </p:nvPicPr>
        <p:blipFill>
          <a:blip r:embed="rId3"/>
          <a:srcRect/>
          <a:stretch>
            <a:fillRect/>
          </a:stretch>
        </p:blipFill>
        <p:spPr>
          <a:xfrm>
            <a:off x="1373669" y="3086154"/>
            <a:ext cx="8602537" cy="3609672"/>
          </a:xfrm>
          <a:prstGeom prst="rect">
            <a:avLst/>
          </a:prstGeom>
          <a:noFill/>
          <a:ln w="9525" cap="flat" cmpd="sng">
            <a:solidFill>
              <a:schemeClr val="tx1"/>
            </a:solidFill>
            <a:prstDash val="solid"/>
            <a:miter/>
            <a:headEnd type="none" w="med" len="med"/>
            <a:tailEnd type="none" w="med" len="med"/>
          </a:ln>
        </p:spPr>
      </p:pic>
      <p:sp>
        <p:nvSpPr>
          <p:cNvPr id="124" name="矩形 23">
            <a:extLst>
              <a:ext uri="{FF2B5EF4-FFF2-40B4-BE49-F238E27FC236}">
                <a16:creationId xmlns:a16="http://schemas.microsoft.com/office/drawing/2014/main" id="{79753554-BC88-982C-42B8-87F470525EC6}"/>
              </a:ext>
            </a:extLst>
          </p:cNvPr>
          <p:cNvSpPr/>
          <p:nvPr/>
        </p:nvSpPr>
        <p:spPr>
          <a:xfrm>
            <a:off x="191453" y="1976184"/>
            <a:ext cx="11553508" cy="923330"/>
          </a:xfrm>
          <a:prstGeom prst="rect">
            <a:avLst/>
          </a:prstGeom>
          <a:noFill/>
          <a:ln w="9525">
            <a:noFill/>
          </a:ln>
        </p:spPr>
        <p:txBody>
          <a:bodyPr wrap="square" anchor="t">
            <a:spAutoFit/>
          </a:bodyPr>
          <a:lstStyle/>
          <a:p>
            <a:pPr>
              <a:buFont typeface="Wingdings" panose="05000000000000000000" pitchFamily="2" charset="2"/>
              <a:buChar char="n"/>
            </a:pPr>
            <a:r>
              <a:rPr lang="en-GB"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 Cassava is mainly used for starch processing in southern China. The annual output of cassava starch is about 450</a:t>
            </a: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r>
              <a:rPr lang="en-GB"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000 tons, mainly distributed in Guangxi. At present, China's cassava starch processing technology has strong independent R &amp; D and design capabilities of processes and equipment</a:t>
            </a:r>
            <a:endPar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75134"/>
            <a:ext cx="12192000" cy="853440"/>
          </a:xfrm>
          <a:prstGeom prst="rect">
            <a:avLst/>
          </a:prstGeom>
        </p:spPr>
      </p:pic>
      <p:cxnSp>
        <p:nvCxnSpPr>
          <p:cNvPr id="11" name="直接连接符 10"/>
          <p:cNvCxnSpPr/>
          <p:nvPr/>
        </p:nvCxnSpPr>
        <p:spPr>
          <a:xfrm flipV="1">
            <a:off x="114434" y="1442045"/>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85090" y="1617345"/>
            <a:ext cx="6010910" cy="479555"/>
          </a:xfrm>
          <a:prstGeom prst="rect">
            <a:avLst/>
          </a:prstGeom>
          <a:noFill/>
        </p:spPr>
        <p:txBody>
          <a:bodyPr wrap="square">
            <a:spAutoFit/>
          </a:bodyPr>
          <a:lstStyle/>
          <a:p>
            <a:pPr marL="285750" indent="-285750" fontAlgn="auto">
              <a:lnSpc>
                <a:spcPts val="3200"/>
              </a:lnSpc>
              <a:buFont typeface="Wingdings" panose="05000000000000000000" pitchFamily="2" charset="2"/>
              <a:buChar char="u"/>
            </a:pPr>
            <a:r>
              <a:rPr lang="en-US" altLang="zh-CN" sz="2000" u="sng" kern="100"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Cassava Modified Starch</a:t>
            </a:r>
            <a:endParaRPr lang="zh-CN" altLang="en-US" sz="2000" kern="1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pic>
        <p:nvPicPr>
          <p:cNvPr id="3" name="图片 15" descr="图4 变性淀粉需求量变化.jpg"/>
          <p:cNvPicPr>
            <a:picLocks noChangeAspect="1"/>
          </p:cNvPicPr>
          <p:nvPr/>
        </p:nvPicPr>
        <p:blipFill>
          <a:blip r:embed="rId3"/>
          <a:stretch>
            <a:fillRect/>
          </a:stretch>
        </p:blipFill>
        <p:spPr>
          <a:xfrm>
            <a:off x="436866" y="3375229"/>
            <a:ext cx="5424170" cy="2704465"/>
          </a:xfrm>
          <a:prstGeom prst="rect">
            <a:avLst/>
          </a:prstGeom>
          <a:noFill/>
          <a:ln w="9525">
            <a:noFill/>
          </a:ln>
        </p:spPr>
      </p:pic>
      <p:sp>
        <p:nvSpPr>
          <p:cNvPr id="10" name="TextBox 9">
            <a:extLst>
              <a:ext uri="{FF2B5EF4-FFF2-40B4-BE49-F238E27FC236}">
                <a16:creationId xmlns:a16="http://schemas.microsoft.com/office/drawing/2014/main" id="{05CD5D56-7728-41E7-8C83-4533E3A7F7C1}"/>
              </a:ext>
            </a:extLst>
          </p:cNvPr>
          <p:cNvSpPr txBox="1"/>
          <p:nvPr/>
        </p:nvSpPr>
        <p:spPr>
          <a:xfrm>
            <a:off x="436866" y="2138433"/>
            <a:ext cx="10905804" cy="1015663"/>
          </a:xfrm>
          <a:prstGeom prst="rect">
            <a:avLst/>
          </a:prstGeom>
          <a:noFill/>
        </p:spPr>
        <p:txBody>
          <a:bodyPr wrap="square">
            <a:spAutoFit/>
          </a:bodyPr>
          <a:lstStyle/>
          <a:p>
            <a:r>
              <a:rPr lang="en-GB" sz="2000" dirty="0">
                <a:solidFill>
                  <a:srgbClr val="0070C0"/>
                </a:solidFill>
                <a:latin typeface="Open Sans" panose="020B0606030504020204" pitchFamily="34" charset="0"/>
                <a:ea typeface="Open Sans" panose="020B0606030504020204" pitchFamily="34" charset="0"/>
                <a:cs typeface="Open Sans" panose="020B0606030504020204" pitchFamily="34" charset="0"/>
              </a:rPr>
              <a:t>Cassava modified starch (CMS) is a kind of starch whose processing characteristics change after physical, chemical or enzyme treatment, including esterified starch, acidic starch, oxidized starch and cross-linked starch. </a:t>
            </a:r>
          </a:p>
        </p:txBody>
      </p:sp>
      <p:sp>
        <p:nvSpPr>
          <p:cNvPr id="12" name="标题 1">
            <a:extLst>
              <a:ext uri="{FF2B5EF4-FFF2-40B4-BE49-F238E27FC236}">
                <a16:creationId xmlns:a16="http://schemas.microsoft.com/office/drawing/2014/main" id="{9945C0DA-B71A-20BA-5A58-6BAC3663F089}"/>
              </a:ext>
            </a:extLst>
          </p:cNvPr>
          <p:cNvSpPr>
            <a:spLocks noGrp="1"/>
          </p:cNvSpPr>
          <p:nvPr>
            <p:ph type="title"/>
          </p:nvPr>
        </p:nvSpPr>
        <p:spPr>
          <a:xfrm>
            <a:off x="191451" y="778306"/>
            <a:ext cx="10808203" cy="562075"/>
          </a:xfrm>
        </p:spPr>
        <p:txBody>
          <a:bodyPr>
            <a:noAutofit/>
          </a:bodyPr>
          <a:lstStyle/>
          <a:p>
            <a:pPr algn="l"/>
            <a:r>
              <a:rPr lang="en-US" altLang="zh-CN" sz="3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Processing Technology</a:t>
            </a:r>
            <a:endParaRPr lang="zh-CN" altLang="en-US" sz="3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1800099" y="3066803"/>
            <a:ext cx="4826336" cy="690980"/>
            <a:chOff x="6405295" y="1197876"/>
            <a:chExt cx="4826966" cy="690818"/>
          </a:xfrm>
        </p:grpSpPr>
        <p:sp>
          <p:nvSpPr>
            <p:cNvPr id="61" name="文本框 13"/>
            <p:cNvSpPr txBox="1"/>
            <p:nvPr/>
          </p:nvSpPr>
          <p:spPr>
            <a:xfrm flipH="1">
              <a:off x="7207145" y="1253409"/>
              <a:ext cx="4025116" cy="463479"/>
            </a:xfrm>
            <a:prstGeom prst="rect">
              <a:avLst/>
            </a:prstGeom>
            <a:noFill/>
          </p:spPr>
          <p:txBody>
            <a:bodyPr wrap="square" rtlCol="0">
              <a:spAutoFit/>
            </a:bodyPr>
            <a:lstStyle/>
            <a:p>
              <a:pPr defTabSz="628650">
                <a:lnSpc>
                  <a:spcPct val="150000"/>
                </a:lnSpc>
                <a:defRPr/>
              </a:pPr>
              <a:r>
                <a:rPr lang="en-US" altLang="zh-CN"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General Information</a:t>
              </a:r>
            </a:p>
          </p:txBody>
        </p:sp>
        <p:grpSp>
          <p:nvGrpSpPr>
            <p:cNvPr id="62" name="组合 61"/>
            <p:cNvGrpSpPr/>
            <p:nvPr/>
          </p:nvGrpSpPr>
          <p:grpSpPr>
            <a:xfrm>
              <a:off x="6405295" y="1197876"/>
              <a:ext cx="690819" cy="690818"/>
              <a:chOff x="6405295" y="1197876"/>
              <a:chExt cx="690819" cy="690818"/>
            </a:xfrm>
          </p:grpSpPr>
          <p:sp>
            <p:nvSpPr>
              <p:cNvPr id="63" name="椭圆 62"/>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64" name="矩形 63"/>
              <p:cNvSpPr/>
              <p:nvPr/>
            </p:nvSpPr>
            <p:spPr>
              <a:xfrm>
                <a:off x="6453144" y="1288988"/>
                <a:ext cx="595113" cy="523097"/>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01</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65" name="组合 64"/>
          <p:cNvGrpSpPr/>
          <p:nvPr/>
        </p:nvGrpSpPr>
        <p:grpSpPr>
          <a:xfrm>
            <a:off x="6664583" y="3018073"/>
            <a:ext cx="4770673" cy="874407"/>
            <a:chOff x="6405295" y="1089313"/>
            <a:chExt cx="4771295" cy="874205"/>
          </a:xfrm>
        </p:grpSpPr>
        <p:sp>
          <p:nvSpPr>
            <p:cNvPr id="66" name="文本框 67"/>
            <p:cNvSpPr txBox="1"/>
            <p:nvPr/>
          </p:nvSpPr>
          <p:spPr>
            <a:xfrm flipH="1">
              <a:off x="7263596" y="1089313"/>
              <a:ext cx="3912994" cy="874205"/>
            </a:xfrm>
            <a:prstGeom prst="rect">
              <a:avLst/>
            </a:prstGeom>
            <a:noFill/>
          </p:spPr>
          <p:txBody>
            <a:bodyPr wrap="square" rtlCol="0">
              <a:spAutoFit/>
            </a:bodyPr>
            <a:lstStyle/>
            <a:p>
              <a:pPr defTabSz="628650">
                <a:lnSpc>
                  <a:spcPct val="150000"/>
                </a:lnSpc>
                <a:defRPr/>
              </a:pPr>
              <a:r>
                <a:rPr lang="en-US" altLang="zh-CN"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Technologies of Postharvest Loss Reduction</a:t>
              </a:r>
            </a:p>
          </p:txBody>
        </p:sp>
        <p:grpSp>
          <p:nvGrpSpPr>
            <p:cNvPr id="67" name="组合 66"/>
            <p:cNvGrpSpPr/>
            <p:nvPr/>
          </p:nvGrpSpPr>
          <p:grpSpPr>
            <a:xfrm>
              <a:off x="6405295" y="1159785"/>
              <a:ext cx="690819" cy="690818"/>
              <a:chOff x="6405295" y="1159785"/>
              <a:chExt cx="690819" cy="690818"/>
            </a:xfrm>
          </p:grpSpPr>
          <p:sp>
            <p:nvSpPr>
              <p:cNvPr id="68" name="椭圆 67"/>
              <p:cNvSpPr/>
              <p:nvPr/>
            </p:nvSpPr>
            <p:spPr>
              <a:xfrm>
                <a:off x="6405295" y="1159785"/>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69" name="矩形 68"/>
              <p:cNvSpPr/>
              <p:nvPr/>
            </p:nvSpPr>
            <p:spPr>
              <a:xfrm>
                <a:off x="6453147" y="1288988"/>
                <a:ext cx="595113" cy="52309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02</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70" name="组合 69"/>
          <p:cNvGrpSpPr/>
          <p:nvPr/>
        </p:nvGrpSpPr>
        <p:grpSpPr>
          <a:xfrm>
            <a:off x="1800099" y="4649032"/>
            <a:ext cx="4826339" cy="690978"/>
            <a:chOff x="6405295" y="1197876"/>
            <a:chExt cx="4826968" cy="690818"/>
          </a:xfrm>
        </p:grpSpPr>
        <p:sp>
          <p:nvSpPr>
            <p:cNvPr id="71" name="文本框 72"/>
            <p:cNvSpPr txBox="1"/>
            <p:nvPr/>
          </p:nvSpPr>
          <p:spPr>
            <a:xfrm flipH="1">
              <a:off x="7207147" y="1313884"/>
              <a:ext cx="4025116" cy="463481"/>
            </a:xfrm>
            <a:prstGeom prst="rect">
              <a:avLst/>
            </a:prstGeom>
            <a:noFill/>
          </p:spPr>
          <p:txBody>
            <a:bodyPr wrap="square" rtlCol="0">
              <a:spAutoFit/>
            </a:bodyPr>
            <a:lstStyle/>
            <a:p>
              <a:pPr defTabSz="628650">
                <a:lnSpc>
                  <a:spcPct val="150000"/>
                </a:lnSpc>
                <a:defRPr/>
              </a:pPr>
              <a:r>
                <a:rPr lang="en-US" altLang="zh-CN"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Technologies of Processing</a:t>
              </a:r>
            </a:p>
          </p:txBody>
        </p:sp>
        <p:grpSp>
          <p:nvGrpSpPr>
            <p:cNvPr id="72" name="组合 71"/>
            <p:cNvGrpSpPr/>
            <p:nvPr/>
          </p:nvGrpSpPr>
          <p:grpSpPr>
            <a:xfrm>
              <a:off x="6405295" y="1197876"/>
              <a:ext cx="690819" cy="690818"/>
              <a:chOff x="6405295" y="1197876"/>
              <a:chExt cx="690819" cy="690818"/>
            </a:xfrm>
          </p:grpSpPr>
          <p:sp>
            <p:nvSpPr>
              <p:cNvPr id="73" name="椭圆 72"/>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74" name="矩形 73"/>
              <p:cNvSpPr/>
              <p:nvPr/>
            </p:nvSpPr>
            <p:spPr>
              <a:xfrm>
                <a:off x="6453147" y="1298332"/>
                <a:ext cx="595113" cy="52309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75" name="组合 74"/>
          <p:cNvGrpSpPr/>
          <p:nvPr/>
        </p:nvGrpSpPr>
        <p:grpSpPr>
          <a:xfrm>
            <a:off x="6721021" y="4684967"/>
            <a:ext cx="4920922" cy="690978"/>
            <a:chOff x="6405295" y="1197876"/>
            <a:chExt cx="4921563" cy="690818"/>
          </a:xfrm>
        </p:grpSpPr>
        <p:sp>
          <p:nvSpPr>
            <p:cNvPr id="76" name="文本框 77"/>
            <p:cNvSpPr txBox="1"/>
            <p:nvPr/>
          </p:nvSpPr>
          <p:spPr>
            <a:xfrm flipH="1">
              <a:off x="7301742" y="1247479"/>
              <a:ext cx="4025116" cy="463481"/>
            </a:xfrm>
            <a:prstGeom prst="rect">
              <a:avLst/>
            </a:prstGeom>
            <a:noFill/>
          </p:spPr>
          <p:txBody>
            <a:bodyPr wrap="square" rtlCol="0">
              <a:spAutoFit/>
            </a:bodyPr>
            <a:lstStyle/>
            <a:p>
              <a:pPr defTabSz="628650">
                <a:lnSpc>
                  <a:spcPct val="150000"/>
                </a:lnSpc>
                <a:defRPr/>
              </a:pPr>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Prospects </a:t>
              </a:r>
              <a:endParaRPr lang="en-US" altLang="zh-CN" b="1"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7" name="组合 76"/>
            <p:cNvGrpSpPr/>
            <p:nvPr/>
          </p:nvGrpSpPr>
          <p:grpSpPr>
            <a:xfrm>
              <a:off x="6405295" y="1197876"/>
              <a:ext cx="690819" cy="690818"/>
              <a:chOff x="6405295" y="1197876"/>
              <a:chExt cx="690819" cy="690818"/>
            </a:xfrm>
          </p:grpSpPr>
          <p:sp>
            <p:nvSpPr>
              <p:cNvPr id="78" name="椭圆 77"/>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79" name="矩形 78"/>
              <p:cNvSpPr/>
              <p:nvPr/>
            </p:nvSpPr>
            <p:spPr>
              <a:xfrm>
                <a:off x="6453147" y="1266133"/>
                <a:ext cx="595113" cy="52309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04</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sp>
        <p:nvSpPr>
          <p:cNvPr id="98" name="任意多边形 97"/>
          <p:cNvSpPr/>
          <p:nvPr/>
        </p:nvSpPr>
        <p:spPr>
          <a:xfrm>
            <a:off x="3916108" y="-610918"/>
            <a:ext cx="3763909" cy="3433659"/>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838200" dir="2700000" sx="90000" sy="9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Open Sans" panose="020B0606030504020204" pitchFamily="34" charset="0"/>
              <a:cs typeface="Open Sans" panose="020B0606030504020204" pitchFamily="34" charset="0"/>
            </a:endParaRPr>
          </a:p>
        </p:txBody>
      </p:sp>
      <p:sp>
        <p:nvSpPr>
          <p:cNvPr id="99" name="文本框 2"/>
          <p:cNvSpPr txBox="1"/>
          <p:nvPr/>
        </p:nvSpPr>
        <p:spPr>
          <a:xfrm>
            <a:off x="4242906" y="1459613"/>
            <a:ext cx="3112135" cy="834716"/>
          </a:xfrm>
          <a:prstGeom prst="rect">
            <a:avLst/>
          </a:prstGeom>
          <a:noFill/>
        </p:spPr>
        <p:txBody>
          <a:bodyPr wrap="square" rtlCol="0">
            <a:spAutoFit/>
          </a:bodyPr>
          <a:lstStyle/>
          <a:p>
            <a:pPr algn="ctr">
              <a:lnSpc>
                <a:spcPct val="150000"/>
              </a:lnSpc>
              <a:defRPr/>
            </a:pPr>
            <a:r>
              <a:rPr lang="en-US" altLang="zh-CN" sz="3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CONTENTS</a:t>
            </a:r>
          </a:p>
        </p:txBody>
      </p:sp>
      <p:pic>
        <p:nvPicPr>
          <p:cNvPr id="27" name="Immagine 6"/>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28" name="图片 27" descr="联合国粮食署"/>
          <p:cNvPicPr>
            <a:picLocks noChangeAspect="1"/>
          </p:cNvPicPr>
          <p:nvPr/>
        </p:nvPicPr>
        <p:blipFill>
          <a:blip r:embed="rId4"/>
          <a:stretch>
            <a:fillRect/>
          </a:stretch>
        </p:blipFill>
        <p:spPr>
          <a:xfrm>
            <a:off x="143087" y="-96520"/>
            <a:ext cx="2291080" cy="850053"/>
          </a:xfrm>
          <a:prstGeom prst="rect">
            <a:avLst/>
          </a:prstGeom>
        </p:spPr>
      </p:pic>
      <p:pic>
        <p:nvPicPr>
          <p:cNvPr id="29" name="图片 28" descr="WFP SSC-白"/>
          <p:cNvPicPr>
            <a:picLocks noChangeAspect="1"/>
          </p:cNvPicPr>
          <p:nvPr/>
        </p:nvPicPr>
        <p:blipFill>
          <a:blip r:embed="rId5"/>
          <a:stretch>
            <a:fillRect/>
          </a:stretch>
        </p:blipFill>
        <p:spPr>
          <a:xfrm>
            <a:off x="3074055" y="-27093"/>
            <a:ext cx="1002453" cy="647700"/>
          </a:xfrm>
          <a:prstGeom prst="rect">
            <a:avLst/>
          </a:prstGeom>
        </p:spPr>
      </p:pic>
      <p:pic>
        <p:nvPicPr>
          <p:cNvPr id="30" name="Picture 15" descr="A picture containing window&#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31" name="Picture 13"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par>
                                <p:cTn id="8" presetID="64" presetClass="path" presetSubtype="0" decel="30000" fill="hold" grpId="1" nodeType="withEffect">
                                  <p:stCondLst>
                                    <p:cond delay="0"/>
                                  </p:stCondLst>
                                  <p:childTnLst>
                                    <p:animMotion origin="layout" path="M -8.33333E-7 0.03889 L -8.33333E-7 -0.14815 " pathEditMode="relative" rAng="0" ptsTypes="AA">
                                      <p:cBhvr>
                                        <p:cTn id="9" dur="750" spd="-100000" fill="hold"/>
                                        <p:tgtEl>
                                          <p:spTgt spid="98"/>
                                        </p:tgtEl>
                                        <p:attrNameLst>
                                          <p:attrName>ppt_x</p:attrName>
                                          <p:attrName>ppt_y</p:attrName>
                                        </p:attrNameLst>
                                      </p:cBhvr>
                                      <p:rCtr x="0" y="-9352"/>
                                    </p:animMotion>
                                  </p:childTnLst>
                                </p:cTn>
                              </p:par>
                              <p:par>
                                <p:cTn id="10" presetID="64" presetClass="path" presetSubtype="0" accel="30000" decel="30000" fill="hold" grpId="2" nodeType="withEffect">
                                  <p:stCondLst>
                                    <p:cond delay="750"/>
                                  </p:stCondLst>
                                  <p:childTnLst>
                                    <p:animMotion origin="layout" path="M -8.33333E-7 0.03843 L -8.33333E-7 -1.11111E-6 " pathEditMode="relative" rAng="0" ptsTypes="AA">
                                      <p:cBhvr>
                                        <p:cTn id="11" dur="750" fill="hold"/>
                                        <p:tgtEl>
                                          <p:spTgt spid="98"/>
                                        </p:tgtEl>
                                        <p:attrNameLst>
                                          <p:attrName>ppt_x</p:attrName>
                                          <p:attrName>ppt_y</p:attrName>
                                        </p:attrNameLst>
                                      </p:cBhvr>
                                      <p:rCtr x="0" y="-1921"/>
                                    </p:animMotion>
                                  </p:childTnLst>
                                </p:cTn>
                              </p:par>
                              <p:par>
                                <p:cTn id="12" presetID="10" presetClass="entr" presetSubtype="0" fill="hold" grpId="0" nodeType="withEffect">
                                  <p:stCondLst>
                                    <p:cond delay="750"/>
                                  </p:stCondLst>
                                  <p:childTnLst>
                                    <p:set>
                                      <p:cBhvr>
                                        <p:cTn id="13" dur="1" fill="hold">
                                          <p:stCondLst>
                                            <p:cond delay="0"/>
                                          </p:stCondLst>
                                        </p:cTn>
                                        <p:tgtEl>
                                          <p:spTgt spid="99"/>
                                        </p:tgtEl>
                                        <p:attrNameLst>
                                          <p:attrName>style.visibility</p:attrName>
                                        </p:attrNameLst>
                                      </p:cBhvr>
                                      <p:to>
                                        <p:strVal val="visible"/>
                                      </p:to>
                                    </p:set>
                                    <p:animEffect transition="in" filter="fade">
                                      <p:cBhvr>
                                        <p:cTn id="14" dur="500"/>
                                        <p:tgtEl>
                                          <p:spTgt spid="99"/>
                                        </p:tgtEl>
                                      </p:cBhvr>
                                    </p:animEffect>
                                  </p:childTnLst>
                                </p:cTn>
                              </p:par>
                              <p:par>
                                <p:cTn id="15" presetID="64" presetClass="path" presetSubtype="0" accel="30000" decel="30000" fill="hold" grpId="1" nodeType="withEffect">
                                  <p:stCondLst>
                                    <p:cond delay="750"/>
                                  </p:stCondLst>
                                  <p:childTnLst>
                                    <p:animMotion origin="layout" path="M -1.04167E-6 0.03843 L -1.04167E-6 -1.11111E-6 " pathEditMode="relative" rAng="0" ptsTypes="AA">
                                      <p:cBhvr>
                                        <p:cTn id="16" dur="750" fill="hold"/>
                                        <p:tgtEl>
                                          <p:spTgt spid="99"/>
                                        </p:tgtEl>
                                        <p:attrNameLst>
                                          <p:attrName>ppt_x</p:attrName>
                                          <p:attrName>ppt_y</p:attrName>
                                        </p:attrNameLst>
                                      </p:cBhvr>
                                      <p:rCtr x="0" y="-1921"/>
                                    </p:animMotion>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1000"/>
                                        <p:tgtEl>
                                          <p:spTgt spid="60"/>
                                        </p:tgtEl>
                                      </p:cBhvr>
                                    </p:animEffect>
                                    <p:anim calcmode="lin" valueType="num">
                                      <p:cBhvr>
                                        <p:cTn id="21" dur="1000" fill="hold"/>
                                        <p:tgtEl>
                                          <p:spTgt spid="60"/>
                                        </p:tgtEl>
                                        <p:attrNameLst>
                                          <p:attrName>ppt_x</p:attrName>
                                        </p:attrNameLst>
                                      </p:cBhvr>
                                      <p:tavLst>
                                        <p:tav tm="0">
                                          <p:val>
                                            <p:strVal val="#ppt_x"/>
                                          </p:val>
                                        </p:tav>
                                        <p:tav tm="100000">
                                          <p:val>
                                            <p:strVal val="#ppt_x"/>
                                          </p:val>
                                        </p:tav>
                                      </p:tavLst>
                                    </p:anim>
                                    <p:anim calcmode="lin" valueType="num">
                                      <p:cBhvr>
                                        <p:cTn id="22" dur="1000" fill="hold"/>
                                        <p:tgtEl>
                                          <p:spTgt spid="60"/>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1000"/>
                                        <p:tgtEl>
                                          <p:spTgt spid="65"/>
                                        </p:tgtEl>
                                      </p:cBhvr>
                                    </p:animEffect>
                                    <p:anim calcmode="lin" valueType="num">
                                      <p:cBhvr>
                                        <p:cTn id="27" dur="1000" fill="hold"/>
                                        <p:tgtEl>
                                          <p:spTgt spid="65"/>
                                        </p:tgtEl>
                                        <p:attrNameLst>
                                          <p:attrName>ppt_x</p:attrName>
                                        </p:attrNameLst>
                                      </p:cBhvr>
                                      <p:tavLst>
                                        <p:tav tm="0">
                                          <p:val>
                                            <p:strVal val="#ppt_x"/>
                                          </p:val>
                                        </p:tav>
                                        <p:tav tm="100000">
                                          <p:val>
                                            <p:strVal val="#ppt_x"/>
                                          </p:val>
                                        </p:tav>
                                      </p:tavLst>
                                    </p:anim>
                                    <p:anim calcmode="lin" valueType="num">
                                      <p:cBhvr>
                                        <p:cTn id="28" dur="1000" fill="hold"/>
                                        <p:tgtEl>
                                          <p:spTgt spid="65"/>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42" presetClass="entr" presetSubtype="0" fill="hold"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1000"/>
                                        <p:tgtEl>
                                          <p:spTgt spid="70"/>
                                        </p:tgtEl>
                                      </p:cBhvr>
                                    </p:animEffect>
                                    <p:anim calcmode="lin" valueType="num">
                                      <p:cBhvr>
                                        <p:cTn id="33" dur="1000" fill="hold"/>
                                        <p:tgtEl>
                                          <p:spTgt spid="70"/>
                                        </p:tgtEl>
                                        <p:attrNameLst>
                                          <p:attrName>ppt_x</p:attrName>
                                        </p:attrNameLst>
                                      </p:cBhvr>
                                      <p:tavLst>
                                        <p:tav tm="0">
                                          <p:val>
                                            <p:strVal val="#ppt_x"/>
                                          </p:val>
                                        </p:tav>
                                        <p:tav tm="100000">
                                          <p:val>
                                            <p:strVal val="#ppt_x"/>
                                          </p:val>
                                        </p:tav>
                                      </p:tavLst>
                                    </p:anim>
                                    <p:anim calcmode="lin" valueType="num">
                                      <p:cBhvr>
                                        <p:cTn id="34" dur="1000" fill="hold"/>
                                        <p:tgtEl>
                                          <p:spTgt spid="70"/>
                                        </p:tgtEl>
                                        <p:attrNameLst>
                                          <p:attrName>ppt_y</p:attrName>
                                        </p:attrNameLst>
                                      </p:cBhvr>
                                      <p:tavLst>
                                        <p:tav tm="0">
                                          <p:val>
                                            <p:strVal val="#ppt_y+.1"/>
                                          </p:val>
                                        </p:tav>
                                        <p:tav tm="100000">
                                          <p:val>
                                            <p:strVal val="#ppt_y"/>
                                          </p:val>
                                        </p:tav>
                                      </p:tavLst>
                                    </p:anim>
                                  </p:childTnLst>
                                </p:cTn>
                              </p:par>
                            </p:childTnLst>
                          </p:cTn>
                        </p:par>
                        <p:par>
                          <p:cTn id="35" fill="hold">
                            <p:stCondLst>
                              <p:cond delay="3500"/>
                            </p:stCondLst>
                            <p:childTnLst>
                              <p:par>
                                <p:cTn id="36" presetID="42" presetClass="entr" presetSubtype="0" fill="hold" nodeType="after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1000"/>
                                        <p:tgtEl>
                                          <p:spTgt spid="75"/>
                                        </p:tgtEl>
                                      </p:cBhvr>
                                    </p:animEffect>
                                    <p:anim calcmode="lin" valueType="num">
                                      <p:cBhvr>
                                        <p:cTn id="39" dur="1000" fill="hold"/>
                                        <p:tgtEl>
                                          <p:spTgt spid="75"/>
                                        </p:tgtEl>
                                        <p:attrNameLst>
                                          <p:attrName>ppt_x</p:attrName>
                                        </p:attrNameLst>
                                      </p:cBhvr>
                                      <p:tavLst>
                                        <p:tav tm="0">
                                          <p:val>
                                            <p:strVal val="#ppt_x"/>
                                          </p:val>
                                        </p:tav>
                                        <p:tav tm="100000">
                                          <p:val>
                                            <p:strVal val="#ppt_x"/>
                                          </p:val>
                                        </p:tav>
                                      </p:tavLst>
                                    </p:anim>
                                    <p:anim calcmode="lin" valueType="num">
                                      <p:cBhvr>
                                        <p:cTn id="40"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8" grpId="1" animBg="1"/>
      <p:bldP spid="98" grpId="2" animBg="1"/>
      <p:bldP spid="99" grpId="0"/>
      <p:bldP spid="9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75134"/>
            <a:ext cx="12192000" cy="853440"/>
          </a:xfrm>
          <a:prstGeom prst="rect">
            <a:avLst/>
          </a:prstGeom>
        </p:spPr>
      </p:pic>
      <p:cxnSp>
        <p:nvCxnSpPr>
          <p:cNvPr id="11" name="直接连接符 10"/>
          <p:cNvCxnSpPr/>
          <p:nvPr/>
        </p:nvCxnSpPr>
        <p:spPr>
          <a:xfrm flipV="1">
            <a:off x="181240" y="1339902"/>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81239" y="1596985"/>
            <a:ext cx="4229867" cy="479555"/>
          </a:xfrm>
          <a:prstGeom prst="rect">
            <a:avLst/>
          </a:prstGeom>
          <a:noFill/>
        </p:spPr>
        <p:txBody>
          <a:bodyPr wrap="square">
            <a:spAutoFit/>
          </a:bodyPr>
          <a:lstStyle/>
          <a:p>
            <a:pPr marL="285750" indent="-285750" fontAlgn="auto">
              <a:lnSpc>
                <a:spcPts val="3200"/>
              </a:lnSpc>
              <a:buFont typeface="Wingdings" panose="05000000000000000000" pitchFamily="2" charset="2"/>
              <a:buChar char="u"/>
            </a:pPr>
            <a:r>
              <a:rPr lang="en-GB" altLang="zh-CN" sz="2000" u="sng" kern="100"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Cassava</a:t>
            </a:r>
            <a:r>
              <a:rPr lang="zh-CN" altLang="en-US" sz="2000" u="sng" kern="100" dirty="0">
                <a:solidFill>
                  <a:srgbClr val="0070C0"/>
                </a:solidFill>
                <a:effectLst>
                  <a:outerShdw blurRad="38100" dist="38100" dir="2700000" algn="tl">
                    <a:srgbClr val="000000">
                      <a:alpha val="43137"/>
                    </a:srgbClr>
                  </a:outerShdw>
                </a:effectLst>
                <a:latin typeface="Open Sans" panose="020B0606030504020204" pitchFamily="34" charset="0"/>
                <a:ea typeface="微软雅黑" panose="020B0503020204020204" pitchFamily="34" charset="-122"/>
                <a:cs typeface="Open Sans" panose="020B0606030504020204" pitchFamily="34" charset="0"/>
              </a:rPr>
              <a:t> </a:t>
            </a:r>
            <a:r>
              <a:rPr lang="en-GB" altLang="zh-CN" sz="2000" u="sng" kern="100"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Modified</a:t>
            </a:r>
            <a:r>
              <a:rPr lang="zh-CN" altLang="en-US" sz="2000" u="sng" kern="100" dirty="0">
                <a:solidFill>
                  <a:srgbClr val="0070C0"/>
                </a:solidFill>
                <a:effectLst>
                  <a:outerShdw blurRad="38100" dist="38100" dir="2700000" algn="tl">
                    <a:srgbClr val="000000">
                      <a:alpha val="43137"/>
                    </a:srgbClr>
                  </a:outerShdw>
                </a:effectLst>
                <a:latin typeface="Open Sans" panose="020B0606030504020204" pitchFamily="34" charset="0"/>
                <a:ea typeface="微软雅黑" panose="020B0503020204020204" pitchFamily="34" charset="-122"/>
                <a:cs typeface="Open Sans" panose="020B0606030504020204" pitchFamily="34" charset="0"/>
              </a:rPr>
              <a:t> </a:t>
            </a:r>
            <a:r>
              <a:rPr lang="en-GB" altLang="zh-CN" sz="2000" u="sng" kern="100"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Starch</a:t>
            </a:r>
            <a:endParaRPr lang="zh-CN" altLang="en-US" sz="2000" kern="1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graphicFrame>
        <p:nvGraphicFramePr>
          <p:cNvPr id="31" name="图表 30"/>
          <p:cNvGraphicFramePr/>
          <p:nvPr>
            <p:extLst>
              <p:ext uri="{D42A27DB-BD31-4B8C-83A1-F6EECF244321}">
                <p14:modId xmlns:p14="http://schemas.microsoft.com/office/powerpoint/2010/main" val="1785934411"/>
              </p:ext>
            </p:extLst>
          </p:nvPr>
        </p:nvGraphicFramePr>
        <p:xfrm>
          <a:off x="4111766" y="3429000"/>
          <a:ext cx="7902800" cy="3243630"/>
        </p:xfrm>
        <a:graphic>
          <a:graphicData uri="http://schemas.openxmlformats.org/drawingml/2006/chart">
            <c:chart xmlns:c="http://schemas.openxmlformats.org/drawingml/2006/chart" xmlns:r="http://schemas.openxmlformats.org/officeDocument/2006/relationships" r:id="rId3"/>
          </a:graphicData>
        </a:graphic>
      </p:graphicFrame>
      <p:pic>
        <p:nvPicPr>
          <p:cNvPr id="34" name="内容占位符 9" descr="淀粉2.png">
            <a:extLst>
              <a:ext uri="{FF2B5EF4-FFF2-40B4-BE49-F238E27FC236}">
                <a16:creationId xmlns:a16="http://schemas.microsoft.com/office/drawing/2014/main" id="{9FD02B2E-637F-AB23-5C7F-DA49E37F2F9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24470" y="3123064"/>
            <a:ext cx="3611948" cy="2565772"/>
          </a:xfrm>
          <a:prstGeom prst="rect">
            <a:avLst/>
          </a:prstGeom>
        </p:spPr>
      </p:pic>
      <p:grpSp>
        <p:nvGrpSpPr>
          <p:cNvPr id="37" name="组合 36">
            <a:extLst>
              <a:ext uri="{FF2B5EF4-FFF2-40B4-BE49-F238E27FC236}">
                <a16:creationId xmlns:a16="http://schemas.microsoft.com/office/drawing/2014/main" id="{7269D7BC-2EA9-471B-28C6-92B2095D5361}"/>
              </a:ext>
            </a:extLst>
          </p:cNvPr>
          <p:cNvGrpSpPr/>
          <p:nvPr/>
        </p:nvGrpSpPr>
        <p:grpSpPr>
          <a:xfrm>
            <a:off x="4464656" y="1596985"/>
            <a:ext cx="7549910" cy="1773370"/>
            <a:chOff x="2488802" y="1524702"/>
            <a:chExt cx="7549910" cy="1773370"/>
          </a:xfrm>
        </p:grpSpPr>
        <p:grpSp>
          <p:nvGrpSpPr>
            <p:cNvPr id="36" name="组合 35">
              <a:extLst>
                <a:ext uri="{FF2B5EF4-FFF2-40B4-BE49-F238E27FC236}">
                  <a16:creationId xmlns:a16="http://schemas.microsoft.com/office/drawing/2014/main" id="{42BAF013-C3AC-C3B5-0932-000250890D12}"/>
                </a:ext>
              </a:extLst>
            </p:cNvPr>
            <p:cNvGrpSpPr/>
            <p:nvPr/>
          </p:nvGrpSpPr>
          <p:grpSpPr>
            <a:xfrm>
              <a:off x="2488802" y="2274152"/>
              <a:ext cx="1511773" cy="312239"/>
              <a:chOff x="3399836" y="1637915"/>
              <a:chExt cx="1511773" cy="312239"/>
            </a:xfrm>
          </p:grpSpPr>
          <p:sp>
            <p:nvSpPr>
              <p:cNvPr id="35" name="文本框 34">
                <a:extLst>
                  <a:ext uri="{FF2B5EF4-FFF2-40B4-BE49-F238E27FC236}">
                    <a16:creationId xmlns:a16="http://schemas.microsoft.com/office/drawing/2014/main" id="{592105AA-31E4-D268-C072-30AAA36E5727}"/>
                  </a:ext>
                </a:extLst>
              </p:cNvPr>
              <p:cNvSpPr txBox="1"/>
              <p:nvPr/>
            </p:nvSpPr>
            <p:spPr>
              <a:xfrm>
                <a:off x="3399836" y="1637915"/>
                <a:ext cx="1269192" cy="307777"/>
              </a:xfrm>
              <a:prstGeom prst="rect">
                <a:avLst/>
              </a:prstGeom>
              <a:noFill/>
              <a:ln>
                <a:solidFill>
                  <a:schemeClr val="tx1"/>
                </a:solidFill>
              </a:ln>
            </p:spPr>
            <p:txBody>
              <a:bodyPr wrap="square" rtlCol="0">
                <a:spAutoFit/>
              </a:bodyPr>
              <a:lstStyle/>
              <a:p>
                <a:pPr algn="ctr"/>
                <a:r>
                  <a:rPr lang="en-GB"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raw starch</a:t>
                </a:r>
                <a:endParaRPr lang="en-US"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箭头: 右 2">
                <a:extLst>
                  <a:ext uri="{FF2B5EF4-FFF2-40B4-BE49-F238E27FC236}">
                    <a16:creationId xmlns:a16="http://schemas.microsoft.com/office/drawing/2014/main" id="{930DF654-DA06-FE98-C43D-DA198C0560A7}"/>
                  </a:ext>
                </a:extLst>
              </p:cNvPr>
              <p:cNvSpPr/>
              <p:nvPr/>
            </p:nvSpPr>
            <p:spPr>
              <a:xfrm>
                <a:off x="4685016" y="1685308"/>
                <a:ext cx="226593" cy="264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0070C0"/>
                  </a:solidFill>
                  <a:latin typeface="Open Sans" panose="020B0606030504020204" pitchFamily="34" charset="0"/>
                  <a:cs typeface="Open Sans" panose="020B0606030504020204" pitchFamily="34" charset="0"/>
                </a:endParaRPr>
              </a:p>
            </p:txBody>
          </p:sp>
        </p:grpSp>
        <p:grpSp>
          <p:nvGrpSpPr>
            <p:cNvPr id="38" name="组合 37">
              <a:extLst>
                <a:ext uri="{FF2B5EF4-FFF2-40B4-BE49-F238E27FC236}">
                  <a16:creationId xmlns:a16="http://schemas.microsoft.com/office/drawing/2014/main" id="{74B44F7C-BADA-2A7F-6EAA-CFD4C884BBC8}"/>
                </a:ext>
              </a:extLst>
            </p:cNvPr>
            <p:cNvGrpSpPr/>
            <p:nvPr/>
          </p:nvGrpSpPr>
          <p:grpSpPr>
            <a:xfrm>
              <a:off x="4034555" y="2295792"/>
              <a:ext cx="1486781" cy="307777"/>
              <a:chOff x="3424828" y="1655658"/>
              <a:chExt cx="1486781" cy="307777"/>
            </a:xfrm>
          </p:grpSpPr>
          <p:sp>
            <p:nvSpPr>
              <p:cNvPr id="39" name="文本框 38">
                <a:extLst>
                  <a:ext uri="{FF2B5EF4-FFF2-40B4-BE49-F238E27FC236}">
                    <a16:creationId xmlns:a16="http://schemas.microsoft.com/office/drawing/2014/main" id="{D9124904-825D-0200-CACD-065D2B2EF72A}"/>
                  </a:ext>
                </a:extLst>
              </p:cNvPr>
              <p:cNvSpPr txBox="1"/>
              <p:nvPr/>
            </p:nvSpPr>
            <p:spPr>
              <a:xfrm>
                <a:off x="3424828" y="1655658"/>
                <a:ext cx="1269192" cy="307777"/>
              </a:xfrm>
              <a:prstGeom prst="rect">
                <a:avLst/>
              </a:prstGeom>
              <a:noFill/>
              <a:ln>
                <a:solidFill>
                  <a:schemeClr val="tx1"/>
                </a:solidFill>
              </a:ln>
            </p:spPr>
            <p:txBody>
              <a:bodyPr wrap="square" rtlCol="0">
                <a:spAutoFit/>
              </a:bodyPr>
              <a:lstStyle/>
              <a:p>
                <a:pPr algn="ctr"/>
                <a:r>
                  <a:rPr lang="en-GB"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mixed</a:t>
                </a:r>
                <a:endParaRPr lang="en-US"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箭头: 右 39">
                <a:extLst>
                  <a:ext uri="{FF2B5EF4-FFF2-40B4-BE49-F238E27FC236}">
                    <a16:creationId xmlns:a16="http://schemas.microsoft.com/office/drawing/2014/main" id="{AA0705B6-411B-23F0-97A2-B24DD7703022}"/>
                  </a:ext>
                </a:extLst>
              </p:cNvPr>
              <p:cNvSpPr/>
              <p:nvPr/>
            </p:nvSpPr>
            <p:spPr>
              <a:xfrm>
                <a:off x="4685016" y="1685308"/>
                <a:ext cx="226593" cy="264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0070C0"/>
                  </a:solidFill>
                  <a:latin typeface="Open Sans" panose="020B0606030504020204" pitchFamily="34" charset="0"/>
                  <a:cs typeface="Open Sans" panose="020B0606030504020204" pitchFamily="34" charset="0"/>
                </a:endParaRPr>
              </a:p>
            </p:txBody>
          </p:sp>
        </p:grpSp>
        <p:grpSp>
          <p:nvGrpSpPr>
            <p:cNvPr id="41" name="组合 40">
              <a:extLst>
                <a:ext uri="{FF2B5EF4-FFF2-40B4-BE49-F238E27FC236}">
                  <a16:creationId xmlns:a16="http://schemas.microsoft.com/office/drawing/2014/main" id="{A60C0AA9-1873-1146-4E6E-A918ADF9B897}"/>
                </a:ext>
              </a:extLst>
            </p:cNvPr>
            <p:cNvGrpSpPr/>
            <p:nvPr/>
          </p:nvGrpSpPr>
          <p:grpSpPr>
            <a:xfrm>
              <a:off x="5550549" y="2277326"/>
              <a:ext cx="1495785" cy="307777"/>
              <a:chOff x="3415824" y="1645551"/>
              <a:chExt cx="1495785" cy="307777"/>
            </a:xfrm>
          </p:grpSpPr>
          <p:sp>
            <p:nvSpPr>
              <p:cNvPr id="42" name="文本框 41">
                <a:extLst>
                  <a:ext uri="{FF2B5EF4-FFF2-40B4-BE49-F238E27FC236}">
                    <a16:creationId xmlns:a16="http://schemas.microsoft.com/office/drawing/2014/main" id="{C3B45D88-15C6-AD2D-1E5A-EE6B3FD91B07}"/>
                  </a:ext>
                </a:extLst>
              </p:cNvPr>
              <p:cNvSpPr txBox="1"/>
              <p:nvPr/>
            </p:nvSpPr>
            <p:spPr>
              <a:xfrm>
                <a:off x="3415824" y="1645551"/>
                <a:ext cx="1269192" cy="307777"/>
              </a:xfrm>
              <a:prstGeom prst="rect">
                <a:avLst/>
              </a:prstGeom>
              <a:noFill/>
              <a:ln>
                <a:solidFill>
                  <a:schemeClr val="tx1"/>
                </a:solidFill>
              </a:ln>
            </p:spPr>
            <p:txBody>
              <a:bodyPr wrap="square" rtlCol="0">
                <a:spAutoFit/>
              </a:bodyPr>
              <a:lstStyle/>
              <a:p>
                <a:pPr algn="ctr"/>
                <a:r>
                  <a:rPr lang="en-GB"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reaction</a:t>
                </a:r>
                <a:endParaRPr lang="en-US"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箭头: 右 42">
                <a:extLst>
                  <a:ext uri="{FF2B5EF4-FFF2-40B4-BE49-F238E27FC236}">
                    <a16:creationId xmlns:a16="http://schemas.microsoft.com/office/drawing/2014/main" id="{5BB82604-ED76-23AF-A0D6-88EE54EFA9DF}"/>
                  </a:ext>
                </a:extLst>
              </p:cNvPr>
              <p:cNvSpPr/>
              <p:nvPr/>
            </p:nvSpPr>
            <p:spPr>
              <a:xfrm>
                <a:off x="4685016" y="1685308"/>
                <a:ext cx="226593" cy="264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0070C0"/>
                  </a:solidFill>
                  <a:latin typeface="Open Sans" panose="020B0606030504020204" pitchFamily="34" charset="0"/>
                  <a:cs typeface="Open Sans" panose="020B0606030504020204" pitchFamily="34" charset="0"/>
                </a:endParaRPr>
              </a:p>
            </p:txBody>
          </p:sp>
        </p:grpSp>
        <p:grpSp>
          <p:nvGrpSpPr>
            <p:cNvPr id="44" name="组合 43">
              <a:extLst>
                <a:ext uri="{FF2B5EF4-FFF2-40B4-BE49-F238E27FC236}">
                  <a16:creationId xmlns:a16="http://schemas.microsoft.com/office/drawing/2014/main" id="{4898FF68-8D5E-5696-CE5D-DA202A5A63B3}"/>
                </a:ext>
              </a:extLst>
            </p:cNvPr>
            <p:cNvGrpSpPr/>
            <p:nvPr/>
          </p:nvGrpSpPr>
          <p:grpSpPr>
            <a:xfrm>
              <a:off x="4004039" y="1537756"/>
              <a:ext cx="1269192" cy="683734"/>
              <a:chOff x="3415824" y="1600136"/>
              <a:chExt cx="1269192" cy="683734"/>
            </a:xfrm>
          </p:grpSpPr>
          <p:sp>
            <p:nvSpPr>
              <p:cNvPr id="45" name="文本框 44">
                <a:extLst>
                  <a:ext uri="{FF2B5EF4-FFF2-40B4-BE49-F238E27FC236}">
                    <a16:creationId xmlns:a16="http://schemas.microsoft.com/office/drawing/2014/main" id="{42FD80F5-D844-A405-3A80-BBDCF6DDACE7}"/>
                  </a:ext>
                </a:extLst>
              </p:cNvPr>
              <p:cNvSpPr txBox="1"/>
              <p:nvPr/>
            </p:nvSpPr>
            <p:spPr>
              <a:xfrm>
                <a:off x="3415824" y="1600136"/>
                <a:ext cx="1269192" cy="307777"/>
              </a:xfrm>
              <a:prstGeom prst="rect">
                <a:avLst/>
              </a:prstGeom>
              <a:noFill/>
              <a:ln>
                <a:solidFill>
                  <a:schemeClr val="tx1"/>
                </a:solidFill>
              </a:ln>
            </p:spPr>
            <p:txBody>
              <a:bodyPr wrap="square" rtlCol="0">
                <a:spAutoFit/>
              </a:bodyPr>
              <a:lstStyle/>
              <a:p>
                <a:pPr algn="ctr"/>
                <a:r>
                  <a:rPr lang="en-GB"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additive</a:t>
                </a:r>
                <a:endParaRPr lang="en-US"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箭头: 右 45">
                <a:extLst>
                  <a:ext uri="{FF2B5EF4-FFF2-40B4-BE49-F238E27FC236}">
                    <a16:creationId xmlns:a16="http://schemas.microsoft.com/office/drawing/2014/main" id="{5DBDD6F3-EF25-5D10-FCD2-F3D7974D1897}"/>
                  </a:ext>
                </a:extLst>
              </p:cNvPr>
              <p:cNvSpPr/>
              <p:nvPr/>
            </p:nvSpPr>
            <p:spPr>
              <a:xfrm rot="5400000">
                <a:off x="3963535" y="2038151"/>
                <a:ext cx="226593" cy="264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0070C0"/>
                  </a:solidFill>
                  <a:latin typeface="Open Sans" panose="020B0606030504020204" pitchFamily="34" charset="0"/>
                  <a:cs typeface="Open Sans" panose="020B0606030504020204" pitchFamily="34" charset="0"/>
                </a:endParaRPr>
              </a:p>
            </p:txBody>
          </p:sp>
        </p:grpSp>
        <p:grpSp>
          <p:nvGrpSpPr>
            <p:cNvPr id="47" name="组合 46">
              <a:extLst>
                <a:ext uri="{FF2B5EF4-FFF2-40B4-BE49-F238E27FC236}">
                  <a16:creationId xmlns:a16="http://schemas.microsoft.com/office/drawing/2014/main" id="{F724C3A0-E299-2109-A32A-5DB818714212}"/>
                </a:ext>
              </a:extLst>
            </p:cNvPr>
            <p:cNvGrpSpPr/>
            <p:nvPr/>
          </p:nvGrpSpPr>
          <p:grpSpPr>
            <a:xfrm>
              <a:off x="5523686" y="1536049"/>
              <a:ext cx="1269192" cy="683734"/>
              <a:chOff x="3415824" y="1600136"/>
              <a:chExt cx="1269192" cy="683734"/>
            </a:xfrm>
          </p:grpSpPr>
          <p:sp>
            <p:nvSpPr>
              <p:cNvPr id="48" name="文本框 47">
                <a:extLst>
                  <a:ext uri="{FF2B5EF4-FFF2-40B4-BE49-F238E27FC236}">
                    <a16:creationId xmlns:a16="http://schemas.microsoft.com/office/drawing/2014/main" id="{5D5EC1B9-5FD7-4D5B-2D28-BF2BED8E31A9}"/>
                  </a:ext>
                </a:extLst>
              </p:cNvPr>
              <p:cNvSpPr txBox="1"/>
              <p:nvPr/>
            </p:nvSpPr>
            <p:spPr>
              <a:xfrm>
                <a:off x="3415824" y="1600136"/>
                <a:ext cx="1269192" cy="307777"/>
              </a:xfrm>
              <a:prstGeom prst="rect">
                <a:avLst/>
              </a:prstGeom>
              <a:noFill/>
              <a:ln>
                <a:solidFill>
                  <a:schemeClr val="tx1"/>
                </a:solidFill>
              </a:ln>
            </p:spPr>
            <p:txBody>
              <a:bodyPr wrap="square" rtlCol="0">
                <a:spAutoFit/>
              </a:bodyPr>
              <a:lstStyle/>
              <a:p>
                <a:pPr algn="ctr"/>
                <a:r>
                  <a:rPr lang="en-GB"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hot</a:t>
                </a:r>
                <a:r>
                  <a:rPr lang="zh-CN" altLang="en-US" sz="1400" dirty="0">
                    <a:solidFill>
                      <a:srgbClr val="0070C0"/>
                    </a:solidFill>
                    <a:latin typeface="Open Sans" panose="020B0606030504020204" pitchFamily="34" charset="0"/>
                    <a:cs typeface="Open Sans" panose="020B0606030504020204" pitchFamily="34" charset="0"/>
                  </a:rPr>
                  <a:t> </a:t>
                </a:r>
                <a:r>
                  <a:rPr lang="en-GB"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air</a:t>
                </a:r>
                <a:endParaRPr lang="en-US"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箭头: 右 48">
                <a:extLst>
                  <a:ext uri="{FF2B5EF4-FFF2-40B4-BE49-F238E27FC236}">
                    <a16:creationId xmlns:a16="http://schemas.microsoft.com/office/drawing/2014/main" id="{BDD6AB50-F3A6-05E3-2450-4995A7B349AD}"/>
                  </a:ext>
                </a:extLst>
              </p:cNvPr>
              <p:cNvSpPr/>
              <p:nvPr/>
            </p:nvSpPr>
            <p:spPr>
              <a:xfrm rot="5400000">
                <a:off x="3963535" y="2038151"/>
                <a:ext cx="226593" cy="264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0070C0"/>
                  </a:solidFill>
                  <a:latin typeface="Open Sans" panose="020B0606030504020204" pitchFamily="34" charset="0"/>
                  <a:cs typeface="Open Sans" panose="020B0606030504020204" pitchFamily="34" charset="0"/>
                </a:endParaRPr>
              </a:p>
            </p:txBody>
          </p:sp>
        </p:grpSp>
        <p:grpSp>
          <p:nvGrpSpPr>
            <p:cNvPr id="50" name="组合 49">
              <a:extLst>
                <a:ext uri="{FF2B5EF4-FFF2-40B4-BE49-F238E27FC236}">
                  <a16:creationId xmlns:a16="http://schemas.microsoft.com/office/drawing/2014/main" id="{48DB7E51-2DAD-3A13-0498-D21B35318AA8}"/>
                </a:ext>
              </a:extLst>
            </p:cNvPr>
            <p:cNvGrpSpPr/>
            <p:nvPr/>
          </p:nvGrpSpPr>
          <p:grpSpPr>
            <a:xfrm>
              <a:off x="7066872" y="2258087"/>
              <a:ext cx="1495785" cy="311715"/>
              <a:chOff x="3415824" y="1638439"/>
              <a:chExt cx="1495785" cy="311715"/>
            </a:xfrm>
          </p:grpSpPr>
          <p:sp>
            <p:nvSpPr>
              <p:cNvPr id="51" name="文本框 50">
                <a:extLst>
                  <a:ext uri="{FF2B5EF4-FFF2-40B4-BE49-F238E27FC236}">
                    <a16:creationId xmlns:a16="http://schemas.microsoft.com/office/drawing/2014/main" id="{97644304-366D-3CBA-3613-500726FC2668}"/>
                  </a:ext>
                </a:extLst>
              </p:cNvPr>
              <p:cNvSpPr txBox="1"/>
              <p:nvPr/>
            </p:nvSpPr>
            <p:spPr>
              <a:xfrm>
                <a:off x="3415824" y="1638439"/>
                <a:ext cx="1269192" cy="307777"/>
              </a:xfrm>
              <a:prstGeom prst="rect">
                <a:avLst/>
              </a:prstGeom>
              <a:noFill/>
              <a:ln>
                <a:solidFill>
                  <a:schemeClr val="tx1"/>
                </a:solidFill>
              </a:ln>
            </p:spPr>
            <p:txBody>
              <a:bodyPr wrap="square" rtlCol="0">
                <a:spAutoFit/>
              </a:bodyPr>
              <a:lstStyle/>
              <a:p>
                <a:pPr algn="ctr"/>
                <a:r>
                  <a:rPr lang="en-US"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dehydration</a:t>
                </a:r>
              </a:p>
            </p:txBody>
          </p:sp>
          <p:sp>
            <p:nvSpPr>
              <p:cNvPr id="52" name="箭头: 右 51">
                <a:extLst>
                  <a:ext uri="{FF2B5EF4-FFF2-40B4-BE49-F238E27FC236}">
                    <a16:creationId xmlns:a16="http://schemas.microsoft.com/office/drawing/2014/main" id="{39E90BBD-FF47-1E32-D3E4-39EE01C2FABA}"/>
                  </a:ext>
                </a:extLst>
              </p:cNvPr>
              <p:cNvSpPr/>
              <p:nvPr/>
            </p:nvSpPr>
            <p:spPr>
              <a:xfrm>
                <a:off x="4685016" y="1685308"/>
                <a:ext cx="226593" cy="264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0070C0"/>
                  </a:solidFill>
                  <a:latin typeface="Open Sans" panose="020B0606030504020204" pitchFamily="34" charset="0"/>
                  <a:cs typeface="Open Sans" panose="020B0606030504020204" pitchFamily="34" charset="0"/>
                </a:endParaRPr>
              </a:p>
            </p:txBody>
          </p:sp>
        </p:grpSp>
        <p:grpSp>
          <p:nvGrpSpPr>
            <p:cNvPr id="53" name="组合 52">
              <a:extLst>
                <a:ext uri="{FF2B5EF4-FFF2-40B4-BE49-F238E27FC236}">
                  <a16:creationId xmlns:a16="http://schemas.microsoft.com/office/drawing/2014/main" id="{8B16FA4C-0DDE-3382-447E-338DB38C43D8}"/>
                </a:ext>
              </a:extLst>
            </p:cNvPr>
            <p:cNvGrpSpPr/>
            <p:nvPr/>
          </p:nvGrpSpPr>
          <p:grpSpPr>
            <a:xfrm>
              <a:off x="7043052" y="1524702"/>
              <a:ext cx="1269192" cy="683734"/>
              <a:chOff x="3415824" y="1600136"/>
              <a:chExt cx="1269192" cy="683734"/>
            </a:xfrm>
          </p:grpSpPr>
          <p:sp>
            <p:nvSpPr>
              <p:cNvPr id="54" name="文本框 53">
                <a:extLst>
                  <a:ext uri="{FF2B5EF4-FFF2-40B4-BE49-F238E27FC236}">
                    <a16:creationId xmlns:a16="http://schemas.microsoft.com/office/drawing/2014/main" id="{0122577C-C595-996F-7777-7403BC22E8F1}"/>
                  </a:ext>
                </a:extLst>
              </p:cNvPr>
              <p:cNvSpPr txBox="1"/>
              <p:nvPr/>
            </p:nvSpPr>
            <p:spPr>
              <a:xfrm>
                <a:off x="3415824" y="1600136"/>
                <a:ext cx="1269192" cy="307777"/>
              </a:xfrm>
              <a:prstGeom prst="rect">
                <a:avLst/>
              </a:prstGeom>
              <a:noFill/>
              <a:ln>
                <a:solidFill>
                  <a:schemeClr val="tx1"/>
                </a:solidFill>
              </a:ln>
            </p:spPr>
            <p:txBody>
              <a:bodyPr wrap="square" rtlCol="0">
                <a:spAutoFit/>
              </a:bodyPr>
              <a:lstStyle/>
              <a:p>
                <a:pPr algn="ctr"/>
                <a:r>
                  <a:rPr lang="en-GB"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hot</a:t>
                </a:r>
                <a:r>
                  <a:rPr lang="zh-CN" altLang="en-US" sz="1400" dirty="0">
                    <a:solidFill>
                      <a:srgbClr val="0070C0"/>
                    </a:solidFill>
                    <a:latin typeface="Open Sans" panose="020B0606030504020204" pitchFamily="34" charset="0"/>
                    <a:cs typeface="Open Sans" panose="020B0606030504020204" pitchFamily="34" charset="0"/>
                  </a:rPr>
                  <a:t> </a:t>
                </a:r>
                <a:r>
                  <a:rPr lang="en-GB"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air</a:t>
                </a:r>
                <a:endParaRPr lang="en-US"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箭头: 右 54">
                <a:extLst>
                  <a:ext uri="{FF2B5EF4-FFF2-40B4-BE49-F238E27FC236}">
                    <a16:creationId xmlns:a16="http://schemas.microsoft.com/office/drawing/2014/main" id="{04532B3B-05FD-0E5F-AB84-B930B00F6F57}"/>
                  </a:ext>
                </a:extLst>
              </p:cNvPr>
              <p:cNvSpPr/>
              <p:nvPr/>
            </p:nvSpPr>
            <p:spPr>
              <a:xfrm rot="5400000">
                <a:off x="3963535" y="2038151"/>
                <a:ext cx="226593" cy="264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0070C0"/>
                  </a:solidFill>
                  <a:latin typeface="Open Sans" panose="020B0606030504020204" pitchFamily="34" charset="0"/>
                  <a:cs typeface="Open Sans" panose="020B0606030504020204" pitchFamily="34" charset="0"/>
                </a:endParaRPr>
              </a:p>
            </p:txBody>
          </p:sp>
        </p:grpSp>
        <p:sp>
          <p:nvSpPr>
            <p:cNvPr id="57" name="文本框 56">
              <a:extLst>
                <a:ext uri="{FF2B5EF4-FFF2-40B4-BE49-F238E27FC236}">
                  <a16:creationId xmlns:a16="http://schemas.microsoft.com/office/drawing/2014/main" id="{3EFF2754-C0F7-14DC-F444-A148AAA39405}"/>
                </a:ext>
              </a:extLst>
            </p:cNvPr>
            <p:cNvSpPr txBox="1"/>
            <p:nvPr/>
          </p:nvSpPr>
          <p:spPr>
            <a:xfrm>
              <a:off x="5550549" y="2987559"/>
              <a:ext cx="1297953" cy="307777"/>
            </a:xfrm>
            <a:prstGeom prst="rect">
              <a:avLst/>
            </a:prstGeom>
            <a:noFill/>
            <a:ln>
              <a:solidFill>
                <a:schemeClr val="tx1"/>
              </a:solidFill>
            </a:ln>
          </p:spPr>
          <p:txBody>
            <a:bodyPr wrap="square" rtlCol="0">
              <a:spAutoFit/>
            </a:bodyPr>
            <a:lstStyle/>
            <a:p>
              <a:pPr algn="ctr"/>
              <a:r>
                <a:rPr lang="en-GB"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end product</a:t>
              </a:r>
              <a:endParaRPr lang="en-US"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0" name="文本框 59">
              <a:extLst>
                <a:ext uri="{FF2B5EF4-FFF2-40B4-BE49-F238E27FC236}">
                  <a16:creationId xmlns:a16="http://schemas.microsoft.com/office/drawing/2014/main" id="{921DA3D8-1A14-8C18-1758-A4C67F9A0B3C}"/>
                </a:ext>
              </a:extLst>
            </p:cNvPr>
            <p:cNvSpPr txBox="1"/>
            <p:nvPr/>
          </p:nvSpPr>
          <p:spPr>
            <a:xfrm>
              <a:off x="8577373" y="2277781"/>
              <a:ext cx="1269192" cy="307777"/>
            </a:xfrm>
            <a:prstGeom prst="rect">
              <a:avLst/>
            </a:prstGeom>
            <a:noFill/>
            <a:ln>
              <a:solidFill>
                <a:schemeClr val="tx1"/>
              </a:solidFill>
            </a:ln>
          </p:spPr>
          <p:txBody>
            <a:bodyPr wrap="square" rtlCol="0">
              <a:spAutoFit/>
            </a:bodyPr>
            <a:lstStyle/>
            <a:p>
              <a:pPr algn="ctr"/>
              <a:r>
                <a:rPr lang="en-GB"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cooling</a:t>
              </a:r>
              <a:endParaRPr lang="en-US"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箭头: 右 61">
              <a:extLst>
                <a:ext uri="{FF2B5EF4-FFF2-40B4-BE49-F238E27FC236}">
                  <a16:creationId xmlns:a16="http://schemas.microsoft.com/office/drawing/2014/main" id="{521A044B-8188-8FCC-78B4-0BC44B7A1B8D}"/>
                </a:ext>
              </a:extLst>
            </p:cNvPr>
            <p:cNvSpPr/>
            <p:nvPr/>
          </p:nvSpPr>
          <p:spPr>
            <a:xfrm rot="5400000">
              <a:off x="9115933" y="2686531"/>
              <a:ext cx="226593" cy="264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0070C0"/>
                </a:solidFill>
                <a:latin typeface="Open Sans" panose="020B0606030504020204" pitchFamily="34" charset="0"/>
                <a:cs typeface="Open Sans" panose="020B0606030504020204" pitchFamily="34" charset="0"/>
              </a:endParaRPr>
            </a:p>
          </p:txBody>
        </p:sp>
        <p:grpSp>
          <p:nvGrpSpPr>
            <p:cNvPr id="63" name="组合 62">
              <a:extLst>
                <a:ext uri="{FF2B5EF4-FFF2-40B4-BE49-F238E27FC236}">
                  <a16:creationId xmlns:a16="http://schemas.microsoft.com/office/drawing/2014/main" id="{B7E34106-A397-4889-577F-98F5579F760C}"/>
                </a:ext>
              </a:extLst>
            </p:cNvPr>
            <p:cNvGrpSpPr/>
            <p:nvPr/>
          </p:nvGrpSpPr>
          <p:grpSpPr>
            <a:xfrm>
              <a:off x="8362133" y="2978558"/>
              <a:ext cx="1676579" cy="319514"/>
              <a:chOff x="3183323" y="1634775"/>
              <a:chExt cx="1676579" cy="319514"/>
            </a:xfrm>
          </p:grpSpPr>
          <p:sp>
            <p:nvSpPr>
              <p:cNvPr id="64" name="文本框 63">
                <a:extLst>
                  <a:ext uri="{FF2B5EF4-FFF2-40B4-BE49-F238E27FC236}">
                    <a16:creationId xmlns:a16="http://schemas.microsoft.com/office/drawing/2014/main" id="{9098F2C6-B013-EECF-3CD1-704CA15F4E1B}"/>
                  </a:ext>
                </a:extLst>
              </p:cNvPr>
              <p:cNvSpPr txBox="1"/>
              <p:nvPr/>
            </p:nvSpPr>
            <p:spPr>
              <a:xfrm>
                <a:off x="3412655" y="1634775"/>
                <a:ext cx="1447247" cy="307777"/>
              </a:xfrm>
              <a:prstGeom prst="rect">
                <a:avLst/>
              </a:prstGeom>
              <a:noFill/>
              <a:ln>
                <a:solidFill>
                  <a:schemeClr val="tx1"/>
                </a:solidFill>
              </a:ln>
            </p:spPr>
            <p:txBody>
              <a:bodyPr wrap="square" rtlCol="0">
                <a:spAutoFit/>
              </a:bodyPr>
              <a:lstStyle/>
              <a:p>
                <a:pPr algn="ctr"/>
                <a:r>
                  <a:rPr lang="en-GB"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screening</a:t>
                </a:r>
                <a:endParaRPr lang="en-US"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5" name="箭头: 右 64">
                <a:extLst>
                  <a:ext uri="{FF2B5EF4-FFF2-40B4-BE49-F238E27FC236}">
                    <a16:creationId xmlns:a16="http://schemas.microsoft.com/office/drawing/2014/main" id="{9014A486-1C8E-E5EE-897E-EF9A61E0F006}"/>
                  </a:ext>
                </a:extLst>
              </p:cNvPr>
              <p:cNvSpPr/>
              <p:nvPr/>
            </p:nvSpPr>
            <p:spPr>
              <a:xfrm rot="10643543">
                <a:off x="3183323" y="1689443"/>
                <a:ext cx="226593" cy="264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0070C0"/>
                  </a:solidFill>
                  <a:latin typeface="Open Sans" panose="020B0606030504020204" pitchFamily="34" charset="0"/>
                  <a:cs typeface="Open Sans" panose="020B0606030504020204" pitchFamily="34" charset="0"/>
                </a:endParaRPr>
              </a:p>
            </p:txBody>
          </p:sp>
        </p:grpSp>
        <p:grpSp>
          <p:nvGrpSpPr>
            <p:cNvPr id="66" name="组合 65">
              <a:extLst>
                <a:ext uri="{FF2B5EF4-FFF2-40B4-BE49-F238E27FC236}">
                  <a16:creationId xmlns:a16="http://schemas.microsoft.com/office/drawing/2014/main" id="{65834273-B591-1F39-29FA-908CAA7CCD13}"/>
                </a:ext>
              </a:extLst>
            </p:cNvPr>
            <p:cNvGrpSpPr/>
            <p:nvPr/>
          </p:nvGrpSpPr>
          <p:grpSpPr>
            <a:xfrm>
              <a:off x="6854532" y="2978558"/>
              <a:ext cx="1501693" cy="319514"/>
              <a:chOff x="3183323" y="1634775"/>
              <a:chExt cx="1501693" cy="319514"/>
            </a:xfrm>
          </p:grpSpPr>
          <p:sp>
            <p:nvSpPr>
              <p:cNvPr id="67" name="文本框 66">
                <a:extLst>
                  <a:ext uri="{FF2B5EF4-FFF2-40B4-BE49-F238E27FC236}">
                    <a16:creationId xmlns:a16="http://schemas.microsoft.com/office/drawing/2014/main" id="{00FD59A7-8F86-5CC9-6567-E1DCD164D2C7}"/>
                  </a:ext>
                </a:extLst>
              </p:cNvPr>
              <p:cNvSpPr txBox="1"/>
              <p:nvPr/>
            </p:nvSpPr>
            <p:spPr>
              <a:xfrm>
                <a:off x="3415824" y="1634775"/>
                <a:ext cx="1269192" cy="307777"/>
              </a:xfrm>
              <a:prstGeom prst="rect">
                <a:avLst/>
              </a:prstGeom>
              <a:noFill/>
              <a:ln>
                <a:solidFill>
                  <a:schemeClr val="tx1"/>
                </a:solidFill>
              </a:ln>
            </p:spPr>
            <p:txBody>
              <a:bodyPr wrap="square" rtlCol="0">
                <a:spAutoFit/>
              </a:bodyPr>
              <a:lstStyle/>
              <a:p>
                <a:pPr algn="ctr"/>
                <a:r>
                  <a:rPr lang="en-GB"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package</a:t>
                </a:r>
                <a:endParaRPr lang="en-US" altLang="zh-CN" sz="14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箭头: 右 67">
                <a:extLst>
                  <a:ext uri="{FF2B5EF4-FFF2-40B4-BE49-F238E27FC236}">
                    <a16:creationId xmlns:a16="http://schemas.microsoft.com/office/drawing/2014/main" id="{7978CEA2-2AA2-B365-73B9-B82F078D5531}"/>
                  </a:ext>
                </a:extLst>
              </p:cNvPr>
              <p:cNvSpPr/>
              <p:nvPr/>
            </p:nvSpPr>
            <p:spPr>
              <a:xfrm rot="10643543">
                <a:off x="3183323" y="1689443"/>
                <a:ext cx="226593" cy="2648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0070C0"/>
                  </a:solidFill>
                  <a:latin typeface="Open Sans" panose="020B0606030504020204" pitchFamily="34" charset="0"/>
                  <a:cs typeface="Open Sans" panose="020B0606030504020204" pitchFamily="34" charset="0"/>
                </a:endParaRPr>
              </a:p>
            </p:txBody>
          </p:sp>
        </p:grpSp>
      </p:grpSp>
      <p:sp>
        <p:nvSpPr>
          <p:cNvPr id="56" name="标题 1">
            <a:extLst>
              <a:ext uri="{FF2B5EF4-FFF2-40B4-BE49-F238E27FC236}">
                <a16:creationId xmlns:a16="http://schemas.microsoft.com/office/drawing/2014/main" id="{BA59A035-E01D-3CA2-DF1B-AF92C5F8799C}"/>
              </a:ext>
            </a:extLst>
          </p:cNvPr>
          <p:cNvSpPr>
            <a:spLocks noGrp="1"/>
          </p:cNvSpPr>
          <p:nvPr>
            <p:ph type="title"/>
          </p:nvPr>
        </p:nvSpPr>
        <p:spPr>
          <a:xfrm>
            <a:off x="191451" y="743545"/>
            <a:ext cx="10808203" cy="562075"/>
          </a:xfrm>
        </p:spPr>
        <p:txBody>
          <a:bodyPr>
            <a:noAutofit/>
          </a:bodyPr>
          <a:lstStyle/>
          <a:p>
            <a:pPr algn="l"/>
            <a:r>
              <a:rPr lang="en-US" altLang="zh-CN" sz="3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Processing Technology</a:t>
            </a:r>
            <a:endParaRPr lang="zh-CN" altLang="en-US" sz="3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0" y="-75134"/>
            <a:ext cx="12192000" cy="853440"/>
          </a:xfrm>
          <a:prstGeom prst="rect">
            <a:avLst/>
          </a:prstGeom>
        </p:spPr>
      </p:pic>
      <p:cxnSp>
        <p:nvCxnSpPr>
          <p:cNvPr id="11" name="直接连接符 10"/>
          <p:cNvCxnSpPr/>
          <p:nvPr/>
        </p:nvCxnSpPr>
        <p:spPr>
          <a:xfrm flipV="1">
            <a:off x="114935" y="1363152"/>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14935" y="1513606"/>
            <a:ext cx="5219566" cy="479555"/>
          </a:xfrm>
          <a:prstGeom prst="rect">
            <a:avLst/>
          </a:prstGeom>
          <a:noFill/>
        </p:spPr>
        <p:txBody>
          <a:bodyPr wrap="square">
            <a:spAutoFit/>
          </a:bodyPr>
          <a:lstStyle/>
          <a:p>
            <a:pPr marL="285750" indent="-285750" fontAlgn="auto">
              <a:lnSpc>
                <a:spcPts val="3200"/>
              </a:lnSpc>
              <a:buFont typeface="Wingdings" panose="05000000000000000000" pitchFamily="2" charset="2"/>
              <a:buChar char="u"/>
            </a:pPr>
            <a:r>
              <a:rPr lang="en-US" altLang="zh-CN" sz="2400" u="sng" kern="100" dirty="0">
                <a:solidFill>
                  <a:srgbClr val="0070C0"/>
                </a:solidFill>
                <a:latin typeface="Open Sans" panose="020B0606030504020204" pitchFamily="34" charset="0"/>
                <a:ea typeface="Open Sans" panose="020B0606030504020204" pitchFamily="34" charset="0"/>
                <a:cs typeface="Open Sans" panose="020B0606030504020204" pitchFamily="34" charset="0"/>
              </a:rPr>
              <a:t>Alcohol processing</a:t>
            </a:r>
            <a:endParaRPr lang="zh-CN" altLang="en-US" sz="2400" u="sng" kern="1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graphicFrame>
        <p:nvGraphicFramePr>
          <p:cNvPr id="69731" name="表格 69730"/>
          <p:cNvGraphicFramePr/>
          <p:nvPr>
            <p:custDataLst>
              <p:tags r:id="rId1"/>
            </p:custDataLst>
          </p:nvPr>
        </p:nvGraphicFramePr>
        <p:xfrm>
          <a:off x="7875270" y="2120047"/>
          <a:ext cx="4030980" cy="2904720"/>
        </p:xfrm>
        <a:graphic>
          <a:graphicData uri="http://schemas.openxmlformats.org/drawingml/2006/table">
            <a:tbl>
              <a:tblPr/>
              <a:tblGrid>
                <a:gridCol w="1231265">
                  <a:extLst>
                    <a:ext uri="{9D8B030D-6E8A-4147-A177-3AD203B41FA5}">
                      <a16:colId xmlns:a16="http://schemas.microsoft.com/office/drawing/2014/main" val="20000"/>
                    </a:ext>
                  </a:extLst>
                </a:gridCol>
                <a:gridCol w="592455">
                  <a:extLst>
                    <a:ext uri="{9D8B030D-6E8A-4147-A177-3AD203B41FA5}">
                      <a16:colId xmlns:a16="http://schemas.microsoft.com/office/drawing/2014/main" val="20001"/>
                    </a:ext>
                  </a:extLst>
                </a:gridCol>
                <a:gridCol w="2207260">
                  <a:extLst>
                    <a:ext uri="{9D8B030D-6E8A-4147-A177-3AD203B41FA5}">
                      <a16:colId xmlns:a16="http://schemas.microsoft.com/office/drawing/2014/main" val="20002"/>
                    </a:ext>
                  </a:extLst>
                </a:gridCol>
              </a:tblGrid>
              <a:tr h="643011">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n-US" altLang="zh-CN" sz="1800" b="1" dirty="0">
                          <a:solidFill>
                            <a:srgbClr val="003399"/>
                          </a:solidFill>
                          <a:latin typeface="Times New Roman" panose="02020603050405020304" pitchFamily="18" charset="0"/>
                          <a:cs typeface="Times New Roman" panose="02020603050405020304" pitchFamily="18" charset="0"/>
                        </a:rPr>
                        <a:t>Region</a:t>
                      </a:r>
                      <a:endParaRPr lang="zh-CN" altLang="es-CO" sz="1800" b="1" dirty="0">
                        <a:solidFill>
                          <a:srgbClr val="003399"/>
                        </a:solidFill>
                        <a:latin typeface="Times New Roman" panose="02020603050405020304" pitchFamily="18" charset="0"/>
                        <a:cs typeface="Times New Roman" panose="02020603050405020304" pitchFamily="18" charset="0"/>
                      </a:endParaRPr>
                    </a:p>
                  </a:txBody>
                  <a:tcPr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b="1" dirty="0">
                          <a:solidFill>
                            <a:srgbClr val="003399"/>
                          </a:solidFill>
                          <a:latin typeface="Times New Roman" panose="02020603050405020304" pitchFamily="18" charset="0"/>
                          <a:cs typeface="Times New Roman" panose="02020603050405020304" pitchFamily="18" charset="0"/>
                        </a:rPr>
                        <a:t>%</a:t>
                      </a: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n-US" altLang="zh-CN" sz="1800" b="1" dirty="0">
                          <a:solidFill>
                            <a:srgbClr val="003399"/>
                          </a:solidFill>
                          <a:latin typeface="Times New Roman" panose="02020603050405020304" pitchFamily="18" charset="0"/>
                          <a:cs typeface="Times New Roman" panose="02020603050405020304" pitchFamily="18" charset="0"/>
                        </a:rPr>
                        <a:t>Fuel ethanol promotion</a:t>
                      </a:r>
                      <a:endParaRPr lang="zh-CN" altLang="es-CO" sz="1800" b="1" dirty="0">
                        <a:solidFill>
                          <a:srgbClr val="003399"/>
                        </a:solidFill>
                        <a:latin typeface="Times New Roman" panose="02020603050405020304" pitchFamily="18" charset="0"/>
                        <a:cs typeface="Times New Roman" panose="02020603050405020304" pitchFamily="18" charset="0"/>
                      </a:endParaRPr>
                    </a:p>
                  </a:txBody>
                  <a:tcPr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795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buNone/>
                      </a:pPr>
                      <a:r>
                        <a:rPr lang="en-US" altLang="zh-CN" sz="1800" dirty="0">
                          <a:latin typeface="Times New Roman" panose="02020603050405020304" pitchFamily="18" charset="0"/>
                          <a:cs typeface="Times New Roman" panose="02020603050405020304" pitchFamily="18" charset="0"/>
                        </a:rPr>
                        <a:t>Brazil</a:t>
                      </a:r>
                      <a:endParaRPr lang="zh-CN" altLang="es-CO" sz="1800" dirty="0">
                        <a:latin typeface="Times New Roman" panose="02020603050405020304" pitchFamily="18" charset="0"/>
                        <a:cs typeface="Times New Roman" panose="02020603050405020304" pitchFamily="18"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Times New Roman" panose="02020603050405020304" pitchFamily="18" charset="0"/>
                          <a:cs typeface="Times New Roman" panose="02020603050405020304" pitchFamily="18" charset="0"/>
                        </a:rPr>
                        <a:t>20</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Times New Roman" panose="02020603050405020304" pitchFamily="18" charset="0"/>
                          <a:cs typeface="Times New Roman" panose="02020603050405020304" pitchFamily="18" charset="0"/>
                        </a:rPr>
                        <a:t>25%</a:t>
                      </a: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795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buNone/>
                      </a:pPr>
                      <a:r>
                        <a:rPr lang="en-US" altLang="zh-CN" sz="1800" dirty="0">
                          <a:latin typeface="Times New Roman" panose="02020603050405020304" pitchFamily="18" charset="0"/>
                          <a:cs typeface="Times New Roman" panose="02020603050405020304" pitchFamily="18" charset="0"/>
                        </a:rPr>
                        <a:t>Thailand</a:t>
                      </a:r>
                      <a:endParaRPr lang="zh-CN" altLang="es-CO" sz="1800" dirty="0">
                        <a:latin typeface="Times New Roman" panose="02020603050405020304" pitchFamily="18" charset="0"/>
                        <a:cs typeface="Times New Roman" panose="02020603050405020304" pitchFamily="18"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Times New Roman" panose="02020603050405020304" pitchFamily="18" charset="0"/>
                          <a:cs typeface="Times New Roman" panose="02020603050405020304" pitchFamily="18" charset="0"/>
                        </a:rPr>
                        <a:t>10</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n-US" altLang="zh-CN" sz="1800" dirty="0">
                          <a:latin typeface="Times New Roman" panose="02020603050405020304" pitchFamily="18" charset="0"/>
                          <a:cs typeface="Times New Roman" panose="02020603050405020304" pitchFamily="18" charset="0"/>
                        </a:rPr>
                        <a:t>Bangkok</a:t>
                      </a:r>
                      <a:endParaRPr lang="zh-CN" altLang="es-CO" sz="1800" dirty="0">
                        <a:latin typeface="Times New Roman" panose="02020603050405020304" pitchFamily="18" charset="0"/>
                        <a:cs typeface="Times New Roman" panose="02020603050405020304" pitchFamily="18"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95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buNone/>
                      </a:pPr>
                      <a:r>
                        <a:rPr lang="en-US" altLang="zh-CN" sz="1800" dirty="0">
                          <a:latin typeface="Times New Roman" panose="02020603050405020304" pitchFamily="18" charset="0"/>
                          <a:cs typeface="Times New Roman" panose="02020603050405020304" pitchFamily="18" charset="0"/>
                        </a:rPr>
                        <a:t>India</a:t>
                      </a:r>
                      <a:endParaRPr lang="zh-CN" altLang="es-CO" sz="1800" dirty="0">
                        <a:latin typeface="Times New Roman" panose="02020603050405020304" pitchFamily="18" charset="0"/>
                        <a:cs typeface="Times New Roman" panose="02020603050405020304" pitchFamily="18"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Times New Roman" panose="02020603050405020304" pitchFamily="18" charset="0"/>
                          <a:cs typeface="Times New Roman" panose="02020603050405020304" pitchFamily="18" charset="0"/>
                        </a:rPr>
                        <a:t>5</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n-US" altLang="zh-CN" sz="1800" dirty="0">
                          <a:latin typeface="Times New Roman" panose="02020603050405020304" pitchFamily="18" charset="0"/>
                          <a:cs typeface="Times New Roman" panose="02020603050405020304" pitchFamily="18" charset="0"/>
                        </a:rPr>
                        <a:t>Southern Region</a:t>
                      </a:r>
                      <a:endParaRPr lang="zh-CN" altLang="es-CO" sz="1800" dirty="0">
                        <a:latin typeface="Times New Roman" panose="02020603050405020304" pitchFamily="18" charset="0"/>
                        <a:cs typeface="Times New Roman" panose="02020603050405020304" pitchFamily="18"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795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buNone/>
                      </a:pPr>
                      <a:r>
                        <a:rPr lang="en-US" altLang="zh-CN" sz="1800" dirty="0">
                          <a:latin typeface="Times New Roman" panose="02020603050405020304" pitchFamily="18" charset="0"/>
                          <a:cs typeface="Times New Roman" panose="02020603050405020304" pitchFamily="18" charset="0"/>
                        </a:rPr>
                        <a:t>Sweden</a:t>
                      </a:r>
                      <a:endParaRPr lang="zh-CN" altLang="es-CO" sz="1800" dirty="0">
                        <a:latin typeface="Times New Roman" panose="02020603050405020304" pitchFamily="18" charset="0"/>
                        <a:cs typeface="Times New Roman" panose="02020603050405020304" pitchFamily="18"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Times New Roman" panose="02020603050405020304" pitchFamily="18" charset="0"/>
                          <a:cs typeface="Times New Roman" panose="02020603050405020304" pitchFamily="18" charset="0"/>
                        </a:rPr>
                        <a:t>5</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n-US" altLang="zh-CN" sz="1800" dirty="0">
                          <a:latin typeface="Times New Roman" panose="02020603050405020304" pitchFamily="18" charset="0"/>
                          <a:cs typeface="Times New Roman" panose="02020603050405020304" pitchFamily="18" charset="0"/>
                        </a:rPr>
                        <a:t>nationwide</a:t>
                      </a: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795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buNone/>
                      </a:pPr>
                      <a:r>
                        <a:rPr lang="en-US" altLang="zh-CN" sz="1800" dirty="0">
                          <a:latin typeface="Times New Roman" panose="02020603050405020304" pitchFamily="18" charset="0"/>
                          <a:cs typeface="Times New Roman" panose="02020603050405020304" pitchFamily="18" charset="0"/>
                        </a:rPr>
                        <a:t>Colombia</a:t>
                      </a:r>
                      <a:endParaRPr lang="zh-CN" altLang="es-CO" sz="1800" dirty="0">
                        <a:latin typeface="Times New Roman" panose="02020603050405020304" pitchFamily="18" charset="0"/>
                        <a:cs typeface="Times New Roman" panose="02020603050405020304" pitchFamily="18"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Times New Roman" panose="02020603050405020304" pitchFamily="18" charset="0"/>
                          <a:cs typeface="Times New Roman" panose="02020603050405020304" pitchFamily="18" charset="0"/>
                        </a:rPr>
                        <a:t>10</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n-US" altLang="zh-CN" sz="1800" dirty="0">
                          <a:latin typeface="Times New Roman" panose="02020603050405020304" pitchFamily="18" charset="0"/>
                          <a:cs typeface="Times New Roman" panose="02020603050405020304" pitchFamily="18" charset="0"/>
                        </a:rPr>
                        <a:t>3 major cities</a:t>
                      </a:r>
                      <a:endParaRPr lang="zh-CN" altLang="en-US" sz="1800" dirty="0">
                        <a:latin typeface="Times New Roman" panose="02020603050405020304" pitchFamily="18" charset="0"/>
                        <a:cs typeface="Times New Roman" panose="02020603050405020304" pitchFamily="18"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32909">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buNone/>
                      </a:pPr>
                      <a:r>
                        <a:rPr lang="en-US" altLang="zh-CN" sz="1800" dirty="0">
                          <a:latin typeface="Times New Roman" panose="02020603050405020304" pitchFamily="18" charset="0"/>
                          <a:cs typeface="Times New Roman" panose="02020603050405020304" pitchFamily="18" charset="0"/>
                        </a:rPr>
                        <a:t>China</a:t>
                      </a:r>
                      <a:endParaRPr lang="zh-CN" altLang="es-CO" sz="1800" dirty="0">
                        <a:latin typeface="Times New Roman" panose="02020603050405020304" pitchFamily="18" charset="0"/>
                        <a:cs typeface="Times New Roman" panose="02020603050405020304" pitchFamily="18"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n-US" altLang="es-CO" sz="1800" dirty="0">
                          <a:latin typeface="Times New Roman" panose="02020603050405020304" pitchFamily="18" charset="0"/>
                          <a:cs typeface="Times New Roman" panose="02020603050405020304" pitchFamily="18" charset="0"/>
                        </a:rPr>
                        <a:t>10</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n-US" altLang="zh-CN" sz="1800" dirty="0">
                          <a:latin typeface="Times New Roman" panose="02020603050405020304" pitchFamily="18" charset="0"/>
                          <a:cs typeface="Times New Roman" panose="02020603050405020304" pitchFamily="18" charset="0"/>
                        </a:rPr>
                        <a:t>5 cities</a:t>
                      </a:r>
                      <a:endParaRPr lang="zh-CN" altLang="en-US" sz="1800" dirty="0">
                        <a:latin typeface="Times New Roman" panose="02020603050405020304" pitchFamily="18" charset="0"/>
                        <a:cs typeface="Times New Roman" panose="02020603050405020304" pitchFamily="18"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71682" name="文本框 71681"/>
          <p:cNvSpPr txBox="1"/>
          <p:nvPr/>
        </p:nvSpPr>
        <p:spPr>
          <a:xfrm>
            <a:off x="0" y="2367229"/>
            <a:ext cx="3106688" cy="2246769"/>
          </a:xfrm>
          <a:prstGeom prst="rect">
            <a:avLst/>
          </a:prstGeom>
          <a:noFill/>
          <a:ln w="9525">
            <a:noFill/>
          </a:ln>
        </p:spPr>
        <p:txBody>
          <a:bodyPr wrap="square">
            <a:spAutoFit/>
          </a:bodyPr>
          <a:lstStyle/>
          <a:p>
            <a:pPr marL="231775" indent="-231775" fontAlgn="auto">
              <a:lnSpc>
                <a:spcPct val="100000"/>
              </a:lnSpc>
              <a:buSzPct val="110000"/>
              <a:buFont typeface="Wingdings" panose="05000000000000000000" pitchFamily="2" charset="2"/>
            </a:pPr>
            <a:r>
              <a:rPr lang="en-US" altLang="zh-CN" sz="1400" b="1" u="sng" dirty="0">
                <a:solidFill>
                  <a:srgbClr val="0070C0"/>
                </a:solidFill>
                <a:latin typeface="Open Sans" panose="020B0606030504020204" pitchFamily="34" charset="0"/>
                <a:ea typeface="Open Sans" panose="020B0606030504020204" pitchFamily="34" charset="0"/>
                <a:cs typeface="Open Sans" panose="020B0606030504020204" pitchFamily="34" charset="0"/>
              </a:rPr>
              <a:t>Main raw materials</a:t>
            </a:r>
            <a:r>
              <a:rPr lang="en-US" altLang="zh-CN"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p>
          <a:p>
            <a:pPr marL="231775" indent="-231775" fontAlgn="auto">
              <a:lnSpc>
                <a:spcPct val="100000"/>
              </a:lnSpc>
              <a:buSzPct val="110000"/>
              <a:buFont typeface="Wingdings" panose="05000000000000000000" pitchFamily="2" charset="2"/>
            </a:pP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 sugar cane</a:t>
            </a:r>
          </a:p>
          <a:p>
            <a:pPr marL="231775" indent="-231775" fontAlgn="auto">
              <a:lnSpc>
                <a:spcPct val="100000"/>
              </a:lnSpc>
              <a:buSzPct val="110000"/>
              <a:buFont typeface="Wingdings" panose="05000000000000000000" pitchFamily="2" charset="2"/>
            </a:pP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altLang="zh-CN" u="sng" dirty="0">
                <a:solidFill>
                  <a:srgbClr val="0070C0"/>
                </a:solidFill>
                <a:latin typeface="Open Sans" panose="020B0606030504020204" pitchFamily="34" charset="0"/>
                <a:ea typeface="Open Sans" panose="020B0606030504020204" pitchFamily="34" charset="0"/>
                <a:cs typeface="Open Sans" panose="020B0606030504020204" pitchFamily="34" charset="0"/>
              </a:rPr>
              <a:t>cassava</a:t>
            </a:r>
            <a:endPar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231775" indent="-231775" fontAlgn="auto">
              <a:lnSpc>
                <a:spcPct val="100000"/>
              </a:lnSpc>
              <a:buSzPct val="110000"/>
              <a:buFont typeface="Wingdings" panose="05000000000000000000" pitchFamily="2" charset="2"/>
            </a:pP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 sweet potato</a:t>
            </a:r>
          </a:p>
          <a:p>
            <a:pPr marL="231775" indent="-231775" fontAlgn="auto">
              <a:lnSpc>
                <a:spcPct val="100000"/>
              </a:lnSpc>
              <a:buSzPct val="110000"/>
              <a:buFont typeface="Wingdings" panose="05000000000000000000" pitchFamily="2" charset="2"/>
            </a:pP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 beet</a:t>
            </a:r>
          </a:p>
          <a:p>
            <a:pPr marL="231775" indent="-231775" fontAlgn="auto">
              <a:lnSpc>
                <a:spcPct val="100000"/>
              </a:lnSpc>
              <a:buSzPct val="110000"/>
              <a:buFont typeface="Wingdings" panose="05000000000000000000" pitchFamily="2" charset="2"/>
            </a:pP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 sweet sorghum</a:t>
            </a:r>
          </a:p>
          <a:p>
            <a:pPr marL="231775" indent="-231775" fontAlgn="auto">
              <a:lnSpc>
                <a:spcPct val="100000"/>
              </a:lnSpc>
              <a:buSzPct val="110000"/>
              <a:buFont typeface="Wingdings" panose="05000000000000000000" pitchFamily="2" charset="2"/>
            </a:pP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 corn</a:t>
            </a:r>
          </a:p>
          <a:p>
            <a:pPr marL="231775" indent="-231775" fontAlgn="auto">
              <a:lnSpc>
                <a:spcPct val="100000"/>
              </a:lnSpc>
              <a:buSzPct val="110000"/>
              <a:buFont typeface="Wingdings" panose="05000000000000000000" pitchFamily="2" charset="2"/>
            </a:pP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71683" name="图片 71682" descr="Caña_Etanol"/>
          <p:cNvPicPr>
            <a:picLocks noChangeAspect="1"/>
          </p:cNvPicPr>
          <p:nvPr/>
        </p:nvPicPr>
        <p:blipFill>
          <a:blip r:embed="rId5">
            <a:lum bright="12000" contrast="12000"/>
          </a:blip>
          <a:stretch>
            <a:fillRect/>
          </a:stretch>
        </p:blipFill>
        <p:spPr>
          <a:xfrm>
            <a:off x="7863840" y="5074285"/>
            <a:ext cx="1773555" cy="1692275"/>
          </a:xfrm>
          <a:prstGeom prst="rect">
            <a:avLst/>
          </a:prstGeom>
          <a:noFill/>
          <a:ln w="9525">
            <a:noFill/>
          </a:ln>
          <a:effectLst>
            <a:outerShdw blurRad="50800" dist="38100" dir="2700000" algn="tl" rotWithShape="0">
              <a:prstClr val="black">
                <a:alpha val="40000"/>
              </a:prstClr>
            </a:outerShdw>
          </a:effectLst>
        </p:spPr>
      </p:pic>
      <p:pic>
        <p:nvPicPr>
          <p:cNvPr id="71684" name="图片 71683" descr="Remolacha_Etanol"/>
          <p:cNvPicPr>
            <a:picLocks noChangeAspect="1"/>
          </p:cNvPicPr>
          <p:nvPr/>
        </p:nvPicPr>
        <p:blipFill>
          <a:blip r:embed="rId6"/>
          <a:stretch>
            <a:fillRect/>
          </a:stretch>
        </p:blipFill>
        <p:spPr>
          <a:xfrm>
            <a:off x="5914390" y="5083175"/>
            <a:ext cx="1696085" cy="1685290"/>
          </a:xfrm>
          <a:prstGeom prst="rect">
            <a:avLst/>
          </a:prstGeom>
          <a:noFill/>
          <a:ln w="9525">
            <a:noFill/>
          </a:ln>
          <a:effectLst>
            <a:outerShdw blurRad="50800" dist="38100" dir="2700000" algn="tl" rotWithShape="0">
              <a:prstClr val="black">
                <a:alpha val="40000"/>
              </a:prstClr>
            </a:outerShdw>
          </a:effectLst>
        </p:spPr>
      </p:pic>
      <p:pic>
        <p:nvPicPr>
          <p:cNvPr id="39942" name="图片 39941" descr="Baena3"/>
          <p:cNvPicPr>
            <a:picLocks noChangeAspect="1"/>
          </p:cNvPicPr>
          <p:nvPr/>
        </p:nvPicPr>
        <p:blipFill>
          <a:blip r:embed="rId7"/>
          <a:stretch>
            <a:fillRect/>
          </a:stretch>
        </p:blipFill>
        <p:spPr>
          <a:xfrm>
            <a:off x="2014855" y="5083175"/>
            <a:ext cx="1741805" cy="1682750"/>
          </a:xfrm>
          <a:prstGeom prst="rect">
            <a:avLst/>
          </a:prstGeom>
          <a:noFill/>
          <a:ln w="9525">
            <a:noFill/>
          </a:ln>
          <a:effectLst>
            <a:outerShdw blurRad="50800" dist="38100" dir="2700000" algn="tl" rotWithShape="0">
              <a:prstClr val="black">
                <a:alpha val="40000"/>
              </a:prstClr>
            </a:outerShdw>
          </a:effectLst>
        </p:spPr>
      </p:pic>
      <p:pic>
        <p:nvPicPr>
          <p:cNvPr id="100" name="图片 99"/>
          <p:cNvPicPr/>
          <p:nvPr/>
        </p:nvPicPr>
        <p:blipFill>
          <a:blip r:embed="rId8"/>
          <a:stretch>
            <a:fillRect/>
          </a:stretch>
        </p:blipFill>
        <p:spPr>
          <a:xfrm>
            <a:off x="93345" y="5059680"/>
            <a:ext cx="1761490" cy="1692275"/>
          </a:xfrm>
          <a:prstGeom prst="rect">
            <a:avLst/>
          </a:prstGeom>
          <a:noFill/>
          <a:ln w="9525">
            <a:noFill/>
          </a:ln>
          <a:effectLst>
            <a:outerShdw blurRad="50800" dist="38100" dir="2700000" algn="tl" rotWithShape="0">
              <a:prstClr val="black">
                <a:alpha val="40000"/>
              </a:prstClr>
            </a:outerShdw>
          </a:effectLst>
        </p:spPr>
      </p:pic>
      <p:pic>
        <p:nvPicPr>
          <p:cNvPr id="101" name="图片 100"/>
          <p:cNvPicPr/>
          <p:nvPr/>
        </p:nvPicPr>
        <p:blipFill>
          <a:blip r:embed="rId9"/>
          <a:stretch>
            <a:fillRect/>
          </a:stretch>
        </p:blipFill>
        <p:spPr>
          <a:xfrm>
            <a:off x="3916045" y="5100320"/>
            <a:ext cx="1761490" cy="1675130"/>
          </a:xfrm>
          <a:prstGeom prst="rect">
            <a:avLst/>
          </a:prstGeom>
          <a:noFill/>
          <a:ln w="9525">
            <a:noFill/>
          </a:ln>
          <a:effectLst>
            <a:outerShdw blurRad="50800" dist="38100" dir="2700000" algn="tl" rotWithShape="0">
              <a:prstClr val="black">
                <a:alpha val="40000"/>
              </a:prstClr>
            </a:outerShdw>
          </a:effectLst>
        </p:spPr>
      </p:pic>
      <p:pic>
        <p:nvPicPr>
          <p:cNvPr id="102" name="图片 101"/>
          <p:cNvPicPr/>
          <p:nvPr/>
        </p:nvPicPr>
        <p:blipFill>
          <a:blip r:embed="rId10"/>
          <a:stretch>
            <a:fillRect/>
          </a:stretch>
        </p:blipFill>
        <p:spPr>
          <a:xfrm>
            <a:off x="9890760" y="5082540"/>
            <a:ext cx="2004060" cy="1675765"/>
          </a:xfrm>
          <a:prstGeom prst="rect">
            <a:avLst/>
          </a:prstGeom>
          <a:noFill/>
          <a:ln w="9525">
            <a:noFill/>
          </a:ln>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638463B9-0B3D-437A-B845-786AC2BFEC9D}"/>
              </a:ext>
            </a:extLst>
          </p:cNvPr>
          <p:cNvPicPr>
            <a:picLocks noChangeAspect="1"/>
          </p:cNvPicPr>
          <p:nvPr/>
        </p:nvPicPr>
        <p:blipFill>
          <a:blip r:embed="rId11"/>
          <a:stretch>
            <a:fillRect/>
          </a:stretch>
        </p:blipFill>
        <p:spPr>
          <a:xfrm>
            <a:off x="1854835" y="2016224"/>
            <a:ext cx="5991269" cy="2958619"/>
          </a:xfrm>
          <a:prstGeom prst="rect">
            <a:avLst/>
          </a:prstGeom>
        </p:spPr>
      </p:pic>
      <p:sp>
        <p:nvSpPr>
          <p:cNvPr id="17" name="标题 1">
            <a:extLst>
              <a:ext uri="{FF2B5EF4-FFF2-40B4-BE49-F238E27FC236}">
                <a16:creationId xmlns:a16="http://schemas.microsoft.com/office/drawing/2014/main" id="{BF913D64-386C-1A3C-E9FD-C71E0326231F}"/>
              </a:ext>
            </a:extLst>
          </p:cNvPr>
          <p:cNvSpPr>
            <a:spLocks noGrp="1"/>
          </p:cNvSpPr>
          <p:nvPr>
            <p:ph type="title"/>
          </p:nvPr>
        </p:nvSpPr>
        <p:spPr>
          <a:xfrm>
            <a:off x="191451" y="743545"/>
            <a:ext cx="10808203" cy="562075"/>
          </a:xfrm>
        </p:spPr>
        <p:txBody>
          <a:bodyPr>
            <a:noAutofit/>
          </a:bodyPr>
          <a:lstStyle/>
          <a:p>
            <a:pPr algn="l"/>
            <a:r>
              <a:rPr lang="en-US" altLang="zh-CN" sz="3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Processing Technology</a:t>
            </a:r>
            <a:endParaRPr lang="zh-CN" altLang="en-US" sz="3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0" y="-75134"/>
            <a:ext cx="12192000" cy="853440"/>
          </a:xfrm>
          <a:prstGeom prst="rect">
            <a:avLst/>
          </a:prstGeom>
        </p:spPr>
      </p:pic>
      <p:cxnSp>
        <p:nvCxnSpPr>
          <p:cNvPr id="11" name="直接连接符 10"/>
          <p:cNvCxnSpPr/>
          <p:nvPr/>
        </p:nvCxnSpPr>
        <p:spPr>
          <a:xfrm flipV="1">
            <a:off x="114434" y="1305620"/>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14434" y="1394145"/>
            <a:ext cx="3294112" cy="466346"/>
          </a:xfrm>
          <a:prstGeom prst="rect">
            <a:avLst/>
          </a:prstGeom>
          <a:noFill/>
        </p:spPr>
        <p:txBody>
          <a:bodyPr wrap="square">
            <a:spAutoFit/>
          </a:bodyPr>
          <a:lstStyle/>
          <a:p>
            <a:pPr marL="285750" indent="-285750" fontAlgn="auto">
              <a:lnSpc>
                <a:spcPts val="3200"/>
              </a:lnSpc>
              <a:buFont typeface="Wingdings" panose="05000000000000000000" pitchFamily="2" charset="2"/>
              <a:buChar char="u"/>
            </a:pPr>
            <a:r>
              <a:rPr lang="en-US" altLang="zh-CN" sz="2000" b="1" u="sng" kern="100" dirty="0">
                <a:solidFill>
                  <a:srgbClr val="0070C0"/>
                </a:solidFill>
                <a:latin typeface="Open Sans" panose="020B0606030504020204" pitchFamily="34" charset="0"/>
                <a:ea typeface="Open Sans" panose="020B0606030504020204" pitchFamily="34" charset="0"/>
                <a:cs typeface="Open Sans" panose="020B0606030504020204" pitchFamily="34" charset="0"/>
              </a:rPr>
              <a:t>Alcohol processing</a:t>
            </a:r>
            <a:endParaRPr lang="zh-CN" altLang="en-US" sz="2000" b="1" u="sng" kern="1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sp>
        <p:nvSpPr>
          <p:cNvPr id="71682" name="文本框 71681"/>
          <p:cNvSpPr txBox="1"/>
          <p:nvPr/>
        </p:nvSpPr>
        <p:spPr>
          <a:xfrm>
            <a:off x="386333" y="1814546"/>
            <a:ext cx="11330481" cy="369332"/>
          </a:xfrm>
          <a:prstGeom prst="rect">
            <a:avLst/>
          </a:prstGeom>
          <a:noFill/>
          <a:ln w="9525">
            <a:noFill/>
          </a:ln>
        </p:spPr>
        <p:txBody>
          <a:bodyPr wrap="square">
            <a:spAutoFit/>
          </a:bodyPr>
          <a:lstStyle/>
          <a:p>
            <a:pPr marL="231775" indent="-231775" fontAlgn="auto">
              <a:lnSpc>
                <a:spcPct val="100000"/>
              </a:lnSpc>
              <a:buSzPct val="110000"/>
              <a:buFont typeface="Wingdings" panose="05000000000000000000" pitchFamily="2" charset="2"/>
            </a:pPr>
            <a:r>
              <a:rPr lang="en-US" altLang="zh-CN" b="1" dirty="0">
                <a:solidFill>
                  <a:srgbClr val="0070C0"/>
                </a:solidFill>
                <a:latin typeface="Open Sans" panose="020B0606030504020204" pitchFamily="34" charset="0"/>
                <a:ea typeface="Open Sans" panose="020B0606030504020204" pitchFamily="34" charset="0"/>
                <a:cs typeface="Open Sans" panose="020B0606030504020204" pitchFamily="34" charset="0"/>
              </a:rPr>
              <a:t>Advantages </a:t>
            </a:r>
            <a:r>
              <a:rPr lang="zh-CN" altLang="en-US" sz="1600" dirty="0">
                <a:solidFill>
                  <a:srgbClr val="0070C0"/>
                </a:solidFill>
                <a:latin typeface="Open Sans" panose="020B0606030504020204" pitchFamily="34" charset="0"/>
                <a:cs typeface="Open Sans" panose="020B0606030504020204" pitchFamily="34" charset="0"/>
              </a:rPr>
              <a:t>(1) </a:t>
            </a: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Easy to plant </a:t>
            </a: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a:t>
            </a:r>
            <a:r>
              <a:rPr lang="zh-CN" altLang="en-US" sz="1600" dirty="0">
                <a:solidFill>
                  <a:srgbClr val="0070C0"/>
                </a:solidFill>
                <a:latin typeface="Open Sans" panose="020B0606030504020204" pitchFamily="34" charset="0"/>
                <a:cs typeface="Open Sans" panose="020B0606030504020204" pitchFamily="34" charset="0"/>
                <a:sym typeface="+mn-ea"/>
              </a:rPr>
              <a:t> </a:t>
            </a: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mn-ea"/>
              </a:rPr>
              <a:t>(2)Low cost of raw materials ; (3)</a:t>
            </a: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High conversion rate ; (4)Low cost of waste disposal</a:t>
            </a:r>
          </a:p>
        </p:txBody>
      </p:sp>
      <p:grpSp>
        <p:nvGrpSpPr>
          <p:cNvPr id="5" name="组合 4"/>
          <p:cNvGrpSpPr/>
          <p:nvPr/>
        </p:nvGrpSpPr>
        <p:grpSpPr>
          <a:xfrm>
            <a:off x="114434" y="3402702"/>
            <a:ext cx="6514071" cy="3269615"/>
            <a:chOff x="134" y="4969"/>
            <a:chExt cx="10371" cy="5665"/>
          </a:xfrm>
        </p:grpSpPr>
        <p:pic>
          <p:nvPicPr>
            <p:cNvPr id="110597" name="图片 110596" descr="Sin título-6"/>
            <p:cNvPicPr>
              <a:picLocks noChangeAspect="1"/>
            </p:cNvPicPr>
            <p:nvPr/>
          </p:nvPicPr>
          <p:blipFill>
            <a:blip r:embed="rId5"/>
            <a:srcRect r="3654" b="6403"/>
            <a:stretch>
              <a:fillRect/>
            </a:stretch>
          </p:blipFill>
          <p:spPr>
            <a:xfrm>
              <a:off x="135" y="4969"/>
              <a:ext cx="10370" cy="3157"/>
            </a:xfrm>
            <a:prstGeom prst="rect">
              <a:avLst/>
            </a:prstGeom>
            <a:noFill/>
            <a:ln w="9525">
              <a:noFill/>
            </a:ln>
          </p:spPr>
        </p:pic>
        <p:pic>
          <p:nvPicPr>
            <p:cNvPr id="110598" name="图片 110597" descr="Sin título-7"/>
            <p:cNvPicPr>
              <a:picLocks noChangeAspect="1"/>
            </p:cNvPicPr>
            <p:nvPr/>
          </p:nvPicPr>
          <p:blipFill>
            <a:blip r:embed="rId6"/>
            <a:srcRect t="19669" r="2480" b="3072"/>
            <a:stretch>
              <a:fillRect/>
            </a:stretch>
          </p:blipFill>
          <p:spPr>
            <a:xfrm>
              <a:off x="134" y="8126"/>
              <a:ext cx="10371" cy="2508"/>
            </a:xfrm>
            <a:prstGeom prst="rect">
              <a:avLst/>
            </a:prstGeom>
            <a:noFill/>
            <a:ln w="9525">
              <a:noFill/>
            </a:ln>
          </p:spPr>
        </p:pic>
      </p:grpSp>
      <p:sp>
        <p:nvSpPr>
          <p:cNvPr id="58380" name="矩形 23"/>
          <p:cNvSpPr/>
          <p:nvPr/>
        </p:nvSpPr>
        <p:spPr>
          <a:xfrm>
            <a:off x="191452" y="2199820"/>
            <a:ext cx="11809095" cy="984885"/>
          </a:xfrm>
          <a:prstGeom prst="rect">
            <a:avLst/>
          </a:prstGeom>
          <a:noFill/>
          <a:ln w="9525">
            <a:noFill/>
          </a:ln>
        </p:spPr>
        <p:txBody>
          <a:bodyPr wrap="square" anchor="t">
            <a:spAutoFit/>
          </a:bodyPr>
          <a:lstStyle/>
          <a:p>
            <a:pPr>
              <a:buFont typeface="Wingdings" panose="05000000000000000000" pitchFamily="2" charset="2"/>
              <a:buChar char="n"/>
            </a:pP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 China's alcohol production has exceeded 2.6 million tons, twice the actual production in 2011</a:t>
            </a:r>
            <a:r>
              <a:rPr lang="en-US" altLang="zh-CN" sz="200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p>
          <a:p>
            <a:pPr>
              <a:buFont typeface="Wingdings" panose="05000000000000000000" pitchFamily="2" charset="2"/>
              <a:buChar char="n"/>
            </a:pP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 China's alcohol production is expected to reach 4.4 million tons by 2025, with huge demand for cassava, sweet potato and corn</a:t>
            </a:r>
            <a:r>
              <a:rPr lang="en-US" altLang="zh-CN" sz="200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p>
        </p:txBody>
      </p:sp>
      <p:graphicFrame>
        <p:nvGraphicFramePr>
          <p:cNvPr id="24" name="Group 179"/>
          <p:cNvGraphicFramePr>
            <a:graphicFrameLocks noGrp="1"/>
          </p:cNvGraphicFramePr>
          <p:nvPr>
            <p:custDataLst>
              <p:tags r:id="rId1"/>
            </p:custDataLst>
            <p:extLst>
              <p:ext uri="{D42A27DB-BD31-4B8C-83A1-F6EECF244321}">
                <p14:modId xmlns:p14="http://schemas.microsoft.com/office/powerpoint/2010/main" val="3298992011"/>
              </p:ext>
            </p:extLst>
          </p:nvPr>
        </p:nvGraphicFramePr>
        <p:xfrm>
          <a:off x="6867212" y="3338593"/>
          <a:ext cx="4849602" cy="3356122"/>
        </p:xfrm>
        <a:graphic>
          <a:graphicData uri="http://schemas.openxmlformats.org/drawingml/2006/table">
            <a:tbl>
              <a:tblPr/>
              <a:tblGrid>
                <a:gridCol w="960203">
                  <a:extLst>
                    <a:ext uri="{9D8B030D-6E8A-4147-A177-3AD203B41FA5}">
                      <a16:colId xmlns:a16="http://schemas.microsoft.com/office/drawing/2014/main" val="20000"/>
                    </a:ext>
                  </a:extLst>
                </a:gridCol>
                <a:gridCol w="1717953">
                  <a:extLst>
                    <a:ext uri="{9D8B030D-6E8A-4147-A177-3AD203B41FA5}">
                      <a16:colId xmlns:a16="http://schemas.microsoft.com/office/drawing/2014/main" val="20001"/>
                    </a:ext>
                  </a:extLst>
                </a:gridCol>
                <a:gridCol w="2171446">
                  <a:extLst>
                    <a:ext uri="{9D8B030D-6E8A-4147-A177-3AD203B41FA5}">
                      <a16:colId xmlns:a16="http://schemas.microsoft.com/office/drawing/2014/main" val="20002"/>
                    </a:ext>
                  </a:extLst>
                </a:gridCol>
              </a:tblGrid>
              <a:tr h="668736">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Year</a:t>
                      </a:r>
                      <a:endParaRPr kumimoji="0" lang="zh-CN" altLang="en-US" sz="1600" b="1" i="0" u="none" strike="noStrike" cap="none" normalizeH="0" baseline="0" dirty="0">
                        <a:ln>
                          <a:noFill/>
                        </a:ln>
                        <a:solidFill>
                          <a:srgbClr val="333333"/>
                        </a:solidFill>
                        <a:effectLst/>
                        <a:latin typeface="Open Sans" panose="020B0606030504020204" pitchFamily="34" charset="0"/>
                        <a:ea typeface="宋体" panose="02010600030101010101" pitchFamily="2" charset="-122"/>
                        <a:cs typeface="Open Sans" panose="020B0606030504020204" pitchFamily="34" charset="0"/>
                      </a:endParaRPr>
                    </a:p>
                  </a:txBody>
                  <a:tcPr marT="34290" marB="3429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Production</a:t>
                      </a:r>
                    </a:p>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capacity</a:t>
                      </a:r>
                    </a:p>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(million tons)</a:t>
                      </a:r>
                      <a:endParaRPr kumimoji="0" lang="zh-CN" altLang="en-US" sz="1600" b="1" i="0" u="none" strike="noStrike" cap="none" normalizeH="0" baseline="0" dirty="0">
                        <a:ln>
                          <a:noFill/>
                        </a:ln>
                        <a:solidFill>
                          <a:srgbClr val="333333"/>
                        </a:solidFill>
                        <a:effectLst/>
                        <a:latin typeface="Open Sans" panose="020B0606030504020204" pitchFamily="34" charset="0"/>
                        <a:ea typeface="宋体" panose="02010600030101010101" pitchFamily="2" charset="-122"/>
                        <a:cs typeface="Open Sans" panose="020B0606030504020204" pitchFamily="34" charset="0"/>
                      </a:endParaRPr>
                    </a:p>
                  </a:txBody>
                  <a:tcPr marT="34290" marB="3429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rgbClr val="FF3300"/>
                          </a:solidFill>
                          <a:effectLst/>
                          <a:latin typeface="Open Sans" panose="020B0606030504020204" pitchFamily="34" charset="0"/>
                          <a:ea typeface="宋体" panose="02010600030101010101" pitchFamily="2" charset="-122"/>
                          <a:cs typeface="Open Sans" panose="020B0606030504020204" pitchFamily="34" charset="0"/>
                        </a:rPr>
                        <a:t>☆</a:t>
                      </a:r>
                      <a:r>
                        <a:rPr kumimoji="0" lang="en-US" altLang="zh-CN" sz="16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Capacity</a:t>
                      </a:r>
                      <a:endParaRPr kumimoji="0" lang="zh-CN" altLang="en-US" sz="1600" b="1" i="0" u="none" strike="noStrike" cap="none" normalizeH="0" baseline="0" dirty="0">
                        <a:ln>
                          <a:noFill/>
                        </a:ln>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pPr>
                      <a:r>
                        <a:rPr lang="zh-CN" altLang="en-US" sz="1600" b="1" dirty="0">
                          <a:ln>
                            <a:noFill/>
                          </a:ln>
                          <a:solidFill>
                            <a:srgbClr val="333333"/>
                          </a:solidFill>
                          <a:effectLst/>
                          <a:latin typeface="Open Sans" panose="020B0606030504020204" pitchFamily="34" charset="0"/>
                          <a:ea typeface="宋体" panose="02010600030101010101" pitchFamily="2" charset="-122"/>
                          <a:cs typeface="Open Sans" panose="020B0606030504020204" pitchFamily="34" charset="0"/>
                          <a:sym typeface="+mn-ea"/>
                        </a:rPr>
                        <a:t>（</a:t>
                      </a:r>
                      <a:r>
                        <a:rPr lang="en-US" altLang="zh-CN" sz="1600" b="1"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sym typeface="+mn-ea"/>
                        </a:rPr>
                        <a:t>Million tons</a:t>
                      </a:r>
                      <a:r>
                        <a:rPr lang="zh-CN" altLang="en-US" sz="1600" b="1" dirty="0">
                          <a:ln>
                            <a:noFill/>
                          </a:ln>
                          <a:solidFill>
                            <a:srgbClr val="333333"/>
                          </a:solidFill>
                          <a:effectLst/>
                          <a:latin typeface="Open Sans" panose="020B0606030504020204" pitchFamily="34" charset="0"/>
                          <a:ea typeface="宋体" panose="02010600030101010101" pitchFamily="2" charset="-122"/>
                          <a:cs typeface="Open Sans" panose="020B0606030504020204" pitchFamily="34" charset="0"/>
                          <a:sym typeface="+mn-ea"/>
                        </a:rPr>
                        <a:t>）</a:t>
                      </a:r>
                      <a:endParaRPr kumimoji="0" lang="zh-CN" altLang="en-US" sz="1600" b="1" i="0" u="none" strike="noStrike" cap="none" normalizeH="0" baseline="0" dirty="0">
                        <a:ln>
                          <a:noFill/>
                        </a:ln>
                        <a:solidFill>
                          <a:srgbClr val="333333"/>
                        </a:solidFill>
                        <a:effectLst/>
                        <a:latin typeface="Open Sans" panose="020B0606030504020204" pitchFamily="34" charset="0"/>
                        <a:ea typeface="宋体" panose="02010600030101010101" pitchFamily="2" charset="-122"/>
                        <a:cs typeface="Open Sans" panose="020B0606030504020204" pitchFamily="34" charset="0"/>
                      </a:endParaRPr>
                    </a:p>
                  </a:txBody>
                  <a:tcPr marT="34290" marB="3429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146">
                <a:tc>
                  <a:txBody>
                    <a:bodyPr/>
                    <a:lstStyle/>
                    <a:p>
                      <a:pPr marL="342900" marR="0" lvl="0" indent="-34290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zh-CN" sz="1800" b="1"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2007</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2.80</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1.32</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146">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2008</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2.80</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0.86</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146">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2009</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3.10</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1.00</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146">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rgbClr val="333333"/>
                          </a:solidFill>
                          <a:effectLst/>
                          <a:latin typeface="Open Sans" panose="020B0606030504020204" pitchFamily="34" charset="0"/>
                          <a:ea typeface="Open Sans" panose="020B0606030504020204" pitchFamily="34" charset="0"/>
                          <a:cs typeface="Open Sans" panose="020B0606030504020204" pitchFamily="34" charset="0"/>
                        </a:rPr>
                        <a:t>2010</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3.15</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1.25</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146">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2011</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3.20</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1.30</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146">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zh-CN" sz="1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2017</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zh-CN" sz="1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3.50</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zh-CN" sz="1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2.60</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146">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zh-CN" sz="1800" b="0" i="0" u="none" strike="noStrike" cap="none" normalizeH="0" baseline="0" dirty="0">
                          <a:ln>
                            <a:noFill/>
                          </a:ln>
                          <a:solidFill>
                            <a:srgbClr val="FF0000"/>
                          </a:solidFill>
                          <a:effectLst/>
                          <a:latin typeface="Open Sans" panose="020B0606030504020204" pitchFamily="34" charset="0"/>
                          <a:ea typeface="Open Sans" panose="020B0606030504020204" pitchFamily="34" charset="0"/>
                          <a:cs typeface="Open Sans" panose="020B0606030504020204" pitchFamily="34" charset="0"/>
                        </a:rPr>
                        <a:t>20</a:t>
                      </a:r>
                      <a:r>
                        <a:rPr kumimoji="0" lang="en-US" sz="1800" b="0" i="0" u="none" strike="noStrike" cap="none" normalizeH="0" baseline="0" dirty="0">
                          <a:ln>
                            <a:noFill/>
                          </a:ln>
                          <a:solidFill>
                            <a:srgbClr val="FF0000"/>
                          </a:solidFill>
                          <a:effectLst/>
                          <a:latin typeface="Open Sans" panose="020B0606030504020204" pitchFamily="34" charset="0"/>
                          <a:ea typeface="Open Sans" panose="020B0606030504020204" pitchFamily="34" charset="0"/>
                          <a:cs typeface="Open Sans" panose="020B0606030504020204" pitchFamily="34" charset="0"/>
                        </a:rPr>
                        <a:t>25</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zh-CN" sz="1800" b="0" i="0" u="none" strike="noStrike" cap="none" normalizeH="0" baseline="0" dirty="0">
                          <a:ln>
                            <a:noFill/>
                          </a:ln>
                          <a:solidFill>
                            <a:srgbClr val="FF0000"/>
                          </a:solidFill>
                          <a:effectLst/>
                          <a:latin typeface="Open Sans" panose="020B0606030504020204" pitchFamily="34" charset="0"/>
                          <a:ea typeface="Open Sans" panose="020B0606030504020204" pitchFamily="34" charset="0"/>
                          <a:cs typeface="Open Sans" panose="020B0606030504020204" pitchFamily="34" charset="0"/>
                        </a:rPr>
                        <a:t>5.00</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altLang="zh-CN" sz="1800" b="0" i="0" u="none" strike="noStrike" cap="none" normalizeH="0" baseline="0" dirty="0">
                          <a:ln>
                            <a:noFill/>
                          </a:ln>
                          <a:solidFill>
                            <a:srgbClr val="FF0000"/>
                          </a:solidFill>
                          <a:effectLst/>
                          <a:latin typeface="Open Sans" panose="020B0606030504020204" pitchFamily="34" charset="0"/>
                          <a:ea typeface="Open Sans" panose="020B0606030504020204" pitchFamily="34" charset="0"/>
                          <a:cs typeface="Open Sans" panose="020B0606030504020204" pitchFamily="34" charset="0"/>
                        </a:rPr>
                        <a:t>4.40</a:t>
                      </a:r>
                    </a:p>
                  </a:txBody>
                  <a:tcPr marT="34290" marB="3429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4" name="标题 1">
            <a:extLst>
              <a:ext uri="{FF2B5EF4-FFF2-40B4-BE49-F238E27FC236}">
                <a16:creationId xmlns:a16="http://schemas.microsoft.com/office/drawing/2014/main" id="{8E34ACFF-46B7-F3AF-DCD6-35E88D42B691}"/>
              </a:ext>
            </a:extLst>
          </p:cNvPr>
          <p:cNvSpPr>
            <a:spLocks noGrp="1"/>
          </p:cNvSpPr>
          <p:nvPr>
            <p:ph type="title"/>
          </p:nvPr>
        </p:nvSpPr>
        <p:spPr>
          <a:xfrm>
            <a:off x="191451" y="743545"/>
            <a:ext cx="10808203" cy="562075"/>
          </a:xfrm>
        </p:spPr>
        <p:txBody>
          <a:bodyPr>
            <a:noAutofit/>
          </a:bodyPr>
          <a:lstStyle/>
          <a:p>
            <a:pPr algn="l"/>
            <a:r>
              <a:rPr lang="en-US" altLang="zh-CN" sz="3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Processing Technology</a:t>
            </a:r>
            <a:endParaRPr lang="zh-CN" altLang="en-US" sz="3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0" y="-75134"/>
            <a:ext cx="12192000" cy="853440"/>
          </a:xfrm>
          <a:prstGeom prst="rect">
            <a:avLst/>
          </a:prstGeom>
        </p:spPr>
      </p:pic>
      <p:cxnSp>
        <p:nvCxnSpPr>
          <p:cNvPr id="11" name="直接连接符 10"/>
          <p:cNvCxnSpPr/>
          <p:nvPr/>
        </p:nvCxnSpPr>
        <p:spPr>
          <a:xfrm flipV="1">
            <a:off x="188366" y="1277680"/>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30051" y="1369615"/>
            <a:ext cx="4168858" cy="913070"/>
          </a:xfrm>
          <a:prstGeom prst="rect">
            <a:avLst/>
          </a:prstGeom>
          <a:noFill/>
        </p:spPr>
        <p:txBody>
          <a:bodyPr wrap="square">
            <a:spAutoFit/>
          </a:bodyPr>
          <a:lstStyle/>
          <a:p>
            <a:pPr marL="285750" indent="-285750">
              <a:lnSpc>
                <a:spcPts val="3200"/>
              </a:lnSpc>
              <a:buFont typeface="Wingdings" panose="05000000000000000000" pitchFamily="2" charset="2"/>
              <a:buChar char="u"/>
            </a:pPr>
            <a:r>
              <a:rPr lang="en-US" altLang="zh-CN" sz="2400" u="sng" kern="100" dirty="0">
                <a:solidFill>
                  <a:srgbClr val="0070C0"/>
                </a:solidFill>
                <a:latin typeface="Open Sans" panose="020B0606030504020204" pitchFamily="34" charset="0"/>
                <a:ea typeface="Open Sans" panose="020B0606030504020204" pitchFamily="34" charset="0"/>
                <a:cs typeface="Open Sans" panose="020B0606030504020204" pitchFamily="34" charset="0"/>
              </a:rPr>
              <a:t>Alcohol processing</a:t>
            </a:r>
            <a:endParaRPr lang="zh-CN" altLang="en-US" sz="2400" u="sng" kern="1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a:p>
            <a:pPr marL="285750" indent="-285750" fontAlgn="auto">
              <a:lnSpc>
                <a:spcPts val="3200"/>
              </a:lnSpc>
              <a:buFont typeface="Wingdings" panose="05000000000000000000" pitchFamily="2" charset="2"/>
              <a:buChar char="u"/>
            </a:pPr>
            <a:endParaRPr lang="zh-CN" altLang="en-US" sz="2800" kern="1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grpSp>
        <p:nvGrpSpPr>
          <p:cNvPr id="38" name="组合 37"/>
          <p:cNvGrpSpPr/>
          <p:nvPr/>
        </p:nvGrpSpPr>
        <p:grpSpPr>
          <a:xfrm>
            <a:off x="6143432" y="1629270"/>
            <a:ext cx="5950585" cy="5053330"/>
            <a:chOff x="9775" y="2734"/>
            <a:chExt cx="9371" cy="7958"/>
          </a:xfrm>
        </p:grpSpPr>
        <p:grpSp>
          <p:nvGrpSpPr>
            <p:cNvPr id="32" name="组合 31"/>
            <p:cNvGrpSpPr/>
            <p:nvPr/>
          </p:nvGrpSpPr>
          <p:grpSpPr>
            <a:xfrm>
              <a:off x="9775" y="2824"/>
              <a:ext cx="2214" cy="7868"/>
              <a:chOff x="3049" y="3397"/>
              <a:chExt cx="2214" cy="7868"/>
            </a:xfrm>
          </p:grpSpPr>
          <p:sp>
            <p:nvSpPr>
              <p:cNvPr id="78851" name="矩形 78850"/>
              <p:cNvSpPr/>
              <p:nvPr/>
            </p:nvSpPr>
            <p:spPr>
              <a:xfrm>
                <a:off x="3051" y="3397"/>
                <a:ext cx="2201" cy="567"/>
              </a:xfrm>
              <a:prstGeom prst="rect">
                <a:avLst/>
              </a:prstGeom>
              <a:noFill/>
              <a:ln w="9525">
                <a:noFill/>
              </a:ln>
            </p:spPr>
            <p:txBody>
              <a:bodyPr wrap="none" anchor="ctr"/>
              <a:lstStyle/>
              <a:p>
                <a:pPr algn="ctr"/>
                <a:r>
                  <a:rPr lang="en-US" altLang="zh-CN" b="1" dirty="0">
                    <a:solidFill>
                      <a:srgbClr val="0070C0"/>
                    </a:solidFill>
                    <a:latin typeface="Open Sans" panose="020B0606030504020204" pitchFamily="34" charset="0"/>
                    <a:ea typeface="Open Sans" panose="020B0606030504020204" pitchFamily="34" charset="0"/>
                    <a:cs typeface="Open Sans" panose="020B0606030504020204" pitchFamily="34" charset="0"/>
                  </a:rPr>
                  <a:t>Traditional craft</a:t>
                </a:r>
                <a:endParaRPr lang="zh-CN" altLang="en-US" b="1" dirty="0">
                  <a:solidFill>
                    <a:srgbClr val="0070C0"/>
                  </a:solidFill>
                  <a:latin typeface="Open Sans" panose="020B0606030504020204" pitchFamily="34" charset="0"/>
                  <a:cs typeface="Open Sans" panose="020B0606030504020204" pitchFamily="34" charset="0"/>
                </a:endParaRPr>
              </a:p>
            </p:txBody>
          </p:sp>
          <p:sp>
            <p:nvSpPr>
              <p:cNvPr id="78852" name="矩形 78851"/>
              <p:cNvSpPr/>
              <p:nvPr/>
            </p:nvSpPr>
            <p:spPr>
              <a:xfrm>
                <a:off x="3051" y="4077"/>
                <a:ext cx="2201" cy="514"/>
              </a:xfrm>
              <a:prstGeom prst="rect">
                <a:avLst/>
              </a:prstGeom>
              <a:solidFill>
                <a:srgbClr val="FFCC99">
                  <a:alpha val="50000"/>
                </a:srgbClr>
              </a:solidFill>
              <a:ln w="9525" cap="flat" cmpd="sng">
                <a:solidFill>
                  <a:srgbClr val="FF9900"/>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Cassava chips</a:t>
                </a:r>
                <a:endParaRPr lang="zh-CN" altLang="en-US" sz="1600" dirty="0">
                  <a:solidFill>
                    <a:srgbClr val="0070C0"/>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78853" name="矩形 78852"/>
              <p:cNvSpPr/>
              <p:nvPr/>
            </p:nvSpPr>
            <p:spPr>
              <a:xfrm>
                <a:off x="3049" y="4880"/>
                <a:ext cx="2204" cy="538"/>
              </a:xfrm>
              <a:prstGeom prst="rect">
                <a:avLst/>
              </a:prstGeom>
              <a:solidFill>
                <a:srgbClr val="FFCC99">
                  <a:alpha val="50000"/>
                </a:srgbClr>
              </a:solidFill>
              <a:ln w="9525" cap="flat" cmpd="sng">
                <a:solidFill>
                  <a:srgbClr val="FF9900"/>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Crushing</a:t>
                </a:r>
              </a:p>
            </p:txBody>
          </p:sp>
          <p:sp>
            <p:nvSpPr>
              <p:cNvPr id="78854" name="矩形 78853"/>
              <p:cNvSpPr/>
              <p:nvPr/>
            </p:nvSpPr>
            <p:spPr>
              <a:xfrm>
                <a:off x="3050" y="5707"/>
                <a:ext cx="2203" cy="586"/>
              </a:xfrm>
              <a:prstGeom prst="rect">
                <a:avLst/>
              </a:prstGeom>
              <a:solidFill>
                <a:srgbClr val="FFCC99">
                  <a:alpha val="50000"/>
                </a:srgbClr>
              </a:solidFill>
              <a:ln w="9525" cap="flat" cmpd="sng">
                <a:solidFill>
                  <a:srgbClr val="FF9900"/>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Desanding</a:t>
                </a:r>
                <a:endParaRPr lang="zh-CN" altLang="en-US" sz="1600" dirty="0">
                  <a:solidFill>
                    <a:srgbClr val="0070C0"/>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78855" name="矩形 78854"/>
              <p:cNvSpPr/>
              <p:nvPr/>
            </p:nvSpPr>
            <p:spPr>
              <a:xfrm>
                <a:off x="3051" y="6553"/>
                <a:ext cx="2202" cy="795"/>
              </a:xfrm>
              <a:prstGeom prst="rect">
                <a:avLst/>
              </a:prstGeom>
              <a:solidFill>
                <a:srgbClr val="FFCC99">
                  <a:alpha val="50000"/>
                </a:srgbClr>
              </a:solidFill>
              <a:ln w="9525" cap="flat" cmpd="sng">
                <a:solidFill>
                  <a:srgbClr val="FF9900"/>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Amylase </a:t>
                </a:r>
              </a:p>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liquefaction</a:t>
                </a:r>
                <a:endParaRPr lang="zh-CN" altLang="en-US" sz="1600" dirty="0">
                  <a:solidFill>
                    <a:srgbClr val="0070C0"/>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78856" name="矩形 78855"/>
              <p:cNvSpPr/>
              <p:nvPr/>
            </p:nvSpPr>
            <p:spPr>
              <a:xfrm>
                <a:off x="3052" y="7639"/>
                <a:ext cx="2199" cy="795"/>
              </a:xfrm>
              <a:prstGeom prst="rect">
                <a:avLst/>
              </a:prstGeom>
              <a:solidFill>
                <a:srgbClr val="FFCC99">
                  <a:alpha val="50000"/>
                </a:srgbClr>
              </a:solidFill>
              <a:ln w="9525" cap="flat" cmpd="sng">
                <a:solidFill>
                  <a:srgbClr val="FF9900"/>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Glycosylase </a:t>
                </a:r>
              </a:p>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glycation </a:t>
                </a:r>
              </a:p>
            </p:txBody>
          </p:sp>
          <p:sp>
            <p:nvSpPr>
              <p:cNvPr id="78859" name="矩形 78858"/>
              <p:cNvSpPr/>
              <p:nvPr/>
            </p:nvSpPr>
            <p:spPr>
              <a:xfrm>
                <a:off x="3052" y="8657"/>
                <a:ext cx="2199" cy="795"/>
              </a:xfrm>
              <a:prstGeom prst="rect">
                <a:avLst/>
              </a:prstGeom>
              <a:solidFill>
                <a:srgbClr val="FFCC99">
                  <a:alpha val="50000"/>
                </a:srgbClr>
              </a:solidFill>
              <a:ln w="9525" cap="flat" cmpd="sng">
                <a:solidFill>
                  <a:srgbClr val="FF9900"/>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Yeast </a:t>
                </a:r>
              </a:p>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fermentation</a:t>
                </a:r>
                <a:endParaRPr lang="zh-CN" altLang="en-US" sz="1600" dirty="0">
                  <a:solidFill>
                    <a:srgbClr val="0070C0"/>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78861" name="矩形 78860"/>
              <p:cNvSpPr/>
              <p:nvPr/>
            </p:nvSpPr>
            <p:spPr>
              <a:xfrm>
                <a:off x="3051" y="9747"/>
                <a:ext cx="2201" cy="766"/>
              </a:xfrm>
              <a:prstGeom prst="rect">
                <a:avLst/>
              </a:prstGeom>
              <a:solidFill>
                <a:srgbClr val="FFCC99">
                  <a:alpha val="50000"/>
                </a:srgbClr>
              </a:solidFill>
              <a:ln w="9525" cap="flat" cmpd="sng">
                <a:solidFill>
                  <a:srgbClr val="FF9900"/>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Filtration / </a:t>
                </a:r>
              </a:p>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Distillation</a:t>
                </a:r>
                <a:endParaRPr lang="zh-CN" altLang="en-US" sz="1600" dirty="0">
                  <a:solidFill>
                    <a:srgbClr val="0070C0"/>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78862" name="矩形 78861"/>
              <p:cNvSpPr/>
              <p:nvPr/>
            </p:nvSpPr>
            <p:spPr>
              <a:xfrm>
                <a:off x="3064" y="10792"/>
                <a:ext cx="2199" cy="473"/>
              </a:xfrm>
              <a:prstGeom prst="rect">
                <a:avLst/>
              </a:prstGeom>
              <a:solidFill>
                <a:srgbClr val="FFCC99">
                  <a:alpha val="50000"/>
                </a:srgbClr>
              </a:solidFill>
              <a:ln w="9525" cap="flat" cmpd="sng">
                <a:solidFill>
                  <a:srgbClr val="FF9900"/>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Alcohol</a:t>
                </a:r>
                <a:endParaRPr lang="zh-CN" altLang="en-US" sz="1600" dirty="0">
                  <a:solidFill>
                    <a:srgbClr val="0070C0"/>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7" name="下箭头 6"/>
              <p:cNvSpPr/>
              <p:nvPr/>
            </p:nvSpPr>
            <p:spPr>
              <a:xfrm>
                <a:off x="3804" y="4642"/>
                <a:ext cx="454" cy="22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sp>
            <p:nvSpPr>
              <p:cNvPr id="8" name="下箭头 7"/>
              <p:cNvSpPr/>
              <p:nvPr/>
            </p:nvSpPr>
            <p:spPr>
              <a:xfrm>
                <a:off x="3778" y="6311"/>
                <a:ext cx="454" cy="22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sp>
            <p:nvSpPr>
              <p:cNvPr id="9" name="下箭头 8"/>
              <p:cNvSpPr/>
              <p:nvPr/>
            </p:nvSpPr>
            <p:spPr>
              <a:xfrm>
                <a:off x="3752" y="7415"/>
                <a:ext cx="454" cy="22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sp>
            <p:nvSpPr>
              <p:cNvPr id="10" name="下箭头 9"/>
              <p:cNvSpPr/>
              <p:nvPr/>
            </p:nvSpPr>
            <p:spPr>
              <a:xfrm>
                <a:off x="3752" y="8416"/>
                <a:ext cx="454" cy="22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sp>
            <p:nvSpPr>
              <p:cNvPr id="12" name="下箭头 11"/>
              <p:cNvSpPr/>
              <p:nvPr/>
            </p:nvSpPr>
            <p:spPr>
              <a:xfrm>
                <a:off x="3752" y="5462"/>
                <a:ext cx="454" cy="22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sp>
            <p:nvSpPr>
              <p:cNvPr id="13" name="下箭头 12"/>
              <p:cNvSpPr/>
              <p:nvPr/>
            </p:nvSpPr>
            <p:spPr>
              <a:xfrm>
                <a:off x="3804" y="10541"/>
                <a:ext cx="454" cy="22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70C0"/>
                  </a:solidFill>
                  <a:latin typeface="Open Sans" panose="020B0606030504020204" pitchFamily="34" charset="0"/>
                  <a:cs typeface="Open Sans" panose="020B0606030504020204" pitchFamily="34" charset="0"/>
                </a:endParaRPr>
              </a:p>
            </p:txBody>
          </p:sp>
          <p:sp>
            <p:nvSpPr>
              <p:cNvPr id="14" name="下箭头 13"/>
              <p:cNvSpPr/>
              <p:nvPr/>
            </p:nvSpPr>
            <p:spPr>
              <a:xfrm>
                <a:off x="3763" y="9504"/>
                <a:ext cx="454" cy="22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grpSp>
        <p:grpSp>
          <p:nvGrpSpPr>
            <p:cNvPr id="33" name="组合 32"/>
            <p:cNvGrpSpPr/>
            <p:nvPr/>
          </p:nvGrpSpPr>
          <p:grpSpPr>
            <a:xfrm>
              <a:off x="12148" y="2734"/>
              <a:ext cx="3664" cy="7687"/>
              <a:chOff x="6749" y="2801"/>
              <a:chExt cx="3664" cy="7687"/>
            </a:xfrm>
          </p:grpSpPr>
          <p:sp>
            <p:nvSpPr>
              <p:cNvPr id="78865" name="矩形 78864"/>
              <p:cNvSpPr/>
              <p:nvPr/>
            </p:nvSpPr>
            <p:spPr>
              <a:xfrm>
                <a:off x="7657" y="2801"/>
                <a:ext cx="2218" cy="568"/>
              </a:xfrm>
              <a:prstGeom prst="rect">
                <a:avLst/>
              </a:prstGeom>
              <a:noFill/>
              <a:ln w="9525">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0070C0"/>
                    </a:solidFill>
                    <a:latin typeface="Open Sans" panose="020B0606030504020204" pitchFamily="34" charset="0"/>
                    <a:ea typeface="Open Sans" panose="020B0606030504020204" pitchFamily="34" charset="0"/>
                    <a:cs typeface="Open Sans" panose="020B0606030504020204" pitchFamily="34" charset="0"/>
                  </a:rPr>
                  <a:t>Second generation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0070C0"/>
                    </a:solidFill>
                    <a:latin typeface="Open Sans" panose="020B0606030504020204" pitchFamily="34" charset="0"/>
                    <a:ea typeface="Open Sans" panose="020B0606030504020204" pitchFamily="34" charset="0"/>
                    <a:cs typeface="Open Sans" panose="020B0606030504020204" pitchFamily="34" charset="0"/>
                  </a:rPr>
                  <a:t>craft</a:t>
                </a:r>
                <a:endParaRPr lang="zh-CN" altLang="en-US" b="1" dirty="0">
                  <a:solidFill>
                    <a:srgbClr val="0070C0"/>
                  </a:solidFill>
                  <a:latin typeface="Open Sans" panose="020B0606030504020204" pitchFamily="34" charset="0"/>
                  <a:cs typeface="Open Sans" panose="020B0606030504020204" pitchFamily="34" charset="0"/>
                </a:endParaRPr>
              </a:p>
            </p:txBody>
          </p:sp>
          <p:sp>
            <p:nvSpPr>
              <p:cNvPr id="78866" name="矩形 78865"/>
              <p:cNvSpPr/>
              <p:nvPr/>
            </p:nvSpPr>
            <p:spPr>
              <a:xfrm>
                <a:off x="7443" y="3563"/>
                <a:ext cx="2204" cy="514"/>
              </a:xfrm>
              <a:prstGeom prst="rect">
                <a:avLst/>
              </a:prstGeom>
              <a:solidFill>
                <a:srgbClr val="CCFFCC">
                  <a:alpha val="50000"/>
                </a:srgbClr>
              </a:solidFill>
              <a:ln w="9525" cap="flat" cmpd="sng">
                <a:solidFill>
                  <a:srgbClr val="339966"/>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Cassava chips</a:t>
                </a:r>
                <a:endParaRPr lang="zh-CN" altLang="en-US" sz="1600" dirty="0">
                  <a:solidFill>
                    <a:srgbClr val="0070C0"/>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78867" name="矩形 78866"/>
              <p:cNvSpPr/>
              <p:nvPr/>
            </p:nvSpPr>
            <p:spPr>
              <a:xfrm>
                <a:off x="7432" y="4313"/>
                <a:ext cx="2216" cy="538"/>
              </a:xfrm>
              <a:prstGeom prst="rect">
                <a:avLst/>
              </a:prstGeom>
              <a:solidFill>
                <a:srgbClr val="CCFFCC">
                  <a:alpha val="50000"/>
                </a:srgbClr>
              </a:solidFill>
              <a:ln w="9525" cap="flat" cmpd="sng">
                <a:solidFill>
                  <a:srgbClr val="339966"/>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Crushing</a:t>
                </a:r>
              </a:p>
            </p:txBody>
          </p:sp>
          <p:sp>
            <p:nvSpPr>
              <p:cNvPr id="78868" name="矩形 78867"/>
              <p:cNvSpPr/>
              <p:nvPr/>
            </p:nvSpPr>
            <p:spPr>
              <a:xfrm>
                <a:off x="7443" y="5107"/>
                <a:ext cx="2205" cy="602"/>
              </a:xfrm>
              <a:prstGeom prst="rect">
                <a:avLst/>
              </a:prstGeom>
              <a:solidFill>
                <a:srgbClr val="CCFFCC">
                  <a:alpha val="50000"/>
                </a:srgbClr>
              </a:solidFill>
              <a:ln w="9525" cap="flat" cmpd="sng">
                <a:solidFill>
                  <a:srgbClr val="339966"/>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Desanding</a:t>
                </a:r>
                <a:endParaRPr lang="zh-CN" altLang="en-US" sz="1600" dirty="0">
                  <a:solidFill>
                    <a:srgbClr val="0070C0"/>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78869" name="矩形 78868"/>
              <p:cNvSpPr/>
              <p:nvPr/>
            </p:nvSpPr>
            <p:spPr>
              <a:xfrm>
                <a:off x="7432" y="5938"/>
                <a:ext cx="2215" cy="905"/>
              </a:xfrm>
              <a:prstGeom prst="rect">
                <a:avLst/>
              </a:prstGeom>
              <a:solidFill>
                <a:srgbClr val="CCFFCC">
                  <a:alpha val="50000"/>
                </a:srgbClr>
              </a:solidFill>
              <a:ln w="9525" cap="flat" cmpd="sng">
                <a:solidFill>
                  <a:srgbClr val="339966"/>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Amylase </a:t>
                </a:r>
              </a:p>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liquefaction</a:t>
                </a:r>
              </a:p>
            </p:txBody>
          </p:sp>
          <p:sp>
            <p:nvSpPr>
              <p:cNvPr id="78872" name="矩形 78871"/>
              <p:cNvSpPr/>
              <p:nvPr/>
            </p:nvSpPr>
            <p:spPr>
              <a:xfrm>
                <a:off x="6749" y="7081"/>
                <a:ext cx="3664" cy="1340"/>
              </a:xfrm>
              <a:prstGeom prst="rect">
                <a:avLst/>
              </a:prstGeom>
              <a:solidFill>
                <a:srgbClr val="CCFFCC">
                  <a:alpha val="50000"/>
                </a:srgbClr>
              </a:solidFill>
              <a:ln w="9525" cap="flat" cmpd="sng">
                <a:solidFill>
                  <a:srgbClr val="339966"/>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Glycation+ Fermentation</a:t>
                </a:r>
              </a:p>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 synchronization</a:t>
                </a:r>
                <a:endParaRPr lang="zh-CN" altLang="en-US" sz="1600" dirty="0">
                  <a:solidFill>
                    <a:srgbClr val="0070C0"/>
                  </a:solidFill>
                  <a:latin typeface="Open Sans" panose="020B0606030504020204" pitchFamily="34" charset="0"/>
                  <a:cs typeface="Open Sans" panose="020B0606030504020204" pitchFamily="34" charset="0"/>
                </a:endParaRPr>
              </a:p>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RHIZOZYME</a:t>
                </a:r>
                <a:r>
                  <a:rPr lang="en-US" altLang="zh-CN" sz="1600" baseline="30000" dirty="0">
                    <a:solidFill>
                      <a:srgbClr val="0070C0"/>
                    </a:solidFill>
                    <a:latin typeface="Open Sans" panose="020B0606030504020204" pitchFamily="34" charset="0"/>
                    <a:ea typeface="Open Sans" panose="020B0606030504020204" pitchFamily="34" charset="0"/>
                    <a:cs typeface="Open Sans" panose="020B0606030504020204" pitchFamily="34" charset="0"/>
                  </a:rPr>
                  <a:t>TM </a:t>
                </a: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Yeast</a:t>
                </a:r>
                <a:endParaRPr lang="zh-CN" altLang="en-US" sz="1600" dirty="0">
                  <a:solidFill>
                    <a:srgbClr val="0070C0"/>
                  </a:solidFill>
                  <a:latin typeface="Open Sans" panose="020B0606030504020204" pitchFamily="34" charset="0"/>
                  <a:cs typeface="Open Sans" panose="020B0606030504020204" pitchFamily="34" charset="0"/>
                </a:endParaRPr>
              </a:p>
            </p:txBody>
          </p:sp>
          <p:sp>
            <p:nvSpPr>
              <p:cNvPr id="78873" name="矩形 78872"/>
              <p:cNvSpPr/>
              <p:nvPr/>
            </p:nvSpPr>
            <p:spPr>
              <a:xfrm>
                <a:off x="7431" y="8708"/>
                <a:ext cx="2215" cy="795"/>
              </a:xfrm>
              <a:prstGeom prst="rect">
                <a:avLst/>
              </a:prstGeom>
              <a:solidFill>
                <a:srgbClr val="CCFFCC">
                  <a:alpha val="50000"/>
                </a:srgbClr>
              </a:solidFill>
              <a:ln w="9525" cap="flat" cmpd="sng">
                <a:solidFill>
                  <a:srgbClr val="339966"/>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Filtration /</a:t>
                </a:r>
              </a:p>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 Distillation</a:t>
                </a:r>
              </a:p>
            </p:txBody>
          </p:sp>
          <p:sp>
            <p:nvSpPr>
              <p:cNvPr id="78874" name="矩形 78873"/>
              <p:cNvSpPr/>
              <p:nvPr/>
            </p:nvSpPr>
            <p:spPr>
              <a:xfrm>
                <a:off x="7485" y="9808"/>
                <a:ext cx="2191" cy="680"/>
              </a:xfrm>
              <a:prstGeom prst="rect">
                <a:avLst/>
              </a:prstGeom>
              <a:solidFill>
                <a:srgbClr val="CCFFCC">
                  <a:alpha val="50000"/>
                </a:srgbClr>
              </a:solidFill>
              <a:ln w="9525" cap="flat" cmpd="sng">
                <a:solidFill>
                  <a:srgbClr val="339966"/>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Alcohol</a:t>
                </a:r>
                <a:endParaRPr lang="zh-CN" altLang="en-US" sz="1600" dirty="0">
                  <a:solidFill>
                    <a:srgbClr val="0070C0"/>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15" name="下箭头 14"/>
              <p:cNvSpPr/>
              <p:nvPr/>
            </p:nvSpPr>
            <p:spPr>
              <a:xfrm>
                <a:off x="8318" y="4086"/>
                <a:ext cx="454" cy="22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sp>
            <p:nvSpPr>
              <p:cNvPr id="16" name="下箭头 15"/>
              <p:cNvSpPr/>
              <p:nvPr/>
            </p:nvSpPr>
            <p:spPr>
              <a:xfrm>
                <a:off x="8319" y="5709"/>
                <a:ext cx="454" cy="22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sp>
            <p:nvSpPr>
              <p:cNvPr id="17" name="下箭头 16"/>
              <p:cNvSpPr/>
              <p:nvPr/>
            </p:nvSpPr>
            <p:spPr>
              <a:xfrm>
                <a:off x="8312" y="6843"/>
                <a:ext cx="454" cy="22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sp>
            <p:nvSpPr>
              <p:cNvPr id="19" name="下箭头 18"/>
              <p:cNvSpPr/>
              <p:nvPr/>
            </p:nvSpPr>
            <p:spPr>
              <a:xfrm>
                <a:off x="8313" y="4880"/>
                <a:ext cx="454" cy="22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sp>
            <p:nvSpPr>
              <p:cNvPr id="20" name="下箭头 19"/>
              <p:cNvSpPr/>
              <p:nvPr/>
            </p:nvSpPr>
            <p:spPr>
              <a:xfrm>
                <a:off x="8278" y="9534"/>
                <a:ext cx="454" cy="22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sp>
            <p:nvSpPr>
              <p:cNvPr id="21" name="下箭头 20"/>
              <p:cNvSpPr/>
              <p:nvPr/>
            </p:nvSpPr>
            <p:spPr>
              <a:xfrm>
                <a:off x="8312" y="8475"/>
                <a:ext cx="386" cy="23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70C0"/>
                  </a:solidFill>
                  <a:latin typeface="Open Sans" panose="020B0606030504020204" pitchFamily="34" charset="0"/>
                  <a:cs typeface="Open Sans" panose="020B0606030504020204" pitchFamily="34" charset="0"/>
                </a:endParaRPr>
              </a:p>
            </p:txBody>
          </p:sp>
        </p:grpSp>
        <p:grpSp>
          <p:nvGrpSpPr>
            <p:cNvPr id="34" name="组合 33"/>
            <p:cNvGrpSpPr/>
            <p:nvPr/>
          </p:nvGrpSpPr>
          <p:grpSpPr>
            <a:xfrm>
              <a:off x="15933" y="2967"/>
              <a:ext cx="3213" cy="7185"/>
              <a:chOff x="10635" y="3034"/>
              <a:chExt cx="3213" cy="7185"/>
            </a:xfrm>
          </p:grpSpPr>
          <p:sp>
            <p:nvSpPr>
              <p:cNvPr id="78877" name="矩形 78876"/>
              <p:cNvSpPr/>
              <p:nvPr/>
            </p:nvSpPr>
            <p:spPr>
              <a:xfrm>
                <a:off x="11178" y="3034"/>
                <a:ext cx="2215" cy="568"/>
              </a:xfrm>
              <a:prstGeom prst="rect">
                <a:avLst/>
              </a:prstGeom>
              <a:noFill/>
              <a:ln w="9525">
                <a:noFill/>
              </a:ln>
            </p:spPr>
            <p:txBody>
              <a:bodyPr wrap="none" anchor="ctr"/>
              <a:lstStyle/>
              <a:p>
                <a:pPr algn="ctr"/>
                <a:r>
                  <a:rPr lang="en-US" altLang="zh-CN" b="1" dirty="0">
                    <a:solidFill>
                      <a:srgbClr val="0070C0"/>
                    </a:solidFill>
                    <a:latin typeface="Open Sans" panose="020B0606030504020204" pitchFamily="34" charset="0"/>
                    <a:ea typeface="Open Sans" panose="020B0606030504020204" pitchFamily="34" charset="0"/>
                    <a:cs typeface="Open Sans" panose="020B0606030504020204" pitchFamily="34" charset="0"/>
                  </a:rPr>
                  <a:t>Three generations</a:t>
                </a:r>
              </a:p>
              <a:p>
                <a:pPr algn="ctr"/>
                <a:r>
                  <a:rPr lang="en-US" altLang="zh-CN" b="1" dirty="0">
                    <a:solidFill>
                      <a:srgbClr val="0070C0"/>
                    </a:solidFill>
                    <a:latin typeface="Open Sans" panose="020B0606030504020204" pitchFamily="34" charset="0"/>
                    <a:ea typeface="Open Sans" panose="020B0606030504020204" pitchFamily="34" charset="0"/>
                    <a:cs typeface="Open Sans" panose="020B0606030504020204" pitchFamily="34" charset="0"/>
                  </a:rPr>
                  <a:t> of crafts</a:t>
                </a:r>
                <a:endParaRPr lang="zh-CN" altLang="en-US" b="1" dirty="0">
                  <a:solidFill>
                    <a:srgbClr val="0070C0"/>
                  </a:solidFill>
                  <a:latin typeface="Open Sans" panose="020B0606030504020204" pitchFamily="34" charset="0"/>
                  <a:cs typeface="Open Sans" panose="020B0606030504020204" pitchFamily="34" charset="0"/>
                </a:endParaRPr>
              </a:p>
              <a:p>
                <a:pPr algn="ctr">
                  <a:buClrTx/>
                  <a:buSzTx/>
                  <a:buFontTx/>
                </a:pPr>
                <a:endParaRPr lang="zh-CN" altLang="en-US" b="1" dirty="0">
                  <a:solidFill>
                    <a:srgbClr val="0070C0"/>
                  </a:solidFill>
                  <a:latin typeface="Open Sans" panose="020B0606030504020204" pitchFamily="34" charset="0"/>
                  <a:cs typeface="Open Sans" panose="020B0606030504020204" pitchFamily="34" charset="0"/>
                </a:endParaRPr>
              </a:p>
            </p:txBody>
          </p:sp>
          <p:sp>
            <p:nvSpPr>
              <p:cNvPr id="78878" name="矩形 78877"/>
              <p:cNvSpPr/>
              <p:nvPr/>
            </p:nvSpPr>
            <p:spPr>
              <a:xfrm>
                <a:off x="11047" y="3573"/>
                <a:ext cx="2216" cy="514"/>
              </a:xfrm>
              <a:prstGeom prst="rect">
                <a:avLst/>
              </a:prstGeom>
              <a:solidFill>
                <a:srgbClr val="CCFFFF">
                  <a:alpha val="50000"/>
                </a:srgbClr>
              </a:solidFill>
              <a:ln w="9525" cap="flat" cmpd="sng">
                <a:solidFill>
                  <a:srgbClr val="3366FF"/>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Cassava chips</a:t>
                </a:r>
                <a:endParaRPr lang="zh-CN" altLang="en-US" sz="1600" dirty="0">
                  <a:solidFill>
                    <a:srgbClr val="0070C0"/>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78879" name="矩形 78878"/>
              <p:cNvSpPr/>
              <p:nvPr/>
            </p:nvSpPr>
            <p:spPr>
              <a:xfrm>
                <a:off x="11047" y="4342"/>
                <a:ext cx="2217" cy="538"/>
              </a:xfrm>
              <a:prstGeom prst="rect">
                <a:avLst/>
              </a:prstGeom>
              <a:solidFill>
                <a:srgbClr val="CCFFFF">
                  <a:alpha val="50000"/>
                </a:srgbClr>
              </a:solidFill>
              <a:ln w="9525" cap="flat" cmpd="sng">
                <a:solidFill>
                  <a:srgbClr val="3366FF"/>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Crushing</a:t>
                </a:r>
              </a:p>
            </p:txBody>
          </p:sp>
          <p:sp>
            <p:nvSpPr>
              <p:cNvPr id="78880" name="矩形 78879"/>
              <p:cNvSpPr/>
              <p:nvPr/>
            </p:nvSpPr>
            <p:spPr>
              <a:xfrm>
                <a:off x="11049" y="5103"/>
                <a:ext cx="2214" cy="606"/>
              </a:xfrm>
              <a:prstGeom prst="rect">
                <a:avLst/>
              </a:prstGeom>
              <a:solidFill>
                <a:srgbClr val="CCFFFF">
                  <a:alpha val="50000"/>
                </a:srgbClr>
              </a:solidFill>
              <a:ln w="9525" cap="flat" cmpd="sng">
                <a:solidFill>
                  <a:srgbClr val="3366FF"/>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Desanding</a:t>
                </a:r>
                <a:endParaRPr lang="zh-CN" altLang="en-US" sz="1600" dirty="0">
                  <a:solidFill>
                    <a:srgbClr val="0070C0"/>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78881" name="矩形 78880"/>
              <p:cNvSpPr/>
              <p:nvPr/>
            </p:nvSpPr>
            <p:spPr>
              <a:xfrm>
                <a:off x="10635" y="5936"/>
                <a:ext cx="3213" cy="2120"/>
              </a:xfrm>
              <a:prstGeom prst="rect">
                <a:avLst/>
              </a:prstGeom>
              <a:solidFill>
                <a:srgbClr val="CCFFFF">
                  <a:alpha val="50000"/>
                </a:srgbClr>
              </a:solidFill>
              <a:ln w="9525" cap="flat" cmpd="sng">
                <a:solidFill>
                  <a:srgbClr val="3366FF"/>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Liquefaction </a:t>
                </a:r>
              </a:p>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 saccharification</a:t>
                </a:r>
              </a:p>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 + fermentation</a:t>
                </a:r>
              </a:p>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 synchronization</a:t>
                </a:r>
              </a:p>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STARGEN</a:t>
                </a:r>
                <a:r>
                  <a:rPr lang="en-US" altLang="zh-CN" sz="1600" baseline="30000" dirty="0">
                    <a:solidFill>
                      <a:srgbClr val="0070C0"/>
                    </a:solidFill>
                    <a:latin typeface="Open Sans" panose="020B0606030504020204" pitchFamily="34" charset="0"/>
                    <a:ea typeface="Open Sans" panose="020B0606030504020204" pitchFamily="34" charset="0"/>
                    <a:cs typeface="Open Sans" panose="020B0606030504020204" pitchFamily="34" charset="0"/>
                  </a:rPr>
                  <a:t>TM</a:t>
                </a: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 Yeast</a:t>
                </a:r>
              </a:p>
            </p:txBody>
          </p:sp>
          <p:sp>
            <p:nvSpPr>
              <p:cNvPr id="78882" name="矩形 78881"/>
              <p:cNvSpPr/>
              <p:nvPr/>
            </p:nvSpPr>
            <p:spPr>
              <a:xfrm>
                <a:off x="11048" y="8368"/>
                <a:ext cx="2215" cy="857"/>
              </a:xfrm>
              <a:prstGeom prst="rect">
                <a:avLst/>
              </a:prstGeom>
              <a:solidFill>
                <a:srgbClr val="CCFFFF">
                  <a:alpha val="50000"/>
                </a:srgbClr>
              </a:solidFill>
              <a:ln w="9525" cap="flat" cmpd="sng">
                <a:solidFill>
                  <a:srgbClr val="3366FF"/>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Filtration /</a:t>
                </a:r>
              </a:p>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 Distillation</a:t>
                </a:r>
              </a:p>
            </p:txBody>
          </p:sp>
          <p:sp>
            <p:nvSpPr>
              <p:cNvPr id="78883" name="矩形 78882"/>
              <p:cNvSpPr/>
              <p:nvPr/>
            </p:nvSpPr>
            <p:spPr>
              <a:xfrm>
                <a:off x="11143" y="9539"/>
                <a:ext cx="2218" cy="680"/>
              </a:xfrm>
              <a:prstGeom prst="rect">
                <a:avLst/>
              </a:prstGeom>
              <a:solidFill>
                <a:srgbClr val="CCFFFF">
                  <a:alpha val="50000"/>
                </a:srgbClr>
              </a:solidFill>
              <a:ln w="9525" cap="flat" cmpd="sng">
                <a:solidFill>
                  <a:srgbClr val="3366FF"/>
                </a:solidFill>
                <a:prstDash val="solid"/>
                <a:miter/>
                <a:headEnd type="none" w="med" len="med"/>
                <a:tailEnd type="none" w="med" len="med"/>
              </a:ln>
            </p:spPr>
            <p:txBody>
              <a:bodyPr wrap="none" anchor="ctr"/>
              <a:lstStyle/>
              <a:p>
                <a:pPr algn="ct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Alcohol</a:t>
                </a:r>
                <a:endParaRPr lang="zh-CN" altLang="en-US" sz="1600" dirty="0">
                  <a:solidFill>
                    <a:srgbClr val="0070C0"/>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18" name="下箭头 17"/>
              <p:cNvSpPr/>
              <p:nvPr/>
            </p:nvSpPr>
            <p:spPr>
              <a:xfrm>
                <a:off x="11928" y="4087"/>
                <a:ext cx="454" cy="22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sp>
            <p:nvSpPr>
              <p:cNvPr id="22" name="下箭头 21"/>
              <p:cNvSpPr/>
              <p:nvPr/>
            </p:nvSpPr>
            <p:spPr>
              <a:xfrm>
                <a:off x="11929" y="4880"/>
                <a:ext cx="454" cy="22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sp>
            <p:nvSpPr>
              <p:cNvPr id="23" name="下箭头 22"/>
              <p:cNvSpPr/>
              <p:nvPr/>
            </p:nvSpPr>
            <p:spPr>
              <a:xfrm>
                <a:off x="11928" y="5711"/>
                <a:ext cx="454" cy="22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sp>
            <p:nvSpPr>
              <p:cNvPr id="25" name="下箭头 24"/>
              <p:cNvSpPr/>
              <p:nvPr/>
            </p:nvSpPr>
            <p:spPr>
              <a:xfrm>
                <a:off x="11968" y="8097"/>
                <a:ext cx="454" cy="22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sp>
            <p:nvSpPr>
              <p:cNvPr id="26" name="下箭头 25"/>
              <p:cNvSpPr/>
              <p:nvPr/>
            </p:nvSpPr>
            <p:spPr>
              <a:xfrm>
                <a:off x="11968" y="9276"/>
                <a:ext cx="454" cy="22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070C0"/>
                  </a:solidFill>
                  <a:latin typeface="Open Sans" panose="020B0606030504020204" pitchFamily="34" charset="0"/>
                  <a:cs typeface="Open Sans" panose="020B0606030504020204" pitchFamily="34" charset="0"/>
                </a:endParaRPr>
              </a:p>
            </p:txBody>
          </p:sp>
        </p:grpSp>
      </p:grpSp>
      <p:graphicFrame>
        <p:nvGraphicFramePr>
          <p:cNvPr id="35" name="表格 34"/>
          <p:cNvGraphicFramePr/>
          <p:nvPr>
            <p:custDataLst>
              <p:tags r:id="rId1"/>
            </p:custDataLst>
            <p:extLst>
              <p:ext uri="{D42A27DB-BD31-4B8C-83A1-F6EECF244321}">
                <p14:modId xmlns:p14="http://schemas.microsoft.com/office/powerpoint/2010/main" val="183413076"/>
              </p:ext>
            </p:extLst>
          </p:nvPr>
        </p:nvGraphicFramePr>
        <p:xfrm>
          <a:off x="190358" y="2315303"/>
          <a:ext cx="5909452" cy="3613746"/>
        </p:xfrm>
        <a:graphic>
          <a:graphicData uri="http://schemas.openxmlformats.org/drawingml/2006/table">
            <a:tbl>
              <a:tblPr firstRow="1" bandRow="1">
                <a:tableStyleId>{5C22544A-7EE6-4342-B048-85BDC9FD1C3A}</a:tableStyleId>
              </a:tblPr>
              <a:tblGrid>
                <a:gridCol w="1273996">
                  <a:extLst>
                    <a:ext uri="{9D8B030D-6E8A-4147-A177-3AD203B41FA5}">
                      <a16:colId xmlns:a16="http://schemas.microsoft.com/office/drawing/2014/main" val="20000"/>
                    </a:ext>
                  </a:extLst>
                </a:gridCol>
                <a:gridCol w="1695296">
                  <a:extLst>
                    <a:ext uri="{9D8B030D-6E8A-4147-A177-3AD203B41FA5}">
                      <a16:colId xmlns:a16="http://schemas.microsoft.com/office/drawing/2014/main" val="20001"/>
                    </a:ext>
                  </a:extLst>
                </a:gridCol>
                <a:gridCol w="1585829">
                  <a:extLst>
                    <a:ext uri="{9D8B030D-6E8A-4147-A177-3AD203B41FA5}">
                      <a16:colId xmlns:a16="http://schemas.microsoft.com/office/drawing/2014/main" val="20002"/>
                    </a:ext>
                  </a:extLst>
                </a:gridCol>
                <a:gridCol w="1354331">
                  <a:extLst>
                    <a:ext uri="{9D8B030D-6E8A-4147-A177-3AD203B41FA5}">
                      <a16:colId xmlns:a16="http://schemas.microsoft.com/office/drawing/2014/main" val="20003"/>
                    </a:ext>
                  </a:extLst>
                </a:gridCol>
              </a:tblGrid>
              <a:tr h="901026">
                <a:tc>
                  <a:txBody>
                    <a:bodyPr/>
                    <a:lstStyle/>
                    <a:p>
                      <a:pPr>
                        <a:buNone/>
                      </a:pPr>
                      <a:endParaRPr lang="zh-CN" altLang="en-US"/>
                    </a:p>
                  </a:txBody>
                  <a:tcPr/>
                </a:tc>
                <a:tc>
                  <a:txBody>
                    <a:bodyPr/>
                    <a:lstStyle/>
                    <a:p>
                      <a:pPr algn="ctr">
                        <a:buNone/>
                      </a:pPr>
                      <a:endParaRPr lang="en-US" altLang="zh-CN" sz="1400" dirty="0"/>
                    </a:p>
                    <a:p>
                      <a:pPr algn="ctr">
                        <a:buNone/>
                      </a:pPr>
                      <a:r>
                        <a:rPr lang="en-US" altLang="zh-CN" sz="1400" dirty="0"/>
                        <a:t>Time consuming</a:t>
                      </a:r>
                    </a:p>
                    <a:p>
                      <a:pPr algn="ctr">
                        <a:buNone/>
                      </a:pPr>
                      <a:r>
                        <a:rPr lang="en-US" altLang="zh-CN" sz="1400" dirty="0"/>
                        <a:t>(hours/batch)</a:t>
                      </a:r>
                      <a:endParaRPr lang="zh-CN" altLang="en-US" sz="1400" dirty="0"/>
                    </a:p>
                  </a:txBody>
                  <a:tcPr/>
                </a:tc>
                <a:tc>
                  <a:txBody>
                    <a:bodyPr/>
                    <a:lstStyle/>
                    <a:p>
                      <a:pPr algn="ctr">
                        <a:buNone/>
                      </a:pPr>
                      <a:r>
                        <a:rPr lang="en-US" altLang="zh-CN" sz="1400" dirty="0"/>
                        <a:t>Energy consumption</a:t>
                      </a:r>
                    </a:p>
                    <a:p>
                      <a:pPr algn="ctr">
                        <a:buNone/>
                      </a:pPr>
                      <a:r>
                        <a:rPr lang="en-US" altLang="zh-CN" sz="1400" dirty="0"/>
                        <a:t>(kWh/ton)</a:t>
                      </a:r>
                      <a:endParaRPr lang="zh-CN" altLang="en-US" sz="1400" dirty="0"/>
                    </a:p>
                  </a:txBody>
                  <a:tcPr/>
                </a:tc>
                <a:tc>
                  <a:txBody>
                    <a:bodyPr/>
                    <a:lstStyle/>
                    <a:p>
                      <a:pPr algn="ctr">
                        <a:buNone/>
                      </a:pPr>
                      <a:r>
                        <a:rPr lang="en-US" altLang="zh-CN" sz="1400" dirty="0"/>
                        <a:t>Water consumption</a:t>
                      </a:r>
                    </a:p>
                    <a:p>
                      <a:pPr algn="ctr">
                        <a:buNone/>
                      </a:pPr>
                      <a:r>
                        <a:rPr lang="en-US" altLang="zh-CN" sz="1400" dirty="0"/>
                        <a:t>(cube/ton)</a:t>
                      </a:r>
                      <a:endParaRPr lang="zh-CN" altLang="en-US" sz="1400" dirty="0"/>
                    </a:p>
                  </a:txBody>
                  <a:tcPr/>
                </a:tc>
                <a:extLst>
                  <a:ext uri="{0D108BD9-81ED-4DB2-BD59-A6C34878D82A}">
                    <a16:rowId xmlns:a16="http://schemas.microsoft.com/office/drawing/2014/main" val="10000"/>
                  </a:ext>
                </a:extLst>
              </a:tr>
              <a:tr h="485168">
                <a:tc>
                  <a:txBody>
                    <a:bodyPr/>
                    <a:lstStyle/>
                    <a:p>
                      <a:pPr algn="ctr">
                        <a:buNone/>
                      </a:pPr>
                      <a:r>
                        <a:rPr lang="en-US" altLang="zh-CN" sz="1400" dirty="0"/>
                        <a:t>Traditional Craft</a:t>
                      </a:r>
                      <a:endParaRPr lang="zh-CN" altLang="en-US" sz="1400" dirty="0"/>
                    </a:p>
                  </a:txBody>
                  <a:tcPr anchor="ctr"/>
                </a:tc>
                <a:tc>
                  <a:txBody>
                    <a:bodyPr/>
                    <a:lstStyle/>
                    <a:p>
                      <a:pPr algn="ctr">
                        <a:buNone/>
                      </a:pPr>
                      <a:r>
                        <a:rPr lang="en-US" altLang="zh-CN" sz="1400" dirty="0">
                          <a:latin typeface="Open Sans" panose="020B0606030504020204" pitchFamily="34" charset="0"/>
                          <a:ea typeface="Open Sans" panose="020B0606030504020204" pitchFamily="34" charset="0"/>
                          <a:cs typeface="Open Sans" panose="020B0606030504020204" pitchFamily="34" charset="0"/>
                        </a:rPr>
                        <a:t>71</a:t>
                      </a:r>
                    </a:p>
                  </a:txBody>
                  <a:tcPr anchor="ctr"/>
                </a:tc>
                <a:tc>
                  <a:txBody>
                    <a:bodyPr/>
                    <a:lstStyle/>
                    <a:p>
                      <a:pPr algn="ctr">
                        <a:buNone/>
                      </a:pPr>
                      <a:r>
                        <a:rPr lang="en-US" altLang="zh-CN" sz="1400" dirty="0">
                          <a:latin typeface="Open Sans" panose="020B0606030504020204" pitchFamily="34" charset="0"/>
                          <a:ea typeface="Open Sans" panose="020B0606030504020204" pitchFamily="34" charset="0"/>
                          <a:cs typeface="Open Sans" panose="020B0606030504020204" pitchFamily="34" charset="0"/>
                        </a:rPr>
                        <a:t>210</a:t>
                      </a:r>
                    </a:p>
                  </a:txBody>
                  <a:tcPr anchor="ctr"/>
                </a:tc>
                <a:tc>
                  <a:txBody>
                    <a:bodyPr/>
                    <a:lstStyle/>
                    <a:p>
                      <a:pPr algn="ctr">
                        <a:buNone/>
                      </a:pPr>
                      <a:r>
                        <a:rPr lang="en-US" altLang="zh-CN" sz="1400" dirty="0">
                          <a:latin typeface="Open Sans" panose="020B0606030504020204" pitchFamily="34" charset="0"/>
                          <a:ea typeface="Open Sans" panose="020B0606030504020204" pitchFamily="34" charset="0"/>
                          <a:cs typeface="Open Sans" panose="020B0606030504020204" pitchFamily="34" charset="0"/>
                        </a:rPr>
                        <a:t>60</a:t>
                      </a:r>
                    </a:p>
                  </a:txBody>
                  <a:tcPr anchor="ctr"/>
                </a:tc>
                <a:extLst>
                  <a:ext uri="{0D108BD9-81ED-4DB2-BD59-A6C34878D82A}">
                    <a16:rowId xmlns:a16="http://schemas.microsoft.com/office/drawing/2014/main" val="10001"/>
                  </a:ext>
                </a:extLst>
              </a:tr>
              <a:tr h="6930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Second Generation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Craft</a:t>
                      </a:r>
                      <a:endParaRPr lang="zh-CN" altLang="en-US" sz="1400" dirty="0"/>
                    </a:p>
                  </a:txBody>
                  <a:tcPr anchor="ctr"/>
                </a:tc>
                <a:tc>
                  <a:txBody>
                    <a:bodyPr/>
                    <a:lstStyle/>
                    <a:p>
                      <a:pPr algn="ctr">
                        <a:buNone/>
                      </a:pPr>
                      <a:r>
                        <a:rPr lang="en-US" altLang="zh-CN" sz="1400" dirty="0">
                          <a:latin typeface="Open Sans" panose="020B0606030504020204" pitchFamily="34" charset="0"/>
                          <a:ea typeface="Open Sans" panose="020B0606030504020204" pitchFamily="34" charset="0"/>
                          <a:cs typeface="Open Sans" panose="020B0606030504020204" pitchFamily="34" charset="0"/>
                        </a:rPr>
                        <a:t>55</a:t>
                      </a:r>
                    </a:p>
                  </a:txBody>
                  <a:tcPr anchor="ctr"/>
                </a:tc>
                <a:tc>
                  <a:txBody>
                    <a:bodyPr/>
                    <a:lstStyle/>
                    <a:p>
                      <a:pPr algn="ctr">
                        <a:buNone/>
                      </a:pPr>
                      <a:r>
                        <a:rPr lang="en-US" altLang="zh-CN" sz="1400" dirty="0">
                          <a:latin typeface="Open Sans" panose="020B0606030504020204" pitchFamily="34" charset="0"/>
                          <a:ea typeface="Open Sans" panose="020B0606030504020204" pitchFamily="34" charset="0"/>
                          <a:cs typeface="Open Sans" panose="020B0606030504020204" pitchFamily="34" charset="0"/>
                        </a:rPr>
                        <a:t>150</a:t>
                      </a:r>
                    </a:p>
                  </a:txBody>
                  <a:tcPr anchor="ctr"/>
                </a:tc>
                <a:tc>
                  <a:txBody>
                    <a:bodyPr/>
                    <a:lstStyle/>
                    <a:p>
                      <a:pPr algn="ctr">
                        <a:buNone/>
                      </a:pPr>
                      <a:r>
                        <a:rPr lang="en-US" altLang="zh-CN" sz="1400" dirty="0">
                          <a:latin typeface="Open Sans" panose="020B0606030504020204" pitchFamily="34" charset="0"/>
                          <a:ea typeface="Open Sans" panose="020B0606030504020204" pitchFamily="34" charset="0"/>
                          <a:cs typeface="Open Sans" panose="020B0606030504020204" pitchFamily="34" charset="0"/>
                        </a:rPr>
                        <a:t>35</a:t>
                      </a:r>
                    </a:p>
                  </a:txBody>
                  <a:tcPr anchor="ctr"/>
                </a:tc>
                <a:extLst>
                  <a:ext uri="{0D108BD9-81ED-4DB2-BD59-A6C34878D82A}">
                    <a16:rowId xmlns:a16="http://schemas.microsoft.com/office/drawing/2014/main" val="10002"/>
                  </a:ext>
                </a:extLst>
              </a:tr>
              <a:tr h="693097">
                <a:tc>
                  <a:txBody>
                    <a:bodyPr/>
                    <a:lstStyle/>
                    <a:p>
                      <a:pPr algn="ctr">
                        <a:buNone/>
                      </a:pPr>
                      <a:r>
                        <a:rPr lang="en-US" altLang="zh-CN" sz="1400" dirty="0"/>
                        <a:t>Three generations of crafts</a:t>
                      </a:r>
                      <a:endParaRPr lang="zh-CN" altLang="en-US" sz="1400" dirty="0"/>
                    </a:p>
                  </a:txBody>
                  <a:tcPr anchor="ctr"/>
                </a:tc>
                <a:tc>
                  <a:txBody>
                    <a:bodyPr/>
                    <a:lstStyle/>
                    <a:p>
                      <a:pPr algn="ctr">
                        <a:buNone/>
                      </a:pPr>
                      <a:r>
                        <a:rPr lang="en-US" altLang="zh-CN" sz="1400" dirty="0">
                          <a:latin typeface="Open Sans" panose="020B0606030504020204" pitchFamily="34" charset="0"/>
                          <a:ea typeface="Open Sans" panose="020B0606030504020204" pitchFamily="34" charset="0"/>
                          <a:cs typeface="Open Sans" panose="020B0606030504020204" pitchFamily="34" charset="0"/>
                        </a:rPr>
                        <a:t>50</a:t>
                      </a:r>
                    </a:p>
                  </a:txBody>
                  <a:tcPr anchor="ctr"/>
                </a:tc>
                <a:tc>
                  <a:txBody>
                    <a:bodyPr/>
                    <a:lstStyle/>
                    <a:p>
                      <a:pPr algn="ctr">
                        <a:buNone/>
                      </a:pPr>
                      <a:r>
                        <a:rPr lang="en-US" altLang="zh-CN" sz="1400" dirty="0">
                          <a:latin typeface="Open Sans" panose="020B0606030504020204" pitchFamily="34" charset="0"/>
                          <a:ea typeface="Open Sans" panose="020B0606030504020204" pitchFamily="34" charset="0"/>
                          <a:cs typeface="Open Sans" panose="020B0606030504020204" pitchFamily="34" charset="0"/>
                        </a:rPr>
                        <a:t>120</a:t>
                      </a:r>
                    </a:p>
                  </a:txBody>
                  <a:tcPr anchor="ctr"/>
                </a:tc>
                <a:tc>
                  <a:txBody>
                    <a:bodyPr/>
                    <a:lstStyle/>
                    <a:p>
                      <a:pPr algn="ctr">
                        <a:buNone/>
                      </a:pPr>
                      <a:r>
                        <a:rPr lang="en-US" altLang="zh-CN" sz="1400" dirty="0">
                          <a:latin typeface="Open Sans" panose="020B0606030504020204" pitchFamily="34" charset="0"/>
                          <a:ea typeface="Open Sans" panose="020B0606030504020204" pitchFamily="34" charset="0"/>
                          <a:cs typeface="Open Sans" panose="020B0606030504020204" pitchFamily="34" charset="0"/>
                        </a:rPr>
                        <a:t>30</a:t>
                      </a:r>
                    </a:p>
                  </a:txBody>
                  <a:tcPr anchor="ctr"/>
                </a:tc>
                <a:extLst>
                  <a:ext uri="{0D108BD9-81ED-4DB2-BD59-A6C34878D82A}">
                    <a16:rowId xmlns:a16="http://schemas.microsoft.com/office/drawing/2014/main" val="10003"/>
                  </a:ext>
                </a:extLst>
              </a:tr>
              <a:tr h="286975">
                <a:tc>
                  <a:txBody>
                    <a:bodyPr/>
                    <a:lstStyle/>
                    <a:p>
                      <a:pPr algn="ctr">
                        <a:buNone/>
                      </a:pPr>
                      <a:r>
                        <a:rPr lang="en-US" altLang="zh-CN" sz="1400" dirty="0"/>
                        <a:t>Four generations of crafts</a:t>
                      </a:r>
                      <a:endParaRPr lang="zh-CN" altLang="en-US" sz="1400" dirty="0"/>
                    </a:p>
                  </a:txBody>
                  <a:tcPr anchor="ctr"/>
                </a:tc>
                <a:tc>
                  <a:txBody>
                    <a:bodyPr/>
                    <a:lstStyle/>
                    <a:p>
                      <a:pPr algn="ctr">
                        <a:buNone/>
                      </a:pPr>
                      <a:r>
                        <a:rPr lang="en-US" altLang="zh-CN" sz="1400" dirty="0">
                          <a:solidFill>
                            <a:srgbClr val="FF0000"/>
                          </a:solidFill>
                          <a:latin typeface="Open Sans" panose="020B0606030504020204" pitchFamily="34" charset="0"/>
                          <a:ea typeface="Open Sans" panose="020B0606030504020204" pitchFamily="34" charset="0"/>
                          <a:cs typeface="Open Sans" panose="020B0606030504020204" pitchFamily="34" charset="0"/>
                        </a:rPr>
                        <a:t>≤48</a:t>
                      </a:r>
                    </a:p>
                  </a:txBody>
                  <a:tcPr anchor="ctr"/>
                </a:tc>
                <a:tc>
                  <a:txBody>
                    <a:bodyPr/>
                    <a:lstStyle/>
                    <a:p>
                      <a:pPr algn="ctr">
                        <a:buNone/>
                      </a:pPr>
                      <a:r>
                        <a:rPr lang="en-US" altLang="zh-CN" sz="1400"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ea"/>
                        </a:rPr>
                        <a:t>≤80</a:t>
                      </a:r>
                      <a:endParaRPr lang="zh-CN" altLang="en-US" sz="1400" dirty="0">
                        <a:latin typeface="Open Sans" panose="020B0606030504020204" pitchFamily="34" charset="0"/>
                        <a:cs typeface="Open Sans" panose="020B0606030504020204" pitchFamily="34" charset="0"/>
                      </a:endParaRPr>
                    </a:p>
                  </a:txBody>
                  <a:tcPr anchor="ctr"/>
                </a:tc>
                <a:tc>
                  <a:txBody>
                    <a:bodyPr/>
                    <a:lstStyle/>
                    <a:p>
                      <a:pPr algn="ctr">
                        <a:buNone/>
                      </a:pPr>
                      <a:r>
                        <a:rPr lang="en-US" altLang="zh-CN" sz="1400"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ea"/>
                        </a:rPr>
                        <a:t>≤20</a:t>
                      </a:r>
                      <a:endParaRPr lang="zh-CN" altLang="en-US" sz="1400" dirty="0">
                        <a:latin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0004"/>
                  </a:ext>
                </a:extLst>
              </a:tr>
            </a:tbl>
          </a:graphicData>
        </a:graphic>
      </p:graphicFrame>
      <p:sp>
        <p:nvSpPr>
          <p:cNvPr id="37" name="文本框 36"/>
          <p:cNvSpPr txBox="1"/>
          <p:nvPr/>
        </p:nvSpPr>
        <p:spPr>
          <a:xfrm>
            <a:off x="273212" y="1983045"/>
            <a:ext cx="5944833" cy="369332"/>
          </a:xfrm>
          <a:prstGeom prst="rect">
            <a:avLst/>
          </a:prstGeom>
          <a:noFill/>
        </p:spPr>
        <p:txBody>
          <a:bodyPr wrap="none" rtlCol="0">
            <a:spAutoFit/>
          </a:bodyPr>
          <a:lstStyle/>
          <a:p>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Comparison of different alcohol processing processes</a:t>
            </a:r>
            <a:endParaRPr lang="zh-CN" altLang="en-US" dirty="0">
              <a:solidFill>
                <a:srgbClr val="0070C0"/>
              </a:solidFill>
              <a:latin typeface="Open Sans" panose="020B0606030504020204" pitchFamily="34" charset="0"/>
              <a:cs typeface="Open Sans" panose="020B0606030504020204" pitchFamily="34" charset="0"/>
            </a:endParaRPr>
          </a:p>
        </p:txBody>
      </p:sp>
      <p:sp>
        <p:nvSpPr>
          <p:cNvPr id="39" name="文本框 38"/>
          <p:cNvSpPr txBox="1"/>
          <p:nvPr/>
        </p:nvSpPr>
        <p:spPr>
          <a:xfrm>
            <a:off x="1610043" y="5888037"/>
            <a:ext cx="4580256" cy="1138773"/>
          </a:xfrm>
          <a:prstGeom prst="rect">
            <a:avLst/>
          </a:prstGeom>
          <a:noFill/>
        </p:spPr>
        <p:txBody>
          <a:bodyPr wrap="square" rtlCol="0">
            <a:spAutoFit/>
          </a:bodyPr>
          <a:lstStyle/>
          <a:p>
            <a:pPr marL="342900" indent="-342900" algn="l">
              <a:buFont typeface="Wingdings" panose="05000000000000000000" charset="0"/>
              <a:buChar char="n"/>
            </a:pP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Increased efficiency of alcohol conversion</a:t>
            </a:r>
          </a:p>
          <a:p>
            <a:pPr marL="342900" indent="-342900" algn="l">
              <a:buFont typeface="Wingdings" panose="05000000000000000000" charset="0"/>
              <a:buChar char="n"/>
            </a:pP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Cellulose, etc. as the main raw material</a:t>
            </a:r>
          </a:p>
          <a:p>
            <a:pPr marL="342900" indent="-342900" algn="l">
              <a:buFont typeface="Wingdings" panose="05000000000000000000" charset="0"/>
              <a:buChar char="n"/>
            </a:pPr>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Waste recycling technology</a:t>
            </a:r>
          </a:p>
          <a:p>
            <a:pPr marL="342900" indent="-342900" algn="l">
              <a:buFont typeface="Wingdings" panose="05000000000000000000" charset="0"/>
              <a:buChar char="n"/>
            </a:pPr>
            <a:endParaRPr lang="en-US" altLang="zh-CN" sz="20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矩形 39"/>
          <p:cNvSpPr/>
          <p:nvPr/>
        </p:nvSpPr>
        <p:spPr>
          <a:xfrm>
            <a:off x="188366" y="6211887"/>
            <a:ext cx="1397635" cy="360045"/>
          </a:xfrm>
          <a:prstGeom prst="rect">
            <a:avLst/>
          </a:prstGeom>
          <a:noFill/>
          <a:ln w="9525">
            <a:noFill/>
          </a:ln>
        </p:spPr>
        <p:txBody>
          <a:bodyPr wrap="none" anchor="ctr"/>
          <a:lstStyle/>
          <a:p>
            <a:pPr algn="ctr"/>
            <a:r>
              <a:rPr lang="en-US" altLang="zh-CN" sz="1600" b="1" u="sng" dirty="0">
                <a:solidFill>
                  <a:srgbClr val="0070C0"/>
                </a:solidFill>
                <a:latin typeface="Open Sans" panose="020B0606030504020204" pitchFamily="34" charset="0"/>
                <a:ea typeface="Open Sans" panose="020B0606030504020204" pitchFamily="34" charset="0"/>
                <a:cs typeface="Open Sans" panose="020B0606030504020204" pitchFamily="34" charset="0"/>
              </a:rPr>
              <a:t>Loss reduction </a:t>
            </a:r>
          </a:p>
          <a:p>
            <a:pPr algn="ctr"/>
            <a:r>
              <a:rPr lang="en-US" altLang="zh-CN" sz="1600" b="1" u="sng" dirty="0">
                <a:solidFill>
                  <a:srgbClr val="0070C0"/>
                </a:solidFill>
                <a:latin typeface="Open Sans" panose="020B0606030504020204" pitchFamily="34" charset="0"/>
                <a:ea typeface="Open Sans" panose="020B0606030504020204" pitchFamily="34" charset="0"/>
                <a:cs typeface="Open Sans" panose="020B0606030504020204" pitchFamily="34" charset="0"/>
              </a:rPr>
              <a:t>techniques</a:t>
            </a:r>
            <a:endParaRPr lang="zh-CN" altLang="en-US" sz="1600" b="1" u="sng" dirty="0">
              <a:solidFill>
                <a:srgbClr val="0070C0"/>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58" name="标题 1">
            <a:extLst>
              <a:ext uri="{FF2B5EF4-FFF2-40B4-BE49-F238E27FC236}">
                <a16:creationId xmlns:a16="http://schemas.microsoft.com/office/drawing/2014/main" id="{FB71F66F-1405-6478-BE47-BB415D5789DF}"/>
              </a:ext>
            </a:extLst>
          </p:cNvPr>
          <p:cNvSpPr>
            <a:spLocks noGrp="1"/>
          </p:cNvSpPr>
          <p:nvPr>
            <p:ph type="title"/>
          </p:nvPr>
        </p:nvSpPr>
        <p:spPr>
          <a:xfrm>
            <a:off x="191451" y="743545"/>
            <a:ext cx="10808203" cy="562075"/>
          </a:xfrm>
        </p:spPr>
        <p:txBody>
          <a:bodyPr>
            <a:noAutofit/>
          </a:bodyPr>
          <a:lstStyle/>
          <a:p>
            <a:pPr algn="l"/>
            <a:r>
              <a:rPr lang="en-US" altLang="zh-CN" sz="3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Processing Technology</a:t>
            </a:r>
            <a:endParaRPr lang="zh-CN" altLang="en-US" sz="3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75134"/>
            <a:ext cx="12192000" cy="853440"/>
          </a:xfrm>
          <a:prstGeom prst="rect">
            <a:avLst/>
          </a:prstGeom>
        </p:spPr>
      </p:pic>
      <p:cxnSp>
        <p:nvCxnSpPr>
          <p:cNvPr id="11" name="直接连接符 10"/>
          <p:cNvCxnSpPr/>
          <p:nvPr/>
        </p:nvCxnSpPr>
        <p:spPr>
          <a:xfrm flipV="1">
            <a:off x="168275" y="1318986"/>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59116" y="1435898"/>
            <a:ext cx="4659464" cy="479555"/>
          </a:xfrm>
          <a:prstGeom prst="rect">
            <a:avLst/>
          </a:prstGeom>
          <a:noFill/>
        </p:spPr>
        <p:txBody>
          <a:bodyPr wrap="square">
            <a:spAutoFit/>
          </a:bodyPr>
          <a:lstStyle/>
          <a:p>
            <a:pPr marL="285750" indent="-285750" fontAlgn="auto">
              <a:lnSpc>
                <a:spcPts val="3200"/>
              </a:lnSpc>
              <a:buFont typeface="Wingdings" panose="05000000000000000000" pitchFamily="2" charset="2"/>
              <a:buChar char="u"/>
            </a:pPr>
            <a:r>
              <a:rPr lang="en-GB" altLang="zh-CN" sz="2000" b="1" kern="100" dirty="0">
                <a:solidFill>
                  <a:srgbClr val="0070C0"/>
                </a:solidFill>
                <a:latin typeface="Open Sans" panose="020B0606030504020204" pitchFamily="34" charset="0"/>
                <a:ea typeface="Open Sans" panose="020B0606030504020204" pitchFamily="34" charset="0"/>
                <a:cs typeface="Open Sans" panose="020B0606030504020204" pitchFamily="34" charset="0"/>
              </a:rPr>
              <a:t>Cassava powder processing</a:t>
            </a:r>
            <a:endParaRPr lang="zh-CN" altLang="en-US" sz="2000" b="1" kern="1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sp>
        <p:nvSpPr>
          <p:cNvPr id="58380" name="矩形 23"/>
          <p:cNvSpPr/>
          <p:nvPr/>
        </p:nvSpPr>
        <p:spPr>
          <a:xfrm>
            <a:off x="220998" y="1890027"/>
            <a:ext cx="11773535" cy="400110"/>
          </a:xfrm>
          <a:prstGeom prst="rect">
            <a:avLst/>
          </a:prstGeom>
          <a:noFill/>
          <a:ln w="9525">
            <a:noFill/>
          </a:ln>
        </p:spPr>
        <p:txBody>
          <a:bodyPr wrap="square" anchor="t">
            <a:spAutoFit/>
          </a:bodyPr>
          <a:lstStyle/>
          <a:p>
            <a:pPr>
              <a:buFont typeface="Wingdings" panose="05000000000000000000" pitchFamily="2" charset="2"/>
              <a:buChar char="n"/>
            </a:pPr>
            <a:r>
              <a:rPr lang="en-GB" altLang="zh-CN" sz="2000" dirty="0">
                <a:solidFill>
                  <a:srgbClr val="0070C0"/>
                </a:solidFill>
                <a:latin typeface="Open Sans" panose="020B0606030504020204" pitchFamily="34" charset="0"/>
                <a:ea typeface="Open Sans" panose="020B0606030504020204" pitchFamily="34" charset="0"/>
                <a:cs typeface="Open Sans" panose="020B0606030504020204" pitchFamily="34" charset="0"/>
              </a:rPr>
              <a:t> Light simplified dry processing and industrialized wet processing.</a:t>
            </a:r>
            <a:endParaRPr lang="zh-CN" altLang="en-US" sz="20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grpSp>
        <p:nvGrpSpPr>
          <p:cNvPr id="28" name="组合 27"/>
          <p:cNvGrpSpPr/>
          <p:nvPr/>
        </p:nvGrpSpPr>
        <p:grpSpPr>
          <a:xfrm>
            <a:off x="354312" y="2778125"/>
            <a:ext cx="5387561" cy="3168015"/>
            <a:chOff x="587" y="4375"/>
            <a:chExt cx="9325" cy="4989"/>
          </a:xfrm>
        </p:grpSpPr>
        <p:pic>
          <p:nvPicPr>
            <p:cNvPr id="7" name="图片 6"/>
            <p:cNvPicPr>
              <a:picLocks noChangeAspect="1"/>
            </p:cNvPicPr>
            <p:nvPr/>
          </p:nvPicPr>
          <p:blipFill>
            <a:blip r:embed="rId4"/>
            <a:stretch>
              <a:fillRect/>
            </a:stretch>
          </p:blipFill>
          <p:spPr>
            <a:xfrm>
              <a:off x="587" y="4375"/>
              <a:ext cx="9306" cy="4989"/>
            </a:xfrm>
            <a:prstGeom prst="rect">
              <a:avLst/>
            </a:prstGeom>
          </p:spPr>
        </p:pic>
        <p:sp>
          <p:nvSpPr>
            <p:cNvPr id="12" name="文本框 11"/>
            <p:cNvSpPr txBox="1"/>
            <p:nvPr/>
          </p:nvSpPr>
          <p:spPr>
            <a:xfrm>
              <a:off x="685" y="5882"/>
              <a:ext cx="1934" cy="436"/>
            </a:xfrm>
            <a:prstGeom prst="rect">
              <a:avLst/>
            </a:prstGeom>
            <a:noFill/>
          </p:spPr>
          <p:txBody>
            <a:bodyPr wrap="none" rtlCol="0">
              <a:spAutoFit/>
            </a:bodyPr>
            <a:lstStyle/>
            <a:p>
              <a:r>
                <a:rPr lang="en-GB" altLang="zh-CN" sz="1200" dirty="0">
                  <a:solidFill>
                    <a:srgbClr val="0070C0"/>
                  </a:solidFill>
                  <a:highlight>
                    <a:srgbClr val="FFFF00"/>
                  </a:highlight>
                  <a:latin typeface="Open Sans" panose="020B0606030504020204" pitchFamily="34" charset="0"/>
                  <a:ea typeface="Open Sans" panose="020B0606030504020204" pitchFamily="34" charset="0"/>
                  <a:cs typeface="Open Sans" panose="020B0606030504020204" pitchFamily="34" charset="0"/>
                </a:rPr>
                <a:t>Raw material</a:t>
              </a:r>
              <a:endParaRPr lang="zh-CN" altLang="en-US" sz="1200" dirty="0">
                <a:solidFill>
                  <a:srgbClr val="0070C0"/>
                </a:solidFill>
                <a:highlight>
                  <a:srgbClr val="FFFF00"/>
                </a:highlight>
                <a:latin typeface="Open Sans" panose="020B0606030504020204" pitchFamily="34" charset="0"/>
                <a:cs typeface="Open Sans" panose="020B0606030504020204" pitchFamily="34" charset="0"/>
              </a:endParaRPr>
            </a:p>
          </p:txBody>
        </p:sp>
        <p:sp>
          <p:nvSpPr>
            <p:cNvPr id="16" name="文本框 15"/>
            <p:cNvSpPr txBox="1"/>
            <p:nvPr/>
          </p:nvSpPr>
          <p:spPr>
            <a:xfrm>
              <a:off x="3009" y="6006"/>
              <a:ext cx="2087" cy="436"/>
            </a:xfrm>
            <a:prstGeom prst="rect">
              <a:avLst/>
            </a:prstGeom>
            <a:noFill/>
          </p:spPr>
          <p:txBody>
            <a:bodyPr wrap="none" rtlCol="0">
              <a:spAutoFit/>
            </a:bodyPr>
            <a:lstStyle/>
            <a:p>
              <a:r>
                <a:rPr lang="en-GB" altLang="zh-CN" sz="1200" dirty="0">
                  <a:solidFill>
                    <a:srgbClr val="0070C0"/>
                  </a:solidFill>
                  <a:highlight>
                    <a:srgbClr val="FFFF00"/>
                  </a:highlight>
                  <a:latin typeface="Open Sans" panose="020B0606030504020204" pitchFamily="34" charset="0"/>
                  <a:ea typeface="Open Sans" panose="020B0606030504020204" pitchFamily="34" charset="0"/>
                  <a:cs typeface="Open Sans" panose="020B0606030504020204" pitchFamily="34" charset="0"/>
                </a:rPr>
                <a:t>Clean/peeling</a:t>
              </a:r>
              <a:endParaRPr lang="zh-CN" altLang="en-US" sz="1200" dirty="0">
                <a:solidFill>
                  <a:srgbClr val="0070C0"/>
                </a:solidFill>
                <a:highlight>
                  <a:srgbClr val="FFFF00"/>
                </a:highlight>
                <a:latin typeface="Open Sans" panose="020B0606030504020204" pitchFamily="34" charset="0"/>
                <a:cs typeface="Open Sans" panose="020B0606030504020204" pitchFamily="34" charset="0"/>
              </a:endParaRPr>
            </a:p>
          </p:txBody>
        </p:sp>
        <p:sp>
          <p:nvSpPr>
            <p:cNvPr id="19" name="文本框 18"/>
            <p:cNvSpPr txBox="1"/>
            <p:nvPr/>
          </p:nvSpPr>
          <p:spPr>
            <a:xfrm>
              <a:off x="5662" y="5882"/>
              <a:ext cx="1599" cy="436"/>
            </a:xfrm>
            <a:prstGeom prst="rect">
              <a:avLst/>
            </a:prstGeom>
            <a:noFill/>
          </p:spPr>
          <p:txBody>
            <a:bodyPr wrap="none" rtlCol="0">
              <a:spAutoFit/>
            </a:bodyPr>
            <a:lstStyle/>
            <a:p>
              <a:r>
                <a:rPr lang="en-GB" altLang="zh-CN" sz="1200" dirty="0">
                  <a:solidFill>
                    <a:srgbClr val="0070C0"/>
                  </a:solidFill>
                  <a:highlight>
                    <a:srgbClr val="FFFF00"/>
                  </a:highlight>
                  <a:latin typeface="Open Sans" panose="020B0606030504020204" pitchFamily="34" charset="0"/>
                  <a:ea typeface="Open Sans" panose="020B0606030504020204" pitchFamily="34" charset="0"/>
                  <a:cs typeface="Open Sans" panose="020B0606030504020204" pitchFamily="34" charset="0"/>
                </a:rPr>
                <a:t>degretting</a:t>
              </a:r>
              <a:endParaRPr lang="zh-CN" altLang="en-US" sz="1200" dirty="0">
                <a:solidFill>
                  <a:srgbClr val="0070C0"/>
                </a:solidFill>
                <a:highlight>
                  <a:srgbClr val="FFFF00"/>
                </a:highlight>
                <a:latin typeface="Open Sans" panose="020B0606030504020204" pitchFamily="34" charset="0"/>
                <a:cs typeface="Open Sans" panose="020B0606030504020204" pitchFamily="34" charset="0"/>
              </a:endParaRPr>
            </a:p>
          </p:txBody>
        </p:sp>
        <p:sp>
          <p:nvSpPr>
            <p:cNvPr id="20" name="文本框 19"/>
            <p:cNvSpPr txBox="1"/>
            <p:nvPr/>
          </p:nvSpPr>
          <p:spPr>
            <a:xfrm>
              <a:off x="7880" y="5945"/>
              <a:ext cx="2032" cy="436"/>
            </a:xfrm>
            <a:prstGeom prst="rect">
              <a:avLst/>
            </a:prstGeom>
            <a:noFill/>
          </p:spPr>
          <p:txBody>
            <a:bodyPr wrap="none" rtlCol="0">
              <a:spAutoFit/>
            </a:bodyPr>
            <a:lstStyle/>
            <a:p>
              <a:r>
                <a:rPr lang="en-GB" altLang="zh-CN" sz="1200" dirty="0">
                  <a:solidFill>
                    <a:srgbClr val="0070C0"/>
                  </a:solidFill>
                  <a:highlight>
                    <a:srgbClr val="FFFF00"/>
                  </a:highlight>
                  <a:latin typeface="Open Sans" panose="020B0606030504020204" pitchFamily="34" charset="0"/>
                  <a:ea typeface="Open Sans" panose="020B0606030504020204" pitchFamily="34" charset="0"/>
                  <a:cs typeface="Open Sans" panose="020B0606030504020204" pitchFamily="34" charset="0"/>
                </a:rPr>
                <a:t>segmentation</a:t>
              </a:r>
              <a:endParaRPr lang="zh-CN" altLang="en-US" sz="1200" dirty="0">
                <a:solidFill>
                  <a:srgbClr val="0070C0"/>
                </a:solidFill>
                <a:highlight>
                  <a:srgbClr val="FFFF00"/>
                </a:highlight>
                <a:latin typeface="Open Sans" panose="020B0606030504020204" pitchFamily="34" charset="0"/>
                <a:cs typeface="Open Sans" panose="020B0606030504020204" pitchFamily="34" charset="0"/>
              </a:endParaRPr>
            </a:p>
          </p:txBody>
        </p:sp>
        <p:sp>
          <p:nvSpPr>
            <p:cNvPr id="21" name="文本框 20"/>
            <p:cNvSpPr txBox="1"/>
            <p:nvPr/>
          </p:nvSpPr>
          <p:spPr>
            <a:xfrm>
              <a:off x="8590" y="8790"/>
              <a:ext cx="896" cy="436"/>
            </a:xfrm>
            <a:prstGeom prst="rect">
              <a:avLst/>
            </a:prstGeom>
            <a:noFill/>
          </p:spPr>
          <p:txBody>
            <a:bodyPr wrap="square" rtlCol="0">
              <a:spAutoFit/>
            </a:bodyPr>
            <a:lstStyle/>
            <a:p>
              <a:r>
                <a:rPr lang="en-GB" altLang="zh-CN" sz="1200" dirty="0">
                  <a:solidFill>
                    <a:srgbClr val="0070C0"/>
                  </a:solidFill>
                  <a:highlight>
                    <a:srgbClr val="FFFF00"/>
                  </a:highlight>
                  <a:latin typeface="Open Sans" panose="020B0606030504020204" pitchFamily="34" charset="0"/>
                  <a:ea typeface="Open Sans" panose="020B0606030504020204" pitchFamily="34" charset="0"/>
                  <a:cs typeface="Open Sans" panose="020B0606030504020204" pitchFamily="34" charset="0"/>
                </a:rPr>
                <a:t>dry</a:t>
              </a:r>
              <a:endParaRPr lang="zh-CN" altLang="en-US" sz="1200" dirty="0">
                <a:solidFill>
                  <a:srgbClr val="0070C0"/>
                </a:solidFill>
                <a:highlight>
                  <a:srgbClr val="FFFF00"/>
                </a:highlight>
                <a:latin typeface="Open Sans" panose="020B0606030504020204" pitchFamily="34" charset="0"/>
                <a:cs typeface="Open Sans" panose="020B0606030504020204" pitchFamily="34" charset="0"/>
              </a:endParaRPr>
            </a:p>
          </p:txBody>
        </p:sp>
        <p:sp>
          <p:nvSpPr>
            <p:cNvPr id="22" name="文本框 21"/>
            <p:cNvSpPr txBox="1"/>
            <p:nvPr/>
          </p:nvSpPr>
          <p:spPr>
            <a:xfrm>
              <a:off x="6487" y="8821"/>
              <a:ext cx="1388" cy="436"/>
            </a:xfrm>
            <a:prstGeom prst="rect">
              <a:avLst/>
            </a:prstGeom>
            <a:noFill/>
          </p:spPr>
          <p:txBody>
            <a:bodyPr wrap="none" rtlCol="0">
              <a:spAutoFit/>
            </a:bodyPr>
            <a:lstStyle/>
            <a:p>
              <a:r>
                <a:rPr lang="en-GB" altLang="zh-CN" sz="1200" dirty="0">
                  <a:solidFill>
                    <a:srgbClr val="0070C0"/>
                  </a:solidFill>
                  <a:highlight>
                    <a:srgbClr val="FFFF00"/>
                  </a:highlight>
                  <a:latin typeface="Open Sans" panose="020B0606030504020204" pitchFamily="34" charset="0"/>
                  <a:ea typeface="Open Sans" panose="020B0606030504020204" pitchFamily="34" charset="0"/>
                  <a:cs typeface="Open Sans" panose="020B0606030504020204" pitchFamily="34" charset="0"/>
                </a:rPr>
                <a:t>crushing</a:t>
              </a:r>
              <a:endParaRPr lang="zh-CN" altLang="en-US" sz="1200" dirty="0">
                <a:solidFill>
                  <a:srgbClr val="0070C0"/>
                </a:solidFill>
                <a:highlight>
                  <a:srgbClr val="FFFF00"/>
                </a:highlight>
                <a:latin typeface="Open Sans" panose="020B0606030504020204" pitchFamily="34" charset="0"/>
                <a:cs typeface="Open Sans" panose="020B0606030504020204" pitchFamily="34" charset="0"/>
              </a:endParaRPr>
            </a:p>
          </p:txBody>
        </p:sp>
        <p:sp>
          <p:nvSpPr>
            <p:cNvPr id="24" name="文本框 23"/>
            <p:cNvSpPr txBox="1"/>
            <p:nvPr/>
          </p:nvSpPr>
          <p:spPr>
            <a:xfrm>
              <a:off x="4700" y="8850"/>
              <a:ext cx="1518" cy="436"/>
            </a:xfrm>
            <a:prstGeom prst="rect">
              <a:avLst/>
            </a:prstGeom>
            <a:noFill/>
          </p:spPr>
          <p:txBody>
            <a:bodyPr wrap="none" rtlCol="0">
              <a:spAutoFit/>
            </a:bodyPr>
            <a:lstStyle/>
            <a:p>
              <a:r>
                <a:rPr lang="en-GB" altLang="zh-CN" sz="1200" dirty="0">
                  <a:solidFill>
                    <a:srgbClr val="0070C0"/>
                  </a:solidFill>
                  <a:highlight>
                    <a:srgbClr val="FFFF00"/>
                  </a:highlight>
                  <a:latin typeface="Open Sans" panose="020B0606030504020204" pitchFamily="34" charset="0"/>
                  <a:ea typeface="Open Sans" panose="020B0606030504020204" pitchFamily="34" charset="0"/>
                  <a:cs typeface="Open Sans" panose="020B0606030504020204" pitchFamily="34" charset="0"/>
                </a:rPr>
                <a:t>screening</a:t>
              </a:r>
              <a:endParaRPr lang="zh-CN" altLang="en-US" sz="1200" dirty="0">
                <a:solidFill>
                  <a:srgbClr val="0070C0"/>
                </a:solidFill>
                <a:highlight>
                  <a:srgbClr val="FFFF00"/>
                </a:highlight>
                <a:latin typeface="Open Sans" panose="020B0606030504020204" pitchFamily="34" charset="0"/>
                <a:cs typeface="Open Sans" panose="020B0606030504020204" pitchFamily="34" charset="0"/>
              </a:endParaRPr>
            </a:p>
          </p:txBody>
        </p:sp>
        <p:sp>
          <p:nvSpPr>
            <p:cNvPr id="25" name="文本框 24"/>
            <p:cNvSpPr txBox="1"/>
            <p:nvPr/>
          </p:nvSpPr>
          <p:spPr>
            <a:xfrm>
              <a:off x="3136" y="8837"/>
              <a:ext cx="1341" cy="436"/>
            </a:xfrm>
            <a:prstGeom prst="rect">
              <a:avLst/>
            </a:prstGeom>
            <a:noFill/>
          </p:spPr>
          <p:txBody>
            <a:bodyPr wrap="none" rtlCol="0">
              <a:spAutoFit/>
            </a:bodyPr>
            <a:lstStyle/>
            <a:p>
              <a:r>
                <a:rPr lang="en-GB" altLang="zh-CN" sz="1200" dirty="0">
                  <a:solidFill>
                    <a:srgbClr val="0070C0"/>
                  </a:solidFill>
                  <a:highlight>
                    <a:srgbClr val="FFFF00"/>
                  </a:highlight>
                  <a:latin typeface="Open Sans" panose="020B0606030504020204" pitchFamily="34" charset="0"/>
                  <a:ea typeface="Open Sans" panose="020B0606030504020204" pitchFamily="34" charset="0"/>
                  <a:cs typeface="Open Sans" panose="020B0606030504020204" pitchFamily="34" charset="0"/>
                </a:rPr>
                <a:t>package</a:t>
              </a:r>
              <a:endParaRPr lang="zh-CN" altLang="en-US" sz="1200" dirty="0">
                <a:solidFill>
                  <a:srgbClr val="0070C0"/>
                </a:solidFill>
                <a:highlight>
                  <a:srgbClr val="FFFF00"/>
                </a:highlight>
                <a:latin typeface="Open Sans" panose="020B0606030504020204" pitchFamily="34" charset="0"/>
                <a:cs typeface="Open Sans" panose="020B0606030504020204" pitchFamily="34" charset="0"/>
              </a:endParaRPr>
            </a:p>
          </p:txBody>
        </p:sp>
        <p:sp>
          <p:nvSpPr>
            <p:cNvPr id="26" name="文本框 25"/>
            <p:cNvSpPr txBox="1"/>
            <p:nvPr/>
          </p:nvSpPr>
          <p:spPr>
            <a:xfrm>
              <a:off x="865" y="8096"/>
              <a:ext cx="1296" cy="436"/>
            </a:xfrm>
            <a:prstGeom prst="rect">
              <a:avLst/>
            </a:prstGeom>
            <a:noFill/>
          </p:spPr>
          <p:txBody>
            <a:bodyPr wrap="none" rtlCol="0">
              <a:spAutoFit/>
            </a:bodyPr>
            <a:lstStyle/>
            <a:p>
              <a:r>
                <a:rPr lang="en-GB" altLang="zh-CN" sz="1200" dirty="0">
                  <a:solidFill>
                    <a:srgbClr val="0070C0"/>
                  </a:solidFill>
                  <a:highlight>
                    <a:srgbClr val="FFFF00"/>
                  </a:highlight>
                  <a:latin typeface="Open Sans" panose="020B0606030504020204" pitchFamily="34" charset="0"/>
                  <a:ea typeface="Open Sans" panose="020B0606030504020204" pitchFamily="34" charset="0"/>
                  <a:cs typeface="Open Sans" panose="020B0606030504020204" pitchFamily="34" charset="0"/>
                </a:rPr>
                <a:t>product</a:t>
              </a:r>
              <a:endParaRPr lang="zh-CN" altLang="en-US" sz="1200" dirty="0">
                <a:solidFill>
                  <a:srgbClr val="0070C0"/>
                </a:solidFill>
                <a:highlight>
                  <a:srgbClr val="FFFF00"/>
                </a:highlight>
                <a:latin typeface="Open Sans" panose="020B0606030504020204" pitchFamily="34" charset="0"/>
                <a:cs typeface="Open Sans" panose="020B0606030504020204" pitchFamily="34" charset="0"/>
              </a:endParaRPr>
            </a:p>
          </p:txBody>
        </p:sp>
      </p:grpSp>
      <p:sp>
        <p:nvSpPr>
          <p:cNvPr id="33" name="文本框 32"/>
          <p:cNvSpPr txBox="1"/>
          <p:nvPr/>
        </p:nvSpPr>
        <p:spPr>
          <a:xfrm>
            <a:off x="1528473" y="5954663"/>
            <a:ext cx="4273414" cy="307777"/>
          </a:xfrm>
          <a:prstGeom prst="rect">
            <a:avLst/>
          </a:prstGeom>
          <a:noFill/>
        </p:spPr>
        <p:txBody>
          <a:bodyPr wrap="none" rtlCol="0">
            <a:spAutoFit/>
          </a:bodyPr>
          <a:lstStyle/>
          <a:p>
            <a:r>
              <a:rPr lang="en-GB" altLang="zh-CN"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Dry processing Technology of Cassava Powder</a:t>
            </a:r>
            <a:endParaRPr lang="zh-CN" altLang="en-US" sz="1400" b="1" dirty="0">
              <a:solidFill>
                <a:srgbClr val="0070C0"/>
              </a:solidFill>
              <a:latin typeface="Open Sans" panose="020B0606030504020204" pitchFamily="34" charset="0"/>
              <a:cs typeface="Open Sans" panose="020B0606030504020204" pitchFamily="34" charset="0"/>
            </a:endParaRPr>
          </a:p>
        </p:txBody>
      </p:sp>
      <p:grpSp>
        <p:nvGrpSpPr>
          <p:cNvPr id="27" name="组合 26">
            <a:extLst>
              <a:ext uri="{FF2B5EF4-FFF2-40B4-BE49-F238E27FC236}">
                <a16:creationId xmlns:a16="http://schemas.microsoft.com/office/drawing/2014/main" id="{AE7EEC14-902C-F84B-DD08-2CCDFB37BF34}"/>
              </a:ext>
            </a:extLst>
          </p:cNvPr>
          <p:cNvGrpSpPr/>
          <p:nvPr/>
        </p:nvGrpSpPr>
        <p:grpSpPr>
          <a:xfrm>
            <a:off x="5678180" y="2574064"/>
            <a:ext cx="6351518" cy="3864489"/>
            <a:chOff x="276" y="3175"/>
            <a:chExt cx="10410" cy="4895"/>
          </a:xfrm>
        </p:grpSpPr>
        <p:pic>
          <p:nvPicPr>
            <p:cNvPr id="29" name="图片 28">
              <a:extLst>
                <a:ext uri="{FF2B5EF4-FFF2-40B4-BE49-F238E27FC236}">
                  <a16:creationId xmlns:a16="http://schemas.microsoft.com/office/drawing/2014/main" id="{8B64BD91-ED64-A72C-58FC-9236B9CC3C1E}"/>
                </a:ext>
              </a:extLst>
            </p:cNvPr>
            <p:cNvPicPr>
              <a:picLocks noChangeAspect="1"/>
            </p:cNvPicPr>
            <p:nvPr>
              <p:custDataLst>
                <p:tags r:id="rId1"/>
              </p:custDataLst>
            </p:nvPr>
          </p:nvPicPr>
          <p:blipFill>
            <a:blip r:embed="rId5"/>
            <a:stretch>
              <a:fillRect/>
            </a:stretch>
          </p:blipFill>
          <p:spPr>
            <a:xfrm>
              <a:off x="290" y="3175"/>
              <a:ext cx="10396" cy="4895"/>
            </a:xfrm>
            <a:prstGeom prst="rect">
              <a:avLst/>
            </a:prstGeom>
          </p:spPr>
        </p:pic>
        <p:sp>
          <p:nvSpPr>
            <p:cNvPr id="31" name="文本框 30">
              <a:extLst>
                <a:ext uri="{FF2B5EF4-FFF2-40B4-BE49-F238E27FC236}">
                  <a16:creationId xmlns:a16="http://schemas.microsoft.com/office/drawing/2014/main" id="{D05FCA3E-51D2-D768-262F-B260BD917F54}"/>
                </a:ext>
              </a:extLst>
            </p:cNvPr>
            <p:cNvSpPr txBox="1"/>
            <p:nvPr/>
          </p:nvSpPr>
          <p:spPr>
            <a:xfrm>
              <a:off x="276" y="3466"/>
              <a:ext cx="7054" cy="468"/>
            </a:xfrm>
            <a:prstGeom prst="rect">
              <a:avLst/>
            </a:prstGeom>
            <a:noFill/>
            <a:ln>
              <a:noFill/>
            </a:ln>
          </p:spPr>
          <p:txBody>
            <a:bodyPr wrap="square" rtlCol="0">
              <a:spAutoFit/>
            </a:bodyPr>
            <a:lstStyle/>
            <a:p>
              <a:pPr algn="ctr"/>
              <a:endParaRPr lang="zh-CN" altLang="en-US" b="1" dirty="0">
                <a:solidFill>
                  <a:srgbClr val="0070C0"/>
                </a:solidFill>
                <a:latin typeface="Open Sans" panose="020B0606030504020204" pitchFamily="34" charset="0"/>
                <a:cs typeface="Open Sans" panose="020B0606030504020204" pitchFamily="34" charset="0"/>
              </a:endParaRPr>
            </a:p>
          </p:txBody>
        </p:sp>
      </p:grpSp>
      <p:sp>
        <p:nvSpPr>
          <p:cNvPr id="23" name="TextBox 22">
            <a:extLst>
              <a:ext uri="{FF2B5EF4-FFF2-40B4-BE49-F238E27FC236}">
                <a16:creationId xmlns:a16="http://schemas.microsoft.com/office/drawing/2014/main" id="{5D229E9B-615E-48A9-A0A6-F0D4DA849FAC}"/>
              </a:ext>
            </a:extLst>
          </p:cNvPr>
          <p:cNvSpPr txBox="1"/>
          <p:nvPr/>
        </p:nvSpPr>
        <p:spPr>
          <a:xfrm>
            <a:off x="6107765" y="2737571"/>
            <a:ext cx="6159356" cy="369332"/>
          </a:xfrm>
          <a:prstGeom prst="rect">
            <a:avLst/>
          </a:prstGeom>
          <a:noFill/>
        </p:spPr>
        <p:txBody>
          <a:bodyPr wrap="square">
            <a:spAutoFit/>
          </a:bodyPr>
          <a:lstStyle/>
          <a:p>
            <a:r>
              <a:rPr lang="en-GB" dirty="0">
                <a:solidFill>
                  <a:srgbClr val="0070C0"/>
                </a:solidFill>
                <a:latin typeface="Open Sans" panose="020B0606030504020204" pitchFamily="34" charset="0"/>
                <a:ea typeface="Open Sans" panose="020B0606030504020204" pitchFamily="34" charset="0"/>
                <a:cs typeface="Open Sans" panose="020B0606030504020204" pitchFamily="34" charset="0"/>
              </a:rPr>
              <a:t>Roadmap of cassava powder wet processing</a:t>
            </a:r>
          </a:p>
        </p:txBody>
      </p:sp>
      <p:sp>
        <p:nvSpPr>
          <p:cNvPr id="30" name="标题 1">
            <a:extLst>
              <a:ext uri="{FF2B5EF4-FFF2-40B4-BE49-F238E27FC236}">
                <a16:creationId xmlns:a16="http://schemas.microsoft.com/office/drawing/2014/main" id="{56395A56-F915-7432-C74C-7A7375AC0E26}"/>
              </a:ext>
            </a:extLst>
          </p:cNvPr>
          <p:cNvSpPr>
            <a:spLocks noGrp="1"/>
          </p:cNvSpPr>
          <p:nvPr>
            <p:ph type="title"/>
          </p:nvPr>
        </p:nvSpPr>
        <p:spPr>
          <a:xfrm>
            <a:off x="191451" y="743545"/>
            <a:ext cx="10808203" cy="562075"/>
          </a:xfrm>
        </p:spPr>
        <p:txBody>
          <a:bodyPr>
            <a:noAutofit/>
          </a:bodyPr>
          <a:lstStyle/>
          <a:p>
            <a:pPr algn="l"/>
            <a:r>
              <a:rPr lang="en-US" altLang="zh-CN" sz="3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Processing Technology</a:t>
            </a:r>
            <a:endParaRPr lang="zh-CN" altLang="en-US" sz="3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981477" y="4117217"/>
            <a:ext cx="2024863" cy="669775"/>
          </a:xfrm>
          <a:prstGeom prst="rect">
            <a:avLst/>
          </a:prstGeom>
        </p:spPr>
        <p:txBody>
          <a:bodyPr wrap="none" lIns="91415" tIns="45708" rIns="91415" bIns="45708">
            <a:spAutoFit/>
          </a:bodyPr>
          <a:lstStyle/>
          <a:p>
            <a:pPr defTabSz="628650">
              <a:lnSpc>
                <a:spcPct val="150000"/>
              </a:lnSpc>
              <a:defRPr/>
            </a:pPr>
            <a:r>
              <a:rPr lang="en-US" altLang="zh-CN" sz="2800" b="1" kern="0" dirty="0">
                <a:solidFill>
                  <a:schemeClr val="accent2"/>
                </a:solidFill>
                <a:latin typeface="Open Sans" panose="020B0606030504020204" pitchFamily="34" charset="0"/>
                <a:ea typeface="Open Sans" panose="020B0606030504020204" pitchFamily="34" charset="0"/>
                <a:cs typeface="Open Sans" panose="020B0606030504020204" pitchFamily="34" charset="0"/>
              </a:rPr>
              <a:t>Prospects </a:t>
            </a:r>
          </a:p>
        </p:txBody>
      </p:sp>
      <p:sp>
        <p:nvSpPr>
          <p:cNvPr id="8" name="椭圆 7"/>
          <p:cNvSpPr/>
          <p:nvPr/>
        </p:nvSpPr>
        <p:spPr>
          <a:xfrm>
            <a:off x="6198295" y="3096691"/>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Open Sans" panose="020B0606030504020204" pitchFamily="34" charset="0"/>
              <a:cs typeface="Open Sans" panose="020B0606030504020204" pitchFamily="34" charset="0"/>
            </a:endParaRPr>
          </a:p>
        </p:txBody>
      </p:sp>
      <p:sp>
        <p:nvSpPr>
          <p:cNvPr id="76" name="椭圆 75"/>
          <p:cNvSpPr/>
          <p:nvPr/>
        </p:nvSpPr>
        <p:spPr>
          <a:xfrm>
            <a:off x="7140897" y="2124447"/>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Open Sans" panose="020B0606030504020204" pitchFamily="34" charset="0"/>
              <a:cs typeface="Open Sans" panose="020B0606030504020204" pitchFamily="34" charset="0"/>
            </a:endParaRPr>
          </a:p>
        </p:txBody>
      </p:sp>
      <p:sp>
        <p:nvSpPr>
          <p:cNvPr id="77" name="椭圆 76"/>
          <p:cNvSpPr/>
          <p:nvPr/>
        </p:nvSpPr>
        <p:spPr>
          <a:xfrm>
            <a:off x="4766875" y="3171642"/>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Open Sans" panose="020B0606030504020204" pitchFamily="34" charset="0"/>
              <a:cs typeface="Open Sans" panose="020B0606030504020204" pitchFamily="34" charset="0"/>
            </a:endParaRPr>
          </a:p>
        </p:txBody>
      </p:sp>
      <p:sp>
        <p:nvSpPr>
          <p:cNvPr id="9" name="椭圆 8"/>
          <p:cNvSpPr/>
          <p:nvPr/>
        </p:nvSpPr>
        <p:spPr>
          <a:xfrm>
            <a:off x="4651435" y="1843201"/>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Open Sans" panose="020B0606030504020204" pitchFamily="34" charset="0"/>
              <a:cs typeface="Open Sans" panose="020B0606030504020204" pitchFamily="34" charset="0"/>
            </a:endParaRPr>
          </a:p>
        </p:txBody>
      </p:sp>
      <p:sp>
        <p:nvSpPr>
          <p:cNvPr id="10" name="椭圆 9"/>
          <p:cNvSpPr/>
          <p:nvPr/>
        </p:nvSpPr>
        <p:spPr>
          <a:xfrm>
            <a:off x="4981477" y="2124259"/>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Open Sans" panose="020B0606030504020204" pitchFamily="34" charset="0"/>
              <a:cs typeface="Open Sans" panose="020B0606030504020204" pitchFamily="34" charset="0"/>
            </a:endParaRPr>
          </a:p>
        </p:txBody>
      </p:sp>
      <p:sp>
        <p:nvSpPr>
          <p:cNvPr id="11" name="文本框 17"/>
          <p:cNvSpPr txBox="1"/>
          <p:nvPr/>
        </p:nvSpPr>
        <p:spPr>
          <a:xfrm>
            <a:off x="4850817" y="2414400"/>
            <a:ext cx="2125102" cy="1200329"/>
          </a:xfrm>
          <a:prstGeom prst="rect">
            <a:avLst/>
          </a:prstGeom>
          <a:noFill/>
        </p:spPr>
        <p:txBody>
          <a:bodyPr wrap="square" rtlCol="0">
            <a:spAutoFit/>
          </a:bodyPr>
          <a:lstStyle/>
          <a:p>
            <a:pPr algn="ctr"/>
            <a:r>
              <a:rPr lang="en-US" altLang="zh-CN" sz="7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04</a:t>
            </a:r>
            <a:endParaRPr lang="zh-CN" altLang="en-US" sz="88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12" name="Immagine 6"/>
          <p:cNvPicPr>
            <a:picLocks noChangeAspect="1"/>
          </p:cNvPicPr>
          <p:nvPr/>
        </p:nvPicPr>
        <p:blipFill>
          <a:blip r:embed="rId3" cstate="email"/>
          <a:srcRect l="8654" t="32887" b="20814"/>
          <a:stretch>
            <a:fillRect/>
          </a:stretch>
        </p:blipFill>
        <p:spPr>
          <a:xfrm>
            <a:off x="-49107" y="-27093"/>
            <a:ext cx="12297833" cy="710353"/>
          </a:xfrm>
          <a:prstGeom prst="rect">
            <a:avLst/>
          </a:prstGeom>
        </p:spPr>
      </p:pic>
      <p:pic>
        <p:nvPicPr>
          <p:cNvPr id="13" name="图片 12" descr="联合国粮食署"/>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p:cNvPicPr>
            <a:picLocks noChangeAspect="1"/>
          </p:cNvPicPr>
          <p:nvPr/>
        </p:nvPicPr>
        <p:blipFill>
          <a:blip r:embed="rId5"/>
          <a:stretch>
            <a:fillRect/>
          </a:stretch>
        </p:blipFill>
        <p:spPr>
          <a:xfrm>
            <a:off x="3074055" y="-27093"/>
            <a:ext cx="1002453" cy="647700"/>
          </a:xfrm>
          <a:prstGeom prst="rect">
            <a:avLst/>
          </a:prstGeom>
        </p:spPr>
      </p:pic>
      <p:pic>
        <p:nvPicPr>
          <p:cNvPr id="15" name="Picture 15" descr="A picture containing window&#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6" name="Picture 13"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42" presetClass="path" presetSubtype="0" decel="100000" fill="hold" grpId="1" nodeType="withEffect">
                                  <p:stCondLst>
                                    <p:cond delay="0"/>
                                  </p:stCondLst>
                                  <p:childTnLst>
                                    <p:animMotion origin="layout" path="M -3.54167E-6 -7.40741E-7 L 0.08894 0.08519 " pathEditMode="relative" rAng="0" ptsTypes="AA">
                                      <p:cBhvr>
                                        <p:cTn id="15" dur="1000" spd="-100000" fill="hold"/>
                                        <p:tgtEl>
                                          <p:spTgt spid="8"/>
                                        </p:tgtEl>
                                        <p:attrNameLst>
                                          <p:attrName>ppt_x</p:attrName>
                                          <p:attrName>ppt_y</p:attrName>
                                        </p:attrNameLst>
                                      </p:cBhvr>
                                      <p:rCtr x="4440" y="4259"/>
                                    </p:animMotion>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par>
                                <p:cTn id="27" presetID="42" presetClass="path" presetSubtype="0" decel="100000" fill="hold" grpId="1" nodeType="withEffect">
                                  <p:stCondLst>
                                    <p:cond delay="0"/>
                                  </p:stCondLst>
                                  <p:childTnLst>
                                    <p:animMotion origin="layout" path="M -3.54167E-6 -7.40741E-7 L 0.08894 0.08519 " pathEditMode="relative" rAng="0" ptsTypes="AA">
                                      <p:cBhvr>
                                        <p:cTn id="28" dur="1000" spd="-100000" fill="hold"/>
                                        <p:tgtEl>
                                          <p:spTgt spid="9"/>
                                        </p:tgtEl>
                                        <p:attrNameLst>
                                          <p:attrName>ppt_x</p:attrName>
                                          <p:attrName>ppt_y</p:attrName>
                                        </p:attrNameLst>
                                      </p:cBhvr>
                                      <p:rCtr x="4440" y="4259"/>
                                    </p:animMotion>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35" presetClass="path" presetSubtype="0" decel="40000" fill="hold" grpId="1" nodeType="withEffect">
                                  <p:stCondLst>
                                    <p:cond delay="0"/>
                                  </p:stCondLst>
                                  <p:childTnLst>
                                    <p:animMotion origin="layout" path="M 0.03073 1.11111E-6 L -0.15924 1.11111E-6 " pathEditMode="relative" rAng="0" ptsTypes="AA">
                                      <p:cBhvr>
                                        <p:cTn id="33" dur="1000" spd="-100000" fill="hold"/>
                                        <p:tgtEl>
                                          <p:spTgt spid="10"/>
                                        </p:tgtEl>
                                        <p:attrNameLst>
                                          <p:attrName>ppt_x</p:attrName>
                                          <p:attrName>ppt_y</p:attrName>
                                        </p:attrNameLst>
                                      </p:cBhvr>
                                      <p:rCtr x="-9505" y="0"/>
                                    </p:animMotion>
                                  </p:childTnLst>
                                </p:cTn>
                              </p:par>
                              <p:par>
                                <p:cTn id="34" presetID="35" presetClass="path" presetSubtype="0" accel="40000" decel="40000" fill="hold" grpId="2" nodeType="withEffect">
                                  <p:stCondLst>
                                    <p:cond delay="1000"/>
                                  </p:stCondLst>
                                  <p:childTnLst>
                                    <p:animMotion origin="layout" path="M 0.03073 7.40741E-7 L -6.25E-7 7.40741E-7 " pathEditMode="relative" rAng="0" ptsTypes="AA">
                                      <p:cBhvr>
                                        <p:cTn id="35" dur="750" fill="hold"/>
                                        <p:tgtEl>
                                          <p:spTgt spid="10"/>
                                        </p:tgtEl>
                                        <p:attrNameLst>
                                          <p:attrName>ppt_x</p:attrName>
                                          <p:attrName>ppt_y</p:attrName>
                                        </p:attrNameLst>
                                      </p:cBhvr>
                                      <p:rCtr x="-1536" y="0"/>
                                    </p:animMotion>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bldLvl="0" animBg="1"/>
      <p:bldP spid="8" grpId="1" bldLvl="0" animBg="1"/>
      <p:bldP spid="76" grpId="0" bldLvl="0" animBg="1"/>
      <p:bldP spid="77" grpId="0" bldLvl="0" animBg="1"/>
      <p:bldP spid="9" grpId="0" bldLvl="0" animBg="1"/>
      <p:bldP spid="9" grpId="1" bldLvl="0" animBg="1"/>
      <p:bldP spid="10" grpId="0" bldLvl="0" animBg="1"/>
      <p:bldP spid="10" grpId="1" bldLvl="0" animBg="1"/>
      <p:bldP spid="10" grpId="2" bldLvl="0" animBg="1"/>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205874" y="692744"/>
            <a:ext cx="10972800" cy="562075"/>
          </a:xfrm>
        </p:spPr>
        <p:txBody>
          <a:bodyPr>
            <a:noAutofit/>
          </a:bodyPr>
          <a:lstStyle/>
          <a:p>
            <a:pPr algn="l"/>
            <a:r>
              <a:rPr lang="zh-CN" altLang="en-US" b="1" dirty="0">
                <a:solidFill>
                  <a:srgbClr val="0070C0"/>
                </a:solidFill>
                <a:latin typeface="Open Sans" panose="020B0606030504020204" pitchFamily="34" charset="0"/>
                <a:ea typeface="微软雅黑" panose="020B0503020204020204" pitchFamily="34" charset="-122"/>
                <a:cs typeface="Open Sans" panose="020B0606030504020204" pitchFamily="34" charset="0"/>
              </a:rPr>
              <a:t> </a:t>
            </a:r>
            <a:r>
              <a:rPr lang="en-GB" altLang="zh-CN"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Prospect</a:t>
            </a:r>
            <a:endParaRPr lang="zh-CN" altLang="en-US" sz="28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2" name="图片 1"/>
          <p:cNvPicPr>
            <a:picLocks noChangeAspect="1"/>
          </p:cNvPicPr>
          <p:nvPr/>
        </p:nvPicPr>
        <p:blipFill>
          <a:blip r:embed="rId2"/>
          <a:stretch>
            <a:fillRect/>
          </a:stretch>
        </p:blipFill>
        <p:spPr>
          <a:xfrm>
            <a:off x="0" y="-75134"/>
            <a:ext cx="12192000" cy="853440"/>
          </a:xfrm>
          <a:prstGeom prst="rect">
            <a:avLst/>
          </a:prstGeom>
        </p:spPr>
      </p:pic>
      <p:cxnSp>
        <p:nvCxnSpPr>
          <p:cNvPr id="11" name="直接连接符 10"/>
          <p:cNvCxnSpPr/>
          <p:nvPr/>
        </p:nvCxnSpPr>
        <p:spPr>
          <a:xfrm flipV="1">
            <a:off x="129674" y="1508085"/>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140DF78C-6B40-6B56-9A56-0307EE371F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326" y="3773740"/>
            <a:ext cx="3720087" cy="2896003"/>
          </a:xfrm>
          <a:prstGeom prst="rect">
            <a:avLst/>
          </a:prstGeom>
        </p:spPr>
      </p:pic>
      <p:pic>
        <p:nvPicPr>
          <p:cNvPr id="9" name="图片 8">
            <a:extLst>
              <a:ext uri="{FF2B5EF4-FFF2-40B4-BE49-F238E27FC236}">
                <a16:creationId xmlns:a16="http://schemas.microsoft.com/office/drawing/2014/main" id="{03EC2CAF-FD14-4BB1-AF7E-9DD43FDB5C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10" y="3773741"/>
            <a:ext cx="3856191" cy="2892144"/>
          </a:xfrm>
          <a:prstGeom prst="rect">
            <a:avLst/>
          </a:prstGeom>
        </p:spPr>
      </p:pic>
      <p:pic>
        <p:nvPicPr>
          <p:cNvPr id="10" name="图片 9">
            <a:extLst>
              <a:ext uri="{FF2B5EF4-FFF2-40B4-BE49-F238E27FC236}">
                <a16:creationId xmlns:a16="http://schemas.microsoft.com/office/drawing/2014/main" id="{CDAC4AF8-AD5A-6255-E12E-B6CF1B899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5482" y="3773740"/>
            <a:ext cx="3856192" cy="2892144"/>
          </a:xfrm>
          <a:prstGeom prst="rect">
            <a:avLst/>
          </a:prstGeom>
        </p:spPr>
      </p:pic>
      <p:sp>
        <p:nvSpPr>
          <p:cNvPr id="12" name="TextBox 11">
            <a:extLst>
              <a:ext uri="{FF2B5EF4-FFF2-40B4-BE49-F238E27FC236}">
                <a16:creationId xmlns:a16="http://schemas.microsoft.com/office/drawing/2014/main" id="{CFDB6000-FA3B-47C7-A6C7-D3BDF84E75FD}"/>
              </a:ext>
            </a:extLst>
          </p:cNvPr>
          <p:cNvSpPr txBox="1"/>
          <p:nvPr/>
        </p:nvSpPr>
        <p:spPr>
          <a:xfrm>
            <a:off x="473234" y="1868696"/>
            <a:ext cx="11245531" cy="1343602"/>
          </a:xfrm>
          <a:prstGeom prst="rect">
            <a:avLst/>
          </a:prstGeom>
          <a:noFill/>
        </p:spPr>
        <p:txBody>
          <a:bodyPr wrap="square">
            <a:spAutoFit/>
          </a:bodyPr>
          <a:lstStyle/>
          <a:p>
            <a:r>
              <a:rPr lang="en-GB" sz="2000" dirty="0">
                <a:solidFill>
                  <a:srgbClr val="0070C0"/>
                </a:solidFill>
                <a:latin typeface="Open Sans" panose="020B0606030504020204" pitchFamily="34" charset="0"/>
                <a:ea typeface="Open Sans" panose="020B0606030504020204" pitchFamily="34" charset="0"/>
                <a:cs typeface="Open Sans" panose="020B0606030504020204" pitchFamily="34" charset="0"/>
              </a:rPr>
              <a:t>The use of biotechnology to breed and apply post-harvest rot varieties can greatly reduce the loss of fresh potatoes due to post-harvest physiological decay in the process of transportation and processing, and is also to meet the needs of the current efficient industrial development, and it is also the general trend of low-carbon industrial development.</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282074" y="836766"/>
            <a:ext cx="10972800" cy="562075"/>
          </a:xfrm>
        </p:spPr>
        <p:txBody>
          <a:bodyPr>
            <a:noAutofit/>
          </a:bodyPr>
          <a:lstStyle/>
          <a:p>
            <a:pPr algn="l"/>
            <a:r>
              <a:rPr lang="en-GB" altLang="zh-CN"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Prospect</a:t>
            </a:r>
            <a:endParaRPr lang="zh-CN" altLang="en-US" sz="28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2" name="图片 1"/>
          <p:cNvPicPr>
            <a:picLocks noChangeAspect="1"/>
          </p:cNvPicPr>
          <p:nvPr/>
        </p:nvPicPr>
        <p:blipFill>
          <a:blip r:embed="rId2"/>
          <a:stretch>
            <a:fillRect/>
          </a:stretch>
        </p:blipFill>
        <p:spPr>
          <a:xfrm>
            <a:off x="0" y="-75134"/>
            <a:ext cx="12192000" cy="853440"/>
          </a:xfrm>
          <a:prstGeom prst="rect">
            <a:avLst/>
          </a:prstGeom>
        </p:spPr>
      </p:pic>
      <p:cxnSp>
        <p:nvCxnSpPr>
          <p:cNvPr id="11" name="直接连接符 10"/>
          <p:cNvCxnSpPr/>
          <p:nvPr/>
        </p:nvCxnSpPr>
        <p:spPr>
          <a:xfrm flipV="1">
            <a:off x="129674" y="1331967"/>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256855" y="1428652"/>
            <a:ext cx="12012773" cy="462819"/>
          </a:xfrm>
          <a:prstGeom prst="rect">
            <a:avLst/>
          </a:prstGeom>
          <a:noFill/>
        </p:spPr>
        <p:txBody>
          <a:bodyPr wrap="square">
            <a:spAutoFit/>
          </a:bodyPr>
          <a:lstStyle/>
          <a:p>
            <a:pPr marL="285750" indent="-285750" fontAlgn="auto">
              <a:lnSpc>
                <a:spcPts val="3200"/>
              </a:lnSpc>
              <a:buFont typeface="Wingdings" panose="05000000000000000000" pitchFamily="2" charset="2"/>
              <a:buChar char="u"/>
            </a:pPr>
            <a:r>
              <a:rPr lang="en-GB" altLang="zh-CN" sz="2000" b="1" kern="100" dirty="0">
                <a:solidFill>
                  <a:srgbClr val="0070C0"/>
                </a:solidFill>
                <a:latin typeface="Open Sans" panose="020B0606030504020204" pitchFamily="34" charset="0"/>
                <a:ea typeface="Open Sans" panose="020B0606030504020204" pitchFamily="34" charset="0"/>
                <a:cs typeface="Open Sans" panose="020B0606030504020204" pitchFamily="34" charset="0"/>
              </a:rPr>
              <a:t>Diversified use of technology is an extension of </a:t>
            </a:r>
            <a:r>
              <a:rPr lang="en-US" altLang="zh-CN" sz="2000" b="1" kern="100" dirty="0">
                <a:solidFill>
                  <a:srgbClr val="0070C0"/>
                </a:solidFill>
                <a:latin typeface="Open Sans" panose="020B0606030504020204" pitchFamily="34" charset="0"/>
                <a:ea typeface="Open Sans" panose="020B0606030504020204" pitchFamily="34" charset="0"/>
                <a:cs typeface="Open Sans" panose="020B0606030504020204" pitchFamily="34" charset="0"/>
              </a:rPr>
              <a:t>cassava value chain</a:t>
            </a:r>
            <a:endParaRPr lang="en-GB" altLang="zh-CN" sz="3200" kern="1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图片 6">
            <a:extLst>
              <a:ext uri="{FF2B5EF4-FFF2-40B4-BE49-F238E27FC236}">
                <a16:creationId xmlns:a16="http://schemas.microsoft.com/office/drawing/2014/main" id="{35618E48-02DD-85FF-1455-90421A130E03}"/>
              </a:ext>
            </a:extLst>
          </p:cNvPr>
          <p:cNvPicPr>
            <a:picLocks noChangeAspect="1"/>
          </p:cNvPicPr>
          <p:nvPr/>
        </p:nvPicPr>
        <p:blipFill>
          <a:blip r:embed="rId3"/>
          <a:stretch>
            <a:fillRect/>
          </a:stretch>
        </p:blipFill>
        <p:spPr>
          <a:xfrm>
            <a:off x="77840" y="4277063"/>
            <a:ext cx="3497623" cy="2502647"/>
          </a:xfrm>
          <a:prstGeom prst="rect">
            <a:avLst/>
          </a:prstGeom>
        </p:spPr>
      </p:pic>
      <p:pic>
        <p:nvPicPr>
          <p:cNvPr id="8" name="图片 7">
            <a:extLst>
              <a:ext uri="{FF2B5EF4-FFF2-40B4-BE49-F238E27FC236}">
                <a16:creationId xmlns:a16="http://schemas.microsoft.com/office/drawing/2014/main" id="{E55E8CC1-FD07-3D47-41FA-11F2776F1B7A}"/>
              </a:ext>
            </a:extLst>
          </p:cNvPr>
          <p:cNvPicPr>
            <a:picLocks noChangeAspect="1"/>
          </p:cNvPicPr>
          <p:nvPr/>
        </p:nvPicPr>
        <p:blipFill>
          <a:blip r:embed="rId4"/>
          <a:stretch>
            <a:fillRect/>
          </a:stretch>
        </p:blipFill>
        <p:spPr>
          <a:xfrm>
            <a:off x="3524092" y="4277063"/>
            <a:ext cx="3875584" cy="2472454"/>
          </a:xfrm>
          <a:prstGeom prst="rect">
            <a:avLst/>
          </a:prstGeom>
        </p:spPr>
      </p:pic>
      <p:pic>
        <p:nvPicPr>
          <p:cNvPr id="14" name="Picture 2">
            <a:extLst>
              <a:ext uri="{FF2B5EF4-FFF2-40B4-BE49-F238E27FC236}">
                <a16:creationId xmlns:a16="http://schemas.microsoft.com/office/drawing/2014/main" id="{434DCBBB-8EEB-FE4A-E256-326DD5A7C0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8745" y="2137301"/>
            <a:ext cx="54864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BE7D4D2B-70E4-3049-4BFB-D78747BB18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9676" y="4294141"/>
            <a:ext cx="4613097" cy="2455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DE22CFD9-6658-443F-8720-D3B743911DEF}"/>
              </a:ext>
            </a:extLst>
          </p:cNvPr>
          <p:cNvSpPr txBox="1"/>
          <p:nvPr/>
        </p:nvSpPr>
        <p:spPr>
          <a:xfrm>
            <a:off x="282074" y="2091416"/>
            <a:ext cx="6205590" cy="1938992"/>
          </a:xfrm>
          <a:prstGeom prst="rect">
            <a:avLst/>
          </a:prstGeom>
          <a:noFill/>
        </p:spPr>
        <p:txBody>
          <a:bodyPr wrap="square">
            <a:spAutoFit/>
          </a:bodyPr>
          <a:lstStyle/>
          <a:p>
            <a:r>
              <a:rPr lang="en-GB" sz="2000" dirty="0">
                <a:solidFill>
                  <a:srgbClr val="0070C0"/>
                </a:solidFill>
                <a:latin typeface="Open Sans" panose="020B0606030504020204" pitchFamily="34" charset="0"/>
                <a:ea typeface="Open Sans" panose="020B0606030504020204" pitchFamily="34" charset="0"/>
                <a:cs typeface="Open Sans" panose="020B0606030504020204" pitchFamily="34" charset="0"/>
              </a:rPr>
              <a:t>The use of cassava flour, stem and leaf and other by-products to develop a series of high value-added products, e.g. cassava flour food, cassava leaf silkworm farming, cassava stem matrix cultivation of black fungus and cassava leaf protein polypeptide products, etc.</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279882" y="798861"/>
            <a:ext cx="10972800" cy="562075"/>
          </a:xfrm>
        </p:spPr>
        <p:txBody>
          <a:bodyPr>
            <a:noAutofit/>
          </a:bodyPr>
          <a:lstStyle/>
          <a:p>
            <a:pPr algn="l"/>
            <a:r>
              <a:rPr lang="en-GB" altLang="zh-CN"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Prospect</a:t>
            </a:r>
            <a:endParaRPr lang="zh-CN" altLang="en-US" sz="28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2" name="图片 1"/>
          <p:cNvPicPr>
            <a:picLocks noChangeAspect="1"/>
          </p:cNvPicPr>
          <p:nvPr/>
        </p:nvPicPr>
        <p:blipFill>
          <a:blip r:embed="rId2"/>
          <a:stretch>
            <a:fillRect/>
          </a:stretch>
        </p:blipFill>
        <p:spPr>
          <a:xfrm>
            <a:off x="0" y="-75134"/>
            <a:ext cx="12192000" cy="853440"/>
          </a:xfrm>
          <a:prstGeom prst="rect">
            <a:avLst/>
          </a:prstGeom>
        </p:spPr>
      </p:pic>
      <p:cxnSp>
        <p:nvCxnSpPr>
          <p:cNvPr id="11" name="直接连接符 10"/>
          <p:cNvCxnSpPr/>
          <p:nvPr/>
        </p:nvCxnSpPr>
        <p:spPr>
          <a:xfrm flipV="1">
            <a:off x="149359" y="1381491"/>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49359" y="1492757"/>
            <a:ext cx="11640620" cy="876715"/>
          </a:xfrm>
          <a:prstGeom prst="rect">
            <a:avLst/>
          </a:prstGeom>
          <a:noFill/>
        </p:spPr>
        <p:txBody>
          <a:bodyPr wrap="square">
            <a:spAutoFit/>
          </a:bodyPr>
          <a:lstStyle/>
          <a:p>
            <a:pPr marL="285750" indent="-285750" fontAlgn="auto">
              <a:lnSpc>
                <a:spcPts val="3200"/>
              </a:lnSpc>
              <a:buFont typeface="Wingdings" panose="05000000000000000000" pitchFamily="2" charset="2"/>
              <a:buChar char="u"/>
            </a:pPr>
            <a:r>
              <a:rPr lang="en-GB" altLang="zh-CN" sz="2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International cooperation is the way out for the sustainable development of cassava industry</a:t>
            </a:r>
          </a:p>
        </p:txBody>
      </p:sp>
      <p:pic>
        <p:nvPicPr>
          <p:cNvPr id="7" name="图片 6">
            <a:extLst>
              <a:ext uri="{FF2B5EF4-FFF2-40B4-BE49-F238E27FC236}">
                <a16:creationId xmlns:a16="http://schemas.microsoft.com/office/drawing/2014/main" id="{D8250853-D50A-2F22-1FF4-9BB55D28945E}"/>
              </a:ext>
            </a:extLst>
          </p:cNvPr>
          <p:cNvPicPr>
            <a:picLocks noChangeAspect="1"/>
          </p:cNvPicPr>
          <p:nvPr/>
        </p:nvPicPr>
        <p:blipFill>
          <a:blip r:embed="rId3"/>
          <a:stretch>
            <a:fillRect/>
          </a:stretch>
        </p:blipFill>
        <p:spPr>
          <a:xfrm>
            <a:off x="4056963" y="2447915"/>
            <a:ext cx="8053762" cy="4238402"/>
          </a:xfrm>
          <a:prstGeom prst="rect">
            <a:avLst/>
          </a:prstGeom>
        </p:spPr>
      </p:pic>
      <p:pic>
        <p:nvPicPr>
          <p:cNvPr id="8" name="图片 3">
            <a:extLst>
              <a:ext uri="{FF2B5EF4-FFF2-40B4-BE49-F238E27FC236}">
                <a16:creationId xmlns:a16="http://schemas.microsoft.com/office/drawing/2014/main" id="{C9C47657-5FD7-113B-836F-B568BAA306F6}"/>
              </a:ext>
            </a:extLst>
          </p:cNvPr>
          <p:cNvPicPr>
            <a:picLocks noChangeAspect="1"/>
          </p:cNvPicPr>
          <p:nvPr/>
        </p:nvPicPr>
        <p:blipFill>
          <a:blip r:embed="rId4"/>
          <a:srcRect/>
          <a:stretch>
            <a:fillRect/>
          </a:stretch>
        </p:blipFill>
        <p:spPr>
          <a:xfrm>
            <a:off x="279882" y="4715272"/>
            <a:ext cx="3907604" cy="1522473"/>
          </a:xfrm>
          <a:prstGeom prst="rect">
            <a:avLst/>
          </a:prstGeom>
          <a:noFill/>
          <a:ln w="9525">
            <a:noFill/>
          </a:ln>
        </p:spPr>
      </p:pic>
      <p:sp>
        <p:nvSpPr>
          <p:cNvPr id="10" name="TextBox 9">
            <a:extLst>
              <a:ext uri="{FF2B5EF4-FFF2-40B4-BE49-F238E27FC236}">
                <a16:creationId xmlns:a16="http://schemas.microsoft.com/office/drawing/2014/main" id="{C65AEE05-1D7E-4F2A-9A62-B2D88F9F218D}"/>
              </a:ext>
            </a:extLst>
          </p:cNvPr>
          <p:cNvSpPr txBox="1"/>
          <p:nvPr/>
        </p:nvSpPr>
        <p:spPr>
          <a:xfrm>
            <a:off x="279882" y="2524739"/>
            <a:ext cx="3907604" cy="2031325"/>
          </a:xfrm>
          <a:prstGeom prst="rect">
            <a:avLst/>
          </a:prstGeom>
          <a:noFill/>
        </p:spPr>
        <p:txBody>
          <a:bodyPr wrap="square">
            <a:spAutoFit/>
          </a:bodyPr>
          <a:lstStyle/>
          <a:p>
            <a:r>
              <a:rPr lang="en-GB" dirty="0">
                <a:solidFill>
                  <a:srgbClr val="0070C0"/>
                </a:solidFill>
                <a:latin typeface="Open Sans" panose="020B0606030504020204" pitchFamily="34" charset="0"/>
                <a:ea typeface="Open Sans" panose="020B0606030504020204" pitchFamily="34" charset="0"/>
                <a:cs typeface="Open Sans" panose="020B0606030504020204" pitchFamily="34" charset="0"/>
              </a:rPr>
              <a:t>China has cooperated closely with cassava research institutions in Southeast Asia, South America and Africa, successively built 4 international cooperation bases and more than 40 cooperative units</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26855" y="743545"/>
            <a:ext cx="10972800" cy="562075"/>
          </a:xfrm>
        </p:spPr>
        <p:txBody>
          <a:bodyPr>
            <a:noAutofit/>
          </a:bodyPr>
          <a:lstStyle/>
          <a:p>
            <a:pPr algn="l"/>
            <a:r>
              <a:rPr lang="en-US" altLang="zh-CN"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altLang="zh-CN" sz="3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Prospects</a:t>
            </a:r>
            <a:endParaRPr lang="zh-CN" altLang="en-US" sz="32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2" name="图片 1"/>
          <p:cNvPicPr>
            <a:picLocks noChangeAspect="1"/>
          </p:cNvPicPr>
          <p:nvPr/>
        </p:nvPicPr>
        <p:blipFill>
          <a:blip r:embed="rId3"/>
          <a:stretch>
            <a:fillRect/>
          </a:stretch>
        </p:blipFill>
        <p:spPr>
          <a:xfrm>
            <a:off x="0" y="-75134"/>
            <a:ext cx="12192000" cy="853440"/>
          </a:xfrm>
          <a:prstGeom prst="rect">
            <a:avLst/>
          </a:prstGeom>
        </p:spPr>
      </p:pic>
      <p:cxnSp>
        <p:nvCxnSpPr>
          <p:cNvPr id="11" name="直接连接符 10"/>
          <p:cNvCxnSpPr/>
          <p:nvPr/>
        </p:nvCxnSpPr>
        <p:spPr>
          <a:xfrm flipV="1">
            <a:off x="149359" y="1546185"/>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85090" y="1622482"/>
            <a:ext cx="8197215" cy="502702"/>
          </a:xfrm>
          <a:prstGeom prst="rect">
            <a:avLst/>
          </a:prstGeom>
          <a:noFill/>
        </p:spPr>
        <p:txBody>
          <a:bodyPr wrap="square">
            <a:spAutoFit/>
          </a:bodyPr>
          <a:lstStyle/>
          <a:p>
            <a:pPr marL="285750" indent="-285750" fontAlgn="auto">
              <a:lnSpc>
                <a:spcPts val="3200"/>
              </a:lnSpc>
              <a:buFont typeface="Wingdings" panose="05000000000000000000" pitchFamily="2" charset="2"/>
              <a:buChar char="u"/>
            </a:pPr>
            <a:r>
              <a:rPr lang="en-GB" altLang="zh-CN" sz="2800" u="sng" kern="100"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International</a:t>
            </a:r>
            <a:r>
              <a:rPr lang="zh-CN" altLang="en-US" sz="2800" u="sng" kern="100" dirty="0">
                <a:solidFill>
                  <a:srgbClr val="0070C0"/>
                </a:solidFill>
                <a:effectLst>
                  <a:outerShdw blurRad="38100" dist="38100" dir="2700000" algn="tl">
                    <a:srgbClr val="000000">
                      <a:alpha val="43137"/>
                    </a:srgbClr>
                  </a:outerShdw>
                </a:effectLst>
                <a:latin typeface="Open Sans" panose="020B0606030504020204" pitchFamily="34" charset="0"/>
                <a:ea typeface="微软雅黑" panose="020B0503020204020204" pitchFamily="34" charset="-122"/>
                <a:cs typeface="Open Sans" panose="020B0606030504020204" pitchFamily="34" charset="0"/>
              </a:rPr>
              <a:t> </a:t>
            </a:r>
            <a:r>
              <a:rPr lang="en-GB" altLang="zh-CN" sz="2800" u="sng" kern="100"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Cooperation</a:t>
            </a:r>
            <a:endParaRPr lang="zh-CN" altLang="en-US" sz="2800" kern="1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pic>
        <p:nvPicPr>
          <p:cNvPr id="3" name="图片 2">
            <a:extLst>
              <a:ext uri="{FF2B5EF4-FFF2-40B4-BE49-F238E27FC236}">
                <a16:creationId xmlns:a16="http://schemas.microsoft.com/office/drawing/2014/main" id="{B0619339-A5E9-C553-B1F5-EAA49582CA9E}"/>
              </a:ext>
            </a:extLst>
          </p:cNvPr>
          <p:cNvPicPr>
            <a:picLocks noChangeAspect="1"/>
          </p:cNvPicPr>
          <p:nvPr/>
        </p:nvPicPr>
        <p:blipFill>
          <a:blip r:embed="rId4"/>
          <a:stretch>
            <a:fillRect/>
          </a:stretch>
        </p:blipFill>
        <p:spPr>
          <a:xfrm>
            <a:off x="85090" y="2442046"/>
            <a:ext cx="6126587" cy="3502124"/>
          </a:xfrm>
          <a:prstGeom prst="rect">
            <a:avLst/>
          </a:prstGeom>
        </p:spPr>
      </p:pic>
      <p:pic>
        <p:nvPicPr>
          <p:cNvPr id="5" name="图片 4">
            <a:extLst>
              <a:ext uri="{FF2B5EF4-FFF2-40B4-BE49-F238E27FC236}">
                <a16:creationId xmlns:a16="http://schemas.microsoft.com/office/drawing/2014/main" id="{A97F0679-6EEF-6B5D-01F6-F9FC82019D4D}"/>
              </a:ext>
            </a:extLst>
          </p:cNvPr>
          <p:cNvPicPr>
            <a:picLocks noChangeAspect="1"/>
          </p:cNvPicPr>
          <p:nvPr/>
        </p:nvPicPr>
        <p:blipFill>
          <a:blip r:embed="rId5"/>
          <a:stretch>
            <a:fillRect/>
          </a:stretch>
        </p:blipFill>
        <p:spPr>
          <a:xfrm>
            <a:off x="6281723" y="2444615"/>
            <a:ext cx="5825187" cy="3540082"/>
          </a:xfrm>
          <a:prstGeom prst="rect">
            <a:avLst/>
          </a:prstGeom>
        </p:spPr>
      </p:pic>
    </p:spTree>
    <p:extLst>
      <p:ext uri="{BB962C8B-B14F-4D97-AF65-F5344CB8AC3E}">
        <p14:creationId xmlns:p14="http://schemas.microsoft.com/office/powerpoint/2010/main" val="20990560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3545915" y="4270219"/>
            <a:ext cx="4910268" cy="834691"/>
          </a:xfrm>
          <a:prstGeom prst="rect">
            <a:avLst/>
          </a:prstGeom>
        </p:spPr>
        <p:txBody>
          <a:bodyPr wrap="none" lIns="91415" tIns="45708" rIns="91415" bIns="45708">
            <a:spAutoFit/>
          </a:bodyPr>
          <a:lstStyle/>
          <a:p>
            <a:pPr algn="ctr">
              <a:lnSpc>
                <a:spcPct val="150000"/>
              </a:lnSpc>
            </a:pPr>
            <a:r>
              <a:rPr lang="en-US" altLang="zh-CN" sz="3600" b="1" kern="0" dirty="0">
                <a:solidFill>
                  <a:schemeClr val="accent2"/>
                </a:solidFill>
                <a:latin typeface="Open Sans" panose="020B0606030504020204" pitchFamily="34" charset="0"/>
                <a:ea typeface="Open Sans" panose="020B0606030504020204" pitchFamily="34" charset="0"/>
                <a:cs typeface="Open Sans" panose="020B0606030504020204" pitchFamily="34" charset="0"/>
              </a:rPr>
              <a:t>General Information</a:t>
            </a:r>
            <a:endParaRPr lang="en-US" altLang="zh-CN" sz="3600" kern="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Open Sans" panose="020B0606030504020204" pitchFamily="34" charset="0"/>
              <a:cs typeface="Open Sans" panose="020B0606030504020204" pitchFamily="34" charset="0"/>
            </a:endParaRPr>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Open Sans" panose="020B0606030504020204" pitchFamily="34" charset="0"/>
              <a:cs typeface="Open Sans" panose="020B0606030504020204" pitchFamily="34" charset="0"/>
            </a:endParaRPr>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Open Sans" panose="020B0606030504020204" pitchFamily="34" charset="0"/>
              <a:cs typeface="Open Sans" panose="020B0606030504020204" pitchFamily="34" charset="0"/>
            </a:endParaRPr>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Open Sans" panose="020B0606030504020204" pitchFamily="34" charset="0"/>
              <a:cs typeface="Open Sans" panose="020B0606030504020204" pitchFamily="34" charset="0"/>
            </a:endParaRPr>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Open Sans" panose="020B0606030504020204" pitchFamily="34" charset="0"/>
              <a:cs typeface="Open Sans" panose="020B0606030504020204" pitchFamily="34" charset="0"/>
            </a:endParaRPr>
          </a:p>
        </p:txBody>
      </p:sp>
      <p:sp>
        <p:nvSpPr>
          <p:cNvPr id="11" name="文本框 17"/>
          <p:cNvSpPr txBox="1"/>
          <p:nvPr/>
        </p:nvSpPr>
        <p:spPr>
          <a:xfrm>
            <a:off x="4821493" y="2368491"/>
            <a:ext cx="2125102" cy="1200329"/>
          </a:xfrm>
          <a:prstGeom prst="rect">
            <a:avLst/>
          </a:prstGeom>
          <a:noFill/>
        </p:spPr>
        <p:txBody>
          <a:bodyPr wrap="square" rtlCol="0">
            <a:spAutoFit/>
          </a:bodyPr>
          <a:lstStyle/>
          <a:p>
            <a:pPr algn="ctr"/>
            <a:r>
              <a:rPr lang="en-US" altLang="zh-CN" sz="7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01</a:t>
            </a:r>
            <a:endParaRPr lang="zh-CN" altLang="en-US" sz="88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12" name="Immagine 6"/>
          <p:cNvPicPr>
            <a:picLocks noChangeAspect="1"/>
          </p:cNvPicPr>
          <p:nvPr/>
        </p:nvPicPr>
        <p:blipFill>
          <a:blip r:embed="rId3" cstate="email"/>
          <a:srcRect l="8654" t="32887" b="20814"/>
          <a:stretch>
            <a:fillRect/>
          </a:stretch>
        </p:blipFill>
        <p:spPr>
          <a:xfrm>
            <a:off x="0" y="-27093"/>
            <a:ext cx="12192000" cy="710353"/>
          </a:xfrm>
          <a:prstGeom prst="rect">
            <a:avLst/>
          </a:prstGeom>
        </p:spPr>
      </p:pic>
      <p:pic>
        <p:nvPicPr>
          <p:cNvPr id="13" name="图片 12" descr="联合国粮食署"/>
          <p:cNvPicPr>
            <a:picLocks noChangeAspect="1"/>
          </p:cNvPicPr>
          <p:nvPr/>
        </p:nvPicPr>
        <p:blipFill>
          <a:blip r:embed="rId4"/>
          <a:stretch>
            <a:fillRect/>
          </a:stretch>
        </p:blipFill>
        <p:spPr>
          <a:xfrm>
            <a:off x="143087" y="-96520"/>
            <a:ext cx="2291080" cy="850053"/>
          </a:xfrm>
          <a:prstGeom prst="rect">
            <a:avLst/>
          </a:prstGeom>
        </p:spPr>
      </p:pic>
      <p:pic>
        <p:nvPicPr>
          <p:cNvPr id="14" name="图片 13" descr="WFP SSC-白"/>
          <p:cNvPicPr>
            <a:picLocks noChangeAspect="1"/>
          </p:cNvPicPr>
          <p:nvPr/>
        </p:nvPicPr>
        <p:blipFill>
          <a:blip r:embed="rId5"/>
          <a:stretch>
            <a:fillRect/>
          </a:stretch>
        </p:blipFill>
        <p:spPr>
          <a:xfrm>
            <a:off x="3074055" y="-27093"/>
            <a:ext cx="1002453" cy="647700"/>
          </a:xfrm>
          <a:prstGeom prst="rect">
            <a:avLst/>
          </a:prstGeom>
        </p:spPr>
      </p:pic>
      <p:pic>
        <p:nvPicPr>
          <p:cNvPr id="15" name="Picture 15" descr="A picture containing window&#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398" y="51608"/>
            <a:ext cx="528843" cy="529200"/>
          </a:xfrm>
          <a:prstGeom prst="rect">
            <a:avLst/>
          </a:prstGeom>
        </p:spPr>
      </p:pic>
      <p:pic>
        <p:nvPicPr>
          <p:cNvPr id="16" name="Picture 13"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527" y="71570"/>
            <a:ext cx="527674" cy="5276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42" presetClass="path" presetSubtype="0" decel="100000" fill="hold" grpId="1" nodeType="withEffect">
                                  <p:stCondLst>
                                    <p:cond delay="0"/>
                                  </p:stCondLst>
                                  <p:childTnLst>
                                    <p:animMotion origin="layout" path="M -3.54167E-6 -7.40741E-7 L 0.08894 0.08519 " pathEditMode="relative" rAng="0" ptsTypes="AA">
                                      <p:cBhvr>
                                        <p:cTn id="15" dur="1000" spd="-100000" fill="hold"/>
                                        <p:tgtEl>
                                          <p:spTgt spid="8"/>
                                        </p:tgtEl>
                                        <p:attrNameLst>
                                          <p:attrName>ppt_x</p:attrName>
                                          <p:attrName>ppt_y</p:attrName>
                                        </p:attrNameLst>
                                      </p:cBhvr>
                                      <p:rCtr x="4440" y="4259"/>
                                    </p:animMotion>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par>
                                <p:cTn id="27" presetID="42" presetClass="path" presetSubtype="0" decel="100000" fill="hold" grpId="1" nodeType="withEffect">
                                  <p:stCondLst>
                                    <p:cond delay="0"/>
                                  </p:stCondLst>
                                  <p:childTnLst>
                                    <p:animMotion origin="layout" path="M -3.54167E-6 -7.40741E-7 L 0.08894 0.08519 " pathEditMode="relative" rAng="0" ptsTypes="AA">
                                      <p:cBhvr>
                                        <p:cTn id="28" dur="1000" spd="-100000" fill="hold"/>
                                        <p:tgtEl>
                                          <p:spTgt spid="9"/>
                                        </p:tgtEl>
                                        <p:attrNameLst>
                                          <p:attrName>ppt_x</p:attrName>
                                          <p:attrName>ppt_y</p:attrName>
                                        </p:attrNameLst>
                                      </p:cBhvr>
                                      <p:rCtr x="4440" y="4259"/>
                                    </p:animMotion>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35" presetClass="path" presetSubtype="0" decel="40000" fill="hold" grpId="1" nodeType="withEffect">
                                  <p:stCondLst>
                                    <p:cond delay="0"/>
                                  </p:stCondLst>
                                  <p:childTnLst>
                                    <p:animMotion origin="layout" path="M 0.03073 1.11111E-6 L -0.15924 1.11111E-6 " pathEditMode="relative" rAng="0" ptsTypes="AA">
                                      <p:cBhvr>
                                        <p:cTn id="33" dur="1000" spd="-100000" fill="hold"/>
                                        <p:tgtEl>
                                          <p:spTgt spid="10"/>
                                        </p:tgtEl>
                                        <p:attrNameLst>
                                          <p:attrName>ppt_x</p:attrName>
                                          <p:attrName>ppt_y</p:attrName>
                                        </p:attrNameLst>
                                      </p:cBhvr>
                                      <p:rCtr x="-9505" y="0"/>
                                    </p:animMotion>
                                  </p:childTnLst>
                                </p:cTn>
                              </p:par>
                              <p:par>
                                <p:cTn id="34" presetID="35" presetClass="path" presetSubtype="0" accel="40000" decel="40000" fill="hold" grpId="2" nodeType="withEffect">
                                  <p:stCondLst>
                                    <p:cond delay="1000"/>
                                  </p:stCondLst>
                                  <p:childTnLst>
                                    <p:animMotion origin="layout" path="M 0.03073 7.40741E-7 L -6.25E-7 7.40741E-7 " pathEditMode="relative" rAng="0" ptsTypes="AA">
                                      <p:cBhvr>
                                        <p:cTn id="35" dur="750" fill="hold"/>
                                        <p:tgtEl>
                                          <p:spTgt spid="10"/>
                                        </p:tgtEl>
                                        <p:attrNameLst>
                                          <p:attrName>ppt_x</p:attrName>
                                          <p:attrName>ppt_y</p:attrName>
                                        </p:attrNameLst>
                                      </p:cBhvr>
                                      <p:rCtr x="-1536" y="0"/>
                                    </p:animMotion>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bldLvl="0" animBg="1"/>
      <p:bldP spid="8" grpId="1" bldLvl="0" animBg="1"/>
      <p:bldP spid="76" grpId="0" bldLvl="0" animBg="1"/>
      <p:bldP spid="77" grpId="0" bldLvl="0" animBg="1"/>
      <p:bldP spid="9" grpId="0" bldLvl="0" animBg="1"/>
      <p:bldP spid="9" grpId="1" bldLvl="0" animBg="1"/>
      <p:bldP spid="10" grpId="0" bldLvl="0" animBg="1"/>
      <p:bldP spid="10" grpId="1" bldLvl="0" animBg="1"/>
      <p:bldP spid="10" grpId="2" bldLvl="0" animBg="1"/>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654" y="-24908"/>
            <a:ext cx="12191999" cy="6858000"/>
            <a:chOff x="1" y="0"/>
            <a:chExt cx="12191999" cy="6858000"/>
          </a:xfrm>
        </p:grpSpPr>
        <p:sp>
          <p:nvSpPr>
            <p:cNvPr id="4" name="Rectangle 3"/>
            <p:cNvSpPr/>
            <p:nvPr/>
          </p:nvSpPr>
          <p:spPr>
            <a:xfrm>
              <a:off x="1" y="0"/>
              <a:ext cx="1219199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re 3"/>
            <p:cNvSpPr txBox="1"/>
            <p:nvPr/>
          </p:nvSpPr>
          <p:spPr>
            <a:xfrm>
              <a:off x="3602343" y="1798780"/>
              <a:ext cx="4780343" cy="10414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stStyle>
            <a:p>
              <a:pPr algn="ctr">
                <a:lnSpc>
                  <a:spcPct val="120000"/>
                </a:lnSpc>
              </a:pPr>
              <a:r>
                <a:rPr lang="en-AU" sz="6000" dirty="0">
                  <a:solidFill>
                    <a:schemeClr val="accent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Thank You</a:t>
              </a:r>
            </a:p>
          </p:txBody>
        </p:sp>
      </p:grpSp>
      <p:sp>
        <p:nvSpPr>
          <p:cNvPr id="19" name="矩形 18"/>
          <p:cNvSpPr/>
          <p:nvPr/>
        </p:nvSpPr>
        <p:spPr>
          <a:xfrm>
            <a:off x="7198758" y="6249488"/>
            <a:ext cx="6096000" cy="58905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w="0"/>
                <a:solidFill>
                  <a:schemeClr val="bg1"/>
                </a:solidFill>
                <a:effectLst>
                  <a:reflection blurRad="6350" stA="53000" endA="300" endPos="35500" dir="5400000" sy="-90000" algn="bl" rotWithShape="0"/>
                </a:effectLst>
                <a:uLnTx/>
                <a:uFillTx/>
                <a:latin typeface="Open Sans" panose="020B0606030504020204" pitchFamily="34" charset="0"/>
                <a:ea typeface="Open Sans" panose="020B0606030504020204" pitchFamily="34" charset="0"/>
                <a:cs typeface="Open Sans" panose="020B0606030504020204" pitchFamily="34" charset="0"/>
              </a:rPr>
              <a:t>Sharing for Learning</a:t>
            </a:r>
            <a:endParaRPr kumimoji="0" lang="zh-CN" altLang="en-US" sz="3200" b="1" i="0" u="none" strike="noStrike" kern="0" cap="none" spc="0" normalizeH="0" baseline="0" noProof="0" dirty="0">
              <a:ln w="0"/>
              <a:solidFill>
                <a:schemeClr val="bg1"/>
              </a:solidFill>
              <a:effectLst>
                <a:reflection blurRad="6350" stA="53000" endA="300" endPos="35500" dir="5400000" sy="-90000" algn="bl" rotWithShape="0"/>
              </a:effectLst>
              <a:uLnTx/>
              <a:uFillTx/>
              <a:latin typeface="Open Sans" panose="020B0606030504020204" pitchFamily="34" charset="0"/>
              <a:ea typeface="等线" panose="02010600030101010101" pitchFamily="2" charset="-122"/>
              <a:cs typeface="Open Sans" panose="020B0606030504020204" pitchFamily="34" charset="0"/>
            </a:endParaRPr>
          </a:p>
        </p:txBody>
      </p:sp>
      <p:sp>
        <p:nvSpPr>
          <p:cNvPr id="16" name="文本框 9">
            <a:extLst>
              <a:ext uri="{FF2B5EF4-FFF2-40B4-BE49-F238E27FC236}">
                <a16:creationId xmlns:a16="http://schemas.microsoft.com/office/drawing/2014/main" id="{91F3BE89-CEEB-7DF5-9011-E64D01267FFF}"/>
              </a:ext>
            </a:extLst>
          </p:cNvPr>
          <p:cNvSpPr txBox="1"/>
          <p:nvPr/>
        </p:nvSpPr>
        <p:spPr>
          <a:xfrm>
            <a:off x="2031913" y="3431800"/>
            <a:ext cx="8165029" cy="1084656"/>
          </a:xfrm>
          <a:prstGeom prst="rect">
            <a:avLst/>
          </a:prstGeom>
          <a:noFill/>
        </p:spPr>
        <p:txBody>
          <a:bodyPr wrap="square" rtlCol="0" anchor="t">
            <a:spAutoFit/>
          </a:bodyPr>
          <a:lstStyle/>
          <a:p>
            <a:pPr>
              <a:lnSpc>
                <a:spcPct val="120000"/>
              </a:lnSpc>
            </a:pPr>
            <a:r>
              <a:rPr lang="en-AU"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sym typeface="+mn-ea"/>
              </a:rPr>
              <a:t>Contact info: </a:t>
            </a:r>
            <a:r>
              <a:rPr lang="en-AU"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sym typeface="+mn-ea"/>
                <a:hlinkClick r:id="rId2">
                  <a:extLst>
                    <a:ext uri="{A12FA001-AC4F-418D-AE19-62706E023703}">
                      <ahyp:hlinkClr xmlns:ahyp="http://schemas.microsoft.com/office/drawing/2018/hyperlinkcolor" val="tx"/>
                    </a:ext>
                  </a:extLst>
                </a:hlinkClick>
              </a:rPr>
              <a:t>scuta96@catas.cn</a:t>
            </a:r>
            <a:endParaRPr lang="en-GB"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zh-CN" altLang="en-US" sz="3200" dirty="0">
              <a:latin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D21488FE-2D1D-80B3-BC07-4C0DD4BFDBBF}"/>
              </a:ext>
            </a:extLst>
          </p:cNvPr>
          <p:cNvSpPr txBox="1"/>
          <p:nvPr/>
        </p:nvSpPr>
        <p:spPr>
          <a:xfrm>
            <a:off x="2031913" y="4703747"/>
            <a:ext cx="6350770" cy="1390573"/>
          </a:xfrm>
          <a:prstGeom prst="rect">
            <a:avLst/>
          </a:prstGeom>
          <a:noFill/>
        </p:spPr>
        <p:txBody>
          <a:bodyPr wrap="square" rtlCol="0">
            <a:spAutoFit/>
          </a:bodyPr>
          <a:lstStyle/>
          <a:p>
            <a:pPr>
              <a:lnSpc>
                <a:spcPct val="120000"/>
              </a:lnSpc>
            </a:pPr>
            <a:r>
              <a:rPr lang="en-GB" altLang="zh-CN"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The SSTC project is funded by</a:t>
            </a:r>
            <a:r>
              <a:rPr lang="en-US" altLang="zh-CN"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a:t>
            </a:r>
            <a:br>
              <a:rPr lang="en-GB" altLang="zh-CN"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br>
            <a:r>
              <a:rPr lang="en-GB" altLang="zh-CN"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Ministry of Agriculture and Rural Affairs </a:t>
            </a:r>
            <a:br>
              <a:rPr lang="en-GB" altLang="zh-CN"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br>
            <a:r>
              <a:rPr lang="en-GB" altLang="zh-CN"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P. R. China</a:t>
            </a:r>
            <a:endParaRPr lang="zh-CN" altLang="en-US" sz="2400" b="1" dirty="0">
              <a:solidFill>
                <a:schemeClr val="accent1"/>
              </a:solidFill>
              <a:latin typeface="Open Sans" panose="020B0606030504020204" pitchFamily="34" charset="0"/>
              <a:ea typeface="微软雅黑" panose="020B0503020204020204" pitchFamily="34" charset="-122"/>
              <a:cs typeface="Open Sans" panose="020B0606030504020204" pitchFamily="34" charset="0"/>
              <a:sym typeface="+mn-lt"/>
            </a:endParaRPr>
          </a:p>
        </p:txBody>
      </p:sp>
      <p:sp>
        <p:nvSpPr>
          <p:cNvPr id="29" name="等腰三角形 28">
            <a:extLst>
              <a:ext uri="{FF2B5EF4-FFF2-40B4-BE49-F238E27FC236}">
                <a16:creationId xmlns:a16="http://schemas.microsoft.com/office/drawing/2014/main" id="{0C978271-3AAC-A1D3-8987-B23F5F0DDE9A}"/>
              </a:ext>
            </a:extLst>
          </p:cNvPr>
          <p:cNvSpPr/>
          <p:nvPr/>
        </p:nvSpPr>
        <p:spPr>
          <a:xfrm>
            <a:off x="-4" y="58380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Open Sans" panose="020B0606030504020204" pitchFamily="34" charset="0"/>
            </a:endParaRPr>
          </a:p>
        </p:txBody>
      </p:sp>
      <p:pic>
        <p:nvPicPr>
          <p:cNvPr id="20" name="图片 19">
            <a:extLst>
              <a:ext uri="{FF2B5EF4-FFF2-40B4-BE49-F238E27FC236}">
                <a16:creationId xmlns:a16="http://schemas.microsoft.com/office/drawing/2014/main" id="{AF3137B8-6CBB-7B00-1857-DA00F1F8F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0"/>
            <a:ext cx="12192000" cy="1025236"/>
          </a:xfrm>
          <a:prstGeom prst="rect">
            <a:avLst/>
          </a:prstGeom>
        </p:spPr>
      </p:pic>
      <p:pic>
        <p:nvPicPr>
          <p:cNvPr id="6" name="图片 5" descr="图形用户界面, 应用程序&#10;&#10;描述已自动生成">
            <a:extLst>
              <a:ext uri="{FF2B5EF4-FFF2-40B4-BE49-F238E27FC236}">
                <a16:creationId xmlns:a16="http://schemas.microsoft.com/office/drawing/2014/main" id="{4B886523-8E10-4739-0F7A-15344EDBE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6941" y="5252132"/>
            <a:ext cx="6004618" cy="1645936"/>
          </a:xfrm>
          <a:prstGeom prst="rect">
            <a:avLst/>
          </a:prstGeom>
        </p:spPr>
      </p:pic>
      <p:pic>
        <p:nvPicPr>
          <p:cNvPr id="7" name="图片 6" descr="QR 代码&#10;&#10;描述已自动生成">
            <a:extLst>
              <a:ext uri="{FF2B5EF4-FFF2-40B4-BE49-F238E27FC236}">
                <a16:creationId xmlns:a16="http://schemas.microsoft.com/office/drawing/2014/main" id="{7D5C4963-4B27-46C9-F454-6871E902F6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0318" y="1587678"/>
            <a:ext cx="1500704" cy="1515621"/>
          </a:xfrm>
          <a:prstGeom prst="rect">
            <a:avLst/>
          </a:prstGeom>
        </p:spPr>
      </p:pic>
      <p:sp>
        <p:nvSpPr>
          <p:cNvPr id="15" name="TextBox 14">
            <a:extLst>
              <a:ext uri="{FF2B5EF4-FFF2-40B4-BE49-F238E27FC236}">
                <a16:creationId xmlns:a16="http://schemas.microsoft.com/office/drawing/2014/main" id="{18B66F3D-208D-409A-BA6E-BD99526BFD2B}"/>
              </a:ext>
            </a:extLst>
          </p:cNvPr>
          <p:cNvSpPr txBox="1"/>
          <p:nvPr/>
        </p:nvSpPr>
        <p:spPr>
          <a:xfrm>
            <a:off x="2031913" y="4080607"/>
            <a:ext cx="8599138" cy="392993"/>
          </a:xfrm>
          <a:prstGeom prst="rect">
            <a:avLst/>
          </a:prstGeom>
          <a:noFill/>
        </p:spPr>
        <p:txBody>
          <a:bodyPr wrap="square">
            <a:spAutoFit/>
          </a:bodyPr>
          <a:lstStyle/>
          <a:p>
            <a:pPr algn="just">
              <a:lnSpc>
                <a:spcPts val="2300"/>
              </a:lnSpc>
              <a:spcAft>
                <a:spcPts val="800"/>
              </a:spcAft>
            </a:pPr>
            <a:r>
              <a:rPr lang="en-GB" altLang="zh-CN"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Chinese Academy of Tropical Agricultural Sciences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287851" y="828047"/>
            <a:ext cx="10972800" cy="562075"/>
          </a:xfrm>
        </p:spPr>
        <p:txBody>
          <a:bodyPr>
            <a:noAutofit/>
          </a:bodyPr>
          <a:lstStyle/>
          <a:p>
            <a:pPr algn="l"/>
            <a:r>
              <a:rPr lang="en-US" altLang="zh-CN" sz="3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General Information</a:t>
            </a:r>
            <a:endParaRPr lang="zh-CN" altLang="en-US" sz="3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9" name="文本框 8"/>
          <p:cNvSpPr txBox="1"/>
          <p:nvPr/>
        </p:nvSpPr>
        <p:spPr>
          <a:xfrm>
            <a:off x="287851" y="1608672"/>
            <a:ext cx="11616298" cy="1015663"/>
          </a:xfrm>
          <a:prstGeom prst="rect">
            <a:avLst/>
          </a:prstGeom>
          <a:noFill/>
        </p:spPr>
        <p:txBody>
          <a:bodyPr wrap="square" rtlCol="0">
            <a:spAutoFit/>
          </a:bodyPr>
          <a:lstStyle/>
          <a:p>
            <a:pPr algn="just"/>
            <a:r>
              <a:rPr lang="en-US" altLang="zh-CN" sz="2000"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Cassava is the sixth largest food crop in the world, the main food for nearly one billion people in the world's hot regions, and important raw material for the starch, alcohol and feed industries in China.</a:t>
            </a:r>
            <a:endParaRPr lang="zh-CN" altLang="en-US" sz="2000" dirty="0">
              <a:solidFill>
                <a:srgbClr val="0070C0"/>
              </a:solidFill>
              <a:latin typeface="Open Sans" panose="020B0606030504020204" pitchFamily="34" charset="0"/>
              <a:cs typeface="Open Sans" panose="020B0606030504020204" pitchFamily="34" charset="0"/>
            </a:endParaRPr>
          </a:p>
        </p:txBody>
      </p:sp>
      <p:pic>
        <p:nvPicPr>
          <p:cNvPr id="2" name="图片 1"/>
          <p:cNvPicPr>
            <a:picLocks noChangeAspect="1"/>
          </p:cNvPicPr>
          <p:nvPr/>
        </p:nvPicPr>
        <p:blipFill>
          <a:blip r:embed="rId3"/>
          <a:stretch>
            <a:fillRect/>
          </a:stretch>
        </p:blipFill>
        <p:spPr>
          <a:xfrm>
            <a:off x="0" y="-75134"/>
            <a:ext cx="12192000" cy="853440"/>
          </a:xfrm>
          <a:prstGeom prst="rect">
            <a:avLst/>
          </a:prstGeom>
        </p:spPr>
      </p:pic>
      <p:cxnSp>
        <p:nvCxnSpPr>
          <p:cNvPr id="11" name="直接连接符 10"/>
          <p:cNvCxnSpPr/>
          <p:nvPr/>
        </p:nvCxnSpPr>
        <p:spPr>
          <a:xfrm flipV="1">
            <a:off x="149359" y="1439863"/>
            <a:ext cx="11125200" cy="50800"/>
          </a:xfrm>
          <a:prstGeom prst="line">
            <a:avLst/>
          </a:prstGeom>
          <a:ln w="63500" cmpd="thinThick">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矩形"/>
          <p:cNvSpPr/>
          <p:nvPr/>
        </p:nvSpPr>
        <p:spPr>
          <a:xfrm>
            <a:off x="418539" y="2896876"/>
            <a:ext cx="8386413" cy="2141164"/>
          </a:xfrm>
          <a:prstGeom prst="rect">
            <a:avLst/>
          </a:prstGeom>
          <a:noFill/>
          <a:ln w="9525" cap="flat" cmpd="sng">
            <a:noFill/>
            <a:prstDash val="solid"/>
            <a:miter/>
          </a:ln>
        </p:spPr>
        <p:txBody>
          <a:bodyPr vert="horz" wrap="square" lIns="121920" tIns="60960" rIns="121920" bIns="60960" anchor="t" anchorCtr="0">
            <a:spAutoFit/>
          </a:bodyPr>
          <a:lstStyle/>
          <a:p>
            <a:pPr marL="457200" indent="-457200" algn="just" defTabSz="609600" eaLnBrk="0" fontAlgn="base" hangingPunct="0">
              <a:lnSpc>
                <a:spcPts val="2300"/>
              </a:lnSpc>
              <a:buFont typeface="Wingdings" panose="05000000000000000000" pitchFamily="2" charset="2"/>
              <a:buChar char="u"/>
            </a:pPr>
            <a:r>
              <a:rPr lang="en-US" altLang="zh-CN"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In China, there are four advantageous production areas: "</a:t>
            </a:r>
            <a:r>
              <a:rPr lang="en-US" altLang="zh-CN" dirty="0">
                <a:solidFill>
                  <a:srgbClr val="0070C0"/>
                </a:solidFill>
                <a:effectLst>
                  <a:outerShdw blurRad="38100" dist="38100" dir="2700000" algn="tl">
                    <a:srgbClr val="000000">
                      <a:alpha val="43137"/>
                    </a:srgbClr>
                  </a:outerShdw>
                </a:effectLst>
                <a:highlight>
                  <a:srgbClr val="FFFF00"/>
                </a:highlight>
                <a:latin typeface="Open Sans" panose="020B0606030504020204" pitchFamily="34" charset="0"/>
                <a:ea typeface="Open Sans" panose="020B0606030504020204" pitchFamily="34" charset="0"/>
                <a:cs typeface="Open Sans" panose="020B0606030504020204" pitchFamily="34" charset="0"/>
              </a:rPr>
              <a:t>Gui East - Gui South, Gui West - Yunnan South, Guangdong </a:t>
            </a:r>
            <a:r>
              <a:rPr lang="en-US" altLang="zh-CN"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East - Min West Gan East, Qiong West - Guangdong West", among which Guangxi has outstanding advantages.</a:t>
            </a:r>
          </a:p>
          <a:p>
            <a:pPr marL="457200" indent="-457200" algn="just" defTabSz="609600" eaLnBrk="0" fontAlgn="base" hangingPunct="0">
              <a:lnSpc>
                <a:spcPts val="2300"/>
              </a:lnSpc>
              <a:buFont typeface="Wingdings" panose="05000000000000000000" pitchFamily="2" charset="2"/>
              <a:buChar char="u"/>
            </a:pPr>
            <a:r>
              <a:rPr lang="en-US" altLang="zh-CN"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Planted area of 4.57 million acres, production of 5 million tons </a:t>
            </a:r>
            <a:r>
              <a:rPr lang="zh-CN" altLang="en-US" dirty="0">
                <a:solidFill>
                  <a:srgbClr val="0070C0"/>
                </a:solidFill>
                <a:effectLst>
                  <a:outerShdw blurRad="38100" dist="38100" dir="2700000" algn="tl">
                    <a:srgbClr val="000000">
                      <a:alpha val="43137"/>
                    </a:srgbClr>
                  </a:outerShdw>
                </a:effectLst>
                <a:latin typeface="Open Sans" panose="020B0606030504020204" pitchFamily="34" charset="0"/>
                <a:ea typeface="微软雅黑" panose="020B0503020204020204" pitchFamily="34" charset="-122"/>
                <a:cs typeface="Open Sans" panose="020B0606030504020204" pitchFamily="34" charset="0"/>
              </a:rPr>
              <a:t>（</a:t>
            </a:r>
            <a:r>
              <a:rPr lang="en-US" altLang="zh-CN" dirty="0">
                <a:solidFill>
                  <a:srgbClr val="0070C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CCARS, 2022)</a:t>
            </a:r>
          </a:p>
          <a:p>
            <a:pPr marL="457200" indent="-457200" algn="just" defTabSz="609600" eaLnBrk="0" fontAlgn="base" hangingPunct="0">
              <a:lnSpc>
                <a:spcPts val="2100"/>
              </a:lnSpc>
              <a:buFont typeface="Wingdings" panose="05000000000000000000" pitchFamily="2" charset="2"/>
              <a:buChar char="u"/>
            </a:pPr>
            <a:endParaRPr lang="zh-CN" altLang="en-US" sz="1400"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extLst>
      <p:ext uri="{BB962C8B-B14F-4D97-AF65-F5344CB8AC3E}">
        <p14:creationId xmlns:p14="http://schemas.microsoft.com/office/powerpoint/2010/main" val="2112750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75134"/>
            <a:ext cx="12192000" cy="853440"/>
          </a:xfrm>
          <a:prstGeom prst="rect">
            <a:avLst/>
          </a:prstGeom>
        </p:spPr>
      </p:pic>
      <p:cxnSp>
        <p:nvCxnSpPr>
          <p:cNvPr id="11" name="直接连接符 10"/>
          <p:cNvCxnSpPr/>
          <p:nvPr/>
        </p:nvCxnSpPr>
        <p:spPr>
          <a:xfrm flipV="1">
            <a:off x="129546" y="1457279"/>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185402" y="1621449"/>
            <a:ext cx="4836343" cy="1477328"/>
          </a:xfrm>
          <a:prstGeom prst="rect">
            <a:avLst/>
          </a:prstGeom>
          <a:noFill/>
        </p:spPr>
        <p:txBody>
          <a:bodyPr wrap="square" rtlCol="0">
            <a:spAutoFit/>
          </a:bodyPr>
          <a:lstStyle/>
          <a:p>
            <a:pPr algn="just"/>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Stems: The main propagating material for cassava cultivation, rich in fiber, minerals and tannins; about 250 million tons of cassava stems (about 95%) are unused and wasted every year worldwide.</a:t>
            </a:r>
            <a:endParaRPr lang="zh-CN" altLang="en-US" sz="20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sp>
        <p:nvSpPr>
          <p:cNvPr id="3" name="对话气泡: 矩形 2"/>
          <p:cNvSpPr/>
          <p:nvPr/>
        </p:nvSpPr>
        <p:spPr>
          <a:xfrm>
            <a:off x="101108" y="1659738"/>
            <a:ext cx="4408586" cy="1569660"/>
          </a:xfrm>
          <a:prstGeom prst="wedgeRectCallout">
            <a:avLst>
              <a:gd name="adj1" fmla="val 57057"/>
              <a:gd name="adj2" fmla="val -30379"/>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sp>
        <p:nvSpPr>
          <p:cNvPr id="13" name="对话气泡: 矩形 12"/>
          <p:cNvSpPr/>
          <p:nvPr/>
        </p:nvSpPr>
        <p:spPr>
          <a:xfrm>
            <a:off x="7203440" y="1659890"/>
            <a:ext cx="4818305" cy="1569720"/>
          </a:xfrm>
          <a:prstGeom prst="wedgeRectCallout">
            <a:avLst>
              <a:gd name="adj1" fmla="val -78968"/>
              <a:gd name="adj2" fmla="val 53522"/>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sp>
        <p:nvSpPr>
          <p:cNvPr id="14" name="文本框 13"/>
          <p:cNvSpPr txBox="1"/>
          <p:nvPr/>
        </p:nvSpPr>
        <p:spPr>
          <a:xfrm>
            <a:off x="7290562" y="4244759"/>
            <a:ext cx="4666058" cy="2031325"/>
          </a:xfrm>
          <a:prstGeom prst="rect">
            <a:avLst/>
          </a:prstGeom>
          <a:noFill/>
        </p:spPr>
        <p:txBody>
          <a:bodyPr wrap="square" rtlCol="0">
            <a:spAutoFit/>
          </a:bodyPr>
          <a:lstStyle/>
          <a:p>
            <a:pPr algn="just"/>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Fresh / Dried Cassava: Rich in starch, the global annual trade volume of 12 million tons (dried chips), about 80% of the trade is distributed in Thailand, Vietnam and Indonesia in Southeast Asia, China is the main importer and consumer of dried cassava chips and raw starch.</a:t>
            </a:r>
            <a:endParaRPr lang="zh-CN" altLang="en-US"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sp>
        <p:nvSpPr>
          <p:cNvPr id="15" name="对话气泡: 矩形 14"/>
          <p:cNvSpPr/>
          <p:nvPr/>
        </p:nvSpPr>
        <p:spPr>
          <a:xfrm>
            <a:off x="7355688" y="4183205"/>
            <a:ext cx="4666057" cy="2308323"/>
          </a:xfrm>
          <a:prstGeom prst="wedgeRectCallout">
            <a:avLst>
              <a:gd name="adj1" fmla="val -77681"/>
              <a:gd name="adj2" fmla="val 21509"/>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70C0"/>
              </a:solidFill>
              <a:latin typeface="Open Sans" panose="020B0606030504020204" pitchFamily="34" charset="0"/>
              <a:cs typeface="Open Sans" panose="020B0606030504020204" pitchFamily="34" charset="0"/>
            </a:endParaRPr>
          </a:p>
        </p:txBody>
      </p:sp>
      <p:grpSp>
        <p:nvGrpSpPr>
          <p:cNvPr id="16" name="组合 15"/>
          <p:cNvGrpSpPr/>
          <p:nvPr/>
        </p:nvGrpSpPr>
        <p:grpSpPr>
          <a:xfrm>
            <a:off x="92250" y="3357963"/>
            <a:ext cx="5805554" cy="3550837"/>
            <a:chOff x="4166748" y="83158"/>
            <a:chExt cx="10020254" cy="5407158"/>
          </a:xfrm>
        </p:grpSpPr>
        <p:pic>
          <p:nvPicPr>
            <p:cNvPr id="17" name="图片 16"/>
            <p:cNvPicPr>
              <a:picLocks noChangeAspect="1"/>
            </p:cNvPicPr>
            <p:nvPr/>
          </p:nvPicPr>
          <p:blipFill rotWithShape="1">
            <a:blip r:embed="rId4"/>
            <a:srcRect r="60609"/>
            <a:stretch>
              <a:fillRect/>
            </a:stretch>
          </p:blipFill>
          <p:spPr>
            <a:xfrm>
              <a:off x="4166748" y="83158"/>
              <a:ext cx="3917585" cy="5407158"/>
            </a:xfrm>
            <a:prstGeom prst="rect">
              <a:avLst/>
            </a:prstGeom>
            <a:ln>
              <a:noFill/>
            </a:ln>
            <a:effectLst>
              <a:softEdge rad="112500"/>
            </a:effectLst>
          </p:spPr>
        </p:pic>
        <p:pic>
          <p:nvPicPr>
            <p:cNvPr id="18" name="图片 17"/>
            <p:cNvPicPr>
              <a:picLocks noChangeAspect="1"/>
            </p:cNvPicPr>
            <p:nvPr/>
          </p:nvPicPr>
          <p:blipFill>
            <a:blip r:embed="rId5"/>
            <a:stretch>
              <a:fillRect/>
            </a:stretch>
          </p:blipFill>
          <p:spPr>
            <a:xfrm>
              <a:off x="11296351" y="95451"/>
              <a:ext cx="2890651" cy="3079268"/>
            </a:xfrm>
            <a:prstGeom prst="rect">
              <a:avLst/>
            </a:prstGeom>
          </p:spPr>
        </p:pic>
      </p:gr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8832" t="13293" r="10012" b="11147"/>
          <a:stretch>
            <a:fillRect/>
          </a:stretch>
        </p:blipFill>
        <p:spPr>
          <a:xfrm rot="16200000">
            <a:off x="2107265" y="4446860"/>
            <a:ext cx="2591261" cy="1907722"/>
          </a:xfrm>
          <a:prstGeom prst="rect">
            <a:avLst/>
          </a:prstGeom>
          <a:ln>
            <a:noFill/>
          </a:ln>
          <a:effectLst>
            <a:outerShdw blurRad="190500" algn="tl" rotWithShape="0">
              <a:srgbClr val="000000">
                <a:alpha val="70000"/>
              </a:srgbClr>
            </a:outerShdw>
          </a:effectLst>
        </p:spPr>
      </p:pic>
      <p:pic>
        <p:nvPicPr>
          <p:cNvPr id="10" name="Picture 5" descr="旋转 IM1G_0127"/>
          <p:cNvPicPr>
            <a:picLocks noChangeAspect="1"/>
          </p:cNvPicPr>
          <p:nvPr/>
        </p:nvPicPr>
        <p:blipFill>
          <a:blip r:embed="rId7"/>
          <a:srcRect t="8211" r="10652" b="3050"/>
          <a:stretch>
            <a:fillRect/>
          </a:stretch>
        </p:blipFill>
        <p:spPr>
          <a:xfrm>
            <a:off x="4310018" y="1305620"/>
            <a:ext cx="2893539" cy="5487720"/>
          </a:xfrm>
          <a:prstGeom prst="rect">
            <a:avLst/>
          </a:prstGeom>
        </p:spPr>
      </p:pic>
      <p:sp>
        <p:nvSpPr>
          <p:cNvPr id="9" name="文本框 8"/>
          <p:cNvSpPr txBox="1"/>
          <p:nvPr/>
        </p:nvSpPr>
        <p:spPr>
          <a:xfrm>
            <a:off x="129547" y="1659738"/>
            <a:ext cx="4320180" cy="1477328"/>
          </a:xfrm>
          <a:prstGeom prst="rect">
            <a:avLst/>
          </a:prstGeom>
          <a:noFill/>
        </p:spPr>
        <p:txBody>
          <a:bodyPr wrap="square" rtlCol="0">
            <a:spAutoFit/>
          </a:bodyPr>
          <a:lstStyle/>
          <a:p>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Leaf: The main vegetable in cassava growing areas in Africa and Southeast Asia, with an annual trade volume of about 400,000 tons, rich in protein, minerals and flavonoids.</a:t>
            </a:r>
            <a:endParaRPr lang="zh-CN" altLang="en-US" dirty="0">
              <a:solidFill>
                <a:srgbClr val="0070C0"/>
              </a:solidFill>
              <a:latin typeface="Open Sans" panose="020B0606030504020204" pitchFamily="34" charset="0"/>
              <a:cs typeface="Open Sans" panose="020B0606030504020204" pitchFamily="34" charset="0"/>
            </a:endParaRPr>
          </a:p>
        </p:txBody>
      </p:sp>
      <p:sp>
        <p:nvSpPr>
          <p:cNvPr id="21" name="标题 1">
            <a:extLst>
              <a:ext uri="{FF2B5EF4-FFF2-40B4-BE49-F238E27FC236}">
                <a16:creationId xmlns:a16="http://schemas.microsoft.com/office/drawing/2014/main" id="{D94D80DC-D63B-A1BF-63D9-1755BE296A3B}"/>
              </a:ext>
            </a:extLst>
          </p:cNvPr>
          <p:cNvSpPr txBox="1">
            <a:spLocks/>
          </p:cNvSpPr>
          <p:nvPr/>
        </p:nvSpPr>
        <p:spPr>
          <a:xfrm>
            <a:off x="225559" y="826736"/>
            <a:ext cx="10972800" cy="5620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General Information</a:t>
            </a:r>
            <a:endParaRPr lang="zh-CN" altLang="en-US" sz="3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extLst>
      <p:ext uri="{BB962C8B-B14F-4D97-AF65-F5344CB8AC3E}">
        <p14:creationId xmlns:p14="http://schemas.microsoft.com/office/powerpoint/2010/main" val="771097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02521" y="1596985"/>
            <a:ext cx="2920816" cy="4555093"/>
          </a:xfrm>
          <a:prstGeom prst="rect">
            <a:avLst/>
          </a:prstGeom>
          <a:noFill/>
        </p:spPr>
        <p:txBody>
          <a:bodyPr wrap="square" rtlCol="0">
            <a:spAutoFit/>
          </a:bodyPr>
          <a:lstStyle/>
          <a:p>
            <a:pPr marL="285750" indent="-285750" algn="just">
              <a:buFont typeface="Wingdings" panose="05000000000000000000" pitchFamily="2" charset="2"/>
              <a:buChar char="u"/>
            </a:pPr>
            <a:r>
              <a:rPr lang="en-US" altLang="zh-CN" u="sng" dirty="0">
                <a:solidFill>
                  <a:srgbClr val="0070C0"/>
                </a:solidFill>
                <a:latin typeface="Open Sans" panose="020B0606030504020204" pitchFamily="34" charset="0"/>
                <a:ea typeface="Open Sans" panose="020B0606030504020204" pitchFamily="34" charset="0"/>
                <a:cs typeface="Open Sans" panose="020B0606030504020204" pitchFamily="34" charset="0"/>
              </a:rPr>
              <a:t>Cassava leaves     </a:t>
            </a:r>
          </a:p>
          <a:p>
            <a:pPr algn="just"/>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Cassava leaves are important by-products of cassava production, rich in protein (22.0%, DW), comparable to the crude protein content of dry grass (22.5%), but with high biomass and high metabolic energy, they are high-quality raw materials for animal feed. It is reported that cassava grows for about 8 months, and 18.3 tons of fresh stems and leaves can be harvested per hectare, with an annual yield of 40.0 tons/ha/year.</a:t>
            </a:r>
            <a:endParaRPr lang="zh-CN" altLang="en-US" sz="1600" dirty="0">
              <a:solidFill>
                <a:srgbClr val="0070C0"/>
              </a:solidFill>
              <a:latin typeface="Open Sans" panose="020B0606030504020204" pitchFamily="34" charset="0"/>
              <a:cs typeface="Open Sans" panose="020B0606030504020204" pitchFamily="34" charset="0"/>
            </a:endParaRPr>
          </a:p>
        </p:txBody>
      </p:sp>
      <p:pic>
        <p:nvPicPr>
          <p:cNvPr id="2" name="图片 1"/>
          <p:cNvPicPr>
            <a:picLocks noChangeAspect="1"/>
          </p:cNvPicPr>
          <p:nvPr/>
        </p:nvPicPr>
        <p:blipFill>
          <a:blip r:embed="rId2"/>
          <a:stretch>
            <a:fillRect/>
          </a:stretch>
        </p:blipFill>
        <p:spPr>
          <a:xfrm>
            <a:off x="0" y="-75134"/>
            <a:ext cx="12192000" cy="853440"/>
          </a:xfrm>
          <a:prstGeom prst="rect">
            <a:avLst/>
          </a:prstGeom>
        </p:spPr>
      </p:pic>
      <p:cxnSp>
        <p:nvCxnSpPr>
          <p:cNvPr id="11" name="直接连接符 10"/>
          <p:cNvCxnSpPr/>
          <p:nvPr/>
        </p:nvCxnSpPr>
        <p:spPr>
          <a:xfrm flipV="1">
            <a:off x="202521" y="1397329"/>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3" name="表格 12"/>
          <p:cNvGraphicFramePr/>
          <p:nvPr>
            <p:extLst>
              <p:ext uri="{D42A27DB-BD31-4B8C-83A1-F6EECF244321}">
                <p14:modId xmlns:p14="http://schemas.microsoft.com/office/powerpoint/2010/main" val="2109367624"/>
              </p:ext>
            </p:extLst>
          </p:nvPr>
        </p:nvGraphicFramePr>
        <p:xfrm>
          <a:off x="3318504" y="1765296"/>
          <a:ext cx="8743950" cy="2729865"/>
        </p:xfrm>
        <a:graphic>
          <a:graphicData uri="http://schemas.openxmlformats.org/drawingml/2006/table">
            <a:tbl>
              <a:tblPr/>
              <a:tblGrid>
                <a:gridCol w="1109980">
                  <a:extLst>
                    <a:ext uri="{9D8B030D-6E8A-4147-A177-3AD203B41FA5}">
                      <a16:colId xmlns:a16="http://schemas.microsoft.com/office/drawing/2014/main" val="20000"/>
                    </a:ext>
                  </a:extLst>
                </a:gridCol>
                <a:gridCol w="827405">
                  <a:extLst>
                    <a:ext uri="{9D8B030D-6E8A-4147-A177-3AD203B41FA5}">
                      <a16:colId xmlns:a16="http://schemas.microsoft.com/office/drawing/2014/main" val="20001"/>
                    </a:ext>
                  </a:extLst>
                </a:gridCol>
                <a:gridCol w="1148080">
                  <a:extLst>
                    <a:ext uri="{9D8B030D-6E8A-4147-A177-3AD203B41FA5}">
                      <a16:colId xmlns:a16="http://schemas.microsoft.com/office/drawing/2014/main" val="20002"/>
                    </a:ext>
                  </a:extLst>
                </a:gridCol>
                <a:gridCol w="791210">
                  <a:extLst>
                    <a:ext uri="{9D8B030D-6E8A-4147-A177-3AD203B41FA5}">
                      <a16:colId xmlns:a16="http://schemas.microsoft.com/office/drawing/2014/main" val="20003"/>
                    </a:ext>
                  </a:extLst>
                </a:gridCol>
                <a:gridCol w="1324610">
                  <a:extLst>
                    <a:ext uri="{9D8B030D-6E8A-4147-A177-3AD203B41FA5}">
                      <a16:colId xmlns:a16="http://schemas.microsoft.com/office/drawing/2014/main" val="20004"/>
                    </a:ext>
                  </a:extLst>
                </a:gridCol>
                <a:gridCol w="1671320">
                  <a:extLst>
                    <a:ext uri="{9D8B030D-6E8A-4147-A177-3AD203B41FA5}">
                      <a16:colId xmlns:a16="http://schemas.microsoft.com/office/drawing/2014/main" val="20005"/>
                    </a:ext>
                  </a:extLst>
                </a:gridCol>
                <a:gridCol w="1871345">
                  <a:extLst>
                    <a:ext uri="{9D8B030D-6E8A-4147-A177-3AD203B41FA5}">
                      <a16:colId xmlns:a16="http://schemas.microsoft.com/office/drawing/2014/main" val="20006"/>
                    </a:ext>
                  </a:extLst>
                </a:gridCol>
              </a:tblGrid>
              <a:tr h="354330">
                <a:tc rowSpan="2">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buNone/>
                      </a:pPr>
                      <a:endParaRPr lang="es-CO" altLang="x-none" sz="1800" b="1" dirty="0">
                        <a:latin typeface="Open Sans" panose="020B0606030504020204" pitchFamily="34" charset="0"/>
                        <a:ea typeface="Open Sans" panose="020B0606030504020204" pitchFamily="34" charset="0"/>
                        <a:cs typeface="Open Sans" panose="020B0606030504020204" pitchFamily="34" charset="0"/>
                      </a:endParaRPr>
                    </a:p>
                  </a:txBody>
                  <a:tcPr>
                    <a:lnL w="28575"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28575"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gridSpan="2">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n-US" altLang="zh-CN" sz="18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Dry matter</a:t>
                      </a:r>
                      <a:endParaRPr lang="zh-CN" altLang="es-CO" sz="1800" b="1" dirty="0">
                        <a:solidFill>
                          <a:srgbClr val="008000"/>
                        </a:solidFill>
                        <a:latin typeface="Open Sans" panose="020B0606030504020204" pitchFamily="34" charset="0"/>
                        <a:cs typeface="Open Sans" panose="020B0606030504020204" pitchFamily="34" charset="0"/>
                      </a:endParaRP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28575"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hMerge="1">
                  <a:txBody>
                    <a:bodyPr/>
                    <a:lstStyle/>
                    <a:p>
                      <a:endParaRPr lang="zh-CN"/>
                    </a:p>
                  </a:txBody>
                  <a:tcPr>
                    <a:lnR w="12700" cap="flat" cmpd="sng">
                      <a:solidFill>
                        <a:schemeClr val="tx1"/>
                      </a:solidFill>
                      <a:prstDash val="solid"/>
                      <a:headEnd type="none" w="sm" len="sm"/>
                      <a:tailEnd type="none" w="sm" len="sm"/>
                    </a:lnR>
                    <a:lnT w="28575"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tcPr>
                </a:tc>
                <a:tc gridSpan="2">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n-US" altLang="zh-CN" sz="18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Crude protein</a:t>
                      </a:r>
                      <a:endParaRPr lang="zh-CN" altLang="es-CO" sz="1800" b="1" dirty="0">
                        <a:solidFill>
                          <a:srgbClr val="008000"/>
                        </a:solidFill>
                        <a:latin typeface="Open Sans" panose="020B0606030504020204" pitchFamily="34" charset="0"/>
                        <a:cs typeface="Open Sans" panose="020B0606030504020204" pitchFamily="34" charset="0"/>
                      </a:endParaRP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28575"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hMerge="1">
                  <a:txBody>
                    <a:bodyPr/>
                    <a:lstStyle/>
                    <a:p>
                      <a:endParaRPr lang="zh-CN"/>
                    </a:p>
                  </a:txBody>
                  <a:tcPr>
                    <a:lnR w="12700" cap="flat" cmpd="sng">
                      <a:solidFill>
                        <a:schemeClr val="tx1"/>
                      </a:solidFill>
                      <a:prstDash val="solid"/>
                      <a:headEnd type="none" w="sm" len="sm"/>
                      <a:tailEnd type="none" w="sm" len="sm"/>
                    </a:lnR>
                    <a:lnT w="28575"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tcPr>
                </a:tc>
                <a:tc gridSpan="2">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n-US" altLang="zh-CN" sz="18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Metabolic energy</a:t>
                      </a:r>
                      <a:endParaRPr lang="zh-CN" altLang="es-CO" sz="1800" b="1" dirty="0">
                        <a:solidFill>
                          <a:srgbClr val="008000"/>
                        </a:solidFill>
                        <a:latin typeface="Open Sans" panose="020B0606030504020204" pitchFamily="34" charset="0"/>
                        <a:cs typeface="Open Sans" panose="020B0606030504020204" pitchFamily="34" charset="0"/>
                      </a:endParaRPr>
                    </a:p>
                  </a:txBody>
                  <a:tcPr anchor="ctr">
                    <a:lnL w="12700" cap="flat" cmpd="sng">
                      <a:solidFill>
                        <a:schemeClr val="tx1"/>
                      </a:solidFill>
                      <a:prstDash val="solid"/>
                      <a:headEnd type="none" w="sm" len="sm"/>
                      <a:tailEnd type="none" w="sm" len="sm"/>
                    </a:lnL>
                    <a:lnR w="28575" cap="flat" cmpd="sng">
                      <a:solidFill>
                        <a:schemeClr val="tx1"/>
                      </a:solidFill>
                      <a:prstDash val="solid"/>
                      <a:headEnd type="none" w="sm" len="sm"/>
                      <a:tailEnd type="none" w="sm" len="sm"/>
                    </a:lnR>
                    <a:lnT w="28575"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hMerge="1">
                  <a:txBody>
                    <a:bodyPr/>
                    <a:lstStyle/>
                    <a:p>
                      <a:endParaRPr lang="zh-CN"/>
                    </a:p>
                  </a:txBody>
                  <a:tcPr>
                    <a:lnR w="28575" cap="flat" cmpd="sng">
                      <a:solidFill>
                        <a:schemeClr val="tx1"/>
                      </a:solidFill>
                      <a:prstDash val="solid"/>
                      <a:headEnd type="none" w="sm" len="sm"/>
                      <a:tailEnd type="none" w="sm" len="sm"/>
                    </a:lnR>
                    <a:lnT w="28575"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tcPr>
                </a:tc>
                <a:extLst>
                  <a:ext uri="{0D108BD9-81ED-4DB2-BD59-A6C34878D82A}">
                    <a16:rowId xmlns:a16="http://schemas.microsoft.com/office/drawing/2014/main" val="10000"/>
                  </a:ext>
                </a:extLst>
              </a:tr>
              <a:tr h="352425">
                <a:tc vMerge="1">
                  <a:txBody>
                    <a:bodyPr/>
                    <a:lstStyle/>
                    <a:p>
                      <a:endParaRPr lang="zh-CN"/>
                    </a:p>
                  </a:txBody>
                  <a:tcPr anchor="ctr">
                    <a:lnL w="28575"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algn="ctr">
                        <a:buNone/>
                      </a:pPr>
                      <a:r>
                        <a:rPr lang="zh-CN" altLang="es-CO" sz="1400" dirty="0">
                          <a:latin typeface="Open Sans" panose="020B0606030504020204" pitchFamily="34" charset="0"/>
                          <a:cs typeface="Open Sans" panose="020B0606030504020204" pitchFamily="34" charset="0"/>
                        </a:rPr>
                        <a:t>%</a:t>
                      </a:r>
                    </a:p>
                  </a:txBody>
                  <a:tcP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algn="l">
                        <a:buNone/>
                      </a:pPr>
                      <a:r>
                        <a:rPr lang="zh-CN" altLang="es-CO" sz="1400" dirty="0">
                          <a:latin typeface="Open Sans" panose="020B0606030504020204" pitchFamily="34" charset="0"/>
                          <a:cs typeface="Open Sans" panose="020B0606030504020204" pitchFamily="34" charset="0"/>
                        </a:rPr>
                        <a:t>t/ha/</a:t>
                      </a:r>
                      <a:r>
                        <a:rPr lang="en-US" altLang="zh-CN" sz="1400" dirty="0">
                          <a:latin typeface="Open Sans" panose="020B0606030504020204" pitchFamily="34" charset="0"/>
                          <a:ea typeface="Open Sans" panose="020B0606030504020204" pitchFamily="34" charset="0"/>
                          <a:cs typeface="Open Sans" panose="020B0606030504020204" pitchFamily="34" charset="0"/>
                        </a:rPr>
                        <a:t>year</a:t>
                      </a:r>
                      <a:endParaRPr lang="zh-CN" altLang="es-CO" sz="1400" dirty="0">
                        <a:latin typeface="Open Sans" panose="020B0606030504020204" pitchFamily="34" charset="0"/>
                        <a:cs typeface="Open Sans" panose="020B0606030504020204" pitchFamily="34" charset="0"/>
                      </a:endParaRPr>
                    </a:p>
                  </a:txBody>
                  <a:tcP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algn="l">
                        <a:buNone/>
                      </a:pPr>
                      <a:r>
                        <a:rPr lang="zh-CN" altLang="es-CO" sz="1400" dirty="0">
                          <a:latin typeface="Open Sans" panose="020B0606030504020204" pitchFamily="34" charset="0"/>
                          <a:cs typeface="Open Sans" panose="020B0606030504020204" pitchFamily="34" charset="0"/>
                        </a:rPr>
                        <a:t>%</a:t>
                      </a:r>
                    </a:p>
                  </a:txBody>
                  <a:tcP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algn="l">
                        <a:buNone/>
                      </a:pPr>
                      <a:r>
                        <a:rPr lang="zh-CN" altLang="es-CO" sz="1400" dirty="0">
                          <a:latin typeface="Open Sans" panose="020B0606030504020204" pitchFamily="34" charset="0"/>
                          <a:cs typeface="Open Sans" panose="020B0606030504020204" pitchFamily="34" charset="0"/>
                        </a:rPr>
                        <a:t>kg/ha/</a:t>
                      </a:r>
                      <a:r>
                        <a:rPr lang="en-US" altLang="zh-CN" sz="1400" dirty="0">
                          <a:latin typeface="Open Sans" panose="020B0606030504020204" pitchFamily="34" charset="0"/>
                          <a:ea typeface="Open Sans" panose="020B0606030504020204" pitchFamily="34" charset="0"/>
                          <a:cs typeface="Open Sans" panose="020B0606030504020204" pitchFamily="34" charset="0"/>
                        </a:rPr>
                        <a:t>year</a:t>
                      </a:r>
                      <a:endParaRPr lang="zh-CN" altLang="es-CO" sz="1400" dirty="0">
                        <a:latin typeface="Open Sans" panose="020B0606030504020204" pitchFamily="34" charset="0"/>
                        <a:cs typeface="Open Sans" panose="020B0606030504020204" pitchFamily="34" charset="0"/>
                      </a:endParaRPr>
                    </a:p>
                  </a:txBody>
                  <a:tcP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algn="l">
                        <a:buNone/>
                      </a:pPr>
                      <a:r>
                        <a:rPr lang="en-US" altLang="zh-CN" sz="1400" dirty="0">
                          <a:latin typeface="Open Sans" panose="020B0606030504020204" pitchFamily="34" charset="0"/>
                          <a:ea typeface="Open Sans" panose="020B0606030504020204" pitchFamily="34" charset="0"/>
                          <a:cs typeface="Open Sans" panose="020B0606030504020204" pitchFamily="34" charset="0"/>
                          <a:sym typeface="+mn-ea"/>
                        </a:rPr>
                        <a:t>thermie </a:t>
                      </a:r>
                      <a:r>
                        <a:rPr lang="zh-CN" altLang="es-CO" sz="1400" dirty="0">
                          <a:latin typeface="Open Sans" panose="020B0606030504020204" pitchFamily="34" charset="0"/>
                          <a:cs typeface="Open Sans" panose="020B0606030504020204" pitchFamily="34" charset="0"/>
                        </a:rPr>
                        <a:t>/kg/</a:t>
                      </a:r>
                      <a:r>
                        <a:rPr lang="en-US" altLang="zh-CN" sz="1400" dirty="0">
                          <a:latin typeface="Open Sans" panose="020B0606030504020204" pitchFamily="34" charset="0"/>
                          <a:ea typeface="Open Sans" panose="020B0606030504020204" pitchFamily="34" charset="0"/>
                          <a:cs typeface="Open Sans" panose="020B0606030504020204" pitchFamily="34" charset="0"/>
                        </a:rPr>
                        <a:t>year</a:t>
                      </a:r>
                      <a:endParaRPr lang="zh-CN" altLang="es-CO" sz="1400" dirty="0">
                        <a:latin typeface="Open Sans" panose="020B0606030504020204" pitchFamily="34" charset="0"/>
                        <a:cs typeface="Open Sans" panose="020B0606030504020204" pitchFamily="34" charset="0"/>
                      </a:endParaRPr>
                    </a:p>
                  </a:txBody>
                  <a:tcP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algn="l">
                        <a:buNone/>
                      </a:pPr>
                      <a:r>
                        <a:rPr lang="en-US" altLang="zh-CN" sz="1400" dirty="0">
                          <a:latin typeface="Open Sans" panose="020B0606030504020204" pitchFamily="34" charset="0"/>
                          <a:ea typeface="Open Sans" panose="020B0606030504020204" pitchFamily="34" charset="0"/>
                          <a:cs typeface="Open Sans" panose="020B0606030504020204" pitchFamily="34" charset="0"/>
                        </a:rPr>
                        <a:t>thermie </a:t>
                      </a:r>
                      <a:r>
                        <a:rPr lang="zh-CN" altLang="es-CO" sz="1400" dirty="0">
                          <a:latin typeface="Open Sans" panose="020B0606030504020204" pitchFamily="34" charset="0"/>
                          <a:cs typeface="Open Sans" panose="020B0606030504020204" pitchFamily="34" charset="0"/>
                        </a:rPr>
                        <a:t>/ha/</a:t>
                      </a:r>
                      <a:r>
                        <a:rPr lang="en-US" altLang="zh-CN" sz="1400" dirty="0">
                          <a:latin typeface="Open Sans" panose="020B0606030504020204" pitchFamily="34" charset="0"/>
                          <a:ea typeface="Open Sans" panose="020B0606030504020204" pitchFamily="34" charset="0"/>
                          <a:cs typeface="Open Sans" panose="020B0606030504020204" pitchFamily="34" charset="0"/>
                        </a:rPr>
                        <a:t>year</a:t>
                      </a:r>
                      <a:endParaRPr lang="zh-CN" altLang="es-CO" sz="1400" dirty="0">
                        <a:latin typeface="Open Sans" panose="020B0606030504020204" pitchFamily="34" charset="0"/>
                        <a:cs typeface="Open Sans" panose="020B0606030504020204" pitchFamily="34" charset="0"/>
                      </a:endParaRPr>
                    </a:p>
                  </a:txBody>
                  <a:tcPr>
                    <a:lnL w="12700" cap="flat" cmpd="sng">
                      <a:solidFill>
                        <a:schemeClr val="tx1"/>
                      </a:solidFill>
                      <a:prstDash val="solid"/>
                      <a:headEnd type="none" w="sm" len="sm"/>
                      <a:tailEnd type="none" w="sm" len="sm"/>
                    </a:lnL>
                    <a:lnR w="28575"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03212">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buNone/>
                      </a:pPr>
                      <a:r>
                        <a:rPr lang="en-US" altLang="zh-CN" sz="1200" dirty="0">
                          <a:latin typeface="Open Sans" panose="020B0606030504020204" pitchFamily="34" charset="0"/>
                          <a:ea typeface="Open Sans" panose="020B0606030504020204" pitchFamily="34" charset="0"/>
                          <a:cs typeface="Open Sans" panose="020B0606030504020204" pitchFamily="34" charset="0"/>
                        </a:rPr>
                        <a:t>Kudzu</a:t>
                      </a:r>
                      <a:endParaRPr lang="zh-CN" altLang="es-CO" sz="1200" dirty="0">
                        <a:latin typeface="Open Sans" panose="020B0606030504020204" pitchFamily="34" charset="0"/>
                        <a:cs typeface="Open Sans" panose="020B0606030504020204" pitchFamily="34" charset="0"/>
                      </a:endParaRPr>
                    </a:p>
                  </a:txBody>
                  <a:tcPr anchor="ctr">
                    <a:lnL w="28575"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24</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10.0</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21.0</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2,100</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2.20</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22,000</a:t>
                      </a:r>
                    </a:p>
                  </a:txBody>
                  <a:tcPr anchor="ctr">
                    <a:lnL w="12700" cap="flat" cmpd="sng">
                      <a:solidFill>
                        <a:schemeClr val="tx1"/>
                      </a:solidFill>
                      <a:prstDash val="solid"/>
                      <a:headEnd type="none" w="sm" len="sm"/>
                      <a:tailEnd type="none" w="sm" len="sm"/>
                    </a:lnL>
                    <a:lnR w="28575"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extLst>
                  <a:ext uri="{0D108BD9-81ED-4DB2-BD59-A6C34878D82A}">
                    <a16:rowId xmlns:a16="http://schemas.microsoft.com/office/drawing/2014/main" val="10002"/>
                  </a:ext>
                </a:extLst>
              </a:tr>
              <a:tr h="303213">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buNone/>
                      </a:pPr>
                      <a:r>
                        <a:rPr lang="es-CO" altLang="zh-CN" sz="1200" dirty="0">
                          <a:latin typeface="Open Sans" panose="020B0606030504020204" pitchFamily="34" charset="0"/>
                          <a:ea typeface="Open Sans" panose="020B0606030504020204" pitchFamily="34" charset="0"/>
                          <a:cs typeface="Open Sans" panose="020B0606030504020204" pitchFamily="34" charset="0"/>
                        </a:rPr>
                        <a:t>Mountain Leeches</a:t>
                      </a:r>
                    </a:p>
                  </a:txBody>
                  <a:tcPr anchor="ctr">
                    <a:lnL w="28575"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21</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4.5</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15.0</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675</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1.90</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8,550</a:t>
                      </a:r>
                    </a:p>
                  </a:txBody>
                  <a:tcPr anchor="ctr">
                    <a:lnL w="12700" cap="flat" cmpd="sng">
                      <a:solidFill>
                        <a:schemeClr val="tx1"/>
                      </a:solidFill>
                      <a:prstDash val="solid"/>
                      <a:headEnd type="none" w="sm" len="sm"/>
                      <a:tailEnd type="none" w="sm" len="sm"/>
                    </a:lnL>
                    <a:lnR w="28575"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03213">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buNone/>
                      </a:pPr>
                      <a:r>
                        <a:rPr lang="es-CO" altLang="zh-CN" sz="1200" dirty="0">
                          <a:latin typeface="Open Sans" panose="020B0606030504020204" pitchFamily="34" charset="0"/>
                          <a:ea typeface="Open Sans" panose="020B0606030504020204" pitchFamily="34" charset="0"/>
                          <a:cs typeface="Open Sans" panose="020B0606030504020204" pitchFamily="34" charset="0"/>
                        </a:rPr>
                        <a:t>Silver Acacia</a:t>
                      </a:r>
                    </a:p>
                  </a:txBody>
                  <a:tcPr anchor="ctr">
                    <a:lnL w="28575"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35</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15.2</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25.7</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3,906</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1.90</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28,880</a:t>
                      </a:r>
                    </a:p>
                  </a:txBody>
                  <a:tcPr anchor="ctr">
                    <a:lnL w="12700" cap="flat" cmpd="sng">
                      <a:solidFill>
                        <a:schemeClr val="tx1"/>
                      </a:solidFill>
                      <a:prstDash val="solid"/>
                      <a:headEnd type="none" w="sm" len="sm"/>
                      <a:tailEnd type="none" w="sm" len="sm"/>
                    </a:lnL>
                    <a:lnR w="28575"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54012">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buNone/>
                      </a:pPr>
                      <a:r>
                        <a:rPr lang="en-US" altLang="zh-CN" sz="1200" dirty="0">
                          <a:latin typeface="Open Sans" panose="020B0606030504020204" pitchFamily="34" charset="0"/>
                          <a:ea typeface="Open Sans" panose="020B0606030504020204" pitchFamily="34" charset="0"/>
                          <a:cs typeface="Open Sans" panose="020B0606030504020204" pitchFamily="34" charset="0"/>
                        </a:rPr>
                        <a:t>Dry grass</a:t>
                      </a:r>
                      <a:endParaRPr lang="zh-CN" altLang="es-CO" sz="1200" dirty="0">
                        <a:latin typeface="Open Sans" panose="020B0606030504020204" pitchFamily="34" charset="0"/>
                        <a:cs typeface="Open Sans" panose="020B0606030504020204" pitchFamily="34" charset="0"/>
                      </a:endParaRP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25.8</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24.0</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22.5</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5,400</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1.47</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dirty="0">
                          <a:latin typeface="Open Sans" panose="020B0606030504020204" pitchFamily="34" charset="0"/>
                          <a:ea typeface="Open Sans" panose="020B0606030504020204" pitchFamily="34" charset="0"/>
                          <a:cs typeface="Open Sans" panose="020B0606030504020204" pitchFamily="34" charset="0"/>
                        </a:rPr>
                        <a:t>35,280</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03213">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buNone/>
                      </a:pPr>
                      <a:r>
                        <a:rPr lang="en-US" altLang="zh-CN" sz="1200" dirty="0">
                          <a:latin typeface="Open Sans" panose="020B0606030504020204" pitchFamily="34" charset="0"/>
                          <a:ea typeface="Open Sans" panose="020B0606030504020204" pitchFamily="34" charset="0"/>
                          <a:cs typeface="Open Sans" panose="020B0606030504020204" pitchFamily="34" charset="0"/>
                        </a:rPr>
                        <a:t>Young Stem Leaves</a:t>
                      </a:r>
                      <a:endParaRPr lang="zh-CN" altLang="es-CO" sz="1200" dirty="0">
                        <a:latin typeface="Open Sans" panose="020B0606030504020204" pitchFamily="34" charset="0"/>
                        <a:cs typeface="Open Sans" panose="020B0606030504020204" pitchFamily="34" charset="0"/>
                      </a:endParaRP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b="1" dirty="0">
                          <a:latin typeface="Open Sans" panose="020B0606030504020204" pitchFamily="34" charset="0"/>
                          <a:ea typeface="Open Sans" panose="020B0606030504020204" pitchFamily="34" charset="0"/>
                          <a:cs typeface="Open Sans" panose="020B0606030504020204" pitchFamily="34" charset="0"/>
                        </a:rPr>
                        <a:t>25</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b="1" dirty="0">
                          <a:latin typeface="Open Sans" panose="020B0606030504020204" pitchFamily="34" charset="0"/>
                          <a:ea typeface="Open Sans" panose="020B0606030504020204" pitchFamily="34" charset="0"/>
                          <a:cs typeface="Open Sans" panose="020B0606030504020204" pitchFamily="34" charset="0"/>
                        </a:rPr>
                        <a:t>40.0</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22.0</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8,800</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b="1" dirty="0">
                          <a:latin typeface="Open Sans" panose="020B0606030504020204" pitchFamily="34" charset="0"/>
                          <a:ea typeface="Open Sans" panose="020B0606030504020204" pitchFamily="34" charset="0"/>
                          <a:cs typeface="Open Sans" panose="020B0606030504020204" pitchFamily="34" charset="0"/>
                        </a:rPr>
                        <a:t>1.70</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Bookman Old Style" panose="02050604050505020204" pitchFamily="18" charset="0"/>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Bookman Old Style" panose="02050604050505020204" pitchFamily="18" charset="0"/>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Bookman Old Style" panose="02050604050505020204" pitchFamily="18" charset="0"/>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Bookman Old Style" panose="02050604050505020204" pitchFamily="18" charset="0"/>
                        </a:defRPr>
                      </a:lvl5pPr>
                    </a:lstStyle>
                    <a:p>
                      <a:pPr marL="0" lvl="0" indent="0" algn="ctr">
                        <a:buNone/>
                      </a:pPr>
                      <a:r>
                        <a:rPr lang="es-CO" altLang="zh-CN" sz="1800" b="1" dirty="0">
                          <a:latin typeface="Open Sans" panose="020B0606030504020204" pitchFamily="34" charset="0"/>
                          <a:ea typeface="Open Sans" panose="020B0606030504020204" pitchFamily="34" charset="0"/>
                          <a:cs typeface="Open Sans" panose="020B0606030504020204" pitchFamily="34" charset="0"/>
                        </a:rPr>
                        <a:t>68,000</a:t>
                      </a:r>
                    </a:p>
                  </a:txBody>
                  <a:tcPr anchor="ctr">
                    <a:lnL w="12700" cap="flat" cmpd="sng">
                      <a:solidFill>
                        <a:schemeClr val="tx1"/>
                      </a:solidFill>
                      <a:prstDash val="solid"/>
                      <a:headEnd type="none" w="sm" len="sm"/>
                      <a:tailEnd type="none" w="sm" len="sm"/>
                    </a:lnL>
                    <a:lnR w="12700" cap="flat" cmpd="sng">
                      <a:solidFill>
                        <a:schemeClr val="tx1"/>
                      </a:solidFill>
                      <a:prstDash val="solid"/>
                      <a:headEnd type="none" w="sm" len="sm"/>
                      <a:tailEnd type="none" w="sm" len="sm"/>
                    </a:lnR>
                    <a:lnT w="12700" cap="flat" cmpd="sng">
                      <a:solidFill>
                        <a:schemeClr val="tx1"/>
                      </a:solidFill>
                      <a:prstDash val="solid"/>
                      <a:headEnd type="none" w="sm" len="sm"/>
                      <a:tailEnd type="none" w="sm" len="sm"/>
                    </a:lnT>
                    <a:lnB w="12700" cap="flat" cmpd="sng">
                      <a:solidFill>
                        <a:schemeClr val="tx1"/>
                      </a:solidFill>
                      <a:prstDash val="solid"/>
                      <a:headEnd type="none" w="sm" len="sm"/>
                      <a:tailEnd type="none" w="sm" len="sm"/>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5" name="图片 4"/>
          <p:cNvPicPr>
            <a:picLocks noChangeAspect="1"/>
          </p:cNvPicPr>
          <p:nvPr/>
        </p:nvPicPr>
        <p:blipFill>
          <a:blip r:embed="rId3"/>
          <a:stretch>
            <a:fillRect/>
          </a:stretch>
        </p:blipFill>
        <p:spPr>
          <a:xfrm>
            <a:off x="5293360" y="4874256"/>
            <a:ext cx="5444273" cy="1760923"/>
          </a:xfrm>
          <a:prstGeom prst="rect">
            <a:avLst/>
          </a:prstGeom>
        </p:spPr>
      </p:pic>
      <p:sp>
        <p:nvSpPr>
          <p:cNvPr id="12" name="标题 1">
            <a:extLst>
              <a:ext uri="{FF2B5EF4-FFF2-40B4-BE49-F238E27FC236}">
                <a16:creationId xmlns:a16="http://schemas.microsoft.com/office/drawing/2014/main" id="{DCFD267C-10EC-DD2A-11E5-53DD97C23210}"/>
              </a:ext>
            </a:extLst>
          </p:cNvPr>
          <p:cNvSpPr>
            <a:spLocks noGrp="1"/>
          </p:cNvSpPr>
          <p:nvPr>
            <p:ph type="title"/>
          </p:nvPr>
        </p:nvSpPr>
        <p:spPr>
          <a:xfrm>
            <a:off x="225559" y="826736"/>
            <a:ext cx="10972800" cy="562075"/>
          </a:xfrm>
        </p:spPr>
        <p:txBody>
          <a:bodyPr>
            <a:noAutofit/>
          </a:bodyPr>
          <a:lstStyle/>
          <a:p>
            <a:pPr algn="l"/>
            <a:r>
              <a:rPr lang="en-US" altLang="zh-CN" sz="3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General Information</a:t>
            </a:r>
            <a:endParaRPr lang="zh-CN" altLang="en-US" sz="3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extLst>
      <p:ext uri="{BB962C8B-B14F-4D97-AF65-F5344CB8AC3E}">
        <p14:creationId xmlns:p14="http://schemas.microsoft.com/office/powerpoint/2010/main" val="1759489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25559" y="1751552"/>
            <a:ext cx="2999733" cy="2862322"/>
          </a:xfrm>
          <a:prstGeom prst="rect">
            <a:avLst/>
          </a:prstGeom>
          <a:noFill/>
        </p:spPr>
        <p:txBody>
          <a:bodyPr wrap="square" rtlCol="0">
            <a:spAutoFit/>
          </a:bodyPr>
          <a:lstStyle/>
          <a:p>
            <a:pPr marL="342900" indent="-342900" algn="just">
              <a:buFont typeface="Wingdings" panose="05000000000000000000" pitchFamily="2" charset="2"/>
              <a:buChar char="u"/>
            </a:pPr>
            <a:r>
              <a:rPr lang="en-US" altLang="zh-CN" u="sng" dirty="0">
                <a:solidFill>
                  <a:srgbClr val="0070C0"/>
                </a:solidFill>
                <a:latin typeface="Open Sans" panose="020B0606030504020204" pitchFamily="34" charset="0"/>
                <a:ea typeface="Open Sans" panose="020B0606030504020204" pitchFamily="34" charset="0"/>
                <a:cs typeface="Open Sans" panose="020B0606030504020204" pitchFamily="34" charset="0"/>
              </a:rPr>
              <a:t>Cassava Stalks</a:t>
            </a:r>
          </a:p>
          <a:p>
            <a:pPr algn="just"/>
            <a:r>
              <a:rPr lang="en-US" altLang="zh-CN"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Cassava stalks contain 4.47% crude protein, 39.32% crude fiber and 19.84% lignin, which is an ideal base material for edible mushroom cultivation. It can be used for black fungus, elm mushroom and golden needle mushroom substitute cultivation.</a:t>
            </a:r>
          </a:p>
          <a:p>
            <a:pPr algn="just"/>
            <a:endParaRPr lang="zh-CN" altLang="en-US" sz="16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pic>
        <p:nvPicPr>
          <p:cNvPr id="2" name="图片 1"/>
          <p:cNvPicPr>
            <a:picLocks noChangeAspect="1"/>
          </p:cNvPicPr>
          <p:nvPr/>
        </p:nvPicPr>
        <p:blipFill>
          <a:blip r:embed="rId3"/>
          <a:stretch>
            <a:fillRect/>
          </a:stretch>
        </p:blipFill>
        <p:spPr>
          <a:xfrm>
            <a:off x="0" y="-75134"/>
            <a:ext cx="12192000" cy="853440"/>
          </a:xfrm>
          <a:prstGeom prst="rect">
            <a:avLst/>
          </a:prstGeom>
        </p:spPr>
      </p:pic>
      <p:cxnSp>
        <p:nvCxnSpPr>
          <p:cNvPr id="11" name="直接连接符 10"/>
          <p:cNvCxnSpPr/>
          <p:nvPr/>
        </p:nvCxnSpPr>
        <p:spPr>
          <a:xfrm flipV="1">
            <a:off x="181257" y="1370747"/>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7" name="表格 6"/>
          <p:cNvGraphicFramePr>
            <a:graphicFrameLocks noGrp="1"/>
          </p:cNvGraphicFramePr>
          <p:nvPr>
            <p:extLst>
              <p:ext uri="{D42A27DB-BD31-4B8C-83A1-F6EECF244321}">
                <p14:modId xmlns:p14="http://schemas.microsoft.com/office/powerpoint/2010/main" val="28964960"/>
              </p:ext>
            </p:extLst>
          </p:nvPr>
        </p:nvGraphicFramePr>
        <p:xfrm>
          <a:off x="3283424" y="1883653"/>
          <a:ext cx="8665439" cy="2962644"/>
        </p:xfrm>
        <a:graphic>
          <a:graphicData uri="http://schemas.openxmlformats.org/drawingml/2006/table">
            <a:tbl>
              <a:tblPr firstRow="1" firstCol="1" bandRow="1">
                <a:tableStyleId>{125E5076-3810-47DD-B79F-674D7AD40C01}</a:tableStyleId>
              </a:tblPr>
              <a:tblGrid>
                <a:gridCol w="1088085">
                  <a:extLst>
                    <a:ext uri="{9D8B030D-6E8A-4147-A177-3AD203B41FA5}">
                      <a16:colId xmlns:a16="http://schemas.microsoft.com/office/drawing/2014/main" val="20000"/>
                    </a:ext>
                  </a:extLst>
                </a:gridCol>
                <a:gridCol w="1299921">
                  <a:extLst>
                    <a:ext uri="{9D8B030D-6E8A-4147-A177-3AD203B41FA5}">
                      <a16:colId xmlns:a16="http://schemas.microsoft.com/office/drawing/2014/main" val="20001"/>
                    </a:ext>
                  </a:extLst>
                </a:gridCol>
                <a:gridCol w="984968">
                  <a:extLst>
                    <a:ext uri="{9D8B030D-6E8A-4147-A177-3AD203B41FA5}">
                      <a16:colId xmlns:a16="http://schemas.microsoft.com/office/drawing/2014/main" val="20002"/>
                    </a:ext>
                  </a:extLst>
                </a:gridCol>
                <a:gridCol w="984968">
                  <a:extLst>
                    <a:ext uri="{9D8B030D-6E8A-4147-A177-3AD203B41FA5}">
                      <a16:colId xmlns:a16="http://schemas.microsoft.com/office/drawing/2014/main" val="20003"/>
                    </a:ext>
                  </a:extLst>
                </a:gridCol>
                <a:gridCol w="1242200">
                  <a:extLst>
                    <a:ext uri="{9D8B030D-6E8A-4147-A177-3AD203B41FA5}">
                      <a16:colId xmlns:a16="http://schemas.microsoft.com/office/drawing/2014/main" val="20004"/>
                    </a:ext>
                  </a:extLst>
                </a:gridCol>
                <a:gridCol w="917000">
                  <a:extLst>
                    <a:ext uri="{9D8B030D-6E8A-4147-A177-3AD203B41FA5}">
                      <a16:colId xmlns:a16="http://schemas.microsoft.com/office/drawing/2014/main" val="20005"/>
                    </a:ext>
                  </a:extLst>
                </a:gridCol>
                <a:gridCol w="1364486">
                  <a:extLst>
                    <a:ext uri="{9D8B030D-6E8A-4147-A177-3AD203B41FA5}">
                      <a16:colId xmlns:a16="http://schemas.microsoft.com/office/drawing/2014/main" val="20006"/>
                    </a:ext>
                  </a:extLst>
                </a:gridCol>
                <a:gridCol w="783811">
                  <a:extLst>
                    <a:ext uri="{9D8B030D-6E8A-4147-A177-3AD203B41FA5}">
                      <a16:colId xmlns:a16="http://schemas.microsoft.com/office/drawing/2014/main" val="20007"/>
                    </a:ext>
                  </a:extLst>
                </a:gridCol>
              </a:tblGrid>
              <a:tr h="317807">
                <a:tc>
                  <a:txBody>
                    <a:bodyPr/>
                    <a:lstStyle/>
                    <a:p>
                      <a:pPr algn="ctr">
                        <a:lnSpc>
                          <a:spcPts val="1200"/>
                        </a:lnSpc>
                        <a:spcBef>
                          <a:spcPts val="250"/>
                        </a:spcBef>
                        <a:spcAft>
                          <a:spcPts val="0"/>
                        </a:spcAft>
                      </a:pPr>
                      <a:r>
                        <a:rPr lang="en-US" altLang="zh-CN"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Base Materials</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Bef>
                          <a:spcPts val="250"/>
                        </a:spcBef>
                        <a:spcAft>
                          <a:spcPts val="0"/>
                        </a:spcAft>
                      </a:pPr>
                      <a:r>
                        <a:rPr lang="en-US" altLang="zh-CN"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Crude Protein</a:t>
                      </a: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Bef>
                          <a:spcPts val="250"/>
                        </a:spcBef>
                        <a:spcAft>
                          <a:spcPts val="0"/>
                        </a:spcAft>
                      </a:pPr>
                      <a:r>
                        <a:rPr lang="en-US" altLang="zh-CN"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Crude Fat</a:t>
                      </a: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Bef>
                          <a:spcPts val="250"/>
                        </a:spcBef>
                        <a:spcAft>
                          <a:spcPts val="0"/>
                        </a:spcAft>
                      </a:pPr>
                      <a:r>
                        <a:rPr lang="en-US" altLang="zh-CN"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Cellulose</a:t>
                      </a: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Bef>
                          <a:spcPts val="250"/>
                        </a:spcBef>
                        <a:spcAft>
                          <a:spcPts val="0"/>
                        </a:spcAft>
                      </a:pPr>
                      <a:r>
                        <a:rPr lang="en-US" altLang="zh-CN"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Hemicellulose</a:t>
                      </a: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Bef>
                          <a:spcPts val="250"/>
                        </a:spcBef>
                        <a:spcAft>
                          <a:spcPts val="0"/>
                        </a:spcAft>
                      </a:pPr>
                      <a:r>
                        <a:rPr lang="en-US" altLang="zh-CN"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Lignin</a:t>
                      </a: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Bef>
                          <a:spcPts val="250"/>
                        </a:spcBef>
                        <a:spcAft>
                          <a:spcPts val="0"/>
                        </a:spcAft>
                      </a:pPr>
                      <a:r>
                        <a:rPr lang="en-US" altLang="zh-CN"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Nitrogen-free Leachate</a:t>
                      </a: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Bef>
                          <a:spcPts val="250"/>
                        </a:spcBef>
                        <a:spcAft>
                          <a:spcPts val="0"/>
                        </a:spcAft>
                      </a:pPr>
                      <a:r>
                        <a:rPr lang="en-US" altLang="zh-CN"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Ash</a:t>
                      </a: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9645">
                <a:tc>
                  <a:txBody>
                    <a:bodyPr/>
                    <a:lstStyle/>
                    <a:p>
                      <a:pPr algn="ctr">
                        <a:lnSpc>
                          <a:spcPts val="1400"/>
                        </a:lnSpc>
                        <a:spcBef>
                          <a:spcPts val="250"/>
                        </a:spcBef>
                        <a:spcAft>
                          <a:spcPts val="0"/>
                        </a:spcAft>
                      </a:pPr>
                      <a:r>
                        <a:rPr lang="en-US" altLang="zh-CN" sz="1100" b="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Mixed Wood Chips</a:t>
                      </a:r>
                      <a:endParaRPr lang="zh-CN" sz="1400" b="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1.57</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3.12</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36.12</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12.58</a:t>
                      </a:r>
                      <a:endParaRPr lang="zh-CN" sz="1400" kern="10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19.17</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24.52</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2.92</a:t>
                      </a:r>
                      <a:endParaRPr lang="zh-CN" sz="1400" kern="10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1"/>
                  </a:ext>
                </a:extLst>
              </a:tr>
              <a:tr h="399645">
                <a:tc>
                  <a:txBody>
                    <a:bodyPr/>
                    <a:lstStyle/>
                    <a:p>
                      <a:pPr algn="ctr">
                        <a:lnSpc>
                          <a:spcPts val="1400"/>
                        </a:lnSpc>
                        <a:spcBef>
                          <a:spcPts val="250"/>
                        </a:spcBef>
                        <a:spcAft>
                          <a:spcPts val="0"/>
                        </a:spcAft>
                      </a:pPr>
                      <a:r>
                        <a:rPr lang="en-US" altLang="zh-CN" sz="1100" b="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Cottonseed Hulls</a:t>
                      </a:r>
                      <a:endParaRPr lang="zh-CN" sz="1400" b="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5.07</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1.57</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32.73</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21.42</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15.18</a:t>
                      </a:r>
                      <a:endParaRPr lang="zh-CN" sz="1400" kern="10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18.19</a:t>
                      </a:r>
                      <a:endParaRPr lang="zh-CN" sz="1400" kern="10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5.84</a:t>
                      </a:r>
                      <a:endParaRPr lang="zh-CN" sz="1400" kern="10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extLst>
                  <a:ext uri="{0D108BD9-81ED-4DB2-BD59-A6C34878D82A}">
                    <a16:rowId xmlns:a16="http://schemas.microsoft.com/office/drawing/2014/main" val="10002"/>
                  </a:ext>
                </a:extLst>
              </a:tr>
              <a:tr h="399645">
                <a:tc>
                  <a:txBody>
                    <a:bodyPr/>
                    <a:lstStyle/>
                    <a:p>
                      <a:pPr algn="ctr">
                        <a:lnSpc>
                          <a:spcPts val="1400"/>
                        </a:lnSpc>
                        <a:spcBef>
                          <a:spcPts val="250"/>
                        </a:spcBef>
                        <a:spcAft>
                          <a:spcPts val="0"/>
                        </a:spcAft>
                      </a:pPr>
                      <a:r>
                        <a:rPr lang="en-US" altLang="zh-CN" sz="1100" b="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Corn Cobs</a:t>
                      </a:r>
                      <a:endParaRPr lang="zh-CN" sz="1400" b="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2.05</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0.78</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30.26</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34.13</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17.19</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13.46</a:t>
                      </a:r>
                      <a:endParaRPr lang="zh-CN" sz="1400" kern="10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2.13</a:t>
                      </a:r>
                      <a:endParaRPr lang="zh-CN" sz="1400" kern="10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extLst>
                  <a:ext uri="{0D108BD9-81ED-4DB2-BD59-A6C34878D82A}">
                    <a16:rowId xmlns:a16="http://schemas.microsoft.com/office/drawing/2014/main" val="10003"/>
                  </a:ext>
                </a:extLst>
              </a:tr>
              <a:tr h="310306">
                <a:tc>
                  <a:txBody>
                    <a:bodyPr/>
                    <a:lstStyle/>
                    <a:p>
                      <a:pPr algn="ctr">
                        <a:lnSpc>
                          <a:spcPts val="1400"/>
                        </a:lnSpc>
                        <a:spcBef>
                          <a:spcPts val="250"/>
                        </a:spcBef>
                        <a:spcAft>
                          <a:spcPts val="0"/>
                        </a:spcAft>
                      </a:pPr>
                      <a:r>
                        <a:rPr lang="en-US" altLang="zh-CN" sz="1100" b="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Corn Stalks</a:t>
                      </a:r>
                      <a:endParaRPr lang="zh-CN" sz="1400" b="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3.51</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0.82</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32.91</a:t>
                      </a:r>
                      <a:endParaRPr lang="zh-CN" sz="1400" kern="10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31.89</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14.65</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11.36</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4.86</a:t>
                      </a:r>
                      <a:endParaRPr lang="zh-CN" sz="1400" kern="10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extLst>
                  <a:ext uri="{0D108BD9-81ED-4DB2-BD59-A6C34878D82A}">
                    <a16:rowId xmlns:a16="http://schemas.microsoft.com/office/drawing/2014/main" val="10004"/>
                  </a:ext>
                </a:extLst>
              </a:tr>
              <a:tr h="388733">
                <a:tc>
                  <a:txBody>
                    <a:bodyPr/>
                    <a:lstStyle/>
                    <a:p>
                      <a:pPr algn="ctr">
                        <a:lnSpc>
                          <a:spcPts val="1400"/>
                        </a:lnSpc>
                        <a:spcBef>
                          <a:spcPts val="250"/>
                        </a:spcBef>
                        <a:spcAft>
                          <a:spcPts val="0"/>
                        </a:spcAft>
                      </a:pPr>
                      <a:r>
                        <a:rPr lang="en-US" altLang="zh-CN" sz="1100" b="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Wheat Stalks</a:t>
                      </a:r>
                      <a:endParaRPr lang="zh-CN" sz="1400" b="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2.63</a:t>
                      </a:r>
                      <a:endParaRPr lang="zh-CN" sz="1400" kern="10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1.16</a:t>
                      </a:r>
                      <a:endParaRPr lang="zh-CN" sz="1400" kern="10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43.6</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22.21</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9.32</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14.81</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6.27</a:t>
                      </a:r>
                      <a:endParaRPr lang="zh-CN" sz="1400" kern="10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extLst>
                  <a:ext uri="{0D108BD9-81ED-4DB2-BD59-A6C34878D82A}">
                    <a16:rowId xmlns:a16="http://schemas.microsoft.com/office/drawing/2014/main" val="10005"/>
                  </a:ext>
                </a:extLst>
              </a:tr>
              <a:tr h="336902">
                <a:tc>
                  <a:txBody>
                    <a:bodyPr/>
                    <a:lstStyle/>
                    <a:p>
                      <a:pPr algn="ctr">
                        <a:lnSpc>
                          <a:spcPts val="1400"/>
                        </a:lnSpc>
                        <a:spcBef>
                          <a:spcPts val="250"/>
                        </a:spcBef>
                        <a:spcAft>
                          <a:spcPts val="0"/>
                        </a:spcAft>
                      </a:pPr>
                      <a:r>
                        <a:rPr lang="en-US" altLang="zh-CN" sz="1100" b="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Sorghum Stalks</a:t>
                      </a:r>
                      <a:endParaRPr lang="zh-CN" sz="1400" b="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3.42</a:t>
                      </a:r>
                      <a:endParaRPr lang="zh-CN" sz="1400" kern="10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1.73</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40.11</a:t>
                      </a:r>
                      <a:endParaRPr lang="zh-CN" sz="1400" kern="10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30.15</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7.68</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10.79</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6.12</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noFill/>
                  </a:tcPr>
                </a:tc>
                <a:extLst>
                  <a:ext uri="{0D108BD9-81ED-4DB2-BD59-A6C34878D82A}">
                    <a16:rowId xmlns:a16="http://schemas.microsoft.com/office/drawing/2014/main" val="10006"/>
                  </a:ext>
                </a:extLst>
              </a:tr>
              <a:tr h="399645">
                <a:tc>
                  <a:txBody>
                    <a:bodyPr/>
                    <a:lstStyle/>
                    <a:p>
                      <a:pPr algn="ctr">
                        <a:lnSpc>
                          <a:spcPts val="1400"/>
                        </a:lnSpc>
                        <a:spcBef>
                          <a:spcPts val="250"/>
                        </a:spcBef>
                        <a:spcAft>
                          <a:spcPts val="0"/>
                        </a:spcAft>
                      </a:pPr>
                      <a:r>
                        <a:rPr lang="en-US" altLang="zh-CN" sz="1100" b="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Cassava Stalks</a:t>
                      </a:r>
                      <a:endParaRPr lang="zh-CN" sz="1400" b="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lnSpc>
                          <a:spcPts val="1200"/>
                        </a:lnSpc>
                        <a:spcBef>
                          <a:spcPts val="250"/>
                        </a:spcBef>
                        <a:spcAft>
                          <a:spcPts val="0"/>
                        </a:spcAft>
                      </a:pPr>
                      <a:r>
                        <a:rPr lang="en-US" sz="1100" kern="10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4.47</a:t>
                      </a:r>
                      <a:endParaRPr lang="zh-CN" sz="1400" kern="100" dirty="0">
                        <a:solidFill>
                          <a:srgbClr val="FF0000"/>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0.38</a:t>
                      </a:r>
                      <a:endParaRPr lang="zh-CN" sz="1400" kern="10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lnSpc>
                          <a:spcPts val="1200"/>
                        </a:lnSpc>
                        <a:spcBef>
                          <a:spcPts val="250"/>
                        </a:spcBef>
                        <a:spcAft>
                          <a:spcPts val="0"/>
                        </a:spcAft>
                      </a:pPr>
                      <a:r>
                        <a:rPr lang="en-US" sz="1100" kern="10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39.32</a:t>
                      </a:r>
                      <a:endParaRPr lang="zh-CN" sz="1400" kern="100" dirty="0">
                        <a:solidFill>
                          <a:srgbClr val="FF0000"/>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11.88</a:t>
                      </a:r>
                      <a:endParaRPr lang="zh-CN" sz="1400" kern="10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lnSpc>
                          <a:spcPts val="1200"/>
                        </a:lnSpc>
                        <a:spcBef>
                          <a:spcPts val="250"/>
                        </a:spcBef>
                        <a:spcAft>
                          <a:spcPts val="0"/>
                        </a:spcAft>
                      </a:pPr>
                      <a:r>
                        <a:rPr lang="en-US" sz="1100" kern="10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19.84</a:t>
                      </a:r>
                      <a:endParaRPr lang="zh-CN" sz="1400" kern="100" dirty="0">
                        <a:solidFill>
                          <a:srgbClr val="FF0000"/>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21.32</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lnSpc>
                          <a:spcPts val="1200"/>
                        </a:lnSpc>
                        <a:spcBef>
                          <a:spcPts val="250"/>
                        </a:spcBef>
                        <a:spcAft>
                          <a:spcPts val="0"/>
                        </a:spcAft>
                      </a:pPr>
                      <a:r>
                        <a:rPr lang="en-US" sz="11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2.79</a:t>
                      </a:r>
                      <a:endParaRPr lang="zh-CN" sz="1400" kern="100" dirty="0">
                        <a:solidFill>
                          <a:schemeClr val="tx1"/>
                        </a:solidFill>
                        <a:effectLst/>
                        <a:latin typeface="Open Sans" panose="020B0606030504020204" pitchFamily="34" charset="0"/>
                        <a:ea typeface="宋体" panose="02010600030101010101" pitchFamily="2" charset="-122"/>
                        <a:cs typeface="Open Sans" panose="020B0606030504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10" name="图片 2" descr="IMG_7159"/>
          <p:cNvPicPr>
            <a:picLocks noChangeAspect="1" noChangeArrowheads="1"/>
          </p:cNvPicPr>
          <p:nvPr/>
        </p:nvPicPr>
        <p:blipFill>
          <a:blip r:embed="rId4" cstate="print">
            <a:extLst>
              <a:ext uri="{28A0092B-C50C-407E-A947-70E740481C1C}">
                <a14:useLocalDpi xmlns:a14="http://schemas.microsoft.com/office/drawing/2010/main" val="0"/>
              </a:ext>
            </a:extLst>
          </a:blip>
          <a:srcRect l="16660" t="14583" r="18018"/>
          <a:stretch>
            <a:fillRect/>
          </a:stretch>
        </p:blipFill>
        <p:spPr bwMode="auto">
          <a:xfrm>
            <a:off x="2201971" y="4814504"/>
            <a:ext cx="1643679" cy="1436099"/>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图片 4" descr="IMG_8265"/>
          <p:cNvPicPr>
            <a:picLocks noChangeAspect="1" noChangeArrowheads="1"/>
          </p:cNvPicPr>
          <p:nvPr/>
        </p:nvPicPr>
        <p:blipFill>
          <a:blip r:embed="rId5" cstate="print">
            <a:extLst>
              <a:ext uri="{28A0092B-C50C-407E-A947-70E740481C1C}">
                <a14:useLocalDpi xmlns:a14="http://schemas.microsoft.com/office/drawing/2010/main" val="0"/>
              </a:ext>
            </a:extLst>
          </a:blip>
          <a:srcRect l="13155" r="12231"/>
          <a:stretch>
            <a:fillRect/>
          </a:stretch>
        </p:blipFill>
        <p:spPr bwMode="auto">
          <a:xfrm>
            <a:off x="4183316" y="4794948"/>
            <a:ext cx="1643679" cy="1422728"/>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2" descr="H:\食用菌\食用菌相片\金针菇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4661" y="4794948"/>
            <a:ext cx="1625945" cy="145565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3" descr="H:\食用菌\食用菌相片\杏鲍菇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8272" y="4862147"/>
            <a:ext cx="1643678" cy="145565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TextBox 14"/>
          <p:cNvSpPr txBox="1"/>
          <p:nvPr/>
        </p:nvSpPr>
        <p:spPr>
          <a:xfrm>
            <a:off x="6155793" y="6383561"/>
            <a:ext cx="1643678" cy="338554"/>
          </a:xfrm>
          <a:prstGeom prst="rect">
            <a:avLst/>
          </a:prstGeom>
          <a:noFill/>
          <a:ln w="25400">
            <a:noFill/>
          </a:ln>
        </p:spPr>
        <p:txBody>
          <a:bodyPr wrap="square" rtlCol="0">
            <a:spAutoFit/>
          </a:bodyPr>
          <a:lstStyle>
            <a:defPPr>
              <a:defRPr lang="zh-CN"/>
            </a:defPPr>
            <a:lvl1pPr algn="ctr">
              <a:defRPr sz="1600" b="1">
                <a:latin typeface="Calibri" panose="020F0502020204030204" pitchFamily="34" charset="0"/>
                <a:cs typeface="Calibri" panose="020F0502020204030204" pitchFamily="34" charset="0"/>
              </a:defRPr>
            </a:lvl1pPr>
          </a:lstStyle>
          <a:p>
            <a:r>
              <a:rPr lang="en-US" altLang="zh-CN" dirty="0"/>
              <a:t>Enoki Mushroom</a:t>
            </a:r>
            <a:endParaRPr lang="zh-CN" altLang="en-US" dirty="0"/>
          </a:p>
        </p:txBody>
      </p:sp>
      <p:sp>
        <p:nvSpPr>
          <p:cNvPr id="20" name="TextBox 15"/>
          <p:cNvSpPr txBox="1"/>
          <p:nvPr/>
        </p:nvSpPr>
        <p:spPr>
          <a:xfrm>
            <a:off x="8041038" y="6383561"/>
            <a:ext cx="1818145" cy="338554"/>
          </a:xfrm>
          <a:prstGeom prst="rect">
            <a:avLst/>
          </a:prstGeom>
          <a:noFill/>
          <a:ln w="25400">
            <a:noFill/>
          </a:ln>
        </p:spPr>
        <p:txBody>
          <a:bodyPr wrap="square" rtlCol="0">
            <a:spAutoFit/>
          </a:bodyPr>
          <a:lstStyle>
            <a:defPPr>
              <a:defRPr lang="zh-CN"/>
            </a:defPPr>
            <a:lvl1pPr algn="ctr">
              <a:defRPr sz="1600" b="1">
                <a:latin typeface="Calibri" panose="020F0502020204030204" pitchFamily="34" charset="0"/>
                <a:cs typeface="Calibri" panose="020F0502020204030204" pitchFamily="34" charset="0"/>
              </a:defRPr>
            </a:lvl1pPr>
          </a:lstStyle>
          <a:p>
            <a:r>
              <a:rPr lang="en-US" altLang="zh-CN" dirty="0"/>
              <a:t>Apricot Mushroom</a:t>
            </a:r>
            <a:endParaRPr lang="zh-CN" altLang="en-US" dirty="0"/>
          </a:p>
        </p:txBody>
      </p:sp>
      <p:sp>
        <p:nvSpPr>
          <p:cNvPr id="22" name="TextBox 17"/>
          <p:cNvSpPr txBox="1"/>
          <p:nvPr/>
        </p:nvSpPr>
        <p:spPr>
          <a:xfrm>
            <a:off x="2162553" y="6383561"/>
            <a:ext cx="1643679" cy="338554"/>
          </a:xfrm>
          <a:prstGeom prst="rect">
            <a:avLst/>
          </a:prstGeom>
          <a:noFill/>
          <a:ln w="25400">
            <a:noFill/>
          </a:ln>
        </p:spPr>
        <p:txBody>
          <a:bodyPr wrap="square" rtlCol="0">
            <a:spAutoFit/>
          </a:bodyPr>
          <a:lstStyle>
            <a:defPPr>
              <a:defRPr lang="zh-CN"/>
            </a:defPPr>
            <a:lvl1pPr algn="ctr">
              <a:defRPr sz="1600" b="1">
                <a:latin typeface="Calibri" panose="020F0502020204030204" pitchFamily="34" charset="0"/>
                <a:cs typeface="Calibri" panose="020F0502020204030204" pitchFamily="34" charset="0"/>
              </a:defRPr>
            </a:lvl1pPr>
          </a:lstStyle>
          <a:p>
            <a:r>
              <a:rPr lang="en-US" altLang="zh-CN" dirty="0"/>
              <a:t>Elm Mushroom</a:t>
            </a:r>
            <a:endParaRPr lang="zh-CN" altLang="en-US" dirty="0"/>
          </a:p>
        </p:txBody>
      </p:sp>
      <p:sp>
        <p:nvSpPr>
          <p:cNvPr id="23" name="TextBox 18"/>
          <p:cNvSpPr txBox="1"/>
          <p:nvPr/>
        </p:nvSpPr>
        <p:spPr>
          <a:xfrm>
            <a:off x="4043680" y="6389503"/>
            <a:ext cx="1555869" cy="338554"/>
          </a:xfrm>
          <a:prstGeom prst="rect">
            <a:avLst/>
          </a:prstGeom>
          <a:noFill/>
          <a:ln w="25400">
            <a:noFill/>
          </a:ln>
        </p:spPr>
        <p:txBody>
          <a:bodyPr wrap="square" rtlCol="0">
            <a:spAutoFit/>
          </a:bodyPr>
          <a:lstStyle>
            <a:defPPr>
              <a:defRPr lang="zh-CN"/>
            </a:defPPr>
            <a:lvl1pPr algn="ctr">
              <a:defRPr sz="1600" b="1">
                <a:latin typeface="Calibri" panose="020F0502020204030204" pitchFamily="34" charset="0"/>
                <a:cs typeface="Calibri" panose="020F0502020204030204" pitchFamily="34" charset="0"/>
              </a:defRPr>
            </a:lvl1pPr>
          </a:lstStyle>
          <a:p>
            <a:r>
              <a:rPr lang="en-US" altLang="zh-CN" dirty="0"/>
              <a:t>Flat Mushroom</a:t>
            </a:r>
            <a:endParaRPr lang="zh-CN" altLang="en-US" dirty="0"/>
          </a:p>
        </p:txBody>
      </p:sp>
      <p:sp>
        <p:nvSpPr>
          <p:cNvPr id="24" name="TextBox 19"/>
          <p:cNvSpPr txBox="1"/>
          <p:nvPr/>
        </p:nvSpPr>
        <p:spPr>
          <a:xfrm>
            <a:off x="147055" y="6383561"/>
            <a:ext cx="1643678" cy="338554"/>
          </a:xfrm>
          <a:prstGeom prst="rect">
            <a:avLst/>
          </a:prstGeom>
          <a:noFill/>
          <a:ln w="25400">
            <a:noFill/>
          </a:ln>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Black Fungus</a:t>
            </a:r>
            <a:endParaRPr lang="zh-CN" altLang="en-US" sz="1600" b="1" dirty="0">
              <a:latin typeface="Calibri" panose="020F0502020204030204" pitchFamily="34" charset="0"/>
              <a:cs typeface="Calibri" panose="020F0502020204030204" pitchFamily="34" charset="0"/>
            </a:endParaRPr>
          </a:p>
        </p:txBody>
      </p:sp>
      <p:pic>
        <p:nvPicPr>
          <p:cNvPr id="25" name="currentImg" descr="http://imgsrc.baidu.com/forum/pic/item/32fa828ba61ea8d3446ab8a7970a304e241f58cd.jpg"/>
          <p:cNvPicPr>
            <a:picLocks noChangeAspect="1" noChangeArrowheads="1"/>
          </p:cNvPicPr>
          <p:nvPr/>
        </p:nvPicPr>
        <p:blipFill>
          <a:blip r:embed="rId8" cstate="print">
            <a:extLst>
              <a:ext uri="{28A0092B-C50C-407E-A947-70E740481C1C}">
                <a14:useLocalDpi xmlns:a14="http://schemas.microsoft.com/office/drawing/2010/main" val="0"/>
              </a:ext>
            </a:extLst>
          </a:blip>
          <a:srcRect l="22282"/>
          <a:stretch>
            <a:fillRect/>
          </a:stretch>
        </p:blipFill>
        <p:spPr bwMode="auto">
          <a:xfrm>
            <a:off x="10180965" y="4895074"/>
            <a:ext cx="1695559" cy="1444122"/>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6" name="TextBox 19"/>
          <p:cNvSpPr txBox="1"/>
          <p:nvPr/>
        </p:nvSpPr>
        <p:spPr>
          <a:xfrm>
            <a:off x="9914455" y="6383561"/>
            <a:ext cx="2170400" cy="338554"/>
          </a:xfrm>
          <a:prstGeom prst="rect">
            <a:avLst/>
          </a:prstGeom>
          <a:noFill/>
          <a:ln w="25400">
            <a:noFill/>
          </a:ln>
        </p:spPr>
        <p:txBody>
          <a:bodyPr wrap="square" rtlCol="0">
            <a:spAutoFit/>
          </a:bodyPr>
          <a:lstStyle>
            <a:defPPr>
              <a:defRPr lang="zh-CN"/>
            </a:defPPr>
            <a:lvl1pPr algn="ctr">
              <a:defRPr sz="1600" b="1">
                <a:latin typeface="Calibri" panose="020F0502020204030204" pitchFamily="34" charset="0"/>
                <a:cs typeface="Calibri" panose="020F0502020204030204" pitchFamily="34" charset="0"/>
              </a:defRPr>
            </a:lvl1pPr>
          </a:lstStyle>
          <a:p>
            <a:r>
              <a:rPr lang="en-US" altLang="zh-CN" dirty="0"/>
              <a:t>Auricularia Polytricha</a:t>
            </a:r>
            <a:endParaRPr lang="zh-CN" altLang="en-US" dirty="0"/>
          </a:p>
        </p:txBody>
      </p:sp>
      <p:pic>
        <p:nvPicPr>
          <p:cNvPr id="27" name="currentImg" descr="http://www.emushroom.net/file/upload/201601/28/10-55-42-58-11944.jpg"/>
          <p:cNvPicPr>
            <a:picLocks noChangeAspect="1" noChangeArrowheads="1"/>
          </p:cNvPicPr>
          <p:nvPr/>
        </p:nvPicPr>
        <p:blipFill>
          <a:blip r:embed="rId9">
            <a:extLst>
              <a:ext uri="{28A0092B-C50C-407E-A947-70E740481C1C}">
                <a14:useLocalDpi xmlns:a14="http://schemas.microsoft.com/office/drawing/2010/main" val="0"/>
              </a:ext>
            </a:extLst>
          </a:blip>
          <a:srcRect l="9943" t="8681" r="12428"/>
          <a:stretch>
            <a:fillRect/>
          </a:stretch>
        </p:blipFill>
        <p:spPr bwMode="auto">
          <a:xfrm>
            <a:off x="283692" y="4792702"/>
            <a:ext cx="1643679" cy="1412031"/>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8" name="标题 1">
            <a:extLst>
              <a:ext uri="{FF2B5EF4-FFF2-40B4-BE49-F238E27FC236}">
                <a16:creationId xmlns:a16="http://schemas.microsoft.com/office/drawing/2014/main" id="{21CB7A0A-CAA2-0DAE-0141-EE46DBBED111}"/>
              </a:ext>
            </a:extLst>
          </p:cNvPr>
          <p:cNvSpPr>
            <a:spLocks noGrp="1"/>
          </p:cNvSpPr>
          <p:nvPr>
            <p:ph type="title"/>
          </p:nvPr>
        </p:nvSpPr>
        <p:spPr>
          <a:xfrm>
            <a:off x="225559" y="826736"/>
            <a:ext cx="10972800" cy="562075"/>
          </a:xfrm>
        </p:spPr>
        <p:txBody>
          <a:bodyPr>
            <a:noAutofit/>
          </a:bodyPr>
          <a:lstStyle/>
          <a:p>
            <a:pPr algn="l"/>
            <a:r>
              <a:rPr lang="en-US" altLang="zh-CN" sz="3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General Information</a:t>
            </a:r>
            <a:endParaRPr lang="zh-CN" altLang="en-US" sz="3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extLst>
      <p:ext uri="{BB962C8B-B14F-4D97-AF65-F5344CB8AC3E}">
        <p14:creationId xmlns:p14="http://schemas.microsoft.com/office/powerpoint/2010/main" val="3244794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框 52"/>
          <p:cNvSpPr txBox="1"/>
          <p:nvPr/>
        </p:nvSpPr>
        <p:spPr>
          <a:xfrm>
            <a:off x="454159" y="1807134"/>
            <a:ext cx="5641841" cy="4460837"/>
          </a:xfrm>
          <a:prstGeom prst="rect">
            <a:avLst/>
          </a:prstGeom>
          <a:noFill/>
        </p:spPr>
        <p:txBody>
          <a:bodyPr wrap="square">
            <a:spAutoFit/>
          </a:bodyPr>
          <a:lstStyle/>
          <a:p>
            <a:pPr marL="285750" indent="-285750" fontAlgn="auto">
              <a:lnSpc>
                <a:spcPts val="2400"/>
              </a:lnSpc>
              <a:spcAft>
                <a:spcPts val="600"/>
              </a:spcAft>
              <a:buFont typeface="Wingdings" panose="05000000000000000000" pitchFamily="2" charset="2"/>
              <a:buChar char="u"/>
            </a:pPr>
            <a:r>
              <a:rPr lang="en-US" altLang="zh-CN" sz="2000" b="1" u="sng" kern="100" dirty="0">
                <a:solidFill>
                  <a:srgbClr val="0070C0"/>
                </a:solidFill>
                <a:latin typeface="Open Sans" panose="020B0606030504020204" pitchFamily="34" charset="0"/>
                <a:ea typeface="Open Sans" panose="020B0606030504020204" pitchFamily="34" charset="0"/>
                <a:cs typeface="Open Sans" panose="020B0606030504020204" pitchFamily="34" charset="0"/>
              </a:rPr>
              <a:t>Fresh/Dried Cassava   </a:t>
            </a:r>
          </a:p>
          <a:p>
            <a:pPr algn="just" fontAlgn="auto">
              <a:lnSpc>
                <a:spcPts val="2400"/>
              </a:lnSpc>
            </a:pPr>
            <a:r>
              <a:rPr lang="en-US" altLang="zh-CN" kern="100" dirty="0">
                <a:solidFill>
                  <a:srgbClr val="0070C0"/>
                </a:solidFill>
                <a:latin typeface="Open Sans" panose="020B0606030504020204" pitchFamily="34" charset="0"/>
                <a:ea typeface="Open Sans" panose="020B0606030504020204" pitchFamily="34" charset="0"/>
                <a:cs typeface="Open Sans" panose="020B0606030504020204" pitchFamily="34" charset="0"/>
              </a:rPr>
              <a:t>The starch content of fresh/dried </a:t>
            </a:r>
            <a:r>
              <a:rPr lang="en-US" altLang="zh-CN" dirty="0">
                <a:solidFill>
                  <a:srgbClr val="0070C0"/>
                </a:solidFill>
                <a:latin typeface="Open Sans" panose="020B0606030504020204" pitchFamily="34" charset="0"/>
                <a:ea typeface="Open Sans" panose="020B0606030504020204" pitchFamily="34" charset="0"/>
                <a:cs typeface="Open Sans" panose="020B0606030504020204" pitchFamily="34" charset="0"/>
              </a:rPr>
              <a:t>cassava</a:t>
            </a:r>
            <a:r>
              <a:rPr lang="en-US" altLang="zh-CN" kern="100" dirty="0">
                <a:solidFill>
                  <a:srgbClr val="0070C0"/>
                </a:solidFill>
                <a:latin typeface="Open Sans" panose="020B0606030504020204" pitchFamily="34" charset="0"/>
                <a:ea typeface="Open Sans" panose="020B0606030504020204" pitchFamily="34" charset="0"/>
                <a:cs typeface="Open Sans" panose="020B0606030504020204" pitchFamily="34" charset="0"/>
              </a:rPr>
              <a:t> is 60-82% (dry basis), which is an important energy source and food raw material, and its starch yield is about equivalent to the starch yield of 4 acres of single-season rice (rice at 500 kg/acre and 70% dry basis starch). Fat content and protein content of cassava dry with 0.82% and 2.56%, respectively, rich in mineral elements (potassium 1.2%, calcium 0.07%).   </a:t>
            </a:r>
          </a:p>
          <a:p>
            <a:pPr algn="just" fontAlgn="auto">
              <a:lnSpc>
                <a:spcPts val="2400"/>
              </a:lnSpc>
            </a:pPr>
            <a:r>
              <a:rPr lang="en-US" altLang="zh-CN" kern="100" dirty="0">
                <a:solidFill>
                  <a:srgbClr val="0070C0"/>
                </a:solidFill>
                <a:latin typeface="Open Sans" panose="020B0606030504020204" pitchFamily="34" charset="0"/>
                <a:ea typeface="Open Sans" panose="020B0606030504020204" pitchFamily="34" charset="0"/>
                <a:cs typeface="Open Sans" panose="020B0606030504020204" pitchFamily="34" charset="0"/>
              </a:rPr>
              <a:t>The use of edible cassava can be processed into a variety of products such as starch, modified starch, alcohol and food, among which the main ones for industrialized processing are starch, modified starch and alcohol.</a:t>
            </a:r>
            <a:endParaRPr lang="zh-CN" altLang="en-US" kern="100" dirty="0">
              <a:solidFill>
                <a:srgbClr val="0070C0"/>
              </a:solidFill>
              <a:latin typeface="Open Sans" panose="020B0606030504020204" pitchFamily="34" charset="0"/>
              <a:ea typeface="宋体" panose="02010600030101010101" pitchFamily="2" charset="-122"/>
              <a:cs typeface="Open Sans" panose="020B0606030504020204" pitchFamily="34" charset="0"/>
            </a:endParaRPr>
          </a:p>
        </p:txBody>
      </p:sp>
      <p:pic>
        <p:nvPicPr>
          <p:cNvPr id="24" name="图片 23"/>
          <p:cNvPicPr>
            <a:picLocks noChangeAspect="1"/>
          </p:cNvPicPr>
          <p:nvPr/>
        </p:nvPicPr>
        <p:blipFill>
          <a:blip r:embed="rId4"/>
          <a:stretch>
            <a:fillRect/>
          </a:stretch>
        </p:blipFill>
        <p:spPr>
          <a:xfrm>
            <a:off x="0" y="-75134"/>
            <a:ext cx="12192000" cy="853440"/>
          </a:xfrm>
          <a:prstGeom prst="rect">
            <a:avLst/>
          </a:prstGeom>
        </p:spPr>
      </p:pic>
      <p:cxnSp>
        <p:nvCxnSpPr>
          <p:cNvPr id="25" name="直接连接符 24"/>
          <p:cNvCxnSpPr/>
          <p:nvPr/>
        </p:nvCxnSpPr>
        <p:spPr>
          <a:xfrm flipV="1">
            <a:off x="149359" y="1390251"/>
            <a:ext cx="11125200" cy="5080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7" name="表格 6">
            <a:extLst>
              <a:ext uri="{FF2B5EF4-FFF2-40B4-BE49-F238E27FC236}">
                <a16:creationId xmlns:a16="http://schemas.microsoft.com/office/drawing/2014/main" id="{2FF68568-712C-2D36-AA39-ED010D394102}"/>
              </a:ext>
            </a:extLst>
          </p:cNvPr>
          <p:cNvGraphicFramePr>
            <a:graphicFrameLocks noGrp="1"/>
          </p:cNvGraphicFramePr>
          <p:nvPr>
            <p:custDataLst>
              <p:tags r:id="rId1"/>
            </p:custDataLst>
            <p:extLst>
              <p:ext uri="{D42A27DB-BD31-4B8C-83A1-F6EECF244321}">
                <p14:modId xmlns:p14="http://schemas.microsoft.com/office/powerpoint/2010/main" val="2804169132"/>
              </p:ext>
            </p:extLst>
          </p:nvPr>
        </p:nvGraphicFramePr>
        <p:xfrm>
          <a:off x="6192826" y="2205137"/>
          <a:ext cx="5809987" cy="3725098"/>
        </p:xfrm>
        <a:graphic>
          <a:graphicData uri="http://schemas.openxmlformats.org/drawingml/2006/table">
            <a:tbl>
              <a:tblPr firstRow="1" firstCol="1" bandRow="1">
                <a:tableStyleId>{5C22544A-7EE6-4342-B048-85BDC9FD1C3A}</a:tableStyleId>
              </a:tblPr>
              <a:tblGrid>
                <a:gridCol w="2868126">
                  <a:extLst>
                    <a:ext uri="{9D8B030D-6E8A-4147-A177-3AD203B41FA5}">
                      <a16:colId xmlns:a16="http://schemas.microsoft.com/office/drawing/2014/main" val="20000"/>
                    </a:ext>
                  </a:extLst>
                </a:gridCol>
                <a:gridCol w="1104805">
                  <a:extLst>
                    <a:ext uri="{9D8B030D-6E8A-4147-A177-3AD203B41FA5}">
                      <a16:colId xmlns:a16="http://schemas.microsoft.com/office/drawing/2014/main" val="20001"/>
                    </a:ext>
                  </a:extLst>
                </a:gridCol>
                <a:gridCol w="1837056">
                  <a:extLst>
                    <a:ext uri="{9D8B030D-6E8A-4147-A177-3AD203B41FA5}">
                      <a16:colId xmlns:a16="http://schemas.microsoft.com/office/drawing/2014/main" val="20002"/>
                    </a:ext>
                  </a:extLst>
                </a:gridCol>
              </a:tblGrid>
              <a:tr h="655172">
                <a:tc>
                  <a:txBody>
                    <a:bodyPr/>
                    <a:lstStyle/>
                    <a:p>
                      <a:pPr indent="266700" algn="l">
                        <a:lnSpc>
                          <a:spcPts val="2200"/>
                        </a:lnSpc>
                      </a:pPr>
                      <a:r>
                        <a:rPr lang="en-US" altLang="zh-CN" sz="1400" b="1" kern="100" dirty="0">
                          <a:effectLst/>
                          <a:latin typeface="Open Sans" panose="020B0606030504020204" pitchFamily="34" charset="0"/>
                          <a:ea typeface="Open Sans" panose="020B0606030504020204" pitchFamily="34" charset="0"/>
                          <a:cs typeface="Open Sans" panose="020B0606030504020204" pitchFamily="34" charset="0"/>
                        </a:rPr>
                        <a:t>Indicators \ </a:t>
                      </a:r>
                    </a:p>
                    <a:p>
                      <a:pPr indent="266700" algn="l">
                        <a:lnSpc>
                          <a:spcPts val="2200"/>
                        </a:lnSpc>
                      </a:pPr>
                      <a:r>
                        <a:rPr lang="en-US" altLang="zh-CN" sz="1400" b="1" kern="100" dirty="0">
                          <a:effectLst/>
                          <a:latin typeface="Open Sans" panose="020B0606030504020204" pitchFamily="34" charset="0"/>
                          <a:ea typeface="Open Sans" panose="020B0606030504020204" pitchFamily="34" charset="0"/>
                          <a:cs typeface="Open Sans" panose="020B0606030504020204" pitchFamily="34" charset="0"/>
                        </a:rPr>
                        <a:t>Raw Materials</a:t>
                      </a:r>
                      <a:endParaRPr lang="zh-CN" sz="1000" b="1" kern="100" dirty="0">
                        <a:effectLst/>
                        <a:latin typeface="Open Sans" panose="020B0606030504020204" pitchFamily="34" charset="0"/>
                        <a:ea typeface="宋体" panose="02010600030101010101" pitchFamily="2" charset="-122"/>
                        <a:cs typeface="Open Sans" panose="020B0606030504020204" pitchFamily="34" charset="0"/>
                      </a:endParaRPr>
                    </a:p>
                  </a:txBody>
                  <a:tcPr marL="0" marR="0" marT="0" marB="0" anchor="ctr"/>
                </a:tc>
                <a:tc>
                  <a:txBody>
                    <a:bodyPr/>
                    <a:lstStyle/>
                    <a:p>
                      <a:pPr indent="0" algn="ctr">
                        <a:lnSpc>
                          <a:spcPts val="2500"/>
                        </a:lnSpc>
                      </a:pPr>
                      <a:r>
                        <a:rPr lang="en-US" altLang="zh-CN" sz="1400" kern="100" dirty="0">
                          <a:effectLst/>
                          <a:latin typeface="Open Sans" panose="020B0606030504020204" pitchFamily="34" charset="0"/>
                          <a:ea typeface="Open Sans" panose="020B0606030504020204" pitchFamily="34" charset="0"/>
                          <a:cs typeface="Open Sans" panose="020B0606030504020204" pitchFamily="34" charset="0"/>
                        </a:rPr>
                        <a:t>Dried Cassava</a:t>
                      </a:r>
                      <a:endParaRPr lang="zh-CN" sz="1000" kern="100" dirty="0">
                        <a:effectLst/>
                        <a:latin typeface="Open Sans" panose="020B0606030504020204" pitchFamily="34" charset="0"/>
                        <a:ea typeface="宋体" panose="02010600030101010101" pitchFamily="2" charset="-122"/>
                        <a:cs typeface="Open Sans" panose="020B0606030504020204" pitchFamily="34" charset="0"/>
                      </a:endParaRPr>
                    </a:p>
                  </a:txBody>
                  <a:tcPr marL="0" marR="0" marT="0" marB="0"/>
                </a:tc>
                <a:tc>
                  <a:txBody>
                    <a:bodyPr/>
                    <a:lstStyle/>
                    <a:p>
                      <a:pPr indent="0" algn="ctr">
                        <a:lnSpc>
                          <a:spcPts val="2500"/>
                        </a:lnSpc>
                      </a:pPr>
                      <a:r>
                        <a:rPr lang="en-US" altLang="zh-CN" sz="1400" kern="100" dirty="0">
                          <a:effectLst/>
                          <a:latin typeface="Open Sans" panose="020B0606030504020204" pitchFamily="34" charset="0"/>
                          <a:ea typeface="Open Sans" panose="020B0606030504020204" pitchFamily="34" charset="0"/>
                          <a:cs typeface="Open Sans" panose="020B0606030504020204" pitchFamily="34" charset="0"/>
                        </a:rPr>
                        <a:t>Fresh cassava</a:t>
                      </a:r>
                      <a:endParaRPr lang="zh-CN" sz="1000" kern="100" dirty="0">
                        <a:effectLst/>
                        <a:latin typeface="Open Sans" panose="020B0606030504020204" pitchFamily="34" charset="0"/>
                        <a:ea typeface="宋体" panose="02010600030101010101" pitchFamily="2" charset="-122"/>
                        <a:cs typeface="Open Sans" panose="020B0606030504020204" pitchFamily="34" charset="0"/>
                      </a:endParaRPr>
                    </a:p>
                  </a:txBody>
                  <a:tcPr marL="0" marR="0" marT="0" marB="0"/>
                </a:tc>
                <a:extLst>
                  <a:ext uri="{0D108BD9-81ED-4DB2-BD59-A6C34878D82A}">
                    <a16:rowId xmlns:a16="http://schemas.microsoft.com/office/drawing/2014/main" val="10000"/>
                  </a:ext>
                </a:extLst>
              </a:tr>
              <a:tr h="310344">
                <a:tc>
                  <a:txBody>
                    <a:bodyPr/>
                    <a:lstStyle/>
                    <a:p>
                      <a:pPr indent="266700" algn="just">
                        <a:lnSpc>
                          <a:spcPts val="2500"/>
                        </a:lnSpc>
                      </a:pPr>
                      <a:r>
                        <a:rPr lang="en-US" altLang="zh-CN" sz="1400" b="1" kern="1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Starch Content (%)</a:t>
                      </a:r>
                      <a:endParaRPr lang="zh-CN" altLang="en-US" sz="1400" b="1" kern="100" dirty="0">
                        <a:solidFill>
                          <a:schemeClr val="lt1"/>
                        </a:solidFill>
                        <a:effectLst/>
                        <a:latin typeface="Open Sans" panose="020B0606030504020204" pitchFamily="34" charset="0"/>
                        <a:ea typeface="+mn-ea"/>
                        <a:cs typeface="Open Sans" panose="020B0606030504020204" pitchFamily="34" charset="0"/>
                      </a:endParaRPr>
                    </a:p>
                  </a:txBody>
                  <a:tcPr marL="0" marR="0" marT="0" marB="0" anchor="ctr"/>
                </a:tc>
                <a:tc>
                  <a:txBody>
                    <a:bodyPr/>
                    <a:lstStyle/>
                    <a:p>
                      <a:pPr indent="0" algn="ctr">
                        <a:lnSpc>
                          <a:spcPts val="2500"/>
                        </a:lnSpc>
                      </a:pPr>
                      <a:r>
                        <a:rPr lang="en-US" sz="1400" kern="10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75.00</a:t>
                      </a:r>
                      <a:endParaRPr lang="zh-CN" sz="1000" kern="100" dirty="0">
                        <a:solidFill>
                          <a:srgbClr val="FF0000"/>
                        </a:solidFill>
                        <a:effectLst/>
                        <a:latin typeface="Open Sans" panose="020B0606030504020204" pitchFamily="34" charset="0"/>
                        <a:ea typeface="宋体" panose="02010600030101010101" pitchFamily="2" charset="-122"/>
                        <a:cs typeface="Open Sans" panose="020B0606030504020204" pitchFamily="34" charset="0"/>
                      </a:endParaRPr>
                    </a:p>
                  </a:txBody>
                  <a:tcPr marL="0" marR="0" marT="0" marB="0" anchor="ctr"/>
                </a:tc>
                <a:tc>
                  <a:txBody>
                    <a:bodyPr/>
                    <a:lstStyle/>
                    <a:p>
                      <a:pPr indent="0" algn="ctr">
                        <a:lnSpc>
                          <a:spcPts val="2500"/>
                        </a:lnSpc>
                      </a:pPr>
                      <a:r>
                        <a:rPr lang="en-US" sz="1400" kern="10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25.00</a:t>
                      </a:r>
                      <a:endParaRPr lang="zh-CN" altLang="en-US" sz="1400" kern="100" dirty="0">
                        <a:solidFill>
                          <a:srgbClr val="FF0000"/>
                        </a:solidFill>
                        <a:effectLst/>
                        <a:latin typeface="Open Sans" panose="020B0606030504020204" pitchFamily="34" charset="0"/>
                        <a:ea typeface="+mn-ea"/>
                        <a:cs typeface="Open Sans" panose="020B0606030504020204" pitchFamily="34" charset="0"/>
                      </a:endParaRPr>
                    </a:p>
                  </a:txBody>
                  <a:tcPr marL="0" marR="0" marT="0" marB="0" anchor="ctr"/>
                </a:tc>
                <a:extLst>
                  <a:ext uri="{0D108BD9-81ED-4DB2-BD59-A6C34878D82A}">
                    <a16:rowId xmlns:a16="http://schemas.microsoft.com/office/drawing/2014/main" val="10001"/>
                  </a:ext>
                </a:extLst>
              </a:tr>
              <a:tr h="310344">
                <a:tc>
                  <a:txBody>
                    <a:bodyPr/>
                    <a:lstStyle/>
                    <a:p>
                      <a:pPr indent="266700" algn="just">
                        <a:lnSpc>
                          <a:spcPts val="2500"/>
                        </a:lnSpc>
                      </a:pPr>
                      <a:r>
                        <a:rPr lang="en-US" altLang="zh-CN" sz="1400" b="1" kern="1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Water Content (%)</a:t>
                      </a:r>
                      <a:endParaRPr lang="zh-CN" altLang="en-US" sz="1400" b="1" kern="100" dirty="0">
                        <a:solidFill>
                          <a:schemeClr val="lt1"/>
                        </a:solidFill>
                        <a:effectLst/>
                        <a:latin typeface="Open Sans" panose="020B0606030504020204" pitchFamily="34" charset="0"/>
                        <a:ea typeface="+mn-ea"/>
                        <a:cs typeface="Open Sans" panose="020B0606030504020204" pitchFamily="34" charset="0"/>
                      </a:endParaRPr>
                    </a:p>
                  </a:txBody>
                  <a:tcPr marL="0" marR="0" marT="0" marB="0" anchor="ctr"/>
                </a:tc>
                <a:tc>
                  <a:txBody>
                    <a:bodyPr/>
                    <a:lstStyle/>
                    <a:p>
                      <a:pPr indent="0" algn="ctr">
                        <a:lnSpc>
                          <a:spcPts val="2500"/>
                        </a:lnSpc>
                      </a:pPr>
                      <a:r>
                        <a:rPr lang="en-US" sz="1400" kern="100" dirty="0">
                          <a:effectLst/>
                          <a:latin typeface="Open Sans" panose="020B0606030504020204" pitchFamily="34" charset="0"/>
                          <a:ea typeface="Open Sans" panose="020B0606030504020204" pitchFamily="34" charset="0"/>
                          <a:cs typeface="Open Sans" panose="020B0606030504020204" pitchFamily="34" charset="0"/>
                        </a:rPr>
                        <a:t>13.73</a:t>
                      </a:r>
                      <a:endParaRPr lang="zh-CN" sz="1000" kern="100" dirty="0">
                        <a:effectLst/>
                        <a:latin typeface="Open Sans" panose="020B0606030504020204" pitchFamily="34" charset="0"/>
                        <a:ea typeface="宋体" panose="02010600030101010101" pitchFamily="2" charset="-122"/>
                        <a:cs typeface="Open Sans" panose="020B0606030504020204" pitchFamily="34" charset="0"/>
                      </a:endParaRPr>
                    </a:p>
                  </a:txBody>
                  <a:tcPr marL="0" marR="0" marT="0" marB="0" anchor="ctr"/>
                </a:tc>
                <a:tc>
                  <a:txBody>
                    <a:bodyPr/>
                    <a:lstStyle/>
                    <a:p>
                      <a:pPr indent="0" algn="ctr">
                        <a:lnSpc>
                          <a:spcPts val="2500"/>
                        </a:lnSpc>
                      </a:pPr>
                      <a:r>
                        <a:rPr lang="en-US" sz="1400" kern="1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64.70</a:t>
                      </a:r>
                      <a:endParaRPr lang="zh-CN" altLang="en-US" sz="1400" kern="100" dirty="0">
                        <a:solidFill>
                          <a:schemeClr val="dk1"/>
                        </a:solidFill>
                        <a:effectLst/>
                        <a:latin typeface="Open Sans" panose="020B0606030504020204" pitchFamily="34" charset="0"/>
                        <a:ea typeface="+mn-ea"/>
                        <a:cs typeface="Open Sans" panose="020B0606030504020204" pitchFamily="34" charset="0"/>
                      </a:endParaRPr>
                    </a:p>
                  </a:txBody>
                  <a:tcPr marL="0" marR="0" marT="0" marB="0" anchor="ctr"/>
                </a:tc>
                <a:extLst>
                  <a:ext uri="{0D108BD9-81ED-4DB2-BD59-A6C34878D82A}">
                    <a16:rowId xmlns:a16="http://schemas.microsoft.com/office/drawing/2014/main" val="10002"/>
                  </a:ext>
                </a:extLst>
              </a:tr>
              <a:tr h="310344">
                <a:tc>
                  <a:txBody>
                    <a:bodyPr/>
                    <a:lstStyle/>
                    <a:p>
                      <a:pPr indent="266700" algn="just">
                        <a:lnSpc>
                          <a:spcPts val="2500"/>
                        </a:lnSpc>
                      </a:pPr>
                      <a:r>
                        <a:rPr lang="en-US" altLang="zh-CN" sz="1400" b="1" kern="1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Ash (%)</a:t>
                      </a:r>
                      <a:endParaRPr lang="zh-CN" altLang="en-US" sz="1400" b="1" kern="100" dirty="0">
                        <a:solidFill>
                          <a:schemeClr val="lt1"/>
                        </a:solidFill>
                        <a:effectLst/>
                        <a:latin typeface="Open Sans" panose="020B0606030504020204" pitchFamily="34" charset="0"/>
                        <a:ea typeface="+mn-ea"/>
                        <a:cs typeface="Open Sans" panose="020B0606030504020204" pitchFamily="34" charset="0"/>
                      </a:endParaRPr>
                    </a:p>
                  </a:txBody>
                  <a:tcPr marL="0" marR="0" marT="0" marB="0" anchor="ctr"/>
                </a:tc>
                <a:tc>
                  <a:txBody>
                    <a:bodyPr/>
                    <a:lstStyle/>
                    <a:p>
                      <a:pPr indent="0" algn="ctr">
                        <a:lnSpc>
                          <a:spcPts val="2500"/>
                        </a:lnSpc>
                      </a:pPr>
                      <a:r>
                        <a:rPr lang="en-US" sz="1400" kern="1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2.46</a:t>
                      </a:r>
                      <a:endParaRPr lang="zh-CN" altLang="en-US" sz="1400" kern="100" dirty="0">
                        <a:solidFill>
                          <a:schemeClr val="dk1"/>
                        </a:solidFill>
                        <a:effectLst/>
                        <a:latin typeface="Open Sans" panose="020B0606030504020204" pitchFamily="34" charset="0"/>
                        <a:ea typeface="+mn-ea"/>
                        <a:cs typeface="Open Sans" panose="020B0606030504020204" pitchFamily="34" charset="0"/>
                      </a:endParaRPr>
                    </a:p>
                  </a:txBody>
                  <a:tcPr marL="0" marR="0" marT="0" marB="0" anchor="ctr"/>
                </a:tc>
                <a:tc>
                  <a:txBody>
                    <a:bodyPr/>
                    <a:lstStyle/>
                    <a:p>
                      <a:pPr indent="0" algn="ctr">
                        <a:lnSpc>
                          <a:spcPts val="2500"/>
                        </a:lnSpc>
                      </a:pPr>
                      <a:r>
                        <a:rPr lang="en-US" sz="1400" kern="1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0.63</a:t>
                      </a:r>
                      <a:endParaRPr lang="zh-CN" altLang="en-US" sz="1400" kern="100" dirty="0">
                        <a:solidFill>
                          <a:schemeClr val="dk1"/>
                        </a:solidFill>
                        <a:effectLst/>
                        <a:latin typeface="Open Sans" panose="020B0606030504020204" pitchFamily="34" charset="0"/>
                        <a:ea typeface="+mn-ea"/>
                        <a:cs typeface="Open Sans" panose="020B0606030504020204" pitchFamily="34" charset="0"/>
                      </a:endParaRPr>
                    </a:p>
                  </a:txBody>
                  <a:tcPr marL="0" marR="0" marT="0" marB="0" anchor="ctr"/>
                </a:tc>
                <a:extLst>
                  <a:ext uri="{0D108BD9-81ED-4DB2-BD59-A6C34878D82A}">
                    <a16:rowId xmlns:a16="http://schemas.microsoft.com/office/drawing/2014/main" val="10003"/>
                  </a:ext>
                </a:extLst>
              </a:tr>
              <a:tr h="310344">
                <a:tc>
                  <a:txBody>
                    <a:bodyPr/>
                    <a:lstStyle/>
                    <a:p>
                      <a:pPr indent="266700" algn="just">
                        <a:lnSpc>
                          <a:spcPts val="2500"/>
                        </a:lnSpc>
                      </a:pPr>
                      <a:r>
                        <a:rPr lang="en-US" altLang="zh-CN" sz="1400" b="1" kern="1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Fat (%)</a:t>
                      </a:r>
                      <a:endParaRPr lang="zh-CN" altLang="en-US" sz="1400" b="1" kern="100" dirty="0">
                        <a:solidFill>
                          <a:schemeClr val="lt1"/>
                        </a:solidFill>
                        <a:effectLst/>
                        <a:latin typeface="Open Sans" panose="020B0606030504020204" pitchFamily="34" charset="0"/>
                        <a:ea typeface="+mn-ea"/>
                        <a:cs typeface="Open Sans" panose="020B0606030504020204" pitchFamily="34" charset="0"/>
                      </a:endParaRPr>
                    </a:p>
                  </a:txBody>
                  <a:tcPr marL="0" marR="0" marT="0" marB="0" anchor="ctr"/>
                </a:tc>
                <a:tc>
                  <a:txBody>
                    <a:bodyPr/>
                    <a:lstStyle/>
                    <a:p>
                      <a:pPr indent="0" algn="ctr">
                        <a:lnSpc>
                          <a:spcPts val="2500"/>
                        </a:lnSpc>
                      </a:pPr>
                      <a:r>
                        <a:rPr lang="en-US" sz="1400" kern="10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0.82</a:t>
                      </a:r>
                      <a:endParaRPr lang="zh-CN" altLang="en-US" sz="1400" kern="100" dirty="0">
                        <a:solidFill>
                          <a:srgbClr val="FF0000"/>
                        </a:solidFill>
                        <a:effectLst/>
                        <a:latin typeface="Open Sans" panose="020B0606030504020204" pitchFamily="34" charset="0"/>
                        <a:ea typeface="+mn-ea"/>
                        <a:cs typeface="Open Sans" panose="020B0606030504020204" pitchFamily="34" charset="0"/>
                      </a:endParaRPr>
                    </a:p>
                  </a:txBody>
                  <a:tcPr marL="0" marR="0" marT="0" marB="0" anchor="ctr"/>
                </a:tc>
                <a:tc>
                  <a:txBody>
                    <a:bodyPr/>
                    <a:lstStyle/>
                    <a:p>
                      <a:pPr indent="0" algn="ctr">
                        <a:lnSpc>
                          <a:spcPts val="2500"/>
                        </a:lnSpc>
                      </a:pPr>
                      <a:r>
                        <a:rPr lang="en-US" sz="1400" kern="1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0.25</a:t>
                      </a:r>
                      <a:endParaRPr lang="zh-CN" altLang="en-US" sz="1400" kern="100" dirty="0">
                        <a:solidFill>
                          <a:schemeClr val="dk1"/>
                        </a:solidFill>
                        <a:effectLst/>
                        <a:latin typeface="Open Sans" panose="020B0606030504020204" pitchFamily="34" charset="0"/>
                        <a:ea typeface="+mn-ea"/>
                        <a:cs typeface="Open Sans" panose="020B0606030504020204" pitchFamily="34" charset="0"/>
                      </a:endParaRPr>
                    </a:p>
                  </a:txBody>
                  <a:tcPr marL="0" marR="0" marT="0" marB="0" anchor="ctr"/>
                </a:tc>
                <a:extLst>
                  <a:ext uri="{0D108BD9-81ED-4DB2-BD59-A6C34878D82A}">
                    <a16:rowId xmlns:a16="http://schemas.microsoft.com/office/drawing/2014/main" val="10004"/>
                  </a:ext>
                </a:extLst>
              </a:tr>
              <a:tr h="310344">
                <a:tc>
                  <a:txBody>
                    <a:bodyPr/>
                    <a:lstStyle/>
                    <a:p>
                      <a:pPr indent="266700" algn="just">
                        <a:lnSpc>
                          <a:spcPts val="2500"/>
                        </a:lnSpc>
                      </a:pPr>
                      <a:r>
                        <a:rPr lang="en-US" altLang="zh-CN" sz="1400" b="1" kern="1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Protein(%)</a:t>
                      </a:r>
                      <a:endParaRPr lang="zh-CN" altLang="en-US" sz="1400" b="1" kern="100" dirty="0">
                        <a:solidFill>
                          <a:schemeClr val="lt1"/>
                        </a:solidFill>
                        <a:effectLst/>
                        <a:latin typeface="Open Sans" panose="020B0606030504020204" pitchFamily="34" charset="0"/>
                        <a:ea typeface="+mn-ea"/>
                        <a:cs typeface="Open Sans" panose="020B0606030504020204" pitchFamily="34" charset="0"/>
                      </a:endParaRPr>
                    </a:p>
                  </a:txBody>
                  <a:tcPr marL="0" marR="0" marT="0" marB="0" anchor="ctr"/>
                </a:tc>
                <a:tc>
                  <a:txBody>
                    <a:bodyPr/>
                    <a:lstStyle/>
                    <a:p>
                      <a:pPr indent="0" algn="ctr">
                        <a:lnSpc>
                          <a:spcPts val="2500"/>
                        </a:lnSpc>
                      </a:pPr>
                      <a:r>
                        <a:rPr lang="en-US" sz="1400" kern="10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2.56</a:t>
                      </a:r>
                      <a:endParaRPr lang="zh-CN" altLang="en-US" sz="1400" kern="100" dirty="0">
                        <a:solidFill>
                          <a:srgbClr val="FF0000"/>
                        </a:solidFill>
                        <a:effectLst/>
                        <a:latin typeface="Open Sans" panose="020B0606030504020204" pitchFamily="34" charset="0"/>
                        <a:ea typeface="+mn-ea"/>
                        <a:cs typeface="Open Sans" panose="020B0606030504020204" pitchFamily="34" charset="0"/>
                      </a:endParaRPr>
                    </a:p>
                  </a:txBody>
                  <a:tcPr marL="0" marR="0" marT="0" marB="0" anchor="ctr"/>
                </a:tc>
                <a:tc>
                  <a:txBody>
                    <a:bodyPr/>
                    <a:lstStyle/>
                    <a:p>
                      <a:pPr indent="0" algn="ctr">
                        <a:lnSpc>
                          <a:spcPts val="2500"/>
                        </a:lnSpc>
                      </a:pPr>
                      <a:r>
                        <a:rPr lang="en-US" sz="1400" kern="1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1.07</a:t>
                      </a:r>
                      <a:endParaRPr lang="zh-CN" altLang="en-US" sz="1400" kern="100" dirty="0">
                        <a:solidFill>
                          <a:schemeClr val="dk1"/>
                        </a:solidFill>
                        <a:effectLst/>
                        <a:latin typeface="Open Sans" panose="020B0606030504020204" pitchFamily="34" charset="0"/>
                        <a:ea typeface="+mn-ea"/>
                        <a:cs typeface="Open Sans" panose="020B0606030504020204" pitchFamily="34" charset="0"/>
                      </a:endParaRPr>
                    </a:p>
                  </a:txBody>
                  <a:tcPr marL="0" marR="0" marT="0" marB="0" anchor="ctr"/>
                </a:tc>
                <a:extLst>
                  <a:ext uri="{0D108BD9-81ED-4DB2-BD59-A6C34878D82A}">
                    <a16:rowId xmlns:a16="http://schemas.microsoft.com/office/drawing/2014/main" val="10005"/>
                  </a:ext>
                </a:extLst>
              </a:tr>
              <a:tr h="310344">
                <a:tc>
                  <a:txBody>
                    <a:bodyPr/>
                    <a:lstStyle/>
                    <a:p>
                      <a:pPr indent="266700" algn="just">
                        <a:lnSpc>
                          <a:spcPts val="2500"/>
                        </a:lnSpc>
                      </a:pPr>
                      <a:r>
                        <a:rPr lang="en-US" altLang="zh-CN" sz="1400" b="1" kern="1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Coarse cellulose (%)</a:t>
                      </a:r>
                      <a:endParaRPr lang="zh-CN" altLang="en-US" sz="1400" b="1" kern="100" dirty="0">
                        <a:solidFill>
                          <a:schemeClr val="lt1"/>
                        </a:solidFill>
                        <a:effectLst/>
                        <a:latin typeface="Open Sans" panose="020B0606030504020204" pitchFamily="34" charset="0"/>
                        <a:ea typeface="+mn-ea"/>
                        <a:cs typeface="Open Sans" panose="020B0606030504020204" pitchFamily="34" charset="0"/>
                      </a:endParaRPr>
                    </a:p>
                  </a:txBody>
                  <a:tcPr marL="0" marR="0" marT="0" marB="0" anchor="ctr"/>
                </a:tc>
                <a:tc>
                  <a:txBody>
                    <a:bodyPr/>
                    <a:lstStyle/>
                    <a:p>
                      <a:pPr indent="0" algn="ctr">
                        <a:lnSpc>
                          <a:spcPts val="2500"/>
                        </a:lnSpc>
                      </a:pPr>
                      <a:r>
                        <a:rPr lang="en-US" sz="1400" kern="1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3.20</a:t>
                      </a:r>
                      <a:endParaRPr lang="zh-CN" altLang="en-US" sz="1400" kern="100" dirty="0">
                        <a:solidFill>
                          <a:schemeClr val="dk1"/>
                        </a:solidFill>
                        <a:effectLst/>
                        <a:latin typeface="Open Sans" panose="020B0606030504020204" pitchFamily="34" charset="0"/>
                        <a:ea typeface="+mn-ea"/>
                        <a:cs typeface="Open Sans" panose="020B0606030504020204" pitchFamily="34" charset="0"/>
                      </a:endParaRPr>
                    </a:p>
                  </a:txBody>
                  <a:tcPr marL="0" marR="0" marT="0" marB="0" anchor="ctr"/>
                </a:tc>
                <a:tc>
                  <a:txBody>
                    <a:bodyPr/>
                    <a:lstStyle/>
                    <a:p>
                      <a:pPr indent="0" algn="ctr">
                        <a:lnSpc>
                          <a:spcPts val="2500"/>
                        </a:lnSpc>
                      </a:pPr>
                      <a:r>
                        <a:rPr lang="en-US" sz="1400" kern="1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1.11</a:t>
                      </a:r>
                      <a:endParaRPr lang="zh-CN" altLang="en-US" sz="1400" kern="100" dirty="0">
                        <a:solidFill>
                          <a:schemeClr val="dk1"/>
                        </a:solidFill>
                        <a:effectLst/>
                        <a:latin typeface="Open Sans" panose="020B0606030504020204" pitchFamily="34" charset="0"/>
                        <a:ea typeface="+mn-ea"/>
                        <a:cs typeface="Open Sans" panose="020B0606030504020204" pitchFamily="34" charset="0"/>
                      </a:endParaRPr>
                    </a:p>
                  </a:txBody>
                  <a:tcPr marL="0" marR="0" marT="0" marB="0" anchor="ctr"/>
                </a:tc>
                <a:extLst>
                  <a:ext uri="{0D108BD9-81ED-4DB2-BD59-A6C34878D82A}">
                    <a16:rowId xmlns:a16="http://schemas.microsoft.com/office/drawing/2014/main" val="10006"/>
                  </a:ext>
                </a:extLst>
              </a:tr>
              <a:tr h="728069">
                <a:tc>
                  <a:txBody>
                    <a:bodyPr/>
                    <a:lstStyle/>
                    <a:p>
                      <a:pPr indent="266700" algn="just">
                        <a:lnSpc>
                          <a:spcPts val="2500"/>
                        </a:lnSpc>
                      </a:pPr>
                      <a:r>
                        <a:rPr lang="en-US" altLang="zh-CN" sz="1400" b="1" kern="1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Potassium (%)</a:t>
                      </a:r>
                      <a:endParaRPr lang="zh-CN" altLang="en-US" sz="1400" b="1" kern="100" dirty="0">
                        <a:solidFill>
                          <a:schemeClr val="lt1"/>
                        </a:solidFill>
                        <a:effectLst/>
                        <a:latin typeface="Open Sans" panose="020B0606030504020204" pitchFamily="34" charset="0"/>
                        <a:ea typeface="+mn-ea"/>
                        <a:cs typeface="Open Sans" panose="020B0606030504020204" pitchFamily="34" charset="0"/>
                      </a:endParaRPr>
                    </a:p>
                  </a:txBody>
                  <a:tcPr marL="0" marR="0" marT="0" marB="0" anchor="ctr"/>
                </a:tc>
                <a:tc>
                  <a:txBody>
                    <a:bodyPr/>
                    <a:lstStyle/>
                    <a:p>
                      <a:pPr indent="0" algn="ctr">
                        <a:lnSpc>
                          <a:spcPts val="2500"/>
                        </a:lnSpc>
                      </a:pPr>
                      <a:r>
                        <a:rPr lang="en-US" altLang="zh-CN" sz="1400" kern="10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1.20</a:t>
                      </a:r>
                      <a:endParaRPr lang="zh-CN" altLang="en-US" sz="1400" kern="100" dirty="0">
                        <a:solidFill>
                          <a:srgbClr val="FF0000"/>
                        </a:solidFill>
                        <a:effectLst/>
                        <a:latin typeface="Open Sans" panose="020B0606030504020204" pitchFamily="34" charset="0"/>
                        <a:ea typeface="+mn-ea"/>
                        <a:cs typeface="Open Sans" panose="020B0606030504020204" pitchFamily="34" charset="0"/>
                      </a:endParaRPr>
                    </a:p>
                  </a:txBody>
                  <a:tcPr marL="0" marR="0" marT="0" marB="0" anchor="ctr"/>
                </a:tc>
                <a:tc>
                  <a:txBody>
                    <a:bodyPr/>
                    <a:lstStyle/>
                    <a:p>
                      <a:pPr indent="0" algn="l">
                        <a:lnSpc>
                          <a:spcPts val="1800"/>
                        </a:lnSpc>
                      </a:pPr>
                      <a:r>
                        <a:rPr lang="en-US" altLang="zh-CN" sz="1200" kern="1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Three times the potassium content of bananas</a:t>
                      </a:r>
                      <a:endParaRPr lang="zh-CN" altLang="en-US" sz="1200" kern="100" dirty="0">
                        <a:solidFill>
                          <a:schemeClr val="dk1"/>
                        </a:solidFill>
                        <a:effectLst/>
                        <a:latin typeface="Open Sans" panose="020B0606030504020204" pitchFamily="34" charset="0"/>
                        <a:ea typeface="+mn-ea"/>
                        <a:cs typeface="Open Sans" panose="020B0606030504020204" pitchFamily="34" charset="0"/>
                      </a:endParaRPr>
                    </a:p>
                  </a:txBody>
                  <a:tcPr marL="0" marR="0" marT="0" marB="0" anchor="ctr"/>
                </a:tc>
                <a:extLst>
                  <a:ext uri="{0D108BD9-81ED-4DB2-BD59-A6C34878D82A}">
                    <a16:rowId xmlns:a16="http://schemas.microsoft.com/office/drawing/2014/main" val="10007"/>
                  </a:ext>
                </a:extLst>
              </a:tr>
              <a:tr h="479793">
                <a:tc>
                  <a:txBody>
                    <a:bodyPr/>
                    <a:lstStyle/>
                    <a:p>
                      <a:pPr indent="266700" algn="just">
                        <a:lnSpc>
                          <a:spcPts val="2500"/>
                        </a:lnSpc>
                      </a:pPr>
                      <a:r>
                        <a:rPr lang="en-US" altLang="zh-CN" sz="1400" b="1" kern="1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Calcium (%)</a:t>
                      </a:r>
                      <a:endParaRPr lang="zh-CN" altLang="en-US" sz="1400" b="1" kern="100" dirty="0">
                        <a:solidFill>
                          <a:schemeClr val="lt1"/>
                        </a:solidFill>
                        <a:effectLst/>
                        <a:latin typeface="Open Sans" panose="020B0606030504020204" pitchFamily="34" charset="0"/>
                        <a:ea typeface="+mn-ea"/>
                        <a:cs typeface="Open Sans" panose="020B0606030504020204" pitchFamily="34" charset="0"/>
                      </a:endParaRPr>
                    </a:p>
                  </a:txBody>
                  <a:tcPr marL="0" marR="0" marT="0" marB="0" anchor="ctr"/>
                </a:tc>
                <a:tc>
                  <a:txBody>
                    <a:bodyPr/>
                    <a:lstStyle/>
                    <a:p>
                      <a:pPr indent="0" algn="ctr">
                        <a:lnSpc>
                          <a:spcPts val="2500"/>
                        </a:lnSpc>
                      </a:pPr>
                      <a:r>
                        <a:rPr lang="en-US" altLang="zh-CN" sz="1400" kern="10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0.07</a:t>
                      </a:r>
                      <a:endParaRPr lang="zh-CN" altLang="en-US" sz="1400" kern="100" dirty="0">
                        <a:solidFill>
                          <a:srgbClr val="FF0000"/>
                        </a:solidFill>
                        <a:effectLst/>
                        <a:latin typeface="Open Sans" panose="020B0606030504020204" pitchFamily="34" charset="0"/>
                        <a:ea typeface="+mn-ea"/>
                        <a:cs typeface="Open Sans" panose="020B0606030504020204" pitchFamily="34" charset="0"/>
                      </a:endParaRPr>
                    </a:p>
                  </a:txBody>
                  <a:tcPr marL="0" marR="0" marT="0" marB="0" anchor="ctr"/>
                </a:tc>
                <a:tc>
                  <a:txBody>
                    <a:bodyPr/>
                    <a:lstStyle/>
                    <a:p>
                      <a:pPr indent="0" algn="l">
                        <a:lnSpc>
                          <a:spcPts val="1800"/>
                        </a:lnSpc>
                      </a:pPr>
                      <a:r>
                        <a:rPr lang="en-US" altLang="zh-CN" sz="1200" kern="1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Equivalent to red beans</a:t>
                      </a:r>
                      <a:endParaRPr lang="zh-CN" altLang="en-US" sz="1200" kern="100" dirty="0">
                        <a:solidFill>
                          <a:schemeClr val="dk1"/>
                        </a:solidFill>
                        <a:effectLst/>
                        <a:latin typeface="Open Sans" panose="020B0606030504020204" pitchFamily="34" charset="0"/>
                        <a:ea typeface="+mn-ea"/>
                        <a:cs typeface="Open Sans" panose="020B0606030504020204" pitchFamily="34" charset="0"/>
                      </a:endParaRPr>
                    </a:p>
                  </a:txBody>
                  <a:tcPr marL="0" marR="0" marT="0" marB="0" anchor="ctr"/>
                </a:tc>
                <a:extLst>
                  <a:ext uri="{0D108BD9-81ED-4DB2-BD59-A6C34878D82A}">
                    <a16:rowId xmlns:a16="http://schemas.microsoft.com/office/drawing/2014/main" val="10008"/>
                  </a:ext>
                </a:extLst>
              </a:tr>
            </a:tbl>
          </a:graphicData>
        </a:graphic>
      </p:graphicFrame>
      <p:sp>
        <p:nvSpPr>
          <p:cNvPr id="9" name="标题 1">
            <a:extLst>
              <a:ext uri="{FF2B5EF4-FFF2-40B4-BE49-F238E27FC236}">
                <a16:creationId xmlns:a16="http://schemas.microsoft.com/office/drawing/2014/main" id="{35509362-4C3D-AB10-D892-D1D9701E4A71}"/>
              </a:ext>
            </a:extLst>
          </p:cNvPr>
          <p:cNvSpPr txBox="1">
            <a:spLocks/>
          </p:cNvSpPr>
          <p:nvPr/>
        </p:nvSpPr>
        <p:spPr>
          <a:xfrm>
            <a:off x="225559" y="826736"/>
            <a:ext cx="10972800" cy="562075"/>
          </a:xfr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General Information</a:t>
            </a:r>
            <a:endParaRPr lang="zh-CN" altLang="en-US" sz="3000" b="1" dirty="0">
              <a:solidFill>
                <a:srgbClr val="0070C0"/>
              </a:solidFill>
              <a:latin typeface="Open Sans" panose="020B0606030504020204" pitchFamily="34" charset="0"/>
              <a:ea typeface="微软雅黑" panose="020B0503020204020204" pitchFamily="34" charset="-122"/>
              <a:cs typeface="Open Sans" panose="020B0606030504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4c7732435421dbf6a6252843a45f9a13ab19dc0"/>
  <p:tag name="ISPRING_ULTRA_SCORM_COURSE_ID" val="421E1B97-57A3-4AB9-8D6A-B189CAEF2073"/>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1468"/>
  <p:tag name="COMMONDATA" val="eyJoZGlkIjoiYTkwODliNmQ5Y2E2YWU4MGM0OGI0ZGIyOTRlMTY1ZjMifQ=="/>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3c205828-976e-41af-8801-cd2b6cd42e41}"/>
  <p:tag name="TABLE_ENDDRAG_ORIGIN_RECT" val="294*250"/>
  <p:tag name="TABLE_ENDDRAG_RECT" val="650*77*294*225"/>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e0dd39c2-7bcc-457a-ba49-b2e06caf81a5}"/>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72fdec4e-5f0d-4bdd-9026-bf8822e941b8}"/>
  <p:tag name="TABLE_ENDDRAG_ORIGIN_RECT" val="317*224"/>
  <p:tag name="TABLE_ENDDRAG_RECT" val="619*169*317*224"/>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c77b901e-ae18-45e8-ac64-edde7bd388df}"/>
  <p:tag name="TABLE_ENDDRAG_ORIGIN_RECT" val="419*247"/>
  <p:tag name="TABLE_ENDDRAG_RECT" val="272*258*419*247"/>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9eaa0c72-fc04-4893-b0e5-cd4369fa5065}"/>
  <p:tag name="TABLE_ENDDRAG_ORIGIN_RECT" val="451*180"/>
  <p:tag name="TABLE_ENDDRAG_RECT" val="28*229*451*180"/>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31.7921259842515,&quot;width&quot;:9988.938729114192}"/>
</p:tagLst>
</file>

<file path=ppt/theme/theme1.xml><?xml version="1.0" encoding="utf-8"?>
<a:theme xmlns:a="http://schemas.openxmlformats.org/drawingml/2006/main" name="Office 主题">
  <a:themeElements>
    <a:clrScheme name="自定义 98">
      <a:dk1>
        <a:sysClr val="windowText" lastClr="000000"/>
      </a:dk1>
      <a:lt1>
        <a:sysClr val="window" lastClr="FFFFFF"/>
      </a:lt1>
      <a:dk2>
        <a:srgbClr val="212745"/>
      </a:dk2>
      <a:lt2>
        <a:srgbClr val="7F7F7F"/>
      </a:lt2>
      <a:accent1>
        <a:srgbClr val="0070C0"/>
      </a:accent1>
      <a:accent2>
        <a:srgbClr val="0070C0"/>
      </a:accent2>
      <a:accent3>
        <a:srgbClr val="0070C0"/>
      </a:accent3>
      <a:accent4>
        <a:srgbClr val="0070C0"/>
      </a:accent4>
      <a:accent5>
        <a:srgbClr val="0070C0"/>
      </a:accent5>
      <a:accent6>
        <a:srgbClr val="0070C0"/>
      </a:accent6>
      <a:hlink>
        <a:srgbClr val="56C7AA"/>
      </a:hlink>
      <a:folHlink>
        <a:srgbClr val="59A8D1"/>
      </a:folHlink>
    </a:clrScheme>
    <a:fontScheme name="自定义 8">
      <a:majorFont>
        <a:latin typeface="ITC Avant Garde Std Md"/>
        <a:ea typeface="方正兰亭黑简体"/>
        <a:cs typeface=""/>
      </a:majorFont>
      <a:minorFont>
        <a:latin typeface="ITC Avant Garde Std XLt"/>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TotalTime>
  <Words>2739</Words>
  <Application>Microsoft Office PowerPoint</Application>
  <PresentationFormat>Widescreen</PresentationFormat>
  <Paragraphs>527</Paragraphs>
  <Slides>40</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ITC Avant Garde Std Md</vt:lpstr>
      <vt:lpstr>ITC Avant Garde Std XLt</vt:lpstr>
      <vt:lpstr>Arial</vt:lpstr>
      <vt:lpstr>Calibri</vt:lpstr>
      <vt:lpstr>Open Sans</vt:lpstr>
      <vt:lpstr>Open Sans Regular</vt:lpstr>
      <vt:lpstr>Times New Roman</vt:lpstr>
      <vt:lpstr>Wingdings</vt:lpstr>
      <vt:lpstr>Office 主题</vt:lpstr>
      <vt:lpstr>PowerPoint Presentation</vt:lpstr>
      <vt:lpstr>PowerPoint Presentation</vt:lpstr>
      <vt:lpstr>PowerPoint Presentation</vt:lpstr>
      <vt:lpstr>PowerPoint Presentation</vt:lpstr>
      <vt:lpstr>General Information</vt:lpstr>
      <vt:lpstr>PowerPoint Presentation</vt:lpstr>
      <vt:lpstr>General Information</vt:lpstr>
      <vt:lpstr>General Information</vt:lpstr>
      <vt:lpstr>PowerPoint Presentation</vt:lpstr>
      <vt:lpstr>PowerPoint Presentation</vt:lpstr>
      <vt:lpstr>PowerPoint Presentation</vt:lpstr>
      <vt:lpstr>PowerPoint Presentation</vt:lpstr>
      <vt:lpstr>Technology of Postharvest Loss Reduction </vt:lpstr>
      <vt:lpstr>PowerPoint Presentation</vt:lpstr>
      <vt:lpstr>Technology of Postharvest Loss Reduction </vt:lpstr>
      <vt:lpstr>Technology of Postharvest Loss Reduction </vt:lpstr>
      <vt:lpstr>Technologies of Postharvest Loss Reduction</vt:lpstr>
      <vt:lpstr>Technology of Postharvest Loss Reduction</vt:lpstr>
      <vt:lpstr>Technology of Postharvest Loss Reduction  (Freshness Preservation Technology)</vt:lpstr>
      <vt:lpstr>Technology of Postharvest Loss Reduction  (Freshness Preservation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Processing Technology</vt:lpstr>
      <vt:lpstr>Processing Technology</vt:lpstr>
      <vt:lpstr>Processing Technology</vt:lpstr>
      <vt:lpstr>Processing Technology</vt:lpstr>
      <vt:lpstr>Processing Technology</vt:lpstr>
      <vt:lpstr>Processing Technology</vt:lpstr>
      <vt:lpstr>Processing Technology</vt:lpstr>
      <vt:lpstr>PowerPoint Presentation</vt:lpstr>
      <vt:lpstr> Prospect</vt:lpstr>
      <vt:lpstr>Prospect</vt:lpstr>
      <vt:lpstr>Prospect</vt:lpstr>
      <vt:lpstr> Prospects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keywords>www.tukuppt.com</cp:keywords>
  <cp:lastModifiedBy>Yunjuan LIANG</cp:lastModifiedBy>
  <cp:revision>189</cp:revision>
  <dcterms:created xsi:type="dcterms:W3CDTF">2015-07-20T08:12:00Z</dcterms:created>
  <dcterms:modified xsi:type="dcterms:W3CDTF">2022-05-23T14:12:51Z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C350504AE32344DA92C6BF2066AFC858</vt:lpwstr>
  </property>
  <property fmtid="{D5CDD505-2E9C-101B-9397-08002B2CF9AE}" pid="3" name="KSOProductBuildVer">
    <vt:lpwstr>2052-11.1.0.11636</vt:lpwstr>
  </property>
</Properties>
</file>