
<file path=[Content_Types].xml><?xml version="1.0" encoding="utf-8"?>
<Types xmlns="http://schemas.openxmlformats.org/package/2006/content-types">
  <Default Extension="jpeg" ContentType="image/jpe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Lst>
  <p:notesMasterIdLst>
    <p:notesMasterId r:id="rId6"/>
  </p:notesMasterIdLst>
  <p:sldIdLst>
    <p:sldId id="1246" r:id="rId4"/>
    <p:sldId id="1198" r:id="rId5"/>
    <p:sldId id="1161" r:id="rId7"/>
    <p:sldId id="1284" r:id="rId8"/>
    <p:sldId id="1250" r:id="rId9"/>
    <p:sldId id="1205" r:id="rId10"/>
    <p:sldId id="1249" r:id="rId11"/>
    <p:sldId id="1265" r:id="rId12"/>
    <p:sldId id="1244" r:id="rId13"/>
    <p:sldId id="1245" r:id="rId14"/>
    <p:sldId id="1285" r:id="rId15"/>
    <p:sldId id="1252" r:id="rId16"/>
    <p:sldId id="1253" r:id="rId17"/>
    <p:sldId id="1251" r:id="rId18"/>
    <p:sldId id="1219" r:id="rId19"/>
    <p:sldId id="1286" r:id="rId20"/>
    <p:sldId id="1266" r:id="rId21"/>
    <p:sldId id="1288" r:id="rId22"/>
    <p:sldId id="1289" r:id="rId23"/>
    <p:sldId id="1287" r:id="rId24"/>
    <p:sldId id="1254" r:id="rId25"/>
    <p:sldId id="1255" r:id="rId26"/>
    <p:sldId id="1257" r:id="rId27"/>
    <p:sldId id="1258" r:id="rId28"/>
    <p:sldId id="1259" r:id="rId29"/>
    <p:sldId id="1260" r:id="rId30"/>
    <p:sldId id="1261" r:id="rId31"/>
    <p:sldId id="1262" r:id="rId32"/>
    <p:sldId id="1263" r:id="rId33"/>
    <p:sldId id="1264" r:id="rId34"/>
    <p:sldId id="1237" r:id="rId35"/>
  </p:sldIdLst>
  <p:sldSz cx="12192000" cy="6858000"/>
  <p:notesSz cx="6858000" cy="9144000"/>
  <p:embeddedFontLst>
    <p:embeddedFont>
      <p:font typeface="黑体" panose="02010609060101010101" pitchFamily="49" charset="-122"/>
      <p:regular r:id="rId40"/>
    </p:embeddedFont>
    <p:embeddedFont>
      <p:font typeface="微软雅黑" panose="020B0503020204020204" pitchFamily="34" charset="-122"/>
      <p:regular r:id="rId41"/>
    </p:embeddedFont>
    <p:embeddedFont>
      <p:font typeface="等线 Light" panose="02010600030101010101" charset="-122"/>
      <p:regular r:id="rId42"/>
    </p:embeddedFont>
    <p:embeddedFont>
      <p:font typeface="等线" panose="02010600030101010101" charset="-122"/>
      <p:regular r:id="rId43"/>
    </p:embeddedFont>
    <p:embeddedFont>
      <p:font typeface="Calibri" panose="020F0502020204030204" charset="0"/>
      <p:regular r:id="rId44"/>
      <p:bold r:id="rId45"/>
      <p:italic r:id="rId46"/>
      <p:boldItalic r:id="rId47"/>
    </p:embeddedFont>
    <p:embeddedFont>
      <p:font typeface="Impact" panose="020B0806030902050204" pitchFamily="34" charset="0"/>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AD"/>
    <a:srgbClr val="ECECEC"/>
    <a:srgbClr val="E4E4E4"/>
    <a:srgbClr val="DBDBDB"/>
    <a:srgbClr val="EFBA19"/>
    <a:srgbClr val="EEB608"/>
    <a:srgbClr val="EEBD66"/>
    <a:srgbClr val="FFC000"/>
    <a:srgbClr val="EB9A07"/>
    <a:srgbClr val="2F7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161" autoAdjust="0"/>
  </p:normalViewPr>
  <p:slideViewPr>
    <p:cSldViewPr snapToGrid="0" snapToObjects="1">
      <p:cViewPr varScale="1">
        <p:scale>
          <a:sx n="65" d="100"/>
          <a:sy n="65" d="100"/>
        </p:scale>
        <p:origin x="840" y="60"/>
      </p:cViewPr>
      <p:guideLst>
        <p:guide orient="horz" pos="2183"/>
        <p:guide pos="3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2644"/>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1" i="0" u="none" strike="noStrike" kern="1200" baseline="0">
                <a:solidFill>
                  <a:schemeClr val="dk1">
                    <a:lumMod val="75000"/>
                    <a:lumOff val="25000"/>
                  </a:schemeClr>
                </a:solidFill>
                <a:latin typeface="等线" panose="02010600030101010101" charset="-122"/>
                <a:ea typeface="等线" panose="02010600030101010101" charset="-122"/>
                <a:cs typeface="+mn-cs"/>
              </a:defRPr>
            </a:pPr>
            <a:r>
              <a:rPr lang="en-US" altLang="zh-CN"/>
              <a:t>S</a:t>
            </a:r>
            <a:r>
              <a:rPr lang="zh-CN"/>
              <a:t>tructure of corn deep processing</a:t>
            </a:r>
            <a:endParaRPr lang="zh-CN"/>
          </a:p>
        </c:rich>
      </c:tx>
      <c:layout>
        <c:manualLayout>
          <c:xMode val="edge"/>
          <c:yMode val="edge"/>
          <c:x val="0.245189385862711"/>
          <c:y val="0.034494096670379"/>
        </c:manualLayout>
      </c:layout>
      <c:overlay val="0"/>
      <c:spPr>
        <a:noFill/>
        <a:ln>
          <a:noFill/>
        </a:ln>
        <a:effectLst/>
      </c:spPr>
    </c:title>
    <c:autoTitleDeleted val="0"/>
    <c:plotArea>
      <c:layout/>
      <c:pie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0"/>
              <c:layout>
                <c:manualLayout>
                  <c:x val="-0.0665414589293009"/>
                  <c:y val="-0.30310237174597"/>
                </c:manualLayout>
              </c:layout>
              <c:tx>
                <c:rich>
                  <a:bodyPr rot="0" spcFirstLastPara="1" vertOverflow="ellipsis" vert="horz" wrap="square" lIns="38100" tIns="19050" rIns="38100" bIns="19050" anchor="ctr" anchorCtr="1"/>
                  <a:lstStyle/>
                  <a:p>
                    <a:pPr>
                      <a:defRPr lang="zh-CN" sz="1600" b="1" i="0" u="none" strike="noStrike" kern="1200" baseline="0">
                        <a:solidFill>
                          <a:schemeClr val="lt1"/>
                        </a:solidFill>
                        <a:latin typeface="等线" panose="02010600030101010101" charset="-122"/>
                        <a:ea typeface="等线" panose="02010600030101010101" charset="-122"/>
                        <a:cs typeface="+mn-cs"/>
                      </a:defRPr>
                    </a:pPr>
                    <a:r>
                      <a:rPr lang="en-US" altLang="zh-CN"/>
                      <a:t>54%</a:t>
                    </a:r>
                    <a:endParaRPr lang="en-US" altLang="zh-CN"/>
                  </a:p>
                </c:rich>
              </c:tx>
              <c:dLblPos val="bestFit"/>
              <c:showLegendKey val="0"/>
              <c:showVal val="0"/>
              <c:showCatName val="0"/>
              <c:showSerName val="0"/>
              <c:showPercent val="1"/>
              <c:showBubbleSize val="0"/>
              <c:extLst>
                <c:ext xmlns:c15="http://schemas.microsoft.com/office/drawing/2012/chart" uri="{CE6537A1-D6FC-4f65-9D91-7224C49458BB}">
                  <c15:layout>
                    <c:manualLayout>
                      <c:w val="0.093956771063079"/>
                      <c:h val="0.062773929025873"/>
                    </c:manualLayout>
                  </c15:layout>
                </c:ext>
              </c:extLst>
            </c:dLbl>
            <c:dLbl>
              <c:idx val="1"/>
              <c:layout>
                <c:manualLayout>
                  <c:x val="-0.00237726777294722"/>
                  <c:y val="-0.032558299342820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0125723392073583"/>
                  <c:y val="0.0064861328177481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00835656814472408"/>
                  <c:y val="0.0065857329383047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013935816647259"/>
                  <c:y val="0.0099459666703983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00275312972028224"/>
                  <c:y val="0.05188870090769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600" b="1" i="0" u="none" strike="noStrike" kern="1200" baseline="0">
                    <a:solidFill>
                      <a:schemeClr val="lt1"/>
                    </a:solidFill>
                    <a:latin typeface="等线" panose="02010600030101010101" charset="-122"/>
                    <a:ea typeface="等线" panose="02010600030101010101"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Sheet1!$A$1:$A$6</c:f>
              <c:strCache>
                <c:ptCount val="6"/>
                <c:pt idx="0">
                  <c:v>淀粉</c:v>
                </c:pt>
                <c:pt idx="1">
                  <c:v>酒精</c:v>
                </c:pt>
                <c:pt idx="2">
                  <c:v>味精</c:v>
                </c:pt>
                <c:pt idx="3">
                  <c:v>柠檬酸</c:v>
                </c:pt>
                <c:pt idx="4">
                  <c:v>赖氨酸</c:v>
                </c:pt>
                <c:pt idx="5">
                  <c:v>其他</c:v>
                </c:pt>
              </c:strCache>
            </c:strRef>
          </c:cat>
          <c:val>
            <c:numRef>
              <c:f>Sheet1!$B$1:$B$6</c:f>
              <c:numCache>
                <c:formatCode>0.00%</c:formatCode>
                <c:ptCount val="6"/>
                <c:pt idx="0">
                  <c:v>0.54</c:v>
                </c:pt>
                <c:pt idx="1">
                  <c:v>0.27</c:v>
                </c:pt>
                <c:pt idx="2">
                  <c:v>0.05</c:v>
                </c:pt>
                <c:pt idx="3">
                  <c:v>0.03</c:v>
                </c:pt>
                <c:pt idx="4">
                  <c:v>0.02</c:v>
                </c:pt>
                <c:pt idx="5">
                  <c:v>0.09</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31758224937913"/>
          <c:y val="0.144001240076447"/>
          <c:w val="0.149547179436344"/>
          <c:h val="0.6831031119999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1600" b="0" i="0" u="none" strike="noStrike" kern="1200" baseline="0">
              <a:solidFill>
                <a:schemeClr val="dk1">
                  <a:lumMod val="75000"/>
                  <a:lumOff val="25000"/>
                </a:schemeClr>
              </a:solidFill>
              <a:latin typeface="等线" panose="02010600030101010101" charset="-122"/>
              <a:ea typeface="等线" panose="02010600030101010101"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等线" panose="02010600030101010101" charset="-122"/>
          <a:ea typeface="等线" panose="02010600030101010101"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cap="all" spc="50" baseline="0">
                <a:solidFill>
                  <a:schemeClr val="tx1">
                    <a:lumMod val="65000"/>
                    <a:lumOff val="35000"/>
                  </a:schemeClr>
                </a:solidFill>
                <a:latin typeface="+mn-lt"/>
                <a:ea typeface="+mn-ea"/>
                <a:cs typeface="+mn-cs"/>
              </a:defRPr>
            </a:pPr>
            <a:r>
              <a:rPr lang="zh-CN" altLang="en-US" sz="2000" dirty="0" smtClean="0">
                <a:latin typeface="等线" panose="02010600030101010101" charset="-122"/>
                <a:ea typeface="等线" panose="02010600030101010101" charset="-122"/>
              </a:rPr>
              <a:t>乙醇行业下游分类</a:t>
            </a:r>
            <a:endParaRPr lang="zh-CN" altLang="en-US" sz="2000" dirty="0">
              <a:latin typeface="等线" panose="02010600030101010101" charset="-122"/>
              <a:ea typeface="等线" panose="02010600030101010101" charset="-122"/>
            </a:endParaRPr>
          </a:p>
        </c:rich>
      </c:tx>
      <c:layout>
        <c:manualLayout>
          <c:xMode val="edge"/>
          <c:yMode val="edge"/>
          <c:x val="0.305306625382173"/>
          <c:y val="0.013113080390617"/>
        </c:manualLayout>
      </c:layout>
      <c:overlay val="0"/>
      <c:spPr>
        <a:noFill/>
        <a:ln>
          <a:noFill/>
        </a:ln>
        <a:effectLst/>
      </c:spPr>
    </c:title>
    <c:autoTitleDeleted val="0"/>
    <c:plotArea>
      <c:layout/>
      <c:pieChart>
        <c:varyColors val="1"/>
        <c:ser>
          <c:idx val="0"/>
          <c:order val="0"/>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chemeClr val="lt1"/>
                    </a:solidFill>
                    <a:latin typeface="+mn-lt"/>
                    <a:ea typeface="+mn-ea"/>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燃料乙醇</c:v>
                </c:pt>
                <c:pt idx="1">
                  <c:v>白酒</c:v>
                </c:pt>
                <c:pt idx="2">
                  <c:v>化工医药</c:v>
                </c:pt>
                <c:pt idx="3">
                  <c:v>其他</c:v>
                </c:pt>
              </c:strCache>
            </c:strRef>
          </c:cat>
          <c:val>
            <c:numRef>
              <c:f>Sheet1!$B$1:$B$4</c:f>
              <c:numCache>
                <c:formatCode>0.00%</c:formatCode>
                <c:ptCount val="4"/>
                <c:pt idx="0">
                  <c:v>0.3</c:v>
                </c:pt>
                <c:pt idx="1">
                  <c:v>0.35</c:v>
                </c:pt>
                <c:pt idx="2">
                  <c:v>0.32</c:v>
                </c:pt>
                <c:pt idx="3">
                  <c:v>0.03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等线" panose="02010600030101010101" charset="-122"/>
              <a:ea typeface="等线" panose="02010600030101010101"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14451F5-4BCD-441A-8091-DD07453E0E08}"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9680743-96E5-4D70-8E7C-ABEDBE771A25}"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xfrm>
            <a:off x="2698750" y="509588"/>
            <a:ext cx="4540250" cy="2554287"/>
          </a:xfrm>
          <a:ln>
            <a:solidFill>
              <a:srgbClr val="000000">
                <a:alpha val="100000"/>
              </a:srgbClr>
            </a:solidFill>
            <a:miter lim="800000"/>
          </a:ln>
        </p:spPr>
      </p:sp>
      <p:sp>
        <p:nvSpPr>
          <p:cNvPr id="30723" name="Rectangle 3"/>
          <p:cNvSpPr>
            <a:spLocks noGrp="1"/>
          </p:cNvSpPr>
          <p:nvPr>
            <p:ph type="body"/>
          </p:nvPr>
        </p:nvSpPr>
        <p:spPr/>
        <p:txBody>
          <a:bodyPr wrap="square" lIns="91547" tIns="45774" rIns="91547" bIns="45774" anchor="t"/>
          <a:lstStyle/>
          <a:p>
            <a:pPr lvl="0"/>
            <a:r>
              <a:rPr lang="zh-CN" altLang="en-US" dirty="0"/>
              <a:t>统计各所实验基地面积 </a:t>
            </a:r>
            <a:r>
              <a:rPr lang="en-US" altLang="zh-CN" dirty="0"/>
              <a:t>+</a:t>
            </a:r>
            <a:r>
              <a:rPr lang="zh-CN" altLang="en-US" dirty="0"/>
              <a:t>表 自建，共建 </a:t>
            </a:r>
            <a:endParaRPr lang="en-US" altLang="zh-CN" dirty="0"/>
          </a:p>
          <a:p>
            <a:pPr lvl="0"/>
            <a:r>
              <a:rPr lang="zh-CN" altLang="en-US" dirty="0"/>
              <a:t>本部 </a:t>
            </a:r>
            <a:r>
              <a:rPr lang="en-US" altLang="zh-CN" dirty="0"/>
              <a:t>7450  </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a:defRPr/>
            </a:pPr>
            <a:endParaRPr lang="zh-CN"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94F61502-9DC8-4ED9-A4CE-220560CCD2A0}" type="slidenum">
              <a:rPr lang="en-US"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5723FE34-8431-422D-8C94-9FF6759394AD}" type="slidenum">
              <a:rPr lang="en-US" altLang="zh-CN" smtClean="0"/>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7137ABB1-C5F2-4042-A065-D96FABF3E69D}" type="slidenum">
              <a:rPr lang="en-US" altLang="zh-CN" smtClean="0"/>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zh-CN"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A6E042ED-1EFA-496F-A010-ABC2C1E9C190}" type="slidenum">
              <a:rPr lang="en-US" altLang="zh-CN" smtClean="0"/>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F87B5B-401F-44EF-BA43-CB06481D2AD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85FCEE-617E-4860-ADD8-A928F54959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a:defRPr/>
            </a:pPr>
            <a:endParaRPr lang="zh-CN" altLang="zh-CN"/>
          </a:p>
        </p:txBody>
      </p:sp>
      <p:sp>
        <p:nvSpPr>
          <p:cNvPr id="5" name="页脚占位符 4"/>
          <p:cNvSpPr>
            <a:spLocks noGrp="1"/>
          </p:cNvSpPr>
          <p:nvPr>
            <p:ph type="ftr" sz="quarter" idx="11"/>
          </p:nvPr>
        </p:nvSpPr>
        <p:spPr/>
        <p:txBody>
          <a:bodyPr/>
          <a:lstStyle/>
          <a:p>
            <a:pPr>
              <a:defRPr/>
            </a:pPr>
            <a:endParaRPr lang="zh-CN" altLang="zh-CN"/>
          </a:p>
        </p:txBody>
      </p:sp>
      <p:sp>
        <p:nvSpPr>
          <p:cNvPr id="6" name="灯片编号占位符 5"/>
          <p:cNvSpPr>
            <a:spLocks noGrp="1"/>
          </p:cNvSpPr>
          <p:nvPr>
            <p:ph type="sldNum" sz="quarter" idx="12"/>
          </p:nvPr>
        </p:nvSpPr>
        <p:spPr/>
        <p:txBody>
          <a:bodyPr/>
          <a:lstStyle/>
          <a:p>
            <a:pPr>
              <a:defRPr/>
            </a:pPr>
            <a:fld id="{687CC63A-EF92-4F6F-814C-B2B7378207B3}" type="slidenum">
              <a:rPr lang="en-US"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zh-CN"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C0A31390-466C-479C-8F6B-DC06FDD62E8B}" type="slidenum">
              <a:rPr lang="en-US"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zh-CN" altLang="zh-CN"/>
          </a:p>
        </p:txBody>
      </p:sp>
      <p:sp>
        <p:nvSpPr>
          <p:cNvPr id="8" name="页脚占位符 7"/>
          <p:cNvSpPr>
            <a:spLocks noGrp="1"/>
          </p:cNvSpPr>
          <p:nvPr>
            <p:ph type="ftr" sz="quarter" idx="11"/>
          </p:nvPr>
        </p:nvSpPr>
        <p:spPr/>
        <p:txBody>
          <a:bodyPr/>
          <a:lstStyle/>
          <a:p>
            <a:pPr>
              <a:defRPr/>
            </a:pPr>
            <a:endParaRPr lang="zh-CN" altLang="zh-CN"/>
          </a:p>
        </p:txBody>
      </p:sp>
      <p:sp>
        <p:nvSpPr>
          <p:cNvPr id="9" name="灯片编号占位符 8"/>
          <p:cNvSpPr>
            <a:spLocks noGrp="1"/>
          </p:cNvSpPr>
          <p:nvPr>
            <p:ph type="sldNum" sz="quarter" idx="12"/>
          </p:nvPr>
        </p:nvSpPr>
        <p:spPr/>
        <p:txBody>
          <a:bodyPr/>
          <a:lstStyle/>
          <a:p>
            <a:pPr>
              <a:defRPr/>
            </a:pPr>
            <a:fld id="{42C1DE01-963B-410F-B912-E6EECB19F5DF}" type="slidenum">
              <a:rPr lang="en-US"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zh-CN"/>
          </a:p>
        </p:txBody>
      </p:sp>
      <p:sp>
        <p:nvSpPr>
          <p:cNvPr id="4" name="页脚占位符 3"/>
          <p:cNvSpPr>
            <a:spLocks noGrp="1"/>
          </p:cNvSpPr>
          <p:nvPr>
            <p:ph type="ftr" sz="quarter" idx="11"/>
          </p:nvPr>
        </p:nvSpPr>
        <p:spPr/>
        <p:txBody>
          <a:bodyPr/>
          <a:lstStyle/>
          <a:p>
            <a:pPr>
              <a:defRPr/>
            </a:pPr>
            <a:endParaRPr lang="zh-CN" altLang="zh-CN"/>
          </a:p>
        </p:txBody>
      </p:sp>
      <p:sp>
        <p:nvSpPr>
          <p:cNvPr id="5" name="灯片编号占位符 4"/>
          <p:cNvSpPr>
            <a:spLocks noGrp="1"/>
          </p:cNvSpPr>
          <p:nvPr>
            <p:ph type="sldNum" sz="quarter" idx="12"/>
          </p:nvPr>
        </p:nvSpPr>
        <p:spPr/>
        <p:txBody>
          <a:bodyPr/>
          <a:lstStyle/>
          <a:p>
            <a:pPr>
              <a:defRPr/>
            </a:pPr>
            <a:fld id="{14FFA5A5-1C14-447D-89DC-87A53080BE7E}" type="slidenum">
              <a:rPr lang="en-US"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zh-CN" altLang="zh-CN"/>
          </a:p>
        </p:txBody>
      </p:sp>
      <p:sp>
        <p:nvSpPr>
          <p:cNvPr id="3" name="页脚占位符 2"/>
          <p:cNvSpPr>
            <a:spLocks noGrp="1"/>
          </p:cNvSpPr>
          <p:nvPr>
            <p:ph type="ftr" sz="quarter" idx="11"/>
          </p:nvPr>
        </p:nvSpPr>
        <p:spPr/>
        <p:txBody>
          <a:bodyPr/>
          <a:lstStyle/>
          <a:p>
            <a:pPr>
              <a:defRPr/>
            </a:pPr>
            <a:endParaRPr lang="zh-CN" altLang="zh-CN"/>
          </a:p>
        </p:txBody>
      </p:sp>
      <p:sp>
        <p:nvSpPr>
          <p:cNvPr id="4" name="灯片编号占位符 3"/>
          <p:cNvSpPr>
            <a:spLocks noGrp="1"/>
          </p:cNvSpPr>
          <p:nvPr>
            <p:ph type="sldNum" sz="quarter" idx="12"/>
          </p:nvPr>
        </p:nvSpPr>
        <p:spPr/>
        <p:txBody>
          <a:bodyPr/>
          <a:lstStyle/>
          <a:p>
            <a:pPr>
              <a:defRPr/>
            </a:pPr>
            <a:fld id="{C7B630D0-0EDF-4418-9EBF-545DA610B5F7}" type="slidenum">
              <a:rPr lang="en-US" altLang="zh-CN" smtClean="0"/>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a:defRPr/>
            </a:pPr>
            <a:endParaRPr lang="zh-CN"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FF30274F-C809-44F4-BABC-3117323042FF}" type="slidenum">
              <a:rPr lang="en-US"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a:defRPr/>
            </a:pPr>
            <a:endParaRPr lang="zh-CN" altLang="zh-CN"/>
          </a:p>
        </p:txBody>
      </p:sp>
      <p:sp>
        <p:nvSpPr>
          <p:cNvPr id="6" name="页脚占位符 5"/>
          <p:cNvSpPr>
            <a:spLocks noGrp="1"/>
          </p:cNvSpPr>
          <p:nvPr>
            <p:ph type="ftr" sz="quarter" idx="11"/>
          </p:nvPr>
        </p:nvSpPr>
        <p:spPr/>
        <p:txBody>
          <a:bodyPr/>
          <a:lstStyle/>
          <a:p>
            <a:pPr>
              <a:defRPr/>
            </a:pPr>
            <a:endParaRPr lang="zh-CN" altLang="zh-CN"/>
          </a:p>
        </p:txBody>
      </p:sp>
      <p:sp>
        <p:nvSpPr>
          <p:cNvPr id="7" name="灯片编号占位符 6"/>
          <p:cNvSpPr>
            <a:spLocks noGrp="1"/>
          </p:cNvSpPr>
          <p:nvPr>
            <p:ph type="sldNum" sz="quarter" idx="12"/>
          </p:nvPr>
        </p:nvSpPr>
        <p:spPr/>
        <p:txBody>
          <a:bodyPr/>
          <a:lstStyle/>
          <a:p>
            <a:pPr>
              <a:defRPr/>
            </a:pPr>
            <a:fld id="{6EE87823-23ED-454B-BBAE-CA4AB8D8E2FA}" type="slidenum">
              <a:rPr lang="en-US" altLang="zh-CN" smtClean="0"/>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37ABB1-C5F2-4042-A065-D96FABF3E69D}" type="slidenum">
              <a:rPr lang="en-US"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87B5B-401F-44EF-BA43-CB06481D2AD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5FCEE-617E-4860-ADD8-A928F54959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2F73B6"/>
          </a:solidFill>
        </p:spPr>
      </p:pic>
      <p:sp>
        <p:nvSpPr>
          <p:cNvPr id="4099" name="Text Box 3"/>
          <p:cNvSpPr txBox="1">
            <a:spLocks noChangeArrowheads="1"/>
          </p:cNvSpPr>
          <p:nvPr/>
        </p:nvSpPr>
        <p:spPr bwMode="auto">
          <a:xfrm>
            <a:off x="223486" y="196144"/>
            <a:ext cx="8935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Font typeface="宋体" panose="02010600030101010101" pitchFamily="2" charset="-122"/>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SzPct val="100000"/>
              <a:buFont typeface="宋体" panose="02010600030101010101" pitchFamily="2" charset="-122"/>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SzPct val="100000"/>
              <a:buFont typeface="宋体" panose="02010600030101010101" pitchFamily="2" charset="-122"/>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SzPct val="100000"/>
              <a:buFont typeface="宋体" panose="02010600030101010101" pitchFamily="2" charset="-12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ts val="0"/>
              </a:spcBef>
              <a:buSzTx/>
              <a:buFontTx/>
              <a:buNone/>
            </a:pPr>
            <a:r>
              <a:rPr lang="en-US" altLang="zh-CN" kern="1800" spc="130" dirty="0">
                <a:solidFill>
                  <a:schemeClr val="bg1"/>
                </a:solidFill>
                <a:effectLst>
                  <a:outerShdw blurRad="38100" dist="38100" dir="2700000" algn="tl">
                    <a:schemeClr val="bg1">
                      <a:alpha val="43000"/>
                    </a:schemeClr>
                  </a:outerShdw>
                </a:effectLst>
                <a:latin typeface="Arial" panose="020B0604020202020204" pitchFamily="34" charset="0"/>
                <a:ea typeface="黑体" panose="02010609060101010101" pitchFamily="49" charset="-122"/>
                <a:cs typeface="Arial" panose="020B0604020202020204" pitchFamily="34" charset="0"/>
              </a:rPr>
              <a:t>China’s experience in the </a:t>
            </a:r>
            <a:r>
              <a:rPr lang="en-US" altLang="zh-CN" kern="1800" spc="130" dirty="0">
                <a:solidFill>
                  <a:schemeClr val="bg1"/>
                </a:solidFill>
                <a:effectLst>
                  <a:outerShdw blurRad="38100" dist="38100" dir="2700000" algn="tl">
                    <a:schemeClr val="bg1">
                      <a:alpha val="43000"/>
                    </a:schemeClr>
                  </a:outerShdw>
                </a:effectLst>
                <a:latin typeface="Arial" panose="020B0604020202020204" pitchFamily="34" charset="0"/>
                <a:ea typeface="黑体" panose="02010609060101010101" pitchFamily="49" charset="-122"/>
                <a:cs typeface="Arial" panose="020B0604020202020204" pitchFamily="34" charset="0"/>
              </a:rPr>
              <a:t>development of market opportunities and linkage</a:t>
            </a:r>
            <a:endParaRPr lang="zh-CN" altLang="en-US" kern="1800" spc="130" dirty="0">
              <a:solidFill>
                <a:schemeClr val="bg1"/>
              </a:solidFill>
              <a:effectLst>
                <a:outerShdw blurRad="38100" dist="38100" dir="2700000" algn="tl">
                  <a:schemeClr val="bg1">
                    <a:alpha val="43000"/>
                  </a:schemeClr>
                </a:outerShdw>
              </a:effectLst>
              <a:latin typeface="Arial" panose="020B0604020202020204" pitchFamily="34" charset="0"/>
              <a:ea typeface="黑体" panose="02010609060101010101" pitchFamily="49" charset="-122"/>
              <a:cs typeface="Arial" panose="020B0604020202020204" pitchFamily="34" charset="0"/>
            </a:endParaRPr>
          </a:p>
        </p:txBody>
      </p:sp>
      <p:cxnSp>
        <p:nvCxnSpPr>
          <p:cNvPr id="4" name="直接连接符 3"/>
          <p:cNvCxnSpPr/>
          <p:nvPr/>
        </p:nvCxnSpPr>
        <p:spPr>
          <a:xfrm>
            <a:off x="0" y="1762760"/>
            <a:ext cx="80505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23520" y="3222625"/>
            <a:ext cx="5673090" cy="583565"/>
          </a:xfrm>
          <a:prstGeom prst="rect">
            <a:avLst/>
          </a:prstGeom>
          <a:noFill/>
        </p:spPr>
        <p:txBody>
          <a:bodyPr wrap="square" rtlCol="0">
            <a:spAutoFit/>
          </a:bodyPr>
          <a:lstStyle/>
          <a:p>
            <a:r>
              <a:rPr lang="en-US" altLang="zh-TW" sz="1600" spc="80"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Arial" panose="020B0604020202020204" pitchFamily="34" charset="0"/>
              </a:rPr>
              <a:t>Institute of Agricultural Economics and Development </a:t>
            </a:r>
            <a:r>
              <a:rPr lang="en-US" altLang="zh-TW" sz="1600" spc="80" dirty="0" smtClean="0">
                <a:ln w="0"/>
                <a:solidFill>
                  <a:schemeClr val="bg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Arial" panose="020B0604020202020204" pitchFamily="34" charset="0"/>
              </a:rPr>
              <a:t>JAAS</a:t>
            </a:r>
            <a:endParaRPr lang="en-US" altLang="zh-TW" sz="1600" spc="80"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cs typeface="Arial" panose="020B0604020202020204" pitchFamily="34" charset="0"/>
            </a:endParaRPr>
          </a:p>
        </p:txBody>
      </p:sp>
      <p:sp>
        <p:nvSpPr>
          <p:cNvPr id="12" name="文本框 11"/>
          <p:cNvSpPr txBox="1"/>
          <p:nvPr/>
        </p:nvSpPr>
        <p:spPr>
          <a:xfrm>
            <a:off x="223344" y="2664649"/>
            <a:ext cx="2747099" cy="492443"/>
          </a:xfrm>
          <a:prstGeom prst="rect">
            <a:avLst/>
          </a:prstGeom>
          <a:noFill/>
        </p:spPr>
        <p:txBody>
          <a:bodyPr wrap="none" rtlCol="0">
            <a:spAutoFit/>
          </a:bodyPr>
          <a:lstStyle/>
          <a:p>
            <a:r>
              <a:rPr lang="en-US" altLang="zh-TW" sz="2600" b="1" spc="40" dirty="0" smtClean="0">
                <a:ln w="0"/>
                <a:solidFill>
                  <a:schemeClr val="bg1"/>
                </a:solidFill>
                <a:latin typeface="Arial" panose="020B0604020202020204" pitchFamily="34" charset="0"/>
                <a:ea typeface="微软雅黑" panose="020B0503020204020204" pitchFamily="34" charset="-122"/>
                <a:cs typeface="Arial" panose="020B0604020202020204" pitchFamily="34" charset="0"/>
              </a:rPr>
              <a:t>Dr. Shen </a:t>
            </a:r>
            <a:r>
              <a:rPr lang="en-US" altLang="zh-TW" sz="2600" b="1" spc="40" dirty="0" err="1" smtClean="0">
                <a:ln w="0"/>
                <a:solidFill>
                  <a:schemeClr val="bg1"/>
                </a:solidFill>
                <a:latin typeface="Arial" panose="020B0604020202020204" pitchFamily="34" charset="0"/>
                <a:ea typeface="微软雅黑" panose="020B0503020204020204" pitchFamily="34" charset="-122"/>
                <a:cs typeface="Arial" panose="020B0604020202020204" pitchFamily="34" charset="0"/>
              </a:rPr>
              <a:t>Guiyin</a:t>
            </a:r>
            <a:endParaRPr lang="en-US" altLang="zh-TW" sz="2600" b="1" spc="40" dirty="0">
              <a:ln w="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连接符 15"/>
          <p:cNvCxnSpPr/>
          <p:nvPr/>
        </p:nvCxnSpPr>
        <p:spPr>
          <a:xfrm>
            <a:off x="223520" y="3157220"/>
            <a:ext cx="27470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89002" y="1249628"/>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865424" y="2009060"/>
            <a:ext cx="9268741" cy="507831"/>
          </a:xfrm>
          <a:prstGeom prst="rect">
            <a:avLst/>
          </a:prstGeom>
        </p:spPr>
        <p:txBody>
          <a:bodyPr wrap="square">
            <a:spAutoFit/>
          </a:bodyPr>
          <a:lstStyle/>
          <a:p>
            <a:pPr>
              <a:lnSpc>
                <a:spcPct val="150000"/>
              </a:lnSpc>
              <a:buClr>
                <a:srgbClr val="C00000"/>
              </a:buClr>
            </a:pPr>
            <a:r>
              <a:rPr lang="en-US" altLang="zh-CN" b="1" dirty="0" smtClean="0">
                <a:latin typeface="+mj-ea"/>
                <a:ea typeface="+mj-ea"/>
              </a:rPr>
              <a:t>The </a:t>
            </a:r>
            <a:r>
              <a:rPr lang="en-US" altLang="zh-CN" b="1" dirty="0">
                <a:latin typeface="+mj-ea"/>
                <a:ea typeface="+mj-ea"/>
              </a:rPr>
              <a:t>circulation </a:t>
            </a:r>
            <a:r>
              <a:rPr lang="en-US" altLang="zh-CN" b="1" dirty="0" smtClean="0">
                <a:latin typeface="+mj-ea"/>
                <a:ea typeface="+mj-ea"/>
              </a:rPr>
              <a:t>path for fresh </a:t>
            </a:r>
            <a:r>
              <a:rPr lang="en-US" altLang="zh-CN" b="1" dirty="0">
                <a:latin typeface="+mj-ea"/>
                <a:ea typeface="+mj-ea"/>
              </a:rPr>
              <a:t>agricultural </a:t>
            </a:r>
            <a:r>
              <a:rPr lang="en-US" altLang="zh-CN" b="1" dirty="0" smtClean="0">
                <a:latin typeface="+mj-ea"/>
                <a:ea typeface="+mj-ea"/>
              </a:rPr>
              <a:t>product from farmland to dining-table</a:t>
            </a:r>
            <a:endParaRPr lang="zh-CN" altLang="en-US" b="1" dirty="0">
              <a:latin typeface="+mj-ea"/>
              <a:ea typeface="+mj-ea"/>
            </a:endParaRPr>
          </a:p>
        </p:txBody>
      </p:sp>
      <p:grpSp>
        <p:nvGrpSpPr>
          <p:cNvPr id="28" name="组合 27"/>
          <p:cNvGrpSpPr/>
          <p:nvPr/>
        </p:nvGrpSpPr>
        <p:grpSpPr>
          <a:xfrm>
            <a:off x="1437695" y="2681977"/>
            <a:ext cx="9289115" cy="3350719"/>
            <a:chOff x="1100379" y="2514009"/>
            <a:chExt cx="10354057" cy="3734859"/>
          </a:xfrm>
        </p:grpSpPr>
        <p:sp>
          <p:nvSpPr>
            <p:cNvPr id="2" name="圆角矩形 1"/>
            <p:cNvSpPr/>
            <p:nvPr/>
          </p:nvSpPr>
          <p:spPr>
            <a:xfrm>
              <a:off x="2353046" y="2514009"/>
              <a:ext cx="1183341" cy="57925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Broker</a:t>
              </a:r>
              <a:endParaRPr lang="en-US" altLang="zh-CN" sz="1600" dirty="0">
                <a:solidFill>
                  <a:schemeClr val="tx1"/>
                </a:solidFill>
              </a:endParaRPr>
            </a:p>
          </p:txBody>
        </p:sp>
        <p:sp>
          <p:nvSpPr>
            <p:cNvPr id="44" name="圆角矩形 43"/>
            <p:cNvSpPr/>
            <p:nvPr/>
          </p:nvSpPr>
          <p:spPr>
            <a:xfrm>
              <a:off x="3990322" y="2514009"/>
              <a:ext cx="1375253" cy="578980"/>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Field market</a:t>
              </a:r>
              <a:endParaRPr lang="en-US" altLang="zh-CN" sz="1600" dirty="0">
                <a:solidFill>
                  <a:schemeClr val="tx1"/>
                </a:solidFill>
              </a:endParaRPr>
            </a:p>
          </p:txBody>
        </p:sp>
        <p:sp>
          <p:nvSpPr>
            <p:cNvPr id="45" name="圆角矩形 44"/>
            <p:cNvSpPr/>
            <p:nvPr/>
          </p:nvSpPr>
          <p:spPr>
            <a:xfrm>
              <a:off x="5774684" y="2514009"/>
              <a:ext cx="1356143" cy="1004367"/>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Wholesale market in origin of production</a:t>
              </a:r>
              <a:endParaRPr lang="en-US" altLang="zh-CN" sz="1400" dirty="0">
                <a:solidFill>
                  <a:schemeClr val="tx1"/>
                </a:solidFill>
              </a:endParaRPr>
            </a:p>
          </p:txBody>
        </p:sp>
        <p:sp>
          <p:nvSpPr>
            <p:cNvPr id="46" name="圆角矩形 45"/>
            <p:cNvSpPr/>
            <p:nvPr/>
          </p:nvSpPr>
          <p:spPr>
            <a:xfrm>
              <a:off x="7539226" y="2514009"/>
              <a:ext cx="1358266" cy="1004367"/>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Wholesale market in the trading center</a:t>
              </a:r>
              <a:endParaRPr lang="en-US" altLang="zh-CN" sz="1400" dirty="0">
                <a:solidFill>
                  <a:schemeClr val="tx1"/>
                </a:solidFill>
              </a:endParaRPr>
            </a:p>
          </p:txBody>
        </p:sp>
        <p:sp>
          <p:nvSpPr>
            <p:cNvPr id="47" name="圆角矩形 46"/>
            <p:cNvSpPr/>
            <p:nvPr/>
          </p:nvSpPr>
          <p:spPr>
            <a:xfrm>
              <a:off x="9306081" y="2514009"/>
              <a:ext cx="1183341" cy="57925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Retail market</a:t>
              </a:r>
              <a:endParaRPr lang="en-US" altLang="zh-CN" sz="1600" dirty="0">
                <a:solidFill>
                  <a:schemeClr val="tx1"/>
                </a:solidFill>
              </a:endParaRPr>
            </a:p>
          </p:txBody>
        </p:sp>
        <p:sp>
          <p:nvSpPr>
            <p:cNvPr id="48" name="圆角矩形 47"/>
            <p:cNvSpPr/>
            <p:nvPr/>
          </p:nvSpPr>
          <p:spPr>
            <a:xfrm>
              <a:off x="5366048" y="3642968"/>
              <a:ext cx="2351883" cy="5445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Farmer-supermarket linkage</a:t>
              </a:r>
              <a:endParaRPr lang="en-US" altLang="zh-CN" sz="1600" dirty="0">
                <a:solidFill>
                  <a:schemeClr val="tx1"/>
                </a:solidFill>
              </a:endParaRPr>
            </a:p>
          </p:txBody>
        </p:sp>
        <p:sp>
          <p:nvSpPr>
            <p:cNvPr id="49" name="圆角矩形 48"/>
            <p:cNvSpPr/>
            <p:nvPr/>
          </p:nvSpPr>
          <p:spPr>
            <a:xfrm>
              <a:off x="8627821" y="3625961"/>
              <a:ext cx="1521768" cy="578980"/>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Supermarket</a:t>
              </a:r>
              <a:endParaRPr lang="en-US" altLang="zh-CN" sz="1600" dirty="0">
                <a:solidFill>
                  <a:schemeClr val="tx1"/>
                </a:solidFill>
              </a:endParaRPr>
            </a:p>
          </p:txBody>
        </p:sp>
        <p:sp>
          <p:nvSpPr>
            <p:cNvPr id="3" name="圆角矩形 2"/>
            <p:cNvSpPr/>
            <p:nvPr/>
          </p:nvSpPr>
          <p:spPr>
            <a:xfrm>
              <a:off x="1100379" y="3230302"/>
              <a:ext cx="719124" cy="1280408"/>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solidFill>
                    <a:schemeClr val="tx1"/>
                  </a:solidFill>
                </a:rPr>
                <a:t>Producer</a:t>
              </a:r>
              <a:endParaRPr lang="en-US" sz="1600" dirty="0">
                <a:solidFill>
                  <a:schemeClr val="tx1"/>
                </a:solidFill>
              </a:endParaRPr>
            </a:p>
          </p:txBody>
        </p:sp>
        <p:sp>
          <p:nvSpPr>
            <p:cNvPr id="51" name="圆角矩形 50"/>
            <p:cNvSpPr/>
            <p:nvPr/>
          </p:nvSpPr>
          <p:spPr>
            <a:xfrm>
              <a:off x="10734976" y="3230103"/>
              <a:ext cx="719460" cy="1434124"/>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solidFill>
                    <a:schemeClr val="tx1"/>
                  </a:solidFill>
                </a:rPr>
                <a:t>Consumer</a:t>
              </a:r>
              <a:endParaRPr lang="en-US" sz="1600" dirty="0">
                <a:solidFill>
                  <a:schemeClr val="tx1"/>
                </a:solidFill>
              </a:endParaRPr>
            </a:p>
          </p:txBody>
        </p:sp>
        <p:sp>
          <p:nvSpPr>
            <p:cNvPr id="52" name="圆角矩形 51"/>
            <p:cNvSpPr/>
            <p:nvPr/>
          </p:nvSpPr>
          <p:spPr>
            <a:xfrm>
              <a:off x="2010609" y="4854700"/>
              <a:ext cx="2412179" cy="897489"/>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rPr>
                <a:t>Cooperative</a:t>
              </a:r>
              <a:endParaRPr lang="en-US" altLang="zh-CN" sz="1400" dirty="0" smtClean="0">
                <a:solidFill>
                  <a:schemeClr val="tx1"/>
                </a:solidFill>
              </a:endParaRPr>
            </a:p>
            <a:p>
              <a:pPr algn="ctr"/>
              <a:r>
                <a:rPr lang="en-US" sz="1400" dirty="0" smtClean="0">
                  <a:solidFill>
                    <a:schemeClr val="tx1"/>
                  </a:solidFill>
                </a:rPr>
                <a:t>Family farm</a:t>
              </a:r>
              <a:endParaRPr lang="en-US" sz="1400" dirty="0" smtClean="0">
                <a:solidFill>
                  <a:schemeClr val="tx1"/>
                </a:solidFill>
              </a:endParaRPr>
            </a:p>
            <a:p>
              <a:pPr algn="ctr"/>
              <a:r>
                <a:rPr lang="en-US" sz="1400" dirty="0" smtClean="0">
                  <a:solidFill>
                    <a:schemeClr val="tx1"/>
                  </a:solidFill>
                </a:rPr>
                <a:t>Agricultural enterprises</a:t>
              </a:r>
              <a:endParaRPr lang="en-US" altLang="en-US" sz="1400" dirty="0" smtClean="0">
                <a:solidFill>
                  <a:schemeClr val="tx1"/>
                </a:solidFill>
              </a:endParaRPr>
            </a:p>
          </p:txBody>
        </p:sp>
        <p:sp>
          <p:nvSpPr>
            <p:cNvPr id="5" name="圆角矩形 4"/>
            <p:cNvSpPr/>
            <p:nvPr/>
          </p:nvSpPr>
          <p:spPr>
            <a:xfrm>
              <a:off x="4978095" y="4575657"/>
              <a:ext cx="3528207" cy="726141"/>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rPr>
                <a:t>Member preorder, field picking, etc</a:t>
              </a:r>
              <a:endParaRPr lang="zh-CN" altLang="en-US" sz="1600" dirty="0">
                <a:solidFill>
                  <a:schemeClr val="tx1"/>
                </a:solidFill>
              </a:endParaRPr>
            </a:p>
          </p:txBody>
        </p:sp>
        <p:sp>
          <p:nvSpPr>
            <p:cNvPr id="55" name="圆角矩形 54"/>
            <p:cNvSpPr/>
            <p:nvPr/>
          </p:nvSpPr>
          <p:spPr>
            <a:xfrm>
              <a:off x="4696392" y="5522727"/>
              <a:ext cx="3528207" cy="726141"/>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E-commerce platform</a:t>
              </a:r>
              <a:endParaRPr lang="zh-CN" altLang="en-US" sz="1600" dirty="0">
                <a:solidFill>
                  <a:schemeClr val="tx1"/>
                </a:solidFill>
              </a:endParaRPr>
            </a:p>
          </p:txBody>
        </p:sp>
        <p:sp>
          <p:nvSpPr>
            <p:cNvPr id="57" name="圆角矩形 56"/>
            <p:cNvSpPr/>
            <p:nvPr/>
          </p:nvSpPr>
          <p:spPr>
            <a:xfrm>
              <a:off x="8699225" y="5522670"/>
              <a:ext cx="2396392" cy="726141"/>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Retail store or delivery</a:t>
              </a:r>
              <a:endParaRPr lang="en-US" altLang="zh-CN" sz="1600" dirty="0">
                <a:solidFill>
                  <a:schemeClr val="tx1"/>
                </a:solidFill>
              </a:endParaRPr>
            </a:p>
          </p:txBody>
        </p:sp>
        <p:cxnSp>
          <p:nvCxnSpPr>
            <p:cNvPr id="8" name="直接箭头连接符 7"/>
            <p:cNvCxnSpPr/>
            <p:nvPr/>
          </p:nvCxnSpPr>
          <p:spPr>
            <a:xfrm flipV="1">
              <a:off x="7756459" y="3941225"/>
              <a:ext cx="867054" cy="566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V="1">
              <a:off x="4410694" y="5018495"/>
              <a:ext cx="567655" cy="1840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stCxn id="55" idx="3"/>
              <a:endCxn id="57" idx="1"/>
            </p:cNvCxnSpPr>
            <p:nvPr/>
          </p:nvCxnSpPr>
          <p:spPr>
            <a:xfrm>
              <a:off x="8225307" y="5885798"/>
              <a:ext cx="474225"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10143865" y="3898757"/>
              <a:ext cx="581811" cy="849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305939" y="5762391"/>
              <a:ext cx="433173" cy="12315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a:stCxn id="3" idx="2"/>
              <a:endCxn id="52" idx="1"/>
            </p:cNvCxnSpPr>
            <p:nvPr/>
          </p:nvCxnSpPr>
          <p:spPr>
            <a:xfrm>
              <a:off x="1460109" y="4511343"/>
              <a:ext cx="550668" cy="79273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1790854" y="2817340"/>
              <a:ext cx="554670" cy="41276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endCxn id="48" idx="1"/>
            </p:cNvCxnSpPr>
            <p:nvPr/>
          </p:nvCxnSpPr>
          <p:spPr>
            <a:xfrm flipV="1">
              <a:off x="4028482" y="3915036"/>
              <a:ext cx="1337740" cy="93500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57" idx="0"/>
            </p:cNvCxnSpPr>
            <p:nvPr/>
          </p:nvCxnSpPr>
          <p:spPr>
            <a:xfrm flipV="1">
              <a:off x="9897551" y="4179045"/>
              <a:ext cx="796982" cy="134340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V="1">
              <a:off x="8487616" y="4113928"/>
              <a:ext cx="2238060" cy="68514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3" name="右箭头 102"/>
            <p:cNvSpPr/>
            <p:nvPr/>
          </p:nvSpPr>
          <p:spPr>
            <a:xfrm>
              <a:off x="3483538" y="2676095"/>
              <a:ext cx="494751" cy="316386"/>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pitchFamily="34" charset="-122"/>
                <a:ea typeface="思源黑体 CN Regular" panose="020B0500000000000000" pitchFamily="34" charset="-122"/>
              </a:endParaRPr>
            </a:p>
          </p:txBody>
        </p:sp>
        <p:sp>
          <p:nvSpPr>
            <p:cNvPr id="104" name="右箭头 103"/>
            <p:cNvSpPr/>
            <p:nvPr/>
          </p:nvSpPr>
          <p:spPr>
            <a:xfrm>
              <a:off x="5366991" y="2676095"/>
              <a:ext cx="438835" cy="316386"/>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pitchFamily="34" charset="-122"/>
                <a:ea typeface="思源黑体 CN Regular" panose="020B0500000000000000" pitchFamily="34" charset="-122"/>
              </a:endParaRPr>
            </a:p>
          </p:txBody>
        </p:sp>
        <p:sp>
          <p:nvSpPr>
            <p:cNvPr id="105" name="右箭头 104"/>
            <p:cNvSpPr/>
            <p:nvPr/>
          </p:nvSpPr>
          <p:spPr>
            <a:xfrm>
              <a:off x="7130119" y="2666186"/>
              <a:ext cx="427511" cy="316386"/>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pitchFamily="34" charset="-122"/>
                <a:ea typeface="思源黑体 CN Regular" panose="020B0500000000000000" pitchFamily="34" charset="-122"/>
              </a:endParaRPr>
            </a:p>
          </p:txBody>
        </p:sp>
        <p:sp>
          <p:nvSpPr>
            <p:cNvPr id="106" name="右箭头 105"/>
            <p:cNvSpPr/>
            <p:nvPr/>
          </p:nvSpPr>
          <p:spPr>
            <a:xfrm>
              <a:off x="8896785" y="2659108"/>
              <a:ext cx="431757" cy="316386"/>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pitchFamily="34" charset="-122"/>
                <a:ea typeface="思源黑体 CN Regular" panose="020B0500000000000000" pitchFamily="34" charset="-122"/>
              </a:endParaRPr>
            </a:p>
          </p:txBody>
        </p:sp>
        <p:cxnSp>
          <p:nvCxnSpPr>
            <p:cNvPr id="107" name="直接箭头连接符 106"/>
            <p:cNvCxnSpPr/>
            <p:nvPr/>
          </p:nvCxnSpPr>
          <p:spPr>
            <a:xfrm>
              <a:off x="9940220" y="3093261"/>
              <a:ext cx="785354" cy="62478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52" idx="0"/>
            </p:cNvCxnSpPr>
            <p:nvPr/>
          </p:nvCxnSpPr>
          <p:spPr>
            <a:xfrm flipV="1">
              <a:off x="3216637" y="3202283"/>
              <a:ext cx="2510563" cy="165271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8218652" y="3542026"/>
              <a:ext cx="404861" cy="17624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文本框 42"/>
          <p:cNvSpPr txBox="1"/>
          <p:nvPr/>
        </p:nvSpPr>
        <p:spPr>
          <a:xfrm>
            <a:off x="988695" y="192405"/>
            <a:ext cx="10515600" cy="1076325"/>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黑体" panose="02010609060101010101" pitchFamily="49" charset="-122"/>
                <a:ea typeface="黑体" panose="02010609060101010101" pitchFamily="49" charset="-122"/>
                <a:sym typeface="+mn-ea"/>
              </a:rPr>
              <a:t>II. Main paths for farmers to gain marketing opportunities</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sym typeface="Noto Serif CJK SC" panose="02020400000000000000" pitchFamily="18" charset="-122"/>
            </a:endParaRPr>
          </a:p>
        </p:txBody>
      </p:sp>
      <p:sp>
        <p:nvSpPr>
          <p:cNvPr id="50" name="矩形 49"/>
          <p:cNvSpPr/>
          <p:nvPr/>
        </p:nvSpPr>
        <p:spPr>
          <a:xfrm>
            <a:off x="988652" y="1249624"/>
            <a:ext cx="10257904" cy="553085"/>
          </a:xfrm>
          <a:prstGeom prst="rect">
            <a:avLst/>
          </a:prstGeom>
        </p:spPr>
        <p:txBody>
          <a:bodyPr wrap="square">
            <a:spAutoFit/>
          </a:bodyPr>
          <a:lstStyle/>
          <a:p>
            <a:pPr>
              <a:lnSpc>
                <a:spcPct val="150000"/>
              </a:lnSpc>
              <a:buClr>
                <a:srgbClr val="C00000"/>
              </a:buClr>
            </a:pPr>
            <a:r>
              <a:rPr lang="en-US" sz="2000" b="1" dirty="0" smtClean="0"/>
              <a:t>ii. Paths of fresh products entering the market</a:t>
            </a:r>
            <a:endParaRPr lang="en-US" sz="20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8" name="任意多边形 32"/>
          <p:cNvSpPr/>
          <p:nvPr/>
        </p:nvSpPr>
        <p:spPr bwMode="auto">
          <a:xfrm rot="10800000" flipH="1" flipV="1">
            <a:off x="10918738" y="5597432"/>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pic>
        <p:nvPicPr>
          <p:cNvPr id="12" name="图片 11"/>
          <p:cNvPicPr>
            <a:picLocks noChangeAspect="1"/>
          </p:cNvPicPr>
          <p:nvPr/>
        </p:nvPicPr>
        <p:blipFill>
          <a:blip r:embed="rId1" cstate="screen"/>
          <a:stretch>
            <a:fillRect/>
          </a:stretch>
        </p:blipFill>
        <p:spPr>
          <a:xfrm>
            <a:off x="8988850" y="165580"/>
            <a:ext cx="3026925" cy="847539"/>
          </a:xfrm>
          <a:prstGeom prst="rect">
            <a:avLst/>
          </a:prstGeom>
          <a:noFill/>
          <a:ln w="9525">
            <a:noFill/>
          </a:ln>
        </p:spPr>
      </p:pic>
      <p:cxnSp>
        <p:nvCxnSpPr>
          <p:cNvPr id="14" name="直接连接符 13"/>
          <p:cNvCxnSpPr/>
          <p:nvPr/>
        </p:nvCxnSpPr>
        <p:spPr>
          <a:xfrm flipV="1">
            <a:off x="8356513" y="582810"/>
            <a:ext cx="781849" cy="13079"/>
          </a:xfrm>
          <a:prstGeom prst="line">
            <a:avLst/>
          </a:prstGeom>
          <a:ln w="190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820" y="1777245"/>
            <a:ext cx="3621386" cy="2842788"/>
          </a:xfrm>
          <a:prstGeom prst="rect">
            <a:avLst/>
          </a:prstGeom>
        </p:spPr>
      </p:pic>
      <p:sp>
        <p:nvSpPr>
          <p:cNvPr id="4" name="文本框 3"/>
          <p:cNvSpPr txBox="1"/>
          <p:nvPr/>
        </p:nvSpPr>
        <p:spPr>
          <a:xfrm>
            <a:off x="6545485" y="4982319"/>
            <a:ext cx="4802909" cy="645160"/>
          </a:xfrm>
          <a:prstGeom prst="rect">
            <a:avLst/>
          </a:prstGeom>
          <a:noFill/>
        </p:spPr>
        <p:txBody>
          <a:bodyPr wrap="square" rtlCol="0">
            <a:spAutoFit/>
          </a:bodyPr>
          <a:lstStyle/>
          <a:p>
            <a:r>
              <a:rPr lang="en-US" altLang="zh-CN" dirty="0" smtClean="0"/>
              <a:t>Farmers sell the self-grown watermelon nearby the fields.</a:t>
            </a:r>
            <a:endParaRPr lang="en-US" altLang="zh-CN" dirty="0" smtClean="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10" y="1865024"/>
            <a:ext cx="4903738" cy="2755009"/>
          </a:xfrm>
          <a:prstGeom prst="rect">
            <a:avLst/>
          </a:prstGeom>
        </p:spPr>
      </p:pic>
      <p:sp>
        <p:nvSpPr>
          <p:cNvPr id="6" name="文本框 5"/>
          <p:cNvSpPr txBox="1"/>
          <p:nvPr/>
        </p:nvSpPr>
        <p:spPr>
          <a:xfrm>
            <a:off x="916903" y="4982268"/>
            <a:ext cx="4768945" cy="645160"/>
          </a:xfrm>
          <a:prstGeom prst="rect">
            <a:avLst/>
          </a:prstGeom>
          <a:noFill/>
        </p:spPr>
        <p:txBody>
          <a:bodyPr wrap="square" rtlCol="0">
            <a:spAutoFit/>
          </a:bodyPr>
          <a:lstStyle/>
          <a:p>
            <a:r>
              <a:rPr lang="en-US" altLang="zh-CN" dirty="0" smtClean="0"/>
              <a:t>M</a:t>
            </a:r>
            <a:r>
              <a:rPr lang="zh-CN" altLang="en-US" dirty="0" smtClean="0"/>
              <a:t>arkets set up stalls for farmers </a:t>
            </a:r>
            <a:r>
              <a:rPr lang="en-US" altLang="zh-CN" dirty="0" smtClean="0"/>
              <a:t>to sell their home-grown agricultural products.</a:t>
            </a:r>
            <a:endParaRPr lang="en-US" altLang="zh-CN" dirty="0" smtClean="0"/>
          </a:p>
        </p:txBody>
      </p:sp>
      <p:sp>
        <p:nvSpPr>
          <p:cNvPr id="7" name="矩形 6"/>
          <p:cNvSpPr/>
          <p:nvPr/>
        </p:nvSpPr>
        <p:spPr>
          <a:xfrm>
            <a:off x="603902" y="670145"/>
            <a:ext cx="7548880" cy="553085"/>
          </a:xfrm>
          <a:prstGeom prst="rect">
            <a:avLst/>
          </a:prstGeom>
        </p:spPr>
        <p:txBody>
          <a:bodyPr wrap="none">
            <a:spAutoFit/>
          </a:bodyPr>
          <a:lstStyle/>
          <a:p>
            <a:pPr algn="l">
              <a:lnSpc>
                <a:spcPct val="150000"/>
              </a:lnSpc>
              <a:buClr>
                <a:srgbClr val="C00000"/>
              </a:buClr>
            </a:pPr>
            <a:r>
              <a:rPr lang="en-US" altLang="zh-CN" sz="2000" dirty="0" smtClean="0">
                <a:latin typeface="黑体" panose="02010609060101010101" pitchFamily="49" charset="-122"/>
                <a:ea typeface="黑体" panose="02010609060101010101" pitchFamily="49" charset="-122"/>
              </a:rPr>
              <a:t>1. Enter the market by themselves or through rural brokers</a:t>
            </a:r>
            <a:endParaRPr lang="en-US" altLang="zh-CN" sz="2000" dirty="0" smtClean="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8" name="任意多边形 32"/>
          <p:cNvSpPr/>
          <p:nvPr/>
        </p:nvSpPr>
        <p:spPr bwMode="auto">
          <a:xfrm rot="10800000" flipH="1" flipV="1">
            <a:off x="10918738" y="5597432"/>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pic>
        <p:nvPicPr>
          <p:cNvPr id="12" name="图片 11"/>
          <p:cNvPicPr>
            <a:picLocks noChangeAspect="1"/>
          </p:cNvPicPr>
          <p:nvPr/>
        </p:nvPicPr>
        <p:blipFill>
          <a:blip r:embed="rId1" cstate="screen"/>
          <a:stretch>
            <a:fillRect/>
          </a:stretch>
        </p:blipFill>
        <p:spPr>
          <a:xfrm>
            <a:off x="8988850" y="165580"/>
            <a:ext cx="3026925" cy="847539"/>
          </a:xfrm>
          <a:prstGeom prst="rect">
            <a:avLst/>
          </a:prstGeom>
          <a:noFill/>
          <a:ln w="9525">
            <a:noFill/>
          </a:ln>
        </p:spPr>
      </p:pic>
      <p:cxnSp>
        <p:nvCxnSpPr>
          <p:cNvPr id="14" name="直接连接符 13"/>
          <p:cNvCxnSpPr/>
          <p:nvPr/>
        </p:nvCxnSpPr>
        <p:spPr>
          <a:xfrm flipV="1">
            <a:off x="8356513" y="582810"/>
            <a:ext cx="781849" cy="13079"/>
          </a:xfrm>
          <a:prstGeom prst="line">
            <a:avLst/>
          </a:prstGeom>
          <a:ln w="190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64227" y="596485"/>
            <a:ext cx="5643880" cy="553085"/>
          </a:xfrm>
          <a:prstGeom prst="rect">
            <a:avLst/>
          </a:prstGeom>
        </p:spPr>
        <p:txBody>
          <a:bodyPr wrap="none">
            <a:spAutoFit/>
          </a:bodyPr>
          <a:lstStyle/>
          <a:p>
            <a:pPr>
              <a:lnSpc>
                <a:spcPct val="150000"/>
              </a:lnSpc>
              <a:buClr>
                <a:srgbClr val="C00000"/>
              </a:buClr>
            </a:pPr>
            <a:r>
              <a:rPr lang="en-US" altLang="zh-CN" sz="2000" dirty="0" smtClean="0">
                <a:latin typeface="黑体" panose="02010609060101010101" pitchFamily="49" charset="-122"/>
                <a:ea typeface="黑体" panose="02010609060101010101" pitchFamily="49" charset="-122"/>
              </a:rPr>
              <a:t>2. Entering the market through cooperatives</a:t>
            </a:r>
            <a:endParaRPr lang="zh-CN" altLang="en-US" sz="2000" dirty="0">
              <a:latin typeface="黑体" panose="02010609060101010101" pitchFamily="49" charset="-122"/>
              <a:ea typeface="黑体" panose="02010609060101010101" pitchFamily="49" charset="-122"/>
            </a:endParaRPr>
          </a:p>
        </p:txBody>
      </p:sp>
      <p:sp>
        <p:nvSpPr>
          <p:cNvPr id="17" name="矩形 16"/>
          <p:cNvSpPr/>
          <p:nvPr/>
        </p:nvSpPr>
        <p:spPr>
          <a:xfrm>
            <a:off x="9525" y="1462405"/>
            <a:ext cx="12191365" cy="6508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Provide socialzed services through '5 Unifications'</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95910" y="1462405"/>
            <a:ext cx="5323840" cy="650875"/>
          </a:xfrm>
          <a:prstGeom prst="roundRect">
            <a:avLst>
              <a:gd name="adj" fmla="val 44490"/>
            </a:avLst>
          </a:prstGeom>
          <a:solidFill>
            <a:srgbClr val="D22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n-ea"/>
              </a:rPr>
              <a:t>Beiqin vegetable professional cooperative</a:t>
            </a:r>
            <a:endParaRPr lang="en-US" altLang="zh-CN" sz="2000" b="1" dirty="0">
              <a:latin typeface="+mn-ea"/>
            </a:endParaRPr>
          </a:p>
          <a:p>
            <a:pPr algn="ctr"/>
            <a:r>
              <a:rPr lang="en-US" altLang="zh-CN" sz="2000" b="1" dirty="0">
                <a:latin typeface="+mn-ea"/>
              </a:rPr>
              <a:t>Donghai, Jiangsu</a:t>
            </a:r>
            <a:endParaRPr lang="en-US" altLang="zh-CN" sz="2000" b="1" dirty="0">
              <a:latin typeface="+mn-ea"/>
            </a:endParaRPr>
          </a:p>
        </p:txBody>
      </p:sp>
      <p:sp>
        <p:nvSpPr>
          <p:cNvPr id="3" name="矩形 2"/>
          <p:cNvSpPr/>
          <p:nvPr/>
        </p:nvSpPr>
        <p:spPr>
          <a:xfrm>
            <a:off x="432435" y="5351780"/>
            <a:ext cx="4518660" cy="1419860"/>
          </a:xfrm>
          <a:prstGeom prst="rect">
            <a:avLst/>
          </a:prstGeom>
        </p:spPr>
        <p:txBody>
          <a:bodyPr wrap="square">
            <a:spAutoFit/>
          </a:bodyPr>
          <a:lstStyle/>
          <a:p>
            <a:pPr algn="just">
              <a:lnSpc>
                <a:spcPct val="120000"/>
              </a:lnSpc>
              <a:buClr>
                <a:srgbClr val="C00000"/>
              </a:buClr>
            </a:pPr>
            <a:r>
              <a:rPr lang="zh-CN" altLang="en-US" dirty="0">
                <a:ea typeface="+mn-lt"/>
              </a:rPr>
              <a:t>Unified planning and preparation, unified seedling breeding and purchase, unified technical management, unified sales</a:t>
            </a:r>
            <a:r>
              <a:rPr lang="en-US" altLang="zh-CN" dirty="0">
                <a:ea typeface="+mn-lt"/>
              </a:rPr>
              <a:t>,</a:t>
            </a:r>
            <a:r>
              <a:rPr lang="zh-CN" altLang="en-US" dirty="0">
                <a:ea typeface="+mn-lt"/>
              </a:rPr>
              <a:t> and unified market </a:t>
            </a:r>
            <a:r>
              <a:rPr lang="en-US" altLang="zh-CN" dirty="0">
                <a:ea typeface="+mn-lt"/>
              </a:rPr>
              <a:t>expansion.</a:t>
            </a:r>
            <a:endParaRPr lang="en-US" altLang="zh-CN" dirty="0">
              <a:ea typeface="+mn-lt"/>
            </a:endParaRPr>
          </a:p>
        </p:txBody>
      </p:sp>
      <p:pic>
        <p:nvPicPr>
          <p:cNvPr id="19" name="图片 18"/>
          <p:cNvPicPr>
            <a:picLocks noChangeAspect="1"/>
          </p:cNvPicPr>
          <p:nvPr/>
        </p:nvPicPr>
        <p:blipFill>
          <a:blip r:embed="rId2"/>
          <a:stretch>
            <a:fillRect/>
          </a:stretch>
        </p:blipFill>
        <p:spPr>
          <a:xfrm>
            <a:off x="4951294" y="2619478"/>
            <a:ext cx="6391573" cy="3905939"/>
          </a:xfrm>
          <a:prstGeom prst="rect">
            <a:avLst/>
          </a:prstGeom>
        </p:spPr>
      </p:pic>
      <p:sp>
        <p:nvSpPr>
          <p:cNvPr id="20" name="圆角矩形 19"/>
          <p:cNvSpPr/>
          <p:nvPr/>
        </p:nvSpPr>
        <p:spPr>
          <a:xfrm>
            <a:off x="1281952" y="2679870"/>
            <a:ext cx="3092103" cy="262566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30440" y="2971800"/>
            <a:ext cx="1420495" cy="306705"/>
          </a:xfrm>
          <a:prstGeom prst="rect">
            <a:avLst/>
          </a:prstGeom>
          <a:solidFill>
            <a:schemeClr val="bg1"/>
          </a:solidFill>
        </p:spPr>
        <p:txBody>
          <a:bodyPr wrap="square" rtlCol="0">
            <a:spAutoFit/>
          </a:bodyPr>
          <a:p>
            <a:r>
              <a:rPr lang="en-US" altLang="zh-CN" sz="1400"/>
              <a:t>Cooperative</a:t>
            </a:r>
            <a:endParaRPr lang="en-US" altLang="zh-CN" sz="1400"/>
          </a:p>
        </p:txBody>
      </p:sp>
      <p:sp>
        <p:nvSpPr>
          <p:cNvPr id="4" name="文本框 3"/>
          <p:cNvSpPr txBox="1"/>
          <p:nvPr/>
        </p:nvSpPr>
        <p:spPr>
          <a:xfrm>
            <a:off x="4914265" y="2837180"/>
            <a:ext cx="367030" cy="1028700"/>
          </a:xfrm>
          <a:prstGeom prst="rect">
            <a:avLst/>
          </a:prstGeom>
          <a:solidFill>
            <a:schemeClr val="bg1"/>
          </a:solidFill>
        </p:spPr>
        <p:txBody>
          <a:bodyPr vert="vert" wrap="none" rtlCol="0">
            <a:spAutoFit/>
          </a:bodyPr>
          <a:p>
            <a:r>
              <a:rPr lang="en-US" altLang="zh-CN" sz="1200"/>
              <a:t>Business value</a:t>
            </a:r>
            <a:endParaRPr lang="en-US" altLang="zh-CN" sz="1200"/>
          </a:p>
        </p:txBody>
      </p:sp>
      <p:sp>
        <p:nvSpPr>
          <p:cNvPr id="5" name="文本框 4"/>
          <p:cNvSpPr txBox="1"/>
          <p:nvPr/>
        </p:nvSpPr>
        <p:spPr>
          <a:xfrm>
            <a:off x="7365365" y="6047740"/>
            <a:ext cx="1316990" cy="275590"/>
          </a:xfrm>
          <a:prstGeom prst="rect">
            <a:avLst/>
          </a:prstGeom>
          <a:solidFill>
            <a:schemeClr val="bg1"/>
          </a:solidFill>
        </p:spPr>
        <p:txBody>
          <a:bodyPr wrap="none" rtlCol="0">
            <a:spAutoFit/>
          </a:bodyPr>
          <a:p>
            <a:r>
              <a:rPr lang="en-US" altLang="zh-CN" sz="1200"/>
              <a:t>Vegetable farmer</a:t>
            </a:r>
            <a:endParaRPr lang="en-US" altLang="zh-CN" sz="1200"/>
          </a:p>
        </p:txBody>
      </p:sp>
      <p:sp>
        <p:nvSpPr>
          <p:cNvPr id="6" name="文本框 5"/>
          <p:cNvSpPr txBox="1"/>
          <p:nvPr/>
        </p:nvSpPr>
        <p:spPr>
          <a:xfrm>
            <a:off x="7444105" y="5305425"/>
            <a:ext cx="1148080" cy="583565"/>
          </a:xfrm>
          <a:prstGeom prst="rect">
            <a:avLst/>
          </a:prstGeom>
          <a:solidFill>
            <a:schemeClr val="bg1"/>
          </a:solidFill>
        </p:spPr>
        <p:txBody>
          <a:bodyPr wrap="square" rtlCol="0">
            <a:spAutoFit/>
          </a:bodyPr>
          <a:p>
            <a:r>
              <a:rPr lang="en-US" altLang="zh-CN" sz="1600"/>
              <a:t>Production base</a:t>
            </a:r>
            <a:endParaRPr lang="en-US" altLang="zh-CN" sz="1600"/>
          </a:p>
        </p:txBody>
      </p:sp>
      <p:sp>
        <p:nvSpPr>
          <p:cNvPr id="8" name="文本框 7"/>
          <p:cNvSpPr txBox="1"/>
          <p:nvPr/>
        </p:nvSpPr>
        <p:spPr>
          <a:xfrm>
            <a:off x="5619750" y="3769995"/>
            <a:ext cx="860425" cy="521970"/>
          </a:xfrm>
          <a:prstGeom prst="rect">
            <a:avLst/>
          </a:prstGeom>
          <a:solidFill>
            <a:schemeClr val="bg1"/>
          </a:solidFill>
          <a:ln>
            <a:solidFill>
              <a:schemeClr val="tx1"/>
            </a:solidFill>
          </a:ln>
        </p:spPr>
        <p:txBody>
          <a:bodyPr wrap="square" rtlCol="0">
            <a:spAutoFit/>
          </a:bodyPr>
          <a:p>
            <a:r>
              <a:rPr lang="en-US" altLang="zh-CN" sz="1400"/>
              <a:t>Seedling base</a:t>
            </a:r>
            <a:endParaRPr lang="en-US" altLang="zh-CN" sz="1400"/>
          </a:p>
        </p:txBody>
      </p:sp>
      <p:sp>
        <p:nvSpPr>
          <p:cNvPr id="9" name="文本框 8"/>
          <p:cNvSpPr txBox="1"/>
          <p:nvPr/>
        </p:nvSpPr>
        <p:spPr>
          <a:xfrm>
            <a:off x="9784080" y="6132195"/>
            <a:ext cx="1340485" cy="275590"/>
          </a:xfrm>
          <a:prstGeom prst="rect">
            <a:avLst/>
          </a:prstGeom>
          <a:solidFill>
            <a:schemeClr val="bg1"/>
          </a:solidFill>
        </p:spPr>
        <p:txBody>
          <a:bodyPr vert="horz" wrap="square" rtlCol="0">
            <a:spAutoFit/>
          </a:bodyPr>
          <a:p>
            <a:r>
              <a:rPr lang="en-US" altLang="zh-CN" sz="1200"/>
              <a:t>Production chain</a:t>
            </a:r>
            <a:endParaRPr lang="en-US" altLang="zh-CN" sz="1200"/>
          </a:p>
        </p:txBody>
      </p:sp>
      <p:sp>
        <p:nvSpPr>
          <p:cNvPr id="10" name="文本框 9"/>
          <p:cNvSpPr txBox="1"/>
          <p:nvPr/>
        </p:nvSpPr>
        <p:spPr>
          <a:xfrm rot="19980000">
            <a:off x="5763895" y="3246755"/>
            <a:ext cx="1278890" cy="275590"/>
          </a:xfrm>
          <a:prstGeom prst="rect">
            <a:avLst/>
          </a:prstGeom>
          <a:solidFill>
            <a:schemeClr val="bg1"/>
          </a:solidFill>
        </p:spPr>
        <p:txBody>
          <a:bodyPr wrap="square" rtlCol="0">
            <a:spAutoFit/>
          </a:bodyPr>
          <a:p>
            <a:r>
              <a:rPr lang="en-US" altLang="zh-CN" sz="1200"/>
              <a:t>Seedling income</a:t>
            </a:r>
            <a:endParaRPr lang="en-US" altLang="zh-CN" sz="1200"/>
          </a:p>
        </p:txBody>
      </p:sp>
      <p:sp>
        <p:nvSpPr>
          <p:cNvPr id="11" name="文本框 10"/>
          <p:cNvSpPr txBox="1"/>
          <p:nvPr/>
        </p:nvSpPr>
        <p:spPr>
          <a:xfrm rot="1560000">
            <a:off x="8776335" y="3215005"/>
            <a:ext cx="1619885" cy="275590"/>
          </a:xfrm>
          <a:prstGeom prst="rect">
            <a:avLst/>
          </a:prstGeom>
          <a:solidFill>
            <a:schemeClr val="bg1"/>
          </a:solidFill>
        </p:spPr>
        <p:txBody>
          <a:bodyPr wrap="square" rtlCol="0">
            <a:spAutoFit/>
          </a:bodyPr>
          <a:p>
            <a:r>
              <a:rPr lang="en-US" altLang="zh-CN" sz="1200"/>
              <a:t>Management income</a:t>
            </a:r>
            <a:endParaRPr lang="en-US" altLang="zh-CN" sz="1200"/>
          </a:p>
        </p:txBody>
      </p:sp>
      <p:sp>
        <p:nvSpPr>
          <p:cNvPr id="7" name="文本框 6"/>
          <p:cNvSpPr txBox="1"/>
          <p:nvPr/>
        </p:nvSpPr>
        <p:spPr>
          <a:xfrm>
            <a:off x="9685655" y="3731895"/>
            <a:ext cx="731520" cy="614045"/>
          </a:xfrm>
          <a:prstGeom prst="rect">
            <a:avLst/>
          </a:prstGeom>
          <a:solidFill>
            <a:schemeClr val="bg1"/>
          </a:solidFill>
          <a:ln>
            <a:solidFill>
              <a:schemeClr val="tx1"/>
            </a:solidFill>
          </a:ln>
        </p:spPr>
        <p:txBody>
          <a:bodyPr wrap="square" rtlCol="0">
            <a:spAutoFit/>
          </a:bodyPr>
          <a:p>
            <a:endParaRPr lang="en-US" altLang="zh-CN" sz="1000"/>
          </a:p>
          <a:p>
            <a:r>
              <a:rPr lang="en-US" altLang="zh-CN" sz="1400"/>
              <a:t>Market</a:t>
            </a:r>
            <a:endParaRPr lang="en-US" altLang="zh-CN" sz="1400"/>
          </a:p>
          <a:p>
            <a:endParaRPr lang="en-US" altLang="zh-CN" sz="1000"/>
          </a:p>
        </p:txBody>
      </p:sp>
      <p:sp>
        <p:nvSpPr>
          <p:cNvPr id="13" name="文本框 12"/>
          <p:cNvSpPr txBox="1"/>
          <p:nvPr/>
        </p:nvSpPr>
        <p:spPr>
          <a:xfrm rot="2820000">
            <a:off x="6129020" y="4579620"/>
            <a:ext cx="1350645" cy="275590"/>
          </a:xfrm>
          <a:prstGeom prst="rect">
            <a:avLst/>
          </a:prstGeom>
          <a:solidFill>
            <a:schemeClr val="bg1"/>
          </a:solidFill>
        </p:spPr>
        <p:txBody>
          <a:bodyPr wrap="none" rtlCol="0">
            <a:spAutoFit/>
          </a:bodyPr>
          <a:p>
            <a:r>
              <a:rPr lang="en-US" altLang="zh-CN" sz="1200"/>
              <a:t>Selecting varieties</a:t>
            </a:r>
            <a:endParaRPr lang="en-US" altLang="zh-CN" sz="1200"/>
          </a:p>
        </p:txBody>
      </p:sp>
      <p:sp>
        <p:nvSpPr>
          <p:cNvPr id="21" name="文本框 20"/>
          <p:cNvSpPr txBox="1"/>
          <p:nvPr/>
        </p:nvSpPr>
        <p:spPr>
          <a:xfrm rot="2820000">
            <a:off x="6202680" y="4367530"/>
            <a:ext cx="1754505" cy="275590"/>
          </a:xfrm>
          <a:prstGeom prst="rect">
            <a:avLst/>
          </a:prstGeom>
          <a:solidFill>
            <a:schemeClr val="bg1"/>
          </a:solidFill>
        </p:spPr>
        <p:txBody>
          <a:bodyPr wrap="none" rtlCol="0">
            <a:spAutoFit/>
          </a:bodyPr>
          <a:p>
            <a:r>
              <a:rPr lang="en-US" altLang="zh-CN" sz="1200"/>
              <a:t>Reducing seedling costs</a:t>
            </a:r>
            <a:endParaRPr lang="en-US" altLang="zh-CN" sz="1200"/>
          </a:p>
        </p:txBody>
      </p:sp>
      <p:sp>
        <p:nvSpPr>
          <p:cNvPr id="22" name="文本框 21"/>
          <p:cNvSpPr txBox="1"/>
          <p:nvPr/>
        </p:nvSpPr>
        <p:spPr>
          <a:xfrm rot="5400000">
            <a:off x="6934200" y="4123690"/>
            <a:ext cx="1867535" cy="275590"/>
          </a:xfrm>
          <a:prstGeom prst="rect">
            <a:avLst/>
          </a:prstGeom>
          <a:solidFill>
            <a:schemeClr val="bg1"/>
          </a:solidFill>
        </p:spPr>
        <p:txBody>
          <a:bodyPr wrap="none" rtlCol="0">
            <a:spAutoFit/>
          </a:bodyPr>
          <a:p>
            <a:r>
              <a:rPr lang="en-US" altLang="zh-CN" sz="1200"/>
              <a:t>Reducing production cost</a:t>
            </a:r>
            <a:endParaRPr lang="en-US" altLang="zh-CN" sz="1200"/>
          </a:p>
        </p:txBody>
      </p:sp>
      <p:sp>
        <p:nvSpPr>
          <p:cNvPr id="23" name="文本框 22"/>
          <p:cNvSpPr txBox="1"/>
          <p:nvPr/>
        </p:nvSpPr>
        <p:spPr>
          <a:xfrm rot="5400000">
            <a:off x="7337425" y="4040505"/>
            <a:ext cx="1701165" cy="275590"/>
          </a:xfrm>
          <a:prstGeom prst="rect">
            <a:avLst/>
          </a:prstGeom>
          <a:solidFill>
            <a:schemeClr val="bg1"/>
          </a:solidFill>
        </p:spPr>
        <p:txBody>
          <a:bodyPr wrap="none" rtlCol="0">
            <a:spAutoFit/>
          </a:bodyPr>
          <a:p>
            <a:r>
              <a:rPr lang="en-US" altLang="zh-CN" sz="1200"/>
              <a:t>Unified technical mgmt</a:t>
            </a:r>
            <a:endParaRPr lang="en-US" altLang="zh-CN" sz="1200"/>
          </a:p>
        </p:txBody>
      </p:sp>
      <p:sp>
        <p:nvSpPr>
          <p:cNvPr id="24" name="文本框 23"/>
          <p:cNvSpPr txBox="1"/>
          <p:nvPr/>
        </p:nvSpPr>
        <p:spPr>
          <a:xfrm rot="18600000">
            <a:off x="8148955" y="4292600"/>
            <a:ext cx="1805940" cy="275590"/>
          </a:xfrm>
          <a:prstGeom prst="rect">
            <a:avLst/>
          </a:prstGeom>
          <a:solidFill>
            <a:schemeClr val="bg1"/>
          </a:solidFill>
        </p:spPr>
        <p:txBody>
          <a:bodyPr wrap="none" rtlCol="0">
            <a:spAutoFit/>
          </a:bodyPr>
          <a:p>
            <a:r>
              <a:rPr lang="en-US" altLang="zh-CN" sz="1200"/>
              <a:t>Reducing marketing cost</a:t>
            </a:r>
            <a:endParaRPr lang="en-US" altLang="zh-CN" sz="1200"/>
          </a:p>
        </p:txBody>
      </p:sp>
      <p:sp>
        <p:nvSpPr>
          <p:cNvPr id="25" name="文本框 24"/>
          <p:cNvSpPr txBox="1"/>
          <p:nvPr/>
        </p:nvSpPr>
        <p:spPr>
          <a:xfrm rot="18600000">
            <a:off x="8663305" y="4528185"/>
            <a:ext cx="1209675" cy="275590"/>
          </a:xfrm>
          <a:prstGeom prst="rect">
            <a:avLst/>
          </a:prstGeom>
          <a:solidFill>
            <a:schemeClr val="bg1"/>
          </a:solidFill>
        </p:spPr>
        <p:txBody>
          <a:bodyPr wrap="none" rtlCol="0">
            <a:spAutoFit/>
          </a:bodyPr>
          <a:p>
            <a:r>
              <a:rPr lang="en-US" altLang="zh-CN" sz="1200"/>
              <a:t>Increasing price    </a:t>
            </a:r>
            <a:endParaRPr lang="en-US" altLang="zh-CN" sz="1200"/>
          </a:p>
        </p:txBody>
      </p:sp>
      <p:sp>
        <p:nvSpPr>
          <p:cNvPr id="26" name="文本框 25"/>
          <p:cNvSpPr txBox="1"/>
          <p:nvPr/>
        </p:nvSpPr>
        <p:spPr>
          <a:xfrm>
            <a:off x="5605780" y="3056255"/>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
        <p:nvSpPr>
          <p:cNvPr id="27" name="文本框 26"/>
          <p:cNvSpPr txBox="1"/>
          <p:nvPr/>
        </p:nvSpPr>
        <p:spPr>
          <a:xfrm>
            <a:off x="9618980" y="3056255"/>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
        <p:nvSpPr>
          <p:cNvPr id="28" name="文本框 27"/>
          <p:cNvSpPr txBox="1"/>
          <p:nvPr/>
        </p:nvSpPr>
        <p:spPr>
          <a:xfrm>
            <a:off x="5582920" y="5781675"/>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
        <p:nvSpPr>
          <p:cNvPr id="29" name="文本框 28"/>
          <p:cNvSpPr txBox="1"/>
          <p:nvPr/>
        </p:nvSpPr>
        <p:spPr>
          <a:xfrm>
            <a:off x="9618980" y="5781675"/>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
        <p:nvSpPr>
          <p:cNvPr id="30" name="文本框 29"/>
          <p:cNvSpPr txBox="1"/>
          <p:nvPr/>
        </p:nvSpPr>
        <p:spPr>
          <a:xfrm rot="5400000">
            <a:off x="5197475" y="4829810"/>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
        <p:nvSpPr>
          <p:cNvPr id="31" name="文本框 30"/>
          <p:cNvSpPr txBox="1"/>
          <p:nvPr/>
        </p:nvSpPr>
        <p:spPr>
          <a:xfrm rot="5400000">
            <a:off x="10521315" y="4829810"/>
            <a:ext cx="798195" cy="245110"/>
          </a:xfrm>
          <a:prstGeom prst="rect">
            <a:avLst/>
          </a:prstGeom>
          <a:solidFill>
            <a:schemeClr val="bg1"/>
          </a:solidFill>
        </p:spPr>
        <p:txBody>
          <a:bodyPr wrap="square" rtlCol="0">
            <a:spAutoFit/>
          </a:bodyPr>
          <a:p>
            <a:r>
              <a:rPr lang="en-US" altLang="zh-CN" sz="1000"/>
              <a:t>Dividends</a:t>
            </a:r>
            <a:endParaRPr lang="en-US" altLang="zh-CN" sz="10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8" name="任意多边形 32"/>
          <p:cNvSpPr/>
          <p:nvPr/>
        </p:nvSpPr>
        <p:spPr bwMode="auto">
          <a:xfrm rot="10800000" flipH="1" flipV="1">
            <a:off x="10918738" y="5597432"/>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pic>
        <p:nvPicPr>
          <p:cNvPr id="12" name="图片 11"/>
          <p:cNvPicPr>
            <a:picLocks noChangeAspect="1"/>
          </p:cNvPicPr>
          <p:nvPr/>
        </p:nvPicPr>
        <p:blipFill>
          <a:blip r:embed="rId1" cstate="screen"/>
          <a:stretch>
            <a:fillRect/>
          </a:stretch>
        </p:blipFill>
        <p:spPr>
          <a:xfrm>
            <a:off x="8988850" y="165580"/>
            <a:ext cx="3026925" cy="847539"/>
          </a:xfrm>
          <a:prstGeom prst="rect">
            <a:avLst/>
          </a:prstGeom>
          <a:noFill/>
          <a:ln w="9525">
            <a:noFill/>
          </a:ln>
        </p:spPr>
      </p:pic>
      <p:cxnSp>
        <p:nvCxnSpPr>
          <p:cNvPr id="14" name="直接连接符 13"/>
          <p:cNvCxnSpPr/>
          <p:nvPr/>
        </p:nvCxnSpPr>
        <p:spPr>
          <a:xfrm flipV="1">
            <a:off x="8356513" y="582810"/>
            <a:ext cx="781849" cy="13079"/>
          </a:xfrm>
          <a:prstGeom prst="line">
            <a:avLst/>
          </a:prstGeom>
          <a:ln w="1905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7135" y="664107"/>
            <a:ext cx="7167880" cy="553085"/>
          </a:xfrm>
          <a:prstGeom prst="rect">
            <a:avLst/>
          </a:prstGeom>
        </p:spPr>
        <p:txBody>
          <a:bodyPr wrap="none">
            <a:spAutoFit/>
          </a:bodyPr>
          <a:lstStyle/>
          <a:p>
            <a:pPr algn="l">
              <a:lnSpc>
                <a:spcPct val="150000"/>
              </a:lnSpc>
              <a:buClr>
                <a:srgbClr val="C00000"/>
              </a:buClr>
            </a:pPr>
            <a:r>
              <a:rPr lang="en-US" altLang="zh-CN" sz="2000" dirty="0" smtClean="0">
                <a:latin typeface="黑体" panose="02010609060101010101" pitchFamily="49" charset="-122"/>
                <a:ea typeface="黑体" panose="02010609060101010101" pitchFamily="49" charset="-122"/>
                <a:sym typeface="+mn-ea"/>
              </a:rPr>
              <a:t>3. Entering the market through agricultural enterprises</a:t>
            </a:r>
            <a:endParaRPr lang="zh-CN" altLang="en-US" sz="2000" dirty="0">
              <a:latin typeface="黑体" panose="02010609060101010101" pitchFamily="49" charset="-122"/>
              <a:ea typeface="黑体" panose="02010609060101010101" pitchFamily="49" charset="-122"/>
            </a:endParaRPr>
          </a:p>
        </p:txBody>
      </p:sp>
      <p:sp>
        <p:nvSpPr>
          <p:cNvPr id="17" name="矩形 16"/>
          <p:cNvSpPr/>
          <p:nvPr/>
        </p:nvSpPr>
        <p:spPr>
          <a:xfrm>
            <a:off x="8255" y="1456055"/>
            <a:ext cx="12211050" cy="5975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Provide market access for farmers with a 'enterprise+farmer' pattern</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934795" y="1455969"/>
            <a:ext cx="2612777" cy="650806"/>
          </a:xfrm>
          <a:prstGeom prst="roundRect">
            <a:avLst>
              <a:gd name="adj" fmla="val 44490"/>
            </a:avLst>
          </a:prstGeom>
          <a:solidFill>
            <a:srgbClr val="D22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n-ea"/>
              </a:rPr>
              <a:t>Wen's mode</a:t>
            </a:r>
            <a:endParaRPr lang="en-US" altLang="zh-CN" sz="2000" b="1" dirty="0">
              <a:latin typeface="+mn-ea"/>
            </a:endParaRPr>
          </a:p>
        </p:txBody>
      </p:sp>
      <p:sp>
        <p:nvSpPr>
          <p:cNvPr id="25" name="圆角矩形 24"/>
          <p:cNvSpPr/>
          <p:nvPr/>
        </p:nvSpPr>
        <p:spPr>
          <a:xfrm>
            <a:off x="7963535" y="2417445"/>
            <a:ext cx="3858895" cy="20523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4495" y="2417445"/>
            <a:ext cx="7446645" cy="2168525"/>
          </a:xfrm>
          <a:prstGeom prst="rect">
            <a:avLst/>
          </a:prstGeom>
        </p:spPr>
        <p:txBody>
          <a:bodyPr wrap="square">
            <a:spAutoFit/>
          </a:bodyPr>
          <a:lstStyle/>
          <a:p>
            <a:pPr marL="285750" indent="-285750" algn="just">
              <a:lnSpc>
                <a:spcPct val="150000"/>
              </a:lnSpc>
              <a:buClr>
                <a:srgbClr val="C00000"/>
              </a:buClr>
              <a:buFont typeface="Wingdings" panose="05000000000000000000" pitchFamily="2" charset="2"/>
              <a:buChar char="l"/>
            </a:pPr>
            <a:r>
              <a:rPr lang="en-US" altLang="zh-CN" dirty="0">
                <a:ea typeface="+mn-lt"/>
              </a:rPr>
              <a:t>On</a:t>
            </a:r>
            <a:r>
              <a:rPr lang="zh-CN" altLang="en-US" dirty="0">
                <a:ea typeface="+mn-lt"/>
              </a:rPr>
              <a:t> </a:t>
            </a:r>
            <a:r>
              <a:rPr lang="en-US" altLang="zh-CN" dirty="0">
                <a:ea typeface="+mn-lt"/>
              </a:rPr>
              <a:t>the </a:t>
            </a:r>
            <a:r>
              <a:rPr lang="zh-CN" altLang="en-US" dirty="0">
                <a:ea typeface="+mn-lt"/>
              </a:rPr>
              <a:t>production </a:t>
            </a:r>
            <a:r>
              <a:rPr lang="en-US" altLang="zh-CN" dirty="0">
                <a:ea typeface="+mn-lt"/>
              </a:rPr>
              <a:t>side</a:t>
            </a:r>
            <a:r>
              <a:rPr lang="zh-CN" altLang="en-US" dirty="0">
                <a:ea typeface="+mn-lt"/>
              </a:rPr>
              <a:t>, </a:t>
            </a:r>
            <a:r>
              <a:rPr lang="en-US" altLang="zh-CN" dirty="0">
                <a:ea typeface="+mn-lt"/>
              </a:rPr>
              <a:t>the </a:t>
            </a:r>
            <a:r>
              <a:rPr lang="zh-CN" altLang="en-US" dirty="0">
                <a:ea typeface="+mn-lt"/>
              </a:rPr>
              <a:t>enterprise and farmers cooperate </a:t>
            </a:r>
            <a:r>
              <a:rPr lang="en-US" altLang="zh-CN" dirty="0">
                <a:ea typeface="+mn-lt"/>
              </a:rPr>
              <a:t>through </a:t>
            </a:r>
            <a:r>
              <a:rPr lang="zh-CN" altLang="en-US" dirty="0">
                <a:ea typeface="+mn-lt"/>
              </a:rPr>
              <a:t>closed entrusted breeding. </a:t>
            </a:r>
            <a:r>
              <a:rPr lang="en-US" altLang="zh-CN" dirty="0">
                <a:ea typeface="+mn-lt"/>
              </a:rPr>
              <a:t>F</a:t>
            </a:r>
            <a:r>
              <a:rPr lang="zh-CN" altLang="en-US" dirty="0">
                <a:ea typeface="+mn-lt"/>
              </a:rPr>
              <a:t>armers provide sites and </a:t>
            </a:r>
            <a:r>
              <a:rPr lang="en-US" altLang="zh-CN" dirty="0">
                <a:ea typeface="+mn-lt"/>
              </a:rPr>
              <a:t>feed</a:t>
            </a:r>
            <a:r>
              <a:rPr lang="zh-CN" altLang="en-US" dirty="0">
                <a:ea typeface="+mn-lt"/>
              </a:rPr>
              <a:t> livestock and poultry</a:t>
            </a:r>
            <a:r>
              <a:rPr lang="en-US" altLang="zh-CN" dirty="0">
                <a:ea typeface="+mn-lt"/>
              </a:rPr>
              <a:t>.</a:t>
            </a:r>
            <a:r>
              <a:rPr lang="zh-CN" altLang="en-US" dirty="0">
                <a:ea typeface="+mn-lt"/>
              </a:rPr>
              <a:t> </a:t>
            </a:r>
            <a:r>
              <a:rPr lang="en-US" altLang="zh-CN" dirty="0">
                <a:ea typeface="+mn-lt"/>
              </a:rPr>
              <a:t>The </a:t>
            </a:r>
            <a:r>
              <a:rPr lang="zh-CN" altLang="en-US" dirty="0">
                <a:ea typeface="+mn-lt"/>
              </a:rPr>
              <a:t>enterprise </a:t>
            </a:r>
            <a:r>
              <a:rPr lang="en-US" altLang="zh-CN" dirty="0">
                <a:ea typeface="+mn-lt"/>
              </a:rPr>
              <a:t>provides</a:t>
            </a:r>
            <a:r>
              <a:rPr lang="zh-CN" altLang="en-US" dirty="0">
                <a:ea typeface="+mn-lt"/>
              </a:rPr>
              <a:t> </a:t>
            </a:r>
            <a:r>
              <a:rPr lang="en-US" altLang="zh-CN" dirty="0">
                <a:ea typeface="+mn-lt"/>
              </a:rPr>
              <a:t>piglets/chicks,</a:t>
            </a:r>
            <a:r>
              <a:rPr lang="zh-CN" altLang="en-US" dirty="0">
                <a:ea typeface="+mn-lt"/>
              </a:rPr>
              <a:t> feed, epidemic prevention and control, technical services, </a:t>
            </a:r>
            <a:r>
              <a:rPr lang="en-US" altLang="zh-CN" dirty="0">
                <a:ea typeface="+mn-lt"/>
              </a:rPr>
              <a:t>and buy-back animals for</a:t>
            </a:r>
            <a:r>
              <a:rPr lang="zh-CN" altLang="en-US" dirty="0">
                <a:ea typeface="+mn-lt"/>
              </a:rPr>
              <a:t> sale</a:t>
            </a:r>
            <a:r>
              <a:rPr lang="en-US" altLang="zh-CN" dirty="0">
                <a:ea typeface="+mn-lt"/>
              </a:rPr>
              <a:t>.</a:t>
            </a:r>
            <a:endParaRPr lang="zh-CN" altLang="en-US" dirty="0">
              <a:ea typeface="+mn-lt"/>
            </a:endParaRPr>
          </a:p>
        </p:txBody>
      </p:sp>
      <p:sp>
        <p:nvSpPr>
          <p:cNvPr id="2" name="矩形 1"/>
          <p:cNvSpPr/>
          <p:nvPr/>
        </p:nvSpPr>
        <p:spPr>
          <a:xfrm>
            <a:off x="403860" y="4697730"/>
            <a:ext cx="11419205" cy="2168525"/>
          </a:xfrm>
          <a:prstGeom prst="rect">
            <a:avLst/>
          </a:prstGeom>
        </p:spPr>
        <p:txBody>
          <a:bodyPr wrap="square">
            <a:spAutoFit/>
          </a:bodyPr>
          <a:p>
            <a:pPr marL="285750" indent="-285750" algn="just">
              <a:lnSpc>
                <a:spcPct val="150000"/>
              </a:lnSpc>
              <a:buClr>
                <a:srgbClr val="C00000"/>
              </a:buClr>
              <a:buFont typeface="Wingdings" panose="05000000000000000000" pitchFamily="2" charset="2"/>
              <a:buChar char="l"/>
            </a:pPr>
            <a:r>
              <a:rPr lang="en-US" dirty="0">
                <a:ea typeface="+mn-lt"/>
              </a:rPr>
              <a:t>For </a:t>
            </a:r>
            <a:r>
              <a:rPr dirty="0">
                <a:ea typeface="+mn-lt"/>
              </a:rPr>
              <a:t>profit distribution, after deducting the cost</a:t>
            </a:r>
            <a:r>
              <a:rPr lang="en-US" dirty="0">
                <a:ea typeface="+mn-lt"/>
              </a:rPr>
              <a:t>s</a:t>
            </a:r>
            <a:r>
              <a:rPr dirty="0">
                <a:ea typeface="+mn-lt"/>
              </a:rPr>
              <a:t> of pig</a:t>
            </a:r>
            <a:r>
              <a:rPr lang="en-US" dirty="0">
                <a:ea typeface="+mn-lt"/>
              </a:rPr>
              <a:t>lets/chicks, feed,</a:t>
            </a:r>
            <a:r>
              <a:rPr dirty="0">
                <a:ea typeface="+mn-lt"/>
              </a:rPr>
              <a:t> and medicine provided by the company, the remaining part (gross profit) </a:t>
            </a:r>
            <a:r>
              <a:rPr lang="en-US" dirty="0">
                <a:ea typeface="+mn-lt"/>
              </a:rPr>
              <a:t>is</a:t>
            </a:r>
            <a:r>
              <a:rPr dirty="0">
                <a:ea typeface="+mn-lt"/>
              </a:rPr>
              <a:t> farmers</a:t>
            </a:r>
            <a:r>
              <a:rPr lang="en-US" dirty="0">
                <a:ea typeface="+mn-lt"/>
              </a:rPr>
              <a:t>' earning</a:t>
            </a:r>
            <a:r>
              <a:rPr dirty="0">
                <a:ea typeface="+mn-lt"/>
              </a:rPr>
              <a:t>. The </a:t>
            </a:r>
            <a:r>
              <a:rPr lang="en-US" dirty="0">
                <a:ea typeface="+mn-lt"/>
              </a:rPr>
              <a:t>enterprise adopts a </a:t>
            </a:r>
            <a:r>
              <a:rPr dirty="0">
                <a:ea typeface="+mn-lt"/>
              </a:rPr>
              <a:t>price protecti</a:t>
            </a:r>
            <a:r>
              <a:rPr lang="en-US" dirty="0">
                <a:ea typeface="+mn-lt"/>
              </a:rPr>
              <a:t>ng</a:t>
            </a:r>
            <a:r>
              <a:rPr dirty="0">
                <a:ea typeface="+mn-lt"/>
              </a:rPr>
              <a:t>. When the enterprise signs the breeding contract with the farmer, </a:t>
            </a:r>
            <a:r>
              <a:rPr lang="en-US" dirty="0">
                <a:ea typeface="+mn-lt"/>
              </a:rPr>
              <a:t>material </a:t>
            </a:r>
            <a:r>
              <a:rPr dirty="0">
                <a:ea typeface="+mn-lt"/>
              </a:rPr>
              <a:t>price</a:t>
            </a:r>
            <a:r>
              <a:rPr lang="en-US" dirty="0">
                <a:ea typeface="+mn-lt"/>
              </a:rPr>
              <a:t>s</a:t>
            </a:r>
            <a:r>
              <a:rPr dirty="0">
                <a:ea typeface="+mn-lt"/>
              </a:rPr>
              <a:t> and cost</a:t>
            </a:r>
            <a:r>
              <a:rPr lang="en-US" dirty="0">
                <a:ea typeface="+mn-lt"/>
              </a:rPr>
              <a:t>s</a:t>
            </a:r>
            <a:r>
              <a:rPr dirty="0">
                <a:ea typeface="+mn-lt"/>
              </a:rPr>
              <a:t> </a:t>
            </a:r>
            <a:r>
              <a:rPr lang="en-US" dirty="0">
                <a:ea typeface="+mn-lt"/>
              </a:rPr>
              <a:t>are </a:t>
            </a:r>
            <a:r>
              <a:rPr dirty="0">
                <a:ea typeface="+mn-lt"/>
              </a:rPr>
              <a:t>determined so that farmers</a:t>
            </a:r>
            <a:r>
              <a:rPr lang="en-US" dirty="0">
                <a:ea typeface="+mn-lt"/>
              </a:rPr>
              <a:t>'</a:t>
            </a:r>
            <a:r>
              <a:rPr dirty="0">
                <a:ea typeface="+mn-lt"/>
              </a:rPr>
              <a:t> income is decoupled from market price, </a:t>
            </a:r>
            <a:r>
              <a:rPr lang="en-US" dirty="0">
                <a:ea typeface="+mn-lt"/>
              </a:rPr>
              <a:t>ensuring</a:t>
            </a:r>
            <a:r>
              <a:rPr dirty="0">
                <a:ea typeface="+mn-lt"/>
              </a:rPr>
              <a:t> farmer</a:t>
            </a:r>
            <a:r>
              <a:rPr lang="en-US" dirty="0">
                <a:ea typeface="+mn-lt"/>
              </a:rPr>
              <a:t>s' income. I</a:t>
            </a:r>
            <a:r>
              <a:rPr dirty="0">
                <a:ea typeface="+mn-lt"/>
              </a:rPr>
              <a:t>n general, farmer</a:t>
            </a:r>
            <a:r>
              <a:rPr lang="en-US" dirty="0">
                <a:ea typeface="+mn-lt"/>
              </a:rPr>
              <a:t>s</a:t>
            </a:r>
            <a:r>
              <a:rPr dirty="0">
                <a:ea typeface="+mn-lt"/>
              </a:rPr>
              <a:t> can </a:t>
            </a:r>
            <a:r>
              <a:rPr lang="en-US" dirty="0">
                <a:ea typeface="+mn-lt"/>
              </a:rPr>
              <a:t>earn </a:t>
            </a:r>
            <a:r>
              <a:rPr dirty="0">
                <a:ea typeface="+mn-lt"/>
              </a:rPr>
              <a:t>reasonable income</a:t>
            </a:r>
            <a:r>
              <a:rPr lang="en-US" altLang="zh-CN" dirty="0">
                <a:ea typeface="+mn-lt"/>
              </a:rPr>
              <a:t>.</a:t>
            </a:r>
            <a:endParaRPr lang="zh-CN" altLang="en-US" dirty="0">
              <a:ea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58" name="任意多边形 32"/>
          <p:cNvSpPr/>
          <p:nvPr/>
        </p:nvSpPr>
        <p:spPr bwMode="auto">
          <a:xfrm rot="10800000" flipH="1" flipV="1">
            <a:off x="10918738" y="5597432"/>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pic>
        <p:nvPicPr>
          <p:cNvPr id="12" name="图片 11"/>
          <p:cNvPicPr>
            <a:picLocks noChangeAspect="1"/>
          </p:cNvPicPr>
          <p:nvPr/>
        </p:nvPicPr>
        <p:blipFill>
          <a:blip r:embed="rId1" cstate="screen"/>
          <a:stretch>
            <a:fillRect/>
          </a:stretch>
        </p:blipFill>
        <p:spPr>
          <a:xfrm>
            <a:off x="8988850" y="165580"/>
            <a:ext cx="3026925" cy="847539"/>
          </a:xfrm>
          <a:prstGeom prst="rect">
            <a:avLst/>
          </a:prstGeom>
          <a:noFill/>
          <a:ln w="9525">
            <a:noFill/>
          </a:ln>
        </p:spPr>
      </p:pic>
      <p:sp>
        <p:nvSpPr>
          <p:cNvPr id="18" name="矩形 17"/>
          <p:cNvSpPr/>
          <p:nvPr/>
        </p:nvSpPr>
        <p:spPr>
          <a:xfrm>
            <a:off x="629920" y="666750"/>
            <a:ext cx="9253855" cy="553085"/>
          </a:xfrm>
          <a:prstGeom prst="rect">
            <a:avLst/>
          </a:prstGeom>
        </p:spPr>
        <p:txBody>
          <a:bodyPr wrap="square">
            <a:spAutoFit/>
          </a:bodyPr>
          <a:lstStyle/>
          <a:p>
            <a:pPr algn="l">
              <a:lnSpc>
                <a:spcPct val="150000"/>
              </a:lnSpc>
              <a:buClr>
                <a:srgbClr val="C00000"/>
              </a:buClr>
            </a:pPr>
            <a:r>
              <a:rPr lang="en-US" altLang="zh-CN" sz="2000" dirty="0" smtClean="0">
                <a:latin typeface="黑体" panose="02010609060101010101" pitchFamily="49" charset="-122"/>
                <a:ea typeface="黑体" panose="02010609060101010101" pitchFamily="49" charset="-122"/>
                <a:sym typeface="+mn-ea"/>
              </a:rPr>
              <a:t>4. Entering the market through agricultural materials enterprises</a:t>
            </a:r>
            <a:endParaRPr lang="zh-CN" altLang="en-US" sz="2000" dirty="0">
              <a:latin typeface="黑体" panose="02010609060101010101" pitchFamily="49" charset="-122"/>
              <a:ea typeface="黑体" panose="02010609060101010101" pitchFamily="49" charset="-122"/>
            </a:endParaRPr>
          </a:p>
        </p:txBody>
      </p:sp>
      <p:sp>
        <p:nvSpPr>
          <p:cNvPr id="4" name="矩形 3"/>
          <p:cNvSpPr/>
          <p:nvPr/>
        </p:nvSpPr>
        <p:spPr>
          <a:xfrm>
            <a:off x="378460" y="2361565"/>
            <a:ext cx="8199120" cy="4523105"/>
          </a:xfrm>
          <a:prstGeom prst="rect">
            <a:avLst/>
          </a:prstGeom>
        </p:spPr>
        <p:txBody>
          <a:bodyPr wrap="square">
            <a:spAutoFit/>
          </a:bodyPr>
          <a:lstStyle/>
          <a:p>
            <a:pPr marL="285750" indent="-285750" algn="just">
              <a:lnSpc>
                <a:spcPct val="150000"/>
              </a:lnSpc>
              <a:buClr>
                <a:srgbClr val="C00000"/>
              </a:buClr>
              <a:buFont typeface="Wingdings" panose="05000000000000000000" pitchFamily="2" charset="2"/>
              <a:buChar char="Ø"/>
            </a:pPr>
            <a:r>
              <a:rPr lang="zh-CN" altLang="en-US" sz="1600" dirty="0">
                <a:ea typeface="+mn-lt"/>
                <a:cs typeface="+mn-lt"/>
              </a:rPr>
              <a:t>From fragmented services to one-stop services: breaking up the whole process </a:t>
            </a:r>
            <a:r>
              <a:rPr lang="en-US" sz="1600" dirty="0">
                <a:ea typeface="+mn-lt"/>
                <a:cs typeface="+mn-lt"/>
              </a:rPr>
              <a:t>to</a:t>
            </a:r>
            <a:r>
              <a:rPr lang="zh-CN" altLang="en-US" sz="1600" dirty="0">
                <a:ea typeface="+mn-lt"/>
                <a:cs typeface="+mn-lt"/>
              </a:rPr>
              <a:t> a </a:t>
            </a:r>
            <a:r>
              <a:rPr lang="en-US" altLang="zh-CN" sz="1600" dirty="0">
                <a:ea typeface="+mn-lt"/>
                <a:cs typeface="+mn-lt"/>
              </a:rPr>
              <a:t>service </a:t>
            </a:r>
            <a:r>
              <a:rPr lang="zh-CN" altLang="en-US" sz="1600" dirty="0">
                <a:ea typeface="+mn-lt"/>
                <a:cs typeface="+mn-lt"/>
              </a:rPr>
              <a:t>package for farmers, including land trusteeship, soil remediation, crop nutrition solution, agricultural technology training </a:t>
            </a:r>
            <a:r>
              <a:rPr lang="en-US" altLang="zh-CN" sz="1600" dirty="0">
                <a:ea typeface="+mn-lt"/>
                <a:cs typeface="+mn-lt"/>
              </a:rPr>
              <a:t>and </a:t>
            </a:r>
            <a:r>
              <a:rPr lang="zh-CN" altLang="en-US" sz="1600" dirty="0">
                <a:ea typeface="+mn-lt"/>
                <a:cs typeface="+mn-lt"/>
              </a:rPr>
              <a:t>guidance, product sales, and agricultural finance, serving 11.25 million mu of land</a:t>
            </a:r>
            <a:r>
              <a:rPr lang="en-US" altLang="zh-CN" sz="1600" dirty="0">
                <a:ea typeface="+mn-lt"/>
                <a:cs typeface="+mn-lt"/>
              </a:rPr>
              <a:t>.</a:t>
            </a:r>
            <a:endParaRPr lang="zh-CN" altLang="en-US" sz="1600" dirty="0">
              <a:ea typeface="+mn-lt"/>
              <a:cs typeface="+mn-lt"/>
            </a:endParaRPr>
          </a:p>
          <a:p>
            <a:pPr marL="285750" indent="-285750" algn="just">
              <a:lnSpc>
                <a:spcPct val="150000"/>
              </a:lnSpc>
              <a:buClr>
                <a:srgbClr val="C00000"/>
              </a:buClr>
              <a:buFont typeface="Wingdings" panose="05000000000000000000" pitchFamily="2" charset="2"/>
              <a:buChar char="Ø"/>
            </a:pPr>
            <a:r>
              <a:rPr lang="zh-CN" altLang="en-US" sz="1600" dirty="0">
                <a:ea typeface="+mn-lt"/>
                <a:cs typeface="+mn-lt"/>
              </a:rPr>
              <a:t>From one-way production to </a:t>
            </a:r>
            <a:r>
              <a:rPr lang="en-US" altLang="zh-CN" sz="1600" dirty="0">
                <a:ea typeface="+mn-lt"/>
                <a:cs typeface="+mn-lt"/>
              </a:rPr>
              <a:t>production to </a:t>
            </a:r>
            <a:r>
              <a:rPr lang="zh-CN" altLang="en-US" sz="1600" dirty="0">
                <a:ea typeface="+mn-lt"/>
                <a:cs typeface="+mn-lt"/>
              </a:rPr>
              <a:t>order: the service agencies joining </a:t>
            </a:r>
            <a:r>
              <a:rPr lang="en-US" altLang="zh-CN" sz="1600" dirty="0">
                <a:ea typeface="+mn-lt"/>
                <a:cs typeface="+mn-lt"/>
              </a:rPr>
              <a:t>the </a:t>
            </a:r>
            <a:r>
              <a:rPr lang="zh-CN" altLang="en-US" sz="1600" dirty="0">
                <a:ea typeface="+mn-lt"/>
                <a:cs typeface="+mn-lt"/>
              </a:rPr>
              <a:t>Jinfeng commune platform have covered all nodes from planting to </a:t>
            </a:r>
            <a:r>
              <a:rPr lang="en-US" altLang="zh-CN" sz="1600" dirty="0">
                <a:ea typeface="+mn-lt"/>
                <a:cs typeface="+mn-lt"/>
              </a:rPr>
              <a:t>harvesting and</a:t>
            </a:r>
            <a:r>
              <a:rPr lang="zh-CN" altLang="en-US" sz="1600" dirty="0">
                <a:ea typeface="+mn-lt"/>
                <a:cs typeface="+mn-lt"/>
              </a:rPr>
              <a:t> selling, including e-commerce, supermarkets, agricultural enterprises, etc. Covering 22 cities/counties in 9 provinces</a:t>
            </a:r>
            <a:r>
              <a:rPr lang="en-US" altLang="zh-CN" sz="1600" dirty="0">
                <a:ea typeface="+mn-lt"/>
                <a:cs typeface="+mn-lt"/>
              </a:rPr>
              <a:t>;</a:t>
            </a:r>
            <a:r>
              <a:rPr lang="zh-CN" altLang="en-US" sz="1600" dirty="0">
                <a:ea typeface="+mn-lt"/>
                <a:cs typeface="+mn-lt"/>
              </a:rPr>
              <a:t> 58 sales channels and 4258 stores have reached cooperation</a:t>
            </a:r>
            <a:r>
              <a:rPr lang="en-US" altLang="zh-CN" sz="1600" dirty="0">
                <a:ea typeface="+mn-lt"/>
                <a:cs typeface="+mn-lt"/>
              </a:rPr>
              <a:t>.</a:t>
            </a:r>
            <a:endParaRPr lang="zh-CN" altLang="en-US" sz="1600" dirty="0">
              <a:ea typeface="+mn-lt"/>
              <a:cs typeface="+mn-lt"/>
            </a:endParaRPr>
          </a:p>
          <a:p>
            <a:pPr marL="285750" indent="-285750" algn="just">
              <a:lnSpc>
                <a:spcPct val="150000"/>
              </a:lnSpc>
              <a:buClr>
                <a:srgbClr val="C00000"/>
              </a:buClr>
              <a:buFont typeface="Wingdings" panose="05000000000000000000" pitchFamily="2" charset="2"/>
              <a:buChar char="Ø"/>
            </a:pPr>
            <a:r>
              <a:rPr lang="zh-CN" altLang="en-US" sz="1600" dirty="0">
                <a:ea typeface="+mn-lt"/>
                <a:cs typeface="+mn-lt"/>
              </a:rPr>
              <a:t>From individual economy to sharing economy: </a:t>
            </a:r>
            <a:r>
              <a:rPr lang="en-US" altLang="zh-CN" sz="1600" dirty="0">
                <a:ea typeface="+mn-lt"/>
                <a:cs typeface="+mn-lt"/>
              </a:rPr>
              <a:t>“</a:t>
            </a:r>
            <a:r>
              <a:rPr lang="zh-CN" altLang="en-US" sz="1600" dirty="0">
                <a:ea typeface="+mn-lt"/>
                <a:cs typeface="+mn-lt"/>
              </a:rPr>
              <a:t>gather resources, build network</a:t>
            </a:r>
            <a:r>
              <a:rPr lang="en-US" altLang="zh-CN" sz="1600" dirty="0">
                <a:ea typeface="+mn-lt"/>
                <a:cs typeface="+mn-lt"/>
              </a:rPr>
              <a:t>s</a:t>
            </a:r>
            <a:r>
              <a:rPr lang="zh-CN" altLang="en-US" sz="1600" dirty="0">
                <a:ea typeface="+mn-lt"/>
                <a:cs typeface="+mn-lt"/>
              </a:rPr>
              <a:t>, </a:t>
            </a:r>
            <a:r>
              <a:rPr lang="en-US" altLang="zh-CN" sz="1600" dirty="0">
                <a:ea typeface="+mn-lt"/>
                <a:cs typeface="+mn-lt"/>
              </a:rPr>
              <a:t>and provide </a:t>
            </a:r>
            <a:r>
              <a:rPr lang="zh-CN" altLang="en-US" sz="1600" dirty="0">
                <a:ea typeface="+mn-lt"/>
                <a:cs typeface="+mn-lt"/>
              </a:rPr>
              <a:t>service</a:t>
            </a:r>
            <a:r>
              <a:rPr lang="en-US" altLang="zh-CN" sz="1600" dirty="0">
                <a:ea typeface="+mn-lt"/>
                <a:cs typeface="+mn-lt"/>
              </a:rPr>
              <a:t>s</a:t>
            </a:r>
            <a:r>
              <a:rPr lang="zh-CN" altLang="en-US" sz="1600" dirty="0">
                <a:ea typeface="+mn-lt"/>
                <a:cs typeface="+mn-lt"/>
              </a:rPr>
              <a:t>.</a:t>
            </a:r>
            <a:r>
              <a:rPr lang="en-US" altLang="zh-CN" sz="1600" dirty="0">
                <a:ea typeface="+mn-lt"/>
                <a:cs typeface="+mn-lt"/>
              </a:rPr>
              <a:t>”</a:t>
            </a:r>
            <a:r>
              <a:rPr lang="zh-CN" altLang="en-US" sz="1600" dirty="0">
                <a:ea typeface="+mn-lt"/>
                <a:cs typeface="+mn-lt"/>
              </a:rPr>
              <a:t> It has gradually become </a:t>
            </a:r>
            <a:r>
              <a:rPr lang="en-US" altLang="zh-CN" sz="1600" dirty="0">
                <a:ea typeface="+mn-lt"/>
                <a:cs typeface="+mn-lt"/>
              </a:rPr>
              <a:t>an</a:t>
            </a:r>
            <a:r>
              <a:rPr lang="zh-CN" altLang="en-US" sz="1600" dirty="0">
                <a:ea typeface="+mn-lt"/>
                <a:cs typeface="+mn-lt"/>
              </a:rPr>
              <a:t> economic link between urban and rural areas. </a:t>
            </a:r>
            <a:endParaRPr lang="zh-CN" altLang="en-US" sz="1600" dirty="0">
              <a:ea typeface="+mn-lt"/>
              <a:cs typeface="+mn-lt"/>
            </a:endParaRPr>
          </a:p>
        </p:txBody>
      </p:sp>
      <p:sp>
        <p:nvSpPr>
          <p:cNvPr id="2" name="圆角矩形 1"/>
          <p:cNvSpPr/>
          <p:nvPr/>
        </p:nvSpPr>
        <p:spPr>
          <a:xfrm>
            <a:off x="8636130" y="2760053"/>
            <a:ext cx="2808000" cy="169200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8636130" y="4679577"/>
            <a:ext cx="2808000" cy="1692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556385"/>
            <a:ext cx="12210415" cy="5975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smtClean="0">
                <a:solidFill>
                  <a:schemeClr val="tx1"/>
                </a:solidFill>
                <a:latin typeface="微软雅黑" panose="020B0503020204020204" pitchFamily="34" charset="-122"/>
                <a:ea typeface="微软雅黑" panose="020B0503020204020204" pitchFamily="34" charset="-122"/>
              </a:rPr>
              <a:t>                                                                   </a:t>
            </a:r>
            <a:r>
              <a:rPr lang="en-US" altLang="zh-CN" sz="2000" dirty="0" smtClean="0">
                <a:solidFill>
                  <a:schemeClr val="tx1"/>
                </a:solidFill>
                <a:latin typeface="微软雅黑" panose="020B0503020204020204" pitchFamily="34" charset="-122"/>
                <a:ea typeface="微软雅黑" panose="020B0503020204020204" pitchFamily="34" charset="-122"/>
              </a:rPr>
              <a:t>I</a:t>
            </a:r>
            <a:r>
              <a:rPr lang="en-US" altLang="zh-CN" sz="2000" dirty="0">
                <a:solidFill>
                  <a:schemeClr val="tx1"/>
                </a:solidFill>
                <a:latin typeface="微软雅黑" panose="020B0503020204020204" pitchFamily="34" charset="-122"/>
                <a:ea typeface="微软雅黑" panose="020B0503020204020204" pitchFamily="34" charset="-122"/>
              </a:rPr>
              <a:t>ntegrated </a:t>
            </a:r>
            <a:r>
              <a:rPr lang="zh-CN" altLang="en-US" sz="2000" dirty="0">
                <a:solidFill>
                  <a:schemeClr val="tx1"/>
                </a:solidFill>
                <a:latin typeface="微软雅黑" panose="020B0503020204020204" pitchFamily="34" charset="-122"/>
                <a:ea typeface="微软雅黑" panose="020B0503020204020204" pitchFamily="34" charset="-122"/>
              </a:rPr>
              <a:t>service platform </a:t>
            </a:r>
            <a:r>
              <a:rPr lang="en-US" altLang="zh-CN" sz="2000" dirty="0">
                <a:solidFill>
                  <a:schemeClr val="tx1"/>
                </a:solidFill>
                <a:latin typeface="微软雅黑" panose="020B0503020204020204" pitchFamily="34" charset="-122"/>
                <a:ea typeface="微软雅黑" panose="020B0503020204020204" pitchFamily="34" charset="-122"/>
              </a:rPr>
              <a:t>for m</a:t>
            </a:r>
            <a:r>
              <a:rPr lang="zh-CN" altLang="en-US" sz="2000" dirty="0">
                <a:solidFill>
                  <a:schemeClr val="tx1"/>
                </a:solidFill>
                <a:latin typeface="微软雅黑" panose="020B0503020204020204" pitchFamily="34" charset="-122"/>
                <a:ea typeface="微软雅黑" panose="020B0503020204020204" pitchFamily="34" charset="-122"/>
                <a:sym typeface="+mn-ea"/>
              </a:rPr>
              <a:t>odern agricultural</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880745" y="1529715"/>
            <a:ext cx="3888105" cy="650875"/>
          </a:xfrm>
          <a:prstGeom prst="roundRect">
            <a:avLst>
              <a:gd name="adj" fmla="val 44490"/>
            </a:avLst>
          </a:prstGeom>
          <a:solidFill>
            <a:srgbClr val="D22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n-ea"/>
              </a:rPr>
              <a:t>Jinfeng</a:t>
            </a:r>
            <a:r>
              <a:rPr lang="zh-CN" altLang="en-US" sz="2000" b="1" dirty="0">
                <a:latin typeface="+mn-ea"/>
              </a:rPr>
              <a:t> </a:t>
            </a:r>
            <a:r>
              <a:rPr lang="en-US" altLang="zh-CN" sz="2000" b="1" dirty="0">
                <a:latin typeface="+mn-ea"/>
              </a:rPr>
              <a:t>Commune mode</a:t>
            </a:r>
            <a:endParaRPr lang="en-US" altLang="zh-CN" sz="2000" b="1" dirty="0">
              <a:latin typeface="+mn-ea"/>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4" name="矩形 16"/>
          <p:cNvSpPr/>
          <p:nvPr/>
        </p:nvSpPr>
        <p:spPr>
          <a:xfrm>
            <a:off x="1115223" y="1046684"/>
            <a:ext cx="6434638" cy="338554"/>
          </a:xfrm>
          <a:prstGeom prst="rect">
            <a:avLst/>
          </a:prstGeom>
        </p:spPr>
        <p:txBody>
          <a:bodyPr wrap="square">
            <a:spAutoFit/>
          </a:bodyPr>
          <a:lstStyle/>
          <a:p>
            <a:r>
              <a:rPr lang="en-US" altLang="zh-CN" sz="1600" dirty="0"/>
              <a:t>Development of city region food system</a:t>
            </a:r>
            <a:endParaRPr lang="en-US" altLang="zh-CN" sz="1600" dirty="0"/>
          </a:p>
        </p:txBody>
      </p:sp>
      <p:sp>
        <p:nvSpPr>
          <p:cNvPr id="27" name="文本框 26"/>
          <p:cNvSpPr txBox="1"/>
          <p:nvPr/>
        </p:nvSpPr>
        <p:spPr>
          <a:xfrm>
            <a:off x="666750" y="607060"/>
            <a:ext cx="10577195" cy="398780"/>
          </a:xfrm>
          <a:prstGeom prst="rect">
            <a:avLst/>
          </a:prstGeom>
          <a:noFill/>
        </p:spPr>
        <p:txBody>
          <a:bodyPr wrap="square" rtlCol="0">
            <a:spAutoFit/>
            <a:scene3d>
              <a:camera prst="orthographicFront"/>
              <a:lightRig rig="threePt" dir="t"/>
            </a:scene3d>
            <a:sp3d contourW="12700"/>
          </a:bodyPr>
          <a:lstStyle/>
          <a:p>
            <a:r>
              <a:rPr lang="en-US" altLang="zh-CN" sz="2000" dirty="0" smtClean="0">
                <a:latin typeface="黑体" panose="02010609060101010101" pitchFamily="49" charset="-122"/>
                <a:ea typeface="黑体" panose="02010609060101010101" pitchFamily="49" charset="-122"/>
                <a:sym typeface="+mn-ea"/>
              </a:rPr>
              <a:t>5. Entering the market through E-commerce platform</a:t>
            </a:r>
            <a:endParaRPr lang="zh-CN" altLang="en-US" sz="2000" dirty="0">
              <a:latin typeface="黑体" panose="02010609060101010101" pitchFamily="49" charset="-122"/>
              <a:ea typeface="黑体" panose="02010609060101010101" pitchFamily="49" charset="-122"/>
              <a:sym typeface="Noto Serif CJK SC" panose="02020400000000000000" pitchFamily="18" charset="-122"/>
            </a:endParaRPr>
          </a:p>
        </p:txBody>
      </p:sp>
      <p:sp>
        <p:nvSpPr>
          <p:cNvPr id="12" name="矩形 11"/>
          <p:cNvSpPr/>
          <p:nvPr/>
        </p:nvSpPr>
        <p:spPr>
          <a:xfrm>
            <a:off x="1114984" y="1268455"/>
            <a:ext cx="10257904" cy="553085"/>
          </a:xfrm>
          <a:prstGeom prst="rect">
            <a:avLst/>
          </a:prstGeom>
        </p:spPr>
        <p:txBody>
          <a:bodyPr wrap="square">
            <a:spAutoFit/>
          </a:bodyPr>
          <a:lstStyle/>
          <a:p>
            <a:pPr>
              <a:lnSpc>
                <a:spcPct val="150000"/>
              </a:lnSpc>
              <a:buClr>
                <a:srgbClr val="C00000"/>
              </a:buClr>
            </a:pPr>
            <a:r>
              <a:rPr lang="en-US" altLang="zh-CN" sz="2000" b="1" dirty="0" smtClean="0"/>
              <a:t>Case</a:t>
            </a:r>
            <a:r>
              <a:rPr lang="zh-CN" altLang="en-US" sz="2000" b="1" dirty="0" smtClean="0"/>
              <a:t>：</a:t>
            </a:r>
            <a:r>
              <a:rPr lang="en-US" altLang="zh-CN" sz="2000" b="1" dirty="0" smtClean="0"/>
              <a:t>the sales of fresh agricultural products through E-commerce</a:t>
            </a:r>
            <a:endParaRPr lang="en-US" altLang="zh-CN" sz="2000" b="1" dirty="0" smtClean="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62936" y="2279209"/>
            <a:ext cx="2537730" cy="19758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090712" y="2270139"/>
            <a:ext cx="2538904" cy="19758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组合 13"/>
          <p:cNvGrpSpPr/>
          <p:nvPr/>
        </p:nvGrpSpPr>
        <p:grpSpPr>
          <a:xfrm rot="10800000">
            <a:off x="1136019" y="4652680"/>
            <a:ext cx="5620871" cy="1488143"/>
            <a:chOff x="1115017" y="1681843"/>
            <a:chExt cx="3518289" cy="4945897"/>
          </a:xfrm>
        </p:grpSpPr>
        <p:sp>
          <p:nvSpPr>
            <p:cNvPr id="15" name="圆角矩形 14"/>
            <p:cNvSpPr/>
            <p:nvPr/>
          </p:nvSpPr>
          <p:spPr>
            <a:xfrm>
              <a:off x="1115017" y="1681843"/>
              <a:ext cx="3518289" cy="4945897"/>
            </a:xfrm>
            <a:prstGeom prst="roundRect">
              <a:avLst>
                <a:gd name="adj" fmla="val 7740"/>
              </a:avLst>
            </a:prstGeom>
            <a:gradFill flip="none" rotWithShape="1">
              <a:gsLst>
                <a:gs pos="0">
                  <a:srgbClr val="4F81BD">
                    <a:alpha val="45000"/>
                  </a:srgbClr>
                </a:gs>
                <a:gs pos="100000">
                  <a:srgbClr val="FFC000">
                    <a:alpha val="2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1181034" y="1922545"/>
              <a:ext cx="3384376" cy="4464496"/>
            </a:xfrm>
            <a:prstGeom prst="roundRect">
              <a:avLst>
                <a:gd name="adj" fmla="val 750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282065" y="4827905"/>
            <a:ext cx="5224145" cy="1106805"/>
          </a:xfrm>
          <a:prstGeom prst="rect">
            <a:avLst/>
          </a:prstGeom>
        </p:spPr>
        <p:txBody>
          <a:bodyPr wrap="square">
            <a:spAutoFit/>
          </a:bodyPr>
          <a:lstStyle/>
          <a:p>
            <a:pPr algn="just">
              <a:spcBef>
                <a:spcPts val="1200"/>
              </a:spcBef>
            </a:pPr>
            <a:r>
              <a:rPr lang="en-US" altLang="zh-CN" sz="2000" b="1" dirty="0">
                <a:solidFill>
                  <a:schemeClr val="bg1"/>
                </a:solidFill>
                <a:latin typeface="微软雅黑" panose="020B0503020204020204" pitchFamily="34" charset="-122"/>
                <a:ea typeface="微软雅黑" panose="020B0503020204020204" pitchFamily="34" charset="-122"/>
              </a:rPr>
              <a:t>Solve the key demand of urban food consumption</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just">
              <a:spcBef>
                <a:spcPts val="1200"/>
              </a:spcBef>
            </a:pPr>
            <a:r>
              <a:rPr lang="en-US" altLang="zh-CN" sz="1600" dirty="0">
                <a:solidFill>
                  <a:schemeClr val="bg1"/>
                </a:solidFill>
                <a:latin typeface="微软雅黑" panose="020B0503020204020204" pitchFamily="34" charset="-122"/>
                <a:ea typeface="微软雅黑" panose="020B0503020204020204" pitchFamily="34" charset="-122"/>
              </a:rPr>
              <a:t>Availability, quality, convenience, safety</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04965" y="1707515"/>
            <a:ext cx="5178425" cy="922020"/>
          </a:xfrm>
          <a:prstGeom prst="rect">
            <a:avLst/>
          </a:prstGeom>
        </p:spPr>
        <p:txBody>
          <a:bodyPr wrap="square">
            <a:spAutoFit/>
          </a:bodyPr>
          <a:lstStyle/>
          <a:p>
            <a:pPr algn="just">
              <a:lnSpc>
                <a:spcPct val="150000"/>
              </a:lnSpc>
            </a:pPr>
            <a:r>
              <a:rPr lang="en-US" altLang="zh-CN" b="1" dirty="0">
                <a:solidFill>
                  <a:srgbClr val="2F73B6"/>
                </a:solidFill>
              </a:rPr>
              <a:t>Fresh HEMA</a:t>
            </a:r>
            <a:r>
              <a:rPr lang="zh-CN" altLang="en-US" b="1" dirty="0">
                <a:solidFill>
                  <a:srgbClr val="2F73B6"/>
                </a:solidFill>
              </a:rPr>
              <a:t>：</a:t>
            </a:r>
            <a:r>
              <a:rPr lang="en-US" altLang="zh-CN" b="1" dirty="0">
                <a:solidFill>
                  <a:srgbClr val="2F73B6"/>
                </a:solidFill>
              </a:rPr>
              <a:t>grocery store</a:t>
            </a:r>
            <a:r>
              <a:rPr lang="zh-CN" altLang="en-US" b="1" dirty="0">
                <a:solidFill>
                  <a:srgbClr val="2F73B6"/>
                </a:solidFill>
              </a:rPr>
              <a:t>、</a:t>
            </a:r>
            <a:r>
              <a:rPr lang="en-US" altLang="zh-CN" b="1" dirty="0">
                <a:solidFill>
                  <a:srgbClr val="2F73B6"/>
                </a:solidFill>
              </a:rPr>
              <a:t>take-out</a:t>
            </a:r>
            <a:r>
              <a:rPr lang="zh-CN" altLang="en-US" b="1" dirty="0">
                <a:solidFill>
                  <a:srgbClr val="2F73B6"/>
                </a:solidFill>
              </a:rPr>
              <a:t>、</a:t>
            </a:r>
            <a:r>
              <a:rPr lang="en-US" altLang="zh-CN" b="1" dirty="0">
                <a:solidFill>
                  <a:srgbClr val="2F73B6"/>
                </a:solidFill>
              </a:rPr>
              <a:t>E-commerce</a:t>
            </a:r>
            <a:r>
              <a:rPr lang="zh-CN" altLang="en-US" b="1" dirty="0">
                <a:solidFill>
                  <a:srgbClr val="2F73B6"/>
                </a:solidFill>
              </a:rPr>
              <a:t>、</a:t>
            </a:r>
            <a:r>
              <a:rPr lang="en-US" altLang="zh-CN" b="1" dirty="0">
                <a:solidFill>
                  <a:srgbClr val="2F73B6"/>
                </a:solidFill>
              </a:rPr>
              <a:t>dine in</a:t>
            </a:r>
            <a:endParaRPr lang="en-US" altLang="zh-CN" b="1" dirty="0">
              <a:solidFill>
                <a:srgbClr val="2F73B6"/>
              </a:solidFill>
            </a:endParaRPr>
          </a:p>
        </p:txBody>
      </p:sp>
      <p:sp>
        <p:nvSpPr>
          <p:cNvPr id="6" name="矩形 5"/>
          <p:cNvSpPr/>
          <p:nvPr/>
        </p:nvSpPr>
        <p:spPr>
          <a:xfrm>
            <a:off x="6757035" y="2555875"/>
            <a:ext cx="5125720" cy="2306955"/>
          </a:xfrm>
          <a:prstGeom prst="rect">
            <a:avLst/>
          </a:prstGeom>
        </p:spPr>
        <p:txBody>
          <a:bodyPr wrap="square">
            <a:spAutoFit/>
          </a:bodyPr>
          <a:lstStyle/>
          <a:p>
            <a:pPr algn="just">
              <a:lnSpc>
                <a:spcPct val="150000"/>
              </a:lnSpc>
            </a:pPr>
            <a:r>
              <a:rPr lang="zh-CN" altLang="en-US" sz="1600" dirty="0" smtClean="0"/>
              <a:t>      HEMA </a:t>
            </a:r>
            <a:r>
              <a:rPr lang="en-US" altLang="zh-CN" sz="1600" dirty="0" smtClean="0"/>
              <a:t>takes</a:t>
            </a:r>
            <a:r>
              <a:rPr lang="zh-CN" altLang="en-US" sz="1600" dirty="0" smtClean="0"/>
              <a:t> "fresh </a:t>
            </a:r>
            <a:r>
              <a:rPr lang="en-US" altLang="zh-CN" sz="1600" dirty="0" smtClean="0"/>
              <a:t>produce</a:t>
            </a:r>
            <a:r>
              <a:rPr lang="zh-CN" altLang="en-US" sz="1600" dirty="0" smtClean="0"/>
              <a:t> e-commerce" and "take</a:t>
            </a:r>
            <a:r>
              <a:rPr lang="en-US" altLang="zh-CN" sz="1600" dirty="0" smtClean="0"/>
              <a:t>-</a:t>
            </a:r>
            <a:r>
              <a:rPr lang="zh-CN" altLang="en-US" sz="1600" dirty="0" smtClean="0"/>
              <a:t>out</a:t>
            </a:r>
            <a:r>
              <a:rPr lang="en-US" altLang="zh-CN" sz="1600" dirty="0" smtClean="0"/>
              <a:t>s</a:t>
            </a:r>
            <a:r>
              <a:rPr lang="zh-CN" altLang="en-US" sz="1600" dirty="0" smtClean="0"/>
              <a:t>" as the entry point. </a:t>
            </a:r>
            <a:r>
              <a:rPr lang="en-US" altLang="zh-CN" sz="1600" dirty="0" smtClean="0"/>
              <a:t>Integrating its</a:t>
            </a:r>
            <a:r>
              <a:rPr lang="zh-CN" altLang="en-US" sz="1600" dirty="0" smtClean="0"/>
              <a:t> </a:t>
            </a:r>
            <a:r>
              <a:rPr lang="en-US" altLang="zh-CN" sz="1600" dirty="0" smtClean="0"/>
              <a:t>online </a:t>
            </a:r>
            <a:r>
              <a:rPr lang="zh-CN" altLang="en-US" sz="1600" dirty="0" smtClean="0"/>
              <a:t>app and offline stores </a:t>
            </a:r>
            <a:r>
              <a:rPr lang="en-US" altLang="zh-CN" sz="1600" dirty="0" smtClean="0"/>
              <a:t>and warehouses</a:t>
            </a:r>
            <a:r>
              <a:rPr lang="zh-CN" altLang="en-US" sz="1600" dirty="0" smtClean="0"/>
              <a:t>, HEMA provides users with </a:t>
            </a:r>
            <a:r>
              <a:rPr lang="en-US" altLang="zh-CN" sz="1600" dirty="0" smtClean="0"/>
              <a:t>a </a:t>
            </a:r>
            <a:r>
              <a:rPr lang="zh-CN" altLang="en-US" sz="1600" dirty="0" smtClean="0"/>
              <a:t>one-stop shopping experience from fresh food to catering service, which meets users' demand for "eating" anytime and anywhere</a:t>
            </a:r>
            <a:r>
              <a:rPr lang="en-US" altLang="zh-CN" sz="1600" dirty="0" smtClean="0"/>
              <a:t>.</a:t>
            </a:r>
            <a:endParaRPr lang="en-US" altLang="zh-CN" sz="1600" dirty="0" smtClean="0"/>
          </a:p>
        </p:txBody>
      </p:sp>
      <p:sp>
        <p:nvSpPr>
          <p:cNvPr id="7" name="矩形 6"/>
          <p:cNvSpPr/>
          <p:nvPr/>
        </p:nvSpPr>
        <p:spPr>
          <a:xfrm>
            <a:off x="6757035" y="4712335"/>
            <a:ext cx="5126990" cy="1337945"/>
          </a:xfrm>
          <a:prstGeom prst="rect">
            <a:avLst/>
          </a:prstGeom>
        </p:spPr>
        <p:txBody>
          <a:bodyPr wrap="square">
            <a:spAutoFit/>
          </a:bodyPr>
          <a:lstStyle/>
          <a:p>
            <a:pPr algn="just">
              <a:lnSpc>
                <a:spcPct val="150000"/>
              </a:lnSpc>
            </a:pPr>
            <a:r>
              <a:rPr lang="en-US" altLang="zh-CN" b="1" dirty="0">
                <a:ea typeface="+mn-lt"/>
                <a:cs typeface="+mn-lt"/>
              </a:rPr>
              <a:t>Online orders are delivered as soon as within 30 minutes</a:t>
            </a:r>
            <a:r>
              <a:rPr lang="zh-CN" altLang="en-US" b="1" dirty="0" smtClean="0">
                <a:ea typeface="+mn-lt"/>
                <a:cs typeface="+mn-lt"/>
              </a:rPr>
              <a:t>；</a:t>
            </a:r>
            <a:endParaRPr lang="en-US" altLang="zh-CN" b="1" dirty="0" smtClean="0">
              <a:ea typeface="+mn-lt"/>
              <a:cs typeface="+mn-lt"/>
            </a:endParaRPr>
          </a:p>
          <a:p>
            <a:pPr algn="just">
              <a:lnSpc>
                <a:spcPct val="150000"/>
              </a:lnSpc>
            </a:pPr>
            <a:r>
              <a:rPr lang="en-US" altLang="zh-CN" b="1" dirty="0" smtClean="0">
                <a:ea typeface="+mn-lt"/>
                <a:cs typeface="+mn-lt"/>
              </a:rPr>
              <a:t>Offline stores provide </a:t>
            </a:r>
            <a:r>
              <a:rPr lang="en-US" altLang="zh-CN" b="1" dirty="0">
                <a:ea typeface="+mn-lt"/>
                <a:cs typeface="+mn-lt"/>
              </a:rPr>
              <a:t>diversified services 24-7.</a:t>
            </a:r>
            <a:endParaRPr lang="en-US" altLang="zh-CN" b="1" dirty="0">
              <a:ea typeface="+mn-lt"/>
              <a:cs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7" name="文本框 26"/>
          <p:cNvSpPr txBox="1"/>
          <p:nvPr/>
        </p:nvSpPr>
        <p:spPr>
          <a:xfrm>
            <a:off x="701040" y="561975"/>
            <a:ext cx="10872470" cy="706755"/>
          </a:xfrm>
          <a:prstGeom prst="rect">
            <a:avLst/>
          </a:prstGeom>
          <a:noFill/>
        </p:spPr>
        <p:txBody>
          <a:bodyPr wrap="square" rtlCol="0">
            <a:spAutoFit/>
            <a:scene3d>
              <a:camera prst="orthographicFront"/>
              <a:lightRig rig="threePt" dir="t"/>
            </a:scene3d>
            <a:sp3d contourW="12700"/>
          </a:bodyPr>
          <a:lstStyle/>
          <a:p>
            <a:pPr algn="just"/>
            <a:r>
              <a:rPr lang="en-US" altLang="zh-CN" sz="2000" dirty="0">
                <a:latin typeface="黑体" panose="02010609060101010101" pitchFamily="49" charset="-122"/>
                <a:ea typeface="黑体" panose="02010609060101010101" pitchFamily="49" charset="-122"/>
                <a:sym typeface="Noto Serif CJK SC" panose="02020400000000000000" pitchFamily="18" charset="-122"/>
              </a:rPr>
              <a:t>6. Consumers pick the fresh produce on-site or purchase characteristic agricultural products in traveling spots</a:t>
            </a:r>
            <a:endParaRPr lang="zh-CN" altLang="zh-CN" sz="2000" dirty="0">
              <a:latin typeface="黑体" panose="02010609060101010101" pitchFamily="49" charset="-122"/>
              <a:ea typeface="黑体" panose="02010609060101010101" pitchFamily="49" charset="-122"/>
            </a:endParaRPr>
          </a:p>
        </p:txBody>
      </p:sp>
      <p:sp>
        <p:nvSpPr>
          <p:cNvPr id="17" name="矩形 16"/>
          <p:cNvSpPr/>
          <p:nvPr/>
        </p:nvSpPr>
        <p:spPr>
          <a:xfrm>
            <a:off x="1675280" y="4910459"/>
            <a:ext cx="4830864" cy="861774"/>
          </a:xfrm>
          <a:prstGeom prst="rect">
            <a:avLst/>
          </a:prstGeom>
        </p:spPr>
        <p:txBody>
          <a:bodyPr wrap="square">
            <a:spAutoFit/>
          </a:bodyPr>
          <a:lstStyle/>
          <a:p>
            <a:pPr algn="just">
              <a:spcBef>
                <a:spcPts val="1200"/>
              </a:spcBef>
            </a:pPr>
            <a:r>
              <a:rPr lang="zh-CN" altLang="en-US" sz="2000" b="1" dirty="0">
                <a:solidFill>
                  <a:schemeClr val="bg1"/>
                </a:solidFill>
                <a:latin typeface="微软雅黑" panose="020B0503020204020204" pitchFamily="34" charset="-122"/>
                <a:ea typeface="微软雅黑" panose="020B0503020204020204" pitchFamily="34" charset="-122"/>
              </a:rPr>
              <a:t>解决城市食品消费核心需求：</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just">
              <a:spcBef>
                <a:spcPts val="1200"/>
              </a:spcBef>
            </a:pPr>
            <a:r>
              <a:rPr lang="zh-CN" altLang="en-US" sz="2000" b="1" dirty="0">
                <a:solidFill>
                  <a:schemeClr val="bg1"/>
                </a:solidFill>
                <a:latin typeface="微软雅黑" panose="020B0503020204020204" pitchFamily="34" charset="-122"/>
                <a:ea typeface="微软雅黑" panose="020B0503020204020204" pitchFamily="34" charset="-122"/>
              </a:rPr>
              <a:t>买得到、买得好、买得方便、买得</a:t>
            </a:r>
            <a:r>
              <a:rPr lang="zh-CN" altLang="en-US" sz="2000" b="1" dirty="0" smtClean="0">
                <a:solidFill>
                  <a:schemeClr val="bg1"/>
                </a:solidFill>
                <a:latin typeface="微软雅黑" panose="020B0503020204020204" pitchFamily="34" charset="-122"/>
                <a:ea typeface="微软雅黑" panose="020B0503020204020204" pitchFamily="34" charset="-122"/>
              </a:rPr>
              <a:t>放心</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18" name="图片 17" descr="http://f.01ny.cn/forum/201906/02/074759uss3sb5zdhm140n0.jpg"/>
          <p:cNvPicPr/>
          <p:nvPr/>
        </p:nvPicPr>
        <p:blipFill>
          <a:blip r:embed="rId1">
            <a:extLst>
              <a:ext uri="{28A0092B-C50C-407E-A947-70E740481C1C}">
                <a14:useLocalDpi xmlns:a14="http://schemas.microsoft.com/office/drawing/2010/main" val="0"/>
              </a:ext>
            </a:extLst>
          </a:blip>
          <a:srcRect r="300" b="5343"/>
          <a:stretch>
            <a:fillRect/>
          </a:stretch>
        </p:blipFill>
        <p:spPr bwMode="auto">
          <a:xfrm>
            <a:off x="701040" y="1452245"/>
            <a:ext cx="3375025" cy="4185285"/>
          </a:xfrm>
          <a:prstGeom prst="rect">
            <a:avLst/>
          </a:prstGeom>
          <a:noFill/>
          <a:ln>
            <a:noFill/>
          </a:ln>
        </p:spPr>
      </p:pic>
      <p:pic>
        <p:nvPicPr>
          <p:cNvPr id="19" name="图片 18" descr="https://p2.ssl.qhimgs1.com/sdr/400__/t0173a7d876a5ff1b92.jpg"/>
          <p:cNvPicPr/>
          <p:nvPr/>
        </p:nvPicPr>
        <p:blipFill>
          <a:blip r:embed="rId2">
            <a:extLst>
              <a:ext uri="{28A0092B-C50C-407E-A947-70E740481C1C}">
                <a14:useLocalDpi xmlns:a14="http://schemas.microsoft.com/office/drawing/2010/main" val="0"/>
              </a:ext>
            </a:extLst>
          </a:blip>
          <a:srcRect b="6204"/>
          <a:stretch>
            <a:fillRect/>
          </a:stretch>
        </p:blipFill>
        <p:spPr bwMode="auto">
          <a:xfrm>
            <a:off x="4324350" y="1452245"/>
            <a:ext cx="3810000" cy="2188845"/>
          </a:xfrm>
          <a:prstGeom prst="rect">
            <a:avLst/>
          </a:prstGeom>
          <a:noFill/>
          <a:ln>
            <a:noFill/>
          </a:ln>
        </p:spPr>
      </p:pic>
      <p:sp>
        <p:nvSpPr>
          <p:cNvPr id="4" name="文本框 3"/>
          <p:cNvSpPr txBox="1"/>
          <p:nvPr/>
        </p:nvSpPr>
        <p:spPr>
          <a:xfrm>
            <a:off x="4323715" y="3641090"/>
            <a:ext cx="3810635" cy="2999740"/>
          </a:xfrm>
          <a:prstGeom prst="rect">
            <a:avLst/>
          </a:prstGeom>
          <a:noFill/>
        </p:spPr>
        <p:txBody>
          <a:bodyPr wrap="square" rtlCol="0">
            <a:spAutoFit/>
          </a:bodyPr>
          <a:lstStyle/>
          <a:p>
            <a:pPr algn="just">
              <a:lnSpc>
                <a:spcPct val="150000"/>
              </a:lnSpc>
            </a:pPr>
            <a:r>
              <a:rPr lang="zh-CN" altLang="en-US" dirty="0" smtClean="0"/>
              <a:t>In some leisure farms and rural tourism </a:t>
            </a:r>
            <a:r>
              <a:rPr lang="en-US" altLang="zh-CN" dirty="0" smtClean="0"/>
              <a:t>sites</a:t>
            </a:r>
            <a:r>
              <a:rPr lang="zh-CN" altLang="en-US" dirty="0" smtClean="0"/>
              <a:t>, consumers </a:t>
            </a:r>
            <a:r>
              <a:rPr lang="en-US" altLang="zh-CN" dirty="0" smtClean="0"/>
              <a:t>could</a:t>
            </a:r>
            <a:r>
              <a:rPr lang="zh-CN" altLang="en-US" dirty="0" smtClean="0"/>
              <a:t> pick some seasonal fruits or vegetables </a:t>
            </a:r>
            <a:r>
              <a:rPr lang="en-US" altLang="zh-CN" dirty="0" smtClean="0"/>
              <a:t>while </a:t>
            </a:r>
            <a:r>
              <a:rPr lang="zh-CN" altLang="en-US" dirty="0" smtClean="0">
                <a:sym typeface="+mn-ea"/>
              </a:rPr>
              <a:t>enjoy</a:t>
            </a:r>
            <a:r>
              <a:rPr lang="en-US" altLang="zh-CN" dirty="0" smtClean="0">
                <a:sym typeface="+mn-ea"/>
              </a:rPr>
              <a:t>ing</a:t>
            </a:r>
            <a:r>
              <a:rPr lang="zh-CN" altLang="en-US" dirty="0" smtClean="0">
                <a:sym typeface="+mn-ea"/>
              </a:rPr>
              <a:t> the rural scenery</a:t>
            </a:r>
            <a:r>
              <a:rPr lang="en-US" altLang="zh-CN" dirty="0" smtClean="0">
                <a:sym typeface="+mn-ea"/>
              </a:rPr>
              <a:t>.</a:t>
            </a:r>
            <a:r>
              <a:rPr lang="zh-CN" altLang="en-US" dirty="0" smtClean="0"/>
              <a:t> </a:t>
            </a:r>
            <a:r>
              <a:rPr lang="en-US" altLang="zh-CN" dirty="0" smtClean="0"/>
              <a:t>Thus, the sales of conventional</a:t>
            </a:r>
            <a:r>
              <a:rPr lang="zh-CN" altLang="en-US" dirty="0" smtClean="0"/>
              <a:t> and local characteristic </a:t>
            </a:r>
            <a:r>
              <a:rPr lang="zh-CN" altLang="en-US" dirty="0" smtClean="0">
                <a:sym typeface="+mn-ea"/>
              </a:rPr>
              <a:t>agricultural </a:t>
            </a:r>
            <a:r>
              <a:rPr lang="zh-CN" altLang="en-US" dirty="0" smtClean="0"/>
              <a:t>products </a:t>
            </a:r>
            <a:r>
              <a:rPr lang="en-US" altLang="zh-CN" dirty="0" smtClean="0"/>
              <a:t>are promoted</a:t>
            </a:r>
            <a:r>
              <a:rPr lang="zh-CN" altLang="en-US" dirty="0" smtClean="0"/>
              <a:t>.</a:t>
            </a:r>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r="-484" b="4997"/>
          <a:stretch>
            <a:fillRect/>
          </a:stretch>
        </p:blipFill>
        <p:spPr>
          <a:xfrm>
            <a:off x="8394065" y="1451610"/>
            <a:ext cx="3180080" cy="418655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722"/>
          <a:stretch>
            <a:fillRect/>
          </a:stretch>
        </p:blipFill>
        <p:spPr>
          <a:xfrm>
            <a:off x="836579" y="1540945"/>
            <a:ext cx="11355420" cy="3326329"/>
          </a:xfrm>
          <a:prstGeom prst="rect">
            <a:avLst/>
          </a:prstGeom>
        </p:spPr>
      </p:pic>
      <p:sp>
        <p:nvSpPr>
          <p:cNvPr id="2" name="矩形 1"/>
          <p:cNvSpPr/>
          <p:nvPr/>
        </p:nvSpPr>
        <p:spPr>
          <a:xfrm>
            <a:off x="1744582" y="2254357"/>
            <a:ext cx="2345514" cy="769441"/>
          </a:xfrm>
          <a:prstGeom prst="rect">
            <a:avLst/>
          </a:prstGeom>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mj-ea"/>
              </a:rPr>
              <a:t>PART  03</a:t>
            </a:r>
            <a:endParaRPr lang="zh-CN" altLang="en-US" sz="4400" b="1" dirty="0">
              <a:solidFill>
                <a:schemeClr val="bg1"/>
              </a:solidFill>
              <a:effectLst>
                <a:outerShdw blurRad="38100" dist="38100" dir="2700000" algn="tl">
                  <a:srgbClr val="000000">
                    <a:alpha val="43137"/>
                  </a:srgbClr>
                </a:outerShdw>
              </a:effectLst>
              <a:latin typeface="+mj-ea"/>
            </a:endParaRPr>
          </a:p>
        </p:txBody>
      </p:sp>
      <p:sp>
        <p:nvSpPr>
          <p:cNvPr id="3" name="文本框 2"/>
          <p:cNvSpPr txBox="1"/>
          <p:nvPr/>
        </p:nvSpPr>
        <p:spPr>
          <a:xfrm>
            <a:off x="4374515" y="2254250"/>
            <a:ext cx="7282180" cy="953135"/>
          </a:xfrm>
          <a:prstGeom prst="rect">
            <a:avLst/>
          </a:prstGeom>
          <a:noFill/>
          <a:ln>
            <a:noFill/>
          </a:ln>
        </p:spPr>
        <p:txBody>
          <a:bodyPr wrap="square" rtlCol="0">
            <a:spAutoFit/>
          </a:bodyPr>
          <a:lstStyle/>
          <a:p>
            <a:r>
              <a:rPr sz="2800" b="1" dirty="0">
                <a:solidFill>
                  <a:schemeClr val="bg1"/>
                </a:solidFill>
                <a:latin typeface="黑体" panose="02010609060101010101" pitchFamily="49" charset="-122"/>
                <a:ea typeface="黑体" panose="02010609060101010101" pitchFamily="49" charset="-122"/>
              </a:rPr>
              <a:t>Policy measures to stabilize </a:t>
            </a:r>
            <a:r>
              <a:rPr lang="en-US" sz="2800" b="1" dirty="0">
                <a:solidFill>
                  <a:schemeClr val="bg1"/>
                </a:solidFill>
                <a:latin typeface="黑体" panose="02010609060101010101" pitchFamily="49" charset="-122"/>
                <a:ea typeface="黑体" panose="02010609060101010101" pitchFamily="49" charset="-122"/>
              </a:rPr>
              <a:t>the </a:t>
            </a:r>
            <a:r>
              <a:rPr sz="2800" b="1" dirty="0">
                <a:solidFill>
                  <a:schemeClr val="bg1"/>
                </a:solidFill>
                <a:latin typeface="黑体" panose="02010609060101010101" pitchFamily="49" charset="-122"/>
                <a:ea typeface="黑体" panose="02010609060101010101" pitchFamily="49" charset="-122"/>
              </a:rPr>
              <a:t>market, and protect producers and consumers</a:t>
            </a:r>
            <a:r>
              <a:rPr lang="zh-CN" altLang="en-US" sz="2800" b="1" dirty="0">
                <a:solidFill>
                  <a:schemeClr val="bg1"/>
                </a:solidFill>
                <a:latin typeface="黑体" panose="02010609060101010101" pitchFamily="49" charset="-122"/>
                <a:ea typeface="黑体" panose="02010609060101010101" pitchFamily="49" charset="-122"/>
              </a:rPr>
              <a:t> </a:t>
            </a:r>
            <a:endParaRPr lang="zh-CN" altLang="en-US" sz="2800" b="1" dirty="0">
              <a:solidFill>
                <a:schemeClr val="bg1"/>
              </a:solidFill>
              <a:latin typeface="黑体" panose="02010609060101010101" pitchFamily="49" charset="-122"/>
              <a:ea typeface="黑体" panose="02010609060101010101" pitchFamily="49" charset="-122"/>
              <a:sym typeface="Noto Serif CJK SC" panose="02020400000000000000" pitchFamily="18" charset="-122"/>
            </a:endParaRPr>
          </a:p>
        </p:txBody>
      </p:sp>
      <p:cxnSp>
        <p:nvCxnSpPr>
          <p:cNvPr id="6" name="直接连接符 5"/>
          <p:cNvCxnSpPr/>
          <p:nvPr/>
        </p:nvCxnSpPr>
        <p:spPr>
          <a:xfrm>
            <a:off x="4285530" y="2208283"/>
            <a:ext cx="0" cy="934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1549908"/>
            <a:ext cx="571500" cy="3317367"/>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71482" y="1210449"/>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71550" y="142240"/>
            <a:ext cx="10516870" cy="107632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III.</a:t>
            </a:r>
            <a:r>
              <a:rPr lang="zh-CN" sz="3200" b="1" dirty="0">
                <a:solidFill>
                  <a:schemeClr val="tx1">
                    <a:lumMod val="75000"/>
                    <a:lumOff val="25000"/>
                  </a:schemeClr>
                </a:solidFill>
                <a:latin typeface="黑体" panose="02010609060101010101" pitchFamily="49" charset="-122"/>
                <a:ea typeface="黑体" panose="02010609060101010101" pitchFamily="49" charset="-122"/>
              </a:rPr>
              <a:t> Policy measures to stabilize </a:t>
            </a:r>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the </a:t>
            </a:r>
            <a:r>
              <a:rPr lang="zh-CN" sz="3200" b="1" dirty="0">
                <a:solidFill>
                  <a:schemeClr val="tx1">
                    <a:lumMod val="75000"/>
                    <a:lumOff val="25000"/>
                  </a:schemeClr>
                </a:solidFill>
                <a:latin typeface="黑体" panose="02010609060101010101" pitchFamily="49" charset="-122"/>
                <a:ea typeface="黑体" panose="02010609060101010101" pitchFamily="49" charset="-122"/>
              </a:rPr>
              <a:t>market, and protect producers and consumers</a:t>
            </a:r>
            <a:endParaRPr lang="zh-CN" sz="32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1" name="矩形 10"/>
          <p:cNvSpPr/>
          <p:nvPr/>
        </p:nvSpPr>
        <p:spPr>
          <a:xfrm>
            <a:off x="966291" y="5979677"/>
            <a:ext cx="5910236" cy="506730"/>
          </a:xfrm>
          <a:prstGeom prst="rect">
            <a:avLst/>
          </a:prstGeom>
        </p:spPr>
        <p:txBody>
          <a:bodyPr wrap="square">
            <a:spAutoFit/>
          </a:bodyPr>
          <a:lstStyle/>
          <a:p>
            <a:pPr>
              <a:lnSpc>
                <a:spcPct val="150000"/>
              </a:lnSpc>
            </a:pPr>
            <a:endParaRPr lang="zh-CN" altLang="en-US" b="1" dirty="0"/>
          </a:p>
        </p:txBody>
      </p:sp>
      <p:sp>
        <p:nvSpPr>
          <p:cNvPr id="12" name="矩形 11"/>
          <p:cNvSpPr/>
          <p:nvPr/>
        </p:nvSpPr>
        <p:spPr>
          <a:xfrm>
            <a:off x="971550" y="1218565"/>
            <a:ext cx="10386695" cy="553085"/>
          </a:xfrm>
          <a:prstGeom prst="rect">
            <a:avLst/>
          </a:prstGeom>
        </p:spPr>
        <p:txBody>
          <a:bodyPr wrap="square">
            <a:spAutoFit/>
          </a:bodyPr>
          <a:lstStyle/>
          <a:p>
            <a:pPr>
              <a:lnSpc>
                <a:spcPct val="150000"/>
              </a:lnSpc>
              <a:buClr>
                <a:srgbClr val="C00000"/>
              </a:buClr>
            </a:pPr>
            <a:r>
              <a:rPr lang="en-US" sz="2000" b="1" dirty="0" smtClean="0"/>
              <a:t>i. </a:t>
            </a:r>
            <a:r>
              <a:rPr lang="en-US" altLang="zh-CN" sz="2000" b="1" dirty="0" smtClean="0"/>
              <a:t>Main policies of production, processing and circulation</a:t>
            </a:r>
            <a:endParaRPr lang="en-US" altLang="zh-CN" sz="2000" b="1" dirty="0" smtClean="0"/>
          </a:p>
        </p:txBody>
      </p:sp>
      <p:sp>
        <p:nvSpPr>
          <p:cNvPr id="6" name="矩形 5"/>
          <p:cNvSpPr/>
          <p:nvPr/>
        </p:nvSpPr>
        <p:spPr>
          <a:xfrm>
            <a:off x="965835" y="1880870"/>
            <a:ext cx="10523220" cy="1753235"/>
          </a:xfrm>
          <a:prstGeom prst="rect">
            <a:avLst/>
          </a:prstGeom>
        </p:spPr>
        <p:txBody>
          <a:bodyPr wrap="square">
            <a:spAutoFit/>
          </a:bodyPr>
          <a:p>
            <a:pPr algn="just">
              <a:lnSpc>
                <a:spcPct val="150000"/>
              </a:lnSpc>
            </a:pPr>
            <a:r>
              <a:rPr lang="zh-CN" altLang="en-US" dirty="0" smtClean="0"/>
              <a:t>With the formation of market-oriented production and supply system</a:t>
            </a:r>
            <a:r>
              <a:rPr lang="en-US" altLang="zh-CN" dirty="0" smtClean="0"/>
              <a:t>s</a:t>
            </a:r>
            <a:r>
              <a:rPr lang="zh-CN" altLang="en-US" dirty="0" smtClean="0"/>
              <a:t>, the </a:t>
            </a:r>
            <a:r>
              <a:rPr lang="en-US" altLang="zh-CN" dirty="0" smtClean="0"/>
              <a:t>Chinese </a:t>
            </a:r>
            <a:r>
              <a:rPr lang="zh-CN" altLang="en-US" dirty="0" smtClean="0"/>
              <a:t>government has established a market regulation system for grain and other bulk agricultural products, which </a:t>
            </a:r>
            <a:r>
              <a:rPr lang="en-US" altLang="zh-CN" dirty="0" smtClean="0"/>
              <a:t>integrates measures including</a:t>
            </a:r>
            <a:r>
              <a:rPr lang="zh-CN" altLang="en-US" dirty="0" smtClean="0"/>
              <a:t> the minimum purchase price, national reserves, grain risk fund, import and export tax regulation</a:t>
            </a:r>
            <a:r>
              <a:rPr lang="en-US" altLang="zh-CN" dirty="0" smtClean="0"/>
              <a:t>,</a:t>
            </a:r>
            <a:r>
              <a:rPr lang="zh-CN" altLang="en-US" dirty="0" smtClean="0"/>
              <a:t> </a:t>
            </a:r>
            <a:r>
              <a:rPr lang="en-US" altLang="zh-CN" dirty="0" smtClean="0"/>
              <a:t>etc</a:t>
            </a:r>
            <a:r>
              <a:rPr lang="zh-CN" altLang="en-US" dirty="0" smtClean="0"/>
              <a:t>.</a:t>
            </a:r>
            <a:endParaRPr lang="zh-CN" altLang="en-US" dirty="0"/>
          </a:p>
        </p:txBody>
      </p:sp>
      <p:sp>
        <p:nvSpPr>
          <p:cNvPr id="98" name="矩形 97"/>
          <p:cNvSpPr/>
          <p:nvPr/>
        </p:nvSpPr>
        <p:spPr>
          <a:xfrm>
            <a:off x="3781122" y="5862305"/>
            <a:ext cx="4709214" cy="369332"/>
          </a:xfrm>
          <a:prstGeom prst="rect">
            <a:avLst/>
          </a:prstGeom>
        </p:spPr>
        <p:txBody>
          <a:bodyPr wrap="square">
            <a:spAutoFit/>
          </a:bodyPr>
          <a:lstStyle/>
          <a:p>
            <a:pPr lvl="0">
              <a:lnSpc>
                <a:spcPct val="100000"/>
              </a:lnSpc>
              <a:spcBef>
                <a:spcPct val="0"/>
              </a:spcBef>
              <a:spcAft>
                <a:spcPct val="35000"/>
              </a:spcAft>
            </a:pPr>
            <a:r>
              <a:rPr lang="zh-CN" altLang="en-US" b="1" dirty="0">
                <a:solidFill>
                  <a:schemeClr val="bg1"/>
                </a:solidFill>
                <a:latin typeface="黑体" panose="02010609060101010101" pitchFamily="49" charset="-122"/>
                <a:ea typeface="黑体" panose="02010609060101010101" pitchFamily="49" charset="-122"/>
                <a:sym typeface="+mn-ea"/>
              </a:rPr>
              <a:t>流通领域支持政策</a:t>
            </a:r>
            <a:endParaRPr lang="zh-CN" altLang="en-US" b="1" dirty="0">
              <a:solidFill>
                <a:schemeClr val="bg1"/>
              </a:solidFill>
              <a:latin typeface="黑体" panose="02010609060101010101" pitchFamily="49" charset="-122"/>
              <a:ea typeface="黑体" panose="02010609060101010101" pitchFamily="49" charset="-122"/>
              <a:sym typeface="+mn-ea"/>
            </a:endParaRPr>
          </a:p>
        </p:txBody>
      </p:sp>
      <p:grpSp>
        <p:nvGrpSpPr>
          <p:cNvPr id="7" name="组合 6"/>
          <p:cNvGrpSpPr/>
          <p:nvPr/>
        </p:nvGrpSpPr>
        <p:grpSpPr>
          <a:xfrm>
            <a:off x="1120028" y="3583371"/>
            <a:ext cx="1939806" cy="2613646"/>
            <a:chOff x="1120028" y="1928450"/>
            <a:chExt cx="1939806" cy="3034075"/>
          </a:xfrm>
        </p:grpSpPr>
        <p:sp>
          <p:nvSpPr>
            <p:cNvPr id="8" name="圆角矩形 7"/>
            <p:cNvSpPr/>
            <p:nvPr/>
          </p:nvSpPr>
          <p:spPr>
            <a:xfrm>
              <a:off x="1120028" y="1928450"/>
              <a:ext cx="1939806" cy="30212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120028" y="3403462"/>
              <a:ext cx="1939806" cy="1559063"/>
            </a:xfrm>
            <a:custGeom>
              <a:avLst/>
              <a:gdLst>
                <a:gd name="connsiteX0" fmla="*/ 0 w 1939806"/>
                <a:gd name="connsiteY0" fmla="*/ 0 h 1343025"/>
                <a:gd name="connsiteX1" fmla="*/ 1939806 w 1939806"/>
                <a:gd name="connsiteY1" fmla="*/ 0 h 1343025"/>
                <a:gd name="connsiteX2" fmla="*/ 1939806 w 1939806"/>
                <a:gd name="connsiteY2" fmla="*/ 1019718 h 1343025"/>
                <a:gd name="connsiteX3" fmla="*/ 1616499 w 1939806"/>
                <a:gd name="connsiteY3" fmla="*/ 1343025 h 1343025"/>
                <a:gd name="connsiteX4" fmla="*/ 323307 w 1939806"/>
                <a:gd name="connsiteY4" fmla="*/ 1343025 h 1343025"/>
                <a:gd name="connsiteX5" fmla="*/ 0 w 1939806"/>
                <a:gd name="connsiteY5" fmla="*/ 101971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806" h="1343025">
                  <a:moveTo>
                    <a:pt x="0" y="0"/>
                  </a:moveTo>
                  <a:lnTo>
                    <a:pt x="1939806" y="0"/>
                  </a:lnTo>
                  <a:lnTo>
                    <a:pt x="1939806" y="1019718"/>
                  </a:lnTo>
                  <a:cubicBezTo>
                    <a:pt x="1939806" y="1198276"/>
                    <a:pt x="1795057" y="1343025"/>
                    <a:pt x="1616499" y="1343025"/>
                  </a:cubicBezTo>
                  <a:lnTo>
                    <a:pt x="323307" y="1343025"/>
                  </a:lnTo>
                  <a:cubicBezTo>
                    <a:pt x="144749" y="1343025"/>
                    <a:pt x="0" y="1198276"/>
                    <a:pt x="0" y="1019718"/>
                  </a:cubicBezTo>
                  <a:close/>
                </a:path>
              </a:pathLst>
            </a:cu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矩形 105"/>
          <p:cNvSpPr/>
          <p:nvPr/>
        </p:nvSpPr>
        <p:spPr>
          <a:xfrm>
            <a:off x="1120140" y="5035550"/>
            <a:ext cx="1939925" cy="1106805"/>
          </a:xfrm>
          <a:prstGeom prst="rect">
            <a:avLst/>
          </a:prstGeom>
        </p:spPr>
        <p:txBody>
          <a:bodyPr wrap="square">
            <a:spAutoFit/>
          </a:bodyPr>
          <a:lstStyle/>
          <a:p>
            <a:pPr algn="ctr"/>
            <a:r>
              <a:rPr lang="en-US" altLang="zh-CN" sz="2200" b="1" dirty="0" smtClean="0">
                <a:solidFill>
                  <a:schemeClr val="bg1"/>
                </a:solidFill>
                <a:latin typeface="+mn-ea"/>
              </a:rPr>
              <a:t>Producer support policies </a:t>
            </a:r>
            <a:endParaRPr lang="zh-CN" altLang="en-US" sz="2200" b="1" dirty="0">
              <a:solidFill>
                <a:schemeClr val="bg1"/>
              </a:solidFill>
              <a:latin typeface="+mn-ea"/>
            </a:endParaRPr>
          </a:p>
        </p:txBody>
      </p:sp>
      <p:cxnSp>
        <p:nvCxnSpPr>
          <p:cNvPr id="107" name="直接连接符 106"/>
          <p:cNvCxnSpPr/>
          <p:nvPr/>
        </p:nvCxnSpPr>
        <p:spPr>
          <a:xfrm>
            <a:off x="1115568" y="4863517"/>
            <a:ext cx="194426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1740349" y="3986356"/>
            <a:ext cx="607859" cy="584775"/>
          </a:xfrm>
          <a:prstGeom prst="rect">
            <a:avLst/>
          </a:prstGeom>
        </p:spPr>
        <p:txBody>
          <a:bodyPr wrap="none">
            <a:spAutoFit/>
          </a:bodyPr>
          <a:lstStyle/>
          <a:p>
            <a:r>
              <a:rPr lang="en-US" altLang="zh-CN" sz="3200" b="1" dirty="0" smtClean="0">
                <a:solidFill>
                  <a:srgbClr val="2F73B6"/>
                </a:solidFill>
                <a:effectLst>
                  <a:outerShdw blurRad="38100" dist="38100" dir="2700000" algn="tl">
                    <a:srgbClr val="000000">
                      <a:alpha val="43137"/>
                    </a:srgbClr>
                  </a:outerShdw>
                </a:effectLst>
                <a:latin typeface="+mj-ea"/>
              </a:rPr>
              <a:t>01</a:t>
            </a:r>
            <a:endParaRPr lang="zh-CN" altLang="en-US" sz="3200" b="1" dirty="0">
              <a:solidFill>
                <a:srgbClr val="2F73B6"/>
              </a:solidFill>
              <a:effectLst>
                <a:outerShdw blurRad="38100" dist="38100" dir="2700000" algn="tl">
                  <a:srgbClr val="000000">
                    <a:alpha val="43137"/>
                  </a:srgbClr>
                </a:outerShdw>
              </a:effectLst>
              <a:latin typeface="+mj-ea"/>
            </a:endParaRPr>
          </a:p>
        </p:txBody>
      </p:sp>
      <p:grpSp>
        <p:nvGrpSpPr>
          <p:cNvPr id="10" name="组合 9"/>
          <p:cNvGrpSpPr/>
          <p:nvPr/>
        </p:nvGrpSpPr>
        <p:grpSpPr>
          <a:xfrm>
            <a:off x="3629236" y="3583371"/>
            <a:ext cx="1939806" cy="2613646"/>
            <a:chOff x="1120028" y="1928450"/>
            <a:chExt cx="1939806" cy="3034075"/>
          </a:xfrm>
        </p:grpSpPr>
        <p:sp>
          <p:nvSpPr>
            <p:cNvPr id="14" name="圆角矩形 13"/>
            <p:cNvSpPr/>
            <p:nvPr/>
          </p:nvSpPr>
          <p:spPr>
            <a:xfrm>
              <a:off x="1120028" y="1928450"/>
              <a:ext cx="1939806" cy="30212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120028" y="3403462"/>
              <a:ext cx="1939806" cy="1559063"/>
            </a:xfrm>
            <a:custGeom>
              <a:avLst/>
              <a:gdLst>
                <a:gd name="connsiteX0" fmla="*/ 0 w 1939806"/>
                <a:gd name="connsiteY0" fmla="*/ 0 h 1343025"/>
                <a:gd name="connsiteX1" fmla="*/ 1939806 w 1939806"/>
                <a:gd name="connsiteY1" fmla="*/ 0 h 1343025"/>
                <a:gd name="connsiteX2" fmla="*/ 1939806 w 1939806"/>
                <a:gd name="connsiteY2" fmla="*/ 1019718 h 1343025"/>
                <a:gd name="connsiteX3" fmla="*/ 1616499 w 1939806"/>
                <a:gd name="connsiteY3" fmla="*/ 1343025 h 1343025"/>
                <a:gd name="connsiteX4" fmla="*/ 323307 w 1939806"/>
                <a:gd name="connsiteY4" fmla="*/ 1343025 h 1343025"/>
                <a:gd name="connsiteX5" fmla="*/ 0 w 1939806"/>
                <a:gd name="connsiteY5" fmla="*/ 101971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806" h="1343025">
                  <a:moveTo>
                    <a:pt x="0" y="0"/>
                  </a:moveTo>
                  <a:lnTo>
                    <a:pt x="1939806" y="0"/>
                  </a:lnTo>
                  <a:lnTo>
                    <a:pt x="1939806" y="1019718"/>
                  </a:lnTo>
                  <a:cubicBezTo>
                    <a:pt x="1939806" y="1198276"/>
                    <a:pt x="1795057" y="1343025"/>
                    <a:pt x="1616499" y="1343025"/>
                  </a:cubicBezTo>
                  <a:lnTo>
                    <a:pt x="323307" y="1343025"/>
                  </a:lnTo>
                  <a:cubicBezTo>
                    <a:pt x="144749" y="1343025"/>
                    <a:pt x="0" y="1198276"/>
                    <a:pt x="0" y="1019718"/>
                  </a:cubicBezTo>
                  <a:close/>
                </a:path>
              </a:pathLst>
            </a:cu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矩形 111"/>
          <p:cNvSpPr/>
          <p:nvPr/>
        </p:nvSpPr>
        <p:spPr>
          <a:xfrm>
            <a:off x="3630295" y="4866640"/>
            <a:ext cx="1938655" cy="1445260"/>
          </a:xfrm>
          <a:prstGeom prst="rect">
            <a:avLst/>
          </a:prstGeom>
        </p:spPr>
        <p:txBody>
          <a:bodyPr wrap="square">
            <a:spAutoFit/>
          </a:bodyPr>
          <a:lstStyle/>
          <a:p>
            <a:pPr algn="ctr"/>
            <a:r>
              <a:rPr lang="en-US" sz="2200" b="1" dirty="0">
                <a:solidFill>
                  <a:schemeClr val="bg1"/>
                </a:solidFill>
                <a:latin typeface="+mn-ea"/>
                <a:sym typeface="+mn-ea"/>
              </a:rPr>
              <a:t>Supportive policies</a:t>
            </a:r>
            <a:r>
              <a:rPr lang="en-US" sz="2200" b="1" dirty="0">
                <a:solidFill>
                  <a:schemeClr val="bg1"/>
                </a:solidFill>
                <a:latin typeface="+mn-ea"/>
              </a:rPr>
              <a:t> for food processing </a:t>
            </a:r>
            <a:endParaRPr lang="en-US" sz="2200" b="1" dirty="0">
              <a:solidFill>
                <a:schemeClr val="bg1"/>
              </a:solidFill>
              <a:latin typeface="+mn-ea"/>
            </a:endParaRPr>
          </a:p>
        </p:txBody>
      </p:sp>
      <p:cxnSp>
        <p:nvCxnSpPr>
          <p:cNvPr id="113" name="直接连接符 112"/>
          <p:cNvCxnSpPr/>
          <p:nvPr/>
        </p:nvCxnSpPr>
        <p:spPr>
          <a:xfrm>
            <a:off x="3624776" y="4863517"/>
            <a:ext cx="194426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4249557" y="3986356"/>
            <a:ext cx="607859" cy="584775"/>
          </a:xfrm>
          <a:prstGeom prst="rect">
            <a:avLst/>
          </a:prstGeom>
        </p:spPr>
        <p:txBody>
          <a:bodyPr wrap="none">
            <a:spAutoFit/>
          </a:bodyPr>
          <a:lstStyle/>
          <a:p>
            <a:r>
              <a:rPr lang="en-US" altLang="zh-CN" sz="3200" b="1" dirty="0" smtClean="0">
                <a:solidFill>
                  <a:srgbClr val="2F73B6"/>
                </a:solidFill>
                <a:effectLst>
                  <a:outerShdw blurRad="38100" dist="38100" dir="2700000" algn="tl">
                    <a:srgbClr val="000000">
                      <a:alpha val="43137"/>
                    </a:srgbClr>
                  </a:outerShdw>
                </a:effectLst>
                <a:latin typeface="+mj-ea"/>
              </a:rPr>
              <a:t>02</a:t>
            </a:r>
            <a:endParaRPr lang="zh-CN" altLang="en-US" sz="3200" b="1" dirty="0">
              <a:solidFill>
                <a:srgbClr val="2F73B6"/>
              </a:solidFill>
              <a:effectLst>
                <a:outerShdw blurRad="38100" dist="38100" dir="2700000" algn="tl">
                  <a:srgbClr val="000000">
                    <a:alpha val="43137"/>
                  </a:srgbClr>
                </a:outerShdw>
              </a:effectLst>
              <a:latin typeface="+mj-ea"/>
            </a:endParaRPr>
          </a:p>
        </p:txBody>
      </p:sp>
      <p:grpSp>
        <p:nvGrpSpPr>
          <p:cNvPr id="16" name="组合 15"/>
          <p:cNvGrpSpPr/>
          <p:nvPr/>
        </p:nvGrpSpPr>
        <p:grpSpPr>
          <a:xfrm>
            <a:off x="6189363" y="3592896"/>
            <a:ext cx="1939806" cy="2613646"/>
            <a:chOff x="1120028" y="1928450"/>
            <a:chExt cx="1939806" cy="3034075"/>
          </a:xfrm>
        </p:grpSpPr>
        <p:sp>
          <p:nvSpPr>
            <p:cNvPr id="17" name="圆角矩形 16"/>
            <p:cNvSpPr/>
            <p:nvPr/>
          </p:nvSpPr>
          <p:spPr>
            <a:xfrm>
              <a:off x="1120028" y="1928450"/>
              <a:ext cx="1939806" cy="30212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120028" y="3403462"/>
              <a:ext cx="1939806" cy="1559063"/>
            </a:xfrm>
            <a:custGeom>
              <a:avLst/>
              <a:gdLst>
                <a:gd name="connsiteX0" fmla="*/ 0 w 1939806"/>
                <a:gd name="connsiteY0" fmla="*/ 0 h 1343025"/>
                <a:gd name="connsiteX1" fmla="*/ 1939806 w 1939806"/>
                <a:gd name="connsiteY1" fmla="*/ 0 h 1343025"/>
                <a:gd name="connsiteX2" fmla="*/ 1939806 w 1939806"/>
                <a:gd name="connsiteY2" fmla="*/ 1019718 h 1343025"/>
                <a:gd name="connsiteX3" fmla="*/ 1616499 w 1939806"/>
                <a:gd name="connsiteY3" fmla="*/ 1343025 h 1343025"/>
                <a:gd name="connsiteX4" fmla="*/ 323307 w 1939806"/>
                <a:gd name="connsiteY4" fmla="*/ 1343025 h 1343025"/>
                <a:gd name="connsiteX5" fmla="*/ 0 w 1939806"/>
                <a:gd name="connsiteY5" fmla="*/ 101971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806" h="1343025">
                  <a:moveTo>
                    <a:pt x="0" y="0"/>
                  </a:moveTo>
                  <a:lnTo>
                    <a:pt x="1939806" y="0"/>
                  </a:lnTo>
                  <a:lnTo>
                    <a:pt x="1939806" y="1019718"/>
                  </a:lnTo>
                  <a:cubicBezTo>
                    <a:pt x="1939806" y="1198276"/>
                    <a:pt x="1795057" y="1343025"/>
                    <a:pt x="1616499" y="1343025"/>
                  </a:cubicBezTo>
                  <a:lnTo>
                    <a:pt x="323307" y="1343025"/>
                  </a:lnTo>
                  <a:cubicBezTo>
                    <a:pt x="144749" y="1343025"/>
                    <a:pt x="0" y="1198276"/>
                    <a:pt x="0" y="1019718"/>
                  </a:cubicBezTo>
                  <a:close/>
                </a:path>
              </a:pathLst>
            </a:cu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8" name="矩形 117"/>
          <p:cNvSpPr/>
          <p:nvPr/>
        </p:nvSpPr>
        <p:spPr>
          <a:xfrm>
            <a:off x="6189345" y="5035550"/>
            <a:ext cx="1941195" cy="1106805"/>
          </a:xfrm>
          <a:prstGeom prst="rect">
            <a:avLst/>
          </a:prstGeom>
        </p:spPr>
        <p:txBody>
          <a:bodyPr wrap="square">
            <a:spAutoFit/>
          </a:bodyPr>
          <a:lstStyle/>
          <a:p>
            <a:pPr algn="ctr"/>
            <a:r>
              <a:rPr lang="en-US" sz="2200" b="1" dirty="0">
                <a:solidFill>
                  <a:schemeClr val="bg1"/>
                </a:solidFill>
                <a:latin typeface="+mn-ea"/>
              </a:rPr>
              <a:t>Market regulation policies</a:t>
            </a:r>
            <a:endParaRPr lang="en-US" sz="2200" b="1" dirty="0">
              <a:solidFill>
                <a:schemeClr val="bg1"/>
              </a:solidFill>
              <a:latin typeface="+mn-ea"/>
            </a:endParaRPr>
          </a:p>
        </p:txBody>
      </p:sp>
      <p:cxnSp>
        <p:nvCxnSpPr>
          <p:cNvPr id="119" name="直接连接符 118"/>
          <p:cNvCxnSpPr/>
          <p:nvPr/>
        </p:nvCxnSpPr>
        <p:spPr>
          <a:xfrm>
            <a:off x="6184903" y="4863517"/>
            <a:ext cx="194426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6809684" y="3986356"/>
            <a:ext cx="607859" cy="584775"/>
          </a:xfrm>
          <a:prstGeom prst="rect">
            <a:avLst/>
          </a:prstGeom>
        </p:spPr>
        <p:txBody>
          <a:bodyPr wrap="none">
            <a:spAutoFit/>
          </a:bodyPr>
          <a:lstStyle/>
          <a:p>
            <a:r>
              <a:rPr lang="en-US" altLang="zh-CN" sz="3200" b="1" dirty="0" smtClean="0">
                <a:solidFill>
                  <a:srgbClr val="2F73B6"/>
                </a:solidFill>
                <a:effectLst>
                  <a:outerShdw blurRad="38100" dist="38100" dir="2700000" algn="tl">
                    <a:srgbClr val="000000">
                      <a:alpha val="43137"/>
                    </a:srgbClr>
                  </a:outerShdw>
                </a:effectLst>
                <a:latin typeface="+mj-ea"/>
              </a:rPr>
              <a:t>03</a:t>
            </a:r>
            <a:endParaRPr lang="zh-CN" altLang="en-US" sz="3200" b="1" dirty="0">
              <a:solidFill>
                <a:srgbClr val="2F73B6"/>
              </a:solidFill>
              <a:effectLst>
                <a:outerShdw blurRad="38100" dist="38100" dir="2700000" algn="tl">
                  <a:srgbClr val="000000">
                    <a:alpha val="43137"/>
                  </a:srgbClr>
                </a:outerShdw>
              </a:effectLst>
              <a:latin typeface="+mj-ea"/>
            </a:endParaRPr>
          </a:p>
        </p:txBody>
      </p:sp>
      <p:grpSp>
        <p:nvGrpSpPr>
          <p:cNvPr id="19" name="组合 18"/>
          <p:cNvGrpSpPr/>
          <p:nvPr/>
        </p:nvGrpSpPr>
        <p:grpSpPr>
          <a:xfrm>
            <a:off x="8745030" y="3592896"/>
            <a:ext cx="1939806" cy="2613646"/>
            <a:chOff x="1120028" y="1928450"/>
            <a:chExt cx="1939806" cy="3034075"/>
          </a:xfrm>
        </p:grpSpPr>
        <p:sp>
          <p:nvSpPr>
            <p:cNvPr id="20" name="圆角矩形 19"/>
            <p:cNvSpPr/>
            <p:nvPr/>
          </p:nvSpPr>
          <p:spPr>
            <a:xfrm>
              <a:off x="1120028" y="1928450"/>
              <a:ext cx="1939806" cy="30212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120028" y="3403462"/>
              <a:ext cx="1939806" cy="1559063"/>
            </a:xfrm>
            <a:custGeom>
              <a:avLst/>
              <a:gdLst>
                <a:gd name="connsiteX0" fmla="*/ 0 w 1939806"/>
                <a:gd name="connsiteY0" fmla="*/ 0 h 1343025"/>
                <a:gd name="connsiteX1" fmla="*/ 1939806 w 1939806"/>
                <a:gd name="connsiteY1" fmla="*/ 0 h 1343025"/>
                <a:gd name="connsiteX2" fmla="*/ 1939806 w 1939806"/>
                <a:gd name="connsiteY2" fmla="*/ 1019718 h 1343025"/>
                <a:gd name="connsiteX3" fmla="*/ 1616499 w 1939806"/>
                <a:gd name="connsiteY3" fmla="*/ 1343025 h 1343025"/>
                <a:gd name="connsiteX4" fmla="*/ 323307 w 1939806"/>
                <a:gd name="connsiteY4" fmla="*/ 1343025 h 1343025"/>
                <a:gd name="connsiteX5" fmla="*/ 0 w 1939806"/>
                <a:gd name="connsiteY5" fmla="*/ 1019718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9806" h="1343025">
                  <a:moveTo>
                    <a:pt x="0" y="0"/>
                  </a:moveTo>
                  <a:lnTo>
                    <a:pt x="1939806" y="0"/>
                  </a:lnTo>
                  <a:lnTo>
                    <a:pt x="1939806" y="1019718"/>
                  </a:lnTo>
                  <a:cubicBezTo>
                    <a:pt x="1939806" y="1198276"/>
                    <a:pt x="1795057" y="1343025"/>
                    <a:pt x="1616499" y="1343025"/>
                  </a:cubicBezTo>
                  <a:lnTo>
                    <a:pt x="323307" y="1343025"/>
                  </a:lnTo>
                  <a:cubicBezTo>
                    <a:pt x="144749" y="1343025"/>
                    <a:pt x="0" y="1198276"/>
                    <a:pt x="0" y="1019718"/>
                  </a:cubicBezTo>
                  <a:close/>
                </a:path>
              </a:pathLst>
            </a:cu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矩形 123"/>
          <p:cNvSpPr/>
          <p:nvPr/>
        </p:nvSpPr>
        <p:spPr>
          <a:xfrm>
            <a:off x="8745220" y="4866640"/>
            <a:ext cx="1940560" cy="1445260"/>
          </a:xfrm>
          <a:prstGeom prst="rect">
            <a:avLst/>
          </a:prstGeom>
        </p:spPr>
        <p:txBody>
          <a:bodyPr wrap="square">
            <a:spAutoFit/>
          </a:bodyPr>
          <a:lstStyle/>
          <a:p>
            <a:pPr algn="ctr"/>
            <a:r>
              <a:rPr lang="en-US" sz="2200" b="1" dirty="0">
                <a:solidFill>
                  <a:schemeClr val="bg1"/>
                </a:solidFill>
                <a:latin typeface="+mn-ea"/>
                <a:sym typeface="+mn-ea"/>
              </a:rPr>
              <a:t>Supportive policies</a:t>
            </a:r>
            <a:r>
              <a:rPr lang="en-US" sz="2200" b="1" dirty="0">
                <a:solidFill>
                  <a:schemeClr val="bg1"/>
                </a:solidFill>
                <a:latin typeface="+mn-ea"/>
                <a:sym typeface="+mn-ea"/>
              </a:rPr>
              <a:t> for food circulation</a:t>
            </a:r>
            <a:endParaRPr lang="zh-CN" altLang="en-US" sz="2200" b="1" dirty="0">
              <a:solidFill>
                <a:schemeClr val="bg1"/>
              </a:solidFill>
              <a:latin typeface="+mn-ea"/>
            </a:endParaRPr>
          </a:p>
        </p:txBody>
      </p:sp>
      <p:cxnSp>
        <p:nvCxnSpPr>
          <p:cNvPr id="125" name="直接连接符 124"/>
          <p:cNvCxnSpPr/>
          <p:nvPr/>
        </p:nvCxnSpPr>
        <p:spPr>
          <a:xfrm>
            <a:off x="8740570" y="4863517"/>
            <a:ext cx="194426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9365351" y="3986356"/>
            <a:ext cx="607859" cy="584775"/>
          </a:xfrm>
          <a:prstGeom prst="rect">
            <a:avLst/>
          </a:prstGeom>
        </p:spPr>
        <p:txBody>
          <a:bodyPr wrap="none">
            <a:spAutoFit/>
          </a:bodyPr>
          <a:lstStyle/>
          <a:p>
            <a:r>
              <a:rPr lang="en-US" altLang="zh-CN" sz="3200" b="1" dirty="0" smtClean="0">
                <a:solidFill>
                  <a:srgbClr val="2F73B6"/>
                </a:solidFill>
                <a:effectLst>
                  <a:outerShdw blurRad="38100" dist="38100" dir="2700000" algn="tl">
                    <a:srgbClr val="000000">
                      <a:alpha val="43137"/>
                    </a:srgbClr>
                  </a:outerShdw>
                </a:effectLst>
                <a:latin typeface="+mj-ea"/>
              </a:rPr>
              <a:t>04</a:t>
            </a:r>
            <a:endParaRPr lang="zh-CN" altLang="en-US" sz="3200" b="1" dirty="0">
              <a:solidFill>
                <a:srgbClr val="2F73B6"/>
              </a:solidFill>
              <a:effectLst>
                <a:outerShdw blurRad="38100" dist="38100" dir="2700000" algn="tl">
                  <a:srgbClr val="000000">
                    <a:alpha val="43137"/>
                  </a:srgbClr>
                </a:outerShdw>
              </a:effectLst>
              <a:latin typeface="+mj-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71482" y="1210449"/>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71550" y="142240"/>
            <a:ext cx="10516870" cy="107632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III.</a:t>
            </a:r>
            <a:r>
              <a:rPr lang="zh-CN" sz="3200" b="1" dirty="0">
                <a:solidFill>
                  <a:schemeClr val="tx1">
                    <a:lumMod val="75000"/>
                    <a:lumOff val="25000"/>
                  </a:schemeClr>
                </a:solidFill>
                <a:latin typeface="黑体" panose="02010609060101010101" pitchFamily="49" charset="-122"/>
                <a:ea typeface="黑体" panose="02010609060101010101" pitchFamily="49" charset="-122"/>
              </a:rPr>
              <a:t> Policy measures to stabilize </a:t>
            </a:r>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the </a:t>
            </a:r>
            <a:r>
              <a:rPr lang="zh-CN" sz="3200" b="1" dirty="0">
                <a:solidFill>
                  <a:schemeClr val="tx1">
                    <a:lumMod val="75000"/>
                    <a:lumOff val="25000"/>
                  </a:schemeClr>
                </a:solidFill>
                <a:latin typeface="黑体" panose="02010609060101010101" pitchFamily="49" charset="-122"/>
                <a:ea typeface="黑体" panose="02010609060101010101" pitchFamily="49" charset="-122"/>
              </a:rPr>
              <a:t>market, and protect producers and consumers</a:t>
            </a:r>
            <a:endParaRPr lang="zh-CN" sz="32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2" name="矩形 11"/>
          <p:cNvSpPr/>
          <p:nvPr/>
        </p:nvSpPr>
        <p:spPr>
          <a:xfrm>
            <a:off x="971550" y="1210310"/>
            <a:ext cx="10386695" cy="553085"/>
          </a:xfrm>
          <a:prstGeom prst="rect">
            <a:avLst/>
          </a:prstGeom>
        </p:spPr>
        <p:txBody>
          <a:bodyPr wrap="square">
            <a:spAutoFit/>
          </a:bodyPr>
          <a:lstStyle/>
          <a:p>
            <a:pPr>
              <a:lnSpc>
                <a:spcPct val="150000"/>
              </a:lnSpc>
              <a:buClr>
                <a:srgbClr val="C00000"/>
              </a:buClr>
            </a:pPr>
            <a:r>
              <a:rPr lang="en-US" sz="2000" b="1" dirty="0" smtClean="0"/>
              <a:t>ii. </a:t>
            </a:r>
            <a:r>
              <a:rPr lang="en-US" altLang="zh-CN" sz="2000" b="1" dirty="0" smtClean="0"/>
              <a:t>S</a:t>
            </a:r>
            <a:r>
              <a:rPr lang="en-US" altLang="zh-CN" sz="2000" b="1" dirty="0" smtClean="0"/>
              <a:t>upport policy for urban consumers</a:t>
            </a:r>
            <a:endParaRPr lang="en-US" altLang="zh-CN" sz="2000" b="1" dirty="0" smtClean="0"/>
          </a:p>
        </p:txBody>
      </p:sp>
      <p:sp>
        <p:nvSpPr>
          <p:cNvPr id="4" name="矩形 3"/>
          <p:cNvSpPr/>
          <p:nvPr/>
        </p:nvSpPr>
        <p:spPr>
          <a:xfrm>
            <a:off x="80645" y="1654810"/>
            <a:ext cx="12030710" cy="5169535"/>
          </a:xfrm>
          <a:prstGeom prst="rect">
            <a:avLst/>
          </a:prstGeom>
        </p:spPr>
        <p:txBody>
          <a:bodyPr wrap="square">
            <a:spAutoFit/>
          </a:bodyPr>
          <a:lstStyle/>
          <a:p>
            <a:pPr algn="just">
              <a:lnSpc>
                <a:spcPct val="150000"/>
              </a:lnSpc>
            </a:pPr>
            <a:r>
              <a:rPr lang="en-US" altLang="zh-CN" sz="2000" b="1" dirty="0" smtClean="0">
                <a:solidFill>
                  <a:srgbClr val="2F73B6"/>
                </a:solidFill>
                <a:latin typeface="+mn-ea"/>
              </a:rPr>
              <a:t>Subsidy policy for consumers</a:t>
            </a:r>
            <a:r>
              <a:rPr lang="zh-CN" altLang="en-US" sz="2000" b="1" dirty="0">
                <a:solidFill>
                  <a:srgbClr val="2F73B6"/>
                </a:solidFill>
                <a:latin typeface="+mn-ea"/>
              </a:rPr>
              <a:t>：</a:t>
            </a:r>
            <a:r>
              <a:rPr lang="en-US" altLang="zh-CN" dirty="0">
                <a:latin typeface="+mn-ea"/>
              </a:rPr>
              <a:t>Set up the Price-Regulation Fund since 1988. Article 27 of the Price Law stipulates that “the government may establish the reserve system for important commodities, set up a price regulation fund to regulate prices and stabilize the market.” The levy of the price-regulation fund finished in 2016 and started to be arranged by the financial budget. Purposes of the Fund are to 1. provide policy-oriented subsidies (mainly for producers and operators); 2. suppress the abnormal price fluctuations of daily necessities such as grain, oil, and non-staple food (for producers, operators, and consumers); 3. subsidize food prices for low-income residents.</a:t>
            </a:r>
            <a:endParaRPr lang="zh-CN" altLang="en-US" dirty="0">
              <a:latin typeface="+mn-ea"/>
            </a:endParaRPr>
          </a:p>
          <a:p>
            <a:pPr algn="just">
              <a:lnSpc>
                <a:spcPct val="150000"/>
              </a:lnSpc>
            </a:pPr>
            <a:r>
              <a:rPr lang="zh-CN" altLang="en-US" sz="2000" b="1" dirty="0">
                <a:solidFill>
                  <a:srgbClr val="2F73B6"/>
                </a:solidFill>
                <a:latin typeface="+mn-ea"/>
              </a:rPr>
              <a:t>Link</a:t>
            </a:r>
            <a:r>
              <a:rPr lang="en-US" altLang="zh-CN" sz="2000" b="1" dirty="0">
                <a:solidFill>
                  <a:srgbClr val="2F73B6"/>
                </a:solidFill>
                <a:latin typeface="+mn-ea"/>
              </a:rPr>
              <a:t>age</a:t>
            </a:r>
            <a:r>
              <a:rPr lang="zh-CN" altLang="en-US" sz="2000" b="1" dirty="0">
                <a:solidFill>
                  <a:srgbClr val="2F73B6"/>
                </a:solidFill>
                <a:latin typeface="+mn-ea"/>
              </a:rPr>
              <a:t> mechanism between </a:t>
            </a:r>
            <a:r>
              <a:rPr lang="zh-CN" altLang="en-US" sz="2000" b="1" dirty="0">
                <a:solidFill>
                  <a:srgbClr val="2F73B6"/>
                </a:solidFill>
                <a:latin typeface="+mn-ea"/>
                <a:sym typeface="+mn-ea"/>
              </a:rPr>
              <a:t>standards </a:t>
            </a:r>
            <a:r>
              <a:rPr lang="en-US" altLang="zh-CN" sz="2000" b="1" dirty="0">
                <a:solidFill>
                  <a:srgbClr val="2F73B6"/>
                </a:solidFill>
                <a:latin typeface="+mn-ea"/>
                <a:sym typeface="+mn-ea"/>
              </a:rPr>
              <a:t>of </a:t>
            </a:r>
            <a:r>
              <a:rPr lang="zh-CN" altLang="en-US" sz="2000" b="1" dirty="0">
                <a:solidFill>
                  <a:srgbClr val="2F73B6"/>
                </a:solidFill>
                <a:latin typeface="+mn-ea"/>
              </a:rPr>
              <a:t>social assistance and security</a:t>
            </a:r>
            <a:r>
              <a:rPr lang="en-US" altLang="zh-CN" sz="2000" b="1" dirty="0">
                <a:solidFill>
                  <a:srgbClr val="2F73B6"/>
                </a:solidFill>
                <a:latin typeface="+mn-ea"/>
              </a:rPr>
              <a:t>,</a:t>
            </a:r>
            <a:r>
              <a:rPr lang="zh-CN" altLang="en-US" sz="2000" b="1" dirty="0">
                <a:solidFill>
                  <a:srgbClr val="2F73B6"/>
                </a:solidFill>
                <a:latin typeface="+mn-ea"/>
              </a:rPr>
              <a:t> and price rise（</a:t>
            </a:r>
            <a:r>
              <a:rPr lang="en-US" altLang="zh-CN" sz="2000" b="1" dirty="0">
                <a:solidFill>
                  <a:srgbClr val="2F73B6"/>
                </a:solidFill>
                <a:latin typeface="+mn-ea"/>
              </a:rPr>
              <a:t>since 2011</a:t>
            </a:r>
            <a:r>
              <a:rPr lang="zh-CN" altLang="en-US" sz="2000" b="1" dirty="0">
                <a:solidFill>
                  <a:srgbClr val="2F73B6"/>
                </a:solidFill>
                <a:latin typeface="+mn-ea"/>
              </a:rPr>
              <a:t>）</a:t>
            </a:r>
            <a:r>
              <a:rPr lang="zh-CN" altLang="en-US" b="1" dirty="0">
                <a:solidFill>
                  <a:srgbClr val="2F73B6"/>
                </a:solidFill>
                <a:latin typeface="+mn-ea"/>
              </a:rPr>
              <a:t>：</a:t>
            </a:r>
            <a:r>
              <a:rPr lang="zh-CN" altLang="en-US" dirty="0">
                <a:latin typeface="+mn-ea"/>
              </a:rPr>
              <a:t>If any of the following conditions are met, the linkage mechanism will be started</a:t>
            </a:r>
            <a:r>
              <a:rPr lang="zh-CN" altLang="en-US" dirty="0">
                <a:latin typeface="+mn-ea"/>
              </a:rPr>
              <a:t>：</a:t>
            </a:r>
            <a:endParaRPr lang="zh-CN" altLang="en-US" sz="1600" dirty="0">
              <a:latin typeface="+mn-ea"/>
            </a:endParaRPr>
          </a:p>
          <a:p>
            <a:pPr marL="285750" indent="-285750" algn="just">
              <a:lnSpc>
                <a:spcPct val="150000"/>
              </a:lnSpc>
              <a:buClr>
                <a:srgbClr val="2F73B6"/>
              </a:buClr>
              <a:buFont typeface="Wingdings" panose="05000000000000000000" pitchFamily="2" charset="2"/>
              <a:buChar char="Ø"/>
            </a:pPr>
            <a:r>
              <a:rPr lang="zh-CN" altLang="en-US" dirty="0">
                <a:latin typeface="+mn-ea"/>
              </a:rPr>
              <a:t>The consumer price index (CPI) </a:t>
            </a:r>
            <a:r>
              <a:rPr lang="en-US" altLang="zh-CN" dirty="0">
                <a:latin typeface="+mn-ea"/>
              </a:rPr>
              <a:t>increases </a:t>
            </a:r>
            <a:r>
              <a:rPr lang="zh-CN" altLang="en-US" dirty="0">
                <a:latin typeface="+mn-ea"/>
              </a:rPr>
              <a:t>by 3.5% in a single month</a:t>
            </a:r>
            <a:r>
              <a:rPr lang="en-US" altLang="zh-CN" dirty="0">
                <a:latin typeface="+mn-ea"/>
              </a:rPr>
              <a:t>, compared with the same period of the previous year</a:t>
            </a:r>
            <a:r>
              <a:rPr lang="zh-CN" altLang="en-US" dirty="0">
                <a:latin typeface="+mn-ea"/>
              </a:rPr>
              <a:t>. </a:t>
            </a:r>
            <a:r>
              <a:rPr lang="en-US" altLang="zh-CN" dirty="0">
                <a:latin typeface="+mn-ea"/>
              </a:rPr>
              <a:t>Regions adopting t</a:t>
            </a:r>
            <a:r>
              <a:rPr lang="zh-CN" altLang="en-US" dirty="0">
                <a:latin typeface="+mn-ea"/>
              </a:rPr>
              <a:t>he </a:t>
            </a:r>
            <a:r>
              <a:rPr lang="en-US" altLang="zh-CN" dirty="0">
                <a:latin typeface="+mn-ea"/>
              </a:rPr>
              <a:t>standard cost of living price </a:t>
            </a:r>
            <a:r>
              <a:rPr lang="zh-CN" altLang="en-US" dirty="0">
                <a:latin typeface="+mn-ea"/>
              </a:rPr>
              <a:t>index (SCPI) of urban low-income residents can continue to </a:t>
            </a:r>
            <a:r>
              <a:rPr lang="en-US" altLang="zh-CN" dirty="0">
                <a:latin typeface="+mn-ea"/>
              </a:rPr>
              <a:t>use it and set</a:t>
            </a:r>
            <a:r>
              <a:rPr lang="zh-CN" altLang="en-US" dirty="0">
                <a:latin typeface="+mn-ea"/>
              </a:rPr>
              <a:t> </a:t>
            </a:r>
            <a:r>
              <a:rPr lang="en-US" altLang="zh-CN" dirty="0">
                <a:latin typeface="+mn-ea"/>
              </a:rPr>
              <a:t>a reasonable </a:t>
            </a:r>
            <a:r>
              <a:rPr lang="zh-CN" altLang="en-US" dirty="0">
                <a:latin typeface="+mn-ea"/>
              </a:rPr>
              <a:t>critical value refer</a:t>
            </a:r>
            <a:r>
              <a:rPr lang="en-US" altLang="zh-CN" dirty="0">
                <a:latin typeface="+mn-ea"/>
              </a:rPr>
              <a:t>ring</a:t>
            </a:r>
            <a:r>
              <a:rPr lang="zh-CN" altLang="en-US" dirty="0">
                <a:latin typeface="+mn-ea"/>
              </a:rPr>
              <a:t> to the 3.5% increase of CPI on a year-on-year basis</a:t>
            </a:r>
            <a:r>
              <a:rPr lang="en-US" dirty="0">
                <a:latin typeface="+mn-ea"/>
              </a:rPr>
              <a:t>.</a:t>
            </a:r>
            <a:endParaRPr lang="zh-CN" altLang="en-US" dirty="0">
              <a:latin typeface="+mn-ea"/>
            </a:endParaRPr>
          </a:p>
          <a:p>
            <a:pPr marL="285750" indent="-285750" algn="just">
              <a:lnSpc>
                <a:spcPct val="150000"/>
              </a:lnSpc>
              <a:buClr>
                <a:srgbClr val="2F73B6"/>
              </a:buClr>
              <a:buFont typeface="Wingdings" panose="05000000000000000000" pitchFamily="2" charset="2"/>
              <a:buChar char="Ø"/>
            </a:pPr>
            <a:r>
              <a:rPr lang="en-US" altLang="zh-CN" dirty="0">
                <a:latin typeface="+mn-ea"/>
              </a:rPr>
              <a:t>Food prices in CPI increases by 6% in a month on a </a:t>
            </a:r>
            <a:r>
              <a:rPr lang="en-US" altLang="zh-CN" dirty="0">
                <a:latin typeface="+mn-ea"/>
                <a:sym typeface="+mn-ea"/>
              </a:rPr>
              <a:t>year-on-year basis.</a:t>
            </a:r>
            <a:endParaRPr lang="zh-CN" altLang="en-US" dirty="0">
              <a:latin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直角三角形 10"/>
          <p:cNvSpPr/>
          <p:nvPr/>
        </p:nvSpPr>
        <p:spPr>
          <a:xfrm rot="13499571">
            <a:off x="-2172335" y="328930"/>
            <a:ext cx="4852035" cy="5640705"/>
          </a:xfrm>
          <a:custGeom>
            <a:avLst/>
            <a:gdLst>
              <a:gd name="connsiteX0" fmla="*/ 0 w 4848733"/>
              <a:gd name="connsiteY0" fmla="*/ 4849944 h 4849944"/>
              <a:gd name="connsiteX1" fmla="*/ 0 w 4848733"/>
              <a:gd name="connsiteY1" fmla="*/ 0 h 4849944"/>
              <a:gd name="connsiteX2" fmla="*/ 4848733 w 4848733"/>
              <a:gd name="connsiteY2" fmla="*/ 4849944 h 4849944"/>
              <a:gd name="connsiteX3" fmla="*/ 0 w 4848733"/>
              <a:gd name="connsiteY3" fmla="*/ 4849944 h 4849944"/>
              <a:gd name="connsiteX0-1" fmla="*/ 0 w 5946687"/>
              <a:gd name="connsiteY0-2" fmla="*/ 5799469 h 5799469"/>
              <a:gd name="connsiteX1-3" fmla="*/ 1097954 w 5946687"/>
              <a:gd name="connsiteY1-4" fmla="*/ 0 h 5799469"/>
              <a:gd name="connsiteX2-5" fmla="*/ 5946687 w 5946687"/>
              <a:gd name="connsiteY2-6" fmla="*/ 4849944 h 5799469"/>
              <a:gd name="connsiteX3-7" fmla="*/ 0 w 5946687"/>
              <a:gd name="connsiteY3-8" fmla="*/ 5799469 h 5799469"/>
              <a:gd name="connsiteX0-9" fmla="*/ 0 w 5966895"/>
              <a:gd name="connsiteY0-10" fmla="*/ 5819672 h 5819672"/>
              <a:gd name="connsiteX1-11" fmla="*/ 1118162 w 5966895"/>
              <a:gd name="connsiteY1-12" fmla="*/ 0 h 5819672"/>
              <a:gd name="connsiteX2-13" fmla="*/ 5966895 w 5966895"/>
              <a:gd name="connsiteY2-14" fmla="*/ 4849944 h 5819672"/>
              <a:gd name="connsiteX3-15" fmla="*/ 0 w 5966895"/>
              <a:gd name="connsiteY3-16" fmla="*/ 5819672 h 5819672"/>
              <a:gd name="connsiteX0-17" fmla="*/ 343549 w 4848733"/>
              <a:gd name="connsiteY0-18" fmla="*/ 4425669 h 4849944"/>
              <a:gd name="connsiteX1-19" fmla="*/ 0 w 4848733"/>
              <a:gd name="connsiteY1-20" fmla="*/ 0 h 4849944"/>
              <a:gd name="connsiteX2-21" fmla="*/ 4848733 w 4848733"/>
              <a:gd name="connsiteY2-22" fmla="*/ 4849944 h 4849944"/>
              <a:gd name="connsiteX3-23" fmla="*/ 343549 w 4848733"/>
              <a:gd name="connsiteY3-24" fmla="*/ 4425669 h 4849944"/>
              <a:gd name="connsiteX0-25" fmla="*/ 397356 w 4848733"/>
              <a:gd name="connsiteY0-26" fmla="*/ 5018372 h 5018372"/>
              <a:gd name="connsiteX1-27" fmla="*/ 0 w 4848733"/>
              <a:gd name="connsiteY1-28" fmla="*/ 0 h 5018372"/>
              <a:gd name="connsiteX2-29" fmla="*/ 4848733 w 4848733"/>
              <a:gd name="connsiteY2-30" fmla="*/ 4849944 h 5018372"/>
              <a:gd name="connsiteX3-31" fmla="*/ 397356 w 4848733"/>
              <a:gd name="connsiteY3-32" fmla="*/ 5018372 h 5018372"/>
              <a:gd name="connsiteX0-33" fmla="*/ 451139 w 4848733"/>
              <a:gd name="connsiteY0-34" fmla="*/ 5813131 h 5813131"/>
              <a:gd name="connsiteX1-35" fmla="*/ 0 w 4848733"/>
              <a:gd name="connsiteY1-36" fmla="*/ 0 h 5813131"/>
              <a:gd name="connsiteX2-37" fmla="*/ 4848733 w 4848733"/>
              <a:gd name="connsiteY2-38" fmla="*/ 4849944 h 5813131"/>
              <a:gd name="connsiteX3-39" fmla="*/ 451139 w 4848733"/>
              <a:gd name="connsiteY3-40" fmla="*/ 5813131 h 5813131"/>
              <a:gd name="connsiteX0-41" fmla="*/ 1050622 w 4848733"/>
              <a:gd name="connsiteY0-42" fmla="*/ 5402359 h 5402359"/>
              <a:gd name="connsiteX1-43" fmla="*/ 0 w 4848733"/>
              <a:gd name="connsiteY1-44" fmla="*/ 0 h 5402359"/>
              <a:gd name="connsiteX2-45" fmla="*/ 4848733 w 4848733"/>
              <a:gd name="connsiteY2-46" fmla="*/ 4849944 h 5402359"/>
              <a:gd name="connsiteX3-47" fmla="*/ 1050622 w 4848733"/>
              <a:gd name="connsiteY3-48" fmla="*/ 5402359 h 5402359"/>
              <a:gd name="connsiteX0-49" fmla="*/ 1198766 w 4848733"/>
              <a:gd name="connsiteY0-50" fmla="*/ 5644845 h 5644845"/>
              <a:gd name="connsiteX1-51" fmla="*/ 0 w 4848733"/>
              <a:gd name="connsiteY1-52" fmla="*/ 0 h 5644845"/>
              <a:gd name="connsiteX2-53" fmla="*/ 4848733 w 4848733"/>
              <a:gd name="connsiteY2-54" fmla="*/ 4849944 h 5644845"/>
              <a:gd name="connsiteX3-55" fmla="*/ 1198766 w 4848733"/>
              <a:gd name="connsiteY3-56" fmla="*/ 5644845 h 5644845"/>
              <a:gd name="connsiteX0-57" fmla="*/ 1198766 w 4848733"/>
              <a:gd name="connsiteY0-58" fmla="*/ 5644845 h 5644845"/>
              <a:gd name="connsiteX1-59" fmla="*/ 0 w 4848733"/>
              <a:gd name="connsiteY1-60" fmla="*/ 0 h 5644845"/>
              <a:gd name="connsiteX2-61" fmla="*/ 4848733 w 4848733"/>
              <a:gd name="connsiteY2-62" fmla="*/ 4849944 h 5644845"/>
              <a:gd name="connsiteX3-63" fmla="*/ 1198766 w 4848733"/>
              <a:gd name="connsiteY3-64" fmla="*/ 5644845 h 5644845"/>
            </a:gdLst>
            <a:ahLst/>
            <a:cxnLst>
              <a:cxn ang="0">
                <a:pos x="connsiteX0-1" y="connsiteY0-2"/>
              </a:cxn>
              <a:cxn ang="0">
                <a:pos x="connsiteX1-3" y="connsiteY1-4"/>
              </a:cxn>
              <a:cxn ang="0">
                <a:pos x="connsiteX2-5" y="connsiteY2-6"/>
              </a:cxn>
              <a:cxn ang="0">
                <a:pos x="connsiteX3-7" y="connsiteY3-8"/>
              </a:cxn>
            </a:cxnLst>
            <a:rect l="l" t="t" r="r" b="b"/>
            <a:pathLst>
              <a:path w="4848733" h="5644845">
                <a:moveTo>
                  <a:pt x="1198766" y="5644845"/>
                </a:moveTo>
                <a:lnTo>
                  <a:pt x="0" y="0"/>
                </a:lnTo>
                <a:lnTo>
                  <a:pt x="4848733" y="4849944"/>
                </a:lnTo>
                <a:lnTo>
                  <a:pt x="1198766" y="5644845"/>
                </a:lnTo>
                <a:close/>
              </a:path>
            </a:pathLst>
          </a:cu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635" y="4208780"/>
            <a:ext cx="12192635" cy="2649220"/>
          </a:xfrm>
          <a:custGeom>
            <a:avLst/>
            <a:gdLst>
              <a:gd name="connsiteX0" fmla="*/ 0 w 12192001"/>
              <a:gd name="connsiteY0" fmla="*/ 2349501 h 2349501"/>
              <a:gd name="connsiteX1" fmla="*/ 0 w 12192001"/>
              <a:gd name="connsiteY1" fmla="*/ 0 h 2349501"/>
              <a:gd name="connsiteX2" fmla="*/ 12192001 w 12192001"/>
              <a:gd name="connsiteY2" fmla="*/ 2349501 h 2349501"/>
              <a:gd name="connsiteX3" fmla="*/ 0 w 12192001"/>
              <a:gd name="connsiteY3" fmla="*/ 2349501 h 2349501"/>
              <a:gd name="connsiteX0-1" fmla="*/ 19050 w 12211051"/>
              <a:gd name="connsiteY0-2" fmla="*/ 4216401 h 4216401"/>
              <a:gd name="connsiteX1-3" fmla="*/ 0 w 12211051"/>
              <a:gd name="connsiteY1-4" fmla="*/ 0 h 4216401"/>
              <a:gd name="connsiteX2-5" fmla="*/ 12211051 w 12211051"/>
              <a:gd name="connsiteY2-6" fmla="*/ 4216401 h 4216401"/>
              <a:gd name="connsiteX3-7" fmla="*/ 19050 w 12211051"/>
              <a:gd name="connsiteY3-8" fmla="*/ 4216401 h 4216401"/>
              <a:gd name="connsiteX0-9" fmla="*/ 19050 w 12211051"/>
              <a:gd name="connsiteY0-10" fmla="*/ 3673476 h 3673476"/>
              <a:gd name="connsiteX1-11" fmla="*/ 0 w 12211051"/>
              <a:gd name="connsiteY1-12" fmla="*/ 0 h 3673476"/>
              <a:gd name="connsiteX2-13" fmla="*/ 12211051 w 12211051"/>
              <a:gd name="connsiteY2-14" fmla="*/ 3673476 h 3673476"/>
              <a:gd name="connsiteX3-15" fmla="*/ 19050 w 12211051"/>
              <a:gd name="connsiteY3-16" fmla="*/ 3673476 h 3673476"/>
              <a:gd name="connsiteX0-17" fmla="*/ 19050 w 12211051"/>
              <a:gd name="connsiteY0-18" fmla="*/ 2959101 h 2959101"/>
              <a:gd name="connsiteX1-19" fmla="*/ 0 w 12211051"/>
              <a:gd name="connsiteY1-20" fmla="*/ 0 h 2959101"/>
              <a:gd name="connsiteX2-21" fmla="*/ 12211051 w 12211051"/>
              <a:gd name="connsiteY2-22" fmla="*/ 2959101 h 2959101"/>
              <a:gd name="connsiteX3-23" fmla="*/ 19050 w 12211051"/>
              <a:gd name="connsiteY3-24" fmla="*/ 2959101 h 2959101"/>
              <a:gd name="connsiteX0-25" fmla="*/ 0 w 12192001"/>
              <a:gd name="connsiteY0-26" fmla="*/ 2263776 h 2263776"/>
              <a:gd name="connsiteX1-27" fmla="*/ 3324225 w 12192001"/>
              <a:gd name="connsiteY1-28" fmla="*/ 0 h 2263776"/>
              <a:gd name="connsiteX2-29" fmla="*/ 12192001 w 12192001"/>
              <a:gd name="connsiteY2-30" fmla="*/ 2263776 h 2263776"/>
              <a:gd name="connsiteX3-31" fmla="*/ 0 w 12192001"/>
              <a:gd name="connsiteY3-32" fmla="*/ 2263776 h 2263776"/>
              <a:gd name="connsiteX0-33" fmla="*/ 0 w 12192001"/>
              <a:gd name="connsiteY0-34" fmla="*/ 2130426 h 2130426"/>
              <a:gd name="connsiteX1-35" fmla="*/ 3124200 w 12192001"/>
              <a:gd name="connsiteY1-36" fmla="*/ 0 h 2130426"/>
              <a:gd name="connsiteX2-37" fmla="*/ 12192001 w 12192001"/>
              <a:gd name="connsiteY2-38" fmla="*/ 2130426 h 2130426"/>
              <a:gd name="connsiteX3-39" fmla="*/ 0 w 12192001"/>
              <a:gd name="connsiteY3-40" fmla="*/ 2130426 h 2130426"/>
              <a:gd name="connsiteX0-41" fmla="*/ 0 w 12192001"/>
              <a:gd name="connsiteY0-42" fmla="*/ 2120901 h 2120901"/>
              <a:gd name="connsiteX1-43" fmla="*/ 3162300 w 12192001"/>
              <a:gd name="connsiteY1-44" fmla="*/ 0 h 2120901"/>
              <a:gd name="connsiteX2-45" fmla="*/ 12192001 w 12192001"/>
              <a:gd name="connsiteY2-46" fmla="*/ 2120901 h 2120901"/>
              <a:gd name="connsiteX3-47" fmla="*/ 0 w 12192001"/>
              <a:gd name="connsiteY3-48" fmla="*/ 2120901 h 2120901"/>
              <a:gd name="connsiteX0-49" fmla="*/ 0 w 12192001"/>
              <a:gd name="connsiteY0-50" fmla="*/ 2120901 h 2120901"/>
              <a:gd name="connsiteX1-51" fmla="*/ 3143250 w 12192001"/>
              <a:gd name="connsiteY1-52" fmla="*/ 0 h 2120901"/>
              <a:gd name="connsiteX2-53" fmla="*/ 12192001 w 12192001"/>
              <a:gd name="connsiteY2-54" fmla="*/ 2120901 h 2120901"/>
              <a:gd name="connsiteX3-55" fmla="*/ 0 w 12192001"/>
              <a:gd name="connsiteY3-56" fmla="*/ 2120901 h 2120901"/>
              <a:gd name="connsiteX0-57" fmla="*/ 0 w 12192001"/>
              <a:gd name="connsiteY0-58" fmla="*/ 2159001 h 2159001"/>
              <a:gd name="connsiteX1-59" fmla="*/ 1847850 w 12192001"/>
              <a:gd name="connsiteY1-60" fmla="*/ 0 h 2159001"/>
              <a:gd name="connsiteX2-61" fmla="*/ 12192001 w 12192001"/>
              <a:gd name="connsiteY2-62" fmla="*/ 2159001 h 2159001"/>
              <a:gd name="connsiteX3-63" fmla="*/ 0 w 12192001"/>
              <a:gd name="connsiteY3-64" fmla="*/ 2159001 h 2159001"/>
              <a:gd name="connsiteX0-65" fmla="*/ 0 w 12192001"/>
              <a:gd name="connsiteY0-66" fmla="*/ 2797176 h 2797176"/>
              <a:gd name="connsiteX1-67" fmla="*/ 1809750 w 12192001"/>
              <a:gd name="connsiteY1-68" fmla="*/ 0 h 2797176"/>
              <a:gd name="connsiteX2-69" fmla="*/ 12192001 w 12192001"/>
              <a:gd name="connsiteY2-70" fmla="*/ 2797176 h 2797176"/>
              <a:gd name="connsiteX3-71" fmla="*/ 0 w 12192001"/>
              <a:gd name="connsiteY3-72" fmla="*/ 2797176 h 2797176"/>
              <a:gd name="connsiteX0-73" fmla="*/ 0 w 12192001"/>
              <a:gd name="connsiteY0-74" fmla="*/ 2616201 h 2616201"/>
              <a:gd name="connsiteX1-75" fmla="*/ 1704975 w 12192001"/>
              <a:gd name="connsiteY1-76" fmla="*/ 0 h 2616201"/>
              <a:gd name="connsiteX2-77" fmla="*/ 12192001 w 12192001"/>
              <a:gd name="connsiteY2-78" fmla="*/ 2616201 h 2616201"/>
              <a:gd name="connsiteX3-79" fmla="*/ 0 w 12192001"/>
              <a:gd name="connsiteY3-80" fmla="*/ 2616201 h 2616201"/>
            </a:gdLst>
            <a:ahLst/>
            <a:cxnLst>
              <a:cxn ang="0">
                <a:pos x="connsiteX0-1" y="connsiteY0-2"/>
              </a:cxn>
              <a:cxn ang="0">
                <a:pos x="connsiteX1-3" y="connsiteY1-4"/>
              </a:cxn>
              <a:cxn ang="0">
                <a:pos x="connsiteX2-5" y="connsiteY2-6"/>
              </a:cxn>
              <a:cxn ang="0">
                <a:pos x="connsiteX3-7" y="connsiteY3-8"/>
              </a:cxn>
            </a:cxnLst>
            <a:rect l="l" t="t" r="r" b="b"/>
            <a:pathLst>
              <a:path w="12192001" h="2616201">
                <a:moveTo>
                  <a:pt x="0" y="2616201"/>
                </a:moveTo>
                <a:lnTo>
                  <a:pt x="1704975" y="0"/>
                </a:lnTo>
                <a:lnTo>
                  <a:pt x="12192001" y="2616201"/>
                </a:lnTo>
                <a:lnTo>
                  <a:pt x="0" y="2616201"/>
                </a:lnTo>
                <a:close/>
              </a:path>
            </a:pathLst>
          </a:custGeom>
          <a:solidFill>
            <a:srgbClr val="2D6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b="1" dirty="0">
              <a:solidFill>
                <a:srgbClr val="002060"/>
              </a:solidFill>
              <a:effectLst>
                <a:outerShdw blurRad="38100" dist="38100" dir="2700000" algn="tl">
                  <a:srgbClr val="000000">
                    <a:alpha val="43137"/>
                  </a:srgbClr>
                </a:outerShdw>
              </a:effectLst>
              <a:latin typeface="+mn-ea"/>
            </a:endParaRPr>
          </a:p>
        </p:txBody>
      </p:sp>
      <p:sp>
        <p:nvSpPr>
          <p:cNvPr id="7" name="文本框 6"/>
          <p:cNvSpPr txBox="1"/>
          <p:nvPr/>
        </p:nvSpPr>
        <p:spPr>
          <a:xfrm>
            <a:off x="3112770" y="826135"/>
            <a:ext cx="8841105" cy="953135"/>
          </a:xfrm>
          <a:prstGeom prst="rect">
            <a:avLst/>
          </a:prstGeom>
          <a:noFill/>
        </p:spPr>
        <p:txBody>
          <a:bodyPr wrap="square" rtlCol="0">
            <a:spAutoFit/>
          </a:bodyPr>
          <a:lstStyle/>
          <a:p>
            <a:pPr marL="571500" indent="-571500">
              <a:buFont typeface="+mj-lt"/>
              <a:buAutoNum type="romanUcPeriod"/>
            </a:pPr>
            <a:r>
              <a:rPr lang="en-US" altLang="zh-CN" sz="2800" dirty="0">
                <a:solidFill>
                  <a:schemeClr val="tx1"/>
                </a:solidFill>
                <a:latin typeface="黑体" panose="02010609060101010101" pitchFamily="49" charset="-122"/>
                <a:ea typeface="黑体" panose="02010609060101010101" pitchFamily="49" charset="-122"/>
              </a:rPr>
              <a:t>Marketization process of Chinese agricultural products </a:t>
            </a:r>
            <a:endParaRPr lang="en-US" altLang="zh-CN" sz="2800" dirty="0">
              <a:solidFill>
                <a:schemeClr val="tx1"/>
              </a:solidFill>
              <a:latin typeface="黑体" panose="02010609060101010101" pitchFamily="49" charset="-122"/>
              <a:ea typeface="黑体" panose="02010609060101010101" pitchFamily="49" charset="-122"/>
            </a:endParaRPr>
          </a:p>
        </p:txBody>
      </p:sp>
      <p:sp>
        <p:nvSpPr>
          <p:cNvPr id="8" name="文本框 7"/>
          <p:cNvSpPr txBox="1"/>
          <p:nvPr/>
        </p:nvSpPr>
        <p:spPr>
          <a:xfrm>
            <a:off x="3112135" y="2106930"/>
            <a:ext cx="8841105" cy="953135"/>
          </a:xfrm>
          <a:prstGeom prst="rect">
            <a:avLst/>
          </a:prstGeom>
          <a:noFill/>
        </p:spPr>
        <p:txBody>
          <a:bodyPr wrap="square" rtlCol="0">
            <a:spAutoFit/>
          </a:bodyPr>
          <a:lstStyle/>
          <a:p>
            <a:r>
              <a:rPr lang="en-US" altLang="zh-CN" sz="2800" dirty="0">
                <a:solidFill>
                  <a:schemeClr val="tx1"/>
                </a:solidFill>
                <a:latin typeface="黑体" panose="02010609060101010101" pitchFamily="49" charset="-122"/>
                <a:ea typeface="黑体" panose="02010609060101010101" pitchFamily="49" charset="-122"/>
              </a:rPr>
              <a:t>II. Main paths for farmers to gain marketing opportunities</a:t>
            </a:r>
            <a:endParaRPr lang="en-US" altLang="zh-CN" sz="2800" dirty="0">
              <a:solidFill>
                <a:schemeClr val="tx1"/>
              </a:solidFill>
              <a:latin typeface="黑体" panose="02010609060101010101" pitchFamily="49" charset="-122"/>
              <a:ea typeface="黑体" panose="02010609060101010101" pitchFamily="49" charset="-122"/>
            </a:endParaRPr>
          </a:p>
        </p:txBody>
      </p:sp>
      <p:sp>
        <p:nvSpPr>
          <p:cNvPr id="9" name="文本框 8"/>
          <p:cNvSpPr txBox="1"/>
          <p:nvPr/>
        </p:nvSpPr>
        <p:spPr>
          <a:xfrm>
            <a:off x="3112135" y="3255645"/>
            <a:ext cx="8841740" cy="953135"/>
          </a:xfrm>
          <a:prstGeom prst="rect">
            <a:avLst/>
          </a:prstGeom>
          <a:noFill/>
        </p:spPr>
        <p:txBody>
          <a:bodyPr wrap="square" rtlCol="0">
            <a:spAutoFit/>
          </a:bodyPr>
          <a:lstStyle/>
          <a:p>
            <a:r>
              <a:rPr lang="en-US" altLang="zh-CN" sz="2800" dirty="0">
                <a:solidFill>
                  <a:schemeClr val="tx1"/>
                </a:solidFill>
                <a:latin typeface="黑体" panose="02010609060101010101" pitchFamily="49" charset="-122"/>
                <a:ea typeface="黑体" panose="02010609060101010101" pitchFamily="49" charset="-122"/>
              </a:rPr>
              <a:t>III. Policy measures to stabilize the market, and protect producers and consumers</a:t>
            </a:r>
            <a:endParaRPr lang="en-US" altLang="zh-CN" sz="2800" dirty="0">
              <a:solidFill>
                <a:schemeClr val="tx1"/>
              </a:solidFill>
              <a:latin typeface="黑体" panose="02010609060101010101" pitchFamily="49" charset="-122"/>
              <a:ea typeface="黑体" panose="02010609060101010101" pitchFamily="49" charset="-122"/>
            </a:endParaRPr>
          </a:p>
        </p:txBody>
      </p:sp>
      <p:cxnSp>
        <p:nvCxnSpPr>
          <p:cNvPr id="23" name="直接连接符 22"/>
          <p:cNvCxnSpPr/>
          <p:nvPr/>
        </p:nvCxnSpPr>
        <p:spPr>
          <a:xfrm>
            <a:off x="3112135" y="1779270"/>
            <a:ext cx="8656955" cy="0"/>
          </a:xfrm>
          <a:prstGeom prst="line">
            <a:avLst/>
          </a:prstGeom>
          <a:ln w="19050">
            <a:solidFill>
              <a:srgbClr val="2D6DAD"/>
            </a:solidFill>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113405" y="3060065"/>
            <a:ext cx="8656955" cy="0"/>
          </a:xfrm>
          <a:prstGeom prst="line">
            <a:avLst/>
          </a:prstGeom>
          <a:ln w="19050">
            <a:solidFill>
              <a:srgbClr val="2D6DAD"/>
            </a:solidFill>
            <a:prstDash val="lg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112770" y="4201160"/>
            <a:ext cx="8657590" cy="7620"/>
          </a:xfrm>
          <a:prstGeom prst="line">
            <a:avLst/>
          </a:prstGeom>
          <a:ln w="19050">
            <a:solidFill>
              <a:srgbClr val="2D6DAD"/>
            </a:solidFill>
            <a:prstDash val="lg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113405" y="5529580"/>
            <a:ext cx="8657590" cy="7620"/>
          </a:xfrm>
          <a:prstGeom prst="line">
            <a:avLst/>
          </a:prstGeom>
          <a:ln w="19050">
            <a:solidFill>
              <a:srgbClr val="2D6DAD"/>
            </a:solidFill>
            <a:prstDash val="lg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111500" y="4495165"/>
            <a:ext cx="8841740" cy="953135"/>
          </a:xfrm>
          <a:prstGeom prst="rect">
            <a:avLst/>
          </a:prstGeom>
          <a:noFill/>
        </p:spPr>
        <p:txBody>
          <a:bodyPr wrap="square" rtlCol="0">
            <a:spAutoFit/>
          </a:bodyPr>
          <a:p>
            <a:r>
              <a:rPr lang="en-US" altLang="zh-CN" sz="2800" dirty="0">
                <a:solidFill>
                  <a:schemeClr val="tx1"/>
                </a:solidFill>
                <a:latin typeface="黑体" panose="02010609060101010101" pitchFamily="49" charset="-122"/>
                <a:ea typeface="黑体" panose="02010609060101010101" pitchFamily="49" charset="-122"/>
              </a:rPr>
              <a:t>IV. Processing of agricultural products creates marketing opportunities</a:t>
            </a:r>
            <a:endParaRPr lang="en-US" altLang="zh-CN" sz="2800" dirty="0">
              <a:solidFill>
                <a:schemeClr val="tx1"/>
              </a:solidFill>
              <a:latin typeface="黑体" panose="02010609060101010101" pitchFamily="49" charset="-122"/>
              <a:ea typeface="黑体" panose="02010609060101010101" pitchFamily="49" charset="-122"/>
            </a:endParaRPr>
          </a:p>
        </p:txBody>
      </p:sp>
      <p:sp>
        <p:nvSpPr>
          <p:cNvPr id="2" name="文本框 1"/>
          <p:cNvSpPr txBox="1"/>
          <p:nvPr/>
        </p:nvSpPr>
        <p:spPr>
          <a:xfrm>
            <a:off x="0" y="1950720"/>
            <a:ext cx="3371215" cy="829945"/>
          </a:xfrm>
          <a:prstGeom prst="rect">
            <a:avLst/>
          </a:prstGeom>
          <a:noFill/>
        </p:spPr>
        <p:txBody>
          <a:bodyPr wrap="square" rtlCol="0">
            <a:spAutoFit/>
          </a:bodyPr>
          <a:lstStyle/>
          <a:p>
            <a:r>
              <a:rPr lang="en-US" altLang="zh-CN" sz="4800" b="1" spc="300" dirty="0">
                <a:solidFill>
                  <a:srgbClr val="2D6DAD"/>
                </a:solidFill>
                <a:latin typeface="黑体" panose="02010609060101010101" pitchFamily="49" charset="-122"/>
                <a:ea typeface="黑体" panose="02010609060101010101" pitchFamily="49" charset="-122"/>
              </a:rPr>
              <a:t>Outlines</a:t>
            </a:r>
            <a:endParaRPr lang="zh-CN" altLang="en-US" sz="4800" b="1" spc="300" dirty="0">
              <a:solidFill>
                <a:srgbClr val="2D6DAD"/>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722"/>
          <a:stretch>
            <a:fillRect/>
          </a:stretch>
        </p:blipFill>
        <p:spPr>
          <a:xfrm>
            <a:off x="836579" y="1540945"/>
            <a:ext cx="11355420" cy="3326329"/>
          </a:xfrm>
          <a:prstGeom prst="rect">
            <a:avLst/>
          </a:prstGeom>
        </p:spPr>
      </p:pic>
      <p:sp>
        <p:nvSpPr>
          <p:cNvPr id="2" name="矩形 1"/>
          <p:cNvSpPr/>
          <p:nvPr/>
        </p:nvSpPr>
        <p:spPr>
          <a:xfrm>
            <a:off x="1744582" y="2254357"/>
            <a:ext cx="2320925" cy="768350"/>
          </a:xfrm>
          <a:prstGeom prst="rect">
            <a:avLst/>
          </a:prstGeom>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mj-ea"/>
              </a:rPr>
              <a:t>PART  04</a:t>
            </a:r>
            <a:endParaRPr lang="zh-CN" altLang="en-US" sz="4400" b="1" dirty="0">
              <a:solidFill>
                <a:schemeClr val="bg1"/>
              </a:solidFill>
              <a:effectLst>
                <a:outerShdw blurRad="38100" dist="38100" dir="2700000" algn="tl">
                  <a:srgbClr val="000000">
                    <a:alpha val="43137"/>
                  </a:srgbClr>
                </a:outerShdw>
              </a:effectLst>
              <a:latin typeface="+mj-ea"/>
            </a:endParaRPr>
          </a:p>
        </p:txBody>
      </p:sp>
      <p:sp>
        <p:nvSpPr>
          <p:cNvPr id="3" name="文本框 2"/>
          <p:cNvSpPr txBox="1"/>
          <p:nvPr/>
        </p:nvSpPr>
        <p:spPr>
          <a:xfrm>
            <a:off x="4361815" y="2254250"/>
            <a:ext cx="7595870" cy="1383665"/>
          </a:xfrm>
          <a:prstGeom prst="rect">
            <a:avLst/>
          </a:prstGeom>
          <a:noFill/>
          <a:ln>
            <a:noFill/>
          </a:ln>
        </p:spPr>
        <p:txBody>
          <a:bodyPr wrap="square" rtlCol="0">
            <a:spAutoFit/>
          </a:bodyPr>
          <a:lstStyle/>
          <a:p>
            <a:r>
              <a:rPr lang="en-US" altLang="zh-CN" sz="2800" b="1" dirty="0">
                <a:solidFill>
                  <a:schemeClr val="bg1"/>
                </a:solidFill>
                <a:latin typeface="黑体" panose="02010609060101010101" pitchFamily="49" charset="-122"/>
                <a:ea typeface="黑体" panose="02010609060101010101" pitchFamily="49" charset="-122"/>
              </a:rPr>
              <a:t>Developing </a:t>
            </a:r>
            <a:r>
              <a:rPr lang="zh-CN" sz="2800" b="1" dirty="0">
                <a:solidFill>
                  <a:schemeClr val="bg1"/>
                </a:solidFill>
                <a:latin typeface="黑体" panose="02010609060101010101" pitchFamily="49" charset="-122"/>
                <a:ea typeface="黑体" panose="02010609060101010101" pitchFamily="49" charset="-122"/>
              </a:rPr>
              <a:t>agricultural products </a:t>
            </a:r>
            <a:r>
              <a:rPr lang="en-US" altLang="zh-CN" sz="2800" b="1" dirty="0">
                <a:solidFill>
                  <a:schemeClr val="bg1"/>
                </a:solidFill>
                <a:latin typeface="黑体" panose="02010609060101010101" pitchFamily="49" charset="-122"/>
                <a:ea typeface="黑体" panose="02010609060101010101" pitchFamily="49" charset="-122"/>
              </a:rPr>
              <a:t>processing</a:t>
            </a:r>
            <a:r>
              <a:rPr lang="zh-CN" sz="2800" b="1" dirty="0">
                <a:solidFill>
                  <a:schemeClr val="bg1"/>
                </a:solidFill>
                <a:latin typeface="黑体" panose="02010609060101010101" pitchFamily="49" charset="-122"/>
                <a:ea typeface="黑体" panose="02010609060101010101" pitchFamily="49" charset="-122"/>
              </a:rPr>
              <a:t> </a:t>
            </a:r>
            <a:r>
              <a:rPr lang="en-US" altLang="zh-CN" sz="2800" b="1" dirty="0">
                <a:solidFill>
                  <a:schemeClr val="bg1"/>
                </a:solidFill>
                <a:latin typeface="黑体" panose="02010609060101010101" pitchFamily="49" charset="-122"/>
                <a:ea typeface="黑体" panose="02010609060101010101" pitchFamily="49" charset="-122"/>
              </a:rPr>
              <a:t>to </a:t>
            </a:r>
            <a:r>
              <a:rPr lang="zh-CN" sz="2800" b="1" dirty="0">
                <a:solidFill>
                  <a:schemeClr val="bg1"/>
                </a:solidFill>
                <a:latin typeface="黑体" panose="02010609060101010101" pitchFamily="49" charset="-122"/>
                <a:ea typeface="黑体" panose="02010609060101010101" pitchFamily="49" charset="-122"/>
              </a:rPr>
              <a:t>creat</a:t>
            </a:r>
            <a:r>
              <a:rPr lang="en-US" altLang="zh-CN" sz="2800" b="1" dirty="0">
                <a:solidFill>
                  <a:schemeClr val="bg1"/>
                </a:solidFill>
                <a:latin typeface="黑体" panose="02010609060101010101" pitchFamily="49" charset="-122"/>
                <a:ea typeface="黑体" panose="02010609060101010101" pitchFamily="49" charset="-122"/>
              </a:rPr>
              <a:t>e</a:t>
            </a:r>
            <a:r>
              <a:rPr lang="zh-CN" sz="2800" b="1" dirty="0">
                <a:solidFill>
                  <a:schemeClr val="bg1"/>
                </a:solidFill>
                <a:latin typeface="黑体" panose="02010609060101010101" pitchFamily="49" charset="-122"/>
                <a:ea typeface="黑体" panose="02010609060101010101" pitchFamily="49" charset="-122"/>
              </a:rPr>
              <a:t> more marketing opportunities</a:t>
            </a:r>
            <a:r>
              <a:rPr lang="zh-CN" altLang="en-US" sz="2800" b="1" dirty="0">
                <a:solidFill>
                  <a:schemeClr val="bg1"/>
                </a:solidFill>
                <a:latin typeface="黑体" panose="02010609060101010101" pitchFamily="49" charset="-122"/>
                <a:ea typeface="黑体" panose="02010609060101010101" pitchFamily="49" charset="-122"/>
              </a:rPr>
              <a:t> </a:t>
            </a:r>
            <a:endParaRPr lang="zh-CN" altLang="en-US" sz="2800" b="1" dirty="0">
              <a:solidFill>
                <a:schemeClr val="bg1"/>
              </a:solidFill>
              <a:latin typeface="黑体" panose="02010609060101010101" pitchFamily="49" charset="-122"/>
              <a:ea typeface="黑体" panose="02010609060101010101" pitchFamily="49" charset="-122"/>
              <a:sym typeface="Noto Serif CJK SC" panose="02020400000000000000" pitchFamily="18" charset="-122"/>
            </a:endParaRPr>
          </a:p>
        </p:txBody>
      </p:sp>
      <p:cxnSp>
        <p:nvCxnSpPr>
          <p:cNvPr id="6" name="直接连接符 5"/>
          <p:cNvCxnSpPr/>
          <p:nvPr/>
        </p:nvCxnSpPr>
        <p:spPr>
          <a:xfrm>
            <a:off x="4285530" y="2208283"/>
            <a:ext cx="0" cy="934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1549908"/>
            <a:ext cx="571500" cy="3317367"/>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77540" y="1360523"/>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81380" y="1517650"/>
            <a:ext cx="7533005" cy="4707890"/>
          </a:xfrm>
          <a:prstGeom prst="rect">
            <a:avLst/>
          </a:prstGeom>
        </p:spPr>
        <p:txBody>
          <a:bodyPr wrap="square">
            <a:spAutoFit/>
          </a:bodyPr>
          <a:lstStyle/>
          <a:p>
            <a:pPr algn="just">
              <a:lnSpc>
                <a:spcPct val="150000"/>
              </a:lnSpc>
              <a:buClr>
                <a:srgbClr val="3C91E5"/>
              </a:buClr>
            </a:pPr>
            <a:r>
              <a:rPr lang="en-US" sz="2000" dirty="0"/>
              <a:t>D</a:t>
            </a:r>
            <a:r>
              <a:rPr sz="2000" dirty="0"/>
              <a:t>evelop</a:t>
            </a:r>
            <a:r>
              <a:rPr lang="en-US" sz="2000" dirty="0"/>
              <a:t>ing</a:t>
            </a:r>
            <a:r>
              <a:rPr sz="2000" dirty="0"/>
              <a:t> agricultural product processing is a </a:t>
            </a:r>
            <a:r>
              <a:rPr lang="en-US" sz="2000" dirty="0"/>
              <a:t>crucial</a:t>
            </a:r>
            <a:r>
              <a:rPr sz="2000" dirty="0"/>
              <a:t> way to expand farmers' market opportunities. </a:t>
            </a:r>
            <a:r>
              <a:rPr lang="en-US" sz="2000" dirty="0"/>
              <a:t>P</a:t>
            </a:r>
            <a:r>
              <a:rPr sz="2000" dirty="0"/>
              <a:t>rocessing can reduce the </a:t>
            </a:r>
            <a:r>
              <a:rPr lang="en-US" sz="2000" dirty="0"/>
              <a:t>size </a:t>
            </a:r>
            <a:r>
              <a:rPr sz="2000" dirty="0"/>
              <a:t>and weight of </a:t>
            </a:r>
            <a:r>
              <a:rPr lang="en-US" sz="2000" dirty="0"/>
              <a:t>farm </a:t>
            </a:r>
            <a:r>
              <a:rPr sz="2000" dirty="0"/>
              <a:t>products </a:t>
            </a:r>
            <a:r>
              <a:rPr lang="en-US" sz="2000" dirty="0"/>
              <a:t>and </a:t>
            </a:r>
            <a:r>
              <a:rPr sz="2000" dirty="0"/>
              <a:t>facilitate transportation, make perishable agricultural products </a:t>
            </a:r>
            <a:r>
              <a:rPr lang="en-US" sz="2000" dirty="0"/>
              <a:t>less likely</a:t>
            </a:r>
            <a:r>
              <a:rPr sz="2000" dirty="0"/>
              <a:t> to rot </a:t>
            </a:r>
            <a:r>
              <a:rPr lang="en-US" sz="2000" dirty="0"/>
              <a:t>and </a:t>
            </a:r>
            <a:r>
              <a:rPr sz="2000" dirty="0"/>
              <a:t>ensure the quality </a:t>
            </a:r>
            <a:r>
              <a:rPr lang="en-US" sz="2000" dirty="0"/>
              <a:t>and market supply,</a:t>
            </a:r>
            <a:r>
              <a:rPr sz="2000" dirty="0"/>
              <a:t> </a:t>
            </a:r>
            <a:r>
              <a:rPr lang="en-US" sz="2000" dirty="0"/>
              <a:t>promote the </a:t>
            </a:r>
            <a:r>
              <a:rPr sz="2000" dirty="0">
                <a:sym typeface="+mn-ea"/>
              </a:rPr>
              <a:t>comprehensive utilization</a:t>
            </a:r>
            <a:r>
              <a:rPr lang="en-US" sz="2000" dirty="0"/>
              <a:t> of</a:t>
            </a:r>
            <a:r>
              <a:rPr sz="2000" dirty="0"/>
              <a:t> agricultural products </a:t>
            </a:r>
            <a:r>
              <a:rPr lang="en-US" sz="2000" dirty="0"/>
              <a:t>and</a:t>
            </a:r>
            <a:r>
              <a:rPr sz="2000" dirty="0"/>
              <a:t> increase value and farmers' income.</a:t>
            </a:r>
            <a:endParaRPr sz="2000" dirty="0"/>
          </a:p>
          <a:p>
            <a:pPr algn="just">
              <a:lnSpc>
                <a:spcPct val="150000"/>
              </a:lnSpc>
              <a:buClr>
                <a:srgbClr val="3C91E5"/>
              </a:buClr>
            </a:pPr>
            <a:endParaRPr sz="2000" dirty="0"/>
          </a:p>
          <a:p>
            <a:pPr algn="just">
              <a:lnSpc>
                <a:spcPct val="150000"/>
              </a:lnSpc>
              <a:buClr>
                <a:srgbClr val="3C91E5"/>
              </a:buClr>
            </a:pPr>
            <a:r>
              <a:rPr lang="en-US" sz="2000" dirty="0"/>
              <a:t>T</a:t>
            </a:r>
            <a:r>
              <a:rPr sz="2000" dirty="0"/>
              <a:t>ak</a:t>
            </a:r>
            <a:r>
              <a:rPr lang="en-US" sz="2000" dirty="0"/>
              <a:t>e</a:t>
            </a:r>
            <a:r>
              <a:rPr sz="2000" dirty="0"/>
              <a:t> </a:t>
            </a:r>
            <a:r>
              <a:rPr lang="en-US" sz="2000" dirty="0"/>
              <a:t>maize </a:t>
            </a:r>
            <a:r>
              <a:rPr sz="2000" dirty="0"/>
              <a:t>as an example </a:t>
            </a:r>
            <a:r>
              <a:rPr lang="en-US" sz="2000" dirty="0"/>
              <a:t>to illustrate </a:t>
            </a:r>
            <a:r>
              <a:rPr sz="2000" dirty="0"/>
              <a:t>the role of agricultural product processing in providing market opportunities for farmers.</a:t>
            </a:r>
            <a:endParaRPr sz="2000"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21496" y="2093982"/>
            <a:ext cx="3029527" cy="2979463"/>
          </a:xfrm>
          <a:prstGeom prst="rect">
            <a:avLst/>
          </a:prstGeom>
        </p:spPr>
      </p:pic>
      <p:sp>
        <p:nvSpPr>
          <p:cNvPr id="11" name="文本框 10"/>
          <p:cNvSpPr txBox="1"/>
          <p:nvPr/>
        </p:nvSpPr>
        <p:spPr>
          <a:xfrm>
            <a:off x="1035685" y="284480"/>
            <a:ext cx="10398760" cy="1076325"/>
          </a:xfrm>
          <a:prstGeom prst="rect">
            <a:avLst/>
          </a:prstGeom>
          <a:noFill/>
        </p:spPr>
        <p:txBody>
          <a:bodyPr wrap="square" rtlCol="0">
            <a:spAutoFit/>
            <a:scene3d>
              <a:camera prst="orthographicFront"/>
              <a:lightRig rig="threePt" dir="t"/>
            </a:scene3d>
            <a:sp3d contourW="12700"/>
          </a:bodyPr>
          <a:lstStyle/>
          <a:p>
            <a:r>
              <a:rPr lang="zh-CN" sz="3200" b="1" dirty="0" smtClean="0">
                <a:solidFill>
                  <a:schemeClr val="tx1">
                    <a:lumMod val="75000"/>
                    <a:lumOff val="25000"/>
                  </a:schemeClr>
                </a:solidFill>
                <a:latin typeface="黑体" panose="02010609060101010101" pitchFamily="49" charset="-122"/>
                <a:ea typeface="黑体" panose="02010609060101010101" pitchFamily="49" charset="-122"/>
              </a:rPr>
              <a:t>III. Processing of agricultural products creat</a:t>
            </a:r>
            <a:r>
              <a:rPr lang="en-US" altLang="zh-CN" sz="3200" b="1" dirty="0" smtClean="0">
                <a:solidFill>
                  <a:schemeClr val="tx1">
                    <a:lumMod val="75000"/>
                    <a:lumOff val="25000"/>
                  </a:schemeClr>
                </a:solidFill>
                <a:latin typeface="黑体" panose="02010609060101010101" pitchFamily="49" charset="-122"/>
                <a:ea typeface="黑体" panose="02010609060101010101" pitchFamily="49" charset="-122"/>
              </a:rPr>
              <a:t>e</a:t>
            </a:r>
            <a:r>
              <a:rPr lang="zh-CN" sz="3200" b="1" dirty="0" smtClean="0">
                <a:solidFill>
                  <a:schemeClr val="tx1">
                    <a:lumMod val="75000"/>
                    <a:lumOff val="25000"/>
                  </a:schemeClr>
                </a:solidFill>
                <a:latin typeface="黑体" panose="02010609060101010101" pitchFamily="49" charset="-122"/>
                <a:ea typeface="黑体" panose="02010609060101010101" pitchFamily="49" charset="-122"/>
              </a:rPr>
              <a:t>s more marketing opportunities</a:t>
            </a:r>
            <a:r>
              <a:rPr lang="zh-CN" altLang="en-US" sz="3200" b="1" dirty="0" smtClean="0">
                <a:solidFill>
                  <a:schemeClr val="tx1">
                    <a:lumMod val="75000"/>
                    <a:lumOff val="25000"/>
                  </a:schemeClr>
                </a:solidFill>
                <a:latin typeface="黑体" panose="02010609060101010101" pitchFamily="49" charset="-122"/>
                <a:ea typeface="黑体" panose="02010609060101010101" pitchFamily="49" charset="-122"/>
              </a:rPr>
              <a:t> </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sym typeface="Noto Serif CJK SC" panose="02020400000000000000" pitchFamily="18"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4" name="矩形 3"/>
          <p:cNvSpPr/>
          <p:nvPr/>
        </p:nvSpPr>
        <p:spPr>
          <a:xfrm>
            <a:off x="414020" y="1369060"/>
            <a:ext cx="7447280" cy="424624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altLang="zh-CN" dirty="0">
                <a:latin typeface="等线" panose="02010600030101010101" charset="-122"/>
                <a:ea typeface="等线" panose="02010600030101010101" charset="-122"/>
              </a:rPr>
              <a:t>Maize </a:t>
            </a:r>
            <a:r>
              <a:rPr lang="zh-CN" altLang="en-US" dirty="0">
                <a:latin typeface="等线" panose="02010600030101010101" charset="-122"/>
                <a:ea typeface="等线" panose="02010600030101010101" charset="-122"/>
              </a:rPr>
              <a:t>originated from the American continent</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a:t>
            </a:r>
            <a:r>
              <a:rPr lang="en-US" altLang="zh-CN" dirty="0">
                <a:latin typeface="等线" panose="02010600030101010101" charset="-122"/>
                <a:ea typeface="等线" panose="02010600030101010101" charset="-122"/>
              </a:rPr>
              <a:t>Maize was first planted by the Indians m</a:t>
            </a:r>
            <a:r>
              <a:rPr lang="zh-CN" altLang="en-US" dirty="0">
                <a:latin typeface="等线" panose="02010600030101010101" charset="-122"/>
                <a:ea typeface="等线" panose="02010600030101010101" charset="-122"/>
              </a:rPr>
              <a:t>ore than 7000 years ago</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a:t>
            </a:r>
            <a:r>
              <a:rPr lang="en-US" dirty="0">
                <a:latin typeface="等线" panose="02010600030101010101" charset="-122"/>
                <a:ea typeface="等线" panose="02010600030101010101" charset="-122"/>
              </a:rPr>
              <a:t>then was</a:t>
            </a:r>
            <a:r>
              <a:rPr lang="zh-CN" altLang="en-US" dirty="0">
                <a:latin typeface="等线" panose="02010600030101010101" charset="-122"/>
                <a:ea typeface="等线" panose="02010600030101010101" charset="-122"/>
              </a:rPr>
              <a:t> introduced into Europe in the 15th century, and gradually spread to the world along the Mediterranean region</a:t>
            </a:r>
            <a:r>
              <a:rPr lang="en-US" altLang="zh-CN" dirty="0">
                <a:latin typeface="等线" panose="02010600030101010101" charset="-122"/>
                <a:ea typeface="等线" panose="02010600030101010101" charset="-122"/>
              </a:rPr>
              <a:t>.</a:t>
            </a:r>
            <a:endParaRPr lang="en-US" altLang="zh-CN"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zh-CN" altLang="en-US" dirty="0">
                <a:latin typeface="等线" panose="02010600030101010101" charset="-122"/>
                <a:ea typeface="等线" panose="02010600030101010101" charset="-122"/>
              </a:rPr>
              <a:t> </a:t>
            </a:r>
            <a:r>
              <a:rPr lang="en-US" altLang="zh-CN" dirty="0">
                <a:latin typeface="等线" panose="02010600030101010101" charset="-122"/>
                <a:ea typeface="等线" panose="02010600030101010101" charset="-122"/>
              </a:rPr>
              <a:t>As a C4 plant, </a:t>
            </a:r>
            <a:r>
              <a:rPr lang="zh-CN" altLang="en-US" dirty="0">
                <a:latin typeface="等线" panose="02010600030101010101" charset="-122"/>
                <a:ea typeface="等线" panose="02010600030101010101" charset="-122"/>
              </a:rPr>
              <a:t>maize has the following characteristics </a:t>
            </a:r>
            <a:r>
              <a:rPr lang="en-US" altLang="zh-CN" dirty="0">
                <a:latin typeface="等线" panose="02010600030101010101" charset="-122"/>
                <a:ea typeface="等线" panose="02010600030101010101" charset="-122"/>
              </a:rPr>
              <a:t>compared with C3 plants</a:t>
            </a:r>
            <a:r>
              <a:rPr lang="zh-CN" altLang="en-US" dirty="0">
                <a:latin typeface="等线" panose="02010600030101010101" charset="-122"/>
                <a:ea typeface="等线" panose="02010600030101010101" charset="-122"/>
              </a:rPr>
              <a:t>: weak photorespiration</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low CO2 compensation point</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a:t>
            </a:r>
            <a:r>
              <a:rPr lang="en-US" altLang="zh-CN" dirty="0">
                <a:latin typeface="等线" panose="02010600030101010101" charset="-122"/>
                <a:ea typeface="等线" panose="02010600030101010101" charset="-122"/>
              </a:rPr>
              <a:t>p</a:t>
            </a:r>
            <a:r>
              <a:rPr lang="zh-CN" altLang="en-US" dirty="0">
                <a:latin typeface="等线" panose="02010600030101010101" charset="-122"/>
                <a:ea typeface="等线" panose="02010600030101010101" charset="-122"/>
              </a:rPr>
              <a:t>hotosynthetic point almost </a:t>
            </a:r>
            <a:r>
              <a:rPr lang="en-US" altLang="zh-CN" dirty="0">
                <a:latin typeface="等线" panose="02010600030101010101" charset="-122"/>
                <a:ea typeface="等线" panose="02010600030101010101" charset="-122"/>
              </a:rPr>
              <a:t>reach</a:t>
            </a:r>
            <a:r>
              <a:rPr lang="zh-CN" altLang="en-US" dirty="0">
                <a:latin typeface="等线" panose="02010600030101010101" charset="-122"/>
                <a:ea typeface="等线" panose="02010600030101010101" charset="-122"/>
              </a:rPr>
              <a:t> full sunlight</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high optimum temperature for photosynthesis</a:t>
            </a:r>
            <a:r>
              <a:rPr lang="en-US" altLang="zh-CN" dirty="0">
                <a:latin typeface="等线" panose="02010600030101010101" charset="-122"/>
                <a:ea typeface="等线" panose="02010600030101010101" charset="-122"/>
              </a:rPr>
              <a:t>;</a:t>
            </a:r>
            <a:r>
              <a:rPr lang="zh-CN" altLang="en-US" dirty="0">
                <a:latin typeface="等线" panose="02010600030101010101" charset="-122"/>
                <a:ea typeface="等线" panose="02010600030101010101" charset="-122"/>
              </a:rPr>
              <a:t> high photosynthetic rate under strong light conditions</a:t>
            </a:r>
            <a:r>
              <a:rPr lang="en-US" altLang="zh-CN" dirty="0">
                <a:latin typeface="等线" panose="02010600030101010101" charset="-122"/>
                <a:ea typeface="等线" panose="02010600030101010101" charset="-122"/>
              </a:rPr>
              <a:t>. Thus, maize</a:t>
            </a:r>
            <a:r>
              <a:rPr lang="zh-CN" altLang="en-US" dirty="0">
                <a:latin typeface="等线" panose="02010600030101010101" charset="-122"/>
                <a:ea typeface="等线" panose="02010600030101010101" charset="-122"/>
              </a:rPr>
              <a:t> has stronger environmental adaptability than C3 plants</a:t>
            </a:r>
            <a:r>
              <a:rPr lang="en-US" altLang="zh-CN" dirty="0">
                <a:latin typeface="等线" panose="02010600030101010101" charset="-122"/>
                <a:ea typeface="等线" panose="02010600030101010101" charset="-122"/>
              </a:rPr>
              <a:t>.</a:t>
            </a:r>
            <a:endParaRPr lang="en-US" altLang="zh-CN" dirty="0">
              <a:latin typeface="等线" panose="02010600030101010101" charset="-122"/>
              <a:ea typeface="等线" panose="02010600030101010101" charset="-122"/>
            </a:endParaRPr>
          </a:p>
        </p:txBody>
      </p:sp>
      <p:sp>
        <p:nvSpPr>
          <p:cNvPr id="2" name="文本框 1"/>
          <p:cNvSpPr txBox="1"/>
          <p:nvPr/>
        </p:nvSpPr>
        <p:spPr>
          <a:xfrm>
            <a:off x="413761" y="908909"/>
            <a:ext cx="7776864" cy="398780"/>
          </a:xfrm>
          <a:prstGeom prst="rect">
            <a:avLst/>
          </a:prstGeom>
          <a:noFill/>
        </p:spPr>
        <p:txBody>
          <a:bodyPr wrap="square" rtlCol="0">
            <a:spAutoFit/>
          </a:bodyPr>
          <a:lstStyle/>
          <a:p>
            <a:r>
              <a:rPr lang="en-US" altLang="zh-CN" sz="2000" b="1" dirty="0">
                <a:solidFill>
                  <a:schemeClr val="tx1"/>
                </a:solidFill>
                <a:latin typeface="等线" panose="02010600030101010101" charset="-122"/>
                <a:ea typeface="等线" panose="02010600030101010101" charset="-122"/>
              </a:rPr>
              <a:t>Brief introduction of maize production worldwide</a:t>
            </a:r>
            <a:endParaRPr lang="en-US" altLang="zh-CN" sz="2000" b="1" dirty="0">
              <a:solidFill>
                <a:schemeClr val="tx1"/>
              </a:solidFill>
              <a:latin typeface="等线" panose="02010600030101010101" charset="-122"/>
              <a:ea typeface="等线" panose="02010600030101010101"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27975" y="1924685"/>
            <a:ext cx="4023360" cy="3134360"/>
          </a:xfrm>
          <a:prstGeom prst="rect">
            <a:avLst/>
          </a:prstGeom>
        </p:spPr>
      </p:pic>
      <p:sp>
        <p:nvSpPr>
          <p:cNvPr id="6" name="矩形 5"/>
          <p:cNvSpPr/>
          <p:nvPr/>
        </p:nvSpPr>
        <p:spPr>
          <a:xfrm>
            <a:off x="414020" y="5520055"/>
            <a:ext cx="11536680" cy="1337945"/>
          </a:xfrm>
          <a:prstGeom prst="rect">
            <a:avLst/>
          </a:prstGeom>
        </p:spPr>
        <p:txBody>
          <a:bodyPr wrap="square">
            <a:spAutoFit/>
          </a:bodyPr>
          <a:p>
            <a:pPr marL="342900" indent="-342900" algn="just">
              <a:lnSpc>
                <a:spcPct val="150000"/>
              </a:lnSpc>
              <a:buFont typeface="Wingdings" panose="05000000000000000000" pitchFamily="2" charset="2"/>
              <a:buChar char="Ø"/>
            </a:pPr>
            <a:r>
              <a:rPr lang="en-US" altLang="zh-CN" dirty="0">
                <a:latin typeface="等线" panose="02010600030101010101" charset="-122"/>
                <a:ea typeface="等线" panose="02010600030101010101" charset="-122"/>
              </a:rPr>
              <a:t>Maize </a:t>
            </a:r>
            <a:r>
              <a:rPr lang="zh-CN" altLang="zh-CN" dirty="0">
                <a:latin typeface="等线" panose="02010600030101010101" charset="-122"/>
                <a:ea typeface="等线" panose="02010600030101010101" charset="-122"/>
              </a:rPr>
              <a:t>is one of the three major food crops world</a:t>
            </a:r>
            <a:r>
              <a:rPr lang="en-US" altLang="zh-CN" dirty="0">
                <a:latin typeface="等线" panose="02010600030101010101" charset="-122"/>
                <a:ea typeface="等线" panose="02010600030101010101" charset="-122"/>
              </a:rPr>
              <a:t>wide</a:t>
            </a:r>
            <a:r>
              <a:rPr lang="zh-CN" altLang="zh-CN" dirty="0">
                <a:latin typeface="等线" panose="02010600030101010101" charset="-122"/>
                <a:ea typeface="等线" panose="02010600030101010101" charset="-122"/>
              </a:rPr>
              <a:t>, </a:t>
            </a:r>
            <a:r>
              <a:rPr lang="en-US" altLang="zh-CN" dirty="0">
                <a:latin typeface="等线" panose="02010600030101010101" charset="-122"/>
                <a:ea typeface="等线" panose="02010600030101010101" charset="-122"/>
              </a:rPr>
              <a:t>with</a:t>
            </a:r>
            <a:r>
              <a:rPr lang="zh-CN" altLang="zh-CN" dirty="0">
                <a:latin typeface="等线" panose="02010600030101010101" charset="-122"/>
                <a:ea typeface="等线" panose="02010600030101010101" charset="-122"/>
              </a:rPr>
              <a:t> a wide range of uses such as food, feed</a:t>
            </a:r>
            <a:r>
              <a:rPr lang="en-US" altLang="zh-CN" dirty="0">
                <a:latin typeface="等线" panose="02010600030101010101" charset="-122"/>
                <a:ea typeface="等线" panose="02010600030101010101" charset="-122"/>
              </a:rPr>
              <a:t>,</a:t>
            </a:r>
            <a:r>
              <a:rPr lang="zh-CN" altLang="zh-CN" dirty="0">
                <a:latin typeface="等线" panose="02010600030101010101" charset="-122"/>
                <a:ea typeface="等线" panose="02010600030101010101" charset="-122"/>
              </a:rPr>
              <a:t> and industrial raw materials. With the growth of production and demand, </a:t>
            </a:r>
            <a:r>
              <a:rPr lang="en-US" altLang="zh-CN" dirty="0">
                <a:latin typeface="等线" panose="02010600030101010101" charset="-122"/>
                <a:ea typeface="等线" panose="02010600030101010101" charset="-122"/>
              </a:rPr>
              <a:t>maize </a:t>
            </a:r>
            <a:r>
              <a:rPr lang="zh-CN" altLang="zh-CN" dirty="0">
                <a:latin typeface="等线" panose="02010600030101010101" charset="-122"/>
                <a:ea typeface="等线" panose="02010600030101010101" charset="-122"/>
              </a:rPr>
              <a:t>has become the world's largest grain variety, accounting for more than 40% of global grain production</a:t>
            </a:r>
            <a:r>
              <a:rPr lang="en-US" altLang="zh-CN" dirty="0">
                <a:latin typeface="等线" panose="02010600030101010101" charset="-122"/>
                <a:ea typeface="等线" panose="02010600030101010101" charset="-122"/>
              </a:rPr>
              <a:t>.</a:t>
            </a:r>
            <a:endParaRPr lang="en-US" altLang="zh-CN" dirty="0">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4672"/>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8" name="矩形 7"/>
          <p:cNvSpPr/>
          <p:nvPr/>
        </p:nvSpPr>
        <p:spPr>
          <a:xfrm>
            <a:off x="646498" y="873954"/>
            <a:ext cx="7468870" cy="398780"/>
          </a:xfrm>
          <a:prstGeom prst="rect">
            <a:avLst/>
          </a:prstGeom>
        </p:spPr>
        <p:txBody>
          <a:bodyPr wrap="none">
            <a:spAutoFit/>
          </a:bodyPr>
          <a:lstStyle/>
          <a:p>
            <a:pPr algn="l"/>
            <a:r>
              <a:rPr lang="zh-CN" altLang="en-US" sz="2000" b="1" dirty="0">
                <a:solidFill>
                  <a:schemeClr val="tx1"/>
                </a:solidFill>
                <a:latin typeface="等线" panose="02010600030101010101" charset="-122"/>
                <a:ea typeface="等线" panose="02010600030101010101" charset="-122"/>
                <a:sym typeface="Impact" panose="020B0806030902050204" pitchFamily="34" charset="0"/>
              </a:rPr>
              <a:t>Corn processing creates more market opportunities for farmers</a:t>
            </a:r>
            <a:endParaRPr lang="zh-CN" altLang="en-US" sz="2000" b="1" dirty="0">
              <a:solidFill>
                <a:schemeClr val="tx1"/>
              </a:solidFill>
              <a:latin typeface="等线" panose="02010600030101010101" charset="-122"/>
              <a:ea typeface="等线" panose="02010600030101010101" charset="-122"/>
              <a:sym typeface="Impact" panose="020B0806030902050204" pitchFamily="34" charset="0"/>
            </a:endParaRPr>
          </a:p>
        </p:txBody>
      </p:sp>
      <p:sp>
        <p:nvSpPr>
          <p:cNvPr id="6" name="文本框 5"/>
          <p:cNvSpPr txBox="1"/>
          <p:nvPr/>
        </p:nvSpPr>
        <p:spPr>
          <a:xfrm>
            <a:off x="646252" y="1334156"/>
            <a:ext cx="11017224" cy="5169535"/>
          </a:xfrm>
          <a:prstGeom prst="rect">
            <a:avLst/>
          </a:prstGeom>
          <a:noFill/>
        </p:spPr>
        <p:txBody>
          <a:bodyPr wrap="square" rtlCol="0">
            <a:spAutoFit/>
          </a:bodyPr>
          <a:lstStyle/>
          <a:p>
            <a:pPr algn="just">
              <a:lnSpc>
                <a:spcPct val="150000"/>
              </a:lnSpc>
            </a:pPr>
            <a:r>
              <a:rPr lang="zh-CN" altLang="en-US" sz="2000" dirty="0">
                <a:latin typeface="等线" panose="02010600030101010101" charset="-122"/>
                <a:ea typeface="等线" panose="02010600030101010101" charset="-122"/>
              </a:rPr>
              <a:t>Corn is </a:t>
            </a:r>
            <a:r>
              <a:rPr lang="en-US" altLang="zh-CN" sz="2000" dirty="0">
                <a:latin typeface="等线" panose="02010600030101010101" charset="-122"/>
                <a:ea typeface="等线" panose="02010600030101010101" charset="-122"/>
              </a:rPr>
              <a:t>nutritious</a:t>
            </a:r>
            <a:r>
              <a:rPr lang="zh-CN" altLang="en-US" sz="2000" dirty="0">
                <a:latin typeface="等线" panose="02010600030101010101" charset="-122"/>
                <a:ea typeface="等线" panose="02010600030101010101" charset="-122"/>
              </a:rPr>
              <a:t>, with 73% starch, 8.5% protein, 4.3% fat</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 and rich vitamins. It is </a:t>
            </a:r>
            <a:r>
              <a:rPr lang="en-US" altLang="zh-CN" sz="2000" dirty="0">
                <a:latin typeface="等线" panose="02010600030101010101" charset="-122"/>
                <a:ea typeface="等线" panose="02010600030101010101" charset="-122"/>
              </a:rPr>
              <a:t>used as</a:t>
            </a:r>
            <a:r>
              <a:rPr lang="zh-CN" altLang="en-US" sz="2000" dirty="0">
                <a:latin typeface="等线" panose="02010600030101010101" charset="-122"/>
                <a:ea typeface="等线" panose="02010600030101010101" charset="-122"/>
              </a:rPr>
              <a:t> food, feed</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 and industrial raw material. Therefore, the corn industry chain is the longest among grains。</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zh-CN" altLang="en-US" sz="2000" dirty="0">
                <a:latin typeface="等线" panose="02010600030101010101" charset="-122"/>
                <a:ea typeface="等线" panose="02010600030101010101" charset="-122"/>
              </a:rPr>
              <a:t>At present, one</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third of the world's population </a:t>
            </a:r>
            <a:r>
              <a:rPr lang="en-US" altLang="zh-CN" sz="2000" dirty="0">
                <a:latin typeface="等线" panose="02010600030101010101" charset="-122"/>
                <a:ea typeface="等线" panose="02010600030101010101" charset="-122"/>
              </a:rPr>
              <a:t>feed on </a:t>
            </a:r>
            <a:r>
              <a:rPr lang="zh-CN" altLang="en-US" sz="2000" dirty="0">
                <a:latin typeface="等线" panose="02010600030101010101" charset="-122"/>
                <a:ea typeface="等线" panose="02010600030101010101" charset="-122"/>
              </a:rPr>
              <a:t>corn</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Suitable as a feed. </a:t>
            </a:r>
            <a:r>
              <a:rPr lang="zh-CN" altLang="en-US" sz="2000" dirty="0">
                <a:latin typeface="等线" panose="02010600030101010101" charset="-122"/>
                <a:ea typeface="等线" panose="02010600030101010101" charset="-122"/>
              </a:rPr>
              <a:t>Corn for feed accounts for more than 60% of global corn production, even more than 70% in some countries</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Corn </a:t>
            </a:r>
            <a:r>
              <a:rPr lang="zh-CN" altLang="en-US" sz="2000" dirty="0">
                <a:latin typeface="等线" panose="02010600030101010101" charset="-122"/>
                <a:ea typeface="等线" panose="02010600030101010101" charset="-122"/>
              </a:rPr>
              <a:t>is </a:t>
            </a:r>
            <a:r>
              <a:rPr lang="en-US" altLang="zh-CN" sz="2000" dirty="0">
                <a:latin typeface="等线" panose="02010600030101010101" charset="-122"/>
                <a:ea typeface="等线" panose="02010600030101010101" charset="-122"/>
              </a:rPr>
              <a:t>a </a:t>
            </a:r>
            <a:r>
              <a:rPr lang="zh-CN" altLang="en-US" sz="2000" dirty="0">
                <a:latin typeface="等线" panose="02010600030101010101" charset="-122"/>
                <a:ea typeface="等线" panose="02010600030101010101" charset="-122"/>
              </a:rPr>
              <a:t>source of edible vegetable oil. The oil extracted from </a:t>
            </a:r>
            <a:r>
              <a:rPr lang="en-US" altLang="zh-CN" sz="2000" dirty="0">
                <a:latin typeface="等线" panose="02010600030101010101" charset="-122"/>
                <a:ea typeface="等线" panose="02010600030101010101" charset="-122"/>
              </a:rPr>
              <a:t>corn germ</a:t>
            </a:r>
            <a:r>
              <a:rPr lang="zh-CN" altLang="en-US" sz="2000" dirty="0">
                <a:latin typeface="等线" panose="02010600030101010101" charset="-122"/>
                <a:ea typeface="等线" panose="02010600030101010101" charset="-122"/>
              </a:rPr>
              <a:t> is rich in unsaturated fatty acids and vitamin E, with high nutritional value</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Corn </a:t>
            </a:r>
            <a:r>
              <a:rPr lang="zh-CN" altLang="en-US" sz="2000" dirty="0">
                <a:latin typeface="等线" panose="02010600030101010101" charset="-122"/>
                <a:ea typeface="等线" panose="02010600030101010101" charset="-122"/>
              </a:rPr>
              <a:t>is also an important industrial raw material. </a:t>
            </a:r>
            <a:r>
              <a:rPr lang="zh-CN" altLang="en-US" sz="2000" dirty="0">
                <a:latin typeface="等线" panose="02010600030101010101" charset="-122"/>
                <a:ea typeface="等线" panose="02010600030101010101" charset="-122"/>
                <a:sym typeface="+mn-ea"/>
              </a:rPr>
              <a:t>At present, corn used as industrial raw material accounts for about 15% of the total utilization in industrialized countries</a:t>
            </a:r>
            <a:r>
              <a:rPr lang="en-US" altLang="zh-CN" sz="2000" dirty="0">
                <a:latin typeface="等线" panose="02010600030101010101" charset="-122"/>
                <a:ea typeface="等线" panose="02010600030101010101" charset="-122"/>
                <a:sym typeface="+mn-ea"/>
              </a:rPr>
              <a:t>.</a:t>
            </a:r>
            <a:endParaRPr lang="zh-CN" altLang="en-US" sz="2000" dirty="0">
              <a:latin typeface="等线" panose="02010600030101010101" charset="-122"/>
              <a:ea typeface="等线" panose="02010600030101010101" charset="-122"/>
            </a:endParaRPr>
          </a:p>
          <a:p>
            <a:pPr indent="0" algn="just">
              <a:lnSpc>
                <a:spcPct val="150000"/>
              </a:lnSpc>
              <a:buFont typeface="Wingdings" panose="05000000000000000000" pitchFamily="2" charset="2"/>
              <a:buNone/>
            </a:pPr>
            <a:r>
              <a:rPr lang="en-US" altLang="zh-CN" sz="2000" dirty="0">
                <a:latin typeface="等线" panose="02010600030101010101" charset="-122"/>
                <a:ea typeface="等线" panose="02010600030101010101" charset="-122"/>
              </a:rPr>
              <a:t>Maize</a:t>
            </a:r>
            <a:r>
              <a:rPr lang="zh-CN" altLang="en-US" sz="2000" dirty="0">
                <a:latin typeface="等线" panose="02010600030101010101" charset="-122"/>
                <a:ea typeface="等线" panose="02010600030101010101" charset="-122"/>
              </a:rPr>
              <a:t> is the cereal crop with the most processing </a:t>
            </a:r>
            <a:r>
              <a:rPr lang="zh-CN" altLang="en-US" sz="2000" dirty="0">
                <a:latin typeface="等线" panose="02010600030101010101" charset="-122"/>
                <a:ea typeface="等线" panose="02010600030101010101" charset="-122"/>
                <a:sym typeface="+mn-ea"/>
              </a:rPr>
              <a:t>varieties</a:t>
            </a:r>
            <a:r>
              <a:rPr lang="zh-CN" altLang="en-US" sz="2000" dirty="0">
                <a:latin typeface="等线" panose="02010600030101010101" charset="-122"/>
                <a:ea typeface="等线" panose="02010600030101010101" charset="-122"/>
              </a:rPr>
              <a:t>, the longest chain</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 and the highest </a:t>
            </a:r>
            <a:r>
              <a:rPr lang="en-US" altLang="zh-CN" sz="2000" dirty="0">
                <a:latin typeface="等线" panose="02010600030101010101" charset="-122"/>
                <a:ea typeface="等线" panose="02010600030101010101" charset="-122"/>
              </a:rPr>
              <a:t>added </a:t>
            </a:r>
            <a:r>
              <a:rPr lang="zh-CN" altLang="en-US" sz="2000" dirty="0">
                <a:latin typeface="等线" panose="02010600030101010101" charset="-122"/>
                <a:ea typeface="等线" panose="02010600030101010101" charset="-122"/>
              </a:rPr>
              <a:t>value. There are more than 2000 deep-processing varieties. </a:t>
            </a:r>
            <a:endParaRPr lang="en-US" altLang="zh-CN" sz="2000" dirty="0">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872810" y="908678"/>
            <a:ext cx="2566670"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1. Corn as staple food</a:t>
            </a:r>
            <a:endParaRPr lang="zh-CN" altLang="en-US" sz="2000" dirty="0">
              <a:latin typeface="等线" panose="02010600030101010101" charset="-122"/>
              <a:ea typeface="等线" panose="02010600030101010101" charset="-122"/>
            </a:endParaRPr>
          </a:p>
        </p:txBody>
      </p:sp>
      <p:sp>
        <p:nvSpPr>
          <p:cNvPr id="6" name="文本框 5"/>
          <p:cNvSpPr txBox="1"/>
          <p:nvPr/>
        </p:nvSpPr>
        <p:spPr>
          <a:xfrm>
            <a:off x="873125" y="1461770"/>
            <a:ext cx="8235315" cy="4246245"/>
          </a:xfrm>
          <a:prstGeom prst="rect">
            <a:avLst/>
          </a:prstGeom>
          <a:noFill/>
        </p:spPr>
        <p:txBody>
          <a:bodyPr wrap="square" rtlCol="0">
            <a:spAutoFit/>
          </a:bodyPr>
          <a:lstStyle/>
          <a:p>
            <a:pPr algn="just">
              <a:lnSpc>
                <a:spcPct val="150000"/>
              </a:lnSpc>
            </a:pPr>
            <a:r>
              <a:rPr sz="2000" dirty="0">
                <a:latin typeface="等线" panose="02010600030101010101" charset="-122"/>
                <a:ea typeface="等线" panose="02010600030101010101" charset="-122"/>
              </a:rPr>
              <a:t>Fresh corn: </a:t>
            </a:r>
            <a:r>
              <a:rPr sz="2000" dirty="0">
                <a:latin typeface="等线" panose="02010600030101010101" charset="-122"/>
                <a:ea typeface="等线" panose="02010600030101010101" charset="-122"/>
                <a:sym typeface="+mn-ea"/>
              </a:rPr>
              <a:t>hundreds of varieties</a:t>
            </a:r>
            <a:r>
              <a:rPr lang="en-US" sz="2000" dirty="0">
                <a:latin typeface="等线" panose="02010600030101010101" charset="-122"/>
                <a:ea typeface="等线" panose="02010600030101010101" charset="-122"/>
                <a:sym typeface="+mn-ea"/>
              </a:rPr>
              <a:t>, including</a:t>
            </a:r>
            <a:r>
              <a:rPr sz="2000" dirty="0">
                <a:latin typeface="等线" panose="02010600030101010101" charset="-122"/>
                <a:ea typeface="等线" panose="02010600030101010101" charset="-122"/>
              </a:rPr>
              <a:t> sweet corn, waxy corn</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 and sweet waxy corn</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 and </a:t>
            </a:r>
            <a:r>
              <a:rPr lang="en-US" sz="2000" dirty="0">
                <a:latin typeface="等线" panose="02010600030101010101" charset="-122"/>
                <a:ea typeface="等线" panose="02010600030101010101" charset="-122"/>
              </a:rPr>
              <a:t>so on</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T</a:t>
            </a:r>
            <a:r>
              <a:rPr sz="2000" dirty="0">
                <a:latin typeface="等线" panose="02010600030101010101" charset="-122"/>
                <a:ea typeface="等线" panose="02010600030101010101" charset="-122"/>
              </a:rPr>
              <a:t>he </a:t>
            </a:r>
            <a:r>
              <a:rPr lang="en-US" sz="2000" dirty="0">
                <a:latin typeface="等线" panose="02010600030101010101" charset="-122"/>
                <a:ea typeface="等线" panose="02010600030101010101" charset="-122"/>
              </a:rPr>
              <a:t>worldwide </a:t>
            </a:r>
            <a:r>
              <a:rPr sz="2000" dirty="0">
                <a:latin typeface="等线" panose="02010600030101010101" charset="-122"/>
                <a:ea typeface="等线" panose="02010600030101010101" charset="-122"/>
              </a:rPr>
              <a:t>planting area shows a steady growth trend, </a:t>
            </a:r>
            <a:r>
              <a:rPr lang="en-US" sz="2000" dirty="0">
                <a:latin typeface="等线" panose="02010600030101010101" charset="-122"/>
                <a:ea typeface="等线" panose="02010600030101010101" charset="-122"/>
              </a:rPr>
              <a:t>as </a:t>
            </a:r>
            <a:r>
              <a:rPr sz="2000" dirty="0">
                <a:latin typeface="等线" panose="02010600030101010101" charset="-122"/>
                <a:ea typeface="等线" panose="02010600030101010101" charset="-122"/>
              </a:rPr>
              <a:t>the planting area in China has reached 20 million mu. </a:t>
            </a:r>
            <a:r>
              <a:rPr lang="en-US" sz="2000" dirty="0">
                <a:latin typeface="等线" panose="02010600030101010101" charset="-122"/>
                <a:ea typeface="等线" panose="02010600030101010101" charset="-122"/>
              </a:rPr>
              <a:t>Processing methods include</a:t>
            </a:r>
            <a:r>
              <a:rPr sz="2000" dirty="0">
                <a:latin typeface="等线" panose="02010600030101010101" charset="-122"/>
                <a:ea typeface="等线" panose="02010600030101010101" charset="-122"/>
              </a:rPr>
              <a:t> direct fresh eating, quick freezing and vacuum preservation, canned sweet corn</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etc</a:t>
            </a:r>
            <a:r>
              <a:rPr sz="2000" dirty="0">
                <a:latin typeface="等线" panose="02010600030101010101" charset="-122"/>
                <a:ea typeface="等线" panose="02010600030101010101" charset="-122"/>
              </a:rPr>
              <a:t>.</a:t>
            </a:r>
            <a:endParaRPr sz="2000" dirty="0">
              <a:latin typeface="等线" panose="02010600030101010101" charset="-122"/>
              <a:ea typeface="等线" panose="02010600030101010101" charset="-122"/>
            </a:endParaRPr>
          </a:p>
          <a:p>
            <a:pPr algn="just">
              <a:lnSpc>
                <a:spcPct val="150000"/>
              </a:lnSpc>
            </a:pPr>
            <a:endParaRPr sz="2000" dirty="0">
              <a:latin typeface="等线" panose="02010600030101010101" charset="-122"/>
              <a:ea typeface="等线" panose="02010600030101010101" charset="-122"/>
            </a:endParaRPr>
          </a:p>
          <a:p>
            <a:pPr algn="just">
              <a:lnSpc>
                <a:spcPct val="150000"/>
              </a:lnSpc>
            </a:pPr>
            <a:r>
              <a:rPr lang="en-US" sz="2000" dirty="0">
                <a:latin typeface="等线" panose="02010600030101010101" charset="-122"/>
                <a:ea typeface="等线" panose="02010600030101010101" charset="-122"/>
              </a:rPr>
              <a:t>Processed c</a:t>
            </a:r>
            <a:r>
              <a:rPr sz="2000" dirty="0">
                <a:latin typeface="等线" panose="02010600030101010101" charset="-122"/>
                <a:ea typeface="等线" panose="02010600030101010101" charset="-122"/>
              </a:rPr>
              <a:t>orn</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products: corn </a:t>
            </a:r>
            <a:r>
              <a:rPr lang="en-US" sz="2000" dirty="0">
                <a:latin typeface="等线" panose="02010600030101010101" charset="-122"/>
                <a:ea typeface="等线" panose="02010600030101010101" charset="-122"/>
              </a:rPr>
              <a:t>grits</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dried </a:t>
            </a:r>
            <a:r>
              <a:rPr sz="2000" dirty="0">
                <a:latin typeface="等线" panose="02010600030101010101" charset="-122"/>
                <a:ea typeface="等线" panose="02010600030101010101" charset="-122"/>
              </a:rPr>
              <a:t>corn noodles, high</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gluten corn flour, etc.</a:t>
            </a:r>
            <a:endParaRPr sz="2000" dirty="0">
              <a:latin typeface="等线" panose="02010600030101010101" charset="-122"/>
              <a:ea typeface="等线" panose="02010600030101010101" charset="-122"/>
            </a:endParaRPr>
          </a:p>
          <a:p>
            <a:pPr algn="just">
              <a:lnSpc>
                <a:spcPct val="150000"/>
              </a:lnSpc>
            </a:pPr>
            <a:endParaRPr lang="zh-CN" altLang="en-US" sz="2000" dirty="0">
              <a:latin typeface="等线" panose="02010600030101010101" charset="-122"/>
              <a:ea typeface="等线" panose="02010600030101010101" charset="-122"/>
            </a:endParaRPr>
          </a:p>
        </p:txBody>
      </p:sp>
      <p:pic>
        <p:nvPicPr>
          <p:cNvPr id="2" name="图片 1"/>
          <p:cNvPicPr>
            <a:picLocks noChangeAspect="1"/>
          </p:cNvPicPr>
          <p:nvPr/>
        </p:nvPicPr>
        <p:blipFill>
          <a:blip r:embed="rId1"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11932" t="7587" r="11932" b="6006"/>
          <a:stretch>
            <a:fillRect/>
          </a:stretch>
        </p:blipFill>
        <p:spPr>
          <a:xfrm>
            <a:off x="9108440" y="1657350"/>
            <a:ext cx="2576830" cy="4165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698206" y="908768"/>
            <a:ext cx="3110865"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2. Deep processing of corn</a:t>
            </a:r>
            <a:endParaRPr lang="en-US" altLang="zh-CN" sz="2000" dirty="0">
              <a:latin typeface="等线" panose="02010600030101010101" charset="-122"/>
              <a:ea typeface="等线" panose="02010600030101010101" charset="-122"/>
            </a:endParaRPr>
          </a:p>
        </p:txBody>
      </p:sp>
      <p:sp>
        <p:nvSpPr>
          <p:cNvPr id="6" name="文本框 5"/>
          <p:cNvSpPr txBox="1"/>
          <p:nvPr/>
        </p:nvSpPr>
        <p:spPr>
          <a:xfrm>
            <a:off x="698500" y="1461770"/>
            <a:ext cx="10581640" cy="1014730"/>
          </a:xfrm>
          <a:prstGeom prst="rect">
            <a:avLst/>
          </a:prstGeom>
          <a:noFill/>
        </p:spPr>
        <p:txBody>
          <a:bodyPr wrap="square" rtlCol="0">
            <a:spAutoFit/>
          </a:bodyPr>
          <a:lstStyle/>
          <a:p>
            <a:pPr algn="just">
              <a:lnSpc>
                <a:spcPct val="150000"/>
              </a:lnSpc>
            </a:pPr>
            <a:r>
              <a:rPr lang="en-US" altLang="zh-CN" sz="2000" dirty="0">
                <a:latin typeface="等线" panose="02010600030101010101" charset="-122"/>
                <a:ea typeface="等线" panose="02010600030101010101" charset="-122"/>
              </a:rPr>
              <a:t>Episperm</a:t>
            </a:r>
            <a:r>
              <a:rPr lang="zh-CN" altLang="en-US" sz="2000" dirty="0">
                <a:latin typeface="等线" panose="02010600030101010101" charset="-122"/>
                <a:ea typeface="等线" panose="02010600030101010101" charset="-122"/>
              </a:rPr>
              <a:t>, endosperm</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 and germ compose </a:t>
            </a:r>
            <a:r>
              <a:rPr lang="en-US" altLang="zh-CN" sz="2000" dirty="0">
                <a:latin typeface="等线" panose="02010600030101010101" charset="-122"/>
                <a:ea typeface="等线" panose="02010600030101010101" charset="-122"/>
              </a:rPr>
              <a:t>the corn kernel</a:t>
            </a:r>
            <a:r>
              <a:rPr lang="zh-CN" altLang="en-US" sz="2000" dirty="0">
                <a:latin typeface="等线" panose="02010600030101010101" charset="-122"/>
                <a:ea typeface="等线" panose="02010600030101010101" charset="-122"/>
              </a:rPr>
              <a:t>. In the deep processing of corn, the three parts are separated to produce different products</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p:txBody>
      </p:sp>
      <p:sp>
        <p:nvSpPr>
          <p:cNvPr id="7" name="矩形 6"/>
          <p:cNvSpPr/>
          <p:nvPr/>
        </p:nvSpPr>
        <p:spPr>
          <a:xfrm>
            <a:off x="2135560" y="3371562"/>
            <a:ext cx="531672" cy="1807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dirty="0"/>
              <a:t>Corn kernel</a:t>
            </a:r>
            <a:endParaRPr lang="en-US" altLang="zh-CN" dirty="0"/>
          </a:p>
        </p:txBody>
      </p:sp>
      <p:sp>
        <p:nvSpPr>
          <p:cNvPr id="9" name="矩形 8"/>
          <p:cNvSpPr/>
          <p:nvPr/>
        </p:nvSpPr>
        <p:spPr>
          <a:xfrm>
            <a:off x="3411855" y="4070985"/>
            <a:ext cx="138811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Episperm</a:t>
            </a:r>
            <a:endParaRPr lang="en-US" altLang="zh-CN" dirty="0"/>
          </a:p>
        </p:txBody>
      </p:sp>
      <p:sp>
        <p:nvSpPr>
          <p:cNvPr id="10" name="矩形 9"/>
          <p:cNvSpPr/>
          <p:nvPr/>
        </p:nvSpPr>
        <p:spPr>
          <a:xfrm>
            <a:off x="3411855" y="2867660"/>
            <a:ext cx="1388110" cy="504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Endosperm</a:t>
            </a:r>
            <a:endParaRPr lang="en-US" altLang="zh-CN" dirty="0"/>
          </a:p>
        </p:txBody>
      </p:sp>
      <p:sp>
        <p:nvSpPr>
          <p:cNvPr id="11" name="矩形 10"/>
          <p:cNvSpPr/>
          <p:nvPr/>
        </p:nvSpPr>
        <p:spPr>
          <a:xfrm>
            <a:off x="3411613" y="5344348"/>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Germ</a:t>
            </a:r>
            <a:endParaRPr lang="en-US" altLang="zh-CN" dirty="0"/>
          </a:p>
        </p:txBody>
      </p:sp>
      <p:sp>
        <p:nvSpPr>
          <p:cNvPr id="12" name="矩形 11"/>
          <p:cNvSpPr/>
          <p:nvPr/>
        </p:nvSpPr>
        <p:spPr>
          <a:xfrm>
            <a:off x="5703570" y="4041140"/>
            <a:ext cx="22510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Fiber feed</a:t>
            </a:r>
            <a:endParaRPr lang="en-US" altLang="zh-CN" dirty="0"/>
          </a:p>
        </p:txBody>
      </p:sp>
      <p:sp>
        <p:nvSpPr>
          <p:cNvPr id="13" name="矩形 12"/>
          <p:cNvSpPr/>
          <p:nvPr/>
        </p:nvSpPr>
        <p:spPr>
          <a:xfrm>
            <a:off x="5718175" y="5775960"/>
            <a:ext cx="2237740" cy="51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Corn oil</a:t>
            </a:r>
            <a:endParaRPr lang="en-US" altLang="zh-CN" dirty="0"/>
          </a:p>
        </p:txBody>
      </p:sp>
      <p:sp>
        <p:nvSpPr>
          <p:cNvPr id="14" name="矩形 13"/>
          <p:cNvSpPr/>
          <p:nvPr/>
        </p:nvSpPr>
        <p:spPr>
          <a:xfrm>
            <a:off x="5718175" y="4977130"/>
            <a:ext cx="2237105" cy="504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Corn meal</a:t>
            </a:r>
            <a:endParaRPr lang="zh-CN" altLang="en-US" dirty="0"/>
          </a:p>
        </p:txBody>
      </p:sp>
      <p:sp>
        <p:nvSpPr>
          <p:cNvPr id="15" name="矩形 14"/>
          <p:cNvSpPr/>
          <p:nvPr/>
        </p:nvSpPr>
        <p:spPr>
          <a:xfrm>
            <a:off x="5710555" y="2622550"/>
            <a:ext cx="224409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Starch</a:t>
            </a:r>
            <a:endParaRPr lang="en-US" altLang="zh-CN" dirty="0"/>
          </a:p>
        </p:txBody>
      </p:sp>
      <p:sp>
        <p:nvSpPr>
          <p:cNvPr id="16" name="矩形 15"/>
          <p:cNvSpPr/>
          <p:nvPr/>
        </p:nvSpPr>
        <p:spPr>
          <a:xfrm>
            <a:off x="5703268" y="3306761"/>
            <a:ext cx="225061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Albumen powder</a:t>
            </a:r>
            <a:endParaRPr lang="en-US" altLang="zh-CN" dirty="0"/>
          </a:p>
        </p:txBody>
      </p:sp>
      <p:sp>
        <p:nvSpPr>
          <p:cNvPr id="17" name="矩形 16"/>
          <p:cNvSpPr/>
          <p:nvPr/>
        </p:nvSpPr>
        <p:spPr>
          <a:xfrm>
            <a:off x="8954072" y="4041412"/>
            <a:ext cx="1966464" cy="55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Animal feed</a:t>
            </a:r>
            <a:endParaRPr lang="en-US" altLang="zh-CN" dirty="0"/>
          </a:p>
        </p:txBody>
      </p:sp>
      <p:cxnSp>
        <p:nvCxnSpPr>
          <p:cNvPr id="19" name="直接箭头连接符 18"/>
          <p:cNvCxnSpPr>
            <a:stCxn id="10" idx="3"/>
            <a:endCxn id="15" idx="1"/>
          </p:cNvCxnSpPr>
          <p:nvPr/>
        </p:nvCxnSpPr>
        <p:spPr>
          <a:xfrm flipV="1">
            <a:off x="4799856" y="2838230"/>
            <a:ext cx="910590" cy="281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0" idx="3"/>
            <a:endCxn id="16" idx="1"/>
          </p:cNvCxnSpPr>
          <p:nvPr/>
        </p:nvCxnSpPr>
        <p:spPr>
          <a:xfrm>
            <a:off x="4799857" y="3119535"/>
            <a:ext cx="903605" cy="402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9" idx="3"/>
            <a:endCxn id="12" idx="1"/>
          </p:cNvCxnSpPr>
          <p:nvPr/>
        </p:nvCxnSpPr>
        <p:spPr>
          <a:xfrm>
            <a:off x="4799747" y="4286960"/>
            <a:ext cx="903605" cy="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1" idx="3"/>
            <a:endCxn id="14" idx="1"/>
          </p:cNvCxnSpPr>
          <p:nvPr/>
        </p:nvCxnSpPr>
        <p:spPr>
          <a:xfrm flipV="1">
            <a:off x="4707757" y="5229538"/>
            <a:ext cx="1010285" cy="330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1" idx="3"/>
            <a:endCxn id="13" idx="1"/>
          </p:cNvCxnSpPr>
          <p:nvPr/>
        </p:nvCxnSpPr>
        <p:spPr>
          <a:xfrm>
            <a:off x="4707757" y="5560372"/>
            <a:ext cx="1010285" cy="47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7" idx="3"/>
          </p:cNvCxnSpPr>
          <p:nvPr/>
        </p:nvCxnSpPr>
        <p:spPr>
          <a:xfrm flipV="1">
            <a:off x="2667232" y="2949657"/>
            <a:ext cx="698634" cy="132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7" idx="3"/>
            <a:endCxn id="9" idx="1"/>
          </p:cNvCxnSpPr>
          <p:nvPr/>
        </p:nvCxnSpPr>
        <p:spPr>
          <a:xfrm>
            <a:off x="2667000" y="4275455"/>
            <a:ext cx="744855" cy="11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7" idx="3"/>
          </p:cNvCxnSpPr>
          <p:nvPr/>
        </p:nvCxnSpPr>
        <p:spPr>
          <a:xfrm>
            <a:off x="2667232" y="4275266"/>
            <a:ext cx="698634" cy="1343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6" idx="3"/>
          </p:cNvCxnSpPr>
          <p:nvPr/>
        </p:nvCxnSpPr>
        <p:spPr>
          <a:xfrm>
            <a:off x="7953886" y="3522786"/>
            <a:ext cx="878418" cy="60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2" idx="3"/>
            <a:endCxn id="17" idx="1"/>
          </p:cNvCxnSpPr>
          <p:nvPr/>
        </p:nvCxnSpPr>
        <p:spPr>
          <a:xfrm>
            <a:off x="7954819" y="4293730"/>
            <a:ext cx="999490" cy="22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4" idx="3"/>
          </p:cNvCxnSpPr>
          <p:nvPr/>
        </p:nvCxnSpPr>
        <p:spPr>
          <a:xfrm flipV="1">
            <a:off x="7955274" y="4472598"/>
            <a:ext cx="809721" cy="756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695400" y="908792"/>
            <a:ext cx="3110865" cy="553085"/>
          </a:xfrm>
          <a:prstGeom prst="rect">
            <a:avLst/>
          </a:prstGeom>
        </p:spPr>
        <p:txBody>
          <a:bodyPr wrap="none">
            <a:spAutoFit/>
          </a:bodyPr>
          <a:lstStyle/>
          <a:p>
            <a:pPr algn="l">
              <a:lnSpc>
                <a:spcPct val="150000"/>
              </a:lnSpc>
              <a:buClr>
                <a:srgbClr val="C00000"/>
              </a:buClr>
            </a:pPr>
            <a:r>
              <a:rPr lang="en-US" altLang="zh-CN" sz="2000" dirty="0">
                <a:latin typeface="等线" panose="02010600030101010101" charset="-122"/>
                <a:ea typeface="等线" panose="02010600030101010101" charset="-122"/>
                <a:sym typeface="+mn-ea"/>
              </a:rPr>
              <a:t>2. Deep processing of corn</a:t>
            </a:r>
            <a:endParaRPr lang="zh-CN" altLang="en-US" sz="2000" dirty="0">
              <a:latin typeface="等线" panose="02010600030101010101" charset="-122"/>
              <a:ea typeface="等线" panose="02010600030101010101" charset="-122"/>
            </a:endParaRPr>
          </a:p>
        </p:txBody>
      </p:sp>
      <p:graphicFrame>
        <p:nvGraphicFramePr>
          <p:cNvPr id="7" name="图表 6"/>
          <p:cNvGraphicFramePr/>
          <p:nvPr/>
        </p:nvGraphicFramePr>
        <p:xfrm>
          <a:off x="5791835" y="1628775"/>
          <a:ext cx="5758180" cy="449135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443230" y="1461770"/>
            <a:ext cx="5348605" cy="470789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CN" altLang="en-US" sz="2000" dirty="0">
                <a:latin typeface="等线" panose="02010600030101010101" charset="-122"/>
                <a:ea typeface="等线" panose="02010600030101010101" charset="-122"/>
              </a:rPr>
              <a:t>Starch (including starch sugar)</a:t>
            </a:r>
            <a:r>
              <a:rPr lang="en-US" altLang="zh-CN" sz="2000" dirty="0">
                <a:latin typeface="等线" panose="02010600030101010101" charset="-122"/>
                <a:ea typeface="等线" panose="02010600030101010101" charset="-122"/>
              </a:rPr>
              <a:t>: </a:t>
            </a:r>
            <a:r>
              <a:rPr lang="zh-CN" altLang="en-US" sz="2000" dirty="0">
                <a:latin typeface="等线" panose="02010600030101010101" charset="-122"/>
                <a:ea typeface="等线" panose="02010600030101010101" charset="-122"/>
                <a:sym typeface="+mn-ea"/>
              </a:rPr>
              <a:t>mainly </a:t>
            </a:r>
            <a:r>
              <a:rPr lang="en-US" altLang="zh-CN" sz="2000" dirty="0">
                <a:latin typeface="等线" panose="02010600030101010101" charset="-122"/>
                <a:ea typeface="等线" panose="02010600030101010101" charset="-122"/>
                <a:sym typeface="+mn-ea"/>
              </a:rPr>
              <a:t>for the </a:t>
            </a:r>
            <a:r>
              <a:rPr lang="zh-CN" altLang="en-US" sz="2000" dirty="0">
                <a:latin typeface="等线" panose="02010600030101010101" charset="-122"/>
                <a:ea typeface="等线" panose="02010600030101010101" charset="-122"/>
                <a:sym typeface="+mn-ea"/>
              </a:rPr>
              <a:t>edible </a:t>
            </a:r>
            <a:r>
              <a:rPr lang="en-US" altLang="zh-CN" sz="2000" dirty="0">
                <a:latin typeface="等线" panose="02010600030101010101" charset="-122"/>
                <a:ea typeface="等线" panose="02010600030101010101" charset="-122"/>
                <a:sym typeface="+mn-ea"/>
              </a:rPr>
              <a:t>purpose; </a:t>
            </a:r>
            <a:r>
              <a:rPr lang="zh-CN" altLang="en-US" sz="2000" dirty="0">
                <a:latin typeface="等线" panose="02010600030101010101" charset="-122"/>
                <a:ea typeface="等线" panose="02010600030101010101" charset="-122"/>
              </a:rPr>
              <a:t>accounts for more than 50% </a:t>
            </a:r>
            <a:r>
              <a:rPr lang="en-US" altLang="zh-CN" sz="2000" dirty="0">
                <a:latin typeface="等线" panose="02010600030101010101" charset="-122"/>
                <a:ea typeface="等线" panose="02010600030101010101" charset="-122"/>
              </a:rPr>
              <a:t>of the deep-processing product of corn.</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zh-CN" altLang="en-US" sz="2000" dirty="0">
                <a:latin typeface="等线" panose="02010600030101010101" charset="-122"/>
                <a:ea typeface="等线" panose="02010600030101010101" charset="-122"/>
              </a:rPr>
              <a:t>Citric acid</a:t>
            </a:r>
            <a:r>
              <a:rPr lang="en-US" altLang="zh-CN" sz="2000" dirty="0">
                <a:latin typeface="等线" panose="02010600030101010101" charset="-122"/>
                <a:ea typeface="等线" panose="02010600030101010101" charset="-122"/>
              </a:rPr>
              <a:t>:</a:t>
            </a:r>
            <a:r>
              <a:rPr lang="zh-CN" altLang="en-US" sz="2000" dirty="0">
                <a:latin typeface="等线" panose="02010600030101010101" charset="-122"/>
                <a:ea typeface="等线" panose="02010600030101010101" charset="-122"/>
              </a:rPr>
              <a:t> mainly used as a </a:t>
            </a:r>
            <a:r>
              <a:rPr lang="en-US" altLang="zh-CN" sz="2000" dirty="0">
                <a:latin typeface="等线" panose="02010600030101010101" charset="-122"/>
                <a:ea typeface="等线" panose="02010600030101010101" charset="-122"/>
              </a:rPr>
              <a:t>sour</a:t>
            </a:r>
            <a:r>
              <a:rPr lang="zh-CN" altLang="en-US" sz="2000" dirty="0">
                <a:latin typeface="等线" panose="02010600030101010101" charset="-122"/>
                <a:ea typeface="等线" panose="02010600030101010101" charset="-122"/>
              </a:rPr>
              <a:t> agent </a:t>
            </a:r>
            <a:r>
              <a:rPr lang="zh-CN" altLang="en-US" sz="2000" dirty="0">
                <a:latin typeface="等线" panose="02010600030101010101" charset="-122"/>
                <a:ea typeface="等线" panose="02010600030101010101" charset="-122"/>
                <a:sym typeface="+mn-ea"/>
              </a:rPr>
              <a:t>in beverages</a:t>
            </a:r>
            <a:r>
              <a:rPr lang="en-US" altLang="zh-CN" sz="2000" dirty="0">
                <a:latin typeface="等线" panose="02010600030101010101" charset="-122"/>
                <a:ea typeface="等线" panose="02010600030101010101" charset="-122"/>
                <a:sym typeface="+mn-ea"/>
              </a:rPr>
              <a:t>, </a:t>
            </a:r>
            <a:r>
              <a:rPr lang="en-US" altLang="zh-CN" sz="2000" dirty="0">
                <a:latin typeface="等线" panose="02010600030101010101" charset="-122"/>
                <a:ea typeface="等线" panose="02010600030101010101" charset="-122"/>
              </a:rPr>
              <a:t>lightly u</a:t>
            </a:r>
            <a:r>
              <a:rPr lang="zh-CN" altLang="en-US" sz="2000" dirty="0">
                <a:latin typeface="等线" panose="02010600030101010101" charset="-122"/>
                <a:ea typeface="等线" panose="02010600030101010101" charset="-122"/>
              </a:rPr>
              <a:t>sed as a detergent additive</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zh-CN" altLang="en-US" sz="2000" dirty="0">
                <a:latin typeface="等线" panose="02010600030101010101" charset="-122"/>
                <a:ea typeface="等线" panose="02010600030101010101" charset="-122"/>
              </a:rPr>
              <a:t>Lysine </a:t>
            </a:r>
            <a:r>
              <a:rPr lang="en-US" altLang="zh-CN" sz="2000" dirty="0">
                <a:latin typeface="等线" panose="02010600030101010101" charset="-122"/>
                <a:ea typeface="等线" panose="02010600030101010101" charset="-122"/>
                <a:sym typeface="+mn-ea"/>
              </a:rPr>
              <a:t>(</a:t>
            </a:r>
            <a:r>
              <a:rPr lang="zh-CN" altLang="en-US" sz="2000" dirty="0">
                <a:latin typeface="等线" panose="02010600030101010101" charset="-122"/>
                <a:ea typeface="等线" panose="02010600030101010101" charset="-122"/>
                <a:sym typeface="+mn-ea"/>
              </a:rPr>
              <a:t>an essential amino acid that cannot be synthesized by </a:t>
            </a:r>
            <a:r>
              <a:rPr lang="en-US" altLang="zh-CN" sz="2000" dirty="0">
                <a:latin typeface="等线" panose="02010600030101010101" charset="-122"/>
                <a:ea typeface="等线" panose="02010600030101010101" charset="-122"/>
                <a:sym typeface="+mn-ea"/>
              </a:rPr>
              <a:t>the </a:t>
            </a:r>
            <a:r>
              <a:rPr lang="zh-CN" altLang="en-US" sz="2000" dirty="0">
                <a:latin typeface="等线" panose="02010600030101010101" charset="-122"/>
                <a:ea typeface="等线" panose="02010600030101010101" charset="-122"/>
                <a:sym typeface="+mn-ea"/>
              </a:rPr>
              <a:t>human body</a:t>
            </a:r>
            <a:r>
              <a:rPr lang="en-US" altLang="zh-CN" sz="2000" dirty="0">
                <a:latin typeface="等线" panose="02010600030101010101" charset="-122"/>
                <a:ea typeface="等线" panose="02010600030101010101" charset="-122"/>
                <a:sym typeface="+mn-ea"/>
              </a:rPr>
              <a:t>)</a:t>
            </a:r>
            <a:r>
              <a:rPr lang="en-US" altLang="zh-CN" sz="2000" dirty="0">
                <a:latin typeface="等线" panose="02010600030101010101" charset="-122"/>
                <a:ea typeface="等线" panose="02010600030101010101" charset="-122"/>
              </a:rPr>
              <a:t>: </a:t>
            </a:r>
            <a:r>
              <a:rPr lang="zh-CN" altLang="en-US" sz="2000" dirty="0">
                <a:latin typeface="等线" panose="02010600030101010101" charset="-122"/>
                <a:ea typeface="等线" panose="02010600030101010101" charset="-122"/>
              </a:rPr>
              <a:t> </a:t>
            </a:r>
            <a:r>
              <a:rPr lang="zh-CN" altLang="en-US" sz="2000" dirty="0">
                <a:latin typeface="等线" panose="02010600030101010101" charset="-122"/>
                <a:ea typeface="等线" panose="02010600030101010101" charset="-122"/>
                <a:sym typeface="+mn-ea"/>
              </a:rPr>
              <a:t>mainly </a:t>
            </a:r>
            <a:r>
              <a:rPr lang="en-US" altLang="zh-CN" sz="2000" dirty="0">
                <a:latin typeface="等线" panose="02010600030101010101" charset="-122"/>
                <a:ea typeface="等线" panose="02010600030101010101" charset="-122"/>
                <a:sym typeface="+mn-ea"/>
              </a:rPr>
              <a:t>for human </a:t>
            </a:r>
            <a:r>
              <a:rPr lang="zh-CN" altLang="en-US" sz="2000" dirty="0">
                <a:latin typeface="等线" panose="02010600030101010101" charset="-122"/>
                <a:ea typeface="等线" panose="02010600030101010101" charset="-122"/>
                <a:sym typeface="+mn-ea"/>
              </a:rPr>
              <a:t>consum</a:t>
            </a:r>
            <a:r>
              <a:rPr lang="en-US" altLang="zh-CN" sz="2000" dirty="0">
                <a:latin typeface="等线" panose="02010600030101010101" charset="-122"/>
                <a:ea typeface="等线" panose="02010600030101010101" charset="-122"/>
                <a:sym typeface="+mn-ea"/>
              </a:rPr>
              <a:t>ption. </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MSG</a:t>
            </a:r>
            <a:r>
              <a:rPr lang="zh-CN" altLang="en-US" sz="2000" dirty="0">
                <a:latin typeface="等线" panose="02010600030101010101" charset="-122"/>
                <a:ea typeface="等线" panose="02010600030101010101" charset="-122"/>
              </a:rPr>
              <a:t> as </a:t>
            </a:r>
            <a:r>
              <a:rPr lang="en-US" altLang="zh-CN" sz="2000" dirty="0">
                <a:latin typeface="等线" panose="02010600030101010101" charset="-122"/>
                <a:ea typeface="等线" panose="02010600030101010101" charset="-122"/>
              </a:rPr>
              <a:t>a </a:t>
            </a:r>
            <a:r>
              <a:rPr lang="zh-CN" altLang="en-US" sz="2000" dirty="0">
                <a:latin typeface="等线" panose="02010600030101010101" charset="-122"/>
                <a:ea typeface="等线" panose="02010600030101010101" charset="-122"/>
              </a:rPr>
              <a:t>seasoning</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p:txBody>
      </p:sp>
      <p:sp>
        <p:nvSpPr>
          <p:cNvPr id="2" name="文本框 1"/>
          <p:cNvSpPr txBox="1"/>
          <p:nvPr/>
        </p:nvSpPr>
        <p:spPr>
          <a:xfrm>
            <a:off x="10756265" y="2442210"/>
            <a:ext cx="658495" cy="306705"/>
          </a:xfrm>
          <a:prstGeom prst="rect">
            <a:avLst/>
          </a:prstGeom>
          <a:solidFill>
            <a:srgbClr val="ECECEC"/>
          </a:solidFill>
        </p:spPr>
        <p:txBody>
          <a:bodyPr wrap="none" rtlCol="0">
            <a:spAutoFit/>
          </a:bodyPr>
          <a:p>
            <a:r>
              <a:rPr lang="en-US" altLang="zh-CN" sz="1400"/>
              <a:t>Starch</a:t>
            </a:r>
            <a:endParaRPr lang="en-US" altLang="zh-CN" sz="1400"/>
          </a:p>
        </p:txBody>
      </p:sp>
      <p:sp>
        <p:nvSpPr>
          <p:cNvPr id="6" name="文本框 5"/>
          <p:cNvSpPr txBox="1"/>
          <p:nvPr/>
        </p:nvSpPr>
        <p:spPr>
          <a:xfrm>
            <a:off x="10710545" y="2936875"/>
            <a:ext cx="704215" cy="275590"/>
          </a:xfrm>
          <a:prstGeom prst="rect">
            <a:avLst/>
          </a:prstGeom>
          <a:solidFill>
            <a:srgbClr val="ECECEC"/>
          </a:solidFill>
        </p:spPr>
        <p:txBody>
          <a:bodyPr wrap="square" rtlCol="0">
            <a:spAutoFit/>
          </a:bodyPr>
          <a:p>
            <a:r>
              <a:rPr lang="en-US" altLang="zh-CN" sz="1200"/>
              <a:t>Ethonal</a:t>
            </a:r>
            <a:endParaRPr lang="en-US" altLang="zh-CN" sz="1200"/>
          </a:p>
        </p:txBody>
      </p:sp>
      <p:sp>
        <p:nvSpPr>
          <p:cNvPr id="8" name="文本框 7"/>
          <p:cNvSpPr txBox="1"/>
          <p:nvPr/>
        </p:nvSpPr>
        <p:spPr>
          <a:xfrm>
            <a:off x="10759440" y="3399790"/>
            <a:ext cx="655320" cy="306705"/>
          </a:xfrm>
          <a:prstGeom prst="rect">
            <a:avLst/>
          </a:prstGeom>
          <a:solidFill>
            <a:srgbClr val="ECECEC"/>
          </a:solidFill>
        </p:spPr>
        <p:txBody>
          <a:bodyPr wrap="square" rtlCol="0">
            <a:spAutoFit/>
          </a:bodyPr>
          <a:p>
            <a:r>
              <a:rPr lang="en-US" altLang="zh-CN" sz="1400"/>
              <a:t>MSG</a:t>
            </a:r>
            <a:endParaRPr lang="en-US" altLang="zh-CN" sz="1400">
              <a:solidFill>
                <a:srgbClr val="ECECEC"/>
              </a:solidFill>
            </a:endParaRPr>
          </a:p>
        </p:txBody>
      </p:sp>
      <p:sp>
        <p:nvSpPr>
          <p:cNvPr id="9" name="文本框 8"/>
          <p:cNvSpPr txBox="1"/>
          <p:nvPr/>
        </p:nvSpPr>
        <p:spPr>
          <a:xfrm>
            <a:off x="10760075" y="3811270"/>
            <a:ext cx="654685" cy="521970"/>
          </a:xfrm>
          <a:prstGeom prst="rect">
            <a:avLst/>
          </a:prstGeom>
          <a:solidFill>
            <a:srgbClr val="ECECEC"/>
          </a:solidFill>
        </p:spPr>
        <p:txBody>
          <a:bodyPr wrap="square" rtlCol="0">
            <a:spAutoFit/>
          </a:bodyPr>
          <a:p>
            <a:r>
              <a:rPr lang="en-US" altLang="zh-CN" sz="1400"/>
              <a:t>Citric</a:t>
            </a:r>
            <a:r>
              <a:rPr lang="en-US" altLang="zh-CN" sz="1400">
                <a:solidFill>
                  <a:srgbClr val="ECECEC"/>
                </a:solidFill>
              </a:rPr>
              <a:t>   </a:t>
            </a:r>
            <a:r>
              <a:rPr lang="en-US" altLang="zh-CN" sz="1400"/>
              <a:t>   </a:t>
            </a:r>
            <a:endParaRPr lang="en-US" altLang="zh-CN" sz="1400"/>
          </a:p>
          <a:p>
            <a:r>
              <a:rPr lang="en-US" altLang="zh-CN" sz="1400"/>
              <a:t>Acid</a:t>
            </a:r>
            <a:endParaRPr lang="en-US" altLang="zh-CN" sz="1400"/>
          </a:p>
        </p:txBody>
      </p:sp>
      <p:sp>
        <p:nvSpPr>
          <p:cNvPr id="10" name="文本框 9"/>
          <p:cNvSpPr txBox="1"/>
          <p:nvPr/>
        </p:nvSpPr>
        <p:spPr>
          <a:xfrm>
            <a:off x="10760075" y="4351020"/>
            <a:ext cx="655320" cy="306705"/>
          </a:xfrm>
          <a:prstGeom prst="rect">
            <a:avLst/>
          </a:prstGeom>
          <a:solidFill>
            <a:srgbClr val="ECECEC"/>
          </a:solidFill>
        </p:spPr>
        <p:txBody>
          <a:bodyPr wrap="square" rtlCol="0">
            <a:spAutoFit/>
          </a:bodyPr>
          <a:p>
            <a:r>
              <a:rPr lang="en-US" altLang="zh-CN" sz="1400"/>
              <a:t>Lysine</a:t>
            </a:r>
            <a:endParaRPr lang="en-US" altLang="zh-CN" sz="1400">
              <a:solidFill>
                <a:srgbClr val="ECECEC"/>
              </a:solidFill>
            </a:endParaRPr>
          </a:p>
        </p:txBody>
      </p:sp>
      <p:sp>
        <p:nvSpPr>
          <p:cNvPr id="11" name="文本框 10"/>
          <p:cNvSpPr txBox="1"/>
          <p:nvPr/>
        </p:nvSpPr>
        <p:spPr>
          <a:xfrm>
            <a:off x="10760075" y="4843780"/>
            <a:ext cx="655320" cy="306705"/>
          </a:xfrm>
          <a:prstGeom prst="rect">
            <a:avLst/>
          </a:prstGeom>
          <a:solidFill>
            <a:srgbClr val="ECECEC"/>
          </a:solidFill>
        </p:spPr>
        <p:txBody>
          <a:bodyPr wrap="square" rtlCol="0">
            <a:spAutoFit/>
          </a:bodyPr>
          <a:p>
            <a:r>
              <a:rPr lang="en-US" altLang="zh-CN" sz="1400"/>
              <a:t>Other</a:t>
            </a:r>
            <a:endParaRPr lang="en-US" altLang="zh-CN" sz="1400">
              <a:solidFill>
                <a:srgbClr val="ECECEC"/>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847036" y="908713"/>
            <a:ext cx="1858010"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3. Corn Ethonal</a:t>
            </a:r>
            <a:endParaRPr lang="en-US" altLang="zh-CN" sz="2000" dirty="0">
              <a:latin typeface="等线" panose="02010600030101010101" charset="-122"/>
              <a:ea typeface="等线" panose="02010600030101010101" charset="-122"/>
            </a:endParaRPr>
          </a:p>
        </p:txBody>
      </p:sp>
      <p:sp>
        <p:nvSpPr>
          <p:cNvPr id="4" name="文本框 3"/>
          <p:cNvSpPr txBox="1"/>
          <p:nvPr/>
        </p:nvSpPr>
        <p:spPr>
          <a:xfrm>
            <a:off x="847090" y="1560830"/>
            <a:ext cx="6884670" cy="424624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Producing 1 ton of ethanol costs </a:t>
            </a:r>
            <a:r>
              <a:rPr lang="zh-CN" altLang="en-US" sz="2000" dirty="0">
                <a:latin typeface="等线" panose="02010600030101010101" charset="-122"/>
                <a:ea typeface="等线" panose="02010600030101010101" charset="-122"/>
              </a:rPr>
              <a:t>3-3.05 tons of corn and 200 US dollars; 0.8-0.85 tons of </a:t>
            </a:r>
            <a:r>
              <a:rPr lang="en-US" altLang="zh-CN" sz="2000" dirty="0">
                <a:latin typeface="等线" panose="02010600030101010101" charset="-122"/>
                <a:ea typeface="等线" panose="02010600030101010101" charset="-122"/>
              </a:rPr>
              <a:t>D</a:t>
            </a:r>
            <a:r>
              <a:rPr lang="zh-CN" altLang="en-US" sz="2000" dirty="0">
                <a:latin typeface="等线" panose="02010600030101010101" charset="-122"/>
                <a:ea typeface="等线" panose="02010600030101010101" charset="-122"/>
              </a:rPr>
              <a:t>istillers </a:t>
            </a:r>
            <a:r>
              <a:rPr lang="en-US" altLang="zh-CN" sz="2000" dirty="0">
                <a:latin typeface="等线" panose="02010600030101010101" charset="-122"/>
                <a:ea typeface="等线" panose="02010600030101010101" charset="-122"/>
              </a:rPr>
              <a:t>Drier G</a:t>
            </a:r>
            <a:r>
              <a:rPr lang="zh-CN" altLang="en-US" sz="2000" dirty="0">
                <a:latin typeface="等线" panose="02010600030101010101" charset="-122"/>
                <a:ea typeface="等线" panose="02010600030101010101" charset="-122"/>
              </a:rPr>
              <a:t>rains </a:t>
            </a:r>
            <a:r>
              <a:rPr lang="en-US" altLang="zh-CN" sz="2000" dirty="0">
                <a:latin typeface="等线" panose="02010600030101010101" charset="-122"/>
                <a:ea typeface="等线" panose="02010600030101010101" charset="-122"/>
              </a:rPr>
              <a:t>with Soluble</a:t>
            </a:r>
            <a:r>
              <a:rPr lang="zh-CN" altLang="en-US" sz="2000" dirty="0">
                <a:latin typeface="等线" panose="02010600030101010101" charset="-122"/>
                <a:ea typeface="等线" panose="02010600030101010101" charset="-122"/>
              </a:rPr>
              <a:t> (DDGS) are produced in the production process, which is an </a:t>
            </a:r>
            <a:r>
              <a:rPr lang="en-US" altLang="zh-CN" sz="2000" dirty="0">
                <a:latin typeface="等线" panose="02010600030101010101" charset="-122"/>
                <a:ea typeface="等线" panose="02010600030101010101" charset="-122"/>
              </a:rPr>
              <a:t>essentail </a:t>
            </a:r>
            <a:r>
              <a:rPr lang="zh-CN" altLang="en-US" sz="2000" dirty="0">
                <a:latin typeface="等线" panose="02010600030101010101" charset="-122"/>
                <a:ea typeface="等线" panose="02010600030101010101" charset="-122"/>
              </a:rPr>
              <a:t>raw material </a:t>
            </a:r>
            <a:r>
              <a:rPr lang="en-US" altLang="zh-CN" sz="2000" dirty="0">
                <a:latin typeface="等线" panose="02010600030101010101" charset="-122"/>
                <a:ea typeface="等线" panose="02010600030101010101" charset="-122"/>
              </a:rPr>
              <a:t>of animal feed.</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China is the primary market for the distilled spirit.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en-US" altLang="zh-CN" sz="2000" dirty="0">
                <a:latin typeface="等线" panose="02010600030101010101" charset="-122"/>
                <a:ea typeface="等线" panose="02010600030101010101" charset="-122"/>
              </a:rPr>
              <a:t>Ethyl acetate is an important industrial solvent.</a:t>
            </a:r>
            <a:endParaRPr lang="en-US" altLang="zh-CN" sz="2000" dirty="0">
              <a:latin typeface="等线" panose="02010600030101010101" charset="-122"/>
              <a:ea typeface="等线" panose="02010600030101010101" charset="-122"/>
            </a:endParaRPr>
          </a:p>
          <a:p>
            <a:pPr marL="342900" indent="-342900" algn="just">
              <a:lnSpc>
                <a:spcPct val="150000"/>
              </a:lnSpc>
              <a:buFont typeface="Wingdings" panose="05000000000000000000" pitchFamily="2" charset="2"/>
              <a:buChar char="Ø"/>
            </a:pPr>
            <a:r>
              <a:rPr lang="zh-CN" altLang="en-US" sz="2000" dirty="0">
                <a:latin typeface="等线" panose="02010600030101010101" charset="-122"/>
                <a:ea typeface="等线" panose="02010600030101010101" charset="-122"/>
              </a:rPr>
              <a:t>The production and consumption of fuel ethanol have </a:t>
            </a:r>
            <a:r>
              <a:rPr lang="en-US" sz="2000" dirty="0">
                <a:latin typeface="等线" panose="02010600030101010101" charset="-122"/>
                <a:ea typeface="等线" panose="02010600030101010101" charset="-122"/>
              </a:rPr>
              <a:t>linked </a:t>
            </a:r>
            <a:r>
              <a:rPr lang="zh-CN" altLang="en-US" sz="2000" dirty="0">
                <a:latin typeface="等线" panose="02010600030101010101" charset="-122"/>
                <a:ea typeface="等线" panose="02010600030101010101" charset="-122"/>
              </a:rPr>
              <a:t>the energy market and grain market, thus aggravating the fluctuation of </a:t>
            </a:r>
            <a:r>
              <a:rPr lang="en-US" altLang="zh-CN" sz="2000" dirty="0">
                <a:latin typeface="等线" panose="02010600030101010101" charset="-122"/>
                <a:ea typeface="等线" panose="02010600030101010101" charset="-122"/>
              </a:rPr>
              <a:t>the </a:t>
            </a:r>
            <a:r>
              <a:rPr lang="zh-CN" altLang="en-US" sz="2000" dirty="0">
                <a:latin typeface="等线" panose="02010600030101010101" charset="-122"/>
                <a:ea typeface="等线" panose="02010600030101010101" charset="-122"/>
              </a:rPr>
              <a:t>corn market</a:t>
            </a:r>
            <a:r>
              <a:rPr lang="en-US" altLang="zh-CN"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p:txBody>
      </p:sp>
      <p:graphicFrame>
        <p:nvGraphicFramePr>
          <p:cNvPr id="9" name="图表 8"/>
          <p:cNvGraphicFramePr/>
          <p:nvPr/>
        </p:nvGraphicFramePr>
        <p:xfrm>
          <a:off x="7436485" y="1307465"/>
          <a:ext cx="4506595" cy="4922520"/>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nvSpPr>
        <p:spPr>
          <a:xfrm>
            <a:off x="7564755" y="1352550"/>
            <a:ext cx="4626610" cy="368300"/>
          </a:xfrm>
          <a:prstGeom prst="rect">
            <a:avLst/>
          </a:prstGeom>
          <a:solidFill>
            <a:schemeClr val="bg1"/>
          </a:solidFill>
        </p:spPr>
        <p:txBody>
          <a:bodyPr wrap="square" rtlCol="0">
            <a:spAutoFit/>
          </a:bodyPr>
          <a:p>
            <a:r>
              <a:rPr lang="en-US" altLang="zh-CN"/>
              <a:t>Downstream classification of ethanol industry</a:t>
            </a:r>
            <a:endParaRPr lang="en-US" altLang="zh-CN"/>
          </a:p>
        </p:txBody>
      </p:sp>
      <p:sp>
        <p:nvSpPr>
          <p:cNvPr id="6" name="文本框 5"/>
          <p:cNvSpPr txBox="1"/>
          <p:nvPr/>
        </p:nvSpPr>
        <p:spPr>
          <a:xfrm>
            <a:off x="7995920" y="1859280"/>
            <a:ext cx="884555" cy="245110"/>
          </a:xfrm>
          <a:prstGeom prst="rect">
            <a:avLst/>
          </a:prstGeom>
          <a:solidFill>
            <a:schemeClr val="bg1"/>
          </a:solidFill>
        </p:spPr>
        <p:txBody>
          <a:bodyPr wrap="square" rtlCol="0">
            <a:spAutoFit/>
          </a:bodyPr>
          <a:p>
            <a:r>
              <a:rPr lang="en-US" altLang="zh-CN" sz="1000"/>
              <a:t>Fuel ethanol</a:t>
            </a:r>
            <a:endParaRPr lang="en-US" altLang="zh-CN" sz="1000"/>
          </a:p>
        </p:txBody>
      </p:sp>
      <p:sp>
        <p:nvSpPr>
          <p:cNvPr id="7" name="文本框 6"/>
          <p:cNvSpPr txBox="1"/>
          <p:nvPr/>
        </p:nvSpPr>
        <p:spPr>
          <a:xfrm>
            <a:off x="9141460" y="1859280"/>
            <a:ext cx="536575" cy="245110"/>
          </a:xfrm>
          <a:prstGeom prst="rect">
            <a:avLst/>
          </a:prstGeom>
          <a:solidFill>
            <a:schemeClr val="bg1"/>
          </a:solidFill>
        </p:spPr>
        <p:txBody>
          <a:bodyPr wrap="square" rtlCol="0">
            <a:spAutoFit/>
          </a:bodyPr>
          <a:p>
            <a:r>
              <a:rPr lang="en-US" altLang="zh-CN" sz="1000"/>
              <a:t>Spirit</a:t>
            </a:r>
            <a:endParaRPr lang="en-US" altLang="zh-CN" sz="1000"/>
          </a:p>
        </p:txBody>
      </p:sp>
      <p:sp>
        <p:nvSpPr>
          <p:cNvPr id="8" name="文本框 7"/>
          <p:cNvSpPr txBox="1"/>
          <p:nvPr/>
        </p:nvSpPr>
        <p:spPr>
          <a:xfrm>
            <a:off x="9906000" y="1859280"/>
            <a:ext cx="1044575" cy="398780"/>
          </a:xfrm>
          <a:prstGeom prst="rect">
            <a:avLst/>
          </a:prstGeom>
          <a:solidFill>
            <a:schemeClr val="bg1"/>
          </a:solidFill>
        </p:spPr>
        <p:txBody>
          <a:bodyPr wrap="square" rtlCol="0">
            <a:spAutoFit/>
          </a:bodyPr>
          <a:p>
            <a:r>
              <a:rPr lang="en-US" altLang="zh-CN" sz="1000"/>
              <a:t>Chemical &amp;</a:t>
            </a:r>
            <a:endParaRPr lang="en-US" altLang="zh-CN" sz="1000"/>
          </a:p>
          <a:p>
            <a:r>
              <a:rPr lang="en-US" altLang="zh-CN" sz="1000"/>
              <a:t>pharmaceutical</a:t>
            </a:r>
            <a:endParaRPr lang="en-US" altLang="zh-CN" sz="1000"/>
          </a:p>
        </p:txBody>
      </p:sp>
      <p:sp>
        <p:nvSpPr>
          <p:cNvPr id="10" name="文本框 9"/>
          <p:cNvSpPr txBox="1"/>
          <p:nvPr/>
        </p:nvSpPr>
        <p:spPr>
          <a:xfrm>
            <a:off x="11111865" y="1859280"/>
            <a:ext cx="536575" cy="245110"/>
          </a:xfrm>
          <a:prstGeom prst="rect">
            <a:avLst/>
          </a:prstGeom>
          <a:solidFill>
            <a:schemeClr val="bg1"/>
          </a:solidFill>
        </p:spPr>
        <p:txBody>
          <a:bodyPr wrap="square" rtlCol="0">
            <a:spAutoFit/>
          </a:bodyPr>
          <a:p>
            <a:r>
              <a:rPr lang="en-US" altLang="zh-CN" sz="1000"/>
              <a:t>Other</a:t>
            </a:r>
            <a:endParaRPr lang="en-US" altLang="zh-CN" sz="10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491058" y="908768"/>
            <a:ext cx="1522730"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4. Corn feed</a:t>
            </a:r>
            <a:endParaRPr lang="en-US" altLang="zh-CN" sz="2000" dirty="0">
              <a:latin typeface="等线" panose="02010600030101010101" charset="-122"/>
              <a:ea typeface="等线" panose="02010600030101010101" charset="-122"/>
            </a:endParaRPr>
          </a:p>
        </p:txBody>
      </p:sp>
      <p:sp>
        <p:nvSpPr>
          <p:cNvPr id="4" name="文本框 3"/>
          <p:cNvSpPr txBox="1"/>
          <p:nvPr/>
        </p:nvSpPr>
        <p:spPr>
          <a:xfrm>
            <a:off x="490855" y="1528445"/>
            <a:ext cx="6994525" cy="4707890"/>
          </a:xfrm>
          <a:prstGeom prst="rect">
            <a:avLst/>
          </a:prstGeom>
          <a:noFill/>
        </p:spPr>
        <p:txBody>
          <a:bodyPr wrap="square" rtlCol="0">
            <a:spAutoFit/>
          </a:bodyPr>
          <a:lstStyle/>
          <a:p>
            <a:pPr algn="just">
              <a:lnSpc>
                <a:spcPct val="150000"/>
              </a:lnSpc>
            </a:pPr>
            <a:r>
              <a:rPr lang="en-US" sz="2000" dirty="0">
                <a:latin typeface="等线" panose="02010600030101010101" charset="-122"/>
                <a:ea typeface="等线" panose="02010600030101010101" charset="-122"/>
              </a:rPr>
              <a:t>The animal f</a:t>
            </a:r>
            <a:r>
              <a:rPr sz="2000" dirty="0">
                <a:latin typeface="等线" panose="02010600030101010101" charset="-122"/>
                <a:ea typeface="等线" panose="02010600030101010101" charset="-122"/>
              </a:rPr>
              <a:t>eed industry is the largest </a:t>
            </a:r>
            <a:r>
              <a:rPr lang="en-US" sz="2000" dirty="0">
                <a:latin typeface="等线" panose="02010600030101010101" charset="-122"/>
                <a:ea typeface="等线" panose="02010600030101010101" charset="-122"/>
              </a:rPr>
              <a:t>component </a:t>
            </a:r>
            <a:r>
              <a:rPr sz="2000" dirty="0">
                <a:latin typeface="等线" panose="02010600030101010101" charset="-122"/>
                <a:ea typeface="等线" panose="02010600030101010101" charset="-122"/>
              </a:rPr>
              <a:t>in the downstream industry chain of corn, and 1 kg of corn </a:t>
            </a:r>
            <a:r>
              <a:rPr lang="en-US" sz="2000" dirty="0">
                <a:latin typeface="等线" panose="02010600030101010101" charset="-122"/>
                <a:ea typeface="等线" panose="02010600030101010101" charset="-122"/>
              </a:rPr>
              <a:t>can be converted </a:t>
            </a:r>
            <a:r>
              <a:rPr sz="2000" dirty="0">
                <a:latin typeface="等线" panose="02010600030101010101" charset="-122"/>
                <a:ea typeface="等线" panose="02010600030101010101" charset="-122"/>
              </a:rPr>
              <a:t>to 1.23 feed units</a:t>
            </a:r>
            <a:r>
              <a:rPr lang="en-US"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algn="just">
              <a:lnSpc>
                <a:spcPct val="150000"/>
              </a:lnSpc>
            </a:pPr>
            <a:r>
              <a:rPr lang="en-US" altLang="zh-CN" sz="2000" dirty="0">
                <a:solidFill>
                  <a:srgbClr val="FF0000"/>
                </a:solidFill>
                <a:latin typeface="等线" panose="02010600030101010101" charset="-122"/>
                <a:ea typeface="等线" panose="02010600030101010101" charset="-122"/>
              </a:rPr>
              <a:t>Compound feed=</a:t>
            </a:r>
            <a:endParaRPr lang="en-US" altLang="zh-CN" sz="2000" dirty="0">
              <a:solidFill>
                <a:srgbClr val="FF0000"/>
              </a:solidFill>
              <a:latin typeface="等线" panose="02010600030101010101" charset="-122"/>
              <a:ea typeface="等线" panose="02010600030101010101" charset="-122"/>
            </a:endParaRPr>
          </a:p>
          <a:p>
            <a:pPr algn="just">
              <a:lnSpc>
                <a:spcPct val="150000"/>
              </a:lnSpc>
            </a:pPr>
            <a:r>
              <a:rPr lang="en-US" altLang="zh-CN" sz="2000" dirty="0">
                <a:solidFill>
                  <a:srgbClr val="FF0000"/>
                </a:solidFill>
                <a:latin typeface="等线" panose="02010600030101010101" charset="-122"/>
                <a:ea typeface="等线" panose="02010600030101010101" charset="-122"/>
              </a:rPr>
              <a:t>Concentrated feed (additives</a:t>
            </a:r>
            <a:r>
              <a:rPr lang="en-US" altLang="zh-CN" sz="2000" dirty="0">
                <a:solidFill>
                  <a:srgbClr val="FF0000"/>
                </a:solidFill>
                <a:latin typeface="等线" panose="02010600030101010101" charset="-122"/>
                <a:ea typeface="等线" panose="02010600030101010101" charset="-122"/>
              </a:rPr>
              <a:t>+protein material) +energy feed</a:t>
            </a:r>
            <a:endParaRPr lang="en-US" altLang="zh-CN" sz="2000" dirty="0">
              <a:solidFill>
                <a:srgbClr val="FF0000"/>
              </a:solidFill>
              <a:latin typeface="等线" panose="02010600030101010101" charset="-122"/>
              <a:ea typeface="等线" panose="02010600030101010101" charset="-122"/>
            </a:endParaRPr>
          </a:p>
          <a:p>
            <a:pPr algn="just">
              <a:lnSpc>
                <a:spcPct val="150000"/>
              </a:lnSpc>
            </a:pPr>
            <a:r>
              <a:rPr lang="en-US" altLang="zh-CN" sz="2000" dirty="0">
                <a:latin typeface="等线" panose="02010600030101010101" charset="-122"/>
                <a:ea typeface="等线" panose="02010600030101010101" charset="-122"/>
              </a:rPr>
              <a:t>The protein material mainly refers to soybean meal (approximately 20%); corn and wheat are the main energy feeds (approximately 70%); feed additives count about 10% (including Amino acids, vitamins, antibiotics, minerals, growth-promoting factors, etc.).</a:t>
            </a:r>
            <a:endParaRPr lang="zh-CN" altLang="en-US" sz="2000" dirty="0">
              <a:latin typeface="等线" panose="02010600030101010101" charset="-122"/>
              <a:ea typeface="等线" panose="02010600030101010101" charset="-122"/>
            </a:endParaRPr>
          </a:p>
        </p:txBody>
      </p:sp>
      <p:grpSp>
        <p:nvGrpSpPr>
          <p:cNvPr id="9" name="组合 8"/>
          <p:cNvGrpSpPr/>
          <p:nvPr/>
        </p:nvGrpSpPr>
        <p:grpSpPr>
          <a:xfrm>
            <a:off x="7551420" y="2615565"/>
            <a:ext cx="4454525" cy="3043555"/>
            <a:chOff x="11090" y="4024"/>
            <a:chExt cx="7015" cy="4793"/>
          </a:xfrm>
        </p:grpSpPr>
        <p:sp>
          <p:nvSpPr>
            <p:cNvPr id="2" name="椭圆 1"/>
            <p:cNvSpPr/>
            <p:nvPr/>
          </p:nvSpPr>
          <p:spPr>
            <a:xfrm>
              <a:off x="11090" y="4024"/>
              <a:ext cx="7015" cy="479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12935" y="4292"/>
              <a:ext cx="3152" cy="580"/>
            </a:xfrm>
            <a:prstGeom prst="rect">
              <a:avLst/>
            </a:prstGeom>
            <a:noFill/>
          </p:spPr>
          <p:txBody>
            <a:bodyPr wrap="square" rtlCol="0">
              <a:spAutoFit/>
            </a:bodyPr>
            <a:lstStyle/>
            <a:p>
              <a:r>
                <a:rPr lang="en-US" altLang="zh-CN" dirty="0"/>
                <a:t>Compound feed</a:t>
              </a:r>
              <a:endParaRPr lang="en-US" altLang="zh-CN" dirty="0"/>
            </a:p>
          </p:txBody>
        </p:sp>
        <p:sp>
          <p:nvSpPr>
            <p:cNvPr id="7" name="椭圆 6"/>
            <p:cNvSpPr/>
            <p:nvPr/>
          </p:nvSpPr>
          <p:spPr>
            <a:xfrm>
              <a:off x="11188" y="5141"/>
              <a:ext cx="6350" cy="34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342" y="5537"/>
              <a:ext cx="4004" cy="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Concentrated feed+ </a:t>
              </a:r>
              <a:endParaRPr lang="en-US" altLang="zh-CN" dirty="0"/>
            </a:p>
            <a:p>
              <a:pPr algn="ctr"/>
              <a:r>
                <a:rPr lang="en-US" altLang="zh-CN" dirty="0"/>
                <a:t>Energy feed</a:t>
              </a:r>
              <a:endParaRPr lang="en-US" altLang="zh-CN" dirty="0"/>
            </a:p>
          </p:txBody>
        </p:sp>
        <p:sp>
          <p:nvSpPr>
            <p:cNvPr id="11" name="椭圆 10"/>
            <p:cNvSpPr/>
            <p:nvPr/>
          </p:nvSpPr>
          <p:spPr>
            <a:xfrm>
              <a:off x="12265" y="6848"/>
              <a:ext cx="4082" cy="158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632" y="7163"/>
              <a:ext cx="3378" cy="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Additive+Protein feed</a:t>
              </a:r>
              <a:endParaRPr lang="en-US" altLang="zh-CN" sz="1600" dirty="0"/>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545064" y="908574"/>
            <a:ext cx="1522730"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4. Corn feed</a:t>
            </a:r>
            <a:endParaRPr lang="en-US" altLang="zh-CN" sz="2000" dirty="0">
              <a:latin typeface="等线" panose="02010600030101010101" charset="-122"/>
              <a:ea typeface="等线" panose="02010600030101010101" charset="-122"/>
            </a:endParaRPr>
          </a:p>
        </p:txBody>
      </p:sp>
      <p:sp>
        <p:nvSpPr>
          <p:cNvPr id="4" name="文本框 3"/>
          <p:cNvSpPr txBox="1"/>
          <p:nvPr/>
        </p:nvSpPr>
        <p:spPr>
          <a:xfrm>
            <a:off x="544830" y="1536700"/>
            <a:ext cx="7193915" cy="3784600"/>
          </a:xfrm>
          <a:prstGeom prst="rect">
            <a:avLst/>
          </a:prstGeom>
          <a:noFill/>
        </p:spPr>
        <p:txBody>
          <a:bodyPr wrap="square" rtlCol="0">
            <a:spAutoFit/>
          </a:bodyPr>
          <a:lstStyle/>
          <a:p>
            <a:pPr algn="just">
              <a:lnSpc>
                <a:spcPct val="150000"/>
              </a:lnSpc>
            </a:pPr>
            <a:r>
              <a:rPr lang="zh-CN" altLang="en-US" sz="2000" dirty="0">
                <a:latin typeface="等线" panose="02010600030101010101" charset="-122"/>
                <a:ea typeface="等线" panose="02010600030101010101" charset="-122"/>
              </a:rPr>
              <a:t>There are many types of corn as </a:t>
            </a:r>
            <a:r>
              <a:rPr lang="en-US" altLang="zh-CN" sz="2000" dirty="0">
                <a:latin typeface="等线" panose="02010600030101010101" charset="-122"/>
                <a:ea typeface="等线" panose="02010600030101010101" charset="-122"/>
              </a:rPr>
              <a:t>animal </a:t>
            </a:r>
            <a:r>
              <a:rPr lang="zh-CN" altLang="en-US" sz="2000" dirty="0">
                <a:latin typeface="等线" panose="02010600030101010101" charset="-122"/>
                <a:ea typeface="等线" panose="02010600030101010101" charset="-122"/>
              </a:rPr>
              <a:t>feed：</a:t>
            </a:r>
            <a:endParaRPr lang="en-US" altLang="zh-CN" sz="2000" dirty="0">
              <a:latin typeface="等线" panose="02010600030101010101" charset="-122"/>
              <a:ea typeface="等线" panose="02010600030101010101" charset="-122"/>
            </a:endParaRPr>
          </a:p>
          <a:p>
            <a:pPr algn="just">
              <a:lnSpc>
                <a:spcPct val="150000"/>
              </a:lnSpc>
            </a:pPr>
            <a:r>
              <a:rPr lang="zh-CN" altLang="en-US" sz="2000" b="1" dirty="0">
                <a:latin typeface="等线" panose="02010600030101010101" charset="-122"/>
                <a:ea typeface="等线" panose="02010600030101010101" charset="-122"/>
              </a:rPr>
              <a:t>（</a:t>
            </a:r>
            <a:r>
              <a:rPr lang="en-US" altLang="zh-CN" sz="2000" b="1" dirty="0">
                <a:latin typeface="等线" panose="02010600030101010101" charset="-122"/>
                <a:ea typeface="等线" panose="02010600030101010101" charset="-122"/>
              </a:rPr>
              <a:t>1</a:t>
            </a:r>
            <a:r>
              <a:rPr lang="zh-CN" altLang="en-US" sz="2000" b="1" dirty="0">
                <a:latin typeface="等线" panose="02010600030101010101" charset="-122"/>
                <a:ea typeface="等线" panose="02010600030101010101" charset="-122"/>
              </a:rPr>
              <a:t>）</a:t>
            </a:r>
            <a:r>
              <a:rPr sz="2000" b="1" dirty="0">
                <a:latin typeface="等线" panose="02010600030101010101" charset="-122"/>
                <a:ea typeface="等线" panose="02010600030101010101" charset="-122"/>
              </a:rPr>
              <a:t>Silage corn</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Harvest</a:t>
            </a:r>
            <a:r>
              <a:rPr sz="2000" dirty="0">
                <a:latin typeface="等线" panose="02010600030101010101" charset="-122"/>
                <a:ea typeface="等线" panose="02010600030101010101" charset="-122"/>
              </a:rPr>
              <a:t> all the green plants on the ground </a:t>
            </a:r>
            <a:r>
              <a:rPr lang="en-US" sz="2000" dirty="0">
                <a:latin typeface="等线" panose="02010600030101010101" charset="-122"/>
                <a:ea typeface="等线" panose="02010600030101010101" charset="-122"/>
              </a:rPr>
              <a:t>in proper time</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then </a:t>
            </a:r>
            <a:r>
              <a:rPr sz="2000" dirty="0">
                <a:latin typeface="等线" panose="02010600030101010101" charset="-122"/>
                <a:ea typeface="等线" panose="02010600030101010101" charset="-122"/>
              </a:rPr>
              <a:t>chop, process, and silage</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ferment to produce silage </a:t>
            </a:r>
            <a:r>
              <a:rPr lang="en-US" sz="2000" dirty="0">
                <a:latin typeface="等线" panose="02010600030101010101" charset="-122"/>
                <a:ea typeface="等线" panose="02010600030101010101" charset="-122"/>
              </a:rPr>
              <a:t>as</a:t>
            </a:r>
            <a:r>
              <a:rPr sz="2000" dirty="0">
                <a:latin typeface="等线" panose="02010600030101010101" charset="-122"/>
                <a:ea typeface="等线" panose="02010600030101010101" charset="-122"/>
              </a:rPr>
              <a:t> </a:t>
            </a:r>
            <a:r>
              <a:rPr sz="2000" dirty="0">
                <a:latin typeface="等线" panose="02010600030101010101" charset="-122"/>
                <a:ea typeface="等线" panose="02010600030101010101" charset="-122"/>
                <a:sym typeface="+mn-ea"/>
              </a:rPr>
              <a:t>herbivorous livestock </a:t>
            </a:r>
            <a:r>
              <a:rPr sz="2000" dirty="0">
                <a:latin typeface="等线" panose="02010600030101010101" charset="-122"/>
                <a:ea typeface="等线" panose="02010600030101010101" charset="-122"/>
              </a:rPr>
              <a:t>feed</a:t>
            </a:r>
            <a:r>
              <a:rPr lang="en-US" sz="2000" dirty="0">
                <a:latin typeface="等线" panose="02010600030101010101" charset="-122"/>
                <a:ea typeface="等线" panose="02010600030101010101" charset="-122"/>
              </a:rPr>
              <a:t>, such as</a:t>
            </a:r>
            <a:r>
              <a:rPr sz="2000" dirty="0">
                <a:latin typeface="等线" panose="02010600030101010101" charset="-122"/>
                <a:ea typeface="等线" panose="02010600030101010101" charset="-122"/>
              </a:rPr>
              <a:t> cattle, sheep</a:t>
            </a:r>
            <a:r>
              <a:rPr lang="en-US" sz="2000" dirty="0">
                <a:latin typeface="等线" panose="02010600030101010101" charset="-122"/>
                <a:ea typeface="等线" panose="02010600030101010101" charset="-122"/>
              </a:rPr>
              <a:t>, etc.</a:t>
            </a:r>
            <a:endParaRPr lang="en-US" altLang="zh-CN" sz="2000" dirty="0">
              <a:latin typeface="等线" panose="02010600030101010101" charset="-122"/>
              <a:ea typeface="等线" panose="02010600030101010101" charset="-122"/>
            </a:endParaRPr>
          </a:p>
          <a:p>
            <a:pPr algn="just">
              <a:lnSpc>
                <a:spcPct val="150000"/>
              </a:lnSpc>
            </a:pPr>
            <a:r>
              <a:rPr sz="2000" dirty="0">
                <a:latin typeface="等线" panose="02010600030101010101" charset="-122"/>
                <a:ea typeface="等线" panose="02010600030101010101" charset="-122"/>
              </a:rPr>
              <a:t>Compared with </a:t>
            </a:r>
            <a:r>
              <a:rPr lang="en-US" sz="2000" dirty="0">
                <a:latin typeface="等线" panose="02010600030101010101" charset="-122"/>
                <a:ea typeface="等线" panose="02010600030101010101" charset="-122"/>
              </a:rPr>
              <a:t>untreated </a:t>
            </a:r>
            <a:r>
              <a:rPr sz="2000" dirty="0">
                <a:latin typeface="等线" panose="02010600030101010101" charset="-122"/>
                <a:ea typeface="等线" panose="02010600030101010101" charset="-122"/>
              </a:rPr>
              <a:t>corn, </a:t>
            </a:r>
            <a:r>
              <a:rPr lang="en-US" sz="2000" dirty="0">
                <a:latin typeface="等线" panose="02010600030101010101" charset="-122"/>
                <a:ea typeface="等线" panose="02010600030101010101" charset="-122"/>
              </a:rPr>
              <a:t>silage corn </a:t>
            </a:r>
            <a:r>
              <a:rPr sz="2000" dirty="0">
                <a:latin typeface="等线" panose="02010600030101010101" charset="-122"/>
                <a:ea typeface="等线" panose="02010600030101010101" charset="-122"/>
              </a:rPr>
              <a:t>has the </a:t>
            </a:r>
            <a:r>
              <a:rPr lang="en-US" sz="2000" dirty="0">
                <a:latin typeface="等线" panose="02010600030101010101" charset="-122"/>
                <a:ea typeface="等线" panose="02010600030101010101" charset="-122"/>
              </a:rPr>
              <a:t>advantages </a:t>
            </a:r>
            <a:r>
              <a:rPr sz="2000" dirty="0">
                <a:latin typeface="等线" panose="02010600030101010101" charset="-122"/>
                <a:ea typeface="等线" panose="02010600030101010101" charset="-122"/>
              </a:rPr>
              <a:t>of high biological yield, good fiber quality, </a:t>
            </a:r>
            <a:r>
              <a:rPr lang="en-US" sz="2000" dirty="0">
                <a:latin typeface="等线" panose="02010600030101010101" charset="-122"/>
                <a:ea typeface="等线" panose="02010600030101010101" charset="-122"/>
              </a:rPr>
              <a:t>and</a:t>
            </a:r>
            <a:r>
              <a:rPr sz="2000" dirty="0">
                <a:latin typeface="等线" panose="02010600030101010101" charset="-122"/>
                <a:ea typeface="等线" panose="02010600030101010101" charset="-122"/>
              </a:rPr>
              <a:t> good green retention</a:t>
            </a:r>
            <a:r>
              <a:rPr lang="en-US" sz="2000" dirty="0">
                <a:latin typeface="等线" panose="02010600030101010101" charset="-122"/>
                <a:ea typeface="等线" panose="02010600030101010101" charset="-122"/>
              </a:rPr>
              <a:t>; the</a:t>
            </a:r>
            <a:r>
              <a:rPr sz="2000" dirty="0">
                <a:latin typeface="等线" panose="02010600030101010101" charset="-122"/>
                <a:ea typeface="等线" panose="02010600030101010101" charset="-122"/>
              </a:rPr>
              <a:t> dry matter and moisture content </a:t>
            </a:r>
            <a:r>
              <a:rPr lang="en-US" sz="2000" dirty="0">
                <a:latin typeface="等线" panose="02010600030101010101" charset="-122"/>
                <a:ea typeface="等线" panose="02010600030101010101" charset="-122"/>
              </a:rPr>
              <a:t>makes it</a:t>
            </a:r>
            <a:r>
              <a:rPr sz="2000" dirty="0">
                <a:latin typeface="等线" panose="02010600030101010101" charset="-122"/>
                <a:ea typeface="等线" panose="02010600030101010101" charset="-122"/>
              </a:rPr>
              <a:t> suitable for closed silage by anaerobic fermentation</a:t>
            </a:r>
            <a:r>
              <a:rPr lang="en-US" sz="2000" dirty="0">
                <a:latin typeface="等线" panose="02010600030101010101" charset="-122"/>
                <a:ea typeface="等线" panose="02010600030101010101" charset="-122"/>
              </a:rPr>
              <a:t>.</a:t>
            </a:r>
            <a:endParaRPr lang="en-US" sz="2000" dirty="0">
              <a:latin typeface="等线" panose="02010600030101010101" charset="-122"/>
              <a:ea typeface="等线" panose="02010600030101010101"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76985" y="1369726"/>
            <a:ext cx="3583323" cy="252063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985" y="3787494"/>
            <a:ext cx="3576747" cy="26203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722"/>
          <a:stretch>
            <a:fillRect/>
          </a:stretch>
        </p:blipFill>
        <p:spPr>
          <a:xfrm>
            <a:off x="836579" y="1540945"/>
            <a:ext cx="11355420" cy="3326329"/>
          </a:xfrm>
          <a:prstGeom prst="rect">
            <a:avLst/>
          </a:prstGeom>
        </p:spPr>
      </p:pic>
      <p:sp>
        <p:nvSpPr>
          <p:cNvPr id="2" name="矩形 1"/>
          <p:cNvSpPr/>
          <p:nvPr/>
        </p:nvSpPr>
        <p:spPr>
          <a:xfrm>
            <a:off x="1744582" y="2254357"/>
            <a:ext cx="2345514" cy="769441"/>
          </a:xfrm>
          <a:prstGeom prst="rect">
            <a:avLst/>
          </a:prstGeom>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mj-ea"/>
              </a:rPr>
              <a:t>PART  01</a:t>
            </a:r>
            <a:endParaRPr lang="zh-CN" altLang="en-US" sz="4400" b="1" dirty="0">
              <a:solidFill>
                <a:schemeClr val="bg1"/>
              </a:solidFill>
              <a:effectLst>
                <a:outerShdw blurRad="38100" dist="38100" dir="2700000" algn="tl">
                  <a:srgbClr val="000000">
                    <a:alpha val="43137"/>
                  </a:srgbClr>
                </a:outerShdw>
              </a:effectLst>
              <a:latin typeface="+mj-ea"/>
            </a:endParaRPr>
          </a:p>
        </p:txBody>
      </p:sp>
      <p:sp>
        <p:nvSpPr>
          <p:cNvPr id="3" name="文本框 2"/>
          <p:cNvSpPr txBox="1"/>
          <p:nvPr/>
        </p:nvSpPr>
        <p:spPr>
          <a:xfrm>
            <a:off x="4574836" y="2254277"/>
            <a:ext cx="6820148" cy="953135"/>
          </a:xfrm>
          <a:prstGeom prst="rect">
            <a:avLst/>
          </a:prstGeom>
          <a:noFill/>
          <a:ln>
            <a:noFill/>
          </a:ln>
        </p:spPr>
        <p:txBody>
          <a:bodyPr wrap="square" rtlCol="0">
            <a:spAutoFit/>
          </a:bodyPr>
          <a:lstStyle/>
          <a:p>
            <a:r>
              <a:rPr lang="zh-CN" altLang="en-US" sz="2800" dirty="0">
                <a:solidFill>
                  <a:schemeClr val="bg1"/>
                </a:solidFill>
                <a:latin typeface="黑体" panose="02010609060101010101" pitchFamily="49" charset="-122"/>
                <a:ea typeface="黑体" panose="02010609060101010101" pitchFamily="49" charset="-122"/>
              </a:rPr>
              <a:t>Marketization process of Chinese agricultural products</a:t>
            </a:r>
            <a:endParaRPr lang="zh-CN" altLang="en-US" sz="2800" dirty="0">
              <a:solidFill>
                <a:schemeClr val="bg1"/>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4285530" y="2208283"/>
            <a:ext cx="0" cy="934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1549908"/>
            <a:ext cx="571500" cy="3317367"/>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 y="0"/>
            <a:ext cx="12190413" cy="908720"/>
          </a:xfrm>
          <a:prstGeom prst="rect">
            <a:avLst/>
          </a:prstGeom>
          <a:solidFill>
            <a:srgbClr val="2B8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b="1" dirty="0">
              <a:ln>
                <a:solidFill>
                  <a:schemeClr val="tx1"/>
                </a:solidFill>
              </a:ln>
              <a:solidFill>
                <a:srgbClr val="2B8303"/>
              </a:solidFill>
              <a:effectLst>
                <a:outerShdw blurRad="38100" dist="38100" dir="2700000" algn="tl">
                  <a:srgbClr val="000000">
                    <a:alpha val="43137"/>
                  </a:srgbClr>
                </a:outerShdw>
              </a:effectLst>
              <a:latin typeface="+mn-ea"/>
            </a:endParaRPr>
          </a:p>
        </p:txBody>
      </p:sp>
      <p:sp>
        <p:nvSpPr>
          <p:cNvPr id="5" name="矩形 4"/>
          <p:cNvSpPr/>
          <p:nvPr/>
        </p:nvSpPr>
        <p:spPr>
          <a:xfrm>
            <a:off x="651456" y="908845"/>
            <a:ext cx="1522730" cy="553085"/>
          </a:xfrm>
          <a:prstGeom prst="rect">
            <a:avLst/>
          </a:prstGeom>
        </p:spPr>
        <p:txBody>
          <a:bodyPr wrap="none">
            <a:spAutoFit/>
          </a:bodyPr>
          <a:lstStyle/>
          <a:p>
            <a:pPr>
              <a:lnSpc>
                <a:spcPct val="150000"/>
              </a:lnSpc>
              <a:buClr>
                <a:srgbClr val="C00000"/>
              </a:buClr>
            </a:pPr>
            <a:r>
              <a:rPr lang="en-US" altLang="zh-CN" sz="2000" dirty="0">
                <a:latin typeface="等线" panose="02010600030101010101" charset="-122"/>
                <a:ea typeface="等线" panose="02010600030101010101" charset="-122"/>
              </a:rPr>
              <a:t>4. Corn feed</a:t>
            </a:r>
            <a:endParaRPr lang="en-US" altLang="zh-CN" sz="2000" dirty="0">
              <a:latin typeface="等线" panose="02010600030101010101" charset="-122"/>
              <a:ea typeface="等线" panose="02010600030101010101" charset="-122"/>
            </a:endParaRPr>
          </a:p>
        </p:txBody>
      </p:sp>
      <p:sp>
        <p:nvSpPr>
          <p:cNvPr id="4" name="文本框 3"/>
          <p:cNvSpPr txBox="1"/>
          <p:nvPr/>
        </p:nvSpPr>
        <p:spPr>
          <a:xfrm>
            <a:off x="651510" y="1574800"/>
            <a:ext cx="10517505" cy="3322955"/>
          </a:xfrm>
          <a:prstGeom prst="rect">
            <a:avLst/>
          </a:prstGeom>
          <a:noFill/>
        </p:spPr>
        <p:txBody>
          <a:bodyPr wrap="square" rtlCol="0">
            <a:spAutoFit/>
          </a:bodyPr>
          <a:lstStyle/>
          <a:p>
            <a:pPr algn="just">
              <a:lnSpc>
                <a:spcPct val="150000"/>
              </a:lnSpc>
            </a:pPr>
            <a:r>
              <a:rPr lang="zh-CN" altLang="en-US" sz="2000" dirty="0">
                <a:latin typeface="等线" panose="02010600030101010101" charset="-122"/>
                <a:ea typeface="等线" panose="02010600030101010101" charset="-122"/>
                <a:sym typeface="+mn-ea"/>
              </a:rPr>
              <a:t>There are many types of corn as </a:t>
            </a:r>
            <a:r>
              <a:rPr lang="en-US" altLang="zh-CN" sz="2000" dirty="0">
                <a:latin typeface="等线" panose="02010600030101010101" charset="-122"/>
                <a:ea typeface="等线" panose="02010600030101010101" charset="-122"/>
                <a:sym typeface="+mn-ea"/>
              </a:rPr>
              <a:t>animal</a:t>
            </a:r>
            <a:r>
              <a:rPr lang="zh-CN" altLang="en-US" sz="2000" dirty="0">
                <a:latin typeface="等线" panose="02010600030101010101" charset="-122"/>
                <a:ea typeface="等线" panose="02010600030101010101" charset="-122"/>
                <a:sym typeface="+mn-ea"/>
              </a:rPr>
              <a:t> feed</a:t>
            </a:r>
            <a:r>
              <a:rPr lang="zh-CN" altLang="en-US" sz="2000" dirty="0">
                <a:latin typeface="等线" panose="02010600030101010101" charset="-122"/>
                <a:ea typeface="等线" panose="02010600030101010101" charset="-122"/>
              </a:rPr>
              <a:t>：</a:t>
            </a:r>
            <a:endParaRPr lang="en-US" altLang="zh-CN" sz="2000" dirty="0">
              <a:latin typeface="等线" panose="02010600030101010101" charset="-122"/>
              <a:ea typeface="等线" panose="02010600030101010101" charset="-122"/>
            </a:endParaRPr>
          </a:p>
          <a:p>
            <a:pPr algn="just">
              <a:lnSpc>
                <a:spcPct val="150000"/>
              </a:lnSpc>
            </a:pPr>
            <a:r>
              <a:rPr lang="zh-CN" altLang="en-US" sz="2000" b="1" dirty="0">
                <a:latin typeface="等线" panose="02010600030101010101" charset="-122"/>
                <a:ea typeface="等线" panose="02010600030101010101" charset="-122"/>
              </a:rPr>
              <a:t>（</a:t>
            </a:r>
            <a:r>
              <a:rPr lang="en-US" altLang="zh-CN" sz="2000" b="1" dirty="0">
                <a:latin typeface="等线" panose="02010600030101010101" charset="-122"/>
                <a:ea typeface="等线" panose="02010600030101010101" charset="-122"/>
              </a:rPr>
              <a:t>2</a:t>
            </a:r>
            <a:r>
              <a:rPr lang="zh-CN" altLang="en-US" sz="2000" b="1" dirty="0">
                <a:latin typeface="等线" panose="02010600030101010101" charset="-122"/>
                <a:ea typeface="等线" panose="02010600030101010101" charset="-122"/>
              </a:rPr>
              <a:t>）</a:t>
            </a:r>
            <a:r>
              <a:rPr lang="en-US" altLang="zh-CN" sz="2000" b="1" dirty="0">
                <a:latin typeface="等线" panose="02010600030101010101" charset="-122"/>
                <a:ea typeface="等线" panose="02010600030101010101" charset="-122"/>
              </a:rPr>
              <a:t>Energy feed: </a:t>
            </a:r>
            <a:r>
              <a:rPr sz="2000" dirty="0">
                <a:latin typeface="等线" panose="02010600030101010101" charset="-122"/>
                <a:ea typeface="等线" panose="02010600030101010101" charset="-122"/>
              </a:rPr>
              <a:t>Corn is </a:t>
            </a:r>
            <a:r>
              <a:rPr lang="en-US" sz="2000" dirty="0">
                <a:latin typeface="等线" panose="02010600030101010101" charset="-122"/>
                <a:ea typeface="等线" panose="02010600030101010101" charset="-122"/>
              </a:rPr>
              <a:t>rich in</a:t>
            </a:r>
            <a:r>
              <a:rPr sz="2000" dirty="0">
                <a:latin typeface="等线" panose="02010600030101010101" charset="-122"/>
                <a:ea typeface="等线" panose="02010600030101010101" charset="-122"/>
              </a:rPr>
              <a:t> energy with good palatability and utilization. The crude protein content of corn is 7-9%, which is the main source of </a:t>
            </a:r>
            <a:r>
              <a:rPr lang="en-US" sz="2000" dirty="0">
                <a:latin typeface="等线" panose="02010600030101010101" charset="-122"/>
                <a:ea typeface="等线" panose="02010600030101010101" charset="-122"/>
              </a:rPr>
              <a:t>compound</a:t>
            </a:r>
            <a:r>
              <a:rPr sz="2000" dirty="0">
                <a:latin typeface="等线" panose="02010600030101010101" charset="-122"/>
                <a:ea typeface="等线" panose="02010600030101010101" charset="-122"/>
              </a:rPr>
              <a:t> feed for chicken and pig. At present, about 60% of global corn production is used for animal feed.</a:t>
            </a:r>
            <a:endParaRPr sz="2000" dirty="0">
              <a:latin typeface="等线" panose="02010600030101010101" charset="-122"/>
              <a:ea typeface="等线" panose="02010600030101010101" charset="-122"/>
            </a:endParaRPr>
          </a:p>
          <a:p>
            <a:pPr algn="just">
              <a:lnSpc>
                <a:spcPct val="150000"/>
              </a:lnSpc>
            </a:pPr>
            <a:r>
              <a:rPr lang="zh-CN" altLang="en-US" sz="2000" b="1" dirty="0">
                <a:latin typeface="等线" panose="02010600030101010101" charset="-122"/>
                <a:ea typeface="等线" panose="02010600030101010101" charset="-122"/>
              </a:rPr>
              <a:t>（</a:t>
            </a:r>
            <a:r>
              <a:rPr lang="en-US" altLang="zh-CN" sz="2000" b="1" dirty="0">
                <a:latin typeface="等线" panose="02010600030101010101" charset="-122"/>
                <a:ea typeface="等线" panose="02010600030101010101" charset="-122"/>
              </a:rPr>
              <a:t>3</a:t>
            </a:r>
            <a:r>
              <a:rPr lang="zh-CN" altLang="en-US" sz="2000" b="1" dirty="0">
                <a:latin typeface="等线" panose="02010600030101010101" charset="-122"/>
                <a:ea typeface="等线" panose="02010600030101010101" charset="-122"/>
              </a:rPr>
              <a:t>）</a:t>
            </a:r>
            <a:r>
              <a:rPr lang="en-US" altLang="zh-CN" sz="2000" b="1" dirty="0">
                <a:latin typeface="等线" panose="02010600030101010101" charset="-122"/>
                <a:ea typeface="等线" panose="02010600030101010101" charset="-122"/>
              </a:rPr>
              <a:t>Protein feed</a:t>
            </a:r>
            <a:r>
              <a:rPr lang="en-US" altLang="zh-CN" sz="2000" dirty="0">
                <a:latin typeface="等线" panose="02010600030101010101" charset="-122"/>
                <a:ea typeface="等线" panose="02010600030101010101" charset="-122"/>
              </a:rPr>
              <a:t>: </a:t>
            </a:r>
            <a:r>
              <a:rPr sz="2000" dirty="0">
                <a:latin typeface="等线" panose="02010600030101010101" charset="-122"/>
                <a:ea typeface="等线" panose="02010600030101010101" charset="-122"/>
              </a:rPr>
              <a:t>Corn germ meal, corn protein, corn bran, corncob</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 and DDGS are all by-products of deep processing of corn. DDGS</a:t>
            </a:r>
            <a:r>
              <a:rPr lang="en-US" sz="2000" dirty="0">
                <a:latin typeface="等线" panose="02010600030101010101" charset="-122"/>
                <a:ea typeface="等线" panose="02010600030101010101" charset="-122"/>
              </a:rPr>
              <a:t>,</a:t>
            </a:r>
            <a:r>
              <a:rPr sz="2000" dirty="0">
                <a:latin typeface="等线" panose="02010600030101010101" charset="-122"/>
                <a:ea typeface="等线" panose="02010600030101010101" charset="-122"/>
              </a:rPr>
              <a:t> </a:t>
            </a:r>
            <a:r>
              <a:rPr lang="en-US" sz="2000" dirty="0">
                <a:latin typeface="等线" panose="02010600030101010101" charset="-122"/>
                <a:ea typeface="等线" panose="02010600030101010101" charset="-122"/>
              </a:rPr>
              <a:t>e</a:t>
            </a:r>
            <a:r>
              <a:rPr sz="2000" dirty="0">
                <a:latin typeface="等线" panose="02010600030101010101" charset="-122"/>
                <a:ea typeface="等线" panose="02010600030101010101" charset="-122"/>
                <a:sym typeface="+mn-ea"/>
              </a:rPr>
              <a:t>specially</a:t>
            </a:r>
            <a:r>
              <a:rPr lang="en-US" sz="2000" dirty="0">
                <a:latin typeface="等线" panose="02010600030101010101" charset="-122"/>
                <a:ea typeface="等线" panose="02010600030101010101" charset="-122"/>
                <a:sym typeface="+mn-ea"/>
              </a:rPr>
              <a:t>,</a:t>
            </a:r>
            <a:r>
              <a:rPr sz="2000" dirty="0">
                <a:latin typeface="等线" panose="02010600030101010101" charset="-122"/>
                <a:ea typeface="等线" panose="02010600030101010101" charset="-122"/>
                <a:sym typeface="+mn-ea"/>
              </a:rPr>
              <a:t> </a:t>
            </a:r>
            <a:r>
              <a:rPr sz="2000" dirty="0">
                <a:latin typeface="等线" panose="02010600030101010101" charset="-122"/>
                <a:ea typeface="等线" panose="02010600030101010101" charset="-122"/>
              </a:rPr>
              <a:t>is a kind of high protein feed with </a:t>
            </a:r>
            <a:r>
              <a:rPr lang="en-US" sz="2000" dirty="0">
                <a:latin typeface="等线" panose="02010600030101010101" charset="-122"/>
                <a:ea typeface="等线" panose="02010600030101010101" charset="-122"/>
              </a:rPr>
              <a:t>a </a:t>
            </a:r>
            <a:r>
              <a:rPr sz="2000" dirty="0">
                <a:latin typeface="等线" panose="02010600030101010101" charset="-122"/>
                <a:ea typeface="等线" panose="02010600030101010101" charset="-122"/>
              </a:rPr>
              <a:t>protein content </a:t>
            </a:r>
            <a:r>
              <a:rPr lang="en-US" sz="2000" dirty="0">
                <a:latin typeface="等线" panose="02010600030101010101" charset="-122"/>
                <a:ea typeface="等线" panose="02010600030101010101" charset="-122"/>
              </a:rPr>
              <a:t>of </a:t>
            </a:r>
            <a:r>
              <a:rPr sz="2000" dirty="0">
                <a:latin typeface="等线" panose="02010600030101010101" charset="-122"/>
                <a:ea typeface="等线" panose="02010600030101010101" charset="-122"/>
              </a:rPr>
              <a:t>26%.</a:t>
            </a:r>
            <a:endParaRPr sz="2000" dirty="0">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灯片编号占位符 7"/>
          <p:cNvSpPr>
            <a:spLocks noGrp="1"/>
          </p:cNvSpPr>
          <p:nvPr>
            <p:ph type="sldNum" sz="quarter" idx="4294967295"/>
          </p:nvPr>
        </p:nvSpPr>
        <p:spPr>
          <a:xfrm>
            <a:off x="9448800" y="6356350"/>
            <a:ext cx="2743200" cy="365125"/>
          </a:xfrm>
        </p:spPr>
        <p:txBody>
          <a:bodyPr/>
          <a:lstStyle/>
          <a:p>
            <a:pPr algn="ctr" rtl="0"/>
            <a:fld id="{E70B39CF-EFD6-4355-B8DC-70C219ECA4AA}" type="slidenum">
              <a:rPr lang="en-US" altLang="zh-CN" smtClean="0"/>
            </a:fld>
            <a:endParaRPr lang="en-US" altLang="zh-CN" dirty="0"/>
          </a:p>
        </p:txBody>
      </p:sp>
      <p:sp>
        <p:nvSpPr>
          <p:cNvPr id="2" name="文本框 1"/>
          <p:cNvSpPr txBox="1"/>
          <p:nvPr/>
        </p:nvSpPr>
        <p:spPr>
          <a:xfrm>
            <a:off x="1155952" y="1262091"/>
            <a:ext cx="4368504" cy="1569660"/>
          </a:xfrm>
          <a:prstGeom prst="rect">
            <a:avLst/>
          </a:prstGeom>
          <a:noFill/>
        </p:spPr>
        <p:txBody>
          <a:bodyPr wrap="none" rtlCol="0">
            <a:spAutoFit/>
          </a:bodyPr>
          <a:lstStyle/>
          <a:p>
            <a:r>
              <a:rPr lang="en-US" altLang="zh-CN" sz="9600" b="1" spc="600" dirty="0" smtClean="0">
                <a:solidFill>
                  <a:schemeClr val="bg1"/>
                </a:solidFill>
                <a:latin typeface="黑体" panose="02010609060101010101" pitchFamily="49" charset="-122"/>
                <a:ea typeface="黑体" panose="02010609060101010101" pitchFamily="49" charset="-122"/>
              </a:rPr>
              <a:t>THANKS</a:t>
            </a:r>
            <a:endParaRPr lang="zh-CN" altLang="en-US" sz="9600" b="1" spc="600" dirty="0">
              <a:solidFill>
                <a:schemeClr val="bg1"/>
              </a:solidFill>
              <a:latin typeface="黑体" panose="02010609060101010101" pitchFamily="49" charset="-122"/>
              <a:ea typeface="黑体" panose="02010609060101010101" pitchFamily="49" charset="-122"/>
            </a:endParaRPr>
          </a:p>
        </p:txBody>
      </p:sp>
      <p:cxnSp>
        <p:nvCxnSpPr>
          <p:cNvPr id="5" name="直接连接符 4"/>
          <p:cNvCxnSpPr/>
          <p:nvPr/>
        </p:nvCxnSpPr>
        <p:spPr>
          <a:xfrm>
            <a:off x="1009291" y="2544793"/>
            <a:ext cx="46496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09291" y="2706158"/>
            <a:ext cx="46496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71482" y="1210449"/>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71550" y="142240"/>
            <a:ext cx="10516870" cy="107632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I.</a:t>
            </a:r>
            <a:r>
              <a:rPr lang="zh-CN" sz="3200" b="1" dirty="0">
                <a:solidFill>
                  <a:schemeClr val="tx1">
                    <a:lumMod val="75000"/>
                    <a:lumOff val="25000"/>
                  </a:schemeClr>
                </a:solidFill>
                <a:latin typeface="黑体" panose="02010609060101010101" pitchFamily="49" charset="-122"/>
                <a:ea typeface="黑体" panose="02010609060101010101" pitchFamily="49" charset="-122"/>
              </a:rPr>
              <a:t> Market-oriented reform of urban food supply  system in China</a:t>
            </a:r>
            <a:endParaRPr lang="zh-CN" sz="32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1" name="矩形 10"/>
          <p:cNvSpPr/>
          <p:nvPr/>
        </p:nvSpPr>
        <p:spPr>
          <a:xfrm>
            <a:off x="966291" y="5979677"/>
            <a:ext cx="5910236" cy="506730"/>
          </a:xfrm>
          <a:prstGeom prst="rect">
            <a:avLst/>
          </a:prstGeom>
        </p:spPr>
        <p:txBody>
          <a:bodyPr wrap="square">
            <a:spAutoFit/>
          </a:bodyPr>
          <a:lstStyle/>
          <a:p>
            <a:pPr>
              <a:lnSpc>
                <a:spcPct val="150000"/>
              </a:lnSpc>
            </a:pPr>
            <a:endParaRPr lang="zh-CN" altLang="en-US" b="1" dirty="0"/>
          </a:p>
        </p:txBody>
      </p:sp>
      <p:sp>
        <p:nvSpPr>
          <p:cNvPr id="9" name="矩形 8"/>
          <p:cNvSpPr/>
          <p:nvPr/>
        </p:nvSpPr>
        <p:spPr>
          <a:xfrm>
            <a:off x="76200" y="1115695"/>
            <a:ext cx="12044045" cy="590804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Ø"/>
            </a:pPr>
            <a:r>
              <a:rPr lang="en-US" altLang="zh-CN" dirty="0"/>
              <a:t>China heavily relies on agriculture. At present, 40% of the total population (560 million people≈170 million rural households) living in rural regions, of which 332.24 million people are engaged in agriculture, forestry, animal husbandry, and fishery</a:t>
            </a:r>
            <a:r>
              <a:rPr lang="en-US" dirty="0"/>
              <a:t>. </a:t>
            </a:r>
            <a:r>
              <a:rPr lang="zh-CN" altLang="zh-CN" dirty="0"/>
              <a:t> </a:t>
            </a:r>
            <a:r>
              <a:rPr lang="en-US" altLang="zh-CN" dirty="0"/>
              <a:t>China has a large population but relatively small land areas.</a:t>
            </a:r>
            <a:endParaRPr lang="en-US" altLang="zh-CN" dirty="0" smtClean="0"/>
          </a:p>
          <a:p>
            <a:pPr marL="285750" indent="-285750">
              <a:lnSpc>
                <a:spcPct val="150000"/>
              </a:lnSpc>
              <a:buClr>
                <a:srgbClr val="C00000"/>
              </a:buClr>
              <a:buFont typeface="Wingdings" panose="05000000000000000000" pitchFamily="2" charset="2"/>
              <a:buChar char="Ø"/>
            </a:pPr>
            <a:r>
              <a:rPr altLang="zh-CN"/>
              <a:t>At present, about 80% of China's agricultural production is small-scale household operation. The</a:t>
            </a:r>
            <a:r>
              <a:rPr lang="en-US"/>
              <a:t>re are multiple scales of land operated,</a:t>
            </a:r>
            <a:r>
              <a:rPr altLang="zh-CN"/>
              <a:t> rang</a:t>
            </a:r>
            <a:r>
              <a:rPr lang="en-US"/>
              <a:t>ing</a:t>
            </a:r>
            <a:r>
              <a:rPr altLang="zh-CN"/>
              <a:t> from </a:t>
            </a:r>
            <a:r>
              <a:rPr lang="en-US"/>
              <a:t>less than 10 m</a:t>
            </a:r>
            <a:r>
              <a:rPr altLang="zh-CN"/>
              <a:t>u to </a:t>
            </a:r>
            <a:r>
              <a:rPr lang="en-US"/>
              <a:t>more than 1,000</a:t>
            </a:r>
            <a:r>
              <a:rPr altLang="zh-CN"/>
              <a:t> </a:t>
            </a:r>
            <a:r>
              <a:rPr lang="en-US"/>
              <a:t>m</a:t>
            </a:r>
            <a:r>
              <a:rPr altLang="zh-CN"/>
              <a:t>u </a:t>
            </a:r>
            <a:r>
              <a:rPr lang="en-US"/>
              <a:t>(1 mu≈0.067 ha)</a:t>
            </a:r>
            <a:r>
              <a:rPr lang="en-US"/>
              <a:t>.</a:t>
            </a:r>
            <a:endParaRPr lang="zh-CN" altLang="zh-CN" dirty="0"/>
          </a:p>
          <a:p>
            <a:pPr marL="285750" indent="-285750">
              <a:lnSpc>
                <a:spcPct val="150000"/>
              </a:lnSpc>
              <a:buClr>
                <a:srgbClr val="C00000"/>
              </a:buClr>
              <a:buFont typeface="Wingdings" panose="05000000000000000000" pitchFamily="2" charset="2"/>
              <a:buChar char="Ø"/>
            </a:pPr>
            <a:r>
              <a:rPr lang="en-US" altLang="zh-CN" dirty="0"/>
              <a:t>Grains harvested in 2019 achieved 610 million tons in China, accounting for 22.40% of the world's total outputs (2.72 billion tons). The yields of rice, maize, and wheat are 200 million, 260 million, and 134 million tons, respectively. Meat production was 76.49 million tons, with 42.55 million, 6.67 million, 4.88 million, and 22.39 million tons of pork, beef, lamb, and poultry, respectively. The productions of eggs, milk, fruits, and vegetables are 33.09 million, 32.01 million, 266 million, and 720 million tons, respectively.</a:t>
            </a:r>
            <a:endParaRPr lang="zh-CN" altLang="zh-CN" dirty="0"/>
          </a:p>
          <a:p>
            <a:pPr marL="285750" indent="-285750">
              <a:lnSpc>
                <a:spcPct val="150000"/>
              </a:lnSpc>
              <a:buClr>
                <a:srgbClr val="C00000"/>
              </a:buClr>
              <a:buFont typeface="Wingdings" panose="05000000000000000000" pitchFamily="2" charset="2"/>
              <a:buChar char="Ø"/>
            </a:pPr>
            <a:r>
              <a:rPr lang="en-US" altLang="zh-CN" dirty="0"/>
              <a:t>Most of the agricultural products, except for the small amount of famers self-consumption, circulate to enter the market for Chinese consumers' consumption or exports to foreign markets. </a:t>
            </a:r>
            <a:endParaRPr lang="zh-CN" altLang="zh-CN" dirty="0"/>
          </a:p>
          <a:p>
            <a:pPr marL="285750" indent="-285750">
              <a:lnSpc>
                <a:spcPct val="150000"/>
              </a:lnSpc>
              <a:buClr>
                <a:srgbClr val="C00000"/>
              </a:buClr>
              <a:buFont typeface="Wingdings" panose="05000000000000000000" pitchFamily="2" charset="2"/>
              <a:buChar char="Ø"/>
            </a:pPr>
            <a:r>
              <a:rPr lang="zh-CN" altLang="zh-CN" dirty="0"/>
              <a:t>China has gone through a very tortuous road in helping farmers and agricultural products enter the market, and has experienced many changes.</a:t>
            </a:r>
            <a:endParaRPr lang="zh-CN" altLang="zh-CN"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971482" y="1210449"/>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71550" y="142240"/>
            <a:ext cx="10516870" cy="107632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rPr>
              <a:t>I.</a:t>
            </a:r>
            <a:r>
              <a:rPr lang="zh-CN" sz="3200" b="1" dirty="0">
                <a:solidFill>
                  <a:schemeClr val="tx1">
                    <a:lumMod val="75000"/>
                    <a:lumOff val="25000"/>
                  </a:schemeClr>
                </a:solidFill>
                <a:latin typeface="黑体" panose="02010609060101010101" pitchFamily="49" charset="-122"/>
                <a:ea typeface="黑体" panose="02010609060101010101" pitchFamily="49" charset="-122"/>
              </a:rPr>
              <a:t> Market-oriented reform of urban food supply  system in China</a:t>
            </a:r>
            <a:endParaRPr lang="zh-CN" sz="3200" b="1"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1" name="矩形 10"/>
          <p:cNvSpPr/>
          <p:nvPr/>
        </p:nvSpPr>
        <p:spPr>
          <a:xfrm>
            <a:off x="966291" y="5979677"/>
            <a:ext cx="5910236" cy="506730"/>
          </a:xfrm>
          <a:prstGeom prst="rect">
            <a:avLst/>
          </a:prstGeom>
        </p:spPr>
        <p:txBody>
          <a:bodyPr wrap="square">
            <a:spAutoFit/>
          </a:bodyPr>
          <a:lstStyle/>
          <a:p>
            <a:pPr>
              <a:lnSpc>
                <a:spcPct val="150000"/>
              </a:lnSpc>
            </a:pPr>
            <a:endParaRPr lang="zh-CN" altLang="en-US" b="1" dirty="0"/>
          </a:p>
        </p:txBody>
      </p:sp>
      <p:sp>
        <p:nvSpPr>
          <p:cNvPr id="12" name="矩形 11"/>
          <p:cNvSpPr/>
          <p:nvPr/>
        </p:nvSpPr>
        <p:spPr>
          <a:xfrm>
            <a:off x="966470" y="1210310"/>
            <a:ext cx="10386695" cy="553085"/>
          </a:xfrm>
          <a:prstGeom prst="rect">
            <a:avLst/>
          </a:prstGeom>
        </p:spPr>
        <p:txBody>
          <a:bodyPr wrap="square">
            <a:spAutoFit/>
          </a:bodyPr>
          <a:lstStyle/>
          <a:p>
            <a:pPr>
              <a:lnSpc>
                <a:spcPct val="150000"/>
              </a:lnSpc>
              <a:buClr>
                <a:srgbClr val="C00000"/>
              </a:buClr>
            </a:pPr>
            <a:r>
              <a:rPr lang="en-US" altLang="zh-CN" sz="2000" b="1" dirty="0" smtClean="0"/>
              <a:t>i. Traditional marketing system of agricultural products</a:t>
            </a:r>
            <a:endParaRPr lang="zh-CN" altLang="en-US" sz="2000" b="1" dirty="0"/>
          </a:p>
        </p:txBody>
      </p:sp>
      <p:sp>
        <p:nvSpPr>
          <p:cNvPr id="3" name="矩形 2"/>
          <p:cNvSpPr/>
          <p:nvPr/>
        </p:nvSpPr>
        <p:spPr>
          <a:xfrm>
            <a:off x="449580" y="1821815"/>
            <a:ext cx="7810500" cy="5584825"/>
          </a:xfrm>
          <a:prstGeom prst="rect">
            <a:avLst/>
          </a:prstGeom>
        </p:spPr>
        <p:txBody>
          <a:bodyPr wrap="square">
            <a:spAutoFit/>
          </a:bodyPr>
          <a:lstStyle/>
          <a:p>
            <a:pPr algn="just">
              <a:lnSpc>
                <a:spcPct val="150000"/>
              </a:lnSpc>
            </a:pPr>
            <a:r>
              <a:rPr lang="zh-CN" altLang="en-US" dirty="0" smtClean="0"/>
              <a:t>       Before the reform and opening up, China implement</a:t>
            </a:r>
            <a:r>
              <a:rPr lang="en-US" altLang="zh-CN" dirty="0" smtClean="0"/>
              <a:t>ed</a:t>
            </a:r>
            <a:r>
              <a:rPr lang="zh-CN" altLang="en-US" dirty="0" smtClean="0"/>
              <a:t> the policy of unified purchase and marketing of </a:t>
            </a:r>
            <a:r>
              <a:rPr lang="en-US" altLang="zh-CN" dirty="0" smtClean="0"/>
              <a:t>agricultural products </a:t>
            </a:r>
            <a:r>
              <a:rPr lang="zh-CN" altLang="en-US" dirty="0" smtClean="0"/>
              <a:t>throughout the country. Private grain merchants were strictly prohibited from </a:t>
            </a:r>
            <a:r>
              <a:rPr lang="en-US" altLang="zh-CN" dirty="0" smtClean="0"/>
              <a:t>grain</a:t>
            </a:r>
            <a:r>
              <a:rPr lang="zh-CN" altLang="en-US" dirty="0" smtClean="0"/>
              <a:t> trading. The government formulated and managed the prices of grain and other agricultural products in a unified way.</a:t>
            </a:r>
            <a:endParaRPr lang="zh-CN" altLang="en-US" dirty="0" smtClean="0"/>
          </a:p>
          <a:p>
            <a:pPr algn="just">
              <a:lnSpc>
                <a:spcPct val="150000"/>
              </a:lnSpc>
            </a:pPr>
            <a:r>
              <a:rPr lang="zh-CN" altLang="en-US" sz="2000" b="1" dirty="0" smtClean="0"/>
              <a:t>      </a:t>
            </a:r>
            <a:r>
              <a:rPr lang="en-US" altLang="zh-CN" b="1" dirty="0"/>
              <a:t>Unified/assigned purchase</a:t>
            </a:r>
            <a:r>
              <a:rPr lang="en-US" altLang="zh-CN" dirty="0"/>
              <a:t>: grain, cotton, and oil are subject to unified purchase; for meat, egg, and other ag-products, the government sets up a purchase quota and purchases from individual farmers according to the proportion (farmers could sell the remaining products freely).</a:t>
            </a:r>
            <a:endParaRPr lang="en-US" altLang="zh-CN" dirty="0"/>
          </a:p>
          <a:p>
            <a:pPr algn="just">
              <a:lnSpc>
                <a:spcPct val="150000"/>
              </a:lnSpc>
            </a:pPr>
            <a:r>
              <a:rPr lang="en-US" altLang="zh-CN" dirty="0"/>
              <a:t>       </a:t>
            </a:r>
            <a:r>
              <a:rPr lang="en-US" altLang="zh-CN" b="1" dirty="0"/>
              <a:t>Unified sell</a:t>
            </a:r>
            <a:r>
              <a:rPr lang="en-US" altLang="zh-CN" dirty="0"/>
              <a:t>: implement unified grain marketing for urban residents and grain deficient farmers through food coupons.</a:t>
            </a:r>
            <a:endParaRPr lang="en-US" altLang="zh-CN" dirty="0"/>
          </a:p>
          <a:p>
            <a:pPr algn="just">
              <a:lnSpc>
                <a:spcPct val="150000"/>
              </a:lnSpc>
            </a:pPr>
            <a:endParaRPr lang="zh-CN" altLang="en-US" dirty="0"/>
          </a:p>
          <a:p>
            <a:pPr algn="just">
              <a:lnSpc>
                <a:spcPct val="150000"/>
              </a:lnSpc>
            </a:pPr>
            <a:r>
              <a:rPr lang="zh-CN" altLang="en-US" sz="2000" b="1" dirty="0" smtClean="0"/>
              <a:t>       </a:t>
            </a:r>
            <a:endParaRPr lang="zh-CN" altLang="en-US"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23148" y="3216430"/>
            <a:ext cx="3065236" cy="1152143"/>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3466" y="4328291"/>
            <a:ext cx="3082772" cy="165148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688" y="1919749"/>
            <a:ext cx="3082772" cy="1296569"/>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1035960" y="1219553"/>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38430" y="4607560"/>
            <a:ext cx="11906885" cy="1753235"/>
          </a:xfrm>
          <a:prstGeom prst="rect">
            <a:avLst/>
          </a:prstGeom>
        </p:spPr>
        <p:txBody>
          <a:bodyPr wrap="square">
            <a:spAutoFit/>
          </a:bodyPr>
          <a:lstStyle/>
          <a:p>
            <a:pPr marL="285750" indent="-285750" algn="just">
              <a:lnSpc>
                <a:spcPct val="150000"/>
              </a:lnSpc>
              <a:buClr>
                <a:srgbClr val="3C91E5"/>
              </a:buClr>
              <a:buFont typeface="Wingdings" panose="05000000000000000000" pitchFamily="2" charset="2"/>
              <a:buChar char="Ø"/>
            </a:pPr>
            <a:r>
              <a:rPr lang="zh-CN" altLang="en-US" dirty="0" smtClean="0"/>
              <a:t>With the advancement of rural market-oriented reform, all agricultural products except grain were </a:t>
            </a:r>
            <a:r>
              <a:rPr lang="en-US" altLang="zh-CN" dirty="0" smtClean="0"/>
              <a:t>first allowed to</a:t>
            </a:r>
            <a:r>
              <a:rPr lang="zh-CN" altLang="en-US" dirty="0" smtClean="0"/>
              <a:t> trade in the market</a:t>
            </a:r>
            <a:r>
              <a:rPr lang="en-US" altLang="zh-CN" dirty="0" smtClean="0"/>
              <a:t>. Gradually</a:t>
            </a:r>
            <a:r>
              <a:rPr lang="zh-CN" altLang="en-US" dirty="0" smtClean="0"/>
              <a:t> the grain market was opened up for free trade, </a:t>
            </a:r>
            <a:r>
              <a:rPr lang="en-US" altLang="zh-CN" dirty="0" smtClean="0"/>
              <a:t>with</a:t>
            </a:r>
            <a:r>
              <a:rPr lang="zh-CN" altLang="en-US" dirty="0" smtClean="0"/>
              <a:t> </a:t>
            </a:r>
            <a:r>
              <a:rPr lang="en-US" altLang="zh-CN" dirty="0" smtClean="0"/>
              <a:t>a </a:t>
            </a:r>
            <a:r>
              <a:rPr lang="zh-CN" altLang="en-US" dirty="0" smtClean="0"/>
              <a:t>government</a:t>
            </a:r>
            <a:r>
              <a:rPr lang="en-US" altLang="zh-CN" dirty="0" smtClean="0"/>
              <a:t>-</a:t>
            </a:r>
            <a:r>
              <a:rPr lang="zh-CN" altLang="en-US" dirty="0" smtClean="0"/>
              <a:t>set minimum purchase price. When the market price is lower than the minimum purchase price, the government entrusts grain reserves or state-owned grain enterprises to purchase grain</a:t>
            </a:r>
            <a:r>
              <a:rPr lang="en-US" altLang="zh-CN" dirty="0" smtClean="0"/>
              <a:t>.</a:t>
            </a:r>
            <a:endParaRPr lang="en-US" altLang="zh-CN" dirty="0" smtClean="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62211" y="1375797"/>
            <a:ext cx="3029527" cy="2979463"/>
          </a:xfrm>
          <a:prstGeom prst="rect">
            <a:avLst/>
          </a:prstGeom>
        </p:spPr>
      </p:pic>
      <p:sp>
        <p:nvSpPr>
          <p:cNvPr id="11" name="文本框 10"/>
          <p:cNvSpPr txBox="1"/>
          <p:nvPr/>
        </p:nvSpPr>
        <p:spPr>
          <a:xfrm>
            <a:off x="1035685" y="143510"/>
            <a:ext cx="10529570" cy="1076325"/>
          </a:xfrm>
          <a:prstGeom prst="rect">
            <a:avLst/>
          </a:prstGeom>
          <a:noFill/>
        </p:spPr>
        <p:txBody>
          <a:bodyPr wrap="square" rtlCol="0">
            <a:spAutoFit/>
            <a:scene3d>
              <a:camera prst="orthographicFront"/>
              <a:lightRig rig="threePt" dir="t"/>
            </a:scene3d>
            <a:sp3d contourW="12700"/>
          </a:bodyPr>
          <a:lstStyle/>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sym typeface="+mn-ea"/>
              </a:rPr>
              <a:t>I.</a:t>
            </a:r>
            <a:r>
              <a:rPr lang="zh-CN" sz="3200" b="1" dirty="0">
                <a:solidFill>
                  <a:schemeClr val="tx1">
                    <a:lumMod val="75000"/>
                    <a:lumOff val="25000"/>
                  </a:schemeClr>
                </a:solidFill>
                <a:latin typeface="黑体" panose="02010609060101010101" pitchFamily="49" charset="-122"/>
                <a:ea typeface="黑体" panose="02010609060101010101" pitchFamily="49" charset="-122"/>
                <a:sym typeface="+mn-ea"/>
              </a:rPr>
              <a:t> Market-oriented reform of urban food supply  system in China</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sym typeface="Noto Serif CJK SC" panose="02020400000000000000" pitchFamily="18" charset="-122"/>
            </a:endParaRPr>
          </a:p>
        </p:txBody>
      </p:sp>
      <p:sp>
        <p:nvSpPr>
          <p:cNvPr id="2" name="文本框 1"/>
          <p:cNvSpPr txBox="1"/>
          <p:nvPr/>
        </p:nvSpPr>
        <p:spPr>
          <a:xfrm>
            <a:off x="138430" y="1310640"/>
            <a:ext cx="8890000" cy="3692525"/>
          </a:xfrm>
          <a:prstGeom prst="rect">
            <a:avLst/>
          </a:prstGeom>
          <a:noFill/>
        </p:spPr>
        <p:txBody>
          <a:bodyPr wrap="square" rtlCol="0">
            <a:spAutoFit/>
          </a:bodyPr>
          <a:p>
            <a:pPr algn="just">
              <a:lnSpc>
                <a:spcPct val="150000"/>
              </a:lnSpc>
              <a:buClr>
                <a:srgbClr val="3C91E5"/>
              </a:buClr>
            </a:pPr>
            <a:r>
              <a:rPr lang="zh-CN" altLang="en-US" dirty="0" smtClean="0">
                <a:sym typeface="+mn-ea"/>
              </a:rPr>
              <a:t>Since 1978, China began the process of reform and opening up, and the market-oriented economic reform </a:t>
            </a:r>
            <a:r>
              <a:rPr lang="en-US" altLang="zh-CN" dirty="0" smtClean="0">
                <a:sym typeface="+mn-ea"/>
              </a:rPr>
              <a:t>started </a:t>
            </a:r>
            <a:r>
              <a:rPr lang="zh-CN" altLang="en-US" dirty="0" smtClean="0">
                <a:sym typeface="+mn-ea"/>
              </a:rPr>
              <a:t>in rural areas：</a:t>
            </a:r>
            <a:endParaRPr lang="en-US" altLang="zh-CN" dirty="0" smtClean="0"/>
          </a:p>
          <a:p>
            <a:pPr marL="285750" indent="-285750" algn="just">
              <a:lnSpc>
                <a:spcPct val="150000"/>
              </a:lnSpc>
              <a:buClr>
                <a:srgbClr val="3C91E5"/>
              </a:buClr>
              <a:buFont typeface="Wingdings" panose="05000000000000000000" pitchFamily="2" charset="2"/>
              <a:buChar char="Ø"/>
            </a:pPr>
            <a:r>
              <a:rPr lang="zh-CN" altLang="en-US" dirty="0" smtClean="0">
                <a:sym typeface="+mn-ea"/>
              </a:rPr>
              <a:t>Farmers no longer produce</a:t>
            </a:r>
            <a:r>
              <a:rPr lang="en-US" altLang="zh-CN" dirty="0" smtClean="0">
                <a:sym typeface="+mn-ea"/>
              </a:rPr>
              <a:t>d</a:t>
            </a:r>
            <a:r>
              <a:rPr lang="zh-CN" altLang="en-US" dirty="0" smtClean="0">
                <a:sym typeface="+mn-ea"/>
              </a:rPr>
              <a:t> collectively (in the form of production teams or production teams), but acquire</a:t>
            </a:r>
            <a:r>
              <a:rPr lang="en-US" altLang="zh-CN" dirty="0" smtClean="0">
                <a:sym typeface="+mn-ea"/>
              </a:rPr>
              <a:t>d</a:t>
            </a:r>
            <a:r>
              <a:rPr lang="zh-CN" altLang="en-US" dirty="0" smtClean="0">
                <a:sym typeface="+mn-ea"/>
              </a:rPr>
              <a:t> a certain amount of land (contracted land, not privately owned) according to the </a:t>
            </a:r>
            <a:r>
              <a:rPr lang="en-US" altLang="zh-CN" dirty="0" smtClean="0">
                <a:sym typeface="+mn-ea"/>
              </a:rPr>
              <a:t>household size.</a:t>
            </a:r>
            <a:endParaRPr lang="en-US" altLang="zh-CN" dirty="0" smtClean="0"/>
          </a:p>
          <a:p>
            <a:pPr marL="285750" indent="-285750" algn="just">
              <a:lnSpc>
                <a:spcPct val="150000"/>
              </a:lnSpc>
              <a:buClr>
                <a:srgbClr val="3C91E5"/>
              </a:buClr>
              <a:buFont typeface="Wingdings" panose="05000000000000000000" pitchFamily="2" charset="2"/>
              <a:buChar char="Ø"/>
            </a:pPr>
            <a:r>
              <a:rPr lang="en-US" altLang="zh-CN" dirty="0" smtClean="0">
                <a:sym typeface="+mn-ea"/>
              </a:rPr>
              <a:t>Specific </a:t>
            </a:r>
            <a:r>
              <a:rPr lang="zh-CN" altLang="en-US" dirty="0" smtClean="0">
                <a:sym typeface="+mn-ea"/>
              </a:rPr>
              <a:t>agricultural products, such as grain, </a:t>
            </a:r>
            <a:r>
              <a:rPr lang="en-US" altLang="zh-CN" dirty="0" smtClean="0">
                <a:sym typeface="+mn-ea"/>
              </a:rPr>
              <a:t>were </a:t>
            </a:r>
            <a:r>
              <a:rPr lang="zh-CN" altLang="en-US" dirty="0" smtClean="0">
                <a:sym typeface="+mn-ea"/>
              </a:rPr>
              <a:t>purchased by the </a:t>
            </a:r>
            <a:r>
              <a:rPr lang="en-US" altLang="zh-CN" dirty="0" smtClean="0">
                <a:sym typeface="+mn-ea"/>
              </a:rPr>
              <a:t>government based on</a:t>
            </a:r>
            <a:r>
              <a:rPr lang="zh-CN" altLang="en-US" dirty="0" smtClean="0">
                <a:sym typeface="+mn-ea"/>
              </a:rPr>
              <a:t> the prescribed price; the rest </a:t>
            </a:r>
            <a:r>
              <a:rPr lang="en-US" altLang="zh-CN" dirty="0" smtClean="0">
                <a:sym typeface="+mn-ea"/>
              </a:rPr>
              <a:t>could </a:t>
            </a:r>
            <a:r>
              <a:rPr lang="zh-CN" altLang="en-US" dirty="0" smtClean="0">
                <a:sym typeface="+mn-ea"/>
              </a:rPr>
              <a:t>be left for </a:t>
            </a:r>
            <a:r>
              <a:rPr lang="en-US" altLang="zh-CN" dirty="0" smtClean="0">
                <a:sym typeface="+mn-ea"/>
              </a:rPr>
              <a:t>self- consumption </a:t>
            </a:r>
            <a:r>
              <a:rPr lang="zh-CN" altLang="en-US" dirty="0" smtClean="0">
                <a:sym typeface="+mn-ea"/>
              </a:rPr>
              <a:t>or sold. However, the base number and varieties were gradually reduced.</a:t>
            </a:r>
            <a:endParaRPr lang="zh-CN" altLang="en-US" dirty="0" smtClean="0"/>
          </a:p>
          <a:p>
            <a:endParaRPr lang="zh-CN"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2707" y="4076136"/>
            <a:ext cx="12192529" cy="871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08" tIns="61555" rIns="123108" bIns="61555" rtlCol="0" anchor="ctr"/>
          <a:lstStyle/>
          <a:p>
            <a:pPr algn="ctr"/>
            <a:endParaRPr lang="zh-CN" altLang="en-US"/>
          </a:p>
        </p:txBody>
      </p:sp>
      <p:sp>
        <p:nvSpPr>
          <p:cNvPr id="91" name="椭圆 90"/>
          <p:cNvSpPr/>
          <p:nvPr/>
        </p:nvSpPr>
        <p:spPr>
          <a:xfrm>
            <a:off x="10704771" y="3699678"/>
            <a:ext cx="756594" cy="756471"/>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1025284" y="1232873"/>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18464" y="1233265"/>
            <a:ext cx="10257904" cy="553085"/>
          </a:xfrm>
          <a:prstGeom prst="rect">
            <a:avLst/>
          </a:prstGeom>
        </p:spPr>
        <p:txBody>
          <a:bodyPr wrap="square">
            <a:spAutoFit/>
          </a:bodyPr>
          <a:lstStyle/>
          <a:p>
            <a:pPr>
              <a:lnSpc>
                <a:spcPct val="150000"/>
              </a:lnSpc>
              <a:buClr>
                <a:srgbClr val="C00000"/>
              </a:buClr>
            </a:pPr>
            <a:r>
              <a:rPr lang="en-US" sz="2000" b="1" dirty="0"/>
              <a:t>ii</a:t>
            </a:r>
            <a:r>
              <a:rPr sz="2000" b="1" dirty="0"/>
              <a:t>. </a:t>
            </a:r>
            <a:r>
              <a:rPr lang="en-US" sz="2000" b="1" dirty="0"/>
              <a:t>M</a:t>
            </a:r>
            <a:r>
              <a:rPr sz="2000" b="1" dirty="0"/>
              <a:t>arketization reform process of agricultural products sales</a:t>
            </a:r>
            <a:endParaRPr sz="2000" b="1" dirty="0"/>
          </a:p>
        </p:txBody>
      </p:sp>
      <p:sp>
        <p:nvSpPr>
          <p:cNvPr id="14" name="Rectangle 9"/>
          <p:cNvSpPr>
            <a:spLocks noChangeArrowheads="1"/>
          </p:cNvSpPr>
          <p:nvPr/>
        </p:nvSpPr>
        <p:spPr bwMode="auto">
          <a:xfrm>
            <a:off x="6091979" y="2222111"/>
            <a:ext cx="184169" cy="27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defRPr/>
            </a:pPr>
            <a:endParaRPr lang="zh-CN" altLang="en-US" sz="1200">
              <a:effectLst>
                <a:outerShdw blurRad="38100" dist="38100" dir="2700000" algn="tl">
                  <a:srgbClr val="000000"/>
                </a:outerShdw>
              </a:effectLst>
              <a:latin typeface="Verdana" panose="020B0604030504040204" pitchFamily="34" charset="0"/>
            </a:endParaRPr>
          </a:p>
        </p:txBody>
      </p:sp>
      <p:sp>
        <p:nvSpPr>
          <p:cNvPr id="19" name="椭圆 18"/>
          <p:cNvSpPr/>
          <p:nvPr/>
        </p:nvSpPr>
        <p:spPr>
          <a:xfrm>
            <a:off x="685898" y="3542746"/>
            <a:ext cx="1070509" cy="1070336"/>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17" name="TextBox 97"/>
          <p:cNvSpPr txBox="1"/>
          <p:nvPr/>
        </p:nvSpPr>
        <p:spPr>
          <a:xfrm>
            <a:off x="755614" y="3870655"/>
            <a:ext cx="1050571" cy="473317"/>
          </a:xfrm>
          <a:prstGeom prst="rect">
            <a:avLst/>
          </a:prstGeom>
          <a:noFill/>
        </p:spPr>
        <p:txBody>
          <a:bodyPr wrap="square" lIns="184232" tIns="92116" rIns="184232" bIns="92116"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1979</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椭圆 29"/>
          <p:cNvSpPr/>
          <p:nvPr/>
        </p:nvSpPr>
        <p:spPr>
          <a:xfrm>
            <a:off x="2361581" y="3699678"/>
            <a:ext cx="756594" cy="756471"/>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28" name="TextBox 104"/>
          <p:cNvSpPr txBox="1"/>
          <p:nvPr/>
        </p:nvSpPr>
        <p:spPr>
          <a:xfrm>
            <a:off x="2289552" y="3850640"/>
            <a:ext cx="940691" cy="473316"/>
          </a:xfrm>
          <a:prstGeom prst="rect">
            <a:avLst/>
          </a:prstGeom>
          <a:noFill/>
        </p:spPr>
        <p:txBody>
          <a:bodyPr wrap="square" lIns="184232" tIns="92116" rIns="184232" bIns="92116"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1985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椭圆 36"/>
          <p:cNvSpPr/>
          <p:nvPr/>
        </p:nvSpPr>
        <p:spPr>
          <a:xfrm>
            <a:off x="3848603" y="3550562"/>
            <a:ext cx="1054875" cy="1054705"/>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5" name="TextBox 111"/>
          <p:cNvSpPr txBox="1"/>
          <p:nvPr/>
        </p:nvSpPr>
        <p:spPr>
          <a:xfrm>
            <a:off x="3736676" y="3839995"/>
            <a:ext cx="1264395" cy="473317"/>
          </a:xfrm>
          <a:prstGeom prst="rect">
            <a:avLst/>
          </a:prstGeom>
          <a:noFill/>
        </p:spPr>
        <p:txBody>
          <a:bodyPr wrap="square" lIns="184232" tIns="92116" rIns="184232" bIns="92116"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1991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4" name="椭圆 43"/>
          <p:cNvSpPr/>
          <p:nvPr/>
        </p:nvSpPr>
        <p:spPr>
          <a:xfrm>
            <a:off x="5551800" y="3673190"/>
            <a:ext cx="805396" cy="805264"/>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2" name="TextBox 125"/>
          <p:cNvSpPr txBox="1"/>
          <p:nvPr/>
        </p:nvSpPr>
        <p:spPr>
          <a:xfrm>
            <a:off x="5499661" y="3854051"/>
            <a:ext cx="1009835" cy="463030"/>
          </a:xfrm>
          <a:prstGeom prst="rect">
            <a:avLst/>
          </a:prstGeom>
          <a:noFill/>
        </p:spPr>
        <p:txBody>
          <a:bodyPr wrap="square" lIns="184232" tIns="92116" rIns="184232" bIns="92116"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1993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7104486" y="3526272"/>
            <a:ext cx="1103461" cy="1103283"/>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9" name="TextBox 132"/>
          <p:cNvSpPr txBox="1"/>
          <p:nvPr/>
        </p:nvSpPr>
        <p:spPr>
          <a:xfrm>
            <a:off x="7182512" y="3836307"/>
            <a:ext cx="1015390" cy="473317"/>
          </a:xfrm>
          <a:prstGeom prst="rect">
            <a:avLst/>
          </a:prstGeom>
          <a:noFill/>
        </p:spPr>
        <p:txBody>
          <a:bodyPr wrap="square" lIns="184232" tIns="92116" rIns="184232" bIns="92116"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1998</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8" name="椭圆 57"/>
          <p:cNvSpPr/>
          <p:nvPr/>
        </p:nvSpPr>
        <p:spPr>
          <a:xfrm>
            <a:off x="8828107" y="3466681"/>
            <a:ext cx="1248598" cy="1222466"/>
          </a:xfrm>
          <a:prstGeom prst="ellipse">
            <a:avLst/>
          </a:prstGeom>
          <a:gradFill>
            <a:gsLst>
              <a:gs pos="35000">
                <a:srgbClr val="2F73B6"/>
              </a:gs>
              <a:gs pos="100000">
                <a:srgbClr val="82B0DE"/>
              </a:gs>
            </a:gsLst>
            <a:lin ang="8100000" scaled="0"/>
          </a:gra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6" name="TextBox 139"/>
          <p:cNvSpPr txBox="1"/>
          <p:nvPr/>
        </p:nvSpPr>
        <p:spPr>
          <a:xfrm>
            <a:off x="9002798" y="3853061"/>
            <a:ext cx="973167" cy="473316"/>
          </a:xfrm>
          <a:prstGeom prst="rect">
            <a:avLst/>
          </a:prstGeom>
          <a:noFill/>
        </p:spPr>
        <p:txBody>
          <a:bodyPr wrap="square" lIns="184232" tIns="92116" rIns="184232" bIns="92116"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2001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2" name="TextBox 145"/>
          <p:cNvSpPr txBox="1"/>
          <p:nvPr/>
        </p:nvSpPr>
        <p:spPr>
          <a:xfrm>
            <a:off x="144145" y="5023485"/>
            <a:ext cx="2194560" cy="1402715"/>
          </a:xfrm>
          <a:prstGeom prst="rect">
            <a:avLst/>
          </a:prstGeom>
          <a:noFill/>
        </p:spPr>
        <p:txBody>
          <a:bodyPr wrap="square" lIns="121892" tIns="60945" rIns="121892" bIns="60945" rtlCol="0">
            <a:spAutoFit/>
          </a:bodyPr>
          <a:lstStyle/>
          <a:p>
            <a:pPr lvl="0" algn="just">
              <a:lnSpc>
                <a:spcPts val="2000"/>
              </a:lnSpc>
              <a:defRPr/>
            </a:pPr>
            <a:r>
              <a:rPr lang="en-US" altLang="zh-CN" sz="1400" dirty="0"/>
              <a:t>Gradually reduces the varieties and quantities of agricultural products for unified/assigned purchase.</a:t>
            </a:r>
            <a:endParaRPr lang="en-US" altLang="zh-CN" sz="1400" dirty="0"/>
          </a:p>
        </p:txBody>
      </p:sp>
      <p:cxnSp>
        <p:nvCxnSpPr>
          <p:cNvPr id="63" name="直接连接符 62"/>
          <p:cNvCxnSpPr/>
          <p:nvPr/>
        </p:nvCxnSpPr>
        <p:spPr>
          <a:xfrm flipV="1">
            <a:off x="2729681" y="2964618"/>
            <a:ext cx="0" cy="585944"/>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65" name="TextBox 150"/>
          <p:cNvSpPr txBox="1"/>
          <p:nvPr/>
        </p:nvSpPr>
        <p:spPr>
          <a:xfrm>
            <a:off x="2845435" y="5054600"/>
            <a:ext cx="3043555" cy="1659255"/>
          </a:xfrm>
          <a:prstGeom prst="rect">
            <a:avLst/>
          </a:prstGeom>
          <a:noFill/>
        </p:spPr>
        <p:txBody>
          <a:bodyPr wrap="square" lIns="121892" tIns="60945" rIns="121892" bIns="60945" rtlCol="0">
            <a:spAutoFit/>
          </a:bodyPr>
          <a:lstStyle/>
          <a:p>
            <a:pPr lvl="0" algn="just">
              <a:lnSpc>
                <a:spcPts val="2000"/>
              </a:lnSpc>
              <a:defRPr/>
            </a:pPr>
            <a:r>
              <a:rPr lang="en-US" altLang="zh-CN" sz="1400" dirty="0"/>
              <a:t>The government raised t</a:t>
            </a:r>
            <a:r>
              <a:rPr lang="zh-CN" sz="1400" dirty="0"/>
              <a:t>he price of urban grain sales twice to achieve the same price for purchase and sale. </a:t>
            </a:r>
            <a:r>
              <a:rPr lang="zh-CN" sz="1400" b="1" dirty="0">
                <a:solidFill>
                  <a:srgbClr val="EEB608"/>
                </a:solidFill>
              </a:rPr>
              <a:t>After nearly 40 years of </a:t>
            </a:r>
            <a:r>
              <a:rPr lang="zh-CN" sz="1400" b="1" dirty="0">
                <a:solidFill>
                  <a:srgbClr val="EEB608"/>
                </a:solidFill>
                <a:sym typeface="+mn-ea"/>
              </a:rPr>
              <a:t>unified </a:t>
            </a:r>
            <a:r>
              <a:rPr lang="zh-CN" sz="1400" b="1" dirty="0">
                <a:solidFill>
                  <a:srgbClr val="EEB608"/>
                </a:solidFill>
              </a:rPr>
              <a:t>grain marketing, </a:t>
            </a:r>
            <a:r>
              <a:rPr lang="en-US" altLang="zh-CN" sz="1400" b="1" dirty="0">
                <a:solidFill>
                  <a:srgbClr val="EEB608"/>
                </a:solidFill>
              </a:rPr>
              <a:t>food </a:t>
            </a:r>
            <a:r>
              <a:rPr lang="zh-CN" sz="1400" b="1" dirty="0">
                <a:solidFill>
                  <a:srgbClr val="EEB608"/>
                </a:solidFill>
              </a:rPr>
              <a:t>coupons were canceled</a:t>
            </a:r>
            <a:r>
              <a:rPr lang="en-US" altLang="zh-CN" sz="1400" b="1" dirty="0">
                <a:solidFill>
                  <a:srgbClr val="EEB608"/>
                </a:solidFill>
              </a:rPr>
              <a:t>.</a:t>
            </a:r>
            <a:endParaRPr lang="en-US" altLang="zh-CN" sz="1400" b="1" dirty="0">
              <a:solidFill>
                <a:srgbClr val="EEB608"/>
              </a:solidFill>
            </a:endParaRPr>
          </a:p>
        </p:txBody>
      </p:sp>
      <p:cxnSp>
        <p:nvCxnSpPr>
          <p:cNvPr id="66" name="直接连接符 65"/>
          <p:cNvCxnSpPr/>
          <p:nvPr/>
        </p:nvCxnSpPr>
        <p:spPr>
          <a:xfrm>
            <a:off x="4366613" y="4764494"/>
            <a:ext cx="1410" cy="370339"/>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68" name="TextBox 155"/>
          <p:cNvSpPr txBox="1"/>
          <p:nvPr/>
        </p:nvSpPr>
        <p:spPr>
          <a:xfrm>
            <a:off x="4366895" y="1861185"/>
            <a:ext cx="3496945" cy="1402715"/>
          </a:xfrm>
          <a:prstGeom prst="rect">
            <a:avLst/>
          </a:prstGeom>
          <a:noFill/>
        </p:spPr>
        <p:txBody>
          <a:bodyPr wrap="square" lIns="121892" tIns="60945" rIns="121892" bIns="60945" rtlCol="0">
            <a:spAutoFit/>
          </a:bodyPr>
          <a:lstStyle/>
          <a:p>
            <a:pPr lvl="0" algn="just">
              <a:lnSpc>
                <a:spcPts val="2000"/>
              </a:lnSpc>
              <a:defRPr/>
            </a:pPr>
            <a:r>
              <a:rPr lang="en-US" altLang="zh-CN" sz="1400" dirty="0" smtClean="0"/>
              <a:t>The government liberalized grain prices; grain purchase price switched from contracted price to protective price</a:t>
            </a:r>
            <a:r>
              <a:rPr lang="zh-CN" altLang="en-US" sz="1400" dirty="0" smtClean="0"/>
              <a:t>；</a:t>
            </a:r>
            <a:r>
              <a:rPr lang="en-US" altLang="zh-CN" sz="1400" b="1" dirty="0">
                <a:solidFill>
                  <a:srgbClr val="EEB500"/>
                </a:solidFill>
                <a:sym typeface="+mn-ea"/>
              </a:rPr>
              <a:t>the </a:t>
            </a:r>
            <a:r>
              <a:rPr lang="en-US" altLang="zh-CN" sz="1400" b="1" dirty="0">
                <a:solidFill>
                  <a:srgbClr val="EEB500"/>
                </a:solidFill>
              </a:rPr>
              <a:t>protective purchase price and market price coexisted.</a:t>
            </a:r>
            <a:endParaRPr lang="en-US" altLang="zh-CN" sz="1400" b="1" dirty="0">
              <a:solidFill>
                <a:srgbClr val="EEB500"/>
              </a:solidFill>
            </a:endParaRPr>
          </a:p>
        </p:txBody>
      </p:sp>
      <p:cxnSp>
        <p:nvCxnSpPr>
          <p:cNvPr id="69" name="直接连接符 68"/>
          <p:cNvCxnSpPr/>
          <p:nvPr/>
        </p:nvCxnSpPr>
        <p:spPr>
          <a:xfrm>
            <a:off x="7663414" y="4797901"/>
            <a:ext cx="0" cy="338306"/>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70" name="TextBox 160"/>
          <p:cNvSpPr txBox="1"/>
          <p:nvPr/>
        </p:nvSpPr>
        <p:spPr>
          <a:xfrm>
            <a:off x="8142605" y="1866900"/>
            <a:ext cx="2949575" cy="1146175"/>
          </a:xfrm>
          <a:prstGeom prst="rect">
            <a:avLst/>
          </a:prstGeom>
          <a:noFill/>
        </p:spPr>
        <p:txBody>
          <a:bodyPr wrap="square" lIns="121892" tIns="60945" rIns="121892" bIns="60945" rtlCol="0">
            <a:spAutoFit/>
          </a:bodyPr>
          <a:lstStyle/>
          <a:p>
            <a:pPr algn="just">
              <a:lnSpc>
                <a:spcPts val="2000"/>
              </a:lnSpc>
            </a:pPr>
            <a:r>
              <a:rPr lang="en-US" altLang="zh-CN" sz="1400" b="1" dirty="0">
                <a:solidFill>
                  <a:srgbClr val="EEB500"/>
                </a:solidFill>
              </a:rPr>
              <a:t>The government liberalized the purchase and marketing of grain in main selling areas</a:t>
            </a:r>
            <a:r>
              <a:rPr lang="en-US" altLang="zh-CN" sz="1400" dirty="0"/>
              <a:t>; grain price fluctuated based on the market.</a:t>
            </a:r>
            <a:endParaRPr lang="zh-CN" altLang="en-US" sz="1400" dirty="0">
              <a:ea typeface="微软雅黑" panose="020B0503020204020204" pitchFamily="34" charset="-122"/>
            </a:endParaRPr>
          </a:p>
        </p:txBody>
      </p:sp>
      <p:sp>
        <p:nvSpPr>
          <p:cNvPr id="72" name="TextBox 165"/>
          <p:cNvSpPr txBox="1"/>
          <p:nvPr/>
        </p:nvSpPr>
        <p:spPr>
          <a:xfrm>
            <a:off x="1558958" y="2374273"/>
            <a:ext cx="2289864" cy="889635"/>
          </a:xfrm>
          <a:prstGeom prst="rect">
            <a:avLst/>
          </a:prstGeom>
          <a:noFill/>
        </p:spPr>
        <p:txBody>
          <a:bodyPr wrap="square" lIns="121892" tIns="60945" rIns="121892" bIns="60945" rtlCol="0">
            <a:spAutoFit/>
          </a:bodyPr>
          <a:lstStyle/>
          <a:p>
            <a:pPr algn="just">
              <a:lnSpc>
                <a:spcPts val="2000"/>
              </a:lnSpc>
            </a:pPr>
            <a:r>
              <a:rPr lang="en-US" altLang="zh-CN" sz="1400" dirty="0" smtClean="0"/>
              <a:t>Implement the contract purchase for grains and cotton.</a:t>
            </a:r>
            <a:endParaRPr lang="zh-CN" altLang="en-US" sz="1400" dirty="0"/>
          </a:p>
        </p:txBody>
      </p:sp>
      <p:cxnSp>
        <p:nvCxnSpPr>
          <p:cNvPr id="73" name="直接连接符 72"/>
          <p:cNvCxnSpPr/>
          <p:nvPr/>
        </p:nvCxnSpPr>
        <p:spPr>
          <a:xfrm>
            <a:off x="1201497" y="4764494"/>
            <a:ext cx="0" cy="289927"/>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75" name="TextBox 175"/>
          <p:cNvSpPr txBox="1"/>
          <p:nvPr/>
        </p:nvSpPr>
        <p:spPr>
          <a:xfrm>
            <a:off x="6508750" y="5134610"/>
            <a:ext cx="2209165" cy="1402715"/>
          </a:xfrm>
          <a:prstGeom prst="rect">
            <a:avLst/>
          </a:prstGeom>
          <a:noFill/>
        </p:spPr>
        <p:txBody>
          <a:bodyPr wrap="square" lIns="121892" tIns="60945" rIns="121892" bIns="60945" rtlCol="0">
            <a:spAutoFit/>
          </a:bodyPr>
          <a:lstStyle/>
          <a:p>
            <a:pPr algn="just">
              <a:lnSpc>
                <a:spcPts val="2000"/>
              </a:lnSpc>
            </a:pPr>
            <a:r>
              <a:rPr lang="en-US" altLang="zh-CN" sz="1400" dirty="0" smtClean="0"/>
              <a:t>“3 policies, 1 reform” for grain circulation system. Key points</a:t>
            </a:r>
            <a:r>
              <a:rPr lang="zh-CN" altLang="zh-CN" sz="1400" dirty="0" smtClean="0"/>
              <a:t>：</a:t>
            </a:r>
            <a:r>
              <a:rPr lang="en-US" altLang="zh-CN" sz="1400" b="1" dirty="0" smtClean="0">
                <a:solidFill>
                  <a:srgbClr val="EEB500"/>
                </a:solidFill>
              </a:rPr>
              <a:t>purchase farmers' surplus grain at the protective price</a:t>
            </a:r>
            <a:r>
              <a:rPr lang="zh-CN" altLang="en-US" sz="1400" b="1" dirty="0" smtClean="0">
                <a:solidFill>
                  <a:srgbClr val="EEB500"/>
                </a:solidFill>
              </a:rPr>
              <a:t>。</a:t>
            </a:r>
            <a:endParaRPr lang="zh-CN" altLang="en-US" sz="1400" b="1" dirty="0">
              <a:solidFill>
                <a:srgbClr val="EEB500"/>
              </a:solidFill>
              <a:ea typeface="微软雅黑" panose="020B0503020204020204" pitchFamily="34" charset="-122"/>
            </a:endParaRPr>
          </a:p>
        </p:txBody>
      </p:sp>
      <p:cxnSp>
        <p:nvCxnSpPr>
          <p:cNvPr id="76" name="直接连接符 75"/>
          <p:cNvCxnSpPr/>
          <p:nvPr/>
        </p:nvCxnSpPr>
        <p:spPr>
          <a:xfrm flipV="1">
            <a:off x="5930900" y="2964815"/>
            <a:ext cx="0" cy="570865"/>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cxnSp>
        <p:nvCxnSpPr>
          <p:cNvPr id="77" name="直接连接符 76"/>
          <p:cNvCxnSpPr/>
          <p:nvPr/>
        </p:nvCxnSpPr>
        <p:spPr>
          <a:xfrm flipV="1">
            <a:off x="9452610" y="2964815"/>
            <a:ext cx="0" cy="431800"/>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80" name="TextBox 104"/>
          <p:cNvSpPr txBox="1"/>
          <p:nvPr/>
        </p:nvSpPr>
        <p:spPr>
          <a:xfrm>
            <a:off x="10622818" y="3857798"/>
            <a:ext cx="1095771" cy="473353"/>
          </a:xfrm>
          <a:prstGeom prst="rect">
            <a:avLst/>
          </a:prstGeom>
          <a:noFill/>
        </p:spPr>
        <p:txBody>
          <a:bodyPr wrap="square" lIns="184232" tIns="92116" rIns="184232" bIns="92116"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2004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6" name="TextBox 175"/>
          <p:cNvSpPr txBox="1"/>
          <p:nvPr/>
        </p:nvSpPr>
        <p:spPr>
          <a:xfrm>
            <a:off x="9171305" y="5134610"/>
            <a:ext cx="2898775" cy="1402715"/>
          </a:xfrm>
          <a:prstGeom prst="rect">
            <a:avLst/>
          </a:prstGeom>
          <a:noFill/>
        </p:spPr>
        <p:txBody>
          <a:bodyPr wrap="square" lIns="121892" tIns="60945" rIns="121892" bIns="60945" rtlCol="0">
            <a:spAutoFit/>
          </a:bodyPr>
          <a:lstStyle/>
          <a:p>
            <a:pPr algn="just">
              <a:lnSpc>
                <a:spcPts val="2000"/>
              </a:lnSpc>
            </a:pPr>
            <a:r>
              <a:rPr lang="en-US" altLang="zh-CN" sz="1400" b="1" dirty="0">
                <a:solidFill>
                  <a:srgbClr val="EEB500"/>
                </a:solidFill>
              </a:rPr>
              <a:t>Complete liberalization of the purchase and marketing of grain.</a:t>
            </a:r>
            <a:r>
              <a:rPr lang="en-US" altLang="zh-CN" sz="1400" dirty="0" smtClean="0"/>
              <a:t>Established a unified, open, competitive, and orderly grain marketing system</a:t>
            </a:r>
            <a:r>
              <a:rPr lang="zh-CN" altLang="zh-CN" sz="1400" dirty="0"/>
              <a:t>。</a:t>
            </a:r>
            <a:endParaRPr lang="zh-CN" altLang="en-US" sz="1400" dirty="0">
              <a:ea typeface="微软雅黑" panose="020B0503020204020204" pitchFamily="34" charset="-122"/>
            </a:endParaRPr>
          </a:p>
        </p:txBody>
      </p:sp>
      <p:cxnSp>
        <p:nvCxnSpPr>
          <p:cNvPr id="98" name="直接连接符 97"/>
          <p:cNvCxnSpPr/>
          <p:nvPr/>
        </p:nvCxnSpPr>
        <p:spPr>
          <a:xfrm>
            <a:off x="11091917" y="4635820"/>
            <a:ext cx="0" cy="500387"/>
          </a:xfrm>
          <a:prstGeom prst="line">
            <a:avLst/>
          </a:prstGeom>
          <a:ln>
            <a:solidFill>
              <a:srgbClr val="FFC000"/>
            </a:solidFill>
            <a:headEnd type="oval" w="sm" len="sm"/>
          </a:ln>
        </p:spPr>
        <p:style>
          <a:lnRef idx="3">
            <a:schemeClr val="accent2"/>
          </a:lnRef>
          <a:fillRef idx="0">
            <a:schemeClr val="accent2"/>
          </a:fillRef>
          <a:effectRef idx="2">
            <a:schemeClr val="accent2"/>
          </a:effectRef>
          <a:fontRef idx="minor">
            <a:schemeClr val="tx1"/>
          </a:fontRef>
        </p:style>
      </p:cxnSp>
      <p:sp>
        <p:nvSpPr>
          <p:cNvPr id="2" name="文本框 1"/>
          <p:cNvSpPr txBox="1"/>
          <p:nvPr/>
        </p:nvSpPr>
        <p:spPr>
          <a:xfrm>
            <a:off x="1018540" y="156845"/>
            <a:ext cx="10529570" cy="1076325"/>
          </a:xfrm>
          <a:prstGeom prst="rect">
            <a:avLst/>
          </a:prstGeom>
          <a:noFill/>
        </p:spPr>
        <p:txBody>
          <a:bodyPr wrap="square" rtlCol="0">
            <a:spAutoFit/>
            <a:scene3d>
              <a:camera prst="orthographicFront"/>
              <a:lightRig rig="threePt" dir="t"/>
            </a:scene3d>
            <a:sp3d contourW="12700"/>
          </a:bodyPr>
          <a:p>
            <a:r>
              <a:rPr lang="en-US" altLang="zh-CN" sz="3200" b="1" dirty="0">
                <a:solidFill>
                  <a:schemeClr val="tx1">
                    <a:lumMod val="75000"/>
                    <a:lumOff val="25000"/>
                  </a:schemeClr>
                </a:solidFill>
                <a:latin typeface="黑体" panose="02010609060101010101" pitchFamily="49" charset="-122"/>
                <a:ea typeface="黑体" panose="02010609060101010101" pitchFamily="49" charset="-122"/>
                <a:sym typeface="+mn-ea"/>
              </a:rPr>
              <a:t>I.</a:t>
            </a:r>
            <a:r>
              <a:rPr lang="zh-CN" sz="3200" b="1" dirty="0">
                <a:solidFill>
                  <a:schemeClr val="tx1">
                    <a:lumMod val="75000"/>
                    <a:lumOff val="25000"/>
                  </a:schemeClr>
                </a:solidFill>
                <a:latin typeface="黑体" panose="02010609060101010101" pitchFamily="49" charset="-122"/>
                <a:ea typeface="黑体" panose="02010609060101010101" pitchFamily="49" charset="-122"/>
                <a:sym typeface="+mn-ea"/>
              </a:rPr>
              <a:t> Market-oriented reform of urban food supply  system in China</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sym typeface="Noto Serif CJK SC" panose="02020400000000000000" pitchFamily="18"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722"/>
          <a:stretch>
            <a:fillRect/>
          </a:stretch>
        </p:blipFill>
        <p:spPr>
          <a:xfrm>
            <a:off x="836579" y="1540945"/>
            <a:ext cx="11355420" cy="3326329"/>
          </a:xfrm>
          <a:prstGeom prst="rect">
            <a:avLst/>
          </a:prstGeom>
        </p:spPr>
      </p:pic>
      <p:sp>
        <p:nvSpPr>
          <p:cNvPr id="2" name="矩形 1"/>
          <p:cNvSpPr/>
          <p:nvPr/>
        </p:nvSpPr>
        <p:spPr>
          <a:xfrm>
            <a:off x="1744582" y="2254357"/>
            <a:ext cx="2345514" cy="769441"/>
          </a:xfrm>
          <a:prstGeom prst="rect">
            <a:avLst/>
          </a:prstGeom>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mj-ea"/>
              </a:rPr>
              <a:t>PART  02</a:t>
            </a:r>
            <a:endParaRPr lang="zh-CN" altLang="en-US" sz="4400" b="1" dirty="0">
              <a:solidFill>
                <a:schemeClr val="bg1"/>
              </a:solidFill>
              <a:effectLst>
                <a:outerShdw blurRad="38100" dist="38100" dir="2700000" algn="tl">
                  <a:srgbClr val="000000">
                    <a:alpha val="43137"/>
                  </a:srgbClr>
                </a:outerShdw>
              </a:effectLst>
              <a:latin typeface="+mj-ea"/>
            </a:endParaRPr>
          </a:p>
        </p:txBody>
      </p:sp>
      <p:sp>
        <p:nvSpPr>
          <p:cNvPr id="3" name="文本框 2"/>
          <p:cNvSpPr txBox="1"/>
          <p:nvPr/>
        </p:nvSpPr>
        <p:spPr>
          <a:xfrm>
            <a:off x="4550610" y="2254277"/>
            <a:ext cx="6820148" cy="953135"/>
          </a:xfrm>
          <a:prstGeom prst="rect">
            <a:avLst/>
          </a:prstGeom>
          <a:noFill/>
          <a:ln>
            <a:noFill/>
          </a:ln>
        </p:spPr>
        <p:txBody>
          <a:bodyPr wrap="square" rtlCol="0">
            <a:spAutoFit/>
          </a:bodyPr>
          <a:lstStyle/>
          <a:p>
            <a:r>
              <a:rPr lang="zh-CN" altLang="en-US" sz="2800" b="1" dirty="0">
                <a:solidFill>
                  <a:schemeClr val="bg1"/>
                </a:solidFill>
                <a:latin typeface="黑体" panose="02010609060101010101" pitchFamily="49" charset="-122"/>
                <a:ea typeface="黑体" panose="02010609060101010101" pitchFamily="49" charset="-122"/>
              </a:rPr>
              <a:t>Main </a:t>
            </a:r>
            <a:r>
              <a:rPr lang="en-US" altLang="zh-CN" sz="2800" b="1" dirty="0">
                <a:solidFill>
                  <a:schemeClr val="bg1"/>
                </a:solidFill>
                <a:latin typeface="黑体" panose="02010609060101010101" pitchFamily="49" charset="-122"/>
                <a:ea typeface="黑体" panose="02010609060101010101" pitchFamily="49" charset="-122"/>
              </a:rPr>
              <a:t>paths </a:t>
            </a:r>
            <a:r>
              <a:rPr lang="zh-CN" altLang="en-US" sz="2800" b="1" dirty="0">
                <a:solidFill>
                  <a:schemeClr val="bg1"/>
                </a:solidFill>
                <a:latin typeface="黑体" panose="02010609060101010101" pitchFamily="49" charset="-122"/>
                <a:ea typeface="黑体" panose="02010609060101010101" pitchFamily="49" charset="-122"/>
              </a:rPr>
              <a:t>for farmers to gain marketing opportunities</a:t>
            </a:r>
            <a:endParaRPr lang="zh-CN" altLang="en-US" sz="2800" b="1" dirty="0">
              <a:solidFill>
                <a:schemeClr val="bg1"/>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4285530" y="2208283"/>
            <a:ext cx="0" cy="934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1549908"/>
            <a:ext cx="571500" cy="3317367"/>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32"/>
          <p:cNvSpPr/>
          <p:nvPr/>
        </p:nvSpPr>
        <p:spPr bwMode="auto">
          <a:xfrm flipH="1" flipV="1">
            <a:off x="-1" y="-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rgbClr val="2F73B6"/>
          </a:solidFill>
          <a:ln>
            <a:noFill/>
          </a:ln>
        </p:spPr>
        <p:txBody>
          <a:bodyPr vert="horz" wrap="square" lIns="91440" tIns="45720" rIns="91440" bIns="45720" numCol="1" anchor="t" anchorCtr="0" compatLnSpc="1">
            <a:noAutofit/>
          </a:bodyPr>
          <a:lstStyle/>
          <a:p>
            <a:endParaRPr lang="zh-CN" altLang="en-US">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25" name="任意多边形 32"/>
          <p:cNvSpPr/>
          <p:nvPr/>
        </p:nvSpPr>
        <p:spPr bwMode="auto">
          <a:xfrm rot="10800000" flipH="1" flipV="1">
            <a:off x="10910047" y="5597431"/>
            <a:ext cx="1281953" cy="1268413"/>
          </a:xfrm>
          <a:custGeom>
            <a:avLst/>
            <a:gdLst>
              <a:gd name="connsiteX0" fmla="*/ 2252044 w 2252044"/>
              <a:gd name="connsiteY0" fmla="*/ 5794416 h 5794416"/>
              <a:gd name="connsiteX1" fmla="*/ 186650 w 2252044"/>
              <a:gd name="connsiteY1" fmla="*/ 5794416 h 5794416"/>
              <a:gd name="connsiteX2" fmla="*/ 0 w 2252044"/>
              <a:gd name="connsiteY2" fmla="*/ 5794416 h 5794416"/>
              <a:gd name="connsiteX3" fmla="*/ 2252044 w 2252044"/>
              <a:gd name="connsiteY3" fmla="*/ 0 h 5794416"/>
            </a:gdLst>
            <a:ahLst/>
            <a:cxnLst>
              <a:cxn ang="0">
                <a:pos x="connsiteX0" y="connsiteY0"/>
              </a:cxn>
              <a:cxn ang="0">
                <a:pos x="connsiteX1" y="connsiteY1"/>
              </a:cxn>
              <a:cxn ang="0">
                <a:pos x="connsiteX2" y="connsiteY2"/>
              </a:cxn>
              <a:cxn ang="0">
                <a:pos x="connsiteX3" y="connsiteY3"/>
              </a:cxn>
            </a:cxnLst>
            <a:rect l="l" t="t" r="r" b="b"/>
            <a:pathLst>
              <a:path w="2252044" h="5794416">
                <a:moveTo>
                  <a:pt x="2252044" y="5794416"/>
                </a:moveTo>
                <a:lnTo>
                  <a:pt x="186650" y="5794416"/>
                </a:lnTo>
                <a:lnTo>
                  <a:pt x="0" y="5794416"/>
                </a:lnTo>
                <a:lnTo>
                  <a:pt x="2252044" y="0"/>
                </a:ln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latin typeface="Noto Serif CJK SC" panose="02020400000000000000" pitchFamily="18" charset="-122"/>
              <a:ea typeface="FZHei-B01S" panose="02010601030101010101" pitchFamily="2" charset="-122"/>
              <a:sym typeface="Noto Serif CJK SC" panose="02020400000000000000" pitchFamily="18" charset="-122"/>
            </a:endParaRPr>
          </a:p>
        </p:txBody>
      </p:sp>
      <p:cxnSp>
        <p:nvCxnSpPr>
          <p:cNvPr id="26" name="直接连接符 25"/>
          <p:cNvCxnSpPr/>
          <p:nvPr/>
        </p:nvCxnSpPr>
        <p:spPr>
          <a:xfrm>
            <a:off x="1021878" y="1210142"/>
            <a:ext cx="1051569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021715" y="133985"/>
            <a:ext cx="10516235" cy="1076325"/>
          </a:xfrm>
          <a:prstGeom prst="rect">
            <a:avLst/>
          </a:prstGeom>
          <a:noFill/>
        </p:spPr>
        <p:txBody>
          <a:bodyPr wrap="square" rtlCol="0">
            <a:spAutoFit/>
            <a:scene3d>
              <a:camera prst="orthographicFront"/>
              <a:lightRig rig="threePt" dir="t"/>
            </a:scene3d>
            <a:sp3d contourW="12700"/>
          </a:bodyPr>
          <a:lstStyle/>
          <a:p>
            <a:r>
              <a:rPr lang="en-US" altLang="zh-CN" sz="3200" b="1" dirty="0" smtClean="0">
                <a:solidFill>
                  <a:schemeClr val="tx1">
                    <a:lumMod val="75000"/>
                    <a:lumOff val="25000"/>
                  </a:schemeClr>
                </a:solidFill>
                <a:latin typeface="黑体" panose="02010609060101010101" pitchFamily="49" charset="-122"/>
                <a:ea typeface="黑体" panose="02010609060101010101" pitchFamily="49" charset="-122"/>
              </a:rPr>
              <a:t>II. Main paths for farmers to gain marketing opportunities</a:t>
            </a:r>
            <a:endParaRPr lang="zh-CN" altLang="en-US" sz="3200" b="1" dirty="0">
              <a:solidFill>
                <a:schemeClr val="tx1">
                  <a:lumMod val="75000"/>
                  <a:lumOff val="25000"/>
                </a:schemeClr>
              </a:solidFill>
              <a:latin typeface="黑体" panose="02010609060101010101" pitchFamily="49" charset="-122"/>
              <a:ea typeface="黑体" panose="02010609060101010101" pitchFamily="49" charset="-122"/>
              <a:sym typeface="Noto Serif CJK SC" panose="02020400000000000000" pitchFamily="18" charset="-122"/>
            </a:endParaRPr>
          </a:p>
        </p:txBody>
      </p:sp>
      <p:sp>
        <p:nvSpPr>
          <p:cNvPr id="11" name="矩形 10"/>
          <p:cNvSpPr/>
          <p:nvPr/>
        </p:nvSpPr>
        <p:spPr>
          <a:xfrm>
            <a:off x="1021535" y="1210192"/>
            <a:ext cx="6026777" cy="553085"/>
          </a:xfrm>
          <a:prstGeom prst="rect">
            <a:avLst/>
          </a:prstGeom>
        </p:spPr>
        <p:txBody>
          <a:bodyPr wrap="square">
            <a:spAutoFit/>
          </a:bodyPr>
          <a:lstStyle/>
          <a:p>
            <a:pPr>
              <a:lnSpc>
                <a:spcPct val="150000"/>
              </a:lnSpc>
            </a:pPr>
            <a:r>
              <a:rPr lang="zh-CN" altLang="en-US" sz="2000" b="1" dirty="0" smtClean="0"/>
              <a:t> </a:t>
            </a:r>
            <a:r>
              <a:rPr lang="en-US" altLang="zh-CN" sz="2000" b="1" dirty="0" smtClean="0"/>
              <a:t>i. </a:t>
            </a:r>
            <a:r>
              <a:rPr lang="en-US" altLang="zh-CN" sz="2000" b="1" dirty="0"/>
              <a:t>P</a:t>
            </a:r>
            <a:r>
              <a:rPr lang="en-US" altLang="zh-CN" sz="2000" b="1" dirty="0" smtClean="0"/>
              <a:t>aths of grain entering the market</a:t>
            </a:r>
            <a:endParaRPr lang="zh-CN" altLang="en-US" sz="2000" b="1" dirty="0"/>
          </a:p>
        </p:txBody>
      </p:sp>
      <p:grpSp>
        <p:nvGrpSpPr>
          <p:cNvPr id="3" name="组合 2"/>
          <p:cNvGrpSpPr/>
          <p:nvPr/>
        </p:nvGrpSpPr>
        <p:grpSpPr>
          <a:xfrm>
            <a:off x="786129" y="2814955"/>
            <a:ext cx="10518141" cy="2759710"/>
            <a:chOff x="705739" y="2438399"/>
            <a:chExt cx="10510756" cy="2759720"/>
          </a:xfrm>
        </p:grpSpPr>
        <p:cxnSp>
          <p:nvCxnSpPr>
            <p:cNvPr id="20" name="直接箭头连接符 19"/>
            <p:cNvCxnSpPr>
              <a:stCxn id="40" idx="3"/>
            </p:cNvCxnSpPr>
            <p:nvPr/>
          </p:nvCxnSpPr>
          <p:spPr>
            <a:xfrm flipV="1">
              <a:off x="4652994" y="4190352"/>
              <a:ext cx="1162777" cy="70019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rot="2040000">
              <a:off x="4742024" y="2870094"/>
              <a:ext cx="1164967" cy="337186"/>
            </a:xfrm>
            <a:prstGeom prst="rect">
              <a:avLst/>
            </a:prstGeom>
            <a:noFill/>
          </p:spPr>
          <p:txBody>
            <a:bodyPr wrap="square" rtlCol="0">
              <a:spAutoFit/>
            </a:bodyPr>
            <a:lstStyle/>
            <a:p>
              <a:r>
                <a:rPr lang="en-US" altLang="zh-CN" sz="1600" b="1" dirty="0" smtClean="0"/>
                <a:t>Auction</a:t>
              </a:r>
              <a:endParaRPr lang="en-US" altLang="zh-CN" sz="1600" b="1" dirty="0"/>
            </a:p>
          </p:txBody>
        </p:sp>
        <p:cxnSp>
          <p:nvCxnSpPr>
            <p:cNvPr id="29" name="直接箭头连接符 28"/>
            <p:cNvCxnSpPr/>
            <p:nvPr/>
          </p:nvCxnSpPr>
          <p:spPr>
            <a:xfrm>
              <a:off x="4681453" y="2796317"/>
              <a:ext cx="1070326" cy="72499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3665619" y="3053541"/>
              <a:ext cx="0" cy="45714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3665619" y="4151191"/>
              <a:ext cx="0" cy="41231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6732446" y="4015836"/>
              <a:ext cx="604264" cy="0"/>
            </a:xfrm>
            <a:prstGeom prst="straightConnector1">
              <a:avLst/>
            </a:prstGeom>
            <a:ln>
              <a:solidFill>
                <a:srgbClr val="2F73B6"/>
              </a:solidFill>
              <a:tailEnd type="triangle"/>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05739" y="3157856"/>
              <a:ext cx="677704" cy="1259845"/>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dirty="0">
                  <a:solidFill>
                    <a:schemeClr val="tx1"/>
                  </a:solidFill>
                </a:rPr>
                <a:t>Producer</a:t>
              </a:r>
              <a:endParaRPr lang="en-US" altLang="zh-CN" dirty="0">
                <a:solidFill>
                  <a:schemeClr val="tx1"/>
                </a:solidFill>
              </a:endParaRPr>
            </a:p>
          </p:txBody>
        </p:sp>
        <p:sp>
          <p:nvSpPr>
            <p:cNvPr id="38" name="圆角矩形 37"/>
            <p:cNvSpPr/>
            <p:nvPr/>
          </p:nvSpPr>
          <p:spPr>
            <a:xfrm>
              <a:off x="10584728" y="3187991"/>
              <a:ext cx="631767" cy="1302464"/>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dirty="0">
                  <a:solidFill>
                    <a:schemeClr val="tx1"/>
                  </a:solidFill>
                </a:rPr>
                <a:t>Consumer</a:t>
              </a:r>
              <a:endParaRPr lang="en-US" altLang="zh-CN" dirty="0">
                <a:solidFill>
                  <a:schemeClr val="tx1"/>
                </a:solidFill>
              </a:endParaRPr>
            </a:p>
          </p:txBody>
        </p:sp>
        <p:sp>
          <p:nvSpPr>
            <p:cNvPr id="39" name="圆角矩形 38"/>
            <p:cNvSpPr/>
            <p:nvPr/>
          </p:nvSpPr>
          <p:spPr>
            <a:xfrm>
              <a:off x="2603180" y="2438399"/>
              <a:ext cx="2049814" cy="6151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State grain depot</a:t>
              </a:r>
              <a:endParaRPr lang="en-US" altLang="zh-CN" dirty="0">
                <a:solidFill>
                  <a:schemeClr val="tx1"/>
                </a:solidFill>
              </a:endParaRPr>
            </a:p>
          </p:txBody>
        </p:sp>
        <p:sp>
          <p:nvSpPr>
            <p:cNvPr id="40" name="圆角矩形 39"/>
            <p:cNvSpPr/>
            <p:nvPr/>
          </p:nvSpPr>
          <p:spPr>
            <a:xfrm>
              <a:off x="2603180" y="4582977"/>
              <a:ext cx="2049814" cy="6151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Grain-purchasing enterprise</a:t>
              </a:r>
              <a:endParaRPr lang="en-US" altLang="zh-CN" dirty="0">
                <a:solidFill>
                  <a:schemeClr val="tx1"/>
                </a:solidFill>
              </a:endParaRPr>
            </a:p>
          </p:txBody>
        </p:sp>
        <p:sp>
          <p:nvSpPr>
            <p:cNvPr id="41" name="圆角矩形 40"/>
            <p:cNvSpPr/>
            <p:nvPr/>
          </p:nvSpPr>
          <p:spPr>
            <a:xfrm>
              <a:off x="5267946" y="3542917"/>
              <a:ext cx="2049814" cy="6151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Grain-processing enterprise</a:t>
              </a:r>
              <a:endParaRPr lang="en-US" altLang="zh-CN" dirty="0">
                <a:solidFill>
                  <a:schemeClr val="tx1"/>
                </a:solidFill>
              </a:endParaRPr>
            </a:p>
          </p:txBody>
        </p:sp>
        <p:sp>
          <p:nvSpPr>
            <p:cNvPr id="42" name="圆角矩形 41"/>
            <p:cNvSpPr/>
            <p:nvPr/>
          </p:nvSpPr>
          <p:spPr>
            <a:xfrm>
              <a:off x="7926337" y="3510688"/>
              <a:ext cx="2049814" cy="6151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Grain products market</a:t>
              </a:r>
              <a:endParaRPr lang="en-US" altLang="zh-CN" dirty="0">
                <a:solidFill>
                  <a:schemeClr val="tx1"/>
                </a:solidFill>
              </a:endParaRPr>
            </a:p>
          </p:txBody>
        </p:sp>
        <p:sp>
          <p:nvSpPr>
            <p:cNvPr id="43" name="圆角矩形 42"/>
            <p:cNvSpPr/>
            <p:nvPr/>
          </p:nvSpPr>
          <p:spPr>
            <a:xfrm>
              <a:off x="2603180" y="3510688"/>
              <a:ext cx="2049814" cy="615142"/>
            </a:xfrm>
            <a:prstGeom prst="roundRect">
              <a:avLst/>
            </a:prstGeom>
            <a:solidFill>
              <a:schemeClr val="bg1"/>
            </a:solidFill>
            <a:ln w="28575">
              <a:solidFill>
                <a:srgbClr val="2F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Broker</a:t>
              </a:r>
              <a:endParaRPr lang="en-US" altLang="zh-CN" dirty="0">
                <a:solidFill>
                  <a:schemeClr val="tx1"/>
                </a:solidFill>
              </a:endParaRPr>
            </a:p>
          </p:txBody>
        </p:sp>
        <p:cxnSp>
          <p:nvCxnSpPr>
            <p:cNvPr id="48" name="直接箭头连接符 47"/>
            <p:cNvCxnSpPr/>
            <p:nvPr/>
          </p:nvCxnSpPr>
          <p:spPr>
            <a:xfrm flipV="1">
              <a:off x="1362503" y="2602230"/>
              <a:ext cx="1238650" cy="79311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rot="19620000">
              <a:off x="1315908" y="2673984"/>
              <a:ext cx="1537970" cy="583567"/>
            </a:xfrm>
            <a:prstGeom prst="rect">
              <a:avLst/>
            </a:prstGeom>
            <a:noFill/>
          </p:spPr>
          <p:txBody>
            <a:bodyPr wrap="square" rtlCol="0">
              <a:spAutoFit/>
            </a:bodyPr>
            <a:lstStyle/>
            <a:p>
              <a:r>
                <a:rPr lang="en-US" altLang="zh-CN" sz="1400" b="1" dirty="0" smtClean="0"/>
                <a:t>minumum price</a:t>
              </a:r>
              <a:endParaRPr lang="en-US" altLang="zh-CN" sz="1400" b="1" dirty="0" smtClean="0"/>
            </a:p>
            <a:p>
              <a:pPr algn="ctr"/>
              <a:r>
                <a:rPr lang="en-US" altLang="zh-CN" b="1" dirty="0"/>
                <a:t>Purchase</a:t>
              </a:r>
              <a:endParaRPr lang="en-US" altLang="zh-CN" b="1" dirty="0"/>
            </a:p>
          </p:txBody>
        </p:sp>
        <p:sp>
          <p:nvSpPr>
            <p:cNvPr id="58" name="右箭头 57"/>
            <p:cNvSpPr/>
            <p:nvPr/>
          </p:nvSpPr>
          <p:spPr>
            <a:xfrm>
              <a:off x="4651365" y="3681145"/>
              <a:ext cx="597631" cy="316155"/>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endParaRPr>
            </a:p>
          </p:txBody>
        </p:sp>
        <p:sp>
          <p:nvSpPr>
            <p:cNvPr id="59" name="右箭头 58"/>
            <p:cNvSpPr/>
            <p:nvPr/>
          </p:nvSpPr>
          <p:spPr>
            <a:xfrm>
              <a:off x="7312788" y="3669040"/>
              <a:ext cx="597631" cy="316155"/>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endParaRPr>
            </a:p>
          </p:txBody>
        </p:sp>
        <p:sp>
          <p:nvSpPr>
            <p:cNvPr id="60" name="右箭头 59"/>
            <p:cNvSpPr/>
            <p:nvPr/>
          </p:nvSpPr>
          <p:spPr>
            <a:xfrm>
              <a:off x="10004969" y="3629856"/>
              <a:ext cx="597631" cy="316155"/>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endParaRPr>
            </a:p>
          </p:txBody>
        </p:sp>
        <p:sp>
          <p:nvSpPr>
            <p:cNvPr id="61" name="右箭头 60"/>
            <p:cNvSpPr/>
            <p:nvPr/>
          </p:nvSpPr>
          <p:spPr>
            <a:xfrm>
              <a:off x="1459605" y="3692410"/>
              <a:ext cx="1124626" cy="316155"/>
            </a:xfrm>
            <a:prstGeom prst="rightArrow">
              <a:avLst>
                <a:gd name="adj1" fmla="val 50000"/>
                <a:gd name="adj2" fmla="val 90245"/>
              </a:avLst>
            </a:prstGeom>
            <a:gradFill flip="none" rotWithShape="1">
              <a:gsLst>
                <a:gs pos="0">
                  <a:srgbClr val="FFC000">
                    <a:alpha val="0"/>
                  </a:srgbClr>
                </a:gs>
                <a:gs pos="88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endParaRPr>
            </a:p>
          </p:txBody>
        </p:sp>
      </p:grpSp>
      <p:sp>
        <p:nvSpPr>
          <p:cNvPr id="2" name="文本框 1"/>
          <p:cNvSpPr txBox="1"/>
          <p:nvPr/>
        </p:nvSpPr>
        <p:spPr>
          <a:xfrm>
            <a:off x="3543061" y="2227860"/>
            <a:ext cx="6053858" cy="369332"/>
          </a:xfrm>
          <a:prstGeom prst="rect">
            <a:avLst/>
          </a:prstGeom>
          <a:noFill/>
        </p:spPr>
        <p:txBody>
          <a:bodyPr wrap="square" rtlCol="0">
            <a:spAutoFit/>
          </a:bodyPr>
          <a:lstStyle/>
          <a:p>
            <a:r>
              <a:rPr lang="en-US" altLang="zh-CN" b="1" dirty="0">
                <a:latin typeface="+mj-ea"/>
                <a:ea typeface="+mj-ea"/>
              </a:rPr>
              <a:t>Market-oriented reform of grain purchase and sales</a:t>
            </a:r>
            <a:endParaRPr lang="zh-CN" altLang="en-US" b="1" dirty="0">
              <a:latin typeface="+mj-ea"/>
              <a:ea typeface="+mj-ea"/>
            </a:endParaRPr>
          </a:p>
        </p:txBody>
      </p:sp>
      <p:cxnSp>
        <p:nvCxnSpPr>
          <p:cNvPr id="32" name="直接箭头连接符 31"/>
          <p:cNvCxnSpPr/>
          <p:nvPr/>
        </p:nvCxnSpPr>
        <p:spPr>
          <a:xfrm>
            <a:off x="1443355" y="4472940"/>
            <a:ext cx="1189355" cy="84963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17389</Words>
  <Application>WPS 演示</Application>
  <PresentationFormat>宽屏</PresentationFormat>
  <Paragraphs>405</Paragraphs>
  <Slides>31</Slides>
  <Notes>21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31</vt:i4>
      </vt:variant>
    </vt:vector>
  </HeadingPairs>
  <TitlesOfParts>
    <vt:vector size="48" baseType="lpstr">
      <vt:lpstr>Arial</vt:lpstr>
      <vt:lpstr>宋体</vt:lpstr>
      <vt:lpstr>Wingdings</vt:lpstr>
      <vt:lpstr>Times New Roman</vt:lpstr>
      <vt:lpstr>黑体</vt:lpstr>
      <vt:lpstr>微软雅黑</vt:lpstr>
      <vt:lpstr>Noto Serif CJK SC</vt:lpstr>
      <vt:lpstr>FZHei-B01S</vt:lpstr>
      <vt:lpstr>Verdana</vt:lpstr>
      <vt:lpstr>思源黑体 CN Regular</vt:lpstr>
      <vt:lpstr>Arial Unicode MS</vt:lpstr>
      <vt:lpstr>等线 Light</vt:lpstr>
      <vt:lpstr>等线</vt:lpstr>
      <vt:lpstr>Calibri</vt:lpstr>
      <vt:lpstr>Impact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JAAS_office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热烈欢迎</dc:title>
  <dc:creator>JSL</dc:creator>
  <cp:lastModifiedBy>Candi</cp:lastModifiedBy>
  <cp:revision>1483</cp:revision>
  <dcterms:created xsi:type="dcterms:W3CDTF">2011-11-08T06:25:00Z</dcterms:created>
  <dcterms:modified xsi:type="dcterms:W3CDTF">2020-09-20T17:25:33Z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