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5" r:id="rId3"/>
    <p:sldId id="4744" r:id="rId4"/>
    <p:sldId id="4745" r:id="rId5"/>
    <p:sldId id="4738" r:id="rId6"/>
    <p:sldId id="4739" r:id="rId7"/>
    <p:sldId id="327" r:id="rId8"/>
    <p:sldId id="4743" r:id="rId9"/>
    <p:sldId id="4698" r:id="rId10"/>
    <p:sldId id="308" r:id="rId11"/>
    <p:sldId id="4690" r:id="rId12"/>
    <p:sldId id="4693" r:id="rId13"/>
    <p:sldId id="4694" r:id="rId14"/>
    <p:sldId id="259" r:id="rId15"/>
    <p:sldId id="264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9900CC"/>
    <a:srgbClr val="66FFFF"/>
    <a:srgbClr val="6600CC"/>
    <a:srgbClr val="FF6600"/>
    <a:srgbClr val="FFCCFF"/>
    <a:srgbClr val="FFFF00"/>
    <a:srgbClr val="9933FF"/>
    <a:srgbClr val="CC66FF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5033" autoAdjust="0"/>
  </p:normalViewPr>
  <p:slideViewPr>
    <p:cSldViewPr snapToGrid="0">
      <p:cViewPr varScale="1">
        <p:scale>
          <a:sx n="67" d="100"/>
          <a:sy n="67" d="100"/>
        </p:scale>
        <p:origin x="292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2BC8C-5525-40F1-A594-6E2E9D8C99C3}" type="doc">
      <dgm:prSet loTypeId="urn:microsoft.com/office/officeart/2005/8/layout/radial4" loCatId="relationship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s-PE"/>
        </a:p>
      </dgm:t>
    </dgm:pt>
    <dgm:pt modelId="{B0D6ECAD-16CC-41F8-9FAE-F311AEEFBAF7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PE" dirty="0"/>
            <a:t>Modelo asociativo empresarial con bajos niveles de competitividad y productividad</a:t>
          </a:r>
          <a:endParaRPr lang="es-PE" b="1" dirty="0"/>
        </a:p>
      </dgm:t>
    </dgm:pt>
    <dgm:pt modelId="{7A7EBFDC-42F5-48F6-A00C-D3799B46D8D6}" type="parTrans" cxnId="{26C536D3-3610-403E-901D-37BC1B67A677}">
      <dgm:prSet/>
      <dgm:spPr/>
      <dgm:t>
        <a:bodyPr/>
        <a:lstStyle/>
        <a:p>
          <a:endParaRPr lang="es-PE"/>
        </a:p>
      </dgm:t>
    </dgm:pt>
    <dgm:pt modelId="{A2F83E6A-B18F-483E-8B0C-623215EB6038}" type="sibTrans" cxnId="{26C536D3-3610-403E-901D-37BC1B67A677}">
      <dgm:prSet/>
      <dgm:spPr/>
      <dgm:t>
        <a:bodyPr/>
        <a:lstStyle/>
        <a:p>
          <a:endParaRPr lang="es-PE"/>
        </a:p>
      </dgm:t>
    </dgm:pt>
    <dgm:pt modelId="{34582656-8DA0-470A-9CFA-F41BCD281063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A792"/>
        </a:solidFill>
      </dgm:spPr>
      <dgm:t>
        <a:bodyPr wrap="square" lIns="0" tIns="0" rIns="0" bIns="0" rtlCol="0"/>
        <a:lstStyle/>
        <a:p>
          <a:pPr marL="0" algn="ctr" defTabSz="914400" rtl="0" eaLnBrk="1" latinLnBrk="0" hangingPunct="1"/>
          <a:r>
            <a:rPr lang="es-PE" sz="20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Economía de subsistencia en la mayoría de los productores agrarios </a:t>
          </a:r>
        </a:p>
      </dgm:t>
    </dgm:pt>
    <dgm:pt modelId="{FAF8D2F9-8751-40C1-B8EF-7CE42B6EEAE8}" type="parTrans" cxnId="{26C031ED-426F-4836-9386-AEE141BD861F}">
      <dgm:prSet/>
      <dgm:spPr/>
      <dgm:t>
        <a:bodyPr/>
        <a:lstStyle/>
        <a:p>
          <a:endParaRPr lang="es-PE"/>
        </a:p>
      </dgm:t>
    </dgm:pt>
    <dgm:pt modelId="{F118ABA4-AB25-4DA3-A08D-DAF75D7CC069}" type="sibTrans" cxnId="{26C031ED-426F-4836-9386-AEE141BD861F}">
      <dgm:prSet/>
      <dgm:spPr/>
      <dgm:t>
        <a:bodyPr/>
        <a:lstStyle/>
        <a:p>
          <a:endParaRPr lang="es-PE"/>
        </a:p>
      </dgm:t>
    </dgm:pt>
    <dgm:pt modelId="{9E78BC25-1C3A-44B5-A2EF-7AD223A15425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A792"/>
        </a:solidFill>
        <a:ln/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Informalidad en el sector agrario </a:t>
          </a:r>
        </a:p>
      </dgm:t>
    </dgm:pt>
    <dgm:pt modelId="{BE30C9AE-9FE4-4FD8-9419-8B53E0CADB2E}" type="parTrans" cxnId="{952A478F-FB11-48F7-995F-261BC6B839F9}">
      <dgm:prSet/>
      <dgm:spPr/>
      <dgm:t>
        <a:bodyPr/>
        <a:lstStyle/>
        <a:p>
          <a:endParaRPr lang="es-PE"/>
        </a:p>
      </dgm:t>
    </dgm:pt>
    <dgm:pt modelId="{084BEDD4-E31B-4A43-B31A-765BF45EAF36}" type="sibTrans" cxnId="{952A478F-FB11-48F7-995F-261BC6B839F9}">
      <dgm:prSet/>
      <dgm:spPr/>
      <dgm:t>
        <a:bodyPr/>
        <a:lstStyle/>
        <a:p>
          <a:endParaRPr lang="es-PE"/>
        </a:p>
      </dgm:t>
    </dgm:pt>
    <dgm:pt modelId="{451C6B69-239C-4D1A-A3FF-A75214851E76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  <a:ln/>
      </dgm:spPr>
      <dgm:t>
        <a:bodyPr spcFirstLastPara="0" vert="horz" wrap="square" lIns="0" tIns="0" rIns="0" bIns="0" numCol="1" spcCol="1270" rtlCol="0" anchor="ctr" anchorCtr="0"/>
        <a:lstStyle/>
        <a:p>
          <a:r>
            <a:rPr lang="es-PE" sz="2000" b="1" i="1" kern="1200" dirty="0"/>
            <a:t>Falta de normatividad especial para las cooperativas</a:t>
          </a:r>
          <a:r>
            <a:rPr lang="es-PE" sz="20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PE" sz="2000" b="1" i="1" kern="1200" dirty="0"/>
            <a:t>agrarias</a:t>
          </a:r>
        </a:p>
      </dgm:t>
    </dgm:pt>
    <dgm:pt modelId="{8759F687-4001-4DE6-A345-EC71F9486DA2}" type="parTrans" cxnId="{6D03FEEB-B0DB-4019-A6D8-F04FCD7D89A9}">
      <dgm:prSet/>
      <dgm:spPr/>
      <dgm:t>
        <a:bodyPr/>
        <a:lstStyle/>
        <a:p>
          <a:endParaRPr lang="es-PE"/>
        </a:p>
      </dgm:t>
    </dgm:pt>
    <dgm:pt modelId="{52672ABB-027B-4385-A718-8542826C0030}" type="sibTrans" cxnId="{6D03FEEB-B0DB-4019-A6D8-F04FCD7D89A9}">
      <dgm:prSet/>
      <dgm:spPr/>
      <dgm:t>
        <a:bodyPr/>
        <a:lstStyle/>
        <a:p>
          <a:endParaRPr lang="es-PE"/>
        </a:p>
      </dgm:t>
    </dgm:pt>
    <dgm:pt modelId="{5A4D8DF6-8B7B-4F1B-AAEF-408F75775F9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  <a:ln/>
      </dgm:spPr>
      <dgm:t>
        <a:bodyPr spcFirstLastPara="0" vert="horz" wrap="square" lIns="0" tIns="0" rIns="0" bIns="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Equivocado enfoque para promover la asociatividad</a:t>
          </a:r>
        </a:p>
      </dgm:t>
    </dgm:pt>
    <dgm:pt modelId="{33C79509-56EF-4F41-BE0D-DE601C120667}" type="parTrans" cxnId="{B828C412-ED97-4CB3-AD43-12B801DD9077}">
      <dgm:prSet/>
      <dgm:spPr/>
      <dgm:t>
        <a:bodyPr/>
        <a:lstStyle/>
        <a:p>
          <a:endParaRPr lang="es-PE"/>
        </a:p>
      </dgm:t>
    </dgm:pt>
    <dgm:pt modelId="{2BAAA2A8-97F4-416A-809D-2CB5D42D4473}" type="sibTrans" cxnId="{B828C412-ED97-4CB3-AD43-12B801DD9077}">
      <dgm:prSet/>
      <dgm:spPr/>
      <dgm:t>
        <a:bodyPr/>
        <a:lstStyle/>
        <a:p>
          <a:endParaRPr lang="es-PE"/>
        </a:p>
      </dgm:t>
    </dgm:pt>
    <dgm:pt modelId="{A97BC7EB-EFBB-4542-B6A5-BF649952F2F0}" type="pres">
      <dgm:prSet presAssocID="{B832BC8C-5525-40F1-A594-6E2E9D8C99C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548436A-C6BC-4137-A88B-108EFC5C2882}" type="pres">
      <dgm:prSet presAssocID="{B0D6ECAD-16CC-41F8-9FAE-F311AEEFBAF7}" presName="centerShape" presStyleLbl="node0" presStyleIdx="0" presStyleCnt="1"/>
      <dgm:spPr/>
    </dgm:pt>
    <dgm:pt modelId="{AC4B80C8-5707-4B06-93CF-3B09B3EFB8CA}" type="pres">
      <dgm:prSet presAssocID="{FAF8D2F9-8751-40C1-B8EF-7CE42B6EEAE8}" presName="parTrans" presStyleLbl="bgSibTrans2D1" presStyleIdx="0" presStyleCnt="4"/>
      <dgm:spPr/>
    </dgm:pt>
    <dgm:pt modelId="{97FE4FA7-EE4C-4369-BA87-183D4EF7C114}" type="pres">
      <dgm:prSet presAssocID="{34582656-8DA0-470A-9CFA-F41BCD281063}" presName="node" presStyleLbl="node1" presStyleIdx="0" presStyleCnt="4">
        <dgm:presLayoutVars>
          <dgm:bulletEnabled val="1"/>
        </dgm:presLayoutVars>
      </dgm:prSet>
      <dgm:spPr>
        <a:xfrm>
          <a:off x="2163721" y="1774606"/>
          <a:ext cx="2021003" cy="1616802"/>
        </a:xfrm>
        <a:prstGeom prst="roundRect">
          <a:avLst>
            <a:gd name="adj" fmla="val 10000"/>
          </a:avLst>
        </a:prstGeom>
      </dgm:spPr>
    </dgm:pt>
    <dgm:pt modelId="{1F684417-3C58-48DE-AE4E-8DADEF20E8FA}" type="pres">
      <dgm:prSet presAssocID="{33C79509-56EF-4F41-BE0D-DE601C120667}" presName="parTrans" presStyleLbl="bgSibTrans2D1" presStyleIdx="1" presStyleCnt="4"/>
      <dgm:spPr/>
    </dgm:pt>
    <dgm:pt modelId="{9246AE69-BED9-481A-B3D2-62B138590E7B}" type="pres">
      <dgm:prSet presAssocID="{5A4D8DF6-8B7B-4F1B-AAEF-408F75775F9B}" presName="node" presStyleLbl="node1" presStyleIdx="1" presStyleCnt="4">
        <dgm:presLayoutVars>
          <dgm:bulletEnabled val="1"/>
        </dgm:presLayoutVars>
      </dgm:prSet>
      <dgm:spPr>
        <a:xfrm>
          <a:off x="3652604" y="225"/>
          <a:ext cx="2021003" cy="1616802"/>
        </a:xfrm>
        <a:prstGeom prst="roundRect">
          <a:avLst>
            <a:gd name="adj" fmla="val 10000"/>
          </a:avLst>
        </a:prstGeom>
      </dgm:spPr>
    </dgm:pt>
    <dgm:pt modelId="{FB51A123-CB9A-434B-BA35-E30409BA7411}" type="pres">
      <dgm:prSet presAssocID="{BE30C9AE-9FE4-4FD8-9419-8B53E0CADB2E}" presName="parTrans" presStyleLbl="bgSibTrans2D1" presStyleIdx="2" presStyleCnt="4"/>
      <dgm:spPr/>
    </dgm:pt>
    <dgm:pt modelId="{95F99D21-1E9C-4CEC-8DB9-37FC52D00455}" type="pres">
      <dgm:prSet presAssocID="{9E78BC25-1C3A-44B5-A2EF-7AD223A15425}" presName="node" presStyleLbl="node1" presStyleIdx="2" presStyleCnt="4" custRadScaleRad="99131" custRadScaleInc="110730">
        <dgm:presLayoutVars>
          <dgm:bulletEnabled val="1"/>
        </dgm:presLayoutVars>
      </dgm:prSet>
      <dgm:spPr>
        <a:xfrm>
          <a:off x="7432658" y="1772919"/>
          <a:ext cx="2021003" cy="1616802"/>
        </a:xfrm>
        <a:prstGeom prst="roundRect">
          <a:avLst>
            <a:gd name="adj" fmla="val 10000"/>
          </a:avLst>
        </a:prstGeom>
      </dgm:spPr>
    </dgm:pt>
    <dgm:pt modelId="{054694BE-FD9A-496C-8B5C-2D8CC1A475C0}" type="pres">
      <dgm:prSet presAssocID="{8759F687-4001-4DE6-A345-EC71F9486DA2}" presName="parTrans" presStyleLbl="bgSibTrans2D1" presStyleIdx="3" presStyleCnt="4"/>
      <dgm:spPr/>
    </dgm:pt>
    <dgm:pt modelId="{3524864C-2195-48F2-BAA3-789C573E4015}" type="pres">
      <dgm:prSet presAssocID="{451C6B69-239C-4D1A-A3FF-A75214851E76}" presName="node" presStyleLbl="node1" presStyleIdx="3" presStyleCnt="4" custRadScaleRad="102124" custRadScaleInc="-106240">
        <dgm:presLayoutVars>
          <dgm:bulletEnabled val="1"/>
        </dgm:presLayoutVars>
      </dgm:prSet>
      <dgm:spPr>
        <a:xfrm>
          <a:off x="6089641" y="0"/>
          <a:ext cx="2021003" cy="1616802"/>
        </a:xfrm>
        <a:prstGeom prst="roundRect">
          <a:avLst>
            <a:gd name="adj" fmla="val 10000"/>
          </a:avLst>
        </a:prstGeom>
      </dgm:spPr>
    </dgm:pt>
  </dgm:ptLst>
  <dgm:cxnLst>
    <dgm:cxn modelId="{B828C412-ED97-4CB3-AD43-12B801DD9077}" srcId="{B0D6ECAD-16CC-41F8-9FAE-F311AEEFBAF7}" destId="{5A4D8DF6-8B7B-4F1B-AAEF-408F75775F9B}" srcOrd="1" destOrd="0" parTransId="{33C79509-56EF-4F41-BE0D-DE601C120667}" sibTransId="{2BAAA2A8-97F4-416A-809D-2CB5D42D4473}"/>
    <dgm:cxn modelId="{4A9E2329-1E83-1E44-A269-4805F7A1D494}" type="presOf" srcId="{BE30C9AE-9FE4-4FD8-9419-8B53E0CADB2E}" destId="{FB51A123-CB9A-434B-BA35-E30409BA7411}" srcOrd="0" destOrd="0" presId="urn:microsoft.com/office/officeart/2005/8/layout/radial4"/>
    <dgm:cxn modelId="{01533932-2FED-6C43-8EA3-1C9E9834A920}" type="presOf" srcId="{451C6B69-239C-4D1A-A3FF-A75214851E76}" destId="{3524864C-2195-48F2-BAA3-789C573E4015}" srcOrd="0" destOrd="0" presId="urn:microsoft.com/office/officeart/2005/8/layout/radial4"/>
    <dgm:cxn modelId="{8E431A72-680A-DD4D-B2F4-1D1864DADBDA}" type="presOf" srcId="{B0D6ECAD-16CC-41F8-9FAE-F311AEEFBAF7}" destId="{7548436A-C6BC-4137-A88B-108EFC5C2882}" srcOrd="0" destOrd="0" presId="urn:microsoft.com/office/officeart/2005/8/layout/radial4"/>
    <dgm:cxn modelId="{9FD2AA74-0EE3-0F44-A022-E04CD0881451}" type="presOf" srcId="{34582656-8DA0-470A-9CFA-F41BCD281063}" destId="{97FE4FA7-EE4C-4369-BA87-183D4EF7C114}" srcOrd="0" destOrd="0" presId="urn:microsoft.com/office/officeart/2005/8/layout/radial4"/>
    <dgm:cxn modelId="{C82DB375-76A5-C04C-99EE-1FE74131F4BF}" type="presOf" srcId="{FAF8D2F9-8751-40C1-B8EF-7CE42B6EEAE8}" destId="{AC4B80C8-5707-4B06-93CF-3B09B3EFB8CA}" srcOrd="0" destOrd="0" presId="urn:microsoft.com/office/officeart/2005/8/layout/radial4"/>
    <dgm:cxn modelId="{8B3E2856-9EE5-CA44-A0D5-80D71B174C59}" type="presOf" srcId="{9E78BC25-1C3A-44B5-A2EF-7AD223A15425}" destId="{95F99D21-1E9C-4CEC-8DB9-37FC52D00455}" srcOrd="0" destOrd="0" presId="urn:microsoft.com/office/officeart/2005/8/layout/radial4"/>
    <dgm:cxn modelId="{8FFDCC56-1125-8340-A46C-9D1AFCAC8911}" type="presOf" srcId="{8759F687-4001-4DE6-A345-EC71F9486DA2}" destId="{054694BE-FD9A-496C-8B5C-2D8CC1A475C0}" srcOrd="0" destOrd="0" presId="urn:microsoft.com/office/officeart/2005/8/layout/radial4"/>
    <dgm:cxn modelId="{952A478F-FB11-48F7-995F-261BC6B839F9}" srcId="{B0D6ECAD-16CC-41F8-9FAE-F311AEEFBAF7}" destId="{9E78BC25-1C3A-44B5-A2EF-7AD223A15425}" srcOrd="2" destOrd="0" parTransId="{BE30C9AE-9FE4-4FD8-9419-8B53E0CADB2E}" sibTransId="{084BEDD4-E31B-4A43-B31A-765BF45EAF36}"/>
    <dgm:cxn modelId="{457292B6-3363-BC42-B9B1-5827CAB15404}" type="presOf" srcId="{33C79509-56EF-4F41-BE0D-DE601C120667}" destId="{1F684417-3C58-48DE-AE4E-8DADEF20E8FA}" srcOrd="0" destOrd="0" presId="urn:microsoft.com/office/officeart/2005/8/layout/radial4"/>
    <dgm:cxn modelId="{26C536D3-3610-403E-901D-37BC1B67A677}" srcId="{B832BC8C-5525-40F1-A594-6E2E9D8C99C3}" destId="{B0D6ECAD-16CC-41F8-9FAE-F311AEEFBAF7}" srcOrd="0" destOrd="0" parTransId="{7A7EBFDC-42F5-48F6-A00C-D3799B46D8D6}" sibTransId="{A2F83E6A-B18F-483E-8B0C-623215EB6038}"/>
    <dgm:cxn modelId="{32AEB9D3-19F9-894C-9506-A56046A07489}" type="presOf" srcId="{B832BC8C-5525-40F1-A594-6E2E9D8C99C3}" destId="{A97BC7EB-EFBB-4542-B6A5-BF649952F2F0}" srcOrd="0" destOrd="0" presId="urn:microsoft.com/office/officeart/2005/8/layout/radial4"/>
    <dgm:cxn modelId="{6D03FEEB-B0DB-4019-A6D8-F04FCD7D89A9}" srcId="{B0D6ECAD-16CC-41F8-9FAE-F311AEEFBAF7}" destId="{451C6B69-239C-4D1A-A3FF-A75214851E76}" srcOrd="3" destOrd="0" parTransId="{8759F687-4001-4DE6-A345-EC71F9486DA2}" sibTransId="{52672ABB-027B-4385-A718-8542826C0030}"/>
    <dgm:cxn modelId="{26C031ED-426F-4836-9386-AEE141BD861F}" srcId="{B0D6ECAD-16CC-41F8-9FAE-F311AEEFBAF7}" destId="{34582656-8DA0-470A-9CFA-F41BCD281063}" srcOrd="0" destOrd="0" parTransId="{FAF8D2F9-8751-40C1-B8EF-7CE42B6EEAE8}" sibTransId="{F118ABA4-AB25-4DA3-A08D-DAF75D7CC069}"/>
    <dgm:cxn modelId="{771619F3-0233-7842-91C2-1FAC93097C6A}" type="presOf" srcId="{5A4D8DF6-8B7B-4F1B-AAEF-408F75775F9B}" destId="{9246AE69-BED9-481A-B3D2-62B138590E7B}" srcOrd="0" destOrd="0" presId="urn:microsoft.com/office/officeart/2005/8/layout/radial4"/>
    <dgm:cxn modelId="{47287FB3-8F0E-0A42-BEF3-ADC04FD3AF93}" type="presParOf" srcId="{A97BC7EB-EFBB-4542-B6A5-BF649952F2F0}" destId="{7548436A-C6BC-4137-A88B-108EFC5C2882}" srcOrd="0" destOrd="0" presId="urn:microsoft.com/office/officeart/2005/8/layout/radial4"/>
    <dgm:cxn modelId="{08FCA338-6DD4-4A4A-AACB-727AB9525B77}" type="presParOf" srcId="{A97BC7EB-EFBB-4542-B6A5-BF649952F2F0}" destId="{AC4B80C8-5707-4B06-93CF-3B09B3EFB8CA}" srcOrd="1" destOrd="0" presId="urn:microsoft.com/office/officeart/2005/8/layout/radial4"/>
    <dgm:cxn modelId="{71252C02-D028-5944-BD9D-A9A730C9B818}" type="presParOf" srcId="{A97BC7EB-EFBB-4542-B6A5-BF649952F2F0}" destId="{97FE4FA7-EE4C-4369-BA87-183D4EF7C114}" srcOrd="2" destOrd="0" presId="urn:microsoft.com/office/officeart/2005/8/layout/radial4"/>
    <dgm:cxn modelId="{B9858319-AA0D-3940-961F-5D797AFD68EA}" type="presParOf" srcId="{A97BC7EB-EFBB-4542-B6A5-BF649952F2F0}" destId="{1F684417-3C58-48DE-AE4E-8DADEF20E8FA}" srcOrd="3" destOrd="0" presId="urn:microsoft.com/office/officeart/2005/8/layout/radial4"/>
    <dgm:cxn modelId="{9CE90A8C-B793-6641-AE51-A44FD2E39C77}" type="presParOf" srcId="{A97BC7EB-EFBB-4542-B6A5-BF649952F2F0}" destId="{9246AE69-BED9-481A-B3D2-62B138590E7B}" srcOrd="4" destOrd="0" presId="urn:microsoft.com/office/officeart/2005/8/layout/radial4"/>
    <dgm:cxn modelId="{4F7473FD-963D-5041-9C5C-A75EC87E19CB}" type="presParOf" srcId="{A97BC7EB-EFBB-4542-B6A5-BF649952F2F0}" destId="{FB51A123-CB9A-434B-BA35-E30409BA7411}" srcOrd="5" destOrd="0" presId="urn:microsoft.com/office/officeart/2005/8/layout/radial4"/>
    <dgm:cxn modelId="{6A7F3553-E7FB-834E-9EA5-25A5B4D54C0D}" type="presParOf" srcId="{A97BC7EB-EFBB-4542-B6A5-BF649952F2F0}" destId="{95F99D21-1E9C-4CEC-8DB9-37FC52D00455}" srcOrd="6" destOrd="0" presId="urn:microsoft.com/office/officeart/2005/8/layout/radial4"/>
    <dgm:cxn modelId="{3C9C4498-0CB7-8946-972A-6FC30BF95D5C}" type="presParOf" srcId="{A97BC7EB-EFBB-4542-B6A5-BF649952F2F0}" destId="{054694BE-FD9A-496C-8B5C-2D8CC1A475C0}" srcOrd="7" destOrd="0" presId="urn:microsoft.com/office/officeart/2005/8/layout/radial4"/>
    <dgm:cxn modelId="{72E6C2E1-F386-634E-A057-F3024876A5E2}" type="presParOf" srcId="{A97BC7EB-EFBB-4542-B6A5-BF649952F2F0}" destId="{3524864C-2195-48F2-BAA3-789C573E4015}" srcOrd="8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8436A-C6BC-4137-A88B-108EFC5C2882}">
      <dsp:nvSpPr>
        <dsp:cNvPr id="0" name=""/>
        <dsp:cNvSpPr/>
      </dsp:nvSpPr>
      <dsp:spPr>
        <a:xfrm>
          <a:off x="4619424" y="2519173"/>
          <a:ext cx="2403653" cy="2403653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900" kern="1200" dirty="0"/>
            <a:t>Modelo asociativo empresarial con bajos niveles de competitividad y productividad</a:t>
          </a:r>
          <a:endParaRPr lang="es-PE" sz="1900" b="1" kern="1200" dirty="0"/>
        </a:p>
      </dsp:txBody>
      <dsp:txXfrm>
        <a:off x="4971431" y="2871180"/>
        <a:ext cx="1699639" cy="1699639"/>
      </dsp:txXfrm>
    </dsp:sp>
    <dsp:sp modelId="{AC4B80C8-5707-4B06-93CF-3B09B3EFB8CA}">
      <dsp:nvSpPr>
        <dsp:cNvPr id="0" name=""/>
        <dsp:cNvSpPr/>
      </dsp:nvSpPr>
      <dsp:spPr>
        <a:xfrm rot="11700000">
          <a:off x="2799126" y="2808662"/>
          <a:ext cx="1791073" cy="6850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FE4FA7-EE4C-4369-BA87-183D4EF7C114}">
      <dsp:nvSpPr>
        <dsp:cNvPr id="0" name=""/>
        <dsp:cNvSpPr/>
      </dsp:nvSpPr>
      <dsp:spPr>
        <a:xfrm>
          <a:off x="1687905" y="2006012"/>
          <a:ext cx="2283470" cy="1826776"/>
        </a:xfrm>
        <a:prstGeom prst="roundRect">
          <a:avLst>
            <a:gd name="adj" fmla="val 10000"/>
          </a:avLst>
        </a:prstGeom>
        <a:solidFill>
          <a:srgbClr val="00A792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Economía de subsistencia en la mayoría de los productores agrarios </a:t>
          </a:r>
        </a:p>
      </dsp:txBody>
      <dsp:txXfrm>
        <a:off x="1741409" y="2059516"/>
        <a:ext cx="2176462" cy="1719768"/>
      </dsp:txXfrm>
    </dsp:sp>
    <dsp:sp modelId="{1F684417-3C58-48DE-AE4E-8DADEF20E8FA}">
      <dsp:nvSpPr>
        <dsp:cNvPr id="0" name=""/>
        <dsp:cNvSpPr/>
      </dsp:nvSpPr>
      <dsp:spPr>
        <a:xfrm rot="14700000">
          <a:off x="3995275" y="1383147"/>
          <a:ext cx="1791073" cy="6850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46AE69-BED9-481A-B3D2-62B138590E7B}">
      <dsp:nvSpPr>
        <dsp:cNvPr id="0" name=""/>
        <dsp:cNvSpPr/>
      </dsp:nvSpPr>
      <dsp:spPr>
        <a:xfrm>
          <a:off x="3370606" y="647"/>
          <a:ext cx="2283470" cy="1826776"/>
        </a:xfrm>
        <a:prstGeom prst="roundRect">
          <a:avLst>
            <a:gd name="adj" fmla="val 10000"/>
          </a:avLst>
        </a:prstGeom>
        <a:solidFill>
          <a:srgbClr val="00B05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Equivocado enfoque para promover la asociatividad</a:t>
          </a:r>
        </a:p>
      </dsp:txBody>
      <dsp:txXfrm>
        <a:off x="3424110" y="54151"/>
        <a:ext cx="2176462" cy="1719768"/>
      </dsp:txXfrm>
    </dsp:sp>
    <dsp:sp modelId="{FB51A123-CB9A-434B-BA35-E30409BA7411}">
      <dsp:nvSpPr>
        <dsp:cNvPr id="0" name=""/>
        <dsp:cNvSpPr/>
      </dsp:nvSpPr>
      <dsp:spPr>
        <a:xfrm rot="20689710">
          <a:off x="7049601" y="2806015"/>
          <a:ext cx="1765639" cy="6850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F99D21-1E9C-4CEC-8DB9-37FC52D00455}">
      <dsp:nvSpPr>
        <dsp:cNvPr id="0" name=""/>
        <dsp:cNvSpPr/>
      </dsp:nvSpPr>
      <dsp:spPr>
        <a:xfrm>
          <a:off x="7642736" y="2004105"/>
          <a:ext cx="2283470" cy="1826776"/>
        </a:xfrm>
        <a:prstGeom prst="roundRect">
          <a:avLst>
            <a:gd name="adj" fmla="val 10000"/>
          </a:avLst>
        </a:prstGeom>
        <a:solidFill>
          <a:srgbClr val="00A792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Informalidad en el sector agrario </a:t>
          </a:r>
        </a:p>
      </dsp:txBody>
      <dsp:txXfrm>
        <a:off x="7696240" y="2057609"/>
        <a:ext cx="2176462" cy="1719768"/>
      </dsp:txXfrm>
    </dsp:sp>
    <dsp:sp modelId="{054694BE-FD9A-496C-8B5C-2D8CC1A475C0}">
      <dsp:nvSpPr>
        <dsp:cNvPr id="0" name=""/>
        <dsp:cNvSpPr/>
      </dsp:nvSpPr>
      <dsp:spPr>
        <a:xfrm rot="17834379">
          <a:off x="5919400" y="1392577"/>
          <a:ext cx="1848408" cy="68504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24864C-2195-48F2-BAA3-789C573E4015}">
      <dsp:nvSpPr>
        <dsp:cNvPr id="0" name=""/>
        <dsp:cNvSpPr/>
      </dsp:nvSpPr>
      <dsp:spPr>
        <a:xfrm>
          <a:off x="6124889" y="0"/>
          <a:ext cx="2283470" cy="1826776"/>
        </a:xfrm>
        <a:prstGeom prst="roundRect">
          <a:avLst>
            <a:gd name="adj" fmla="val 10000"/>
          </a:avLst>
        </a:prstGeom>
        <a:solidFill>
          <a:srgbClr val="00B050"/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b="1" i="1" kern="1200" dirty="0"/>
            <a:t>Falta de normatividad especial para las cooperativas</a:t>
          </a:r>
          <a:r>
            <a:rPr lang="es-PE" sz="2000" b="1" i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PE" sz="2000" b="1" i="1" kern="1200" dirty="0"/>
            <a:t>agrarias</a:t>
          </a:r>
        </a:p>
      </dsp:txBody>
      <dsp:txXfrm>
        <a:off x="6178393" y="53504"/>
        <a:ext cx="2176462" cy="1719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3FEB5-94E5-49A7-AD11-B5910C403B23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53C30-E6BC-41F3-9B71-DCCEF28EE5D3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22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5021D-0150-4340-BDB7-788D61A7C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5EB8CB-938D-46AA-A6BB-3B010226A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9582CD-8466-4A1A-9F3A-DB67B501E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64AF-689C-456B-A67E-0A88B7DA37B7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5C201B-F5EF-43E9-83FA-68421737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ACD5A9-1DBF-4026-B04F-D14A79C9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3214-2B72-434D-AE6B-81AF1EB3DD8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78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C4286-8AAF-4658-9925-37A06A59A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6B0488-22EE-4569-A058-886B52F55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5AFADA-D677-468A-A13B-94A88798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64AF-689C-456B-A67E-0A88B7DA37B7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9110D6-3B32-49A6-B9AD-27DBC756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961624-B0D4-4C80-9FCF-B91AFE14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3214-2B72-434D-AE6B-81AF1EB3DD8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96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A9E3AD-65D2-41F8-8206-E51205B20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26A408-0232-44A9-B6F8-1F4B8BAC9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A9790F-0711-49CD-B064-DC672AC8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64AF-689C-456B-A67E-0A88B7DA37B7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2ABBB1-5EF3-45DB-8448-5F42CC48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709CBB-7269-4103-BE31-EABD83EA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3214-2B72-434D-AE6B-81AF1EB3DD8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89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6556"/>
          </a:xfrm>
          <a:custGeom>
            <a:avLst/>
            <a:gdLst/>
            <a:ahLst/>
            <a:cxnLst/>
            <a:rect l="l" t="t" r="r" b="b"/>
            <a:pathLst>
              <a:path w="20104100" h="12062460">
                <a:moveTo>
                  <a:pt x="20104099" y="0"/>
                </a:moveTo>
                <a:lnTo>
                  <a:pt x="0" y="0"/>
                </a:lnTo>
                <a:lnTo>
                  <a:pt x="0" y="12062459"/>
                </a:lnTo>
                <a:lnTo>
                  <a:pt x="20104099" y="12062459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8847"/>
          </a:solidFill>
        </p:spPr>
        <p:txBody>
          <a:bodyPr wrap="square" lIns="0" tIns="0" rIns="0" bIns="0" rtlCol="0"/>
          <a:lstStyle/>
          <a:p>
            <a:endParaRPr sz="102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70" b="1" i="0">
                <a:solidFill>
                  <a:srgbClr val="008847"/>
                </a:solidFill>
                <a:latin typeface="Noto Sans Display"/>
                <a:cs typeface="Noto Sans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51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8648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op 1">
  <p:cSld name="Loop 1"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20"/>
          <p:cNvSpPr txBox="1">
            <a:spLocks noGrp="1"/>
          </p:cNvSpPr>
          <p:nvPr>
            <p:ph type="title"/>
          </p:nvPr>
        </p:nvSpPr>
        <p:spPr>
          <a:xfrm>
            <a:off x="609602" y="164639"/>
            <a:ext cx="11006207" cy="80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9" name="Google Shape;1539;p20"/>
          <p:cNvSpPr txBox="1">
            <a:spLocks noGrp="1"/>
          </p:cNvSpPr>
          <p:nvPr>
            <p:ph type="body" idx="1"/>
          </p:nvPr>
        </p:nvSpPr>
        <p:spPr>
          <a:xfrm>
            <a:off x="2111210" y="1028735"/>
            <a:ext cx="9553891" cy="336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189" lvl="0" indent="-228594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i="1">
                <a:solidFill>
                  <a:srgbClr val="7F7F7F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377" lvl="1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0" name="Google Shape;1540;p20"/>
          <p:cNvSpPr/>
          <p:nvPr/>
        </p:nvSpPr>
        <p:spPr>
          <a:xfrm>
            <a:off x="5941700" y="2849639"/>
            <a:ext cx="1166081" cy="1165980"/>
          </a:xfrm>
          <a:prstGeom prst="rtTriangle">
            <a:avLst/>
          </a:prstGeom>
          <a:solidFill>
            <a:srgbClr val="C1DF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41" name="Google Shape;1541;p20"/>
          <p:cNvSpPr/>
          <p:nvPr/>
        </p:nvSpPr>
        <p:spPr>
          <a:xfrm rot="10800000">
            <a:off x="5941697" y="2849639"/>
            <a:ext cx="1166081" cy="116598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42" name="Google Shape;1542;p20"/>
          <p:cNvSpPr/>
          <p:nvPr/>
        </p:nvSpPr>
        <p:spPr>
          <a:xfrm>
            <a:off x="5941700" y="1683659"/>
            <a:ext cx="1166081" cy="1165980"/>
          </a:xfrm>
          <a:prstGeom prst="rtTriangle">
            <a:avLst/>
          </a:prstGeom>
          <a:solidFill>
            <a:srgbClr val="739A2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rgbClr val="739A28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43" name="Google Shape;1543;p20"/>
          <p:cNvSpPr/>
          <p:nvPr/>
        </p:nvSpPr>
        <p:spPr>
          <a:xfrm rot="5400000">
            <a:off x="5941749" y="4015570"/>
            <a:ext cx="1165980" cy="1166081"/>
          </a:xfrm>
          <a:prstGeom prst="rtTriangle">
            <a:avLst/>
          </a:prstGeom>
          <a:solidFill>
            <a:srgbClr val="7BD4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44" name="Google Shape;1544;p20"/>
          <p:cNvSpPr/>
          <p:nvPr/>
        </p:nvSpPr>
        <p:spPr>
          <a:xfrm rot="-5400000">
            <a:off x="5941750" y="4015569"/>
            <a:ext cx="1165980" cy="116608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45" name="Google Shape;1545;p20"/>
          <p:cNvSpPr/>
          <p:nvPr/>
        </p:nvSpPr>
        <p:spPr>
          <a:xfrm rot="5400000">
            <a:off x="7107831" y="4015570"/>
            <a:ext cx="1165980" cy="1166081"/>
          </a:xfrm>
          <a:prstGeom prst="rtTriangle">
            <a:avLst/>
          </a:prstGeom>
          <a:solidFill>
            <a:srgbClr val="297D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46" name="Google Shape;1546;p20"/>
          <p:cNvSpPr/>
          <p:nvPr/>
        </p:nvSpPr>
        <p:spPr>
          <a:xfrm rot="10800000">
            <a:off x="4775617" y="4015621"/>
            <a:ext cx="1166081" cy="1165980"/>
          </a:xfrm>
          <a:prstGeom prst="rtTriangle">
            <a:avLst/>
          </a:prstGeom>
          <a:solidFill>
            <a:srgbClr val="9ED4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47" name="Google Shape;1547;p20"/>
          <p:cNvSpPr/>
          <p:nvPr/>
        </p:nvSpPr>
        <p:spPr>
          <a:xfrm>
            <a:off x="4775617" y="4015622"/>
            <a:ext cx="1166081" cy="11659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48" name="Google Shape;1548;p20"/>
          <p:cNvSpPr/>
          <p:nvPr/>
        </p:nvSpPr>
        <p:spPr>
          <a:xfrm rot="10800000">
            <a:off x="4775617" y="5181602"/>
            <a:ext cx="1166081" cy="1165980"/>
          </a:xfrm>
          <a:prstGeom prst="rtTriangle">
            <a:avLst/>
          </a:prstGeom>
          <a:solidFill>
            <a:srgbClr val="4A7B2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49" name="Google Shape;1549;p20"/>
          <p:cNvSpPr/>
          <p:nvPr/>
        </p:nvSpPr>
        <p:spPr>
          <a:xfrm rot="-5400000">
            <a:off x="4775665" y="2849592"/>
            <a:ext cx="1165980" cy="1166081"/>
          </a:xfrm>
          <a:prstGeom prst="rtTriangle">
            <a:avLst/>
          </a:prstGeom>
          <a:solidFill>
            <a:srgbClr val="93D1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50" name="Google Shape;1550;p20"/>
          <p:cNvSpPr/>
          <p:nvPr/>
        </p:nvSpPr>
        <p:spPr>
          <a:xfrm rot="5400000">
            <a:off x="4775663" y="2849593"/>
            <a:ext cx="1165980" cy="116608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51" name="Google Shape;1551;p20"/>
          <p:cNvSpPr/>
          <p:nvPr/>
        </p:nvSpPr>
        <p:spPr>
          <a:xfrm rot="-5400000">
            <a:off x="3609583" y="2849592"/>
            <a:ext cx="1165980" cy="1166081"/>
          </a:xfrm>
          <a:prstGeom prst="rtTriangle">
            <a:avLst/>
          </a:prstGeom>
          <a:solidFill>
            <a:srgbClr val="2D8D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lt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52" name="Google Shape;1552;p20"/>
          <p:cNvSpPr/>
          <p:nvPr/>
        </p:nvSpPr>
        <p:spPr>
          <a:xfrm rot="5400000">
            <a:off x="6168437" y="3550361"/>
            <a:ext cx="240027" cy="269643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dk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53" name="Google Shape;1553;p20"/>
          <p:cNvSpPr/>
          <p:nvPr/>
        </p:nvSpPr>
        <p:spPr>
          <a:xfrm rot="10800000">
            <a:off x="6168429" y="4247060"/>
            <a:ext cx="240047" cy="269619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dk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54" name="Google Shape;1554;p20"/>
          <p:cNvSpPr/>
          <p:nvPr/>
        </p:nvSpPr>
        <p:spPr>
          <a:xfrm rot="-5400000">
            <a:off x="5427391" y="4247048"/>
            <a:ext cx="240027" cy="269643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dk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55" name="Google Shape;1555;p20"/>
          <p:cNvSpPr/>
          <p:nvPr/>
        </p:nvSpPr>
        <p:spPr>
          <a:xfrm>
            <a:off x="5412585" y="3565169"/>
            <a:ext cx="240047" cy="269619"/>
          </a:xfrm>
          <a:prstGeom prst="chevron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endParaRPr sz="1200" b="0" i="0" u="none" strike="noStrike" cap="none" dirty="0">
              <a:solidFill>
                <a:schemeClr val="dk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556" name="Google Shape;1556;p20"/>
          <p:cNvSpPr>
            <a:spLocks noGrp="1"/>
          </p:cNvSpPr>
          <p:nvPr>
            <p:ph type="pic" idx="2"/>
          </p:nvPr>
        </p:nvSpPr>
        <p:spPr>
          <a:xfrm>
            <a:off x="6599178" y="2943639"/>
            <a:ext cx="416831" cy="41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 panose="020B0604020202020204"/>
              <a:buNone/>
              <a:defRPr sz="1065" b="0" i="0" u="none" strike="noStrike" cap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R="0" lvl="1" algn="l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 panose="020B0604020202020204"/>
              <a:buChar char="–"/>
              <a:defRPr sz="3335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R="0" lvl="2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 panose="020B0604020202020204"/>
              <a:buChar char="•"/>
              <a:defRPr sz="2865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»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R="0" lvl="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R="0" lvl="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R="0" lvl="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R="0" lvl="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 dirty="0"/>
          </a:p>
        </p:txBody>
      </p:sp>
      <p:sp>
        <p:nvSpPr>
          <p:cNvPr id="1557" name="Google Shape;1557;p20"/>
          <p:cNvSpPr>
            <a:spLocks noGrp="1"/>
          </p:cNvSpPr>
          <p:nvPr>
            <p:ph type="pic" idx="3"/>
          </p:nvPr>
        </p:nvSpPr>
        <p:spPr>
          <a:xfrm>
            <a:off x="6599178" y="4675680"/>
            <a:ext cx="416831" cy="41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 panose="020B0604020202020204"/>
              <a:buNone/>
              <a:defRPr sz="1065" b="0" i="0" u="none" strike="noStrike" cap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R="0" lvl="1" algn="l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 panose="020B0604020202020204"/>
              <a:buChar char="–"/>
              <a:defRPr sz="3335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R="0" lvl="2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 panose="020B0604020202020204"/>
              <a:buChar char="•"/>
              <a:defRPr sz="2865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»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R="0" lvl="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R="0" lvl="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R="0" lvl="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R="0" lvl="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 dirty="0"/>
          </a:p>
        </p:txBody>
      </p:sp>
      <p:sp>
        <p:nvSpPr>
          <p:cNvPr id="1558" name="Google Shape;1558;p20"/>
          <p:cNvSpPr>
            <a:spLocks noGrp="1"/>
          </p:cNvSpPr>
          <p:nvPr>
            <p:ph type="pic" idx="4"/>
          </p:nvPr>
        </p:nvSpPr>
        <p:spPr>
          <a:xfrm>
            <a:off x="4857311" y="4675680"/>
            <a:ext cx="416831" cy="41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 panose="020B0604020202020204"/>
              <a:buNone/>
              <a:defRPr sz="1065" b="0" i="0" u="none" strike="noStrike" cap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R="0" lvl="1" algn="l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 panose="020B0604020202020204"/>
              <a:buChar char="–"/>
              <a:defRPr sz="3335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R="0" lvl="2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 panose="020B0604020202020204"/>
              <a:buChar char="•"/>
              <a:defRPr sz="2865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»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R="0" lvl="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R="0" lvl="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R="0" lvl="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R="0" lvl="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 dirty="0"/>
          </a:p>
        </p:txBody>
      </p:sp>
      <p:sp>
        <p:nvSpPr>
          <p:cNvPr id="1559" name="Google Shape;1559;p20"/>
          <p:cNvSpPr>
            <a:spLocks noGrp="1"/>
          </p:cNvSpPr>
          <p:nvPr>
            <p:ph type="pic" idx="5"/>
          </p:nvPr>
        </p:nvSpPr>
        <p:spPr>
          <a:xfrm>
            <a:off x="4857311" y="2943639"/>
            <a:ext cx="416831" cy="41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67"/>
              <a:buFont typeface="Arial" panose="020B0604020202020204"/>
              <a:buNone/>
              <a:defRPr sz="1065" b="0" i="0" u="none" strike="noStrike" cap="none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R="0" lvl="1" algn="l" rtl="0">
              <a:lnSpc>
                <a:spcPct val="100000"/>
              </a:lnSpc>
              <a:spcBef>
                <a:spcPts val="665"/>
              </a:spcBef>
              <a:spcAft>
                <a:spcPts val="0"/>
              </a:spcAft>
              <a:buClr>
                <a:schemeClr val="dk1"/>
              </a:buClr>
              <a:buSzPts val="3334"/>
              <a:buFont typeface="Arial" panose="020B0604020202020204"/>
              <a:buChar char="–"/>
              <a:defRPr sz="3335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marR="0" lvl="2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867"/>
              <a:buFont typeface="Arial" panose="020B0604020202020204"/>
              <a:buChar char="•"/>
              <a:defRPr sz="2865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marR="0" lvl="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»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marR="0" lvl="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marR="0" lvl="6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marR="0" lvl="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marR="0" lvl="8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>
            <a:endParaRPr dirty="0"/>
          </a:p>
        </p:txBody>
      </p:sp>
      <p:sp>
        <p:nvSpPr>
          <p:cNvPr id="1560" name="Google Shape;1560;p20"/>
          <p:cNvSpPr txBox="1">
            <a:spLocks noGrp="1"/>
          </p:cNvSpPr>
          <p:nvPr>
            <p:ph type="body" idx="6"/>
          </p:nvPr>
        </p:nvSpPr>
        <p:spPr>
          <a:xfrm>
            <a:off x="7141647" y="2873827"/>
            <a:ext cx="388588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189" lvl="0" indent="-228594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33"/>
              <a:buNone/>
              <a:defRPr sz="2135" i="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377" lvl="1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1" name="Google Shape;1561;p20"/>
          <p:cNvSpPr txBox="1">
            <a:spLocks noGrp="1"/>
          </p:cNvSpPr>
          <p:nvPr>
            <p:ph type="body" idx="7"/>
          </p:nvPr>
        </p:nvSpPr>
        <p:spPr>
          <a:xfrm>
            <a:off x="7141648" y="3265716"/>
            <a:ext cx="4374976" cy="6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189" lvl="0" indent="-228594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377" lvl="1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2" name="Google Shape;1562;p20"/>
          <p:cNvSpPr txBox="1">
            <a:spLocks noGrp="1"/>
          </p:cNvSpPr>
          <p:nvPr>
            <p:ph type="body" idx="8"/>
          </p:nvPr>
        </p:nvSpPr>
        <p:spPr>
          <a:xfrm>
            <a:off x="5989123" y="5225144"/>
            <a:ext cx="388588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189" lvl="0" indent="-228594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133"/>
              <a:buNone/>
              <a:defRPr sz="2135" i="0">
                <a:solidFill>
                  <a:schemeClr val="accent3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377" lvl="1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3" name="Google Shape;1563;p20"/>
          <p:cNvSpPr txBox="1">
            <a:spLocks noGrp="1"/>
          </p:cNvSpPr>
          <p:nvPr>
            <p:ph type="body" idx="9"/>
          </p:nvPr>
        </p:nvSpPr>
        <p:spPr>
          <a:xfrm>
            <a:off x="5989124" y="5617033"/>
            <a:ext cx="4374976" cy="6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189" lvl="0" indent="-228594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377" lvl="1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4" name="Google Shape;1564;p20"/>
          <p:cNvSpPr txBox="1">
            <a:spLocks noGrp="1"/>
          </p:cNvSpPr>
          <p:nvPr>
            <p:ph type="body" idx="13"/>
          </p:nvPr>
        </p:nvSpPr>
        <p:spPr>
          <a:xfrm>
            <a:off x="855854" y="4108914"/>
            <a:ext cx="388588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189" lvl="0" indent="-228594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33"/>
              <a:buNone/>
              <a:defRPr sz="2135" i="0">
                <a:solidFill>
                  <a:schemeClr val="accent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377" lvl="1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5" name="Google Shape;1565;p20"/>
          <p:cNvSpPr txBox="1">
            <a:spLocks noGrp="1"/>
          </p:cNvSpPr>
          <p:nvPr>
            <p:ph type="body" idx="14"/>
          </p:nvPr>
        </p:nvSpPr>
        <p:spPr>
          <a:xfrm>
            <a:off x="512884" y="4500804"/>
            <a:ext cx="4222891" cy="6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189" lvl="0" indent="-228594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377" lvl="1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6" name="Google Shape;1566;p20"/>
          <p:cNvSpPr txBox="1">
            <a:spLocks noGrp="1"/>
          </p:cNvSpPr>
          <p:nvPr>
            <p:ph type="body" idx="15"/>
          </p:nvPr>
        </p:nvSpPr>
        <p:spPr>
          <a:xfrm>
            <a:off x="2007422" y="1733190"/>
            <a:ext cx="3885887" cy="48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189" lvl="0" indent="-228594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133"/>
              <a:buNone/>
              <a:defRPr sz="2135" i="0">
                <a:solidFill>
                  <a:schemeClr val="accent5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377" lvl="1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7" name="Google Shape;1567;p20"/>
          <p:cNvSpPr txBox="1">
            <a:spLocks noGrp="1"/>
          </p:cNvSpPr>
          <p:nvPr>
            <p:ph type="body" idx="16"/>
          </p:nvPr>
        </p:nvSpPr>
        <p:spPr>
          <a:xfrm>
            <a:off x="1664452" y="2125080"/>
            <a:ext cx="4222891" cy="63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189" lvl="0" indent="-228594" algn="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 i="0">
                <a:solidFill>
                  <a:schemeClr val="dk2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377" lvl="1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566" lvl="2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943" lvl="4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131" lvl="5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7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2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7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2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7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2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950"/>
                            </p:stCondLst>
                            <p:childTnLst>
                              <p:par>
                                <p:cTn id="106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00"/>
                            </p:stCondLst>
                            <p:childTnLst>
                              <p:par>
                                <p:cTn id="11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450"/>
                            </p:stCondLst>
                            <p:childTnLst>
                              <p:par>
                                <p:cTn id="114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2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950"/>
                            </p:stCondLst>
                            <p:childTnLst>
                              <p:par>
                                <p:cTn id="122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70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450"/>
                            </p:stCondLst>
                            <p:childTnLst>
                              <p:par>
                                <p:cTn id="130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34" presetID="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56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95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800"/>
                            </p:stCondLst>
                            <p:childTnLst>
                              <p:par>
                                <p:cTn id="142" presetID="2" presetClass="entr" presetSubtype="1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650"/>
                            </p:stCondLst>
                            <p:childTnLst>
                              <p:par>
                                <p:cTn id="146" presetID="2" presetClass="entr" presetSubtype="1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0" presetID="2" presetClass="entr" presetSubtype="1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4" presetID="2" presetClass="entr" presetSubtype="1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200"/>
                            </p:stCondLst>
                            <p:childTnLst>
                              <p:par>
                                <p:cTn id="158" presetID="2" presetClass="entr" presetSubtype="1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050"/>
                            </p:stCondLst>
                            <p:childTnLst>
                              <p:par>
                                <p:cTn id="162" presetID="2" presetClass="entr" presetSubtype="1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8900"/>
                            </p:stCondLst>
                            <p:childTnLst>
                              <p:par>
                                <p:cTn id="166" presetID="2" presetClass="entr" presetSubtype="1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750"/>
                            </p:stCondLst>
                            <p:childTnLst>
                              <p:par>
                                <p:cTn id="170" presetID="2" presetClass="entr" presetSubtype="1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5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600"/>
                            </p:stCondLst>
                            <p:childTnLst>
                              <p:par>
                                <p:cTn id="17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1350"/>
                            </p:stCondLst>
                            <p:childTnLst>
                              <p:par>
                                <p:cTn id="17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2100"/>
                            </p:stCondLst>
                            <p:childTnLst>
                              <p:par>
                                <p:cTn id="18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2850"/>
                            </p:stCondLst>
                            <p:childTnLst>
                              <p:par>
                                <p:cTn id="18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3600"/>
                            </p:stCondLst>
                            <p:childTnLst>
                              <p:par>
                                <p:cTn id="19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4350"/>
                            </p:stCondLst>
                            <p:childTnLst>
                              <p:par>
                                <p:cTn id="19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100"/>
                            </p:stCondLst>
                            <p:childTnLst>
                              <p:par>
                                <p:cTn id="19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850"/>
                            </p:stCondLst>
                            <p:childTnLst>
                              <p:par>
                                <p:cTn id="20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6600"/>
                            </p:stCondLst>
                            <p:childTnLst>
                              <p:par>
                                <p:cTn id="20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5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7350"/>
                            </p:stCondLst>
                            <p:childTnLst>
                              <p:par>
                                <p:cTn id="210" presetID="2" presetClass="entr" presetSubtype="2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8200"/>
                            </p:stCondLst>
                            <p:childTnLst>
                              <p:par>
                                <p:cTn id="214" presetID="2" presetClass="entr" presetSubtype="2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9050"/>
                            </p:stCondLst>
                            <p:childTnLst>
                              <p:par>
                                <p:cTn id="218" presetID="2" presetClass="entr" presetSubtype="2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9900"/>
                            </p:stCondLst>
                            <p:childTnLst>
                              <p:par>
                                <p:cTn id="222" presetID="2" presetClass="entr" presetSubtype="2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750"/>
                            </p:stCondLst>
                            <p:childTnLst>
                              <p:par>
                                <p:cTn id="226" presetID="2" presetClass="entr" presetSubtype="2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1600"/>
                            </p:stCondLst>
                            <p:childTnLst>
                              <p:par>
                                <p:cTn id="230" presetID="2" presetClass="entr" presetSubtype="2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2450"/>
                            </p:stCondLst>
                            <p:childTnLst>
                              <p:par>
                                <p:cTn id="234" presetID="2" presetClass="entr" presetSubtype="2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3300"/>
                            </p:stCondLst>
                            <p:childTnLst>
                              <p:par>
                                <p:cTn id="238" presetID="2" presetClass="entr" presetSubtype="2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4150"/>
                            </p:stCondLst>
                            <p:childTnLst>
                              <p:par>
                                <p:cTn id="242" presetID="2" presetClass="entr" presetSubtype="2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5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5750"/>
                            </p:stCondLst>
                            <p:childTnLst>
                              <p:par>
                                <p:cTn id="25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6500"/>
                            </p:stCondLst>
                            <p:childTnLst>
                              <p:par>
                                <p:cTn id="25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7250"/>
                            </p:stCondLst>
                            <p:childTnLst>
                              <p:par>
                                <p:cTn id="25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26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8750"/>
                            </p:stCondLst>
                            <p:childTnLst>
                              <p:par>
                                <p:cTn id="266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9500"/>
                            </p:stCondLst>
                            <p:childTnLst>
                              <p:par>
                                <p:cTn id="270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0250"/>
                            </p:stCondLst>
                            <p:childTnLst>
                              <p:par>
                                <p:cTn id="27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41000"/>
                            </p:stCondLst>
                            <p:childTnLst>
                              <p:par>
                                <p:cTn id="27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5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41750"/>
                            </p:stCondLst>
                            <p:childTnLst>
                              <p:par>
                                <p:cTn id="282" presetID="2" presetClass="entr" presetSubtype="4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1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2600"/>
                            </p:stCondLst>
                            <p:childTnLst>
                              <p:par>
                                <p:cTn id="286" presetID="2" presetClass="entr" presetSubtype="4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3450"/>
                            </p:stCondLst>
                            <p:childTnLst>
                              <p:par>
                                <p:cTn id="290" presetID="2" presetClass="entr" presetSubtype="4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44300"/>
                            </p:stCondLst>
                            <p:childTnLst>
                              <p:par>
                                <p:cTn id="294" presetID="2" presetClass="entr" presetSubtype="4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5150"/>
                            </p:stCondLst>
                            <p:childTnLst>
                              <p:par>
                                <p:cTn id="298" presetID="2" presetClass="entr" presetSubtype="4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6000"/>
                            </p:stCondLst>
                            <p:childTnLst>
                              <p:par>
                                <p:cTn id="302" presetID="2" presetClass="entr" presetSubtype="4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46850"/>
                            </p:stCondLst>
                            <p:childTnLst>
                              <p:par>
                                <p:cTn id="306" presetID="2" presetClass="entr" presetSubtype="4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7700"/>
                            </p:stCondLst>
                            <p:childTnLst>
                              <p:par>
                                <p:cTn id="310" presetID="2" presetClass="entr" presetSubtype="4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8550"/>
                            </p:stCondLst>
                            <p:childTnLst>
                              <p:par>
                                <p:cTn id="314" presetID="2" presetClass="entr" presetSubtype="4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15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49400"/>
                            </p:stCondLst>
                            <p:childTnLst>
                              <p:par>
                                <p:cTn id="3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1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150"/>
                            </p:stCondLst>
                            <p:childTnLst>
                              <p:par>
                                <p:cTn id="32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0900"/>
                            </p:stCondLst>
                            <p:childTnLst>
                              <p:par>
                                <p:cTn id="32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1650"/>
                            </p:stCondLst>
                            <p:childTnLst>
                              <p:par>
                                <p:cTn id="33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2400"/>
                            </p:stCondLst>
                            <p:childTnLst>
                              <p:par>
                                <p:cTn id="33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3150"/>
                            </p:stCondLst>
                            <p:childTnLst>
                              <p:par>
                                <p:cTn id="33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500"/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53900"/>
                            </p:stCondLst>
                            <p:childTnLst>
                              <p:par>
                                <p:cTn id="34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500"/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4650"/>
                            </p:stCondLst>
                            <p:childTnLst>
                              <p:par>
                                <p:cTn id="34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400"/>
                            </p:stCondLst>
                            <p:childTnLst>
                              <p:par>
                                <p:cTn id="35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/>
                                        <p:tgtEl>
                                          <p:spTgt spid="156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56150"/>
                            </p:stCondLst>
                            <p:childTnLst>
                              <p:par>
                                <p:cTn id="354" presetID="2" presetClass="entr" presetSubtype="8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1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358" presetID="2" presetClass="entr" presetSubtype="8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7850"/>
                            </p:stCondLst>
                            <p:childTnLst>
                              <p:par>
                                <p:cTn id="362" presetID="2" presetClass="entr" presetSubtype="8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8700"/>
                            </p:stCondLst>
                            <p:childTnLst>
                              <p:par>
                                <p:cTn id="366" presetID="2" presetClass="entr" presetSubtype="8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9550"/>
                            </p:stCondLst>
                            <p:childTnLst>
                              <p:par>
                                <p:cTn id="370" presetID="2" presetClass="entr" presetSubtype="8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60400"/>
                            </p:stCondLst>
                            <p:childTnLst>
                              <p:par>
                                <p:cTn id="374" presetID="2" presetClass="entr" presetSubtype="8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61250"/>
                            </p:stCondLst>
                            <p:childTnLst>
                              <p:par>
                                <p:cTn id="378" presetID="2" presetClass="entr" presetSubtype="8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/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62100"/>
                            </p:stCondLst>
                            <p:childTnLst>
                              <p:par>
                                <p:cTn id="382" presetID="2" presetClass="entr" presetSubtype="8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4" dur="500"/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62950"/>
                            </p:stCondLst>
                            <p:childTnLst>
                              <p:par>
                                <p:cTn id="386" presetID="2" presetClass="entr" presetSubtype="8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8" dur="500"/>
                                        <p:tgtEl>
                                          <p:spTgt spid="156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63" b="1" i="0">
                <a:solidFill>
                  <a:srgbClr val="04467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65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5219">
              <a:lnSpc>
                <a:spcPts val="1651"/>
              </a:lnSpc>
            </a:pPr>
            <a:fld id="{81D60167-4931-47E6-BA6A-407CBD079E47}" type="slidenum">
              <a:rPr lang="es-PE" sz="1598" smtClean="0"/>
              <a:pPr marL="15219">
                <a:lnSpc>
                  <a:spcPts val="1651"/>
                </a:lnSpc>
              </a:pPr>
              <a:t>‹#›</a:t>
            </a:fld>
            <a:endParaRPr lang="es-PE" sz="1598"/>
          </a:p>
        </p:txBody>
      </p:sp>
    </p:spTree>
    <p:extLst>
      <p:ext uri="{BB962C8B-B14F-4D97-AF65-F5344CB8AC3E}">
        <p14:creationId xmlns:p14="http://schemas.microsoft.com/office/powerpoint/2010/main" val="213408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59536-E07D-4D8D-BD19-E3B72752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C641A8-88F2-4B54-AA4A-74BBE5D8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F5CAE5-754D-4174-A8B2-811B8EA11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64AF-689C-456B-A67E-0A88B7DA37B7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381ABD-6CCA-4C21-B25A-6176897C9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E6B77-06A5-4E30-9C8C-CE398E14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3214-2B72-434D-AE6B-81AF1EB3DD8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92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D81951-B81A-4961-AA95-8315E1AD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940CF7-8286-4D03-9B44-872F7B77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2BBD4-3604-4A7B-AADE-4960F6AB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64AF-689C-456B-A67E-0A88B7DA37B7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B1C4ED-7E4E-4D94-87EF-2A7B2512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38FFF8-9DB1-4394-94CF-06C3686B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3214-2B72-434D-AE6B-81AF1EB3DD8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774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73214-2835-4AA1-83E6-6AB42913C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121DC-ABEA-4F87-A411-F77888B82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01A51C-B780-40D6-BF8F-B0A5205A5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D84538-6869-4E2D-A355-8F0F7E90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64AF-689C-456B-A67E-0A88B7DA37B7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42CAE-0ED6-403D-8B98-9CDA6B12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3FC8A9-A5CD-4533-A7A8-3F015583B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3214-2B72-434D-AE6B-81AF1EB3DD8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0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B010F6-3F3E-4ACE-9320-5D403845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813488-E8D5-4E06-93B8-A73C13E9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8CA413-062B-45CC-91F1-D008E6C21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8C3D3C-786B-4C28-BB72-D2311839C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FF5B20-9E6B-4555-8B15-C0CEF2D8E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42A15B-4E49-4443-80D8-4D18A4DF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64AF-689C-456B-A67E-0A88B7DA37B7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04CE6D1-D921-40C7-AE42-80D21EED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56A853-29AC-46ED-9843-2BB96FB3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3214-2B72-434D-AE6B-81AF1EB3DD8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52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6BEF7-0C62-4DF0-9465-1FD49488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8714B7-179C-4DF8-A85C-042115E2F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64AF-689C-456B-A67E-0A88B7DA37B7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572C61-98C4-416D-9FB8-CFAFD327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7467545-79F7-4392-BFA0-767DA353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3214-2B72-434D-AE6B-81AF1EB3DD8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92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DF4FB43-3CDB-430A-92B6-54B7C080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64AF-689C-456B-A67E-0A88B7DA37B7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A5A59F-7B5D-426A-A620-1558AAC0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321AD7-8142-4226-BCF9-72E0720C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3214-2B72-434D-AE6B-81AF1EB3DD8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3248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6DE6C-DAB6-44ED-BD56-4B7923AA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A4693C-13DC-41E3-B9D3-74809B7A7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F0A4E5-A0F1-4B2E-A860-C3D6A3B74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74C5BD-1760-4B64-BE44-F8630983B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64AF-689C-456B-A67E-0A88B7DA37B7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F98CCC-BE3C-497D-AE1C-F4EFE4AA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689D1C-1E03-45E6-93F1-3B8EABCB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3214-2B72-434D-AE6B-81AF1EB3DD8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25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0F12B-69F5-4184-9F37-7E6CB0A0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D3B5F4-0D8C-46ED-99B5-8EED45DAF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CF599E-A714-4BFA-B28A-3EB108350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34FCE8-8BC9-4B7E-835F-F8559630F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964AF-689C-456B-A67E-0A88B7DA37B7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DD111B-293A-4ECE-9114-1E53165B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792445-CD4B-4E49-95EA-C61DE2DB5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13214-2B72-434D-AE6B-81AF1EB3DD8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668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4237358-24D9-4F90-85E4-A0CA806F0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1D7532-FA6B-4D99-8447-55732999E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9066DF-1C38-4141-A2C5-90FF71BD5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964AF-689C-456B-A67E-0A88B7DA37B7}" type="datetimeFigureOut">
              <a:rPr lang="es-PE" smtClean="0"/>
              <a:t>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918B91-BC9E-4BC2-8C25-A32FDA164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00F67B-2E26-43A1-A9EF-422A8A698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3214-2B72-434D-AE6B-81AF1EB3DD87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03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8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17" Type="http://schemas.openxmlformats.org/officeDocument/2006/relationships/image" Target="../media/image31.sv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.jpe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1.jpeg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png"/><Relationship Id="rId11" Type="http://schemas.openxmlformats.org/officeDocument/2006/relationships/image" Target="../media/image1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2E8EB65-4250-4A39-8C35-BEBD9F6523BA}"/>
              </a:ext>
            </a:extLst>
          </p:cNvPr>
          <p:cNvSpPr/>
          <p:nvPr/>
        </p:nvSpPr>
        <p:spPr>
          <a:xfrm>
            <a:off x="926124" y="1655285"/>
            <a:ext cx="10011137" cy="1773715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“Situación de la asociatividad en el Perú y sus principales desafíos”</a:t>
            </a:r>
            <a:endParaRPr lang="es-ES" sz="4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DABC8AC-4649-426B-84F7-F22B2B93D772}"/>
              </a:ext>
            </a:extLst>
          </p:cNvPr>
          <p:cNvSpPr/>
          <p:nvPr/>
        </p:nvSpPr>
        <p:spPr>
          <a:xfrm>
            <a:off x="2623369" y="3445261"/>
            <a:ext cx="84342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PE" sz="4000" dirty="0">
                <a:solidFill>
                  <a:srgbClr val="00B050"/>
                </a:solidFill>
                <a:latin typeface="Arial Black" panose="020B0A04020102020204" pitchFamily="34" charset="0"/>
              </a:rPr>
              <a:t>Contexto empresarial agrario</a:t>
            </a: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9EC53ED4-BBAE-C914-D5A8-EC0D76A0EB52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01EB10CE-AEDA-1484-42AB-D220A7645A9C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5AD5CC5C-5DAA-3FC7-31D9-5FDF063D8B1E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C8A49090-E0DA-08DC-9481-5213D4DF4FF1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0A484A90-F8DF-B5E4-7F15-39F4B86EA9FA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6941FE44-B8E0-EA95-EE74-8A1242C197C5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Imagen 35">
            <a:extLst>
              <a:ext uri="{FF2B5EF4-FFF2-40B4-BE49-F238E27FC236}">
                <a16:creationId xmlns:a16="http://schemas.microsoft.com/office/drawing/2014/main" id="{A9F600D6-0AD1-F400-F35B-FF8D2BBFC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oogle Shape;8406;p6">
            <a:extLst>
              <a:ext uri="{FF2B5EF4-FFF2-40B4-BE49-F238E27FC236}">
                <a16:creationId xmlns:a16="http://schemas.microsoft.com/office/drawing/2014/main" id="{523E26B1-4AA4-B88A-A0F7-B028044782E0}"/>
              </a:ext>
            </a:extLst>
          </p:cNvPr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7224" y="338206"/>
            <a:ext cx="4262699" cy="86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Gobierno dispone uso de nuevo logotipo oficial del ...">
            <a:extLst>
              <a:ext uri="{FF2B5EF4-FFF2-40B4-BE49-F238E27FC236}">
                <a16:creationId xmlns:a16="http://schemas.microsoft.com/office/drawing/2014/main" id="{5E5411F8-9AEB-F361-5055-32232F1D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835" y="298108"/>
            <a:ext cx="1744418" cy="9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2.png">
            <a:extLst>
              <a:ext uri="{FF2B5EF4-FFF2-40B4-BE49-F238E27FC236}">
                <a16:creationId xmlns:a16="http://schemas.microsoft.com/office/drawing/2014/main" id="{0E898867-080F-AC80-E66E-5379DC9C04B2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6305558" y="316618"/>
            <a:ext cx="1673225" cy="779145"/>
          </a:xfrm>
          <a:prstGeom prst="rect">
            <a:avLst/>
          </a:prstGeom>
          <a:ln/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0AC3A02B-85A9-F311-6642-47A16BE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6810" y="4501966"/>
            <a:ext cx="7832402" cy="1087214"/>
          </a:xfrm>
        </p:spPr>
        <p:txBody>
          <a:bodyPr>
            <a:normAutofit fontScale="25000" lnSpcReduction="20000"/>
          </a:bodyPr>
          <a:lstStyle/>
          <a:p>
            <a:endParaRPr lang="es-PE" b="1" dirty="0"/>
          </a:p>
          <a:p>
            <a:pPr marL="12700">
              <a:lnSpc>
                <a:spcPct val="100000"/>
              </a:lnSpc>
              <a:spcBef>
                <a:spcPts val="2235"/>
              </a:spcBef>
            </a:pPr>
            <a:r>
              <a:rPr lang="es-MX" sz="8000" b="1" dirty="0" err="1"/>
              <a:t>Anner</a:t>
            </a:r>
            <a:r>
              <a:rPr lang="es-MX" sz="8000" b="1" dirty="0"/>
              <a:t> Román Neira</a:t>
            </a:r>
          </a:p>
          <a:p>
            <a:pPr marL="37465" algn="ctr">
              <a:lnSpc>
                <a:spcPct val="100000"/>
              </a:lnSpc>
              <a:spcBef>
                <a:spcPts val="1385"/>
              </a:spcBef>
            </a:pPr>
            <a:r>
              <a:rPr lang="es-PE" sz="8000" b="1" dirty="0"/>
              <a:t>Especialista en Modelos Asociativos</a:t>
            </a:r>
          </a:p>
          <a:p>
            <a:r>
              <a:rPr lang="es-PE" sz="8000" b="1" dirty="0"/>
              <a:t>Dirección de Asociatividad y Desarrollo Empresarial</a:t>
            </a:r>
          </a:p>
          <a:p>
            <a:r>
              <a:rPr lang="es-PE" sz="8000" b="1" dirty="0"/>
              <a:t>Dirección General de Asociatividad, Servicios Financieros y Seguros</a:t>
            </a:r>
          </a:p>
        </p:txBody>
      </p:sp>
    </p:spTree>
    <p:extLst>
      <p:ext uri="{BB962C8B-B14F-4D97-AF65-F5344CB8AC3E}">
        <p14:creationId xmlns:p14="http://schemas.microsoft.com/office/powerpoint/2010/main" val="2971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814040" y="4084257"/>
            <a:ext cx="4139531" cy="1437337"/>
          </a:xfrm>
          <a:custGeom>
            <a:avLst/>
            <a:gdLst/>
            <a:ahLst/>
            <a:cxnLst/>
            <a:rect l="l" t="t" r="r" b="b"/>
            <a:pathLst>
              <a:path w="3108959" h="1079500">
                <a:moveTo>
                  <a:pt x="2569210" y="0"/>
                </a:moveTo>
                <a:lnTo>
                  <a:pt x="539750" y="0"/>
                </a:lnTo>
                <a:lnTo>
                  <a:pt x="490621" y="2205"/>
                </a:lnTo>
                <a:lnTo>
                  <a:pt x="442729" y="8696"/>
                </a:lnTo>
                <a:lnTo>
                  <a:pt x="396263" y="19280"/>
                </a:lnTo>
                <a:lnTo>
                  <a:pt x="351414" y="33768"/>
                </a:lnTo>
                <a:lnTo>
                  <a:pt x="308372" y="51968"/>
                </a:lnTo>
                <a:lnTo>
                  <a:pt x="267328" y="73691"/>
                </a:lnTo>
                <a:lnTo>
                  <a:pt x="228472" y="98746"/>
                </a:lnTo>
                <a:lnTo>
                  <a:pt x="191996" y="126942"/>
                </a:lnTo>
                <a:lnTo>
                  <a:pt x="158089" y="158089"/>
                </a:lnTo>
                <a:lnTo>
                  <a:pt x="126942" y="191996"/>
                </a:lnTo>
                <a:lnTo>
                  <a:pt x="98746" y="228472"/>
                </a:lnTo>
                <a:lnTo>
                  <a:pt x="73691" y="267328"/>
                </a:lnTo>
                <a:lnTo>
                  <a:pt x="51968" y="308372"/>
                </a:lnTo>
                <a:lnTo>
                  <a:pt x="33768" y="351414"/>
                </a:lnTo>
                <a:lnTo>
                  <a:pt x="19280" y="396263"/>
                </a:lnTo>
                <a:lnTo>
                  <a:pt x="8696" y="442729"/>
                </a:lnTo>
                <a:lnTo>
                  <a:pt x="2205" y="490621"/>
                </a:lnTo>
                <a:lnTo>
                  <a:pt x="0" y="539750"/>
                </a:lnTo>
                <a:lnTo>
                  <a:pt x="2205" y="588878"/>
                </a:lnTo>
                <a:lnTo>
                  <a:pt x="8696" y="636770"/>
                </a:lnTo>
                <a:lnTo>
                  <a:pt x="19280" y="683236"/>
                </a:lnTo>
                <a:lnTo>
                  <a:pt x="33768" y="728085"/>
                </a:lnTo>
                <a:lnTo>
                  <a:pt x="51968" y="771127"/>
                </a:lnTo>
                <a:lnTo>
                  <a:pt x="73691" y="812171"/>
                </a:lnTo>
                <a:lnTo>
                  <a:pt x="98746" y="851027"/>
                </a:lnTo>
                <a:lnTo>
                  <a:pt x="126942" y="887503"/>
                </a:lnTo>
                <a:lnTo>
                  <a:pt x="158089" y="921410"/>
                </a:lnTo>
                <a:lnTo>
                  <a:pt x="191996" y="952557"/>
                </a:lnTo>
                <a:lnTo>
                  <a:pt x="228472" y="980753"/>
                </a:lnTo>
                <a:lnTo>
                  <a:pt x="267328" y="1005808"/>
                </a:lnTo>
                <a:lnTo>
                  <a:pt x="308372" y="1027531"/>
                </a:lnTo>
                <a:lnTo>
                  <a:pt x="351414" y="1045731"/>
                </a:lnTo>
                <a:lnTo>
                  <a:pt x="396263" y="1060219"/>
                </a:lnTo>
                <a:lnTo>
                  <a:pt x="442729" y="1070803"/>
                </a:lnTo>
                <a:lnTo>
                  <a:pt x="490621" y="1077294"/>
                </a:lnTo>
                <a:lnTo>
                  <a:pt x="539750" y="1079500"/>
                </a:lnTo>
                <a:lnTo>
                  <a:pt x="2569210" y="1079500"/>
                </a:lnTo>
                <a:lnTo>
                  <a:pt x="2618338" y="1077294"/>
                </a:lnTo>
                <a:lnTo>
                  <a:pt x="2666230" y="1070803"/>
                </a:lnTo>
                <a:lnTo>
                  <a:pt x="2712696" y="1060219"/>
                </a:lnTo>
                <a:lnTo>
                  <a:pt x="2757545" y="1045731"/>
                </a:lnTo>
                <a:lnTo>
                  <a:pt x="2800587" y="1027531"/>
                </a:lnTo>
                <a:lnTo>
                  <a:pt x="2841631" y="1005808"/>
                </a:lnTo>
                <a:lnTo>
                  <a:pt x="2880487" y="980753"/>
                </a:lnTo>
                <a:lnTo>
                  <a:pt x="2916963" y="952557"/>
                </a:lnTo>
                <a:lnTo>
                  <a:pt x="2950870" y="921410"/>
                </a:lnTo>
                <a:lnTo>
                  <a:pt x="2982017" y="887503"/>
                </a:lnTo>
                <a:lnTo>
                  <a:pt x="3010213" y="851027"/>
                </a:lnTo>
                <a:lnTo>
                  <a:pt x="3035268" y="812171"/>
                </a:lnTo>
                <a:lnTo>
                  <a:pt x="3056991" y="771127"/>
                </a:lnTo>
                <a:lnTo>
                  <a:pt x="3075191" y="728085"/>
                </a:lnTo>
                <a:lnTo>
                  <a:pt x="3089679" y="683236"/>
                </a:lnTo>
                <a:lnTo>
                  <a:pt x="3100263" y="636770"/>
                </a:lnTo>
                <a:lnTo>
                  <a:pt x="3106754" y="588878"/>
                </a:lnTo>
                <a:lnTo>
                  <a:pt x="3108960" y="539750"/>
                </a:lnTo>
                <a:lnTo>
                  <a:pt x="3106754" y="490621"/>
                </a:lnTo>
                <a:lnTo>
                  <a:pt x="3100263" y="442729"/>
                </a:lnTo>
                <a:lnTo>
                  <a:pt x="3089679" y="396263"/>
                </a:lnTo>
                <a:lnTo>
                  <a:pt x="3075191" y="351414"/>
                </a:lnTo>
                <a:lnTo>
                  <a:pt x="3056991" y="308372"/>
                </a:lnTo>
                <a:lnTo>
                  <a:pt x="3035268" y="267328"/>
                </a:lnTo>
                <a:lnTo>
                  <a:pt x="3010213" y="228472"/>
                </a:lnTo>
                <a:lnTo>
                  <a:pt x="2982017" y="191996"/>
                </a:lnTo>
                <a:lnTo>
                  <a:pt x="2950870" y="158089"/>
                </a:lnTo>
                <a:lnTo>
                  <a:pt x="2916963" y="126942"/>
                </a:lnTo>
                <a:lnTo>
                  <a:pt x="2880487" y="98746"/>
                </a:lnTo>
                <a:lnTo>
                  <a:pt x="2841631" y="73691"/>
                </a:lnTo>
                <a:lnTo>
                  <a:pt x="2800587" y="51968"/>
                </a:lnTo>
                <a:lnTo>
                  <a:pt x="2757545" y="33768"/>
                </a:lnTo>
                <a:lnTo>
                  <a:pt x="2712696" y="19280"/>
                </a:lnTo>
                <a:lnTo>
                  <a:pt x="2666230" y="8696"/>
                </a:lnTo>
                <a:lnTo>
                  <a:pt x="2618338" y="2205"/>
                </a:lnTo>
                <a:lnTo>
                  <a:pt x="256921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5"/>
          <p:cNvSpPr/>
          <p:nvPr/>
        </p:nvSpPr>
        <p:spPr>
          <a:xfrm>
            <a:off x="7737946" y="4109622"/>
            <a:ext cx="1450865" cy="1373080"/>
          </a:xfrm>
          <a:custGeom>
            <a:avLst/>
            <a:gdLst/>
            <a:ahLst/>
            <a:cxnLst/>
            <a:rect l="l" t="t" r="r" b="b"/>
            <a:pathLst>
              <a:path w="1089659" h="1031239">
                <a:moveTo>
                  <a:pt x="544830" y="0"/>
                </a:moveTo>
                <a:lnTo>
                  <a:pt x="495239" y="2107"/>
                </a:lnTo>
                <a:lnTo>
                  <a:pt x="446896" y="8307"/>
                </a:lnTo>
                <a:lnTo>
                  <a:pt x="399992" y="18418"/>
                </a:lnTo>
                <a:lnTo>
                  <a:pt x="354721" y="32258"/>
                </a:lnTo>
                <a:lnTo>
                  <a:pt x="311274" y="49644"/>
                </a:lnTo>
                <a:lnTo>
                  <a:pt x="269843" y="70396"/>
                </a:lnTo>
                <a:lnTo>
                  <a:pt x="230622" y="94331"/>
                </a:lnTo>
                <a:lnTo>
                  <a:pt x="193803" y="121266"/>
                </a:lnTo>
                <a:lnTo>
                  <a:pt x="159577" y="151020"/>
                </a:lnTo>
                <a:lnTo>
                  <a:pt x="128137" y="183411"/>
                </a:lnTo>
                <a:lnTo>
                  <a:pt x="99675" y="218256"/>
                </a:lnTo>
                <a:lnTo>
                  <a:pt x="74385" y="255375"/>
                </a:lnTo>
                <a:lnTo>
                  <a:pt x="52457" y="294584"/>
                </a:lnTo>
                <a:lnTo>
                  <a:pt x="34085" y="335702"/>
                </a:lnTo>
                <a:lnTo>
                  <a:pt x="19461" y="378546"/>
                </a:lnTo>
                <a:lnTo>
                  <a:pt x="8777" y="422935"/>
                </a:lnTo>
                <a:lnTo>
                  <a:pt x="2226" y="468687"/>
                </a:lnTo>
                <a:lnTo>
                  <a:pt x="0" y="515620"/>
                </a:lnTo>
                <a:lnTo>
                  <a:pt x="2226" y="562552"/>
                </a:lnTo>
                <a:lnTo>
                  <a:pt x="8777" y="608304"/>
                </a:lnTo>
                <a:lnTo>
                  <a:pt x="19461" y="652693"/>
                </a:lnTo>
                <a:lnTo>
                  <a:pt x="34085" y="695537"/>
                </a:lnTo>
                <a:lnTo>
                  <a:pt x="52457" y="736655"/>
                </a:lnTo>
                <a:lnTo>
                  <a:pt x="74385" y="775864"/>
                </a:lnTo>
                <a:lnTo>
                  <a:pt x="99675" y="812983"/>
                </a:lnTo>
                <a:lnTo>
                  <a:pt x="128137" y="847828"/>
                </a:lnTo>
                <a:lnTo>
                  <a:pt x="159577" y="880219"/>
                </a:lnTo>
                <a:lnTo>
                  <a:pt x="193803" y="909973"/>
                </a:lnTo>
                <a:lnTo>
                  <a:pt x="230622" y="936908"/>
                </a:lnTo>
                <a:lnTo>
                  <a:pt x="269843" y="960843"/>
                </a:lnTo>
                <a:lnTo>
                  <a:pt x="311274" y="981595"/>
                </a:lnTo>
                <a:lnTo>
                  <a:pt x="354721" y="998981"/>
                </a:lnTo>
                <a:lnTo>
                  <a:pt x="399992" y="1012821"/>
                </a:lnTo>
                <a:lnTo>
                  <a:pt x="446896" y="1022932"/>
                </a:lnTo>
                <a:lnTo>
                  <a:pt x="495239" y="1029132"/>
                </a:lnTo>
                <a:lnTo>
                  <a:pt x="544830" y="1031240"/>
                </a:lnTo>
                <a:lnTo>
                  <a:pt x="594420" y="1029132"/>
                </a:lnTo>
                <a:lnTo>
                  <a:pt x="642763" y="1022932"/>
                </a:lnTo>
                <a:lnTo>
                  <a:pt x="689667" y="1012821"/>
                </a:lnTo>
                <a:lnTo>
                  <a:pt x="734938" y="998981"/>
                </a:lnTo>
                <a:lnTo>
                  <a:pt x="778385" y="981595"/>
                </a:lnTo>
                <a:lnTo>
                  <a:pt x="819816" y="960843"/>
                </a:lnTo>
                <a:lnTo>
                  <a:pt x="859037" y="936908"/>
                </a:lnTo>
                <a:lnTo>
                  <a:pt x="895856" y="909973"/>
                </a:lnTo>
                <a:lnTo>
                  <a:pt x="930082" y="880219"/>
                </a:lnTo>
                <a:lnTo>
                  <a:pt x="961522" y="847828"/>
                </a:lnTo>
                <a:lnTo>
                  <a:pt x="989984" y="812983"/>
                </a:lnTo>
                <a:lnTo>
                  <a:pt x="1015274" y="775864"/>
                </a:lnTo>
                <a:lnTo>
                  <a:pt x="1037202" y="736655"/>
                </a:lnTo>
                <a:lnTo>
                  <a:pt x="1055574" y="695537"/>
                </a:lnTo>
                <a:lnTo>
                  <a:pt x="1070198" y="652693"/>
                </a:lnTo>
                <a:lnTo>
                  <a:pt x="1080882" y="608304"/>
                </a:lnTo>
                <a:lnTo>
                  <a:pt x="1087433" y="562552"/>
                </a:lnTo>
                <a:lnTo>
                  <a:pt x="1089660" y="515620"/>
                </a:lnTo>
                <a:lnTo>
                  <a:pt x="1087433" y="468687"/>
                </a:lnTo>
                <a:lnTo>
                  <a:pt x="1080882" y="422935"/>
                </a:lnTo>
                <a:lnTo>
                  <a:pt x="1070198" y="378546"/>
                </a:lnTo>
                <a:lnTo>
                  <a:pt x="1055574" y="335702"/>
                </a:lnTo>
                <a:lnTo>
                  <a:pt x="1037202" y="294584"/>
                </a:lnTo>
                <a:lnTo>
                  <a:pt x="1015274" y="255375"/>
                </a:lnTo>
                <a:lnTo>
                  <a:pt x="989984" y="218256"/>
                </a:lnTo>
                <a:lnTo>
                  <a:pt x="961522" y="183411"/>
                </a:lnTo>
                <a:lnTo>
                  <a:pt x="930082" y="151020"/>
                </a:lnTo>
                <a:lnTo>
                  <a:pt x="895856" y="121266"/>
                </a:lnTo>
                <a:lnTo>
                  <a:pt x="859037" y="94331"/>
                </a:lnTo>
                <a:lnTo>
                  <a:pt x="819816" y="70396"/>
                </a:lnTo>
                <a:lnTo>
                  <a:pt x="778385" y="49644"/>
                </a:lnTo>
                <a:lnTo>
                  <a:pt x="734938" y="32258"/>
                </a:lnTo>
                <a:lnTo>
                  <a:pt x="689667" y="18418"/>
                </a:lnTo>
                <a:lnTo>
                  <a:pt x="642763" y="8307"/>
                </a:lnTo>
                <a:lnTo>
                  <a:pt x="594420" y="2107"/>
                </a:lnTo>
                <a:lnTo>
                  <a:pt x="5448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6"/>
          <p:cNvSpPr/>
          <p:nvPr/>
        </p:nvSpPr>
        <p:spPr>
          <a:xfrm>
            <a:off x="7737946" y="4109622"/>
            <a:ext cx="1450865" cy="1373080"/>
          </a:xfrm>
          <a:custGeom>
            <a:avLst/>
            <a:gdLst/>
            <a:ahLst/>
            <a:cxnLst/>
            <a:rect l="l" t="t" r="r" b="b"/>
            <a:pathLst>
              <a:path w="1089659" h="1031239">
                <a:moveTo>
                  <a:pt x="1089660" y="515620"/>
                </a:moveTo>
                <a:lnTo>
                  <a:pt x="1087433" y="562552"/>
                </a:lnTo>
                <a:lnTo>
                  <a:pt x="1080882" y="608304"/>
                </a:lnTo>
                <a:lnTo>
                  <a:pt x="1070198" y="652693"/>
                </a:lnTo>
                <a:lnTo>
                  <a:pt x="1055574" y="695537"/>
                </a:lnTo>
                <a:lnTo>
                  <a:pt x="1037202" y="736655"/>
                </a:lnTo>
                <a:lnTo>
                  <a:pt x="1015274" y="775864"/>
                </a:lnTo>
                <a:lnTo>
                  <a:pt x="989984" y="812983"/>
                </a:lnTo>
                <a:lnTo>
                  <a:pt x="961522" y="847828"/>
                </a:lnTo>
                <a:lnTo>
                  <a:pt x="930082" y="880219"/>
                </a:lnTo>
                <a:lnTo>
                  <a:pt x="895856" y="909973"/>
                </a:lnTo>
                <a:lnTo>
                  <a:pt x="859037" y="936908"/>
                </a:lnTo>
                <a:lnTo>
                  <a:pt x="819816" y="960843"/>
                </a:lnTo>
                <a:lnTo>
                  <a:pt x="778385" y="981595"/>
                </a:lnTo>
                <a:lnTo>
                  <a:pt x="734938" y="998981"/>
                </a:lnTo>
                <a:lnTo>
                  <a:pt x="689667" y="1012821"/>
                </a:lnTo>
                <a:lnTo>
                  <a:pt x="642763" y="1022932"/>
                </a:lnTo>
                <a:lnTo>
                  <a:pt x="594420" y="1029132"/>
                </a:lnTo>
                <a:lnTo>
                  <a:pt x="544830" y="1031240"/>
                </a:lnTo>
                <a:lnTo>
                  <a:pt x="495239" y="1029132"/>
                </a:lnTo>
                <a:lnTo>
                  <a:pt x="446896" y="1022932"/>
                </a:lnTo>
                <a:lnTo>
                  <a:pt x="399992" y="1012821"/>
                </a:lnTo>
                <a:lnTo>
                  <a:pt x="354721" y="998981"/>
                </a:lnTo>
                <a:lnTo>
                  <a:pt x="311274" y="981595"/>
                </a:lnTo>
                <a:lnTo>
                  <a:pt x="269843" y="960843"/>
                </a:lnTo>
                <a:lnTo>
                  <a:pt x="230622" y="936908"/>
                </a:lnTo>
                <a:lnTo>
                  <a:pt x="193803" y="909973"/>
                </a:lnTo>
                <a:lnTo>
                  <a:pt x="159577" y="880219"/>
                </a:lnTo>
                <a:lnTo>
                  <a:pt x="128137" y="847828"/>
                </a:lnTo>
                <a:lnTo>
                  <a:pt x="99675" y="812983"/>
                </a:lnTo>
                <a:lnTo>
                  <a:pt x="74385" y="775864"/>
                </a:lnTo>
                <a:lnTo>
                  <a:pt x="52457" y="736655"/>
                </a:lnTo>
                <a:lnTo>
                  <a:pt x="34085" y="695537"/>
                </a:lnTo>
                <a:lnTo>
                  <a:pt x="19461" y="652693"/>
                </a:lnTo>
                <a:lnTo>
                  <a:pt x="8777" y="608304"/>
                </a:lnTo>
                <a:lnTo>
                  <a:pt x="2226" y="562552"/>
                </a:lnTo>
                <a:lnTo>
                  <a:pt x="0" y="515620"/>
                </a:lnTo>
                <a:lnTo>
                  <a:pt x="2226" y="468687"/>
                </a:lnTo>
                <a:lnTo>
                  <a:pt x="8777" y="422935"/>
                </a:lnTo>
                <a:lnTo>
                  <a:pt x="19461" y="378546"/>
                </a:lnTo>
                <a:lnTo>
                  <a:pt x="34085" y="335702"/>
                </a:lnTo>
                <a:lnTo>
                  <a:pt x="52457" y="294584"/>
                </a:lnTo>
                <a:lnTo>
                  <a:pt x="74385" y="255375"/>
                </a:lnTo>
                <a:lnTo>
                  <a:pt x="99675" y="218256"/>
                </a:lnTo>
                <a:lnTo>
                  <a:pt x="128137" y="183411"/>
                </a:lnTo>
                <a:lnTo>
                  <a:pt x="159577" y="151020"/>
                </a:lnTo>
                <a:lnTo>
                  <a:pt x="193803" y="121266"/>
                </a:lnTo>
                <a:lnTo>
                  <a:pt x="230622" y="94331"/>
                </a:lnTo>
                <a:lnTo>
                  <a:pt x="269843" y="70396"/>
                </a:lnTo>
                <a:lnTo>
                  <a:pt x="311274" y="49644"/>
                </a:lnTo>
                <a:lnTo>
                  <a:pt x="354721" y="32258"/>
                </a:lnTo>
                <a:lnTo>
                  <a:pt x="399992" y="18418"/>
                </a:lnTo>
                <a:lnTo>
                  <a:pt x="446896" y="8307"/>
                </a:lnTo>
                <a:lnTo>
                  <a:pt x="495239" y="2107"/>
                </a:lnTo>
                <a:lnTo>
                  <a:pt x="544830" y="0"/>
                </a:lnTo>
                <a:lnTo>
                  <a:pt x="594420" y="2107"/>
                </a:lnTo>
                <a:lnTo>
                  <a:pt x="642763" y="8307"/>
                </a:lnTo>
                <a:lnTo>
                  <a:pt x="689667" y="18418"/>
                </a:lnTo>
                <a:lnTo>
                  <a:pt x="734938" y="32258"/>
                </a:lnTo>
                <a:lnTo>
                  <a:pt x="778385" y="49644"/>
                </a:lnTo>
                <a:lnTo>
                  <a:pt x="819816" y="70396"/>
                </a:lnTo>
                <a:lnTo>
                  <a:pt x="859037" y="94331"/>
                </a:lnTo>
                <a:lnTo>
                  <a:pt x="895856" y="121266"/>
                </a:lnTo>
                <a:lnTo>
                  <a:pt x="930082" y="151020"/>
                </a:lnTo>
                <a:lnTo>
                  <a:pt x="961522" y="183411"/>
                </a:lnTo>
                <a:lnTo>
                  <a:pt x="989984" y="218256"/>
                </a:lnTo>
                <a:lnTo>
                  <a:pt x="1015274" y="255375"/>
                </a:lnTo>
                <a:lnTo>
                  <a:pt x="1037202" y="294584"/>
                </a:lnTo>
                <a:lnTo>
                  <a:pt x="1055574" y="335702"/>
                </a:lnTo>
                <a:lnTo>
                  <a:pt x="1070198" y="378546"/>
                </a:lnTo>
                <a:lnTo>
                  <a:pt x="1080882" y="422935"/>
                </a:lnTo>
                <a:lnTo>
                  <a:pt x="1087433" y="468687"/>
                </a:lnTo>
                <a:lnTo>
                  <a:pt x="1089660" y="515620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7" name="object 7"/>
          <p:cNvSpPr/>
          <p:nvPr/>
        </p:nvSpPr>
        <p:spPr>
          <a:xfrm>
            <a:off x="7737946" y="4109622"/>
            <a:ext cx="1450865" cy="1373080"/>
          </a:xfrm>
          <a:custGeom>
            <a:avLst/>
            <a:gdLst/>
            <a:ahLst/>
            <a:cxnLst/>
            <a:rect l="l" t="t" r="r" b="b"/>
            <a:pathLst>
              <a:path w="1089659" h="1031239">
                <a:moveTo>
                  <a:pt x="544830" y="0"/>
                </a:moveTo>
                <a:lnTo>
                  <a:pt x="495239" y="2107"/>
                </a:lnTo>
                <a:lnTo>
                  <a:pt x="446896" y="8307"/>
                </a:lnTo>
                <a:lnTo>
                  <a:pt x="399992" y="18418"/>
                </a:lnTo>
                <a:lnTo>
                  <a:pt x="354721" y="32258"/>
                </a:lnTo>
                <a:lnTo>
                  <a:pt x="311274" y="49644"/>
                </a:lnTo>
                <a:lnTo>
                  <a:pt x="269843" y="70396"/>
                </a:lnTo>
                <a:lnTo>
                  <a:pt x="230622" y="94331"/>
                </a:lnTo>
                <a:lnTo>
                  <a:pt x="193803" y="121266"/>
                </a:lnTo>
                <a:lnTo>
                  <a:pt x="159577" y="151020"/>
                </a:lnTo>
                <a:lnTo>
                  <a:pt x="128137" y="183411"/>
                </a:lnTo>
                <a:lnTo>
                  <a:pt x="99675" y="218256"/>
                </a:lnTo>
                <a:lnTo>
                  <a:pt x="74385" y="255375"/>
                </a:lnTo>
                <a:lnTo>
                  <a:pt x="52457" y="294584"/>
                </a:lnTo>
                <a:lnTo>
                  <a:pt x="34085" y="335702"/>
                </a:lnTo>
                <a:lnTo>
                  <a:pt x="19461" y="378546"/>
                </a:lnTo>
                <a:lnTo>
                  <a:pt x="8777" y="422935"/>
                </a:lnTo>
                <a:lnTo>
                  <a:pt x="2226" y="468687"/>
                </a:lnTo>
                <a:lnTo>
                  <a:pt x="0" y="515620"/>
                </a:lnTo>
                <a:lnTo>
                  <a:pt x="2226" y="562552"/>
                </a:lnTo>
                <a:lnTo>
                  <a:pt x="8777" y="608304"/>
                </a:lnTo>
                <a:lnTo>
                  <a:pt x="19461" y="652693"/>
                </a:lnTo>
                <a:lnTo>
                  <a:pt x="34085" y="695537"/>
                </a:lnTo>
                <a:lnTo>
                  <a:pt x="52457" y="736655"/>
                </a:lnTo>
                <a:lnTo>
                  <a:pt x="74385" y="775864"/>
                </a:lnTo>
                <a:lnTo>
                  <a:pt x="99675" y="812983"/>
                </a:lnTo>
                <a:lnTo>
                  <a:pt x="128137" y="847828"/>
                </a:lnTo>
                <a:lnTo>
                  <a:pt x="159577" y="880219"/>
                </a:lnTo>
                <a:lnTo>
                  <a:pt x="193803" y="909973"/>
                </a:lnTo>
                <a:lnTo>
                  <a:pt x="230622" y="936908"/>
                </a:lnTo>
                <a:lnTo>
                  <a:pt x="269843" y="960843"/>
                </a:lnTo>
                <a:lnTo>
                  <a:pt x="311274" y="981595"/>
                </a:lnTo>
                <a:lnTo>
                  <a:pt x="354721" y="998981"/>
                </a:lnTo>
                <a:lnTo>
                  <a:pt x="399992" y="1012821"/>
                </a:lnTo>
                <a:lnTo>
                  <a:pt x="446896" y="1022932"/>
                </a:lnTo>
                <a:lnTo>
                  <a:pt x="495239" y="1029132"/>
                </a:lnTo>
                <a:lnTo>
                  <a:pt x="544830" y="1031240"/>
                </a:lnTo>
                <a:lnTo>
                  <a:pt x="594420" y="1029132"/>
                </a:lnTo>
                <a:lnTo>
                  <a:pt x="642763" y="1022932"/>
                </a:lnTo>
                <a:lnTo>
                  <a:pt x="689667" y="1012821"/>
                </a:lnTo>
                <a:lnTo>
                  <a:pt x="734938" y="998981"/>
                </a:lnTo>
                <a:lnTo>
                  <a:pt x="778385" y="981595"/>
                </a:lnTo>
                <a:lnTo>
                  <a:pt x="819816" y="960843"/>
                </a:lnTo>
                <a:lnTo>
                  <a:pt x="859037" y="936908"/>
                </a:lnTo>
                <a:lnTo>
                  <a:pt x="895856" y="909973"/>
                </a:lnTo>
                <a:lnTo>
                  <a:pt x="930082" y="880219"/>
                </a:lnTo>
                <a:lnTo>
                  <a:pt x="961522" y="847828"/>
                </a:lnTo>
                <a:lnTo>
                  <a:pt x="989984" y="812983"/>
                </a:lnTo>
                <a:lnTo>
                  <a:pt x="1015274" y="775864"/>
                </a:lnTo>
                <a:lnTo>
                  <a:pt x="1037202" y="736655"/>
                </a:lnTo>
                <a:lnTo>
                  <a:pt x="1055574" y="695537"/>
                </a:lnTo>
                <a:lnTo>
                  <a:pt x="1070198" y="652693"/>
                </a:lnTo>
                <a:lnTo>
                  <a:pt x="1080882" y="608304"/>
                </a:lnTo>
                <a:lnTo>
                  <a:pt x="1087433" y="562552"/>
                </a:lnTo>
                <a:lnTo>
                  <a:pt x="1089660" y="515620"/>
                </a:lnTo>
                <a:lnTo>
                  <a:pt x="1087433" y="468687"/>
                </a:lnTo>
                <a:lnTo>
                  <a:pt x="1080882" y="422935"/>
                </a:lnTo>
                <a:lnTo>
                  <a:pt x="1070198" y="378546"/>
                </a:lnTo>
                <a:lnTo>
                  <a:pt x="1055574" y="335702"/>
                </a:lnTo>
                <a:lnTo>
                  <a:pt x="1037202" y="294584"/>
                </a:lnTo>
                <a:lnTo>
                  <a:pt x="1015274" y="255375"/>
                </a:lnTo>
                <a:lnTo>
                  <a:pt x="989984" y="218256"/>
                </a:lnTo>
                <a:lnTo>
                  <a:pt x="961522" y="183411"/>
                </a:lnTo>
                <a:lnTo>
                  <a:pt x="930082" y="151020"/>
                </a:lnTo>
                <a:lnTo>
                  <a:pt x="895856" y="121266"/>
                </a:lnTo>
                <a:lnTo>
                  <a:pt x="859037" y="94331"/>
                </a:lnTo>
                <a:lnTo>
                  <a:pt x="819816" y="70396"/>
                </a:lnTo>
                <a:lnTo>
                  <a:pt x="778385" y="49644"/>
                </a:lnTo>
                <a:lnTo>
                  <a:pt x="734938" y="32258"/>
                </a:lnTo>
                <a:lnTo>
                  <a:pt x="689667" y="18418"/>
                </a:lnTo>
                <a:lnTo>
                  <a:pt x="642763" y="8307"/>
                </a:lnTo>
                <a:lnTo>
                  <a:pt x="594420" y="2107"/>
                </a:lnTo>
                <a:lnTo>
                  <a:pt x="544830" y="0"/>
                </a:lnTo>
                <a:close/>
              </a:path>
            </a:pathLst>
          </a:custGeom>
          <a:solidFill>
            <a:srgbClr val="00A792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8"/>
          <p:cNvSpPr/>
          <p:nvPr/>
        </p:nvSpPr>
        <p:spPr>
          <a:xfrm>
            <a:off x="7737946" y="4109622"/>
            <a:ext cx="1450865" cy="1373080"/>
          </a:xfrm>
          <a:custGeom>
            <a:avLst/>
            <a:gdLst/>
            <a:ahLst/>
            <a:cxnLst/>
            <a:rect l="l" t="t" r="r" b="b"/>
            <a:pathLst>
              <a:path w="1089659" h="1031239">
                <a:moveTo>
                  <a:pt x="1089660" y="515620"/>
                </a:moveTo>
                <a:lnTo>
                  <a:pt x="1087433" y="562552"/>
                </a:lnTo>
                <a:lnTo>
                  <a:pt x="1080882" y="608304"/>
                </a:lnTo>
                <a:lnTo>
                  <a:pt x="1070198" y="652693"/>
                </a:lnTo>
                <a:lnTo>
                  <a:pt x="1055574" y="695537"/>
                </a:lnTo>
                <a:lnTo>
                  <a:pt x="1037202" y="736655"/>
                </a:lnTo>
                <a:lnTo>
                  <a:pt x="1015274" y="775864"/>
                </a:lnTo>
                <a:lnTo>
                  <a:pt x="989984" y="812983"/>
                </a:lnTo>
                <a:lnTo>
                  <a:pt x="961522" y="847828"/>
                </a:lnTo>
                <a:lnTo>
                  <a:pt x="930082" y="880219"/>
                </a:lnTo>
                <a:lnTo>
                  <a:pt x="895856" y="909973"/>
                </a:lnTo>
                <a:lnTo>
                  <a:pt x="859037" y="936908"/>
                </a:lnTo>
                <a:lnTo>
                  <a:pt x="819816" y="960843"/>
                </a:lnTo>
                <a:lnTo>
                  <a:pt x="778385" y="981595"/>
                </a:lnTo>
                <a:lnTo>
                  <a:pt x="734938" y="998981"/>
                </a:lnTo>
                <a:lnTo>
                  <a:pt x="689667" y="1012821"/>
                </a:lnTo>
                <a:lnTo>
                  <a:pt x="642763" y="1022932"/>
                </a:lnTo>
                <a:lnTo>
                  <a:pt x="594420" y="1029132"/>
                </a:lnTo>
                <a:lnTo>
                  <a:pt x="544830" y="1031240"/>
                </a:lnTo>
                <a:lnTo>
                  <a:pt x="495239" y="1029132"/>
                </a:lnTo>
                <a:lnTo>
                  <a:pt x="446896" y="1022932"/>
                </a:lnTo>
                <a:lnTo>
                  <a:pt x="399992" y="1012821"/>
                </a:lnTo>
                <a:lnTo>
                  <a:pt x="354721" y="998981"/>
                </a:lnTo>
                <a:lnTo>
                  <a:pt x="311274" y="981595"/>
                </a:lnTo>
                <a:lnTo>
                  <a:pt x="269843" y="960843"/>
                </a:lnTo>
                <a:lnTo>
                  <a:pt x="230622" y="936908"/>
                </a:lnTo>
                <a:lnTo>
                  <a:pt x="193803" y="909973"/>
                </a:lnTo>
                <a:lnTo>
                  <a:pt x="159577" y="880219"/>
                </a:lnTo>
                <a:lnTo>
                  <a:pt x="128137" y="847828"/>
                </a:lnTo>
                <a:lnTo>
                  <a:pt x="99675" y="812983"/>
                </a:lnTo>
                <a:lnTo>
                  <a:pt x="74385" y="775864"/>
                </a:lnTo>
                <a:lnTo>
                  <a:pt x="52457" y="736655"/>
                </a:lnTo>
                <a:lnTo>
                  <a:pt x="34085" y="695537"/>
                </a:lnTo>
                <a:lnTo>
                  <a:pt x="19461" y="652693"/>
                </a:lnTo>
                <a:lnTo>
                  <a:pt x="8777" y="608304"/>
                </a:lnTo>
                <a:lnTo>
                  <a:pt x="2226" y="562552"/>
                </a:lnTo>
                <a:lnTo>
                  <a:pt x="0" y="515620"/>
                </a:lnTo>
                <a:lnTo>
                  <a:pt x="2226" y="468687"/>
                </a:lnTo>
                <a:lnTo>
                  <a:pt x="8777" y="422935"/>
                </a:lnTo>
                <a:lnTo>
                  <a:pt x="19461" y="378546"/>
                </a:lnTo>
                <a:lnTo>
                  <a:pt x="34085" y="335702"/>
                </a:lnTo>
                <a:lnTo>
                  <a:pt x="52457" y="294584"/>
                </a:lnTo>
                <a:lnTo>
                  <a:pt x="74385" y="255375"/>
                </a:lnTo>
                <a:lnTo>
                  <a:pt x="99675" y="218256"/>
                </a:lnTo>
                <a:lnTo>
                  <a:pt x="128137" y="183411"/>
                </a:lnTo>
                <a:lnTo>
                  <a:pt x="159577" y="151020"/>
                </a:lnTo>
                <a:lnTo>
                  <a:pt x="193803" y="121266"/>
                </a:lnTo>
                <a:lnTo>
                  <a:pt x="230622" y="94331"/>
                </a:lnTo>
                <a:lnTo>
                  <a:pt x="269843" y="70396"/>
                </a:lnTo>
                <a:lnTo>
                  <a:pt x="311274" y="49644"/>
                </a:lnTo>
                <a:lnTo>
                  <a:pt x="354721" y="32258"/>
                </a:lnTo>
                <a:lnTo>
                  <a:pt x="399992" y="18418"/>
                </a:lnTo>
                <a:lnTo>
                  <a:pt x="446896" y="8307"/>
                </a:lnTo>
                <a:lnTo>
                  <a:pt x="495239" y="2107"/>
                </a:lnTo>
                <a:lnTo>
                  <a:pt x="544830" y="0"/>
                </a:lnTo>
                <a:lnTo>
                  <a:pt x="594420" y="2107"/>
                </a:lnTo>
                <a:lnTo>
                  <a:pt x="642763" y="8307"/>
                </a:lnTo>
                <a:lnTo>
                  <a:pt x="689667" y="18418"/>
                </a:lnTo>
                <a:lnTo>
                  <a:pt x="734938" y="32258"/>
                </a:lnTo>
                <a:lnTo>
                  <a:pt x="778385" y="49644"/>
                </a:lnTo>
                <a:lnTo>
                  <a:pt x="819816" y="70396"/>
                </a:lnTo>
                <a:lnTo>
                  <a:pt x="859037" y="94331"/>
                </a:lnTo>
                <a:lnTo>
                  <a:pt x="895856" y="121266"/>
                </a:lnTo>
                <a:lnTo>
                  <a:pt x="930082" y="151020"/>
                </a:lnTo>
                <a:lnTo>
                  <a:pt x="961522" y="183411"/>
                </a:lnTo>
                <a:lnTo>
                  <a:pt x="989984" y="218256"/>
                </a:lnTo>
                <a:lnTo>
                  <a:pt x="1015274" y="255375"/>
                </a:lnTo>
                <a:lnTo>
                  <a:pt x="1037202" y="294584"/>
                </a:lnTo>
                <a:lnTo>
                  <a:pt x="1055574" y="335702"/>
                </a:lnTo>
                <a:lnTo>
                  <a:pt x="1070198" y="378546"/>
                </a:lnTo>
                <a:lnTo>
                  <a:pt x="1080882" y="422935"/>
                </a:lnTo>
                <a:lnTo>
                  <a:pt x="1087433" y="468687"/>
                </a:lnTo>
                <a:lnTo>
                  <a:pt x="1089660" y="515620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3" name="object 23"/>
          <p:cNvSpPr/>
          <p:nvPr/>
        </p:nvSpPr>
        <p:spPr>
          <a:xfrm>
            <a:off x="2979514" y="1813263"/>
            <a:ext cx="1450865" cy="1369698"/>
          </a:xfrm>
          <a:custGeom>
            <a:avLst/>
            <a:gdLst/>
            <a:ahLst/>
            <a:cxnLst/>
            <a:rect l="l" t="t" r="r" b="b"/>
            <a:pathLst>
              <a:path w="1089660" h="1028700">
                <a:moveTo>
                  <a:pt x="544830" y="0"/>
                </a:moveTo>
                <a:lnTo>
                  <a:pt x="495239" y="2101"/>
                </a:lnTo>
                <a:lnTo>
                  <a:pt x="446896" y="8286"/>
                </a:lnTo>
                <a:lnTo>
                  <a:pt x="399992" y="18372"/>
                </a:lnTo>
                <a:lnTo>
                  <a:pt x="354721" y="32178"/>
                </a:lnTo>
                <a:lnTo>
                  <a:pt x="311274" y="49522"/>
                </a:lnTo>
                <a:lnTo>
                  <a:pt x="269843" y="70222"/>
                </a:lnTo>
                <a:lnTo>
                  <a:pt x="230622" y="94097"/>
                </a:lnTo>
                <a:lnTo>
                  <a:pt x="193803" y="120966"/>
                </a:lnTo>
                <a:lnTo>
                  <a:pt x="159577" y="150647"/>
                </a:lnTo>
                <a:lnTo>
                  <a:pt x="128137" y="182958"/>
                </a:lnTo>
                <a:lnTo>
                  <a:pt x="99675" y="217718"/>
                </a:lnTo>
                <a:lnTo>
                  <a:pt x="74385" y="254745"/>
                </a:lnTo>
                <a:lnTo>
                  <a:pt x="52457" y="293857"/>
                </a:lnTo>
                <a:lnTo>
                  <a:pt x="34085" y="334874"/>
                </a:lnTo>
                <a:lnTo>
                  <a:pt x="19461" y="377613"/>
                </a:lnTo>
                <a:lnTo>
                  <a:pt x="8777" y="421893"/>
                </a:lnTo>
                <a:lnTo>
                  <a:pt x="2226" y="467532"/>
                </a:lnTo>
                <a:lnTo>
                  <a:pt x="0" y="514350"/>
                </a:lnTo>
                <a:lnTo>
                  <a:pt x="2226" y="561167"/>
                </a:lnTo>
                <a:lnTo>
                  <a:pt x="8777" y="606806"/>
                </a:lnTo>
                <a:lnTo>
                  <a:pt x="19461" y="651086"/>
                </a:lnTo>
                <a:lnTo>
                  <a:pt x="34085" y="693825"/>
                </a:lnTo>
                <a:lnTo>
                  <a:pt x="52457" y="734842"/>
                </a:lnTo>
                <a:lnTo>
                  <a:pt x="74385" y="773954"/>
                </a:lnTo>
                <a:lnTo>
                  <a:pt x="99675" y="810981"/>
                </a:lnTo>
                <a:lnTo>
                  <a:pt x="128137" y="845741"/>
                </a:lnTo>
                <a:lnTo>
                  <a:pt x="159577" y="878052"/>
                </a:lnTo>
                <a:lnTo>
                  <a:pt x="193803" y="907733"/>
                </a:lnTo>
                <a:lnTo>
                  <a:pt x="230622" y="934602"/>
                </a:lnTo>
                <a:lnTo>
                  <a:pt x="269843" y="958477"/>
                </a:lnTo>
                <a:lnTo>
                  <a:pt x="311274" y="979177"/>
                </a:lnTo>
                <a:lnTo>
                  <a:pt x="354721" y="996521"/>
                </a:lnTo>
                <a:lnTo>
                  <a:pt x="399992" y="1010327"/>
                </a:lnTo>
                <a:lnTo>
                  <a:pt x="446896" y="1020413"/>
                </a:lnTo>
                <a:lnTo>
                  <a:pt x="495239" y="1026598"/>
                </a:lnTo>
                <a:lnTo>
                  <a:pt x="544830" y="1028700"/>
                </a:lnTo>
                <a:lnTo>
                  <a:pt x="594420" y="1026598"/>
                </a:lnTo>
                <a:lnTo>
                  <a:pt x="642763" y="1020413"/>
                </a:lnTo>
                <a:lnTo>
                  <a:pt x="689667" y="1010327"/>
                </a:lnTo>
                <a:lnTo>
                  <a:pt x="734938" y="996521"/>
                </a:lnTo>
                <a:lnTo>
                  <a:pt x="778385" y="979177"/>
                </a:lnTo>
                <a:lnTo>
                  <a:pt x="819816" y="958477"/>
                </a:lnTo>
                <a:lnTo>
                  <a:pt x="859037" y="934602"/>
                </a:lnTo>
                <a:lnTo>
                  <a:pt x="895856" y="907733"/>
                </a:lnTo>
                <a:lnTo>
                  <a:pt x="930082" y="878052"/>
                </a:lnTo>
                <a:lnTo>
                  <a:pt x="961522" y="845741"/>
                </a:lnTo>
                <a:lnTo>
                  <a:pt x="989984" y="810981"/>
                </a:lnTo>
                <a:lnTo>
                  <a:pt x="1015274" y="773954"/>
                </a:lnTo>
                <a:lnTo>
                  <a:pt x="1037202" y="734842"/>
                </a:lnTo>
                <a:lnTo>
                  <a:pt x="1055574" y="693825"/>
                </a:lnTo>
                <a:lnTo>
                  <a:pt x="1070198" y="651086"/>
                </a:lnTo>
                <a:lnTo>
                  <a:pt x="1080882" y="606806"/>
                </a:lnTo>
                <a:lnTo>
                  <a:pt x="1087433" y="561167"/>
                </a:lnTo>
                <a:lnTo>
                  <a:pt x="1089660" y="514350"/>
                </a:lnTo>
                <a:lnTo>
                  <a:pt x="1087433" y="467532"/>
                </a:lnTo>
                <a:lnTo>
                  <a:pt x="1080882" y="421893"/>
                </a:lnTo>
                <a:lnTo>
                  <a:pt x="1070198" y="377613"/>
                </a:lnTo>
                <a:lnTo>
                  <a:pt x="1055574" y="334874"/>
                </a:lnTo>
                <a:lnTo>
                  <a:pt x="1037202" y="293857"/>
                </a:lnTo>
                <a:lnTo>
                  <a:pt x="1015274" y="254745"/>
                </a:lnTo>
                <a:lnTo>
                  <a:pt x="989984" y="217718"/>
                </a:lnTo>
                <a:lnTo>
                  <a:pt x="961522" y="182958"/>
                </a:lnTo>
                <a:lnTo>
                  <a:pt x="930082" y="150647"/>
                </a:lnTo>
                <a:lnTo>
                  <a:pt x="895856" y="120966"/>
                </a:lnTo>
                <a:lnTo>
                  <a:pt x="859037" y="94097"/>
                </a:lnTo>
                <a:lnTo>
                  <a:pt x="819816" y="70222"/>
                </a:lnTo>
                <a:lnTo>
                  <a:pt x="778385" y="49522"/>
                </a:lnTo>
                <a:lnTo>
                  <a:pt x="734938" y="32178"/>
                </a:lnTo>
                <a:lnTo>
                  <a:pt x="689667" y="18372"/>
                </a:lnTo>
                <a:lnTo>
                  <a:pt x="642763" y="8286"/>
                </a:lnTo>
                <a:lnTo>
                  <a:pt x="594420" y="2101"/>
                </a:lnTo>
                <a:lnTo>
                  <a:pt x="5448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4" name="object 24"/>
          <p:cNvSpPr/>
          <p:nvPr/>
        </p:nvSpPr>
        <p:spPr>
          <a:xfrm>
            <a:off x="2979514" y="1813263"/>
            <a:ext cx="1450865" cy="1369698"/>
          </a:xfrm>
          <a:custGeom>
            <a:avLst/>
            <a:gdLst/>
            <a:ahLst/>
            <a:cxnLst/>
            <a:rect l="l" t="t" r="r" b="b"/>
            <a:pathLst>
              <a:path w="1089660" h="1028700">
                <a:moveTo>
                  <a:pt x="0" y="514350"/>
                </a:moveTo>
                <a:lnTo>
                  <a:pt x="2226" y="467532"/>
                </a:lnTo>
                <a:lnTo>
                  <a:pt x="8777" y="421893"/>
                </a:lnTo>
                <a:lnTo>
                  <a:pt x="19461" y="377613"/>
                </a:lnTo>
                <a:lnTo>
                  <a:pt x="34085" y="334874"/>
                </a:lnTo>
                <a:lnTo>
                  <a:pt x="52457" y="293857"/>
                </a:lnTo>
                <a:lnTo>
                  <a:pt x="74385" y="254745"/>
                </a:lnTo>
                <a:lnTo>
                  <a:pt x="99675" y="217718"/>
                </a:lnTo>
                <a:lnTo>
                  <a:pt x="128137" y="182958"/>
                </a:lnTo>
                <a:lnTo>
                  <a:pt x="159577" y="150647"/>
                </a:lnTo>
                <a:lnTo>
                  <a:pt x="193803" y="120966"/>
                </a:lnTo>
                <a:lnTo>
                  <a:pt x="230622" y="94097"/>
                </a:lnTo>
                <a:lnTo>
                  <a:pt x="269843" y="70222"/>
                </a:lnTo>
                <a:lnTo>
                  <a:pt x="311274" y="49522"/>
                </a:lnTo>
                <a:lnTo>
                  <a:pt x="354721" y="32178"/>
                </a:lnTo>
                <a:lnTo>
                  <a:pt x="399992" y="18372"/>
                </a:lnTo>
                <a:lnTo>
                  <a:pt x="446896" y="8286"/>
                </a:lnTo>
                <a:lnTo>
                  <a:pt x="495239" y="2101"/>
                </a:lnTo>
                <a:lnTo>
                  <a:pt x="544830" y="0"/>
                </a:lnTo>
                <a:lnTo>
                  <a:pt x="594420" y="2101"/>
                </a:lnTo>
                <a:lnTo>
                  <a:pt x="642763" y="8286"/>
                </a:lnTo>
                <a:lnTo>
                  <a:pt x="689667" y="18372"/>
                </a:lnTo>
                <a:lnTo>
                  <a:pt x="734938" y="32178"/>
                </a:lnTo>
                <a:lnTo>
                  <a:pt x="778385" y="49522"/>
                </a:lnTo>
                <a:lnTo>
                  <a:pt x="819816" y="70222"/>
                </a:lnTo>
                <a:lnTo>
                  <a:pt x="859037" y="94097"/>
                </a:lnTo>
                <a:lnTo>
                  <a:pt x="895856" y="120966"/>
                </a:lnTo>
                <a:lnTo>
                  <a:pt x="930082" y="150647"/>
                </a:lnTo>
                <a:lnTo>
                  <a:pt x="961522" y="182958"/>
                </a:lnTo>
                <a:lnTo>
                  <a:pt x="989984" y="217718"/>
                </a:lnTo>
                <a:lnTo>
                  <a:pt x="1015274" y="254745"/>
                </a:lnTo>
                <a:lnTo>
                  <a:pt x="1037202" y="293857"/>
                </a:lnTo>
                <a:lnTo>
                  <a:pt x="1055574" y="334874"/>
                </a:lnTo>
                <a:lnTo>
                  <a:pt x="1070198" y="377613"/>
                </a:lnTo>
                <a:lnTo>
                  <a:pt x="1080882" y="421893"/>
                </a:lnTo>
                <a:lnTo>
                  <a:pt x="1087433" y="467532"/>
                </a:lnTo>
                <a:lnTo>
                  <a:pt x="1089660" y="514350"/>
                </a:lnTo>
                <a:lnTo>
                  <a:pt x="1087433" y="561167"/>
                </a:lnTo>
                <a:lnTo>
                  <a:pt x="1080882" y="606806"/>
                </a:lnTo>
                <a:lnTo>
                  <a:pt x="1070198" y="651086"/>
                </a:lnTo>
                <a:lnTo>
                  <a:pt x="1055574" y="693825"/>
                </a:lnTo>
                <a:lnTo>
                  <a:pt x="1037202" y="734842"/>
                </a:lnTo>
                <a:lnTo>
                  <a:pt x="1015274" y="773954"/>
                </a:lnTo>
                <a:lnTo>
                  <a:pt x="989984" y="810981"/>
                </a:lnTo>
                <a:lnTo>
                  <a:pt x="961522" y="845741"/>
                </a:lnTo>
                <a:lnTo>
                  <a:pt x="930082" y="878052"/>
                </a:lnTo>
                <a:lnTo>
                  <a:pt x="895856" y="907733"/>
                </a:lnTo>
                <a:lnTo>
                  <a:pt x="859037" y="934602"/>
                </a:lnTo>
                <a:lnTo>
                  <a:pt x="819816" y="958477"/>
                </a:lnTo>
                <a:lnTo>
                  <a:pt x="778385" y="979177"/>
                </a:lnTo>
                <a:lnTo>
                  <a:pt x="734938" y="996521"/>
                </a:lnTo>
                <a:lnTo>
                  <a:pt x="689667" y="1010327"/>
                </a:lnTo>
                <a:lnTo>
                  <a:pt x="642763" y="1020413"/>
                </a:lnTo>
                <a:lnTo>
                  <a:pt x="594420" y="1026598"/>
                </a:lnTo>
                <a:lnTo>
                  <a:pt x="544830" y="1028700"/>
                </a:lnTo>
                <a:lnTo>
                  <a:pt x="495239" y="1026598"/>
                </a:lnTo>
                <a:lnTo>
                  <a:pt x="446896" y="1020413"/>
                </a:lnTo>
                <a:lnTo>
                  <a:pt x="399992" y="1010327"/>
                </a:lnTo>
                <a:lnTo>
                  <a:pt x="354721" y="996521"/>
                </a:lnTo>
                <a:lnTo>
                  <a:pt x="311274" y="979177"/>
                </a:lnTo>
                <a:lnTo>
                  <a:pt x="269843" y="958477"/>
                </a:lnTo>
                <a:lnTo>
                  <a:pt x="230622" y="934602"/>
                </a:lnTo>
                <a:lnTo>
                  <a:pt x="193803" y="907733"/>
                </a:lnTo>
                <a:lnTo>
                  <a:pt x="159577" y="878052"/>
                </a:lnTo>
                <a:lnTo>
                  <a:pt x="128137" y="845741"/>
                </a:lnTo>
                <a:lnTo>
                  <a:pt x="99675" y="810981"/>
                </a:lnTo>
                <a:lnTo>
                  <a:pt x="74385" y="773954"/>
                </a:lnTo>
                <a:lnTo>
                  <a:pt x="52457" y="734842"/>
                </a:lnTo>
                <a:lnTo>
                  <a:pt x="34085" y="693825"/>
                </a:lnTo>
                <a:lnTo>
                  <a:pt x="19461" y="651086"/>
                </a:lnTo>
                <a:lnTo>
                  <a:pt x="8777" y="606806"/>
                </a:lnTo>
                <a:lnTo>
                  <a:pt x="2226" y="561167"/>
                </a:lnTo>
                <a:lnTo>
                  <a:pt x="0" y="514350"/>
                </a:lnTo>
                <a:close/>
              </a:path>
            </a:pathLst>
          </a:custGeom>
          <a:ln w="762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27" name="object 27"/>
          <p:cNvSpPr txBox="1"/>
          <p:nvPr/>
        </p:nvSpPr>
        <p:spPr>
          <a:xfrm>
            <a:off x="9188811" y="4153593"/>
            <a:ext cx="2805267" cy="1186306"/>
          </a:xfrm>
          <a:prstGeom prst="rect">
            <a:avLst/>
          </a:prstGeom>
        </p:spPr>
        <p:txBody>
          <a:bodyPr vert="horz" wrap="square" lIns="0" tIns="16910" rIns="0" bIns="0" rtlCol="0">
            <a:spAutoFit/>
          </a:bodyPr>
          <a:lstStyle/>
          <a:p>
            <a:pPr marL="16910" marR="6764">
              <a:spcBef>
                <a:spcPts val="133"/>
              </a:spcBef>
            </a:pPr>
            <a:r>
              <a:rPr lang="es-PE" altLang="es-PE" sz="1500" b="1" spc="-13" dirty="0">
                <a:solidFill>
                  <a:srgbClr val="001F5F"/>
                </a:solidFill>
                <a:latin typeface="Arial MT"/>
              </a:rPr>
              <a:t>Fortalecimiento organizacional</a:t>
            </a:r>
            <a:r>
              <a:rPr lang="es-PE" altLang="es-PE" sz="1500" spc="-13" dirty="0">
                <a:solidFill>
                  <a:srgbClr val="001F5F"/>
                </a:solidFill>
                <a:latin typeface="Arial MT"/>
              </a:rPr>
              <a:t>, fomento y promoción de las cooperativas agrarias de usuarios y de sus organismos de integración</a:t>
            </a:r>
            <a:r>
              <a:rPr lang="es-PE" altLang="es-PE" sz="1598" spc="-13" dirty="0">
                <a:solidFill>
                  <a:srgbClr val="001F5F"/>
                </a:solidFill>
                <a:latin typeface="Arial MT"/>
              </a:rPr>
              <a:t>.</a:t>
            </a:r>
            <a:endParaRPr lang="es-MX" sz="1598" spc="-13" dirty="0">
              <a:solidFill>
                <a:srgbClr val="001F5F"/>
              </a:solidFill>
              <a:latin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4040" y="4084257"/>
            <a:ext cx="4139531" cy="1437337"/>
          </a:xfrm>
          <a:custGeom>
            <a:avLst/>
            <a:gdLst/>
            <a:ahLst/>
            <a:cxnLst/>
            <a:rect l="l" t="t" r="r" b="b"/>
            <a:pathLst>
              <a:path w="3108959" h="1079500">
                <a:moveTo>
                  <a:pt x="3108960" y="539750"/>
                </a:moveTo>
                <a:lnTo>
                  <a:pt x="3106754" y="588878"/>
                </a:lnTo>
                <a:lnTo>
                  <a:pt x="3100263" y="636770"/>
                </a:lnTo>
                <a:lnTo>
                  <a:pt x="3089679" y="683236"/>
                </a:lnTo>
                <a:lnTo>
                  <a:pt x="3075191" y="728085"/>
                </a:lnTo>
                <a:lnTo>
                  <a:pt x="3056991" y="771127"/>
                </a:lnTo>
                <a:lnTo>
                  <a:pt x="3035268" y="812171"/>
                </a:lnTo>
                <a:lnTo>
                  <a:pt x="3010213" y="851027"/>
                </a:lnTo>
                <a:lnTo>
                  <a:pt x="2982017" y="887503"/>
                </a:lnTo>
                <a:lnTo>
                  <a:pt x="2950870" y="921410"/>
                </a:lnTo>
                <a:lnTo>
                  <a:pt x="2916963" y="952557"/>
                </a:lnTo>
                <a:lnTo>
                  <a:pt x="2880487" y="980753"/>
                </a:lnTo>
                <a:lnTo>
                  <a:pt x="2841631" y="1005808"/>
                </a:lnTo>
                <a:lnTo>
                  <a:pt x="2800587" y="1027531"/>
                </a:lnTo>
                <a:lnTo>
                  <a:pt x="2757545" y="1045731"/>
                </a:lnTo>
                <a:lnTo>
                  <a:pt x="2712696" y="1060219"/>
                </a:lnTo>
                <a:lnTo>
                  <a:pt x="2666230" y="1070803"/>
                </a:lnTo>
                <a:lnTo>
                  <a:pt x="2618338" y="1077294"/>
                </a:lnTo>
                <a:lnTo>
                  <a:pt x="2569210" y="1079500"/>
                </a:lnTo>
                <a:lnTo>
                  <a:pt x="539750" y="1079500"/>
                </a:lnTo>
                <a:lnTo>
                  <a:pt x="490621" y="1077294"/>
                </a:lnTo>
                <a:lnTo>
                  <a:pt x="442729" y="1070803"/>
                </a:lnTo>
                <a:lnTo>
                  <a:pt x="396263" y="1060219"/>
                </a:lnTo>
                <a:lnTo>
                  <a:pt x="351414" y="1045731"/>
                </a:lnTo>
                <a:lnTo>
                  <a:pt x="308372" y="1027531"/>
                </a:lnTo>
                <a:lnTo>
                  <a:pt x="267328" y="1005808"/>
                </a:lnTo>
                <a:lnTo>
                  <a:pt x="228472" y="980753"/>
                </a:lnTo>
                <a:lnTo>
                  <a:pt x="191996" y="952557"/>
                </a:lnTo>
                <a:lnTo>
                  <a:pt x="158089" y="921410"/>
                </a:lnTo>
                <a:lnTo>
                  <a:pt x="126942" y="887503"/>
                </a:lnTo>
                <a:lnTo>
                  <a:pt x="98746" y="851027"/>
                </a:lnTo>
                <a:lnTo>
                  <a:pt x="73691" y="812171"/>
                </a:lnTo>
                <a:lnTo>
                  <a:pt x="51968" y="771127"/>
                </a:lnTo>
                <a:lnTo>
                  <a:pt x="33768" y="728085"/>
                </a:lnTo>
                <a:lnTo>
                  <a:pt x="19280" y="683236"/>
                </a:lnTo>
                <a:lnTo>
                  <a:pt x="8696" y="636770"/>
                </a:lnTo>
                <a:lnTo>
                  <a:pt x="2205" y="588878"/>
                </a:lnTo>
                <a:lnTo>
                  <a:pt x="0" y="539750"/>
                </a:lnTo>
                <a:lnTo>
                  <a:pt x="2205" y="490621"/>
                </a:lnTo>
                <a:lnTo>
                  <a:pt x="8696" y="442729"/>
                </a:lnTo>
                <a:lnTo>
                  <a:pt x="19280" y="396263"/>
                </a:lnTo>
                <a:lnTo>
                  <a:pt x="33768" y="351414"/>
                </a:lnTo>
                <a:lnTo>
                  <a:pt x="51968" y="308372"/>
                </a:lnTo>
                <a:lnTo>
                  <a:pt x="73691" y="267328"/>
                </a:lnTo>
                <a:lnTo>
                  <a:pt x="98746" y="228472"/>
                </a:lnTo>
                <a:lnTo>
                  <a:pt x="126942" y="191996"/>
                </a:lnTo>
                <a:lnTo>
                  <a:pt x="158089" y="158089"/>
                </a:lnTo>
                <a:lnTo>
                  <a:pt x="191996" y="126942"/>
                </a:lnTo>
                <a:lnTo>
                  <a:pt x="228472" y="98746"/>
                </a:lnTo>
                <a:lnTo>
                  <a:pt x="267328" y="73691"/>
                </a:lnTo>
                <a:lnTo>
                  <a:pt x="308372" y="51968"/>
                </a:lnTo>
                <a:lnTo>
                  <a:pt x="351414" y="33768"/>
                </a:lnTo>
                <a:lnTo>
                  <a:pt x="396263" y="19280"/>
                </a:lnTo>
                <a:lnTo>
                  <a:pt x="442729" y="8696"/>
                </a:lnTo>
                <a:lnTo>
                  <a:pt x="490621" y="2205"/>
                </a:lnTo>
                <a:lnTo>
                  <a:pt x="539750" y="0"/>
                </a:lnTo>
                <a:lnTo>
                  <a:pt x="2569210" y="0"/>
                </a:lnTo>
                <a:lnTo>
                  <a:pt x="2618338" y="2205"/>
                </a:lnTo>
                <a:lnTo>
                  <a:pt x="2666230" y="8696"/>
                </a:lnTo>
                <a:lnTo>
                  <a:pt x="2712696" y="19280"/>
                </a:lnTo>
                <a:lnTo>
                  <a:pt x="2757545" y="33768"/>
                </a:lnTo>
                <a:lnTo>
                  <a:pt x="2800587" y="51968"/>
                </a:lnTo>
                <a:lnTo>
                  <a:pt x="2841631" y="73691"/>
                </a:lnTo>
                <a:lnTo>
                  <a:pt x="2880487" y="98746"/>
                </a:lnTo>
                <a:lnTo>
                  <a:pt x="2916963" y="126942"/>
                </a:lnTo>
                <a:lnTo>
                  <a:pt x="2950870" y="158089"/>
                </a:lnTo>
                <a:lnTo>
                  <a:pt x="2982017" y="191996"/>
                </a:lnTo>
                <a:lnTo>
                  <a:pt x="3010213" y="228472"/>
                </a:lnTo>
                <a:lnTo>
                  <a:pt x="3035268" y="267328"/>
                </a:lnTo>
                <a:lnTo>
                  <a:pt x="3056991" y="308372"/>
                </a:lnTo>
                <a:lnTo>
                  <a:pt x="3075191" y="351414"/>
                </a:lnTo>
                <a:lnTo>
                  <a:pt x="3089679" y="396263"/>
                </a:lnTo>
                <a:lnTo>
                  <a:pt x="3100263" y="442729"/>
                </a:lnTo>
                <a:lnTo>
                  <a:pt x="3106754" y="490621"/>
                </a:lnTo>
                <a:lnTo>
                  <a:pt x="3108960" y="539750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2397"/>
          </a:p>
        </p:txBody>
      </p:sp>
      <p:grpSp>
        <p:nvGrpSpPr>
          <p:cNvPr id="31" name="object 31"/>
          <p:cNvGrpSpPr/>
          <p:nvPr/>
        </p:nvGrpSpPr>
        <p:grpSpPr>
          <a:xfrm>
            <a:off x="4731412" y="2412717"/>
            <a:ext cx="2800270" cy="2658211"/>
            <a:chOff x="3583940" y="1808492"/>
            <a:chExt cx="2103119" cy="1996427"/>
          </a:xfrm>
        </p:grpSpPr>
        <p:pic>
          <p:nvPicPr>
            <p:cNvPr id="35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3940" y="1808492"/>
              <a:ext cx="2103119" cy="199642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609339" y="1833879"/>
              <a:ext cx="1996439" cy="1889760"/>
            </a:xfrm>
            <a:custGeom>
              <a:avLst/>
              <a:gdLst/>
              <a:ahLst/>
              <a:cxnLst/>
              <a:rect l="l" t="t" r="r" b="b"/>
              <a:pathLst>
                <a:path w="1996439" h="1889760">
                  <a:moveTo>
                    <a:pt x="998219" y="0"/>
                  </a:moveTo>
                  <a:lnTo>
                    <a:pt x="948398" y="1156"/>
                  </a:lnTo>
                  <a:lnTo>
                    <a:pt x="899208" y="4589"/>
                  </a:lnTo>
                  <a:lnTo>
                    <a:pt x="850709" y="10244"/>
                  </a:lnTo>
                  <a:lnTo>
                    <a:pt x="802956" y="18068"/>
                  </a:lnTo>
                  <a:lnTo>
                    <a:pt x="756006" y="28007"/>
                  </a:lnTo>
                  <a:lnTo>
                    <a:pt x="709918" y="40005"/>
                  </a:lnTo>
                  <a:lnTo>
                    <a:pt x="664749" y="54009"/>
                  </a:lnTo>
                  <a:lnTo>
                    <a:pt x="620554" y="69965"/>
                  </a:lnTo>
                  <a:lnTo>
                    <a:pt x="577393" y="87819"/>
                  </a:lnTo>
                  <a:lnTo>
                    <a:pt x="535321" y="107516"/>
                  </a:lnTo>
                  <a:lnTo>
                    <a:pt x="494396" y="129003"/>
                  </a:lnTo>
                  <a:lnTo>
                    <a:pt x="454676" y="152225"/>
                  </a:lnTo>
                  <a:lnTo>
                    <a:pt x="416217" y="177129"/>
                  </a:lnTo>
                  <a:lnTo>
                    <a:pt x="379076" y="203659"/>
                  </a:lnTo>
                  <a:lnTo>
                    <a:pt x="343312" y="231763"/>
                  </a:lnTo>
                  <a:lnTo>
                    <a:pt x="308980" y="261385"/>
                  </a:lnTo>
                  <a:lnTo>
                    <a:pt x="276138" y="292471"/>
                  </a:lnTo>
                  <a:lnTo>
                    <a:pt x="244844" y="324969"/>
                  </a:lnTo>
                  <a:lnTo>
                    <a:pt x="215155" y="358822"/>
                  </a:lnTo>
                  <a:lnTo>
                    <a:pt x="187127" y="393978"/>
                  </a:lnTo>
                  <a:lnTo>
                    <a:pt x="160818" y="430382"/>
                  </a:lnTo>
                  <a:lnTo>
                    <a:pt x="136285" y="467980"/>
                  </a:lnTo>
                  <a:lnTo>
                    <a:pt x="113585" y="506718"/>
                  </a:lnTo>
                  <a:lnTo>
                    <a:pt x="92776" y="546542"/>
                  </a:lnTo>
                  <a:lnTo>
                    <a:pt x="73914" y="587397"/>
                  </a:lnTo>
                  <a:lnTo>
                    <a:pt x="57057" y="629230"/>
                  </a:lnTo>
                  <a:lnTo>
                    <a:pt x="42263" y="671986"/>
                  </a:lnTo>
                  <a:lnTo>
                    <a:pt x="29587" y="715611"/>
                  </a:lnTo>
                  <a:lnTo>
                    <a:pt x="19088" y="760051"/>
                  </a:lnTo>
                  <a:lnTo>
                    <a:pt x="10823" y="805252"/>
                  </a:lnTo>
                  <a:lnTo>
                    <a:pt x="4848" y="851160"/>
                  </a:lnTo>
                  <a:lnTo>
                    <a:pt x="1221" y="897720"/>
                  </a:lnTo>
                  <a:lnTo>
                    <a:pt x="0" y="944880"/>
                  </a:lnTo>
                  <a:lnTo>
                    <a:pt x="1221" y="992039"/>
                  </a:lnTo>
                  <a:lnTo>
                    <a:pt x="4848" y="1038599"/>
                  </a:lnTo>
                  <a:lnTo>
                    <a:pt x="10823" y="1084507"/>
                  </a:lnTo>
                  <a:lnTo>
                    <a:pt x="19088" y="1129708"/>
                  </a:lnTo>
                  <a:lnTo>
                    <a:pt x="29587" y="1174148"/>
                  </a:lnTo>
                  <a:lnTo>
                    <a:pt x="42263" y="1217773"/>
                  </a:lnTo>
                  <a:lnTo>
                    <a:pt x="57057" y="1260529"/>
                  </a:lnTo>
                  <a:lnTo>
                    <a:pt x="73914" y="1302362"/>
                  </a:lnTo>
                  <a:lnTo>
                    <a:pt x="92776" y="1343217"/>
                  </a:lnTo>
                  <a:lnTo>
                    <a:pt x="113585" y="1383041"/>
                  </a:lnTo>
                  <a:lnTo>
                    <a:pt x="136285" y="1421779"/>
                  </a:lnTo>
                  <a:lnTo>
                    <a:pt x="160818" y="1459377"/>
                  </a:lnTo>
                  <a:lnTo>
                    <a:pt x="187127" y="1495781"/>
                  </a:lnTo>
                  <a:lnTo>
                    <a:pt x="215155" y="1530937"/>
                  </a:lnTo>
                  <a:lnTo>
                    <a:pt x="244844" y="1564790"/>
                  </a:lnTo>
                  <a:lnTo>
                    <a:pt x="276138" y="1597288"/>
                  </a:lnTo>
                  <a:lnTo>
                    <a:pt x="308980" y="1628374"/>
                  </a:lnTo>
                  <a:lnTo>
                    <a:pt x="343312" y="1657996"/>
                  </a:lnTo>
                  <a:lnTo>
                    <a:pt x="379076" y="1686100"/>
                  </a:lnTo>
                  <a:lnTo>
                    <a:pt x="416217" y="1712630"/>
                  </a:lnTo>
                  <a:lnTo>
                    <a:pt x="454676" y="1737534"/>
                  </a:lnTo>
                  <a:lnTo>
                    <a:pt x="494396" y="1760756"/>
                  </a:lnTo>
                  <a:lnTo>
                    <a:pt x="535321" y="1782243"/>
                  </a:lnTo>
                  <a:lnTo>
                    <a:pt x="577393" y="1801940"/>
                  </a:lnTo>
                  <a:lnTo>
                    <a:pt x="620554" y="1819794"/>
                  </a:lnTo>
                  <a:lnTo>
                    <a:pt x="664749" y="1835750"/>
                  </a:lnTo>
                  <a:lnTo>
                    <a:pt x="709918" y="1849754"/>
                  </a:lnTo>
                  <a:lnTo>
                    <a:pt x="756006" y="1861752"/>
                  </a:lnTo>
                  <a:lnTo>
                    <a:pt x="802956" y="1871691"/>
                  </a:lnTo>
                  <a:lnTo>
                    <a:pt x="850709" y="1879515"/>
                  </a:lnTo>
                  <a:lnTo>
                    <a:pt x="899208" y="1885170"/>
                  </a:lnTo>
                  <a:lnTo>
                    <a:pt x="948398" y="1888603"/>
                  </a:lnTo>
                  <a:lnTo>
                    <a:pt x="998219" y="1889760"/>
                  </a:lnTo>
                  <a:lnTo>
                    <a:pt x="1048041" y="1888603"/>
                  </a:lnTo>
                  <a:lnTo>
                    <a:pt x="1097231" y="1885170"/>
                  </a:lnTo>
                  <a:lnTo>
                    <a:pt x="1145730" y="1879515"/>
                  </a:lnTo>
                  <a:lnTo>
                    <a:pt x="1193483" y="1871691"/>
                  </a:lnTo>
                  <a:lnTo>
                    <a:pt x="1240433" y="1861752"/>
                  </a:lnTo>
                  <a:lnTo>
                    <a:pt x="1286521" y="1849754"/>
                  </a:lnTo>
                  <a:lnTo>
                    <a:pt x="1331690" y="1835750"/>
                  </a:lnTo>
                  <a:lnTo>
                    <a:pt x="1375885" y="1819794"/>
                  </a:lnTo>
                  <a:lnTo>
                    <a:pt x="1419046" y="1801940"/>
                  </a:lnTo>
                  <a:lnTo>
                    <a:pt x="1461118" y="1782243"/>
                  </a:lnTo>
                  <a:lnTo>
                    <a:pt x="1502043" y="1760756"/>
                  </a:lnTo>
                  <a:lnTo>
                    <a:pt x="1541763" y="1737534"/>
                  </a:lnTo>
                  <a:lnTo>
                    <a:pt x="1580222" y="1712630"/>
                  </a:lnTo>
                  <a:lnTo>
                    <a:pt x="1617363" y="1686100"/>
                  </a:lnTo>
                  <a:lnTo>
                    <a:pt x="1653127" y="1657996"/>
                  </a:lnTo>
                  <a:lnTo>
                    <a:pt x="1687459" y="1628374"/>
                  </a:lnTo>
                  <a:lnTo>
                    <a:pt x="1720301" y="1597288"/>
                  </a:lnTo>
                  <a:lnTo>
                    <a:pt x="1751595" y="1564790"/>
                  </a:lnTo>
                  <a:lnTo>
                    <a:pt x="1781284" y="1530937"/>
                  </a:lnTo>
                  <a:lnTo>
                    <a:pt x="1809312" y="1495781"/>
                  </a:lnTo>
                  <a:lnTo>
                    <a:pt x="1835621" y="1459377"/>
                  </a:lnTo>
                  <a:lnTo>
                    <a:pt x="1860154" y="1421779"/>
                  </a:lnTo>
                  <a:lnTo>
                    <a:pt x="1882854" y="1383041"/>
                  </a:lnTo>
                  <a:lnTo>
                    <a:pt x="1903663" y="1343217"/>
                  </a:lnTo>
                  <a:lnTo>
                    <a:pt x="1922525" y="1302362"/>
                  </a:lnTo>
                  <a:lnTo>
                    <a:pt x="1939382" y="1260529"/>
                  </a:lnTo>
                  <a:lnTo>
                    <a:pt x="1954176" y="1217773"/>
                  </a:lnTo>
                  <a:lnTo>
                    <a:pt x="1966852" y="1174148"/>
                  </a:lnTo>
                  <a:lnTo>
                    <a:pt x="1977351" y="1129708"/>
                  </a:lnTo>
                  <a:lnTo>
                    <a:pt x="1985616" y="1084507"/>
                  </a:lnTo>
                  <a:lnTo>
                    <a:pt x="1991591" y="1038599"/>
                  </a:lnTo>
                  <a:lnTo>
                    <a:pt x="1995218" y="992039"/>
                  </a:lnTo>
                  <a:lnTo>
                    <a:pt x="1996439" y="944880"/>
                  </a:lnTo>
                  <a:lnTo>
                    <a:pt x="1995218" y="897720"/>
                  </a:lnTo>
                  <a:lnTo>
                    <a:pt x="1991591" y="851160"/>
                  </a:lnTo>
                  <a:lnTo>
                    <a:pt x="1985616" y="805252"/>
                  </a:lnTo>
                  <a:lnTo>
                    <a:pt x="1977351" y="760051"/>
                  </a:lnTo>
                  <a:lnTo>
                    <a:pt x="1966852" y="715611"/>
                  </a:lnTo>
                  <a:lnTo>
                    <a:pt x="1954176" y="671986"/>
                  </a:lnTo>
                  <a:lnTo>
                    <a:pt x="1939382" y="629230"/>
                  </a:lnTo>
                  <a:lnTo>
                    <a:pt x="1922525" y="587397"/>
                  </a:lnTo>
                  <a:lnTo>
                    <a:pt x="1903663" y="546542"/>
                  </a:lnTo>
                  <a:lnTo>
                    <a:pt x="1882854" y="506718"/>
                  </a:lnTo>
                  <a:lnTo>
                    <a:pt x="1860154" y="467980"/>
                  </a:lnTo>
                  <a:lnTo>
                    <a:pt x="1835621" y="430382"/>
                  </a:lnTo>
                  <a:lnTo>
                    <a:pt x="1809312" y="393978"/>
                  </a:lnTo>
                  <a:lnTo>
                    <a:pt x="1781284" y="358822"/>
                  </a:lnTo>
                  <a:lnTo>
                    <a:pt x="1751595" y="324969"/>
                  </a:lnTo>
                  <a:lnTo>
                    <a:pt x="1720301" y="292471"/>
                  </a:lnTo>
                  <a:lnTo>
                    <a:pt x="1687459" y="261385"/>
                  </a:lnTo>
                  <a:lnTo>
                    <a:pt x="1653127" y="231763"/>
                  </a:lnTo>
                  <a:lnTo>
                    <a:pt x="1617363" y="203659"/>
                  </a:lnTo>
                  <a:lnTo>
                    <a:pt x="1580222" y="177129"/>
                  </a:lnTo>
                  <a:lnTo>
                    <a:pt x="1541763" y="152225"/>
                  </a:lnTo>
                  <a:lnTo>
                    <a:pt x="1502043" y="129003"/>
                  </a:lnTo>
                  <a:lnTo>
                    <a:pt x="1461118" y="107516"/>
                  </a:lnTo>
                  <a:lnTo>
                    <a:pt x="1419046" y="87819"/>
                  </a:lnTo>
                  <a:lnTo>
                    <a:pt x="1375885" y="69965"/>
                  </a:lnTo>
                  <a:lnTo>
                    <a:pt x="1331690" y="54009"/>
                  </a:lnTo>
                  <a:lnTo>
                    <a:pt x="1286521" y="40005"/>
                  </a:lnTo>
                  <a:lnTo>
                    <a:pt x="1240433" y="28007"/>
                  </a:lnTo>
                  <a:lnTo>
                    <a:pt x="1193483" y="18068"/>
                  </a:lnTo>
                  <a:lnTo>
                    <a:pt x="1145730" y="10244"/>
                  </a:lnTo>
                  <a:lnTo>
                    <a:pt x="1097231" y="4589"/>
                  </a:lnTo>
                  <a:lnTo>
                    <a:pt x="1048041" y="1156"/>
                  </a:lnTo>
                  <a:lnTo>
                    <a:pt x="998219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172548" y="3351652"/>
            <a:ext cx="1999089" cy="385959"/>
          </a:xfrm>
          <a:prstGeom prst="rect">
            <a:avLst/>
          </a:prstGeom>
        </p:spPr>
        <p:txBody>
          <a:bodyPr vert="horz" wrap="square" lIns="0" tIns="16910" rIns="0" bIns="0" rtlCol="0">
            <a:spAutoFit/>
          </a:bodyPr>
          <a:lstStyle/>
          <a:p>
            <a:pPr marL="16910">
              <a:spcBef>
                <a:spcPts val="133"/>
              </a:spcBef>
            </a:pPr>
            <a:r>
              <a:rPr lang="es-PE" sz="2397" b="1" spc="-53" dirty="0">
                <a:solidFill>
                  <a:srgbClr val="00AF50"/>
                </a:solidFill>
                <a:latin typeface="Arial"/>
                <a:cs typeface="Arial"/>
              </a:rPr>
              <a:t>Ley N°31335</a:t>
            </a:r>
            <a:endParaRPr lang="es-PE" sz="2397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377960" y="2068602"/>
            <a:ext cx="3493575" cy="3260219"/>
            <a:chOff x="3288030" y="1553209"/>
            <a:chExt cx="2623820" cy="2448560"/>
          </a:xfrm>
        </p:grpSpPr>
        <p:sp>
          <p:nvSpPr>
            <p:cNvPr id="39" name="object 39"/>
            <p:cNvSpPr/>
            <p:nvPr/>
          </p:nvSpPr>
          <p:spPr>
            <a:xfrm>
              <a:off x="3288030" y="1553209"/>
              <a:ext cx="2623820" cy="2448560"/>
            </a:xfrm>
            <a:custGeom>
              <a:avLst/>
              <a:gdLst/>
              <a:ahLst/>
              <a:cxnLst/>
              <a:rect l="l" t="t" r="r" b="b"/>
              <a:pathLst>
                <a:path w="2623820" h="2448560">
                  <a:moveTo>
                    <a:pt x="0" y="1224280"/>
                  </a:moveTo>
                  <a:lnTo>
                    <a:pt x="947" y="1177319"/>
                  </a:lnTo>
                  <a:lnTo>
                    <a:pt x="3766" y="1130806"/>
                  </a:lnTo>
                  <a:lnTo>
                    <a:pt x="8424" y="1084772"/>
                  </a:lnTo>
                  <a:lnTo>
                    <a:pt x="14885" y="1039249"/>
                  </a:lnTo>
                  <a:lnTo>
                    <a:pt x="23117" y="994267"/>
                  </a:lnTo>
                  <a:lnTo>
                    <a:pt x="33084" y="949860"/>
                  </a:lnTo>
                  <a:lnTo>
                    <a:pt x="44754" y="906058"/>
                  </a:lnTo>
                  <a:lnTo>
                    <a:pt x="58092" y="862893"/>
                  </a:lnTo>
                  <a:lnTo>
                    <a:pt x="73064" y="820398"/>
                  </a:lnTo>
                  <a:lnTo>
                    <a:pt x="89637" y="778603"/>
                  </a:lnTo>
                  <a:lnTo>
                    <a:pt x="107776" y="737541"/>
                  </a:lnTo>
                  <a:lnTo>
                    <a:pt x="127447" y="697243"/>
                  </a:lnTo>
                  <a:lnTo>
                    <a:pt x="148616" y="657740"/>
                  </a:lnTo>
                  <a:lnTo>
                    <a:pt x="171250" y="619066"/>
                  </a:lnTo>
                  <a:lnTo>
                    <a:pt x="195314" y="581250"/>
                  </a:lnTo>
                  <a:lnTo>
                    <a:pt x="220774" y="544326"/>
                  </a:lnTo>
                  <a:lnTo>
                    <a:pt x="247597" y="508324"/>
                  </a:lnTo>
                  <a:lnTo>
                    <a:pt x="275748" y="473276"/>
                  </a:lnTo>
                  <a:lnTo>
                    <a:pt x="305194" y="439215"/>
                  </a:lnTo>
                  <a:lnTo>
                    <a:pt x="335900" y="406172"/>
                  </a:lnTo>
                  <a:lnTo>
                    <a:pt x="367833" y="374178"/>
                  </a:lnTo>
                  <a:lnTo>
                    <a:pt x="400959" y="343265"/>
                  </a:lnTo>
                  <a:lnTo>
                    <a:pt x="435243" y="313465"/>
                  </a:lnTo>
                  <a:lnTo>
                    <a:pt x="470651" y="284809"/>
                  </a:lnTo>
                  <a:lnTo>
                    <a:pt x="507151" y="257330"/>
                  </a:lnTo>
                  <a:lnTo>
                    <a:pt x="544707" y="231059"/>
                  </a:lnTo>
                  <a:lnTo>
                    <a:pt x="583285" y="206028"/>
                  </a:lnTo>
                  <a:lnTo>
                    <a:pt x="622853" y="182268"/>
                  </a:lnTo>
                  <a:lnTo>
                    <a:pt x="663375" y="159811"/>
                  </a:lnTo>
                  <a:lnTo>
                    <a:pt x="704818" y="138690"/>
                  </a:lnTo>
                  <a:lnTo>
                    <a:pt x="747148" y="118934"/>
                  </a:lnTo>
                  <a:lnTo>
                    <a:pt x="790330" y="100577"/>
                  </a:lnTo>
                  <a:lnTo>
                    <a:pt x="834332" y="83650"/>
                  </a:lnTo>
                  <a:lnTo>
                    <a:pt x="879118" y="68184"/>
                  </a:lnTo>
                  <a:lnTo>
                    <a:pt x="924655" y="54212"/>
                  </a:lnTo>
                  <a:lnTo>
                    <a:pt x="970909" y="41765"/>
                  </a:lnTo>
                  <a:lnTo>
                    <a:pt x="1017846" y="30875"/>
                  </a:lnTo>
                  <a:lnTo>
                    <a:pt x="1065433" y="21573"/>
                  </a:lnTo>
                  <a:lnTo>
                    <a:pt x="1113634" y="13891"/>
                  </a:lnTo>
                  <a:lnTo>
                    <a:pt x="1162416" y="7861"/>
                  </a:lnTo>
                  <a:lnTo>
                    <a:pt x="1211745" y="3515"/>
                  </a:lnTo>
                  <a:lnTo>
                    <a:pt x="1261588" y="884"/>
                  </a:lnTo>
                  <a:lnTo>
                    <a:pt x="1311910" y="0"/>
                  </a:lnTo>
                  <a:lnTo>
                    <a:pt x="1362231" y="884"/>
                  </a:lnTo>
                  <a:lnTo>
                    <a:pt x="1412074" y="3515"/>
                  </a:lnTo>
                  <a:lnTo>
                    <a:pt x="1461403" y="7861"/>
                  </a:lnTo>
                  <a:lnTo>
                    <a:pt x="1510185" y="13891"/>
                  </a:lnTo>
                  <a:lnTo>
                    <a:pt x="1558386" y="21573"/>
                  </a:lnTo>
                  <a:lnTo>
                    <a:pt x="1605973" y="30875"/>
                  </a:lnTo>
                  <a:lnTo>
                    <a:pt x="1652910" y="41765"/>
                  </a:lnTo>
                  <a:lnTo>
                    <a:pt x="1699164" y="54212"/>
                  </a:lnTo>
                  <a:lnTo>
                    <a:pt x="1744701" y="68184"/>
                  </a:lnTo>
                  <a:lnTo>
                    <a:pt x="1789487" y="83650"/>
                  </a:lnTo>
                  <a:lnTo>
                    <a:pt x="1833489" y="100577"/>
                  </a:lnTo>
                  <a:lnTo>
                    <a:pt x="1876671" y="118934"/>
                  </a:lnTo>
                  <a:lnTo>
                    <a:pt x="1919001" y="138690"/>
                  </a:lnTo>
                  <a:lnTo>
                    <a:pt x="1960444" y="159811"/>
                  </a:lnTo>
                  <a:lnTo>
                    <a:pt x="2000966" y="182268"/>
                  </a:lnTo>
                  <a:lnTo>
                    <a:pt x="2040534" y="206028"/>
                  </a:lnTo>
                  <a:lnTo>
                    <a:pt x="2079112" y="231059"/>
                  </a:lnTo>
                  <a:lnTo>
                    <a:pt x="2116668" y="257330"/>
                  </a:lnTo>
                  <a:lnTo>
                    <a:pt x="2153168" y="284809"/>
                  </a:lnTo>
                  <a:lnTo>
                    <a:pt x="2188576" y="313465"/>
                  </a:lnTo>
                  <a:lnTo>
                    <a:pt x="2222860" y="343265"/>
                  </a:lnTo>
                  <a:lnTo>
                    <a:pt x="2255986" y="374178"/>
                  </a:lnTo>
                  <a:lnTo>
                    <a:pt x="2287919" y="406172"/>
                  </a:lnTo>
                  <a:lnTo>
                    <a:pt x="2318625" y="439215"/>
                  </a:lnTo>
                  <a:lnTo>
                    <a:pt x="2348071" y="473276"/>
                  </a:lnTo>
                  <a:lnTo>
                    <a:pt x="2376222" y="508324"/>
                  </a:lnTo>
                  <a:lnTo>
                    <a:pt x="2403045" y="544326"/>
                  </a:lnTo>
                  <a:lnTo>
                    <a:pt x="2428505" y="581250"/>
                  </a:lnTo>
                  <a:lnTo>
                    <a:pt x="2452569" y="619066"/>
                  </a:lnTo>
                  <a:lnTo>
                    <a:pt x="2475203" y="657740"/>
                  </a:lnTo>
                  <a:lnTo>
                    <a:pt x="2496372" y="697243"/>
                  </a:lnTo>
                  <a:lnTo>
                    <a:pt x="2516043" y="737541"/>
                  </a:lnTo>
                  <a:lnTo>
                    <a:pt x="2534182" y="778603"/>
                  </a:lnTo>
                  <a:lnTo>
                    <a:pt x="2550755" y="820398"/>
                  </a:lnTo>
                  <a:lnTo>
                    <a:pt x="2565727" y="862893"/>
                  </a:lnTo>
                  <a:lnTo>
                    <a:pt x="2579065" y="906058"/>
                  </a:lnTo>
                  <a:lnTo>
                    <a:pt x="2590735" y="949860"/>
                  </a:lnTo>
                  <a:lnTo>
                    <a:pt x="2600702" y="994267"/>
                  </a:lnTo>
                  <a:lnTo>
                    <a:pt x="2608934" y="1039249"/>
                  </a:lnTo>
                  <a:lnTo>
                    <a:pt x="2615395" y="1084772"/>
                  </a:lnTo>
                  <a:lnTo>
                    <a:pt x="2620053" y="1130806"/>
                  </a:lnTo>
                  <a:lnTo>
                    <a:pt x="2622872" y="1177319"/>
                  </a:lnTo>
                  <a:lnTo>
                    <a:pt x="2623820" y="1224280"/>
                  </a:lnTo>
                  <a:lnTo>
                    <a:pt x="2622872" y="1271240"/>
                  </a:lnTo>
                  <a:lnTo>
                    <a:pt x="2620053" y="1317753"/>
                  </a:lnTo>
                  <a:lnTo>
                    <a:pt x="2615395" y="1363787"/>
                  </a:lnTo>
                  <a:lnTo>
                    <a:pt x="2608934" y="1409310"/>
                  </a:lnTo>
                  <a:lnTo>
                    <a:pt x="2600702" y="1454292"/>
                  </a:lnTo>
                  <a:lnTo>
                    <a:pt x="2590735" y="1498699"/>
                  </a:lnTo>
                  <a:lnTo>
                    <a:pt x="2579065" y="1542501"/>
                  </a:lnTo>
                  <a:lnTo>
                    <a:pt x="2565727" y="1585666"/>
                  </a:lnTo>
                  <a:lnTo>
                    <a:pt x="2550755" y="1628161"/>
                  </a:lnTo>
                  <a:lnTo>
                    <a:pt x="2534182" y="1669956"/>
                  </a:lnTo>
                  <a:lnTo>
                    <a:pt x="2516043" y="1711018"/>
                  </a:lnTo>
                  <a:lnTo>
                    <a:pt x="2496372" y="1751316"/>
                  </a:lnTo>
                  <a:lnTo>
                    <a:pt x="2475203" y="1790819"/>
                  </a:lnTo>
                  <a:lnTo>
                    <a:pt x="2452569" y="1829493"/>
                  </a:lnTo>
                  <a:lnTo>
                    <a:pt x="2428505" y="1867309"/>
                  </a:lnTo>
                  <a:lnTo>
                    <a:pt x="2403045" y="1904233"/>
                  </a:lnTo>
                  <a:lnTo>
                    <a:pt x="2376222" y="1940235"/>
                  </a:lnTo>
                  <a:lnTo>
                    <a:pt x="2348071" y="1975283"/>
                  </a:lnTo>
                  <a:lnTo>
                    <a:pt x="2318625" y="2009344"/>
                  </a:lnTo>
                  <a:lnTo>
                    <a:pt x="2287919" y="2042387"/>
                  </a:lnTo>
                  <a:lnTo>
                    <a:pt x="2255986" y="2074381"/>
                  </a:lnTo>
                  <a:lnTo>
                    <a:pt x="2222860" y="2105294"/>
                  </a:lnTo>
                  <a:lnTo>
                    <a:pt x="2188576" y="2135094"/>
                  </a:lnTo>
                  <a:lnTo>
                    <a:pt x="2153168" y="2163750"/>
                  </a:lnTo>
                  <a:lnTo>
                    <a:pt x="2116668" y="2191229"/>
                  </a:lnTo>
                  <a:lnTo>
                    <a:pt x="2079112" y="2217500"/>
                  </a:lnTo>
                  <a:lnTo>
                    <a:pt x="2040534" y="2242531"/>
                  </a:lnTo>
                  <a:lnTo>
                    <a:pt x="2000966" y="2266291"/>
                  </a:lnTo>
                  <a:lnTo>
                    <a:pt x="1960444" y="2288748"/>
                  </a:lnTo>
                  <a:lnTo>
                    <a:pt x="1919001" y="2309869"/>
                  </a:lnTo>
                  <a:lnTo>
                    <a:pt x="1876671" y="2329625"/>
                  </a:lnTo>
                  <a:lnTo>
                    <a:pt x="1833489" y="2347982"/>
                  </a:lnTo>
                  <a:lnTo>
                    <a:pt x="1789487" y="2364909"/>
                  </a:lnTo>
                  <a:lnTo>
                    <a:pt x="1744701" y="2380375"/>
                  </a:lnTo>
                  <a:lnTo>
                    <a:pt x="1699164" y="2394347"/>
                  </a:lnTo>
                  <a:lnTo>
                    <a:pt x="1652910" y="2406794"/>
                  </a:lnTo>
                  <a:lnTo>
                    <a:pt x="1605973" y="2417684"/>
                  </a:lnTo>
                  <a:lnTo>
                    <a:pt x="1558386" y="2426986"/>
                  </a:lnTo>
                  <a:lnTo>
                    <a:pt x="1510185" y="2434668"/>
                  </a:lnTo>
                  <a:lnTo>
                    <a:pt x="1461403" y="2440698"/>
                  </a:lnTo>
                  <a:lnTo>
                    <a:pt x="1412074" y="2445044"/>
                  </a:lnTo>
                  <a:lnTo>
                    <a:pt x="1362231" y="2447675"/>
                  </a:lnTo>
                  <a:lnTo>
                    <a:pt x="1311910" y="2448560"/>
                  </a:lnTo>
                  <a:lnTo>
                    <a:pt x="1261588" y="2447675"/>
                  </a:lnTo>
                  <a:lnTo>
                    <a:pt x="1211745" y="2445044"/>
                  </a:lnTo>
                  <a:lnTo>
                    <a:pt x="1162416" y="2440698"/>
                  </a:lnTo>
                  <a:lnTo>
                    <a:pt x="1113634" y="2434668"/>
                  </a:lnTo>
                  <a:lnTo>
                    <a:pt x="1065433" y="2426986"/>
                  </a:lnTo>
                  <a:lnTo>
                    <a:pt x="1017846" y="2417684"/>
                  </a:lnTo>
                  <a:lnTo>
                    <a:pt x="970909" y="2406794"/>
                  </a:lnTo>
                  <a:lnTo>
                    <a:pt x="924655" y="2394347"/>
                  </a:lnTo>
                  <a:lnTo>
                    <a:pt x="879118" y="2380375"/>
                  </a:lnTo>
                  <a:lnTo>
                    <a:pt x="834332" y="2364909"/>
                  </a:lnTo>
                  <a:lnTo>
                    <a:pt x="790330" y="2347982"/>
                  </a:lnTo>
                  <a:lnTo>
                    <a:pt x="747148" y="2329625"/>
                  </a:lnTo>
                  <a:lnTo>
                    <a:pt x="704818" y="2309869"/>
                  </a:lnTo>
                  <a:lnTo>
                    <a:pt x="663375" y="2288748"/>
                  </a:lnTo>
                  <a:lnTo>
                    <a:pt x="622853" y="2266291"/>
                  </a:lnTo>
                  <a:lnTo>
                    <a:pt x="583285" y="2242531"/>
                  </a:lnTo>
                  <a:lnTo>
                    <a:pt x="544707" y="2217500"/>
                  </a:lnTo>
                  <a:lnTo>
                    <a:pt x="507151" y="2191229"/>
                  </a:lnTo>
                  <a:lnTo>
                    <a:pt x="470651" y="2163750"/>
                  </a:lnTo>
                  <a:lnTo>
                    <a:pt x="435243" y="2135094"/>
                  </a:lnTo>
                  <a:lnTo>
                    <a:pt x="400959" y="2105294"/>
                  </a:lnTo>
                  <a:lnTo>
                    <a:pt x="367833" y="2074381"/>
                  </a:lnTo>
                  <a:lnTo>
                    <a:pt x="335900" y="2042387"/>
                  </a:lnTo>
                  <a:lnTo>
                    <a:pt x="305194" y="2009344"/>
                  </a:lnTo>
                  <a:lnTo>
                    <a:pt x="275748" y="1975283"/>
                  </a:lnTo>
                  <a:lnTo>
                    <a:pt x="247597" y="1940235"/>
                  </a:lnTo>
                  <a:lnTo>
                    <a:pt x="220774" y="1904233"/>
                  </a:lnTo>
                  <a:lnTo>
                    <a:pt x="195314" y="1867309"/>
                  </a:lnTo>
                  <a:lnTo>
                    <a:pt x="171250" y="1829493"/>
                  </a:lnTo>
                  <a:lnTo>
                    <a:pt x="148616" y="1790819"/>
                  </a:lnTo>
                  <a:lnTo>
                    <a:pt x="127447" y="1751316"/>
                  </a:lnTo>
                  <a:lnTo>
                    <a:pt x="107776" y="1711018"/>
                  </a:lnTo>
                  <a:lnTo>
                    <a:pt x="89637" y="1669956"/>
                  </a:lnTo>
                  <a:lnTo>
                    <a:pt x="73064" y="1628161"/>
                  </a:lnTo>
                  <a:lnTo>
                    <a:pt x="58092" y="1585666"/>
                  </a:lnTo>
                  <a:lnTo>
                    <a:pt x="44754" y="1542501"/>
                  </a:lnTo>
                  <a:lnTo>
                    <a:pt x="33084" y="1498699"/>
                  </a:lnTo>
                  <a:lnTo>
                    <a:pt x="23117" y="1454292"/>
                  </a:lnTo>
                  <a:lnTo>
                    <a:pt x="14885" y="1409310"/>
                  </a:lnTo>
                  <a:lnTo>
                    <a:pt x="8424" y="1363787"/>
                  </a:lnTo>
                  <a:lnTo>
                    <a:pt x="3766" y="1317753"/>
                  </a:lnTo>
                  <a:lnTo>
                    <a:pt x="947" y="1271240"/>
                  </a:lnTo>
                  <a:lnTo>
                    <a:pt x="0" y="1224280"/>
                  </a:lnTo>
                  <a:close/>
                </a:path>
              </a:pathLst>
            </a:custGeom>
            <a:ln w="28575">
              <a:solidFill>
                <a:srgbClr val="00A79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8855" y="1811654"/>
              <a:ext cx="199389" cy="19938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8855" y="3495674"/>
              <a:ext cx="199389" cy="19939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9095" y="1811654"/>
              <a:ext cx="196850" cy="19938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9095" y="3495674"/>
              <a:ext cx="196850" cy="199390"/>
            </a:xfrm>
            <a:prstGeom prst="rect">
              <a:avLst/>
            </a:prstGeom>
          </p:spPr>
        </p:pic>
      </p:grp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xfrm>
            <a:off x="11464877" y="8610565"/>
            <a:ext cx="3652527" cy="1938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50730">
              <a:lnSpc>
                <a:spcPts val="1525"/>
              </a:lnSpc>
            </a:pPr>
            <a:fld id="{81D60167-4931-47E6-BA6A-407CBD079E47}" type="slidenum">
              <a:rPr dirty="0"/>
              <a:pPr marL="50730">
                <a:lnSpc>
                  <a:spcPts val="1525"/>
                </a:lnSpc>
              </a:pPr>
              <a:t>10</a:t>
            </a:fld>
            <a:endParaRPr dirty="0"/>
          </a:p>
        </p:txBody>
      </p:sp>
      <p:pic>
        <p:nvPicPr>
          <p:cNvPr id="50" name="Imagen 35">
            <a:extLst>
              <a:ext uri="{FF2B5EF4-FFF2-40B4-BE49-F238E27FC236}">
                <a16:creationId xmlns:a16="http://schemas.microsoft.com/office/drawing/2014/main" id="{F2FF70C1-E4A6-0018-EEE3-CC2315BE6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object 3">
            <a:extLst>
              <a:ext uri="{FF2B5EF4-FFF2-40B4-BE49-F238E27FC236}">
                <a16:creationId xmlns:a16="http://schemas.microsoft.com/office/drawing/2014/main" id="{2C7622E4-57AE-AC73-128E-DE55BDDBF675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52" name="object 4">
              <a:extLst>
                <a:ext uri="{FF2B5EF4-FFF2-40B4-BE49-F238E27FC236}">
                  <a16:creationId xmlns:a16="http://schemas.microsoft.com/office/drawing/2014/main" id="{07191E47-5EBD-14F3-E07E-D452453B57EA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">
              <a:extLst>
                <a:ext uri="{FF2B5EF4-FFF2-40B4-BE49-F238E27FC236}">
                  <a16:creationId xmlns:a16="http://schemas.microsoft.com/office/drawing/2014/main" id="{18CB61ED-3ED8-3A62-C5E7-4CEC63B3F477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6">
              <a:extLst>
                <a:ext uri="{FF2B5EF4-FFF2-40B4-BE49-F238E27FC236}">
                  <a16:creationId xmlns:a16="http://schemas.microsoft.com/office/drawing/2014/main" id="{BA8C9BB9-BF0F-5880-BC80-EDA381BBD462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7">
              <a:extLst>
                <a:ext uri="{FF2B5EF4-FFF2-40B4-BE49-F238E27FC236}">
                  <a16:creationId xmlns:a16="http://schemas.microsoft.com/office/drawing/2014/main" id="{FAFE168E-2096-D9E5-2BE8-F3914D71407A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8">
              <a:extLst>
                <a:ext uri="{FF2B5EF4-FFF2-40B4-BE49-F238E27FC236}">
                  <a16:creationId xmlns:a16="http://schemas.microsoft.com/office/drawing/2014/main" id="{0DD0B551-6931-08DC-B3C7-13978CD4936B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7">
            <a:extLst>
              <a:ext uri="{FF2B5EF4-FFF2-40B4-BE49-F238E27FC236}">
                <a16:creationId xmlns:a16="http://schemas.microsoft.com/office/drawing/2014/main" id="{45722587-B827-A923-8248-06731C68C6B5}"/>
              </a:ext>
            </a:extLst>
          </p:cNvPr>
          <p:cNvSpPr/>
          <p:nvPr/>
        </p:nvSpPr>
        <p:spPr>
          <a:xfrm>
            <a:off x="356797" y="842673"/>
            <a:ext cx="1962934" cy="165190"/>
          </a:xfrm>
          <a:custGeom>
            <a:avLst/>
            <a:gdLst/>
            <a:ahLst/>
            <a:cxnLst/>
            <a:rect l="l" t="t" r="r" b="b"/>
            <a:pathLst>
              <a:path w="1119505" h="113030">
                <a:moveTo>
                  <a:pt x="1119377" y="0"/>
                </a:moveTo>
                <a:lnTo>
                  <a:pt x="0" y="0"/>
                </a:lnTo>
                <a:lnTo>
                  <a:pt x="0" y="112775"/>
                </a:lnTo>
                <a:lnTo>
                  <a:pt x="1119377" y="112775"/>
                </a:lnTo>
                <a:lnTo>
                  <a:pt x="111937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7" name="Grupo 56">
            <a:extLst>
              <a:ext uri="{FF2B5EF4-FFF2-40B4-BE49-F238E27FC236}">
                <a16:creationId xmlns:a16="http://schemas.microsoft.com/office/drawing/2014/main" id="{FA171C65-BFC8-4340-9195-19097F306F13}"/>
              </a:ext>
            </a:extLst>
          </p:cNvPr>
          <p:cNvGrpSpPr/>
          <p:nvPr/>
        </p:nvGrpSpPr>
        <p:grpSpPr>
          <a:xfrm>
            <a:off x="110679" y="4022188"/>
            <a:ext cx="4330161" cy="1533226"/>
            <a:chOff x="221519" y="4022188"/>
            <a:chExt cx="4330161" cy="1533226"/>
          </a:xfrm>
        </p:grpSpPr>
        <p:sp>
          <p:nvSpPr>
            <p:cNvPr id="15" name="object 15"/>
            <p:cNvSpPr/>
            <p:nvPr/>
          </p:nvSpPr>
          <p:spPr>
            <a:xfrm>
              <a:off x="221519" y="4118077"/>
              <a:ext cx="4139531" cy="1437337"/>
            </a:xfrm>
            <a:custGeom>
              <a:avLst/>
              <a:gdLst/>
              <a:ahLst/>
              <a:cxnLst/>
              <a:rect l="l" t="t" r="r" b="b"/>
              <a:pathLst>
                <a:path w="3108960" h="1079500">
                  <a:moveTo>
                    <a:pt x="2569210" y="0"/>
                  </a:moveTo>
                  <a:lnTo>
                    <a:pt x="539750" y="0"/>
                  </a:lnTo>
                  <a:lnTo>
                    <a:pt x="490621" y="2205"/>
                  </a:lnTo>
                  <a:lnTo>
                    <a:pt x="442729" y="8696"/>
                  </a:lnTo>
                  <a:lnTo>
                    <a:pt x="396263" y="19280"/>
                  </a:lnTo>
                  <a:lnTo>
                    <a:pt x="351414" y="33768"/>
                  </a:lnTo>
                  <a:lnTo>
                    <a:pt x="308372" y="51968"/>
                  </a:lnTo>
                  <a:lnTo>
                    <a:pt x="267328" y="73691"/>
                  </a:lnTo>
                  <a:lnTo>
                    <a:pt x="228472" y="98746"/>
                  </a:lnTo>
                  <a:lnTo>
                    <a:pt x="191996" y="126942"/>
                  </a:lnTo>
                  <a:lnTo>
                    <a:pt x="158089" y="158089"/>
                  </a:lnTo>
                  <a:lnTo>
                    <a:pt x="126942" y="191996"/>
                  </a:lnTo>
                  <a:lnTo>
                    <a:pt x="98746" y="228472"/>
                  </a:lnTo>
                  <a:lnTo>
                    <a:pt x="73691" y="267328"/>
                  </a:lnTo>
                  <a:lnTo>
                    <a:pt x="51968" y="308372"/>
                  </a:lnTo>
                  <a:lnTo>
                    <a:pt x="33768" y="351414"/>
                  </a:lnTo>
                  <a:lnTo>
                    <a:pt x="19280" y="396263"/>
                  </a:lnTo>
                  <a:lnTo>
                    <a:pt x="8696" y="442729"/>
                  </a:lnTo>
                  <a:lnTo>
                    <a:pt x="2205" y="490621"/>
                  </a:lnTo>
                  <a:lnTo>
                    <a:pt x="0" y="539750"/>
                  </a:lnTo>
                  <a:lnTo>
                    <a:pt x="2205" y="588878"/>
                  </a:lnTo>
                  <a:lnTo>
                    <a:pt x="8696" y="636770"/>
                  </a:lnTo>
                  <a:lnTo>
                    <a:pt x="19280" y="683236"/>
                  </a:lnTo>
                  <a:lnTo>
                    <a:pt x="33768" y="728085"/>
                  </a:lnTo>
                  <a:lnTo>
                    <a:pt x="51968" y="771127"/>
                  </a:lnTo>
                  <a:lnTo>
                    <a:pt x="73691" y="812171"/>
                  </a:lnTo>
                  <a:lnTo>
                    <a:pt x="98746" y="851027"/>
                  </a:lnTo>
                  <a:lnTo>
                    <a:pt x="126942" y="887503"/>
                  </a:lnTo>
                  <a:lnTo>
                    <a:pt x="158089" y="921410"/>
                  </a:lnTo>
                  <a:lnTo>
                    <a:pt x="191996" y="952557"/>
                  </a:lnTo>
                  <a:lnTo>
                    <a:pt x="228472" y="980753"/>
                  </a:lnTo>
                  <a:lnTo>
                    <a:pt x="267328" y="1005808"/>
                  </a:lnTo>
                  <a:lnTo>
                    <a:pt x="308372" y="1027531"/>
                  </a:lnTo>
                  <a:lnTo>
                    <a:pt x="351414" y="1045731"/>
                  </a:lnTo>
                  <a:lnTo>
                    <a:pt x="396263" y="1060219"/>
                  </a:lnTo>
                  <a:lnTo>
                    <a:pt x="442729" y="1070803"/>
                  </a:lnTo>
                  <a:lnTo>
                    <a:pt x="490621" y="1077294"/>
                  </a:lnTo>
                  <a:lnTo>
                    <a:pt x="539750" y="1079500"/>
                  </a:lnTo>
                  <a:lnTo>
                    <a:pt x="2569210" y="1079500"/>
                  </a:lnTo>
                  <a:lnTo>
                    <a:pt x="2618338" y="1077294"/>
                  </a:lnTo>
                  <a:lnTo>
                    <a:pt x="2666230" y="1070803"/>
                  </a:lnTo>
                  <a:lnTo>
                    <a:pt x="2712696" y="1060219"/>
                  </a:lnTo>
                  <a:lnTo>
                    <a:pt x="2757545" y="1045731"/>
                  </a:lnTo>
                  <a:lnTo>
                    <a:pt x="2800587" y="1027531"/>
                  </a:lnTo>
                  <a:lnTo>
                    <a:pt x="2841631" y="1005808"/>
                  </a:lnTo>
                  <a:lnTo>
                    <a:pt x="2880487" y="980753"/>
                  </a:lnTo>
                  <a:lnTo>
                    <a:pt x="2916963" y="952557"/>
                  </a:lnTo>
                  <a:lnTo>
                    <a:pt x="2950870" y="921410"/>
                  </a:lnTo>
                  <a:lnTo>
                    <a:pt x="2982017" y="887503"/>
                  </a:lnTo>
                  <a:lnTo>
                    <a:pt x="3010213" y="851027"/>
                  </a:lnTo>
                  <a:lnTo>
                    <a:pt x="3035268" y="812171"/>
                  </a:lnTo>
                  <a:lnTo>
                    <a:pt x="3056991" y="771127"/>
                  </a:lnTo>
                  <a:lnTo>
                    <a:pt x="3075191" y="728085"/>
                  </a:lnTo>
                  <a:lnTo>
                    <a:pt x="3089679" y="683236"/>
                  </a:lnTo>
                  <a:lnTo>
                    <a:pt x="3100263" y="636770"/>
                  </a:lnTo>
                  <a:lnTo>
                    <a:pt x="3106754" y="588878"/>
                  </a:lnTo>
                  <a:lnTo>
                    <a:pt x="3108960" y="539750"/>
                  </a:lnTo>
                  <a:lnTo>
                    <a:pt x="3106754" y="490621"/>
                  </a:lnTo>
                  <a:lnTo>
                    <a:pt x="3100263" y="442729"/>
                  </a:lnTo>
                  <a:lnTo>
                    <a:pt x="3089679" y="396263"/>
                  </a:lnTo>
                  <a:lnTo>
                    <a:pt x="3075191" y="351414"/>
                  </a:lnTo>
                  <a:lnTo>
                    <a:pt x="3056991" y="308372"/>
                  </a:lnTo>
                  <a:lnTo>
                    <a:pt x="3035268" y="267328"/>
                  </a:lnTo>
                  <a:lnTo>
                    <a:pt x="3010213" y="228472"/>
                  </a:lnTo>
                  <a:lnTo>
                    <a:pt x="2982017" y="191996"/>
                  </a:lnTo>
                  <a:lnTo>
                    <a:pt x="2950870" y="158089"/>
                  </a:lnTo>
                  <a:lnTo>
                    <a:pt x="2916963" y="126942"/>
                  </a:lnTo>
                  <a:lnTo>
                    <a:pt x="2880487" y="98746"/>
                  </a:lnTo>
                  <a:lnTo>
                    <a:pt x="2841631" y="73691"/>
                  </a:lnTo>
                  <a:lnTo>
                    <a:pt x="2800587" y="51968"/>
                  </a:lnTo>
                  <a:lnTo>
                    <a:pt x="2757545" y="33768"/>
                  </a:lnTo>
                  <a:lnTo>
                    <a:pt x="2712696" y="19280"/>
                  </a:lnTo>
                  <a:lnTo>
                    <a:pt x="2666230" y="8696"/>
                  </a:lnTo>
                  <a:lnTo>
                    <a:pt x="2618338" y="2205"/>
                  </a:lnTo>
                  <a:lnTo>
                    <a:pt x="256921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9514" y="4153586"/>
              <a:ext cx="1450865" cy="1373080"/>
            </a:xfrm>
            <a:custGeom>
              <a:avLst/>
              <a:gdLst/>
              <a:ahLst/>
              <a:cxnLst/>
              <a:rect l="l" t="t" r="r" b="b"/>
              <a:pathLst>
                <a:path w="1089660" h="1031239">
                  <a:moveTo>
                    <a:pt x="544830" y="0"/>
                  </a:moveTo>
                  <a:lnTo>
                    <a:pt x="495239" y="2107"/>
                  </a:lnTo>
                  <a:lnTo>
                    <a:pt x="446896" y="8307"/>
                  </a:lnTo>
                  <a:lnTo>
                    <a:pt x="399992" y="18418"/>
                  </a:lnTo>
                  <a:lnTo>
                    <a:pt x="354721" y="32258"/>
                  </a:lnTo>
                  <a:lnTo>
                    <a:pt x="311274" y="49644"/>
                  </a:lnTo>
                  <a:lnTo>
                    <a:pt x="269843" y="70396"/>
                  </a:lnTo>
                  <a:lnTo>
                    <a:pt x="230622" y="94331"/>
                  </a:lnTo>
                  <a:lnTo>
                    <a:pt x="193803" y="121266"/>
                  </a:lnTo>
                  <a:lnTo>
                    <a:pt x="159577" y="151020"/>
                  </a:lnTo>
                  <a:lnTo>
                    <a:pt x="128137" y="183411"/>
                  </a:lnTo>
                  <a:lnTo>
                    <a:pt x="99675" y="218256"/>
                  </a:lnTo>
                  <a:lnTo>
                    <a:pt x="74385" y="255375"/>
                  </a:lnTo>
                  <a:lnTo>
                    <a:pt x="52457" y="294584"/>
                  </a:lnTo>
                  <a:lnTo>
                    <a:pt x="34085" y="335702"/>
                  </a:lnTo>
                  <a:lnTo>
                    <a:pt x="19461" y="378546"/>
                  </a:lnTo>
                  <a:lnTo>
                    <a:pt x="8777" y="422935"/>
                  </a:lnTo>
                  <a:lnTo>
                    <a:pt x="2226" y="468687"/>
                  </a:lnTo>
                  <a:lnTo>
                    <a:pt x="0" y="515620"/>
                  </a:lnTo>
                  <a:lnTo>
                    <a:pt x="2226" y="562552"/>
                  </a:lnTo>
                  <a:lnTo>
                    <a:pt x="8777" y="608304"/>
                  </a:lnTo>
                  <a:lnTo>
                    <a:pt x="19461" y="652693"/>
                  </a:lnTo>
                  <a:lnTo>
                    <a:pt x="34085" y="695537"/>
                  </a:lnTo>
                  <a:lnTo>
                    <a:pt x="52457" y="736655"/>
                  </a:lnTo>
                  <a:lnTo>
                    <a:pt x="74385" y="775864"/>
                  </a:lnTo>
                  <a:lnTo>
                    <a:pt x="99675" y="812983"/>
                  </a:lnTo>
                  <a:lnTo>
                    <a:pt x="128137" y="847828"/>
                  </a:lnTo>
                  <a:lnTo>
                    <a:pt x="159577" y="880219"/>
                  </a:lnTo>
                  <a:lnTo>
                    <a:pt x="193803" y="909973"/>
                  </a:lnTo>
                  <a:lnTo>
                    <a:pt x="230622" y="936908"/>
                  </a:lnTo>
                  <a:lnTo>
                    <a:pt x="269843" y="960843"/>
                  </a:lnTo>
                  <a:lnTo>
                    <a:pt x="311274" y="981595"/>
                  </a:lnTo>
                  <a:lnTo>
                    <a:pt x="354721" y="998981"/>
                  </a:lnTo>
                  <a:lnTo>
                    <a:pt x="399992" y="1012821"/>
                  </a:lnTo>
                  <a:lnTo>
                    <a:pt x="446896" y="1022932"/>
                  </a:lnTo>
                  <a:lnTo>
                    <a:pt x="495239" y="1029132"/>
                  </a:lnTo>
                  <a:lnTo>
                    <a:pt x="544830" y="1031240"/>
                  </a:lnTo>
                  <a:lnTo>
                    <a:pt x="594420" y="1029132"/>
                  </a:lnTo>
                  <a:lnTo>
                    <a:pt x="642763" y="1022932"/>
                  </a:lnTo>
                  <a:lnTo>
                    <a:pt x="689667" y="1012821"/>
                  </a:lnTo>
                  <a:lnTo>
                    <a:pt x="734938" y="998981"/>
                  </a:lnTo>
                  <a:lnTo>
                    <a:pt x="778385" y="981595"/>
                  </a:lnTo>
                  <a:lnTo>
                    <a:pt x="819816" y="960843"/>
                  </a:lnTo>
                  <a:lnTo>
                    <a:pt x="859037" y="936908"/>
                  </a:lnTo>
                  <a:lnTo>
                    <a:pt x="895856" y="909973"/>
                  </a:lnTo>
                  <a:lnTo>
                    <a:pt x="930082" y="880219"/>
                  </a:lnTo>
                  <a:lnTo>
                    <a:pt x="961522" y="847828"/>
                  </a:lnTo>
                  <a:lnTo>
                    <a:pt x="989984" y="812983"/>
                  </a:lnTo>
                  <a:lnTo>
                    <a:pt x="1015274" y="775864"/>
                  </a:lnTo>
                  <a:lnTo>
                    <a:pt x="1037202" y="736655"/>
                  </a:lnTo>
                  <a:lnTo>
                    <a:pt x="1055574" y="695537"/>
                  </a:lnTo>
                  <a:lnTo>
                    <a:pt x="1070198" y="652693"/>
                  </a:lnTo>
                  <a:lnTo>
                    <a:pt x="1080882" y="608304"/>
                  </a:lnTo>
                  <a:lnTo>
                    <a:pt x="1087433" y="562552"/>
                  </a:lnTo>
                  <a:lnTo>
                    <a:pt x="1089660" y="515620"/>
                  </a:lnTo>
                  <a:lnTo>
                    <a:pt x="1087433" y="468687"/>
                  </a:lnTo>
                  <a:lnTo>
                    <a:pt x="1080882" y="422935"/>
                  </a:lnTo>
                  <a:lnTo>
                    <a:pt x="1070198" y="378546"/>
                  </a:lnTo>
                  <a:lnTo>
                    <a:pt x="1055574" y="335702"/>
                  </a:lnTo>
                  <a:lnTo>
                    <a:pt x="1037202" y="294584"/>
                  </a:lnTo>
                  <a:lnTo>
                    <a:pt x="1015274" y="255375"/>
                  </a:lnTo>
                  <a:lnTo>
                    <a:pt x="989984" y="218256"/>
                  </a:lnTo>
                  <a:lnTo>
                    <a:pt x="961522" y="183411"/>
                  </a:lnTo>
                  <a:lnTo>
                    <a:pt x="930082" y="151020"/>
                  </a:lnTo>
                  <a:lnTo>
                    <a:pt x="895856" y="121266"/>
                  </a:lnTo>
                  <a:lnTo>
                    <a:pt x="859037" y="94331"/>
                  </a:lnTo>
                  <a:lnTo>
                    <a:pt x="819816" y="70396"/>
                  </a:lnTo>
                  <a:lnTo>
                    <a:pt x="778385" y="49644"/>
                  </a:lnTo>
                  <a:lnTo>
                    <a:pt x="734938" y="32258"/>
                  </a:lnTo>
                  <a:lnTo>
                    <a:pt x="689667" y="18418"/>
                  </a:lnTo>
                  <a:lnTo>
                    <a:pt x="642763" y="8307"/>
                  </a:lnTo>
                  <a:lnTo>
                    <a:pt x="594420" y="2107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8" name="object 18"/>
            <p:cNvSpPr/>
            <p:nvPr/>
          </p:nvSpPr>
          <p:spPr>
            <a:xfrm>
              <a:off x="2979514" y="4153586"/>
              <a:ext cx="1450865" cy="1373080"/>
            </a:xfrm>
            <a:custGeom>
              <a:avLst/>
              <a:gdLst/>
              <a:ahLst/>
              <a:cxnLst/>
              <a:rect l="l" t="t" r="r" b="b"/>
              <a:pathLst>
                <a:path w="1089660" h="1031239">
                  <a:moveTo>
                    <a:pt x="0" y="515620"/>
                  </a:moveTo>
                  <a:lnTo>
                    <a:pt x="2226" y="468687"/>
                  </a:lnTo>
                  <a:lnTo>
                    <a:pt x="8777" y="422935"/>
                  </a:lnTo>
                  <a:lnTo>
                    <a:pt x="19461" y="378546"/>
                  </a:lnTo>
                  <a:lnTo>
                    <a:pt x="34085" y="335702"/>
                  </a:lnTo>
                  <a:lnTo>
                    <a:pt x="52457" y="294584"/>
                  </a:lnTo>
                  <a:lnTo>
                    <a:pt x="74385" y="255375"/>
                  </a:lnTo>
                  <a:lnTo>
                    <a:pt x="99675" y="218256"/>
                  </a:lnTo>
                  <a:lnTo>
                    <a:pt x="128137" y="183411"/>
                  </a:lnTo>
                  <a:lnTo>
                    <a:pt x="159577" y="151020"/>
                  </a:lnTo>
                  <a:lnTo>
                    <a:pt x="193803" y="121266"/>
                  </a:lnTo>
                  <a:lnTo>
                    <a:pt x="230622" y="94331"/>
                  </a:lnTo>
                  <a:lnTo>
                    <a:pt x="269843" y="70396"/>
                  </a:lnTo>
                  <a:lnTo>
                    <a:pt x="311274" y="49644"/>
                  </a:lnTo>
                  <a:lnTo>
                    <a:pt x="354721" y="32258"/>
                  </a:lnTo>
                  <a:lnTo>
                    <a:pt x="399992" y="18418"/>
                  </a:lnTo>
                  <a:lnTo>
                    <a:pt x="446896" y="8307"/>
                  </a:lnTo>
                  <a:lnTo>
                    <a:pt x="495239" y="2107"/>
                  </a:lnTo>
                  <a:lnTo>
                    <a:pt x="544830" y="0"/>
                  </a:lnTo>
                  <a:lnTo>
                    <a:pt x="594420" y="2107"/>
                  </a:lnTo>
                  <a:lnTo>
                    <a:pt x="642763" y="8307"/>
                  </a:lnTo>
                  <a:lnTo>
                    <a:pt x="689667" y="18418"/>
                  </a:lnTo>
                  <a:lnTo>
                    <a:pt x="734938" y="32258"/>
                  </a:lnTo>
                  <a:lnTo>
                    <a:pt x="778385" y="49644"/>
                  </a:lnTo>
                  <a:lnTo>
                    <a:pt x="819816" y="70396"/>
                  </a:lnTo>
                  <a:lnTo>
                    <a:pt x="859037" y="94331"/>
                  </a:lnTo>
                  <a:lnTo>
                    <a:pt x="895856" y="121266"/>
                  </a:lnTo>
                  <a:lnTo>
                    <a:pt x="930082" y="151020"/>
                  </a:lnTo>
                  <a:lnTo>
                    <a:pt x="961522" y="183411"/>
                  </a:lnTo>
                  <a:lnTo>
                    <a:pt x="989984" y="218256"/>
                  </a:lnTo>
                  <a:lnTo>
                    <a:pt x="1015274" y="255375"/>
                  </a:lnTo>
                  <a:lnTo>
                    <a:pt x="1037202" y="294584"/>
                  </a:lnTo>
                  <a:lnTo>
                    <a:pt x="1055574" y="335702"/>
                  </a:lnTo>
                  <a:lnTo>
                    <a:pt x="1070198" y="378546"/>
                  </a:lnTo>
                  <a:lnTo>
                    <a:pt x="1080882" y="422935"/>
                  </a:lnTo>
                  <a:lnTo>
                    <a:pt x="1087433" y="468687"/>
                  </a:lnTo>
                  <a:lnTo>
                    <a:pt x="1089660" y="515620"/>
                  </a:lnTo>
                  <a:lnTo>
                    <a:pt x="1087433" y="562552"/>
                  </a:lnTo>
                  <a:lnTo>
                    <a:pt x="1080882" y="608304"/>
                  </a:lnTo>
                  <a:lnTo>
                    <a:pt x="1070198" y="652693"/>
                  </a:lnTo>
                  <a:lnTo>
                    <a:pt x="1055574" y="695537"/>
                  </a:lnTo>
                  <a:lnTo>
                    <a:pt x="1037202" y="736655"/>
                  </a:lnTo>
                  <a:lnTo>
                    <a:pt x="1015274" y="775864"/>
                  </a:lnTo>
                  <a:lnTo>
                    <a:pt x="989984" y="812983"/>
                  </a:lnTo>
                  <a:lnTo>
                    <a:pt x="961522" y="847828"/>
                  </a:lnTo>
                  <a:lnTo>
                    <a:pt x="930082" y="880219"/>
                  </a:lnTo>
                  <a:lnTo>
                    <a:pt x="895856" y="909973"/>
                  </a:lnTo>
                  <a:lnTo>
                    <a:pt x="859037" y="936908"/>
                  </a:lnTo>
                  <a:lnTo>
                    <a:pt x="819816" y="960843"/>
                  </a:lnTo>
                  <a:lnTo>
                    <a:pt x="778385" y="981595"/>
                  </a:lnTo>
                  <a:lnTo>
                    <a:pt x="734938" y="998981"/>
                  </a:lnTo>
                  <a:lnTo>
                    <a:pt x="689667" y="1012821"/>
                  </a:lnTo>
                  <a:lnTo>
                    <a:pt x="642763" y="1022932"/>
                  </a:lnTo>
                  <a:lnTo>
                    <a:pt x="594420" y="1029132"/>
                  </a:lnTo>
                  <a:lnTo>
                    <a:pt x="544830" y="1031240"/>
                  </a:lnTo>
                  <a:lnTo>
                    <a:pt x="495239" y="1029132"/>
                  </a:lnTo>
                  <a:lnTo>
                    <a:pt x="446896" y="1022932"/>
                  </a:lnTo>
                  <a:lnTo>
                    <a:pt x="399992" y="1012821"/>
                  </a:lnTo>
                  <a:lnTo>
                    <a:pt x="354721" y="998981"/>
                  </a:lnTo>
                  <a:lnTo>
                    <a:pt x="311274" y="981595"/>
                  </a:lnTo>
                  <a:lnTo>
                    <a:pt x="269843" y="960843"/>
                  </a:lnTo>
                  <a:lnTo>
                    <a:pt x="230622" y="936908"/>
                  </a:lnTo>
                  <a:lnTo>
                    <a:pt x="193803" y="909973"/>
                  </a:lnTo>
                  <a:lnTo>
                    <a:pt x="159577" y="880219"/>
                  </a:lnTo>
                  <a:lnTo>
                    <a:pt x="128137" y="847828"/>
                  </a:lnTo>
                  <a:lnTo>
                    <a:pt x="99675" y="812983"/>
                  </a:lnTo>
                  <a:lnTo>
                    <a:pt x="74385" y="775864"/>
                  </a:lnTo>
                  <a:lnTo>
                    <a:pt x="52457" y="736655"/>
                  </a:lnTo>
                  <a:lnTo>
                    <a:pt x="34085" y="695537"/>
                  </a:lnTo>
                  <a:lnTo>
                    <a:pt x="19461" y="652693"/>
                  </a:lnTo>
                  <a:lnTo>
                    <a:pt x="8777" y="608304"/>
                  </a:lnTo>
                  <a:lnTo>
                    <a:pt x="2226" y="562552"/>
                  </a:lnTo>
                  <a:lnTo>
                    <a:pt x="0" y="51562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0" name="object 20"/>
            <p:cNvSpPr/>
            <p:nvPr/>
          </p:nvSpPr>
          <p:spPr>
            <a:xfrm>
              <a:off x="2979514" y="4153586"/>
              <a:ext cx="1450865" cy="1373080"/>
            </a:xfrm>
            <a:custGeom>
              <a:avLst/>
              <a:gdLst/>
              <a:ahLst/>
              <a:cxnLst/>
              <a:rect l="l" t="t" r="r" b="b"/>
              <a:pathLst>
                <a:path w="1089660" h="1031239">
                  <a:moveTo>
                    <a:pt x="0" y="515620"/>
                  </a:moveTo>
                  <a:lnTo>
                    <a:pt x="2226" y="468687"/>
                  </a:lnTo>
                  <a:lnTo>
                    <a:pt x="8777" y="422935"/>
                  </a:lnTo>
                  <a:lnTo>
                    <a:pt x="19461" y="378546"/>
                  </a:lnTo>
                  <a:lnTo>
                    <a:pt x="34085" y="335702"/>
                  </a:lnTo>
                  <a:lnTo>
                    <a:pt x="52457" y="294584"/>
                  </a:lnTo>
                  <a:lnTo>
                    <a:pt x="74385" y="255375"/>
                  </a:lnTo>
                  <a:lnTo>
                    <a:pt x="99675" y="218256"/>
                  </a:lnTo>
                  <a:lnTo>
                    <a:pt x="128137" y="183411"/>
                  </a:lnTo>
                  <a:lnTo>
                    <a:pt x="159577" y="151020"/>
                  </a:lnTo>
                  <a:lnTo>
                    <a:pt x="193803" y="121266"/>
                  </a:lnTo>
                  <a:lnTo>
                    <a:pt x="230622" y="94331"/>
                  </a:lnTo>
                  <a:lnTo>
                    <a:pt x="269843" y="70396"/>
                  </a:lnTo>
                  <a:lnTo>
                    <a:pt x="311274" y="49644"/>
                  </a:lnTo>
                  <a:lnTo>
                    <a:pt x="354721" y="32258"/>
                  </a:lnTo>
                  <a:lnTo>
                    <a:pt x="399992" y="18418"/>
                  </a:lnTo>
                  <a:lnTo>
                    <a:pt x="446896" y="8307"/>
                  </a:lnTo>
                  <a:lnTo>
                    <a:pt x="495239" y="2107"/>
                  </a:lnTo>
                  <a:lnTo>
                    <a:pt x="544830" y="0"/>
                  </a:lnTo>
                  <a:lnTo>
                    <a:pt x="594420" y="2107"/>
                  </a:lnTo>
                  <a:lnTo>
                    <a:pt x="642763" y="8307"/>
                  </a:lnTo>
                  <a:lnTo>
                    <a:pt x="689667" y="18418"/>
                  </a:lnTo>
                  <a:lnTo>
                    <a:pt x="734938" y="32258"/>
                  </a:lnTo>
                  <a:lnTo>
                    <a:pt x="778385" y="49644"/>
                  </a:lnTo>
                  <a:lnTo>
                    <a:pt x="819816" y="70396"/>
                  </a:lnTo>
                  <a:lnTo>
                    <a:pt x="859037" y="94331"/>
                  </a:lnTo>
                  <a:lnTo>
                    <a:pt x="895856" y="121266"/>
                  </a:lnTo>
                  <a:lnTo>
                    <a:pt x="930082" y="151020"/>
                  </a:lnTo>
                  <a:lnTo>
                    <a:pt x="961522" y="183411"/>
                  </a:lnTo>
                  <a:lnTo>
                    <a:pt x="989984" y="218256"/>
                  </a:lnTo>
                  <a:lnTo>
                    <a:pt x="1015274" y="255375"/>
                  </a:lnTo>
                  <a:lnTo>
                    <a:pt x="1037202" y="294584"/>
                  </a:lnTo>
                  <a:lnTo>
                    <a:pt x="1055574" y="335702"/>
                  </a:lnTo>
                  <a:lnTo>
                    <a:pt x="1070198" y="378546"/>
                  </a:lnTo>
                  <a:lnTo>
                    <a:pt x="1080882" y="422935"/>
                  </a:lnTo>
                  <a:lnTo>
                    <a:pt x="1087433" y="468687"/>
                  </a:lnTo>
                  <a:lnTo>
                    <a:pt x="1089660" y="515620"/>
                  </a:lnTo>
                  <a:lnTo>
                    <a:pt x="1087433" y="562552"/>
                  </a:lnTo>
                  <a:lnTo>
                    <a:pt x="1080882" y="608304"/>
                  </a:lnTo>
                  <a:lnTo>
                    <a:pt x="1070198" y="652693"/>
                  </a:lnTo>
                  <a:lnTo>
                    <a:pt x="1055574" y="695537"/>
                  </a:lnTo>
                  <a:lnTo>
                    <a:pt x="1037202" y="736655"/>
                  </a:lnTo>
                  <a:lnTo>
                    <a:pt x="1015274" y="775864"/>
                  </a:lnTo>
                  <a:lnTo>
                    <a:pt x="989984" y="812983"/>
                  </a:lnTo>
                  <a:lnTo>
                    <a:pt x="961522" y="847828"/>
                  </a:lnTo>
                  <a:lnTo>
                    <a:pt x="930082" y="880219"/>
                  </a:lnTo>
                  <a:lnTo>
                    <a:pt x="895856" y="909973"/>
                  </a:lnTo>
                  <a:lnTo>
                    <a:pt x="859037" y="936908"/>
                  </a:lnTo>
                  <a:lnTo>
                    <a:pt x="819816" y="960843"/>
                  </a:lnTo>
                  <a:lnTo>
                    <a:pt x="778385" y="981595"/>
                  </a:lnTo>
                  <a:lnTo>
                    <a:pt x="734938" y="998981"/>
                  </a:lnTo>
                  <a:lnTo>
                    <a:pt x="689667" y="1012821"/>
                  </a:lnTo>
                  <a:lnTo>
                    <a:pt x="642763" y="1022932"/>
                  </a:lnTo>
                  <a:lnTo>
                    <a:pt x="594420" y="1029132"/>
                  </a:lnTo>
                  <a:lnTo>
                    <a:pt x="544830" y="1031240"/>
                  </a:lnTo>
                  <a:lnTo>
                    <a:pt x="495239" y="1029132"/>
                  </a:lnTo>
                  <a:lnTo>
                    <a:pt x="446896" y="1022932"/>
                  </a:lnTo>
                  <a:lnTo>
                    <a:pt x="399992" y="1012821"/>
                  </a:lnTo>
                  <a:lnTo>
                    <a:pt x="354721" y="998981"/>
                  </a:lnTo>
                  <a:lnTo>
                    <a:pt x="311274" y="981595"/>
                  </a:lnTo>
                  <a:lnTo>
                    <a:pt x="269843" y="960843"/>
                  </a:lnTo>
                  <a:lnTo>
                    <a:pt x="230622" y="936908"/>
                  </a:lnTo>
                  <a:lnTo>
                    <a:pt x="193803" y="909973"/>
                  </a:lnTo>
                  <a:lnTo>
                    <a:pt x="159577" y="880219"/>
                  </a:lnTo>
                  <a:lnTo>
                    <a:pt x="128137" y="847828"/>
                  </a:lnTo>
                  <a:lnTo>
                    <a:pt x="99675" y="812983"/>
                  </a:lnTo>
                  <a:lnTo>
                    <a:pt x="74385" y="775864"/>
                  </a:lnTo>
                  <a:lnTo>
                    <a:pt x="52457" y="736655"/>
                  </a:lnTo>
                  <a:lnTo>
                    <a:pt x="34085" y="695537"/>
                  </a:lnTo>
                  <a:lnTo>
                    <a:pt x="19461" y="652693"/>
                  </a:lnTo>
                  <a:lnTo>
                    <a:pt x="8777" y="608304"/>
                  </a:lnTo>
                  <a:lnTo>
                    <a:pt x="2226" y="562552"/>
                  </a:lnTo>
                  <a:lnTo>
                    <a:pt x="0" y="51562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1" name="object 21"/>
            <p:cNvSpPr/>
            <p:nvPr/>
          </p:nvSpPr>
          <p:spPr>
            <a:xfrm>
              <a:off x="221519" y="4022188"/>
              <a:ext cx="4139531" cy="1437337"/>
            </a:xfrm>
            <a:custGeom>
              <a:avLst/>
              <a:gdLst/>
              <a:ahLst/>
              <a:cxnLst/>
              <a:rect l="l" t="t" r="r" b="b"/>
              <a:pathLst>
                <a:path w="3108960" h="1079500">
                  <a:moveTo>
                    <a:pt x="2569210" y="0"/>
                  </a:moveTo>
                  <a:lnTo>
                    <a:pt x="539750" y="0"/>
                  </a:lnTo>
                  <a:lnTo>
                    <a:pt x="490621" y="2205"/>
                  </a:lnTo>
                  <a:lnTo>
                    <a:pt x="442729" y="8696"/>
                  </a:lnTo>
                  <a:lnTo>
                    <a:pt x="396263" y="19280"/>
                  </a:lnTo>
                  <a:lnTo>
                    <a:pt x="351414" y="33768"/>
                  </a:lnTo>
                  <a:lnTo>
                    <a:pt x="308372" y="51968"/>
                  </a:lnTo>
                  <a:lnTo>
                    <a:pt x="267328" y="73691"/>
                  </a:lnTo>
                  <a:lnTo>
                    <a:pt x="228472" y="98746"/>
                  </a:lnTo>
                  <a:lnTo>
                    <a:pt x="191996" y="126942"/>
                  </a:lnTo>
                  <a:lnTo>
                    <a:pt x="158089" y="158089"/>
                  </a:lnTo>
                  <a:lnTo>
                    <a:pt x="126942" y="191996"/>
                  </a:lnTo>
                  <a:lnTo>
                    <a:pt x="98746" y="228472"/>
                  </a:lnTo>
                  <a:lnTo>
                    <a:pt x="73691" y="267328"/>
                  </a:lnTo>
                  <a:lnTo>
                    <a:pt x="51968" y="308372"/>
                  </a:lnTo>
                  <a:lnTo>
                    <a:pt x="33768" y="351414"/>
                  </a:lnTo>
                  <a:lnTo>
                    <a:pt x="19280" y="396263"/>
                  </a:lnTo>
                  <a:lnTo>
                    <a:pt x="8696" y="442729"/>
                  </a:lnTo>
                  <a:lnTo>
                    <a:pt x="2205" y="490621"/>
                  </a:lnTo>
                  <a:lnTo>
                    <a:pt x="0" y="539750"/>
                  </a:lnTo>
                  <a:lnTo>
                    <a:pt x="2205" y="588878"/>
                  </a:lnTo>
                  <a:lnTo>
                    <a:pt x="8696" y="636770"/>
                  </a:lnTo>
                  <a:lnTo>
                    <a:pt x="19280" y="683236"/>
                  </a:lnTo>
                  <a:lnTo>
                    <a:pt x="33768" y="728085"/>
                  </a:lnTo>
                  <a:lnTo>
                    <a:pt x="51968" y="771127"/>
                  </a:lnTo>
                  <a:lnTo>
                    <a:pt x="73691" y="812171"/>
                  </a:lnTo>
                  <a:lnTo>
                    <a:pt x="98746" y="851027"/>
                  </a:lnTo>
                  <a:lnTo>
                    <a:pt x="126942" y="887503"/>
                  </a:lnTo>
                  <a:lnTo>
                    <a:pt x="158089" y="921410"/>
                  </a:lnTo>
                  <a:lnTo>
                    <a:pt x="191996" y="952557"/>
                  </a:lnTo>
                  <a:lnTo>
                    <a:pt x="228472" y="980753"/>
                  </a:lnTo>
                  <a:lnTo>
                    <a:pt x="267328" y="1005808"/>
                  </a:lnTo>
                  <a:lnTo>
                    <a:pt x="308372" y="1027531"/>
                  </a:lnTo>
                  <a:lnTo>
                    <a:pt x="351414" y="1045731"/>
                  </a:lnTo>
                  <a:lnTo>
                    <a:pt x="396263" y="1060219"/>
                  </a:lnTo>
                  <a:lnTo>
                    <a:pt x="442729" y="1070803"/>
                  </a:lnTo>
                  <a:lnTo>
                    <a:pt x="490621" y="1077294"/>
                  </a:lnTo>
                  <a:lnTo>
                    <a:pt x="539750" y="1079500"/>
                  </a:lnTo>
                  <a:lnTo>
                    <a:pt x="2569210" y="1079500"/>
                  </a:lnTo>
                  <a:lnTo>
                    <a:pt x="2618338" y="1077294"/>
                  </a:lnTo>
                  <a:lnTo>
                    <a:pt x="2666230" y="1070803"/>
                  </a:lnTo>
                  <a:lnTo>
                    <a:pt x="2712696" y="1060219"/>
                  </a:lnTo>
                  <a:lnTo>
                    <a:pt x="2757545" y="1045731"/>
                  </a:lnTo>
                  <a:lnTo>
                    <a:pt x="2800587" y="1027531"/>
                  </a:lnTo>
                  <a:lnTo>
                    <a:pt x="2841631" y="1005808"/>
                  </a:lnTo>
                  <a:lnTo>
                    <a:pt x="2880487" y="980753"/>
                  </a:lnTo>
                  <a:lnTo>
                    <a:pt x="2916963" y="952557"/>
                  </a:lnTo>
                  <a:lnTo>
                    <a:pt x="2950870" y="921410"/>
                  </a:lnTo>
                  <a:lnTo>
                    <a:pt x="2982017" y="887503"/>
                  </a:lnTo>
                  <a:lnTo>
                    <a:pt x="3010213" y="851027"/>
                  </a:lnTo>
                  <a:lnTo>
                    <a:pt x="3035268" y="812171"/>
                  </a:lnTo>
                  <a:lnTo>
                    <a:pt x="3056991" y="771127"/>
                  </a:lnTo>
                  <a:lnTo>
                    <a:pt x="3075191" y="728085"/>
                  </a:lnTo>
                  <a:lnTo>
                    <a:pt x="3089679" y="683236"/>
                  </a:lnTo>
                  <a:lnTo>
                    <a:pt x="3100263" y="636770"/>
                  </a:lnTo>
                  <a:lnTo>
                    <a:pt x="3106754" y="588878"/>
                  </a:lnTo>
                  <a:lnTo>
                    <a:pt x="3108960" y="539750"/>
                  </a:lnTo>
                  <a:lnTo>
                    <a:pt x="3106754" y="490621"/>
                  </a:lnTo>
                  <a:lnTo>
                    <a:pt x="3100263" y="442729"/>
                  </a:lnTo>
                  <a:lnTo>
                    <a:pt x="3089679" y="396263"/>
                  </a:lnTo>
                  <a:lnTo>
                    <a:pt x="3075191" y="351414"/>
                  </a:lnTo>
                  <a:lnTo>
                    <a:pt x="3056991" y="308372"/>
                  </a:lnTo>
                  <a:lnTo>
                    <a:pt x="3035268" y="267328"/>
                  </a:lnTo>
                  <a:lnTo>
                    <a:pt x="3010213" y="228472"/>
                  </a:lnTo>
                  <a:lnTo>
                    <a:pt x="2982017" y="191996"/>
                  </a:lnTo>
                  <a:lnTo>
                    <a:pt x="2950870" y="158089"/>
                  </a:lnTo>
                  <a:lnTo>
                    <a:pt x="2916963" y="126942"/>
                  </a:lnTo>
                  <a:lnTo>
                    <a:pt x="2880487" y="98746"/>
                  </a:lnTo>
                  <a:lnTo>
                    <a:pt x="2841631" y="73691"/>
                  </a:lnTo>
                  <a:lnTo>
                    <a:pt x="2800587" y="51968"/>
                  </a:lnTo>
                  <a:lnTo>
                    <a:pt x="2757545" y="33768"/>
                  </a:lnTo>
                  <a:lnTo>
                    <a:pt x="2712696" y="19280"/>
                  </a:lnTo>
                  <a:lnTo>
                    <a:pt x="2666230" y="8696"/>
                  </a:lnTo>
                  <a:lnTo>
                    <a:pt x="2618338" y="2205"/>
                  </a:lnTo>
                  <a:lnTo>
                    <a:pt x="256921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22" name="object 22"/>
            <p:cNvSpPr/>
            <p:nvPr/>
          </p:nvSpPr>
          <p:spPr>
            <a:xfrm>
              <a:off x="290794" y="4063762"/>
              <a:ext cx="4139531" cy="1437337"/>
            </a:xfrm>
            <a:custGeom>
              <a:avLst/>
              <a:gdLst/>
              <a:ahLst/>
              <a:cxnLst/>
              <a:rect l="l" t="t" r="r" b="b"/>
              <a:pathLst>
                <a:path w="3108960" h="1079500">
                  <a:moveTo>
                    <a:pt x="0" y="539750"/>
                  </a:moveTo>
                  <a:lnTo>
                    <a:pt x="2205" y="490621"/>
                  </a:lnTo>
                  <a:lnTo>
                    <a:pt x="8696" y="442729"/>
                  </a:lnTo>
                  <a:lnTo>
                    <a:pt x="19280" y="396263"/>
                  </a:lnTo>
                  <a:lnTo>
                    <a:pt x="33768" y="351414"/>
                  </a:lnTo>
                  <a:lnTo>
                    <a:pt x="51968" y="308372"/>
                  </a:lnTo>
                  <a:lnTo>
                    <a:pt x="73691" y="267328"/>
                  </a:lnTo>
                  <a:lnTo>
                    <a:pt x="98746" y="228472"/>
                  </a:lnTo>
                  <a:lnTo>
                    <a:pt x="126942" y="191996"/>
                  </a:lnTo>
                  <a:lnTo>
                    <a:pt x="158089" y="158089"/>
                  </a:lnTo>
                  <a:lnTo>
                    <a:pt x="191996" y="126942"/>
                  </a:lnTo>
                  <a:lnTo>
                    <a:pt x="228472" y="98746"/>
                  </a:lnTo>
                  <a:lnTo>
                    <a:pt x="267328" y="73691"/>
                  </a:lnTo>
                  <a:lnTo>
                    <a:pt x="308372" y="51968"/>
                  </a:lnTo>
                  <a:lnTo>
                    <a:pt x="351414" y="33768"/>
                  </a:lnTo>
                  <a:lnTo>
                    <a:pt x="396263" y="19280"/>
                  </a:lnTo>
                  <a:lnTo>
                    <a:pt x="442729" y="8696"/>
                  </a:lnTo>
                  <a:lnTo>
                    <a:pt x="490621" y="2205"/>
                  </a:lnTo>
                  <a:lnTo>
                    <a:pt x="539750" y="0"/>
                  </a:lnTo>
                  <a:lnTo>
                    <a:pt x="2569210" y="0"/>
                  </a:lnTo>
                  <a:lnTo>
                    <a:pt x="2618338" y="2205"/>
                  </a:lnTo>
                  <a:lnTo>
                    <a:pt x="2666230" y="8696"/>
                  </a:lnTo>
                  <a:lnTo>
                    <a:pt x="2712696" y="19280"/>
                  </a:lnTo>
                  <a:lnTo>
                    <a:pt x="2757545" y="33768"/>
                  </a:lnTo>
                  <a:lnTo>
                    <a:pt x="2800587" y="51968"/>
                  </a:lnTo>
                  <a:lnTo>
                    <a:pt x="2841631" y="73691"/>
                  </a:lnTo>
                  <a:lnTo>
                    <a:pt x="2880487" y="98746"/>
                  </a:lnTo>
                  <a:lnTo>
                    <a:pt x="2916963" y="126942"/>
                  </a:lnTo>
                  <a:lnTo>
                    <a:pt x="2950870" y="158089"/>
                  </a:lnTo>
                  <a:lnTo>
                    <a:pt x="2982017" y="191996"/>
                  </a:lnTo>
                  <a:lnTo>
                    <a:pt x="3010213" y="228472"/>
                  </a:lnTo>
                  <a:lnTo>
                    <a:pt x="3035268" y="267328"/>
                  </a:lnTo>
                  <a:lnTo>
                    <a:pt x="3056991" y="308372"/>
                  </a:lnTo>
                  <a:lnTo>
                    <a:pt x="3075191" y="351414"/>
                  </a:lnTo>
                  <a:lnTo>
                    <a:pt x="3089679" y="396263"/>
                  </a:lnTo>
                  <a:lnTo>
                    <a:pt x="3100263" y="442729"/>
                  </a:lnTo>
                  <a:lnTo>
                    <a:pt x="3106754" y="490621"/>
                  </a:lnTo>
                  <a:lnTo>
                    <a:pt x="3108960" y="539750"/>
                  </a:lnTo>
                  <a:lnTo>
                    <a:pt x="3106754" y="588878"/>
                  </a:lnTo>
                  <a:lnTo>
                    <a:pt x="3100263" y="636770"/>
                  </a:lnTo>
                  <a:lnTo>
                    <a:pt x="3089679" y="683236"/>
                  </a:lnTo>
                  <a:lnTo>
                    <a:pt x="3075191" y="728085"/>
                  </a:lnTo>
                  <a:lnTo>
                    <a:pt x="3056991" y="771127"/>
                  </a:lnTo>
                  <a:lnTo>
                    <a:pt x="3035268" y="812171"/>
                  </a:lnTo>
                  <a:lnTo>
                    <a:pt x="3010213" y="851027"/>
                  </a:lnTo>
                  <a:lnTo>
                    <a:pt x="2982017" y="887503"/>
                  </a:lnTo>
                  <a:lnTo>
                    <a:pt x="2950870" y="921410"/>
                  </a:lnTo>
                  <a:lnTo>
                    <a:pt x="2916963" y="952557"/>
                  </a:lnTo>
                  <a:lnTo>
                    <a:pt x="2880487" y="980753"/>
                  </a:lnTo>
                  <a:lnTo>
                    <a:pt x="2841631" y="1005808"/>
                  </a:lnTo>
                  <a:lnTo>
                    <a:pt x="2800587" y="1027531"/>
                  </a:lnTo>
                  <a:lnTo>
                    <a:pt x="2757545" y="1045731"/>
                  </a:lnTo>
                  <a:lnTo>
                    <a:pt x="2712696" y="1060219"/>
                  </a:lnTo>
                  <a:lnTo>
                    <a:pt x="2666230" y="1070803"/>
                  </a:lnTo>
                  <a:lnTo>
                    <a:pt x="2618338" y="1077294"/>
                  </a:lnTo>
                  <a:lnTo>
                    <a:pt x="2569210" y="1079500"/>
                  </a:lnTo>
                  <a:lnTo>
                    <a:pt x="539750" y="1079500"/>
                  </a:lnTo>
                  <a:lnTo>
                    <a:pt x="490621" y="1077294"/>
                  </a:lnTo>
                  <a:lnTo>
                    <a:pt x="442729" y="1070803"/>
                  </a:lnTo>
                  <a:lnTo>
                    <a:pt x="396263" y="1060219"/>
                  </a:lnTo>
                  <a:lnTo>
                    <a:pt x="351414" y="1045731"/>
                  </a:lnTo>
                  <a:lnTo>
                    <a:pt x="308372" y="1027531"/>
                  </a:lnTo>
                  <a:lnTo>
                    <a:pt x="267328" y="1005808"/>
                  </a:lnTo>
                  <a:lnTo>
                    <a:pt x="228472" y="980753"/>
                  </a:lnTo>
                  <a:lnTo>
                    <a:pt x="191996" y="952557"/>
                  </a:lnTo>
                  <a:lnTo>
                    <a:pt x="158089" y="921410"/>
                  </a:lnTo>
                  <a:lnTo>
                    <a:pt x="126942" y="887503"/>
                  </a:lnTo>
                  <a:lnTo>
                    <a:pt x="98746" y="851027"/>
                  </a:lnTo>
                  <a:lnTo>
                    <a:pt x="73691" y="812171"/>
                  </a:lnTo>
                  <a:lnTo>
                    <a:pt x="51968" y="771127"/>
                  </a:lnTo>
                  <a:lnTo>
                    <a:pt x="33768" y="728085"/>
                  </a:lnTo>
                  <a:lnTo>
                    <a:pt x="19280" y="683236"/>
                  </a:lnTo>
                  <a:lnTo>
                    <a:pt x="8696" y="636770"/>
                  </a:lnTo>
                  <a:lnTo>
                    <a:pt x="2205" y="588878"/>
                  </a:lnTo>
                  <a:lnTo>
                    <a:pt x="0" y="539750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E0C1D9F0-5A84-4CDB-87DC-64A14272AFC2}"/>
                </a:ext>
              </a:extLst>
            </p:cNvPr>
            <p:cNvGrpSpPr/>
            <p:nvPr/>
          </p:nvGrpSpPr>
          <p:grpSpPr>
            <a:xfrm>
              <a:off x="512976" y="4140833"/>
              <a:ext cx="4038704" cy="1384072"/>
              <a:chOff x="512976" y="1813263"/>
              <a:chExt cx="4038704" cy="1384072"/>
            </a:xfrm>
          </p:grpSpPr>
          <p:sp>
            <p:nvSpPr>
              <p:cNvPr id="25" name="object 25"/>
              <p:cNvSpPr/>
              <p:nvPr/>
            </p:nvSpPr>
            <p:spPr>
              <a:xfrm>
                <a:off x="3100420" y="1827637"/>
                <a:ext cx="1450865" cy="1369698"/>
              </a:xfrm>
              <a:custGeom>
                <a:avLst/>
                <a:gdLst/>
                <a:ahLst/>
                <a:cxnLst/>
                <a:rect l="l" t="t" r="r" b="b"/>
                <a:pathLst>
                  <a:path w="1089660" h="1028700">
                    <a:moveTo>
                      <a:pt x="544830" y="0"/>
                    </a:moveTo>
                    <a:lnTo>
                      <a:pt x="495239" y="2101"/>
                    </a:lnTo>
                    <a:lnTo>
                      <a:pt x="446896" y="8286"/>
                    </a:lnTo>
                    <a:lnTo>
                      <a:pt x="399992" y="18372"/>
                    </a:lnTo>
                    <a:lnTo>
                      <a:pt x="354721" y="32178"/>
                    </a:lnTo>
                    <a:lnTo>
                      <a:pt x="311274" y="49522"/>
                    </a:lnTo>
                    <a:lnTo>
                      <a:pt x="269843" y="70222"/>
                    </a:lnTo>
                    <a:lnTo>
                      <a:pt x="230622" y="94097"/>
                    </a:lnTo>
                    <a:lnTo>
                      <a:pt x="193803" y="120966"/>
                    </a:lnTo>
                    <a:lnTo>
                      <a:pt x="159577" y="150647"/>
                    </a:lnTo>
                    <a:lnTo>
                      <a:pt x="128137" y="182958"/>
                    </a:lnTo>
                    <a:lnTo>
                      <a:pt x="99675" y="217718"/>
                    </a:lnTo>
                    <a:lnTo>
                      <a:pt x="74385" y="254745"/>
                    </a:lnTo>
                    <a:lnTo>
                      <a:pt x="52457" y="293857"/>
                    </a:lnTo>
                    <a:lnTo>
                      <a:pt x="34085" y="334874"/>
                    </a:lnTo>
                    <a:lnTo>
                      <a:pt x="19461" y="377613"/>
                    </a:lnTo>
                    <a:lnTo>
                      <a:pt x="8777" y="421893"/>
                    </a:lnTo>
                    <a:lnTo>
                      <a:pt x="2226" y="467532"/>
                    </a:lnTo>
                    <a:lnTo>
                      <a:pt x="0" y="514350"/>
                    </a:lnTo>
                    <a:lnTo>
                      <a:pt x="2226" y="561167"/>
                    </a:lnTo>
                    <a:lnTo>
                      <a:pt x="8777" y="606806"/>
                    </a:lnTo>
                    <a:lnTo>
                      <a:pt x="19461" y="651086"/>
                    </a:lnTo>
                    <a:lnTo>
                      <a:pt x="34085" y="693825"/>
                    </a:lnTo>
                    <a:lnTo>
                      <a:pt x="52457" y="734842"/>
                    </a:lnTo>
                    <a:lnTo>
                      <a:pt x="74385" y="773954"/>
                    </a:lnTo>
                    <a:lnTo>
                      <a:pt x="99675" y="810981"/>
                    </a:lnTo>
                    <a:lnTo>
                      <a:pt x="128137" y="845741"/>
                    </a:lnTo>
                    <a:lnTo>
                      <a:pt x="159577" y="878052"/>
                    </a:lnTo>
                    <a:lnTo>
                      <a:pt x="193803" y="907733"/>
                    </a:lnTo>
                    <a:lnTo>
                      <a:pt x="230622" y="934602"/>
                    </a:lnTo>
                    <a:lnTo>
                      <a:pt x="269843" y="958477"/>
                    </a:lnTo>
                    <a:lnTo>
                      <a:pt x="311274" y="979177"/>
                    </a:lnTo>
                    <a:lnTo>
                      <a:pt x="354721" y="996521"/>
                    </a:lnTo>
                    <a:lnTo>
                      <a:pt x="399992" y="1010327"/>
                    </a:lnTo>
                    <a:lnTo>
                      <a:pt x="446896" y="1020413"/>
                    </a:lnTo>
                    <a:lnTo>
                      <a:pt x="495239" y="1026598"/>
                    </a:lnTo>
                    <a:lnTo>
                      <a:pt x="544830" y="1028700"/>
                    </a:lnTo>
                    <a:lnTo>
                      <a:pt x="594420" y="1026598"/>
                    </a:lnTo>
                    <a:lnTo>
                      <a:pt x="642763" y="1020413"/>
                    </a:lnTo>
                    <a:lnTo>
                      <a:pt x="689667" y="1010327"/>
                    </a:lnTo>
                    <a:lnTo>
                      <a:pt x="734938" y="996521"/>
                    </a:lnTo>
                    <a:lnTo>
                      <a:pt x="778385" y="979177"/>
                    </a:lnTo>
                    <a:lnTo>
                      <a:pt x="819816" y="958477"/>
                    </a:lnTo>
                    <a:lnTo>
                      <a:pt x="859037" y="934602"/>
                    </a:lnTo>
                    <a:lnTo>
                      <a:pt x="895856" y="907733"/>
                    </a:lnTo>
                    <a:lnTo>
                      <a:pt x="930082" y="878052"/>
                    </a:lnTo>
                    <a:lnTo>
                      <a:pt x="961522" y="845741"/>
                    </a:lnTo>
                    <a:lnTo>
                      <a:pt x="989984" y="810981"/>
                    </a:lnTo>
                    <a:lnTo>
                      <a:pt x="1015274" y="773954"/>
                    </a:lnTo>
                    <a:lnTo>
                      <a:pt x="1037202" y="734842"/>
                    </a:lnTo>
                    <a:lnTo>
                      <a:pt x="1055574" y="693825"/>
                    </a:lnTo>
                    <a:lnTo>
                      <a:pt x="1070198" y="651086"/>
                    </a:lnTo>
                    <a:lnTo>
                      <a:pt x="1080882" y="606806"/>
                    </a:lnTo>
                    <a:lnTo>
                      <a:pt x="1087433" y="561167"/>
                    </a:lnTo>
                    <a:lnTo>
                      <a:pt x="1089660" y="514350"/>
                    </a:lnTo>
                    <a:lnTo>
                      <a:pt x="1087433" y="467532"/>
                    </a:lnTo>
                    <a:lnTo>
                      <a:pt x="1080882" y="421893"/>
                    </a:lnTo>
                    <a:lnTo>
                      <a:pt x="1070198" y="377613"/>
                    </a:lnTo>
                    <a:lnTo>
                      <a:pt x="1055574" y="334874"/>
                    </a:lnTo>
                    <a:lnTo>
                      <a:pt x="1037202" y="293857"/>
                    </a:lnTo>
                    <a:lnTo>
                      <a:pt x="1015274" y="254745"/>
                    </a:lnTo>
                    <a:lnTo>
                      <a:pt x="989984" y="217718"/>
                    </a:lnTo>
                    <a:lnTo>
                      <a:pt x="961522" y="182958"/>
                    </a:lnTo>
                    <a:lnTo>
                      <a:pt x="930082" y="150647"/>
                    </a:lnTo>
                    <a:lnTo>
                      <a:pt x="895856" y="120966"/>
                    </a:lnTo>
                    <a:lnTo>
                      <a:pt x="859037" y="94097"/>
                    </a:lnTo>
                    <a:lnTo>
                      <a:pt x="819816" y="70222"/>
                    </a:lnTo>
                    <a:lnTo>
                      <a:pt x="778385" y="49522"/>
                    </a:lnTo>
                    <a:lnTo>
                      <a:pt x="734938" y="32178"/>
                    </a:lnTo>
                    <a:lnTo>
                      <a:pt x="689667" y="18372"/>
                    </a:lnTo>
                    <a:lnTo>
                      <a:pt x="642763" y="8286"/>
                    </a:lnTo>
                    <a:lnTo>
                      <a:pt x="594420" y="2101"/>
                    </a:lnTo>
                    <a:lnTo>
                      <a:pt x="544830" y="0"/>
                    </a:lnTo>
                    <a:close/>
                  </a:path>
                </a:pathLst>
              </a:custGeom>
              <a:solidFill>
                <a:srgbClr val="00A792"/>
              </a:solidFill>
            </p:spPr>
            <p:txBody>
              <a:bodyPr wrap="square" lIns="0" tIns="0" rIns="0" bIns="0" rtlCol="0"/>
              <a:lstStyle/>
              <a:p>
                <a:endParaRPr sz="2397"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3100815" y="1813263"/>
                <a:ext cx="1450865" cy="1369698"/>
              </a:xfrm>
              <a:custGeom>
                <a:avLst/>
                <a:gdLst/>
                <a:ahLst/>
                <a:cxnLst/>
                <a:rect l="l" t="t" r="r" b="b"/>
                <a:pathLst>
                  <a:path w="1089660" h="1028700">
                    <a:moveTo>
                      <a:pt x="0" y="514350"/>
                    </a:moveTo>
                    <a:lnTo>
                      <a:pt x="2226" y="467532"/>
                    </a:lnTo>
                    <a:lnTo>
                      <a:pt x="8777" y="421893"/>
                    </a:lnTo>
                    <a:lnTo>
                      <a:pt x="19461" y="377613"/>
                    </a:lnTo>
                    <a:lnTo>
                      <a:pt x="34085" y="334874"/>
                    </a:lnTo>
                    <a:lnTo>
                      <a:pt x="52457" y="293857"/>
                    </a:lnTo>
                    <a:lnTo>
                      <a:pt x="74385" y="254745"/>
                    </a:lnTo>
                    <a:lnTo>
                      <a:pt x="99675" y="217718"/>
                    </a:lnTo>
                    <a:lnTo>
                      <a:pt x="128137" y="182958"/>
                    </a:lnTo>
                    <a:lnTo>
                      <a:pt x="159577" y="150647"/>
                    </a:lnTo>
                    <a:lnTo>
                      <a:pt x="193803" y="120966"/>
                    </a:lnTo>
                    <a:lnTo>
                      <a:pt x="230622" y="94097"/>
                    </a:lnTo>
                    <a:lnTo>
                      <a:pt x="269843" y="70222"/>
                    </a:lnTo>
                    <a:lnTo>
                      <a:pt x="311274" y="49522"/>
                    </a:lnTo>
                    <a:lnTo>
                      <a:pt x="354721" y="32178"/>
                    </a:lnTo>
                    <a:lnTo>
                      <a:pt x="399992" y="18372"/>
                    </a:lnTo>
                    <a:lnTo>
                      <a:pt x="446896" y="8286"/>
                    </a:lnTo>
                    <a:lnTo>
                      <a:pt x="495239" y="2101"/>
                    </a:lnTo>
                    <a:lnTo>
                      <a:pt x="544830" y="0"/>
                    </a:lnTo>
                    <a:lnTo>
                      <a:pt x="594420" y="2101"/>
                    </a:lnTo>
                    <a:lnTo>
                      <a:pt x="642763" y="8286"/>
                    </a:lnTo>
                    <a:lnTo>
                      <a:pt x="689667" y="18372"/>
                    </a:lnTo>
                    <a:lnTo>
                      <a:pt x="734938" y="32178"/>
                    </a:lnTo>
                    <a:lnTo>
                      <a:pt x="778385" y="49522"/>
                    </a:lnTo>
                    <a:lnTo>
                      <a:pt x="819816" y="70222"/>
                    </a:lnTo>
                    <a:lnTo>
                      <a:pt x="859037" y="94097"/>
                    </a:lnTo>
                    <a:lnTo>
                      <a:pt x="895856" y="120966"/>
                    </a:lnTo>
                    <a:lnTo>
                      <a:pt x="930082" y="150647"/>
                    </a:lnTo>
                    <a:lnTo>
                      <a:pt x="961522" y="182958"/>
                    </a:lnTo>
                    <a:lnTo>
                      <a:pt x="989984" y="217718"/>
                    </a:lnTo>
                    <a:lnTo>
                      <a:pt x="1015274" y="254745"/>
                    </a:lnTo>
                    <a:lnTo>
                      <a:pt x="1037202" y="293857"/>
                    </a:lnTo>
                    <a:lnTo>
                      <a:pt x="1055574" y="334874"/>
                    </a:lnTo>
                    <a:lnTo>
                      <a:pt x="1070198" y="377613"/>
                    </a:lnTo>
                    <a:lnTo>
                      <a:pt x="1080882" y="421893"/>
                    </a:lnTo>
                    <a:lnTo>
                      <a:pt x="1087433" y="467532"/>
                    </a:lnTo>
                    <a:lnTo>
                      <a:pt x="1089660" y="514350"/>
                    </a:lnTo>
                    <a:lnTo>
                      <a:pt x="1087433" y="561167"/>
                    </a:lnTo>
                    <a:lnTo>
                      <a:pt x="1080882" y="606806"/>
                    </a:lnTo>
                    <a:lnTo>
                      <a:pt x="1070198" y="651086"/>
                    </a:lnTo>
                    <a:lnTo>
                      <a:pt x="1055574" y="693825"/>
                    </a:lnTo>
                    <a:lnTo>
                      <a:pt x="1037202" y="734842"/>
                    </a:lnTo>
                    <a:lnTo>
                      <a:pt x="1015274" y="773954"/>
                    </a:lnTo>
                    <a:lnTo>
                      <a:pt x="989984" y="810981"/>
                    </a:lnTo>
                    <a:lnTo>
                      <a:pt x="961522" y="845741"/>
                    </a:lnTo>
                    <a:lnTo>
                      <a:pt x="930082" y="878052"/>
                    </a:lnTo>
                    <a:lnTo>
                      <a:pt x="895856" y="907733"/>
                    </a:lnTo>
                    <a:lnTo>
                      <a:pt x="859037" y="934602"/>
                    </a:lnTo>
                    <a:lnTo>
                      <a:pt x="819816" y="958477"/>
                    </a:lnTo>
                    <a:lnTo>
                      <a:pt x="778385" y="979177"/>
                    </a:lnTo>
                    <a:lnTo>
                      <a:pt x="734938" y="996521"/>
                    </a:lnTo>
                    <a:lnTo>
                      <a:pt x="689667" y="1010327"/>
                    </a:lnTo>
                    <a:lnTo>
                      <a:pt x="642763" y="1020413"/>
                    </a:lnTo>
                    <a:lnTo>
                      <a:pt x="594420" y="1026598"/>
                    </a:lnTo>
                    <a:lnTo>
                      <a:pt x="544830" y="1028700"/>
                    </a:lnTo>
                    <a:lnTo>
                      <a:pt x="495239" y="1026598"/>
                    </a:lnTo>
                    <a:lnTo>
                      <a:pt x="446896" y="1020413"/>
                    </a:lnTo>
                    <a:lnTo>
                      <a:pt x="399992" y="1010327"/>
                    </a:lnTo>
                    <a:lnTo>
                      <a:pt x="354721" y="996521"/>
                    </a:lnTo>
                    <a:lnTo>
                      <a:pt x="311274" y="979177"/>
                    </a:lnTo>
                    <a:lnTo>
                      <a:pt x="269843" y="958477"/>
                    </a:lnTo>
                    <a:lnTo>
                      <a:pt x="230622" y="934602"/>
                    </a:lnTo>
                    <a:lnTo>
                      <a:pt x="193803" y="907733"/>
                    </a:lnTo>
                    <a:lnTo>
                      <a:pt x="159577" y="878052"/>
                    </a:lnTo>
                    <a:lnTo>
                      <a:pt x="128137" y="845741"/>
                    </a:lnTo>
                    <a:lnTo>
                      <a:pt x="99675" y="810981"/>
                    </a:lnTo>
                    <a:lnTo>
                      <a:pt x="74385" y="773954"/>
                    </a:lnTo>
                    <a:lnTo>
                      <a:pt x="52457" y="734842"/>
                    </a:lnTo>
                    <a:lnTo>
                      <a:pt x="34085" y="693825"/>
                    </a:lnTo>
                    <a:lnTo>
                      <a:pt x="19461" y="651086"/>
                    </a:lnTo>
                    <a:lnTo>
                      <a:pt x="8777" y="606806"/>
                    </a:lnTo>
                    <a:lnTo>
                      <a:pt x="2226" y="561167"/>
                    </a:lnTo>
                    <a:lnTo>
                      <a:pt x="0" y="514350"/>
                    </a:lnTo>
                    <a:close/>
                  </a:path>
                </a:pathLst>
              </a:custGeom>
              <a:ln w="762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2397"/>
              </a:p>
            </p:txBody>
          </p:sp>
          <p:sp>
            <p:nvSpPr>
              <p:cNvPr id="29" name="object 29"/>
              <p:cNvSpPr txBox="1"/>
              <p:nvPr/>
            </p:nvSpPr>
            <p:spPr>
              <a:xfrm>
                <a:off x="512976" y="1939029"/>
                <a:ext cx="2643352" cy="953229"/>
              </a:xfrm>
              <a:prstGeom prst="rect">
                <a:avLst/>
              </a:prstGeom>
            </p:spPr>
            <p:txBody>
              <a:bodyPr vert="horz" wrap="square" lIns="0" tIns="16910" rIns="0" bIns="0" rtlCol="0">
                <a:spAutoFit/>
              </a:bodyPr>
              <a:lstStyle/>
              <a:p>
                <a:pPr marL="16910">
                  <a:spcBef>
                    <a:spcPts val="133"/>
                  </a:spcBef>
                </a:pPr>
                <a:r>
                  <a:rPr lang="es-PE" sz="1500" spc="-13" dirty="0">
                    <a:solidFill>
                      <a:srgbClr val="001F5F"/>
                    </a:solidFill>
                    <a:latin typeface="Arial MT"/>
                  </a:rPr>
                  <a:t>Registro Nacional de Cooperativas Agrarias (RNCA)</a:t>
                </a:r>
              </a:p>
              <a:p>
                <a:pPr marL="16910">
                  <a:spcBef>
                    <a:spcPts val="133"/>
                  </a:spcBef>
                </a:pPr>
                <a:r>
                  <a:rPr lang="es-PE" sz="1500" spc="-13" dirty="0">
                    <a:solidFill>
                      <a:srgbClr val="001F5F"/>
                    </a:solidFill>
                    <a:latin typeface="Arial MT"/>
                  </a:rPr>
                  <a:t>Consejo Nacional de Cooperativas Agrarias (CNCA) </a:t>
                </a:r>
                <a:endParaRPr sz="1500" spc="-13" dirty="0">
                  <a:solidFill>
                    <a:srgbClr val="001F5F"/>
                  </a:solidFill>
                  <a:latin typeface="Arial MT"/>
                </a:endParaRPr>
              </a:p>
            </p:txBody>
          </p:sp>
          <p:pic>
            <p:nvPicPr>
              <p:cNvPr id="64" name="Gráfico 63" descr="Crecimiento empresarial con relleno sólido">
                <a:extLst>
                  <a:ext uri="{FF2B5EF4-FFF2-40B4-BE49-F238E27FC236}">
                    <a16:creationId xmlns:a16="http://schemas.microsoft.com/office/drawing/2014/main" id="{0EAA8F13-A10D-5547-7E71-F1BE2AF88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63835" y="201420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EDDDB5B5-AAE1-4167-9F49-14F9408C5E65}"/>
              </a:ext>
            </a:extLst>
          </p:cNvPr>
          <p:cNvGrpSpPr/>
          <p:nvPr/>
        </p:nvGrpSpPr>
        <p:grpSpPr>
          <a:xfrm>
            <a:off x="198725" y="1643616"/>
            <a:ext cx="4208860" cy="1437337"/>
            <a:chOff x="248422" y="3968424"/>
            <a:chExt cx="4208860" cy="1437337"/>
          </a:xfrm>
        </p:grpSpPr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F75089AB-8202-4CAB-830A-145A498C4A87}"/>
                </a:ext>
              </a:extLst>
            </p:cNvPr>
            <p:cNvGrpSpPr/>
            <p:nvPr/>
          </p:nvGrpSpPr>
          <p:grpSpPr>
            <a:xfrm>
              <a:off x="248422" y="3968424"/>
              <a:ext cx="4208860" cy="1437337"/>
              <a:chOff x="221519" y="4118077"/>
              <a:chExt cx="4208860" cy="1437337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221519" y="4118077"/>
                <a:ext cx="4139531" cy="1437337"/>
              </a:xfrm>
              <a:custGeom>
                <a:avLst/>
                <a:gdLst/>
                <a:ahLst/>
                <a:cxnLst/>
                <a:rect l="l" t="t" r="r" b="b"/>
                <a:pathLst>
                  <a:path w="3108960" h="1079500">
                    <a:moveTo>
                      <a:pt x="0" y="539750"/>
                    </a:moveTo>
                    <a:lnTo>
                      <a:pt x="2205" y="490621"/>
                    </a:lnTo>
                    <a:lnTo>
                      <a:pt x="8696" y="442729"/>
                    </a:lnTo>
                    <a:lnTo>
                      <a:pt x="19280" y="396263"/>
                    </a:lnTo>
                    <a:lnTo>
                      <a:pt x="33768" y="351414"/>
                    </a:lnTo>
                    <a:lnTo>
                      <a:pt x="51968" y="308372"/>
                    </a:lnTo>
                    <a:lnTo>
                      <a:pt x="73691" y="267328"/>
                    </a:lnTo>
                    <a:lnTo>
                      <a:pt x="98746" y="228472"/>
                    </a:lnTo>
                    <a:lnTo>
                      <a:pt x="126942" y="191996"/>
                    </a:lnTo>
                    <a:lnTo>
                      <a:pt x="158089" y="158089"/>
                    </a:lnTo>
                    <a:lnTo>
                      <a:pt x="191996" y="126942"/>
                    </a:lnTo>
                    <a:lnTo>
                      <a:pt x="228472" y="98746"/>
                    </a:lnTo>
                    <a:lnTo>
                      <a:pt x="267328" y="73691"/>
                    </a:lnTo>
                    <a:lnTo>
                      <a:pt x="308372" y="51968"/>
                    </a:lnTo>
                    <a:lnTo>
                      <a:pt x="351414" y="33768"/>
                    </a:lnTo>
                    <a:lnTo>
                      <a:pt x="396263" y="19280"/>
                    </a:lnTo>
                    <a:lnTo>
                      <a:pt x="442729" y="8696"/>
                    </a:lnTo>
                    <a:lnTo>
                      <a:pt x="490621" y="2205"/>
                    </a:lnTo>
                    <a:lnTo>
                      <a:pt x="539750" y="0"/>
                    </a:lnTo>
                    <a:lnTo>
                      <a:pt x="2569210" y="0"/>
                    </a:lnTo>
                    <a:lnTo>
                      <a:pt x="2618338" y="2205"/>
                    </a:lnTo>
                    <a:lnTo>
                      <a:pt x="2666230" y="8696"/>
                    </a:lnTo>
                    <a:lnTo>
                      <a:pt x="2712696" y="19280"/>
                    </a:lnTo>
                    <a:lnTo>
                      <a:pt x="2757545" y="33768"/>
                    </a:lnTo>
                    <a:lnTo>
                      <a:pt x="2800587" y="51968"/>
                    </a:lnTo>
                    <a:lnTo>
                      <a:pt x="2841631" y="73691"/>
                    </a:lnTo>
                    <a:lnTo>
                      <a:pt x="2880487" y="98746"/>
                    </a:lnTo>
                    <a:lnTo>
                      <a:pt x="2916963" y="126942"/>
                    </a:lnTo>
                    <a:lnTo>
                      <a:pt x="2950870" y="158089"/>
                    </a:lnTo>
                    <a:lnTo>
                      <a:pt x="2982017" y="191996"/>
                    </a:lnTo>
                    <a:lnTo>
                      <a:pt x="3010213" y="228472"/>
                    </a:lnTo>
                    <a:lnTo>
                      <a:pt x="3035268" y="267328"/>
                    </a:lnTo>
                    <a:lnTo>
                      <a:pt x="3056991" y="308372"/>
                    </a:lnTo>
                    <a:lnTo>
                      <a:pt x="3075191" y="351414"/>
                    </a:lnTo>
                    <a:lnTo>
                      <a:pt x="3089679" y="396263"/>
                    </a:lnTo>
                    <a:lnTo>
                      <a:pt x="3100263" y="442729"/>
                    </a:lnTo>
                    <a:lnTo>
                      <a:pt x="3106754" y="490621"/>
                    </a:lnTo>
                    <a:lnTo>
                      <a:pt x="3108960" y="539750"/>
                    </a:lnTo>
                    <a:lnTo>
                      <a:pt x="3106754" y="588878"/>
                    </a:lnTo>
                    <a:lnTo>
                      <a:pt x="3100263" y="636770"/>
                    </a:lnTo>
                    <a:lnTo>
                      <a:pt x="3089679" y="683236"/>
                    </a:lnTo>
                    <a:lnTo>
                      <a:pt x="3075191" y="728085"/>
                    </a:lnTo>
                    <a:lnTo>
                      <a:pt x="3056991" y="771127"/>
                    </a:lnTo>
                    <a:lnTo>
                      <a:pt x="3035268" y="812171"/>
                    </a:lnTo>
                    <a:lnTo>
                      <a:pt x="3010213" y="851027"/>
                    </a:lnTo>
                    <a:lnTo>
                      <a:pt x="2982017" y="887503"/>
                    </a:lnTo>
                    <a:lnTo>
                      <a:pt x="2950870" y="921410"/>
                    </a:lnTo>
                    <a:lnTo>
                      <a:pt x="2916963" y="952557"/>
                    </a:lnTo>
                    <a:lnTo>
                      <a:pt x="2880487" y="980753"/>
                    </a:lnTo>
                    <a:lnTo>
                      <a:pt x="2841631" y="1005808"/>
                    </a:lnTo>
                    <a:lnTo>
                      <a:pt x="2800587" y="1027531"/>
                    </a:lnTo>
                    <a:lnTo>
                      <a:pt x="2757545" y="1045731"/>
                    </a:lnTo>
                    <a:lnTo>
                      <a:pt x="2712696" y="1060219"/>
                    </a:lnTo>
                    <a:lnTo>
                      <a:pt x="2666230" y="1070803"/>
                    </a:lnTo>
                    <a:lnTo>
                      <a:pt x="2618338" y="1077294"/>
                    </a:lnTo>
                    <a:lnTo>
                      <a:pt x="2569210" y="1079500"/>
                    </a:lnTo>
                    <a:lnTo>
                      <a:pt x="539750" y="1079500"/>
                    </a:lnTo>
                    <a:lnTo>
                      <a:pt x="490621" y="1077294"/>
                    </a:lnTo>
                    <a:lnTo>
                      <a:pt x="442729" y="1070803"/>
                    </a:lnTo>
                    <a:lnTo>
                      <a:pt x="396263" y="1060219"/>
                    </a:lnTo>
                    <a:lnTo>
                      <a:pt x="351414" y="1045731"/>
                    </a:lnTo>
                    <a:lnTo>
                      <a:pt x="308372" y="1027531"/>
                    </a:lnTo>
                    <a:lnTo>
                      <a:pt x="267328" y="1005808"/>
                    </a:lnTo>
                    <a:lnTo>
                      <a:pt x="228472" y="980753"/>
                    </a:lnTo>
                    <a:lnTo>
                      <a:pt x="191996" y="952557"/>
                    </a:lnTo>
                    <a:lnTo>
                      <a:pt x="158089" y="921410"/>
                    </a:lnTo>
                    <a:lnTo>
                      <a:pt x="126942" y="887503"/>
                    </a:lnTo>
                    <a:lnTo>
                      <a:pt x="98746" y="851027"/>
                    </a:lnTo>
                    <a:lnTo>
                      <a:pt x="73691" y="812171"/>
                    </a:lnTo>
                    <a:lnTo>
                      <a:pt x="51968" y="771127"/>
                    </a:lnTo>
                    <a:lnTo>
                      <a:pt x="33768" y="728085"/>
                    </a:lnTo>
                    <a:lnTo>
                      <a:pt x="19280" y="683236"/>
                    </a:lnTo>
                    <a:lnTo>
                      <a:pt x="8696" y="636770"/>
                    </a:lnTo>
                    <a:lnTo>
                      <a:pt x="2205" y="588878"/>
                    </a:lnTo>
                    <a:lnTo>
                      <a:pt x="0" y="539750"/>
                    </a:lnTo>
                    <a:close/>
                  </a:path>
                </a:pathLst>
              </a:custGeom>
              <a:ln w="12700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 sz="2397"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2979514" y="4153586"/>
                <a:ext cx="1450865" cy="1373080"/>
              </a:xfrm>
              <a:custGeom>
                <a:avLst/>
                <a:gdLst/>
                <a:ahLst/>
                <a:cxnLst/>
                <a:rect l="l" t="t" r="r" b="b"/>
                <a:pathLst>
                  <a:path w="1089660" h="1031239">
                    <a:moveTo>
                      <a:pt x="544830" y="0"/>
                    </a:moveTo>
                    <a:lnTo>
                      <a:pt x="495239" y="2107"/>
                    </a:lnTo>
                    <a:lnTo>
                      <a:pt x="446896" y="8307"/>
                    </a:lnTo>
                    <a:lnTo>
                      <a:pt x="399992" y="18418"/>
                    </a:lnTo>
                    <a:lnTo>
                      <a:pt x="354721" y="32258"/>
                    </a:lnTo>
                    <a:lnTo>
                      <a:pt x="311274" y="49644"/>
                    </a:lnTo>
                    <a:lnTo>
                      <a:pt x="269843" y="70396"/>
                    </a:lnTo>
                    <a:lnTo>
                      <a:pt x="230622" y="94331"/>
                    </a:lnTo>
                    <a:lnTo>
                      <a:pt x="193803" y="121266"/>
                    </a:lnTo>
                    <a:lnTo>
                      <a:pt x="159577" y="151020"/>
                    </a:lnTo>
                    <a:lnTo>
                      <a:pt x="128137" y="183411"/>
                    </a:lnTo>
                    <a:lnTo>
                      <a:pt x="99675" y="218256"/>
                    </a:lnTo>
                    <a:lnTo>
                      <a:pt x="74385" y="255375"/>
                    </a:lnTo>
                    <a:lnTo>
                      <a:pt x="52457" y="294584"/>
                    </a:lnTo>
                    <a:lnTo>
                      <a:pt x="34085" y="335702"/>
                    </a:lnTo>
                    <a:lnTo>
                      <a:pt x="19461" y="378546"/>
                    </a:lnTo>
                    <a:lnTo>
                      <a:pt x="8777" y="422935"/>
                    </a:lnTo>
                    <a:lnTo>
                      <a:pt x="2226" y="468687"/>
                    </a:lnTo>
                    <a:lnTo>
                      <a:pt x="0" y="515620"/>
                    </a:lnTo>
                    <a:lnTo>
                      <a:pt x="2226" y="562552"/>
                    </a:lnTo>
                    <a:lnTo>
                      <a:pt x="8777" y="608304"/>
                    </a:lnTo>
                    <a:lnTo>
                      <a:pt x="19461" y="652693"/>
                    </a:lnTo>
                    <a:lnTo>
                      <a:pt x="34085" y="695537"/>
                    </a:lnTo>
                    <a:lnTo>
                      <a:pt x="52457" y="736655"/>
                    </a:lnTo>
                    <a:lnTo>
                      <a:pt x="74385" y="775864"/>
                    </a:lnTo>
                    <a:lnTo>
                      <a:pt x="99675" y="812983"/>
                    </a:lnTo>
                    <a:lnTo>
                      <a:pt x="128137" y="847828"/>
                    </a:lnTo>
                    <a:lnTo>
                      <a:pt x="159577" y="880219"/>
                    </a:lnTo>
                    <a:lnTo>
                      <a:pt x="193803" y="909973"/>
                    </a:lnTo>
                    <a:lnTo>
                      <a:pt x="230622" y="936908"/>
                    </a:lnTo>
                    <a:lnTo>
                      <a:pt x="269843" y="960843"/>
                    </a:lnTo>
                    <a:lnTo>
                      <a:pt x="311274" y="981595"/>
                    </a:lnTo>
                    <a:lnTo>
                      <a:pt x="354721" y="998981"/>
                    </a:lnTo>
                    <a:lnTo>
                      <a:pt x="399992" y="1012821"/>
                    </a:lnTo>
                    <a:lnTo>
                      <a:pt x="446896" y="1022932"/>
                    </a:lnTo>
                    <a:lnTo>
                      <a:pt x="495239" y="1029132"/>
                    </a:lnTo>
                    <a:lnTo>
                      <a:pt x="544830" y="1031240"/>
                    </a:lnTo>
                    <a:lnTo>
                      <a:pt x="594420" y="1029132"/>
                    </a:lnTo>
                    <a:lnTo>
                      <a:pt x="642763" y="1022932"/>
                    </a:lnTo>
                    <a:lnTo>
                      <a:pt x="689667" y="1012821"/>
                    </a:lnTo>
                    <a:lnTo>
                      <a:pt x="734938" y="998981"/>
                    </a:lnTo>
                    <a:lnTo>
                      <a:pt x="778385" y="981595"/>
                    </a:lnTo>
                    <a:lnTo>
                      <a:pt x="819816" y="960843"/>
                    </a:lnTo>
                    <a:lnTo>
                      <a:pt x="859037" y="936908"/>
                    </a:lnTo>
                    <a:lnTo>
                      <a:pt x="895856" y="909973"/>
                    </a:lnTo>
                    <a:lnTo>
                      <a:pt x="930082" y="880219"/>
                    </a:lnTo>
                    <a:lnTo>
                      <a:pt x="961522" y="847828"/>
                    </a:lnTo>
                    <a:lnTo>
                      <a:pt x="989984" y="812983"/>
                    </a:lnTo>
                    <a:lnTo>
                      <a:pt x="1015274" y="775864"/>
                    </a:lnTo>
                    <a:lnTo>
                      <a:pt x="1037202" y="736655"/>
                    </a:lnTo>
                    <a:lnTo>
                      <a:pt x="1055574" y="695537"/>
                    </a:lnTo>
                    <a:lnTo>
                      <a:pt x="1070198" y="652693"/>
                    </a:lnTo>
                    <a:lnTo>
                      <a:pt x="1080882" y="608304"/>
                    </a:lnTo>
                    <a:lnTo>
                      <a:pt x="1087433" y="562552"/>
                    </a:lnTo>
                    <a:lnTo>
                      <a:pt x="1089660" y="515620"/>
                    </a:lnTo>
                    <a:lnTo>
                      <a:pt x="1087433" y="468687"/>
                    </a:lnTo>
                    <a:lnTo>
                      <a:pt x="1080882" y="422935"/>
                    </a:lnTo>
                    <a:lnTo>
                      <a:pt x="1070198" y="378546"/>
                    </a:lnTo>
                    <a:lnTo>
                      <a:pt x="1055574" y="335702"/>
                    </a:lnTo>
                    <a:lnTo>
                      <a:pt x="1037202" y="294584"/>
                    </a:lnTo>
                    <a:lnTo>
                      <a:pt x="1015274" y="255375"/>
                    </a:lnTo>
                    <a:lnTo>
                      <a:pt x="989984" y="218256"/>
                    </a:lnTo>
                    <a:lnTo>
                      <a:pt x="961522" y="183411"/>
                    </a:lnTo>
                    <a:lnTo>
                      <a:pt x="930082" y="151020"/>
                    </a:lnTo>
                    <a:lnTo>
                      <a:pt x="895856" y="121266"/>
                    </a:lnTo>
                    <a:lnTo>
                      <a:pt x="859037" y="94331"/>
                    </a:lnTo>
                    <a:lnTo>
                      <a:pt x="819816" y="70396"/>
                    </a:lnTo>
                    <a:lnTo>
                      <a:pt x="778385" y="49644"/>
                    </a:lnTo>
                    <a:lnTo>
                      <a:pt x="734938" y="32258"/>
                    </a:lnTo>
                    <a:lnTo>
                      <a:pt x="689667" y="18418"/>
                    </a:lnTo>
                    <a:lnTo>
                      <a:pt x="642763" y="8307"/>
                    </a:lnTo>
                    <a:lnTo>
                      <a:pt x="594420" y="2107"/>
                    </a:lnTo>
                    <a:lnTo>
                      <a:pt x="544830" y="0"/>
                    </a:lnTo>
                    <a:close/>
                  </a:path>
                </a:pathLst>
              </a:custGeom>
              <a:solidFill>
                <a:srgbClr val="00A792"/>
              </a:solidFill>
            </p:spPr>
            <p:txBody>
              <a:bodyPr wrap="square" lIns="0" tIns="0" rIns="0" bIns="0" rtlCol="0"/>
              <a:lstStyle/>
              <a:p>
                <a:endParaRPr sz="2397"/>
              </a:p>
            </p:txBody>
          </p:sp>
          <p:sp>
            <p:nvSpPr>
              <p:cNvPr id="30" name="object 30"/>
              <p:cNvSpPr txBox="1"/>
              <p:nvPr/>
            </p:nvSpPr>
            <p:spPr>
              <a:xfrm>
                <a:off x="481934" y="4356506"/>
                <a:ext cx="2548313" cy="940405"/>
              </a:xfrm>
              <a:prstGeom prst="rect">
                <a:avLst/>
              </a:prstGeom>
            </p:spPr>
            <p:txBody>
              <a:bodyPr vert="horz" wrap="square" lIns="0" tIns="16910" rIns="0" bIns="0" rtlCol="0">
                <a:spAutoFit/>
              </a:bodyPr>
              <a:lstStyle/>
              <a:p>
                <a:pPr marL="16910" marR="6764" indent="-846">
                  <a:spcBef>
                    <a:spcPts val="133"/>
                  </a:spcBef>
                </a:pPr>
                <a:r>
                  <a:rPr lang="es-PE" altLang="es-PE" sz="1500" b="1" spc="-13" dirty="0">
                    <a:solidFill>
                      <a:srgbClr val="001F5F"/>
                    </a:solidFill>
                    <a:latin typeface="Arial MT"/>
                  </a:rPr>
                  <a:t>Régimen tributario </a:t>
                </a:r>
                <a:r>
                  <a:rPr lang="es-PE" altLang="es-PE" sz="1500" spc="-13" dirty="0">
                    <a:solidFill>
                      <a:srgbClr val="001F5F"/>
                    </a:solidFill>
                    <a:latin typeface="Arial MT"/>
                  </a:rPr>
                  <a:t>que responda a su naturaleza y al tipo de actos que desarrollan con sus socios.</a:t>
                </a:r>
                <a:endParaRPr sz="1500" spc="-13" dirty="0">
                  <a:solidFill>
                    <a:srgbClr val="001F5F"/>
                  </a:solidFill>
                  <a:latin typeface="Arial MT"/>
                </a:endParaRPr>
              </a:p>
            </p:txBody>
          </p:sp>
        </p:grpSp>
        <p:pic>
          <p:nvPicPr>
            <p:cNvPr id="66" name="Gráfico 65" descr="Transfer1 contorno">
              <a:extLst>
                <a:ext uri="{FF2B5EF4-FFF2-40B4-BE49-F238E27FC236}">
                  <a16:creationId xmlns:a16="http://schemas.microsoft.com/office/drawing/2014/main" id="{7AA9BDAC-5D19-4C9A-BDB5-FEB754D3B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31685" y="4240932"/>
              <a:ext cx="914400" cy="914400"/>
            </a:xfrm>
            <a:prstGeom prst="rect">
              <a:avLst/>
            </a:prstGeom>
          </p:spPr>
        </p:pic>
      </p:grpSp>
      <p:pic>
        <p:nvPicPr>
          <p:cNvPr id="70" name="Gráfico 69" descr="Conexiones con relleno sólido">
            <a:extLst>
              <a:ext uri="{FF2B5EF4-FFF2-40B4-BE49-F238E27FC236}">
                <a16:creationId xmlns:a16="http://schemas.microsoft.com/office/drawing/2014/main" id="{8A93D386-33EA-B0B0-0F4B-3BB7FAD021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79154" y="4369508"/>
            <a:ext cx="914400" cy="914400"/>
          </a:xfrm>
          <a:prstGeom prst="rect">
            <a:avLst/>
          </a:prstGeom>
        </p:spPr>
      </p:pic>
      <p:sp>
        <p:nvSpPr>
          <p:cNvPr id="71" name="Google Shape;8633;ge3602af34c_1_486">
            <a:extLst>
              <a:ext uri="{FF2B5EF4-FFF2-40B4-BE49-F238E27FC236}">
                <a16:creationId xmlns:a16="http://schemas.microsoft.com/office/drawing/2014/main" id="{273A830A-B757-7809-9D32-AD6EC0557F41}"/>
              </a:ext>
            </a:extLst>
          </p:cNvPr>
          <p:cNvSpPr txBox="1"/>
          <p:nvPr/>
        </p:nvSpPr>
        <p:spPr>
          <a:xfrm>
            <a:off x="234964" y="196881"/>
            <a:ext cx="817582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7">
              <a:lnSpc>
                <a:spcPct val="90000"/>
              </a:lnSpc>
              <a:buClr>
                <a:srgbClr val="00643E"/>
              </a:buClr>
              <a:buSzPts val="2960"/>
            </a:pPr>
            <a:r>
              <a:rPr lang="es-ES" sz="3600" b="1" dirty="0">
                <a:solidFill>
                  <a:schemeClr val="accent6">
                    <a:lumMod val="50000"/>
                  </a:schemeClr>
                </a:solidFill>
                <a:sym typeface="Arial" panose="020B0604020202020204"/>
              </a:rPr>
              <a:t>Instrumento de Promoción</a:t>
            </a:r>
            <a:endParaRPr sz="3600" b="1" dirty="0">
              <a:solidFill>
                <a:schemeClr val="accent6">
                  <a:lumMod val="50000"/>
                </a:schemeClr>
              </a:solidFill>
              <a:sym typeface="Arial" panose="020B0604020202020204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6101D50F-10FA-4807-BC84-F11B0834BB49}"/>
              </a:ext>
            </a:extLst>
          </p:cNvPr>
          <p:cNvGrpSpPr/>
          <p:nvPr/>
        </p:nvGrpSpPr>
        <p:grpSpPr>
          <a:xfrm>
            <a:off x="7737946" y="1570909"/>
            <a:ext cx="4215625" cy="1437337"/>
            <a:chOff x="7737946" y="1737169"/>
            <a:chExt cx="4215625" cy="1437337"/>
          </a:xfrm>
        </p:grpSpPr>
        <p:sp>
          <p:nvSpPr>
            <p:cNvPr id="9" name="object 9"/>
            <p:cNvSpPr/>
            <p:nvPr/>
          </p:nvSpPr>
          <p:spPr>
            <a:xfrm>
              <a:off x="7814040" y="1737169"/>
              <a:ext cx="4139531" cy="1437337"/>
            </a:xfrm>
            <a:custGeom>
              <a:avLst/>
              <a:gdLst/>
              <a:ahLst/>
              <a:cxnLst/>
              <a:rect l="l" t="t" r="r" b="b"/>
              <a:pathLst>
                <a:path w="3108959" h="1079500">
                  <a:moveTo>
                    <a:pt x="2569210" y="0"/>
                  </a:moveTo>
                  <a:lnTo>
                    <a:pt x="539750" y="0"/>
                  </a:lnTo>
                  <a:lnTo>
                    <a:pt x="490621" y="2205"/>
                  </a:lnTo>
                  <a:lnTo>
                    <a:pt x="442729" y="8696"/>
                  </a:lnTo>
                  <a:lnTo>
                    <a:pt x="396263" y="19280"/>
                  </a:lnTo>
                  <a:lnTo>
                    <a:pt x="351414" y="33768"/>
                  </a:lnTo>
                  <a:lnTo>
                    <a:pt x="308372" y="51968"/>
                  </a:lnTo>
                  <a:lnTo>
                    <a:pt x="267328" y="73691"/>
                  </a:lnTo>
                  <a:lnTo>
                    <a:pt x="228472" y="98746"/>
                  </a:lnTo>
                  <a:lnTo>
                    <a:pt x="191996" y="126942"/>
                  </a:lnTo>
                  <a:lnTo>
                    <a:pt x="158089" y="158089"/>
                  </a:lnTo>
                  <a:lnTo>
                    <a:pt x="126942" y="191996"/>
                  </a:lnTo>
                  <a:lnTo>
                    <a:pt x="98746" y="228472"/>
                  </a:lnTo>
                  <a:lnTo>
                    <a:pt x="73691" y="267328"/>
                  </a:lnTo>
                  <a:lnTo>
                    <a:pt x="51968" y="308372"/>
                  </a:lnTo>
                  <a:lnTo>
                    <a:pt x="33768" y="351414"/>
                  </a:lnTo>
                  <a:lnTo>
                    <a:pt x="19280" y="396263"/>
                  </a:lnTo>
                  <a:lnTo>
                    <a:pt x="8696" y="442729"/>
                  </a:lnTo>
                  <a:lnTo>
                    <a:pt x="2205" y="490621"/>
                  </a:lnTo>
                  <a:lnTo>
                    <a:pt x="0" y="539750"/>
                  </a:lnTo>
                  <a:lnTo>
                    <a:pt x="2205" y="588878"/>
                  </a:lnTo>
                  <a:lnTo>
                    <a:pt x="8696" y="636770"/>
                  </a:lnTo>
                  <a:lnTo>
                    <a:pt x="19280" y="683236"/>
                  </a:lnTo>
                  <a:lnTo>
                    <a:pt x="33768" y="728085"/>
                  </a:lnTo>
                  <a:lnTo>
                    <a:pt x="51968" y="771127"/>
                  </a:lnTo>
                  <a:lnTo>
                    <a:pt x="73691" y="812171"/>
                  </a:lnTo>
                  <a:lnTo>
                    <a:pt x="98746" y="851027"/>
                  </a:lnTo>
                  <a:lnTo>
                    <a:pt x="126942" y="887503"/>
                  </a:lnTo>
                  <a:lnTo>
                    <a:pt x="158089" y="921410"/>
                  </a:lnTo>
                  <a:lnTo>
                    <a:pt x="191996" y="952557"/>
                  </a:lnTo>
                  <a:lnTo>
                    <a:pt x="228472" y="980753"/>
                  </a:lnTo>
                  <a:lnTo>
                    <a:pt x="267328" y="1005808"/>
                  </a:lnTo>
                  <a:lnTo>
                    <a:pt x="308372" y="1027531"/>
                  </a:lnTo>
                  <a:lnTo>
                    <a:pt x="351414" y="1045731"/>
                  </a:lnTo>
                  <a:lnTo>
                    <a:pt x="396263" y="1060219"/>
                  </a:lnTo>
                  <a:lnTo>
                    <a:pt x="442729" y="1070803"/>
                  </a:lnTo>
                  <a:lnTo>
                    <a:pt x="490621" y="1077294"/>
                  </a:lnTo>
                  <a:lnTo>
                    <a:pt x="539750" y="1079500"/>
                  </a:lnTo>
                  <a:lnTo>
                    <a:pt x="2569210" y="1079500"/>
                  </a:lnTo>
                  <a:lnTo>
                    <a:pt x="2618338" y="1077294"/>
                  </a:lnTo>
                  <a:lnTo>
                    <a:pt x="2666230" y="1070803"/>
                  </a:lnTo>
                  <a:lnTo>
                    <a:pt x="2712696" y="1060219"/>
                  </a:lnTo>
                  <a:lnTo>
                    <a:pt x="2757545" y="1045731"/>
                  </a:lnTo>
                  <a:lnTo>
                    <a:pt x="2800587" y="1027531"/>
                  </a:lnTo>
                  <a:lnTo>
                    <a:pt x="2841631" y="1005808"/>
                  </a:lnTo>
                  <a:lnTo>
                    <a:pt x="2880487" y="980753"/>
                  </a:lnTo>
                  <a:lnTo>
                    <a:pt x="2916963" y="952557"/>
                  </a:lnTo>
                  <a:lnTo>
                    <a:pt x="2950870" y="921410"/>
                  </a:lnTo>
                  <a:lnTo>
                    <a:pt x="2982017" y="887503"/>
                  </a:lnTo>
                  <a:lnTo>
                    <a:pt x="3010213" y="851027"/>
                  </a:lnTo>
                  <a:lnTo>
                    <a:pt x="3035268" y="812171"/>
                  </a:lnTo>
                  <a:lnTo>
                    <a:pt x="3056991" y="771127"/>
                  </a:lnTo>
                  <a:lnTo>
                    <a:pt x="3075191" y="728085"/>
                  </a:lnTo>
                  <a:lnTo>
                    <a:pt x="3089679" y="683236"/>
                  </a:lnTo>
                  <a:lnTo>
                    <a:pt x="3100263" y="636770"/>
                  </a:lnTo>
                  <a:lnTo>
                    <a:pt x="3106754" y="588878"/>
                  </a:lnTo>
                  <a:lnTo>
                    <a:pt x="3108960" y="539750"/>
                  </a:lnTo>
                  <a:lnTo>
                    <a:pt x="3106754" y="490621"/>
                  </a:lnTo>
                  <a:lnTo>
                    <a:pt x="3100263" y="442729"/>
                  </a:lnTo>
                  <a:lnTo>
                    <a:pt x="3089679" y="396263"/>
                  </a:lnTo>
                  <a:lnTo>
                    <a:pt x="3075191" y="351414"/>
                  </a:lnTo>
                  <a:lnTo>
                    <a:pt x="3056991" y="308372"/>
                  </a:lnTo>
                  <a:lnTo>
                    <a:pt x="3035268" y="267328"/>
                  </a:lnTo>
                  <a:lnTo>
                    <a:pt x="3010213" y="228472"/>
                  </a:lnTo>
                  <a:lnTo>
                    <a:pt x="2982017" y="191996"/>
                  </a:lnTo>
                  <a:lnTo>
                    <a:pt x="2950870" y="158089"/>
                  </a:lnTo>
                  <a:lnTo>
                    <a:pt x="2916963" y="126942"/>
                  </a:lnTo>
                  <a:lnTo>
                    <a:pt x="2880487" y="98746"/>
                  </a:lnTo>
                  <a:lnTo>
                    <a:pt x="2841631" y="73691"/>
                  </a:lnTo>
                  <a:lnTo>
                    <a:pt x="2800587" y="51968"/>
                  </a:lnTo>
                  <a:lnTo>
                    <a:pt x="2757545" y="33768"/>
                  </a:lnTo>
                  <a:lnTo>
                    <a:pt x="2712696" y="19280"/>
                  </a:lnTo>
                  <a:lnTo>
                    <a:pt x="2666230" y="8696"/>
                  </a:lnTo>
                  <a:lnTo>
                    <a:pt x="2618338" y="2205"/>
                  </a:lnTo>
                  <a:lnTo>
                    <a:pt x="256921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37946" y="1762534"/>
              <a:ext cx="1450865" cy="1373080"/>
            </a:xfrm>
            <a:custGeom>
              <a:avLst/>
              <a:gdLst/>
              <a:ahLst/>
              <a:cxnLst/>
              <a:rect l="l" t="t" r="r" b="b"/>
              <a:pathLst>
                <a:path w="1089659" h="1031239">
                  <a:moveTo>
                    <a:pt x="544830" y="0"/>
                  </a:moveTo>
                  <a:lnTo>
                    <a:pt x="495239" y="2107"/>
                  </a:lnTo>
                  <a:lnTo>
                    <a:pt x="446896" y="8307"/>
                  </a:lnTo>
                  <a:lnTo>
                    <a:pt x="399992" y="18418"/>
                  </a:lnTo>
                  <a:lnTo>
                    <a:pt x="354721" y="32258"/>
                  </a:lnTo>
                  <a:lnTo>
                    <a:pt x="311274" y="49644"/>
                  </a:lnTo>
                  <a:lnTo>
                    <a:pt x="269843" y="70396"/>
                  </a:lnTo>
                  <a:lnTo>
                    <a:pt x="230622" y="94331"/>
                  </a:lnTo>
                  <a:lnTo>
                    <a:pt x="193803" y="121266"/>
                  </a:lnTo>
                  <a:lnTo>
                    <a:pt x="159577" y="151020"/>
                  </a:lnTo>
                  <a:lnTo>
                    <a:pt x="128137" y="183411"/>
                  </a:lnTo>
                  <a:lnTo>
                    <a:pt x="99675" y="218256"/>
                  </a:lnTo>
                  <a:lnTo>
                    <a:pt x="74385" y="255375"/>
                  </a:lnTo>
                  <a:lnTo>
                    <a:pt x="52457" y="294584"/>
                  </a:lnTo>
                  <a:lnTo>
                    <a:pt x="34085" y="335702"/>
                  </a:lnTo>
                  <a:lnTo>
                    <a:pt x="19461" y="378546"/>
                  </a:lnTo>
                  <a:lnTo>
                    <a:pt x="8777" y="422935"/>
                  </a:lnTo>
                  <a:lnTo>
                    <a:pt x="2226" y="468687"/>
                  </a:lnTo>
                  <a:lnTo>
                    <a:pt x="0" y="515620"/>
                  </a:lnTo>
                  <a:lnTo>
                    <a:pt x="2226" y="562552"/>
                  </a:lnTo>
                  <a:lnTo>
                    <a:pt x="8777" y="608304"/>
                  </a:lnTo>
                  <a:lnTo>
                    <a:pt x="19461" y="652693"/>
                  </a:lnTo>
                  <a:lnTo>
                    <a:pt x="34085" y="695537"/>
                  </a:lnTo>
                  <a:lnTo>
                    <a:pt x="52457" y="736655"/>
                  </a:lnTo>
                  <a:lnTo>
                    <a:pt x="74385" y="775864"/>
                  </a:lnTo>
                  <a:lnTo>
                    <a:pt x="99675" y="812983"/>
                  </a:lnTo>
                  <a:lnTo>
                    <a:pt x="128137" y="847828"/>
                  </a:lnTo>
                  <a:lnTo>
                    <a:pt x="159577" y="880219"/>
                  </a:lnTo>
                  <a:lnTo>
                    <a:pt x="193803" y="909973"/>
                  </a:lnTo>
                  <a:lnTo>
                    <a:pt x="230622" y="936908"/>
                  </a:lnTo>
                  <a:lnTo>
                    <a:pt x="269843" y="960843"/>
                  </a:lnTo>
                  <a:lnTo>
                    <a:pt x="311274" y="981595"/>
                  </a:lnTo>
                  <a:lnTo>
                    <a:pt x="354721" y="998981"/>
                  </a:lnTo>
                  <a:lnTo>
                    <a:pt x="399992" y="1012821"/>
                  </a:lnTo>
                  <a:lnTo>
                    <a:pt x="446896" y="1022932"/>
                  </a:lnTo>
                  <a:lnTo>
                    <a:pt x="495239" y="1029132"/>
                  </a:lnTo>
                  <a:lnTo>
                    <a:pt x="544830" y="1031240"/>
                  </a:lnTo>
                  <a:lnTo>
                    <a:pt x="594420" y="1029132"/>
                  </a:lnTo>
                  <a:lnTo>
                    <a:pt x="642763" y="1022932"/>
                  </a:lnTo>
                  <a:lnTo>
                    <a:pt x="689667" y="1012821"/>
                  </a:lnTo>
                  <a:lnTo>
                    <a:pt x="734938" y="998981"/>
                  </a:lnTo>
                  <a:lnTo>
                    <a:pt x="778385" y="981595"/>
                  </a:lnTo>
                  <a:lnTo>
                    <a:pt x="819816" y="960843"/>
                  </a:lnTo>
                  <a:lnTo>
                    <a:pt x="859037" y="936908"/>
                  </a:lnTo>
                  <a:lnTo>
                    <a:pt x="895856" y="909973"/>
                  </a:lnTo>
                  <a:lnTo>
                    <a:pt x="930082" y="880219"/>
                  </a:lnTo>
                  <a:lnTo>
                    <a:pt x="961522" y="847828"/>
                  </a:lnTo>
                  <a:lnTo>
                    <a:pt x="989984" y="812983"/>
                  </a:lnTo>
                  <a:lnTo>
                    <a:pt x="1015274" y="775864"/>
                  </a:lnTo>
                  <a:lnTo>
                    <a:pt x="1037202" y="736655"/>
                  </a:lnTo>
                  <a:lnTo>
                    <a:pt x="1055574" y="695537"/>
                  </a:lnTo>
                  <a:lnTo>
                    <a:pt x="1070198" y="652693"/>
                  </a:lnTo>
                  <a:lnTo>
                    <a:pt x="1080882" y="608304"/>
                  </a:lnTo>
                  <a:lnTo>
                    <a:pt x="1087433" y="562552"/>
                  </a:lnTo>
                  <a:lnTo>
                    <a:pt x="1089660" y="515620"/>
                  </a:lnTo>
                  <a:lnTo>
                    <a:pt x="1087433" y="468687"/>
                  </a:lnTo>
                  <a:lnTo>
                    <a:pt x="1080882" y="422935"/>
                  </a:lnTo>
                  <a:lnTo>
                    <a:pt x="1070198" y="378546"/>
                  </a:lnTo>
                  <a:lnTo>
                    <a:pt x="1055574" y="335702"/>
                  </a:lnTo>
                  <a:lnTo>
                    <a:pt x="1037202" y="294584"/>
                  </a:lnTo>
                  <a:lnTo>
                    <a:pt x="1015274" y="255375"/>
                  </a:lnTo>
                  <a:lnTo>
                    <a:pt x="989984" y="218256"/>
                  </a:lnTo>
                  <a:lnTo>
                    <a:pt x="961522" y="183411"/>
                  </a:lnTo>
                  <a:lnTo>
                    <a:pt x="930082" y="151020"/>
                  </a:lnTo>
                  <a:lnTo>
                    <a:pt x="895856" y="121266"/>
                  </a:lnTo>
                  <a:lnTo>
                    <a:pt x="859037" y="94331"/>
                  </a:lnTo>
                  <a:lnTo>
                    <a:pt x="819816" y="70396"/>
                  </a:lnTo>
                  <a:lnTo>
                    <a:pt x="778385" y="49644"/>
                  </a:lnTo>
                  <a:lnTo>
                    <a:pt x="734938" y="32258"/>
                  </a:lnTo>
                  <a:lnTo>
                    <a:pt x="689667" y="18418"/>
                  </a:lnTo>
                  <a:lnTo>
                    <a:pt x="642763" y="8307"/>
                  </a:lnTo>
                  <a:lnTo>
                    <a:pt x="594420" y="2107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2" name="object 12"/>
            <p:cNvSpPr/>
            <p:nvPr/>
          </p:nvSpPr>
          <p:spPr>
            <a:xfrm>
              <a:off x="7737946" y="1762534"/>
              <a:ext cx="1450865" cy="1373080"/>
            </a:xfrm>
            <a:custGeom>
              <a:avLst/>
              <a:gdLst/>
              <a:ahLst/>
              <a:cxnLst/>
              <a:rect l="l" t="t" r="r" b="b"/>
              <a:pathLst>
                <a:path w="1089659" h="1031239">
                  <a:moveTo>
                    <a:pt x="1089660" y="515620"/>
                  </a:moveTo>
                  <a:lnTo>
                    <a:pt x="1087433" y="562552"/>
                  </a:lnTo>
                  <a:lnTo>
                    <a:pt x="1080882" y="608304"/>
                  </a:lnTo>
                  <a:lnTo>
                    <a:pt x="1070198" y="652693"/>
                  </a:lnTo>
                  <a:lnTo>
                    <a:pt x="1055574" y="695537"/>
                  </a:lnTo>
                  <a:lnTo>
                    <a:pt x="1037202" y="736655"/>
                  </a:lnTo>
                  <a:lnTo>
                    <a:pt x="1015274" y="775864"/>
                  </a:lnTo>
                  <a:lnTo>
                    <a:pt x="989984" y="812983"/>
                  </a:lnTo>
                  <a:lnTo>
                    <a:pt x="961522" y="847828"/>
                  </a:lnTo>
                  <a:lnTo>
                    <a:pt x="930082" y="880219"/>
                  </a:lnTo>
                  <a:lnTo>
                    <a:pt x="895856" y="909973"/>
                  </a:lnTo>
                  <a:lnTo>
                    <a:pt x="859037" y="936908"/>
                  </a:lnTo>
                  <a:lnTo>
                    <a:pt x="819816" y="960843"/>
                  </a:lnTo>
                  <a:lnTo>
                    <a:pt x="778385" y="981595"/>
                  </a:lnTo>
                  <a:lnTo>
                    <a:pt x="734938" y="998981"/>
                  </a:lnTo>
                  <a:lnTo>
                    <a:pt x="689667" y="1012821"/>
                  </a:lnTo>
                  <a:lnTo>
                    <a:pt x="642763" y="1022932"/>
                  </a:lnTo>
                  <a:lnTo>
                    <a:pt x="594420" y="1029132"/>
                  </a:lnTo>
                  <a:lnTo>
                    <a:pt x="544830" y="1031240"/>
                  </a:lnTo>
                  <a:lnTo>
                    <a:pt x="495239" y="1029132"/>
                  </a:lnTo>
                  <a:lnTo>
                    <a:pt x="446896" y="1022932"/>
                  </a:lnTo>
                  <a:lnTo>
                    <a:pt x="399992" y="1012821"/>
                  </a:lnTo>
                  <a:lnTo>
                    <a:pt x="354721" y="998981"/>
                  </a:lnTo>
                  <a:lnTo>
                    <a:pt x="311274" y="981595"/>
                  </a:lnTo>
                  <a:lnTo>
                    <a:pt x="269843" y="960843"/>
                  </a:lnTo>
                  <a:lnTo>
                    <a:pt x="230622" y="936908"/>
                  </a:lnTo>
                  <a:lnTo>
                    <a:pt x="193803" y="909973"/>
                  </a:lnTo>
                  <a:lnTo>
                    <a:pt x="159577" y="880219"/>
                  </a:lnTo>
                  <a:lnTo>
                    <a:pt x="128137" y="847828"/>
                  </a:lnTo>
                  <a:lnTo>
                    <a:pt x="99675" y="812983"/>
                  </a:lnTo>
                  <a:lnTo>
                    <a:pt x="74385" y="775864"/>
                  </a:lnTo>
                  <a:lnTo>
                    <a:pt x="52457" y="736655"/>
                  </a:lnTo>
                  <a:lnTo>
                    <a:pt x="34085" y="695537"/>
                  </a:lnTo>
                  <a:lnTo>
                    <a:pt x="19461" y="652693"/>
                  </a:lnTo>
                  <a:lnTo>
                    <a:pt x="8777" y="608304"/>
                  </a:lnTo>
                  <a:lnTo>
                    <a:pt x="2226" y="562552"/>
                  </a:lnTo>
                  <a:lnTo>
                    <a:pt x="0" y="515620"/>
                  </a:lnTo>
                  <a:lnTo>
                    <a:pt x="2226" y="468687"/>
                  </a:lnTo>
                  <a:lnTo>
                    <a:pt x="8777" y="422935"/>
                  </a:lnTo>
                  <a:lnTo>
                    <a:pt x="19461" y="378546"/>
                  </a:lnTo>
                  <a:lnTo>
                    <a:pt x="34085" y="335702"/>
                  </a:lnTo>
                  <a:lnTo>
                    <a:pt x="52457" y="294584"/>
                  </a:lnTo>
                  <a:lnTo>
                    <a:pt x="74385" y="255375"/>
                  </a:lnTo>
                  <a:lnTo>
                    <a:pt x="99675" y="218256"/>
                  </a:lnTo>
                  <a:lnTo>
                    <a:pt x="128137" y="183411"/>
                  </a:lnTo>
                  <a:lnTo>
                    <a:pt x="159577" y="151020"/>
                  </a:lnTo>
                  <a:lnTo>
                    <a:pt x="193803" y="121266"/>
                  </a:lnTo>
                  <a:lnTo>
                    <a:pt x="230622" y="94331"/>
                  </a:lnTo>
                  <a:lnTo>
                    <a:pt x="269843" y="70396"/>
                  </a:lnTo>
                  <a:lnTo>
                    <a:pt x="311274" y="49644"/>
                  </a:lnTo>
                  <a:lnTo>
                    <a:pt x="354721" y="32258"/>
                  </a:lnTo>
                  <a:lnTo>
                    <a:pt x="399992" y="18418"/>
                  </a:lnTo>
                  <a:lnTo>
                    <a:pt x="446896" y="8307"/>
                  </a:lnTo>
                  <a:lnTo>
                    <a:pt x="495239" y="2107"/>
                  </a:lnTo>
                  <a:lnTo>
                    <a:pt x="544830" y="0"/>
                  </a:lnTo>
                  <a:lnTo>
                    <a:pt x="594420" y="2107"/>
                  </a:lnTo>
                  <a:lnTo>
                    <a:pt x="642763" y="8307"/>
                  </a:lnTo>
                  <a:lnTo>
                    <a:pt x="689667" y="18418"/>
                  </a:lnTo>
                  <a:lnTo>
                    <a:pt x="734938" y="32258"/>
                  </a:lnTo>
                  <a:lnTo>
                    <a:pt x="778385" y="49644"/>
                  </a:lnTo>
                  <a:lnTo>
                    <a:pt x="819816" y="70396"/>
                  </a:lnTo>
                  <a:lnTo>
                    <a:pt x="859037" y="94331"/>
                  </a:lnTo>
                  <a:lnTo>
                    <a:pt x="895856" y="121266"/>
                  </a:lnTo>
                  <a:lnTo>
                    <a:pt x="930082" y="151020"/>
                  </a:lnTo>
                  <a:lnTo>
                    <a:pt x="961522" y="183411"/>
                  </a:lnTo>
                  <a:lnTo>
                    <a:pt x="989984" y="218256"/>
                  </a:lnTo>
                  <a:lnTo>
                    <a:pt x="1015274" y="255375"/>
                  </a:lnTo>
                  <a:lnTo>
                    <a:pt x="1037202" y="294584"/>
                  </a:lnTo>
                  <a:lnTo>
                    <a:pt x="1055574" y="335702"/>
                  </a:lnTo>
                  <a:lnTo>
                    <a:pt x="1070198" y="378546"/>
                  </a:lnTo>
                  <a:lnTo>
                    <a:pt x="1080882" y="422935"/>
                  </a:lnTo>
                  <a:lnTo>
                    <a:pt x="1087433" y="468687"/>
                  </a:lnTo>
                  <a:lnTo>
                    <a:pt x="1089660" y="51562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sp>
          <p:nvSpPr>
            <p:cNvPr id="13" name="object 13"/>
            <p:cNvSpPr/>
            <p:nvPr/>
          </p:nvSpPr>
          <p:spPr>
            <a:xfrm>
              <a:off x="7737946" y="1762534"/>
              <a:ext cx="1450865" cy="1373080"/>
            </a:xfrm>
            <a:custGeom>
              <a:avLst/>
              <a:gdLst/>
              <a:ahLst/>
              <a:cxnLst/>
              <a:rect l="l" t="t" r="r" b="b"/>
              <a:pathLst>
                <a:path w="1089659" h="1031239">
                  <a:moveTo>
                    <a:pt x="544830" y="0"/>
                  </a:moveTo>
                  <a:lnTo>
                    <a:pt x="495239" y="2107"/>
                  </a:lnTo>
                  <a:lnTo>
                    <a:pt x="446896" y="8307"/>
                  </a:lnTo>
                  <a:lnTo>
                    <a:pt x="399992" y="18418"/>
                  </a:lnTo>
                  <a:lnTo>
                    <a:pt x="354721" y="32258"/>
                  </a:lnTo>
                  <a:lnTo>
                    <a:pt x="311274" y="49644"/>
                  </a:lnTo>
                  <a:lnTo>
                    <a:pt x="269843" y="70396"/>
                  </a:lnTo>
                  <a:lnTo>
                    <a:pt x="230622" y="94331"/>
                  </a:lnTo>
                  <a:lnTo>
                    <a:pt x="193803" y="121266"/>
                  </a:lnTo>
                  <a:lnTo>
                    <a:pt x="159577" y="151020"/>
                  </a:lnTo>
                  <a:lnTo>
                    <a:pt x="128137" y="183411"/>
                  </a:lnTo>
                  <a:lnTo>
                    <a:pt x="99675" y="218256"/>
                  </a:lnTo>
                  <a:lnTo>
                    <a:pt x="74385" y="255375"/>
                  </a:lnTo>
                  <a:lnTo>
                    <a:pt x="52457" y="294584"/>
                  </a:lnTo>
                  <a:lnTo>
                    <a:pt x="34085" y="335702"/>
                  </a:lnTo>
                  <a:lnTo>
                    <a:pt x="19461" y="378546"/>
                  </a:lnTo>
                  <a:lnTo>
                    <a:pt x="8777" y="422935"/>
                  </a:lnTo>
                  <a:lnTo>
                    <a:pt x="2226" y="468687"/>
                  </a:lnTo>
                  <a:lnTo>
                    <a:pt x="0" y="515620"/>
                  </a:lnTo>
                  <a:lnTo>
                    <a:pt x="2226" y="562552"/>
                  </a:lnTo>
                  <a:lnTo>
                    <a:pt x="8777" y="608304"/>
                  </a:lnTo>
                  <a:lnTo>
                    <a:pt x="19461" y="652693"/>
                  </a:lnTo>
                  <a:lnTo>
                    <a:pt x="34085" y="695537"/>
                  </a:lnTo>
                  <a:lnTo>
                    <a:pt x="52457" y="736655"/>
                  </a:lnTo>
                  <a:lnTo>
                    <a:pt x="74385" y="775864"/>
                  </a:lnTo>
                  <a:lnTo>
                    <a:pt x="99675" y="812983"/>
                  </a:lnTo>
                  <a:lnTo>
                    <a:pt x="128137" y="847828"/>
                  </a:lnTo>
                  <a:lnTo>
                    <a:pt x="159577" y="880219"/>
                  </a:lnTo>
                  <a:lnTo>
                    <a:pt x="193803" y="909973"/>
                  </a:lnTo>
                  <a:lnTo>
                    <a:pt x="230622" y="936908"/>
                  </a:lnTo>
                  <a:lnTo>
                    <a:pt x="269843" y="960843"/>
                  </a:lnTo>
                  <a:lnTo>
                    <a:pt x="311274" y="981595"/>
                  </a:lnTo>
                  <a:lnTo>
                    <a:pt x="354721" y="998981"/>
                  </a:lnTo>
                  <a:lnTo>
                    <a:pt x="399992" y="1012821"/>
                  </a:lnTo>
                  <a:lnTo>
                    <a:pt x="446896" y="1022932"/>
                  </a:lnTo>
                  <a:lnTo>
                    <a:pt x="495239" y="1029132"/>
                  </a:lnTo>
                  <a:lnTo>
                    <a:pt x="544830" y="1031240"/>
                  </a:lnTo>
                  <a:lnTo>
                    <a:pt x="594420" y="1029132"/>
                  </a:lnTo>
                  <a:lnTo>
                    <a:pt x="642763" y="1022932"/>
                  </a:lnTo>
                  <a:lnTo>
                    <a:pt x="689667" y="1012821"/>
                  </a:lnTo>
                  <a:lnTo>
                    <a:pt x="734938" y="998981"/>
                  </a:lnTo>
                  <a:lnTo>
                    <a:pt x="778385" y="981595"/>
                  </a:lnTo>
                  <a:lnTo>
                    <a:pt x="819816" y="960843"/>
                  </a:lnTo>
                  <a:lnTo>
                    <a:pt x="859037" y="936908"/>
                  </a:lnTo>
                  <a:lnTo>
                    <a:pt x="895856" y="909973"/>
                  </a:lnTo>
                  <a:lnTo>
                    <a:pt x="930082" y="880219"/>
                  </a:lnTo>
                  <a:lnTo>
                    <a:pt x="961522" y="847828"/>
                  </a:lnTo>
                  <a:lnTo>
                    <a:pt x="989984" y="812983"/>
                  </a:lnTo>
                  <a:lnTo>
                    <a:pt x="1015274" y="775864"/>
                  </a:lnTo>
                  <a:lnTo>
                    <a:pt x="1037202" y="736655"/>
                  </a:lnTo>
                  <a:lnTo>
                    <a:pt x="1055574" y="695537"/>
                  </a:lnTo>
                  <a:lnTo>
                    <a:pt x="1070198" y="652693"/>
                  </a:lnTo>
                  <a:lnTo>
                    <a:pt x="1080882" y="608304"/>
                  </a:lnTo>
                  <a:lnTo>
                    <a:pt x="1087433" y="562552"/>
                  </a:lnTo>
                  <a:lnTo>
                    <a:pt x="1089660" y="515620"/>
                  </a:lnTo>
                  <a:lnTo>
                    <a:pt x="1087433" y="468687"/>
                  </a:lnTo>
                  <a:lnTo>
                    <a:pt x="1080882" y="422935"/>
                  </a:lnTo>
                  <a:lnTo>
                    <a:pt x="1070198" y="378546"/>
                  </a:lnTo>
                  <a:lnTo>
                    <a:pt x="1055574" y="335702"/>
                  </a:lnTo>
                  <a:lnTo>
                    <a:pt x="1037202" y="294584"/>
                  </a:lnTo>
                  <a:lnTo>
                    <a:pt x="1015274" y="255375"/>
                  </a:lnTo>
                  <a:lnTo>
                    <a:pt x="989984" y="218256"/>
                  </a:lnTo>
                  <a:lnTo>
                    <a:pt x="961522" y="183411"/>
                  </a:lnTo>
                  <a:lnTo>
                    <a:pt x="930082" y="151020"/>
                  </a:lnTo>
                  <a:lnTo>
                    <a:pt x="895856" y="121266"/>
                  </a:lnTo>
                  <a:lnTo>
                    <a:pt x="859037" y="94331"/>
                  </a:lnTo>
                  <a:lnTo>
                    <a:pt x="819816" y="70396"/>
                  </a:lnTo>
                  <a:lnTo>
                    <a:pt x="778385" y="49644"/>
                  </a:lnTo>
                  <a:lnTo>
                    <a:pt x="734938" y="32258"/>
                  </a:lnTo>
                  <a:lnTo>
                    <a:pt x="689667" y="18418"/>
                  </a:lnTo>
                  <a:lnTo>
                    <a:pt x="642763" y="8307"/>
                  </a:lnTo>
                  <a:lnTo>
                    <a:pt x="594420" y="2107"/>
                  </a:lnTo>
                  <a:lnTo>
                    <a:pt x="544830" y="0"/>
                  </a:lnTo>
                  <a:close/>
                </a:path>
              </a:pathLst>
            </a:custGeom>
            <a:solidFill>
              <a:srgbClr val="00A792"/>
            </a:solidFill>
          </p:spPr>
          <p:txBody>
            <a:bodyPr wrap="square" lIns="0" tIns="0" rIns="0" bIns="0" rtlCol="0"/>
            <a:lstStyle/>
            <a:p>
              <a:endParaRPr sz="2397"/>
            </a:p>
          </p:txBody>
        </p: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D1934AA6-0399-48C3-A028-BD374B8306D1}"/>
                </a:ext>
              </a:extLst>
            </p:cNvPr>
            <p:cNvGrpSpPr/>
            <p:nvPr/>
          </p:nvGrpSpPr>
          <p:grpSpPr>
            <a:xfrm>
              <a:off x="7737946" y="1737169"/>
              <a:ext cx="4215625" cy="1437337"/>
              <a:chOff x="7737946" y="1737169"/>
              <a:chExt cx="4215625" cy="1437337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7814040" y="1737169"/>
                <a:ext cx="4139531" cy="1437337"/>
              </a:xfrm>
              <a:custGeom>
                <a:avLst/>
                <a:gdLst/>
                <a:ahLst/>
                <a:cxnLst/>
                <a:rect l="l" t="t" r="r" b="b"/>
                <a:pathLst>
                  <a:path w="3108959" h="1079500">
                    <a:moveTo>
                      <a:pt x="3108960" y="539750"/>
                    </a:moveTo>
                    <a:lnTo>
                      <a:pt x="3106754" y="588878"/>
                    </a:lnTo>
                    <a:lnTo>
                      <a:pt x="3100263" y="636770"/>
                    </a:lnTo>
                    <a:lnTo>
                      <a:pt x="3089679" y="683236"/>
                    </a:lnTo>
                    <a:lnTo>
                      <a:pt x="3075191" y="728085"/>
                    </a:lnTo>
                    <a:lnTo>
                      <a:pt x="3056991" y="771127"/>
                    </a:lnTo>
                    <a:lnTo>
                      <a:pt x="3035268" y="812171"/>
                    </a:lnTo>
                    <a:lnTo>
                      <a:pt x="3010213" y="851027"/>
                    </a:lnTo>
                    <a:lnTo>
                      <a:pt x="2982017" y="887503"/>
                    </a:lnTo>
                    <a:lnTo>
                      <a:pt x="2950870" y="921410"/>
                    </a:lnTo>
                    <a:lnTo>
                      <a:pt x="2916963" y="952557"/>
                    </a:lnTo>
                    <a:lnTo>
                      <a:pt x="2880487" y="980753"/>
                    </a:lnTo>
                    <a:lnTo>
                      <a:pt x="2841631" y="1005808"/>
                    </a:lnTo>
                    <a:lnTo>
                      <a:pt x="2800587" y="1027531"/>
                    </a:lnTo>
                    <a:lnTo>
                      <a:pt x="2757545" y="1045731"/>
                    </a:lnTo>
                    <a:lnTo>
                      <a:pt x="2712696" y="1060219"/>
                    </a:lnTo>
                    <a:lnTo>
                      <a:pt x="2666230" y="1070803"/>
                    </a:lnTo>
                    <a:lnTo>
                      <a:pt x="2618338" y="1077294"/>
                    </a:lnTo>
                    <a:lnTo>
                      <a:pt x="2569210" y="1079500"/>
                    </a:lnTo>
                    <a:lnTo>
                      <a:pt x="539750" y="1079500"/>
                    </a:lnTo>
                    <a:lnTo>
                      <a:pt x="490621" y="1077294"/>
                    </a:lnTo>
                    <a:lnTo>
                      <a:pt x="442729" y="1070803"/>
                    </a:lnTo>
                    <a:lnTo>
                      <a:pt x="396263" y="1060219"/>
                    </a:lnTo>
                    <a:lnTo>
                      <a:pt x="351414" y="1045731"/>
                    </a:lnTo>
                    <a:lnTo>
                      <a:pt x="308372" y="1027531"/>
                    </a:lnTo>
                    <a:lnTo>
                      <a:pt x="267328" y="1005808"/>
                    </a:lnTo>
                    <a:lnTo>
                      <a:pt x="228472" y="980753"/>
                    </a:lnTo>
                    <a:lnTo>
                      <a:pt x="191996" y="952557"/>
                    </a:lnTo>
                    <a:lnTo>
                      <a:pt x="158089" y="921410"/>
                    </a:lnTo>
                    <a:lnTo>
                      <a:pt x="126942" y="887503"/>
                    </a:lnTo>
                    <a:lnTo>
                      <a:pt x="98746" y="851027"/>
                    </a:lnTo>
                    <a:lnTo>
                      <a:pt x="73691" y="812171"/>
                    </a:lnTo>
                    <a:lnTo>
                      <a:pt x="51968" y="771127"/>
                    </a:lnTo>
                    <a:lnTo>
                      <a:pt x="33768" y="728085"/>
                    </a:lnTo>
                    <a:lnTo>
                      <a:pt x="19280" y="683236"/>
                    </a:lnTo>
                    <a:lnTo>
                      <a:pt x="8696" y="636770"/>
                    </a:lnTo>
                    <a:lnTo>
                      <a:pt x="2205" y="588878"/>
                    </a:lnTo>
                    <a:lnTo>
                      <a:pt x="0" y="539750"/>
                    </a:lnTo>
                    <a:lnTo>
                      <a:pt x="2205" y="490621"/>
                    </a:lnTo>
                    <a:lnTo>
                      <a:pt x="8696" y="442729"/>
                    </a:lnTo>
                    <a:lnTo>
                      <a:pt x="19280" y="396263"/>
                    </a:lnTo>
                    <a:lnTo>
                      <a:pt x="33768" y="351414"/>
                    </a:lnTo>
                    <a:lnTo>
                      <a:pt x="51968" y="308372"/>
                    </a:lnTo>
                    <a:lnTo>
                      <a:pt x="73691" y="267328"/>
                    </a:lnTo>
                    <a:lnTo>
                      <a:pt x="98746" y="228472"/>
                    </a:lnTo>
                    <a:lnTo>
                      <a:pt x="126942" y="191996"/>
                    </a:lnTo>
                    <a:lnTo>
                      <a:pt x="158089" y="158089"/>
                    </a:lnTo>
                    <a:lnTo>
                      <a:pt x="191996" y="126942"/>
                    </a:lnTo>
                    <a:lnTo>
                      <a:pt x="228472" y="98746"/>
                    </a:lnTo>
                    <a:lnTo>
                      <a:pt x="267328" y="73691"/>
                    </a:lnTo>
                    <a:lnTo>
                      <a:pt x="308372" y="51968"/>
                    </a:lnTo>
                    <a:lnTo>
                      <a:pt x="351414" y="33768"/>
                    </a:lnTo>
                    <a:lnTo>
                      <a:pt x="396263" y="19280"/>
                    </a:lnTo>
                    <a:lnTo>
                      <a:pt x="442729" y="8696"/>
                    </a:lnTo>
                    <a:lnTo>
                      <a:pt x="490621" y="2205"/>
                    </a:lnTo>
                    <a:lnTo>
                      <a:pt x="539750" y="0"/>
                    </a:lnTo>
                    <a:lnTo>
                      <a:pt x="2569210" y="0"/>
                    </a:lnTo>
                    <a:lnTo>
                      <a:pt x="2618338" y="2205"/>
                    </a:lnTo>
                    <a:lnTo>
                      <a:pt x="2666230" y="8696"/>
                    </a:lnTo>
                    <a:lnTo>
                      <a:pt x="2712696" y="19280"/>
                    </a:lnTo>
                    <a:lnTo>
                      <a:pt x="2757545" y="33768"/>
                    </a:lnTo>
                    <a:lnTo>
                      <a:pt x="2800587" y="51968"/>
                    </a:lnTo>
                    <a:lnTo>
                      <a:pt x="2841631" y="73691"/>
                    </a:lnTo>
                    <a:lnTo>
                      <a:pt x="2880487" y="98746"/>
                    </a:lnTo>
                    <a:lnTo>
                      <a:pt x="2916963" y="126942"/>
                    </a:lnTo>
                    <a:lnTo>
                      <a:pt x="2950870" y="158089"/>
                    </a:lnTo>
                    <a:lnTo>
                      <a:pt x="2982017" y="191996"/>
                    </a:lnTo>
                    <a:lnTo>
                      <a:pt x="3010213" y="228472"/>
                    </a:lnTo>
                    <a:lnTo>
                      <a:pt x="3035268" y="267328"/>
                    </a:lnTo>
                    <a:lnTo>
                      <a:pt x="3056991" y="308372"/>
                    </a:lnTo>
                    <a:lnTo>
                      <a:pt x="3075191" y="351414"/>
                    </a:lnTo>
                    <a:lnTo>
                      <a:pt x="3089679" y="396263"/>
                    </a:lnTo>
                    <a:lnTo>
                      <a:pt x="3100263" y="442729"/>
                    </a:lnTo>
                    <a:lnTo>
                      <a:pt x="3106754" y="490621"/>
                    </a:lnTo>
                    <a:lnTo>
                      <a:pt x="3108960" y="539750"/>
                    </a:lnTo>
                    <a:close/>
                  </a:path>
                </a:pathLst>
              </a:custGeom>
              <a:ln w="12700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 sz="2397"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7737946" y="1762534"/>
                <a:ext cx="1450865" cy="1373080"/>
              </a:xfrm>
              <a:custGeom>
                <a:avLst/>
                <a:gdLst/>
                <a:ahLst/>
                <a:cxnLst/>
                <a:rect l="l" t="t" r="r" b="b"/>
                <a:pathLst>
                  <a:path w="1089659" h="1031239">
                    <a:moveTo>
                      <a:pt x="1089660" y="515620"/>
                    </a:moveTo>
                    <a:lnTo>
                      <a:pt x="1087433" y="562552"/>
                    </a:lnTo>
                    <a:lnTo>
                      <a:pt x="1080882" y="608304"/>
                    </a:lnTo>
                    <a:lnTo>
                      <a:pt x="1070198" y="652693"/>
                    </a:lnTo>
                    <a:lnTo>
                      <a:pt x="1055574" y="695537"/>
                    </a:lnTo>
                    <a:lnTo>
                      <a:pt x="1037202" y="736655"/>
                    </a:lnTo>
                    <a:lnTo>
                      <a:pt x="1015274" y="775864"/>
                    </a:lnTo>
                    <a:lnTo>
                      <a:pt x="989984" y="812983"/>
                    </a:lnTo>
                    <a:lnTo>
                      <a:pt x="961522" y="847828"/>
                    </a:lnTo>
                    <a:lnTo>
                      <a:pt x="930082" y="880219"/>
                    </a:lnTo>
                    <a:lnTo>
                      <a:pt x="895856" y="909973"/>
                    </a:lnTo>
                    <a:lnTo>
                      <a:pt x="859037" y="936908"/>
                    </a:lnTo>
                    <a:lnTo>
                      <a:pt x="819816" y="960843"/>
                    </a:lnTo>
                    <a:lnTo>
                      <a:pt x="778385" y="981595"/>
                    </a:lnTo>
                    <a:lnTo>
                      <a:pt x="734938" y="998981"/>
                    </a:lnTo>
                    <a:lnTo>
                      <a:pt x="689667" y="1012821"/>
                    </a:lnTo>
                    <a:lnTo>
                      <a:pt x="642763" y="1022932"/>
                    </a:lnTo>
                    <a:lnTo>
                      <a:pt x="594420" y="1029132"/>
                    </a:lnTo>
                    <a:lnTo>
                      <a:pt x="544830" y="1031240"/>
                    </a:lnTo>
                    <a:lnTo>
                      <a:pt x="495239" y="1029132"/>
                    </a:lnTo>
                    <a:lnTo>
                      <a:pt x="446896" y="1022932"/>
                    </a:lnTo>
                    <a:lnTo>
                      <a:pt x="399992" y="1012821"/>
                    </a:lnTo>
                    <a:lnTo>
                      <a:pt x="354721" y="998981"/>
                    </a:lnTo>
                    <a:lnTo>
                      <a:pt x="311274" y="981595"/>
                    </a:lnTo>
                    <a:lnTo>
                      <a:pt x="269843" y="960843"/>
                    </a:lnTo>
                    <a:lnTo>
                      <a:pt x="230622" y="936908"/>
                    </a:lnTo>
                    <a:lnTo>
                      <a:pt x="193803" y="909973"/>
                    </a:lnTo>
                    <a:lnTo>
                      <a:pt x="159577" y="880219"/>
                    </a:lnTo>
                    <a:lnTo>
                      <a:pt x="128137" y="847828"/>
                    </a:lnTo>
                    <a:lnTo>
                      <a:pt x="99675" y="812983"/>
                    </a:lnTo>
                    <a:lnTo>
                      <a:pt x="74385" y="775864"/>
                    </a:lnTo>
                    <a:lnTo>
                      <a:pt x="52457" y="736655"/>
                    </a:lnTo>
                    <a:lnTo>
                      <a:pt x="34085" y="695537"/>
                    </a:lnTo>
                    <a:lnTo>
                      <a:pt x="19461" y="652693"/>
                    </a:lnTo>
                    <a:lnTo>
                      <a:pt x="8777" y="608304"/>
                    </a:lnTo>
                    <a:lnTo>
                      <a:pt x="2226" y="562552"/>
                    </a:lnTo>
                    <a:lnTo>
                      <a:pt x="0" y="515620"/>
                    </a:lnTo>
                    <a:lnTo>
                      <a:pt x="2226" y="468687"/>
                    </a:lnTo>
                    <a:lnTo>
                      <a:pt x="8777" y="422935"/>
                    </a:lnTo>
                    <a:lnTo>
                      <a:pt x="19461" y="378546"/>
                    </a:lnTo>
                    <a:lnTo>
                      <a:pt x="34085" y="335702"/>
                    </a:lnTo>
                    <a:lnTo>
                      <a:pt x="52457" y="294584"/>
                    </a:lnTo>
                    <a:lnTo>
                      <a:pt x="74385" y="255375"/>
                    </a:lnTo>
                    <a:lnTo>
                      <a:pt x="99675" y="218256"/>
                    </a:lnTo>
                    <a:lnTo>
                      <a:pt x="128137" y="183411"/>
                    </a:lnTo>
                    <a:lnTo>
                      <a:pt x="159577" y="151020"/>
                    </a:lnTo>
                    <a:lnTo>
                      <a:pt x="193803" y="121266"/>
                    </a:lnTo>
                    <a:lnTo>
                      <a:pt x="230622" y="94331"/>
                    </a:lnTo>
                    <a:lnTo>
                      <a:pt x="269843" y="70396"/>
                    </a:lnTo>
                    <a:lnTo>
                      <a:pt x="311274" y="49644"/>
                    </a:lnTo>
                    <a:lnTo>
                      <a:pt x="354721" y="32258"/>
                    </a:lnTo>
                    <a:lnTo>
                      <a:pt x="399992" y="18418"/>
                    </a:lnTo>
                    <a:lnTo>
                      <a:pt x="446896" y="8307"/>
                    </a:lnTo>
                    <a:lnTo>
                      <a:pt x="495239" y="2107"/>
                    </a:lnTo>
                    <a:lnTo>
                      <a:pt x="544830" y="0"/>
                    </a:lnTo>
                    <a:lnTo>
                      <a:pt x="594420" y="2107"/>
                    </a:lnTo>
                    <a:lnTo>
                      <a:pt x="642763" y="8307"/>
                    </a:lnTo>
                    <a:lnTo>
                      <a:pt x="689667" y="18418"/>
                    </a:lnTo>
                    <a:lnTo>
                      <a:pt x="734938" y="32258"/>
                    </a:lnTo>
                    <a:lnTo>
                      <a:pt x="778385" y="49644"/>
                    </a:lnTo>
                    <a:lnTo>
                      <a:pt x="819816" y="70396"/>
                    </a:lnTo>
                    <a:lnTo>
                      <a:pt x="859037" y="94331"/>
                    </a:lnTo>
                    <a:lnTo>
                      <a:pt x="895856" y="121266"/>
                    </a:lnTo>
                    <a:lnTo>
                      <a:pt x="930082" y="151020"/>
                    </a:lnTo>
                    <a:lnTo>
                      <a:pt x="961522" y="183411"/>
                    </a:lnTo>
                    <a:lnTo>
                      <a:pt x="989984" y="218256"/>
                    </a:lnTo>
                    <a:lnTo>
                      <a:pt x="1015274" y="255375"/>
                    </a:lnTo>
                    <a:lnTo>
                      <a:pt x="1037202" y="294584"/>
                    </a:lnTo>
                    <a:lnTo>
                      <a:pt x="1055574" y="335702"/>
                    </a:lnTo>
                    <a:lnTo>
                      <a:pt x="1070198" y="378546"/>
                    </a:lnTo>
                    <a:lnTo>
                      <a:pt x="1080882" y="422935"/>
                    </a:lnTo>
                    <a:lnTo>
                      <a:pt x="1087433" y="468687"/>
                    </a:lnTo>
                    <a:lnTo>
                      <a:pt x="1089660" y="515620"/>
                    </a:lnTo>
                    <a:close/>
                  </a:path>
                </a:pathLst>
              </a:custGeom>
              <a:ln w="762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2397"/>
              </a:p>
            </p:txBody>
          </p:sp>
          <p:sp>
            <p:nvSpPr>
              <p:cNvPr id="28" name="object 28"/>
              <p:cNvSpPr txBox="1"/>
              <p:nvPr/>
            </p:nvSpPr>
            <p:spPr>
              <a:xfrm>
                <a:off x="9171086" y="1939029"/>
                <a:ext cx="2590784" cy="1186306"/>
              </a:xfrm>
              <a:prstGeom prst="rect">
                <a:avLst/>
              </a:prstGeom>
            </p:spPr>
            <p:txBody>
              <a:bodyPr vert="horz" wrap="square" lIns="0" tIns="16910" rIns="0" bIns="0" rtlCol="0">
                <a:spAutoFit/>
              </a:bodyPr>
              <a:lstStyle/>
              <a:p>
                <a:pPr algn="just" defTabSz="914377">
                  <a:buClr>
                    <a:srgbClr val="000000"/>
                  </a:buClr>
                </a:pPr>
                <a:r>
                  <a:rPr lang="es-PE" sz="1500" b="1" spc="-13" dirty="0">
                    <a:solidFill>
                      <a:srgbClr val="001F5F"/>
                    </a:solidFill>
                    <a:latin typeface="Arial MT"/>
                    <a:sym typeface="Arial" panose="020B0604020202020204"/>
                  </a:rPr>
                  <a:t>Productores agrarios </a:t>
                </a:r>
                <a:r>
                  <a:rPr lang="es-PE" sz="1500" spc="-13" dirty="0">
                    <a:solidFill>
                      <a:srgbClr val="001F5F"/>
                    </a:solidFill>
                    <a:latin typeface="Arial MT"/>
                    <a:sym typeface="Arial" panose="020B0604020202020204"/>
                  </a:rPr>
                  <a:t>dedicado a la actividades </a:t>
                </a:r>
                <a:r>
                  <a:rPr lang="es-PE" sz="1500" b="1" spc="-13" dirty="0">
                    <a:solidFill>
                      <a:srgbClr val="001F5F"/>
                    </a:solidFill>
                    <a:latin typeface="Arial MT"/>
                    <a:sym typeface="Arial" panose="020B0604020202020204"/>
                  </a:rPr>
                  <a:t>agrícola y/o ganadera y/o forestal.</a:t>
                </a:r>
              </a:p>
              <a:p>
                <a:pPr marL="16910"/>
                <a:endParaRPr sz="1598" dirty="0">
                  <a:latin typeface="Arial MT"/>
                  <a:cs typeface="Arial MT"/>
                </a:endParaRPr>
              </a:p>
            </p:txBody>
          </p:sp>
        </p:grpSp>
        <p:pic>
          <p:nvPicPr>
            <p:cNvPr id="62" name="Gráfico 61" descr="Agricultura contorno">
              <a:extLst>
                <a:ext uri="{FF2B5EF4-FFF2-40B4-BE49-F238E27FC236}">
                  <a16:creationId xmlns:a16="http://schemas.microsoft.com/office/drawing/2014/main" id="{38D468A2-ED02-9C95-1F76-8AAB9A6F2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224987" y="1856571"/>
              <a:ext cx="914400" cy="914400"/>
            </a:xfrm>
            <a:prstGeom prst="rect">
              <a:avLst/>
            </a:prstGeom>
          </p:spPr>
        </p:pic>
        <p:pic>
          <p:nvPicPr>
            <p:cNvPr id="73" name="Gráfico 72" descr="Vaca con relleno sólido">
              <a:extLst>
                <a:ext uri="{FF2B5EF4-FFF2-40B4-BE49-F238E27FC236}">
                  <a16:creationId xmlns:a16="http://schemas.microsoft.com/office/drawing/2014/main" id="{A559629F-1D2F-6AB0-3CA9-0D8BDE9E7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281267" y="2526599"/>
              <a:ext cx="571264" cy="571264"/>
            </a:xfrm>
            <a:prstGeom prst="rect">
              <a:avLst/>
            </a:prstGeom>
          </p:spPr>
        </p:pic>
        <p:pic>
          <p:nvPicPr>
            <p:cNvPr id="75" name="Gráfico 74" descr="Árbol de hojas podridas con relleno sólido">
              <a:extLst>
                <a:ext uri="{FF2B5EF4-FFF2-40B4-BE49-F238E27FC236}">
                  <a16:creationId xmlns:a16="http://schemas.microsoft.com/office/drawing/2014/main" id="{4DAB3D81-DDC8-91E6-D30E-C3ACCDEEC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782341" y="2181628"/>
              <a:ext cx="606078" cy="6060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>
            <a:extLst>
              <a:ext uri="{FF2B5EF4-FFF2-40B4-BE49-F238E27FC236}">
                <a16:creationId xmlns:a16="http://schemas.microsoft.com/office/drawing/2014/main" id="{8D8F18E2-426E-46BE-B51B-47FDFBFD0DDC}"/>
              </a:ext>
            </a:extLst>
          </p:cNvPr>
          <p:cNvGrpSpPr/>
          <p:nvPr/>
        </p:nvGrpSpPr>
        <p:grpSpPr>
          <a:xfrm>
            <a:off x="2379985" y="1803400"/>
            <a:ext cx="3478359" cy="987279"/>
            <a:chOff x="2379985" y="1803400"/>
            <a:chExt cx="3478359" cy="987279"/>
          </a:xfrm>
        </p:grpSpPr>
        <p:sp>
          <p:nvSpPr>
            <p:cNvPr id="16" name="Google Shape;8404;p6">
              <a:extLst>
                <a:ext uri="{FF2B5EF4-FFF2-40B4-BE49-F238E27FC236}">
                  <a16:creationId xmlns:a16="http://schemas.microsoft.com/office/drawing/2014/main" id="{08D7F5B6-C36A-431F-BBFE-2544E01B2339}"/>
                </a:ext>
              </a:extLst>
            </p:cNvPr>
            <p:cNvSpPr txBox="1">
              <a:spLocks/>
            </p:cNvSpPr>
            <p:nvPr/>
          </p:nvSpPr>
          <p:spPr>
            <a:xfrm>
              <a:off x="3556000" y="1803400"/>
              <a:ext cx="2194808" cy="4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163275" tIns="81625" rIns="163275" bIns="81625" rtlCol="0" anchor="t" anchorCtr="0">
              <a:noAutofit/>
            </a:bodyPr>
            <a:lstStyle>
              <a:lvl1pPr marL="457189" lvl="0" indent="-228594" algn="r" defTabSz="914400" rtl="0" eaLnBrk="1" latinLnBrk="0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5"/>
                </a:buClr>
                <a:buSzPts val="2133"/>
                <a:buFont typeface="Arial" panose="020B0604020202020204" pitchFamily="34" charset="0"/>
                <a:buNone/>
                <a:defRPr sz="2135" i="0" kern="1200">
                  <a:solidFill>
                    <a:schemeClr val="accent5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914377" lvl="1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566" lvl="2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lvl="3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5943" lvl="4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131" lvl="5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0320" lvl="6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509" lvl="7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4697" lvl="8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SzPts val="2000"/>
              </a:pPr>
              <a:r>
                <a:rPr lang="es-ES" sz="2000" b="1"/>
                <a:t>M</a:t>
              </a:r>
              <a:r>
                <a:rPr lang="es-PE" sz="2000" b="1"/>
                <a:t>YPE</a:t>
              </a:r>
              <a:endParaRPr lang="es-PE" sz="2000" b="1" dirty="0"/>
            </a:p>
          </p:txBody>
        </p:sp>
        <p:sp>
          <p:nvSpPr>
            <p:cNvPr id="17" name="Google Shape;8405;p6">
              <a:extLst>
                <a:ext uri="{FF2B5EF4-FFF2-40B4-BE49-F238E27FC236}">
                  <a16:creationId xmlns:a16="http://schemas.microsoft.com/office/drawing/2014/main" id="{E3C90A4A-EC04-43BA-A645-518839068785}"/>
                </a:ext>
              </a:extLst>
            </p:cNvPr>
            <p:cNvSpPr txBox="1">
              <a:spLocks/>
            </p:cNvSpPr>
            <p:nvPr/>
          </p:nvSpPr>
          <p:spPr>
            <a:xfrm>
              <a:off x="2787405" y="2156779"/>
              <a:ext cx="3070939" cy="6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163275" tIns="81625" rIns="163275" bIns="81625" rtlCol="0" anchor="t" anchorCtr="0">
              <a:noAutofit/>
            </a:bodyPr>
            <a:lstStyle>
              <a:lvl1pPr marL="457189" lvl="0" indent="-228594" algn="r" defTabSz="914400" rtl="0" eaLnBrk="1" latinLnBrk="0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 panose="020B0604020202020204" pitchFamily="34" charset="0"/>
                <a:buNone/>
                <a:defRPr sz="1200" i="0" kern="1200">
                  <a:solidFill>
                    <a:schemeClr val="dk2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defRPr>
              </a:lvl1pPr>
              <a:lvl2pPr marL="914377" lvl="1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566" lvl="2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lvl="3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5943" lvl="4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131" lvl="5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0320" lvl="6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509" lvl="7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4697" lvl="8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0"/>
                </a:spcBef>
                <a:buClr>
                  <a:srgbClr val="595959"/>
                </a:buClr>
              </a:pPr>
              <a:r>
                <a:rPr lang="es-MX" sz="1600" dirty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 (Cuerpo en alfa"/>
                </a:rPr>
                <a:t>Beneficios que se otorgan a las M</a:t>
              </a:r>
              <a:r>
                <a:rPr lang="es-MX" sz="16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YPE se extiende a cooperativas</a:t>
              </a:r>
              <a:endParaRPr lang="es-MX" sz="1600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/>
                <a:cs typeface="Arial" panose="020B0604020202020204"/>
                <a:sym typeface="Arial" panose="020B0604020202020204"/>
              </a:endParaRPr>
            </a:p>
            <a:p>
              <a:pPr marL="0" indent="0">
                <a:lnSpc>
                  <a:spcPct val="100000"/>
                </a:lnSpc>
              </a:pPr>
              <a:endParaRPr lang="es-MX" sz="1400" dirty="0">
                <a:solidFill>
                  <a:srgbClr val="3F3F3F"/>
                </a:solidFill>
                <a:latin typeface="Arial Narrow" panose="020B0606020202030204" pitchFamily="34" charset="0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18" name="Google Shape;8408;p6" descr="Farmer female with solid fill">
              <a:extLst>
                <a:ext uri="{FF2B5EF4-FFF2-40B4-BE49-F238E27FC236}">
                  <a16:creationId xmlns:a16="http://schemas.microsoft.com/office/drawing/2014/main" id="{2B74B43E-6403-4AA8-B3E0-2D8AFF49D91F}"/>
                </a:ext>
              </a:extLst>
            </p:cNvPr>
            <p:cNvPicPr preferRelativeResize="0"/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379985" y="1888873"/>
              <a:ext cx="817588" cy="8427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311F9C0D-4D7E-40BE-B829-06FBCCBF8604}"/>
              </a:ext>
            </a:extLst>
          </p:cNvPr>
          <p:cNvGrpSpPr/>
          <p:nvPr/>
        </p:nvGrpSpPr>
        <p:grpSpPr>
          <a:xfrm>
            <a:off x="7113268" y="2310241"/>
            <a:ext cx="4548661" cy="1780004"/>
            <a:chOff x="7113268" y="2310241"/>
            <a:chExt cx="4548661" cy="1780004"/>
          </a:xfrm>
        </p:grpSpPr>
        <p:sp>
          <p:nvSpPr>
            <p:cNvPr id="19" name="Marcador de texto 4">
              <a:extLst>
                <a:ext uri="{FF2B5EF4-FFF2-40B4-BE49-F238E27FC236}">
                  <a16:creationId xmlns:a16="http://schemas.microsoft.com/office/drawing/2014/main" id="{57020EA1-816A-4871-BE75-DA3321A0C7BE}"/>
                </a:ext>
              </a:extLst>
            </p:cNvPr>
            <p:cNvSpPr txBox="1">
              <a:spLocks/>
            </p:cNvSpPr>
            <p:nvPr/>
          </p:nvSpPr>
          <p:spPr>
            <a:xfrm>
              <a:off x="7113268" y="3172380"/>
              <a:ext cx="4374976" cy="917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163275" tIns="81625" rIns="163275" bIns="81625" rtlCol="0" anchor="t" anchorCtr="0">
              <a:noAutofit/>
            </a:bodyPr>
            <a:lstStyle>
              <a:lvl1pPr marL="457189" lvl="0" indent="-228594" algn="l" defTabSz="914400" rtl="0" eaLnBrk="1" latinLnBrk="0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 panose="020B0604020202020204" pitchFamily="34" charset="0"/>
                <a:buNone/>
                <a:defRPr sz="1200" i="0" kern="1200">
                  <a:solidFill>
                    <a:schemeClr val="dk2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defRPr>
              </a:lvl1pPr>
              <a:lvl2pPr marL="914377" lvl="1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566" lvl="2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lvl="3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5943" lvl="4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131" lvl="5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0320" lvl="6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509" lvl="7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4697" lvl="8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12700">
                <a:lnSpc>
                  <a:spcPct val="100000"/>
                </a:lnSpc>
                <a:spcBef>
                  <a:spcPts val="0"/>
                </a:spcBef>
              </a:pPr>
              <a:r>
                <a:rPr lang="es-PE" sz="1600" dirty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10% adicional en procesos de contrataciones y adquisiciones del Estado y en procesos concursables</a:t>
              </a:r>
            </a:p>
            <a:p>
              <a:pPr marL="0" indent="12700">
                <a:lnSpc>
                  <a:spcPct val="100000"/>
                </a:lnSpc>
                <a:spcBef>
                  <a:spcPts val="0"/>
                </a:spcBef>
              </a:pPr>
              <a:endParaRPr lang="es-PE" sz="16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endParaRPr lang="es-PE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Google Shape;8400;p6">
              <a:extLst>
                <a:ext uri="{FF2B5EF4-FFF2-40B4-BE49-F238E27FC236}">
                  <a16:creationId xmlns:a16="http://schemas.microsoft.com/office/drawing/2014/main" id="{364F2877-CA0E-4D13-8E17-7D08CCDC9D07}"/>
                </a:ext>
              </a:extLst>
            </p:cNvPr>
            <p:cNvSpPr txBox="1"/>
            <p:nvPr/>
          </p:nvSpPr>
          <p:spPr>
            <a:xfrm>
              <a:off x="7135047" y="2815635"/>
              <a:ext cx="4329519" cy="4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3275" tIns="81625" rIns="163275" bIns="816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3"/>
                </a:buClr>
                <a:buSzPts val="2133"/>
                <a:buFont typeface="Arial" panose="020B0604020202020204"/>
                <a:buNone/>
                <a:defRPr sz="2135" b="0" i="0" u="none" strike="noStrike" cap="none">
                  <a:solidFill>
                    <a:schemeClr val="accent3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914400" marR="0" lvl="1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Char char="–"/>
                <a:defRPr sz="3335" b="0" i="0" u="none" strike="noStrike" cap="none">
                  <a:solidFill>
                    <a:schemeClr val="dk1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Char char="•"/>
                <a:defRPr sz="2865" b="0" i="0" u="none" strike="noStrike" cap="none">
                  <a:solidFill>
                    <a:schemeClr val="dk1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defRPr>
              </a:lvl3pPr>
              <a:lvl4pPr marL="1828800" marR="0" lvl="3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Char char="–"/>
                <a:defRPr sz="2400" b="0" i="0" u="none" strike="noStrike" cap="none">
                  <a:solidFill>
                    <a:schemeClr val="dk1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defRPr>
              </a:lvl4pPr>
              <a:lvl5pPr marL="2286000" marR="0" lvl="4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Char char="»"/>
                <a:defRPr sz="2400" b="0" i="0" u="none" strike="noStrike" cap="none">
                  <a:solidFill>
                    <a:schemeClr val="dk1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Char char="•"/>
                <a:defRPr sz="2400" b="0" i="0" u="none" strike="noStrike" cap="none">
                  <a:solidFill>
                    <a:schemeClr val="dk1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Char char="•"/>
                <a:defRPr sz="2400" b="0" i="0" u="none" strike="noStrike" cap="none">
                  <a:solidFill>
                    <a:schemeClr val="dk1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Char char="•"/>
                <a:defRPr sz="2400" b="0" i="0" u="none" strike="noStrike" cap="none">
                  <a:solidFill>
                    <a:schemeClr val="dk1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/>
                <a:buChar char="•"/>
                <a:defRPr sz="2400" b="0" i="0" u="none" strike="noStrike" cap="none">
                  <a:solidFill>
                    <a:schemeClr val="dk1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defRPr>
              </a:lvl9pPr>
            </a:lstStyle>
            <a:p>
              <a:pPr marL="0" indent="0" defTabSz="914377">
                <a:spcBef>
                  <a:spcPts val="0"/>
                </a:spcBef>
                <a:buClr>
                  <a:srgbClr val="3A3838"/>
                </a:buClr>
                <a:buSzPts val="2000"/>
              </a:pPr>
              <a:r>
                <a:rPr lang="es-PE" sz="2000" b="1" kern="0" dirty="0">
                  <a:solidFill>
                    <a:srgbClr val="002060">
                      <a:lumMod val="75000"/>
                      <a:lumOff val="25000"/>
                    </a:srgbClr>
                  </a:solidFill>
                </a:rPr>
                <a:t>Compras y procesos estatales</a:t>
              </a:r>
            </a:p>
          </p:txBody>
        </p:sp>
        <p:pic>
          <p:nvPicPr>
            <p:cNvPr id="21" name="Google Shape;8396;p6" descr="Vaca con relleno sólido">
              <a:extLst>
                <a:ext uri="{FF2B5EF4-FFF2-40B4-BE49-F238E27FC236}">
                  <a16:creationId xmlns:a16="http://schemas.microsoft.com/office/drawing/2014/main" id="{CD8F2844-0B12-4C54-827E-4A0944C5656F}"/>
                </a:ext>
              </a:extLst>
            </p:cNvPr>
            <p:cNvPicPr preferRelativeResize="0"/>
            <p:nvPr/>
          </p:nvPicPr>
          <p:blipFill rotWithShape="1">
            <a:blip r:embed="rId3"/>
            <a:srcRect l="190" r="190"/>
            <a:stretch>
              <a:fillRect/>
            </a:stretch>
          </p:blipFill>
          <p:spPr>
            <a:xfrm>
              <a:off x="11144729" y="2358027"/>
              <a:ext cx="517200" cy="51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8397;p6" descr="Frutero con relleno sólido">
              <a:extLst>
                <a:ext uri="{FF2B5EF4-FFF2-40B4-BE49-F238E27FC236}">
                  <a16:creationId xmlns:a16="http://schemas.microsoft.com/office/drawing/2014/main" id="{EA07738F-41B2-4DEF-801B-2F7FDA60C646}"/>
                </a:ext>
              </a:extLst>
            </p:cNvPr>
            <p:cNvPicPr preferRelativeResize="0"/>
            <p:nvPr/>
          </p:nvPicPr>
          <p:blipFill rotWithShape="1">
            <a:blip r:embed="rId4"/>
            <a:srcRect l="190" r="190"/>
            <a:stretch>
              <a:fillRect/>
            </a:stretch>
          </p:blipFill>
          <p:spPr>
            <a:xfrm>
              <a:off x="10581744" y="2310241"/>
              <a:ext cx="517200" cy="51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665680ED-B785-4067-8375-E5F9577B913B}"/>
              </a:ext>
            </a:extLst>
          </p:cNvPr>
          <p:cNvGrpSpPr/>
          <p:nvPr/>
        </p:nvGrpSpPr>
        <p:grpSpPr>
          <a:xfrm>
            <a:off x="5997544" y="5123327"/>
            <a:ext cx="4374977" cy="1114344"/>
            <a:chOff x="5997544" y="5123327"/>
            <a:chExt cx="5490701" cy="1114344"/>
          </a:xfrm>
        </p:grpSpPr>
        <p:sp>
          <p:nvSpPr>
            <p:cNvPr id="25" name="Google Shape;8400;p6">
              <a:extLst>
                <a:ext uri="{FF2B5EF4-FFF2-40B4-BE49-F238E27FC236}">
                  <a16:creationId xmlns:a16="http://schemas.microsoft.com/office/drawing/2014/main" id="{C3F150B5-3D94-4692-9C1E-88A2E876E58E}"/>
                </a:ext>
              </a:extLst>
            </p:cNvPr>
            <p:cNvSpPr txBox="1">
              <a:spLocks/>
            </p:cNvSpPr>
            <p:nvPr/>
          </p:nvSpPr>
          <p:spPr>
            <a:xfrm>
              <a:off x="6156739" y="5147919"/>
              <a:ext cx="2293876" cy="4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163275" tIns="81625" rIns="163275" bIns="81625" rtlCol="0" anchor="t" anchorCtr="0">
              <a:noAutofit/>
            </a:bodyPr>
            <a:lstStyle>
              <a:lvl1pPr marL="457189" lvl="0" indent="-228594" algn="l" defTabSz="914400" rtl="0" eaLnBrk="1" latinLnBrk="0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3"/>
                </a:buClr>
                <a:buSzPts val="2133"/>
                <a:buFont typeface="Arial" panose="020B0604020202020204" pitchFamily="34" charset="0"/>
                <a:buNone/>
                <a:defRPr sz="2135" i="0" kern="1200">
                  <a:solidFill>
                    <a:schemeClr val="accent3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914377" lvl="1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566" lvl="2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lvl="3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5943" lvl="4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131" lvl="5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0320" lvl="6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509" lvl="7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4697" lvl="8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SzPts val="2000"/>
              </a:pPr>
              <a:r>
                <a:rPr lang="es-PE" sz="2000" b="1" dirty="0">
                  <a:solidFill>
                    <a:srgbClr val="00B050"/>
                  </a:solidFill>
                </a:rPr>
                <a:t>Priorización</a:t>
              </a:r>
            </a:p>
          </p:txBody>
        </p:sp>
        <p:sp>
          <p:nvSpPr>
            <p:cNvPr id="26" name="Google Shape;8401;p6">
              <a:extLst>
                <a:ext uri="{FF2B5EF4-FFF2-40B4-BE49-F238E27FC236}">
                  <a16:creationId xmlns:a16="http://schemas.microsoft.com/office/drawing/2014/main" id="{E113960C-1D14-4D3B-886D-2F4EEDAEFA1F}"/>
                </a:ext>
              </a:extLst>
            </p:cNvPr>
            <p:cNvSpPr txBox="1">
              <a:spLocks/>
            </p:cNvSpPr>
            <p:nvPr/>
          </p:nvSpPr>
          <p:spPr>
            <a:xfrm>
              <a:off x="5997544" y="5603771"/>
              <a:ext cx="5490701" cy="6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163275" tIns="81625" rIns="163275" bIns="81625" rtlCol="0" anchor="t" anchorCtr="0">
              <a:noAutofit/>
            </a:bodyPr>
            <a:lstStyle>
              <a:lvl1pPr marL="457189" lvl="0" indent="-228594" algn="l" defTabSz="914400" rtl="0" eaLnBrk="1" latinLnBrk="0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 panose="020B0604020202020204" pitchFamily="34" charset="0"/>
                <a:buNone/>
                <a:defRPr sz="1200" i="0" kern="1200">
                  <a:solidFill>
                    <a:schemeClr val="dk2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defRPr>
              </a:lvl1pPr>
              <a:lvl2pPr marL="914377" lvl="1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566" lvl="2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lvl="3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5943" lvl="4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131" lvl="5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0320" lvl="6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509" lvl="7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4697" lvl="8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15000"/>
                </a:lnSpc>
                <a:spcBef>
                  <a:spcPts val="0"/>
                </a:spcBef>
                <a:buClr>
                  <a:schemeClr val="dk1"/>
                </a:buClr>
                <a:buSzPts val="1100"/>
              </a:pPr>
              <a:r>
                <a:rPr lang="es-PE" sz="1600" dirty="0">
                  <a:solidFill>
                    <a:srgbClr val="000000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Times New Roman (Cuerpo en alfa"/>
                </a:rPr>
                <a:t>Priorización de las Cooperativas Agrarias en: Eventos comerciales, desarrollo tecnológico, suscripción de acuerdos y convenios</a:t>
              </a:r>
              <a:r>
                <a:rPr lang="es-PE" sz="1600" dirty="0">
                  <a:solidFill>
                    <a:srgbClr val="000000"/>
                  </a:solidFill>
                  <a:latin typeface="Arial" panose="020B0604020202020204"/>
                  <a:ea typeface="Calibri" panose="020F0502020204030204" pitchFamily="34" charset="0"/>
                  <a:cs typeface="Arial" panose="020B0604020202020204"/>
                  <a:sym typeface="Arial" panose="020B0604020202020204"/>
                </a:rPr>
                <a:t>.</a:t>
              </a:r>
              <a:endParaRPr lang="es-ES" sz="1600" dirty="0">
                <a:solidFill>
                  <a:srgbClr val="000000"/>
                </a:solidFill>
              </a:endParaRPr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A2E8D488-A222-49D0-8FFF-1009C3FE6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8492230" y="5135892"/>
              <a:ext cx="655539" cy="457116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5EF2D240-7F67-4F59-8E51-F19B8CA6A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9189384" y="5123327"/>
              <a:ext cx="655539" cy="457116"/>
            </a:xfrm>
            <a:prstGeom prst="rect">
              <a:avLst/>
            </a:prstGeom>
          </p:spPr>
        </p:pic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A5739BE2-37F7-4C4B-BF6C-329D7DB226F0}"/>
              </a:ext>
            </a:extLst>
          </p:cNvPr>
          <p:cNvGrpSpPr/>
          <p:nvPr/>
        </p:nvGrpSpPr>
        <p:grpSpPr>
          <a:xfrm>
            <a:off x="480427" y="3752319"/>
            <a:ext cx="4686570" cy="1371008"/>
            <a:chOff x="480427" y="3752319"/>
            <a:chExt cx="4686570" cy="1371008"/>
          </a:xfrm>
        </p:grpSpPr>
        <p:sp>
          <p:nvSpPr>
            <p:cNvPr id="30" name="Google Shape;8402;p6">
              <a:extLst>
                <a:ext uri="{FF2B5EF4-FFF2-40B4-BE49-F238E27FC236}">
                  <a16:creationId xmlns:a16="http://schemas.microsoft.com/office/drawing/2014/main" id="{215CEE12-0416-49C6-B8CE-107518ECE003}"/>
                </a:ext>
              </a:extLst>
            </p:cNvPr>
            <p:cNvSpPr txBox="1">
              <a:spLocks/>
            </p:cNvSpPr>
            <p:nvPr/>
          </p:nvSpPr>
          <p:spPr>
            <a:xfrm>
              <a:off x="1281097" y="3962617"/>
              <a:ext cx="3885900" cy="4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163275" tIns="81625" rIns="163275" bIns="81625" rtlCol="0" anchor="t" anchorCtr="0">
              <a:noAutofit/>
            </a:bodyPr>
            <a:lstStyle>
              <a:lvl1pPr marL="457189" lvl="0" indent="-228594" algn="r" defTabSz="914400" rtl="0" eaLnBrk="1" latinLnBrk="0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accent2"/>
                </a:buClr>
                <a:buSzPts val="2133"/>
                <a:buFont typeface="Arial" panose="020B0604020202020204" pitchFamily="34" charset="0"/>
                <a:buNone/>
                <a:defRPr sz="2135" i="0" kern="1200">
                  <a:solidFill>
                    <a:schemeClr val="accent2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914377" lvl="1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566" lvl="2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lvl="3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5943" lvl="4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131" lvl="5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0320" lvl="6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509" lvl="7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4697" lvl="8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SzPts val="2000"/>
              </a:pPr>
              <a:r>
                <a:rPr lang="es-PE" sz="2000" b="1"/>
                <a:t>                Acceso    </a:t>
              </a:r>
              <a:endParaRPr lang="es-PE" sz="2000" b="1" dirty="0"/>
            </a:p>
          </p:txBody>
        </p:sp>
        <p:sp>
          <p:nvSpPr>
            <p:cNvPr id="31" name="Google Shape;8403;p6">
              <a:extLst>
                <a:ext uri="{FF2B5EF4-FFF2-40B4-BE49-F238E27FC236}">
                  <a16:creationId xmlns:a16="http://schemas.microsoft.com/office/drawing/2014/main" id="{A32617F4-CA49-43ED-A25D-488718DC91DA}"/>
                </a:ext>
              </a:extLst>
            </p:cNvPr>
            <p:cNvSpPr txBox="1">
              <a:spLocks/>
            </p:cNvSpPr>
            <p:nvPr/>
          </p:nvSpPr>
          <p:spPr>
            <a:xfrm>
              <a:off x="480427" y="4274927"/>
              <a:ext cx="4193507" cy="84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163275" tIns="81625" rIns="163275" bIns="81625" rtlCol="0" anchor="t" anchorCtr="0">
              <a:noAutofit/>
            </a:bodyPr>
            <a:lstStyle>
              <a:lvl1pPr marL="457189" lvl="0" indent="-228594" algn="r" defTabSz="914400" rtl="0" eaLnBrk="1" latinLnBrk="0" hangingPunct="1">
                <a:lnSpc>
                  <a:spcPct val="120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 panose="020B0604020202020204" pitchFamily="34" charset="0"/>
                <a:buNone/>
                <a:defRPr sz="1200" i="0" kern="1200">
                  <a:solidFill>
                    <a:schemeClr val="dk2"/>
                  </a:solidFill>
                  <a:latin typeface="Open Sans" panose="020B0606030504020204"/>
                  <a:ea typeface="Open Sans" panose="020B0606030504020204"/>
                  <a:cs typeface="Open Sans" panose="020B0606030504020204"/>
                  <a:sym typeface="Open Sans" panose="020B0606030504020204"/>
                </a:defRPr>
              </a:lvl1pPr>
              <a:lvl2pPr marL="914377" lvl="1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566" lvl="2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lvl="3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85943" lvl="4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3131" lvl="5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00320" lvl="6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7509" lvl="7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4697" lvl="8" indent="-342891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2097" indent="28574" algn="just">
                <a:lnSpc>
                  <a:spcPct val="100000"/>
                </a:lnSpc>
                <a:spcBef>
                  <a:spcPts val="0"/>
                </a:spcBef>
              </a:pPr>
              <a:r>
                <a:rPr lang="es-MX" sz="160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Acceso de los productores agrarios organizados en cooperativas agrarias o comunales a proyectos especiales de irrigación</a:t>
              </a:r>
            </a:p>
            <a:p>
              <a:pPr marL="0" indent="0" algn="l">
                <a:lnSpc>
                  <a:spcPct val="100000"/>
                </a:lnSpc>
              </a:pPr>
              <a:endParaRPr lang="es-MX" sz="1600" dirty="0">
                <a:solidFill>
                  <a:srgbClr val="3F3F3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3EB815D6-0A76-4EBC-84DF-AFDD5BAEF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83837" y="3752319"/>
              <a:ext cx="607140" cy="565699"/>
            </a:xfrm>
            <a:prstGeom prst="rect">
              <a:avLst/>
            </a:prstGeom>
          </p:spPr>
        </p:pic>
      </p:grpSp>
      <p:sp>
        <p:nvSpPr>
          <p:cNvPr id="35" name="Google Shape;8633;ge3602af34c_1_486">
            <a:extLst>
              <a:ext uri="{FF2B5EF4-FFF2-40B4-BE49-F238E27FC236}">
                <a16:creationId xmlns:a16="http://schemas.microsoft.com/office/drawing/2014/main" id="{EB91D5D7-8218-484F-9D77-6222FD116831}"/>
              </a:ext>
            </a:extLst>
          </p:cNvPr>
          <p:cNvSpPr txBox="1"/>
          <p:nvPr/>
        </p:nvSpPr>
        <p:spPr>
          <a:xfrm>
            <a:off x="234964" y="196881"/>
            <a:ext cx="8175820" cy="4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914377">
              <a:lnSpc>
                <a:spcPct val="90000"/>
              </a:lnSpc>
              <a:buClr>
                <a:srgbClr val="00643E"/>
              </a:buClr>
              <a:buSzPts val="2960"/>
            </a:pPr>
            <a:r>
              <a:rPr lang="es-ES" sz="3600" b="1" dirty="0">
                <a:solidFill>
                  <a:schemeClr val="accent6">
                    <a:lumMod val="50000"/>
                  </a:schemeClr>
                </a:solidFill>
                <a:sym typeface="Arial" panose="020B0604020202020204"/>
              </a:rPr>
              <a:t>Instrumento de Promoción</a:t>
            </a:r>
            <a:endParaRPr sz="3600" b="1" dirty="0">
              <a:solidFill>
                <a:schemeClr val="accent6">
                  <a:lumMod val="50000"/>
                </a:schemeClr>
              </a:solidFill>
              <a:sym typeface="Arial" panose="020B0604020202020204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8C7EDE4E-75E7-B010-457A-0D1F2CC7F2C9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A17489A1-7B29-8EE0-2B94-BA3E66B764D3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E9B5BA87-1012-413C-01CC-CFD3F36DE4E4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F94858EC-0419-AE52-040F-350F68CBB6D5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F7A1F3E7-5B1A-AAB5-3F53-1C42D1D4E253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0DD37BC4-5178-0939-64C7-F21400A63065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n 35">
            <a:extLst>
              <a:ext uri="{FF2B5EF4-FFF2-40B4-BE49-F238E27FC236}">
                <a16:creationId xmlns:a16="http://schemas.microsoft.com/office/drawing/2014/main" id="{C220A9A7-6F2C-7CFE-1703-541F8F0F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7E086BC8-B48A-6EF0-3685-3F1379B220B8}"/>
              </a:ext>
            </a:extLst>
          </p:cNvPr>
          <p:cNvSpPr/>
          <p:nvPr/>
        </p:nvSpPr>
        <p:spPr>
          <a:xfrm>
            <a:off x="356797" y="842673"/>
            <a:ext cx="1962934" cy="165190"/>
          </a:xfrm>
          <a:custGeom>
            <a:avLst/>
            <a:gdLst/>
            <a:ahLst/>
            <a:cxnLst/>
            <a:rect l="l" t="t" r="r" b="b"/>
            <a:pathLst>
              <a:path w="1119505" h="113030">
                <a:moveTo>
                  <a:pt x="1119377" y="0"/>
                </a:moveTo>
                <a:lnTo>
                  <a:pt x="0" y="0"/>
                </a:lnTo>
                <a:lnTo>
                  <a:pt x="0" y="112775"/>
                </a:lnTo>
                <a:lnTo>
                  <a:pt x="1119377" y="112775"/>
                </a:lnTo>
                <a:lnTo>
                  <a:pt x="111937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13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84616A-DB4B-400F-AE99-866066751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27" t="31158" r="5656" b="6107"/>
          <a:stretch/>
        </p:blipFill>
        <p:spPr>
          <a:xfrm>
            <a:off x="1109707" y="1999164"/>
            <a:ext cx="9963059" cy="469546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EF7948F-754F-4CC2-BD59-0FB3742E8073}"/>
              </a:ext>
            </a:extLst>
          </p:cNvPr>
          <p:cNvSpPr txBox="1"/>
          <p:nvPr/>
        </p:nvSpPr>
        <p:spPr>
          <a:xfrm>
            <a:off x="277624" y="194042"/>
            <a:ext cx="9963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chemeClr val="accent6">
                    <a:lumMod val="50000"/>
                  </a:schemeClr>
                </a:solidFill>
              </a:rPr>
              <a:t>El futuro de la </a:t>
            </a:r>
            <a:r>
              <a:rPr lang="es-PE" sz="3600" b="1" dirty="0">
                <a:solidFill>
                  <a:schemeClr val="accent5">
                    <a:lumMod val="75000"/>
                  </a:schemeClr>
                </a:solidFill>
              </a:rPr>
              <a:t>alimentación</a:t>
            </a:r>
            <a:r>
              <a:rPr lang="es-PE" sz="3600" b="1" dirty="0"/>
              <a:t> </a:t>
            </a:r>
            <a:r>
              <a:rPr lang="es-PE" sz="3600" b="1" dirty="0">
                <a:solidFill>
                  <a:schemeClr val="accent6">
                    <a:lumMod val="50000"/>
                  </a:schemeClr>
                </a:solidFill>
              </a:rPr>
              <a:t>y</a:t>
            </a:r>
            <a:r>
              <a:rPr lang="es-PE" sz="3600" b="1" dirty="0"/>
              <a:t> </a:t>
            </a:r>
            <a:r>
              <a:rPr lang="es-PE" sz="3600" b="1" dirty="0">
                <a:solidFill>
                  <a:srgbClr val="00B050"/>
                </a:solidFill>
              </a:rPr>
              <a:t>agricultura</a:t>
            </a: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50316BB0-4236-2EDE-31C5-0A1F96E26D4A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429B270-45AC-1E2B-2F2A-9473D9C7859A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81C3908-9E89-81C3-2A2B-507E6575E9FA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AB6E353-3890-B770-D0ED-D7F2D29508C0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07D5B8D-21D6-9FFB-6AB4-077FF571E957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164AB16F-0CC8-B2EC-C672-CBE43D6B00CC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7">
            <a:extLst>
              <a:ext uri="{FF2B5EF4-FFF2-40B4-BE49-F238E27FC236}">
                <a16:creationId xmlns:a16="http://schemas.microsoft.com/office/drawing/2014/main" id="{09752387-C42A-825C-096B-9B36CBC4BD93}"/>
              </a:ext>
            </a:extLst>
          </p:cNvPr>
          <p:cNvSpPr/>
          <p:nvPr/>
        </p:nvSpPr>
        <p:spPr>
          <a:xfrm>
            <a:off x="356797" y="842673"/>
            <a:ext cx="1962934" cy="165190"/>
          </a:xfrm>
          <a:custGeom>
            <a:avLst/>
            <a:gdLst/>
            <a:ahLst/>
            <a:cxnLst/>
            <a:rect l="l" t="t" r="r" b="b"/>
            <a:pathLst>
              <a:path w="1119505" h="113030">
                <a:moveTo>
                  <a:pt x="1119377" y="0"/>
                </a:moveTo>
                <a:lnTo>
                  <a:pt x="0" y="0"/>
                </a:lnTo>
                <a:lnTo>
                  <a:pt x="0" y="112775"/>
                </a:lnTo>
                <a:lnTo>
                  <a:pt x="1119377" y="112775"/>
                </a:lnTo>
                <a:lnTo>
                  <a:pt x="111937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Imagen 35">
            <a:extLst>
              <a:ext uri="{FF2B5EF4-FFF2-40B4-BE49-F238E27FC236}">
                <a16:creationId xmlns:a16="http://schemas.microsoft.com/office/drawing/2014/main" id="{56F37940-BEF1-0E3D-FE74-2C1F8641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2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8F79E7C-2BF1-449D-AEF0-FD3D9699C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17" t="29881" r="5000" b="14444"/>
          <a:stretch/>
        </p:blipFill>
        <p:spPr>
          <a:xfrm>
            <a:off x="634311" y="1543676"/>
            <a:ext cx="10587580" cy="4259462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04D191CC-19DE-47AF-A422-28BDCC192485}"/>
              </a:ext>
            </a:extLst>
          </p:cNvPr>
          <p:cNvSpPr txBox="1"/>
          <p:nvPr/>
        </p:nvSpPr>
        <p:spPr>
          <a:xfrm>
            <a:off x="254159" y="154111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chemeClr val="accent6">
                    <a:lumMod val="50000"/>
                  </a:schemeClr>
                </a:solidFill>
              </a:rPr>
              <a:t>Tendencias</a:t>
            </a:r>
            <a:r>
              <a:rPr lang="es-PE" sz="3600" b="1" dirty="0"/>
              <a:t> </a:t>
            </a:r>
            <a:r>
              <a:rPr lang="es-PE" sz="3600" b="1" dirty="0">
                <a:solidFill>
                  <a:schemeClr val="accent5">
                    <a:lumMod val="75000"/>
                  </a:schemeClr>
                </a:solidFill>
              </a:rPr>
              <a:t>globales </a:t>
            </a:r>
            <a:r>
              <a:rPr lang="es-PE" sz="3600" b="1" dirty="0">
                <a:solidFill>
                  <a:schemeClr val="accent6">
                    <a:lumMod val="50000"/>
                  </a:schemeClr>
                </a:solidFill>
              </a:rPr>
              <a:t>para el </a:t>
            </a:r>
            <a:r>
              <a:rPr lang="es-PE" sz="3600" b="1" dirty="0">
                <a:solidFill>
                  <a:srgbClr val="00B050"/>
                </a:solidFill>
              </a:rPr>
              <a:t>consumo de alimentos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551D4AD6-56AE-405A-93BA-5CD010AA443D}"/>
              </a:ext>
            </a:extLst>
          </p:cNvPr>
          <p:cNvSpPr txBox="1"/>
          <p:nvPr/>
        </p:nvSpPr>
        <p:spPr>
          <a:xfrm>
            <a:off x="9039382" y="3081422"/>
            <a:ext cx="11564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PE" sz="1200" dirty="0" err="1">
                <a:solidFill>
                  <a:srgbClr val="202124"/>
                </a:solidFill>
                <a:latin typeface="Google Sans"/>
              </a:rPr>
              <a:t>Camu</a:t>
            </a:r>
            <a:r>
              <a:rPr lang="es-PE" sz="1200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es-PE" sz="1200" dirty="0" err="1">
                <a:solidFill>
                  <a:srgbClr val="202124"/>
                </a:solidFill>
                <a:latin typeface="Google Sans"/>
              </a:rPr>
              <a:t>Camu</a:t>
            </a:r>
            <a:r>
              <a:rPr lang="es-PE" sz="1200" dirty="0">
                <a:solidFill>
                  <a:srgbClr val="202124"/>
                </a:solidFill>
                <a:latin typeface="Google Sans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PE" sz="1200" dirty="0">
                <a:solidFill>
                  <a:srgbClr val="202124"/>
                </a:solidFill>
                <a:latin typeface="Google Sans"/>
              </a:rPr>
              <a:t>Pitahaya.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PE" sz="1200" dirty="0" err="1">
                <a:solidFill>
                  <a:srgbClr val="202124"/>
                </a:solidFill>
                <a:latin typeface="Google Sans"/>
              </a:rPr>
              <a:t>Açaí</a:t>
            </a:r>
            <a:r>
              <a:rPr lang="es-PE" sz="1200" dirty="0">
                <a:solidFill>
                  <a:srgbClr val="202124"/>
                </a:solidFill>
                <a:latin typeface="Google Sans"/>
              </a:rPr>
              <a:t> 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PE" sz="1200" dirty="0">
                <a:solidFill>
                  <a:srgbClr val="202124"/>
                </a:solidFill>
                <a:latin typeface="Google Sans"/>
              </a:rPr>
              <a:t>Rambután.</a:t>
            </a: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9D3725FF-9138-FDA6-9E5C-B21170FB9EE8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1D365E78-589E-AB40-B0BC-0D93B356E6EA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519755B7-E7CF-77C0-47B3-4E24D0966057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6FF865B-DE5C-D2A7-3F26-73B320B0D8A2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33505F9E-9832-A2B7-BC3B-4F186DAAD35B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363835CE-763C-4B1C-0186-08B8480B1D24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D8E352FE-F3A0-DAE7-C50A-4662632E454C}"/>
              </a:ext>
            </a:extLst>
          </p:cNvPr>
          <p:cNvSpPr/>
          <p:nvPr/>
        </p:nvSpPr>
        <p:spPr>
          <a:xfrm>
            <a:off x="356797" y="842673"/>
            <a:ext cx="1962934" cy="165190"/>
          </a:xfrm>
          <a:custGeom>
            <a:avLst/>
            <a:gdLst/>
            <a:ahLst/>
            <a:cxnLst/>
            <a:rect l="l" t="t" r="r" b="b"/>
            <a:pathLst>
              <a:path w="1119505" h="113030">
                <a:moveTo>
                  <a:pt x="1119377" y="0"/>
                </a:moveTo>
                <a:lnTo>
                  <a:pt x="0" y="0"/>
                </a:lnTo>
                <a:lnTo>
                  <a:pt x="0" y="112775"/>
                </a:lnTo>
                <a:lnTo>
                  <a:pt x="1119377" y="112775"/>
                </a:lnTo>
                <a:lnTo>
                  <a:pt x="111937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" name="Imagen 35">
            <a:extLst>
              <a:ext uri="{FF2B5EF4-FFF2-40B4-BE49-F238E27FC236}">
                <a16:creationId xmlns:a16="http://schemas.microsoft.com/office/drawing/2014/main" id="{F4EE22B9-AC7A-2454-72A6-9B19658D3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9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59;p20">
            <a:extLst>
              <a:ext uri="{FF2B5EF4-FFF2-40B4-BE49-F238E27FC236}">
                <a16:creationId xmlns:a16="http://schemas.microsoft.com/office/drawing/2014/main" id="{B991C636-8C73-0DDA-373E-9382D42B9DAB}"/>
              </a:ext>
            </a:extLst>
          </p:cNvPr>
          <p:cNvSpPr/>
          <p:nvPr/>
        </p:nvSpPr>
        <p:spPr>
          <a:xfrm>
            <a:off x="5052841" y="5562810"/>
            <a:ext cx="6952228" cy="848916"/>
          </a:xfrm>
          <a:prstGeom prst="roundRect">
            <a:avLst>
              <a:gd name="adj" fmla="val 50000"/>
            </a:avLst>
          </a:prstGeom>
          <a:solidFill>
            <a:srgbClr val="00A792"/>
          </a:solidFill>
        </p:spPr>
        <p:txBody>
          <a:bodyPr wrap="square" lIns="0" tIns="0" rIns="0" bIns="0" rtlCol="0"/>
          <a:lstStyle/>
          <a:p>
            <a:endParaRPr sz="2397">
              <a:sym typeface="Calibri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5260735" y="4459844"/>
            <a:ext cx="6693909" cy="848916"/>
          </a:xfrm>
          <a:prstGeom prst="roundRect">
            <a:avLst>
              <a:gd name="adj" fmla="val 50000"/>
            </a:avLst>
          </a:prstGeom>
          <a:solidFill>
            <a:srgbClr val="00A792"/>
          </a:solidFill>
        </p:spPr>
        <p:txBody>
          <a:bodyPr wrap="square" lIns="0" tIns="0" rIns="0" bIns="0" rtlCol="0"/>
          <a:lstStyle/>
          <a:p>
            <a:endParaRPr sz="2397">
              <a:sym typeface="Calibri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5860217" y="3305897"/>
            <a:ext cx="6094427" cy="848916"/>
          </a:xfrm>
          <a:prstGeom prst="roundRect">
            <a:avLst>
              <a:gd name="adj" fmla="val 50000"/>
            </a:avLst>
          </a:prstGeom>
          <a:solidFill>
            <a:srgbClr val="00A792"/>
          </a:solidFill>
        </p:spPr>
        <p:txBody>
          <a:bodyPr wrap="square" lIns="0" tIns="0" rIns="0" bIns="0" rtlCol="0"/>
          <a:lstStyle/>
          <a:p>
            <a:endParaRPr sz="2397"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6525553" y="2224373"/>
            <a:ext cx="5429091" cy="848916"/>
          </a:xfrm>
          <a:prstGeom prst="roundRect">
            <a:avLst>
              <a:gd name="adj" fmla="val 50000"/>
            </a:avLst>
          </a:prstGeom>
          <a:solidFill>
            <a:srgbClr val="00A792"/>
          </a:solidFill>
        </p:spPr>
        <p:txBody>
          <a:bodyPr wrap="square" lIns="0" tIns="0" rIns="0" bIns="0" rtlCol="0"/>
          <a:lstStyle/>
          <a:p>
            <a:endParaRPr sz="2397">
              <a:sym typeface="Calibri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6469893" y="1108785"/>
            <a:ext cx="5484751" cy="848916"/>
          </a:xfrm>
          <a:prstGeom prst="roundRect">
            <a:avLst>
              <a:gd name="adj" fmla="val 50000"/>
            </a:avLst>
          </a:prstGeom>
          <a:solidFill>
            <a:srgbClr val="00A792"/>
          </a:solidFill>
        </p:spPr>
        <p:txBody>
          <a:bodyPr wrap="square" lIns="0" tIns="0" rIns="0" bIns="0" rtlCol="0"/>
          <a:lstStyle/>
          <a:p>
            <a:endParaRPr sz="2397">
              <a:sym typeface="Calibri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289764" y="2554221"/>
            <a:ext cx="2404569" cy="2404569"/>
          </a:xfrm>
          <a:custGeom>
            <a:avLst/>
            <a:gdLst/>
            <a:ahLst/>
            <a:cxnLst/>
            <a:rect l="l" t="t" r="r" b="b"/>
            <a:pathLst>
              <a:path w="6972" h="6971" extrusionOk="0">
                <a:moveTo>
                  <a:pt x="0" y="3485"/>
                </a:moveTo>
                <a:cubicBezTo>
                  <a:pt x="0" y="1561"/>
                  <a:pt x="1560" y="0"/>
                  <a:pt x="3485" y="0"/>
                </a:cubicBezTo>
                <a:lnTo>
                  <a:pt x="3485" y="0"/>
                </a:lnTo>
                <a:lnTo>
                  <a:pt x="3485" y="0"/>
                </a:lnTo>
                <a:cubicBezTo>
                  <a:pt x="5410" y="0"/>
                  <a:pt x="6971" y="1561"/>
                  <a:pt x="6971" y="3485"/>
                </a:cubicBezTo>
                <a:lnTo>
                  <a:pt x="6971" y="3485"/>
                </a:lnTo>
                <a:lnTo>
                  <a:pt x="6971" y="3485"/>
                </a:lnTo>
                <a:cubicBezTo>
                  <a:pt x="6971" y="5410"/>
                  <a:pt x="5410" y="6970"/>
                  <a:pt x="3485" y="6970"/>
                </a:cubicBezTo>
                <a:lnTo>
                  <a:pt x="3485" y="6970"/>
                </a:lnTo>
                <a:lnTo>
                  <a:pt x="3485" y="6970"/>
                </a:lnTo>
                <a:cubicBezTo>
                  <a:pt x="1560" y="6970"/>
                  <a:pt x="0" y="5410"/>
                  <a:pt x="0" y="3485"/>
                </a:cubicBezTo>
                <a:lnTo>
                  <a:pt x="0" y="3485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2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538434" y="2802892"/>
            <a:ext cx="1907229" cy="1907229"/>
          </a:xfrm>
          <a:custGeom>
            <a:avLst/>
            <a:gdLst/>
            <a:ahLst/>
            <a:cxnLst/>
            <a:rect l="l" t="t" r="r" b="b"/>
            <a:pathLst>
              <a:path w="5529" h="5528" extrusionOk="0">
                <a:moveTo>
                  <a:pt x="0" y="2764"/>
                </a:moveTo>
                <a:cubicBezTo>
                  <a:pt x="0" y="1238"/>
                  <a:pt x="1238" y="0"/>
                  <a:pt x="2764" y="0"/>
                </a:cubicBezTo>
                <a:lnTo>
                  <a:pt x="2764" y="0"/>
                </a:lnTo>
                <a:lnTo>
                  <a:pt x="2764" y="0"/>
                </a:lnTo>
                <a:cubicBezTo>
                  <a:pt x="4291" y="0"/>
                  <a:pt x="5528" y="1238"/>
                  <a:pt x="5528" y="2764"/>
                </a:cubicBezTo>
                <a:lnTo>
                  <a:pt x="5528" y="2764"/>
                </a:lnTo>
                <a:lnTo>
                  <a:pt x="5528" y="2764"/>
                </a:lnTo>
                <a:cubicBezTo>
                  <a:pt x="5528" y="4290"/>
                  <a:pt x="4291" y="5527"/>
                  <a:pt x="2764" y="5527"/>
                </a:cubicBezTo>
                <a:lnTo>
                  <a:pt x="2764" y="5527"/>
                </a:lnTo>
                <a:lnTo>
                  <a:pt x="2764" y="5527"/>
                </a:lnTo>
                <a:cubicBezTo>
                  <a:pt x="1238" y="5527"/>
                  <a:pt x="0" y="4290"/>
                  <a:pt x="0" y="2764"/>
                </a:cubicBezTo>
                <a:lnTo>
                  <a:pt x="0" y="2764"/>
                </a:lnTo>
              </a:path>
            </a:pathLst>
          </a:custGeom>
          <a:solidFill>
            <a:srgbClr val="00A792"/>
          </a:solidFill>
        </p:spPr>
        <p:txBody>
          <a:bodyPr wrap="square" lIns="0" tIns="0" rIns="0" bIns="0" rtlCol="0"/>
          <a:lstStyle/>
          <a:p>
            <a:endParaRPr sz="2397">
              <a:sym typeface="Calibri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324744" y="3659927"/>
            <a:ext cx="193156" cy="193156"/>
          </a:xfrm>
          <a:custGeom>
            <a:avLst/>
            <a:gdLst/>
            <a:ahLst/>
            <a:cxnLst/>
            <a:rect l="l" t="t" r="r" b="b"/>
            <a:pathLst>
              <a:path w="561" h="560" extrusionOk="0">
                <a:moveTo>
                  <a:pt x="0" y="280"/>
                </a:moveTo>
                <a:cubicBezTo>
                  <a:pt x="0" y="126"/>
                  <a:pt x="126" y="0"/>
                  <a:pt x="280" y="0"/>
                </a:cubicBezTo>
                <a:lnTo>
                  <a:pt x="280" y="0"/>
                </a:lnTo>
                <a:lnTo>
                  <a:pt x="280" y="0"/>
                </a:lnTo>
                <a:cubicBezTo>
                  <a:pt x="435" y="0"/>
                  <a:pt x="560" y="126"/>
                  <a:pt x="560" y="280"/>
                </a:cubicBezTo>
                <a:lnTo>
                  <a:pt x="560" y="280"/>
                </a:lnTo>
                <a:lnTo>
                  <a:pt x="560" y="280"/>
                </a:lnTo>
                <a:cubicBezTo>
                  <a:pt x="560" y="433"/>
                  <a:pt x="435" y="559"/>
                  <a:pt x="280" y="559"/>
                </a:cubicBezTo>
                <a:lnTo>
                  <a:pt x="280" y="559"/>
                </a:lnTo>
                <a:lnTo>
                  <a:pt x="280" y="559"/>
                </a:lnTo>
                <a:cubicBezTo>
                  <a:pt x="126" y="559"/>
                  <a:pt x="0" y="433"/>
                  <a:pt x="0" y="280"/>
                </a:cubicBezTo>
                <a:lnTo>
                  <a:pt x="0" y="280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2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2475320" y="3659927"/>
            <a:ext cx="193156" cy="193156"/>
          </a:xfrm>
          <a:custGeom>
            <a:avLst/>
            <a:gdLst/>
            <a:ahLst/>
            <a:cxnLst/>
            <a:rect l="l" t="t" r="r" b="b"/>
            <a:pathLst>
              <a:path w="561" h="560" extrusionOk="0">
                <a:moveTo>
                  <a:pt x="0" y="280"/>
                </a:moveTo>
                <a:cubicBezTo>
                  <a:pt x="0" y="126"/>
                  <a:pt x="126" y="0"/>
                  <a:pt x="280" y="0"/>
                </a:cubicBezTo>
                <a:lnTo>
                  <a:pt x="280" y="0"/>
                </a:lnTo>
                <a:lnTo>
                  <a:pt x="280" y="0"/>
                </a:lnTo>
                <a:cubicBezTo>
                  <a:pt x="434" y="0"/>
                  <a:pt x="560" y="126"/>
                  <a:pt x="560" y="280"/>
                </a:cubicBezTo>
                <a:lnTo>
                  <a:pt x="560" y="280"/>
                </a:lnTo>
                <a:lnTo>
                  <a:pt x="560" y="280"/>
                </a:lnTo>
                <a:cubicBezTo>
                  <a:pt x="560" y="433"/>
                  <a:pt x="434" y="559"/>
                  <a:pt x="280" y="559"/>
                </a:cubicBezTo>
                <a:lnTo>
                  <a:pt x="280" y="559"/>
                </a:lnTo>
                <a:lnTo>
                  <a:pt x="280" y="559"/>
                </a:lnTo>
                <a:cubicBezTo>
                  <a:pt x="126" y="559"/>
                  <a:pt x="0" y="433"/>
                  <a:pt x="0" y="280"/>
                </a:cubicBezTo>
                <a:lnTo>
                  <a:pt x="0" y="280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2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2394682" y="1112443"/>
            <a:ext cx="8596780" cy="84891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2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2988607" y="1278606"/>
            <a:ext cx="28898" cy="518633"/>
          </a:xfrm>
          <a:custGeom>
            <a:avLst/>
            <a:gdLst/>
            <a:ahLst/>
            <a:cxnLst/>
            <a:rect l="l" t="t" r="r" b="b"/>
            <a:pathLst>
              <a:path w="82" h="1503" extrusionOk="0">
                <a:moveTo>
                  <a:pt x="40" y="1502"/>
                </a:moveTo>
                <a:lnTo>
                  <a:pt x="40" y="1502"/>
                </a:lnTo>
                <a:lnTo>
                  <a:pt x="40" y="1502"/>
                </a:lnTo>
                <a:cubicBezTo>
                  <a:pt x="18" y="1502"/>
                  <a:pt x="0" y="1484"/>
                  <a:pt x="0" y="1462"/>
                </a:cubicBezTo>
                <a:lnTo>
                  <a:pt x="0" y="40"/>
                </a:lnTo>
                <a:lnTo>
                  <a:pt x="0" y="40"/>
                </a:lnTo>
                <a:cubicBezTo>
                  <a:pt x="0" y="18"/>
                  <a:pt x="18" y="0"/>
                  <a:pt x="40" y="0"/>
                </a:cubicBezTo>
                <a:lnTo>
                  <a:pt x="40" y="0"/>
                </a:lnTo>
                <a:cubicBezTo>
                  <a:pt x="62" y="0"/>
                  <a:pt x="81" y="18"/>
                  <a:pt x="81" y="40"/>
                </a:cubicBezTo>
                <a:lnTo>
                  <a:pt x="81" y="1462"/>
                </a:lnTo>
                <a:lnTo>
                  <a:pt x="81" y="1462"/>
                </a:lnTo>
                <a:cubicBezTo>
                  <a:pt x="81" y="1484"/>
                  <a:pt x="62" y="1502"/>
                  <a:pt x="40" y="1502"/>
                </a:cubicBezTo>
              </a:path>
            </a:pathLst>
          </a:custGeom>
          <a:solidFill>
            <a:srgbClr val="BCBE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2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3500407" y="2209328"/>
            <a:ext cx="7387361" cy="848917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2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/>
          <p:nvPr/>
        </p:nvSpPr>
        <p:spPr>
          <a:xfrm>
            <a:off x="4096584" y="2338135"/>
            <a:ext cx="28898" cy="518633"/>
          </a:xfrm>
          <a:custGeom>
            <a:avLst/>
            <a:gdLst/>
            <a:ahLst/>
            <a:cxnLst/>
            <a:rect l="l" t="t" r="r" b="b"/>
            <a:pathLst>
              <a:path w="82" h="1503" extrusionOk="0">
                <a:moveTo>
                  <a:pt x="40" y="1502"/>
                </a:moveTo>
                <a:lnTo>
                  <a:pt x="40" y="1502"/>
                </a:lnTo>
                <a:lnTo>
                  <a:pt x="40" y="1502"/>
                </a:lnTo>
                <a:cubicBezTo>
                  <a:pt x="18" y="1502"/>
                  <a:pt x="0" y="1484"/>
                  <a:pt x="0" y="1462"/>
                </a:cubicBezTo>
                <a:lnTo>
                  <a:pt x="0" y="41"/>
                </a:lnTo>
                <a:lnTo>
                  <a:pt x="0" y="41"/>
                </a:lnTo>
                <a:cubicBezTo>
                  <a:pt x="0" y="19"/>
                  <a:pt x="18" y="0"/>
                  <a:pt x="40" y="0"/>
                </a:cubicBezTo>
                <a:lnTo>
                  <a:pt x="40" y="0"/>
                </a:lnTo>
                <a:cubicBezTo>
                  <a:pt x="62" y="0"/>
                  <a:pt x="81" y="19"/>
                  <a:pt x="81" y="41"/>
                </a:cubicBezTo>
                <a:lnTo>
                  <a:pt x="81" y="1462"/>
                </a:lnTo>
                <a:lnTo>
                  <a:pt x="81" y="1462"/>
                </a:lnTo>
                <a:cubicBezTo>
                  <a:pt x="81" y="1484"/>
                  <a:pt x="62" y="1502"/>
                  <a:pt x="40" y="1502"/>
                </a:cubicBezTo>
              </a:path>
            </a:pathLst>
          </a:custGeom>
          <a:solidFill>
            <a:srgbClr val="BCBE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2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3787068" y="3291858"/>
            <a:ext cx="7100700" cy="84891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266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4398521" y="3472948"/>
            <a:ext cx="27377" cy="518633"/>
          </a:xfrm>
          <a:custGeom>
            <a:avLst/>
            <a:gdLst/>
            <a:ahLst/>
            <a:cxnLst/>
            <a:rect l="l" t="t" r="r" b="b"/>
            <a:pathLst>
              <a:path w="81" h="1502" extrusionOk="0">
                <a:moveTo>
                  <a:pt x="40" y="1501"/>
                </a:moveTo>
                <a:lnTo>
                  <a:pt x="40" y="1501"/>
                </a:lnTo>
                <a:lnTo>
                  <a:pt x="40" y="1501"/>
                </a:lnTo>
                <a:cubicBezTo>
                  <a:pt x="18" y="1501"/>
                  <a:pt x="0" y="1483"/>
                  <a:pt x="0" y="1461"/>
                </a:cubicBezTo>
                <a:lnTo>
                  <a:pt x="0" y="41"/>
                </a:lnTo>
                <a:lnTo>
                  <a:pt x="0" y="41"/>
                </a:lnTo>
                <a:cubicBezTo>
                  <a:pt x="0" y="18"/>
                  <a:pt x="18" y="0"/>
                  <a:pt x="40" y="0"/>
                </a:cubicBezTo>
                <a:lnTo>
                  <a:pt x="40" y="0"/>
                </a:lnTo>
                <a:cubicBezTo>
                  <a:pt x="62" y="0"/>
                  <a:pt x="80" y="18"/>
                  <a:pt x="80" y="41"/>
                </a:cubicBezTo>
                <a:lnTo>
                  <a:pt x="80" y="1461"/>
                </a:lnTo>
                <a:lnTo>
                  <a:pt x="80" y="1461"/>
                </a:lnTo>
                <a:cubicBezTo>
                  <a:pt x="80" y="1483"/>
                  <a:pt x="62" y="1501"/>
                  <a:pt x="40" y="1501"/>
                </a:cubicBezTo>
              </a:path>
            </a:pathLst>
          </a:custGeom>
          <a:solidFill>
            <a:srgbClr val="BCBE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2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3461362" y="4453618"/>
            <a:ext cx="7426405" cy="84891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2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4068883" y="4581767"/>
            <a:ext cx="28898" cy="518633"/>
          </a:xfrm>
          <a:custGeom>
            <a:avLst/>
            <a:gdLst/>
            <a:ahLst/>
            <a:cxnLst/>
            <a:rect l="l" t="t" r="r" b="b"/>
            <a:pathLst>
              <a:path w="82" h="1502" extrusionOk="0">
                <a:moveTo>
                  <a:pt x="40" y="1501"/>
                </a:moveTo>
                <a:lnTo>
                  <a:pt x="40" y="1501"/>
                </a:lnTo>
                <a:lnTo>
                  <a:pt x="40" y="1501"/>
                </a:lnTo>
                <a:cubicBezTo>
                  <a:pt x="18" y="1501"/>
                  <a:pt x="0" y="1484"/>
                  <a:pt x="0" y="1461"/>
                </a:cubicBezTo>
                <a:lnTo>
                  <a:pt x="0" y="40"/>
                </a:lnTo>
                <a:lnTo>
                  <a:pt x="0" y="40"/>
                </a:lnTo>
                <a:cubicBezTo>
                  <a:pt x="0" y="18"/>
                  <a:pt x="18" y="0"/>
                  <a:pt x="40" y="0"/>
                </a:cubicBezTo>
                <a:lnTo>
                  <a:pt x="40" y="0"/>
                </a:lnTo>
                <a:cubicBezTo>
                  <a:pt x="62" y="0"/>
                  <a:pt x="81" y="18"/>
                  <a:pt x="81" y="40"/>
                </a:cubicBezTo>
                <a:lnTo>
                  <a:pt x="81" y="1461"/>
                </a:lnTo>
                <a:lnTo>
                  <a:pt x="81" y="1461"/>
                </a:lnTo>
                <a:cubicBezTo>
                  <a:pt x="81" y="1484"/>
                  <a:pt x="62" y="1501"/>
                  <a:pt x="40" y="1501"/>
                </a:cubicBezTo>
              </a:path>
            </a:pathLst>
          </a:custGeom>
          <a:solidFill>
            <a:srgbClr val="BCBE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2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11157270" y="1328764"/>
            <a:ext cx="473610" cy="4736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endParaRPr sz="1500" b="1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2355092" y="1264827"/>
            <a:ext cx="671979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r"/>
            <a:r>
              <a:rPr lang="es-PE" sz="3300" b="1" dirty="0">
                <a:solidFill>
                  <a:srgbClr val="0070C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01</a:t>
            </a:r>
            <a:endParaRPr sz="3300" b="1" dirty="0">
              <a:solidFill>
                <a:srgbClr val="0070C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8" name="Google Shape;178;p20"/>
          <p:cNvSpPr/>
          <p:nvPr/>
        </p:nvSpPr>
        <p:spPr>
          <a:xfrm rot="19955327">
            <a:off x="-216625" y="2072084"/>
            <a:ext cx="3368842" cy="3368842"/>
          </a:xfrm>
          <a:prstGeom prst="arc">
            <a:avLst>
              <a:gd name="adj1" fmla="val 18910706"/>
              <a:gd name="adj2" fmla="val 5873350"/>
            </a:avLst>
          </a:prstGeom>
          <a:noFill/>
          <a:ln w="381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" name="Google Shape;179;p20"/>
          <p:cNvGrpSpPr/>
          <p:nvPr/>
        </p:nvGrpSpPr>
        <p:grpSpPr>
          <a:xfrm>
            <a:off x="1835458" y="2001776"/>
            <a:ext cx="392225" cy="392225"/>
            <a:chOff x="7435516" y="4354425"/>
            <a:chExt cx="784450" cy="784450"/>
          </a:xfrm>
        </p:grpSpPr>
        <p:sp>
          <p:nvSpPr>
            <p:cNvPr id="180" name="Google Shape;180;p20"/>
            <p:cNvSpPr/>
            <p:nvPr/>
          </p:nvSpPr>
          <p:spPr>
            <a:xfrm>
              <a:off x="7435516" y="4354425"/>
              <a:ext cx="784450" cy="784450"/>
            </a:xfrm>
            <a:prstGeom prst="ellipse">
              <a:avLst/>
            </a:prstGeom>
            <a:solidFill>
              <a:srgbClr val="7F7F7F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7562553" y="4481462"/>
              <a:ext cx="530376" cy="530376"/>
            </a:xfrm>
            <a:prstGeom prst="ellipse">
              <a:avLst/>
            </a:prstGeom>
            <a:solidFill>
              <a:srgbClr val="7F7F7F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20"/>
          <p:cNvGrpSpPr/>
          <p:nvPr/>
        </p:nvGrpSpPr>
        <p:grpSpPr>
          <a:xfrm>
            <a:off x="2952176" y="3559700"/>
            <a:ext cx="392225" cy="392225"/>
            <a:chOff x="7435516" y="4354425"/>
            <a:chExt cx="784450" cy="784450"/>
          </a:xfrm>
        </p:grpSpPr>
        <p:sp>
          <p:nvSpPr>
            <p:cNvPr id="183" name="Google Shape;183;p20"/>
            <p:cNvSpPr/>
            <p:nvPr/>
          </p:nvSpPr>
          <p:spPr>
            <a:xfrm>
              <a:off x="7435516" y="4354425"/>
              <a:ext cx="784450" cy="78445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7562553" y="4481462"/>
              <a:ext cx="530376" cy="530376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20"/>
          <p:cNvGrpSpPr/>
          <p:nvPr/>
        </p:nvGrpSpPr>
        <p:grpSpPr>
          <a:xfrm>
            <a:off x="2623491" y="2628598"/>
            <a:ext cx="392225" cy="392225"/>
            <a:chOff x="7435516" y="4354425"/>
            <a:chExt cx="784450" cy="784450"/>
          </a:xfrm>
        </p:grpSpPr>
        <p:sp>
          <p:nvSpPr>
            <p:cNvPr id="186" name="Google Shape;186;p20"/>
            <p:cNvSpPr/>
            <p:nvPr/>
          </p:nvSpPr>
          <p:spPr>
            <a:xfrm>
              <a:off x="7435516" y="4354425"/>
              <a:ext cx="784450" cy="784450"/>
            </a:xfrm>
            <a:prstGeom prst="ellipse">
              <a:avLst/>
            </a:prstGeom>
            <a:solidFill>
              <a:srgbClr val="7F7F7F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7562553" y="4481462"/>
              <a:ext cx="530376" cy="530376"/>
            </a:xfrm>
            <a:prstGeom prst="ellipse">
              <a:avLst/>
            </a:prstGeom>
            <a:solidFill>
              <a:srgbClr val="7F7F7F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20"/>
          <p:cNvGrpSpPr/>
          <p:nvPr/>
        </p:nvGrpSpPr>
        <p:grpSpPr>
          <a:xfrm>
            <a:off x="1905990" y="5151627"/>
            <a:ext cx="392225" cy="392225"/>
            <a:chOff x="7435516" y="4354425"/>
            <a:chExt cx="784450" cy="784450"/>
          </a:xfrm>
        </p:grpSpPr>
        <p:sp>
          <p:nvSpPr>
            <p:cNvPr id="189" name="Google Shape;189;p20"/>
            <p:cNvSpPr/>
            <p:nvPr/>
          </p:nvSpPr>
          <p:spPr>
            <a:xfrm>
              <a:off x="7435516" y="4354425"/>
              <a:ext cx="784450" cy="78445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7562553" y="4481462"/>
              <a:ext cx="530376" cy="530376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1" name="Google Shape;191;p20"/>
          <p:cNvCxnSpPr>
            <a:cxnSpLocks/>
          </p:cNvCxnSpPr>
          <p:nvPr/>
        </p:nvCxnSpPr>
        <p:spPr>
          <a:xfrm flipV="1">
            <a:off x="2051573" y="1565835"/>
            <a:ext cx="343874" cy="513238"/>
          </a:xfrm>
          <a:prstGeom prst="straightConnector1">
            <a:avLst/>
          </a:prstGeom>
          <a:noFill/>
          <a:ln w="57150" cap="rnd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20"/>
          <p:cNvCxnSpPr/>
          <p:nvPr/>
        </p:nvCxnSpPr>
        <p:spPr>
          <a:xfrm>
            <a:off x="2917481" y="4611960"/>
            <a:ext cx="550690" cy="199795"/>
          </a:xfrm>
          <a:prstGeom prst="straightConnector1">
            <a:avLst/>
          </a:prstGeom>
          <a:noFill/>
          <a:ln w="57150" cap="rnd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3" name="Google Shape;193;p20"/>
          <p:cNvCxnSpPr>
            <a:cxnSpLocks/>
          </p:cNvCxnSpPr>
          <p:nvPr/>
        </p:nvCxnSpPr>
        <p:spPr>
          <a:xfrm rot="10800000" flipH="1">
            <a:off x="3170214" y="3716316"/>
            <a:ext cx="582300" cy="9300"/>
          </a:xfrm>
          <a:prstGeom prst="straightConnector1">
            <a:avLst/>
          </a:prstGeom>
          <a:noFill/>
          <a:ln w="57150" cap="rnd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4" name="Google Shape;194;p20"/>
          <p:cNvCxnSpPr>
            <a:cxnSpLocks/>
          </p:cNvCxnSpPr>
          <p:nvPr/>
        </p:nvCxnSpPr>
        <p:spPr>
          <a:xfrm rot="10800000" flipH="1">
            <a:off x="2927624" y="2671462"/>
            <a:ext cx="542700" cy="111900"/>
          </a:xfrm>
          <a:prstGeom prst="straightConnector1">
            <a:avLst/>
          </a:prstGeom>
          <a:noFill/>
          <a:ln w="57150" cap="rnd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5" name="Google Shape;195;p20"/>
          <p:cNvSpPr txBox="1"/>
          <p:nvPr/>
        </p:nvSpPr>
        <p:spPr>
          <a:xfrm>
            <a:off x="610041" y="3529789"/>
            <a:ext cx="1758649" cy="40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ctr">
              <a:lnSpc>
                <a:spcPct val="117647"/>
              </a:lnSpc>
            </a:pPr>
            <a:r>
              <a:rPr lang="es-MX" sz="1700" b="1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Asociatividad</a:t>
            </a:r>
            <a:endParaRPr sz="1700" b="1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7" name="Google Shape;197;p20"/>
          <p:cNvSpPr/>
          <p:nvPr/>
        </p:nvSpPr>
        <p:spPr>
          <a:xfrm>
            <a:off x="11044360" y="3427354"/>
            <a:ext cx="525600" cy="586800"/>
          </a:xfrm>
          <a:custGeom>
            <a:avLst/>
            <a:gdLst/>
            <a:ahLst/>
            <a:cxnLst/>
            <a:rect l="l" t="t" r="r" b="b"/>
            <a:pathLst>
              <a:path w="144" h="176" extrusionOk="0">
                <a:moveTo>
                  <a:pt x="76" y="120"/>
                </a:moveTo>
                <a:cubicBezTo>
                  <a:pt x="28" y="120"/>
                  <a:pt x="28" y="120"/>
                  <a:pt x="28" y="120"/>
                </a:cubicBezTo>
                <a:cubicBezTo>
                  <a:pt x="26" y="120"/>
                  <a:pt x="24" y="122"/>
                  <a:pt x="24" y="124"/>
                </a:cubicBezTo>
                <a:cubicBezTo>
                  <a:pt x="24" y="126"/>
                  <a:pt x="26" y="128"/>
                  <a:pt x="28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8" y="128"/>
                  <a:pt x="80" y="126"/>
                  <a:pt x="80" y="124"/>
                </a:cubicBezTo>
                <a:cubicBezTo>
                  <a:pt x="80" y="122"/>
                  <a:pt x="78" y="120"/>
                  <a:pt x="76" y="120"/>
                </a:cubicBezTo>
                <a:moveTo>
                  <a:pt x="60" y="144"/>
                </a:moveTo>
                <a:cubicBezTo>
                  <a:pt x="28" y="144"/>
                  <a:pt x="28" y="144"/>
                  <a:pt x="28" y="144"/>
                </a:cubicBezTo>
                <a:cubicBezTo>
                  <a:pt x="26" y="144"/>
                  <a:pt x="24" y="146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2" y="152"/>
                  <a:pt x="64" y="150"/>
                  <a:pt x="64" y="148"/>
                </a:cubicBezTo>
                <a:cubicBezTo>
                  <a:pt x="64" y="146"/>
                  <a:pt x="62" y="144"/>
                  <a:pt x="60" y="144"/>
                </a:cubicBezTo>
                <a:moveTo>
                  <a:pt x="28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6" y="80"/>
                  <a:pt x="48" y="78"/>
                  <a:pt x="48" y="76"/>
                </a:cubicBezTo>
                <a:cubicBezTo>
                  <a:pt x="48" y="74"/>
                  <a:pt x="46" y="72"/>
                  <a:pt x="44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4" y="100"/>
                </a:moveTo>
                <a:cubicBezTo>
                  <a:pt x="24" y="102"/>
                  <a:pt x="26" y="104"/>
                  <a:pt x="28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8" y="104"/>
                  <a:pt x="80" y="102"/>
                  <a:pt x="80" y="100"/>
                </a:cubicBezTo>
                <a:cubicBezTo>
                  <a:pt x="80" y="98"/>
                  <a:pt x="78" y="96"/>
                  <a:pt x="76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7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6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6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4"/>
                  <a:pt x="132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  <a:moveTo>
                  <a:pt x="16" y="40"/>
                </a:moveTo>
                <a:cubicBezTo>
                  <a:pt x="7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4"/>
                  <a:pt x="92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6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3011100" y="1144359"/>
            <a:ext cx="7914898" cy="82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4570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</a:rPr>
              <a:t>Promover la integración de los productores agrarios bajo el modelo cooperativo, guiando y acompañando los procesos de constitución de cooperativas agraria; así como, la transformación de asociaciones de productores a cooperativas agrarias</a:t>
            </a:r>
          </a:p>
        </p:txBody>
      </p:sp>
      <p:sp>
        <p:nvSpPr>
          <p:cNvPr id="200" name="Google Shape;200;p20"/>
          <p:cNvSpPr txBox="1"/>
          <p:nvPr/>
        </p:nvSpPr>
        <p:spPr>
          <a:xfrm>
            <a:off x="4204759" y="4551164"/>
            <a:ext cx="6654110" cy="69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45700" anchor="ctr" anchorCtr="0">
            <a:spAutoFit/>
          </a:bodyPr>
          <a:lstStyle/>
          <a:p>
            <a:pPr>
              <a:lnSpc>
                <a:spcPct val="128125"/>
              </a:lnSpc>
              <a:buClr>
                <a:schemeClr val="dk1"/>
              </a:buClr>
              <a:buSzPts val="1600"/>
            </a:pP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</a:rPr>
              <a:t>Facilitar y acompañar el acceso al financiamiento de los pequeños productores a través de sus organizaciones empresariales</a:t>
            </a:r>
            <a:endParaRPr sz="1600" b="1" dirty="0">
              <a:solidFill>
                <a:schemeClr val="accent6">
                  <a:lumMod val="50000"/>
                </a:schemeClr>
              </a:solidFill>
              <a:sym typeface="Impact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4181910" y="2218991"/>
            <a:ext cx="671982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45700" anchor="ctr" anchorCtr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</a:rPr>
              <a:t>Fortalecer a las organizaciones de productores en temas gestión organizacional</a:t>
            </a: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</a:rPr>
              <a:t>y de desarrollo empresarial y comercial para su autogestión sostenida y rentable  en su proceso de articulación con el mercado.</a:t>
            </a:r>
          </a:p>
        </p:txBody>
      </p:sp>
      <p:sp>
        <p:nvSpPr>
          <p:cNvPr id="202" name="Google Shape;202;p20"/>
          <p:cNvSpPr txBox="1"/>
          <p:nvPr/>
        </p:nvSpPr>
        <p:spPr>
          <a:xfrm>
            <a:off x="3486445" y="2349139"/>
            <a:ext cx="672000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r"/>
            <a:r>
              <a:rPr lang="es-PE" sz="3100" b="1" dirty="0">
                <a:solidFill>
                  <a:srgbClr val="0070C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02</a:t>
            </a:r>
            <a:endParaRPr sz="3100" b="1" dirty="0">
              <a:solidFill>
                <a:srgbClr val="0070C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3431810" y="4560559"/>
            <a:ext cx="69687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r"/>
            <a:r>
              <a:rPr lang="es-PE" sz="2800" b="1" dirty="0">
                <a:solidFill>
                  <a:srgbClr val="0070C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04</a:t>
            </a:r>
            <a:endParaRPr sz="2800" b="1" dirty="0">
              <a:solidFill>
                <a:srgbClr val="0070C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1" name="Google Shape;202;p20">
            <a:extLst>
              <a:ext uri="{FF2B5EF4-FFF2-40B4-BE49-F238E27FC236}">
                <a16:creationId xmlns:a16="http://schemas.microsoft.com/office/drawing/2014/main" id="{DC81306E-BFC6-4BF9-B475-4B7987E4D377}"/>
              </a:ext>
            </a:extLst>
          </p:cNvPr>
          <p:cNvSpPr txBox="1"/>
          <p:nvPr/>
        </p:nvSpPr>
        <p:spPr>
          <a:xfrm>
            <a:off x="3686564" y="3472771"/>
            <a:ext cx="762413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r"/>
            <a:r>
              <a:rPr lang="es-PE" sz="3100" b="1" dirty="0">
                <a:solidFill>
                  <a:srgbClr val="0070C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03</a:t>
            </a:r>
            <a:endParaRPr sz="3100" b="1" dirty="0">
              <a:solidFill>
                <a:srgbClr val="0070C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2" name="Google Shape;201;p20">
            <a:extLst>
              <a:ext uri="{FF2B5EF4-FFF2-40B4-BE49-F238E27FC236}">
                <a16:creationId xmlns:a16="http://schemas.microsoft.com/office/drawing/2014/main" id="{F0B4C423-C8EE-4F2E-97F9-B7EA1A3152C6}"/>
              </a:ext>
            </a:extLst>
          </p:cNvPr>
          <p:cNvSpPr txBox="1"/>
          <p:nvPr/>
        </p:nvSpPr>
        <p:spPr>
          <a:xfrm>
            <a:off x="4518812" y="3324261"/>
            <a:ext cx="6368956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45700" anchor="ctr" anchorCtr="0">
            <a:noAutofit/>
          </a:bodyPr>
          <a:lstStyle/>
          <a:p>
            <a:pPr>
              <a:lnSpc>
                <a:spcPct val="128125"/>
              </a:lnSpc>
              <a:buClr>
                <a:schemeClr val="dk1"/>
              </a:buClr>
              <a:buSzPts val="1600"/>
            </a:pP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</a:rPr>
              <a:t>Implementar un sistema de registro de cooperativas y organizaciones agrarias</a:t>
            </a:r>
            <a:endParaRPr sz="1600" b="1" dirty="0">
              <a:solidFill>
                <a:schemeClr val="accent6">
                  <a:lumMod val="50000"/>
                </a:schemeClr>
              </a:solidFill>
              <a:sym typeface="Impact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F8AC9E6-9BA6-734A-0F93-97B33D3E2236}"/>
              </a:ext>
            </a:extLst>
          </p:cNvPr>
          <p:cNvSpPr txBox="1">
            <a:spLocks/>
          </p:cNvSpPr>
          <p:nvPr/>
        </p:nvSpPr>
        <p:spPr>
          <a:xfrm>
            <a:off x="273158" y="228213"/>
            <a:ext cx="11827813" cy="6861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PE" sz="3600" b="1" dirty="0">
                <a:solidFill>
                  <a:schemeClr val="accent5">
                    <a:lumMod val="75000"/>
                  </a:schemeClr>
                </a:solidFill>
              </a:rPr>
              <a:t>Desafíos</a:t>
            </a:r>
            <a:r>
              <a:rPr lang="es-PE" sz="3700" b="1" dirty="0">
                <a:solidFill>
                  <a:srgbClr val="00B0F0"/>
                </a:solidFill>
              </a:rPr>
              <a:t> </a:t>
            </a:r>
            <a:r>
              <a:rPr lang="es-PE" sz="3700" b="1" dirty="0">
                <a:solidFill>
                  <a:schemeClr val="accent6">
                    <a:lumMod val="50000"/>
                  </a:schemeClr>
                </a:solidFill>
              </a:rPr>
              <a:t>para fomentar la </a:t>
            </a:r>
            <a:r>
              <a:rPr lang="es-PE" sz="3700" b="1" dirty="0">
                <a:solidFill>
                  <a:srgbClr val="00B050"/>
                </a:solidFill>
              </a:rPr>
              <a:t>Asociatividad</a:t>
            </a:r>
            <a:endParaRPr lang="es-PE" sz="37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04F72D4-B683-CAC3-DFF7-E1BEB6637C81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300A463-72B5-67B0-8CF1-4F39AFA34A9F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FF7B30A-B63C-46F6-5A14-698FC7E1D07A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26B049F-5329-DC26-BE08-F77C5A46D84A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F2D173B-0BA0-E614-68CA-3FA65B983A09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1BE0F63-C3BC-741F-E544-C0F46DD46CB6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7">
            <a:extLst>
              <a:ext uri="{FF2B5EF4-FFF2-40B4-BE49-F238E27FC236}">
                <a16:creationId xmlns:a16="http://schemas.microsoft.com/office/drawing/2014/main" id="{D28EF4CF-4BE7-4EBC-56E6-CEC535A9D2C3}"/>
              </a:ext>
            </a:extLst>
          </p:cNvPr>
          <p:cNvSpPr/>
          <p:nvPr/>
        </p:nvSpPr>
        <p:spPr>
          <a:xfrm>
            <a:off x="356797" y="842673"/>
            <a:ext cx="1962934" cy="165190"/>
          </a:xfrm>
          <a:custGeom>
            <a:avLst/>
            <a:gdLst/>
            <a:ahLst/>
            <a:cxnLst/>
            <a:rect l="l" t="t" r="r" b="b"/>
            <a:pathLst>
              <a:path w="1119505" h="113030">
                <a:moveTo>
                  <a:pt x="1119377" y="0"/>
                </a:moveTo>
                <a:lnTo>
                  <a:pt x="0" y="0"/>
                </a:lnTo>
                <a:lnTo>
                  <a:pt x="0" y="112775"/>
                </a:lnTo>
                <a:lnTo>
                  <a:pt x="1119377" y="112775"/>
                </a:lnTo>
                <a:lnTo>
                  <a:pt x="111937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Google Shape;173;p20">
            <a:extLst>
              <a:ext uri="{FF2B5EF4-FFF2-40B4-BE49-F238E27FC236}">
                <a16:creationId xmlns:a16="http://schemas.microsoft.com/office/drawing/2014/main" id="{6B7E3698-06D8-4AE0-7190-EC1049C36347}"/>
              </a:ext>
            </a:extLst>
          </p:cNvPr>
          <p:cNvSpPr/>
          <p:nvPr/>
        </p:nvSpPr>
        <p:spPr>
          <a:xfrm>
            <a:off x="2570861" y="5564475"/>
            <a:ext cx="8420601" cy="848916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2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88;p20">
            <a:extLst>
              <a:ext uri="{FF2B5EF4-FFF2-40B4-BE49-F238E27FC236}">
                <a16:creationId xmlns:a16="http://schemas.microsoft.com/office/drawing/2014/main" id="{52952FF7-2324-733F-A0C1-0FABD5233111}"/>
              </a:ext>
            </a:extLst>
          </p:cNvPr>
          <p:cNvGrpSpPr/>
          <p:nvPr/>
        </p:nvGrpSpPr>
        <p:grpSpPr>
          <a:xfrm>
            <a:off x="2682393" y="4412543"/>
            <a:ext cx="392225" cy="392225"/>
            <a:chOff x="7435516" y="4354425"/>
            <a:chExt cx="784450" cy="784450"/>
          </a:xfrm>
        </p:grpSpPr>
        <p:sp>
          <p:nvSpPr>
            <p:cNvPr id="16" name="Google Shape;189;p20">
              <a:extLst>
                <a:ext uri="{FF2B5EF4-FFF2-40B4-BE49-F238E27FC236}">
                  <a16:creationId xmlns:a16="http://schemas.microsoft.com/office/drawing/2014/main" id="{CA34D264-837B-2D6A-F580-A99F286D97A9}"/>
                </a:ext>
              </a:extLst>
            </p:cNvPr>
            <p:cNvSpPr/>
            <p:nvPr/>
          </p:nvSpPr>
          <p:spPr>
            <a:xfrm>
              <a:off x="7435516" y="4354425"/>
              <a:ext cx="784450" cy="78445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90;p20">
              <a:extLst>
                <a:ext uri="{FF2B5EF4-FFF2-40B4-BE49-F238E27FC236}">
                  <a16:creationId xmlns:a16="http://schemas.microsoft.com/office/drawing/2014/main" id="{5C464CE9-263D-B703-20D1-6F088D4FAADF}"/>
                </a:ext>
              </a:extLst>
            </p:cNvPr>
            <p:cNvSpPr/>
            <p:nvPr/>
          </p:nvSpPr>
          <p:spPr>
            <a:xfrm>
              <a:off x="7562553" y="4481462"/>
              <a:ext cx="530376" cy="530376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" name="Google Shape;192;p20">
            <a:extLst>
              <a:ext uri="{FF2B5EF4-FFF2-40B4-BE49-F238E27FC236}">
                <a16:creationId xmlns:a16="http://schemas.microsoft.com/office/drawing/2014/main" id="{CBD98AD9-A945-CDA4-AC2B-FA5E29B49F92}"/>
              </a:ext>
            </a:extLst>
          </p:cNvPr>
          <p:cNvCxnSpPr>
            <a:cxnSpLocks/>
            <a:stCxn id="189" idx="5"/>
          </p:cNvCxnSpPr>
          <p:nvPr/>
        </p:nvCxnSpPr>
        <p:spPr>
          <a:xfrm>
            <a:off x="2240775" y="5486412"/>
            <a:ext cx="330086" cy="502521"/>
          </a:xfrm>
          <a:prstGeom prst="straightConnector1">
            <a:avLst/>
          </a:prstGeom>
          <a:noFill/>
          <a:ln w="57150" cap="rnd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03;p20">
            <a:extLst>
              <a:ext uri="{FF2B5EF4-FFF2-40B4-BE49-F238E27FC236}">
                <a16:creationId xmlns:a16="http://schemas.microsoft.com/office/drawing/2014/main" id="{18E201C9-CE5A-7239-45E1-A293F1B833EA}"/>
              </a:ext>
            </a:extLst>
          </p:cNvPr>
          <p:cNvSpPr txBox="1"/>
          <p:nvPr/>
        </p:nvSpPr>
        <p:spPr>
          <a:xfrm>
            <a:off x="2554212" y="5756621"/>
            <a:ext cx="672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algn="r"/>
            <a:r>
              <a:rPr lang="es-PE" sz="2800" b="1" dirty="0">
                <a:solidFill>
                  <a:srgbClr val="0070C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05</a:t>
            </a:r>
            <a:endParaRPr sz="2800" b="1" dirty="0">
              <a:solidFill>
                <a:srgbClr val="0070C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" name="Google Shape;174;p20">
            <a:extLst>
              <a:ext uri="{FF2B5EF4-FFF2-40B4-BE49-F238E27FC236}">
                <a16:creationId xmlns:a16="http://schemas.microsoft.com/office/drawing/2014/main" id="{6C67B96B-C8A3-EF27-1BF6-86F71DD79376}"/>
              </a:ext>
            </a:extLst>
          </p:cNvPr>
          <p:cNvSpPr/>
          <p:nvPr/>
        </p:nvSpPr>
        <p:spPr>
          <a:xfrm>
            <a:off x="3197314" y="5774774"/>
            <a:ext cx="28898" cy="518633"/>
          </a:xfrm>
          <a:custGeom>
            <a:avLst/>
            <a:gdLst/>
            <a:ahLst/>
            <a:cxnLst/>
            <a:rect l="l" t="t" r="r" b="b"/>
            <a:pathLst>
              <a:path w="82" h="1502" extrusionOk="0">
                <a:moveTo>
                  <a:pt x="40" y="1501"/>
                </a:moveTo>
                <a:lnTo>
                  <a:pt x="40" y="1501"/>
                </a:lnTo>
                <a:lnTo>
                  <a:pt x="40" y="1501"/>
                </a:lnTo>
                <a:cubicBezTo>
                  <a:pt x="18" y="1501"/>
                  <a:pt x="0" y="1484"/>
                  <a:pt x="0" y="1461"/>
                </a:cubicBezTo>
                <a:lnTo>
                  <a:pt x="0" y="40"/>
                </a:lnTo>
                <a:lnTo>
                  <a:pt x="0" y="40"/>
                </a:lnTo>
                <a:cubicBezTo>
                  <a:pt x="0" y="18"/>
                  <a:pt x="18" y="0"/>
                  <a:pt x="40" y="0"/>
                </a:cubicBezTo>
                <a:lnTo>
                  <a:pt x="40" y="0"/>
                </a:lnTo>
                <a:cubicBezTo>
                  <a:pt x="62" y="0"/>
                  <a:pt x="81" y="18"/>
                  <a:pt x="81" y="40"/>
                </a:cubicBezTo>
                <a:lnTo>
                  <a:pt x="81" y="1461"/>
                </a:lnTo>
                <a:lnTo>
                  <a:pt x="81" y="1461"/>
                </a:lnTo>
                <a:cubicBezTo>
                  <a:pt x="81" y="1484"/>
                  <a:pt x="62" y="1501"/>
                  <a:pt x="40" y="1501"/>
                </a:cubicBezTo>
              </a:path>
            </a:pathLst>
          </a:custGeom>
          <a:solidFill>
            <a:srgbClr val="BCBE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326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00;p20">
            <a:extLst>
              <a:ext uri="{FF2B5EF4-FFF2-40B4-BE49-F238E27FC236}">
                <a16:creationId xmlns:a16="http://schemas.microsoft.com/office/drawing/2014/main" id="{7712A7C5-A3CC-12D8-C6B3-333E88D380B6}"/>
              </a:ext>
            </a:extLst>
          </p:cNvPr>
          <p:cNvSpPr txBox="1"/>
          <p:nvPr/>
        </p:nvSpPr>
        <p:spPr>
          <a:xfrm>
            <a:off x="3317453" y="5489158"/>
            <a:ext cx="7397507" cy="132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45700" anchor="ctr" anchorCtr="0">
            <a:spAutoFit/>
          </a:bodyPr>
          <a:lstStyle/>
          <a:p>
            <a:pPr>
              <a:lnSpc>
                <a:spcPct val="128125"/>
              </a:lnSpc>
              <a:buClr>
                <a:schemeClr val="dk1"/>
              </a:buClr>
              <a:buSzPts val="1600"/>
            </a:pP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</a:rPr>
              <a:t>Fortalecer la capacidad de intervención de los funcionarios de los gobiernos regionales y locales, en temas de asociatividad empresarial (Inclusión del componente de asociatividad empresarial agraria en proyectos  del sector)</a:t>
            </a:r>
            <a:endParaRPr lang="es-MX" sz="16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>
              <a:lnSpc>
                <a:spcPct val="128125"/>
              </a:lnSpc>
              <a:buClr>
                <a:schemeClr val="dk1"/>
              </a:buClr>
              <a:buSzPts val="1600"/>
            </a:pPr>
            <a:endParaRPr sz="1600" b="1" dirty="0">
              <a:solidFill>
                <a:schemeClr val="accent6">
                  <a:lumMod val="50000"/>
                </a:schemeClr>
              </a:solidFill>
              <a:sym typeface="Impact"/>
            </a:endParaRPr>
          </a:p>
        </p:txBody>
      </p:sp>
      <p:pic>
        <p:nvPicPr>
          <p:cNvPr id="31" name="Gráfico 30" descr="Usuarios contorno">
            <a:extLst>
              <a:ext uri="{FF2B5EF4-FFF2-40B4-BE49-F238E27FC236}">
                <a16:creationId xmlns:a16="http://schemas.microsoft.com/office/drawing/2014/main" id="{9BD43856-6E96-5325-ED97-6A744CA57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7768" y="2205049"/>
            <a:ext cx="914400" cy="914400"/>
          </a:xfrm>
          <a:prstGeom prst="rect">
            <a:avLst/>
          </a:prstGeom>
        </p:spPr>
      </p:pic>
      <p:pic>
        <p:nvPicPr>
          <p:cNvPr id="12" name="Imagen 35">
            <a:extLst>
              <a:ext uri="{FF2B5EF4-FFF2-40B4-BE49-F238E27FC236}">
                <a16:creationId xmlns:a16="http://schemas.microsoft.com/office/drawing/2014/main" id="{204F5FE0-623B-42E8-54C5-E3FB93F5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ject 45">
            <a:extLst>
              <a:ext uri="{FF2B5EF4-FFF2-40B4-BE49-F238E27FC236}">
                <a16:creationId xmlns:a16="http://schemas.microsoft.com/office/drawing/2014/main" id="{FD03AD18-A6FD-E9E5-F176-42844F5DB93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90238" y="4654041"/>
            <a:ext cx="463329" cy="493766"/>
          </a:xfrm>
          <a:prstGeom prst="rect">
            <a:avLst/>
          </a:prstGeom>
        </p:spPr>
      </p:pic>
      <p:pic>
        <p:nvPicPr>
          <p:cNvPr id="20" name="Gráfico 19" descr="Aula de clases con relleno sólido">
            <a:extLst>
              <a:ext uri="{FF2B5EF4-FFF2-40B4-BE49-F238E27FC236}">
                <a16:creationId xmlns:a16="http://schemas.microsoft.com/office/drawing/2014/main" id="{D5A8FB43-2E9E-194D-F75A-7810EC2F5A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85774" y="5708980"/>
            <a:ext cx="686459" cy="686459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520" y="2969131"/>
            <a:ext cx="11349317" cy="801104"/>
          </a:xfrm>
          <a:prstGeom prst="rect">
            <a:avLst/>
          </a:prstGeom>
        </p:spPr>
        <p:txBody>
          <a:bodyPr vert="horz" wrap="square" lIns="0" tIns="9385" rIns="0" bIns="0" rtlCol="0" anchor="ctr">
            <a:spAutoFit/>
          </a:bodyPr>
          <a:lstStyle/>
          <a:p>
            <a:pPr marL="7219">
              <a:lnSpc>
                <a:spcPct val="100000"/>
              </a:lnSpc>
              <a:spcBef>
                <a:spcPts val="74"/>
              </a:spcBef>
            </a:pPr>
            <a:r>
              <a:rPr lang="es-MX" sz="5144" b="0" spc="-492" dirty="0">
                <a:solidFill>
                  <a:srgbClr val="FFFFFF"/>
                </a:solidFill>
                <a:latin typeface="+mj-lt"/>
              </a:rPr>
              <a:t>Dirección de Asociatividad y Desarrollo Empresarial</a:t>
            </a:r>
            <a:endParaRPr sz="5144" b="0" dirty="0">
              <a:latin typeface="+mj-l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2203" y="5270388"/>
            <a:ext cx="11427593" cy="1586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s-PE" sz="1023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CFC3FA-4E23-913D-5785-25872565F300}"/>
              </a:ext>
            </a:extLst>
          </p:cNvPr>
          <p:cNvSpPr txBox="1"/>
          <p:nvPr/>
        </p:nvSpPr>
        <p:spPr>
          <a:xfrm>
            <a:off x="502642" y="4746704"/>
            <a:ext cx="4731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Director:</a:t>
            </a:r>
          </a:p>
          <a:p>
            <a:r>
              <a:rPr lang="es-MX" sz="2400" dirty="0">
                <a:solidFill>
                  <a:schemeClr val="bg1"/>
                </a:solidFill>
              </a:rPr>
              <a:t>Ing. Franklin Suárez Gómez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       fsuarez@midagri.gob.pe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6" name="Gráfico 5" descr="Correo electrónico con relleno sólido">
            <a:extLst>
              <a:ext uri="{FF2B5EF4-FFF2-40B4-BE49-F238E27FC236}">
                <a16:creationId xmlns:a16="http://schemas.microsoft.com/office/drawing/2014/main" id="{91E71A6C-6183-E12B-56CA-1103BE8382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231" y="5896975"/>
            <a:ext cx="332990" cy="332990"/>
          </a:xfrm>
          <a:prstGeom prst="rect">
            <a:avLst/>
          </a:prstGeom>
        </p:spPr>
      </p:pic>
      <p:pic>
        <p:nvPicPr>
          <p:cNvPr id="7" name="Gráfico 6" descr="Smartphone contorno">
            <a:extLst>
              <a:ext uri="{FF2B5EF4-FFF2-40B4-BE49-F238E27FC236}">
                <a16:creationId xmlns:a16="http://schemas.microsoft.com/office/drawing/2014/main" id="{69734096-70B1-62F4-B16A-249E246C4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3980" y="6281610"/>
            <a:ext cx="438159" cy="43815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2CC7D8A-3797-BCC2-0783-BB6B583FC9D4}"/>
              </a:ext>
            </a:extLst>
          </p:cNvPr>
          <p:cNvSpPr txBox="1"/>
          <p:nvPr/>
        </p:nvSpPr>
        <p:spPr>
          <a:xfrm>
            <a:off x="983787" y="6316364"/>
            <a:ext cx="2726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schemeClr val="bg1"/>
                </a:solidFill>
              </a:rPr>
              <a:t>+051- 949 232 085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500CD7-4027-264D-6358-4F7EE6BA6E50}"/>
              </a:ext>
            </a:extLst>
          </p:cNvPr>
          <p:cNvSpPr txBox="1"/>
          <p:nvPr/>
        </p:nvSpPr>
        <p:spPr>
          <a:xfrm>
            <a:off x="6798217" y="4711950"/>
            <a:ext cx="4731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Especialista en modelos asociativos:</a:t>
            </a:r>
          </a:p>
          <a:p>
            <a:r>
              <a:rPr lang="es-MX" sz="2400" dirty="0">
                <a:solidFill>
                  <a:schemeClr val="bg1"/>
                </a:solidFill>
              </a:rPr>
              <a:t>CPC </a:t>
            </a:r>
            <a:r>
              <a:rPr lang="es-MX" sz="2400" dirty="0" err="1">
                <a:solidFill>
                  <a:schemeClr val="bg1"/>
                </a:solidFill>
              </a:rPr>
              <a:t>Anner</a:t>
            </a:r>
            <a:r>
              <a:rPr lang="es-MX" sz="2400" dirty="0">
                <a:solidFill>
                  <a:schemeClr val="bg1"/>
                </a:solidFill>
              </a:rPr>
              <a:t> Román Neira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400" dirty="0">
                <a:solidFill>
                  <a:schemeClr val="bg1"/>
                </a:solidFill>
              </a:rPr>
              <a:t>       eroman@midagri.gob.pe</a:t>
            </a:r>
            <a:endParaRPr lang="es-PE" sz="2400" dirty="0">
              <a:solidFill>
                <a:schemeClr val="bg1"/>
              </a:solidFill>
            </a:endParaRPr>
          </a:p>
        </p:txBody>
      </p:sp>
      <p:pic>
        <p:nvPicPr>
          <p:cNvPr id="9" name="Gráfico 8" descr="Correo electrónico con relleno sólido">
            <a:extLst>
              <a:ext uri="{FF2B5EF4-FFF2-40B4-BE49-F238E27FC236}">
                <a16:creationId xmlns:a16="http://schemas.microsoft.com/office/drawing/2014/main" id="{589A611E-C9F1-5196-11EB-1953866DB3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4731" y="5845330"/>
            <a:ext cx="332990" cy="332990"/>
          </a:xfrm>
          <a:prstGeom prst="rect">
            <a:avLst/>
          </a:prstGeom>
        </p:spPr>
      </p:pic>
      <p:pic>
        <p:nvPicPr>
          <p:cNvPr id="10" name="Gráfico 9" descr="Smartphone contorno">
            <a:extLst>
              <a:ext uri="{FF2B5EF4-FFF2-40B4-BE49-F238E27FC236}">
                <a16:creationId xmlns:a16="http://schemas.microsoft.com/office/drawing/2014/main" id="{D6DCD1B2-D4DE-AD15-39D1-B8E4123B4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82480" y="6229965"/>
            <a:ext cx="438159" cy="43815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AB2B09B-CAC2-D74D-2E93-6DF2287F0ECE}"/>
              </a:ext>
            </a:extLst>
          </p:cNvPr>
          <p:cNvSpPr txBox="1"/>
          <p:nvPr/>
        </p:nvSpPr>
        <p:spPr>
          <a:xfrm>
            <a:off x="7267721" y="6282210"/>
            <a:ext cx="2726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schemeClr val="bg1"/>
                </a:solidFill>
              </a:rPr>
              <a:t>+051- 971 076 897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9893EFE8-DDDD-4472-B90B-D13233595F67}"/>
              </a:ext>
            </a:extLst>
          </p:cNvPr>
          <p:cNvGrpSpPr/>
          <p:nvPr/>
        </p:nvGrpSpPr>
        <p:grpSpPr>
          <a:xfrm>
            <a:off x="7189118" y="1420615"/>
            <a:ext cx="4710498" cy="3927398"/>
            <a:chOff x="4954492" y="734065"/>
            <a:chExt cx="4020941" cy="2945549"/>
          </a:xfrm>
        </p:grpSpPr>
        <p:sp>
          <p:nvSpPr>
            <p:cNvPr id="17" name="object 2">
              <a:extLst>
                <a:ext uri="{FF2B5EF4-FFF2-40B4-BE49-F238E27FC236}">
                  <a16:creationId xmlns:a16="http://schemas.microsoft.com/office/drawing/2014/main" id="{C297F9D7-A374-488B-926E-E9AEA7BAA473}"/>
                </a:ext>
              </a:extLst>
            </p:cNvPr>
            <p:cNvSpPr txBox="1"/>
            <p:nvPr/>
          </p:nvSpPr>
          <p:spPr>
            <a:xfrm>
              <a:off x="5008216" y="734065"/>
              <a:ext cx="1663700" cy="320649"/>
            </a:xfrm>
            <a:prstGeom prst="rect">
              <a:avLst/>
            </a:prstGeom>
          </p:spPr>
          <p:txBody>
            <a:bodyPr vert="horz" wrap="square" lIns="0" tIns="16933" rIns="0" bIns="0" rtlCol="0">
              <a:spAutoFit/>
            </a:bodyPr>
            <a:lstStyle/>
            <a:p>
              <a:pPr marL="16933">
                <a:spcBef>
                  <a:spcPts val="133"/>
                </a:spcBef>
              </a:pPr>
              <a:r>
                <a:rPr sz="2667" b="1" spc="127" dirty="0">
                  <a:latin typeface="Arial Narrow" panose="020B0606020202030204" pitchFamily="34" charset="0"/>
                  <a:cs typeface="Aldhabi" panose="020B0604020202020204" pitchFamily="2" charset="-78"/>
                </a:rPr>
                <a:t>CONTENIDO</a:t>
              </a:r>
              <a:endParaRPr sz="2667" dirty="0">
                <a:latin typeface="Arial Narrow" panose="020B0606020202030204" pitchFamily="34" charset="0"/>
                <a:cs typeface="Aldhabi" panose="020B0604020202020204" pitchFamily="2" charset="-78"/>
              </a:endParaRPr>
            </a:p>
          </p:txBody>
        </p:sp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E228EDBA-3224-4C8D-B1D1-CB7616E9C0BA}"/>
                </a:ext>
              </a:extLst>
            </p:cNvPr>
            <p:cNvSpPr txBox="1"/>
            <p:nvPr/>
          </p:nvSpPr>
          <p:spPr>
            <a:xfrm>
              <a:off x="5428828" y="1351501"/>
              <a:ext cx="3546603" cy="658658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6933" marR="6773" algn="just">
                <a:spcBef>
                  <a:spcPts val="127"/>
                </a:spcBef>
              </a:pPr>
              <a:r>
                <a:rPr lang="es-MX" sz="1867" spc="27" dirty="0">
                  <a:latin typeface="Arial Narrow" panose="020B0606020202030204" pitchFamily="34" charset="0"/>
                  <a:cs typeface="Aldhabi" panose="020B0604020202020204" pitchFamily="2" charset="-78"/>
                </a:rPr>
                <a:t>Características estructurales de la Agricultura peruana, superficie y unidades agropecuarias, problema público.</a:t>
              </a:r>
              <a:endParaRPr sz="1867" dirty="0">
                <a:latin typeface="Arial Narrow" panose="020B0606020202030204" pitchFamily="34" charset="0"/>
                <a:cs typeface="Aldhabi" panose="020B0604020202020204" pitchFamily="2" charset="-78"/>
              </a:endParaRPr>
            </a:p>
          </p:txBody>
        </p:sp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49F216F0-EF99-4D8D-9387-BEDAA949ACD1}"/>
                </a:ext>
              </a:extLst>
            </p:cNvPr>
            <p:cNvSpPr txBox="1"/>
            <p:nvPr/>
          </p:nvSpPr>
          <p:spPr>
            <a:xfrm>
              <a:off x="5414232" y="2102812"/>
              <a:ext cx="3546603" cy="443167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6933" marR="6773" algn="just">
                <a:spcBef>
                  <a:spcPts val="127"/>
                </a:spcBef>
              </a:pPr>
              <a:r>
                <a:rPr lang="es-MX" sz="1867" spc="33" dirty="0">
                  <a:latin typeface="Arial Narrow" panose="020B0606020202030204" pitchFamily="34" charset="0"/>
                  <a:cs typeface="Aldhabi" panose="020B0604020202020204" pitchFamily="2" charset="-78"/>
                </a:rPr>
                <a:t>Asociatividad, marco normativo y instrumento de promoción.</a:t>
              </a:r>
              <a:endParaRPr sz="1867" dirty="0">
                <a:latin typeface="Arial Narrow" panose="020B0606020202030204" pitchFamily="34" charset="0"/>
                <a:cs typeface="Aldhabi" panose="020B0604020202020204" pitchFamily="2" charset="-78"/>
              </a:endParaRPr>
            </a:p>
          </p:txBody>
        </p:sp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047AD081-B429-467C-B9E9-5D11BA13F58D}"/>
                </a:ext>
              </a:extLst>
            </p:cNvPr>
            <p:cNvSpPr txBox="1"/>
            <p:nvPr/>
          </p:nvSpPr>
          <p:spPr>
            <a:xfrm>
              <a:off x="5414232" y="2652417"/>
              <a:ext cx="3561201" cy="443167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6933" marR="6773" algn="just">
                <a:spcBef>
                  <a:spcPts val="127"/>
                </a:spcBef>
              </a:pPr>
              <a:r>
                <a:rPr lang="es-MX" sz="1867" spc="13" dirty="0">
                  <a:latin typeface="Arial Narrow" panose="020B0606020202030204" pitchFamily="34" charset="0"/>
                  <a:cs typeface="Aldhabi" panose="020B0604020202020204" pitchFamily="2" charset="-78"/>
                </a:rPr>
                <a:t>Futuro de la alimentación y agricultura, tendencias de consumo.</a:t>
              </a:r>
              <a:endParaRPr sz="1867" dirty="0">
                <a:latin typeface="Arial Narrow" panose="020B0606020202030204" pitchFamily="34" charset="0"/>
                <a:cs typeface="Aldhabi" panose="020B0604020202020204" pitchFamily="2" charset="-78"/>
              </a:endParaRPr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2F1ADA3A-7697-4186-AB7C-9EF6CEE561D1}"/>
                </a:ext>
              </a:extLst>
            </p:cNvPr>
            <p:cNvSpPr txBox="1"/>
            <p:nvPr/>
          </p:nvSpPr>
          <p:spPr>
            <a:xfrm>
              <a:off x="5418524" y="3230704"/>
              <a:ext cx="3556907" cy="443167"/>
            </a:xfrm>
            <a:prstGeom prst="rect">
              <a:avLst/>
            </a:prstGeom>
          </p:spPr>
          <p:txBody>
            <a:bodyPr vert="horz" wrap="square" lIns="0" tIns="16087" rIns="0" bIns="0" rtlCol="0">
              <a:spAutoFit/>
            </a:bodyPr>
            <a:lstStyle/>
            <a:p>
              <a:pPr marL="16933" marR="6773" algn="just">
                <a:spcBef>
                  <a:spcPts val="127"/>
                </a:spcBef>
              </a:pPr>
              <a:r>
                <a:rPr lang="es-MX" sz="1867" spc="40" dirty="0">
                  <a:latin typeface="Arial Narrow" panose="020B0606020202030204" pitchFamily="34" charset="0"/>
                  <a:cs typeface="Aldhabi" panose="020B0604020202020204" pitchFamily="2" charset="-78"/>
                </a:rPr>
                <a:t>Principales desafíos para fomentar la Asociatividad Empresarial Agraria. </a:t>
              </a:r>
              <a:endParaRPr sz="1867" dirty="0">
                <a:latin typeface="Arial Narrow" panose="020B0606020202030204" pitchFamily="34" charset="0"/>
                <a:cs typeface="Aldhabi" panose="020B0604020202020204" pitchFamily="2" charset="-78"/>
              </a:endParaRPr>
            </a:p>
          </p:txBody>
        </p:sp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D7B8455A-75F1-40D3-8EDE-64A0D562C09D}"/>
                </a:ext>
              </a:extLst>
            </p:cNvPr>
            <p:cNvSpPr/>
            <p:nvPr/>
          </p:nvSpPr>
          <p:spPr>
            <a:xfrm>
              <a:off x="5105400" y="1103567"/>
              <a:ext cx="1371600" cy="62551"/>
            </a:xfrm>
            <a:custGeom>
              <a:avLst/>
              <a:gdLst/>
              <a:ahLst/>
              <a:cxnLst/>
              <a:rect l="l" t="t" r="r" b="b"/>
              <a:pathLst>
                <a:path w="1120139" h="113030">
                  <a:moveTo>
                    <a:pt x="1120139" y="0"/>
                  </a:moveTo>
                  <a:lnTo>
                    <a:pt x="0" y="0"/>
                  </a:lnTo>
                  <a:lnTo>
                    <a:pt x="0" y="112775"/>
                  </a:lnTo>
                  <a:lnTo>
                    <a:pt x="1120139" y="112775"/>
                  </a:lnTo>
                  <a:lnTo>
                    <a:pt x="11201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2400">
                <a:latin typeface="Arial Narrow" panose="020B0606020202030204" pitchFamily="34" charset="0"/>
                <a:cs typeface="Aldhabi" panose="020B0604020202020204" pitchFamily="2" charset="-78"/>
              </a:endParaRPr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569A66B0-6601-4951-9826-FEEE8CD104A9}"/>
                </a:ext>
              </a:extLst>
            </p:cNvPr>
            <p:cNvSpPr txBox="1">
              <a:spLocks/>
            </p:cNvSpPr>
            <p:nvPr/>
          </p:nvSpPr>
          <p:spPr>
            <a:xfrm>
              <a:off x="4969415" y="1374445"/>
              <a:ext cx="429895" cy="1184394"/>
            </a:xfrm>
            <a:prstGeom prst="rect">
              <a:avLst/>
            </a:prstGeom>
          </p:spPr>
          <p:txBody>
            <a:bodyPr vert="horz" wrap="square" lIns="0" tIns="77892" rIns="0" bIns="0" rtlCol="0">
              <a:spAutoFit/>
            </a:bodyPr>
            <a:lstStyle>
              <a:lvl1pPr>
                <a:defRPr sz="3500" b="1" i="0">
                  <a:solidFill>
                    <a:srgbClr val="0E6241"/>
                  </a:solidFill>
                  <a:latin typeface="Arial" panose="020B0604020202020204"/>
                  <a:ea typeface="+mj-ea"/>
                  <a:cs typeface="Arial" panose="020B0604020202020204"/>
                </a:defRPr>
              </a:lvl1pPr>
            </a:lstStyle>
            <a:p>
              <a:pPr marL="16933">
                <a:spcBef>
                  <a:spcPts val="612"/>
                </a:spcBef>
              </a:pPr>
              <a:r>
                <a:rPr lang="es-PE" sz="4667" kern="0" spc="-300" dirty="0">
                  <a:latin typeface="Arial Narrow" panose="020B0606020202030204" pitchFamily="34" charset="0"/>
                  <a:cs typeface="Aldhabi" panose="020B0604020202020204" pitchFamily="2" charset="-78"/>
                </a:rPr>
                <a:t>1.</a:t>
              </a:r>
            </a:p>
            <a:p>
              <a:pPr marL="16933">
                <a:spcBef>
                  <a:spcPts val="480"/>
                </a:spcBef>
              </a:pPr>
              <a:r>
                <a:rPr lang="es-PE" sz="4667" kern="0" spc="167" dirty="0">
                  <a:solidFill>
                    <a:srgbClr val="E36C09"/>
                  </a:solidFill>
                  <a:latin typeface="Arial Narrow" panose="020B0606020202030204" pitchFamily="34" charset="0"/>
                  <a:cs typeface="Aldhabi" panose="020B0604020202020204" pitchFamily="2" charset="-78"/>
                </a:rPr>
                <a:t>2.</a:t>
              </a:r>
            </a:p>
          </p:txBody>
        </p:sp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8F69A4BF-D14F-4F80-97F1-6D7E06913D8E}"/>
                </a:ext>
              </a:extLst>
            </p:cNvPr>
            <p:cNvSpPr txBox="1"/>
            <p:nvPr/>
          </p:nvSpPr>
          <p:spPr>
            <a:xfrm>
              <a:off x="4954492" y="2494579"/>
              <a:ext cx="459740" cy="1185035"/>
            </a:xfrm>
            <a:prstGeom prst="rect">
              <a:avLst/>
            </a:prstGeom>
          </p:spPr>
          <p:txBody>
            <a:bodyPr vert="horz" wrap="square" lIns="0" tIns="78739" rIns="0" bIns="0" rtlCol="0">
              <a:spAutoFit/>
            </a:bodyPr>
            <a:lstStyle/>
            <a:p>
              <a:pPr marL="16933">
                <a:spcBef>
                  <a:spcPts val="619"/>
                </a:spcBef>
              </a:pPr>
              <a:r>
                <a:rPr sz="4667" b="1" spc="167" dirty="0">
                  <a:solidFill>
                    <a:srgbClr val="527B87"/>
                  </a:solidFill>
                  <a:latin typeface="Arial Narrow" panose="020B0606020202030204" pitchFamily="34" charset="0"/>
                  <a:cs typeface="Aldhabi" panose="020B0604020202020204" pitchFamily="2" charset="-78"/>
                </a:rPr>
                <a:t>3</a:t>
              </a:r>
              <a:r>
                <a:rPr sz="4667" b="1" spc="167" dirty="0">
                  <a:solidFill>
                    <a:srgbClr val="30859C"/>
                  </a:solidFill>
                  <a:latin typeface="Arial Narrow" panose="020B0606020202030204" pitchFamily="34" charset="0"/>
                  <a:cs typeface="Aldhabi" panose="020B0604020202020204" pitchFamily="2" charset="-78"/>
                </a:rPr>
                <a:t>.</a:t>
              </a:r>
              <a:endParaRPr sz="4667" dirty="0">
                <a:latin typeface="Arial Narrow" panose="020B0606020202030204" pitchFamily="34" charset="0"/>
                <a:cs typeface="Aldhabi" panose="020B0604020202020204" pitchFamily="2" charset="-78"/>
              </a:endParaRPr>
            </a:p>
            <a:p>
              <a:pPr marL="16933">
                <a:spcBef>
                  <a:spcPts val="480"/>
                </a:spcBef>
              </a:pPr>
              <a:r>
                <a:rPr sz="4667" b="1" spc="327" dirty="0">
                  <a:solidFill>
                    <a:srgbClr val="5F497A"/>
                  </a:solidFill>
                  <a:latin typeface="Arial Narrow" panose="020B0606020202030204" pitchFamily="34" charset="0"/>
                  <a:cs typeface="Aldhabi" panose="020B0604020202020204" pitchFamily="2" charset="-78"/>
                </a:rPr>
                <a:t>4.</a:t>
              </a:r>
              <a:endParaRPr sz="4667" dirty="0">
                <a:latin typeface="Arial Narrow" panose="020B0606020202030204" pitchFamily="34" charset="0"/>
                <a:cs typeface="Aldhabi" panose="020B0604020202020204" pitchFamily="2" charset="-78"/>
              </a:endParaRPr>
            </a:p>
          </p:txBody>
        </p:sp>
      </p:grpSp>
      <p:pic>
        <p:nvPicPr>
          <p:cNvPr id="2" name="Picture 2" descr="Lambayeque: primera cosecha de paltas de Olmos saldrá en nueve meses | RPP  Noticias">
            <a:extLst>
              <a:ext uri="{FF2B5EF4-FFF2-40B4-BE49-F238E27FC236}">
                <a16:creationId xmlns:a16="http://schemas.microsoft.com/office/drawing/2014/main" id="{650252B5-F064-437E-BCA5-85BD57DBA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t="1106" r="160" b="-1106"/>
          <a:stretch/>
        </p:blipFill>
        <p:spPr bwMode="auto">
          <a:xfrm>
            <a:off x="0" y="210109"/>
            <a:ext cx="7015350" cy="654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id="{7C0E3693-57B5-37A1-1531-C0019F37A5AB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305AFE0-A2E4-A0C0-6649-BC388042259F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C2D21A0-6A48-6C54-D73B-8E4B6002EFFF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E7E4A9C4-3A6A-1D65-A3D3-9666DCAEBB16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B822CBC5-01F3-00AB-02AB-D8DA1711397B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29A1456E-9292-F334-C994-9D8FAB2A0931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Imagen 35">
            <a:extLst>
              <a:ext uri="{FF2B5EF4-FFF2-40B4-BE49-F238E27FC236}">
                <a16:creationId xmlns:a16="http://schemas.microsoft.com/office/drawing/2014/main" id="{86637CFB-27B4-E7CB-14A7-894DBE204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oogle Shape;8406;p6">
            <a:extLst>
              <a:ext uri="{FF2B5EF4-FFF2-40B4-BE49-F238E27FC236}">
                <a16:creationId xmlns:a16="http://schemas.microsoft.com/office/drawing/2014/main" id="{79B4890D-CFE3-4F07-A79F-C5C8D25341A2}"/>
              </a:ext>
            </a:extLst>
          </p:cNvPr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929301" y="188718"/>
            <a:ext cx="4262699" cy="86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2EBDB-78CB-53C2-49A8-705F756F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47" y="130321"/>
            <a:ext cx="10515600" cy="1325563"/>
          </a:xfrm>
        </p:spPr>
        <p:txBody>
          <a:bodyPr/>
          <a:lstStyle/>
          <a:p>
            <a:r>
              <a:rPr lang="es-PE" sz="3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Características estructurales de la </a:t>
            </a:r>
            <a:r>
              <a:rPr lang="es-PE" sz="36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agricultura peruana</a:t>
            </a:r>
            <a:br>
              <a:rPr lang="es-PE" sz="3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es-PE" sz="36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3472BEC2-7B0C-B5CB-78E0-019DD5C45AA0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31324B59-F805-6254-11F3-94158B1117D3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AFC0C8B9-1E7D-7408-3E81-D2E8D0001CA0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CAD4C164-10FF-D0E6-9C84-592D7F21843E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B480F943-BF5B-B021-71E3-2AB7D767ADDB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938FB6F6-96EC-0C23-5F0A-6AFAFC8F1564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94FFB1C2-CE35-174E-05A7-AD5C346D8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0"/>
          <a:stretch/>
        </p:blipFill>
        <p:spPr bwMode="auto">
          <a:xfrm>
            <a:off x="716816" y="6010087"/>
            <a:ext cx="10515600" cy="70799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C9A07398-CB18-6AF9-FCD2-F3E39536A8A9}"/>
              </a:ext>
            </a:extLst>
          </p:cNvPr>
          <p:cNvSpPr/>
          <p:nvPr/>
        </p:nvSpPr>
        <p:spPr>
          <a:xfrm>
            <a:off x="356797" y="842673"/>
            <a:ext cx="1962934" cy="165190"/>
          </a:xfrm>
          <a:custGeom>
            <a:avLst/>
            <a:gdLst/>
            <a:ahLst/>
            <a:cxnLst/>
            <a:rect l="l" t="t" r="r" b="b"/>
            <a:pathLst>
              <a:path w="1119505" h="113030">
                <a:moveTo>
                  <a:pt x="1119377" y="0"/>
                </a:moveTo>
                <a:lnTo>
                  <a:pt x="0" y="0"/>
                </a:lnTo>
                <a:lnTo>
                  <a:pt x="0" y="112775"/>
                </a:lnTo>
                <a:lnTo>
                  <a:pt x="1119377" y="112775"/>
                </a:lnTo>
                <a:lnTo>
                  <a:pt x="111937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3" name="Imagen 35">
            <a:extLst>
              <a:ext uri="{FF2B5EF4-FFF2-40B4-BE49-F238E27FC236}">
                <a16:creationId xmlns:a16="http://schemas.microsoft.com/office/drawing/2014/main" id="{1BEC019E-7A16-11B4-6BB8-06B8F023B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a 9">
            <a:extLst>
              <a:ext uri="{FF2B5EF4-FFF2-40B4-BE49-F238E27FC236}">
                <a16:creationId xmlns:a16="http://schemas.microsoft.com/office/drawing/2014/main" id="{7B4DB4AE-25A6-C923-950E-D6183456C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957384"/>
              </p:ext>
            </p:extLst>
          </p:nvPr>
        </p:nvGraphicFramePr>
        <p:xfrm>
          <a:off x="716816" y="1163767"/>
          <a:ext cx="1089046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6219">
                  <a:extLst>
                    <a:ext uri="{9D8B030D-6E8A-4147-A177-3AD203B41FA5}">
                      <a16:colId xmlns:a16="http://schemas.microsoft.com/office/drawing/2014/main" val="1319372990"/>
                    </a:ext>
                  </a:extLst>
                </a:gridCol>
                <a:gridCol w="1470949">
                  <a:extLst>
                    <a:ext uri="{9D8B030D-6E8A-4147-A177-3AD203B41FA5}">
                      <a16:colId xmlns:a16="http://schemas.microsoft.com/office/drawing/2014/main" val="3340158091"/>
                    </a:ext>
                  </a:extLst>
                </a:gridCol>
                <a:gridCol w="1516916">
                  <a:extLst>
                    <a:ext uri="{9D8B030D-6E8A-4147-A177-3AD203B41FA5}">
                      <a16:colId xmlns:a16="http://schemas.microsoft.com/office/drawing/2014/main" val="2115074829"/>
                    </a:ext>
                  </a:extLst>
                </a:gridCol>
                <a:gridCol w="1360628">
                  <a:extLst>
                    <a:ext uri="{9D8B030D-6E8A-4147-A177-3AD203B41FA5}">
                      <a16:colId xmlns:a16="http://schemas.microsoft.com/office/drawing/2014/main" val="600737684"/>
                    </a:ext>
                  </a:extLst>
                </a:gridCol>
                <a:gridCol w="1526109">
                  <a:extLst>
                    <a:ext uri="{9D8B030D-6E8A-4147-A177-3AD203B41FA5}">
                      <a16:colId xmlns:a16="http://schemas.microsoft.com/office/drawing/2014/main" val="3265489311"/>
                    </a:ext>
                  </a:extLst>
                </a:gridCol>
                <a:gridCol w="1526110">
                  <a:extLst>
                    <a:ext uri="{9D8B030D-6E8A-4147-A177-3AD203B41FA5}">
                      <a16:colId xmlns:a16="http://schemas.microsoft.com/office/drawing/2014/main" val="1371715615"/>
                    </a:ext>
                  </a:extLst>
                </a:gridCol>
                <a:gridCol w="1213533">
                  <a:extLst>
                    <a:ext uri="{9D8B030D-6E8A-4147-A177-3AD203B41FA5}">
                      <a16:colId xmlns:a16="http://schemas.microsoft.com/office/drawing/2014/main" val="818233104"/>
                    </a:ext>
                  </a:extLst>
                </a:gridCol>
              </a:tblGrid>
              <a:tr h="364656">
                <a:tc rowSpan="2">
                  <a:txBody>
                    <a:bodyPr/>
                    <a:lstStyle/>
                    <a:p>
                      <a:r>
                        <a:rPr lang="es-PE" dirty="0">
                          <a:solidFill>
                            <a:schemeClr val="bg1"/>
                          </a:solidFill>
                        </a:rPr>
                        <a:t>Tamaño de la unidad agropecuaria (ha)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bg1"/>
                          </a:solidFill>
                        </a:rPr>
                        <a:t>1994 a/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PE" dirty="0">
                          <a:solidFill>
                            <a:schemeClr val="bg1"/>
                          </a:solidFill>
                        </a:rPr>
                        <a:t>Var. % 2012/1994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052470"/>
                  </a:ext>
                </a:extLst>
              </a:tr>
              <a:tr h="629407">
                <a:tc vMerge="1">
                  <a:txBody>
                    <a:bodyPr/>
                    <a:lstStyle/>
                    <a:p>
                      <a:endParaRPr lang="es-P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bg1"/>
                          </a:solidFill>
                        </a:rPr>
                        <a:t>Número de UA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bg1"/>
                          </a:solidFill>
                        </a:rPr>
                        <a:t>Superficie (ha)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bg1"/>
                          </a:solidFill>
                        </a:rPr>
                        <a:t>Número de UA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bg1"/>
                          </a:solidFill>
                        </a:rPr>
                        <a:t>Superficie (ha)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bg1"/>
                          </a:solidFill>
                        </a:rPr>
                        <a:t>Unidad agropecuaria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="1" dirty="0">
                          <a:solidFill>
                            <a:schemeClr val="bg1"/>
                          </a:solidFill>
                        </a:rPr>
                        <a:t>Superficie (ha)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526737"/>
                  </a:ext>
                </a:extLst>
              </a:tr>
              <a:tr h="629407">
                <a:tc>
                  <a:txBody>
                    <a:bodyPr/>
                    <a:lstStyle/>
                    <a:p>
                      <a:r>
                        <a:rPr lang="es-PE" b="1" dirty="0"/>
                        <a:t>Total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b="1" dirty="0"/>
                        <a:t>1 745 773</a:t>
                      </a:r>
                    </a:p>
                    <a:p>
                      <a:pPr algn="r"/>
                      <a:r>
                        <a:rPr lang="es-PE" b="1" dirty="0"/>
                        <a:t>100,0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b="1" dirty="0"/>
                        <a:t>35 381 809</a:t>
                      </a:r>
                    </a:p>
                    <a:p>
                      <a:pPr algn="r"/>
                      <a:r>
                        <a:rPr lang="es-PE" b="1" dirty="0"/>
                        <a:t>100,0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b="1" dirty="0">
                          <a:solidFill>
                            <a:schemeClr val="tx1"/>
                          </a:solidFill>
                        </a:rPr>
                        <a:t>2 213 506</a:t>
                      </a:r>
                    </a:p>
                    <a:p>
                      <a:pPr algn="r"/>
                      <a:r>
                        <a:rPr lang="es-PE" b="1" dirty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b="1" dirty="0">
                          <a:solidFill>
                            <a:schemeClr val="tx1"/>
                          </a:solidFill>
                        </a:rPr>
                        <a:t>38 742 465</a:t>
                      </a:r>
                    </a:p>
                    <a:p>
                      <a:pPr algn="r"/>
                      <a:r>
                        <a:rPr lang="es-PE" b="1" dirty="0">
                          <a:solidFill>
                            <a:schemeClr val="tx1"/>
                          </a:solidFill>
                        </a:rPr>
                        <a:t>100,0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b="1" dirty="0"/>
                        <a:t>26,8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b="1" dirty="0"/>
                        <a:t>9,5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91843"/>
                  </a:ext>
                </a:extLst>
              </a:tr>
              <a:tr h="629407">
                <a:tc>
                  <a:txBody>
                    <a:bodyPr/>
                    <a:lstStyle/>
                    <a:p>
                      <a:r>
                        <a:rPr lang="es-PE" dirty="0"/>
                        <a:t>Menos de 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1 228 342</a:t>
                      </a:r>
                    </a:p>
                    <a:p>
                      <a:pPr algn="r"/>
                      <a:r>
                        <a:rPr lang="es-PE" dirty="0"/>
                        <a:t>70,0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2 071 994</a:t>
                      </a:r>
                    </a:p>
                    <a:p>
                      <a:pPr algn="r"/>
                      <a:r>
                        <a:rPr lang="es-PE" dirty="0"/>
                        <a:t>5,9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1 754 415</a:t>
                      </a:r>
                    </a:p>
                    <a:p>
                      <a:pPr algn="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79,3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2 268 752</a:t>
                      </a:r>
                    </a:p>
                    <a:p>
                      <a:pPr algn="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5,9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42,8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9,5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776631"/>
                  </a:ext>
                </a:extLst>
              </a:tr>
              <a:tr h="629407">
                <a:tc>
                  <a:txBody>
                    <a:bodyPr/>
                    <a:lstStyle/>
                    <a:p>
                      <a:r>
                        <a:rPr lang="es-PE" dirty="0"/>
                        <a:t>De 5,0 a 9,9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246 183</a:t>
                      </a:r>
                    </a:p>
                    <a:p>
                      <a:pPr algn="r"/>
                      <a:r>
                        <a:rPr lang="es-PE" dirty="0"/>
                        <a:t>14,1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1 631 771</a:t>
                      </a:r>
                    </a:p>
                    <a:p>
                      <a:pPr algn="r"/>
                      <a:r>
                        <a:rPr lang="es-PE" dirty="0"/>
                        <a:t>4,6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218 564</a:t>
                      </a:r>
                    </a:p>
                    <a:p>
                      <a:pPr algn="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9,9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1 418 311</a:t>
                      </a:r>
                    </a:p>
                    <a:p>
                      <a:pPr algn="r"/>
                      <a:r>
                        <a:rPr lang="es-PE" dirty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-11,2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-13,1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45591"/>
                  </a:ext>
                </a:extLst>
              </a:tr>
              <a:tr h="629407">
                <a:tc>
                  <a:txBody>
                    <a:bodyPr/>
                    <a:lstStyle/>
                    <a:p>
                      <a:r>
                        <a:rPr lang="es-PE" dirty="0"/>
                        <a:t>De 10,0 a 19,9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135 684</a:t>
                      </a:r>
                    </a:p>
                    <a:p>
                      <a:pPr algn="r"/>
                      <a:r>
                        <a:rPr lang="es-PE" dirty="0"/>
                        <a:t>7,8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1 778 582</a:t>
                      </a:r>
                    </a:p>
                    <a:p>
                      <a:pPr algn="r"/>
                      <a:r>
                        <a:rPr lang="es-PE" dirty="0"/>
                        <a:t>5,0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118 274</a:t>
                      </a:r>
                    </a:p>
                    <a:p>
                      <a:pPr algn="r"/>
                      <a:r>
                        <a:rPr lang="es-PE" dirty="0"/>
                        <a:t>5,3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1 522 078</a:t>
                      </a:r>
                    </a:p>
                    <a:p>
                      <a:pPr algn="r"/>
                      <a:r>
                        <a:rPr lang="es-PE" dirty="0"/>
                        <a:t>3,9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-12,8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-14,4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682227"/>
                  </a:ext>
                </a:extLst>
              </a:tr>
              <a:tr h="629407">
                <a:tc>
                  <a:txBody>
                    <a:bodyPr/>
                    <a:lstStyle/>
                    <a:p>
                      <a:r>
                        <a:rPr lang="es-PE" dirty="0"/>
                        <a:t>De 20,0 a 49,9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83 916</a:t>
                      </a:r>
                    </a:p>
                    <a:p>
                      <a:pPr algn="r"/>
                      <a:r>
                        <a:rPr lang="es-PE" dirty="0"/>
                        <a:t>4,8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2 434 809</a:t>
                      </a:r>
                    </a:p>
                    <a:p>
                      <a:pPr algn="r"/>
                      <a:r>
                        <a:rPr lang="es-PE" dirty="0"/>
                        <a:t>6,9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75 435</a:t>
                      </a:r>
                    </a:p>
                    <a:p>
                      <a:pPr algn="r"/>
                      <a:r>
                        <a:rPr lang="es-PE" dirty="0"/>
                        <a:t>3,4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2 172 245</a:t>
                      </a:r>
                    </a:p>
                    <a:p>
                      <a:pPr algn="r"/>
                      <a:r>
                        <a:rPr lang="es-PE" dirty="0"/>
                        <a:t>5,6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-10,1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-10,8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082124"/>
                  </a:ext>
                </a:extLst>
              </a:tr>
              <a:tr h="629407">
                <a:tc>
                  <a:txBody>
                    <a:bodyPr/>
                    <a:lstStyle/>
                    <a:p>
                      <a:r>
                        <a:rPr lang="es-PE" dirty="0"/>
                        <a:t>De 50,0 a más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51 648</a:t>
                      </a:r>
                    </a:p>
                    <a:p>
                      <a:pPr algn="r"/>
                      <a:r>
                        <a:rPr lang="es-PE" dirty="0"/>
                        <a:t>3,0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27 464 653</a:t>
                      </a:r>
                    </a:p>
                    <a:p>
                      <a:pPr algn="r"/>
                      <a:r>
                        <a:rPr lang="es-PE" dirty="0"/>
                        <a:t>77,6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46 818</a:t>
                      </a:r>
                    </a:p>
                    <a:p>
                      <a:pPr algn="r"/>
                      <a:r>
                        <a:rPr lang="es-PE" dirty="0"/>
                        <a:t>2,1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31 361 078</a:t>
                      </a:r>
                    </a:p>
                    <a:p>
                      <a:pPr algn="r"/>
                      <a:r>
                        <a:rPr lang="es-PE" dirty="0"/>
                        <a:t>80,9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-9,4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dirty="0"/>
                        <a:t>14,2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516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5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F68BFC-8DF7-3681-3B05-976A58FEB2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3" r="1495"/>
          <a:stretch/>
        </p:blipFill>
        <p:spPr bwMode="auto">
          <a:xfrm>
            <a:off x="643467" y="6159432"/>
            <a:ext cx="10741989" cy="33211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881FE64A-DE2E-F951-9CF4-77DA1C261ABC}"/>
              </a:ext>
            </a:extLst>
          </p:cNvPr>
          <p:cNvSpPr txBox="1">
            <a:spLocks/>
          </p:cNvSpPr>
          <p:nvPr/>
        </p:nvSpPr>
        <p:spPr>
          <a:xfrm>
            <a:off x="356797" y="22470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Superficie </a:t>
            </a:r>
            <a:r>
              <a:rPr lang="es-PE" sz="3600" b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agropecuaria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D42071C8-FF64-4B89-77B4-092933E98D46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EF0003D3-A60A-B070-5280-EB142B3273A6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B7B197F-07F8-30D0-3ED1-3E435F4F9A62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48B30D0D-0808-F274-F0B8-40B62DD952A1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095571A6-F351-C967-820D-10F524CB6CC4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95812378-0B66-F425-9DB5-F8D4EB8EBAE5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7">
            <a:extLst>
              <a:ext uri="{FF2B5EF4-FFF2-40B4-BE49-F238E27FC236}">
                <a16:creationId xmlns:a16="http://schemas.microsoft.com/office/drawing/2014/main" id="{41F9CF63-781B-4E27-3D18-A4D4DF1085AF}"/>
              </a:ext>
            </a:extLst>
          </p:cNvPr>
          <p:cNvSpPr/>
          <p:nvPr/>
        </p:nvSpPr>
        <p:spPr>
          <a:xfrm>
            <a:off x="356797" y="842673"/>
            <a:ext cx="1962934" cy="165190"/>
          </a:xfrm>
          <a:custGeom>
            <a:avLst/>
            <a:gdLst/>
            <a:ahLst/>
            <a:cxnLst/>
            <a:rect l="l" t="t" r="r" b="b"/>
            <a:pathLst>
              <a:path w="1119505" h="113030">
                <a:moveTo>
                  <a:pt x="1119377" y="0"/>
                </a:moveTo>
                <a:lnTo>
                  <a:pt x="0" y="0"/>
                </a:lnTo>
                <a:lnTo>
                  <a:pt x="0" y="112775"/>
                </a:lnTo>
                <a:lnTo>
                  <a:pt x="1119377" y="112775"/>
                </a:lnTo>
                <a:lnTo>
                  <a:pt x="111937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F106CE98-BC5D-EFA5-E83F-FD24E1C02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655500"/>
              </p:ext>
            </p:extLst>
          </p:nvPr>
        </p:nvGraphicFramePr>
        <p:xfrm>
          <a:off x="643467" y="1235409"/>
          <a:ext cx="10905065" cy="487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370">
                  <a:extLst>
                    <a:ext uri="{9D8B030D-6E8A-4147-A177-3AD203B41FA5}">
                      <a16:colId xmlns:a16="http://schemas.microsoft.com/office/drawing/2014/main" val="1395273448"/>
                    </a:ext>
                  </a:extLst>
                </a:gridCol>
                <a:gridCol w="1649717">
                  <a:extLst>
                    <a:ext uri="{9D8B030D-6E8A-4147-A177-3AD203B41FA5}">
                      <a16:colId xmlns:a16="http://schemas.microsoft.com/office/drawing/2014/main" val="23345407"/>
                    </a:ext>
                  </a:extLst>
                </a:gridCol>
                <a:gridCol w="2010353">
                  <a:extLst>
                    <a:ext uri="{9D8B030D-6E8A-4147-A177-3AD203B41FA5}">
                      <a16:colId xmlns:a16="http://schemas.microsoft.com/office/drawing/2014/main" val="3302897982"/>
                    </a:ext>
                  </a:extLst>
                </a:gridCol>
                <a:gridCol w="1855969">
                  <a:extLst>
                    <a:ext uri="{9D8B030D-6E8A-4147-A177-3AD203B41FA5}">
                      <a16:colId xmlns:a16="http://schemas.microsoft.com/office/drawing/2014/main" val="1131755357"/>
                    </a:ext>
                  </a:extLst>
                </a:gridCol>
                <a:gridCol w="1676656">
                  <a:extLst>
                    <a:ext uri="{9D8B030D-6E8A-4147-A177-3AD203B41FA5}">
                      <a16:colId xmlns:a16="http://schemas.microsoft.com/office/drawing/2014/main" val="2849740626"/>
                    </a:ext>
                  </a:extLst>
                </a:gridCol>
              </a:tblGrid>
              <a:tr h="511999">
                <a:tc rowSpan="2">
                  <a:txBody>
                    <a:bodyPr/>
                    <a:lstStyle/>
                    <a:p>
                      <a:pPr algn="ctr"/>
                      <a:r>
                        <a:rPr lang="es-PE" sz="2000" b="1" dirty="0"/>
                        <a:t>Usos de la tierra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E" sz="2000" b="1" dirty="0"/>
                        <a:t>Año del Censo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2000" b="1" dirty="0"/>
                        <a:t>Variación intercensal (%)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E" sz="2000" b="1" dirty="0"/>
                        <a:t>Componente Año 2012 (%)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755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>
                          <a:solidFill>
                            <a:schemeClr val="bg1"/>
                          </a:solidFill>
                        </a:rPr>
                        <a:t>1994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000" b="1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PE" sz="2000" b="1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1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b="1" dirty="0"/>
                        <a:t>Superficie Agropecuaria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1" dirty="0"/>
                        <a:t>35 381 813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1" dirty="0"/>
                        <a:t>38 742 465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1" dirty="0"/>
                        <a:t>9,5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1" dirty="0"/>
                        <a:t>110,0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735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b="1" dirty="0"/>
                        <a:t>Agrícola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1" dirty="0"/>
                        <a:t>5 476 980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1" dirty="0"/>
                        <a:t>7 125 008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1" dirty="0"/>
                        <a:t>30,1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1" dirty="0"/>
                        <a:t>18,4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34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dirty="0"/>
                        <a:t>Área con cultivos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3 277 856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4 155 678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26,8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58,3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18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dirty="0"/>
                        <a:t>Tierras en barbecho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936 248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 1 431 640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52,9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20,1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3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dirty="0"/>
                        <a:t>Tierras en descanso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550 957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762 807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38,5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10,7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220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dirty="0"/>
                        <a:t>Tierras agrícolas no trabajadas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711 919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774 882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8,8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10,9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89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b="1" dirty="0"/>
                        <a:t>No agrícola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1" dirty="0"/>
                        <a:t>29 904 833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1" dirty="0"/>
                        <a:t>31 617 457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1" dirty="0"/>
                        <a:t>5,7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b="1" dirty="0"/>
                        <a:t>81,6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9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dirty="0"/>
                        <a:t>Pastos naturales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16 906 471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18 018 795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6,6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57,0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819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sz="2000" dirty="0"/>
                        <a:t>Montes y bosques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9 053 706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10 939 274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20,8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34,6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39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Otros usos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3 944 656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269 388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-32,6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PE" sz="2000" dirty="0"/>
                        <a:t>8,4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710902"/>
                  </a:ext>
                </a:extLst>
              </a:tr>
            </a:tbl>
          </a:graphicData>
        </a:graphic>
      </p:graphicFrame>
      <p:pic>
        <p:nvPicPr>
          <p:cNvPr id="13" name="Imagen 35">
            <a:extLst>
              <a:ext uri="{FF2B5EF4-FFF2-40B4-BE49-F238E27FC236}">
                <a16:creationId xmlns:a16="http://schemas.microsoft.com/office/drawing/2014/main" id="{58210BD4-B681-56C0-8FE6-C620A8D8B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9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1517579" y="3185894"/>
            <a:ext cx="45719" cy="274741"/>
          </a:xfrm>
          <a:custGeom>
            <a:avLst/>
            <a:gdLst/>
            <a:ahLst/>
            <a:cxnLst/>
            <a:rect l="l" t="t" r="r" b="b"/>
            <a:pathLst>
              <a:path h="659129">
                <a:moveTo>
                  <a:pt x="0" y="658682"/>
                </a:moveTo>
                <a:lnTo>
                  <a:pt x="0" y="0"/>
                </a:lnTo>
              </a:path>
            </a:pathLst>
          </a:custGeom>
          <a:ln w="8041">
            <a:solidFill>
              <a:srgbClr val="00B3E2"/>
            </a:solidFill>
          </a:ln>
        </p:spPr>
        <p:txBody>
          <a:bodyPr wrap="square" lIns="0" tIns="0" rIns="0" bIns="0" rtlCol="0"/>
          <a:lstStyle/>
          <a:p>
            <a:endParaRPr sz="1023"/>
          </a:p>
        </p:txBody>
      </p:sp>
      <p:grpSp>
        <p:nvGrpSpPr>
          <p:cNvPr id="2" name="object 2"/>
          <p:cNvGrpSpPr/>
          <p:nvPr/>
        </p:nvGrpSpPr>
        <p:grpSpPr>
          <a:xfrm>
            <a:off x="1079711" y="336529"/>
            <a:ext cx="339291" cy="338930"/>
            <a:chOff x="1227097" y="592041"/>
            <a:chExt cx="596900" cy="596265"/>
          </a:xfrm>
        </p:grpSpPr>
        <p:sp>
          <p:nvSpPr>
            <p:cNvPr id="3" name="object 3"/>
            <p:cNvSpPr/>
            <p:nvPr/>
          </p:nvSpPr>
          <p:spPr>
            <a:xfrm>
              <a:off x="1417893" y="819909"/>
              <a:ext cx="78044" cy="1403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4" name="object 4"/>
            <p:cNvSpPr/>
            <p:nvPr/>
          </p:nvSpPr>
          <p:spPr>
            <a:xfrm>
              <a:off x="1307691" y="819949"/>
              <a:ext cx="86182" cy="1409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5" name="object 5"/>
            <p:cNvSpPr/>
            <p:nvPr/>
          </p:nvSpPr>
          <p:spPr>
            <a:xfrm>
              <a:off x="1521872" y="819925"/>
              <a:ext cx="93411" cy="1409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6" name="object 6"/>
            <p:cNvSpPr/>
            <p:nvPr/>
          </p:nvSpPr>
          <p:spPr>
            <a:xfrm>
              <a:off x="1637663" y="777136"/>
              <a:ext cx="105691" cy="1852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23"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473254" y="388158"/>
            <a:ext cx="864830" cy="253385"/>
            <a:chOff x="1919442" y="682871"/>
            <a:chExt cx="1521460" cy="445770"/>
          </a:xfrm>
        </p:grpSpPr>
        <p:sp>
          <p:nvSpPr>
            <p:cNvPr id="11" name="object 11"/>
            <p:cNvSpPr/>
            <p:nvPr/>
          </p:nvSpPr>
          <p:spPr>
            <a:xfrm>
              <a:off x="1919442" y="682871"/>
              <a:ext cx="779854" cy="4455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12" name="object 12"/>
            <p:cNvSpPr/>
            <p:nvPr/>
          </p:nvSpPr>
          <p:spPr>
            <a:xfrm>
              <a:off x="2719875" y="825699"/>
              <a:ext cx="720941" cy="15410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23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82203" y="3419460"/>
            <a:ext cx="11427594" cy="3392544"/>
            <a:chOff x="-1" y="6094718"/>
            <a:chExt cx="20104100" cy="5968365"/>
          </a:xfrm>
        </p:grpSpPr>
        <p:sp>
          <p:nvSpPr>
            <p:cNvPr id="15" name="object 15"/>
            <p:cNvSpPr/>
            <p:nvPr/>
          </p:nvSpPr>
          <p:spPr>
            <a:xfrm>
              <a:off x="-1" y="9541745"/>
              <a:ext cx="20104098" cy="252071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16" name="object 16"/>
            <p:cNvSpPr/>
            <p:nvPr/>
          </p:nvSpPr>
          <p:spPr>
            <a:xfrm>
              <a:off x="783223" y="6096262"/>
              <a:ext cx="2428875" cy="5234940"/>
            </a:xfrm>
            <a:custGeom>
              <a:avLst/>
              <a:gdLst/>
              <a:ahLst/>
              <a:cxnLst/>
              <a:rect l="l" t="t" r="r" b="b"/>
              <a:pathLst>
                <a:path w="2428875" h="5234940">
                  <a:moveTo>
                    <a:pt x="2279024" y="0"/>
                  </a:moveTo>
                  <a:lnTo>
                    <a:pt x="149357" y="0"/>
                  </a:lnTo>
                  <a:lnTo>
                    <a:pt x="102150" y="7614"/>
                  </a:lnTo>
                  <a:lnTo>
                    <a:pt x="61150" y="28818"/>
                  </a:lnTo>
                  <a:lnTo>
                    <a:pt x="28818" y="61150"/>
                  </a:lnTo>
                  <a:lnTo>
                    <a:pt x="7614" y="102150"/>
                  </a:lnTo>
                  <a:lnTo>
                    <a:pt x="0" y="149357"/>
                  </a:lnTo>
                  <a:lnTo>
                    <a:pt x="0" y="5085034"/>
                  </a:lnTo>
                  <a:lnTo>
                    <a:pt x="7614" y="5132244"/>
                  </a:lnTo>
                  <a:lnTo>
                    <a:pt x="28818" y="5173244"/>
                  </a:lnTo>
                  <a:lnTo>
                    <a:pt x="61150" y="5205575"/>
                  </a:lnTo>
                  <a:lnTo>
                    <a:pt x="102150" y="5226777"/>
                  </a:lnTo>
                  <a:lnTo>
                    <a:pt x="149357" y="5234391"/>
                  </a:lnTo>
                  <a:lnTo>
                    <a:pt x="2279024" y="5234391"/>
                  </a:lnTo>
                  <a:lnTo>
                    <a:pt x="2326234" y="5226777"/>
                  </a:lnTo>
                  <a:lnTo>
                    <a:pt x="2367234" y="5205575"/>
                  </a:lnTo>
                  <a:lnTo>
                    <a:pt x="2399565" y="5173244"/>
                  </a:lnTo>
                  <a:lnTo>
                    <a:pt x="2420768" y="5132244"/>
                  </a:lnTo>
                  <a:lnTo>
                    <a:pt x="2428382" y="5085034"/>
                  </a:lnTo>
                  <a:lnTo>
                    <a:pt x="2428382" y="149357"/>
                  </a:lnTo>
                  <a:lnTo>
                    <a:pt x="2420768" y="102150"/>
                  </a:lnTo>
                  <a:lnTo>
                    <a:pt x="2399565" y="61150"/>
                  </a:lnTo>
                  <a:lnTo>
                    <a:pt x="2367234" y="28818"/>
                  </a:lnTo>
                  <a:lnTo>
                    <a:pt x="2326234" y="7614"/>
                  </a:lnTo>
                  <a:lnTo>
                    <a:pt x="2279024" y="0"/>
                  </a:lnTo>
                  <a:close/>
                </a:path>
              </a:pathLst>
            </a:custGeom>
            <a:solidFill>
              <a:srgbClr val="00B3E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61202" y="6094718"/>
              <a:ext cx="2428875" cy="5234940"/>
            </a:xfrm>
            <a:custGeom>
              <a:avLst/>
              <a:gdLst/>
              <a:ahLst/>
              <a:cxnLst/>
              <a:rect l="l" t="t" r="r" b="b"/>
              <a:pathLst>
                <a:path w="2428875" h="5234940">
                  <a:moveTo>
                    <a:pt x="2279024" y="0"/>
                  </a:moveTo>
                  <a:lnTo>
                    <a:pt x="149357" y="0"/>
                  </a:lnTo>
                  <a:lnTo>
                    <a:pt x="102150" y="7614"/>
                  </a:lnTo>
                  <a:lnTo>
                    <a:pt x="61150" y="28818"/>
                  </a:lnTo>
                  <a:lnTo>
                    <a:pt x="28818" y="61150"/>
                  </a:lnTo>
                  <a:lnTo>
                    <a:pt x="7614" y="102150"/>
                  </a:lnTo>
                  <a:lnTo>
                    <a:pt x="0" y="149357"/>
                  </a:lnTo>
                  <a:lnTo>
                    <a:pt x="0" y="5085034"/>
                  </a:lnTo>
                  <a:lnTo>
                    <a:pt x="7614" y="5132241"/>
                  </a:lnTo>
                  <a:lnTo>
                    <a:pt x="28818" y="5173240"/>
                  </a:lnTo>
                  <a:lnTo>
                    <a:pt x="61150" y="5205573"/>
                  </a:lnTo>
                  <a:lnTo>
                    <a:pt x="102150" y="5226777"/>
                  </a:lnTo>
                  <a:lnTo>
                    <a:pt x="149357" y="5234391"/>
                  </a:lnTo>
                  <a:lnTo>
                    <a:pt x="2279024" y="5234391"/>
                  </a:lnTo>
                  <a:lnTo>
                    <a:pt x="2326234" y="5226777"/>
                  </a:lnTo>
                  <a:lnTo>
                    <a:pt x="2367234" y="5205573"/>
                  </a:lnTo>
                  <a:lnTo>
                    <a:pt x="2399565" y="5173240"/>
                  </a:lnTo>
                  <a:lnTo>
                    <a:pt x="2420768" y="5132241"/>
                  </a:lnTo>
                  <a:lnTo>
                    <a:pt x="2428382" y="5085034"/>
                  </a:lnTo>
                  <a:lnTo>
                    <a:pt x="2428382" y="149357"/>
                  </a:lnTo>
                  <a:lnTo>
                    <a:pt x="2420768" y="102150"/>
                  </a:lnTo>
                  <a:lnTo>
                    <a:pt x="2399565" y="61150"/>
                  </a:lnTo>
                  <a:lnTo>
                    <a:pt x="2367234" y="28818"/>
                  </a:lnTo>
                  <a:lnTo>
                    <a:pt x="2326234" y="7614"/>
                  </a:lnTo>
                  <a:lnTo>
                    <a:pt x="2279024" y="0"/>
                  </a:lnTo>
                  <a:close/>
                </a:path>
              </a:pathLst>
            </a:custGeom>
            <a:solidFill>
              <a:srgbClr val="44A042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18" name="object 18"/>
            <p:cNvSpPr/>
            <p:nvPr/>
          </p:nvSpPr>
          <p:spPr>
            <a:xfrm>
              <a:off x="6139181" y="6104320"/>
              <a:ext cx="2428875" cy="5234940"/>
            </a:xfrm>
            <a:custGeom>
              <a:avLst/>
              <a:gdLst/>
              <a:ahLst/>
              <a:cxnLst/>
              <a:rect l="l" t="t" r="r" b="b"/>
              <a:pathLst>
                <a:path w="2428875" h="5234940">
                  <a:moveTo>
                    <a:pt x="2279024" y="0"/>
                  </a:moveTo>
                  <a:lnTo>
                    <a:pt x="149357" y="0"/>
                  </a:lnTo>
                  <a:lnTo>
                    <a:pt x="102150" y="7614"/>
                  </a:lnTo>
                  <a:lnTo>
                    <a:pt x="61150" y="28818"/>
                  </a:lnTo>
                  <a:lnTo>
                    <a:pt x="28818" y="61150"/>
                  </a:lnTo>
                  <a:lnTo>
                    <a:pt x="7614" y="102150"/>
                  </a:lnTo>
                  <a:lnTo>
                    <a:pt x="0" y="149357"/>
                  </a:lnTo>
                  <a:lnTo>
                    <a:pt x="0" y="5085042"/>
                  </a:lnTo>
                  <a:lnTo>
                    <a:pt x="7614" y="5132248"/>
                  </a:lnTo>
                  <a:lnTo>
                    <a:pt x="28818" y="5173246"/>
                  </a:lnTo>
                  <a:lnTo>
                    <a:pt x="61150" y="5205576"/>
                  </a:lnTo>
                  <a:lnTo>
                    <a:pt x="102150" y="5226777"/>
                  </a:lnTo>
                  <a:lnTo>
                    <a:pt x="149357" y="5234391"/>
                  </a:lnTo>
                  <a:lnTo>
                    <a:pt x="2279024" y="5234391"/>
                  </a:lnTo>
                  <a:lnTo>
                    <a:pt x="2326234" y="5226777"/>
                  </a:lnTo>
                  <a:lnTo>
                    <a:pt x="2367234" y="5205576"/>
                  </a:lnTo>
                  <a:lnTo>
                    <a:pt x="2399565" y="5173246"/>
                  </a:lnTo>
                  <a:lnTo>
                    <a:pt x="2420768" y="5132248"/>
                  </a:lnTo>
                  <a:lnTo>
                    <a:pt x="2428382" y="5085042"/>
                  </a:lnTo>
                  <a:lnTo>
                    <a:pt x="2428382" y="149357"/>
                  </a:lnTo>
                  <a:lnTo>
                    <a:pt x="2420768" y="102150"/>
                  </a:lnTo>
                  <a:lnTo>
                    <a:pt x="2399565" y="61150"/>
                  </a:lnTo>
                  <a:lnTo>
                    <a:pt x="2367234" y="28818"/>
                  </a:lnTo>
                  <a:lnTo>
                    <a:pt x="2326234" y="7614"/>
                  </a:lnTo>
                  <a:lnTo>
                    <a:pt x="2279024" y="0"/>
                  </a:lnTo>
                  <a:close/>
                </a:path>
              </a:pathLst>
            </a:custGeom>
            <a:solidFill>
              <a:srgbClr val="FBB718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sz="1023"/>
            </a:p>
          </p:txBody>
        </p:sp>
      </p:grpSp>
      <p:sp>
        <p:nvSpPr>
          <p:cNvPr id="19" name="object 19"/>
          <p:cNvSpPr/>
          <p:nvPr/>
        </p:nvSpPr>
        <p:spPr>
          <a:xfrm>
            <a:off x="820980" y="1488933"/>
            <a:ext cx="4431351" cy="966977"/>
          </a:xfrm>
          <a:custGeom>
            <a:avLst/>
            <a:gdLst/>
            <a:ahLst/>
            <a:cxnLst/>
            <a:rect l="l" t="t" r="r" b="b"/>
            <a:pathLst>
              <a:path w="7795895" h="1701164">
                <a:moveTo>
                  <a:pt x="7510537" y="0"/>
                </a:moveTo>
                <a:lnTo>
                  <a:pt x="285100" y="0"/>
                </a:lnTo>
                <a:lnTo>
                  <a:pt x="238855" y="3731"/>
                </a:lnTo>
                <a:lnTo>
                  <a:pt x="194986" y="14534"/>
                </a:lnTo>
                <a:lnTo>
                  <a:pt x="154080" y="31822"/>
                </a:lnTo>
                <a:lnTo>
                  <a:pt x="116724" y="55008"/>
                </a:lnTo>
                <a:lnTo>
                  <a:pt x="83504" y="83504"/>
                </a:lnTo>
                <a:lnTo>
                  <a:pt x="55008" y="116724"/>
                </a:lnTo>
                <a:lnTo>
                  <a:pt x="31822" y="154080"/>
                </a:lnTo>
                <a:lnTo>
                  <a:pt x="14534" y="194986"/>
                </a:lnTo>
                <a:lnTo>
                  <a:pt x="3731" y="238855"/>
                </a:lnTo>
                <a:lnTo>
                  <a:pt x="0" y="285100"/>
                </a:lnTo>
                <a:lnTo>
                  <a:pt x="0" y="1415585"/>
                </a:lnTo>
                <a:lnTo>
                  <a:pt x="3731" y="1461830"/>
                </a:lnTo>
                <a:lnTo>
                  <a:pt x="14534" y="1505699"/>
                </a:lnTo>
                <a:lnTo>
                  <a:pt x="31822" y="1546605"/>
                </a:lnTo>
                <a:lnTo>
                  <a:pt x="55008" y="1583961"/>
                </a:lnTo>
                <a:lnTo>
                  <a:pt x="83504" y="1617181"/>
                </a:lnTo>
                <a:lnTo>
                  <a:pt x="116724" y="1645678"/>
                </a:lnTo>
                <a:lnTo>
                  <a:pt x="154080" y="1668863"/>
                </a:lnTo>
                <a:lnTo>
                  <a:pt x="194986" y="1686151"/>
                </a:lnTo>
                <a:lnTo>
                  <a:pt x="238855" y="1696954"/>
                </a:lnTo>
                <a:lnTo>
                  <a:pt x="285100" y="1700686"/>
                </a:lnTo>
                <a:lnTo>
                  <a:pt x="7510537" y="1700686"/>
                </a:lnTo>
                <a:lnTo>
                  <a:pt x="7556784" y="1696954"/>
                </a:lnTo>
                <a:lnTo>
                  <a:pt x="7600654" y="1686151"/>
                </a:lnTo>
                <a:lnTo>
                  <a:pt x="7641560" y="1668863"/>
                </a:lnTo>
                <a:lnTo>
                  <a:pt x="7678917" y="1645678"/>
                </a:lnTo>
                <a:lnTo>
                  <a:pt x="7712136" y="1617181"/>
                </a:lnTo>
                <a:lnTo>
                  <a:pt x="7740632" y="1583961"/>
                </a:lnTo>
                <a:lnTo>
                  <a:pt x="7763816" y="1546605"/>
                </a:lnTo>
                <a:lnTo>
                  <a:pt x="7781104" y="1505699"/>
                </a:lnTo>
                <a:lnTo>
                  <a:pt x="7791906" y="1461830"/>
                </a:lnTo>
                <a:lnTo>
                  <a:pt x="7795638" y="1415585"/>
                </a:lnTo>
                <a:lnTo>
                  <a:pt x="7795638" y="285100"/>
                </a:lnTo>
                <a:lnTo>
                  <a:pt x="7791906" y="238855"/>
                </a:lnTo>
                <a:lnTo>
                  <a:pt x="7781104" y="194986"/>
                </a:lnTo>
                <a:lnTo>
                  <a:pt x="7763816" y="154080"/>
                </a:lnTo>
                <a:lnTo>
                  <a:pt x="7740632" y="116724"/>
                </a:lnTo>
                <a:lnTo>
                  <a:pt x="7712136" y="83504"/>
                </a:lnTo>
                <a:lnTo>
                  <a:pt x="7678917" y="55008"/>
                </a:lnTo>
                <a:lnTo>
                  <a:pt x="7641560" y="31822"/>
                </a:lnTo>
                <a:lnTo>
                  <a:pt x="7600654" y="14534"/>
                </a:lnTo>
                <a:lnTo>
                  <a:pt x="7556784" y="3731"/>
                </a:lnTo>
                <a:lnTo>
                  <a:pt x="7510537" y="0"/>
                </a:lnTo>
                <a:close/>
              </a:path>
            </a:pathLst>
          </a:custGeom>
          <a:solidFill>
            <a:srgbClr val="00B3E2">
              <a:alpha val="34999"/>
            </a:srgbClr>
          </a:solidFill>
        </p:spPr>
        <p:txBody>
          <a:bodyPr wrap="square" lIns="0" tIns="0" rIns="0" bIns="0" rtlCol="0"/>
          <a:lstStyle/>
          <a:p>
            <a:endParaRPr sz="1023" b="1" dirty="0"/>
          </a:p>
        </p:txBody>
      </p:sp>
      <p:sp>
        <p:nvSpPr>
          <p:cNvPr id="21" name="object 21"/>
          <p:cNvSpPr/>
          <p:nvPr/>
        </p:nvSpPr>
        <p:spPr>
          <a:xfrm flipH="1">
            <a:off x="3012008" y="3185095"/>
            <a:ext cx="45719" cy="275540"/>
          </a:xfrm>
          <a:custGeom>
            <a:avLst/>
            <a:gdLst/>
            <a:ahLst/>
            <a:cxnLst/>
            <a:rect l="l" t="t" r="r" b="b"/>
            <a:pathLst>
              <a:path h="659129">
                <a:moveTo>
                  <a:pt x="0" y="658682"/>
                </a:moveTo>
                <a:lnTo>
                  <a:pt x="0" y="0"/>
                </a:lnTo>
              </a:path>
            </a:pathLst>
          </a:custGeom>
          <a:ln w="8041">
            <a:solidFill>
              <a:srgbClr val="44A042"/>
            </a:solidFill>
          </a:ln>
        </p:spPr>
        <p:txBody>
          <a:bodyPr wrap="square" lIns="0" tIns="0" rIns="0" bIns="0" rtlCol="0"/>
          <a:lstStyle/>
          <a:p>
            <a:endParaRPr sz="1023"/>
          </a:p>
        </p:txBody>
      </p:sp>
      <p:grpSp>
        <p:nvGrpSpPr>
          <p:cNvPr id="22" name="object 22"/>
          <p:cNvGrpSpPr/>
          <p:nvPr/>
        </p:nvGrpSpPr>
        <p:grpSpPr>
          <a:xfrm>
            <a:off x="827390" y="2451872"/>
            <a:ext cx="4424854" cy="1053498"/>
            <a:chOff x="783199" y="4313479"/>
            <a:chExt cx="7784465" cy="1853376"/>
          </a:xfrm>
        </p:grpSpPr>
        <p:sp>
          <p:nvSpPr>
            <p:cNvPr id="23" name="object 23"/>
            <p:cNvSpPr/>
            <p:nvPr/>
          </p:nvSpPr>
          <p:spPr>
            <a:xfrm flipH="1">
              <a:off x="7272939" y="5612180"/>
              <a:ext cx="80432" cy="554675"/>
            </a:xfrm>
            <a:custGeom>
              <a:avLst/>
              <a:gdLst/>
              <a:ahLst/>
              <a:cxnLst/>
              <a:rect l="l" t="t" r="r" b="b"/>
              <a:pathLst>
                <a:path h="659129">
                  <a:moveTo>
                    <a:pt x="0" y="658682"/>
                  </a:moveTo>
                  <a:lnTo>
                    <a:pt x="0" y="0"/>
                  </a:lnTo>
                </a:path>
              </a:pathLst>
            </a:custGeom>
            <a:ln w="8041">
              <a:solidFill>
                <a:srgbClr val="FBB718"/>
              </a:solidFill>
            </a:ln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24" name="object 24"/>
            <p:cNvSpPr/>
            <p:nvPr/>
          </p:nvSpPr>
          <p:spPr>
            <a:xfrm>
              <a:off x="783199" y="4724286"/>
              <a:ext cx="7784465" cy="887730"/>
            </a:xfrm>
            <a:custGeom>
              <a:avLst/>
              <a:gdLst/>
              <a:ahLst/>
              <a:cxnLst/>
              <a:rect l="l" t="t" r="r" b="b"/>
              <a:pathLst>
                <a:path w="7784465" h="887729">
                  <a:moveTo>
                    <a:pt x="7673067" y="0"/>
                  </a:moveTo>
                  <a:lnTo>
                    <a:pt x="111264" y="0"/>
                  </a:lnTo>
                  <a:lnTo>
                    <a:pt x="67956" y="8744"/>
                  </a:lnTo>
                  <a:lnTo>
                    <a:pt x="32589" y="32589"/>
                  </a:lnTo>
                  <a:lnTo>
                    <a:pt x="8744" y="67956"/>
                  </a:lnTo>
                  <a:lnTo>
                    <a:pt x="0" y="111264"/>
                  </a:lnTo>
                  <a:lnTo>
                    <a:pt x="0" y="776106"/>
                  </a:lnTo>
                  <a:lnTo>
                    <a:pt x="8744" y="819417"/>
                  </a:lnTo>
                  <a:lnTo>
                    <a:pt x="32589" y="854784"/>
                  </a:lnTo>
                  <a:lnTo>
                    <a:pt x="67956" y="878627"/>
                  </a:lnTo>
                  <a:lnTo>
                    <a:pt x="111264" y="887370"/>
                  </a:lnTo>
                  <a:lnTo>
                    <a:pt x="7673067" y="887370"/>
                  </a:lnTo>
                  <a:lnTo>
                    <a:pt x="7716378" y="878627"/>
                  </a:lnTo>
                  <a:lnTo>
                    <a:pt x="7751744" y="854784"/>
                  </a:lnTo>
                  <a:lnTo>
                    <a:pt x="7775588" y="819417"/>
                  </a:lnTo>
                  <a:lnTo>
                    <a:pt x="7784331" y="776106"/>
                  </a:lnTo>
                  <a:lnTo>
                    <a:pt x="7784331" y="111264"/>
                  </a:lnTo>
                  <a:lnTo>
                    <a:pt x="7775588" y="67956"/>
                  </a:lnTo>
                  <a:lnTo>
                    <a:pt x="7751744" y="32589"/>
                  </a:lnTo>
                  <a:lnTo>
                    <a:pt x="7716378" y="8744"/>
                  </a:lnTo>
                  <a:lnTo>
                    <a:pt x="7673067" y="0"/>
                  </a:lnTo>
                  <a:close/>
                </a:path>
              </a:pathLst>
            </a:custGeom>
            <a:solidFill>
              <a:srgbClr val="00B3E2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25" name="object 25"/>
            <p:cNvSpPr/>
            <p:nvPr/>
          </p:nvSpPr>
          <p:spPr>
            <a:xfrm>
              <a:off x="4706940" y="4313479"/>
              <a:ext cx="0" cy="410845"/>
            </a:xfrm>
            <a:custGeom>
              <a:avLst/>
              <a:gdLst/>
              <a:ahLst/>
              <a:cxnLst/>
              <a:rect l="l" t="t" r="r" b="b"/>
              <a:pathLst>
                <a:path h="410845">
                  <a:moveTo>
                    <a:pt x="0" y="410815"/>
                  </a:moveTo>
                  <a:lnTo>
                    <a:pt x="0" y="0"/>
                  </a:lnTo>
                </a:path>
              </a:pathLst>
            </a:custGeom>
            <a:ln w="8041">
              <a:solidFill>
                <a:srgbClr val="00B3E2"/>
              </a:solidFill>
            </a:ln>
          </p:spPr>
          <p:txBody>
            <a:bodyPr wrap="square" lIns="0" tIns="0" rIns="0" bIns="0" rtlCol="0"/>
            <a:lstStyle/>
            <a:p>
              <a:endParaRPr sz="1023"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338264" y="1696375"/>
            <a:ext cx="3277881" cy="607602"/>
          </a:xfrm>
          <a:prstGeom prst="rect">
            <a:avLst/>
          </a:prstGeom>
        </p:spPr>
        <p:txBody>
          <a:bodyPr vert="horz" wrap="square" lIns="0" tIns="6858" rIns="0" bIns="0" rtlCol="0" anchor="ctr">
            <a:spAutoFit/>
          </a:bodyPr>
          <a:lstStyle/>
          <a:p>
            <a:pPr marL="263121" marR="2887" indent="-256263" algn="ctr">
              <a:lnSpc>
                <a:spcPct val="100800"/>
              </a:lnSpc>
              <a:spcBef>
                <a:spcPts val="54"/>
              </a:spcBef>
            </a:pPr>
            <a:r>
              <a:rPr sz="2000" b="1" spc="77" dirty="0">
                <a:solidFill>
                  <a:srgbClr val="060606"/>
                </a:solidFill>
                <a:latin typeface="Arial Narrow" panose="020B0606020202030204" pitchFamily="34" charset="0"/>
                <a:cs typeface="Trebuchet MS"/>
              </a:rPr>
              <a:t>BAJO</a:t>
            </a:r>
            <a:r>
              <a:rPr sz="2000" b="1" spc="-196" dirty="0">
                <a:solidFill>
                  <a:srgbClr val="060606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2000" b="1" spc="74" dirty="0">
                <a:solidFill>
                  <a:srgbClr val="060606"/>
                </a:solidFill>
                <a:latin typeface="Arial Narrow" panose="020B0606020202030204" pitchFamily="34" charset="0"/>
                <a:cs typeface="Trebuchet MS"/>
              </a:rPr>
              <a:t>NIVEL</a:t>
            </a:r>
            <a:r>
              <a:rPr sz="2000" b="1" spc="-193" dirty="0">
                <a:solidFill>
                  <a:srgbClr val="060606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2000" b="1" spc="91" dirty="0">
                <a:solidFill>
                  <a:srgbClr val="060606"/>
                </a:solidFill>
                <a:latin typeface="Arial Narrow" panose="020B0606020202030204" pitchFamily="34" charset="0"/>
                <a:cs typeface="Trebuchet MS"/>
              </a:rPr>
              <a:t>DE</a:t>
            </a:r>
            <a:r>
              <a:rPr sz="2000" b="1" spc="-196" dirty="0">
                <a:solidFill>
                  <a:srgbClr val="060606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2000" b="1" spc="82" dirty="0">
                <a:solidFill>
                  <a:srgbClr val="060606"/>
                </a:solidFill>
                <a:latin typeface="Arial Narrow" panose="020B0606020202030204" pitchFamily="34" charset="0"/>
                <a:cs typeface="Trebuchet MS"/>
              </a:rPr>
              <a:t>DESARROLLO  </a:t>
            </a:r>
            <a:r>
              <a:rPr sz="2000" b="1" spc="71" dirty="0">
                <a:solidFill>
                  <a:srgbClr val="060606"/>
                </a:solidFill>
                <a:latin typeface="Arial Narrow" panose="020B0606020202030204" pitchFamily="34" charset="0"/>
                <a:cs typeface="Trebuchet MS"/>
              </a:rPr>
              <a:t>COMPETITIVO</a:t>
            </a:r>
            <a:r>
              <a:rPr sz="2000" b="1" spc="-196" dirty="0">
                <a:solidFill>
                  <a:srgbClr val="060606"/>
                </a:solidFill>
                <a:latin typeface="Arial Narrow" panose="020B0606020202030204" pitchFamily="34" charset="0"/>
                <a:cs typeface="Trebuchet MS"/>
              </a:rPr>
              <a:t> </a:t>
            </a:r>
            <a:r>
              <a:rPr sz="2000" b="1" spc="77" dirty="0">
                <a:solidFill>
                  <a:srgbClr val="060606"/>
                </a:solidFill>
                <a:latin typeface="Arial Narrow" panose="020B0606020202030204" pitchFamily="34" charset="0"/>
                <a:cs typeface="Trebuchet MS"/>
              </a:rPr>
              <a:t>AGRARIO</a:t>
            </a:r>
            <a:endParaRPr sz="2000" b="1" dirty="0">
              <a:latin typeface="Arial Narrow" panose="020B0606020202030204" pitchFamily="34" charset="0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4599" y="3908359"/>
            <a:ext cx="1087173" cy="1946282"/>
          </a:xfrm>
          <a:prstGeom prst="rect">
            <a:avLst/>
          </a:prstGeom>
        </p:spPr>
        <p:txBody>
          <a:bodyPr vert="horz" wrap="square" lIns="0" tIns="7219" rIns="0" bIns="0" rtlCol="0">
            <a:spAutoFit/>
          </a:bodyPr>
          <a:lstStyle/>
          <a:p>
            <a:pPr marL="6858" marR="2887" indent="-1083" algn="ctr">
              <a:spcBef>
                <a:spcPts val="57"/>
              </a:spcBef>
            </a:pPr>
            <a:r>
              <a:rPr b="1" spc="-116" dirty="0">
                <a:solidFill>
                  <a:srgbClr val="131313"/>
                </a:solidFill>
                <a:latin typeface="Arial Narrow" panose="020B0606020202030204" pitchFamily="34" charset="0"/>
                <a:cs typeface="Noto Sans Display"/>
              </a:rPr>
              <a:t>Baja  </a:t>
            </a:r>
            <a:r>
              <a:rPr b="1" spc="-130" dirty="0" err="1">
                <a:solidFill>
                  <a:srgbClr val="131313"/>
                </a:solidFill>
                <a:latin typeface="Arial Narrow" panose="020B0606020202030204" pitchFamily="34" charset="0"/>
                <a:cs typeface="Noto Sans Display"/>
              </a:rPr>
              <a:t>integración</a:t>
            </a:r>
            <a:r>
              <a:rPr b="1" spc="-130" dirty="0">
                <a:solidFill>
                  <a:srgbClr val="131313"/>
                </a:solidFill>
                <a:latin typeface="Arial Narrow" panose="020B0606020202030204" pitchFamily="34" charset="0"/>
                <a:cs typeface="Noto Sans Display"/>
              </a:rPr>
              <a:t>  </a:t>
            </a:r>
            <a:r>
              <a:rPr b="1" spc="-159" dirty="0" err="1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ver</a:t>
            </a:r>
            <a:r>
              <a:rPr lang="es-MX" b="1" spc="-159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tic</a:t>
            </a:r>
            <a:r>
              <a:rPr b="1" spc="-159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al </a:t>
            </a:r>
            <a:r>
              <a:rPr b="1" spc="-108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en  </a:t>
            </a:r>
            <a:r>
              <a:rPr b="1" spc="-77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la </a:t>
            </a:r>
            <a:r>
              <a:rPr b="1" spc="-128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cadena</a:t>
            </a:r>
            <a:r>
              <a:rPr b="1" spc="-142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 </a:t>
            </a:r>
            <a:r>
              <a:rPr b="1" spc="-105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de  </a:t>
            </a:r>
            <a:r>
              <a:rPr b="1" spc="-99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valor </a:t>
            </a:r>
            <a:r>
              <a:rPr b="1" spc="-105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de </a:t>
            </a:r>
            <a:r>
              <a:rPr b="1" spc="-142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los  </a:t>
            </a:r>
            <a:r>
              <a:rPr b="1" spc="-119" dirty="0" err="1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productores</a:t>
            </a:r>
            <a:r>
              <a:rPr b="1" spc="-119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  </a:t>
            </a:r>
            <a:r>
              <a:rPr b="1" spc="-114" dirty="0" err="1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agrarios</a:t>
            </a:r>
            <a:endParaRPr dirty="0">
              <a:latin typeface="Arial Narrow" panose="020B0606020202030204" pitchFamily="34" charset="0"/>
              <a:cs typeface="Arim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31755" y="3908359"/>
            <a:ext cx="1215310" cy="1946282"/>
          </a:xfrm>
          <a:prstGeom prst="rect">
            <a:avLst/>
          </a:prstGeom>
        </p:spPr>
        <p:txBody>
          <a:bodyPr vert="horz" wrap="square" lIns="0" tIns="7219" rIns="0" bIns="0" rtlCol="0">
            <a:spAutoFit/>
          </a:bodyPr>
          <a:lstStyle/>
          <a:p>
            <a:pPr marL="7219" marR="2887" algn="ctr">
              <a:spcBef>
                <a:spcPts val="57"/>
              </a:spcBef>
            </a:pPr>
            <a:r>
              <a:rPr b="1" spc="-85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Alta   </a:t>
            </a:r>
            <a:r>
              <a:rPr b="1" spc="-116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proporción</a:t>
            </a:r>
            <a:r>
              <a:rPr b="1" spc="-128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 </a:t>
            </a:r>
            <a:r>
              <a:rPr b="1" spc="-105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de  </a:t>
            </a:r>
            <a:r>
              <a:rPr b="1" spc="-119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productores  </a:t>
            </a:r>
            <a:r>
              <a:rPr b="1" spc="-125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agrarios  </a:t>
            </a:r>
            <a:r>
              <a:rPr b="1" spc="-97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familiares </a:t>
            </a:r>
            <a:r>
              <a:rPr b="1" spc="-108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en  </a:t>
            </a:r>
            <a:r>
              <a:rPr b="1" spc="-71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el </a:t>
            </a:r>
            <a:r>
              <a:rPr b="1" spc="-94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nivel </a:t>
            </a:r>
            <a:r>
              <a:rPr b="1" spc="-105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de  </a:t>
            </a:r>
            <a:r>
              <a:rPr b="1" spc="-142" dirty="0" err="1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subsistencia</a:t>
            </a:r>
            <a:endParaRPr dirty="0">
              <a:latin typeface="Arial Narrow" panose="020B0606020202030204" pitchFamily="34" charset="0"/>
              <a:cs typeface="Arim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76948" y="3908360"/>
            <a:ext cx="1170913" cy="1912939"/>
          </a:xfrm>
          <a:prstGeom prst="rect">
            <a:avLst/>
          </a:prstGeom>
        </p:spPr>
        <p:txBody>
          <a:bodyPr vert="horz" wrap="square" lIns="0" tIns="7219" rIns="0" bIns="0" rtlCol="0">
            <a:spAutoFit/>
          </a:bodyPr>
          <a:lstStyle/>
          <a:p>
            <a:pPr marL="55223" marR="51974" indent="361" algn="ctr">
              <a:spcBef>
                <a:spcPts val="57"/>
              </a:spcBef>
            </a:pPr>
            <a:r>
              <a:rPr b="1" spc="-114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Inadecuado  </a:t>
            </a:r>
            <a:r>
              <a:rPr b="1" spc="-102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manejo  </a:t>
            </a:r>
            <a:r>
              <a:rPr b="1" spc="-119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sostenible  </a:t>
            </a:r>
            <a:r>
              <a:rPr b="1" spc="-105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de </a:t>
            </a:r>
            <a:r>
              <a:rPr b="1" spc="-144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los  </a:t>
            </a:r>
            <a:r>
              <a:rPr b="1" spc="-153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recursos  </a:t>
            </a:r>
            <a:r>
              <a:rPr b="1" spc="-105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naturales</a:t>
            </a:r>
            <a:r>
              <a:rPr b="1" spc="-114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 </a:t>
            </a:r>
            <a:r>
              <a:rPr b="1" spc="-108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en</a:t>
            </a:r>
            <a:endParaRPr dirty="0">
              <a:latin typeface="Arial Narrow" panose="020B0606020202030204" pitchFamily="34" charset="0"/>
              <a:cs typeface="Arimo"/>
            </a:endParaRPr>
          </a:p>
          <a:p>
            <a:pPr algn="ctr">
              <a:lnSpc>
                <a:spcPts val="1941"/>
              </a:lnSpc>
            </a:pPr>
            <a:r>
              <a:rPr b="1" spc="-77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la</a:t>
            </a:r>
            <a:r>
              <a:rPr b="1" spc="-122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 </a:t>
            </a:r>
            <a:r>
              <a:rPr b="1" spc="-130" dirty="0">
                <a:solidFill>
                  <a:srgbClr val="131313"/>
                </a:solidFill>
                <a:latin typeface="Arial Narrow" panose="020B0606020202030204" pitchFamily="34" charset="0"/>
                <a:cs typeface="Arimo"/>
              </a:rPr>
              <a:t>producción</a:t>
            </a:r>
            <a:endParaRPr dirty="0">
              <a:latin typeface="Arial Narrow" panose="020B0606020202030204" pitchFamily="34" charset="0"/>
              <a:cs typeface="Arimo"/>
            </a:endParaRPr>
          </a:p>
          <a:p>
            <a:pPr algn="ctr">
              <a:lnSpc>
                <a:spcPct val="100000"/>
              </a:lnSpc>
            </a:pPr>
            <a:r>
              <a:rPr lang="es-PE" b="1" spc="-142" dirty="0">
                <a:solidFill>
                  <a:srgbClr val="131313"/>
                </a:solidFill>
                <a:latin typeface="Arial Narrow" panose="020B0606020202030204" pitchFamily="34" charset="0"/>
                <a:cs typeface="Noto Sans Display"/>
              </a:rPr>
              <a:t>A</a:t>
            </a:r>
            <a:r>
              <a:rPr b="1" spc="-142" dirty="0" err="1">
                <a:solidFill>
                  <a:srgbClr val="131313"/>
                </a:solidFill>
                <a:latin typeface="Arial Narrow" panose="020B0606020202030204" pitchFamily="34" charset="0"/>
                <a:cs typeface="Noto Sans Display"/>
              </a:rPr>
              <a:t>graria</a:t>
            </a:r>
            <a:endParaRPr dirty="0">
              <a:latin typeface="Arial Narrow" panose="020B0606020202030204" pitchFamily="34" charset="0"/>
              <a:cs typeface="Noto Sans Display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73530" y="2778237"/>
            <a:ext cx="2457126" cy="316889"/>
          </a:xfrm>
          <a:prstGeom prst="rect">
            <a:avLst/>
          </a:prstGeom>
        </p:spPr>
        <p:txBody>
          <a:bodyPr vert="horz" wrap="square" lIns="0" tIns="9024" rIns="0" bIns="0" rtlCol="0">
            <a:spAutoFit/>
          </a:bodyPr>
          <a:lstStyle/>
          <a:p>
            <a:pPr marL="7219" algn="ctr">
              <a:spcBef>
                <a:spcPts val="71"/>
              </a:spcBef>
            </a:pPr>
            <a:r>
              <a:rPr sz="2000" b="1" spc="91" dirty="0">
                <a:solidFill>
                  <a:srgbClr val="060606"/>
                </a:solidFill>
                <a:latin typeface="Trebuchet MS"/>
                <a:cs typeface="Trebuchet MS"/>
              </a:rPr>
              <a:t>CAUSAS</a:t>
            </a:r>
            <a:r>
              <a:rPr sz="2000" b="1" spc="-236" dirty="0">
                <a:solidFill>
                  <a:srgbClr val="060606"/>
                </a:solidFill>
                <a:latin typeface="Trebuchet MS"/>
                <a:cs typeface="Trebuchet MS"/>
              </a:rPr>
              <a:t> </a:t>
            </a:r>
            <a:r>
              <a:rPr sz="2000" b="1" spc="57" dirty="0">
                <a:solidFill>
                  <a:srgbClr val="060606"/>
                </a:solidFill>
                <a:latin typeface="Trebuchet MS"/>
                <a:cs typeface="Trebuchet MS"/>
              </a:rPr>
              <a:t>DIRECTAS</a:t>
            </a:r>
            <a:endParaRPr sz="2000" b="1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91671" y="6158120"/>
            <a:ext cx="986108" cy="223831"/>
          </a:xfrm>
          <a:prstGeom prst="rect">
            <a:avLst/>
          </a:prstGeom>
        </p:spPr>
        <p:txBody>
          <a:bodyPr vert="horz" wrap="square" lIns="0" tIns="9385" rIns="0" bIns="0" rtlCol="0">
            <a:spAutoFit/>
          </a:bodyPr>
          <a:lstStyle/>
          <a:p>
            <a:pPr marL="7219">
              <a:spcBef>
                <a:spcPts val="74"/>
              </a:spcBef>
            </a:pPr>
            <a:r>
              <a:rPr sz="1400" b="1" dirty="0"/>
              <a:t>FUENTE: INEI</a:t>
            </a:r>
          </a:p>
        </p:txBody>
      </p:sp>
      <p:sp>
        <p:nvSpPr>
          <p:cNvPr id="32" name="object 32"/>
          <p:cNvSpPr/>
          <p:nvPr/>
        </p:nvSpPr>
        <p:spPr>
          <a:xfrm>
            <a:off x="5667960" y="3616931"/>
            <a:ext cx="856167" cy="628409"/>
          </a:xfrm>
          <a:custGeom>
            <a:avLst/>
            <a:gdLst/>
            <a:ahLst/>
            <a:cxnLst/>
            <a:rect l="l" t="t" r="r" b="b"/>
            <a:pathLst>
              <a:path w="1506220" h="1105534">
                <a:moveTo>
                  <a:pt x="853643" y="552627"/>
                </a:moveTo>
                <a:lnTo>
                  <a:pt x="836155" y="514096"/>
                </a:lnTo>
                <a:lnTo>
                  <a:pt x="392633" y="21132"/>
                </a:lnTo>
                <a:lnTo>
                  <a:pt x="359562" y="1320"/>
                </a:lnTo>
                <a:lnTo>
                  <a:pt x="346163" y="0"/>
                </a:lnTo>
                <a:lnTo>
                  <a:pt x="56464" y="88"/>
                </a:lnTo>
                <a:lnTo>
                  <a:pt x="19316" y="11290"/>
                </a:lnTo>
                <a:lnTo>
                  <a:pt x="38" y="48247"/>
                </a:lnTo>
                <a:lnTo>
                  <a:pt x="4648" y="69519"/>
                </a:lnTo>
                <a:lnTo>
                  <a:pt x="18783" y="90893"/>
                </a:lnTo>
                <a:lnTo>
                  <a:pt x="424307" y="540905"/>
                </a:lnTo>
                <a:lnTo>
                  <a:pt x="429056" y="547243"/>
                </a:lnTo>
                <a:lnTo>
                  <a:pt x="430618" y="552729"/>
                </a:lnTo>
                <a:lnTo>
                  <a:pt x="429006" y="558177"/>
                </a:lnTo>
                <a:lnTo>
                  <a:pt x="424230" y="564388"/>
                </a:lnTo>
                <a:lnTo>
                  <a:pt x="394703" y="596658"/>
                </a:lnTo>
                <a:lnTo>
                  <a:pt x="365366" y="629107"/>
                </a:lnTo>
                <a:lnTo>
                  <a:pt x="16713" y="1016558"/>
                </a:lnTo>
                <a:lnTo>
                  <a:pt x="8445" y="1027201"/>
                </a:lnTo>
                <a:lnTo>
                  <a:pt x="2654" y="1038656"/>
                </a:lnTo>
                <a:lnTo>
                  <a:pt x="0" y="1051090"/>
                </a:lnTo>
                <a:lnTo>
                  <a:pt x="1155" y="1064679"/>
                </a:lnTo>
                <a:lnTo>
                  <a:pt x="36055" y="1102398"/>
                </a:lnTo>
                <a:lnTo>
                  <a:pt x="92913" y="1105242"/>
                </a:lnTo>
                <a:lnTo>
                  <a:pt x="344741" y="1105268"/>
                </a:lnTo>
                <a:lnTo>
                  <a:pt x="358546" y="1104036"/>
                </a:lnTo>
                <a:lnTo>
                  <a:pt x="392722" y="1084110"/>
                </a:lnTo>
                <a:lnTo>
                  <a:pt x="836218" y="591134"/>
                </a:lnTo>
                <a:lnTo>
                  <a:pt x="849299" y="571817"/>
                </a:lnTo>
                <a:lnTo>
                  <a:pt x="853643" y="552627"/>
                </a:lnTo>
                <a:close/>
              </a:path>
              <a:path w="1506220" h="1105534">
                <a:moveTo>
                  <a:pt x="1506207" y="540842"/>
                </a:moveTo>
                <a:lnTo>
                  <a:pt x="1044448" y="20193"/>
                </a:lnTo>
                <a:lnTo>
                  <a:pt x="999045" y="0"/>
                </a:lnTo>
                <a:lnTo>
                  <a:pt x="709307" y="88"/>
                </a:lnTo>
                <a:lnTo>
                  <a:pt x="672172" y="11252"/>
                </a:lnTo>
                <a:lnTo>
                  <a:pt x="652881" y="47879"/>
                </a:lnTo>
                <a:lnTo>
                  <a:pt x="657085" y="68846"/>
                </a:lnTo>
                <a:lnTo>
                  <a:pt x="670623" y="89662"/>
                </a:lnTo>
                <a:lnTo>
                  <a:pt x="1070940" y="534568"/>
                </a:lnTo>
                <a:lnTo>
                  <a:pt x="1080058" y="545274"/>
                </a:lnTo>
                <a:lnTo>
                  <a:pt x="1083094" y="552615"/>
                </a:lnTo>
                <a:lnTo>
                  <a:pt x="1080046" y="559968"/>
                </a:lnTo>
                <a:lnTo>
                  <a:pt x="1070914" y="570674"/>
                </a:lnTo>
                <a:lnTo>
                  <a:pt x="671474" y="1014387"/>
                </a:lnTo>
                <a:lnTo>
                  <a:pt x="664603" y="1022604"/>
                </a:lnTo>
                <a:lnTo>
                  <a:pt x="658876" y="1031354"/>
                </a:lnTo>
                <a:lnTo>
                  <a:pt x="654824" y="1040930"/>
                </a:lnTo>
                <a:lnTo>
                  <a:pt x="652983" y="1051610"/>
                </a:lnTo>
                <a:lnTo>
                  <a:pt x="656310" y="1073353"/>
                </a:lnTo>
                <a:lnTo>
                  <a:pt x="667778" y="1090256"/>
                </a:lnTo>
                <a:lnTo>
                  <a:pt x="686320" y="1101217"/>
                </a:lnTo>
                <a:lnTo>
                  <a:pt x="710806" y="1105141"/>
                </a:lnTo>
                <a:lnTo>
                  <a:pt x="899058" y="1105141"/>
                </a:lnTo>
                <a:lnTo>
                  <a:pt x="993178" y="1105395"/>
                </a:lnTo>
                <a:lnTo>
                  <a:pt x="1036637" y="1091831"/>
                </a:lnTo>
                <a:lnTo>
                  <a:pt x="1484833" y="595744"/>
                </a:lnTo>
                <a:lnTo>
                  <a:pt x="1506207" y="564375"/>
                </a:lnTo>
                <a:lnTo>
                  <a:pt x="1506207" y="540842"/>
                </a:lnTo>
                <a:close/>
              </a:path>
            </a:pathLst>
          </a:custGeom>
          <a:solidFill>
            <a:srgbClr val="42A63E"/>
          </a:solidFill>
        </p:spPr>
        <p:txBody>
          <a:bodyPr wrap="square" lIns="0" tIns="0" rIns="0" bIns="0" rtlCol="0"/>
          <a:lstStyle/>
          <a:p>
            <a:endParaRPr sz="1023"/>
          </a:p>
        </p:txBody>
      </p:sp>
      <p:grpSp>
        <p:nvGrpSpPr>
          <p:cNvPr id="33" name="object 33"/>
          <p:cNvGrpSpPr/>
          <p:nvPr/>
        </p:nvGrpSpPr>
        <p:grpSpPr>
          <a:xfrm>
            <a:off x="6764665" y="1784760"/>
            <a:ext cx="4650446" cy="4286972"/>
            <a:chOff x="11163163" y="3145085"/>
            <a:chExt cx="8181340" cy="7541895"/>
          </a:xfrm>
        </p:grpSpPr>
        <p:sp>
          <p:nvSpPr>
            <p:cNvPr id="34" name="object 34"/>
            <p:cNvSpPr/>
            <p:nvPr/>
          </p:nvSpPr>
          <p:spPr>
            <a:xfrm>
              <a:off x="11163161" y="3270706"/>
              <a:ext cx="8181340" cy="7416165"/>
            </a:xfrm>
            <a:custGeom>
              <a:avLst/>
              <a:gdLst/>
              <a:ahLst/>
              <a:cxnLst/>
              <a:rect l="l" t="t" r="r" b="b"/>
              <a:pathLst>
                <a:path w="8181340" h="7416165">
                  <a:moveTo>
                    <a:pt x="8181238" y="0"/>
                  </a:moveTo>
                  <a:lnTo>
                    <a:pt x="0" y="0"/>
                  </a:lnTo>
                  <a:lnTo>
                    <a:pt x="0" y="473481"/>
                  </a:lnTo>
                  <a:lnTo>
                    <a:pt x="0" y="7415784"/>
                  </a:lnTo>
                  <a:lnTo>
                    <a:pt x="8181238" y="7415784"/>
                  </a:lnTo>
                  <a:lnTo>
                    <a:pt x="8181238" y="473481"/>
                  </a:lnTo>
                  <a:lnTo>
                    <a:pt x="8181238" y="0"/>
                  </a:lnTo>
                  <a:close/>
                </a:path>
              </a:pathLst>
            </a:custGeom>
            <a:solidFill>
              <a:srgbClr val="EBEBF1"/>
            </a:solid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35" name="object 35"/>
            <p:cNvSpPr/>
            <p:nvPr/>
          </p:nvSpPr>
          <p:spPr>
            <a:xfrm>
              <a:off x="11974170" y="3145085"/>
              <a:ext cx="2903855" cy="599440"/>
            </a:xfrm>
            <a:custGeom>
              <a:avLst/>
              <a:gdLst/>
              <a:ahLst/>
              <a:cxnLst/>
              <a:rect l="l" t="t" r="r" b="b"/>
              <a:pathLst>
                <a:path w="2903855" h="599439">
                  <a:moveTo>
                    <a:pt x="2903265" y="0"/>
                  </a:moveTo>
                  <a:lnTo>
                    <a:pt x="0" y="0"/>
                  </a:lnTo>
                  <a:lnTo>
                    <a:pt x="0" y="599102"/>
                  </a:lnTo>
                  <a:lnTo>
                    <a:pt x="2903265" y="599102"/>
                  </a:lnTo>
                  <a:lnTo>
                    <a:pt x="2903265" y="0"/>
                  </a:lnTo>
                  <a:close/>
                </a:path>
              </a:pathLst>
            </a:custGeom>
            <a:solidFill>
              <a:srgbClr val="06B8C9"/>
            </a:solidFill>
          </p:spPr>
          <p:txBody>
            <a:bodyPr wrap="square" lIns="0" tIns="0" rIns="0" bIns="0" rtlCol="0"/>
            <a:lstStyle/>
            <a:p>
              <a:endParaRPr sz="1023"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514121" y="1798431"/>
            <a:ext cx="999463" cy="262343"/>
          </a:xfrm>
          <a:prstGeom prst="rect">
            <a:avLst/>
          </a:prstGeom>
        </p:spPr>
        <p:txBody>
          <a:bodyPr vert="horz" wrap="square" lIns="0" tIns="8663" rIns="0" bIns="0" rtlCol="0">
            <a:spAutoFit/>
          </a:bodyPr>
          <a:lstStyle/>
          <a:p>
            <a:pPr marL="7219">
              <a:spcBef>
                <a:spcPts val="68"/>
              </a:spcBef>
            </a:pPr>
            <a:r>
              <a:rPr sz="1648" b="1" spc="-34" dirty="0">
                <a:solidFill>
                  <a:srgbClr val="F7F8F8"/>
                </a:solidFill>
                <a:latin typeface="Verdana"/>
                <a:cs typeface="Verdana"/>
              </a:rPr>
              <a:t>EFEC</a:t>
            </a:r>
            <a:r>
              <a:rPr sz="1648" b="1" spc="-173" dirty="0">
                <a:solidFill>
                  <a:srgbClr val="F7F8F8"/>
                </a:solidFill>
                <a:latin typeface="Verdana"/>
                <a:cs typeface="Verdana"/>
              </a:rPr>
              <a:t>T</a:t>
            </a:r>
            <a:r>
              <a:rPr sz="1648" b="1" spc="-85" dirty="0">
                <a:solidFill>
                  <a:srgbClr val="F7F8F8"/>
                </a:solidFill>
                <a:latin typeface="Verdana"/>
                <a:cs typeface="Verdana"/>
              </a:rPr>
              <a:t>OS</a:t>
            </a:r>
            <a:endParaRPr sz="1648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57393" y="2349342"/>
            <a:ext cx="3392688" cy="969091"/>
          </a:xfrm>
          <a:prstGeom prst="rect">
            <a:avLst/>
          </a:prstGeom>
        </p:spPr>
        <p:txBody>
          <a:bodyPr vert="horz" wrap="square" lIns="0" tIns="7219" rIns="0" bIns="0" rtlCol="0">
            <a:spAutoFit/>
          </a:bodyPr>
          <a:lstStyle/>
          <a:p>
            <a:pPr marL="7219" marR="2887">
              <a:lnSpc>
                <a:spcPct val="113599"/>
              </a:lnSpc>
              <a:spcBef>
                <a:spcPts val="57"/>
              </a:spcBef>
            </a:pPr>
            <a:r>
              <a:rPr sz="1400" spc="-6" dirty="0">
                <a:solidFill>
                  <a:srgbClr val="252525"/>
                </a:solidFill>
                <a:latin typeface="Arial"/>
                <a:cs typeface="Arial"/>
              </a:rPr>
              <a:t>Los </a:t>
            </a:r>
            <a:r>
              <a:rPr sz="1400" spc="26" dirty="0">
                <a:solidFill>
                  <a:srgbClr val="252525"/>
                </a:solidFill>
                <a:latin typeface="Arial"/>
                <a:cs typeface="Arial"/>
              </a:rPr>
              <a:t>ingresos </a:t>
            </a:r>
            <a:r>
              <a:rPr sz="1400" spc="57" dirty="0">
                <a:solidFill>
                  <a:srgbClr val="252525"/>
                </a:solidFill>
                <a:latin typeface="Arial"/>
                <a:cs typeface="Arial"/>
              </a:rPr>
              <a:t>per</a:t>
            </a:r>
            <a:r>
              <a:rPr sz="1400" spc="-24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spc="26" dirty="0">
                <a:solidFill>
                  <a:srgbClr val="252525"/>
                </a:solidFill>
                <a:latin typeface="Arial"/>
                <a:cs typeface="Arial"/>
              </a:rPr>
              <a:t>cápita mensuales </a:t>
            </a:r>
            <a:r>
              <a:rPr sz="1400" spc="34" dirty="0">
                <a:solidFill>
                  <a:srgbClr val="252525"/>
                </a:solidFill>
                <a:latin typeface="Arial"/>
                <a:cs typeface="Arial"/>
              </a:rPr>
              <a:t>son </a:t>
            </a:r>
            <a:r>
              <a:rPr sz="1400" spc="40" dirty="0">
                <a:solidFill>
                  <a:srgbClr val="252525"/>
                </a:solidFill>
                <a:latin typeface="Arial"/>
                <a:cs typeface="Arial"/>
              </a:rPr>
              <a:t>de  </a:t>
            </a:r>
            <a:r>
              <a:rPr sz="1400" spc="23" dirty="0">
                <a:solidFill>
                  <a:srgbClr val="252525"/>
                </a:solidFill>
                <a:latin typeface="Arial"/>
                <a:cs typeface="Arial"/>
              </a:rPr>
              <a:t>los </a:t>
            </a:r>
            <a:r>
              <a:rPr sz="1400" spc="28" dirty="0">
                <a:solidFill>
                  <a:srgbClr val="252525"/>
                </a:solidFill>
                <a:latin typeface="Arial"/>
                <a:cs typeface="Arial"/>
              </a:rPr>
              <a:t>más</a:t>
            </a:r>
            <a:r>
              <a:rPr sz="1400" spc="-71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52525"/>
                </a:solidFill>
                <a:latin typeface="Arial"/>
                <a:cs typeface="Arial"/>
              </a:rPr>
              <a:t>bajos:</a:t>
            </a:r>
            <a:endParaRPr sz="1400" dirty="0">
              <a:latin typeface="Arial"/>
              <a:cs typeface="Arial"/>
            </a:endParaRPr>
          </a:p>
          <a:p>
            <a:pPr marL="7219" marR="289469">
              <a:lnSpc>
                <a:spcPct val="113599"/>
              </a:lnSpc>
            </a:pPr>
            <a:r>
              <a:rPr sz="1400" b="1" spc="14" dirty="0">
                <a:solidFill>
                  <a:srgbClr val="252525"/>
                </a:solidFill>
                <a:latin typeface="Arial"/>
                <a:cs typeface="Arial"/>
              </a:rPr>
              <a:t>Población </a:t>
            </a:r>
            <a:r>
              <a:rPr sz="1400" b="1" spc="40" dirty="0">
                <a:solidFill>
                  <a:srgbClr val="252525"/>
                </a:solidFill>
                <a:latin typeface="Arial"/>
                <a:cs typeface="Arial"/>
              </a:rPr>
              <a:t>rural: </a:t>
            </a:r>
            <a:r>
              <a:rPr sz="1400" b="1" spc="17" dirty="0">
                <a:solidFill>
                  <a:srgbClr val="252525"/>
                </a:solidFill>
                <a:latin typeface="Arial"/>
                <a:cs typeface="Arial"/>
              </a:rPr>
              <a:t>S/496 </a:t>
            </a:r>
            <a:r>
              <a:rPr sz="1400" b="1" spc="-17" dirty="0">
                <a:solidFill>
                  <a:srgbClr val="252525"/>
                </a:solidFill>
                <a:latin typeface="Arial"/>
                <a:cs typeface="Arial"/>
              </a:rPr>
              <a:t>vs.</a:t>
            </a:r>
            <a:r>
              <a:rPr sz="1400" b="1" spc="-159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b="1" spc="14" dirty="0">
                <a:solidFill>
                  <a:srgbClr val="252525"/>
                </a:solidFill>
                <a:latin typeface="Arial"/>
                <a:cs typeface="Arial"/>
              </a:rPr>
              <a:t>Población  </a:t>
            </a:r>
            <a:r>
              <a:rPr sz="1400" b="1" spc="40" dirty="0">
                <a:solidFill>
                  <a:srgbClr val="252525"/>
                </a:solidFill>
                <a:latin typeface="Arial"/>
                <a:cs typeface="Arial"/>
              </a:rPr>
              <a:t>urbana:</a:t>
            </a:r>
            <a:r>
              <a:rPr sz="1400" b="1" spc="-2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b="1" spc="14" dirty="0">
                <a:solidFill>
                  <a:srgbClr val="252525"/>
                </a:solidFill>
                <a:latin typeface="Arial"/>
                <a:cs typeface="Arial"/>
              </a:rPr>
              <a:t>S/927.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181196" y="2405856"/>
            <a:ext cx="475367" cy="3268739"/>
            <a:chOff x="11961191" y="4232524"/>
            <a:chExt cx="836294" cy="5750560"/>
          </a:xfrm>
        </p:grpSpPr>
        <p:sp>
          <p:nvSpPr>
            <p:cNvPr id="39" name="object 39"/>
            <p:cNvSpPr/>
            <p:nvPr/>
          </p:nvSpPr>
          <p:spPr>
            <a:xfrm>
              <a:off x="11973881" y="4232966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383015" y="0"/>
                  </a:moveTo>
                  <a:lnTo>
                    <a:pt x="333926" y="4165"/>
                  </a:lnTo>
                  <a:lnTo>
                    <a:pt x="286793" y="14152"/>
                  </a:lnTo>
                  <a:lnTo>
                    <a:pt x="241973" y="29584"/>
                  </a:lnTo>
                  <a:lnTo>
                    <a:pt x="199825" y="50086"/>
                  </a:lnTo>
                  <a:lnTo>
                    <a:pt x="160709" y="75282"/>
                  </a:lnTo>
                  <a:lnTo>
                    <a:pt x="124984" y="104797"/>
                  </a:lnTo>
                  <a:lnTo>
                    <a:pt x="93009" y="138255"/>
                  </a:lnTo>
                  <a:lnTo>
                    <a:pt x="65142" y="175280"/>
                  </a:lnTo>
                  <a:lnTo>
                    <a:pt x="41742" y="215497"/>
                  </a:lnTo>
                  <a:lnTo>
                    <a:pt x="23169" y="258530"/>
                  </a:lnTo>
                  <a:lnTo>
                    <a:pt x="9782" y="304004"/>
                  </a:lnTo>
                  <a:lnTo>
                    <a:pt x="1939" y="351542"/>
                  </a:lnTo>
                  <a:lnTo>
                    <a:pt x="0" y="400771"/>
                  </a:lnTo>
                  <a:lnTo>
                    <a:pt x="4167" y="449859"/>
                  </a:lnTo>
                  <a:lnTo>
                    <a:pt x="14155" y="496992"/>
                  </a:lnTo>
                  <a:lnTo>
                    <a:pt x="29587" y="541812"/>
                  </a:lnTo>
                  <a:lnTo>
                    <a:pt x="50089" y="583958"/>
                  </a:lnTo>
                  <a:lnTo>
                    <a:pt x="75285" y="623073"/>
                  </a:lnTo>
                  <a:lnTo>
                    <a:pt x="104799" y="658798"/>
                  </a:lnTo>
                  <a:lnTo>
                    <a:pt x="138256" y="690772"/>
                  </a:lnTo>
                  <a:lnTo>
                    <a:pt x="175280" y="718638"/>
                  </a:lnTo>
                  <a:lnTo>
                    <a:pt x="215495" y="742037"/>
                  </a:lnTo>
                  <a:lnTo>
                    <a:pt x="258527" y="760609"/>
                  </a:lnTo>
                  <a:lnTo>
                    <a:pt x="303999" y="773996"/>
                  </a:lnTo>
                  <a:lnTo>
                    <a:pt x="351536" y="781839"/>
                  </a:lnTo>
                  <a:lnTo>
                    <a:pt x="400763" y="783778"/>
                  </a:lnTo>
                  <a:lnTo>
                    <a:pt x="449853" y="779612"/>
                  </a:lnTo>
                  <a:lnTo>
                    <a:pt x="496987" y="769625"/>
                  </a:lnTo>
                  <a:lnTo>
                    <a:pt x="541808" y="754193"/>
                  </a:lnTo>
                  <a:lnTo>
                    <a:pt x="583956" y="733692"/>
                  </a:lnTo>
                  <a:lnTo>
                    <a:pt x="623071" y="708496"/>
                  </a:lnTo>
                  <a:lnTo>
                    <a:pt x="658796" y="678981"/>
                  </a:lnTo>
                  <a:lnTo>
                    <a:pt x="690772" y="645524"/>
                  </a:lnTo>
                  <a:lnTo>
                    <a:pt x="718638" y="608500"/>
                  </a:lnTo>
                  <a:lnTo>
                    <a:pt x="742037" y="568284"/>
                  </a:lnTo>
                  <a:lnTo>
                    <a:pt x="760609" y="525251"/>
                  </a:lnTo>
                  <a:lnTo>
                    <a:pt x="773996" y="479779"/>
                  </a:lnTo>
                  <a:lnTo>
                    <a:pt x="781839" y="432241"/>
                  </a:lnTo>
                  <a:lnTo>
                    <a:pt x="783778" y="383015"/>
                  </a:lnTo>
                  <a:lnTo>
                    <a:pt x="779612" y="333925"/>
                  </a:lnTo>
                  <a:lnTo>
                    <a:pt x="769625" y="286790"/>
                  </a:lnTo>
                  <a:lnTo>
                    <a:pt x="754193" y="241969"/>
                  </a:lnTo>
                  <a:lnTo>
                    <a:pt x="733692" y="199822"/>
                  </a:lnTo>
                  <a:lnTo>
                    <a:pt x="708496" y="160706"/>
                  </a:lnTo>
                  <a:lnTo>
                    <a:pt x="678981" y="124981"/>
                  </a:lnTo>
                  <a:lnTo>
                    <a:pt x="645524" y="93006"/>
                  </a:lnTo>
                  <a:lnTo>
                    <a:pt x="608500" y="65139"/>
                  </a:lnTo>
                  <a:lnTo>
                    <a:pt x="568284" y="41741"/>
                  </a:lnTo>
                  <a:lnTo>
                    <a:pt x="525251" y="23168"/>
                  </a:lnTo>
                  <a:lnTo>
                    <a:pt x="479779" y="9781"/>
                  </a:lnTo>
                  <a:lnTo>
                    <a:pt x="432241" y="1939"/>
                  </a:lnTo>
                  <a:lnTo>
                    <a:pt x="383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40" name="object 40"/>
            <p:cNvSpPr/>
            <p:nvPr/>
          </p:nvSpPr>
          <p:spPr>
            <a:xfrm>
              <a:off x="11974661" y="4235539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90" h="783589">
                  <a:moveTo>
                    <a:pt x="746811" y="225785"/>
                  </a:moveTo>
                  <a:lnTo>
                    <a:pt x="761800" y="262598"/>
                  </a:lnTo>
                  <a:lnTo>
                    <a:pt x="773058" y="301193"/>
                  </a:lnTo>
                  <a:lnTo>
                    <a:pt x="780361" y="341354"/>
                  </a:lnTo>
                  <a:lnTo>
                    <a:pt x="783480" y="382862"/>
                  </a:lnTo>
                  <a:lnTo>
                    <a:pt x="781541" y="432072"/>
                  </a:lnTo>
                  <a:lnTo>
                    <a:pt x="773700" y="479592"/>
                  </a:lnTo>
                  <a:lnTo>
                    <a:pt x="760318" y="525048"/>
                  </a:lnTo>
                  <a:lnTo>
                    <a:pt x="741753" y="568064"/>
                  </a:lnTo>
                  <a:lnTo>
                    <a:pt x="718363" y="608265"/>
                  </a:lnTo>
                  <a:lnTo>
                    <a:pt x="690507" y="645275"/>
                  </a:lnTo>
                  <a:lnTo>
                    <a:pt x="658544" y="678720"/>
                  </a:lnTo>
                  <a:lnTo>
                    <a:pt x="622834" y="708223"/>
                  </a:lnTo>
                  <a:lnTo>
                    <a:pt x="583733" y="733409"/>
                  </a:lnTo>
                  <a:lnTo>
                    <a:pt x="541602" y="753903"/>
                  </a:lnTo>
                  <a:lnTo>
                    <a:pt x="496798" y="769330"/>
                  </a:lnTo>
                  <a:lnTo>
                    <a:pt x="449681" y="779314"/>
                  </a:lnTo>
                  <a:lnTo>
                    <a:pt x="400610" y="783480"/>
                  </a:lnTo>
                  <a:lnTo>
                    <a:pt x="351402" y="781541"/>
                  </a:lnTo>
                  <a:lnTo>
                    <a:pt x="303882" y="773700"/>
                  </a:lnTo>
                  <a:lnTo>
                    <a:pt x="258427" y="760317"/>
                  </a:lnTo>
                  <a:lnTo>
                    <a:pt x="215411" y="741751"/>
                  </a:lnTo>
                  <a:lnTo>
                    <a:pt x="175211" y="718361"/>
                  </a:lnTo>
                  <a:lnTo>
                    <a:pt x="138200" y="690504"/>
                  </a:lnTo>
                  <a:lnTo>
                    <a:pt x="104756" y="658541"/>
                  </a:lnTo>
                  <a:lnTo>
                    <a:pt x="75253" y="622830"/>
                  </a:lnTo>
                  <a:lnTo>
                    <a:pt x="50067" y="583730"/>
                  </a:lnTo>
                  <a:lnTo>
                    <a:pt x="29573" y="541598"/>
                  </a:lnTo>
                  <a:lnTo>
                    <a:pt x="14147" y="496796"/>
                  </a:lnTo>
                  <a:lnTo>
                    <a:pt x="4164" y="449680"/>
                  </a:lnTo>
                  <a:lnTo>
                    <a:pt x="0" y="400610"/>
                  </a:lnTo>
                  <a:lnTo>
                    <a:pt x="1938" y="351402"/>
                  </a:lnTo>
                  <a:lnTo>
                    <a:pt x="9777" y="303882"/>
                  </a:lnTo>
                  <a:lnTo>
                    <a:pt x="23160" y="258427"/>
                  </a:lnTo>
                  <a:lnTo>
                    <a:pt x="41725" y="215411"/>
                  </a:lnTo>
                  <a:lnTo>
                    <a:pt x="65116" y="175211"/>
                  </a:lnTo>
                  <a:lnTo>
                    <a:pt x="92972" y="138200"/>
                  </a:lnTo>
                  <a:lnTo>
                    <a:pt x="124936" y="104756"/>
                  </a:lnTo>
                  <a:lnTo>
                    <a:pt x="160648" y="75253"/>
                  </a:lnTo>
                  <a:lnTo>
                    <a:pt x="199749" y="50067"/>
                  </a:lnTo>
                  <a:lnTo>
                    <a:pt x="241880" y="29573"/>
                  </a:lnTo>
                  <a:lnTo>
                    <a:pt x="286684" y="14147"/>
                  </a:lnTo>
                  <a:lnTo>
                    <a:pt x="333800" y="4164"/>
                  </a:lnTo>
                  <a:lnTo>
                    <a:pt x="382870" y="0"/>
                  </a:lnTo>
                  <a:lnTo>
                    <a:pt x="432248" y="1953"/>
                  </a:lnTo>
                  <a:lnTo>
                    <a:pt x="479925" y="9851"/>
                  </a:lnTo>
                  <a:lnTo>
                    <a:pt x="525521" y="23327"/>
                  </a:lnTo>
                  <a:lnTo>
                    <a:pt x="568656" y="42017"/>
                  </a:lnTo>
                </a:path>
              </a:pathLst>
            </a:custGeom>
            <a:ln w="6031">
              <a:solidFill>
                <a:srgbClr val="3844B1"/>
              </a:solidFill>
            </a:ln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41" name="object 41"/>
            <p:cNvSpPr/>
            <p:nvPr/>
          </p:nvSpPr>
          <p:spPr>
            <a:xfrm>
              <a:off x="11961191" y="6229930"/>
              <a:ext cx="789512" cy="7895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42" name="object 42"/>
            <p:cNvSpPr/>
            <p:nvPr/>
          </p:nvSpPr>
          <p:spPr>
            <a:xfrm>
              <a:off x="11964150" y="7759048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383015" y="0"/>
                  </a:moveTo>
                  <a:lnTo>
                    <a:pt x="333926" y="4165"/>
                  </a:lnTo>
                  <a:lnTo>
                    <a:pt x="286793" y="14152"/>
                  </a:lnTo>
                  <a:lnTo>
                    <a:pt x="241973" y="29584"/>
                  </a:lnTo>
                  <a:lnTo>
                    <a:pt x="199825" y="50086"/>
                  </a:lnTo>
                  <a:lnTo>
                    <a:pt x="160709" y="75282"/>
                  </a:lnTo>
                  <a:lnTo>
                    <a:pt x="124984" y="104796"/>
                  </a:lnTo>
                  <a:lnTo>
                    <a:pt x="93009" y="138253"/>
                  </a:lnTo>
                  <a:lnTo>
                    <a:pt x="65142" y="175278"/>
                  </a:lnTo>
                  <a:lnTo>
                    <a:pt x="41742" y="215494"/>
                  </a:lnTo>
                  <a:lnTo>
                    <a:pt x="23169" y="258526"/>
                  </a:lnTo>
                  <a:lnTo>
                    <a:pt x="9782" y="303999"/>
                  </a:lnTo>
                  <a:lnTo>
                    <a:pt x="1939" y="351536"/>
                  </a:lnTo>
                  <a:lnTo>
                    <a:pt x="0" y="400763"/>
                  </a:lnTo>
                  <a:lnTo>
                    <a:pt x="4167" y="449853"/>
                  </a:lnTo>
                  <a:lnTo>
                    <a:pt x="14155" y="496987"/>
                  </a:lnTo>
                  <a:lnTo>
                    <a:pt x="29587" y="541808"/>
                  </a:lnTo>
                  <a:lnTo>
                    <a:pt x="50089" y="583956"/>
                  </a:lnTo>
                  <a:lnTo>
                    <a:pt x="75285" y="623071"/>
                  </a:lnTo>
                  <a:lnTo>
                    <a:pt x="104799" y="658796"/>
                  </a:lnTo>
                  <a:lnTo>
                    <a:pt x="138256" y="690772"/>
                  </a:lnTo>
                  <a:lnTo>
                    <a:pt x="175280" y="718638"/>
                  </a:lnTo>
                  <a:lnTo>
                    <a:pt x="215495" y="742037"/>
                  </a:lnTo>
                  <a:lnTo>
                    <a:pt x="258527" y="760609"/>
                  </a:lnTo>
                  <a:lnTo>
                    <a:pt x="303999" y="773996"/>
                  </a:lnTo>
                  <a:lnTo>
                    <a:pt x="351536" y="781839"/>
                  </a:lnTo>
                  <a:lnTo>
                    <a:pt x="400763" y="783778"/>
                  </a:lnTo>
                  <a:lnTo>
                    <a:pt x="449853" y="779612"/>
                  </a:lnTo>
                  <a:lnTo>
                    <a:pt x="496987" y="769625"/>
                  </a:lnTo>
                  <a:lnTo>
                    <a:pt x="541808" y="754193"/>
                  </a:lnTo>
                  <a:lnTo>
                    <a:pt x="583956" y="733692"/>
                  </a:lnTo>
                  <a:lnTo>
                    <a:pt x="623071" y="708496"/>
                  </a:lnTo>
                  <a:lnTo>
                    <a:pt x="658796" y="678981"/>
                  </a:lnTo>
                  <a:lnTo>
                    <a:pt x="690772" y="645524"/>
                  </a:lnTo>
                  <a:lnTo>
                    <a:pt x="718638" y="608500"/>
                  </a:lnTo>
                  <a:lnTo>
                    <a:pt x="742037" y="568284"/>
                  </a:lnTo>
                  <a:lnTo>
                    <a:pt x="760609" y="525251"/>
                  </a:lnTo>
                  <a:lnTo>
                    <a:pt x="773996" y="479779"/>
                  </a:lnTo>
                  <a:lnTo>
                    <a:pt x="781839" y="432241"/>
                  </a:lnTo>
                  <a:lnTo>
                    <a:pt x="783778" y="383015"/>
                  </a:lnTo>
                  <a:lnTo>
                    <a:pt x="779612" y="333925"/>
                  </a:lnTo>
                  <a:lnTo>
                    <a:pt x="769625" y="286790"/>
                  </a:lnTo>
                  <a:lnTo>
                    <a:pt x="754193" y="241969"/>
                  </a:lnTo>
                  <a:lnTo>
                    <a:pt x="733692" y="199822"/>
                  </a:lnTo>
                  <a:lnTo>
                    <a:pt x="708496" y="160706"/>
                  </a:lnTo>
                  <a:lnTo>
                    <a:pt x="678981" y="124981"/>
                  </a:lnTo>
                  <a:lnTo>
                    <a:pt x="645524" y="93006"/>
                  </a:lnTo>
                  <a:lnTo>
                    <a:pt x="608500" y="65139"/>
                  </a:lnTo>
                  <a:lnTo>
                    <a:pt x="568284" y="41741"/>
                  </a:lnTo>
                  <a:lnTo>
                    <a:pt x="525251" y="23168"/>
                  </a:lnTo>
                  <a:lnTo>
                    <a:pt x="479779" y="9781"/>
                  </a:lnTo>
                  <a:lnTo>
                    <a:pt x="432241" y="1939"/>
                  </a:lnTo>
                  <a:lnTo>
                    <a:pt x="383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43" name="object 43"/>
            <p:cNvSpPr/>
            <p:nvPr/>
          </p:nvSpPr>
          <p:spPr>
            <a:xfrm>
              <a:off x="11965011" y="7761621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90" h="783590">
                  <a:moveTo>
                    <a:pt x="746811" y="225785"/>
                  </a:moveTo>
                  <a:lnTo>
                    <a:pt x="761800" y="262598"/>
                  </a:lnTo>
                  <a:lnTo>
                    <a:pt x="773058" y="301194"/>
                  </a:lnTo>
                  <a:lnTo>
                    <a:pt x="780361" y="341357"/>
                  </a:lnTo>
                  <a:lnTo>
                    <a:pt x="783480" y="382870"/>
                  </a:lnTo>
                  <a:lnTo>
                    <a:pt x="781541" y="432078"/>
                  </a:lnTo>
                  <a:lnTo>
                    <a:pt x="773700" y="479598"/>
                  </a:lnTo>
                  <a:lnTo>
                    <a:pt x="760318" y="525053"/>
                  </a:lnTo>
                  <a:lnTo>
                    <a:pt x="741753" y="568069"/>
                  </a:lnTo>
                  <a:lnTo>
                    <a:pt x="718363" y="608269"/>
                  </a:lnTo>
                  <a:lnTo>
                    <a:pt x="690507" y="645279"/>
                  </a:lnTo>
                  <a:lnTo>
                    <a:pt x="658544" y="678724"/>
                  </a:lnTo>
                  <a:lnTo>
                    <a:pt x="622834" y="708227"/>
                  </a:lnTo>
                  <a:lnTo>
                    <a:pt x="583733" y="733413"/>
                  </a:lnTo>
                  <a:lnTo>
                    <a:pt x="541602" y="753907"/>
                  </a:lnTo>
                  <a:lnTo>
                    <a:pt x="496798" y="769333"/>
                  </a:lnTo>
                  <a:lnTo>
                    <a:pt x="449681" y="779316"/>
                  </a:lnTo>
                  <a:lnTo>
                    <a:pt x="400610" y="783480"/>
                  </a:lnTo>
                  <a:lnTo>
                    <a:pt x="351402" y="781541"/>
                  </a:lnTo>
                  <a:lnTo>
                    <a:pt x="303882" y="773700"/>
                  </a:lnTo>
                  <a:lnTo>
                    <a:pt x="258427" y="760318"/>
                  </a:lnTo>
                  <a:lnTo>
                    <a:pt x="215411" y="741753"/>
                  </a:lnTo>
                  <a:lnTo>
                    <a:pt x="175211" y="718363"/>
                  </a:lnTo>
                  <a:lnTo>
                    <a:pt x="138200" y="690507"/>
                  </a:lnTo>
                  <a:lnTo>
                    <a:pt x="104756" y="658544"/>
                  </a:lnTo>
                  <a:lnTo>
                    <a:pt x="75253" y="622834"/>
                  </a:lnTo>
                  <a:lnTo>
                    <a:pt x="50067" y="583733"/>
                  </a:lnTo>
                  <a:lnTo>
                    <a:pt x="29573" y="541602"/>
                  </a:lnTo>
                  <a:lnTo>
                    <a:pt x="14147" y="496798"/>
                  </a:lnTo>
                  <a:lnTo>
                    <a:pt x="4164" y="449681"/>
                  </a:lnTo>
                  <a:lnTo>
                    <a:pt x="0" y="400610"/>
                  </a:lnTo>
                  <a:lnTo>
                    <a:pt x="1938" y="351402"/>
                  </a:lnTo>
                  <a:lnTo>
                    <a:pt x="9777" y="303882"/>
                  </a:lnTo>
                  <a:lnTo>
                    <a:pt x="23160" y="258427"/>
                  </a:lnTo>
                  <a:lnTo>
                    <a:pt x="41725" y="215411"/>
                  </a:lnTo>
                  <a:lnTo>
                    <a:pt x="65116" y="175211"/>
                  </a:lnTo>
                  <a:lnTo>
                    <a:pt x="92972" y="138200"/>
                  </a:lnTo>
                  <a:lnTo>
                    <a:pt x="124936" y="104756"/>
                  </a:lnTo>
                  <a:lnTo>
                    <a:pt x="160648" y="75253"/>
                  </a:lnTo>
                  <a:lnTo>
                    <a:pt x="199749" y="50067"/>
                  </a:lnTo>
                  <a:lnTo>
                    <a:pt x="241880" y="29573"/>
                  </a:lnTo>
                  <a:lnTo>
                    <a:pt x="286684" y="14147"/>
                  </a:lnTo>
                  <a:lnTo>
                    <a:pt x="333800" y="4164"/>
                  </a:lnTo>
                  <a:lnTo>
                    <a:pt x="382870" y="0"/>
                  </a:lnTo>
                  <a:lnTo>
                    <a:pt x="432248" y="1957"/>
                  </a:lnTo>
                  <a:lnTo>
                    <a:pt x="479925" y="9855"/>
                  </a:lnTo>
                  <a:lnTo>
                    <a:pt x="525521" y="23331"/>
                  </a:lnTo>
                  <a:lnTo>
                    <a:pt x="568656" y="42025"/>
                  </a:lnTo>
                </a:path>
              </a:pathLst>
            </a:custGeom>
            <a:ln w="6031">
              <a:solidFill>
                <a:srgbClr val="3844B1"/>
              </a:solidFill>
            </a:ln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44" name="object 44"/>
            <p:cNvSpPr/>
            <p:nvPr/>
          </p:nvSpPr>
          <p:spPr>
            <a:xfrm>
              <a:off x="12009747" y="9193540"/>
              <a:ext cx="784225" cy="784225"/>
            </a:xfrm>
            <a:custGeom>
              <a:avLst/>
              <a:gdLst/>
              <a:ahLst/>
              <a:cxnLst/>
              <a:rect l="l" t="t" r="r" b="b"/>
              <a:pathLst>
                <a:path w="784225" h="784225">
                  <a:moveTo>
                    <a:pt x="383015" y="0"/>
                  </a:moveTo>
                  <a:lnTo>
                    <a:pt x="333925" y="4165"/>
                  </a:lnTo>
                  <a:lnTo>
                    <a:pt x="286790" y="14152"/>
                  </a:lnTo>
                  <a:lnTo>
                    <a:pt x="241969" y="29583"/>
                  </a:lnTo>
                  <a:lnTo>
                    <a:pt x="199822" y="50084"/>
                  </a:lnTo>
                  <a:lnTo>
                    <a:pt x="160706" y="75280"/>
                  </a:lnTo>
                  <a:lnTo>
                    <a:pt x="124981" y="104793"/>
                  </a:lnTo>
                  <a:lnTo>
                    <a:pt x="93006" y="138250"/>
                  </a:lnTo>
                  <a:lnTo>
                    <a:pt x="65139" y="175274"/>
                  </a:lnTo>
                  <a:lnTo>
                    <a:pt x="41741" y="215490"/>
                  </a:lnTo>
                  <a:lnTo>
                    <a:pt x="23168" y="258523"/>
                  </a:lnTo>
                  <a:lnTo>
                    <a:pt x="9781" y="303996"/>
                  </a:lnTo>
                  <a:lnTo>
                    <a:pt x="1939" y="351534"/>
                  </a:lnTo>
                  <a:lnTo>
                    <a:pt x="0" y="400763"/>
                  </a:lnTo>
                  <a:lnTo>
                    <a:pt x="4165" y="449851"/>
                  </a:lnTo>
                  <a:lnTo>
                    <a:pt x="14152" y="496984"/>
                  </a:lnTo>
                  <a:lnTo>
                    <a:pt x="29584" y="541804"/>
                  </a:lnTo>
                  <a:lnTo>
                    <a:pt x="50086" y="583950"/>
                  </a:lnTo>
                  <a:lnTo>
                    <a:pt x="75282" y="623065"/>
                  </a:lnTo>
                  <a:lnTo>
                    <a:pt x="104796" y="658790"/>
                  </a:lnTo>
                  <a:lnTo>
                    <a:pt x="138253" y="690764"/>
                  </a:lnTo>
                  <a:lnTo>
                    <a:pt x="175278" y="718630"/>
                  </a:lnTo>
                  <a:lnTo>
                    <a:pt x="215494" y="742029"/>
                  </a:lnTo>
                  <a:lnTo>
                    <a:pt x="258526" y="760601"/>
                  </a:lnTo>
                  <a:lnTo>
                    <a:pt x="303999" y="773988"/>
                  </a:lnTo>
                  <a:lnTo>
                    <a:pt x="351536" y="781831"/>
                  </a:lnTo>
                  <a:lnTo>
                    <a:pt x="400763" y="783770"/>
                  </a:lnTo>
                  <a:lnTo>
                    <a:pt x="449851" y="779604"/>
                  </a:lnTo>
                  <a:lnTo>
                    <a:pt x="496984" y="769618"/>
                  </a:lnTo>
                  <a:lnTo>
                    <a:pt x="541804" y="754186"/>
                  </a:lnTo>
                  <a:lnTo>
                    <a:pt x="583951" y="733685"/>
                  </a:lnTo>
                  <a:lnTo>
                    <a:pt x="623066" y="708490"/>
                  </a:lnTo>
                  <a:lnTo>
                    <a:pt x="658790" y="678976"/>
                  </a:lnTo>
                  <a:lnTo>
                    <a:pt x="690766" y="645519"/>
                  </a:lnTo>
                  <a:lnTo>
                    <a:pt x="718632" y="608495"/>
                  </a:lnTo>
                  <a:lnTo>
                    <a:pt x="742032" y="568279"/>
                  </a:lnTo>
                  <a:lnTo>
                    <a:pt x="760605" y="525247"/>
                  </a:lnTo>
                  <a:lnTo>
                    <a:pt x="773993" y="479773"/>
                  </a:lnTo>
                  <a:lnTo>
                    <a:pt x="781837" y="432235"/>
                  </a:lnTo>
                  <a:lnTo>
                    <a:pt x="783778" y="383007"/>
                  </a:lnTo>
                  <a:lnTo>
                    <a:pt x="779611" y="333919"/>
                  </a:lnTo>
                  <a:lnTo>
                    <a:pt x="769623" y="286785"/>
                  </a:lnTo>
                  <a:lnTo>
                    <a:pt x="754190" y="241966"/>
                  </a:lnTo>
                  <a:lnTo>
                    <a:pt x="733688" y="199819"/>
                  </a:lnTo>
                  <a:lnTo>
                    <a:pt x="708492" y="160704"/>
                  </a:lnTo>
                  <a:lnTo>
                    <a:pt x="678978" y="124980"/>
                  </a:lnTo>
                  <a:lnTo>
                    <a:pt x="645521" y="93005"/>
                  </a:lnTo>
                  <a:lnTo>
                    <a:pt x="608497" y="65139"/>
                  </a:lnTo>
                  <a:lnTo>
                    <a:pt x="568282" y="41740"/>
                  </a:lnTo>
                  <a:lnTo>
                    <a:pt x="525250" y="23168"/>
                  </a:lnTo>
                  <a:lnTo>
                    <a:pt x="479778" y="9781"/>
                  </a:lnTo>
                  <a:lnTo>
                    <a:pt x="432241" y="1939"/>
                  </a:lnTo>
                  <a:lnTo>
                    <a:pt x="383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45" name="object 45"/>
            <p:cNvSpPr/>
            <p:nvPr/>
          </p:nvSpPr>
          <p:spPr>
            <a:xfrm>
              <a:off x="12010527" y="9196105"/>
              <a:ext cx="783590" cy="783590"/>
            </a:xfrm>
            <a:custGeom>
              <a:avLst/>
              <a:gdLst/>
              <a:ahLst/>
              <a:cxnLst/>
              <a:rect l="l" t="t" r="r" b="b"/>
              <a:pathLst>
                <a:path w="783590" h="783590">
                  <a:moveTo>
                    <a:pt x="746811" y="225785"/>
                  </a:moveTo>
                  <a:lnTo>
                    <a:pt x="761798" y="262598"/>
                  </a:lnTo>
                  <a:lnTo>
                    <a:pt x="773055" y="301194"/>
                  </a:lnTo>
                  <a:lnTo>
                    <a:pt x="780357" y="341357"/>
                  </a:lnTo>
                  <a:lnTo>
                    <a:pt x="783480" y="382870"/>
                  </a:lnTo>
                  <a:lnTo>
                    <a:pt x="781541" y="432078"/>
                  </a:lnTo>
                  <a:lnTo>
                    <a:pt x="773700" y="479598"/>
                  </a:lnTo>
                  <a:lnTo>
                    <a:pt x="760317" y="525053"/>
                  </a:lnTo>
                  <a:lnTo>
                    <a:pt x="741751" y="568069"/>
                  </a:lnTo>
                  <a:lnTo>
                    <a:pt x="718361" y="608269"/>
                  </a:lnTo>
                  <a:lnTo>
                    <a:pt x="690504" y="645279"/>
                  </a:lnTo>
                  <a:lnTo>
                    <a:pt x="658541" y="678724"/>
                  </a:lnTo>
                  <a:lnTo>
                    <a:pt x="622830" y="708227"/>
                  </a:lnTo>
                  <a:lnTo>
                    <a:pt x="583730" y="733413"/>
                  </a:lnTo>
                  <a:lnTo>
                    <a:pt x="541598" y="753907"/>
                  </a:lnTo>
                  <a:lnTo>
                    <a:pt x="496796" y="769333"/>
                  </a:lnTo>
                  <a:lnTo>
                    <a:pt x="449680" y="779316"/>
                  </a:lnTo>
                  <a:lnTo>
                    <a:pt x="400610" y="783480"/>
                  </a:lnTo>
                  <a:lnTo>
                    <a:pt x="351402" y="781541"/>
                  </a:lnTo>
                  <a:lnTo>
                    <a:pt x="303882" y="773700"/>
                  </a:lnTo>
                  <a:lnTo>
                    <a:pt x="258427" y="760318"/>
                  </a:lnTo>
                  <a:lnTo>
                    <a:pt x="215411" y="741753"/>
                  </a:lnTo>
                  <a:lnTo>
                    <a:pt x="175211" y="718363"/>
                  </a:lnTo>
                  <a:lnTo>
                    <a:pt x="138200" y="690507"/>
                  </a:lnTo>
                  <a:lnTo>
                    <a:pt x="104756" y="658544"/>
                  </a:lnTo>
                  <a:lnTo>
                    <a:pt x="75253" y="622834"/>
                  </a:lnTo>
                  <a:lnTo>
                    <a:pt x="50067" y="583733"/>
                  </a:lnTo>
                  <a:lnTo>
                    <a:pt x="29573" y="541602"/>
                  </a:lnTo>
                  <a:lnTo>
                    <a:pt x="14147" y="496798"/>
                  </a:lnTo>
                  <a:lnTo>
                    <a:pt x="4164" y="449681"/>
                  </a:lnTo>
                  <a:lnTo>
                    <a:pt x="0" y="400610"/>
                  </a:lnTo>
                  <a:lnTo>
                    <a:pt x="1938" y="351402"/>
                  </a:lnTo>
                  <a:lnTo>
                    <a:pt x="9777" y="303882"/>
                  </a:lnTo>
                  <a:lnTo>
                    <a:pt x="23158" y="258427"/>
                  </a:lnTo>
                  <a:lnTo>
                    <a:pt x="41723" y="215411"/>
                  </a:lnTo>
                  <a:lnTo>
                    <a:pt x="65113" y="175211"/>
                  </a:lnTo>
                  <a:lnTo>
                    <a:pt x="92969" y="138200"/>
                  </a:lnTo>
                  <a:lnTo>
                    <a:pt x="124931" y="104756"/>
                  </a:lnTo>
                  <a:lnTo>
                    <a:pt x="160642" y="75253"/>
                  </a:lnTo>
                  <a:lnTo>
                    <a:pt x="199743" y="50067"/>
                  </a:lnTo>
                  <a:lnTo>
                    <a:pt x="241874" y="29573"/>
                  </a:lnTo>
                  <a:lnTo>
                    <a:pt x="286676" y="14147"/>
                  </a:lnTo>
                  <a:lnTo>
                    <a:pt x="333792" y="4164"/>
                  </a:lnTo>
                  <a:lnTo>
                    <a:pt x="382862" y="0"/>
                  </a:lnTo>
                  <a:lnTo>
                    <a:pt x="432243" y="1957"/>
                  </a:lnTo>
                  <a:lnTo>
                    <a:pt x="479920" y="9855"/>
                  </a:lnTo>
                  <a:lnTo>
                    <a:pt x="525514" y="23331"/>
                  </a:lnTo>
                  <a:lnTo>
                    <a:pt x="568648" y="42025"/>
                  </a:lnTo>
                </a:path>
              </a:pathLst>
            </a:custGeom>
            <a:ln w="6031">
              <a:solidFill>
                <a:srgbClr val="3844B1"/>
              </a:solidFill>
            </a:ln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46" name="object 46"/>
            <p:cNvSpPr/>
            <p:nvPr/>
          </p:nvSpPr>
          <p:spPr>
            <a:xfrm>
              <a:off x="12041720" y="4439138"/>
              <a:ext cx="647700" cy="372110"/>
            </a:xfrm>
            <a:custGeom>
              <a:avLst/>
              <a:gdLst/>
              <a:ahLst/>
              <a:cxnLst/>
              <a:rect l="l" t="t" r="r" b="b"/>
              <a:pathLst>
                <a:path w="647700" h="372110">
                  <a:moveTo>
                    <a:pt x="345444" y="332740"/>
                  </a:moveTo>
                  <a:lnTo>
                    <a:pt x="116555" y="332740"/>
                  </a:lnTo>
                  <a:lnTo>
                    <a:pt x="118228" y="334010"/>
                  </a:lnTo>
                  <a:lnTo>
                    <a:pt x="117799" y="341630"/>
                  </a:lnTo>
                  <a:lnTo>
                    <a:pt x="117697" y="347980"/>
                  </a:lnTo>
                  <a:lnTo>
                    <a:pt x="117866" y="351790"/>
                  </a:lnTo>
                  <a:lnTo>
                    <a:pt x="117882" y="369570"/>
                  </a:lnTo>
                  <a:lnTo>
                    <a:pt x="120455" y="372110"/>
                  </a:lnTo>
                  <a:lnTo>
                    <a:pt x="480876" y="372110"/>
                  </a:lnTo>
                  <a:lnTo>
                    <a:pt x="488264" y="370840"/>
                  </a:lnTo>
                  <a:lnTo>
                    <a:pt x="534775" y="358140"/>
                  </a:lnTo>
                  <a:lnTo>
                    <a:pt x="541154" y="354330"/>
                  </a:lnTo>
                  <a:lnTo>
                    <a:pt x="137761" y="354330"/>
                  </a:lnTo>
                  <a:lnTo>
                    <a:pt x="136571" y="351790"/>
                  </a:lnTo>
                  <a:lnTo>
                    <a:pt x="137126" y="334010"/>
                  </a:lnTo>
                  <a:lnTo>
                    <a:pt x="293543" y="334010"/>
                  </a:lnTo>
                  <a:lnTo>
                    <a:pt x="345444" y="332740"/>
                  </a:lnTo>
                  <a:close/>
                </a:path>
                <a:path w="647700" h="372110">
                  <a:moveTo>
                    <a:pt x="380448" y="332740"/>
                  </a:moveTo>
                  <a:lnTo>
                    <a:pt x="345444" y="332740"/>
                  </a:lnTo>
                  <a:lnTo>
                    <a:pt x="348653" y="334010"/>
                  </a:lnTo>
                  <a:lnTo>
                    <a:pt x="351821" y="336550"/>
                  </a:lnTo>
                  <a:lnTo>
                    <a:pt x="357904" y="341630"/>
                  </a:lnTo>
                  <a:lnTo>
                    <a:pt x="364203" y="345440"/>
                  </a:lnTo>
                  <a:lnTo>
                    <a:pt x="370632" y="349250"/>
                  </a:lnTo>
                  <a:lnTo>
                    <a:pt x="377104" y="354330"/>
                  </a:lnTo>
                  <a:lnTo>
                    <a:pt x="461775" y="354330"/>
                  </a:lnTo>
                  <a:lnTo>
                    <a:pt x="417328" y="347980"/>
                  </a:lnTo>
                  <a:lnTo>
                    <a:pt x="380448" y="332740"/>
                  </a:lnTo>
                  <a:close/>
                </a:path>
                <a:path w="647700" h="372110">
                  <a:moveTo>
                    <a:pt x="541043" y="19050"/>
                  </a:moveTo>
                  <a:lnTo>
                    <a:pt x="461260" y="19050"/>
                  </a:lnTo>
                  <a:lnTo>
                    <a:pt x="505674" y="25400"/>
                  </a:lnTo>
                  <a:lnTo>
                    <a:pt x="545672" y="41910"/>
                  </a:lnTo>
                  <a:lnTo>
                    <a:pt x="579634" y="67310"/>
                  </a:lnTo>
                  <a:lnTo>
                    <a:pt x="605941" y="101600"/>
                  </a:lnTo>
                  <a:lnTo>
                    <a:pt x="622974" y="140970"/>
                  </a:lnTo>
                  <a:lnTo>
                    <a:pt x="629113" y="185420"/>
                  </a:lnTo>
                  <a:lnTo>
                    <a:pt x="623246" y="229870"/>
                  </a:lnTo>
                  <a:lnTo>
                    <a:pt x="606423" y="270510"/>
                  </a:lnTo>
                  <a:lnTo>
                    <a:pt x="580253" y="304800"/>
                  </a:lnTo>
                  <a:lnTo>
                    <a:pt x="546348" y="330200"/>
                  </a:lnTo>
                  <a:lnTo>
                    <a:pt x="506318" y="347980"/>
                  </a:lnTo>
                  <a:lnTo>
                    <a:pt x="461775" y="354330"/>
                  </a:lnTo>
                  <a:lnTo>
                    <a:pt x="541154" y="354330"/>
                  </a:lnTo>
                  <a:lnTo>
                    <a:pt x="575176" y="334010"/>
                  </a:lnTo>
                  <a:lnTo>
                    <a:pt x="608040" y="302260"/>
                  </a:lnTo>
                  <a:lnTo>
                    <a:pt x="631940" y="261620"/>
                  </a:lnTo>
                  <a:lnTo>
                    <a:pt x="645450" y="217170"/>
                  </a:lnTo>
                  <a:lnTo>
                    <a:pt x="647142" y="168910"/>
                  </a:lnTo>
                  <a:lnTo>
                    <a:pt x="637819" y="125730"/>
                  </a:lnTo>
                  <a:lnTo>
                    <a:pt x="619208" y="87630"/>
                  </a:lnTo>
                  <a:lnTo>
                    <a:pt x="592575" y="53340"/>
                  </a:lnTo>
                  <a:lnTo>
                    <a:pt x="559187" y="27940"/>
                  </a:lnTo>
                  <a:lnTo>
                    <a:pt x="541043" y="19050"/>
                  </a:lnTo>
                  <a:close/>
                </a:path>
                <a:path w="647700" h="372110">
                  <a:moveTo>
                    <a:pt x="151410" y="293370"/>
                  </a:moveTo>
                  <a:lnTo>
                    <a:pt x="77079" y="293370"/>
                  </a:lnTo>
                  <a:lnTo>
                    <a:pt x="79073" y="294640"/>
                  </a:lnTo>
                  <a:lnTo>
                    <a:pt x="78188" y="307340"/>
                  </a:lnTo>
                  <a:lnTo>
                    <a:pt x="78462" y="314960"/>
                  </a:lnTo>
                  <a:lnTo>
                    <a:pt x="78759" y="330200"/>
                  </a:lnTo>
                  <a:lnTo>
                    <a:pt x="82201" y="332740"/>
                  </a:lnTo>
                  <a:lnTo>
                    <a:pt x="104814" y="334010"/>
                  </a:lnTo>
                  <a:lnTo>
                    <a:pt x="116555" y="332740"/>
                  </a:lnTo>
                  <a:lnTo>
                    <a:pt x="380448" y="332740"/>
                  </a:lnTo>
                  <a:lnTo>
                    <a:pt x="377375" y="331470"/>
                  </a:lnTo>
                  <a:lnTo>
                    <a:pt x="356408" y="314960"/>
                  </a:lnTo>
                  <a:lnTo>
                    <a:pt x="98839" y="314960"/>
                  </a:lnTo>
                  <a:lnTo>
                    <a:pt x="97263" y="313690"/>
                  </a:lnTo>
                  <a:lnTo>
                    <a:pt x="97826" y="294640"/>
                  </a:lnTo>
                  <a:lnTo>
                    <a:pt x="149968" y="294640"/>
                  </a:lnTo>
                  <a:lnTo>
                    <a:pt x="151410" y="293370"/>
                  </a:lnTo>
                  <a:close/>
                </a:path>
                <a:path w="647700" h="372110">
                  <a:moveTo>
                    <a:pt x="519827" y="38100"/>
                  </a:moveTo>
                  <a:lnTo>
                    <a:pt x="461461" y="38100"/>
                  </a:lnTo>
                  <a:lnTo>
                    <a:pt x="461461" y="39370"/>
                  </a:lnTo>
                  <a:lnTo>
                    <a:pt x="402620" y="39370"/>
                  </a:lnTo>
                  <a:lnTo>
                    <a:pt x="398977" y="40640"/>
                  </a:lnTo>
                  <a:lnTo>
                    <a:pt x="376345" y="63500"/>
                  </a:lnTo>
                  <a:lnTo>
                    <a:pt x="356959" y="82550"/>
                  </a:lnTo>
                  <a:lnTo>
                    <a:pt x="315280" y="124460"/>
                  </a:lnTo>
                  <a:lnTo>
                    <a:pt x="313849" y="127000"/>
                  </a:lnTo>
                  <a:lnTo>
                    <a:pt x="314028" y="173990"/>
                  </a:lnTo>
                  <a:lnTo>
                    <a:pt x="314154" y="246380"/>
                  </a:lnTo>
                  <a:lnTo>
                    <a:pt x="315561" y="248920"/>
                  </a:lnTo>
                  <a:lnTo>
                    <a:pt x="338187" y="271780"/>
                  </a:lnTo>
                  <a:lnTo>
                    <a:pt x="357740" y="290830"/>
                  </a:lnTo>
                  <a:lnTo>
                    <a:pt x="377275" y="311150"/>
                  </a:lnTo>
                  <a:lnTo>
                    <a:pt x="399838" y="332740"/>
                  </a:lnTo>
                  <a:lnTo>
                    <a:pt x="403215" y="334010"/>
                  </a:lnTo>
                  <a:lnTo>
                    <a:pt x="521226" y="334010"/>
                  </a:lnTo>
                  <a:lnTo>
                    <a:pt x="524628" y="332740"/>
                  </a:lnTo>
                  <a:lnTo>
                    <a:pt x="542063" y="314960"/>
                  </a:lnTo>
                  <a:lnTo>
                    <a:pt x="407952" y="314960"/>
                  </a:lnTo>
                  <a:lnTo>
                    <a:pt x="388280" y="294640"/>
                  </a:lnTo>
                  <a:lnTo>
                    <a:pt x="370994" y="278130"/>
                  </a:lnTo>
                  <a:lnTo>
                    <a:pt x="353678" y="260350"/>
                  </a:lnTo>
                  <a:lnTo>
                    <a:pt x="334081" y="241300"/>
                  </a:lnTo>
                  <a:lnTo>
                    <a:pt x="333076" y="238760"/>
                  </a:lnTo>
                  <a:lnTo>
                    <a:pt x="332953" y="160020"/>
                  </a:lnTo>
                  <a:lnTo>
                    <a:pt x="332819" y="134620"/>
                  </a:lnTo>
                  <a:lnTo>
                    <a:pt x="333784" y="132080"/>
                  </a:lnTo>
                  <a:lnTo>
                    <a:pt x="353247" y="113030"/>
                  </a:lnTo>
                  <a:lnTo>
                    <a:pt x="370430" y="95250"/>
                  </a:lnTo>
                  <a:lnTo>
                    <a:pt x="387582" y="78740"/>
                  </a:lnTo>
                  <a:lnTo>
                    <a:pt x="406971" y="58420"/>
                  </a:lnTo>
                  <a:lnTo>
                    <a:pt x="460846" y="58420"/>
                  </a:lnTo>
                  <a:lnTo>
                    <a:pt x="485052" y="57150"/>
                  </a:lnTo>
                  <a:lnTo>
                    <a:pt x="541431" y="57150"/>
                  </a:lnTo>
                  <a:lnTo>
                    <a:pt x="523824" y="39370"/>
                  </a:lnTo>
                  <a:lnTo>
                    <a:pt x="519827" y="38100"/>
                  </a:lnTo>
                  <a:close/>
                </a:path>
                <a:path w="647700" h="372110">
                  <a:moveTo>
                    <a:pt x="334773" y="293370"/>
                  </a:moveTo>
                  <a:lnTo>
                    <a:pt x="307415" y="293370"/>
                  </a:lnTo>
                  <a:lnTo>
                    <a:pt x="310889" y="294640"/>
                  </a:lnTo>
                  <a:lnTo>
                    <a:pt x="317089" y="304800"/>
                  </a:lnTo>
                  <a:lnTo>
                    <a:pt x="321335" y="308610"/>
                  </a:lnTo>
                  <a:lnTo>
                    <a:pt x="325887" y="314960"/>
                  </a:lnTo>
                  <a:lnTo>
                    <a:pt x="356408" y="314960"/>
                  </a:lnTo>
                  <a:lnTo>
                    <a:pt x="343505" y="304800"/>
                  </a:lnTo>
                  <a:lnTo>
                    <a:pt x="334773" y="293370"/>
                  </a:lnTo>
                  <a:close/>
                </a:path>
                <a:path w="647700" h="372110">
                  <a:moveTo>
                    <a:pt x="605672" y="196850"/>
                  </a:moveTo>
                  <a:lnTo>
                    <a:pt x="594341" y="196850"/>
                  </a:lnTo>
                  <a:lnTo>
                    <a:pt x="590393" y="201930"/>
                  </a:lnTo>
                  <a:lnTo>
                    <a:pt x="590291" y="217170"/>
                  </a:lnTo>
                  <a:lnTo>
                    <a:pt x="590415" y="231140"/>
                  </a:lnTo>
                  <a:lnTo>
                    <a:pt x="590537" y="237490"/>
                  </a:lnTo>
                  <a:lnTo>
                    <a:pt x="589725" y="240030"/>
                  </a:lnTo>
                  <a:lnTo>
                    <a:pt x="570254" y="259080"/>
                  </a:lnTo>
                  <a:lnTo>
                    <a:pt x="535674" y="294640"/>
                  </a:lnTo>
                  <a:lnTo>
                    <a:pt x="516329" y="313690"/>
                  </a:lnTo>
                  <a:lnTo>
                    <a:pt x="514222" y="314960"/>
                  </a:lnTo>
                  <a:lnTo>
                    <a:pt x="542063" y="314960"/>
                  </a:lnTo>
                  <a:lnTo>
                    <a:pt x="547045" y="309880"/>
                  </a:lnTo>
                  <a:lnTo>
                    <a:pt x="566441" y="290830"/>
                  </a:lnTo>
                  <a:lnTo>
                    <a:pt x="585861" y="270510"/>
                  </a:lnTo>
                  <a:lnTo>
                    <a:pt x="608197" y="248920"/>
                  </a:lnTo>
                  <a:lnTo>
                    <a:pt x="609524" y="245110"/>
                  </a:lnTo>
                  <a:lnTo>
                    <a:pt x="609305" y="214630"/>
                  </a:lnTo>
                  <a:lnTo>
                    <a:pt x="609162" y="201930"/>
                  </a:lnTo>
                  <a:lnTo>
                    <a:pt x="605672" y="196850"/>
                  </a:lnTo>
                  <a:close/>
                </a:path>
                <a:path w="647700" h="372110">
                  <a:moveTo>
                    <a:pt x="58438" y="255270"/>
                  </a:moveTo>
                  <a:lnTo>
                    <a:pt x="39500" y="255270"/>
                  </a:lnTo>
                  <a:lnTo>
                    <a:pt x="39128" y="265430"/>
                  </a:lnTo>
                  <a:lnTo>
                    <a:pt x="39135" y="270510"/>
                  </a:lnTo>
                  <a:lnTo>
                    <a:pt x="39420" y="290830"/>
                  </a:lnTo>
                  <a:lnTo>
                    <a:pt x="42837" y="293370"/>
                  </a:lnTo>
                  <a:lnTo>
                    <a:pt x="57610" y="294640"/>
                  </a:lnTo>
                  <a:lnTo>
                    <a:pt x="65008" y="294640"/>
                  </a:lnTo>
                  <a:lnTo>
                    <a:pt x="77079" y="293370"/>
                  </a:lnTo>
                  <a:lnTo>
                    <a:pt x="151410" y="293370"/>
                  </a:lnTo>
                  <a:lnTo>
                    <a:pt x="154294" y="290830"/>
                  </a:lnTo>
                  <a:lnTo>
                    <a:pt x="154254" y="279400"/>
                  </a:lnTo>
                  <a:lnTo>
                    <a:pt x="149936" y="275590"/>
                  </a:lnTo>
                  <a:lnTo>
                    <a:pt x="59508" y="275590"/>
                  </a:lnTo>
                  <a:lnTo>
                    <a:pt x="58020" y="274320"/>
                  </a:lnTo>
                  <a:lnTo>
                    <a:pt x="58438" y="255270"/>
                  </a:lnTo>
                  <a:close/>
                </a:path>
                <a:path w="647700" h="372110">
                  <a:moveTo>
                    <a:pt x="310209" y="254000"/>
                  </a:moveTo>
                  <a:lnTo>
                    <a:pt x="20361" y="254000"/>
                  </a:lnTo>
                  <a:lnTo>
                    <a:pt x="27566" y="255270"/>
                  </a:lnTo>
                  <a:lnTo>
                    <a:pt x="286925" y="255270"/>
                  </a:lnTo>
                  <a:lnTo>
                    <a:pt x="289314" y="256540"/>
                  </a:lnTo>
                  <a:lnTo>
                    <a:pt x="290882" y="260350"/>
                  </a:lnTo>
                  <a:lnTo>
                    <a:pt x="292595" y="265430"/>
                  </a:lnTo>
                  <a:lnTo>
                    <a:pt x="295112" y="270510"/>
                  </a:lnTo>
                  <a:lnTo>
                    <a:pt x="297524" y="275590"/>
                  </a:lnTo>
                  <a:lnTo>
                    <a:pt x="180961" y="275590"/>
                  </a:lnTo>
                  <a:lnTo>
                    <a:pt x="176715" y="279400"/>
                  </a:lnTo>
                  <a:lnTo>
                    <a:pt x="176827" y="290830"/>
                  </a:lnTo>
                  <a:lnTo>
                    <a:pt x="180912" y="294640"/>
                  </a:lnTo>
                  <a:lnTo>
                    <a:pt x="274814" y="294640"/>
                  </a:lnTo>
                  <a:lnTo>
                    <a:pt x="307415" y="293370"/>
                  </a:lnTo>
                  <a:lnTo>
                    <a:pt x="334773" y="293370"/>
                  </a:lnTo>
                  <a:lnTo>
                    <a:pt x="317309" y="270510"/>
                  </a:lnTo>
                  <a:lnTo>
                    <a:pt x="310209" y="254000"/>
                  </a:lnTo>
                  <a:close/>
                </a:path>
                <a:path w="647700" h="372110">
                  <a:moveTo>
                    <a:pt x="7422" y="195580"/>
                  </a:moveTo>
                  <a:lnTo>
                    <a:pt x="3007" y="198120"/>
                  </a:lnTo>
                  <a:lnTo>
                    <a:pt x="0" y="203200"/>
                  </a:lnTo>
                  <a:lnTo>
                    <a:pt x="0" y="248920"/>
                  </a:lnTo>
                  <a:lnTo>
                    <a:pt x="2959" y="254000"/>
                  </a:lnTo>
                  <a:lnTo>
                    <a:pt x="7374" y="255270"/>
                  </a:lnTo>
                  <a:lnTo>
                    <a:pt x="20361" y="254000"/>
                  </a:lnTo>
                  <a:lnTo>
                    <a:pt x="310209" y="254000"/>
                  </a:lnTo>
                  <a:lnTo>
                    <a:pt x="302562" y="236220"/>
                  </a:lnTo>
                  <a:lnTo>
                    <a:pt x="19790" y="236220"/>
                  </a:lnTo>
                  <a:lnTo>
                    <a:pt x="18720" y="234950"/>
                  </a:lnTo>
                  <a:lnTo>
                    <a:pt x="19219" y="215900"/>
                  </a:lnTo>
                  <a:lnTo>
                    <a:pt x="298293" y="215900"/>
                  </a:lnTo>
                  <a:lnTo>
                    <a:pt x="295862" y="198120"/>
                  </a:lnTo>
                  <a:lnTo>
                    <a:pt x="271542" y="198120"/>
                  </a:lnTo>
                  <a:lnTo>
                    <a:pt x="265470" y="196850"/>
                  </a:lnTo>
                  <a:lnTo>
                    <a:pt x="20401" y="196850"/>
                  </a:lnTo>
                  <a:lnTo>
                    <a:pt x="7422" y="195580"/>
                  </a:lnTo>
                  <a:close/>
                </a:path>
                <a:path w="647700" h="372110">
                  <a:moveTo>
                    <a:pt x="388121" y="215900"/>
                  </a:moveTo>
                  <a:lnTo>
                    <a:pt x="382902" y="215900"/>
                  </a:lnTo>
                  <a:lnTo>
                    <a:pt x="374676" y="223520"/>
                  </a:lnTo>
                  <a:lnTo>
                    <a:pt x="412005" y="252730"/>
                  </a:lnTo>
                  <a:lnTo>
                    <a:pt x="423850" y="254000"/>
                  </a:lnTo>
                  <a:lnTo>
                    <a:pt x="434380" y="252730"/>
                  </a:lnTo>
                  <a:lnTo>
                    <a:pt x="443766" y="250190"/>
                  </a:lnTo>
                  <a:lnTo>
                    <a:pt x="452141" y="246380"/>
                  </a:lnTo>
                  <a:lnTo>
                    <a:pt x="459636" y="241300"/>
                  </a:lnTo>
                  <a:lnTo>
                    <a:pt x="464196" y="234950"/>
                  </a:lnTo>
                  <a:lnTo>
                    <a:pt x="428265" y="234950"/>
                  </a:lnTo>
                  <a:lnTo>
                    <a:pt x="418480" y="233680"/>
                  </a:lnTo>
                  <a:lnTo>
                    <a:pt x="409377" y="231140"/>
                  </a:lnTo>
                  <a:lnTo>
                    <a:pt x="400971" y="227330"/>
                  </a:lnTo>
                  <a:lnTo>
                    <a:pt x="393276" y="220980"/>
                  </a:lnTo>
                  <a:lnTo>
                    <a:pt x="388121" y="215900"/>
                  </a:lnTo>
                  <a:close/>
                </a:path>
                <a:path w="647700" h="372110">
                  <a:moveTo>
                    <a:pt x="532646" y="114300"/>
                  </a:moveTo>
                  <a:lnTo>
                    <a:pt x="526783" y="116840"/>
                  </a:lnTo>
                  <a:lnTo>
                    <a:pt x="516728" y="143510"/>
                  </a:lnTo>
                  <a:lnTo>
                    <a:pt x="495019" y="200660"/>
                  </a:lnTo>
                  <a:lnTo>
                    <a:pt x="487573" y="219710"/>
                  </a:lnTo>
                  <a:lnTo>
                    <a:pt x="483872" y="229870"/>
                  </a:lnTo>
                  <a:lnTo>
                    <a:pt x="480230" y="238760"/>
                  </a:lnTo>
                  <a:lnTo>
                    <a:pt x="477391" y="247650"/>
                  </a:lnTo>
                  <a:lnTo>
                    <a:pt x="481163" y="254000"/>
                  </a:lnTo>
                  <a:lnTo>
                    <a:pt x="493105" y="254000"/>
                  </a:lnTo>
                  <a:lnTo>
                    <a:pt x="496064" y="251460"/>
                  </a:lnTo>
                  <a:lnTo>
                    <a:pt x="497721" y="246380"/>
                  </a:lnTo>
                  <a:lnTo>
                    <a:pt x="500342" y="240030"/>
                  </a:lnTo>
                  <a:lnTo>
                    <a:pt x="508312" y="218440"/>
                  </a:lnTo>
                  <a:lnTo>
                    <a:pt x="543952" y="125730"/>
                  </a:lnTo>
                  <a:lnTo>
                    <a:pt x="542738" y="120650"/>
                  </a:lnTo>
                  <a:lnTo>
                    <a:pt x="532646" y="114300"/>
                  </a:lnTo>
                  <a:close/>
                </a:path>
                <a:path w="647700" h="372110">
                  <a:moveTo>
                    <a:pt x="543309" y="234950"/>
                  </a:moveTo>
                  <a:lnTo>
                    <a:pt x="533200" y="234950"/>
                  </a:lnTo>
                  <a:lnTo>
                    <a:pt x="528697" y="238760"/>
                  </a:lnTo>
                  <a:lnTo>
                    <a:pt x="528697" y="248920"/>
                  </a:lnTo>
                  <a:lnTo>
                    <a:pt x="532581" y="254000"/>
                  </a:lnTo>
                  <a:lnTo>
                    <a:pt x="543140" y="254000"/>
                  </a:lnTo>
                  <a:lnTo>
                    <a:pt x="547482" y="250190"/>
                  </a:lnTo>
                  <a:lnTo>
                    <a:pt x="547507" y="238760"/>
                  </a:lnTo>
                  <a:lnTo>
                    <a:pt x="543309" y="234950"/>
                  </a:lnTo>
                  <a:close/>
                </a:path>
                <a:path w="647700" h="372110">
                  <a:moveTo>
                    <a:pt x="298293" y="215900"/>
                  </a:moveTo>
                  <a:lnTo>
                    <a:pt x="278578" y="215900"/>
                  </a:lnTo>
                  <a:lnTo>
                    <a:pt x="278892" y="223520"/>
                  </a:lnTo>
                  <a:lnTo>
                    <a:pt x="279020" y="226060"/>
                  </a:lnTo>
                  <a:lnTo>
                    <a:pt x="280661" y="231140"/>
                  </a:lnTo>
                  <a:lnTo>
                    <a:pt x="281762" y="236220"/>
                  </a:lnTo>
                  <a:lnTo>
                    <a:pt x="302562" y="236220"/>
                  </a:lnTo>
                  <a:lnTo>
                    <a:pt x="300377" y="231140"/>
                  </a:lnTo>
                  <a:lnTo>
                    <a:pt x="298293" y="215900"/>
                  </a:lnTo>
                  <a:close/>
                </a:path>
                <a:path w="647700" h="372110">
                  <a:moveTo>
                    <a:pt x="420562" y="116840"/>
                  </a:moveTo>
                  <a:lnTo>
                    <a:pt x="383967" y="142240"/>
                  </a:lnTo>
                  <a:lnTo>
                    <a:pt x="382564" y="153670"/>
                  </a:lnTo>
                  <a:lnTo>
                    <a:pt x="384100" y="163830"/>
                  </a:lnTo>
                  <a:lnTo>
                    <a:pt x="388424" y="171450"/>
                  </a:lnTo>
                  <a:lnTo>
                    <a:pt x="395367" y="179070"/>
                  </a:lnTo>
                  <a:lnTo>
                    <a:pt x="404759" y="184150"/>
                  </a:lnTo>
                  <a:lnTo>
                    <a:pt x="413279" y="186690"/>
                  </a:lnTo>
                  <a:lnTo>
                    <a:pt x="438607" y="198120"/>
                  </a:lnTo>
                  <a:lnTo>
                    <a:pt x="446134" y="200660"/>
                  </a:lnTo>
                  <a:lnTo>
                    <a:pt x="452543" y="205740"/>
                  </a:lnTo>
                  <a:lnTo>
                    <a:pt x="451964" y="223520"/>
                  </a:lnTo>
                  <a:lnTo>
                    <a:pt x="445161" y="229870"/>
                  </a:lnTo>
                  <a:lnTo>
                    <a:pt x="433307" y="233680"/>
                  </a:lnTo>
                  <a:lnTo>
                    <a:pt x="430758" y="234950"/>
                  </a:lnTo>
                  <a:lnTo>
                    <a:pt x="464196" y="234950"/>
                  </a:lnTo>
                  <a:lnTo>
                    <a:pt x="467844" y="229870"/>
                  </a:lnTo>
                  <a:lnTo>
                    <a:pt x="471235" y="217170"/>
                  </a:lnTo>
                  <a:lnTo>
                    <a:pt x="469744" y="204470"/>
                  </a:lnTo>
                  <a:lnTo>
                    <a:pt x="441108" y="177800"/>
                  </a:lnTo>
                  <a:lnTo>
                    <a:pt x="418284" y="168910"/>
                  </a:lnTo>
                  <a:lnTo>
                    <a:pt x="410710" y="165100"/>
                  </a:lnTo>
                  <a:lnTo>
                    <a:pt x="404152" y="160020"/>
                  </a:lnTo>
                  <a:lnTo>
                    <a:pt x="401388" y="153670"/>
                  </a:lnTo>
                  <a:lnTo>
                    <a:pt x="402559" y="147320"/>
                  </a:lnTo>
                  <a:lnTo>
                    <a:pt x="407807" y="140970"/>
                  </a:lnTo>
                  <a:lnTo>
                    <a:pt x="414643" y="135890"/>
                  </a:lnTo>
                  <a:lnTo>
                    <a:pt x="422556" y="134620"/>
                  </a:lnTo>
                  <a:lnTo>
                    <a:pt x="468127" y="134620"/>
                  </a:lnTo>
                  <a:lnTo>
                    <a:pt x="464050" y="130810"/>
                  </a:lnTo>
                  <a:lnTo>
                    <a:pt x="451364" y="123190"/>
                  </a:lnTo>
                  <a:lnTo>
                    <a:pt x="436584" y="118110"/>
                  </a:lnTo>
                  <a:lnTo>
                    <a:pt x="420562" y="116840"/>
                  </a:lnTo>
                  <a:close/>
                </a:path>
                <a:path w="647700" h="372110">
                  <a:moveTo>
                    <a:pt x="295661" y="176530"/>
                  </a:moveTo>
                  <a:lnTo>
                    <a:pt x="274589" y="176530"/>
                  </a:lnTo>
                  <a:lnTo>
                    <a:pt x="276471" y="177800"/>
                  </a:lnTo>
                  <a:lnTo>
                    <a:pt x="274613" y="186690"/>
                  </a:lnTo>
                  <a:lnTo>
                    <a:pt x="277661" y="193040"/>
                  </a:lnTo>
                  <a:lnTo>
                    <a:pt x="271542" y="198120"/>
                  </a:lnTo>
                  <a:lnTo>
                    <a:pt x="295862" y="198120"/>
                  </a:lnTo>
                  <a:lnTo>
                    <a:pt x="294299" y="186690"/>
                  </a:lnTo>
                  <a:lnTo>
                    <a:pt x="295661" y="176530"/>
                  </a:lnTo>
                  <a:close/>
                </a:path>
                <a:path w="647700" h="372110">
                  <a:moveTo>
                    <a:pt x="477207" y="0"/>
                  </a:moveTo>
                  <a:lnTo>
                    <a:pt x="430352" y="2540"/>
                  </a:lnTo>
                  <a:lnTo>
                    <a:pt x="386449" y="16510"/>
                  </a:lnTo>
                  <a:lnTo>
                    <a:pt x="347343" y="39370"/>
                  </a:lnTo>
                  <a:lnTo>
                    <a:pt x="314882" y="72390"/>
                  </a:lnTo>
                  <a:lnTo>
                    <a:pt x="290914" y="111760"/>
                  </a:lnTo>
                  <a:lnTo>
                    <a:pt x="288887" y="116840"/>
                  </a:lnTo>
                  <a:lnTo>
                    <a:pt x="286499" y="118110"/>
                  </a:lnTo>
                  <a:lnTo>
                    <a:pt x="218869" y="118110"/>
                  </a:lnTo>
                  <a:lnTo>
                    <a:pt x="214993" y="121920"/>
                  </a:lnTo>
                  <a:lnTo>
                    <a:pt x="214977" y="133350"/>
                  </a:lnTo>
                  <a:lnTo>
                    <a:pt x="218885" y="137160"/>
                  </a:lnTo>
                  <a:lnTo>
                    <a:pt x="281803" y="137160"/>
                  </a:lnTo>
                  <a:lnTo>
                    <a:pt x="280653" y="142240"/>
                  </a:lnTo>
                  <a:lnTo>
                    <a:pt x="279012" y="146050"/>
                  </a:lnTo>
                  <a:lnTo>
                    <a:pt x="278530" y="156210"/>
                  </a:lnTo>
                  <a:lnTo>
                    <a:pt x="275997" y="157480"/>
                  </a:lnTo>
                  <a:lnTo>
                    <a:pt x="42717" y="157480"/>
                  </a:lnTo>
                  <a:lnTo>
                    <a:pt x="39371" y="160020"/>
                  </a:lnTo>
                  <a:lnTo>
                    <a:pt x="39122" y="185420"/>
                  </a:lnTo>
                  <a:lnTo>
                    <a:pt x="39508" y="195580"/>
                  </a:lnTo>
                  <a:lnTo>
                    <a:pt x="38237" y="196850"/>
                  </a:lnTo>
                  <a:lnTo>
                    <a:pt x="59258" y="196850"/>
                  </a:lnTo>
                  <a:lnTo>
                    <a:pt x="57988" y="195580"/>
                  </a:lnTo>
                  <a:lnTo>
                    <a:pt x="58519" y="176530"/>
                  </a:lnTo>
                  <a:lnTo>
                    <a:pt x="295661" y="176530"/>
                  </a:lnTo>
                  <a:lnTo>
                    <a:pt x="300256" y="142240"/>
                  </a:lnTo>
                  <a:lnTo>
                    <a:pt x="317228" y="102870"/>
                  </a:lnTo>
                  <a:lnTo>
                    <a:pt x="343513" y="68580"/>
                  </a:lnTo>
                  <a:lnTo>
                    <a:pt x="377414" y="41910"/>
                  </a:lnTo>
                  <a:lnTo>
                    <a:pt x="417229" y="25400"/>
                  </a:lnTo>
                  <a:lnTo>
                    <a:pt x="461260" y="19050"/>
                  </a:lnTo>
                  <a:lnTo>
                    <a:pt x="541043" y="19050"/>
                  </a:lnTo>
                  <a:lnTo>
                    <a:pt x="520308" y="8890"/>
                  </a:lnTo>
                  <a:lnTo>
                    <a:pt x="477207" y="0"/>
                  </a:lnTo>
                  <a:close/>
                </a:path>
                <a:path w="647700" h="372110">
                  <a:moveTo>
                    <a:pt x="541431" y="57150"/>
                  </a:moveTo>
                  <a:lnTo>
                    <a:pt x="513249" y="57150"/>
                  </a:lnTo>
                  <a:lnTo>
                    <a:pt x="515863" y="58420"/>
                  </a:lnTo>
                  <a:lnTo>
                    <a:pt x="518557" y="60960"/>
                  </a:lnTo>
                  <a:lnTo>
                    <a:pt x="545856" y="88900"/>
                  </a:lnTo>
                  <a:lnTo>
                    <a:pt x="559708" y="102870"/>
                  </a:lnTo>
                  <a:lnTo>
                    <a:pt x="573988" y="115570"/>
                  </a:lnTo>
                  <a:lnTo>
                    <a:pt x="582248" y="124460"/>
                  </a:lnTo>
                  <a:lnTo>
                    <a:pt x="587845" y="134620"/>
                  </a:lnTo>
                  <a:lnTo>
                    <a:pt x="590557" y="144780"/>
                  </a:lnTo>
                  <a:lnTo>
                    <a:pt x="590159" y="156210"/>
                  </a:lnTo>
                  <a:lnTo>
                    <a:pt x="589757" y="158750"/>
                  </a:lnTo>
                  <a:lnTo>
                    <a:pt x="590047" y="161290"/>
                  </a:lnTo>
                  <a:lnTo>
                    <a:pt x="590409" y="170180"/>
                  </a:lnTo>
                  <a:lnTo>
                    <a:pt x="594204" y="173990"/>
                  </a:lnTo>
                  <a:lnTo>
                    <a:pt x="605471" y="173990"/>
                  </a:lnTo>
                  <a:lnTo>
                    <a:pt x="609057" y="170180"/>
                  </a:lnTo>
                  <a:lnTo>
                    <a:pt x="609165" y="132080"/>
                  </a:lnTo>
                  <a:lnTo>
                    <a:pt x="609307" y="127000"/>
                  </a:lnTo>
                  <a:lnTo>
                    <a:pt x="607521" y="123190"/>
                  </a:lnTo>
                  <a:lnTo>
                    <a:pt x="584394" y="100330"/>
                  </a:lnTo>
                  <a:lnTo>
                    <a:pt x="541431" y="57150"/>
                  </a:lnTo>
                  <a:close/>
                </a:path>
                <a:path w="647700" h="372110">
                  <a:moveTo>
                    <a:pt x="188021" y="118110"/>
                  </a:moveTo>
                  <a:lnTo>
                    <a:pt x="82072" y="118110"/>
                  </a:lnTo>
                  <a:lnTo>
                    <a:pt x="78703" y="121920"/>
                  </a:lnTo>
                  <a:lnTo>
                    <a:pt x="78338" y="146050"/>
                  </a:lnTo>
                  <a:lnTo>
                    <a:pt x="78960" y="156210"/>
                  </a:lnTo>
                  <a:lnTo>
                    <a:pt x="77296" y="157480"/>
                  </a:lnTo>
                  <a:lnTo>
                    <a:pt x="97794" y="157480"/>
                  </a:lnTo>
                  <a:lnTo>
                    <a:pt x="97303" y="138430"/>
                  </a:lnTo>
                  <a:lnTo>
                    <a:pt x="98365" y="137160"/>
                  </a:lnTo>
                  <a:lnTo>
                    <a:pt x="188262" y="137160"/>
                  </a:lnTo>
                  <a:lnTo>
                    <a:pt x="192589" y="133350"/>
                  </a:lnTo>
                  <a:lnTo>
                    <a:pt x="192171" y="121920"/>
                  </a:lnTo>
                  <a:lnTo>
                    <a:pt x="188021" y="118110"/>
                  </a:lnTo>
                  <a:close/>
                </a:path>
                <a:path w="647700" h="372110">
                  <a:moveTo>
                    <a:pt x="468127" y="134620"/>
                  </a:moveTo>
                  <a:lnTo>
                    <a:pt x="422556" y="134620"/>
                  </a:lnTo>
                  <a:lnTo>
                    <a:pt x="438759" y="137160"/>
                  </a:lnTo>
                  <a:lnTo>
                    <a:pt x="445764" y="140970"/>
                  </a:lnTo>
                  <a:lnTo>
                    <a:pt x="457127" y="148590"/>
                  </a:lnTo>
                  <a:lnTo>
                    <a:pt x="462442" y="148590"/>
                  </a:lnTo>
                  <a:lnTo>
                    <a:pt x="468489" y="140970"/>
                  </a:lnTo>
                  <a:lnTo>
                    <a:pt x="468127" y="134620"/>
                  </a:lnTo>
                  <a:close/>
                </a:path>
              </a:pathLst>
            </a:custGeom>
            <a:solidFill>
              <a:srgbClr val="06B8C9"/>
            </a:solidFill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47" name="object 47"/>
            <p:cNvSpPr/>
            <p:nvPr/>
          </p:nvSpPr>
          <p:spPr>
            <a:xfrm>
              <a:off x="12104654" y="9398433"/>
              <a:ext cx="594360" cy="379095"/>
            </a:xfrm>
            <a:custGeom>
              <a:avLst/>
              <a:gdLst/>
              <a:ahLst/>
              <a:cxnLst/>
              <a:rect l="l" t="t" r="r" b="b"/>
              <a:pathLst>
                <a:path w="594359" h="379095">
                  <a:moveTo>
                    <a:pt x="104" y="0"/>
                  </a:moveTo>
                  <a:lnTo>
                    <a:pt x="16316" y="11874"/>
                  </a:lnTo>
                  <a:lnTo>
                    <a:pt x="32221" y="23522"/>
                  </a:lnTo>
                  <a:lnTo>
                    <a:pt x="47920" y="35021"/>
                  </a:lnTo>
                  <a:lnTo>
                    <a:pt x="85176" y="62328"/>
                  </a:lnTo>
                  <a:lnTo>
                    <a:pt x="128485" y="94112"/>
                  </a:lnTo>
                  <a:lnTo>
                    <a:pt x="152469" y="111762"/>
                  </a:lnTo>
                  <a:lnTo>
                    <a:pt x="154592" y="112703"/>
                  </a:lnTo>
                  <a:lnTo>
                    <a:pt x="157672" y="112277"/>
                  </a:lnTo>
                  <a:lnTo>
                    <a:pt x="194086" y="107335"/>
                  </a:lnTo>
                  <a:lnTo>
                    <a:pt x="230505" y="102422"/>
                  </a:lnTo>
                  <a:lnTo>
                    <a:pt x="266924" y="97497"/>
                  </a:lnTo>
                  <a:lnTo>
                    <a:pt x="303338" y="92519"/>
                  </a:lnTo>
                  <a:lnTo>
                    <a:pt x="307351" y="91972"/>
                  </a:lnTo>
                  <a:lnTo>
                    <a:pt x="308525" y="94151"/>
                  </a:lnTo>
                  <a:lnTo>
                    <a:pt x="310125" y="96724"/>
                  </a:lnTo>
                  <a:lnTo>
                    <a:pt x="321300" y="114624"/>
                  </a:lnTo>
                  <a:lnTo>
                    <a:pt x="332486" y="132515"/>
                  </a:lnTo>
                  <a:lnTo>
                    <a:pt x="343650" y="150418"/>
                  </a:lnTo>
                  <a:lnTo>
                    <a:pt x="354756" y="168359"/>
                  </a:lnTo>
                  <a:lnTo>
                    <a:pt x="357241" y="172396"/>
                  </a:lnTo>
                  <a:lnTo>
                    <a:pt x="359356" y="174093"/>
                  </a:lnTo>
                  <a:lnTo>
                    <a:pt x="364728" y="173233"/>
                  </a:lnTo>
                  <a:lnTo>
                    <a:pt x="395023" y="168457"/>
                  </a:lnTo>
                  <a:lnTo>
                    <a:pt x="425339" y="163813"/>
                  </a:lnTo>
                  <a:lnTo>
                    <a:pt x="455657" y="159182"/>
                  </a:lnTo>
                  <a:lnTo>
                    <a:pt x="485956" y="154447"/>
                  </a:lnTo>
                  <a:lnTo>
                    <a:pt x="490628" y="153699"/>
                  </a:lnTo>
                  <a:lnTo>
                    <a:pt x="492228" y="154841"/>
                  </a:lnTo>
                  <a:lnTo>
                    <a:pt x="493877" y="158838"/>
                  </a:lnTo>
                  <a:lnTo>
                    <a:pt x="505426" y="186715"/>
                  </a:lnTo>
                  <a:lnTo>
                    <a:pt x="517022" y="214575"/>
                  </a:lnTo>
                  <a:lnTo>
                    <a:pt x="528588" y="242447"/>
                  </a:lnTo>
                  <a:lnTo>
                    <a:pt x="540052" y="270359"/>
                  </a:lnTo>
                  <a:lnTo>
                    <a:pt x="542231" y="275715"/>
                  </a:lnTo>
                  <a:lnTo>
                    <a:pt x="544161" y="276190"/>
                  </a:lnTo>
                  <a:lnTo>
                    <a:pt x="549123" y="274075"/>
                  </a:lnTo>
                  <a:lnTo>
                    <a:pt x="560039" y="269528"/>
                  </a:lnTo>
                  <a:lnTo>
                    <a:pt x="571106" y="265080"/>
                  </a:lnTo>
                  <a:lnTo>
                    <a:pt x="582385" y="260620"/>
                  </a:lnTo>
                  <a:lnTo>
                    <a:pt x="593939" y="256037"/>
                  </a:lnTo>
                  <a:lnTo>
                    <a:pt x="588820" y="286761"/>
                  </a:lnTo>
                  <a:lnTo>
                    <a:pt x="583723" y="317363"/>
                  </a:lnTo>
                  <a:lnTo>
                    <a:pt x="578621" y="348001"/>
                  </a:lnTo>
                  <a:lnTo>
                    <a:pt x="573489" y="378833"/>
                  </a:lnTo>
                  <a:lnTo>
                    <a:pt x="542969" y="363578"/>
                  </a:lnTo>
                  <a:lnTo>
                    <a:pt x="512574" y="348386"/>
                  </a:lnTo>
                  <a:lnTo>
                    <a:pt x="482209" y="333211"/>
                  </a:lnTo>
                  <a:lnTo>
                    <a:pt x="451779" y="318006"/>
                  </a:lnTo>
                  <a:lnTo>
                    <a:pt x="454063" y="315240"/>
                  </a:lnTo>
                  <a:lnTo>
                    <a:pt x="457143" y="314878"/>
                  </a:lnTo>
                  <a:lnTo>
                    <a:pt x="459732" y="313816"/>
                  </a:lnTo>
                  <a:lnTo>
                    <a:pt x="469186" y="309941"/>
                  </a:lnTo>
                  <a:lnTo>
                    <a:pt x="478656" y="306104"/>
                  </a:lnTo>
                  <a:lnTo>
                    <a:pt x="488153" y="302337"/>
                  </a:lnTo>
                  <a:lnTo>
                    <a:pt x="497689" y="298674"/>
                  </a:lnTo>
                  <a:lnTo>
                    <a:pt x="501323" y="297307"/>
                  </a:lnTo>
                  <a:lnTo>
                    <a:pt x="501476" y="295948"/>
                  </a:lnTo>
                  <a:lnTo>
                    <a:pt x="481252" y="250761"/>
                  </a:lnTo>
                  <a:lnTo>
                    <a:pt x="462651" y="208704"/>
                  </a:lnTo>
                  <a:lnTo>
                    <a:pt x="461252" y="205528"/>
                  </a:lnTo>
                  <a:lnTo>
                    <a:pt x="459772" y="204949"/>
                  </a:lnTo>
                  <a:lnTo>
                    <a:pt x="456379" y="205479"/>
                  </a:lnTo>
                  <a:lnTo>
                    <a:pt x="425286" y="210312"/>
                  </a:lnTo>
                  <a:lnTo>
                    <a:pt x="394186" y="215093"/>
                  </a:lnTo>
                  <a:lnTo>
                    <a:pt x="363086" y="219887"/>
                  </a:lnTo>
                  <a:lnTo>
                    <a:pt x="331999" y="224755"/>
                  </a:lnTo>
                  <a:lnTo>
                    <a:pt x="327881" y="225415"/>
                  </a:lnTo>
                  <a:lnTo>
                    <a:pt x="326804" y="223541"/>
                  </a:lnTo>
                  <a:lnTo>
                    <a:pt x="325412" y="220743"/>
                  </a:lnTo>
                  <a:lnTo>
                    <a:pt x="316417" y="202738"/>
                  </a:lnTo>
                  <a:lnTo>
                    <a:pt x="307411" y="184740"/>
                  </a:lnTo>
                  <a:lnTo>
                    <a:pt x="298442" y="166724"/>
                  </a:lnTo>
                  <a:lnTo>
                    <a:pt x="289555" y="148665"/>
                  </a:lnTo>
                  <a:lnTo>
                    <a:pt x="287512" y="144492"/>
                  </a:lnTo>
                  <a:lnTo>
                    <a:pt x="285542" y="143511"/>
                  </a:lnTo>
                  <a:lnTo>
                    <a:pt x="280846" y="144210"/>
                  </a:lnTo>
                  <a:lnTo>
                    <a:pt x="247484" y="149089"/>
                  </a:lnTo>
                  <a:lnTo>
                    <a:pt x="214108" y="153883"/>
                  </a:lnTo>
                  <a:lnTo>
                    <a:pt x="180727" y="158646"/>
                  </a:lnTo>
                  <a:lnTo>
                    <a:pt x="147346" y="163430"/>
                  </a:lnTo>
                  <a:lnTo>
                    <a:pt x="144580" y="163832"/>
                  </a:lnTo>
                  <a:lnTo>
                    <a:pt x="142554" y="163213"/>
                  </a:lnTo>
                  <a:lnTo>
                    <a:pt x="140302" y="161596"/>
                  </a:lnTo>
                  <a:lnTo>
                    <a:pt x="106239" y="137220"/>
                  </a:lnTo>
                  <a:lnTo>
                    <a:pt x="72157" y="112865"/>
                  </a:lnTo>
                  <a:lnTo>
                    <a:pt x="38064" y="88524"/>
                  </a:lnTo>
                  <a:lnTo>
                    <a:pt x="3964" y="64188"/>
                  </a:lnTo>
                  <a:lnTo>
                    <a:pt x="0" y="61430"/>
                  </a:lnTo>
                  <a:lnTo>
                    <a:pt x="32" y="58245"/>
                  </a:lnTo>
                  <a:lnTo>
                    <a:pt x="104" y="43995"/>
                  </a:lnTo>
                  <a:lnTo>
                    <a:pt x="122" y="29620"/>
                  </a:lnTo>
                  <a:lnTo>
                    <a:pt x="113" y="14996"/>
                  </a:lnTo>
                  <a:lnTo>
                    <a:pt x="104" y="0"/>
                  </a:lnTo>
                  <a:close/>
                </a:path>
              </a:pathLst>
            </a:custGeom>
            <a:ln w="16083">
              <a:solidFill>
                <a:srgbClr val="DC3D46"/>
              </a:solidFill>
            </a:ln>
          </p:spPr>
          <p:txBody>
            <a:bodyPr wrap="square" lIns="0" tIns="0" rIns="0" bIns="0" rtlCol="0"/>
            <a:lstStyle/>
            <a:p>
              <a:endParaRPr sz="1023"/>
            </a:p>
          </p:txBody>
        </p:sp>
        <p:sp>
          <p:nvSpPr>
            <p:cNvPr id="48" name="object 48"/>
            <p:cNvSpPr/>
            <p:nvPr/>
          </p:nvSpPr>
          <p:spPr>
            <a:xfrm>
              <a:off x="12115107" y="7892060"/>
              <a:ext cx="482600" cy="518159"/>
            </a:xfrm>
            <a:custGeom>
              <a:avLst/>
              <a:gdLst/>
              <a:ahLst/>
              <a:cxnLst/>
              <a:rect l="l" t="t" r="r" b="b"/>
              <a:pathLst>
                <a:path w="482600" h="518159">
                  <a:moveTo>
                    <a:pt x="344124" y="472440"/>
                  </a:moveTo>
                  <a:lnTo>
                    <a:pt x="315667" y="472440"/>
                  </a:lnTo>
                  <a:lnTo>
                    <a:pt x="324025" y="481330"/>
                  </a:lnTo>
                  <a:lnTo>
                    <a:pt x="330092" y="487680"/>
                  </a:lnTo>
                  <a:lnTo>
                    <a:pt x="342277" y="499110"/>
                  </a:lnTo>
                  <a:lnTo>
                    <a:pt x="348443" y="505460"/>
                  </a:lnTo>
                  <a:lnTo>
                    <a:pt x="355133" y="509270"/>
                  </a:lnTo>
                  <a:lnTo>
                    <a:pt x="362349" y="513080"/>
                  </a:lnTo>
                  <a:lnTo>
                    <a:pt x="370093" y="516890"/>
                  </a:lnTo>
                  <a:lnTo>
                    <a:pt x="376044" y="516890"/>
                  </a:lnTo>
                  <a:lnTo>
                    <a:pt x="378593" y="518160"/>
                  </a:lnTo>
                  <a:lnTo>
                    <a:pt x="395858" y="518160"/>
                  </a:lnTo>
                  <a:lnTo>
                    <a:pt x="405690" y="515620"/>
                  </a:lnTo>
                  <a:lnTo>
                    <a:pt x="414790" y="513080"/>
                  </a:lnTo>
                  <a:lnTo>
                    <a:pt x="423164" y="508000"/>
                  </a:lnTo>
                  <a:lnTo>
                    <a:pt x="430815" y="501650"/>
                  </a:lnTo>
                  <a:lnTo>
                    <a:pt x="434588" y="497840"/>
                  </a:lnTo>
                  <a:lnTo>
                    <a:pt x="378797" y="497840"/>
                  </a:lnTo>
                  <a:lnTo>
                    <a:pt x="368607" y="494030"/>
                  </a:lnTo>
                  <a:lnTo>
                    <a:pt x="359140" y="487680"/>
                  </a:lnTo>
                  <a:lnTo>
                    <a:pt x="353253" y="482600"/>
                  </a:lnTo>
                  <a:lnTo>
                    <a:pt x="344124" y="472440"/>
                  </a:lnTo>
                  <a:close/>
                </a:path>
                <a:path w="482600" h="518159">
                  <a:moveTo>
                    <a:pt x="418239" y="431800"/>
                  </a:moveTo>
                  <a:lnTo>
                    <a:pt x="390133" y="431800"/>
                  </a:lnTo>
                  <a:lnTo>
                    <a:pt x="398387" y="439420"/>
                  </a:lnTo>
                  <a:lnTo>
                    <a:pt x="404432" y="447040"/>
                  </a:lnTo>
                  <a:lnTo>
                    <a:pt x="409314" y="454660"/>
                  </a:lnTo>
                  <a:lnTo>
                    <a:pt x="412368" y="463550"/>
                  </a:lnTo>
                  <a:lnTo>
                    <a:pt x="413896" y="471170"/>
                  </a:lnTo>
                  <a:lnTo>
                    <a:pt x="413606" y="478790"/>
                  </a:lnTo>
                  <a:lnTo>
                    <a:pt x="409754" y="491490"/>
                  </a:lnTo>
                  <a:lnTo>
                    <a:pt x="406618" y="495300"/>
                  </a:lnTo>
                  <a:lnTo>
                    <a:pt x="401077" y="496570"/>
                  </a:lnTo>
                  <a:lnTo>
                    <a:pt x="389643" y="497840"/>
                  </a:lnTo>
                  <a:lnTo>
                    <a:pt x="434588" y="497840"/>
                  </a:lnTo>
                  <a:lnTo>
                    <a:pt x="448350" y="483870"/>
                  </a:lnTo>
                  <a:lnTo>
                    <a:pt x="456993" y="474980"/>
                  </a:lnTo>
                  <a:lnTo>
                    <a:pt x="461867" y="469900"/>
                  </a:lnTo>
                  <a:lnTo>
                    <a:pt x="434177" y="469900"/>
                  </a:lnTo>
                  <a:lnTo>
                    <a:pt x="433260" y="464820"/>
                  </a:lnTo>
                  <a:lnTo>
                    <a:pt x="420566" y="434340"/>
                  </a:lnTo>
                  <a:lnTo>
                    <a:pt x="418239" y="431800"/>
                  </a:lnTo>
                  <a:close/>
                </a:path>
                <a:path w="482600" h="518159">
                  <a:moveTo>
                    <a:pt x="252956" y="0"/>
                  </a:moveTo>
                  <a:lnTo>
                    <a:pt x="200736" y="3810"/>
                  </a:lnTo>
                  <a:lnTo>
                    <a:pt x="159768" y="13970"/>
                  </a:lnTo>
                  <a:lnTo>
                    <a:pt x="122429" y="31750"/>
                  </a:lnTo>
                  <a:lnTo>
                    <a:pt x="88639" y="55880"/>
                  </a:lnTo>
                  <a:lnTo>
                    <a:pt x="58319" y="85090"/>
                  </a:lnTo>
                  <a:lnTo>
                    <a:pt x="30226" y="124460"/>
                  </a:lnTo>
                  <a:lnTo>
                    <a:pt x="11024" y="168910"/>
                  </a:lnTo>
                  <a:lnTo>
                    <a:pt x="890" y="214630"/>
                  </a:lnTo>
                  <a:lnTo>
                    <a:pt x="0" y="261620"/>
                  </a:lnTo>
                  <a:lnTo>
                    <a:pt x="8528" y="308610"/>
                  </a:lnTo>
                  <a:lnTo>
                    <a:pt x="26651" y="354330"/>
                  </a:lnTo>
                  <a:lnTo>
                    <a:pt x="51363" y="392430"/>
                  </a:lnTo>
                  <a:lnTo>
                    <a:pt x="82859" y="425450"/>
                  </a:lnTo>
                  <a:lnTo>
                    <a:pt x="120239" y="452120"/>
                  </a:lnTo>
                  <a:lnTo>
                    <a:pt x="162603" y="471170"/>
                  </a:lnTo>
                  <a:lnTo>
                    <a:pt x="209050" y="482600"/>
                  </a:lnTo>
                  <a:lnTo>
                    <a:pt x="258680" y="482600"/>
                  </a:lnTo>
                  <a:lnTo>
                    <a:pt x="310593" y="473710"/>
                  </a:lnTo>
                  <a:lnTo>
                    <a:pt x="313681" y="472440"/>
                  </a:lnTo>
                  <a:lnTo>
                    <a:pt x="344124" y="472440"/>
                  </a:lnTo>
                  <a:lnTo>
                    <a:pt x="341851" y="469900"/>
                  </a:lnTo>
                  <a:lnTo>
                    <a:pt x="336077" y="464820"/>
                  </a:lnTo>
                  <a:lnTo>
                    <a:pt x="232452" y="464820"/>
                  </a:lnTo>
                  <a:lnTo>
                    <a:pt x="230193" y="463550"/>
                  </a:lnTo>
                  <a:lnTo>
                    <a:pt x="228801" y="463550"/>
                  </a:lnTo>
                  <a:lnTo>
                    <a:pt x="214809" y="462280"/>
                  </a:lnTo>
                  <a:lnTo>
                    <a:pt x="173821" y="453390"/>
                  </a:lnTo>
                  <a:lnTo>
                    <a:pt x="126401" y="431800"/>
                  </a:lnTo>
                  <a:lnTo>
                    <a:pt x="111788" y="421640"/>
                  </a:lnTo>
                  <a:lnTo>
                    <a:pt x="109029" y="420370"/>
                  </a:lnTo>
                  <a:lnTo>
                    <a:pt x="109142" y="419100"/>
                  </a:lnTo>
                  <a:lnTo>
                    <a:pt x="121211" y="407670"/>
                  </a:lnTo>
                  <a:lnTo>
                    <a:pt x="122430" y="406400"/>
                  </a:lnTo>
                  <a:lnTo>
                    <a:pt x="92254" y="406400"/>
                  </a:lnTo>
                  <a:lnTo>
                    <a:pt x="89560" y="403860"/>
                  </a:lnTo>
                  <a:lnTo>
                    <a:pt x="61423" y="372110"/>
                  </a:lnTo>
                  <a:lnTo>
                    <a:pt x="40397" y="336550"/>
                  </a:lnTo>
                  <a:lnTo>
                    <a:pt x="26534" y="297180"/>
                  </a:lnTo>
                  <a:lnTo>
                    <a:pt x="19888" y="255270"/>
                  </a:lnTo>
                  <a:lnTo>
                    <a:pt x="19546" y="246380"/>
                  </a:lnTo>
                  <a:lnTo>
                    <a:pt x="19657" y="232410"/>
                  </a:lnTo>
                  <a:lnTo>
                    <a:pt x="20438" y="220980"/>
                  </a:lnTo>
                  <a:lnTo>
                    <a:pt x="21713" y="209550"/>
                  </a:lnTo>
                  <a:lnTo>
                    <a:pt x="22075" y="207010"/>
                  </a:lnTo>
                  <a:lnTo>
                    <a:pt x="100523" y="207010"/>
                  </a:lnTo>
                  <a:lnTo>
                    <a:pt x="91418" y="198120"/>
                  </a:lnTo>
                  <a:lnTo>
                    <a:pt x="85514" y="193040"/>
                  </a:lnTo>
                  <a:lnTo>
                    <a:pt x="79035" y="189230"/>
                  </a:lnTo>
                  <a:lnTo>
                    <a:pt x="71948" y="186690"/>
                  </a:lnTo>
                  <a:lnTo>
                    <a:pt x="26514" y="186690"/>
                  </a:lnTo>
                  <a:lnTo>
                    <a:pt x="30456" y="172720"/>
                  </a:lnTo>
                  <a:lnTo>
                    <a:pt x="47205" y="134620"/>
                  </a:lnTo>
                  <a:lnTo>
                    <a:pt x="73195" y="97790"/>
                  </a:lnTo>
                  <a:lnTo>
                    <a:pt x="106199" y="66040"/>
                  </a:lnTo>
                  <a:lnTo>
                    <a:pt x="108772" y="64770"/>
                  </a:lnTo>
                  <a:lnTo>
                    <a:pt x="139145" y="64770"/>
                  </a:lnTo>
                  <a:lnTo>
                    <a:pt x="126455" y="52070"/>
                  </a:lnTo>
                  <a:lnTo>
                    <a:pt x="188995" y="26670"/>
                  </a:lnTo>
                  <a:lnTo>
                    <a:pt x="230474" y="20320"/>
                  </a:lnTo>
                  <a:lnTo>
                    <a:pt x="335834" y="20320"/>
                  </a:lnTo>
                  <a:lnTo>
                    <a:pt x="302486" y="7620"/>
                  </a:lnTo>
                  <a:lnTo>
                    <a:pt x="252956" y="0"/>
                  </a:lnTo>
                  <a:close/>
                </a:path>
                <a:path w="482600" h="518159">
                  <a:moveTo>
                    <a:pt x="331608" y="212090"/>
                  </a:moveTo>
                  <a:lnTo>
                    <a:pt x="285907" y="212090"/>
                  </a:lnTo>
                  <a:lnTo>
                    <a:pt x="302969" y="213360"/>
                  </a:lnTo>
                  <a:lnTo>
                    <a:pt x="300332" y="215900"/>
                  </a:lnTo>
                  <a:lnTo>
                    <a:pt x="297598" y="217170"/>
                  </a:lnTo>
                  <a:lnTo>
                    <a:pt x="288253" y="227330"/>
                  </a:lnTo>
                  <a:lnTo>
                    <a:pt x="288237" y="232410"/>
                  </a:lnTo>
                  <a:lnTo>
                    <a:pt x="447502" y="391160"/>
                  </a:lnTo>
                  <a:lnTo>
                    <a:pt x="455965" y="401320"/>
                  </a:lnTo>
                  <a:lnTo>
                    <a:pt x="460846" y="412750"/>
                  </a:lnTo>
                  <a:lnTo>
                    <a:pt x="462053" y="425450"/>
                  </a:lnTo>
                  <a:lnTo>
                    <a:pt x="459492" y="438150"/>
                  </a:lnTo>
                  <a:lnTo>
                    <a:pt x="457079" y="445770"/>
                  </a:lnTo>
                  <a:lnTo>
                    <a:pt x="452126" y="452120"/>
                  </a:lnTo>
                  <a:lnTo>
                    <a:pt x="442588" y="461010"/>
                  </a:lnTo>
                  <a:lnTo>
                    <a:pt x="438801" y="464820"/>
                  </a:lnTo>
                  <a:lnTo>
                    <a:pt x="434177" y="469900"/>
                  </a:lnTo>
                  <a:lnTo>
                    <a:pt x="461867" y="469900"/>
                  </a:lnTo>
                  <a:lnTo>
                    <a:pt x="465523" y="466090"/>
                  </a:lnTo>
                  <a:lnTo>
                    <a:pt x="477020" y="449580"/>
                  </a:lnTo>
                  <a:lnTo>
                    <a:pt x="482279" y="430530"/>
                  </a:lnTo>
                  <a:lnTo>
                    <a:pt x="481189" y="410210"/>
                  </a:lnTo>
                  <a:lnTo>
                    <a:pt x="473637" y="391160"/>
                  </a:lnTo>
                  <a:lnTo>
                    <a:pt x="469218" y="384810"/>
                  </a:lnTo>
                  <a:lnTo>
                    <a:pt x="464173" y="379730"/>
                  </a:lnTo>
                  <a:lnTo>
                    <a:pt x="458749" y="373380"/>
                  </a:lnTo>
                  <a:lnTo>
                    <a:pt x="450180" y="365760"/>
                  </a:lnTo>
                  <a:lnTo>
                    <a:pt x="449834" y="363220"/>
                  </a:lnTo>
                  <a:lnTo>
                    <a:pt x="451917" y="359410"/>
                  </a:lnTo>
                  <a:lnTo>
                    <a:pt x="456991" y="347980"/>
                  </a:lnTo>
                  <a:lnTo>
                    <a:pt x="434909" y="347980"/>
                  </a:lnTo>
                  <a:lnTo>
                    <a:pt x="391363" y="304800"/>
                  </a:lnTo>
                  <a:lnTo>
                    <a:pt x="405575" y="290830"/>
                  </a:lnTo>
                  <a:lnTo>
                    <a:pt x="375843" y="290830"/>
                  </a:lnTo>
                  <a:lnTo>
                    <a:pt x="359678" y="274320"/>
                  </a:lnTo>
                  <a:lnTo>
                    <a:pt x="331057" y="246380"/>
                  </a:lnTo>
                  <a:lnTo>
                    <a:pt x="314839" y="229870"/>
                  </a:lnTo>
                  <a:lnTo>
                    <a:pt x="314734" y="228600"/>
                  </a:lnTo>
                  <a:lnTo>
                    <a:pt x="322269" y="222250"/>
                  </a:lnTo>
                  <a:lnTo>
                    <a:pt x="327617" y="215900"/>
                  </a:lnTo>
                  <a:lnTo>
                    <a:pt x="331608" y="212090"/>
                  </a:lnTo>
                  <a:close/>
                </a:path>
                <a:path w="482600" h="518159">
                  <a:moveTo>
                    <a:pt x="214593" y="373380"/>
                  </a:moveTo>
                  <a:lnTo>
                    <a:pt x="193056" y="373380"/>
                  </a:lnTo>
                  <a:lnTo>
                    <a:pt x="198372" y="379730"/>
                  </a:lnTo>
                  <a:lnTo>
                    <a:pt x="198299" y="398780"/>
                  </a:lnTo>
                  <a:lnTo>
                    <a:pt x="223118" y="439420"/>
                  </a:lnTo>
                  <a:lnTo>
                    <a:pt x="227861" y="444500"/>
                  </a:lnTo>
                  <a:lnTo>
                    <a:pt x="232734" y="449580"/>
                  </a:lnTo>
                  <a:lnTo>
                    <a:pt x="232784" y="457200"/>
                  </a:lnTo>
                  <a:lnTo>
                    <a:pt x="232452" y="464820"/>
                  </a:lnTo>
                  <a:lnTo>
                    <a:pt x="336077" y="464820"/>
                  </a:lnTo>
                  <a:lnTo>
                    <a:pt x="338643" y="463550"/>
                  </a:lnTo>
                  <a:lnTo>
                    <a:pt x="252564" y="463550"/>
                  </a:lnTo>
                  <a:lnTo>
                    <a:pt x="252736" y="461010"/>
                  </a:lnTo>
                  <a:lnTo>
                    <a:pt x="233932" y="421640"/>
                  </a:lnTo>
                  <a:lnTo>
                    <a:pt x="229292" y="416560"/>
                  </a:lnTo>
                  <a:lnTo>
                    <a:pt x="220213" y="407670"/>
                  </a:lnTo>
                  <a:lnTo>
                    <a:pt x="218339" y="403860"/>
                  </a:lnTo>
                  <a:lnTo>
                    <a:pt x="218637" y="392430"/>
                  </a:lnTo>
                  <a:lnTo>
                    <a:pt x="219079" y="387350"/>
                  </a:lnTo>
                  <a:lnTo>
                    <a:pt x="217865" y="381000"/>
                  </a:lnTo>
                  <a:lnTo>
                    <a:pt x="214593" y="373380"/>
                  </a:lnTo>
                  <a:close/>
                </a:path>
                <a:path w="482600" h="518159">
                  <a:moveTo>
                    <a:pt x="362269" y="374650"/>
                  </a:moveTo>
                  <a:lnTo>
                    <a:pt x="356318" y="374650"/>
                  </a:lnTo>
                  <a:lnTo>
                    <a:pt x="347472" y="383540"/>
                  </a:lnTo>
                  <a:lnTo>
                    <a:pt x="348019" y="389890"/>
                  </a:lnTo>
                  <a:lnTo>
                    <a:pt x="363383" y="405130"/>
                  </a:lnTo>
                  <a:lnTo>
                    <a:pt x="368403" y="410210"/>
                  </a:lnTo>
                  <a:lnTo>
                    <a:pt x="375336" y="416560"/>
                  </a:lnTo>
                  <a:lnTo>
                    <a:pt x="376084" y="417830"/>
                  </a:lnTo>
                  <a:lnTo>
                    <a:pt x="373374" y="419100"/>
                  </a:lnTo>
                  <a:lnTo>
                    <a:pt x="350369" y="434340"/>
                  </a:lnTo>
                  <a:lnTo>
                    <a:pt x="326090" y="447040"/>
                  </a:lnTo>
                  <a:lnTo>
                    <a:pt x="300534" y="454660"/>
                  </a:lnTo>
                  <a:lnTo>
                    <a:pt x="273698" y="461010"/>
                  </a:lnTo>
                  <a:lnTo>
                    <a:pt x="268029" y="462280"/>
                  </a:lnTo>
                  <a:lnTo>
                    <a:pt x="262303" y="462280"/>
                  </a:lnTo>
                  <a:lnTo>
                    <a:pt x="253988" y="463550"/>
                  </a:lnTo>
                  <a:lnTo>
                    <a:pt x="338643" y="463550"/>
                  </a:lnTo>
                  <a:lnTo>
                    <a:pt x="351348" y="457200"/>
                  </a:lnTo>
                  <a:lnTo>
                    <a:pt x="358775" y="453390"/>
                  </a:lnTo>
                  <a:lnTo>
                    <a:pt x="366040" y="448310"/>
                  </a:lnTo>
                  <a:lnTo>
                    <a:pt x="371708" y="445770"/>
                  </a:lnTo>
                  <a:lnTo>
                    <a:pt x="390133" y="431800"/>
                  </a:lnTo>
                  <a:lnTo>
                    <a:pt x="418239" y="431800"/>
                  </a:lnTo>
                  <a:lnTo>
                    <a:pt x="414748" y="427990"/>
                  </a:lnTo>
                  <a:lnTo>
                    <a:pt x="362269" y="374650"/>
                  </a:lnTo>
                  <a:close/>
                </a:path>
                <a:path w="482600" h="518159">
                  <a:moveTo>
                    <a:pt x="177214" y="353060"/>
                  </a:moveTo>
                  <a:lnTo>
                    <a:pt x="162024" y="353060"/>
                  </a:lnTo>
                  <a:lnTo>
                    <a:pt x="154574" y="354330"/>
                  </a:lnTo>
                  <a:lnTo>
                    <a:pt x="147754" y="355600"/>
                  </a:lnTo>
                  <a:lnTo>
                    <a:pt x="141512" y="359410"/>
                  </a:lnTo>
                  <a:lnTo>
                    <a:pt x="135800" y="364490"/>
                  </a:lnTo>
                  <a:lnTo>
                    <a:pt x="125906" y="374650"/>
                  </a:lnTo>
                  <a:lnTo>
                    <a:pt x="115987" y="383540"/>
                  </a:lnTo>
                  <a:lnTo>
                    <a:pt x="96259" y="403860"/>
                  </a:lnTo>
                  <a:lnTo>
                    <a:pt x="93589" y="406400"/>
                  </a:lnTo>
                  <a:lnTo>
                    <a:pt x="122430" y="406400"/>
                  </a:lnTo>
                  <a:lnTo>
                    <a:pt x="130961" y="397510"/>
                  </a:lnTo>
                  <a:lnTo>
                    <a:pt x="140683" y="388620"/>
                  </a:lnTo>
                  <a:lnTo>
                    <a:pt x="153821" y="374650"/>
                  </a:lnTo>
                  <a:lnTo>
                    <a:pt x="157802" y="373380"/>
                  </a:lnTo>
                  <a:lnTo>
                    <a:pt x="214593" y="373380"/>
                  </a:lnTo>
                  <a:lnTo>
                    <a:pt x="213502" y="370840"/>
                  </a:lnTo>
                  <a:lnTo>
                    <a:pt x="206117" y="361950"/>
                  </a:lnTo>
                  <a:lnTo>
                    <a:pt x="196339" y="355600"/>
                  </a:lnTo>
                  <a:lnTo>
                    <a:pt x="184798" y="354330"/>
                  </a:lnTo>
                  <a:lnTo>
                    <a:pt x="177214" y="353060"/>
                  </a:lnTo>
                  <a:close/>
                </a:path>
                <a:path w="482600" h="518159">
                  <a:moveTo>
                    <a:pt x="333045" y="344170"/>
                  </a:moveTo>
                  <a:lnTo>
                    <a:pt x="321908" y="344170"/>
                  </a:lnTo>
                  <a:lnTo>
                    <a:pt x="317485" y="349250"/>
                  </a:lnTo>
                  <a:lnTo>
                    <a:pt x="317364" y="359410"/>
                  </a:lnTo>
                  <a:lnTo>
                    <a:pt x="321771" y="364490"/>
                  </a:lnTo>
                  <a:lnTo>
                    <a:pt x="332563" y="364490"/>
                  </a:lnTo>
                  <a:lnTo>
                    <a:pt x="337468" y="359410"/>
                  </a:lnTo>
                  <a:lnTo>
                    <a:pt x="337460" y="349250"/>
                  </a:lnTo>
                  <a:lnTo>
                    <a:pt x="333045" y="344170"/>
                  </a:lnTo>
                  <a:close/>
                </a:path>
                <a:path w="482600" h="518159">
                  <a:moveTo>
                    <a:pt x="431234" y="95250"/>
                  </a:moveTo>
                  <a:lnTo>
                    <a:pt x="406441" y="95250"/>
                  </a:lnTo>
                  <a:lnTo>
                    <a:pt x="432967" y="132080"/>
                  </a:lnTo>
                  <a:lnTo>
                    <a:pt x="451206" y="172720"/>
                  </a:lnTo>
                  <a:lnTo>
                    <a:pt x="460840" y="215900"/>
                  </a:lnTo>
                  <a:lnTo>
                    <a:pt x="461548" y="261620"/>
                  </a:lnTo>
                  <a:lnTo>
                    <a:pt x="453011" y="306070"/>
                  </a:lnTo>
                  <a:lnTo>
                    <a:pt x="434909" y="347980"/>
                  </a:lnTo>
                  <a:lnTo>
                    <a:pt x="456991" y="347980"/>
                  </a:lnTo>
                  <a:lnTo>
                    <a:pt x="469959" y="318770"/>
                  </a:lnTo>
                  <a:lnTo>
                    <a:pt x="480216" y="276860"/>
                  </a:lnTo>
                  <a:lnTo>
                    <a:pt x="482532" y="234950"/>
                  </a:lnTo>
                  <a:lnTo>
                    <a:pt x="476749" y="190500"/>
                  </a:lnTo>
                  <a:lnTo>
                    <a:pt x="464619" y="151130"/>
                  </a:lnTo>
                  <a:lnTo>
                    <a:pt x="446554" y="115570"/>
                  </a:lnTo>
                  <a:lnTo>
                    <a:pt x="431234" y="95250"/>
                  </a:lnTo>
                  <a:close/>
                </a:path>
                <a:path w="482600" h="518159">
                  <a:moveTo>
                    <a:pt x="280797" y="293370"/>
                  </a:moveTo>
                  <a:lnTo>
                    <a:pt x="251784" y="293370"/>
                  </a:lnTo>
                  <a:lnTo>
                    <a:pt x="253980" y="294640"/>
                  </a:lnTo>
                  <a:lnTo>
                    <a:pt x="262243" y="303530"/>
                  </a:lnTo>
                  <a:lnTo>
                    <a:pt x="278880" y="320040"/>
                  </a:lnTo>
                  <a:lnTo>
                    <a:pt x="289661" y="331470"/>
                  </a:lnTo>
                  <a:lnTo>
                    <a:pt x="292330" y="332740"/>
                  </a:lnTo>
                  <a:lnTo>
                    <a:pt x="299938" y="332740"/>
                  </a:lnTo>
                  <a:lnTo>
                    <a:pt x="303162" y="331470"/>
                  </a:lnTo>
                  <a:lnTo>
                    <a:pt x="306701" y="323850"/>
                  </a:lnTo>
                  <a:lnTo>
                    <a:pt x="306524" y="320040"/>
                  </a:lnTo>
                  <a:lnTo>
                    <a:pt x="300388" y="312420"/>
                  </a:lnTo>
                  <a:lnTo>
                    <a:pt x="296850" y="309880"/>
                  </a:lnTo>
                  <a:lnTo>
                    <a:pt x="280797" y="293370"/>
                  </a:lnTo>
                  <a:close/>
                </a:path>
                <a:path w="482600" h="518159">
                  <a:moveTo>
                    <a:pt x="330601" y="191770"/>
                  </a:moveTo>
                  <a:lnTo>
                    <a:pt x="215951" y="191770"/>
                  </a:lnTo>
                  <a:lnTo>
                    <a:pt x="212493" y="195580"/>
                  </a:lnTo>
                  <a:lnTo>
                    <a:pt x="212413" y="309880"/>
                  </a:lnTo>
                  <a:lnTo>
                    <a:pt x="214021" y="313690"/>
                  </a:lnTo>
                  <a:lnTo>
                    <a:pt x="223623" y="318770"/>
                  </a:lnTo>
                  <a:lnTo>
                    <a:pt x="227547" y="316230"/>
                  </a:lnTo>
                  <a:lnTo>
                    <a:pt x="236811" y="307340"/>
                  </a:lnTo>
                  <a:lnTo>
                    <a:pt x="242826" y="300990"/>
                  </a:lnTo>
                  <a:lnTo>
                    <a:pt x="250643" y="293370"/>
                  </a:lnTo>
                  <a:lnTo>
                    <a:pt x="280797" y="293370"/>
                  </a:lnTo>
                  <a:lnTo>
                    <a:pt x="270918" y="283210"/>
                  </a:lnTo>
                  <a:lnTo>
                    <a:pt x="232734" y="283210"/>
                  </a:lnTo>
                  <a:lnTo>
                    <a:pt x="232686" y="213360"/>
                  </a:lnTo>
                  <a:lnTo>
                    <a:pt x="232879" y="212090"/>
                  </a:lnTo>
                  <a:lnTo>
                    <a:pt x="331608" y="212090"/>
                  </a:lnTo>
                  <a:lnTo>
                    <a:pt x="336929" y="207010"/>
                  </a:lnTo>
                  <a:lnTo>
                    <a:pt x="339470" y="203200"/>
                  </a:lnTo>
                  <a:lnTo>
                    <a:pt x="334871" y="193040"/>
                  </a:lnTo>
                  <a:lnTo>
                    <a:pt x="330601" y="191770"/>
                  </a:lnTo>
                  <a:close/>
                </a:path>
                <a:path w="482600" h="518159">
                  <a:moveTo>
                    <a:pt x="339169" y="21590"/>
                  </a:moveTo>
                  <a:lnTo>
                    <a:pt x="260461" y="21590"/>
                  </a:lnTo>
                  <a:lnTo>
                    <a:pt x="296341" y="27940"/>
                  </a:lnTo>
                  <a:lnTo>
                    <a:pt x="329865" y="39370"/>
                  </a:lnTo>
                  <a:lnTo>
                    <a:pt x="361060" y="55880"/>
                  </a:lnTo>
                  <a:lnTo>
                    <a:pt x="389956" y="78740"/>
                  </a:lnTo>
                  <a:lnTo>
                    <a:pt x="392143" y="80010"/>
                  </a:lnTo>
                  <a:lnTo>
                    <a:pt x="391621" y="81280"/>
                  </a:lnTo>
                  <a:lnTo>
                    <a:pt x="384093" y="88900"/>
                  </a:lnTo>
                  <a:lnTo>
                    <a:pt x="372652" y="100330"/>
                  </a:lnTo>
                  <a:lnTo>
                    <a:pt x="366917" y="105410"/>
                  </a:lnTo>
                  <a:lnTo>
                    <a:pt x="361686" y="111760"/>
                  </a:lnTo>
                  <a:lnTo>
                    <a:pt x="357938" y="118110"/>
                  </a:lnTo>
                  <a:lnTo>
                    <a:pt x="355717" y="125730"/>
                  </a:lnTo>
                  <a:lnTo>
                    <a:pt x="355157" y="133350"/>
                  </a:lnTo>
                  <a:lnTo>
                    <a:pt x="355120" y="153670"/>
                  </a:lnTo>
                  <a:lnTo>
                    <a:pt x="355870" y="161290"/>
                  </a:lnTo>
                  <a:lnTo>
                    <a:pt x="357989" y="167640"/>
                  </a:lnTo>
                  <a:lnTo>
                    <a:pt x="361422" y="173990"/>
                  </a:lnTo>
                  <a:lnTo>
                    <a:pt x="366112" y="180340"/>
                  </a:lnTo>
                  <a:lnTo>
                    <a:pt x="380912" y="194310"/>
                  </a:lnTo>
                  <a:lnTo>
                    <a:pt x="395826" y="209550"/>
                  </a:lnTo>
                  <a:lnTo>
                    <a:pt x="400201" y="213360"/>
                  </a:lnTo>
                  <a:lnTo>
                    <a:pt x="402428" y="218440"/>
                  </a:lnTo>
                  <a:lnTo>
                    <a:pt x="402354" y="255270"/>
                  </a:lnTo>
                  <a:lnTo>
                    <a:pt x="402428" y="262890"/>
                  </a:lnTo>
                  <a:lnTo>
                    <a:pt x="400450" y="267970"/>
                  </a:lnTo>
                  <a:lnTo>
                    <a:pt x="390229" y="276860"/>
                  </a:lnTo>
                  <a:lnTo>
                    <a:pt x="384399" y="283210"/>
                  </a:lnTo>
                  <a:lnTo>
                    <a:pt x="376864" y="290830"/>
                  </a:lnTo>
                  <a:lnTo>
                    <a:pt x="405575" y="290830"/>
                  </a:lnTo>
                  <a:lnTo>
                    <a:pt x="422581" y="257810"/>
                  </a:lnTo>
                  <a:lnTo>
                    <a:pt x="422457" y="222250"/>
                  </a:lnTo>
                  <a:lnTo>
                    <a:pt x="403283" y="187960"/>
                  </a:lnTo>
                  <a:lnTo>
                    <a:pt x="388809" y="173990"/>
                  </a:lnTo>
                  <a:lnTo>
                    <a:pt x="381528" y="166370"/>
                  </a:lnTo>
                  <a:lnTo>
                    <a:pt x="377306" y="162560"/>
                  </a:lnTo>
                  <a:lnTo>
                    <a:pt x="375095" y="157480"/>
                  </a:lnTo>
                  <a:lnTo>
                    <a:pt x="375452" y="147320"/>
                  </a:lnTo>
                  <a:lnTo>
                    <a:pt x="375312" y="129540"/>
                  </a:lnTo>
                  <a:lnTo>
                    <a:pt x="376341" y="125730"/>
                  </a:lnTo>
                  <a:lnTo>
                    <a:pt x="379148" y="121920"/>
                  </a:lnTo>
                  <a:lnTo>
                    <a:pt x="392749" y="109220"/>
                  </a:lnTo>
                  <a:lnTo>
                    <a:pt x="406441" y="95250"/>
                  </a:lnTo>
                  <a:lnTo>
                    <a:pt x="431234" y="95250"/>
                  </a:lnTo>
                  <a:lnTo>
                    <a:pt x="422616" y="83820"/>
                  </a:lnTo>
                  <a:lnTo>
                    <a:pt x="392867" y="54610"/>
                  </a:lnTo>
                  <a:lnTo>
                    <a:pt x="349173" y="25400"/>
                  </a:lnTo>
                  <a:lnTo>
                    <a:pt x="339169" y="21590"/>
                  </a:lnTo>
                  <a:close/>
                </a:path>
                <a:path w="482600" h="518159">
                  <a:moveTo>
                    <a:pt x="253827" y="266700"/>
                  </a:moveTo>
                  <a:lnTo>
                    <a:pt x="248608" y="266700"/>
                  </a:lnTo>
                  <a:lnTo>
                    <a:pt x="239400" y="275590"/>
                  </a:lnTo>
                  <a:lnTo>
                    <a:pt x="236626" y="279400"/>
                  </a:lnTo>
                  <a:lnTo>
                    <a:pt x="232734" y="283210"/>
                  </a:lnTo>
                  <a:lnTo>
                    <a:pt x="270918" y="283210"/>
                  </a:lnTo>
                  <a:lnTo>
                    <a:pt x="268449" y="280670"/>
                  </a:lnTo>
                  <a:lnTo>
                    <a:pt x="253827" y="266700"/>
                  </a:lnTo>
                  <a:close/>
                </a:path>
                <a:path w="482600" h="518159">
                  <a:moveTo>
                    <a:pt x="100523" y="207010"/>
                  </a:moveTo>
                  <a:lnTo>
                    <a:pt x="69842" y="207010"/>
                  </a:lnTo>
                  <a:lnTo>
                    <a:pt x="73839" y="208280"/>
                  </a:lnTo>
                  <a:lnTo>
                    <a:pt x="86416" y="220980"/>
                  </a:lnTo>
                  <a:lnTo>
                    <a:pt x="95592" y="231140"/>
                  </a:lnTo>
                  <a:lnTo>
                    <a:pt x="107924" y="238760"/>
                  </a:lnTo>
                  <a:lnTo>
                    <a:pt x="121342" y="241300"/>
                  </a:lnTo>
                  <a:lnTo>
                    <a:pt x="134761" y="238760"/>
                  </a:lnTo>
                  <a:lnTo>
                    <a:pt x="147098" y="231140"/>
                  </a:lnTo>
                  <a:lnTo>
                    <a:pt x="152768" y="224790"/>
                  </a:lnTo>
                  <a:lnTo>
                    <a:pt x="156483" y="220980"/>
                  </a:lnTo>
                  <a:lnTo>
                    <a:pt x="121314" y="220980"/>
                  </a:lnTo>
                  <a:lnTo>
                    <a:pt x="115393" y="219710"/>
                  </a:lnTo>
                  <a:lnTo>
                    <a:pt x="109689" y="215900"/>
                  </a:lnTo>
                  <a:lnTo>
                    <a:pt x="105092" y="212090"/>
                  </a:lnTo>
                  <a:lnTo>
                    <a:pt x="100523" y="207010"/>
                  </a:lnTo>
                  <a:close/>
                </a:path>
                <a:path w="482600" h="518159">
                  <a:moveTo>
                    <a:pt x="139145" y="64770"/>
                  </a:moveTo>
                  <a:lnTo>
                    <a:pt x="110091" y="64770"/>
                  </a:lnTo>
                  <a:lnTo>
                    <a:pt x="121166" y="76200"/>
                  </a:lnTo>
                  <a:lnTo>
                    <a:pt x="139052" y="93980"/>
                  </a:lnTo>
                  <a:lnTo>
                    <a:pt x="152325" y="106680"/>
                  </a:lnTo>
                  <a:lnTo>
                    <a:pt x="154247" y="111760"/>
                  </a:lnTo>
                  <a:lnTo>
                    <a:pt x="154247" y="191770"/>
                  </a:lnTo>
                  <a:lnTo>
                    <a:pt x="152398" y="196850"/>
                  </a:lnTo>
                  <a:lnTo>
                    <a:pt x="142868" y="205740"/>
                  </a:lnTo>
                  <a:lnTo>
                    <a:pt x="138035" y="210820"/>
                  </a:lnTo>
                  <a:lnTo>
                    <a:pt x="132945" y="215900"/>
                  </a:lnTo>
                  <a:lnTo>
                    <a:pt x="127236" y="219710"/>
                  </a:lnTo>
                  <a:lnTo>
                    <a:pt x="121314" y="220980"/>
                  </a:lnTo>
                  <a:lnTo>
                    <a:pt x="156483" y="220980"/>
                  </a:lnTo>
                  <a:lnTo>
                    <a:pt x="174302" y="186690"/>
                  </a:lnTo>
                  <a:lnTo>
                    <a:pt x="174295" y="114300"/>
                  </a:lnTo>
                  <a:lnTo>
                    <a:pt x="173519" y="106680"/>
                  </a:lnTo>
                  <a:lnTo>
                    <a:pt x="171335" y="100330"/>
                  </a:lnTo>
                  <a:lnTo>
                    <a:pt x="167871" y="93980"/>
                  </a:lnTo>
                  <a:lnTo>
                    <a:pt x="163254" y="88900"/>
                  </a:lnTo>
                  <a:lnTo>
                    <a:pt x="139145" y="64770"/>
                  </a:lnTo>
                  <a:close/>
                </a:path>
                <a:path w="482600" h="518159">
                  <a:moveTo>
                    <a:pt x="335834" y="20320"/>
                  </a:moveTo>
                  <a:lnTo>
                    <a:pt x="235138" y="20320"/>
                  </a:lnTo>
                  <a:lnTo>
                    <a:pt x="235958" y="21590"/>
                  </a:lnTo>
                  <a:lnTo>
                    <a:pt x="235856" y="27940"/>
                  </a:lnTo>
                  <a:lnTo>
                    <a:pt x="235733" y="73660"/>
                  </a:lnTo>
                  <a:lnTo>
                    <a:pt x="273528" y="128270"/>
                  </a:lnTo>
                  <a:lnTo>
                    <a:pt x="282190" y="135890"/>
                  </a:lnTo>
                  <a:lnTo>
                    <a:pt x="286991" y="140970"/>
                  </a:lnTo>
                  <a:lnTo>
                    <a:pt x="289275" y="146050"/>
                  </a:lnTo>
                  <a:lnTo>
                    <a:pt x="289210" y="151130"/>
                  </a:lnTo>
                  <a:lnTo>
                    <a:pt x="289092" y="179070"/>
                  </a:lnTo>
                  <a:lnTo>
                    <a:pt x="289258" y="190500"/>
                  </a:lnTo>
                  <a:lnTo>
                    <a:pt x="288302" y="191770"/>
                  </a:lnTo>
                  <a:lnTo>
                    <a:pt x="310279" y="191770"/>
                  </a:lnTo>
                  <a:lnTo>
                    <a:pt x="309194" y="190500"/>
                  </a:lnTo>
                  <a:lnTo>
                    <a:pt x="309556" y="181610"/>
                  </a:lnTo>
                  <a:lnTo>
                    <a:pt x="309499" y="179070"/>
                  </a:lnTo>
                  <a:lnTo>
                    <a:pt x="309387" y="167640"/>
                  </a:lnTo>
                  <a:lnTo>
                    <a:pt x="309153" y="167640"/>
                  </a:lnTo>
                  <a:lnTo>
                    <a:pt x="309202" y="160020"/>
                  </a:lnTo>
                  <a:lnTo>
                    <a:pt x="309298" y="157480"/>
                  </a:lnTo>
                  <a:lnTo>
                    <a:pt x="309246" y="151130"/>
                  </a:lnTo>
                  <a:lnTo>
                    <a:pt x="309097" y="147320"/>
                  </a:lnTo>
                  <a:lnTo>
                    <a:pt x="262472" y="87630"/>
                  </a:lnTo>
                  <a:lnTo>
                    <a:pt x="257968" y="83820"/>
                  </a:lnTo>
                  <a:lnTo>
                    <a:pt x="255870" y="78740"/>
                  </a:lnTo>
                  <a:lnTo>
                    <a:pt x="255958" y="72390"/>
                  </a:lnTo>
                  <a:lnTo>
                    <a:pt x="256084" y="54610"/>
                  </a:lnTo>
                  <a:lnTo>
                    <a:pt x="255963" y="27940"/>
                  </a:lnTo>
                  <a:lnTo>
                    <a:pt x="255918" y="22860"/>
                  </a:lnTo>
                  <a:lnTo>
                    <a:pt x="256248" y="21590"/>
                  </a:lnTo>
                  <a:lnTo>
                    <a:pt x="339169" y="21590"/>
                  </a:lnTo>
                  <a:lnTo>
                    <a:pt x="335834" y="2032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 sz="1023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751450" y="3484710"/>
            <a:ext cx="3398632" cy="489702"/>
          </a:xfrm>
          <a:prstGeom prst="rect">
            <a:avLst/>
          </a:prstGeom>
        </p:spPr>
        <p:txBody>
          <a:bodyPr vert="horz" wrap="square" lIns="0" tIns="32846" rIns="0" bIns="0" rtlCol="0">
            <a:spAutoFit/>
          </a:bodyPr>
          <a:lstStyle/>
          <a:p>
            <a:pPr marL="7219">
              <a:spcBef>
                <a:spcPts val="259"/>
              </a:spcBef>
            </a:pPr>
            <a:r>
              <a:rPr sz="1400" b="1" spc="54" dirty="0">
                <a:solidFill>
                  <a:srgbClr val="252525"/>
                </a:solidFill>
                <a:latin typeface="Arial"/>
                <a:cs typeface="Arial"/>
              </a:rPr>
              <a:t>Incremento </a:t>
            </a:r>
            <a:r>
              <a:rPr sz="1400" b="1" spc="37" dirty="0">
                <a:solidFill>
                  <a:srgbClr val="252525"/>
                </a:solidFill>
                <a:latin typeface="Arial"/>
                <a:cs typeface="Arial"/>
              </a:rPr>
              <a:t>constante de</a:t>
            </a:r>
            <a:r>
              <a:rPr sz="1400" b="1" spc="-179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b="1" spc="31" dirty="0">
                <a:solidFill>
                  <a:srgbClr val="252525"/>
                </a:solidFill>
                <a:latin typeface="Arial"/>
                <a:cs typeface="Arial"/>
              </a:rPr>
              <a:t>productores</a:t>
            </a:r>
            <a:endParaRPr sz="1400" dirty="0">
              <a:latin typeface="Arial"/>
              <a:cs typeface="Arial"/>
            </a:endParaRPr>
          </a:p>
          <a:p>
            <a:pPr marL="7219">
              <a:spcBef>
                <a:spcPts val="205"/>
              </a:spcBef>
            </a:pPr>
            <a:r>
              <a:rPr sz="1400" spc="28" dirty="0">
                <a:solidFill>
                  <a:srgbClr val="252525"/>
                </a:solidFill>
                <a:latin typeface="Arial"/>
                <a:cs typeface="Arial"/>
              </a:rPr>
              <a:t>agrarios </a:t>
            </a:r>
            <a:r>
              <a:rPr sz="1400" spc="40" dirty="0">
                <a:solidFill>
                  <a:srgbClr val="252525"/>
                </a:solidFill>
                <a:latin typeface="Arial"/>
                <a:cs typeface="Arial"/>
              </a:rPr>
              <a:t>familiares </a:t>
            </a:r>
            <a:r>
              <a:rPr sz="1400" spc="37" dirty="0">
                <a:solidFill>
                  <a:srgbClr val="252525"/>
                </a:solidFill>
                <a:latin typeface="Arial"/>
                <a:cs typeface="Arial"/>
              </a:rPr>
              <a:t>en</a:t>
            </a:r>
            <a:r>
              <a:rPr sz="1400" spc="-142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spc="17" dirty="0">
                <a:solidFill>
                  <a:srgbClr val="252525"/>
                </a:solidFill>
                <a:latin typeface="Arial"/>
                <a:cs typeface="Arial"/>
              </a:rPr>
              <a:t>subsistencia.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751906" y="4353641"/>
            <a:ext cx="3498035" cy="477931"/>
          </a:xfrm>
          <a:prstGeom prst="rect">
            <a:avLst/>
          </a:prstGeom>
        </p:spPr>
        <p:txBody>
          <a:bodyPr vert="horz" wrap="square" lIns="0" tIns="7219" rIns="0" bIns="0" rtlCol="0">
            <a:spAutoFit/>
          </a:bodyPr>
          <a:lstStyle/>
          <a:p>
            <a:pPr marL="7219" marR="2887">
              <a:lnSpc>
                <a:spcPct val="113599"/>
              </a:lnSpc>
              <a:spcBef>
                <a:spcPts val="57"/>
              </a:spcBef>
            </a:pPr>
            <a:r>
              <a:rPr sz="1400" spc="23" dirty="0">
                <a:solidFill>
                  <a:srgbClr val="252525"/>
                </a:solidFill>
                <a:latin typeface="Arial"/>
                <a:cs typeface="Arial"/>
              </a:rPr>
              <a:t>Alta</a:t>
            </a:r>
            <a:r>
              <a:rPr sz="1400" spc="-2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252525"/>
                </a:solidFill>
                <a:latin typeface="Arial"/>
                <a:cs typeface="Arial"/>
              </a:rPr>
              <a:t>migración</a:t>
            </a:r>
            <a:r>
              <a:rPr sz="14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400" spc="-2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252525"/>
                </a:solidFill>
                <a:latin typeface="Arial"/>
                <a:cs typeface="Arial"/>
              </a:rPr>
              <a:t>la</a:t>
            </a:r>
            <a:r>
              <a:rPr sz="14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spc="43" dirty="0">
                <a:solidFill>
                  <a:srgbClr val="252525"/>
                </a:solidFill>
                <a:latin typeface="Arial"/>
                <a:cs typeface="Arial"/>
              </a:rPr>
              <a:t>población</a:t>
            </a:r>
            <a:r>
              <a:rPr sz="1400" spc="-2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spc="40" dirty="0">
                <a:solidFill>
                  <a:srgbClr val="252525"/>
                </a:solidFill>
                <a:latin typeface="Arial"/>
                <a:cs typeface="Arial"/>
              </a:rPr>
              <a:t>de</a:t>
            </a:r>
            <a:r>
              <a:rPr sz="1400" spc="-23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252525"/>
                </a:solidFill>
                <a:latin typeface="Arial"/>
                <a:cs typeface="Arial"/>
              </a:rPr>
              <a:t>la</a:t>
            </a:r>
            <a:r>
              <a:rPr sz="1400" b="1" spc="-26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b="1" spc="28" dirty="0">
                <a:solidFill>
                  <a:srgbClr val="252525"/>
                </a:solidFill>
                <a:latin typeface="Arial"/>
                <a:cs typeface="Arial"/>
              </a:rPr>
              <a:t>zona  </a:t>
            </a:r>
            <a:r>
              <a:rPr sz="1400" b="1" spc="60" dirty="0">
                <a:solidFill>
                  <a:srgbClr val="252525"/>
                </a:solidFill>
                <a:latin typeface="Arial"/>
                <a:cs typeface="Arial"/>
              </a:rPr>
              <a:t>rural a </a:t>
            </a:r>
            <a:r>
              <a:rPr sz="1400" b="1" spc="45" dirty="0">
                <a:solidFill>
                  <a:srgbClr val="252525"/>
                </a:solidFill>
                <a:latin typeface="Arial"/>
                <a:cs typeface="Arial"/>
              </a:rPr>
              <a:t>la</a:t>
            </a:r>
            <a:r>
              <a:rPr sz="1400" b="1" spc="-242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b="1" spc="28" dirty="0">
                <a:solidFill>
                  <a:srgbClr val="252525"/>
                </a:solidFill>
                <a:latin typeface="Arial"/>
                <a:cs typeface="Arial"/>
              </a:rPr>
              <a:t>zona </a:t>
            </a:r>
            <a:r>
              <a:rPr sz="1400" b="1" spc="48" dirty="0">
                <a:solidFill>
                  <a:srgbClr val="252525"/>
                </a:solidFill>
                <a:latin typeface="Arial"/>
                <a:cs typeface="Arial"/>
              </a:rPr>
              <a:t>urbana.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777779" y="5169032"/>
            <a:ext cx="3372301" cy="723511"/>
          </a:xfrm>
          <a:prstGeom prst="rect">
            <a:avLst/>
          </a:prstGeom>
        </p:spPr>
        <p:txBody>
          <a:bodyPr vert="horz" wrap="square" lIns="0" tIns="7219" rIns="0" bIns="0" rtlCol="0">
            <a:spAutoFit/>
          </a:bodyPr>
          <a:lstStyle/>
          <a:p>
            <a:pPr marL="7219" marR="2887" algn="just">
              <a:lnSpc>
                <a:spcPct val="113599"/>
              </a:lnSpc>
              <a:spcBef>
                <a:spcPts val="57"/>
              </a:spcBef>
            </a:pPr>
            <a:r>
              <a:rPr sz="1400" b="1" spc="26" dirty="0">
                <a:solidFill>
                  <a:srgbClr val="252525"/>
                </a:solidFill>
                <a:latin typeface="Arial"/>
                <a:cs typeface="Arial"/>
              </a:rPr>
              <a:t>Disminución </a:t>
            </a:r>
            <a:r>
              <a:rPr sz="1400" b="1" spc="37" dirty="0">
                <a:solidFill>
                  <a:srgbClr val="252525"/>
                </a:solidFill>
                <a:latin typeface="Arial"/>
                <a:cs typeface="Arial"/>
              </a:rPr>
              <a:t>de </a:t>
            </a:r>
            <a:r>
              <a:rPr sz="1400" b="1" spc="45" dirty="0">
                <a:solidFill>
                  <a:srgbClr val="252525"/>
                </a:solidFill>
                <a:latin typeface="Arial"/>
                <a:cs typeface="Arial"/>
              </a:rPr>
              <a:t>la </a:t>
            </a:r>
            <a:r>
              <a:rPr sz="1400" b="1" spc="20" dirty="0">
                <a:solidFill>
                  <a:srgbClr val="252525"/>
                </a:solidFill>
                <a:latin typeface="Arial"/>
                <a:cs typeface="Arial"/>
              </a:rPr>
              <a:t>seguridad</a:t>
            </a:r>
            <a:r>
              <a:rPr sz="1400" b="1" spc="-222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b="1" spc="65" dirty="0">
                <a:solidFill>
                  <a:srgbClr val="252525"/>
                </a:solidFill>
                <a:latin typeface="Arial"/>
                <a:cs typeface="Arial"/>
              </a:rPr>
              <a:t>alimentaria  </a:t>
            </a:r>
            <a:r>
              <a:rPr sz="1400" b="1" spc="17" dirty="0">
                <a:solidFill>
                  <a:srgbClr val="252525"/>
                </a:solidFill>
                <a:latin typeface="Arial"/>
                <a:cs typeface="Arial"/>
              </a:rPr>
              <a:t>y </a:t>
            </a:r>
            <a:r>
              <a:rPr sz="1400" b="1" spc="43" dirty="0">
                <a:solidFill>
                  <a:srgbClr val="252525"/>
                </a:solidFill>
                <a:latin typeface="Arial"/>
                <a:cs typeface="Arial"/>
              </a:rPr>
              <a:t>nutricional </a:t>
            </a:r>
            <a:r>
              <a:rPr sz="1400" spc="37" dirty="0">
                <a:solidFill>
                  <a:srgbClr val="252525"/>
                </a:solidFill>
                <a:latin typeface="Arial"/>
                <a:cs typeface="Arial"/>
              </a:rPr>
              <a:t>en </a:t>
            </a:r>
            <a:r>
              <a:rPr sz="1400" spc="20" dirty="0">
                <a:solidFill>
                  <a:srgbClr val="252525"/>
                </a:solidFill>
                <a:latin typeface="Arial"/>
                <a:cs typeface="Arial"/>
              </a:rPr>
              <a:t>la</a:t>
            </a:r>
            <a:r>
              <a:rPr sz="1400" spc="-1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400" spc="17" dirty="0">
                <a:solidFill>
                  <a:srgbClr val="252525"/>
                </a:solidFill>
                <a:latin typeface="Arial"/>
                <a:cs typeface="Arial"/>
              </a:rPr>
              <a:t>sociedad.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82202" y="225796"/>
            <a:ext cx="9951676" cy="573791"/>
          </a:xfrm>
          <a:prstGeom prst="rect">
            <a:avLst/>
          </a:prstGeom>
        </p:spPr>
        <p:txBody>
          <a:bodyPr vert="horz" wrap="square" lIns="0" tIns="7219" rIns="0" bIns="0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57"/>
              </a:spcBef>
              <a:spcAft>
                <a:spcPts val="1067"/>
              </a:spcAft>
            </a:pPr>
            <a:r>
              <a:rPr lang="es-PE" sz="3600" b="1" dirty="0">
                <a:solidFill>
                  <a:schemeClr val="accent6">
                    <a:lumMod val="50000"/>
                  </a:schemeClr>
                </a:solidFill>
              </a:rPr>
              <a:t>Problema</a:t>
            </a:r>
            <a:r>
              <a:rPr lang="es-PE" sz="3600" b="1" dirty="0">
                <a:solidFill>
                  <a:srgbClr val="00B050"/>
                </a:solidFill>
              </a:rPr>
              <a:t> Público</a:t>
            </a: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73A8E81C-66FA-B305-D1D7-C9DBF6C6E6C8}"/>
              </a:ext>
            </a:extLst>
          </p:cNvPr>
          <p:cNvSpPr/>
          <p:nvPr/>
        </p:nvSpPr>
        <p:spPr>
          <a:xfrm>
            <a:off x="356797" y="842673"/>
            <a:ext cx="1962934" cy="165190"/>
          </a:xfrm>
          <a:custGeom>
            <a:avLst/>
            <a:gdLst/>
            <a:ahLst/>
            <a:cxnLst/>
            <a:rect l="l" t="t" r="r" b="b"/>
            <a:pathLst>
              <a:path w="1119505" h="113030">
                <a:moveTo>
                  <a:pt x="1119377" y="0"/>
                </a:moveTo>
                <a:lnTo>
                  <a:pt x="0" y="0"/>
                </a:lnTo>
                <a:lnTo>
                  <a:pt x="0" y="112775"/>
                </a:lnTo>
                <a:lnTo>
                  <a:pt x="1119377" y="112775"/>
                </a:lnTo>
                <a:lnTo>
                  <a:pt x="111937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5" name="object 3">
            <a:extLst>
              <a:ext uri="{FF2B5EF4-FFF2-40B4-BE49-F238E27FC236}">
                <a16:creationId xmlns:a16="http://schemas.microsoft.com/office/drawing/2014/main" id="{A0489190-C3B3-0DD5-0358-8E05B9AAAC21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F62E25C9-B29E-2033-42EA-27C47F86DD06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">
              <a:extLst>
                <a:ext uri="{FF2B5EF4-FFF2-40B4-BE49-F238E27FC236}">
                  <a16:creationId xmlns:a16="http://schemas.microsoft.com/office/drawing/2014/main" id="{CDC38BFA-7E0E-2BEF-FA9C-5B6CDCA0CE17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">
              <a:extLst>
                <a:ext uri="{FF2B5EF4-FFF2-40B4-BE49-F238E27FC236}">
                  <a16:creationId xmlns:a16="http://schemas.microsoft.com/office/drawing/2014/main" id="{F48F54B5-4708-6C65-5B21-1B1ED22D4103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7">
              <a:extLst>
                <a:ext uri="{FF2B5EF4-FFF2-40B4-BE49-F238E27FC236}">
                  <a16:creationId xmlns:a16="http://schemas.microsoft.com/office/drawing/2014/main" id="{A42F0A7B-9472-B790-BA73-E8B131BEBCD5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26AE921A-AF18-480D-0DE6-04C671C8BB09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Imagen 35">
            <a:extLst>
              <a:ext uri="{FF2B5EF4-FFF2-40B4-BE49-F238E27FC236}">
                <a16:creationId xmlns:a16="http://schemas.microsoft.com/office/drawing/2014/main" id="{6CBD3D62-A1DF-0F17-7BFE-B28EB740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object 31">
            <a:extLst>
              <a:ext uri="{FF2B5EF4-FFF2-40B4-BE49-F238E27FC236}">
                <a16:creationId xmlns:a16="http://schemas.microsoft.com/office/drawing/2014/main" id="{002D88DC-7217-4F96-9CD9-90F80561B622}"/>
              </a:ext>
            </a:extLst>
          </p:cNvPr>
          <p:cNvSpPr txBox="1"/>
          <p:nvPr/>
        </p:nvSpPr>
        <p:spPr>
          <a:xfrm>
            <a:off x="930430" y="6419642"/>
            <a:ext cx="4555969" cy="224920"/>
          </a:xfrm>
          <a:prstGeom prst="rect">
            <a:avLst/>
          </a:prstGeom>
        </p:spPr>
        <p:txBody>
          <a:bodyPr vert="horz" wrap="square" lIns="0" tIns="9385" rIns="0" bIns="0" rtlCol="0">
            <a:spAutoFit/>
          </a:bodyPr>
          <a:lstStyle/>
          <a:p>
            <a:pPr marL="7219">
              <a:spcBef>
                <a:spcPts val="74"/>
              </a:spcBef>
            </a:pPr>
            <a:r>
              <a:rPr sz="1400" b="1" dirty="0"/>
              <a:t>FUENTE: </a:t>
            </a:r>
            <a:r>
              <a:rPr lang="es-MX" sz="1400" b="1" dirty="0"/>
              <a:t>Política Nacional Agraria 2021 -2030</a:t>
            </a:r>
            <a:endParaRPr sz="1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5E96C69-84C5-4EB6-AA22-E72A05D68B97}"/>
              </a:ext>
            </a:extLst>
          </p:cNvPr>
          <p:cNvSpPr txBox="1">
            <a:spLocks/>
          </p:cNvSpPr>
          <p:nvPr/>
        </p:nvSpPr>
        <p:spPr>
          <a:xfrm>
            <a:off x="275004" y="275351"/>
            <a:ext cx="11576542" cy="701358"/>
          </a:xfrm>
          <a:prstGeom prst="rect">
            <a:avLst/>
          </a:prstGeom>
          <a:solidFill>
            <a:schemeClr val="bg1">
              <a:alpha val="12157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PE" sz="3600" b="1" dirty="0">
                <a:solidFill>
                  <a:schemeClr val="accent6">
                    <a:lumMod val="50000"/>
                  </a:schemeClr>
                </a:solidFill>
              </a:rPr>
              <a:t>Cifras sobre </a:t>
            </a:r>
            <a:r>
              <a:rPr lang="es-PE" sz="3600" b="1" dirty="0">
                <a:solidFill>
                  <a:srgbClr val="00B050"/>
                </a:solidFill>
              </a:rPr>
              <a:t>ASOCIATIVIDAD</a:t>
            </a:r>
            <a:r>
              <a:rPr lang="es-PE" sz="3600" dirty="0"/>
              <a:t> </a:t>
            </a:r>
            <a:r>
              <a:rPr lang="es-PE" sz="3600" b="1" dirty="0">
                <a:solidFill>
                  <a:schemeClr val="accent6">
                    <a:lumMod val="50000"/>
                  </a:schemeClr>
                </a:solidFill>
              </a:rPr>
              <a:t>en el Perú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261338" y="4311726"/>
            <a:ext cx="43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Cooperativas que realizan actividad agraria</a:t>
            </a:r>
            <a:endParaRPr lang="es-PE" dirty="0"/>
          </a:p>
        </p:txBody>
      </p:sp>
      <p:sp>
        <p:nvSpPr>
          <p:cNvPr id="37" name="CuadroTexto 36"/>
          <p:cNvSpPr txBox="1"/>
          <p:nvPr/>
        </p:nvSpPr>
        <p:spPr>
          <a:xfrm>
            <a:off x="6379436" y="5059152"/>
            <a:ext cx="178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62,772</a:t>
            </a:r>
            <a:endParaRPr lang="es-PE" sz="3200" b="1" dirty="0"/>
          </a:p>
        </p:txBody>
      </p:sp>
      <p:sp>
        <p:nvSpPr>
          <p:cNvPr id="40" name="CuadroTexto 39"/>
          <p:cNvSpPr txBox="1"/>
          <p:nvPr/>
        </p:nvSpPr>
        <p:spPr>
          <a:xfrm>
            <a:off x="8932590" y="3136612"/>
            <a:ext cx="178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95,583</a:t>
            </a:r>
            <a:endParaRPr lang="es-PE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AC8079-C05F-6F39-296F-176371D90E22}"/>
              </a:ext>
            </a:extLst>
          </p:cNvPr>
          <p:cNvSpPr txBox="1"/>
          <p:nvPr/>
        </p:nvSpPr>
        <p:spPr>
          <a:xfrm>
            <a:off x="9727561" y="3240883"/>
            <a:ext cx="214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Productores (aproximado)</a:t>
            </a:r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EE269D-ADCB-732A-7D27-B071A013143E}"/>
              </a:ext>
            </a:extLst>
          </p:cNvPr>
          <p:cNvSpPr txBox="1"/>
          <p:nvPr/>
        </p:nvSpPr>
        <p:spPr>
          <a:xfrm>
            <a:off x="5918951" y="5518719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Productores</a:t>
            </a:r>
            <a:endParaRPr lang="es-PE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17DF7662-ECD5-4973-6A44-D835E53746A1}"/>
              </a:ext>
            </a:extLst>
          </p:cNvPr>
          <p:cNvSpPr/>
          <p:nvPr/>
        </p:nvSpPr>
        <p:spPr>
          <a:xfrm>
            <a:off x="356797" y="842673"/>
            <a:ext cx="1962934" cy="165190"/>
          </a:xfrm>
          <a:custGeom>
            <a:avLst/>
            <a:gdLst/>
            <a:ahLst/>
            <a:cxnLst/>
            <a:rect l="l" t="t" r="r" b="b"/>
            <a:pathLst>
              <a:path w="1119505" h="113030">
                <a:moveTo>
                  <a:pt x="1119377" y="0"/>
                </a:moveTo>
                <a:lnTo>
                  <a:pt x="0" y="0"/>
                </a:lnTo>
                <a:lnTo>
                  <a:pt x="0" y="112775"/>
                </a:lnTo>
                <a:lnTo>
                  <a:pt x="1119377" y="112775"/>
                </a:lnTo>
                <a:lnTo>
                  <a:pt x="111937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0" name="object 3">
            <a:extLst>
              <a:ext uri="{FF2B5EF4-FFF2-40B4-BE49-F238E27FC236}">
                <a16:creationId xmlns:a16="http://schemas.microsoft.com/office/drawing/2014/main" id="{91120842-F07C-A97F-EFE1-C3222849D145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82713AE9-86EE-94C5-02AE-9C31AD838CFF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2AE93674-3F07-15E9-474D-D4C245377F24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AC2607D9-02B7-F2D7-34FB-2C32356D663E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9E2121A7-0E90-D335-5AD8-E09F87161BAA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6E4470D6-9479-06DB-87F4-4A3F25B05FD1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7D4891AE-7194-29E8-75FC-25E533EE9BAC}"/>
              </a:ext>
            </a:extLst>
          </p:cNvPr>
          <p:cNvSpPr txBox="1"/>
          <p:nvPr/>
        </p:nvSpPr>
        <p:spPr>
          <a:xfrm>
            <a:off x="8139309" y="5743285"/>
            <a:ext cx="60936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400" dirty="0"/>
              <a:t>1/ Ley General de Sociedades</a:t>
            </a:r>
          </a:p>
          <a:p>
            <a:r>
              <a:rPr lang="es-PE" sz="1400" dirty="0"/>
              <a:t>2/ TUO de la Ley General de Cooperativas</a:t>
            </a:r>
          </a:p>
          <a:p>
            <a:r>
              <a:rPr lang="es-PE" sz="1400" dirty="0"/>
              <a:t>3/ Código Civil</a:t>
            </a:r>
          </a:p>
          <a:p>
            <a:r>
              <a:rPr lang="es-PE" sz="1400" b="1" dirty="0"/>
              <a:t>Fuente: </a:t>
            </a:r>
            <a:r>
              <a:rPr lang="es-PE" sz="1400" dirty="0"/>
              <a:t>MIDAGRI 2023 , SUNAT 2022, PRODUCE 2021.</a:t>
            </a:r>
          </a:p>
        </p:txBody>
      </p:sp>
      <p:grpSp>
        <p:nvGrpSpPr>
          <p:cNvPr id="22" name="object 24">
            <a:extLst>
              <a:ext uri="{FF2B5EF4-FFF2-40B4-BE49-F238E27FC236}">
                <a16:creationId xmlns:a16="http://schemas.microsoft.com/office/drawing/2014/main" id="{AFBA55C7-8000-86D5-E9B7-D74585ED1F3B}"/>
              </a:ext>
            </a:extLst>
          </p:cNvPr>
          <p:cNvGrpSpPr/>
          <p:nvPr/>
        </p:nvGrpSpPr>
        <p:grpSpPr>
          <a:xfrm flipH="1">
            <a:off x="720733" y="1266934"/>
            <a:ext cx="1382915" cy="1371430"/>
            <a:chOff x="8313156" y="1213611"/>
            <a:chExt cx="869705" cy="869950"/>
          </a:xfrm>
        </p:grpSpPr>
        <p:sp>
          <p:nvSpPr>
            <p:cNvPr id="23" name="object 25">
              <a:extLst>
                <a:ext uri="{FF2B5EF4-FFF2-40B4-BE49-F238E27FC236}">
                  <a16:creationId xmlns:a16="http://schemas.microsoft.com/office/drawing/2014/main" id="{E398C966-0188-83EA-E6B4-3E7633789267}"/>
                </a:ext>
              </a:extLst>
            </p:cNvPr>
            <p:cNvSpPr/>
            <p:nvPr/>
          </p:nvSpPr>
          <p:spPr>
            <a:xfrm>
              <a:off x="8747886" y="1213611"/>
              <a:ext cx="434975" cy="802640"/>
            </a:xfrm>
            <a:custGeom>
              <a:avLst/>
              <a:gdLst/>
              <a:ahLst/>
              <a:cxnLst/>
              <a:rect l="l" t="t" r="r" b="b"/>
              <a:pathLst>
                <a:path w="434975" h="802639">
                  <a:moveTo>
                    <a:pt x="0" y="0"/>
                  </a:moveTo>
                  <a:lnTo>
                    <a:pt x="0" y="108712"/>
                  </a:lnTo>
                  <a:lnTo>
                    <a:pt x="47309" y="112152"/>
                  </a:lnTo>
                  <a:lnTo>
                    <a:pt x="93021" y="122242"/>
                  </a:lnTo>
                  <a:lnTo>
                    <a:pt x="136503" y="138633"/>
                  </a:lnTo>
                  <a:lnTo>
                    <a:pt x="177121" y="160975"/>
                  </a:lnTo>
                  <a:lnTo>
                    <a:pt x="214243" y="188920"/>
                  </a:lnTo>
                  <a:lnTo>
                    <a:pt x="247234" y="222118"/>
                  </a:lnTo>
                  <a:lnTo>
                    <a:pt x="275463" y="260223"/>
                  </a:lnTo>
                  <a:lnTo>
                    <a:pt x="298270" y="302826"/>
                  </a:lnTo>
                  <a:lnTo>
                    <a:pt x="314216" y="347182"/>
                  </a:lnTo>
                  <a:lnTo>
                    <a:pt x="323458" y="392594"/>
                  </a:lnTo>
                  <a:lnTo>
                    <a:pt x="326150" y="438366"/>
                  </a:lnTo>
                  <a:lnTo>
                    <a:pt x="322447" y="483801"/>
                  </a:lnTo>
                  <a:lnTo>
                    <a:pt x="312504" y="528201"/>
                  </a:lnTo>
                  <a:lnTo>
                    <a:pt x="296477" y="570872"/>
                  </a:lnTo>
                  <a:lnTo>
                    <a:pt x="274520" y="611114"/>
                  </a:lnTo>
                  <a:lnTo>
                    <a:pt x="246789" y="648233"/>
                  </a:lnTo>
                  <a:lnTo>
                    <a:pt x="213439" y="681530"/>
                  </a:lnTo>
                  <a:lnTo>
                    <a:pt x="174625" y="710311"/>
                  </a:lnTo>
                  <a:lnTo>
                    <a:pt x="232791" y="802132"/>
                  </a:lnTo>
                  <a:lnTo>
                    <a:pt x="272867" y="773435"/>
                  </a:lnTo>
                  <a:lnTo>
                    <a:pt x="309047" y="740781"/>
                  </a:lnTo>
                  <a:lnTo>
                    <a:pt x="341112" y="704567"/>
                  </a:lnTo>
                  <a:lnTo>
                    <a:pt x="368843" y="665193"/>
                  </a:lnTo>
                  <a:lnTo>
                    <a:pt x="392022" y="623056"/>
                  </a:lnTo>
                  <a:lnTo>
                    <a:pt x="410431" y="578555"/>
                  </a:lnTo>
                  <a:lnTo>
                    <a:pt x="423850" y="532088"/>
                  </a:lnTo>
                  <a:lnTo>
                    <a:pt x="432062" y="484052"/>
                  </a:lnTo>
                  <a:lnTo>
                    <a:pt x="434848" y="434848"/>
                  </a:lnTo>
                  <a:lnTo>
                    <a:pt x="432296" y="387467"/>
                  </a:lnTo>
                  <a:lnTo>
                    <a:pt x="424818" y="341563"/>
                  </a:lnTo>
                  <a:lnTo>
                    <a:pt x="412678" y="297403"/>
                  </a:lnTo>
                  <a:lnTo>
                    <a:pt x="396143" y="255251"/>
                  </a:lnTo>
                  <a:lnTo>
                    <a:pt x="375477" y="215373"/>
                  </a:lnTo>
                  <a:lnTo>
                    <a:pt x="350946" y="178033"/>
                  </a:lnTo>
                  <a:lnTo>
                    <a:pt x="322815" y="143498"/>
                  </a:lnTo>
                  <a:lnTo>
                    <a:pt x="291349" y="112032"/>
                  </a:lnTo>
                  <a:lnTo>
                    <a:pt x="256814" y="83901"/>
                  </a:lnTo>
                  <a:lnTo>
                    <a:pt x="219474" y="59370"/>
                  </a:lnTo>
                  <a:lnTo>
                    <a:pt x="179596" y="38704"/>
                  </a:lnTo>
                  <a:lnTo>
                    <a:pt x="137444" y="22169"/>
                  </a:lnTo>
                  <a:lnTo>
                    <a:pt x="93284" y="10029"/>
                  </a:lnTo>
                  <a:lnTo>
                    <a:pt x="47380" y="2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4" name="object 26">
              <a:extLst>
                <a:ext uri="{FF2B5EF4-FFF2-40B4-BE49-F238E27FC236}">
                  <a16:creationId xmlns:a16="http://schemas.microsoft.com/office/drawing/2014/main" id="{43DF6332-3C67-2A90-2369-4CECC5C26B6C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434730" y="0"/>
                  </a:moveTo>
                  <a:lnTo>
                    <a:pt x="385550" y="2783"/>
                  </a:lnTo>
                  <a:lnTo>
                    <a:pt x="337224" y="11054"/>
                  </a:lnTo>
                  <a:lnTo>
                    <a:pt x="290209" y="24688"/>
                  </a:lnTo>
                  <a:lnTo>
                    <a:pt x="244961" y="43566"/>
                  </a:lnTo>
                  <a:lnTo>
                    <a:pt x="201939" y="67563"/>
                  </a:lnTo>
                  <a:lnTo>
                    <a:pt x="163267" y="95077"/>
                  </a:lnTo>
                  <a:lnTo>
                    <a:pt x="128483" y="125962"/>
                  </a:lnTo>
                  <a:lnTo>
                    <a:pt x="97669" y="159854"/>
                  </a:lnTo>
                  <a:lnTo>
                    <a:pt x="70907" y="196385"/>
                  </a:lnTo>
                  <a:lnTo>
                    <a:pt x="48278" y="235189"/>
                  </a:lnTo>
                  <a:lnTo>
                    <a:pt x="29865" y="275900"/>
                  </a:lnTo>
                  <a:lnTo>
                    <a:pt x="15749" y="318152"/>
                  </a:lnTo>
                  <a:lnTo>
                    <a:pt x="6011" y="361577"/>
                  </a:lnTo>
                  <a:lnTo>
                    <a:pt x="734" y="405809"/>
                  </a:lnTo>
                  <a:lnTo>
                    <a:pt x="0" y="450483"/>
                  </a:lnTo>
                  <a:lnTo>
                    <a:pt x="3889" y="495231"/>
                  </a:lnTo>
                  <a:lnTo>
                    <a:pt x="12483" y="539687"/>
                  </a:lnTo>
                  <a:lnTo>
                    <a:pt x="25866" y="583484"/>
                  </a:lnTo>
                  <a:lnTo>
                    <a:pt x="44117" y="626257"/>
                  </a:lnTo>
                  <a:lnTo>
                    <a:pt x="67319" y="667638"/>
                  </a:lnTo>
                  <a:lnTo>
                    <a:pt x="94856" y="706311"/>
                  </a:lnTo>
                  <a:lnTo>
                    <a:pt x="125762" y="741094"/>
                  </a:lnTo>
                  <a:lnTo>
                    <a:pt x="159671" y="771908"/>
                  </a:lnTo>
                  <a:lnTo>
                    <a:pt x="196217" y="798668"/>
                  </a:lnTo>
                  <a:lnTo>
                    <a:pt x="235034" y="821294"/>
                  </a:lnTo>
                  <a:lnTo>
                    <a:pt x="275755" y="839704"/>
                  </a:lnTo>
                  <a:lnTo>
                    <a:pt x="318015" y="853816"/>
                  </a:lnTo>
                  <a:lnTo>
                    <a:pt x="361446" y="863547"/>
                  </a:lnTo>
                  <a:lnTo>
                    <a:pt x="405683" y="868816"/>
                  </a:lnTo>
                  <a:lnTo>
                    <a:pt x="450360" y="869540"/>
                  </a:lnTo>
                  <a:lnTo>
                    <a:pt x="495111" y="865639"/>
                  </a:lnTo>
                  <a:lnTo>
                    <a:pt x="539568" y="857029"/>
                  </a:lnTo>
                  <a:lnTo>
                    <a:pt x="583366" y="843629"/>
                  </a:lnTo>
                  <a:lnTo>
                    <a:pt x="626139" y="825357"/>
                  </a:lnTo>
                  <a:lnTo>
                    <a:pt x="667521" y="802132"/>
                  </a:lnTo>
                  <a:lnTo>
                    <a:pt x="609355" y="710311"/>
                  </a:lnTo>
                  <a:lnTo>
                    <a:pt x="568747" y="732212"/>
                  </a:lnTo>
                  <a:lnTo>
                    <a:pt x="525662" y="748077"/>
                  </a:lnTo>
                  <a:lnTo>
                    <a:pt x="480767" y="757727"/>
                  </a:lnTo>
                  <a:lnTo>
                    <a:pt x="434730" y="760984"/>
                  </a:lnTo>
                  <a:lnTo>
                    <a:pt x="386512" y="757447"/>
                  </a:lnTo>
                  <a:lnTo>
                    <a:pt x="340492" y="747172"/>
                  </a:lnTo>
                  <a:lnTo>
                    <a:pt x="297176" y="730666"/>
                  </a:lnTo>
                  <a:lnTo>
                    <a:pt x="257066" y="708432"/>
                  </a:lnTo>
                  <a:lnTo>
                    <a:pt x="220668" y="680976"/>
                  </a:lnTo>
                  <a:lnTo>
                    <a:pt x="188486" y="648803"/>
                  </a:lnTo>
                  <a:lnTo>
                    <a:pt x="161024" y="612417"/>
                  </a:lnTo>
                  <a:lnTo>
                    <a:pt x="138787" y="572324"/>
                  </a:lnTo>
                  <a:lnTo>
                    <a:pt x="122279" y="529027"/>
                  </a:lnTo>
                  <a:lnTo>
                    <a:pt x="112004" y="483034"/>
                  </a:lnTo>
                  <a:lnTo>
                    <a:pt x="108467" y="434848"/>
                  </a:lnTo>
                  <a:lnTo>
                    <a:pt x="112004" y="386661"/>
                  </a:lnTo>
                  <a:lnTo>
                    <a:pt x="122279" y="340668"/>
                  </a:lnTo>
                  <a:lnTo>
                    <a:pt x="138787" y="297371"/>
                  </a:lnTo>
                  <a:lnTo>
                    <a:pt x="161024" y="257278"/>
                  </a:lnTo>
                  <a:lnTo>
                    <a:pt x="188486" y="220892"/>
                  </a:lnTo>
                  <a:lnTo>
                    <a:pt x="220668" y="188719"/>
                  </a:lnTo>
                  <a:lnTo>
                    <a:pt x="257066" y="161263"/>
                  </a:lnTo>
                  <a:lnTo>
                    <a:pt x="297176" y="139029"/>
                  </a:lnTo>
                  <a:lnTo>
                    <a:pt x="340492" y="122523"/>
                  </a:lnTo>
                  <a:lnTo>
                    <a:pt x="386512" y="112248"/>
                  </a:lnTo>
                  <a:lnTo>
                    <a:pt x="434730" y="108712"/>
                  </a:lnTo>
                  <a:lnTo>
                    <a:pt x="434730" y="0"/>
                  </a:lnTo>
                  <a:close/>
                </a:path>
              </a:pathLst>
            </a:custGeom>
            <a:solidFill>
              <a:srgbClr val="39BDAF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5" name="object 27">
              <a:extLst>
                <a:ext uri="{FF2B5EF4-FFF2-40B4-BE49-F238E27FC236}">
                  <a16:creationId xmlns:a16="http://schemas.microsoft.com/office/drawing/2014/main" id="{2883133B-C8A7-6E67-8BF8-31A0BC14709D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667521" y="802132"/>
                  </a:moveTo>
                  <a:lnTo>
                    <a:pt x="626139" y="825357"/>
                  </a:lnTo>
                  <a:lnTo>
                    <a:pt x="583366" y="843629"/>
                  </a:lnTo>
                  <a:lnTo>
                    <a:pt x="539568" y="857029"/>
                  </a:lnTo>
                  <a:lnTo>
                    <a:pt x="495111" y="865639"/>
                  </a:lnTo>
                  <a:lnTo>
                    <a:pt x="450360" y="869540"/>
                  </a:lnTo>
                  <a:lnTo>
                    <a:pt x="405683" y="868816"/>
                  </a:lnTo>
                  <a:lnTo>
                    <a:pt x="361446" y="863547"/>
                  </a:lnTo>
                  <a:lnTo>
                    <a:pt x="318015" y="853816"/>
                  </a:lnTo>
                  <a:lnTo>
                    <a:pt x="275755" y="839704"/>
                  </a:lnTo>
                  <a:lnTo>
                    <a:pt x="235034" y="821294"/>
                  </a:lnTo>
                  <a:lnTo>
                    <a:pt x="196217" y="798668"/>
                  </a:lnTo>
                  <a:lnTo>
                    <a:pt x="159671" y="771908"/>
                  </a:lnTo>
                  <a:lnTo>
                    <a:pt x="125762" y="741094"/>
                  </a:lnTo>
                  <a:lnTo>
                    <a:pt x="94856" y="706311"/>
                  </a:lnTo>
                  <a:lnTo>
                    <a:pt x="67319" y="667638"/>
                  </a:lnTo>
                  <a:lnTo>
                    <a:pt x="44117" y="626257"/>
                  </a:lnTo>
                  <a:lnTo>
                    <a:pt x="25866" y="583484"/>
                  </a:lnTo>
                  <a:lnTo>
                    <a:pt x="12483" y="539687"/>
                  </a:lnTo>
                  <a:lnTo>
                    <a:pt x="3889" y="495231"/>
                  </a:lnTo>
                  <a:lnTo>
                    <a:pt x="0" y="450483"/>
                  </a:lnTo>
                  <a:lnTo>
                    <a:pt x="734" y="405809"/>
                  </a:lnTo>
                  <a:lnTo>
                    <a:pt x="6011" y="361577"/>
                  </a:lnTo>
                  <a:lnTo>
                    <a:pt x="15749" y="318152"/>
                  </a:lnTo>
                  <a:lnTo>
                    <a:pt x="29865" y="275900"/>
                  </a:lnTo>
                  <a:lnTo>
                    <a:pt x="48278" y="235189"/>
                  </a:lnTo>
                  <a:lnTo>
                    <a:pt x="70907" y="196385"/>
                  </a:lnTo>
                  <a:lnTo>
                    <a:pt x="97669" y="159854"/>
                  </a:lnTo>
                  <a:lnTo>
                    <a:pt x="128483" y="125962"/>
                  </a:lnTo>
                  <a:lnTo>
                    <a:pt x="163267" y="95077"/>
                  </a:lnTo>
                  <a:lnTo>
                    <a:pt x="201939" y="67563"/>
                  </a:lnTo>
                  <a:lnTo>
                    <a:pt x="244961" y="43566"/>
                  </a:lnTo>
                  <a:lnTo>
                    <a:pt x="290209" y="24688"/>
                  </a:lnTo>
                  <a:lnTo>
                    <a:pt x="337224" y="11054"/>
                  </a:lnTo>
                  <a:lnTo>
                    <a:pt x="385550" y="2783"/>
                  </a:lnTo>
                  <a:lnTo>
                    <a:pt x="434730" y="0"/>
                  </a:lnTo>
                  <a:lnTo>
                    <a:pt x="434730" y="108712"/>
                  </a:lnTo>
                  <a:lnTo>
                    <a:pt x="386512" y="112248"/>
                  </a:lnTo>
                  <a:lnTo>
                    <a:pt x="340492" y="122523"/>
                  </a:lnTo>
                  <a:lnTo>
                    <a:pt x="297176" y="139029"/>
                  </a:lnTo>
                  <a:lnTo>
                    <a:pt x="257066" y="161263"/>
                  </a:lnTo>
                  <a:lnTo>
                    <a:pt x="220668" y="188719"/>
                  </a:lnTo>
                  <a:lnTo>
                    <a:pt x="188486" y="220892"/>
                  </a:lnTo>
                  <a:lnTo>
                    <a:pt x="161024" y="257278"/>
                  </a:lnTo>
                  <a:lnTo>
                    <a:pt x="138787" y="297371"/>
                  </a:lnTo>
                  <a:lnTo>
                    <a:pt x="122279" y="340668"/>
                  </a:lnTo>
                  <a:lnTo>
                    <a:pt x="112004" y="386661"/>
                  </a:lnTo>
                  <a:lnTo>
                    <a:pt x="108467" y="434848"/>
                  </a:lnTo>
                  <a:lnTo>
                    <a:pt x="112004" y="483034"/>
                  </a:lnTo>
                  <a:lnTo>
                    <a:pt x="122279" y="529027"/>
                  </a:lnTo>
                  <a:lnTo>
                    <a:pt x="138787" y="572324"/>
                  </a:lnTo>
                  <a:lnTo>
                    <a:pt x="161024" y="612417"/>
                  </a:lnTo>
                  <a:lnTo>
                    <a:pt x="188486" y="648803"/>
                  </a:lnTo>
                  <a:lnTo>
                    <a:pt x="220668" y="680976"/>
                  </a:lnTo>
                  <a:lnTo>
                    <a:pt x="257066" y="708432"/>
                  </a:lnTo>
                  <a:lnTo>
                    <a:pt x="297176" y="730666"/>
                  </a:lnTo>
                  <a:lnTo>
                    <a:pt x="340492" y="747172"/>
                  </a:lnTo>
                  <a:lnTo>
                    <a:pt x="386512" y="757447"/>
                  </a:lnTo>
                  <a:lnTo>
                    <a:pt x="434730" y="760984"/>
                  </a:lnTo>
                  <a:lnTo>
                    <a:pt x="480767" y="757727"/>
                  </a:lnTo>
                  <a:lnTo>
                    <a:pt x="525662" y="748077"/>
                  </a:lnTo>
                  <a:lnTo>
                    <a:pt x="568747" y="732212"/>
                  </a:lnTo>
                  <a:lnTo>
                    <a:pt x="609355" y="710311"/>
                  </a:lnTo>
                  <a:lnTo>
                    <a:pt x="667521" y="8021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A4439AC-B0C3-E222-07EE-745A069B611C}"/>
              </a:ext>
            </a:extLst>
          </p:cNvPr>
          <p:cNvSpPr txBox="1"/>
          <p:nvPr/>
        </p:nvSpPr>
        <p:spPr>
          <a:xfrm>
            <a:off x="8501594" y="2717205"/>
            <a:ext cx="340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Asociaciones de productores </a:t>
            </a:r>
            <a:r>
              <a:rPr lang="es-ES" sz="1200" dirty="0"/>
              <a:t>3/ </a:t>
            </a:r>
            <a:endParaRPr lang="es-PE" sz="1200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8935711-93F1-8AB0-6F71-26E8BB5456E7}"/>
              </a:ext>
            </a:extLst>
          </p:cNvPr>
          <p:cNvSpPr txBox="1"/>
          <p:nvPr/>
        </p:nvSpPr>
        <p:spPr>
          <a:xfrm>
            <a:off x="4657507" y="2603168"/>
            <a:ext cx="321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Cooperativas (19 tipologías)</a:t>
            </a:r>
            <a:r>
              <a:rPr lang="es-ES" sz="1800" dirty="0"/>
              <a:t> </a:t>
            </a:r>
            <a:r>
              <a:rPr lang="es-ES" sz="1200" dirty="0"/>
              <a:t>2/</a:t>
            </a:r>
            <a:endParaRPr lang="es-PE" dirty="0"/>
          </a:p>
          <a:p>
            <a:pPr algn="ctr"/>
            <a:endParaRPr lang="es-PE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EC656EB-96EF-95C7-CA34-234C6905574E}"/>
              </a:ext>
            </a:extLst>
          </p:cNvPr>
          <p:cNvSpPr txBox="1"/>
          <p:nvPr/>
        </p:nvSpPr>
        <p:spPr>
          <a:xfrm>
            <a:off x="163372" y="1634742"/>
            <a:ext cx="201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/>
              <a:t>2 129 192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7844356E-6CF5-3B91-E014-CCCE55B520F8}"/>
              </a:ext>
            </a:extLst>
          </p:cNvPr>
          <p:cNvSpPr txBox="1"/>
          <p:nvPr/>
        </p:nvSpPr>
        <p:spPr>
          <a:xfrm>
            <a:off x="992632" y="4247386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MIPYPE</a:t>
            </a:r>
            <a:endParaRPr lang="es-PE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A3BF063B-C699-1E18-BC7C-0DDC237B083D}"/>
              </a:ext>
            </a:extLst>
          </p:cNvPr>
          <p:cNvSpPr txBox="1"/>
          <p:nvPr/>
        </p:nvSpPr>
        <p:spPr>
          <a:xfrm>
            <a:off x="882671" y="2641550"/>
            <a:ext cx="2144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Empresas </a:t>
            </a:r>
            <a:r>
              <a:rPr lang="es-ES" sz="1100" dirty="0"/>
              <a:t>1/</a:t>
            </a:r>
            <a:endParaRPr lang="es-PE" dirty="0"/>
          </a:p>
        </p:txBody>
      </p:sp>
      <p:pic>
        <p:nvPicPr>
          <p:cNvPr id="55" name="Imagen 35">
            <a:extLst>
              <a:ext uri="{FF2B5EF4-FFF2-40B4-BE49-F238E27FC236}">
                <a16:creationId xmlns:a16="http://schemas.microsoft.com/office/drawing/2014/main" id="{55858D6D-B0E9-FD4B-AED9-BD09BA2DA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object 24">
            <a:extLst>
              <a:ext uri="{FF2B5EF4-FFF2-40B4-BE49-F238E27FC236}">
                <a16:creationId xmlns:a16="http://schemas.microsoft.com/office/drawing/2014/main" id="{F05AA63B-D8A1-2BD2-C2AE-C5AA2E565B73}"/>
              </a:ext>
            </a:extLst>
          </p:cNvPr>
          <p:cNvGrpSpPr/>
          <p:nvPr/>
        </p:nvGrpSpPr>
        <p:grpSpPr>
          <a:xfrm flipH="1">
            <a:off x="720733" y="3014327"/>
            <a:ext cx="1382915" cy="1371430"/>
            <a:chOff x="8313156" y="1213611"/>
            <a:chExt cx="869705" cy="869950"/>
          </a:xfrm>
        </p:grpSpPr>
        <p:sp>
          <p:nvSpPr>
            <p:cNvPr id="6" name="object 25">
              <a:extLst>
                <a:ext uri="{FF2B5EF4-FFF2-40B4-BE49-F238E27FC236}">
                  <a16:creationId xmlns:a16="http://schemas.microsoft.com/office/drawing/2014/main" id="{2A66CBB6-51B0-6437-FF3F-420D79CDAAB8}"/>
                </a:ext>
              </a:extLst>
            </p:cNvPr>
            <p:cNvSpPr/>
            <p:nvPr/>
          </p:nvSpPr>
          <p:spPr>
            <a:xfrm>
              <a:off x="8747886" y="1213611"/>
              <a:ext cx="434975" cy="802640"/>
            </a:xfrm>
            <a:custGeom>
              <a:avLst/>
              <a:gdLst/>
              <a:ahLst/>
              <a:cxnLst/>
              <a:rect l="l" t="t" r="r" b="b"/>
              <a:pathLst>
                <a:path w="434975" h="802639">
                  <a:moveTo>
                    <a:pt x="0" y="0"/>
                  </a:moveTo>
                  <a:lnTo>
                    <a:pt x="0" y="108712"/>
                  </a:lnTo>
                  <a:lnTo>
                    <a:pt x="47309" y="112152"/>
                  </a:lnTo>
                  <a:lnTo>
                    <a:pt x="93021" y="122242"/>
                  </a:lnTo>
                  <a:lnTo>
                    <a:pt x="136503" y="138633"/>
                  </a:lnTo>
                  <a:lnTo>
                    <a:pt x="177121" y="160975"/>
                  </a:lnTo>
                  <a:lnTo>
                    <a:pt x="214243" y="188920"/>
                  </a:lnTo>
                  <a:lnTo>
                    <a:pt x="247234" y="222118"/>
                  </a:lnTo>
                  <a:lnTo>
                    <a:pt x="275463" y="260223"/>
                  </a:lnTo>
                  <a:lnTo>
                    <a:pt x="298270" y="302826"/>
                  </a:lnTo>
                  <a:lnTo>
                    <a:pt x="314216" y="347182"/>
                  </a:lnTo>
                  <a:lnTo>
                    <a:pt x="323458" y="392594"/>
                  </a:lnTo>
                  <a:lnTo>
                    <a:pt x="326150" y="438366"/>
                  </a:lnTo>
                  <a:lnTo>
                    <a:pt x="322447" y="483801"/>
                  </a:lnTo>
                  <a:lnTo>
                    <a:pt x="312504" y="528201"/>
                  </a:lnTo>
                  <a:lnTo>
                    <a:pt x="296477" y="570872"/>
                  </a:lnTo>
                  <a:lnTo>
                    <a:pt x="274520" y="611114"/>
                  </a:lnTo>
                  <a:lnTo>
                    <a:pt x="246789" y="648233"/>
                  </a:lnTo>
                  <a:lnTo>
                    <a:pt x="213439" y="681530"/>
                  </a:lnTo>
                  <a:lnTo>
                    <a:pt x="174625" y="710311"/>
                  </a:lnTo>
                  <a:lnTo>
                    <a:pt x="232791" y="802132"/>
                  </a:lnTo>
                  <a:lnTo>
                    <a:pt x="272867" y="773435"/>
                  </a:lnTo>
                  <a:lnTo>
                    <a:pt x="309047" y="740781"/>
                  </a:lnTo>
                  <a:lnTo>
                    <a:pt x="341112" y="704567"/>
                  </a:lnTo>
                  <a:lnTo>
                    <a:pt x="368843" y="665193"/>
                  </a:lnTo>
                  <a:lnTo>
                    <a:pt x="392022" y="623056"/>
                  </a:lnTo>
                  <a:lnTo>
                    <a:pt x="410431" y="578555"/>
                  </a:lnTo>
                  <a:lnTo>
                    <a:pt x="423850" y="532088"/>
                  </a:lnTo>
                  <a:lnTo>
                    <a:pt x="432062" y="484052"/>
                  </a:lnTo>
                  <a:lnTo>
                    <a:pt x="434848" y="434848"/>
                  </a:lnTo>
                  <a:lnTo>
                    <a:pt x="432296" y="387467"/>
                  </a:lnTo>
                  <a:lnTo>
                    <a:pt x="424818" y="341563"/>
                  </a:lnTo>
                  <a:lnTo>
                    <a:pt x="412678" y="297403"/>
                  </a:lnTo>
                  <a:lnTo>
                    <a:pt x="396143" y="255251"/>
                  </a:lnTo>
                  <a:lnTo>
                    <a:pt x="375477" y="215373"/>
                  </a:lnTo>
                  <a:lnTo>
                    <a:pt x="350946" y="178033"/>
                  </a:lnTo>
                  <a:lnTo>
                    <a:pt x="322815" y="143498"/>
                  </a:lnTo>
                  <a:lnTo>
                    <a:pt x="291349" y="112032"/>
                  </a:lnTo>
                  <a:lnTo>
                    <a:pt x="256814" y="83901"/>
                  </a:lnTo>
                  <a:lnTo>
                    <a:pt x="219474" y="59370"/>
                  </a:lnTo>
                  <a:lnTo>
                    <a:pt x="179596" y="38704"/>
                  </a:lnTo>
                  <a:lnTo>
                    <a:pt x="137444" y="22169"/>
                  </a:lnTo>
                  <a:lnTo>
                    <a:pt x="93284" y="10029"/>
                  </a:lnTo>
                  <a:lnTo>
                    <a:pt x="47380" y="2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FA7B566E-B93F-1FC2-06C8-AE13307B1CBA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434730" y="0"/>
                  </a:moveTo>
                  <a:lnTo>
                    <a:pt x="385550" y="2783"/>
                  </a:lnTo>
                  <a:lnTo>
                    <a:pt x="337224" y="11054"/>
                  </a:lnTo>
                  <a:lnTo>
                    <a:pt x="290209" y="24688"/>
                  </a:lnTo>
                  <a:lnTo>
                    <a:pt x="244961" y="43566"/>
                  </a:lnTo>
                  <a:lnTo>
                    <a:pt x="201939" y="67563"/>
                  </a:lnTo>
                  <a:lnTo>
                    <a:pt x="163267" y="95077"/>
                  </a:lnTo>
                  <a:lnTo>
                    <a:pt x="128483" y="125962"/>
                  </a:lnTo>
                  <a:lnTo>
                    <a:pt x="97669" y="159854"/>
                  </a:lnTo>
                  <a:lnTo>
                    <a:pt x="70907" y="196385"/>
                  </a:lnTo>
                  <a:lnTo>
                    <a:pt x="48278" y="235189"/>
                  </a:lnTo>
                  <a:lnTo>
                    <a:pt x="29865" y="275900"/>
                  </a:lnTo>
                  <a:lnTo>
                    <a:pt x="15749" y="318152"/>
                  </a:lnTo>
                  <a:lnTo>
                    <a:pt x="6011" y="361577"/>
                  </a:lnTo>
                  <a:lnTo>
                    <a:pt x="734" y="405809"/>
                  </a:lnTo>
                  <a:lnTo>
                    <a:pt x="0" y="450483"/>
                  </a:lnTo>
                  <a:lnTo>
                    <a:pt x="3889" y="495231"/>
                  </a:lnTo>
                  <a:lnTo>
                    <a:pt x="12483" y="539687"/>
                  </a:lnTo>
                  <a:lnTo>
                    <a:pt x="25866" y="583484"/>
                  </a:lnTo>
                  <a:lnTo>
                    <a:pt x="44117" y="626257"/>
                  </a:lnTo>
                  <a:lnTo>
                    <a:pt x="67319" y="667638"/>
                  </a:lnTo>
                  <a:lnTo>
                    <a:pt x="94856" y="706311"/>
                  </a:lnTo>
                  <a:lnTo>
                    <a:pt x="125762" y="741094"/>
                  </a:lnTo>
                  <a:lnTo>
                    <a:pt x="159671" y="771908"/>
                  </a:lnTo>
                  <a:lnTo>
                    <a:pt x="196217" y="798668"/>
                  </a:lnTo>
                  <a:lnTo>
                    <a:pt x="235034" y="821294"/>
                  </a:lnTo>
                  <a:lnTo>
                    <a:pt x="275755" y="839704"/>
                  </a:lnTo>
                  <a:lnTo>
                    <a:pt x="318015" y="853816"/>
                  </a:lnTo>
                  <a:lnTo>
                    <a:pt x="361446" y="863547"/>
                  </a:lnTo>
                  <a:lnTo>
                    <a:pt x="405683" y="868816"/>
                  </a:lnTo>
                  <a:lnTo>
                    <a:pt x="450360" y="869540"/>
                  </a:lnTo>
                  <a:lnTo>
                    <a:pt x="495111" y="865639"/>
                  </a:lnTo>
                  <a:lnTo>
                    <a:pt x="539568" y="857029"/>
                  </a:lnTo>
                  <a:lnTo>
                    <a:pt x="583366" y="843629"/>
                  </a:lnTo>
                  <a:lnTo>
                    <a:pt x="626139" y="825357"/>
                  </a:lnTo>
                  <a:lnTo>
                    <a:pt x="667521" y="802132"/>
                  </a:lnTo>
                  <a:lnTo>
                    <a:pt x="609355" y="710311"/>
                  </a:lnTo>
                  <a:lnTo>
                    <a:pt x="568747" y="732212"/>
                  </a:lnTo>
                  <a:lnTo>
                    <a:pt x="525662" y="748077"/>
                  </a:lnTo>
                  <a:lnTo>
                    <a:pt x="480767" y="757727"/>
                  </a:lnTo>
                  <a:lnTo>
                    <a:pt x="434730" y="760984"/>
                  </a:lnTo>
                  <a:lnTo>
                    <a:pt x="386512" y="757447"/>
                  </a:lnTo>
                  <a:lnTo>
                    <a:pt x="340492" y="747172"/>
                  </a:lnTo>
                  <a:lnTo>
                    <a:pt x="297176" y="730666"/>
                  </a:lnTo>
                  <a:lnTo>
                    <a:pt x="257066" y="708432"/>
                  </a:lnTo>
                  <a:lnTo>
                    <a:pt x="220668" y="680976"/>
                  </a:lnTo>
                  <a:lnTo>
                    <a:pt x="188486" y="648803"/>
                  </a:lnTo>
                  <a:lnTo>
                    <a:pt x="161024" y="612417"/>
                  </a:lnTo>
                  <a:lnTo>
                    <a:pt x="138787" y="572324"/>
                  </a:lnTo>
                  <a:lnTo>
                    <a:pt x="122279" y="529027"/>
                  </a:lnTo>
                  <a:lnTo>
                    <a:pt x="112004" y="483034"/>
                  </a:lnTo>
                  <a:lnTo>
                    <a:pt x="108467" y="434848"/>
                  </a:lnTo>
                  <a:lnTo>
                    <a:pt x="112004" y="386661"/>
                  </a:lnTo>
                  <a:lnTo>
                    <a:pt x="122279" y="340668"/>
                  </a:lnTo>
                  <a:lnTo>
                    <a:pt x="138787" y="297371"/>
                  </a:lnTo>
                  <a:lnTo>
                    <a:pt x="161024" y="257278"/>
                  </a:lnTo>
                  <a:lnTo>
                    <a:pt x="188486" y="220892"/>
                  </a:lnTo>
                  <a:lnTo>
                    <a:pt x="220668" y="188719"/>
                  </a:lnTo>
                  <a:lnTo>
                    <a:pt x="257066" y="161263"/>
                  </a:lnTo>
                  <a:lnTo>
                    <a:pt x="297176" y="139029"/>
                  </a:lnTo>
                  <a:lnTo>
                    <a:pt x="340492" y="122523"/>
                  </a:lnTo>
                  <a:lnTo>
                    <a:pt x="386512" y="112248"/>
                  </a:lnTo>
                  <a:lnTo>
                    <a:pt x="434730" y="108712"/>
                  </a:lnTo>
                  <a:lnTo>
                    <a:pt x="434730" y="0"/>
                  </a:lnTo>
                  <a:close/>
                </a:path>
              </a:pathLst>
            </a:custGeom>
            <a:solidFill>
              <a:srgbClr val="39BDAF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3" name="object 27">
              <a:extLst>
                <a:ext uri="{FF2B5EF4-FFF2-40B4-BE49-F238E27FC236}">
                  <a16:creationId xmlns:a16="http://schemas.microsoft.com/office/drawing/2014/main" id="{F5AF1A51-2EF7-F940-3FE5-87505EAF5451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667521" y="802132"/>
                  </a:moveTo>
                  <a:lnTo>
                    <a:pt x="626139" y="825357"/>
                  </a:lnTo>
                  <a:lnTo>
                    <a:pt x="583366" y="843629"/>
                  </a:lnTo>
                  <a:lnTo>
                    <a:pt x="539568" y="857029"/>
                  </a:lnTo>
                  <a:lnTo>
                    <a:pt x="495111" y="865639"/>
                  </a:lnTo>
                  <a:lnTo>
                    <a:pt x="450360" y="869540"/>
                  </a:lnTo>
                  <a:lnTo>
                    <a:pt x="405683" y="868816"/>
                  </a:lnTo>
                  <a:lnTo>
                    <a:pt x="361446" y="863547"/>
                  </a:lnTo>
                  <a:lnTo>
                    <a:pt x="318015" y="853816"/>
                  </a:lnTo>
                  <a:lnTo>
                    <a:pt x="275755" y="839704"/>
                  </a:lnTo>
                  <a:lnTo>
                    <a:pt x="235034" y="821294"/>
                  </a:lnTo>
                  <a:lnTo>
                    <a:pt x="196217" y="798668"/>
                  </a:lnTo>
                  <a:lnTo>
                    <a:pt x="159671" y="771908"/>
                  </a:lnTo>
                  <a:lnTo>
                    <a:pt x="125762" y="741094"/>
                  </a:lnTo>
                  <a:lnTo>
                    <a:pt x="94856" y="706311"/>
                  </a:lnTo>
                  <a:lnTo>
                    <a:pt x="67319" y="667638"/>
                  </a:lnTo>
                  <a:lnTo>
                    <a:pt x="44117" y="626257"/>
                  </a:lnTo>
                  <a:lnTo>
                    <a:pt x="25866" y="583484"/>
                  </a:lnTo>
                  <a:lnTo>
                    <a:pt x="12483" y="539687"/>
                  </a:lnTo>
                  <a:lnTo>
                    <a:pt x="3889" y="495231"/>
                  </a:lnTo>
                  <a:lnTo>
                    <a:pt x="0" y="450483"/>
                  </a:lnTo>
                  <a:lnTo>
                    <a:pt x="734" y="405809"/>
                  </a:lnTo>
                  <a:lnTo>
                    <a:pt x="6011" y="361577"/>
                  </a:lnTo>
                  <a:lnTo>
                    <a:pt x="15749" y="318152"/>
                  </a:lnTo>
                  <a:lnTo>
                    <a:pt x="29865" y="275900"/>
                  </a:lnTo>
                  <a:lnTo>
                    <a:pt x="48278" y="235189"/>
                  </a:lnTo>
                  <a:lnTo>
                    <a:pt x="70907" y="196385"/>
                  </a:lnTo>
                  <a:lnTo>
                    <a:pt x="97669" y="159854"/>
                  </a:lnTo>
                  <a:lnTo>
                    <a:pt x="128483" y="125962"/>
                  </a:lnTo>
                  <a:lnTo>
                    <a:pt x="163267" y="95077"/>
                  </a:lnTo>
                  <a:lnTo>
                    <a:pt x="201939" y="67563"/>
                  </a:lnTo>
                  <a:lnTo>
                    <a:pt x="244961" y="43566"/>
                  </a:lnTo>
                  <a:lnTo>
                    <a:pt x="290209" y="24688"/>
                  </a:lnTo>
                  <a:lnTo>
                    <a:pt x="337224" y="11054"/>
                  </a:lnTo>
                  <a:lnTo>
                    <a:pt x="385550" y="2783"/>
                  </a:lnTo>
                  <a:lnTo>
                    <a:pt x="434730" y="0"/>
                  </a:lnTo>
                  <a:lnTo>
                    <a:pt x="434730" y="108712"/>
                  </a:lnTo>
                  <a:lnTo>
                    <a:pt x="386512" y="112248"/>
                  </a:lnTo>
                  <a:lnTo>
                    <a:pt x="340492" y="122523"/>
                  </a:lnTo>
                  <a:lnTo>
                    <a:pt x="297176" y="139029"/>
                  </a:lnTo>
                  <a:lnTo>
                    <a:pt x="257066" y="161263"/>
                  </a:lnTo>
                  <a:lnTo>
                    <a:pt x="220668" y="188719"/>
                  </a:lnTo>
                  <a:lnTo>
                    <a:pt x="188486" y="220892"/>
                  </a:lnTo>
                  <a:lnTo>
                    <a:pt x="161024" y="257278"/>
                  </a:lnTo>
                  <a:lnTo>
                    <a:pt x="138787" y="297371"/>
                  </a:lnTo>
                  <a:lnTo>
                    <a:pt x="122279" y="340668"/>
                  </a:lnTo>
                  <a:lnTo>
                    <a:pt x="112004" y="386661"/>
                  </a:lnTo>
                  <a:lnTo>
                    <a:pt x="108467" y="434848"/>
                  </a:lnTo>
                  <a:lnTo>
                    <a:pt x="112004" y="483034"/>
                  </a:lnTo>
                  <a:lnTo>
                    <a:pt x="122279" y="529027"/>
                  </a:lnTo>
                  <a:lnTo>
                    <a:pt x="138787" y="572324"/>
                  </a:lnTo>
                  <a:lnTo>
                    <a:pt x="161024" y="612417"/>
                  </a:lnTo>
                  <a:lnTo>
                    <a:pt x="188486" y="648803"/>
                  </a:lnTo>
                  <a:lnTo>
                    <a:pt x="220668" y="680976"/>
                  </a:lnTo>
                  <a:lnTo>
                    <a:pt x="257066" y="708432"/>
                  </a:lnTo>
                  <a:lnTo>
                    <a:pt x="297176" y="730666"/>
                  </a:lnTo>
                  <a:lnTo>
                    <a:pt x="340492" y="747172"/>
                  </a:lnTo>
                  <a:lnTo>
                    <a:pt x="386512" y="757447"/>
                  </a:lnTo>
                  <a:lnTo>
                    <a:pt x="434730" y="760984"/>
                  </a:lnTo>
                  <a:lnTo>
                    <a:pt x="480767" y="757727"/>
                  </a:lnTo>
                  <a:lnTo>
                    <a:pt x="525662" y="748077"/>
                  </a:lnTo>
                  <a:lnTo>
                    <a:pt x="568747" y="732212"/>
                  </a:lnTo>
                  <a:lnTo>
                    <a:pt x="609355" y="710311"/>
                  </a:lnTo>
                  <a:lnTo>
                    <a:pt x="667521" y="8021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56" name="CuadroTexto 55">
            <a:extLst>
              <a:ext uri="{FF2B5EF4-FFF2-40B4-BE49-F238E27FC236}">
                <a16:creationId xmlns:a16="http://schemas.microsoft.com/office/drawing/2014/main" id="{07F5D831-60FC-BB04-13F0-36FAC5D7A3C0}"/>
              </a:ext>
            </a:extLst>
          </p:cNvPr>
          <p:cNvSpPr txBox="1"/>
          <p:nvPr/>
        </p:nvSpPr>
        <p:spPr>
          <a:xfrm>
            <a:off x="84079" y="3433797"/>
            <a:ext cx="2019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200" b="1" dirty="0"/>
              <a:t>2 118 293</a:t>
            </a:r>
          </a:p>
        </p:txBody>
      </p:sp>
      <p:grpSp>
        <p:nvGrpSpPr>
          <p:cNvPr id="57" name="object 24">
            <a:extLst>
              <a:ext uri="{FF2B5EF4-FFF2-40B4-BE49-F238E27FC236}">
                <a16:creationId xmlns:a16="http://schemas.microsoft.com/office/drawing/2014/main" id="{977B193B-ED4E-24B6-5A68-12888FF4E483}"/>
              </a:ext>
            </a:extLst>
          </p:cNvPr>
          <p:cNvGrpSpPr/>
          <p:nvPr/>
        </p:nvGrpSpPr>
        <p:grpSpPr>
          <a:xfrm flipH="1">
            <a:off x="720733" y="4651908"/>
            <a:ext cx="1382915" cy="1371430"/>
            <a:chOff x="8313156" y="1213611"/>
            <a:chExt cx="869705" cy="869950"/>
          </a:xfrm>
        </p:grpSpPr>
        <p:sp>
          <p:nvSpPr>
            <p:cNvPr id="58" name="object 25">
              <a:extLst>
                <a:ext uri="{FF2B5EF4-FFF2-40B4-BE49-F238E27FC236}">
                  <a16:creationId xmlns:a16="http://schemas.microsoft.com/office/drawing/2014/main" id="{9082B2B2-7375-8FB9-070B-4C05C7EA741D}"/>
                </a:ext>
              </a:extLst>
            </p:cNvPr>
            <p:cNvSpPr/>
            <p:nvPr/>
          </p:nvSpPr>
          <p:spPr>
            <a:xfrm>
              <a:off x="8747886" y="1213611"/>
              <a:ext cx="434975" cy="802640"/>
            </a:xfrm>
            <a:custGeom>
              <a:avLst/>
              <a:gdLst/>
              <a:ahLst/>
              <a:cxnLst/>
              <a:rect l="l" t="t" r="r" b="b"/>
              <a:pathLst>
                <a:path w="434975" h="802639">
                  <a:moveTo>
                    <a:pt x="0" y="0"/>
                  </a:moveTo>
                  <a:lnTo>
                    <a:pt x="0" y="108712"/>
                  </a:lnTo>
                  <a:lnTo>
                    <a:pt x="47309" y="112152"/>
                  </a:lnTo>
                  <a:lnTo>
                    <a:pt x="93021" y="122242"/>
                  </a:lnTo>
                  <a:lnTo>
                    <a:pt x="136503" y="138633"/>
                  </a:lnTo>
                  <a:lnTo>
                    <a:pt x="177121" y="160975"/>
                  </a:lnTo>
                  <a:lnTo>
                    <a:pt x="214243" y="188920"/>
                  </a:lnTo>
                  <a:lnTo>
                    <a:pt x="247234" y="222118"/>
                  </a:lnTo>
                  <a:lnTo>
                    <a:pt x="275463" y="260223"/>
                  </a:lnTo>
                  <a:lnTo>
                    <a:pt x="298270" y="302826"/>
                  </a:lnTo>
                  <a:lnTo>
                    <a:pt x="314216" y="347182"/>
                  </a:lnTo>
                  <a:lnTo>
                    <a:pt x="323458" y="392594"/>
                  </a:lnTo>
                  <a:lnTo>
                    <a:pt x="326150" y="438366"/>
                  </a:lnTo>
                  <a:lnTo>
                    <a:pt x="322447" y="483801"/>
                  </a:lnTo>
                  <a:lnTo>
                    <a:pt x="312504" y="528201"/>
                  </a:lnTo>
                  <a:lnTo>
                    <a:pt x="296477" y="570872"/>
                  </a:lnTo>
                  <a:lnTo>
                    <a:pt x="274520" y="611114"/>
                  </a:lnTo>
                  <a:lnTo>
                    <a:pt x="246789" y="648233"/>
                  </a:lnTo>
                  <a:lnTo>
                    <a:pt x="213439" y="681530"/>
                  </a:lnTo>
                  <a:lnTo>
                    <a:pt x="174625" y="710311"/>
                  </a:lnTo>
                  <a:lnTo>
                    <a:pt x="232791" y="802132"/>
                  </a:lnTo>
                  <a:lnTo>
                    <a:pt x="272867" y="773435"/>
                  </a:lnTo>
                  <a:lnTo>
                    <a:pt x="309047" y="740781"/>
                  </a:lnTo>
                  <a:lnTo>
                    <a:pt x="341112" y="704567"/>
                  </a:lnTo>
                  <a:lnTo>
                    <a:pt x="368843" y="665193"/>
                  </a:lnTo>
                  <a:lnTo>
                    <a:pt x="392022" y="623056"/>
                  </a:lnTo>
                  <a:lnTo>
                    <a:pt x="410431" y="578555"/>
                  </a:lnTo>
                  <a:lnTo>
                    <a:pt x="423850" y="532088"/>
                  </a:lnTo>
                  <a:lnTo>
                    <a:pt x="432062" y="484052"/>
                  </a:lnTo>
                  <a:lnTo>
                    <a:pt x="434848" y="434848"/>
                  </a:lnTo>
                  <a:lnTo>
                    <a:pt x="432296" y="387467"/>
                  </a:lnTo>
                  <a:lnTo>
                    <a:pt x="424818" y="341563"/>
                  </a:lnTo>
                  <a:lnTo>
                    <a:pt x="412678" y="297403"/>
                  </a:lnTo>
                  <a:lnTo>
                    <a:pt x="396143" y="255251"/>
                  </a:lnTo>
                  <a:lnTo>
                    <a:pt x="375477" y="215373"/>
                  </a:lnTo>
                  <a:lnTo>
                    <a:pt x="350946" y="178033"/>
                  </a:lnTo>
                  <a:lnTo>
                    <a:pt x="322815" y="143498"/>
                  </a:lnTo>
                  <a:lnTo>
                    <a:pt x="291349" y="112032"/>
                  </a:lnTo>
                  <a:lnTo>
                    <a:pt x="256814" y="83901"/>
                  </a:lnTo>
                  <a:lnTo>
                    <a:pt x="219474" y="59370"/>
                  </a:lnTo>
                  <a:lnTo>
                    <a:pt x="179596" y="38704"/>
                  </a:lnTo>
                  <a:lnTo>
                    <a:pt x="137444" y="22169"/>
                  </a:lnTo>
                  <a:lnTo>
                    <a:pt x="93284" y="10029"/>
                  </a:lnTo>
                  <a:lnTo>
                    <a:pt x="47380" y="2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59" name="object 26">
              <a:extLst>
                <a:ext uri="{FF2B5EF4-FFF2-40B4-BE49-F238E27FC236}">
                  <a16:creationId xmlns:a16="http://schemas.microsoft.com/office/drawing/2014/main" id="{8318B23E-1256-C08C-A3B8-527013A2982A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434730" y="0"/>
                  </a:moveTo>
                  <a:lnTo>
                    <a:pt x="385550" y="2783"/>
                  </a:lnTo>
                  <a:lnTo>
                    <a:pt x="337224" y="11054"/>
                  </a:lnTo>
                  <a:lnTo>
                    <a:pt x="290209" y="24688"/>
                  </a:lnTo>
                  <a:lnTo>
                    <a:pt x="244961" y="43566"/>
                  </a:lnTo>
                  <a:lnTo>
                    <a:pt x="201939" y="67563"/>
                  </a:lnTo>
                  <a:lnTo>
                    <a:pt x="163267" y="95077"/>
                  </a:lnTo>
                  <a:lnTo>
                    <a:pt x="128483" y="125962"/>
                  </a:lnTo>
                  <a:lnTo>
                    <a:pt x="97669" y="159854"/>
                  </a:lnTo>
                  <a:lnTo>
                    <a:pt x="70907" y="196385"/>
                  </a:lnTo>
                  <a:lnTo>
                    <a:pt x="48278" y="235189"/>
                  </a:lnTo>
                  <a:lnTo>
                    <a:pt x="29865" y="275900"/>
                  </a:lnTo>
                  <a:lnTo>
                    <a:pt x="15749" y="318152"/>
                  </a:lnTo>
                  <a:lnTo>
                    <a:pt x="6011" y="361577"/>
                  </a:lnTo>
                  <a:lnTo>
                    <a:pt x="734" y="405809"/>
                  </a:lnTo>
                  <a:lnTo>
                    <a:pt x="0" y="450483"/>
                  </a:lnTo>
                  <a:lnTo>
                    <a:pt x="3889" y="495231"/>
                  </a:lnTo>
                  <a:lnTo>
                    <a:pt x="12483" y="539687"/>
                  </a:lnTo>
                  <a:lnTo>
                    <a:pt x="25866" y="583484"/>
                  </a:lnTo>
                  <a:lnTo>
                    <a:pt x="44117" y="626257"/>
                  </a:lnTo>
                  <a:lnTo>
                    <a:pt x="67319" y="667638"/>
                  </a:lnTo>
                  <a:lnTo>
                    <a:pt x="94856" y="706311"/>
                  </a:lnTo>
                  <a:lnTo>
                    <a:pt x="125762" y="741094"/>
                  </a:lnTo>
                  <a:lnTo>
                    <a:pt x="159671" y="771908"/>
                  </a:lnTo>
                  <a:lnTo>
                    <a:pt x="196217" y="798668"/>
                  </a:lnTo>
                  <a:lnTo>
                    <a:pt x="235034" y="821294"/>
                  </a:lnTo>
                  <a:lnTo>
                    <a:pt x="275755" y="839704"/>
                  </a:lnTo>
                  <a:lnTo>
                    <a:pt x="318015" y="853816"/>
                  </a:lnTo>
                  <a:lnTo>
                    <a:pt x="361446" y="863547"/>
                  </a:lnTo>
                  <a:lnTo>
                    <a:pt x="405683" y="868816"/>
                  </a:lnTo>
                  <a:lnTo>
                    <a:pt x="450360" y="869540"/>
                  </a:lnTo>
                  <a:lnTo>
                    <a:pt x="495111" y="865639"/>
                  </a:lnTo>
                  <a:lnTo>
                    <a:pt x="539568" y="857029"/>
                  </a:lnTo>
                  <a:lnTo>
                    <a:pt x="583366" y="843629"/>
                  </a:lnTo>
                  <a:lnTo>
                    <a:pt x="626139" y="825357"/>
                  </a:lnTo>
                  <a:lnTo>
                    <a:pt x="667521" y="802132"/>
                  </a:lnTo>
                  <a:lnTo>
                    <a:pt x="609355" y="710311"/>
                  </a:lnTo>
                  <a:lnTo>
                    <a:pt x="568747" y="732212"/>
                  </a:lnTo>
                  <a:lnTo>
                    <a:pt x="525662" y="748077"/>
                  </a:lnTo>
                  <a:lnTo>
                    <a:pt x="480767" y="757727"/>
                  </a:lnTo>
                  <a:lnTo>
                    <a:pt x="434730" y="760984"/>
                  </a:lnTo>
                  <a:lnTo>
                    <a:pt x="386512" y="757447"/>
                  </a:lnTo>
                  <a:lnTo>
                    <a:pt x="340492" y="747172"/>
                  </a:lnTo>
                  <a:lnTo>
                    <a:pt x="297176" y="730666"/>
                  </a:lnTo>
                  <a:lnTo>
                    <a:pt x="257066" y="708432"/>
                  </a:lnTo>
                  <a:lnTo>
                    <a:pt x="220668" y="680976"/>
                  </a:lnTo>
                  <a:lnTo>
                    <a:pt x="188486" y="648803"/>
                  </a:lnTo>
                  <a:lnTo>
                    <a:pt x="161024" y="612417"/>
                  </a:lnTo>
                  <a:lnTo>
                    <a:pt x="138787" y="572324"/>
                  </a:lnTo>
                  <a:lnTo>
                    <a:pt x="122279" y="529027"/>
                  </a:lnTo>
                  <a:lnTo>
                    <a:pt x="112004" y="483034"/>
                  </a:lnTo>
                  <a:lnTo>
                    <a:pt x="108467" y="434848"/>
                  </a:lnTo>
                  <a:lnTo>
                    <a:pt x="112004" y="386661"/>
                  </a:lnTo>
                  <a:lnTo>
                    <a:pt x="122279" y="340668"/>
                  </a:lnTo>
                  <a:lnTo>
                    <a:pt x="138787" y="297371"/>
                  </a:lnTo>
                  <a:lnTo>
                    <a:pt x="161024" y="257278"/>
                  </a:lnTo>
                  <a:lnTo>
                    <a:pt x="188486" y="220892"/>
                  </a:lnTo>
                  <a:lnTo>
                    <a:pt x="220668" y="188719"/>
                  </a:lnTo>
                  <a:lnTo>
                    <a:pt x="257066" y="161263"/>
                  </a:lnTo>
                  <a:lnTo>
                    <a:pt x="297176" y="139029"/>
                  </a:lnTo>
                  <a:lnTo>
                    <a:pt x="340492" y="122523"/>
                  </a:lnTo>
                  <a:lnTo>
                    <a:pt x="386512" y="112248"/>
                  </a:lnTo>
                  <a:lnTo>
                    <a:pt x="434730" y="108712"/>
                  </a:lnTo>
                  <a:lnTo>
                    <a:pt x="434730" y="0"/>
                  </a:lnTo>
                  <a:close/>
                </a:path>
              </a:pathLst>
            </a:custGeom>
            <a:solidFill>
              <a:srgbClr val="39BDAF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0" name="object 27">
              <a:extLst>
                <a:ext uri="{FF2B5EF4-FFF2-40B4-BE49-F238E27FC236}">
                  <a16:creationId xmlns:a16="http://schemas.microsoft.com/office/drawing/2014/main" id="{DCE4F7F0-5098-8911-240C-F6BC940C1798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667521" y="802132"/>
                  </a:moveTo>
                  <a:lnTo>
                    <a:pt x="626139" y="825357"/>
                  </a:lnTo>
                  <a:lnTo>
                    <a:pt x="583366" y="843629"/>
                  </a:lnTo>
                  <a:lnTo>
                    <a:pt x="539568" y="857029"/>
                  </a:lnTo>
                  <a:lnTo>
                    <a:pt x="495111" y="865639"/>
                  </a:lnTo>
                  <a:lnTo>
                    <a:pt x="450360" y="869540"/>
                  </a:lnTo>
                  <a:lnTo>
                    <a:pt x="405683" y="868816"/>
                  </a:lnTo>
                  <a:lnTo>
                    <a:pt x="361446" y="863547"/>
                  </a:lnTo>
                  <a:lnTo>
                    <a:pt x="318015" y="853816"/>
                  </a:lnTo>
                  <a:lnTo>
                    <a:pt x="275755" y="839704"/>
                  </a:lnTo>
                  <a:lnTo>
                    <a:pt x="235034" y="821294"/>
                  </a:lnTo>
                  <a:lnTo>
                    <a:pt x="196217" y="798668"/>
                  </a:lnTo>
                  <a:lnTo>
                    <a:pt x="159671" y="771908"/>
                  </a:lnTo>
                  <a:lnTo>
                    <a:pt x="125762" y="741094"/>
                  </a:lnTo>
                  <a:lnTo>
                    <a:pt x="94856" y="706311"/>
                  </a:lnTo>
                  <a:lnTo>
                    <a:pt x="67319" y="667638"/>
                  </a:lnTo>
                  <a:lnTo>
                    <a:pt x="44117" y="626257"/>
                  </a:lnTo>
                  <a:lnTo>
                    <a:pt x="25866" y="583484"/>
                  </a:lnTo>
                  <a:lnTo>
                    <a:pt x="12483" y="539687"/>
                  </a:lnTo>
                  <a:lnTo>
                    <a:pt x="3889" y="495231"/>
                  </a:lnTo>
                  <a:lnTo>
                    <a:pt x="0" y="450483"/>
                  </a:lnTo>
                  <a:lnTo>
                    <a:pt x="734" y="405809"/>
                  </a:lnTo>
                  <a:lnTo>
                    <a:pt x="6011" y="361577"/>
                  </a:lnTo>
                  <a:lnTo>
                    <a:pt x="15749" y="318152"/>
                  </a:lnTo>
                  <a:lnTo>
                    <a:pt x="29865" y="275900"/>
                  </a:lnTo>
                  <a:lnTo>
                    <a:pt x="48278" y="235189"/>
                  </a:lnTo>
                  <a:lnTo>
                    <a:pt x="70907" y="196385"/>
                  </a:lnTo>
                  <a:lnTo>
                    <a:pt x="97669" y="159854"/>
                  </a:lnTo>
                  <a:lnTo>
                    <a:pt x="128483" y="125962"/>
                  </a:lnTo>
                  <a:lnTo>
                    <a:pt x="163267" y="95077"/>
                  </a:lnTo>
                  <a:lnTo>
                    <a:pt x="201939" y="67563"/>
                  </a:lnTo>
                  <a:lnTo>
                    <a:pt x="244961" y="43566"/>
                  </a:lnTo>
                  <a:lnTo>
                    <a:pt x="290209" y="24688"/>
                  </a:lnTo>
                  <a:lnTo>
                    <a:pt x="337224" y="11054"/>
                  </a:lnTo>
                  <a:lnTo>
                    <a:pt x="385550" y="2783"/>
                  </a:lnTo>
                  <a:lnTo>
                    <a:pt x="434730" y="0"/>
                  </a:lnTo>
                  <a:lnTo>
                    <a:pt x="434730" y="108712"/>
                  </a:lnTo>
                  <a:lnTo>
                    <a:pt x="386512" y="112248"/>
                  </a:lnTo>
                  <a:lnTo>
                    <a:pt x="340492" y="122523"/>
                  </a:lnTo>
                  <a:lnTo>
                    <a:pt x="297176" y="139029"/>
                  </a:lnTo>
                  <a:lnTo>
                    <a:pt x="257066" y="161263"/>
                  </a:lnTo>
                  <a:lnTo>
                    <a:pt x="220668" y="188719"/>
                  </a:lnTo>
                  <a:lnTo>
                    <a:pt x="188486" y="220892"/>
                  </a:lnTo>
                  <a:lnTo>
                    <a:pt x="161024" y="257278"/>
                  </a:lnTo>
                  <a:lnTo>
                    <a:pt x="138787" y="297371"/>
                  </a:lnTo>
                  <a:lnTo>
                    <a:pt x="122279" y="340668"/>
                  </a:lnTo>
                  <a:lnTo>
                    <a:pt x="112004" y="386661"/>
                  </a:lnTo>
                  <a:lnTo>
                    <a:pt x="108467" y="434848"/>
                  </a:lnTo>
                  <a:lnTo>
                    <a:pt x="112004" y="483034"/>
                  </a:lnTo>
                  <a:lnTo>
                    <a:pt x="122279" y="529027"/>
                  </a:lnTo>
                  <a:lnTo>
                    <a:pt x="138787" y="572324"/>
                  </a:lnTo>
                  <a:lnTo>
                    <a:pt x="161024" y="612417"/>
                  </a:lnTo>
                  <a:lnTo>
                    <a:pt x="188486" y="648803"/>
                  </a:lnTo>
                  <a:lnTo>
                    <a:pt x="220668" y="680976"/>
                  </a:lnTo>
                  <a:lnTo>
                    <a:pt x="257066" y="708432"/>
                  </a:lnTo>
                  <a:lnTo>
                    <a:pt x="297176" y="730666"/>
                  </a:lnTo>
                  <a:lnTo>
                    <a:pt x="340492" y="747172"/>
                  </a:lnTo>
                  <a:lnTo>
                    <a:pt x="386512" y="757447"/>
                  </a:lnTo>
                  <a:lnTo>
                    <a:pt x="434730" y="760984"/>
                  </a:lnTo>
                  <a:lnTo>
                    <a:pt x="480767" y="757727"/>
                  </a:lnTo>
                  <a:lnTo>
                    <a:pt x="525662" y="748077"/>
                  </a:lnTo>
                  <a:lnTo>
                    <a:pt x="568747" y="732212"/>
                  </a:lnTo>
                  <a:lnTo>
                    <a:pt x="609355" y="710311"/>
                  </a:lnTo>
                  <a:lnTo>
                    <a:pt x="667521" y="8021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id="{B3206115-A28D-0D61-153F-1D012C3B27EA}"/>
              </a:ext>
            </a:extLst>
          </p:cNvPr>
          <p:cNvSpPr txBox="1"/>
          <p:nvPr/>
        </p:nvSpPr>
        <p:spPr>
          <a:xfrm>
            <a:off x="72974" y="5961974"/>
            <a:ext cx="306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Empresas del sector agrario</a:t>
            </a:r>
            <a:endParaRPr lang="es-PE" dirty="0"/>
          </a:p>
        </p:txBody>
      </p:sp>
      <p:grpSp>
        <p:nvGrpSpPr>
          <p:cNvPr id="63" name="object 24">
            <a:extLst>
              <a:ext uri="{FF2B5EF4-FFF2-40B4-BE49-F238E27FC236}">
                <a16:creationId xmlns:a16="http://schemas.microsoft.com/office/drawing/2014/main" id="{FCD3DF3A-C79A-AF55-2EF2-09537490FAAF}"/>
              </a:ext>
            </a:extLst>
          </p:cNvPr>
          <p:cNvGrpSpPr/>
          <p:nvPr/>
        </p:nvGrpSpPr>
        <p:grpSpPr>
          <a:xfrm flipH="1">
            <a:off x="4987143" y="1266934"/>
            <a:ext cx="1382915" cy="1371430"/>
            <a:chOff x="8313156" y="1213611"/>
            <a:chExt cx="869705" cy="869950"/>
          </a:xfrm>
        </p:grpSpPr>
        <p:sp>
          <p:nvSpPr>
            <p:cNvPr id="64" name="object 25">
              <a:extLst>
                <a:ext uri="{FF2B5EF4-FFF2-40B4-BE49-F238E27FC236}">
                  <a16:creationId xmlns:a16="http://schemas.microsoft.com/office/drawing/2014/main" id="{F5D141BB-29FD-BD37-42DA-0614E4E299DD}"/>
                </a:ext>
              </a:extLst>
            </p:cNvPr>
            <p:cNvSpPr/>
            <p:nvPr/>
          </p:nvSpPr>
          <p:spPr>
            <a:xfrm>
              <a:off x="8747886" y="1213611"/>
              <a:ext cx="434975" cy="802640"/>
            </a:xfrm>
            <a:custGeom>
              <a:avLst/>
              <a:gdLst/>
              <a:ahLst/>
              <a:cxnLst/>
              <a:rect l="l" t="t" r="r" b="b"/>
              <a:pathLst>
                <a:path w="434975" h="802639">
                  <a:moveTo>
                    <a:pt x="0" y="0"/>
                  </a:moveTo>
                  <a:lnTo>
                    <a:pt x="0" y="108712"/>
                  </a:lnTo>
                  <a:lnTo>
                    <a:pt x="47309" y="112152"/>
                  </a:lnTo>
                  <a:lnTo>
                    <a:pt x="93021" y="122242"/>
                  </a:lnTo>
                  <a:lnTo>
                    <a:pt x="136503" y="138633"/>
                  </a:lnTo>
                  <a:lnTo>
                    <a:pt x="177121" y="160975"/>
                  </a:lnTo>
                  <a:lnTo>
                    <a:pt x="214243" y="188920"/>
                  </a:lnTo>
                  <a:lnTo>
                    <a:pt x="247234" y="222118"/>
                  </a:lnTo>
                  <a:lnTo>
                    <a:pt x="275463" y="260223"/>
                  </a:lnTo>
                  <a:lnTo>
                    <a:pt x="298270" y="302826"/>
                  </a:lnTo>
                  <a:lnTo>
                    <a:pt x="314216" y="347182"/>
                  </a:lnTo>
                  <a:lnTo>
                    <a:pt x="323458" y="392594"/>
                  </a:lnTo>
                  <a:lnTo>
                    <a:pt x="326150" y="438366"/>
                  </a:lnTo>
                  <a:lnTo>
                    <a:pt x="322447" y="483801"/>
                  </a:lnTo>
                  <a:lnTo>
                    <a:pt x="312504" y="528201"/>
                  </a:lnTo>
                  <a:lnTo>
                    <a:pt x="296477" y="570872"/>
                  </a:lnTo>
                  <a:lnTo>
                    <a:pt x="274520" y="611114"/>
                  </a:lnTo>
                  <a:lnTo>
                    <a:pt x="246789" y="648233"/>
                  </a:lnTo>
                  <a:lnTo>
                    <a:pt x="213439" y="681530"/>
                  </a:lnTo>
                  <a:lnTo>
                    <a:pt x="174625" y="710311"/>
                  </a:lnTo>
                  <a:lnTo>
                    <a:pt x="232791" y="802132"/>
                  </a:lnTo>
                  <a:lnTo>
                    <a:pt x="272867" y="773435"/>
                  </a:lnTo>
                  <a:lnTo>
                    <a:pt x="309047" y="740781"/>
                  </a:lnTo>
                  <a:lnTo>
                    <a:pt x="341112" y="704567"/>
                  </a:lnTo>
                  <a:lnTo>
                    <a:pt x="368843" y="665193"/>
                  </a:lnTo>
                  <a:lnTo>
                    <a:pt x="392022" y="623056"/>
                  </a:lnTo>
                  <a:lnTo>
                    <a:pt x="410431" y="578555"/>
                  </a:lnTo>
                  <a:lnTo>
                    <a:pt x="423850" y="532088"/>
                  </a:lnTo>
                  <a:lnTo>
                    <a:pt x="432062" y="484052"/>
                  </a:lnTo>
                  <a:lnTo>
                    <a:pt x="434848" y="434848"/>
                  </a:lnTo>
                  <a:lnTo>
                    <a:pt x="432296" y="387467"/>
                  </a:lnTo>
                  <a:lnTo>
                    <a:pt x="424818" y="341563"/>
                  </a:lnTo>
                  <a:lnTo>
                    <a:pt x="412678" y="297403"/>
                  </a:lnTo>
                  <a:lnTo>
                    <a:pt x="396143" y="255251"/>
                  </a:lnTo>
                  <a:lnTo>
                    <a:pt x="375477" y="215373"/>
                  </a:lnTo>
                  <a:lnTo>
                    <a:pt x="350946" y="178033"/>
                  </a:lnTo>
                  <a:lnTo>
                    <a:pt x="322815" y="143498"/>
                  </a:lnTo>
                  <a:lnTo>
                    <a:pt x="291349" y="112032"/>
                  </a:lnTo>
                  <a:lnTo>
                    <a:pt x="256814" y="83901"/>
                  </a:lnTo>
                  <a:lnTo>
                    <a:pt x="219474" y="59370"/>
                  </a:lnTo>
                  <a:lnTo>
                    <a:pt x="179596" y="38704"/>
                  </a:lnTo>
                  <a:lnTo>
                    <a:pt x="137444" y="22169"/>
                  </a:lnTo>
                  <a:lnTo>
                    <a:pt x="93284" y="10029"/>
                  </a:lnTo>
                  <a:lnTo>
                    <a:pt x="47380" y="2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5" name="object 26">
              <a:extLst>
                <a:ext uri="{FF2B5EF4-FFF2-40B4-BE49-F238E27FC236}">
                  <a16:creationId xmlns:a16="http://schemas.microsoft.com/office/drawing/2014/main" id="{6ACB21F0-3075-1886-4926-DACFA984AEBE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434730" y="0"/>
                  </a:moveTo>
                  <a:lnTo>
                    <a:pt x="385550" y="2783"/>
                  </a:lnTo>
                  <a:lnTo>
                    <a:pt x="337224" y="11054"/>
                  </a:lnTo>
                  <a:lnTo>
                    <a:pt x="290209" y="24688"/>
                  </a:lnTo>
                  <a:lnTo>
                    <a:pt x="244961" y="43566"/>
                  </a:lnTo>
                  <a:lnTo>
                    <a:pt x="201939" y="67563"/>
                  </a:lnTo>
                  <a:lnTo>
                    <a:pt x="163267" y="95077"/>
                  </a:lnTo>
                  <a:lnTo>
                    <a:pt x="128483" y="125962"/>
                  </a:lnTo>
                  <a:lnTo>
                    <a:pt x="97669" y="159854"/>
                  </a:lnTo>
                  <a:lnTo>
                    <a:pt x="70907" y="196385"/>
                  </a:lnTo>
                  <a:lnTo>
                    <a:pt x="48278" y="235189"/>
                  </a:lnTo>
                  <a:lnTo>
                    <a:pt x="29865" y="275900"/>
                  </a:lnTo>
                  <a:lnTo>
                    <a:pt x="15749" y="318152"/>
                  </a:lnTo>
                  <a:lnTo>
                    <a:pt x="6011" y="361577"/>
                  </a:lnTo>
                  <a:lnTo>
                    <a:pt x="734" y="405809"/>
                  </a:lnTo>
                  <a:lnTo>
                    <a:pt x="0" y="450483"/>
                  </a:lnTo>
                  <a:lnTo>
                    <a:pt x="3889" y="495231"/>
                  </a:lnTo>
                  <a:lnTo>
                    <a:pt x="12483" y="539687"/>
                  </a:lnTo>
                  <a:lnTo>
                    <a:pt x="25866" y="583484"/>
                  </a:lnTo>
                  <a:lnTo>
                    <a:pt x="44117" y="626257"/>
                  </a:lnTo>
                  <a:lnTo>
                    <a:pt x="67319" y="667638"/>
                  </a:lnTo>
                  <a:lnTo>
                    <a:pt x="94856" y="706311"/>
                  </a:lnTo>
                  <a:lnTo>
                    <a:pt x="125762" y="741094"/>
                  </a:lnTo>
                  <a:lnTo>
                    <a:pt x="159671" y="771908"/>
                  </a:lnTo>
                  <a:lnTo>
                    <a:pt x="196217" y="798668"/>
                  </a:lnTo>
                  <a:lnTo>
                    <a:pt x="235034" y="821294"/>
                  </a:lnTo>
                  <a:lnTo>
                    <a:pt x="275755" y="839704"/>
                  </a:lnTo>
                  <a:lnTo>
                    <a:pt x="318015" y="853816"/>
                  </a:lnTo>
                  <a:lnTo>
                    <a:pt x="361446" y="863547"/>
                  </a:lnTo>
                  <a:lnTo>
                    <a:pt x="405683" y="868816"/>
                  </a:lnTo>
                  <a:lnTo>
                    <a:pt x="450360" y="869540"/>
                  </a:lnTo>
                  <a:lnTo>
                    <a:pt x="495111" y="865639"/>
                  </a:lnTo>
                  <a:lnTo>
                    <a:pt x="539568" y="857029"/>
                  </a:lnTo>
                  <a:lnTo>
                    <a:pt x="583366" y="843629"/>
                  </a:lnTo>
                  <a:lnTo>
                    <a:pt x="626139" y="825357"/>
                  </a:lnTo>
                  <a:lnTo>
                    <a:pt x="667521" y="802132"/>
                  </a:lnTo>
                  <a:lnTo>
                    <a:pt x="609355" y="710311"/>
                  </a:lnTo>
                  <a:lnTo>
                    <a:pt x="568747" y="732212"/>
                  </a:lnTo>
                  <a:lnTo>
                    <a:pt x="525662" y="748077"/>
                  </a:lnTo>
                  <a:lnTo>
                    <a:pt x="480767" y="757727"/>
                  </a:lnTo>
                  <a:lnTo>
                    <a:pt x="434730" y="760984"/>
                  </a:lnTo>
                  <a:lnTo>
                    <a:pt x="386512" y="757447"/>
                  </a:lnTo>
                  <a:lnTo>
                    <a:pt x="340492" y="747172"/>
                  </a:lnTo>
                  <a:lnTo>
                    <a:pt x="297176" y="730666"/>
                  </a:lnTo>
                  <a:lnTo>
                    <a:pt x="257066" y="708432"/>
                  </a:lnTo>
                  <a:lnTo>
                    <a:pt x="220668" y="680976"/>
                  </a:lnTo>
                  <a:lnTo>
                    <a:pt x="188486" y="648803"/>
                  </a:lnTo>
                  <a:lnTo>
                    <a:pt x="161024" y="612417"/>
                  </a:lnTo>
                  <a:lnTo>
                    <a:pt x="138787" y="572324"/>
                  </a:lnTo>
                  <a:lnTo>
                    <a:pt x="122279" y="529027"/>
                  </a:lnTo>
                  <a:lnTo>
                    <a:pt x="112004" y="483034"/>
                  </a:lnTo>
                  <a:lnTo>
                    <a:pt x="108467" y="434848"/>
                  </a:lnTo>
                  <a:lnTo>
                    <a:pt x="112004" y="386661"/>
                  </a:lnTo>
                  <a:lnTo>
                    <a:pt x="122279" y="340668"/>
                  </a:lnTo>
                  <a:lnTo>
                    <a:pt x="138787" y="297371"/>
                  </a:lnTo>
                  <a:lnTo>
                    <a:pt x="161024" y="257278"/>
                  </a:lnTo>
                  <a:lnTo>
                    <a:pt x="188486" y="220892"/>
                  </a:lnTo>
                  <a:lnTo>
                    <a:pt x="220668" y="188719"/>
                  </a:lnTo>
                  <a:lnTo>
                    <a:pt x="257066" y="161263"/>
                  </a:lnTo>
                  <a:lnTo>
                    <a:pt x="297176" y="139029"/>
                  </a:lnTo>
                  <a:lnTo>
                    <a:pt x="340492" y="122523"/>
                  </a:lnTo>
                  <a:lnTo>
                    <a:pt x="386512" y="112248"/>
                  </a:lnTo>
                  <a:lnTo>
                    <a:pt x="434730" y="108712"/>
                  </a:lnTo>
                  <a:lnTo>
                    <a:pt x="434730" y="0"/>
                  </a:lnTo>
                  <a:close/>
                </a:path>
              </a:pathLst>
            </a:custGeom>
            <a:solidFill>
              <a:srgbClr val="39BDAF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6" name="object 27">
              <a:extLst>
                <a:ext uri="{FF2B5EF4-FFF2-40B4-BE49-F238E27FC236}">
                  <a16:creationId xmlns:a16="http://schemas.microsoft.com/office/drawing/2014/main" id="{3C5EB021-E859-CF04-0BA8-F2AC2C4DF003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667521" y="802132"/>
                  </a:moveTo>
                  <a:lnTo>
                    <a:pt x="626139" y="825357"/>
                  </a:lnTo>
                  <a:lnTo>
                    <a:pt x="583366" y="843629"/>
                  </a:lnTo>
                  <a:lnTo>
                    <a:pt x="539568" y="857029"/>
                  </a:lnTo>
                  <a:lnTo>
                    <a:pt x="495111" y="865639"/>
                  </a:lnTo>
                  <a:lnTo>
                    <a:pt x="450360" y="869540"/>
                  </a:lnTo>
                  <a:lnTo>
                    <a:pt x="405683" y="868816"/>
                  </a:lnTo>
                  <a:lnTo>
                    <a:pt x="361446" y="863547"/>
                  </a:lnTo>
                  <a:lnTo>
                    <a:pt x="318015" y="853816"/>
                  </a:lnTo>
                  <a:lnTo>
                    <a:pt x="275755" y="839704"/>
                  </a:lnTo>
                  <a:lnTo>
                    <a:pt x="235034" y="821294"/>
                  </a:lnTo>
                  <a:lnTo>
                    <a:pt x="196217" y="798668"/>
                  </a:lnTo>
                  <a:lnTo>
                    <a:pt x="159671" y="771908"/>
                  </a:lnTo>
                  <a:lnTo>
                    <a:pt x="125762" y="741094"/>
                  </a:lnTo>
                  <a:lnTo>
                    <a:pt x="94856" y="706311"/>
                  </a:lnTo>
                  <a:lnTo>
                    <a:pt x="67319" y="667638"/>
                  </a:lnTo>
                  <a:lnTo>
                    <a:pt x="44117" y="626257"/>
                  </a:lnTo>
                  <a:lnTo>
                    <a:pt x="25866" y="583484"/>
                  </a:lnTo>
                  <a:lnTo>
                    <a:pt x="12483" y="539687"/>
                  </a:lnTo>
                  <a:lnTo>
                    <a:pt x="3889" y="495231"/>
                  </a:lnTo>
                  <a:lnTo>
                    <a:pt x="0" y="450483"/>
                  </a:lnTo>
                  <a:lnTo>
                    <a:pt x="734" y="405809"/>
                  </a:lnTo>
                  <a:lnTo>
                    <a:pt x="6011" y="361577"/>
                  </a:lnTo>
                  <a:lnTo>
                    <a:pt x="15749" y="318152"/>
                  </a:lnTo>
                  <a:lnTo>
                    <a:pt x="29865" y="275900"/>
                  </a:lnTo>
                  <a:lnTo>
                    <a:pt x="48278" y="235189"/>
                  </a:lnTo>
                  <a:lnTo>
                    <a:pt x="70907" y="196385"/>
                  </a:lnTo>
                  <a:lnTo>
                    <a:pt x="97669" y="159854"/>
                  </a:lnTo>
                  <a:lnTo>
                    <a:pt x="128483" y="125962"/>
                  </a:lnTo>
                  <a:lnTo>
                    <a:pt x="163267" y="95077"/>
                  </a:lnTo>
                  <a:lnTo>
                    <a:pt x="201939" y="67563"/>
                  </a:lnTo>
                  <a:lnTo>
                    <a:pt x="244961" y="43566"/>
                  </a:lnTo>
                  <a:lnTo>
                    <a:pt x="290209" y="24688"/>
                  </a:lnTo>
                  <a:lnTo>
                    <a:pt x="337224" y="11054"/>
                  </a:lnTo>
                  <a:lnTo>
                    <a:pt x="385550" y="2783"/>
                  </a:lnTo>
                  <a:lnTo>
                    <a:pt x="434730" y="0"/>
                  </a:lnTo>
                  <a:lnTo>
                    <a:pt x="434730" y="108712"/>
                  </a:lnTo>
                  <a:lnTo>
                    <a:pt x="386512" y="112248"/>
                  </a:lnTo>
                  <a:lnTo>
                    <a:pt x="340492" y="122523"/>
                  </a:lnTo>
                  <a:lnTo>
                    <a:pt x="297176" y="139029"/>
                  </a:lnTo>
                  <a:lnTo>
                    <a:pt x="257066" y="161263"/>
                  </a:lnTo>
                  <a:lnTo>
                    <a:pt x="220668" y="188719"/>
                  </a:lnTo>
                  <a:lnTo>
                    <a:pt x="188486" y="220892"/>
                  </a:lnTo>
                  <a:lnTo>
                    <a:pt x="161024" y="257278"/>
                  </a:lnTo>
                  <a:lnTo>
                    <a:pt x="138787" y="297371"/>
                  </a:lnTo>
                  <a:lnTo>
                    <a:pt x="122279" y="340668"/>
                  </a:lnTo>
                  <a:lnTo>
                    <a:pt x="112004" y="386661"/>
                  </a:lnTo>
                  <a:lnTo>
                    <a:pt x="108467" y="434848"/>
                  </a:lnTo>
                  <a:lnTo>
                    <a:pt x="112004" y="483034"/>
                  </a:lnTo>
                  <a:lnTo>
                    <a:pt x="122279" y="529027"/>
                  </a:lnTo>
                  <a:lnTo>
                    <a:pt x="138787" y="572324"/>
                  </a:lnTo>
                  <a:lnTo>
                    <a:pt x="161024" y="612417"/>
                  </a:lnTo>
                  <a:lnTo>
                    <a:pt x="188486" y="648803"/>
                  </a:lnTo>
                  <a:lnTo>
                    <a:pt x="220668" y="680976"/>
                  </a:lnTo>
                  <a:lnTo>
                    <a:pt x="257066" y="708432"/>
                  </a:lnTo>
                  <a:lnTo>
                    <a:pt x="297176" y="730666"/>
                  </a:lnTo>
                  <a:lnTo>
                    <a:pt x="340492" y="747172"/>
                  </a:lnTo>
                  <a:lnTo>
                    <a:pt x="386512" y="757447"/>
                  </a:lnTo>
                  <a:lnTo>
                    <a:pt x="434730" y="760984"/>
                  </a:lnTo>
                  <a:lnTo>
                    <a:pt x="480767" y="757727"/>
                  </a:lnTo>
                  <a:lnTo>
                    <a:pt x="525662" y="748077"/>
                  </a:lnTo>
                  <a:lnTo>
                    <a:pt x="568747" y="732212"/>
                  </a:lnTo>
                  <a:lnTo>
                    <a:pt x="609355" y="710311"/>
                  </a:lnTo>
                  <a:lnTo>
                    <a:pt x="667521" y="8021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67" name="object 24">
            <a:extLst>
              <a:ext uri="{FF2B5EF4-FFF2-40B4-BE49-F238E27FC236}">
                <a16:creationId xmlns:a16="http://schemas.microsoft.com/office/drawing/2014/main" id="{505E12B5-6736-85B4-172A-1FBBE67D7A6F}"/>
              </a:ext>
            </a:extLst>
          </p:cNvPr>
          <p:cNvGrpSpPr/>
          <p:nvPr/>
        </p:nvGrpSpPr>
        <p:grpSpPr>
          <a:xfrm flipH="1">
            <a:off x="4987143" y="3014327"/>
            <a:ext cx="1382915" cy="1371430"/>
            <a:chOff x="8313156" y="1213611"/>
            <a:chExt cx="869705" cy="869950"/>
          </a:xfrm>
        </p:grpSpPr>
        <p:sp>
          <p:nvSpPr>
            <p:cNvPr id="68" name="object 25">
              <a:extLst>
                <a:ext uri="{FF2B5EF4-FFF2-40B4-BE49-F238E27FC236}">
                  <a16:creationId xmlns:a16="http://schemas.microsoft.com/office/drawing/2014/main" id="{C51FFE5F-B0AE-9FF0-AE4D-8A449CB6E8C9}"/>
                </a:ext>
              </a:extLst>
            </p:cNvPr>
            <p:cNvSpPr/>
            <p:nvPr/>
          </p:nvSpPr>
          <p:spPr>
            <a:xfrm>
              <a:off x="8747886" y="1213611"/>
              <a:ext cx="434975" cy="802640"/>
            </a:xfrm>
            <a:custGeom>
              <a:avLst/>
              <a:gdLst/>
              <a:ahLst/>
              <a:cxnLst/>
              <a:rect l="l" t="t" r="r" b="b"/>
              <a:pathLst>
                <a:path w="434975" h="802639">
                  <a:moveTo>
                    <a:pt x="0" y="0"/>
                  </a:moveTo>
                  <a:lnTo>
                    <a:pt x="0" y="108712"/>
                  </a:lnTo>
                  <a:lnTo>
                    <a:pt x="47309" y="112152"/>
                  </a:lnTo>
                  <a:lnTo>
                    <a:pt x="93021" y="122242"/>
                  </a:lnTo>
                  <a:lnTo>
                    <a:pt x="136503" y="138633"/>
                  </a:lnTo>
                  <a:lnTo>
                    <a:pt x="177121" y="160975"/>
                  </a:lnTo>
                  <a:lnTo>
                    <a:pt x="214243" y="188920"/>
                  </a:lnTo>
                  <a:lnTo>
                    <a:pt x="247234" y="222118"/>
                  </a:lnTo>
                  <a:lnTo>
                    <a:pt x="275463" y="260223"/>
                  </a:lnTo>
                  <a:lnTo>
                    <a:pt x="298270" y="302826"/>
                  </a:lnTo>
                  <a:lnTo>
                    <a:pt x="314216" y="347182"/>
                  </a:lnTo>
                  <a:lnTo>
                    <a:pt x="323458" y="392594"/>
                  </a:lnTo>
                  <a:lnTo>
                    <a:pt x="326150" y="438366"/>
                  </a:lnTo>
                  <a:lnTo>
                    <a:pt x="322447" y="483801"/>
                  </a:lnTo>
                  <a:lnTo>
                    <a:pt x="312504" y="528201"/>
                  </a:lnTo>
                  <a:lnTo>
                    <a:pt x="296477" y="570872"/>
                  </a:lnTo>
                  <a:lnTo>
                    <a:pt x="274520" y="611114"/>
                  </a:lnTo>
                  <a:lnTo>
                    <a:pt x="246789" y="648233"/>
                  </a:lnTo>
                  <a:lnTo>
                    <a:pt x="213439" y="681530"/>
                  </a:lnTo>
                  <a:lnTo>
                    <a:pt x="174625" y="710311"/>
                  </a:lnTo>
                  <a:lnTo>
                    <a:pt x="232791" y="802132"/>
                  </a:lnTo>
                  <a:lnTo>
                    <a:pt x="272867" y="773435"/>
                  </a:lnTo>
                  <a:lnTo>
                    <a:pt x="309047" y="740781"/>
                  </a:lnTo>
                  <a:lnTo>
                    <a:pt x="341112" y="704567"/>
                  </a:lnTo>
                  <a:lnTo>
                    <a:pt x="368843" y="665193"/>
                  </a:lnTo>
                  <a:lnTo>
                    <a:pt x="392022" y="623056"/>
                  </a:lnTo>
                  <a:lnTo>
                    <a:pt x="410431" y="578555"/>
                  </a:lnTo>
                  <a:lnTo>
                    <a:pt x="423850" y="532088"/>
                  </a:lnTo>
                  <a:lnTo>
                    <a:pt x="432062" y="484052"/>
                  </a:lnTo>
                  <a:lnTo>
                    <a:pt x="434848" y="434848"/>
                  </a:lnTo>
                  <a:lnTo>
                    <a:pt x="432296" y="387467"/>
                  </a:lnTo>
                  <a:lnTo>
                    <a:pt x="424818" y="341563"/>
                  </a:lnTo>
                  <a:lnTo>
                    <a:pt x="412678" y="297403"/>
                  </a:lnTo>
                  <a:lnTo>
                    <a:pt x="396143" y="255251"/>
                  </a:lnTo>
                  <a:lnTo>
                    <a:pt x="375477" y="215373"/>
                  </a:lnTo>
                  <a:lnTo>
                    <a:pt x="350946" y="178033"/>
                  </a:lnTo>
                  <a:lnTo>
                    <a:pt x="322815" y="143498"/>
                  </a:lnTo>
                  <a:lnTo>
                    <a:pt x="291349" y="112032"/>
                  </a:lnTo>
                  <a:lnTo>
                    <a:pt x="256814" y="83901"/>
                  </a:lnTo>
                  <a:lnTo>
                    <a:pt x="219474" y="59370"/>
                  </a:lnTo>
                  <a:lnTo>
                    <a:pt x="179596" y="38704"/>
                  </a:lnTo>
                  <a:lnTo>
                    <a:pt x="137444" y="22169"/>
                  </a:lnTo>
                  <a:lnTo>
                    <a:pt x="93284" y="10029"/>
                  </a:lnTo>
                  <a:lnTo>
                    <a:pt x="47380" y="2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69" name="object 26">
              <a:extLst>
                <a:ext uri="{FF2B5EF4-FFF2-40B4-BE49-F238E27FC236}">
                  <a16:creationId xmlns:a16="http://schemas.microsoft.com/office/drawing/2014/main" id="{765BC181-FAEC-0837-1270-555D66FEEED8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434730" y="0"/>
                  </a:moveTo>
                  <a:lnTo>
                    <a:pt x="385550" y="2783"/>
                  </a:lnTo>
                  <a:lnTo>
                    <a:pt x="337224" y="11054"/>
                  </a:lnTo>
                  <a:lnTo>
                    <a:pt x="290209" y="24688"/>
                  </a:lnTo>
                  <a:lnTo>
                    <a:pt x="244961" y="43566"/>
                  </a:lnTo>
                  <a:lnTo>
                    <a:pt x="201939" y="67563"/>
                  </a:lnTo>
                  <a:lnTo>
                    <a:pt x="163267" y="95077"/>
                  </a:lnTo>
                  <a:lnTo>
                    <a:pt x="128483" y="125962"/>
                  </a:lnTo>
                  <a:lnTo>
                    <a:pt x="97669" y="159854"/>
                  </a:lnTo>
                  <a:lnTo>
                    <a:pt x="70907" y="196385"/>
                  </a:lnTo>
                  <a:lnTo>
                    <a:pt x="48278" y="235189"/>
                  </a:lnTo>
                  <a:lnTo>
                    <a:pt x="29865" y="275900"/>
                  </a:lnTo>
                  <a:lnTo>
                    <a:pt x="15749" y="318152"/>
                  </a:lnTo>
                  <a:lnTo>
                    <a:pt x="6011" y="361577"/>
                  </a:lnTo>
                  <a:lnTo>
                    <a:pt x="734" y="405809"/>
                  </a:lnTo>
                  <a:lnTo>
                    <a:pt x="0" y="450483"/>
                  </a:lnTo>
                  <a:lnTo>
                    <a:pt x="3889" y="495231"/>
                  </a:lnTo>
                  <a:lnTo>
                    <a:pt x="12483" y="539687"/>
                  </a:lnTo>
                  <a:lnTo>
                    <a:pt x="25866" y="583484"/>
                  </a:lnTo>
                  <a:lnTo>
                    <a:pt x="44117" y="626257"/>
                  </a:lnTo>
                  <a:lnTo>
                    <a:pt x="67319" y="667638"/>
                  </a:lnTo>
                  <a:lnTo>
                    <a:pt x="94856" y="706311"/>
                  </a:lnTo>
                  <a:lnTo>
                    <a:pt x="125762" y="741094"/>
                  </a:lnTo>
                  <a:lnTo>
                    <a:pt x="159671" y="771908"/>
                  </a:lnTo>
                  <a:lnTo>
                    <a:pt x="196217" y="798668"/>
                  </a:lnTo>
                  <a:lnTo>
                    <a:pt x="235034" y="821294"/>
                  </a:lnTo>
                  <a:lnTo>
                    <a:pt x="275755" y="839704"/>
                  </a:lnTo>
                  <a:lnTo>
                    <a:pt x="318015" y="853816"/>
                  </a:lnTo>
                  <a:lnTo>
                    <a:pt x="361446" y="863547"/>
                  </a:lnTo>
                  <a:lnTo>
                    <a:pt x="405683" y="868816"/>
                  </a:lnTo>
                  <a:lnTo>
                    <a:pt x="450360" y="869540"/>
                  </a:lnTo>
                  <a:lnTo>
                    <a:pt x="495111" y="865639"/>
                  </a:lnTo>
                  <a:lnTo>
                    <a:pt x="539568" y="857029"/>
                  </a:lnTo>
                  <a:lnTo>
                    <a:pt x="583366" y="843629"/>
                  </a:lnTo>
                  <a:lnTo>
                    <a:pt x="626139" y="825357"/>
                  </a:lnTo>
                  <a:lnTo>
                    <a:pt x="667521" y="802132"/>
                  </a:lnTo>
                  <a:lnTo>
                    <a:pt x="609355" y="710311"/>
                  </a:lnTo>
                  <a:lnTo>
                    <a:pt x="568747" y="732212"/>
                  </a:lnTo>
                  <a:lnTo>
                    <a:pt x="525662" y="748077"/>
                  </a:lnTo>
                  <a:lnTo>
                    <a:pt x="480767" y="757727"/>
                  </a:lnTo>
                  <a:lnTo>
                    <a:pt x="434730" y="760984"/>
                  </a:lnTo>
                  <a:lnTo>
                    <a:pt x="386512" y="757447"/>
                  </a:lnTo>
                  <a:lnTo>
                    <a:pt x="340492" y="747172"/>
                  </a:lnTo>
                  <a:lnTo>
                    <a:pt x="297176" y="730666"/>
                  </a:lnTo>
                  <a:lnTo>
                    <a:pt x="257066" y="708432"/>
                  </a:lnTo>
                  <a:lnTo>
                    <a:pt x="220668" y="680976"/>
                  </a:lnTo>
                  <a:lnTo>
                    <a:pt x="188486" y="648803"/>
                  </a:lnTo>
                  <a:lnTo>
                    <a:pt x="161024" y="612417"/>
                  </a:lnTo>
                  <a:lnTo>
                    <a:pt x="138787" y="572324"/>
                  </a:lnTo>
                  <a:lnTo>
                    <a:pt x="122279" y="529027"/>
                  </a:lnTo>
                  <a:lnTo>
                    <a:pt x="112004" y="483034"/>
                  </a:lnTo>
                  <a:lnTo>
                    <a:pt x="108467" y="434848"/>
                  </a:lnTo>
                  <a:lnTo>
                    <a:pt x="112004" y="386661"/>
                  </a:lnTo>
                  <a:lnTo>
                    <a:pt x="122279" y="340668"/>
                  </a:lnTo>
                  <a:lnTo>
                    <a:pt x="138787" y="297371"/>
                  </a:lnTo>
                  <a:lnTo>
                    <a:pt x="161024" y="257278"/>
                  </a:lnTo>
                  <a:lnTo>
                    <a:pt x="188486" y="220892"/>
                  </a:lnTo>
                  <a:lnTo>
                    <a:pt x="220668" y="188719"/>
                  </a:lnTo>
                  <a:lnTo>
                    <a:pt x="257066" y="161263"/>
                  </a:lnTo>
                  <a:lnTo>
                    <a:pt x="297176" y="139029"/>
                  </a:lnTo>
                  <a:lnTo>
                    <a:pt x="340492" y="122523"/>
                  </a:lnTo>
                  <a:lnTo>
                    <a:pt x="386512" y="112248"/>
                  </a:lnTo>
                  <a:lnTo>
                    <a:pt x="434730" y="108712"/>
                  </a:lnTo>
                  <a:lnTo>
                    <a:pt x="434730" y="0"/>
                  </a:lnTo>
                  <a:close/>
                </a:path>
              </a:pathLst>
            </a:custGeom>
            <a:solidFill>
              <a:srgbClr val="39BDAF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0" name="object 27">
              <a:extLst>
                <a:ext uri="{FF2B5EF4-FFF2-40B4-BE49-F238E27FC236}">
                  <a16:creationId xmlns:a16="http://schemas.microsoft.com/office/drawing/2014/main" id="{53FFF0E1-2290-CACA-816C-1A13F1575C22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667521" y="802132"/>
                  </a:moveTo>
                  <a:lnTo>
                    <a:pt x="626139" y="825357"/>
                  </a:lnTo>
                  <a:lnTo>
                    <a:pt x="583366" y="843629"/>
                  </a:lnTo>
                  <a:lnTo>
                    <a:pt x="539568" y="857029"/>
                  </a:lnTo>
                  <a:lnTo>
                    <a:pt x="495111" y="865639"/>
                  </a:lnTo>
                  <a:lnTo>
                    <a:pt x="450360" y="869540"/>
                  </a:lnTo>
                  <a:lnTo>
                    <a:pt x="405683" y="868816"/>
                  </a:lnTo>
                  <a:lnTo>
                    <a:pt x="361446" y="863547"/>
                  </a:lnTo>
                  <a:lnTo>
                    <a:pt x="318015" y="853816"/>
                  </a:lnTo>
                  <a:lnTo>
                    <a:pt x="275755" y="839704"/>
                  </a:lnTo>
                  <a:lnTo>
                    <a:pt x="235034" y="821294"/>
                  </a:lnTo>
                  <a:lnTo>
                    <a:pt x="196217" y="798668"/>
                  </a:lnTo>
                  <a:lnTo>
                    <a:pt x="159671" y="771908"/>
                  </a:lnTo>
                  <a:lnTo>
                    <a:pt x="125762" y="741094"/>
                  </a:lnTo>
                  <a:lnTo>
                    <a:pt x="94856" y="706311"/>
                  </a:lnTo>
                  <a:lnTo>
                    <a:pt x="67319" y="667638"/>
                  </a:lnTo>
                  <a:lnTo>
                    <a:pt x="44117" y="626257"/>
                  </a:lnTo>
                  <a:lnTo>
                    <a:pt x="25866" y="583484"/>
                  </a:lnTo>
                  <a:lnTo>
                    <a:pt x="12483" y="539687"/>
                  </a:lnTo>
                  <a:lnTo>
                    <a:pt x="3889" y="495231"/>
                  </a:lnTo>
                  <a:lnTo>
                    <a:pt x="0" y="450483"/>
                  </a:lnTo>
                  <a:lnTo>
                    <a:pt x="734" y="405809"/>
                  </a:lnTo>
                  <a:lnTo>
                    <a:pt x="6011" y="361577"/>
                  </a:lnTo>
                  <a:lnTo>
                    <a:pt x="15749" y="318152"/>
                  </a:lnTo>
                  <a:lnTo>
                    <a:pt x="29865" y="275900"/>
                  </a:lnTo>
                  <a:lnTo>
                    <a:pt x="48278" y="235189"/>
                  </a:lnTo>
                  <a:lnTo>
                    <a:pt x="70907" y="196385"/>
                  </a:lnTo>
                  <a:lnTo>
                    <a:pt x="97669" y="159854"/>
                  </a:lnTo>
                  <a:lnTo>
                    <a:pt x="128483" y="125962"/>
                  </a:lnTo>
                  <a:lnTo>
                    <a:pt x="163267" y="95077"/>
                  </a:lnTo>
                  <a:lnTo>
                    <a:pt x="201939" y="67563"/>
                  </a:lnTo>
                  <a:lnTo>
                    <a:pt x="244961" y="43566"/>
                  </a:lnTo>
                  <a:lnTo>
                    <a:pt x="290209" y="24688"/>
                  </a:lnTo>
                  <a:lnTo>
                    <a:pt x="337224" y="11054"/>
                  </a:lnTo>
                  <a:lnTo>
                    <a:pt x="385550" y="2783"/>
                  </a:lnTo>
                  <a:lnTo>
                    <a:pt x="434730" y="0"/>
                  </a:lnTo>
                  <a:lnTo>
                    <a:pt x="434730" y="108712"/>
                  </a:lnTo>
                  <a:lnTo>
                    <a:pt x="386512" y="112248"/>
                  </a:lnTo>
                  <a:lnTo>
                    <a:pt x="340492" y="122523"/>
                  </a:lnTo>
                  <a:lnTo>
                    <a:pt x="297176" y="139029"/>
                  </a:lnTo>
                  <a:lnTo>
                    <a:pt x="257066" y="161263"/>
                  </a:lnTo>
                  <a:lnTo>
                    <a:pt x="220668" y="188719"/>
                  </a:lnTo>
                  <a:lnTo>
                    <a:pt x="188486" y="220892"/>
                  </a:lnTo>
                  <a:lnTo>
                    <a:pt x="161024" y="257278"/>
                  </a:lnTo>
                  <a:lnTo>
                    <a:pt x="138787" y="297371"/>
                  </a:lnTo>
                  <a:lnTo>
                    <a:pt x="122279" y="340668"/>
                  </a:lnTo>
                  <a:lnTo>
                    <a:pt x="112004" y="386661"/>
                  </a:lnTo>
                  <a:lnTo>
                    <a:pt x="108467" y="434848"/>
                  </a:lnTo>
                  <a:lnTo>
                    <a:pt x="112004" y="483034"/>
                  </a:lnTo>
                  <a:lnTo>
                    <a:pt x="122279" y="529027"/>
                  </a:lnTo>
                  <a:lnTo>
                    <a:pt x="138787" y="572324"/>
                  </a:lnTo>
                  <a:lnTo>
                    <a:pt x="161024" y="612417"/>
                  </a:lnTo>
                  <a:lnTo>
                    <a:pt x="188486" y="648803"/>
                  </a:lnTo>
                  <a:lnTo>
                    <a:pt x="220668" y="680976"/>
                  </a:lnTo>
                  <a:lnTo>
                    <a:pt x="257066" y="708432"/>
                  </a:lnTo>
                  <a:lnTo>
                    <a:pt x="297176" y="730666"/>
                  </a:lnTo>
                  <a:lnTo>
                    <a:pt x="340492" y="747172"/>
                  </a:lnTo>
                  <a:lnTo>
                    <a:pt x="386512" y="757447"/>
                  </a:lnTo>
                  <a:lnTo>
                    <a:pt x="434730" y="760984"/>
                  </a:lnTo>
                  <a:lnTo>
                    <a:pt x="480767" y="757727"/>
                  </a:lnTo>
                  <a:lnTo>
                    <a:pt x="525662" y="748077"/>
                  </a:lnTo>
                  <a:lnTo>
                    <a:pt x="568747" y="732212"/>
                  </a:lnTo>
                  <a:lnTo>
                    <a:pt x="609355" y="710311"/>
                  </a:lnTo>
                  <a:lnTo>
                    <a:pt x="667521" y="8021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grpSp>
        <p:nvGrpSpPr>
          <p:cNvPr id="71" name="object 24">
            <a:extLst>
              <a:ext uri="{FF2B5EF4-FFF2-40B4-BE49-F238E27FC236}">
                <a16:creationId xmlns:a16="http://schemas.microsoft.com/office/drawing/2014/main" id="{B338DC7F-341F-38FD-C752-7B494D55F012}"/>
              </a:ext>
            </a:extLst>
          </p:cNvPr>
          <p:cNvGrpSpPr/>
          <p:nvPr/>
        </p:nvGrpSpPr>
        <p:grpSpPr>
          <a:xfrm flipH="1">
            <a:off x="4987143" y="4651908"/>
            <a:ext cx="1382915" cy="1371430"/>
            <a:chOff x="8313156" y="1213611"/>
            <a:chExt cx="869705" cy="869950"/>
          </a:xfrm>
        </p:grpSpPr>
        <p:sp>
          <p:nvSpPr>
            <p:cNvPr id="72" name="object 25">
              <a:extLst>
                <a:ext uri="{FF2B5EF4-FFF2-40B4-BE49-F238E27FC236}">
                  <a16:creationId xmlns:a16="http://schemas.microsoft.com/office/drawing/2014/main" id="{C52C1102-F0E4-4E6E-7963-15BD649AC0CE}"/>
                </a:ext>
              </a:extLst>
            </p:cNvPr>
            <p:cNvSpPr/>
            <p:nvPr/>
          </p:nvSpPr>
          <p:spPr>
            <a:xfrm>
              <a:off x="8747886" y="1213611"/>
              <a:ext cx="434975" cy="802640"/>
            </a:xfrm>
            <a:custGeom>
              <a:avLst/>
              <a:gdLst/>
              <a:ahLst/>
              <a:cxnLst/>
              <a:rect l="l" t="t" r="r" b="b"/>
              <a:pathLst>
                <a:path w="434975" h="802639">
                  <a:moveTo>
                    <a:pt x="0" y="0"/>
                  </a:moveTo>
                  <a:lnTo>
                    <a:pt x="0" y="108712"/>
                  </a:lnTo>
                  <a:lnTo>
                    <a:pt x="47309" y="112152"/>
                  </a:lnTo>
                  <a:lnTo>
                    <a:pt x="93021" y="122242"/>
                  </a:lnTo>
                  <a:lnTo>
                    <a:pt x="136503" y="138633"/>
                  </a:lnTo>
                  <a:lnTo>
                    <a:pt x="177121" y="160975"/>
                  </a:lnTo>
                  <a:lnTo>
                    <a:pt x="214243" y="188920"/>
                  </a:lnTo>
                  <a:lnTo>
                    <a:pt x="247234" y="222118"/>
                  </a:lnTo>
                  <a:lnTo>
                    <a:pt x="275463" y="260223"/>
                  </a:lnTo>
                  <a:lnTo>
                    <a:pt x="298270" y="302826"/>
                  </a:lnTo>
                  <a:lnTo>
                    <a:pt x="314216" y="347182"/>
                  </a:lnTo>
                  <a:lnTo>
                    <a:pt x="323458" y="392594"/>
                  </a:lnTo>
                  <a:lnTo>
                    <a:pt x="326150" y="438366"/>
                  </a:lnTo>
                  <a:lnTo>
                    <a:pt x="322447" y="483801"/>
                  </a:lnTo>
                  <a:lnTo>
                    <a:pt x="312504" y="528201"/>
                  </a:lnTo>
                  <a:lnTo>
                    <a:pt x="296477" y="570872"/>
                  </a:lnTo>
                  <a:lnTo>
                    <a:pt x="274520" y="611114"/>
                  </a:lnTo>
                  <a:lnTo>
                    <a:pt x="246789" y="648233"/>
                  </a:lnTo>
                  <a:lnTo>
                    <a:pt x="213439" y="681530"/>
                  </a:lnTo>
                  <a:lnTo>
                    <a:pt x="174625" y="710311"/>
                  </a:lnTo>
                  <a:lnTo>
                    <a:pt x="232791" y="802132"/>
                  </a:lnTo>
                  <a:lnTo>
                    <a:pt x="272867" y="773435"/>
                  </a:lnTo>
                  <a:lnTo>
                    <a:pt x="309047" y="740781"/>
                  </a:lnTo>
                  <a:lnTo>
                    <a:pt x="341112" y="704567"/>
                  </a:lnTo>
                  <a:lnTo>
                    <a:pt x="368843" y="665193"/>
                  </a:lnTo>
                  <a:lnTo>
                    <a:pt x="392022" y="623056"/>
                  </a:lnTo>
                  <a:lnTo>
                    <a:pt x="410431" y="578555"/>
                  </a:lnTo>
                  <a:lnTo>
                    <a:pt x="423850" y="532088"/>
                  </a:lnTo>
                  <a:lnTo>
                    <a:pt x="432062" y="484052"/>
                  </a:lnTo>
                  <a:lnTo>
                    <a:pt x="434848" y="434848"/>
                  </a:lnTo>
                  <a:lnTo>
                    <a:pt x="432296" y="387467"/>
                  </a:lnTo>
                  <a:lnTo>
                    <a:pt x="424818" y="341563"/>
                  </a:lnTo>
                  <a:lnTo>
                    <a:pt x="412678" y="297403"/>
                  </a:lnTo>
                  <a:lnTo>
                    <a:pt x="396143" y="255251"/>
                  </a:lnTo>
                  <a:lnTo>
                    <a:pt x="375477" y="215373"/>
                  </a:lnTo>
                  <a:lnTo>
                    <a:pt x="350946" y="178033"/>
                  </a:lnTo>
                  <a:lnTo>
                    <a:pt x="322815" y="143498"/>
                  </a:lnTo>
                  <a:lnTo>
                    <a:pt x="291349" y="112032"/>
                  </a:lnTo>
                  <a:lnTo>
                    <a:pt x="256814" y="83901"/>
                  </a:lnTo>
                  <a:lnTo>
                    <a:pt x="219474" y="59370"/>
                  </a:lnTo>
                  <a:lnTo>
                    <a:pt x="179596" y="38704"/>
                  </a:lnTo>
                  <a:lnTo>
                    <a:pt x="137444" y="22169"/>
                  </a:lnTo>
                  <a:lnTo>
                    <a:pt x="93284" y="10029"/>
                  </a:lnTo>
                  <a:lnTo>
                    <a:pt x="47380" y="2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3" name="object 26">
              <a:extLst>
                <a:ext uri="{FF2B5EF4-FFF2-40B4-BE49-F238E27FC236}">
                  <a16:creationId xmlns:a16="http://schemas.microsoft.com/office/drawing/2014/main" id="{1AAC6158-C2EE-7F42-442E-AEC49B522E0A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434730" y="0"/>
                  </a:moveTo>
                  <a:lnTo>
                    <a:pt x="385550" y="2783"/>
                  </a:lnTo>
                  <a:lnTo>
                    <a:pt x="337224" y="11054"/>
                  </a:lnTo>
                  <a:lnTo>
                    <a:pt x="290209" y="24688"/>
                  </a:lnTo>
                  <a:lnTo>
                    <a:pt x="244961" y="43566"/>
                  </a:lnTo>
                  <a:lnTo>
                    <a:pt x="201939" y="67563"/>
                  </a:lnTo>
                  <a:lnTo>
                    <a:pt x="163267" y="95077"/>
                  </a:lnTo>
                  <a:lnTo>
                    <a:pt x="128483" y="125962"/>
                  </a:lnTo>
                  <a:lnTo>
                    <a:pt x="97669" y="159854"/>
                  </a:lnTo>
                  <a:lnTo>
                    <a:pt x="70907" y="196385"/>
                  </a:lnTo>
                  <a:lnTo>
                    <a:pt x="48278" y="235189"/>
                  </a:lnTo>
                  <a:lnTo>
                    <a:pt x="29865" y="275900"/>
                  </a:lnTo>
                  <a:lnTo>
                    <a:pt x="15749" y="318152"/>
                  </a:lnTo>
                  <a:lnTo>
                    <a:pt x="6011" y="361577"/>
                  </a:lnTo>
                  <a:lnTo>
                    <a:pt x="734" y="405809"/>
                  </a:lnTo>
                  <a:lnTo>
                    <a:pt x="0" y="450483"/>
                  </a:lnTo>
                  <a:lnTo>
                    <a:pt x="3889" y="495231"/>
                  </a:lnTo>
                  <a:lnTo>
                    <a:pt x="12483" y="539687"/>
                  </a:lnTo>
                  <a:lnTo>
                    <a:pt x="25866" y="583484"/>
                  </a:lnTo>
                  <a:lnTo>
                    <a:pt x="44117" y="626257"/>
                  </a:lnTo>
                  <a:lnTo>
                    <a:pt x="67319" y="667638"/>
                  </a:lnTo>
                  <a:lnTo>
                    <a:pt x="94856" y="706311"/>
                  </a:lnTo>
                  <a:lnTo>
                    <a:pt x="125762" y="741094"/>
                  </a:lnTo>
                  <a:lnTo>
                    <a:pt x="159671" y="771908"/>
                  </a:lnTo>
                  <a:lnTo>
                    <a:pt x="196217" y="798668"/>
                  </a:lnTo>
                  <a:lnTo>
                    <a:pt x="235034" y="821294"/>
                  </a:lnTo>
                  <a:lnTo>
                    <a:pt x="275755" y="839704"/>
                  </a:lnTo>
                  <a:lnTo>
                    <a:pt x="318015" y="853816"/>
                  </a:lnTo>
                  <a:lnTo>
                    <a:pt x="361446" y="863547"/>
                  </a:lnTo>
                  <a:lnTo>
                    <a:pt x="405683" y="868816"/>
                  </a:lnTo>
                  <a:lnTo>
                    <a:pt x="450360" y="869540"/>
                  </a:lnTo>
                  <a:lnTo>
                    <a:pt x="495111" y="865639"/>
                  </a:lnTo>
                  <a:lnTo>
                    <a:pt x="539568" y="857029"/>
                  </a:lnTo>
                  <a:lnTo>
                    <a:pt x="583366" y="843629"/>
                  </a:lnTo>
                  <a:lnTo>
                    <a:pt x="626139" y="825357"/>
                  </a:lnTo>
                  <a:lnTo>
                    <a:pt x="667521" y="802132"/>
                  </a:lnTo>
                  <a:lnTo>
                    <a:pt x="609355" y="710311"/>
                  </a:lnTo>
                  <a:lnTo>
                    <a:pt x="568747" y="732212"/>
                  </a:lnTo>
                  <a:lnTo>
                    <a:pt x="525662" y="748077"/>
                  </a:lnTo>
                  <a:lnTo>
                    <a:pt x="480767" y="757727"/>
                  </a:lnTo>
                  <a:lnTo>
                    <a:pt x="434730" y="760984"/>
                  </a:lnTo>
                  <a:lnTo>
                    <a:pt x="386512" y="757447"/>
                  </a:lnTo>
                  <a:lnTo>
                    <a:pt x="340492" y="747172"/>
                  </a:lnTo>
                  <a:lnTo>
                    <a:pt x="297176" y="730666"/>
                  </a:lnTo>
                  <a:lnTo>
                    <a:pt x="257066" y="708432"/>
                  </a:lnTo>
                  <a:lnTo>
                    <a:pt x="220668" y="680976"/>
                  </a:lnTo>
                  <a:lnTo>
                    <a:pt x="188486" y="648803"/>
                  </a:lnTo>
                  <a:lnTo>
                    <a:pt x="161024" y="612417"/>
                  </a:lnTo>
                  <a:lnTo>
                    <a:pt x="138787" y="572324"/>
                  </a:lnTo>
                  <a:lnTo>
                    <a:pt x="122279" y="529027"/>
                  </a:lnTo>
                  <a:lnTo>
                    <a:pt x="112004" y="483034"/>
                  </a:lnTo>
                  <a:lnTo>
                    <a:pt x="108467" y="434848"/>
                  </a:lnTo>
                  <a:lnTo>
                    <a:pt x="112004" y="386661"/>
                  </a:lnTo>
                  <a:lnTo>
                    <a:pt x="122279" y="340668"/>
                  </a:lnTo>
                  <a:lnTo>
                    <a:pt x="138787" y="297371"/>
                  </a:lnTo>
                  <a:lnTo>
                    <a:pt x="161024" y="257278"/>
                  </a:lnTo>
                  <a:lnTo>
                    <a:pt x="188486" y="220892"/>
                  </a:lnTo>
                  <a:lnTo>
                    <a:pt x="220668" y="188719"/>
                  </a:lnTo>
                  <a:lnTo>
                    <a:pt x="257066" y="161263"/>
                  </a:lnTo>
                  <a:lnTo>
                    <a:pt x="297176" y="139029"/>
                  </a:lnTo>
                  <a:lnTo>
                    <a:pt x="340492" y="122523"/>
                  </a:lnTo>
                  <a:lnTo>
                    <a:pt x="386512" y="112248"/>
                  </a:lnTo>
                  <a:lnTo>
                    <a:pt x="434730" y="108712"/>
                  </a:lnTo>
                  <a:lnTo>
                    <a:pt x="434730" y="0"/>
                  </a:lnTo>
                  <a:close/>
                </a:path>
              </a:pathLst>
            </a:custGeom>
            <a:solidFill>
              <a:srgbClr val="39BDAF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74" name="object 27">
              <a:extLst>
                <a:ext uri="{FF2B5EF4-FFF2-40B4-BE49-F238E27FC236}">
                  <a16:creationId xmlns:a16="http://schemas.microsoft.com/office/drawing/2014/main" id="{3461F877-3A97-1050-1982-1A577A818FD7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667521" y="802132"/>
                  </a:moveTo>
                  <a:lnTo>
                    <a:pt x="626139" y="825357"/>
                  </a:lnTo>
                  <a:lnTo>
                    <a:pt x="583366" y="843629"/>
                  </a:lnTo>
                  <a:lnTo>
                    <a:pt x="539568" y="857029"/>
                  </a:lnTo>
                  <a:lnTo>
                    <a:pt x="495111" y="865639"/>
                  </a:lnTo>
                  <a:lnTo>
                    <a:pt x="450360" y="869540"/>
                  </a:lnTo>
                  <a:lnTo>
                    <a:pt x="405683" y="868816"/>
                  </a:lnTo>
                  <a:lnTo>
                    <a:pt x="361446" y="863547"/>
                  </a:lnTo>
                  <a:lnTo>
                    <a:pt x="318015" y="853816"/>
                  </a:lnTo>
                  <a:lnTo>
                    <a:pt x="275755" y="839704"/>
                  </a:lnTo>
                  <a:lnTo>
                    <a:pt x="235034" y="821294"/>
                  </a:lnTo>
                  <a:lnTo>
                    <a:pt x="196217" y="798668"/>
                  </a:lnTo>
                  <a:lnTo>
                    <a:pt x="159671" y="771908"/>
                  </a:lnTo>
                  <a:lnTo>
                    <a:pt x="125762" y="741094"/>
                  </a:lnTo>
                  <a:lnTo>
                    <a:pt x="94856" y="706311"/>
                  </a:lnTo>
                  <a:lnTo>
                    <a:pt x="67319" y="667638"/>
                  </a:lnTo>
                  <a:lnTo>
                    <a:pt x="44117" y="626257"/>
                  </a:lnTo>
                  <a:lnTo>
                    <a:pt x="25866" y="583484"/>
                  </a:lnTo>
                  <a:lnTo>
                    <a:pt x="12483" y="539687"/>
                  </a:lnTo>
                  <a:lnTo>
                    <a:pt x="3889" y="495231"/>
                  </a:lnTo>
                  <a:lnTo>
                    <a:pt x="0" y="450483"/>
                  </a:lnTo>
                  <a:lnTo>
                    <a:pt x="734" y="405809"/>
                  </a:lnTo>
                  <a:lnTo>
                    <a:pt x="6011" y="361577"/>
                  </a:lnTo>
                  <a:lnTo>
                    <a:pt x="15749" y="318152"/>
                  </a:lnTo>
                  <a:lnTo>
                    <a:pt x="29865" y="275900"/>
                  </a:lnTo>
                  <a:lnTo>
                    <a:pt x="48278" y="235189"/>
                  </a:lnTo>
                  <a:lnTo>
                    <a:pt x="70907" y="196385"/>
                  </a:lnTo>
                  <a:lnTo>
                    <a:pt x="97669" y="159854"/>
                  </a:lnTo>
                  <a:lnTo>
                    <a:pt x="128483" y="125962"/>
                  </a:lnTo>
                  <a:lnTo>
                    <a:pt x="163267" y="95077"/>
                  </a:lnTo>
                  <a:lnTo>
                    <a:pt x="201939" y="67563"/>
                  </a:lnTo>
                  <a:lnTo>
                    <a:pt x="244961" y="43566"/>
                  </a:lnTo>
                  <a:lnTo>
                    <a:pt x="290209" y="24688"/>
                  </a:lnTo>
                  <a:lnTo>
                    <a:pt x="337224" y="11054"/>
                  </a:lnTo>
                  <a:lnTo>
                    <a:pt x="385550" y="2783"/>
                  </a:lnTo>
                  <a:lnTo>
                    <a:pt x="434730" y="0"/>
                  </a:lnTo>
                  <a:lnTo>
                    <a:pt x="434730" y="108712"/>
                  </a:lnTo>
                  <a:lnTo>
                    <a:pt x="386512" y="112248"/>
                  </a:lnTo>
                  <a:lnTo>
                    <a:pt x="340492" y="122523"/>
                  </a:lnTo>
                  <a:lnTo>
                    <a:pt x="297176" y="139029"/>
                  </a:lnTo>
                  <a:lnTo>
                    <a:pt x="257066" y="161263"/>
                  </a:lnTo>
                  <a:lnTo>
                    <a:pt x="220668" y="188719"/>
                  </a:lnTo>
                  <a:lnTo>
                    <a:pt x="188486" y="220892"/>
                  </a:lnTo>
                  <a:lnTo>
                    <a:pt x="161024" y="257278"/>
                  </a:lnTo>
                  <a:lnTo>
                    <a:pt x="138787" y="297371"/>
                  </a:lnTo>
                  <a:lnTo>
                    <a:pt x="122279" y="340668"/>
                  </a:lnTo>
                  <a:lnTo>
                    <a:pt x="112004" y="386661"/>
                  </a:lnTo>
                  <a:lnTo>
                    <a:pt x="108467" y="434848"/>
                  </a:lnTo>
                  <a:lnTo>
                    <a:pt x="112004" y="483034"/>
                  </a:lnTo>
                  <a:lnTo>
                    <a:pt x="122279" y="529027"/>
                  </a:lnTo>
                  <a:lnTo>
                    <a:pt x="138787" y="572324"/>
                  </a:lnTo>
                  <a:lnTo>
                    <a:pt x="161024" y="612417"/>
                  </a:lnTo>
                  <a:lnTo>
                    <a:pt x="188486" y="648803"/>
                  </a:lnTo>
                  <a:lnTo>
                    <a:pt x="220668" y="680976"/>
                  </a:lnTo>
                  <a:lnTo>
                    <a:pt x="257066" y="708432"/>
                  </a:lnTo>
                  <a:lnTo>
                    <a:pt x="297176" y="730666"/>
                  </a:lnTo>
                  <a:lnTo>
                    <a:pt x="340492" y="747172"/>
                  </a:lnTo>
                  <a:lnTo>
                    <a:pt x="386512" y="757447"/>
                  </a:lnTo>
                  <a:lnTo>
                    <a:pt x="434730" y="760984"/>
                  </a:lnTo>
                  <a:lnTo>
                    <a:pt x="480767" y="757727"/>
                  </a:lnTo>
                  <a:lnTo>
                    <a:pt x="525662" y="748077"/>
                  </a:lnTo>
                  <a:lnTo>
                    <a:pt x="568747" y="732212"/>
                  </a:lnTo>
                  <a:lnTo>
                    <a:pt x="609355" y="710311"/>
                  </a:lnTo>
                  <a:lnTo>
                    <a:pt x="667521" y="8021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75" name="CuadroTexto 74">
            <a:extLst>
              <a:ext uri="{FF2B5EF4-FFF2-40B4-BE49-F238E27FC236}">
                <a16:creationId xmlns:a16="http://schemas.microsoft.com/office/drawing/2014/main" id="{C5F06A4F-BB26-1571-2A64-DBBDA7909AAD}"/>
              </a:ext>
            </a:extLst>
          </p:cNvPr>
          <p:cNvSpPr txBox="1"/>
          <p:nvPr/>
        </p:nvSpPr>
        <p:spPr>
          <a:xfrm>
            <a:off x="4824787" y="1614004"/>
            <a:ext cx="1213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3 311</a:t>
            </a:r>
            <a:endParaRPr lang="es-PE" sz="3200" b="1" dirty="0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0D5A9AF5-17BB-0420-1EF3-95C0A5F9C5C6}"/>
              </a:ext>
            </a:extLst>
          </p:cNvPr>
          <p:cNvSpPr txBox="1"/>
          <p:nvPr/>
        </p:nvSpPr>
        <p:spPr>
          <a:xfrm>
            <a:off x="455843" y="5120537"/>
            <a:ext cx="1647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200" b="1" dirty="0"/>
              <a:t>28 145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FBAB04BE-95BD-D208-EC5F-ED2DFF652AD7}"/>
              </a:ext>
            </a:extLst>
          </p:cNvPr>
          <p:cNvSpPr txBox="1"/>
          <p:nvPr/>
        </p:nvSpPr>
        <p:spPr>
          <a:xfrm>
            <a:off x="5128525" y="3406771"/>
            <a:ext cx="1213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959</a:t>
            </a:r>
            <a:endParaRPr lang="es-PE" sz="3200" b="1" dirty="0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9DEB6CC1-A013-C914-7F3D-210A4B8DBBB0}"/>
              </a:ext>
            </a:extLst>
          </p:cNvPr>
          <p:cNvSpPr txBox="1"/>
          <p:nvPr/>
        </p:nvSpPr>
        <p:spPr>
          <a:xfrm>
            <a:off x="5118782" y="5067517"/>
            <a:ext cx="855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369</a:t>
            </a:r>
            <a:endParaRPr lang="es-PE" sz="3200" b="1" dirty="0"/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A38714F5-4DA8-7C6D-6F6D-A7C79D2BF540}"/>
              </a:ext>
            </a:extLst>
          </p:cNvPr>
          <p:cNvSpPr txBox="1"/>
          <p:nvPr/>
        </p:nvSpPr>
        <p:spPr>
          <a:xfrm>
            <a:off x="3614060" y="5944877"/>
            <a:ext cx="43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Cooperativas Agrarias - RNCA</a:t>
            </a:r>
            <a:endParaRPr lang="es-PE" dirty="0"/>
          </a:p>
        </p:txBody>
      </p:sp>
      <p:grpSp>
        <p:nvGrpSpPr>
          <p:cNvPr id="80" name="object 24">
            <a:extLst>
              <a:ext uri="{FF2B5EF4-FFF2-40B4-BE49-F238E27FC236}">
                <a16:creationId xmlns:a16="http://schemas.microsoft.com/office/drawing/2014/main" id="{E1675DF3-85A0-E673-3AC8-5BB97D293728}"/>
              </a:ext>
            </a:extLst>
          </p:cNvPr>
          <p:cNvGrpSpPr/>
          <p:nvPr/>
        </p:nvGrpSpPr>
        <p:grpSpPr>
          <a:xfrm flipH="1">
            <a:off x="9495971" y="1370455"/>
            <a:ext cx="1382915" cy="1371430"/>
            <a:chOff x="8313156" y="1213611"/>
            <a:chExt cx="869705" cy="869950"/>
          </a:xfrm>
        </p:grpSpPr>
        <p:sp>
          <p:nvSpPr>
            <p:cNvPr id="81" name="object 25">
              <a:extLst>
                <a:ext uri="{FF2B5EF4-FFF2-40B4-BE49-F238E27FC236}">
                  <a16:creationId xmlns:a16="http://schemas.microsoft.com/office/drawing/2014/main" id="{CA52876C-EF40-BABD-9346-C95959AF9FB8}"/>
                </a:ext>
              </a:extLst>
            </p:cNvPr>
            <p:cNvSpPr/>
            <p:nvPr/>
          </p:nvSpPr>
          <p:spPr>
            <a:xfrm>
              <a:off x="8747886" y="1213611"/>
              <a:ext cx="434975" cy="802640"/>
            </a:xfrm>
            <a:custGeom>
              <a:avLst/>
              <a:gdLst/>
              <a:ahLst/>
              <a:cxnLst/>
              <a:rect l="l" t="t" r="r" b="b"/>
              <a:pathLst>
                <a:path w="434975" h="802639">
                  <a:moveTo>
                    <a:pt x="0" y="0"/>
                  </a:moveTo>
                  <a:lnTo>
                    <a:pt x="0" y="108712"/>
                  </a:lnTo>
                  <a:lnTo>
                    <a:pt x="47309" y="112152"/>
                  </a:lnTo>
                  <a:lnTo>
                    <a:pt x="93021" y="122242"/>
                  </a:lnTo>
                  <a:lnTo>
                    <a:pt x="136503" y="138633"/>
                  </a:lnTo>
                  <a:lnTo>
                    <a:pt x="177121" y="160975"/>
                  </a:lnTo>
                  <a:lnTo>
                    <a:pt x="214243" y="188920"/>
                  </a:lnTo>
                  <a:lnTo>
                    <a:pt x="247234" y="222118"/>
                  </a:lnTo>
                  <a:lnTo>
                    <a:pt x="275463" y="260223"/>
                  </a:lnTo>
                  <a:lnTo>
                    <a:pt x="298270" y="302826"/>
                  </a:lnTo>
                  <a:lnTo>
                    <a:pt x="314216" y="347182"/>
                  </a:lnTo>
                  <a:lnTo>
                    <a:pt x="323458" y="392594"/>
                  </a:lnTo>
                  <a:lnTo>
                    <a:pt x="326150" y="438366"/>
                  </a:lnTo>
                  <a:lnTo>
                    <a:pt x="322447" y="483801"/>
                  </a:lnTo>
                  <a:lnTo>
                    <a:pt x="312504" y="528201"/>
                  </a:lnTo>
                  <a:lnTo>
                    <a:pt x="296477" y="570872"/>
                  </a:lnTo>
                  <a:lnTo>
                    <a:pt x="274520" y="611114"/>
                  </a:lnTo>
                  <a:lnTo>
                    <a:pt x="246789" y="648233"/>
                  </a:lnTo>
                  <a:lnTo>
                    <a:pt x="213439" y="681530"/>
                  </a:lnTo>
                  <a:lnTo>
                    <a:pt x="174625" y="710311"/>
                  </a:lnTo>
                  <a:lnTo>
                    <a:pt x="232791" y="802132"/>
                  </a:lnTo>
                  <a:lnTo>
                    <a:pt x="272867" y="773435"/>
                  </a:lnTo>
                  <a:lnTo>
                    <a:pt x="309047" y="740781"/>
                  </a:lnTo>
                  <a:lnTo>
                    <a:pt x="341112" y="704567"/>
                  </a:lnTo>
                  <a:lnTo>
                    <a:pt x="368843" y="665193"/>
                  </a:lnTo>
                  <a:lnTo>
                    <a:pt x="392022" y="623056"/>
                  </a:lnTo>
                  <a:lnTo>
                    <a:pt x="410431" y="578555"/>
                  </a:lnTo>
                  <a:lnTo>
                    <a:pt x="423850" y="532088"/>
                  </a:lnTo>
                  <a:lnTo>
                    <a:pt x="432062" y="484052"/>
                  </a:lnTo>
                  <a:lnTo>
                    <a:pt x="434848" y="434848"/>
                  </a:lnTo>
                  <a:lnTo>
                    <a:pt x="432296" y="387467"/>
                  </a:lnTo>
                  <a:lnTo>
                    <a:pt x="424818" y="341563"/>
                  </a:lnTo>
                  <a:lnTo>
                    <a:pt x="412678" y="297403"/>
                  </a:lnTo>
                  <a:lnTo>
                    <a:pt x="396143" y="255251"/>
                  </a:lnTo>
                  <a:lnTo>
                    <a:pt x="375477" y="215373"/>
                  </a:lnTo>
                  <a:lnTo>
                    <a:pt x="350946" y="178033"/>
                  </a:lnTo>
                  <a:lnTo>
                    <a:pt x="322815" y="143498"/>
                  </a:lnTo>
                  <a:lnTo>
                    <a:pt x="291349" y="112032"/>
                  </a:lnTo>
                  <a:lnTo>
                    <a:pt x="256814" y="83901"/>
                  </a:lnTo>
                  <a:lnTo>
                    <a:pt x="219474" y="59370"/>
                  </a:lnTo>
                  <a:lnTo>
                    <a:pt x="179596" y="38704"/>
                  </a:lnTo>
                  <a:lnTo>
                    <a:pt x="137444" y="22169"/>
                  </a:lnTo>
                  <a:lnTo>
                    <a:pt x="93284" y="10029"/>
                  </a:lnTo>
                  <a:lnTo>
                    <a:pt x="47380" y="2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2" name="object 26">
              <a:extLst>
                <a:ext uri="{FF2B5EF4-FFF2-40B4-BE49-F238E27FC236}">
                  <a16:creationId xmlns:a16="http://schemas.microsoft.com/office/drawing/2014/main" id="{5DC22533-87DA-7E62-A7C3-A0FC611CF170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434730" y="0"/>
                  </a:moveTo>
                  <a:lnTo>
                    <a:pt x="385550" y="2783"/>
                  </a:lnTo>
                  <a:lnTo>
                    <a:pt x="337224" y="11054"/>
                  </a:lnTo>
                  <a:lnTo>
                    <a:pt x="290209" y="24688"/>
                  </a:lnTo>
                  <a:lnTo>
                    <a:pt x="244961" y="43566"/>
                  </a:lnTo>
                  <a:lnTo>
                    <a:pt x="201939" y="67563"/>
                  </a:lnTo>
                  <a:lnTo>
                    <a:pt x="163267" y="95077"/>
                  </a:lnTo>
                  <a:lnTo>
                    <a:pt x="128483" y="125962"/>
                  </a:lnTo>
                  <a:lnTo>
                    <a:pt x="97669" y="159854"/>
                  </a:lnTo>
                  <a:lnTo>
                    <a:pt x="70907" y="196385"/>
                  </a:lnTo>
                  <a:lnTo>
                    <a:pt x="48278" y="235189"/>
                  </a:lnTo>
                  <a:lnTo>
                    <a:pt x="29865" y="275900"/>
                  </a:lnTo>
                  <a:lnTo>
                    <a:pt x="15749" y="318152"/>
                  </a:lnTo>
                  <a:lnTo>
                    <a:pt x="6011" y="361577"/>
                  </a:lnTo>
                  <a:lnTo>
                    <a:pt x="734" y="405809"/>
                  </a:lnTo>
                  <a:lnTo>
                    <a:pt x="0" y="450483"/>
                  </a:lnTo>
                  <a:lnTo>
                    <a:pt x="3889" y="495231"/>
                  </a:lnTo>
                  <a:lnTo>
                    <a:pt x="12483" y="539687"/>
                  </a:lnTo>
                  <a:lnTo>
                    <a:pt x="25866" y="583484"/>
                  </a:lnTo>
                  <a:lnTo>
                    <a:pt x="44117" y="626257"/>
                  </a:lnTo>
                  <a:lnTo>
                    <a:pt x="67319" y="667638"/>
                  </a:lnTo>
                  <a:lnTo>
                    <a:pt x="94856" y="706311"/>
                  </a:lnTo>
                  <a:lnTo>
                    <a:pt x="125762" y="741094"/>
                  </a:lnTo>
                  <a:lnTo>
                    <a:pt x="159671" y="771908"/>
                  </a:lnTo>
                  <a:lnTo>
                    <a:pt x="196217" y="798668"/>
                  </a:lnTo>
                  <a:lnTo>
                    <a:pt x="235034" y="821294"/>
                  </a:lnTo>
                  <a:lnTo>
                    <a:pt x="275755" y="839704"/>
                  </a:lnTo>
                  <a:lnTo>
                    <a:pt x="318015" y="853816"/>
                  </a:lnTo>
                  <a:lnTo>
                    <a:pt x="361446" y="863547"/>
                  </a:lnTo>
                  <a:lnTo>
                    <a:pt x="405683" y="868816"/>
                  </a:lnTo>
                  <a:lnTo>
                    <a:pt x="450360" y="869540"/>
                  </a:lnTo>
                  <a:lnTo>
                    <a:pt x="495111" y="865639"/>
                  </a:lnTo>
                  <a:lnTo>
                    <a:pt x="539568" y="857029"/>
                  </a:lnTo>
                  <a:lnTo>
                    <a:pt x="583366" y="843629"/>
                  </a:lnTo>
                  <a:lnTo>
                    <a:pt x="626139" y="825357"/>
                  </a:lnTo>
                  <a:lnTo>
                    <a:pt x="667521" y="802132"/>
                  </a:lnTo>
                  <a:lnTo>
                    <a:pt x="609355" y="710311"/>
                  </a:lnTo>
                  <a:lnTo>
                    <a:pt x="568747" y="732212"/>
                  </a:lnTo>
                  <a:lnTo>
                    <a:pt x="525662" y="748077"/>
                  </a:lnTo>
                  <a:lnTo>
                    <a:pt x="480767" y="757727"/>
                  </a:lnTo>
                  <a:lnTo>
                    <a:pt x="434730" y="760984"/>
                  </a:lnTo>
                  <a:lnTo>
                    <a:pt x="386512" y="757447"/>
                  </a:lnTo>
                  <a:lnTo>
                    <a:pt x="340492" y="747172"/>
                  </a:lnTo>
                  <a:lnTo>
                    <a:pt x="297176" y="730666"/>
                  </a:lnTo>
                  <a:lnTo>
                    <a:pt x="257066" y="708432"/>
                  </a:lnTo>
                  <a:lnTo>
                    <a:pt x="220668" y="680976"/>
                  </a:lnTo>
                  <a:lnTo>
                    <a:pt x="188486" y="648803"/>
                  </a:lnTo>
                  <a:lnTo>
                    <a:pt x="161024" y="612417"/>
                  </a:lnTo>
                  <a:lnTo>
                    <a:pt x="138787" y="572324"/>
                  </a:lnTo>
                  <a:lnTo>
                    <a:pt x="122279" y="529027"/>
                  </a:lnTo>
                  <a:lnTo>
                    <a:pt x="112004" y="483034"/>
                  </a:lnTo>
                  <a:lnTo>
                    <a:pt x="108467" y="434848"/>
                  </a:lnTo>
                  <a:lnTo>
                    <a:pt x="112004" y="386661"/>
                  </a:lnTo>
                  <a:lnTo>
                    <a:pt x="122279" y="340668"/>
                  </a:lnTo>
                  <a:lnTo>
                    <a:pt x="138787" y="297371"/>
                  </a:lnTo>
                  <a:lnTo>
                    <a:pt x="161024" y="257278"/>
                  </a:lnTo>
                  <a:lnTo>
                    <a:pt x="188486" y="220892"/>
                  </a:lnTo>
                  <a:lnTo>
                    <a:pt x="220668" y="188719"/>
                  </a:lnTo>
                  <a:lnTo>
                    <a:pt x="257066" y="161263"/>
                  </a:lnTo>
                  <a:lnTo>
                    <a:pt x="297176" y="139029"/>
                  </a:lnTo>
                  <a:lnTo>
                    <a:pt x="340492" y="122523"/>
                  </a:lnTo>
                  <a:lnTo>
                    <a:pt x="386512" y="112248"/>
                  </a:lnTo>
                  <a:lnTo>
                    <a:pt x="434730" y="108712"/>
                  </a:lnTo>
                  <a:lnTo>
                    <a:pt x="434730" y="0"/>
                  </a:lnTo>
                  <a:close/>
                </a:path>
              </a:pathLst>
            </a:custGeom>
            <a:solidFill>
              <a:srgbClr val="39BDAF"/>
            </a:solidFill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83" name="object 27">
              <a:extLst>
                <a:ext uri="{FF2B5EF4-FFF2-40B4-BE49-F238E27FC236}">
                  <a16:creationId xmlns:a16="http://schemas.microsoft.com/office/drawing/2014/main" id="{2C18BB2D-436A-0211-1FFF-8EED9C9510CF}"/>
                </a:ext>
              </a:extLst>
            </p:cNvPr>
            <p:cNvSpPr/>
            <p:nvPr/>
          </p:nvSpPr>
          <p:spPr>
            <a:xfrm>
              <a:off x="8313156" y="1213611"/>
              <a:ext cx="668020" cy="869950"/>
            </a:xfrm>
            <a:custGeom>
              <a:avLst/>
              <a:gdLst/>
              <a:ahLst/>
              <a:cxnLst/>
              <a:rect l="l" t="t" r="r" b="b"/>
              <a:pathLst>
                <a:path w="668020" h="869950">
                  <a:moveTo>
                    <a:pt x="667521" y="802132"/>
                  </a:moveTo>
                  <a:lnTo>
                    <a:pt x="626139" y="825357"/>
                  </a:lnTo>
                  <a:lnTo>
                    <a:pt x="583366" y="843629"/>
                  </a:lnTo>
                  <a:lnTo>
                    <a:pt x="539568" y="857029"/>
                  </a:lnTo>
                  <a:lnTo>
                    <a:pt x="495111" y="865639"/>
                  </a:lnTo>
                  <a:lnTo>
                    <a:pt x="450360" y="869540"/>
                  </a:lnTo>
                  <a:lnTo>
                    <a:pt x="405683" y="868816"/>
                  </a:lnTo>
                  <a:lnTo>
                    <a:pt x="361446" y="863547"/>
                  </a:lnTo>
                  <a:lnTo>
                    <a:pt x="318015" y="853816"/>
                  </a:lnTo>
                  <a:lnTo>
                    <a:pt x="275755" y="839704"/>
                  </a:lnTo>
                  <a:lnTo>
                    <a:pt x="235034" y="821294"/>
                  </a:lnTo>
                  <a:lnTo>
                    <a:pt x="196217" y="798668"/>
                  </a:lnTo>
                  <a:lnTo>
                    <a:pt x="159671" y="771908"/>
                  </a:lnTo>
                  <a:lnTo>
                    <a:pt x="125762" y="741094"/>
                  </a:lnTo>
                  <a:lnTo>
                    <a:pt x="94856" y="706311"/>
                  </a:lnTo>
                  <a:lnTo>
                    <a:pt x="67319" y="667638"/>
                  </a:lnTo>
                  <a:lnTo>
                    <a:pt x="44117" y="626257"/>
                  </a:lnTo>
                  <a:lnTo>
                    <a:pt x="25866" y="583484"/>
                  </a:lnTo>
                  <a:lnTo>
                    <a:pt x="12483" y="539687"/>
                  </a:lnTo>
                  <a:lnTo>
                    <a:pt x="3889" y="495231"/>
                  </a:lnTo>
                  <a:lnTo>
                    <a:pt x="0" y="450483"/>
                  </a:lnTo>
                  <a:lnTo>
                    <a:pt x="734" y="405809"/>
                  </a:lnTo>
                  <a:lnTo>
                    <a:pt x="6011" y="361577"/>
                  </a:lnTo>
                  <a:lnTo>
                    <a:pt x="15749" y="318152"/>
                  </a:lnTo>
                  <a:lnTo>
                    <a:pt x="29865" y="275900"/>
                  </a:lnTo>
                  <a:lnTo>
                    <a:pt x="48278" y="235189"/>
                  </a:lnTo>
                  <a:lnTo>
                    <a:pt x="70907" y="196385"/>
                  </a:lnTo>
                  <a:lnTo>
                    <a:pt x="97669" y="159854"/>
                  </a:lnTo>
                  <a:lnTo>
                    <a:pt x="128483" y="125962"/>
                  </a:lnTo>
                  <a:lnTo>
                    <a:pt x="163267" y="95077"/>
                  </a:lnTo>
                  <a:lnTo>
                    <a:pt x="201939" y="67563"/>
                  </a:lnTo>
                  <a:lnTo>
                    <a:pt x="244961" y="43566"/>
                  </a:lnTo>
                  <a:lnTo>
                    <a:pt x="290209" y="24688"/>
                  </a:lnTo>
                  <a:lnTo>
                    <a:pt x="337224" y="11054"/>
                  </a:lnTo>
                  <a:lnTo>
                    <a:pt x="385550" y="2783"/>
                  </a:lnTo>
                  <a:lnTo>
                    <a:pt x="434730" y="0"/>
                  </a:lnTo>
                  <a:lnTo>
                    <a:pt x="434730" y="108712"/>
                  </a:lnTo>
                  <a:lnTo>
                    <a:pt x="386512" y="112248"/>
                  </a:lnTo>
                  <a:lnTo>
                    <a:pt x="340492" y="122523"/>
                  </a:lnTo>
                  <a:lnTo>
                    <a:pt x="297176" y="139029"/>
                  </a:lnTo>
                  <a:lnTo>
                    <a:pt x="257066" y="161263"/>
                  </a:lnTo>
                  <a:lnTo>
                    <a:pt x="220668" y="188719"/>
                  </a:lnTo>
                  <a:lnTo>
                    <a:pt x="188486" y="220892"/>
                  </a:lnTo>
                  <a:lnTo>
                    <a:pt x="161024" y="257278"/>
                  </a:lnTo>
                  <a:lnTo>
                    <a:pt x="138787" y="297371"/>
                  </a:lnTo>
                  <a:lnTo>
                    <a:pt x="122279" y="340668"/>
                  </a:lnTo>
                  <a:lnTo>
                    <a:pt x="112004" y="386661"/>
                  </a:lnTo>
                  <a:lnTo>
                    <a:pt x="108467" y="434848"/>
                  </a:lnTo>
                  <a:lnTo>
                    <a:pt x="112004" y="483034"/>
                  </a:lnTo>
                  <a:lnTo>
                    <a:pt x="122279" y="529027"/>
                  </a:lnTo>
                  <a:lnTo>
                    <a:pt x="138787" y="572324"/>
                  </a:lnTo>
                  <a:lnTo>
                    <a:pt x="161024" y="612417"/>
                  </a:lnTo>
                  <a:lnTo>
                    <a:pt x="188486" y="648803"/>
                  </a:lnTo>
                  <a:lnTo>
                    <a:pt x="220668" y="680976"/>
                  </a:lnTo>
                  <a:lnTo>
                    <a:pt x="257066" y="708432"/>
                  </a:lnTo>
                  <a:lnTo>
                    <a:pt x="297176" y="730666"/>
                  </a:lnTo>
                  <a:lnTo>
                    <a:pt x="340492" y="747172"/>
                  </a:lnTo>
                  <a:lnTo>
                    <a:pt x="386512" y="757447"/>
                  </a:lnTo>
                  <a:lnTo>
                    <a:pt x="434730" y="760984"/>
                  </a:lnTo>
                  <a:lnTo>
                    <a:pt x="480767" y="757727"/>
                  </a:lnTo>
                  <a:lnTo>
                    <a:pt x="525662" y="748077"/>
                  </a:lnTo>
                  <a:lnTo>
                    <a:pt x="568747" y="732212"/>
                  </a:lnTo>
                  <a:lnTo>
                    <a:pt x="609355" y="710311"/>
                  </a:lnTo>
                  <a:lnTo>
                    <a:pt x="667521" y="80213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es-P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</p:grpSp>
      <p:sp>
        <p:nvSpPr>
          <p:cNvPr id="88" name="CuadroTexto 87">
            <a:extLst>
              <a:ext uri="{FF2B5EF4-FFF2-40B4-BE49-F238E27FC236}">
                <a16:creationId xmlns:a16="http://schemas.microsoft.com/office/drawing/2014/main" id="{3CE1CD8D-4261-360F-D2CA-6C50965C1FDB}"/>
              </a:ext>
            </a:extLst>
          </p:cNvPr>
          <p:cNvSpPr txBox="1"/>
          <p:nvPr/>
        </p:nvSpPr>
        <p:spPr>
          <a:xfrm>
            <a:off x="9495971" y="1734885"/>
            <a:ext cx="178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2,237</a:t>
            </a:r>
            <a:endParaRPr lang="es-PE" sz="3200" b="1" dirty="0"/>
          </a:p>
        </p:txBody>
      </p:sp>
    </p:spTree>
    <p:extLst>
      <p:ext uri="{BB962C8B-B14F-4D97-AF65-F5344CB8AC3E}">
        <p14:creationId xmlns:p14="http://schemas.microsoft.com/office/powerpoint/2010/main" val="34522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8859135"/>
              </p:ext>
            </p:extLst>
          </p:nvPr>
        </p:nvGraphicFramePr>
        <p:xfrm>
          <a:off x="274749" y="1196788"/>
          <a:ext cx="11642502" cy="492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7">
            <a:extLst>
              <a:ext uri="{FF2B5EF4-FFF2-40B4-BE49-F238E27FC236}">
                <a16:creationId xmlns:a16="http://schemas.microsoft.com/office/drawing/2014/main" id="{88E70CA2-0247-A5DE-2CB7-04284C32E4B3}"/>
              </a:ext>
            </a:extLst>
          </p:cNvPr>
          <p:cNvSpPr/>
          <p:nvPr/>
        </p:nvSpPr>
        <p:spPr>
          <a:xfrm>
            <a:off x="356797" y="842673"/>
            <a:ext cx="1962934" cy="165190"/>
          </a:xfrm>
          <a:custGeom>
            <a:avLst/>
            <a:gdLst/>
            <a:ahLst/>
            <a:cxnLst/>
            <a:rect l="l" t="t" r="r" b="b"/>
            <a:pathLst>
              <a:path w="1119505" h="113030">
                <a:moveTo>
                  <a:pt x="1119377" y="0"/>
                </a:moveTo>
                <a:lnTo>
                  <a:pt x="0" y="0"/>
                </a:lnTo>
                <a:lnTo>
                  <a:pt x="0" y="112775"/>
                </a:lnTo>
                <a:lnTo>
                  <a:pt x="1119377" y="112775"/>
                </a:lnTo>
                <a:lnTo>
                  <a:pt x="111937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C0CFB50D-B2DC-D500-1BFA-9231394E31E3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04DAF03D-2D03-8A96-B11C-1A6014BD816E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44778415-8C57-536D-58ED-702A732BC17D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A364BBC0-F91C-FC2B-47CF-37AF819D3268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FA6E9EE3-C385-FEC2-0CBC-7C15B9631E83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F5404A91-384E-3ADB-0FAC-D79009B000C3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641EBD1-653E-A6E0-43C3-6055BEF29E8D}"/>
              </a:ext>
            </a:extLst>
          </p:cNvPr>
          <p:cNvSpPr txBox="1">
            <a:spLocks/>
          </p:cNvSpPr>
          <p:nvPr/>
        </p:nvSpPr>
        <p:spPr>
          <a:xfrm>
            <a:off x="275004" y="275351"/>
            <a:ext cx="11576542" cy="701358"/>
          </a:xfrm>
          <a:prstGeom prst="rect">
            <a:avLst/>
          </a:prstGeom>
          <a:solidFill>
            <a:schemeClr val="bg1">
              <a:alpha val="12157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s-PE" sz="3600" b="1" dirty="0">
                <a:solidFill>
                  <a:schemeClr val="accent6">
                    <a:lumMod val="50000"/>
                  </a:schemeClr>
                </a:solidFill>
              </a:rPr>
              <a:t>Situación</a:t>
            </a:r>
            <a:r>
              <a:rPr lang="es-PE" sz="3600" b="1" dirty="0"/>
              <a:t> </a:t>
            </a:r>
            <a:r>
              <a:rPr lang="es-PE" sz="3600" b="1" dirty="0">
                <a:solidFill>
                  <a:schemeClr val="accent6">
                    <a:lumMod val="50000"/>
                  </a:schemeClr>
                </a:solidFill>
              </a:rPr>
              <a:t>de la </a:t>
            </a:r>
            <a:r>
              <a:rPr lang="es-PE" sz="3600" b="1" dirty="0">
                <a:solidFill>
                  <a:srgbClr val="00B050"/>
                </a:solidFill>
              </a:rPr>
              <a:t>ASOCIATIVIDAD</a:t>
            </a:r>
            <a:r>
              <a:rPr lang="es-PE" sz="3600" dirty="0"/>
              <a:t> </a:t>
            </a:r>
            <a:r>
              <a:rPr lang="es-PE" sz="3600" b="1" dirty="0">
                <a:solidFill>
                  <a:schemeClr val="accent6">
                    <a:lumMod val="50000"/>
                  </a:schemeClr>
                </a:solidFill>
              </a:rPr>
              <a:t>en el sector agrario</a:t>
            </a:r>
          </a:p>
        </p:txBody>
      </p:sp>
      <p:pic>
        <p:nvPicPr>
          <p:cNvPr id="16" name="Imagen 35">
            <a:extLst>
              <a:ext uri="{FF2B5EF4-FFF2-40B4-BE49-F238E27FC236}">
                <a16:creationId xmlns:a16="http://schemas.microsoft.com/office/drawing/2014/main" id="{93BC7581-0BFF-5127-A823-C5BC6296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6114FB0-F357-4E5A-9FF5-677CA37CB664}"/>
              </a:ext>
            </a:extLst>
          </p:cNvPr>
          <p:cNvSpPr txBox="1"/>
          <p:nvPr/>
        </p:nvSpPr>
        <p:spPr>
          <a:xfrm>
            <a:off x="1277866" y="6120263"/>
            <a:ext cx="403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Fuente: Exposición motivos Ley </a:t>
            </a:r>
            <a:r>
              <a:rPr lang="es-MX" dirty="0" err="1"/>
              <a:t>N°</a:t>
            </a:r>
            <a:r>
              <a:rPr lang="es-MX" dirty="0"/>
              <a:t> 31335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977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>
            <a:extLst>
              <a:ext uri="{FF2B5EF4-FFF2-40B4-BE49-F238E27FC236}">
                <a16:creationId xmlns:a16="http://schemas.microsoft.com/office/drawing/2014/main" id="{9CB62F67-6328-2A3E-63D7-BD18790A3437}"/>
              </a:ext>
            </a:extLst>
          </p:cNvPr>
          <p:cNvSpPr/>
          <p:nvPr/>
        </p:nvSpPr>
        <p:spPr>
          <a:xfrm>
            <a:off x="597159" y="3800203"/>
            <a:ext cx="1744825" cy="592494"/>
          </a:xfrm>
          <a:prstGeom prst="parallelogram">
            <a:avLst/>
          </a:prstGeom>
          <a:solidFill>
            <a:srgbClr val="00A792"/>
          </a:solidFill>
        </p:spPr>
        <p:txBody>
          <a:bodyPr wrap="square" lIns="0" tIns="0" rIns="0" bIns="0" rtlCol="0"/>
          <a:lstStyle/>
          <a:p>
            <a:pPr algn="ctr"/>
            <a:r>
              <a:rPr lang="es-MX" sz="2397" dirty="0">
                <a:solidFill>
                  <a:schemeClr val="bg1"/>
                </a:solidFill>
              </a:rPr>
              <a:t>1990</a:t>
            </a:r>
            <a:endParaRPr lang="es-PE" sz="2397" dirty="0">
              <a:solidFill>
                <a:schemeClr val="bg1"/>
              </a:solidFill>
            </a:endParaRPr>
          </a:p>
        </p:txBody>
      </p:sp>
      <p:sp>
        <p:nvSpPr>
          <p:cNvPr id="5" name="Paralelogramo 4">
            <a:extLst>
              <a:ext uri="{FF2B5EF4-FFF2-40B4-BE49-F238E27FC236}">
                <a16:creationId xmlns:a16="http://schemas.microsoft.com/office/drawing/2014/main" id="{D2700F00-F03C-C7DD-25A2-8D90E4C26953}"/>
              </a:ext>
            </a:extLst>
          </p:cNvPr>
          <p:cNvSpPr/>
          <p:nvPr/>
        </p:nvSpPr>
        <p:spPr>
          <a:xfrm>
            <a:off x="2341984" y="3811866"/>
            <a:ext cx="1744825" cy="592494"/>
          </a:xfrm>
          <a:prstGeom prst="parallelogram">
            <a:avLst/>
          </a:prstGeom>
          <a:solidFill>
            <a:srgbClr val="00A792"/>
          </a:solidFill>
        </p:spPr>
        <p:txBody>
          <a:bodyPr wrap="square" lIns="0" tIns="0" rIns="0" bIns="0" rtlCol="0"/>
          <a:lstStyle/>
          <a:p>
            <a:pPr algn="ctr"/>
            <a:r>
              <a:rPr lang="es-MX" sz="2397" dirty="0">
                <a:solidFill>
                  <a:schemeClr val="bg1"/>
                </a:solidFill>
              </a:rPr>
              <a:t>2012</a:t>
            </a:r>
            <a:endParaRPr lang="es-PE" sz="2397" dirty="0">
              <a:solidFill>
                <a:schemeClr val="bg1"/>
              </a:solidFill>
            </a:endParaRPr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62266279-8A12-3038-32F6-567FBF171C93}"/>
              </a:ext>
            </a:extLst>
          </p:cNvPr>
          <p:cNvSpPr/>
          <p:nvPr/>
        </p:nvSpPr>
        <p:spPr>
          <a:xfrm>
            <a:off x="4086809" y="3800203"/>
            <a:ext cx="1744825" cy="592494"/>
          </a:xfrm>
          <a:prstGeom prst="parallelogram">
            <a:avLst/>
          </a:prstGeom>
          <a:solidFill>
            <a:srgbClr val="00A792"/>
          </a:solidFill>
        </p:spPr>
        <p:txBody>
          <a:bodyPr wrap="square" lIns="0" tIns="0" rIns="0" bIns="0" rtlCol="0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Noviembre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2020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AFDF8700-C931-308A-1065-0AB286978CA1}"/>
              </a:ext>
            </a:extLst>
          </p:cNvPr>
          <p:cNvSpPr/>
          <p:nvPr/>
        </p:nvSpPr>
        <p:spPr>
          <a:xfrm>
            <a:off x="7576459" y="3800203"/>
            <a:ext cx="1744825" cy="592494"/>
          </a:xfrm>
          <a:prstGeom prst="parallelogram">
            <a:avLst/>
          </a:prstGeom>
          <a:solidFill>
            <a:srgbClr val="00A792"/>
          </a:solidFill>
        </p:spPr>
        <p:txBody>
          <a:bodyPr wrap="square" lIns="0" tIns="0" rIns="0" bIns="0" rtlCol="0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Agosto 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2021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8FD40B9D-F9CB-0155-FC9B-31390458E379}"/>
              </a:ext>
            </a:extLst>
          </p:cNvPr>
          <p:cNvSpPr/>
          <p:nvPr/>
        </p:nvSpPr>
        <p:spPr>
          <a:xfrm>
            <a:off x="5831634" y="3800203"/>
            <a:ext cx="1744825" cy="592494"/>
          </a:xfrm>
          <a:prstGeom prst="parallelogram">
            <a:avLst/>
          </a:prstGeom>
          <a:solidFill>
            <a:srgbClr val="00A792"/>
          </a:solidFill>
        </p:spPr>
        <p:txBody>
          <a:bodyPr wrap="square" lIns="0" tIns="0" rIns="0" bIns="0" rtlCol="0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Julio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2021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5F791E-126A-CD41-8E10-826401CF12EE}"/>
              </a:ext>
            </a:extLst>
          </p:cNvPr>
          <p:cNvSpPr txBox="1"/>
          <p:nvPr/>
        </p:nvSpPr>
        <p:spPr>
          <a:xfrm>
            <a:off x="597159" y="1994368"/>
            <a:ext cx="36292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800" b="1" kern="0" dirty="0">
                <a:latin typeface="Arial Narrow" panose="020B0606020202030204" pitchFamily="34" charset="0"/>
              </a:rPr>
              <a:t>Ley </a:t>
            </a:r>
            <a:r>
              <a:rPr lang="es-PE" sz="1800" b="1" kern="0" dirty="0" err="1">
                <a:latin typeface="Arial Narrow" panose="020B0606020202030204" pitchFamily="34" charset="0"/>
              </a:rPr>
              <a:t>N°</a:t>
            </a:r>
            <a:r>
              <a:rPr lang="es-PE" sz="1800" b="1" kern="0" dirty="0">
                <a:latin typeface="Arial Narrow" panose="020B0606020202030204" pitchFamily="34" charset="0"/>
              </a:rPr>
              <a:t> 29972, “Ley que promueve la inclusión de los productores agrarios a través de las cooperativas”</a:t>
            </a:r>
            <a:endParaRPr lang="es-PE" b="1" dirty="0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2E7A7B2F-4EA5-6C4F-4319-A52D208B8C1D}"/>
              </a:ext>
            </a:extLst>
          </p:cNvPr>
          <p:cNvSpPr/>
          <p:nvPr/>
        </p:nvSpPr>
        <p:spPr>
          <a:xfrm>
            <a:off x="4552964" y="5126231"/>
            <a:ext cx="102637" cy="92046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8F2EF59-922A-D08E-659C-D4E852BFE895}"/>
              </a:ext>
            </a:extLst>
          </p:cNvPr>
          <p:cNvCxnSpPr>
            <a:cxnSpLocks/>
          </p:cNvCxnSpPr>
          <p:nvPr/>
        </p:nvCxnSpPr>
        <p:spPr>
          <a:xfrm>
            <a:off x="2819552" y="3097258"/>
            <a:ext cx="0" cy="740524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D728C6F-359A-02AE-78B4-0023A9F1275A}"/>
              </a:ext>
            </a:extLst>
          </p:cNvPr>
          <p:cNvSpPr txBox="1"/>
          <p:nvPr/>
        </p:nvSpPr>
        <p:spPr>
          <a:xfrm>
            <a:off x="5294238" y="2243283"/>
            <a:ext cx="24684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800" b="1" kern="0" dirty="0">
                <a:latin typeface="Arial Narrow" panose="020B0606020202030204" pitchFamily="34" charset="0"/>
              </a:rPr>
              <a:t>Política Nacional Agraria 2021-2030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3E093A-6B53-8455-16A4-EEBE77DB6AD8}"/>
              </a:ext>
            </a:extLst>
          </p:cNvPr>
          <p:cNvSpPr txBox="1"/>
          <p:nvPr/>
        </p:nvSpPr>
        <p:spPr>
          <a:xfrm>
            <a:off x="5719267" y="5256892"/>
            <a:ext cx="23826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800" kern="0" dirty="0">
                <a:latin typeface="Arial Narrow" panose="020B0606020202030204" pitchFamily="34" charset="0"/>
              </a:rPr>
              <a:t>Lineamientos para Impulsar Procesos de  Asociatividad Empresarial</a:t>
            </a:r>
          </a:p>
          <a:p>
            <a:pPr algn="ctr"/>
            <a:r>
              <a:rPr lang="es-PE" sz="1600" kern="0" dirty="0">
                <a:latin typeface="Arial Narrow" panose="020B0606020202030204" pitchFamily="34" charset="0"/>
              </a:rPr>
              <a:t>RM </a:t>
            </a:r>
            <a:r>
              <a:rPr lang="es-PE" sz="1600" kern="0" dirty="0" err="1">
                <a:latin typeface="Arial Narrow" panose="020B0606020202030204" pitchFamily="34" charset="0"/>
              </a:rPr>
              <a:t>N°</a:t>
            </a:r>
            <a:r>
              <a:rPr lang="es-PE" sz="1600" kern="0" dirty="0">
                <a:latin typeface="Arial Narrow" panose="020B0606020202030204" pitchFamily="34" charset="0"/>
              </a:rPr>
              <a:t> 218-2021-MIDAGRI</a:t>
            </a:r>
            <a:endParaRPr lang="es-PE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E94FA5E-6FA1-F208-EEE6-5A7B2F2B96FC}"/>
              </a:ext>
            </a:extLst>
          </p:cNvPr>
          <p:cNvSpPr txBox="1"/>
          <p:nvPr/>
        </p:nvSpPr>
        <p:spPr>
          <a:xfrm>
            <a:off x="8227605" y="5281182"/>
            <a:ext cx="38022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1800" kern="0" dirty="0">
                <a:latin typeface="Arial Narrow" panose="020B0606020202030204" pitchFamily="34" charset="0"/>
              </a:rPr>
              <a:t>Modelo de Servicio </a:t>
            </a:r>
            <a:r>
              <a:rPr lang="es-MX" sz="1800" kern="0" dirty="0">
                <a:latin typeface="Arial Narrow" panose="020B0606020202030204" pitchFamily="34" charset="0"/>
              </a:rPr>
              <a:t>de Fortalecimiento de la Asociatividad Empresarial y Mejora de la Articulación Comercial de los pequeños y medianos productores agrarios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F626F9F-B3A0-D83E-EB0D-D1AB109E1677}"/>
              </a:ext>
            </a:extLst>
          </p:cNvPr>
          <p:cNvSpPr txBox="1"/>
          <p:nvPr/>
        </p:nvSpPr>
        <p:spPr>
          <a:xfrm>
            <a:off x="8101931" y="1848859"/>
            <a:ext cx="36292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1800" b="1" kern="0" dirty="0">
                <a:latin typeface="Arial Narrow" panose="020B0606020202030204" pitchFamily="34" charset="0"/>
              </a:rPr>
              <a:t>Ley </a:t>
            </a:r>
            <a:r>
              <a:rPr lang="es-MX" sz="1800" b="1" kern="0" dirty="0" err="1">
                <a:latin typeface="Arial Narrow" panose="020B0606020202030204" pitchFamily="34" charset="0"/>
              </a:rPr>
              <a:t>N°</a:t>
            </a:r>
            <a:r>
              <a:rPr lang="es-MX" sz="1800" b="1" kern="0" dirty="0">
                <a:latin typeface="Arial Narrow" panose="020B0606020202030204" pitchFamily="34" charset="0"/>
              </a:rPr>
              <a:t> 31335</a:t>
            </a:r>
            <a:r>
              <a:rPr lang="es-MX" b="1" kern="0" dirty="0">
                <a:latin typeface="Arial Narrow" panose="020B0606020202030204" pitchFamily="34" charset="0"/>
              </a:rPr>
              <a:t> “</a:t>
            </a:r>
            <a:r>
              <a:rPr lang="es-MX" sz="1800" b="1" kern="0" dirty="0">
                <a:latin typeface="Arial Narrow" panose="020B0606020202030204" pitchFamily="34" charset="0"/>
              </a:rPr>
              <a:t>Ley de Perfeccionamiento de la Asociatividad de los Productores Agrarios en Cooperativas Agrarias”</a:t>
            </a:r>
          </a:p>
        </p:txBody>
      </p: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CC19755B-9A5D-725A-DC13-EA8A17695E9C}"/>
              </a:ext>
            </a:extLst>
          </p:cNvPr>
          <p:cNvSpPr/>
          <p:nvPr/>
        </p:nvSpPr>
        <p:spPr>
          <a:xfrm>
            <a:off x="9321284" y="3800203"/>
            <a:ext cx="1744825" cy="592494"/>
          </a:xfrm>
          <a:prstGeom prst="parallelogram">
            <a:avLst/>
          </a:prstGeom>
          <a:solidFill>
            <a:srgbClr val="00A792"/>
          </a:solidFill>
        </p:spPr>
        <p:txBody>
          <a:bodyPr wrap="square" lIns="0" tIns="0" rIns="0" bIns="0" rtlCol="0"/>
          <a:lstStyle/>
          <a:p>
            <a:pPr algn="ctr"/>
            <a:r>
              <a:rPr lang="es-MX">
                <a:solidFill>
                  <a:schemeClr val="bg1"/>
                </a:solidFill>
              </a:rPr>
              <a:t>Diciembre </a:t>
            </a:r>
            <a:r>
              <a:rPr lang="es-MX" dirty="0">
                <a:solidFill>
                  <a:schemeClr val="bg1"/>
                </a:solidFill>
              </a:rPr>
              <a:t>2021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C21B443-C262-42D0-6B4A-AC95D12B704A}"/>
              </a:ext>
            </a:extLst>
          </p:cNvPr>
          <p:cNvSpPr txBox="1"/>
          <p:nvPr/>
        </p:nvSpPr>
        <p:spPr>
          <a:xfrm>
            <a:off x="2827942" y="5249279"/>
            <a:ext cx="29770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kern="0" dirty="0">
                <a:latin typeface="Arial Narrow" panose="020B0606020202030204" pitchFamily="34" charset="0"/>
              </a:rPr>
              <a:t>Ley </a:t>
            </a:r>
            <a:r>
              <a:rPr lang="es-MX" sz="1800" b="1" kern="0" dirty="0" err="1">
                <a:latin typeface="Arial Narrow" panose="020B0606020202030204" pitchFamily="34" charset="0"/>
              </a:rPr>
              <a:t>N°</a:t>
            </a:r>
            <a:r>
              <a:rPr lang="es-MX" sz="1800" b="1" kern="0" dirty="0">
                <a:latin typeface="Arial Narrow" panose="020B0606020202030204" pitchFamily="34" charset="0"/>
              </a:rPr>
              <a:t> 31071 “Ley de compras estatales de alimentos de origen en la Agricultura Familiar”</a:t>
            </a:r>
            <a:endParaRPr lang="es-PE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1A869F8-FAEC-DF53-386E-8278B135E34C}"/>
              </a:ext>
            </a:extLst>
          </p:cNvPr>
          <p:cNvSpPr txBox="1"/>
          <p:nvPr/>
        </p:nvSpPr>
        <p:spPr>
          <a:xfrm>
            <a:off x="516766" y="5215713"/>
            <a:ext cx="17576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kern="0" dirty="0">
                <a:latin typeface="Arial Narrow" panose="020B0606020202030204" pitchFamily="34" charset="0"/>
                <a:sym typeface="Corbel"/>
              </a:rPr>
              <a:t>TUO  de  la  Ley  General  de Cooperativas</a:t>
            </a:r>
            <a:endParaRPr lang="es-PE" kern="0" dirty="0">
              <a:latin typeface="Arial Narrow" panose="020B0606020202030204" pitchFamily="34" charset="0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065D3369-7B62-9CBB-45A6-3AF288A571F6}"/>
              </a:ext>
            </a:extLst>
          </p:cNvPr>
          <p:cNvCxnSpPr>
            <a:cxnSpLocks/>
          </p:cNvCxnSpPr>
          <p:nvPr/>
        </p:nvCxnSpPr>
        <p:spPr>
          <a:xfrm>
            <a:off x="1424676" y="4404360"/>
            <a:ext cx="0" cy="740524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iagrama de flujo: conector 28">
            <a:extLst>
              <a:ext uri="{FF2B5EF4-FFF2-40B4-BE49-F238E27FC236}">
                <a16:creationId xmlns:a16="http://schemas.microsoft.com/office/drawing/2014/main" id="{B4ED0E78-033A-BF1F-28DC-2B6BCC369D48}"/>
              </a:ext>
            </a:extLst>
          </p:cNvPr>
          <p:cNvSpPr/>
          <p:nvPr/>
        </p:nvSpPr>
        <p:spPr>
          <a:xfrm>
            <a:off x="1375387" y="5117952"/>
            <a:ext cx="102637" cy="92046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0" name="object 3">
            <a:extLst>
              <a:ext uri="{FF2B5EF4-FFF2-40B4-BE49-F238E27FC236}">
                <a16:creationId xmlns:a16="http://schemas.microsoft.com/office/drawing/2014/main" id="{9B24FD51-E109-B069-C3B6-BB96C8F15252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31" name="object 4">
              <a:extLst>
                <a:ext uri="{FF2B5EF4-FFF2-40B4-BE49-F238E27FC236}">
                  <a16:creationId xmlns:a16="http://schemas.microsoft.com/office/drawing/2014/main" id="{2B1827F6-502C-CA01-B0D5-BC8C58BC66E4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5">
              <a:extLst>
                <a:ext uri="{FF2B5EF4-FFF2-40B4-BE49-F238E27FC236}">
                  <a16:creationId xmlns:a16="http://schemas.microsoft.com/office/drawing/2014/main" id="{8C527FD3-DD7E-C792-9C0A-3B18E20769A2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6">
              <a:extLst>
                <a:ext uri="{FF2B5EF4-FFF2-40B4-BE49-F238E27FC236}">
                  <a16:creationId xmlns:a16="http://schemas.microsoft.com/office/drawing/2014/main" id="{C9DACDC9-39CB-1F33-FC2F-95BD01784009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7">
              <a:extLst>
                <a:ext uri="{FF2B5EF4-FFF2-40B4-BE49-F238E27FC236}">
                  <a16:creationId xmlns:a16="http://schemas.microsoft.com/office/drawing/2014/main" id="{6FB5C6E7-FAB6-63D8-F6A3-9C63E8A0EB3C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628BBAC9-DF35-03FC-F6B0-0BF068A12852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CE8E9C7D-FFD2-05E6-0BD2-4CB6EB7E723A}"/>
              </a:ext>
            </a:extLst>
          </p:cNvPr>
          <p:cNvCxnSpPr>
            <a:cxnSpLocks/>
          </p:cNvCxnSpPr>
          <p:nvPr/>
        </p:nvCxnSpPr>
        <p:spPr>
          <a:xfrm>
            <a:off x="4600874" y="4404360"/>
            <a:ext cx="0" cy="740524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16F9BF77-A4CA-C0C0-D059-FF5A2EC50BC3}"/>
              </a:ext>
            </a:extLst>
          </p:cNvPr>
          <p:cNvCxnSpPr>
            <a:cxnSpLocks/>
          </p:cNvCxnSpPr>
          <p:nvPr/>
        </p:nvCxnSpPr>
        <p:spPr>
          <a:xfrm>
            <a:off x="6517928" y="3042567"/>
            <a:ext cx="0" cy="740524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C118783F-D3CB-FDAC-B0BD-766A89427E69}"/>
              </a:ext>
            </a:extLst>
          </p:cNvPr>
          <p:cNvCxnSpPr>
            <a:cxnSpLocks/>
          </p:cNvCxnSpPr>
          <p:nvPr/>
        </p:nvCxnSpPr>
        <p:spPr>
          <a:xfrm>
            <a:off x="8971160" y="3059679"/>
            <a:ext cx="0" cy="740524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1FAB32A6-03C7-E4A8-F919-5B7CB370FBA1}"/>
              </a:ext>
            </a:extLst>
          </p:cNvPr>
          <p:cNvCxnSpPr>
            <a:cxnSpLocks/>
          </p:cNvCxnSpPr>
          <p:nvPr/>
        </p:nvCxnSpPr>
        <p:spPr>
          <a:xfrm>
            <a:off x="10038841" y="4385707"/>
            <a:ext cx="0" cy="740524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iagrama de flujo: conector 41">
            <a:extLst>
              <a:ext uri="{FF2B5EF4-FFF2-40B4-BE49-F238E27FC236}">
                <a16:creationId xmlns:a16="http://schemas.microsoft.com/office/drawing/2014/main" id="{DBBE58BC-2C18-3912-A90E-F957F193E823}"/>
              </a:ext>
            </a:extLst>
          </p:cNvPr>
          <p:cNvSpPr/>
          <p:nvPr/>
        </p:nvSpPr>
        <p:spPr>
          <a:xfrm>
            <a:off x="6477123" y="3005212"/>
            <a:ext cx="102637" cy="92046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Diagrama de flujo: conector 43">
            <a:extLst>
              <a:ext uri="{FF2B5EF4-FFF2-40B4-BE49-F238E27FC236}">
                <a16:creationId xmlns:a16="http://schemas.microsoft.com/office/drawing/2014/main" id="{43CB4D14-60D3-614E-4181-CFB0C8BCCE73}"/>
              </a:ext>
            </a:extLst>
          </p:cNvPr>
          <p:cNvSpPr/>
          <p:nvPr/>
        </p:nvSpPr>
        <p:spPr>
          <a:xfrm>
            <a:off x="9995916" y="5122036"/>
            <a:ext cx="102637" cy="92046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Diagrama de flujo: conector 44">
            <a:extLst>
              <a:ext uri="{FF2B5EF4-FFF2-40B4-BE49-F238E27FC236}">
                <a16:creationId xmlns:a16="http://schemas.microsoft.com/office/drawing/2014/main" id="{278C7233-176D-37D6-795E-07D487E329FC}"/>
              </a:ext>
            </a:extLst>
          </p:cNvPr>
          <p:cNvSpPr/>
          <p:nvPr/>
        </p:nvSpPr>
        <p:spPr>
          <a:xfrm>
            <a:off x="8915133" y="2975850"/>
            <a:ext cx="102637" cy="92046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id="{14C02E91-0AD5-BC15-59D0-C062FFDBD52C}"/>
              </a:ext>
            </a:extLst>
          </p:cNvPr>
          <p:cNvSpPr/>
          <p:nvPr/>
        </p:nvSpPr>
        <p:spPr>
          <a:xfrm>
            <a:off x="356797" y="842673"/>
            <a:ext cx="1962934" cy="165190"/>
          </a:xfrm>
          <a:custGeom>
            <a:avLst/>
            <a:gdLst/>
            <a:ahLst/>
            <a:cxnLst/>
            <a:rect l="l" t="t" r="r" b="b"/>
            <a:pathLst>
              <a:path w="1119505" h="113030">
                <a:moveTo>
                  <a:pt x="1119377" y="0"/>
                </a:moveTo>
                <a:lnTo>
                  <a:pt x="0" y="0"/>
                </a:lnTo>
                <a:lnTo>
                  <a:pt x="0" y="112775"/>
                </a:lnTo>
                <a:lnTo>
                  <a:pt x="1119377" y="112775"/>
                </a:lnTo>
                <a:lnTo>
                  <a:pt x="111937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AD66D5A-2705-3D3C-56E9-DF6501286E5C}"/>
              </a:ext>
            </a:extLst>
          </p:cNvPr>
          <p:cNvSpPr txBox="1"/>
          <p:nvPr/>
        </p:nvSpPr>
        <p:spPr>
          <a:xfrm>
            <a:off x="277624" y="194042"/>
            <a:ext cx="117521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3600" b="1" dirty="0">
                <a:solidFill>
                  <a:schemeClr val="accent6">
                    <a:lumMod val="50000"/>
                  </a:schemeClr>
                </a:solidFill>
              </a:rPr>
              <a:t>Marco normativo que promueve la asociatividad</a:t>
            </a:r>
            <a:endParaRPr lang="es-PE" sz="3600" b="1" dirty="0">
              <a:solidFill>
                <a:srgbClr val="00B050"/>
              </a:solidFill>
            </a:endParaRPr>
          </a:p>
        </p:txBody>
      </p: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A3FCF752-4CE1-9F5A-ADE9-49DF18371436}"/>
              </a:ext>
            </a:extLst>
          </p:cNvPr>
          <p:cNvCxnSpPr>
            <a:cxnSpLocks/>
          </p:cNvCxnSpPr>
          <p:nvPr/>
        </p:nvCxnSpPr>
        <p:spPr>
          <a:xfrm>
            <a:off x="6707174" y="4362859"/>
            <a:ext cx="0" cy="740524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Diagrama de flujo: conector 49">
            <a:extLst>
              <a:ext uri="{FF2B5EF4-FFF2-40B4-BE49-F238E27FC236}">
                <a16:creationId xmlns:a16="http://schemas.microsoft.com/office/drawing/2014/main" id="{86425859-F480-81EA-21DB-939F8BCAD6CC}"/>
              </a:ext>
            </a:extLst>
          </p:cNvPr>
          <p:cNvSpPr/>
          <p:nvPr/>
        </p:nvSpPr>
        <p:spPr>
          <a:xfrm>
            <a:off x="6656825" y="5114568"/>
            <a:ext cx="102637" cy="92046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Diagrama de flujo: conector 50">
            <a:extLst>
              <a:ext uri="{FF2B5EF4-FFF2-40B4-BE49-F238E27FC236}">
                <a16:creationId xmlns:a16="http://schemas.microsoft.com/office/drawing/2014/main" id="{A708445B-0A41-F653-B742-F40FEB7A13E3}"/>
              </a:ext>
            </a:extLst>
          </p:cNvPr>
          <p:cNvSpPr/>
          <p:nvPr/>
        </p:nvSpPr>
        <p:spPr>
          <a:xfrm>
            <a:off x="2776624" y="2967349"/>
            <a:ext cx="102637" cy="92046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35">
            <a:extLst>
              <a:ext uri="{FF2B5EF4-FFF2-40B4-BE49-F238E27FC236}">
                <a16:creationId xmlns:a16="http://schemas.microsoft.com/office/drawing/2014/main" id="{72FC7842-0E76-A64A-E0F8-8A8EAF49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A085FD-45E1-3396-0DD6-CCDFCF367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09"/>
          <a:stretch/>
        </p:blipFill>
        <p:spPr>
          <a:xfrm>
            <a:off x="159241" y="1671678"/>
            <a:ext cx="5238750" cy="484116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904280" y="1655316"/>
            <a:ext cx="5958236" cy="3698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400" dirty="0"/>
              <a:t>Proceso de agrupamiento voluntario de individuos, organizaciones o empresas que trabajan en forma coordinada y concertada para alcanzar sus metas. </a:t>
            </a:r>
          </a:p>
          <a:p>
            <a:pPr algn="just"/>
            <a:r>
              <a:rPr lang="es-MX" sz="2400" dirty="0"/>
              <a:t>Estrategia de relación por el que los participantes obtienen algún tipo de ventaja competitiva que individualmente les sería difícil alcanzar y que requiere de la confianza de quienes participan (Minagri, 2014).</a:t>
            </a:r>
            <a:endParaRPr lang="es-MX" altLang="es-PE" sz="2400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A05FC53-C874-4176-B2F8-AF9A567471AA}"/>
              </a:ext>
            </a:extLst>
          </p:cNvPr>
          <p:cNvSpPr txBox="1"/>
          <p:nvPr/>
        </p:nvSpPr>
        <p:spPr>
          <a:xfrm>
            <a:off x="244704" y="171001"/>
            <a:ext cx="11706177" cy="674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067"/>
              </a:spcAft>
            </a:pPr>
            <a:r>
              <a:rPr lang="es-PE" sz="3600" b="1" dirty="0">
                <a:solidFill>
                  <a:schemeClr val="accent6">
                    <a:lumMod val="50000"/>
                  </a:schemeClr>
                </a:solidFill>
              </a:rPr>
              <a:t>La asociatividad</a:t>
            </a:r>
            <a:endParaRPr lang="es-PE" sz="3600" b="1" dirty="0">
              <a:solidFill>
                <a:srgbClr val="00B050"/>
              </a:solidFill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2403C5B9-32B1-44D0-14F5-FCF1413641E1}"/>
              </a:ext>
            </a:extLst>
          </p:cNvPr>
          <p:cNvGrpSpPr/>
          <p:nvPr/>
        </p:nvGrpSpPr>
        <p:grpSpPr>
          <a:xfrm flipV="1">
            <a:off x="0" y="559"/>
            <a:ext cx="12192000" cy="209550"/>
            <a:chOff x="0" y="24"/>
            <a:chExt cx="20104100" cy="29146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68C69BDC-E592-8BF8-8B58-0C11F7ED7C1D}"/>
                </a:ext>
              </a:extLst>
            </p:cNvPr>
            <p:cNvSpPr/>
            <p:nvPr/>
          </p:nvSpPr>
          <p:spPr>
            <a:xfrm>
              <a:off x="0" y="24"/>
              <a:ext cx="6198235" cy="291465"/>
            </a:xfrm>
            <a:custGeom>
              <a:avLst/>
              <a:gdLst/>
              <a:ahLst/>
              <a:cxnLst/>
              <a:rect l="l" t="t" r="r" b="b"/>
              <a:pathLst>
                <a:path w="6198235" h="291465">
                  <a:moveTo>
                    <a:pt x="0" y="291083"/>
                  </a:moveTo>
                  <a:lnTo>
                    <a:pt x="6198029" y="291083"/>
                  </a:lnTo>
                  <a:lnTo>
                    <a:pt x="6198029" y="0"/>
                  </a:lnTo>
                  <a:lnTo>
                    <a:pt x="0" y="0"/>
                  </a:lnTo>
                  <a:lnTo>
                    <a:pt x="0" y="291083"/>
                  </a:lnTo>
                  <a:close/>
                </a:path>
              </a:pathLst>
            </a:custGeom>
            <a:solidFill>
              <a:srgbClr val="05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EF10EEE5-36A5-BAB1-76A5-BE4A81723F76}"/>
                </a:ext>
              </a:extLst>
            </p:cNvPr>
            <p:cNvSpPr/>
            <p:nvPr/>
          </p:nvSpPr>
          <p:spPr>
            <a:xfrm>
              <a:off x="6198029" y="24"/>
              <a:ext cx="4517390" cy="291465"/>
            </a:xfrm>
            <a:custGeom>
              <a:avLst/>
              <a:gdLst/>
              <a:ahLst/>
              <a:cxnLst/>
              <a:rect l="l" t="t" r="r" b="b"/>
              <a:pathLst>
                <a:path w="4517390" h="291465">
                  <a:moveTo>
                    <a:pt x="4517085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4517085" y="291083"/>
                  </a:lnTo>
                  <a:lnTo>
                    <a:pt x="4517085" y="0"/>
                  </a:lnTo>
                  <a:close/>
                </a:path>
              </a:pathLst>
            </a:custGeom>
            <a:solidFill>
              <a:srgbClr val="42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9DA72654-5BCF-0D55-97E5-C9884D48F8BF}"/>
                </a:ext>
              </a:extLst>
            </p:cNvPr>
            <p:cNvSpPr/>
            <p:nvPr/>
          </p:nvSpPr>
          <p:spPr>
            <a:xfrm>
              <a:off x="10715083" y="24"/>
              <a:ext cx="3589020" cy="291465"/>
            </a:xfrm>
            <a:custGeom>
              <a:avLst/>
              <a:gdLst/>
              <a:ahLst/>
              <a:cxnLst/>
              <a:rect l="l" t="t" r="r" b="b"/>
              <a:pathLst>
                <a:path w="3589019" h="291465">
                  <a:moveTo>
                    <a:pt x="3588469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588469" y="291083"/>
                  </a:lnTo>
                  <a:lnTo>
                    <a:pt x="3588469" y="0"/>
                  </a:lnTo>
                  <a:close/>
                </a:path>
              </a:pathLst>
            </a:custGeom>
            <a:solidFill>
              <a:srgbClr val="F5B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02CC2FD4-0175-05E0-74F3-BC07CF2C9751}"/>
                </a:ext>
              </a:extLst>
            </p:cNvPr>
            <p:cNvSpPr/>
            <p:nvPr/>
          </p:nvSpPr>
          <p:spPr>
            <a:xfrm>
              <a:off x="14303584" y="24"/>
              <a:ext cx="3110865" cy="291465"/>
            </a:xfrm>
            <a:custGeom>
              <a:avLst/>
              <a:gdLst/>
              <a:ahLst/>
              <a:cxnLst/>
              <a:rect l="l" t="t" r="r" b="b"/>
              <a:pathLst>
                <a:path w="3110865" h="291465">
                  <a:moveTo>
                    <a:pt x="3110441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3110441" y="291083"/>
                  </a:lnTo>
                  <a:lnTo>
                    <a:pt x="3110441" y="0"/>
                  </a:lnTo>
                  <a:close/>
                </a:path>
              </a:pathLst>
            </a:custGeom>
            <a:solidFill>
              <a:srgbClr val="1FAA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864AC502-AECD-5230-008D-DB27A4E2886B}"/>
                </a:ext>
              </a:extLst>
            </p:cNvPr>
            <p:cNvSpPr/>
            <p:nvPr/>
          </p:nvSpPr>
          <p:spPr>
            <a:xfrm>
              <a:off x="17414009" y="24"/>
              <a:ext cx="2690495" cy="291465"/>
            </a:xfrm>
            <a:custGeom>
              <a:avLst/>
              <a:gdLst/>
              <a:ahLst/>
              <a:cxnLst/>
              <a:rect l="l" t="t" r="r" b="b"/>
              <a:pathLst>
                <a:path w="2690494" h="291465">
                  <a:moveTo>
                    <a:pt x="2690073" y="0"/>
                  </a:moveTo>
                  <a:lnTo>
                    <a:pt x="0" y="0"/>
                  </a:lnTo>
                  <a:lnTo>
                    <a:pt x="0" y="291083"/>
                  </a:lnTo>
                  <a:lnTo>
                    <a:pt x="2690073" y="291083"/>
                  </a:lnTo>
                  <a:lnTo>
                    <a:pt x="2690073" y="0"/>
                  </a:lnTo>
                  <a:close/>
                </a:path>
              </a:pathLst>
            </a:custGeom>
            <a:solidFill>
              <a:srgbClr val="C985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7">
            <a:extLst>
              <a:ext uri="{FF2B5EF4-FFF2-40B4-BE49-F238E27FC236}">
                <a16:creationId xmlns:a16="http://schemas.microsoft.com/office/drawing/2014/main" id="{4EFF3E49-FE17-5B4E-E926-FFC626928CFF}"/>
              </a:ext>
            </a:extLst>
          </p:cNvPr>
          <p:cNvSpPr/>
          <p:nvPr/>
        </p:nvSpPr>
        <p:spPr>
          <a:xfrm>
            <a:off x="356797" y="842673"/>
            <a:ext cx="1962934" cy="165190"/>
          </a:xfrm>
          <a:custGeom>
            <a:avLst/>
            <a:gdLst/>
            <a:ahLst/>
            <a:cxnLst/>
            <a:rect l="l" t="t" r="r" b="b"/>
            <a:pathLst>
              <a:path w="1119505" h="113030">
                <a:moveTo>
                  <a:pt x="1119377" y="0"/>
                </a:moveTo>
                <a:lnTo>
                  <a:pt x="0" y="0"/>
                </a:lnTo>
                <a:lnTo>
                  <a:pt x="0" y="112775"/>
                </a:lnTo>
                <a:lnTo>
                  <a:pt x="1119377" y="112775"/>
                </a:lnTo>
                <a:lnTo>
                  <a:pt x="1119377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" name="Signo menos 16">
            <a:extLst>
              <a:ext uri="{FF2B5EF4-FFF2-40B4-BE49-F238E27FC236}">
                <a16:creationId xmlns:a16="http://schemas.microsoft.com/office/drawing/2014/main" id="{C4F47DA0-B46A-65D8-9158-09E3F077F7DD}"/>
              </a:ext>
            </a:extLst>
          </p:cNvPr>
          <p:cNvSpPr/>
          <p:nvPr/>
        </p:nvSpPr>
        <p:spPr>
          <a:xfrm>
            <a:off x="2742045" y="-450680"/>
            <a:ext cx="195072" cy="5791200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Flecha: pentágono 18">
            <a:extLst>
              <a:ext uri="{FF2B5EF4-FFF2-40B4-BE49-F238E27FC236}">
                <a16:creationId xmlns:a16="http://schemas.microsoft.com/office/drawing/2014/main" id="{EE92DEA1-1F12-D8C1-7ADA-D74D6152A7BB}"/>
              </a:ext>
            </a:extLst>
          </p:cNvPr>
          <p:cNvSpPr/>
          <p:nvPr/>
        </p:nvSpPr>
        <p:spPr>
          <a:xfrm>
            <a:off x="2885237" y="1671678"/>
            <a:ext cx="1560576" cy="6691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De manera</a:t>
            </a:r>
          </a:p>
          <a:p>
            <a:pPr algn="ctr"/>
            <a:r>
              <a:rPr lang="es-MX" dirty="0"/>
              <a:t>Asociada</a:t>
            </a:r>
          </a:p>
          <a:p>
            <a:pPr algn="ctr"/>
            <a:r>
              <a:rPr lang="es-MX" sz="1200" dirty="0"/>
              <a:t>(grupal)</a:t>
            </a:r>
            <a:endParaRPr lang="es-PE" sz="1200" dirty="0"/>
          </a:p>
        </p:txBody>
      </p:sp>
      <p:sp>
        <p:nvSpPr>
          <p:cNvPr id="20" name="Flecha: pentágono 19">
            <a:extLst>
              <a:ext uri="{FF2B5EF4-FFF2-40B4-BE49-F238E27FC236}">
                <a16:creationId xmlns:a16="http://schemas.microsoft.com/office/drawing/2014/main" id="{4DF4FC4C-2F38-CC7B-817F-13F29FC9C508}"/>
              </a:ext>
            </a:extLst>
          </p:cNvPr>
          <p:cNvSpPr/>
          <p:nvPr/>
        </p:nvSpPr>
        <p:spPr>
          <a:xfrm flipH="1">
            <a:off x="1413341" y="1655316"/>
            <a:ext cx="1365858" cy="669186"/>
          </a:xfrm>
          <a:prstGeom prst="homePlate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De manera</a:t>
            </a:r>
          </a:p>
          <a:p>
            <a:pPr algn="ctr"/>
            <a:r>
              <a:rPr lang="es-MX" dirty="0"/>
              <a:t>Individual</a:t>
            </a:r>
            <a:endParaRPr lang="es-PE" sz="1200" dirty="0"/>
          </a:p>
        </p:txBody>
      </p:sp>
      <p:pic>
        <p:nvPicPr>
          <p:cNvPr id="2" name="Imagen 35">
            <a:extLst>
              <a:ext uri="{FF2B5EF4-FFF2-40B4-BE49-F238E27FC236}">
                <a16:creationId xmlns:a16="http://schemas.microsoft.com/office/drawing/2014/main" id="{80EEA911-F3D8-28C4-DCEE-4897C4360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59"/>
          <a:stretch>
            <a:fillRect/>
          </a:stretch>
        </p:blipFill>
        <p:spPr bwMode="auto">
          <a:xfrm flipV="1">
            <a:off x="0" y="6648449"/>
            <a:ext cx="12192000" cy="20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0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</TotalTime>
  <Words>1182</Words>
  <Application>Microsoft Office PowerPoint</Application>
  <PresentationFormat>Widescreen</PresentationFormat>
  <Paragraphs>269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Arial Black</vt:lpstr>
      <vt:lpstr>Arial MT</vt:lpstr>
      <vt:lpstr>Arial Narrow</vt:lpstr>
      <vt:lpstr>Calibri</vt:lpstr>
      <vt:lpstr>Calibri Light</vt:lpstr>
      <vt:lpstr>Google Sans</vt:lpstr>
      <vt:lpstr>Impact</vt:lpstr>
      <vt:lpstr>Noto Sans Display</vt:lpstr>
      <vt:lpstr>Open Sans</vt:lpstr>
      <vt:lpstr>Open Sans SemiBold</vt:lpstr>
      <vt:lpstr>Poppins SemiBold</vt:lpstr>
      <vt:lpstr>Trebuchet MS</vt:lpstr>
      <vt:lpstr>verdana</vt:lpstr>
      <vt:lpstr>verdana</vt:lpstr>
      <vt:lpstr>Tema de Office</vt:lpstr>
      <vt:lpstr>PowerPoint Presentation</vt:lpstr>
      <vt:lpstr>PowerPoint Presentation</vt:lpstr>
      <vt:lpstr>Características estructurales de la agricultura peruana </vt:lpstr>
      <vt:lpstr>PowerPoint Presentation</vt:lpstr>
      <vt:lpstr>BAJO NIVEL DE DESARROLLO  COMPETITIVO AGRARIO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Dirección de Asociatividad y Desarrollo Empresarial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Rolando WILSON</cp:lastModifiedBy>
  <cp:revision>203</cp:revision>
  <dcterms:created xsi:type="dcterms:W3CDTF">2023-03-13T02:36:00Z</dcterms:created>
  <dcterms:modified xsi:type="dcterms:W3CDTF">2023-07-05T21:03:44Z</dcterms:modified>
</cp:coreProperties>
</file>