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1138" r:id="rId6"/>
    <p:sldId id="258" r:id="rId7"/>
    <p:sldId id="1131" r:id="rId8"/>
    <p:sldId id="1133" r:id="rId9"/>
    <p:sldId id="1132" r:id="rId10"/>
    <p:sldId id="1126" r:id="rId11"/>
    <p:sldId id="1135" r:id="rId12"/>
    <p:sldId id="1136" r:id="rId13"/>
    <p:sldId id="1134" r:id="rId14"/>
    <p:sldId id="1127" r:id="rId15"/>
    <p:sldId id="1137" r:id="rId16"/>
    <p:sldId id="1139" r:id="rId17"/>
    <p:sldId id="1128"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6802" autoAdjust="0"/>
  </p:normalViewPr>
  <p:slideViewPr>
    <p:cSldViewPr snapToGrid="0">
      <p:cViewPr varScale="1">
        <p:scale>
          <a:sx n="52" d="100"/>
          <a:sy n="52" d="100"/>
        </p:scale>
        <p:origin x="12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FCB7C-4187-470F-BD8E-CD16441CEA3D}" type="doc">
      <dgm:prSet loTypeId="urn:microsoft.com/office/officeart/2005/8/layout/hProcess11" loCatId="process" qsTypeId="urn:microsoft.com/office/officeart/2005/8/quickstyle/simple1" qsCatId="simple" csTypeId="urn:microsoft.com/office/officeart/2005/8/colors/accent1_2" csCatId="accent1" phldr="1"/>
      <dgm:spPr/>
    </dgm:pt>
    <dgm:pt modelId="{74C083A3-247E-419F-A725-67D4D24490EE}" type="pres">
      <dgm:prSet presAssocID="{4E6FCB7C-4187-470F-BD8E-CD16441CEA3D}" presName="Name0" presStyleCnt="0">
        <dgm:presLayoutVars>
          <dgm:dir/>
          <dgm:resizeHandles val="exact"/>
        </dgm:presLayoutVars>
      </dgm:prSet>
      <dgm:spPr/>
    </dgm:pt>
    <dgm:pt modelId="{099406EC-7844-48AE-8357-A6BBADF07EAD}" type="pres">
      <dgm:prSet presAssocID="{4E6FCB7C-4187-470F-BD8E-CD16441CEA3D}" presName="arrow" presStyleLbl="bgShp" presStyleIdx="0" presStyleCnt="1" custLinFactNeighborY="8149"/>
      <dgm:spPr/>
    </dgm:pt>
    <dgm:pt modelId="{9E78D748-B2F9-4D4F-B648-98CD524E8B8F}" type="pres">
      <dgm:prSet presAssocID="{4E6FCB7C-4187-470F-BD8E-CD16441CEA3D}" presName="points" presStyleCnt="0"/>
      <dgm:spPr/>
    </dgm:pt>
  </dgm:ptLst>
  <dgm:cxnLst>
    <dgm:cxn modelId="{61D00817-C40C-44A7-B3DC-691B3D21F811}" type="presOf" srcId="{4E6FCB7C-4187-470F-BD8E-CD16441CEA3D}" destId="{74C083A3-247E-419F-A725-67D4D24490EE}" srcOrd="0" destOrd="0" presId="urn:microsoft.com/office/officeart/2005/8/layout/hProcess11"/>
    <dgm:cxn modelId="{D1F82B09-3EDA-4C04-BEBF-9CFC5F0EA364}" type="presParOf" srcId="{74C083A3-247E-419F-A725-67D4D24490EE}" destId="{099406EC-7844-48AE-8357-A6BBADF07EAD}" srcOrd="0" destOrd="0" presId="urn:microsoft.com/office/officeart/2005/8/layout/hProcess11"/>
    <dgm:cxn modelId="{6D96B826-F84D-4CD0-A294-4C6402628FB7}" type="presParOf" srcId="{74C083A3-247E-419F-A725-67D4D24490EE}" destId="{9E78D748-B2F9-4D4F-B648-98CD524E8B8F}"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6FCB7C-4187-470F-BD8E-CD16441CEA3D}" type="doc">
      <dgm:prSet loTypeId="urn:microsoft.com/office/officeart/2005/8/layout/hProcess11" loCatId="process" qsTypeId="urn:microsoft.com/office/officeart/2005/8/quickstyle/simple1" qsCatId="simple" csTypeId="urn:microsoft.com/office/officeart/2005/8/colors/accent1_2" csCatId="accent1" phldr="1"/>
      <dgm:spPr/>
    </dgm:pt>
    <dgm:pt modelId="{74C083A3-247E-419F-A725-67D4D24490EE}" type="pres">
      <dgm:prSet presAssocID="{4E6FCB7C-4187-470F-BD8E-CD16441CEA3D}" presName="Name0" presStyleCnt="0">
        <dgm:presLayoutVars>
          <dgm:dir/>
          <dgm:resizeHandles val="exact"/>
        </dgm:presLayoutVars>
      </dgm:prSet>
      <dgm:spPr/>
    </dgm:pt>
    <dgm:pt modelId="{099406EC-7844-48AE-8357-A6BBADF07EAD}" type="pres">
      <dgm:prSet presAssocID="{4E6FCB7C-4187-470F-BD8E-CD16441CEA3D}" presName="arrow" presStyleLbl="bgShp" presStyleIdx="0" presStyleCnt="1" custLinFactNeighborY="8149"/>
      <dgm:spPr/>
    </dgm:pt>
    <dgm:pt modelId="{9E78D748-B2F9-4D4F-B648-98CD524E8B8F}" type="pres">
      <dgm:prSet presAssocID="{4E6FCB7C-4187-470F-BD8E-CD16441CEA3D}" presName="points" presStyleCnt="0"/>
      <dgm:spPr/>
    </dgm:pt>
  </dgm:ptLst>
  <dgm:cxnLst>
    <dgm:cxn modelId="{61D00817-C40C-44A7-B3DC-691B3D21F811}" type="presOf" srcId="{4E6FCB7C-4187-470F-BD8E-CD16441CEA3D}" destId="{74C083A3-247E-419F-A725-67D4D24490EE}" srcOrd="0" destOrd="0" presId="urn:microsoft.com/office/officeart/2005/8/layout/hProcess11"/>
    <dgm:cxn modelId="{D1F82B09-3EDA-4C04-BEBF-9CFC5F0EA364}" type="presParOf" srcId="{74C083A3-247E-419F-A725-67D4D24490EE}" destId="{099406EC-7844-48AE-8357-A6BBADF07EAD}" srcOrd="0" destOrd="0" presId="urn:microsoft.com/office/officeart/2005/8/layout/hProcess11"/>
    <dgm:cxn modelId="{6D96B826-F84D-4CD0-A294-4C6402628FB7}" type="presParOf" srcId="{74C083A3-247E-419F-A725-67D4D24490EE}" destId="{9E78D748-B2F9-4D4F-B648-98CD524E8B8F}"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406EC-7844-48AE-8357-A6BBADF07EAD}">
      <dsp:nvSpPr>
        <dsp:cNvPr id="0" name=""/>
        <dsp:cNvSpPr/>
      </dsp:nvSpPr>
      <dsp:spPr>
        <a:xfrm>
          <a:off x="0" y="1802226"/>
          <a:ext cx="10886742"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406EC-7844-48AE-8357-A6BBADF07EAD}">
      <dsp:nvSpPr>
        <dsp:cNvPr id="0" name=""/>
        <dsp:cNvSpPr/>
      </dsp:nvSpPr>
      <dsp:spPr>
        <a:xfrm>
          <a:off x="0" y="1802226"/>
          <a:ext cx="12017829"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37ABFAE-5A5F-464C-A82F-40C255FF26C0}" type="datetimeFigureOut">
              <a:rPr lang="en-GB" smtClean="0"/>
              <a:t>20/06/2023</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900C3DF-40C8-4384-B585-C7F2A684F1DD}" type="slidenum">
              <a:rPr lang="en-GB" smtClean="0"/>
              <a:t>‹#›</a:t>
            </a:fld>
            <a:endParaRPr lang="en-GB"/>
          </a:p>
        </p:txBody>
      </p:sp>
    </p:spTree>
    <p:extLst>
      <p:ext uri="{BB962C8B-B14F-4D97-AF65-F5344CB8AC3E}">
        <p14:creationId xmlns:p14="http://schemas.microsoft.com/office/powerpoint/2010/main" val="96383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Eradicate hunger and malnutrition are important goals of the SDG. To do this, it is essential to work on all aspects of food systems, including increase production, promote sustainable business models, invest in production, transformation and distribution technologies and infrastructures, and improve productivity. </a:t>
            </a:r>
          </a:p>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1</a:t>
            </a:fld>
            <a:endParaRPr lang="en-GB"/>
          </a:p>
        </p:txBody>
      </p:sp>
    </p:spTree>
    <p:extLst>
      <p:ext uri="{BB962C8B-B14F-4D97-AF65-F5344CB8AC3E}">
        <p14:creationId xmlns:p14="http://schemas.microsoft.com/office/powerpoint/2010/main" val="289726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13</a:t>
            </a:fld>
            <a:endParaRPr lang="en-GB"/>
          </a:p>
        </p:txBody>
      </p:sp>
    </p:spTree>
    <p:extLst>
      <p:ext uri="{BB962C8B-B14F-4D97-AF65-F5344CB8AC3E}">
        <p14:creationId xmlns:p14="http://schemas.microsoft.com/office/powerpoint/2010/main" val="165998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14</a:t>
            </a:fld>
            <a:endParaRPr lang="en-GB"/>
          </a:p>
        </p:txBody>
      </p:sp>
    </p:spTree>
    <p:extLst>
      <p:ext uri="{BB962C8B-B14F-4D97-AF65-F5344CB8AC3E}">
        <p14:creationId xmlns:p14="http://schemas.microsoft.com/office/powerpoint/2010/main" val="355757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In Côte d'Ivoire, smallholders represent 80% of farmers. Food production is carried out by a very large number of family-type farms that work on limited agricultural areas. For those farmers, it is primarily a self-subsistence activity.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The food sector here has limited yields and is disadvantaged by its informal nature and the weak structuring of farmers organizations. This is mainly due to the lack of cooperative spirit and entrepreneurship, as well as the illiteracy of a large number of actors.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Women represent 90% of the agricultural labor force. Only 8% have property titles, compared to 22% for men. As in many other countries, socio-cultural barriers limit their access to land and participation in decision-making.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Côte d'Ivoire ranks 155th on the gender inequality index. According to the Ministry of Agriculture and Rural Development, if women had the same access as men to agricultural production resources, they could increase the yield of their farms by 20 to 30%. </a:t>
            </a:r>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3</a:t>
            </a:fld>
            <a:endParaRPr lang="en-GB"/>
          </a:p>
        </p:txBody>
      </p:sp>
    </p:spTree>
    <p:extLst>
      <p:ext uri="{BB962C8B-B14F-4D97-AF65-F5344CB8AC3E}">
        <p14:creationId xmlns:p14="http://schemas.microsoft.com/office/powerpoint/2010/main" val="216029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Among the main cereals, rice is the food most consumed by the Ivorian population with a growing demand. Despite its strengths in rice production, Côte d'Ivoire is in a situation of massive imports to meet the growing needs of domestic rice consumption. National rice production has been less than half of demand for more than three decades despite the various rice sector development policies.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In this perspective, the Government of Côte d'Ivoire and its technical and financial partners, including WFP, have identified the rice sector as a priority actions to strengthen food system. It is also in this perspective that WFP, through its two </a:t>
            </a:r>
            <a:r>
              <a:rPr lang="en-US" b="0" i="0" dirty="0" err="1">
                <a:solidFill>
                  <a:srgbClr val="000000"/>
                </a:solidFill>
                <a:effectLst/>
                <a:latin typeface="Roboto" panose="02000000000000000000" pitchFamily="2" charset="0"/>
              </a:rPr>
              <a:t>centres</a:t>
            </a:r>
            <a:r>
              <a:rPr lang="en-US" b="0" i="0" dirty="0">
                <a:solidFill>
                  <a:srgbClr val="000000"/>
                </a:solidFill>
                <a:effectLst/>
                <a:latin typeface="Roboto" panose="02000000000000000000" pitchFamily="2" charset="0"/>
              </a:rPr>
              <a:t> of Excellences, the CERFAM and the Centre of Excellence of China, have initiated the China-Africa rice Value Chain Initiative. </a:t>
            </a:r>
          </a:p>
        </p:txBody>
      </p:sp>
      <p:sp>
        <p:nvSpPr>
          <p:cNvPr id="4" name="Slide Number Placeholder 3"/>
          <p:cNvSpPr>
            <a:spLocks noGrp="1"/>
          </p:cNvSpPr>
          <p:nvPr>
            <p:ph type="sldNum" sz="quarter" idx="5"/>
          </p:nvPr>
        </p:nvSpPr>
        <p:spPr/>
        <p:txBody>
          <a:bodyPr/>
          <a:lstStyle/>
          <a:p>
            <a:fld id="{4900C3DF-40C8-4384-B585-C7F2A684F1DD}" type="slidenum">
              <a:rPr lang="en-GB" smtClean="0"/>
              <a:t>4</a:t>
            </a:fld>
            <a:endParaRPr lang="en-GB"/>
          </a:p>
        </p:txBody>
      </p:sp>
    </p:spTree>
    <p:extLst>
      <p:ext uri="{BB962C8B-B14F-4D97-AF65-F5344CB8AC3E}">
        <p14:creationId xmlns:p14="http://schemas.microsoft.com/office/powerpoint/2010/main" val="279577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The Rice Value Chain project  was launched in 2021 and funded by UNOSSC (the United Nation Office for South </a:t>
            </a:r>
            <a:r>
              <a:rPr lang="en-US" dirty="0" err="1"/>
              <a:t>South</a:t>
            </a:r>
            <a:r>
              <a:rPr lang="en-US" dirty="0"/>
              <a:t> Cooperation) . Its objective is to strengthen the capacity of smallholder farmers involved in the rice value chain in Côte d’Ivoire through multi-diversified partnership and to facilitate South-South knowledge-sharing, mutual-learning, as well as technology and expertise transfer in advancing sustainable agriculture and rice value chain development. </a:t>
            </a:r>
          </a:p>
          <a:p>
            <a:pPr defTabSz="942289">
              <a:defRPr/>
            </a:pPr>
            <a:endParaRPr lang="en-US" dirty="0"/>
          </a:p>
          <a:p>
            <a:pPr defTabSz="942289">
              <a:defRPr/>
            </a:pPr>
            <a:r>
              <a:rPr lang="en-US" dirty="0"/>
              <a:t>Partners: </a:t>
            </a:r>
          </a:p>
          <a:p>
            <a:pPr defTabSz="942289">
              <a:defRPr/>
            </a:pPr>
            <a:r>
              <a:rPr lang="en-US" dirty="0" err="1"/>
              <a:t>Aderiz</a:t>
            </a:r>
            <a:r>
              <a:rPr lang="en-US" dirty="0"/>
              <a:t>: Agency for rice value chain development</a:t>
            </a:r>
          </a:p>
          <a:p>
            <a:pPr defTabSz="942289">
              <a:defRPr/>
            </a:pPr>
            <a:r>
              <a:rPr lang="en-US" dirty="0"/>
              <a:t>Africa Rice: Research </a:t>
            </a:r>
            <a:r>
              <a:rPr lang="en-US" dirty="0" err="1"/>
              <a:t>centre</a:t>
            </a:r>
            <a:endParaRPr lang="en-US" dirty="0"/>
          </a:p>
          <a:p>
            <a:pPr defTabSz="942289">
              <a:defRPr/>
            </a:pPr>
            <a:r>
              <a:rPr lang="en-US" dirty="0"/>
              <a:t>CICETE: China international </a:t>
            </a:r>
            <a:r>
              <a:rPr lang="en-US" dirty="0" err="1"/>
              <a:t>centre</a:t>
            </a:r>
            <a:r>
              <a:rPr lang="en-US" dirty="0"/>
              <a:t> for economic and technical exchanges. </a:t>
            </a:r>
          </a:p>
          <a:p>
            <a:pPr defTabSz="942289">
              <a:defRPr/>
            </a:pPr>
            <a:r>
              <a:rPr lang="en-US" dirty="0" err="1"/>
              <a:t>CoE</a:t>
            </a:r>
            <a:r>
              <a:rPr lang="en-US" dirty="0"/>
              <a:t>: China Centre of Excellence</a:t>
            </a:r>
          </a:p>
          <a:p>
            <a:pPr rtl="0">
              <a:buFont typeface="Arial" panose="020B0604020202020204" pitchFamily="34" charset="0"/>
              <a:buChar char="•"/>
            </a:pPr>
            <a:r>
              <a:rPr lang="en-US" dirty="0"/>
              <a:t>CERFAM: Regional Centre of Excellence against Hunger and Malnutrition</a:t>
            </a:r>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5</a:t>
            </a:fld>
            <a:endParaRPr lang="en-GB"/>
          </a:p>
        </p:txBody>
      </p:sp>
    </p:spTree>
    <p:extLst>
      <p:ext uri="{BB962C8B-B14F-4D97-AF65-F5344CB8AC3E}">
        <p14:creationId xmlns:p14="http://schemas.microsoft.com/office/powerpoint/2010/main" val="374477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t>
            </a:r>
            <a:r>
              <a:rPr lang="en-US"/>
              <a:t>the beginning </a:t>
            </a:r>
            <a:r>
              <a:rPr lang="en-US" dirty="0"/>
              <a:t>of the project the team conducted a </a:t>
            </a:r>
            <a:r>
              <a:rPr lang="en-US" b="0" i="0" dirty="0">
                <a:solidFill>
                  <a:srgbClr val="000000"/>
                </a:solidFill>
                <a:effectLst/>
                <a:latin typeface="Roboto" panose="02000000000000000000" pitchFamily="2" charset="0"/>
              </a:rPr>
              <a:t>diagnosis of the rice sector. The aim of the diagnosis was to determine the practical modalities for the implementation of activities for the improvement of the rice value chain within groups of women farmers in northern Côte d'Ivoire.</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Challenges identified are presented here under various stage of the rice value chain. (explain)</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Despite these challenges, strengths were also identified, in particular the potential of available surfaces, the existence of a variety rice seed that has adapted to the conditions on the production side and the existence of a demand or market for the distribution. </a:t>
            </a:r>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6</a:t>
            </a:fld>
            <a:endParaRPr lang="en-GB"/>
          </a:p>
        </p:txBody>
      </p:sp>
    </p:spTree>
    <p:extLst>
      <p:ext uri="{BB962C8B-B14F-4D97-AF65-F5344CB8AC3E}">
        <p14:creationId xmlns:p14="http://schemas.microsoft.com/office/powerpoint/2010/main" val="145169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fr-FR" dirty="0"/>
          </a:p>
        </p:txBody>
      </p:sp>
      <p:sp>
        <p:nvSpPr>
          <p:cNvPr id="4" name="Slide Number Placeholder 3"/>
          <p:cNvSpPr>
            <a:spLocks noGrp="1"/>
          </p:cNvSpPr>
          <p:nvPr>
            <p:ph type="sldNum" sz="quarter" idx="5"/>
          </p:nvPr>
        </p:nvSpPr>
        <p:spPr/>
        <p:txBody>
          <a:bodyPr/>
          <a:lstStyle/>
          <a:p>
            <a:fld id="{5C0B3352-D703-4400-B3C8-3F6EFAFF19D6}" type="slidenum">
              <a:rPr lang="en-US" smtClean="0"/>
              <a:t>7</a:t>
            </a:fld>
            <a:endParaRPr lang="en-US"/>
          </a:p>
        </p:txBody>
      </p:sp>
    </p:spTree>
    <p:extLst>
      <p:ext uri="{BB962C8B-B14F-4D97-AF65-F5344CB8AC3E}">
        <p14:creationId xmlns:p14="http://schemas.microsoft.com/office/powerpoint/2010/main" val="143381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900C3DF-40C8-4384-B585-C7F2A684F1DD}" type="slidenum">
              <a:rPr lang="en-GB" smtClean="0"/>
              <a:t>8</a:t>
            </a:fld>
            <a:endParaRPr lang="en-GB"/>
          </a:p>
        </p:txBody>
      </p:sp>
    </p:spTree>
    <p:extLst>
      <p:ext uri="{BB962C8B-B14F-4D97-AF65-F5344CB8AC3E}">
        <p14:creationId xmlns:p14="http://schemas.microsoft.com/office/powerpoint/2010/main" val="290942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can see the main steps of the project: </a:t>
            </a:r>
          </a:p>
          <a:p>
            <a:endParaRPr lang="en-US" dirty="0"/>
          </a:p>
          <a:p>
            <a:endParaRPr lang="en-US" dirty="0"/>
          </a:p>
          <a:p>
            <a:endParaRPr lang="fr-FR" dirty="0"/>
          </a:p>
        </p:txBody>
      </p:sp>
      <p:sp>
        <p:nvSpPr>
          <p:cNvPr id="4" name="Slide Number Placeholder 3"/>
          <p:cNvSpPr>
            <a:spLocks noGrp="1"/>
          </p:cNvSpPr>
          <p:nvPr>
            <p:ph type="sldNum" sz="quarter" idx="5"/>
          </p:nvPr>
        </p:nvSpPr>
        <p:spPr/>
        <p:txBody>
          <a:bodyPr/>
          <a:lstStyle/>
          <a:p>
            <a:fld id="{5C0B3352-D703-4400-B3C8-3F6EFAFF19D6}" type="slidenum">
              <a:rPr lang="en-US" smtClean="0"/>
              <a:t>10</a:t>
            </a:fld>
            <a:endParaRPr lang="en-US"/>
          </a:p>
        </p:txBody>
      </p:sp>
    </p:spTree>
    <p:extLst>
      <p:ext uri="{BB962C8B-B14F-4D97-AF65-F5344CB8AC3E}">
        <p14:creationId xmlns:p14="http://schemas.microsoft.com/office/powerpoint/2010/main" val="11676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0C3DF-40C8-4384-B585-C7F2A684F1DD}" type="slidenum">
              <a:rPr lang="en-GB" smtClean="0"/>
              <a:t>11</a:t>
            </a:fld>
            <a:endParaRPr lang="en-GB"/>
          </a:p>
        </p:txBody>
      </p:sp>
    </p:spTree>
    <p:extLst>
      <p:ext uri="{BB962C8B-B14F-4D97-AF65-F5344CB8AC3E}">
        <p14:creationId xmlns:p14="http://schemas.microsoft.com/office/powerpoint/2010/main" val="125015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A940-C579-4D30-9D80-77D56215D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E40FFB-7A09-4E55-AE84-84C4C79A89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0643A4-6322-486D-B6C1-999366BAA264}"/>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08557500-A2DE-4E31-A763-3539B827F4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9EA4D3-DBE5-4B40-B724-3E5664D077B3}"/>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243019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86F0-1991-4928-99F2-EC10F93179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39DE59-568F-49B9-8AB9-E56389FE5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CF6ED5-21A5-467A-8E9C-E953B7019114}"/>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26CD346A-A39B-400D-89AD-C723450E4A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6F514-DCA8-4753-9318-D1FA735F289A}"/>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51841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2BC85-DAEA-4171-8AAD-D5752AAE37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3D99C5-47BC-488F-8266-B4E25DDDC5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BCC854-3969-4427-8038-CA8DFDFBB7EB}"/>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0500D5FD-0B79-414C-8C30-4001830F75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E3D78-B2BB-42D3-A407-3D0BD6A0F8CD}"/>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107395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CF6D-B72A-4751-A478-F9391B18C1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416F87-378D-47CC-9B97-DBF82797D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5B66BF-7D6A-405F-A57B-984F70033901}"/>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B25E191F-E49C-4A11-9341-611A01C1E9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0845C-D6B5-43FF-8509-C07828C9930E}"/>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781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80E6-D383-4464-A62C-7C1660A17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428FE9-A2C1-40F6-9905-D52C7D8D9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39E40-E57D-4205-B586-31A1090E1668}"/>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49A29B6C-BDD9-4914-A1A6-D0806627F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0A3C9-6D5D-4055-AB39-8DC7EF35F69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36980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129A-0D15-4896-95B2-B03BF55CF4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D0F0D3-028B-4EA2-97F1-EAB085A81A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D89D6A-0540-4BF9-9078-9A8B14E835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D5663D-4460-4BC7-81D9-9621A169461C}"/>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6" name="Footer Placeholder 5">
            <a:extLst>
              <a:ext uri="{FF2B5EF4-FFF2-40B4-BE49-F238E27FC236}">
                <a16:creationId xmlns:a16="http://schemas.microsoft.com/office/drawing/2014/main" id="{2314F4E1-6861-4DCB-AE24-1DFCFE14BA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7EF20C-9CC7-4522-8E22-9C8DF4330E2B}"/>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159463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4D36-2E25-4F0B-9F2B-1E7D6604F0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48EF5E-9800-4B6B-9574-F8E57D80E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A38FA-1E95-4F7A-A864-DE98E1CE03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976FE0-21B4-4210-AD47-8E2E7AF8B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FB14E-0399-4D7D-92E0-6BA57B7DC7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7CC26A-C629-4156-A996-79E2944274F5}"/>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8" name="Footer Placeholder 7">
            <a:extLst>
              <a:ext uri="{FF2B5EF4-FFF2-40B4-BE49-F238E27FC236}">
                <a16:creationId xmlns:a16="http://schemas.microsoft.com/office/drawing/2014/main" id="{641D5A95-3565-4367-8FCB-75FCC61BE0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2040F1-C3E6-4259-983D-BACE761AA63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30374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26BA-B89A-4A7B-B722-E0DD6D3571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7E8423-669A-492B-BC09-C7195A883FC8}"/>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4" name="Footer Placeholder 3">
            <a:extLst>
              <a:ext uri="{FF2B5EF4-FFF2-40B4-BE49-F238E27FC236}">
                <a16:creationId xmlns:a16="http://schemas.microsoft.com/office/drawing/2014/main" id="{1749C7F1-4B8A-4FA7-A35E-79B55A910E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66CD25-D351-4800-BC42-2CD4FDD3EC9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268782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379AF-19A6-4033-AF5C-FDD55849F026}"/>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3" name="Footer Placeholder 2">
            <a:extLst>
              <a:ext uri="{FF2B5EF4-FFF2-40B4-BE49-F238E27FC236}">
                <a16:creationId xmlns:a16="http://schemas.microsoft.com/office/drawing/2014/main" id="{0D3ADF2E-7179-4ED7-8128-70A71C856E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2EC090-08FF-4C31-A1AB-9AC00E4CD49E}"/>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91929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3C54-C832-40DE-AD0D-AEA756BE6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18EFC5-3AEE-46D2-B01E-42941A7AA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16308D-2C99-415D-B1FD-55D95D9E6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2A460-D670-4A4C-8D17-50D0513FDFB3}"/>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6" name="Footer Placeholder 5">
            <a:extLst>
              <a:ext uri="{FF2B5EF4-FFF2-40B4-BE49-F238E27FC236}">
                <a16:creationId xmlns:a16="http://schemas.microsoft.com/office/drawing/2014/main" id="{C516A08C-CC39-47E1-84C8-AE1750272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E882DC-78A8-47EE-A216-DD21F743D5AA}"/>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66405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1B50-2A21-4737-8366-DE2D654C4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4A5055-6E23-4928-89F7-E37A4E930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24182A-D370-4E82-A793-39A4B1F6A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C1577-63C7-4CC7-A814-AFA8F53F3893}"/>
              </a:ext>
            </a:extLst>
          </p:cNvPr>
          <p:cNvSpPr>
            <a:spLocks noGrp="1"/>
          </p:cNvSpPr>
          <p:nvPr>
            <p:ph type="dt" sz="half" idx="10"/>
          </p:nvPr>
        </p:nvSpPr>
        <p:spPr/>
        <p:txBody>
          <a:bodyPr/>
          <a:lstStyle/>
          <a:p>
            <a:fld id="{EA0EDB39-0F6F-4AD2-81C3-FF76884B212B}" type="datetimeFigureOut">
              <a:rPr lang="en-GB" smtClean="0"/>
              <a:t>20/06/2023</a:t>
            </a:fld>
            <a:endParaRPr lang="en-GB"/>
          </a:p>
        </p:txBody>
      </p:sp>
      <p:sp>
        <p:nvSpPr>
          <p:cNvPr id="6" name="Footer Placeholder 5">
            <a:extLst>
              <a:ext uri="{FF2B5EF4-FFF2-40B4-BE49-F238E27FC236}">
                <a16:creationId xmlns:a16="http://schemas.microsoft.com/office/drawing/2014/main" id="{C048F4DB-C524-4E51-A88C-68433CCE68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496F2A-5042-4F89-B4CF-0A277889219F}"/>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75869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448CB-F9C2-4AA4-A4FC-F83699125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1F1C90-D267-41C2-98FB-76D6D5DD9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623844-9911-453F-958A-1E7AF55FC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EDB39-0F6F-4AD2-81C3-FF76884B212B}" type="datetimeFigureOut">
              <a:rPr lang="en-GB" smtClean="0"/>
              <a:t>20/06/2023</a:t>
            </a:fld>
            <a:endParaRPr lang="en-GB"/>
          </a:p>
        </p:txBody>
      </p:sp>
      <p:sp>
        <p:nvSpPr>
          <p:cNvPr id="5" name="Footer Placeholder 4">
            <a:extLst>
              <a:ext uri="{FF2B5EF4-FFF2-40B4-BE49-F238E27FC236}">
                <a16:creationId xmlns:a16="http://schemas.microsoft.com/office/drawing/2014/main" id="{10DEA8B1-B95B-4625-A7BE-CF67368CE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D498FE0-D583-44D6-B829-D443066AB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DAE3B-44E7-4AAD-ACB2-18AEA4E6212C}" type="slidenum">
              <a:rPr lang="en-GB" smtClean="0"/>
              <a:t>‹#›</a:t>
            </a:fld>
            <a:endParaRPr lang="en-GB"/>
          </a:p>
        </p:txBody>
      </p:sp>
    </p:spTree>
    <p:extLst>
      <p:ext uri="{BB962C8B-B14F-4D97-AF65-F5344CB8AC3E}">
        <p14:creationId xmlns:p14="http://schemas.microsoft.com/office/powerpoint/2010/main" val="1797449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A87CD-15CC-4754-9EB4-6C8215AFF101}"/>
              </a:ext>
            </a:extLst>
          </p:cNvPr>
          <p:cNvSpPr>
            <a:spLocks noGrp="1"/>
          </p:cNvSpPr>
          <p:nvPr>
            <p:ph type="ctrTitle"/>
          </p:nvPr>
        </p:nvSpPr>
        <p:spPr>
          <a:xfrm>
            <a:off x="5297762" y="640080"/>
            <a:ext cx="6251110" cy="3566160"/>
          </a:xfrm>
        </p:spPr>
        <p:txBody>
          <a:bodyPr vert="horz" lIns="91440" tIns="45720" rIns="91440" bIns="45720" rtlCol="0" anchor="b">
            <a:normAutofit/>
          </a:bodyPr>
          <a:lstStyle/>
          <a:p>
            <a:pPr algn="l"/>
            <a:r>
              <a:rPr lang="en-US" sz="5400" b="1" dirty="0">
                <a:solidFill>
                  <a:schemeClr val="accent1"/>
                </a:solidFill>
              </a:rPr>
              <a:t>Supporting the rice value chain to increase resilience in Côte d’Ivoire</a:t>
            </a:r>
          </a:p>
        </p:txBody>
      </p:sp>
      <p:sp>
        <p:nvSpPr>
          <p:cNvPr id="3" name="Subtitle 2">
            <a:extLst>
              <a:ext uri="{FF2B5EF4-FFF2-40B4-BE49-F238E27FC236}">
                <a16:creationId xmlns:a16="http://schemas.microsoft.com/office/drawing/2014/main" id="{30522C53-DA46-4290-8248-82E7C8F03861}"/>
              </a:ext>
            </a:extLst>
          </p:cNvPr>
          <p:cNvSpPr>
            <a:spLocks noGrp="1"/>
          </p:cNvSpPr>
          <p:nvPr>
            <p:ph type="subTitle" idx="1"/>
          </p:nvPr>
        </p:nvSpPr>
        <p:spPr>
          <a:xfrm>
            <a:off x="5297760" y="4846320"/>
            <a:ext cx="6891192" cy="1572768"/>
          </a:xfrm>
        </p:spPr>
        <p:txBody>
          <a:bodyPr vert="horz" lIns="91440" tIns="45720" rIns="91440" bIns="45720" rtlCol="0">
            <a:normAutofit/>
          </a:bodyPr>
          <a:lstStyle/>
          <a:p>
            <a:pPr algn="l"/>
            <a:r>
              <a:rPr lang="en-US" dirty="0"/>
              <a:t>How the China-Africa rice value chain initiative supports local communities in overcoming challenges and contributes to resilient food systems. </a:t>
            </a:r>
          </a:p>
        </p:txBody>
      </p:sp>
      <p:pic>
        <p:nvPicPr>
          <p:cNvPr id="5" name="Picture 4">
            <a:extLst>
              <a:ext uri="{FF2B5EF4-FFF2-40B4-BE49-F238E27FC236}">
                <a16:creationId xmlns:a16="http://schemas.microsoft.com/office/drawing/2014/main" id="{FD6D52E6-8F5B-482F-9017-0716A843155B}"/>
              </a:ext>
            </a:extLst>
          </p:cNvPr>
          <p:cNvPicPr>
            <a:picLocks noChangeAspect="1"/>
          </p:cNvPicPr>
          <p:nvPr/>
        </p:nvPicPr>
        <p:blipFill rotWithShape="1">
          <a:blip r:embed="rId3">
            <a:extLst>
              <a:ext uri="{28A0092B-C50C-407E-A947-70E740481C1C}">
                <a14:useLocalDpi xmlns:a14="http://schemas.microsoft.com/office/drawing/2010/main" val="0"/>
              </a:ext>
            </a:extLst>
          </a:blip>
          <a:srcRect l="19493" r="2957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E3AA4DB-2771-4634-B6CE-5D3867F292B9}"/>
              </a:ext>
            </a:extLst>
          </p:cNvPr>
          <p:cNvSpPr txBox="1"/>
          <p:nvPr/>
        </p:nvSpPr>
        <p:spPr>
          <a:xfrm>
            <a:off x="9785549" y="6252943"/>
            <a:ext cx="2615046" cy="369332"/>
          </a:xfrm>
          <a:prstGeom prst="rect">
            <a:avLst/>
          </a:prstGeom>
          <a:noFill/>
        </p:spPr>
        <p:txBody>
          <a:bodyPr wrap="square">
            <a:spAutoFit/>
          </a:bodyPr>
          <a:lstStyle/>
          <a:p>
            <a:pPr>
              <a:spcAft>
                <a:spcPts val="600"/>
              </a:spcAft>
            </a:pPr>
            <a:r>
              <a:rPr lang="en-US" dirty="0"/>
              <a:t>WFP Côte d’Ivoire</a:t>
            </a:r>
            <a:endParaRPr lang="en-US"/>
          </a:p>
        </p:txBody>
      </p:sp>
      <p:pic>
        <p:nvPicPr>
          <p:cNvPr id="6" name="Picture 5" descr="A picture containing logo&#10;&#10;Description automatically generated">
            <a:extLst>
              <a:ext uri="{FF2B5EF4-FFF2-40B4-BE49-F238E27FC236}">
                <a16:creationId xmlns:a16="http://schemas.microsoft.com/office/drawing/2014/main" id="{6059C90F-1EA9-4B41-875D-2F528D228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924" y="315025"/>
            <a:ext cx="900686" cy="1370079"/>
          </a:xfrm>
          <a:prstGeom prst="rect">
            <a:avLst/>
          </a:prstGeom>
        </p:spPr>
      </p:pic>
    </p:spTree>
    <p:extLst>
      <p:ext uri="{BB962C8B-B14F-4D97-AF65-F5344CB8AC3E}">
        <p14:creationId xmlns:p14="http://schemas.microsoft.com/office/powerpoint/2010/main" val="1234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29D7A36-66A2-4E7B-9A56-01DA4E3AB849}"/>
              </a:ext>
            </a:extLst>
          </p:cNvPr>
          <p:cNvGraphicFramePr/>
          <p:nvPr>
            <p:extLst>
              <p:ext uri="{D42A27DB-BD31-4B8C-83A1-F6EECF244321}">
                <p14:modId xmlns:p14="http://schemas.microsoft.com/office/powerpoint/2010/main" val="2323503581"/>
              </p:ext>
            </p:extLst>
          </p:nvPr>
        </p:nvGraphicFramePr>
        <p:xfrm>
          <a:off x="0" y="783287"/>
          <a:ext cx="1201782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9FA6D127-0E5B-4253-8F8C-4DE5388D80B6}"/>
              </a:ext>
            </a:extLst>
          </p:cNvPr>
          <p:cNvSpPr/>
          <p:nvPr/>
        </p:nvSpPr>
        <p:spPr>
          <a:xfrm>
            <a:off x="5437355"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6CDEA4AD-B065-4131-9EE0-0E54C8B17019}"/>
              </a:ext>
            </a:extLst>
          </p:cNvPr>
          <p:cNvSpPr/>
          <p:nvPr/>
        </p:nvSpPr>
        <p:spPr>
          <a:xfrm>
            <a:off x="3181035"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a:extLst>
              <a:ext uri="{FF2B5EF4-FFF2-40B4-BE49-F238E27FC236}">
                <a16:creationId xmlns:a16="http://schemas.microsoft.com/office/drawing/2014/main" id="{7B190041-1F48-453D-8A8B-989C7647D3A8}"/>
              </a:ext>
            </a:extLst>
          </p:cNvPr>
          <p:cNvSpPr/>
          <p:nvPr/>
        </p:nvSpPr>
        <p:spPr>
          <a:xfrm>
            <a:off x="1996718"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a:extLst>
              <a:ext uri="{FF2B5EF4-FFF2-40B4-BE49-F238E27FC236}">
                <a16:creationId xmlns:a16="http://schemas.microsoft.com/office/drawing/2014/main" id="{AE3103A4-DB73-4999-84D8-935E5F3CDC48}"/>
              </a:ext>
            </a:extLst>
          </p:cNvPr>
          <p:cNvSpPr/>
          <p:nvPr/>
        </p:nvSpPr>
        <p:spPr>
          <a:xfrm>
            <a:off x="7843636"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a:extLst>
              <a:ext uri="{FF2B5EF4-FFF2-40B4-BE49-F238E27FC236}">
                <a16:creationId xmlns:a16="http://schemas.microsoft.com/office/drawing/2014/main" id="{1D6DB672-785E-48A5-B149-15AFE30FC65B}"/>
              </a:ext>
            </a:extLst>
          </p:cNvPr>
          <p:cNvSpPr/>
          <p:nvPr/>
        </p:nvSpPr>
        <p:spPr>
          <a:xfrm>
            <a:off x="8936000"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a:extLst>
              <a:ext uri="{FF2B5EF4-FFF2-40B4-BE49-F238E27FC236}">
                <a16:creationId xmlns:a16="http://schemas.microsoft.com/office/drawing/2014/main" id="{19009AF4-8281-4F82-87FB-99E4C1C2F306}"/>
              </a:ext>
            </a:extLst>
          </p:cNvPr>
          <p:cNvSpPr/>
          <p:nvPr/>
        </p:nvSpPr>
        <p:spPr>
          <a:xfrm>
            <a:off x="4273399"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A31FF1D2-4344-4694-A4A8-C703BB9C9CBF}"/>
              </a:ext>
            </a:extLst>
          </p:cNvPr>
          <p:cNvSpPr/>
          <p:nvPr/>
        </p:nvSpPr>
        <p:spPr>
          <a:xfrm>
            <a:off x="6563631"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7">
            <a:extLst>
              <a:ext uri="{FF2B5EF4-FFF2-40B4-BE49-F238E27FC236}">
                <a16:creationId xmlns:a16="http://schemas.microsoft.com/office/drawing/2014/main" id="{2A33A75D-559D-4358-A0BD-DEB30A1DA815}"/>
              </a:ext>
            </a:extLst>
          </p:cNvPr>
          <p:cNvSpPr/>
          <p:nvPr/>
        </p:nvSpPr>
        <p:spPr>
          <a:xfrm>
            <a:off x="812401"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allout: Up Arrow 6">
            <a:extLst>
              <a:ext uri="{FF2B5EF4-FFF2-40B4-BE49-F238E27FC236}">
                <a16:creationId xmlns:a16="http://schemas.microsoft.com/office/drawing/2014/main" id="{C879293E-8688-4224-8DB6-AACAD3CB635B}"/>
              </a:ext>
            </a:extLst>
          </p:cNvPr>
          <p:cNvSpPr/>
          <p:nvPr/>
        </p:nvSpPr>
        <p:spPr>
          <a:xfrm>
            <a:off x="303888" y="4083049"/>
            <a:ext cx="1692830" cy="2048512"/>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June</a:t>
            </a:r>
            <a:br>
              <a:rPr lang="en-US" sz="1400" b="1" dirty="0">
                <a:solidFill>
                  <a:schemeClr val="tx1"/>
                </a:solidFill>
              </a:rPr>
            </a:br>
            <a:r>
              <a:rPr lang="fr-FR" sz="1200" dirty="0">
                <a:solidFill>
                  <a:schemeClr val="dk1"/>
                </a:solidFill>
              </a:rPr>
              <a:t>Training on the Rice Value Chain in Korhogo by  </a:t>
            </a:r>
            <a:r>
              <a:rPr lang="fr-FR" sz="1200" dirty="0" err="1">
                <a:solidFill>
                  <a:schemeClr val="dk1"/>
                </a:solidFill>
              </a:rPr>
              <a:t>Chinese</a:t>
            </a:r>
            <a:r>
              <a:rPr lang="fr-FR" sz="1200" dirty="0">
                <a:solidFill>
                  <a:schemeClr val="dk1"/>
                </a:solidFill>
              </a:rPr>
              <a:t> experts in CIV</a:t>
            </a:r>
            <a:endParaRPr lang="en-US" sz="1200" dirty="0">
              <a:solidFill>
                <a:schemeClr val="dk1"/>
              </a:solidFill>
            </a:endParaRPr>
          </a:p>
          <a:p>
            <a:pPr algn="ctr"/>
            <a:endParaRPr lang="en-US" sz="1400" b="1" dirty="0">
              <a:solidFill>
                <a:schemeClr val="tx1"/>
              </a:solidFill>
            </a:endParaRPr>
          </a:p>
        </p:txBody>
      </p:sp>
      <p:sp>
        <p:nvSpPr>
          <p:cNvPr id="19" name="Callout: Down Arrow 18">
            <a:extLst>
              <a:ext uri="{FF2B5EF4-FFF2-40B4-BE49-F238E27FC236}">
                <a16:creationId xmlns:a16="http://schemas.microsoft.com/office/drawing/2014/main" id="{56B85784-F2EE-4F2D-93A1-7D92FF1C05DA}"/>
              </a:ext>
            </a:extLst>
          </p:cNvPr>
          <p:cNvSpPr/>
          <p:nvPr/>
        </p:nvSpPr>
        <p:spPr>
          <a:xfrm>
            <a:off x="33331" y="1453718"/>
            <a:ext cx="2100007"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May -  June</a:t>
            </a:r>
          </a:p>
          <a:p>
            <a:pPr algn="ctr"/>
            <a:r>
              <a:rPr lang="en-US" sz="1200" dirty="0">
                <a:solidFill>
                  <a:schemeClr val="tx1"/>
                </a:solidFill>
              </a:rPr>
              <a:t>Purchase production support equipment, of processing and management of post-harvest losses contract with implementing partner in progress</a:t>
            </a:r>
          </a:p>
        </p:txBody>
      </p:sp>
      <p:sp>
        <p:nvSpPr>
          <p:cNvPr id="20" name="Callout: Up Arrow 19">
            <a:extLst>
              <a:ext uri="{FF2B5EF4-FFF2-40B4-BE49-F238E27FC236}">
                <a16:creationId xmlns:a16="http://schemas.microsoft.com/office/drawing/2014/main" id="{F06B28B9-401C-440D-A2C2-C799C22FC496}"/>
              </a:ext>
            </a:extLst>
          </p:cNvPr>
          <p:cNvSpPr/>
          <p:nvPr/>
        </p:nvSpPr>
        <p:spPr>
          <a:xfrm>
            <a:off x="3879165" y="4083049"/>
            <a:ext cx="2351313" cy="207652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September</a:t>
            </a:r>
          </a:p>
          <a:p>
            <a:pPr algn="ctr"/>
            <a:r>
              <a:rPr lang="en-GB" sz="1200" b="0" i="0" kern="1200" dirty="0">
                <a:solidFill>
                  <a:schemeClr val="dk1"/>
                </a:solidFill>
                <a:effectLst/>
                <a:latin typeface="+mn-lt"/>
                <a:ea typeface="+mn-ea"/>
                <a:cs typeface="+mn-cs"/>
              </a:rPr>
              <a:t>Presentation of the Results at the International Exhibition of Agriculture and Animal Resources of Abidjan (SARA) in Côte d'Ivoire</a:t>
            </a:r>
            <a:endParaRPr lang="en-US" sz="1100" dirty="0">
              <a:solidFill>
                <a:schemeClr val="tx1"/>
              </a:solidFill>
            </a:endParaRPr>
          </a:p>
        </p:txBody>
      </p:sp>
      <p:sp>
        <p:nvSpPr>
          <p:cNvPr id="21" name="Callout: Down Arrow 20">
            <a:extLst>
              <a:ext uri="{FF2B5EF4-FFF2-40B4-BE49-F238E27FC236}">
                <a16:creationId xmlns:a16="http://schemas.microsoft.com/office/drawing/2014/main" id="{6A9A1C09-4B0E-4E30-BE66-ED9926BE723D}"/>
              </a:ext>
            </a:extLst>
          </p:cNvPr>
          <p:cNvSpPr/>
          <p:nvPr/>
        </p:nvSpPr>
        <p:spPr>
          <a:xfrm>
            <a:off x="8385502" y="1471726"/>
            <a:ext cx="2668561"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November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dk1"/>
                </a:solidFill>
                <a:effectLst/>
                <a:latin typeface="+mn-lt"/>
                <a:ea typeface="+mn-ea"/>
                <a:cs typeface="+mn-cs"/>
              </a:rPr>
              <a:t>A regional seminar on policies and solutions for rice value chain development to support smallholder market access, production techniques, use of tillers and water led by CERFAM</a:t>
            </a:r>
            <a:endParaRPr lang="en-GB" sz="1200" kern="1200" dirty="0">
              <a:solidFill>
                <a:schemeClr val="dk1"/>
              </a:solidFill>
              <a:latin typeface="+mn-lt"/>
              <a:ea typeface="+mn-ea"/>
              <a:cs typeface="+mn-cs"/>
            </a:endParaRPr>
          </a:p>
          <a:p>
            <a:pPr algn="ctr"/>
            <a:endParaRPr lang="en-US" sz="1200" dirty="0">
              <a:solidFill>
                <a:schemeClr val="tx1"/>
              </a:solidFill>
            </a:endParaRPr>
          </a:p>
        </p:txBody>
      </p:sp>
      <p:sp>
        <p:nvSpPr>
          <p:cNvPr id="22" name="Callout: Up Arrow 21">
            <a:extLst>
              <a:ext uri="{FF2B5EF4-FFF2-40B4-BE49-F238E27FC236}">
                <a16:creationId xmlns:a16="http://schemas.microsoft.com/office/drawing/2014/main" id="{8611A5E8-C14D-436A-B557-E8A569FF56B9}"/>
              </a:ext>
            </a:extLst>
          </p:cNvPr>
          <p:cNvSpPr/>
          <p:nvPr/>
        </p:nvSpPr>
        <p:spPr>
          <a:xfrm>
            <a:off x="8302542" y="4068535"/>
            <a:ext cx="1397937" cy="208658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December</a:t>
            </a:r>
            <a:br>
              <a:rPr lang="en-US" sz="1400" b="1" dirty="0">
                <a:solidFill>
                  <a:schemeClr val="tx1"/>
                </a:solidFill>
              </a:rPr>
            </a:br>
            <a:r>
              <a:rPr lang="en-GB" sz="1200" b="0" i="0" kern="1200" dirty="0">
                <a:solidFill>
                  <a:schemeClr val="dk1"/>
                </a:solidFill>
                <a:effectLst/>
                <a:latin typeface="+mn-lt"/>
                <a:ea typeface="+mn-ea"/>
                <a:cs typeface="+mn-cs"/>
              </a:rPr>
              <a:t>National review workshop </a:t>
            </a:r>
          </a:p>
          <a:p>
            <a:pPr algn="ctr"/>
            <a:endParaRPr lang="en-US" sz="1400" b="1" dirty="0">
              <a:solidFill>
                <a:schemeClr val="tx1"/>
              </a:solidFill>
            </a:endParaRPr>
          </a:p>
        </p:txBody>
      </p:sp>
      <p:sp>
        <p:nvSpPr>
          <p:cNvPr id="24" name="Callout: Down Arrow 23">
            <a:extLst>
              <a:ext uri="{FF2B5EF4-FFF2-40B4-BE49-F238E27FC236}">
                <a16:creationId xmlns:a16="http://schemas.microsoft.com/office/drawing/2014/main" id="{5F5F89FA-88EC-48D5-AC5E-378900E4045D}"/>
              </a:ext>
            </a:extLst>
          </p:cNvPr>
          <p:cNvSpPr/>
          <p:nvPr/>
        </p:nvSpPr>
        <p:spPr>
          <a:xfrm>
            <a:off x="5929841" y="1463693"/>
            <a:ext cx="2351313" cy="1847709"/>
          </a:xfrm>
          <a:prstGeom prst="downArrowCallout">
            <a:avLst>
              <a:gd name="adj1" fmla="val 23032"/>
              <a:gd name="adj2" fmla="val 25000"/>
              <a:gd name="adj3" fmla="val 25000"/>
              <a:gd name="adj4" fmla="val 649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August</a:t>
            </a:r>
          </a:p>
          <a:p>
            <a:pPr algn="ctr"/>
            <a:r>
              <a:rPr lang="en-GB" sz="1200" kern="1200" dirty="0">
                <a:solidFill>
                  <a:schemeClr val="dk1"/>
                </a:solidFill>
                <a:latin typeface="+mn-lt"/>
                <a:ea typeface="+mn-ea"/>
                <a:cs typeface="+mn-cs"/>
              </a:rPr>
              <a:t>Study and experience-sharing visit to the </a:t>
            </a:r>
            <a:r>
              <a:rPr lang="en-GB" sz="1200" kern="1200" dirty="0" err="1">
                <a:solidFill>
                  <a:schemeClr val="dk1"/>
                </a:solidFill>
                <a:latin typeface="+mn-lt"/>
                <a:ea typeface="+mn-ea"/>
                <a:cs typeface="+mn-cs"/>
              </a:rPr>
              <a:t>Guiguidou</a:t>
            </a:r>
            <a:r>
              <a:rPr lang="en-GB" sz="1200" kern="1200" dirty="0">
                <a:solidFill>
                  <a:schemeClr val="dk1"/>
                </a:solidFill>
                <a:latin typeface="+mn-lt"/>
                <a:ea typeface="+mn-ea"/>
                <a:cs typeface="+mn-cs"/>
              </a:rPr>
              <a:t> experimental site with Chinese experts on rice production and post-harvest loss reduction technologies</a:t>
            </a:r>
          </a:p>
          <a:p>
            <a:pPr algn="ctr"/>
            <a:endParaRPr lang="en-GB" sz="1200" dirty="0">
              <a:solidFill>
                <a:schemeClr val="tx1"/>
              </a:solidFill>
            </a:endParaRPr>
          </a:p>
        </p:txBody>
      </p:sp>
      <p:sp>
        <p:nvSpPr>
          <p:cNvPr id="25" name="Callout: Up Arrow 24">
            <a:extLst>
              <a:ext uri="{FF2B5EF4-FFF2-40B4-BE49-F238E27FC236}">
                <a16:creationId xmlns:a16="http://schemas.microsoft.com/office/drawing/2014/main" id="{E6E853AA-5E70-43C6-B34A-89340659D4DE}"/>
              </a:ext>
            </a:extLst>
          </p:cNvPr>
          <p:cNvSpPr/>
          <p:nvPr/>
        </p:nvSpPr>
        <p:spPr>
          <a:xfrm>
            <a:off x="6298585" y="4106607"/>
            <a:ext cx="1790396"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September</a:t>
            </a:r>
            <a:endParaRPr lang="en-US" sz="1400" b="1" dirty="0">
              <a:solidFill>
                <a:schemeClr val="tx1"/>
              </a:solidFill>
            </a:endParaRPr>
          </a:p>
          <a:p>
            <a:r>
              <a:rPr lang="en-GB" sz="1200" b="0" i="0" kern="1200" dirty="0">
                <a:solidFill>
                  <a:schemeClr val="dk1"/>
                </a:solidFill>
                <a:effectLst/>
                <a:latin typeface="+mn-lt"/>
                <a:ea typeface="+mn-ea"/>
                <a:cs typeface="+mn-cs"/>
              </a:rPr>
              <a:t>Study visit and experience sharing with </a:t>
            </a:r>
            <a:r>
              <a:rPr lang="en-GB" sz="1200" b="0" i="0" kern="1200" dirty="0" err="1">
                <a:solidFill>
                  <a:schemeClr val="dk1"/>
                </a:solidFill>
                <a:effectLst/>
                <a:latin typeface="+mn-lt"/>
                <a:ea typeface="+mn-ea"/>
                <a:cs typeface="+mn-cs"/>
              </a:rPr>
              <a:t>AfricaRice</a:t>
            </a:r>
            <a:r>
              <a:rPr lang="en-GB" sz="1200" b="0" i="0" kern="1200" dirty="0">
                <a:solidFill>
                  <a:schemeClr val="dk1"/>
                </a:solidFill>
                <a:effectLst/>
                <a:latin typeface="+mn-lt"/>
                <a:ea typeface="+mn-ea"/>
                <a:cs typeface="+mn-cs"/>
              </a:rPr>
              <a:t> on water control and management techniques</a:t>
            </a:r>
          </a:p>
        </p:txBody>
      </p:sp>
      <p:sp>
        <p:nvSpPr>
          <p:cNvPr id="28" name="Callout: Down Arrow 27">
            <a:extLst>
              <a:ext uri="{FF2B5EF4-FFF2-40B4-BE49-F238E27FC236}">
                <a16:creationId xmlns:a16="http://schemas.microsoft.com/office/drawing/2014/main" id="{A6B67853-4C0E-4F45-8EF4-D195DBD35D8B}"/>
              </a:ext>
            </a:extLst>
          </p:cNvPr>
          <p:cNvSpPr/>
          <p:nvPr/>
        </p:nvSpPr>
        <p:spPr>
          <a:xfrm>
            <a:off x="4108241" y="1447463"/>
            <a:ext cx="1790396"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July</a:t>
            </a:r>
            <a:endParaRPr lang="en-US" sz="1400" u="sng" dirty="0">
              <a:solidFill>
                <a:schemeClr val="tx1"/>
              </a:solidFill>
            </a:endParaRPr>
          </a:p>
          <a:p>
            <a:pPr algn="ctr"/>
            <a:r>
              <a:rPr lang="en-GB" sz="1200" b="0" i="0" kern="1200" dirty="0">
                <a:solidFill>
                  <a:schemeClr val="dk1"/>
                </a:solidFill>
                <a:effectLst/>
                <a:latin typeface="+mn-lt"/>
                <a:ea typeface="+mn-ea"/>
                <a:cs typeface="+mn-cs"/>
              </a:rPr>
              <a:t>Online technical training </a:t>
            </a:r>
          </a:p>
          <a:p>
            <a:pPr algn="ctr"/>
            <a:r>
              <a:rPr lang="en-US" sz="1200" dirty="0">
                <a:solidFill>
                  <a:schemeClr val="tx1"/>
                </a:solidFill>
              </a:rPr>
              <a:t>by Chinese experts</a:t>
            </a:r>
          </a:p>
        </p:txBody>
      </p:sp>
      <p:sp>
        <p:nvSpPr>
          <p:cNvPr id="23" name="TextBox 22">
            <a:extLst>
              <a:ext uri="{FF2B5EF4-FFF2-40B4-BE49-F238E27FC236}">
                <a16:creationId xmlns:a16="http://schemas.microsoft.com/office/drawing/2014/main" id="{EBEAB062-EB4D-4892-8E48-EDAFC13C95B6}"/>
              </a:ext>
            </a:extLst>
          </p:cNvPr>
          <p:cNvSpPr txBox="1"/>
          <p:nvPr/>
        </p:nvSpPr>
        <p:spPr>
          <a:xfrm>
            <a:off x="283377" y="288462"/>
            <a:ext cx="3990022" cy="744620"/>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3200" b="1" dirty="0">
                <a:solidFill>
                  <a:schemeClr val="accent1"/>
                </a:solidFill>
                <a:latin typeface="+mj-lt"/>
                <a:ea typeface="+mj-ea"/>
                <a:cs typeface="+mj-cs"/>
              </a:rPr>
              <a:t>8. Action plan 2nd phase</a:t>
            </a:r>
          </a:p>
          <a:p>
            <a:pPr>
              <a:lnSpc>
                <a:spcPct val="90000"/>
              </a:lnSpc>
              <a:spcBef>
                <a:spcPct val="0"/>
              </a:spcBef>
              <a:spcAft>
                <a:spcPts val="600"/>
              </a:spcAft>
            </a:pPr>
            <a:r>
              <a:rPr lang="en-US" sz="3200" b="1" kern="1200" dirty="0">
                <a:solidFill>
                  <a:schemeClr val="accent1"/>
                </a:solidFill>
                <a:latin typeface="+mj-lt"/>
                <a:ea typeface="+mj-ea"/>
                <a:cs typeface="+mj-cs"/>
              </a:rPr>
              <a:t>2023-2024</a:t>
            </a:r>
          </a:p>
        </p:txBody>
      </p:sp>
      <p:pic>
        <p:nvPicPr>
          <p:cNvPr id="26" name="Picture 25" descr="Text&#10;&#10;Description automatically generated">
            <a:extLst>
              <a:ext uri="{FF2B5EF4-FFF2-40B4-BE49-F238E27FC236}">
                <a16:creationId xmlns:a16="http://schemas.microsoft.com/office/drawing/2014/main" id="{13CEE022-160D-4BDB-B391-B1A0C0BFDE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2633" y="455027"/>
            <a:ext cx="2524711" cy="468012"/>
          </a:xfrm>
          <a:prstGeom prst="rect">
            <a:avLst/>
          </a:prstGeom>
        </p:spPr>
      </p:pic>
      <p:sp>
        <p:nvSpPr>
          <p:cNvPr id="29" name="Oval 28">
            <a:extLst>
              <a:ext uri="{FF2B5EF4-FFF2-40B4-BE49-F238E27FC236}">
                <a16:creationId xmlns:a16="http://schemas.microsoft.com/office/drawing/2014/main" id="{372AAA7A-FAED-4605-ADFD-408A74933BFC}"/>
              </a:ext>
            </a:extLst>
          </p:cNvPr>
          <p:cNvSpPr/>
          <p:nvPr/>
        </p:nvSpPr>
        <p:spPr>
          <a:xfrm>
            <a:off x="10028367"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30" name="Callout: Up Arrow 29">
            <a:extLst>
              <a:ext uri="{FF2B5EF4-FFF2-40B4-BE49-F238E27FC236}">
                <a16:creationId xmlns:a16="http://schemas.microsoft.com/office/drawing/2014/main" id="{B9A26B28-3E52-426E-B293-B7EB787AA3D2}"/>
              </a:ext>
            </a:extLst>
          </p:cNvPr>
          <p:cNvSpPr/>
          <p:nvPr/>
        </p:nvSpPr>
        <p:spPr>
          <a:xfrm>
            <a:off x="9871264" y="4087570"/>
            <a:ext cx="1397937"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March 2024</a:t>
            </a:r>
            <a:br>
              <a:rPr lang="en-US" sz="1400" b="1" dirty="0">
                <a:solidFill>
                  <a:schemeClr val="tx1"/>
                </a:solidFill>
              </a:rPr>
            </a:br>
            <a:r>
              <a:rPr lang="en-GB" sz="1200" b="0" i="0" kern="1200" dirty="0">
                <a:solidFill>
                  <a:schemeClr val="dk1"/>
                </a:solidFill>
                <a:effectLst/>
                <a:latin typeface="+mn-lt"/>
                <a:ea typeface="+mn-ea"/>
                <a:cs typeface="+mn-cs"/>
              </a:rPr>
              <a:t>Publication of lessons learned (video and brochures)</a:t>
            </a:r>
          </a:p>
          <a:p>
            <a:pPr algn="ctr"/>
            <a:endParaRPr lang="en-US" sz="1400" b="1" dirty="0">
              <a:solidFill>
                <a:schemeClr val="tx1"/>
              </a:solidFill>
            </a:endParaRPr>
          </a:p>
        </p:txBody>
      </p:sp>
      <p:pic>
        <p:nvPicPr>
          <p:cNvPr id="35" name="Picture 34" descr="A picture containing logo&#10;&#10;Description automatically generated">
            <a:extLst>
              <a:ext uri="{FF2B5EF4-FFF2-40B4-BE49-F238E27FC236}">
                <a16:creationId xmlns:a16="http://schemas.microsoft.com/office/drawing/2014/main" id="{A4B7310D-761F-430D-B23F-4DD3D7E58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9726" y="97767"/>
            <a:ext cx="2757207" cy="1070915"/>
          </a:xfrm>
          <a:prstGeom prst="rect">
            <a:avLst/>
          </a:prstGeom>
        </p:spPr>
      </p:pic>
      <p:pic>
        <p:nvPicPr>
          <p:cNvPr id="34" name="图片 2">
            <a:extLst>
              <a:ext uri="{FF2B5EF4-FFF2-40B4-BE49-F238E27FC236}">
                <a16:creationId xmlns:a16="http://schemas.microsoft.com/office/drawing/2014/main" id="{744A536E-E307-44CB-A4CE-9A23329208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9645" y="354965"/>
            <a:ext cx="1089122" cy="578272"/>
          </a:xfrm>
          <a:prstGeom prst="rect">
            <a:avLst/>
          </a:prstGeom>
        </p:spPr>
      </p:pic>
      <p:sp>
        <p:nvSpPr>
          <p:cNvPr id="4" name="Callout: Down Arrow 3">
            <a:extLst>
              <a:ext uri="{FF2B5EF4-FFF2-40B4-BE49-F238E27FC236}">
                <a16:creationId xmlns:a16="http://schemas.microsoft.com/office/drawing/2014/main" id="{4824F8DD-0EA9-7D56-A849-B21223BF3306}"/>
              </a:ext>
            </a:extLst>
          </p:cNvPr>
          <p:cNvSpPr/>
          <p:nvPr/>
        </p:nvSpPr>
        <p:spPr>
          <a:xfrm>
            <a:off x="2195700" y="1447176"/>
            <a:ext cx="1790396"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Late June</a:t>
            </a:r>
            <a:endParaRPr lang="en-US" sz="1400" u="sng" dirty="0">
              <a:solidFill>
                <a:schemeClr val="tx1"/>
              </a:solidFill>
            </a:endParaRPr>
          </a:p>
          <a:p>
            <a:pPr algn="ctr"/>
            <a:r>
              <a:rPr lang="en-US" sz="1200" dirty="0">
                <a:solidFill>
                  <a:schemeClr val="tx1"/>
                </a:solidFill>
              </a:rPr>
              <a:t>Distribution of quality seeds and inputs to target farmer groups</a:t>
            </a:r>
          </a:p>
        </p:txBody>
      </p:sp>
      <p:sp>
        <p:nvSpPr>
          <p:cNvPr id="5" name="Callout: Up Arrow 4">
            <a:extLst>
              <a:ext uri="{FF2B5EF4-FFF2-40B4-BE49-F238E27FC236}">
                <a16:creationId xmlns:a16="http://schemas.microsoft.com/office/drawing/2014/main" id="{76A4EF0D-D994-D2FF-7116-6BAEE9E07821}"/>
              </a:ext>
            </a:extLst>
          </p:cNvPr>
          <p:cNvSpPr/>
          <p:nvPr/>
        </p:nvSpPr>
        <p:spPr>
          <a:xfrm>
            <a:off x="2079555" y="4097055"/>
            <a:ext cx="1692830" cy="2048512"/>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June</a:t>
            </a:r>
            <a:br>
              <a:rPr lang="en-US" sz="1400" b="1" dirty="0">
                <a:solidFill>
                  <a:schemeClr val="tx1"/>
                </a:solidFill>
              </a:rPr>
            </a:br>
            <a:r>
              <a:rPr lang="en-US" sz="1400" dirty="0">
                <a:solidFill>
                  <a:schemeClr val="tx1"/>
                </a:solidFill>
              </a:rPr>
              <a:t>Study</a:t>
            </a:r>
            <a:r>
              <a:rPr lang="en-US" sz="1400" b="1" dirty="0">
                <a:solidFill>
                  <a:schemeClr val="tx1"/>
                </a:solidFill>
              </a:rPr>
              <a:t> </a:t>
            </a:r>
            <a:r>
              <a:rPr lang="en-US" sz="1400" dirty="0">
                <a:solidFill>
                  <a:schemeClr val="dk1"/>
                </a:solidFill>
              </a:rPr>
              <a:t>visit to China</a:t>
            </a:r>
            <a:endParaRPr lang="en-US" sz="1200" dirty="0">
              <a:solidFill>
                <a:schemeClr val="dk1"/>
              </a:solidFill>
            </a:endParaRPr>
          </a:p>
        </p:txBody>
      </p:sp>
    </p:spTree>
    <p:extLst>
      <p:ext uri="{BB962C8B-B14F-4D97-AF65-F5344CB8AC3E}">
        <p14:creationId xmlns:p14="http://schemas.microsoft.com/office/powerpoint/2010/main" val="177618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E4EE7-25E9-463D-80F4-CB57836BF6BB}"/>
              </a:ext>
            </a:extLst>
          </p:cNvPr>
          <p:cNvSpPr>
            <a:spLocks noGrp="1"/>
          </p:cNvSpPr>
          <p:nvPr>
            <p:ph type="title"/>
          </p:nvPr>
        </p:nvSpPr>
        <p:spPr>
          <a:xfrm>
            <a:off x="640079" y="325369"/>
            <a:ext cx="4994601" cy="1034369"/>
          </a:xfrm>
        </p:spPr>
        <p:txBody>
          <a:bodyPr vert="horz" lIns="91440" tIns="45720" rIns="91440" bIns="45720" rtlCol="0" anchor="b">
            <a:normAutofit/>
          </a:bodyPr>
          <a:lstStyle/>
          <a:p>
            <a:r>
              <a:rPr lang="en-US" b="1" dirty="0">
                <a:solidFill>
                  <a:srgbClr val="0070C0"/>
                </a:solidFill>
              </a:rPr>
              <a:t>9. Recommendations</a:t>
            </a:r>
          </a:p>
        </p:txBody>
      </p:sp>
      <p:sp>
        <p:nvSpPr>
          <p:cNvPr id="8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B5E48C-8F6A-44E9-AEE8-6BA61F4FF002}"/>
              </a:ext>
            </a:extLst>
          </p:cNvPr>
          <p:cNvSpPr txBox="1"/>
          <p:nvPr/>
        </p:nvSpPr>
        <p:spPr>
          <a:xfrm>
            <a:off x="177553" y="2641858"/>
            <a:ext cx="7776276" cy="4005394"/>
          </a:xfrm>
          <a:prstGeom prst="rect">
            <a:avLst/>
          </a:prstGeom>
        </p:spPr>
        <p:txBody>
          <a:bodyPr vert="horz" lIns="91440" tIns="45720" rIns="91440" bIns="45720" rtlCol="0">
            <a:normAutofit lnSpcReduction="10000"/>
          </a:bodyPr>
          <a:lstStyle/>
          <a:p>
            <a:pPr marL="400050" indent="-228600">
              <a:lnSpc>
                <a:spcPct val="120000"/>
              </a:lnSpc>
              <a:spcAft>
                <a:spcPts val="600"/>
              </a:spcAft>
              <a:buFont typeface="Arial" panose="020B0604020202020204" pitchFamily="34" charset="0"/>
              <a:buChar char="•"/>
            </a:pPr>
            <a:r>
              <a:rPr lang="en-US" sz="3000" dirty="0"/>
              <a:t>Continue similar initiatives aimed at increasing production and modernizing the rice value chain</a:t>
            </a:r>
          </a:p>
          <a:p>
            <a:pPr marL="171450">
              <a:lnSpc>
                <a:spcPct val="120000"/>
              </a:lnSpc>
              <a:spcAft>
                <a:spcPts val="600"/>
              </a:spcAft>
            </a:pPr>
            <a:r>
              <a:rPr lang="en-US" sz="3000" dirty="0"/>
              <a:t> </a:t>
            </a:r>
          </a:p>
          <a:p>
            <a:pPr marL="400050" indent="-228600">
              <a:lnSpc>
                <a:spcPct val="120000"/>
              </a:lnSpc>
              <a:spcAft>
                <a:spcPts val="600"/>
              </a:spcAft>
              <a:buFont typeface="Arial" panose="020B0604020202020204" pitchFamily="34" charset="0"/>
              <a:buChar char="•"/>
            </a:pPr>
            <a:r>
              <a:rPr lang="en-US" sz="3000" dirty="0"/>
              <a:t>Continue to develop inclusive value chains</a:t>
            </a:r>
          </a:p>
          <a:p>
            <a:pPr marL="400050" indent="-228600">
              <a:lnSpc>
                <a:spcPct val="120000"/>
              </a:lnSpc>
              <a:spcAft>
                <a:spcPts val="600"/>
              </a:spcAft>
              <a:buFont typeface="Arial" panose="020B0604020202020204" pitchFamily="34" charset="0"/>
              <a:buChar char="•"/>
            </a:pPr>
            <a:endParaRPr lang="en-US" sz="3000" dirty="0"/>
          </a:p>
          <a:p>
            <a:pPr marL="400050" indent="-228600">
              <a:lnSpc>
                <a:spcPct val="120000"/>
              </a:lnSpc>
              <a:spcAft>
                <a:spcPts val="600"/>
              </a:spcAft>
              <a:buFont typeface="Arial" panose="020B0604020202020204" pitchFamily="34" charset="0"/>
              <a:buChar char="•"/>
            </a:pPr>
            <a:r>
              <a:rPr lang="en-US" sz="3000" dirty="0"/>
              <a:t>Scaling up the project</a:t>
            </a:r>
          </a:p>
          <a:p>
            <a:pPr marL="400050" indent="-228600">
              <a:lnSpc>
                <a:spcPct val="120000"/>
              </a:lnSpc>
              <a:spcAft>
                <a:spcPts val="600"/>
              </a:spcAft>
              <a:buFont typeface="Arial" panose="020B0604020202020204" pitchFamily="34" charset="0"/>
              <a:buChar char="•"/>
            </a:pPr>
            <a:endParaRPr lang="en-US" sz="2800" dirty="0"/>
          </a:p>
          <a:p>
            <a:pPr marL="400050" indent="-228600">
              <a:lnSpc>
                <a:spcPct val="120000"/>
              </a:lnSpc>
              <a:spcAft>
                <a:spcPts val="600"/>
              </a:spcAft>
              <a:buFont typeface="Arial" panose="020B0604020202020204" pitchFamily="34" charset="0"/>
              <a:buChar char="•"/>
            </a:pPr>
            <a:endParaRPr lang="en-US" sz="200" dirty="0"/>
          </a:p>
        </p:txBody>
      </p:sp>
      <p:pic>
        <p:nvPicPr>
          <p:cNvPr id="5" name="Image 11">
            <a:extLst>
              <a:ext uri="{FF2B5EF4-FFF2-40B4-BE49-F238E27FC236}">
                <a16:creationId xmlns:a16="http://schemas.microsoft.com/office/drawing/2014/main" id="{49623481-4DB0-463C-88F0-BEA32B9C7B4B}"/>
              </a:ext>
            </a:extLst>
          </p:cNvPr>
          <p:cNvPicPr/>
          <p:nvPr/>
        </p:nvPicPr>
        <p:blipFill rotWithShape="1">
          <a:blip r:embed="rId3">
            <a:extLst>
              <a:ext uri="{28A0092B-C50C-407E-A947-70E740481C1C}">
                <a14:useLocalDpi xmlns:a14="http://schemas.microsoft.com/office/drawing/2010/main" val="0"/>
              </a:ext>
            </a:extLst>
          </a:blip>
          <a:srcRect l="10867" r="28450" b="1"/>
          <a:stretch/>
        </p:blipFill>
        <p:spPr bwMode="auto">
          <a:xfrm>
            <a:off x="7794172" y="10"/>
            <a:ext cx="62687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3703069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0B930B-2E65-B318-1BAC-B91E199B1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87774" y="740418"/>
            <a:ext cx="3633216" cy="2688582"/>
          </a:xfrm>
          <a:prstGeom prst="rect">
            <a:avLst/>
          </a:prstGeom>
          <a:noFill/>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DD1CDE-3A03-30ED-700D-A2885872D5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91851" y="454187"/>
            <a:ext cx="2741560" cy="3165083"/>
          </a:xfrm>
          <a:prstGeom prst="rect">
            <a:avLst/>
          </a:prstGeom>
          <a:noFill/>
          <a:ln>
            <a:noFill/>
          </a:ln>
        </p:spPr>
      </p:pic>
      <p:sp>
        <p:nvSpPr>
          <p:cNvPr id="7" name="TextBox 6">
            <a:extLst>
              <a:ext uri="{FF2B5EF4-FFF2-40B4-BE49-F238E27FC236}">
                <a16:creationId xmlns:a16="http://schemas.microsoft.com/office/drawing/2014/main" id="{61D23A69-1DB0-7635-F7D9-36E0134EFCE2}"/>
              </a:ext>
            </a:extLst>
          </p:cNvPr>
          <p:cNvSpPr txBox="1"/>
          <p:nvPr/>
        </p:nvSpPr>
        <p:spPr>
          <a:xfrm>
            <a:off x="3992643" y="3358426"/>
            <a:ext cx="3165084" cy="478849"/>
          </a:xfrm>
          <a:prstGeom prst="rect">
            <a:avLst/>
          </a:prstGeom>
          <a:noFill/>
        </p:spPr>
        <p:txBody>
          <a:bodyPr wrap="square">
            <a:spAutoFit/>
          </a:bodyPr>
          <a:lstStyle/>
          <a:p>
            <a:pPr algn="ct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Image of the warehouse in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Sissèdougou</a:t>
            </a:r>
            <a:r>
              <a:rPr lang="en-GB" sz="1200" dirty="0">
                <a:effectLst/>
                <a:latin typeface="Calibri" panose="020F0502020204030204" pitchFamily="34" charset="0"/>
                <a:ea typeface="Calibri" panose="020F0502020204030204" pitchFamily="34" charset="0"/>
                <a:cs typeface="Times New Roman" panose="02020603050405020304" pitchFamily="18" charset="0"/>
              </a:rPr>
              <a:t> with products stored on the ground.</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6B5648A-62FC-F3CA-7957-37F1B3F095D6}"/>
              </a:ext>
            </a:extLst>
          </p:cNvPr>
          <p:cNvSpPr txBox="1"/>
          <p:nvPr/>
        </p:nvSpPr>
        <p:spPr>
          <a:xfrm>
            <a:off x="291500" y="3429000"/>
            <a:ext cx="3409643" cy="281231"/>
          </a:xfrm>
          <a:prstGeom prst="rect">
            <a:avLst/>
          </a:prstGeom>
          <a:noFill/>
        </p:spPr>
        <p:txBody>
          <a:bodyPr wrap="square">
            <a:spAutoFit/>
          </a:bodyPr>
          <a:lstStyle/>
          <a:p>
            <a:pPr algn="ct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Warehouses of the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Nakaha</a:t>
            </a:r>
            <a:r>
              <a:rPr lang="en-GB" sz="1200" dirty="0">
                <a:effectLst/>
                <a:latin typeface="Calibri" panose="020F0502020204030204" pitchFamily="34" charset="0"/>
                <a:ea typeface="Calibri" panose="020F0502020204030204" pitchFamily="34" charset="0"/>
                <a:cs typeface="Times New Roman" panose="02020603050405020304" pitchFamily="18" charset="0"/>
              </a:rPr>
              <a:t> group with some silos</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8BDC235-128A-DD6B-46A5-037919FCD6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00" y="3917729"/>
            <a:ext cx="3280788" cy="2460591"/>
          </a:xfrm>
          <a:prstGeom prst="rect">
            <a:avLst/>
          </a:prstGeom>
          <a:noFill/>
          <a:ln>
            <a:noFill/>
          </a:ln>
        </p:spPr>
      </p:pic>
      <p:sp>
        <p:nvSpPr>
          <p:cNvPr id="18" name="TextBox 17">
            <a:extLst>
              <a:ext uri="{FF2B5EF4-FFF2-40B4-BE49-F238E27FC236}">
                <a16:creationId xmlns:a16="http://schemas.microsoft.com/office/drawing/2014/main" id="{D477AD3F-FDAA-1359-67E6-BC13078E972A}"/>
              </a:ext>
            </a:extLst>
          </p:cNvPr>
          <p:cNvSpPr txBox="1"/>
          <p:nvPr/>
        </p:nvSpPr>
        <p:spPr>
          <a:xfrm>
            <a:off x="-348535" y="6393099"/>
            <a:ext cx="4049678" cy="281231"/>
          </a:xfrm>
          <a:prstGeom prst="rect">
            <a:avLst/>
          </a:prstGeom>
          <a:noFill/>
        </p:spPr>
        <p:txBody>
          <a:bodyPr wrap="square">
            <a:spAutoFit/>
          </a:bodyPr>
          <a:lstStyle/>
          <a:p>
            <a:pPr algn="ct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 sample of drying area with fence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Maranama</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990EA27C-3907-A1E2-E397-EC2A0C7C76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9545" y="3861569"/>
            <a:ext cx="2987895" cy="2572910"/>
          </a:xfrm>
          <a:prstGeom prst="rect">
            <a:avLst/>
          </a:prstGeom>
          <a:noFill/>
          <a:ln>
            <a:noFill/>
          </a:ln>
        </p:spPr>
      </p:pic>
      <p:pic>
        <p:nvPicPr>
          <p:cNvPr id="22" name="Picture 21">
            <a:extLst>
              <a:ext uri="{FF2B5EF4-FFF2-40B4-BE49-F238E27FC236}">
                <a16:creationId xmlns:a16="http://schemas.microsoft.com/office/drawing/2014/main" id="{AE10285D-C44F-CC94-E7D8-C7506F7910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8389" y="3872408"/>
            <a:ext cx="3370524" cy="2520691"/>
          </a:xfrm>
          <a:prstGeom prst="rect">
            <a:avLst/>
          </a:prstGeom>
          <a:noFill/>
          <a:ln>
            <a:noFill/>
          </a:ln>
        </p:spPr>
      </p:pic>
      <p:sp>
        <p:nvSpPr>
          <p:cNvPr id="24" name="TextBox 23">
            <a:extLst>
              <a:ext uri="{FF2B5EF4-FFF2-40B4-BE49-F238E27FC236}">
                <a16:creationId xmlns:a16="http://schemas.microsoft.com/office/drawing/2014/main" id="{883FA7B9-6FED-FF25-461F-538CF68E77A2}"/>
              </a:ext>
            </a:extLst>
          </p:cNvPr>
          <p:cNvSpPr txBox="1"/>
          <p:nvPr/>
        </p:nvSpPr>
        <p:spPr>
          <a:xfrm>
            <a:off x="4049679" y="6473034"/>
            <a:ext cx="2655922" cy="281231"/>
          </a:xfrm>
          <a:prstGeom prst="rect">
            <a:avLst/>
          </a:prstGeom>
          <a:noFill/>
        </p:spPr>
        <p:txBody>
          <a:bodyPr wrap="square">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Milled rice using the</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Maranama</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huller</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C1F60CE-4F42-E1E2-9949-DFAC3F9711C5}"/>
              </a:ext>
            </a:extLst>
          </p:cNvPr>
          <p:cNvSpPr txBox="1"/>
          <p:nvPr/>
        </p:nvSpPr>
        <p:spPr>
          <a:xfrm>
            <a:off x="7600114" y="6393099"/>
            <a:ext cx="2938799" cy="281231"/>
          </a:xfrm>
          <a:prstGeom prst="rect">
            <a:avLst/>
          </a:prstGeom>
          <a:noFill/>
        </p:spPr>
        <p:txBody>
          <a:bodyPr wrap="square">
            <a:spAutoFit/>
          </a:bodyPr>
          <a:lstStyle/>
          <a:p>
            <a:pPr algn="ct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Paddy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rice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hulling</a:t>
            </a:r>
            <a:r>
              <a:rPr lang="fr-FR" sz="1200" dirty="0">
                <a:effectLst/>
                <a:latin typeface="Calibri" panose="020F0502020204030204" pitchFamily="34" charset="0"/>
                <a:ea typeface="Calibri" panose="020F0502020204030204" pitchFamily="34" charset="0"/>
                <a:cs typeface="Times New Roman" panose="02020603050405020304" pitchFamily="18" charset="0"/>
              </a:rPr>
              <a:t> machine of </a:t>
            </a:r>
            <a:r>
              <a:rPr lang="fr-FR" sz="1200" b="1" dirty="0" err="1">
                <a:effectLst/>
                <a:latin typeface="Calibri" panose="020F0502020204030204" pitchFamily="34" charset="0"/>
                <a:ea typeface="Calibri" panose="020F0502020204030204" pitchFamily="34" charset="0"/>
                <a:cs typeface="Times New Roman" panose="02020603050405020304" pitchFamily="18" charset="0"/>
              </a:rPr>
              <a:t>Nakaha</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itle 1">
            <a:extLst>
              <a:ext uri="{FF2B5EF4-FFF2-40B4-BE49-F238E27FC236}">
                <a16:creationId xmlns:a16="http://schemas.microsoft.com/office/drawing/2014/main" id="{3238AD9D-EBEC-FC89-47E1-8273FB9B1C5C}"/>
              </a:ext>
            </a:extLst>
          </p:cNvPr>
          <p:cNvSpPr>
            <a:spLocks noGrp="1"/>
          </p:cNvSpPr>
          <p:nvPr>
            <p:ph type="title"/>
          </p:nvPr>
        </p:nvSpPr>
        <p:spPr>
          <a:xfrm>
            <a:off x="677334" y="66675"/>
            <a:ext cx="4359123" cy="446084"/>
          </a:xfrm>
        </p:spPr>
        <p:txBody>
          <a:bodyPr>
            <a:normAutofit fontScale="90000"/>
          </a:bodyPr>
          <a:lstStyle/>
          <a:p>
            <a:r>
              <a:rPr lang="en-US" sz="3600" dirty="0">
                <a:solidFill>
                  <a:srgbClr val="3C4043"/>
                </a:solidFill>
                <a:latin typeface="Roboto" panose="02000000000000000000" pitchFamily="2" charset="0"/>
              </a:rPr>
              <a:t>S</a:t>
            </a:r>
            <a:r>
              <a:rPr lang="en-US" sz="3600" b="0" i="0" dirty="0">
                <a:solidFill>
                  <a:srgbClr val="3C4043"/>
                </a:solidFill>
                <a:effectLst/>
                <a:latin typeface="Roboto" panose="02000000000000000000" pitchFamily="2" charset="0"/>
              </a:rPr>
              <a:t>ome field photos</a:t>
            </a:r>
            <a:endParaRPr lang="en-US" sz="7200" dirty="0"/>
          </a:p>
        </p:txBody>
      </p:sp>
      <p:pic>
        <p:nvPicPr>
          <p:cNvPr id="28" name="Picture 27" descr="A group of people working in a field&#10;&#10;Description automatically generated with medium confidence">
            <a:extLst>
              <a:ext uri="{FF2B5EF4-FFF2-40B4-BE49-F238E27FC236}">
                <a16:creationId xmlns:a16="http://schemas.microsoft.com/office/drawing/2014/main" id="{B089999A-1484-39C0-130D-02B838FA8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2619" y="619398"/>
            <a:ext cx="4430052" cy="2739028"/>
          </a:xfrm>
          <a:prstGeom prst="rect">
            <a:avLst/>
          </a:prstGeom>
        </p:spPr>
      </p:pic>
      <p:sp>
        <p:nvSpPr>
          <p:cNvPr id="29" name="TextBox 28">
            <a:extLst>
              <a:ext uri="{FF2B5EF4-FFF2-40B4-BE49-F238E27FC236}">
                <a16:creationId xmlns:a16="http://schemas.microsoft.com/office/drawing/2014/main" id="{DB3082E5-ED37-AF6D-28DF-0B637CF930A1}"/>
              </a:ext>
            </a:extLst>
          </p:cNvPr>
          <p:cNvSpPr txBox="1"/>
          <p:nvPr/>
        </p:nvSpPr>
        <p:spPr>
          <a:xfrm>
            <a:off x="7274697" y="3308050"/>
            <a:ext cx="4049678" cy="281231"/>
          </a:xfrm>
          <a:prstGeom prst="rect">
            <a:avLst/>
          </a:prstGeom>
          <a:noFill/>
        </p:spPr>
        <p:txBody>
          <a:bodyPr wrap="square">
            <a:spAutoFit/>
          </a:bodyPr>
          <a:lstStyle/>
          <a:p>
            <a:pPr algn="ctr">
              <a:lnSpc>
                <a:spcPct val="107000"/>
              </a:lnSpc>
              <a:spcAft>
                <a:spcPts val="800"/>
              </a:spcAft>
            </a:pPr>
            <a:r>
              <a:rPr lang="en-US" sz="1200" b="0" i="0" dirty="0">
                <a:effectLst/>
              </a:rPr>
              <a:t>Using the </a:t>
            </a:r>
            <a:r>
              <a:rPr lang="en-US" sz="1200" b="0" i="0" dirty="0" err="1">
                <a:effectLst/>
              </a:rPr>
              <a:t>Maranama</a:t>
            </a:r>
            <a:r>
              <a:rPr lang="en-US" sz="1200" b="0" i="0" dirty="0">
                <a:effectLst/>
              </a:rPr>
              <a:t> Drying Yard</a:t>
            </a:r>
            <a:endParaRPr lang="en-US" sz="54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78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F4012-4444-4087-AB1A-D1A7F5585805}"/>
              </a:ext>
            </a:extLst>
          </p:cNvPr>
          <p:cNvSpPr>
            <a:spLocks noGrp="1"/>
          </p:cNvSpPr>
          <p:nvPr>
            <p:ph type="title"/>
          </p:nvPr>
        </p:nvSpPr>
        <p:spPr>
          <a:xfrm>
            <a:off x="275411" y="4167678"/>
            <a:ext cx="6922646" cy="2522588"/>
          </a:xfrm>
        </p:spPr>
        <p:txBody>
          <a:bodyPr vert="horz" lIns="91440" tIns="45720" rIns="91440" bIns="45720" rtlCol="0">
            <a:normAutofit/>
          </a:bodyPr>
          <a:lstStyle/>
          <a:p>
            <a:r>
              <a:rPr lang="en-GB" b="1" dirty="0"/>
              <a:t>Message of thanks giving from Mrs Olivia HANTZ, Director and Representative of WFP Côte d'Ivoire </a:t>
            </a:r>
            <a:endParaRPr lang="en-US" b="1" dirty="0"/>
          </a:p>
        </p:txBody>
      </p:sp>
      <p:sp>
        <p:nvSpPr>
          <p:cNvPr id="3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livia_speech_Audio">
            <a:hlinkClick r:id="" action="ppaction://media"/>
            <a:extLst>
              <a:ext uri="{FF2B5EF4-FFF2-40B4-BE49-F238E27FC236}">
                <a16:creationId xmlns:a16="http://schemas.microsoft.com/office/drawing/2014/main" id="{1AC7649F-DB21-CD4B-C73E-E094F4A6D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5205" y="3965166"/>
            <a:ext cx="972458" cy="972458"/>
          </a:xfrm>
          <a:prstGeom prst="rect">
            <a:avLst/>
          </a:prstGeom>
          <a:noFill/>
        </p:spPr>
      </p:pic>
      <p:pic>
        <p:nvPicPr>
          <p:cNvPr id="4" name="Picture 3" descr="A person sitting in a chair&#10;&#10;Description automatically generated with medium confidence">
            <a:extLst>
              <a:ext uri="{FF2B5EF4-FFF2-40B4-BE49-F238E27FC236}">
                <a16:creationId xmlns:a16="http://schemas.microsoft.com/office/drawing/2014/main" id="{4CA31981-1441-1E6F-19B9-AEE698581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394" y="167734"/>
            <a:ext cx="5696147" cy="3797432"/>
          </a:xfrm>
          <a:prstGeom prst="rect">
            <a:avLst/>
          </a:prstGeom>
        </p:spPr>
      </p:pic>
    </p:spTree>
    <p:extLst>
      <p:ext uri="{BB962C8B-B14F-4D97-AF65-F5344CB8AC3E}">
        <p14:creationId xmlns:p14="http://schemas.microsoft.com/office/powerpoint/2010/main" val="39754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F4012-4444-4087-AB1A-D1A7F5585805}"/>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b="1" dirty="0"/>
              <a:t>Thank you for your attention</a:t>
            </a:r>
          </a:p>
        </p:txBody>
      </p:sp>
      <p:pic>
        <p:nvPicPr>
          <p:cNvPr id="5" name="Content Placeholder 4">
            <a:extLst>
              <a:ext uri="{FF2B5EF4-FFF2-40B4-BE49-F238E27FC236}">
                <a16:creationId xmlns:a16="http://schemas.microsoft.com/office/drawing/2014/main" id="{158E73CC-E2C4-4438-9C4E-B5AA5131135D}"/>
              </a:ext>
            </a:extLst>
          </p:cNvPr>
          <p:cNvPicPr>
            <a:picLocks noChangeAspect="1"/>
          </p:cNvPicPr>
          <p:nvPr/>
        </p:nvPicPr>
        <p:blipFill rotWithShape="1">
          <a:blip r:embed="rId3">
            <a:extLst>
              <a:ext uri="{28A0092B-C50C-407E-A947-70E740481C1C}">
                <a14:useLocalDpi xmlns:a14="http://schemas.microsoft.com/office/drawing/2010/main" val="0"/>
              </a:ext>
            </a:extLst>
          </a:blip>
          <a:srcRect t="22017" b="2197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94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8D29-34BC-0592-0C61-57FBC01019A6}"/>
              </a:ext>
            </a:extLst>
          </p:cNvPr>
          <p:cNvSpPr>
            <a:spLocks noGrp="1"/>
          </p:cNvSpPr>
          <p:nvPr>
            <p:ph type="title"/>
          </p:nvPr>
        </p:nvSpPr>
        <p:spPr>
          <a:xfrm>
            <a:off x="838200" y="365126"/>
            <a:ext cx="2488096" cy="509518"/>
          </a:xfrm>
        </p:spPr>
        <p:txBody>
          <a:bodyPr>
            <a:normAutofit fontScale="90000"/>
          </a:bodyPr>
          <a:lstStyle/>
          <a:p>
            <a:r>
              <a:rPr lang="en-GB" b="1" i="0" dirty="0">
                <a:solidFill>
                  <a:srgbClr val="4472C4"/>
                </a:solidFill>
                <a:effectLst/>
                <a:latin typeface="Calibri Light" panose="020F0302020204030204" pitchFamily="34" charset="0"/>
              </a:rPr>
              <a:t>AGENDA</a:t>
            </a:r>
            <a:endParaRPr lang="en-US" dirty="0"/>
          </a:p>
        </p:txBody>
      </p:sp>
      <p:sp>
        <p:nvSpPr>
          <p:cNvPr id="3" name="Content Placeholder 2">
            <a:extLst>
              <a:ext uri="{FF2B5EF4-FFF2-40B4-BE49-F238E27FC236}">
                <a16:creationId xmlns:a16="http://schemas.microsoft.com/office/drawing/2014/main" id="{BE2F71AC-53D8-9018-3879-3C3C2C353EB9}"/>
              </a:ext>
            </a:extLst>
          </p:cNvPr>
          <p:cNvSpPr>
            <a:spLocks noGrp="1"/>
          </p:cNvSpPr>
          <p:nvPr>
            <p:ph idx="1"/>
          </p:nvPr>
        </p:nvSpPr>
        <p:spPr>
          <a:xfrm>
            <a:off x="838199" y="1572501"/>
            <a:ext cx="10515600" cy="646331"/>
          </a:xfrm>
        </p:spPr>
        <p:txBody>
          <a:bodyPr>
            <a:normAutofit/>
          </a:bodyPr>
          <a:lstStyle/>
          <a:p>
            <a:pPr marL="0" indent="0">
              <a:buNone/>
            </a:pPr>
            <a:r>
              <a:rPr lang="fr-FR" sz="3200" b="1" dirty="0"/>
              <a:t>2. </a:t>
            </a:r>
            <a:r>
              <a:rPr lang="en-GB" sz="3200" b="1" dirty="0"/>
              <a:t>Snapshot of Côte d’Ivoire Rice Value Chain</a:t>
            </a:r>
            <a:endParaRPr lang="en-US" sz="3200" b="1" dirty="0"/>
          </a:p>
        </p:txBody>
      </p:sp>
      <p:sp>
        <p:nvSpPr>
          <p:cNvPr id="5" name="TextBox 4">
            <a:extLst>
              <a:ext uri="{FF2B5EF4-FFF2-40B4-BE49-F238E27FC236}">
                <a16:creationId xmlns:a16="http://schemas.microsoft.com/office/drawing/2014/main" id="{F47517D6-39E5-103E-7059-861DD67A2D52}"/>
              </a:ext>
            </a:extLst>
          </p:cNvPr>
          <p:cNvSpPr txBox="1"/>
          <p:nvPr/>
        </p:nvSpPr>
        <p:spPr>
          <a:xfrm>
            <a:off x="838199" y="967824"/>
            <a:ext cx="2488096" cy="584775"/>
          </a:xfrm>
          <a:prstGeom prst="rect">
            <a:avLst/>
          </a:prstGeom>
          <a:noFill/>
        </p:spPr>
        <p:txBody>
          <a:bodyPr wrap="square">
            <a:spAutoFit/>
          </a:bodyPr>
          <a:lstStyle/>
          <a:p>
            <a:r>
              <a:rPr lang="en-GB" sz="3200" b="1" dirty="0"/>
              <a:t>1. Context</a:t>
            </a:r>
            <a:endParaRPr lang="en-US" sz="3600" dirty="0"/>
          </a:p>
        </p:txBody>
      </p:sp>
      <p:sp>
        <p:nvSpPr>
          <p:cNvPr id="7" name="TextBox 6">
            <a:extLst>
              <a:ext uri="{FF2B5EF4-FFF2-40B4-BE49-F238E27FC236}">
                <a16:creationId xmlns:a16="http://schemas.microsoft.com/office/drawing/2014/main" id="{F453B847-D899-67B7-8A1C-A426257B9181}"/>
              </a:ext>
            </a:extLst>
          </p:cNvPr>
          <p:cNvSpPr txBox="1"/>
          <p:nvPr/>
        </p:nvSpPr>
        <p:spPr>
          <a:xfrm>
            <a:off x="838199" y="2116025"/>
            <a:ext cx="8305800" cy="584775"/>
          </a:xfrm>
          <a:prstGeom prst="rect">
            <a:avLst/>
          </a:prstGeom>
          <a:noFill/>
        </p:spPr>
        <p:txBody>
          <a:bodyPr wrap="square">
            <a:spAutoFit/>
          </a:bodyPr>
          <a:lstStyle/>
          <a:p>
            <a:r>
              <a:rPr lang="en-GB" sz="3200" b="1" dirty="0"/>
              <a:t>3. China-Africa Rice Value Chain Initiative </a:t>
            </a:r>
            <a:endParaRPr lang="en-US" sz="3200" b="1" dirty="0"/>
          </a:p>
        </p:txBody>
      </p:sp>
      <p:sp>
        <p:nvSpPr>
          <p:cNvPr id="9" name="TextBox 8">
            <a:extLst>
              <a:ext uri="{FF2B5EF4-FFF2-40B4-BE49-F238E27FC236}">
                <a16:creationId xmlns:a16="http://schemas.microsoft.com/office/drawing/2014/main" id="{8765FB9C-2338-B08F-C830-0F5D1C122A82}"/>
              </a:ext>
            </a:extLst>
          </p:cNvPr>
          <p:cNvSpPr txBox="1"/>
          <p:nvPr/>
        </p:nvSpPr>
        <p:spPr>
          <a:xfrm>
            <a:off x="770281" y="2639244"/>
            <a:ext cx="10651435" cy="646331"/>
          </a:xfrm>
          <a:prstGeom prst="rect">
            <a:avLst/>
          </a:prstGeom>
          <a:noFill/>
        </p:spPr>
        <p:txBody>
          <a:bodyPr wrap="square">
            <a:spAutoFit/>
          </a:bodyPr>
          <a:lstStyle/>
          <a:p>
            <a:pPr algn="ctr"/>
            <a:r>
              <a:rPr lang="fr-FR" sz="3600" b="1" dirty="0"/>
              <a:t>4</a:t>
            </a:r>
            <a:r>
              <a:rPr lang="fr-FR" sz="3200" b="1" dirty="0"/>
              <a:t>. Challenges in Rice Value Chain in the North of Côte d’Ivoire</a:t>
            </a:r>
            <a:endParaRPr lang="en-GB" sz="3200" b="1" dirty="0"/>
          </a:p>
        </p:txBody>
      </p:sp>
      <p:sp>
        <p:nvSpPr>
          <p:cNvPr id="11" name="TextBox 10">
            <a:extLst>
              <a:ext uri="{FF2B5EF4-FFF2-40B4-BE49-F238E27FC236}">
                <a16:creationId xmlns:a16="http://schemas.microsoft.com/office/drawing/2014/main" id="{8D23FD37-BD51-CD58-0B37-1F1EC939AF44}"/>
              </a:ext>
            </a:extLst>
          </p:cNvPr>
          <p:cNvSpPr txBox="1"/>
          <p:nvPr/>
        </p:nvSpPr>
        <p:spPr>
          <a:xfrm>
            <a:off x="838199" y="3251914"/>
            <a:ext cx="8507895" cy="535531"/>
          </a:xfrm>
          <a:prstGeom prst="rect">
            <a:avLst/>
          </a:prstGeom>
          <a:noFill/>
        </p:spPr>
        <p:txBody>
          <a:bodyPr wrap="square">
            <a:spAutoFit/>
          </a:bodyPr>
          <a:lstStyle/>
          <a:p>
            <a:pPr>
              <a:lnSpc>
                <a:spcPct val="90000"/>
              </a:lnSpc>
              <a:spcBef>
                <a:spcPct val="0"/>
              </a:spcBef>
              <a:spcAft>
                <a:spcPts val="600"/>
              </a:spcAft>
            </a:pPr>
            <a:r>
              <a:rPr lang="en-US" sz="3200" b="1" kern="1200" dirty="0">
                <a:ea typeface="+mj-ea"/>
                <a:cs typeface="+mj-cs"/>
              </a:rPr>
              <a:t>5. P</a:t>
            </a:r>
            <a:r>
              <a:rPr lang="en-US" altLang="zh-CN" sz="3200" b="1" kern="1200" dirty="0">
                <a:ea typeface="+mj-ea"/>
                <a:cs typeface="+mj-cs"/>
              </a:rPr>
              <a:t>roject Timeline (phase1) </a:t>
            </a:r>
            <a:r>
              <a:rPr lang="en-US" sz="3200" b="1" dirty="0">
                <a:ea typeface="+mj-ea"/>
                <a:cs typeface="+mj-cs"/>
              </a:rPr>
              <a:t>2021-2022</a:t>
            </a:r>
            <a:endParaRPr lang="en-US" sz="3200" b="1" kern="1200" dirty="0">
              <a:ea typeface="+mj-ea"/>
              <a:cs typeface="+mj-cs"/>
            </a:endParaRPr>
          </a:p>
        </p:txBody>
      </p:sp>
      <p:sp>
        <p:nvSpPr>
          <p:cNvPr id="13" name="TextBox 12">
            <a:extLst>
              <a:ext uri="{FF2B5EF4-FFF2-40B4-BE49-F238E27FC236}">
                <a16:creationId xmlns:a16="http://schemas.microsoft.com/office/drawing/2014/main" id="{DFF72354-6A11-0CA6-14EA-58AC976337F6}"/>
              </a:ext>
            </a:extLst>
          </p:cNvPr>
          <p:cNvSpPr txBox="1"/>
          <p:nvPr/>
        </p:nvSpPr>
        <p:spPr>
          <a:xfrm>
            <a:off x="838200" y="3705987"/>
            <a:ext cx="6096000" cy="584775"/>
          </a:xfrm>
          <a:prstGeom prst="rect">
            <a:avLst/>
          </a:prstGeom>
          <a:noFill/>
        </p:spPr>
        <p:txBody>
          <a:bodyPr wrap="square">
            <a:spAutoFit/>
          </a:bodyPr>
          <a:lstStyle/>
          <a:p>
            <a:r>
              <a:rPr lang="en-US" sz="3200" b="1" dirty="0"/>
              <a:t>6. First Phase Harvesting Point</a:t>
            </a:r>
          </a:p>
        </p:txBody>
      </p:sp>
      <p:sp>
        <p:nvSpPr>
          <p:cNvPr id="15" name="TextBox 14">
            <a:extLst>
              <a:ext uri="{FF2B5EF4-FFF2-40B4-BE49-F238E27FC236}">
                <a16:creationId xmlns:a16="http://schemas.microsoft.com/office/drawing/2014/main" id="{7C4033D5-3775-DDEF-2601-EC6D0989A2A9}"/>
              </a:ext>
            </a:extLst>
          </p:cNvPr>
          <p:cNvSpPr txBox="1"/>
          <p:nvPr/>
        </p:nvSpPr>
        <p:spPr>
          <a:xfrm>
            <a:off x="838200" y="4254035"/>
            <a:ext cx="6096000" cy="584775"/>
          </a:xfrm>
          <a:prstGeom prst="rect">
            <a:avLst/>
          </a:prstGeom>
          <a:noFill/>
        </p:spPr>
        <p:txBody>
          <a:bodyPr wrap="square">
            <a:spAutoFit/>
          </a:bodyPr>
          <a:lstStyle/>
          <a:p>
            <a:pPr defTabSz="987552">
              <a:spcAft>
                <a:spcPts val="600"/>
              </a:spcAft>
            </a:pPr>
            <a:r>
              <a:rPr lang="en-US" sz="3200" b="1" kern="1200" dirty="0">
                <a:solidFill>
                  <a:schemeClr val="tx1"/>
                </a:solidFill>
                <a:ea typeface="+mn-ea"/>
                <a:cs typeface="+mn-cs"/>
              </a:rPr>
              <a:t>7. Positive</a:t>
            </a:r>
            <a:r>
              <a:rPr lang="en-US" sz="3200" kern="1200" dirty="0">
                <a:solidFill>
                  <a:srgbClr val="3C4043"/>
                </a:solidFill>
                <a:ea typeface="+mn-ea"/>
                <a:cs typeface="+mn-cs"/>
              </a:rPr>
              <a:t> </a:t>
            </a:r>
            <a:r>
              <a:rPr lang="en-US" sz="3200" b="1" kern="1200" dirty="0">
                <a:solidFill>
                  <a:schemeClr val="tx1"/>
                </a:solidFill>
                <a:ea typeface="+mn-ea"/>
                <a:cs typeface="+mn-cs"/>
              </a:rPr>
              <a:t>Change </a:t>
            </a:r>
            <a:endParaRPr lang="en-US" sz="3200" b="1" dirty="0"/>
          </a:p>
        </p:txBody>
      </p:sp>
      <p:sp>
        <p:nvSpPr>
          <p:cNvPr id="17" name="TextBox 16">
            <a:extLst>
              <a:ext uri="{FF2B5EF4-FFF2-40B4-BE49-F238E27FC236}">
                <a16:creationId xmlns:a16="http://schemas.microsoft.com/office/drawing/2014/main" id="{565391D6-12FC-F0B4-C271-B40D56096C67}"/>
              </a:ext>
            </a:extLst>
          </p:cNvPr>
          <p:cNvSpPr txBox="1"/>
          <p:nvPr/>
        </p:nvSpPr>
        <p:spPr>
          <a:xfrm>
            <a:off x="838199" y="4838810"/>
            <a:ext cx="6384235" cy="535531"/>
          </a:xfrm>
          <a:prstGeom prst="rect">
            <a:avLst/>
          </a:prstGeom>
          <a:noFill/>
        </p:spPr>
        <p:txBody>
          <a:bodyPr wrap="square">
            <a:spAutoFit/>
          </a:bodyPr>
          <a:lstStyle/>
          <a:p>
            <a:pPr>
              <a:lnSpc>
                <a:spcPct val="90000"/>
              </a:lnSpc>
              <a:spcBef>
                <a:spcPct val="0"/>
              </a:spcBef>
              <a:spcAft>
                <a:spcPts val="600"/>
              </a:spcAft>
            </a:pPr>
            <a:r>
              <a:rPr lang="en-US" sz="3200" b="1" dirty="0">
                <a:ea typeface="+mj-ea"/>
                <a:cs typeface="+mj-cs"/>
              </a:rPr>
              <a:t>8. Action plan 2nd phase </a:t>
            </a:r>
            <a:r>
              <a:rPr lang="en-US" sz="3200" b="1" kern="1200" dirty="0">
                <a:ea typeface="+mj-ea"/>
                <a:cs typeface="+mj-cs"/>
              </a:rPr>
              <a:t>2023-2024</a:t>
            </a:r>
          </a:p>
        </p:txBody>
      </p:sp>
      <p:sp>
        <p:nvSpPr>
          <p:cNvPr id="19" name="TextBox 18">
            <a:extLst>
              <a:ext uri="{FF2B5EF4-FFF2-40B4-BE49-F238E27FC236}">
                <a16:creationId xmlns:a16="http://schemas.microsoft.com/office/drawing/2014/main" id="{71DEAEDC-BABB-8EE2-1FFC-719520045AA0}"/>
              </a:ext>
            </a:extLst>
          </p:cNvPr>
          <p:cNvSpPr txBox="1"/>
          <p:nvPr/>
        </p:nvSpPr>
        <p:spPr>
          <a:xfrm>
            <a:off x="838200" y="5349533"/>
            <a:ext cx="6096000" cy="584775"/>
          </a:xfrm>
          <a:prstGeom prst="rect">
            <a:avLst/>
          </a:prstGeom>
          <a:noFill/>
        </p:spPr>
        <p:txBody>
          <a:bodyPr wrap="square">
            <a:spAutoFit/>
          </a:bodyPr>
          <a:lstStyle/>
          <a:p>
            <a:r>
              <a:rPr lang="en-US" sz="3200" b="1" dirty="0"/>
              <a:t>7. Recommendations</a:t>
            </a:r>
            <a:endParaRPr lang="en-US" sz="3200" dirty="0"/>
          </a:p>
        </p:txBody>
      </p:sp>
    </p:spTree>
    <p:extLst>
      <p:ext uri="{BB962C8B-B14F-4D97-AF65-F5344CB8AC3E}">
        <p14:creationId xmlns:p14="http://schemas.microsoft.com/office/powerpoint/2010/main" val="214802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640080" y="325369"/>
            <a:ext cx="4368602" cy="1956841"/>
          </a:xfrm>
        </p:spPr>
        <p:txBody>
          <a:bodyPr anchor="b">
            <a:normAutofit/>
          </a:bodyPr>
          <a:lstStyle/>
          <a:p>
            <a:pPr marL="742950" indent="-742950">
              <a:buFont typeface="+mj-lt"/>
              <a:buAutoNum type="arabicPeriod"/>
            </a:pPr>
            <a:r>
              <a:rPr lang="en-GB" b="1" dirty="0">
                <a:solidFill>
                  <a:srgbClr val="0070C0"/>
                </a:solidFill>
              </a:rPr>
              <a:t>Context</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AB7AE8-B3D6-4A55-BA0A-C943292787A8}"/>
              </a:ext>
            </a:extLst>
          </p:cNvPr>
          <p:cNvSpPr>
            <a:spLocks noGrp="1"/>
          </p:cNvSpPr>
          <p:nvPr>
            <p:ph idx="1"/>
          </p:nvPr>
        </p:nvSpPr>
        <p:spPr>
          <a:xfrm>
            <a:off x="640080" y="2872899"/>
            <a:ext cx="4243589" cy="3320668"/>
          </a:xfrm>
        </p:spPr>
        <p:txBody>
          <a:bodyPr>
            <a:normAutofit/>
          </a:bodyPr>
          <a:lstStyle/>
          <a:p>
            <a:r>
              <a:rPr lang="en-US" sz="2200"/>
              <a:t>80% of agriculture is composed by small holder farmers </a:t>
            </a:r>
          </a:p>
          <a:p>
            <a:r>
              <a:rPr lang="en-US" sz="2200"/>
              <a:t>Weak structuring – informal sector</a:t>
            </a:r>
          </a:p>
          <a:p>
            <a:r>
              <a:rPr lang="en-US" sz="2200"/>
              <a:t>Women represent 90% of agricultural labor forces</a:t>
            </a:r>
          </a:p>
          <a:p>
            <a:r>
              <a:rPr lang="en-US" sz="2200"/>
              <a:t>155</a:t>
            </a:r>
            <a:r>
              <a:rPr lang="en-US" sz="2200" baseline="30000"/>
              <a:t>th</a:t>
            </a:r>
            <a:r>
              <a:rPr lang="en-US" sz="2200"/>
              <a:t> on the Gender Inequality Index</a:t>
            </a:r>
          </a:p>
          <a:p>
            <a:pPr>
              <a:buFont typeface="Wingdings" panose="05000000000000000000" pitchFamily="2" charset="2"/>
              <a:buChar char="q"/>
            </a:pPr>
            <a:endParaRPr lang="en-US" sz="2200"/>
          </a:p>
          <a:p>
            <a:pPr>
              <a:buFont typeface="Wingdings" panose="05000000000000000000" pitchFamily="2" charset="2"/>
              <a:buChar char="q"/>
            </a:pPr>
            <a:endParaRPr lang="en-US" sz="2200"/>
          </a:p>
        </p:txBody>
      </p:sp>
      <p:pic>
        <p:nvPicPr>
          <p:cNvPr id="1026" name="Picture 2">
            <a:extLst>
              <a:ext uri="{FF2B5EF4-FFF2-40B4-BE49-F238E27FC236}">
                <a16:creationId xmlns:a16="http://schemas.microsoft.com/office/drawing/2014/main" id="{B5C42D70-E39B-C125-4EB8-2C50D1187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55" r="23592" b="-1"/>
          <a:stretch/>
        </p:blipFill>
        <p:spPr bwMode="auto">
          <a:xfrm>
            <a:off x="5293255" y="162684"/>
            <a:ext cx="6736136" cy="653263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26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526773" y="178086"/>
            <a:ext cx="11018520" cy="1434415"/>
          </a:xfrm>
        </p:spPr>
        <p:txBody>
          <a:bodyPr anchor="b">
            <a:normAutofit/>
          </a:bodyPr>
          <a:lstStyle/>
          <a:p>
            <a:r>
              <a:rPr lang="en-GB" b="1" dirty="0">
                <a:solidFill>
                  <a:srgbClr val="0070C0"/>
                </a:solidFill>
              </a:rPr>
              <a:t>2. Snapshot of Côte d’Ivoire rice value chain</a:t>
            </a:r>
          </a:p>
        </p:txBody>
      </p:sp>
      <p:sp>
        <p:nvSpPr>
          <p:cNvPr id="3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3">
            <a:extLst>
              <a:ext uri="{FF2B5EF4-FFF2-40B4-BE49-F238E27FC236}">
                <a16:creationId xmlns:a16="http://schemas.microsoft.com/office/drawing/2014/main" id="{F9E5BA64-A683-4CB3-88BA-F1484D291C32}"/>
              </a:ext>
            </a:extLst>
          </p:cNvPr>
          <p:cNvGraphicFramePr>
            <a:graphicFrameLocks noGrp="1"/>
          </p:cNvGraphicFramePr>
          <p:nvPr>
            <p:extLst>
              <p:ext uri="{D42A27DB-BD31-4B8C-83A1-F6EECF244321}">
                <p14:modId xmlns:p14="http://schemas.microsoft.com/office/powerpoint/2010/main" val="2693674477"/>
              </p:ext>
            </p:extLst>
          </p:nvPr>
        </p:nvGraphicFramePr>
        <p:xfrm>
          <a:off x="376888" y="2060184"/>
          <a:ext cx="7996658" cy="4056548"/>
        </p:xfrm>
        <a:graphic>
          <a:graphicData uri="http://schemas.openxmlformats.org/drawingml/2006/table">
            <a:tbl>
              <a:tblPr firstRow="1" bandRow="1">
                <a:tableStyleId>{5C22544A-7EE6-4342-B048-85BDC9FD1C3A}</a:tableStyleId>
              </a:tblPr>
              <a:tblGrid>
                <a:gridCol w="1185870">
                  <a:extLst>
                    <a:ext uri="{9D8B030D-6E8A-4147-A177-3AD203B41FA5}">
                      <a16:colId xmlns:a16="http://schemas.microsoft.com/office/drawing/2014/main" val="3898918316"/>
                    </a:ext>
                  </a:extLst>
                </a:gridCol>
                <a:gridCol w="1766935">
                  <a:extLst>
                    <a:ext uri="{9D8B030D-6E8A-4147-A177-3AD203B41FA5}">
                      <a16:colId xmlns:a16="http://schemas.microsoft.com/office/drawing/2014/main" val="2135218195"/>
                    </a:ext>
                  </a:extLst>
                </a:gridCol>
                <a:gridCol w="1401361">
                  <a:extLst>
                    <a:ext uri="{9D8B030D-6E8A-4147-A177-3AD203B41FA5}">
                      <a16:colId xmlns:a16="http://schemas.microsoft.com/office/drawing/2014/main" val="2376433264"/>
                    </a:ext>
                  </a:extLst>
                </a:gridCol>
                <a:gridCol w="1888791">
                  <a:extLst>
                    <a:ext uri="{9D8B030D-6E8A-4147-A177-3AD203B41FA5}">
                      <a16:colId xmlns:a16="http://schemas.microsoft.com/office/drawing/2014/main" val="128657780"/>
                    </a:ext>
                  </a:extLst>
                </a:gridCol>
                <a:gridCol w="1753701">
                  <a:extLst>
                    <a:ext uri="{9D8B030D-6E8A-4147-A177-3AD203B41FA5}">
                      <a16:colId xmlns:a16="http://schemas.microsoft.com/office/drawing/2014/main" val="1931867306"/>
                    </a:ext>
                  </a:extLst>
                </a:gridCol>
              </a:tblGrid>
              <a:tr h="1448591">
                <a:tc>
                  <a:txBody>
                    <a:bodyPr/>
                    <a:lstStyle/>
                    <a:p>
                      <a:r>
                        <a:rPr lang="fr-FR" sz="2000" dirty="0" err="1"/>
                        <a:t>YearIm</a:t>
                      </a:r>
                      <a:endParaRPr lang="en-GB" sz="2000" dirty="0"/>
                    </a:p>
                  </a:txBody>
                  <a:tcPr/>
                </a:tc>
                <a:tc>
                  <a:txBody>
                    <a:bodyPr/>
                    <a:lstStyle/>
                    <a:p>
                      <a:r>
                        <a:rPr lang="en-GB" sz="2000" dirty="0"/>
                        <a:t>Domestic production of milled rice</a:t>
                      </a:r>
                    </a:p>
                  </a:txBody>
                  <a:tcPr/>
                </a:tc>
                <a:tc>
                  <a:txBody>
                    <a:bodyPr/>
                    <a:lstStyle/>
                    <a:p>
                      <a:pPr algn="ctr"/>
                      <a:r>
                        <a:rPr lang="en-GB" sz="2000" dirty="0"/>
                        <a:t>Imported Rice</a:t>
                      </a:r>
                    </a:p>
                  </a:txBody>
                  <a:tcPr/>
                </a:tc>
                <a:tc>
                  <a:txBody>
                    <a:bodyPr/>
                    <a:lstStyle/>
                    <a:p>
                      <a:pPr algn="ctr"/>
                      <a:r>
                        <a:rPr lang="en-GB" sz="2000" dirty="0"/>
                        <a:t>National consumption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Deficits (Domestic production vs national consumption)</a:t>
                      </a:r>
                    </a:p>
                    <a:p>
                      <a:endParaRPr lang="en-GB" sz="2000" dirty="0"/>
                    </a:p>
                  </a:txBody>
                  <a:tcPr/>
                </a:tc>
                <a:extLst>
                  <a:ext uri="{0D108BD9-81ED-4DB2-BD59-A6C34878D82A}">
                    <a16:rowId xmlns:a16="http://schemas.microsoft.com/office/drawing/2014/main" val="3488720948"/>
                  </a:ext>
                </a:extLst>
              </a:tr>
              <a:tr h="534077">
                <a:tc>
                  <a:txBody>
                    <a:bodyPr/>
                    <a:lstStyle/>
                    <a:p>
                      <a:pPr algn="r" fontAlgn="b"/>
                      <a:r>
                        <a:rPr lang="en-US" sz="2400" u="none" strike="noStrike" dirty="0">
                          <a:effectLst/>
                        </a:rPr>
                        <a:t>2017</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854 330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1 663 537</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2 382 788</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-1 528 458</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29139997"/>
                  </a:ext>
                </a:extLst>
              </a:tr>
              <a:tr h="534077">
                <a:tc>
                  <a:txBody>
                    <a:bodyPr/>
                    <a:lstStyle/>
                    <a:p>
                      <a:pPr algn="r" fontAlgn="b"/>
                      <a:r>
                        <a:rPr lang="en-US" sz="2400" u="none" strike="noStrike" dirty="0">
                          <a:effectLst/>
                        </a:rPr>
                        <a:t>2018</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879 458</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1 746 254</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2 475 624</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-1 596 166</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26274690"/>
                  </a:ext>
                </a:extLst>
              </a:tr>
              <a:tr h="534077">
                <a:tc>
                  <a:txBody>
                    <a:bodyPr/>
                    <a:lstStyle/>
                    <a:p>
                      <a:pPr algn="r" fontAlgn="b"/>
                      <a:r>
                        <a:rPr lang="en-US" sz="2400" u="none" strike="noStrike">
                          <a:effectLst/>
                        </a:rPr>
                        <a:t>2019</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904 585</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1 828 971</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2 568 460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-1 663 875</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35436956"/>
                  </a:ext>
                </a:extLst>
              </a:tr>
              <a:tr h="534077">
                <a:tc>
                  <a:txBody>
                    <a:bodyPr/>
                    <a:lstStyle/>
                    <a:p>
                      <a:pPr algn="r" fontAlgn="b"/>
                      <a:r>
                        <a:rPr lang="en-US" sz="2400" u="none" strike="noStrike">
                          <a:effectLst/>
                        </a:rPr>
                        <a:t>2020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929 712</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1 911 688</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2 661 296</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-1 731 583</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03647393"/>
                  </a:ext>
                </a:extLst>
              </a:tr>
            </a:tbl>
          </a:graphicData>
        </a:graphic>
      </p:graphicFrame>
      <p:sp>
        <p:nvSpPr>
          <p:cNvPr id="10" name="Title 1">
            <a:extLst>
              <a:ext uri="{FF2B5EF4-FFF2-40B4-BE49-F238E27FC236}">
                <a16:creationId xmlns:a16="http://schemas.microsoft.com/office/drawing/2014/main" id="{DF4974C9-0B85-47FD-964E-F5EE4E4DD745}"/>
              </a:ext>
            </a:extLst>
          </p:cNvPr>
          <p:cNvSpPr txBox="1">
            <a:spLocks/>
          </p:cNvSpPr>
          <p:nvPr/>
        </p:nvSpPr>
        <p:spPr>
          <a:xfrm>
            <a:off x="10587556" y="6528444"/>
            <a:ext cx="1784098" cy="341056"/>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solidFill>
                  <a:srgbClr val="0070C0"/>
                </a:solidFill>
              </a:rPr>
              <a:t>Source ADERIZ</a:t>
            </a:r>
          </a:p>
        </p:txBody>
      </p:sp>
      <p:sp>
        <p:nvSpPr>
          <p:cNvPr id="12" name="TextBox 11">
            <a:extLst>
              <a:ext uri="{FF2B5EF4-FFF2-40B4-BE49-F238E27FC236}">
                <a16:creationId xmlns:a16="http://schemas.microsoft.com/office/drawing/2014/main" id="{6BE4B284-C094-42F3-B652-092EC6C3DF2C}"/>
              </a:ext>
            </a:extLst>
          </p:cNvPr>
          <p:cNvSpPr txBox="1"/>
          <p:nvPr/>
        </p:nvSpPr>
        <p:spPr>
          <a:xfrm>
            <a:off x="8373549" y="1768875"/>
            <a:ext cx="3629766" cy="42473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600" dirty="0"/>
              <a:t>Rice is the main cereal consumed by almost the entire population of Côte d'Ivoire </a:t>
            </a:r>
          </a:p>
          <a:p>
            <a:pPr marL="285750" indent="-285750">
              <a:spcAft>
                <a:spcPts val="600"/>
              </a:spcAft>
              <a:buFont typeface="Arial" panose="020B0604020202020204" pitchFamily="34" charset="0"/>
              <a:buChar char="•"/>
            </a:pPr>
            <a:r>
              <a:rPr lang="en-US" sz="2600" dirty="0"/>
              <a:t>National rice production meets less than half of the domestic demand</a:t>
            </a:r>
          </a:p>
          <a:p>
            <a:pPr marL="285750" indent="-285750">
              <a:spcAft>
                <a:spcPts val="600"/>
              </a:spcAft>
              <a:buFont typeface="Arial" panose="020B0604020202020204" pitchFamily="34" charset="0"/>
              <a:buChar char="•"/>
            </a:pPr>
            <a:r>
              <a:rPr lang="en-US" sz="2600" dirty="0"/>
              <a:t>Country depends on massive imports </a:t>
            </a:r>
          </a:p>
        </p:txBody>
      </p:sp>
    </p:spTree>
    <p:extLst>
      <p:ext uri="{BB962C8B-B14F-4D97-AF65-F5344CB8AC3E}">
        <p14:creationId xmlns:p14="http://schemas.microsoft.com/office/powerpoint/2010/main" val="236188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769256" y="174171"/>
            <a:ext cx="4992915" cy="1970806"/>
          </a:xfrm>
        </p:spPr>
        <p:txBody>
          <a:bodyPr anchor="b">
            <a:normAutofit/>
          </a:bodyPr>
          <a:lstStyle/>
          <a:p>
            <a:r>
              <a:rPr lang="en-GB" b="1" dirty="0">
                <a:solidFill>
                  <a:srgbClr val="0070C0"/>
                </a:solidFill>
              </a:rPr>
              <a:t>3. China-Africa Rice Value Chain Initiative </a:t>
            </a:r>
          </a:p>
        </p:txBody>
      </p:sp>
      <p:sp>
        <p:nvSpPr>
          <p:cNvPr id="6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369E1FE9-3D6D-44BF-98F3-7FE7E641292D}"/>
              </a:ext>
            </a:extLst>
          </p:cNvPr>
          <p:cNvSpPr>
            <a:spLocks noGrp="1"/>
          </p:cNvSpPr>
          <p:nvPr>
            <p:ph idx="1"/>
          </p:nvPr>
        </p:nvSpPr>
        <p:spPr>
          <a:xfrm>
            <a:off x="367429" y="2600759"/>
            <a:ext cx="6410742" cy="4257241"/>
          </a:xfrm>
        </p:spPr>
        <p:txBody>
          <a:bodyPr anchor="t">
            <a:normAutofit fontScale="55000" lnSpcReduction="20000"/>
          </a:bodyPr>
          <a:lstStyle/>
          <a:p>
            <a:pPr>
              <a:lnSpc>
                <a:spcPct val="120000"/>
              </a:lnSpc>
            </a:pPr>
            <a:r>
              <a:rPr lang="en-GB" sz="3800" dirty="0"/>
              <a:t>Launched in 2021 and funded by UNOSSC</a:t>
            </a:r>
          </a:p>
          <a:p>
            <a:pPr>
              <a:lnSpc>
                <a:spcPct val="120000"/>
              </a:lnSpc>
            </a:pPr>
            <a:r>
              <a:rPr lang="en-GB" sz="3800" dirty="0"/>
              <a:t>Partners: ADERIZ, AfricaRice, China </a:t>
            </a:r>
            <a:r>
              <a:rPr lang="en-GB" sz="3800" dirty="0" err="1"/>
              <a:t>CoE</a:t>
            </a:r>
            <a:r>
              <a:rPr lang="en-GB" sz="3800" dirty="0"/>
              <a:t>, CERFAM, CICETE, WFP Côte d’Ivoire</a:t>
            </a:r>
          </a:p>
          <a:p>
            <a:pPr>
              <a:lnSpc>
                <a:spcPct val="120000"/>
              </a:lnSpc>
            </a:pPr>
            <a:r>
              <a:rPr lang="en-GB" sz="3800" dirty="0"/>
              <a:t>Project objectives:  </a:t>
            </a:r>
            <a:br>
              <a:rPr lang="en-GB" sz="3800" dirty="0"/>
            </a:br>
            <a:r>
              <a:rPr lang="en-GB" sz="3800" dirty="0"/>
              <a:t>1) Capacity strengthening for rice local producers, </a:t>
            </a:r>
            <a:br>
              <a:rPr lang="en-GB" sz="3800" dirty="0"/>
            </a:br>
            <a:r>
              <a:rPr lang="en-GB" sz="3800" dirty="0"/>
              <a:t>2) Knowledge and technology exchange between Chinese experts and Ivorian stakeholders, </a:t>
            </a:r>
            <a:br>
              <a:rPr lang="en-GB" sz="3800" dirty="0"/>
            </a:br>
            <a:r>
              <a:rPr lang="en-GB" sz="3800" dirty="0"/>
              <a:t>3) Mechanization of rice production and post-harvest management with machines adapted to local context, </a:t>
            </a:r>
            <a:br>
              <a:rPr lang="en-GB" sz="3800" dirty="0"/>
            </a:br>
            <a:r>
              <a:rPr lang="en-GB" sz="3800" dirty="0"/>
              <a:t>4) Setting up a demonstration sites for other producers in the region</a:t>
            </a:r>
          </a:p>
          <a:p>
            <a:endParaRPr lang="en-GB" sz="1700" dirty="0"/>
          </a:p>
        </p:txBody>
      </p:sp>
      <p:pic>
        <p:nvPicPr>
          <p:cNvPr id="7" name="Picture 6">
            <a:extLst>
              <a:ext uri="{FF2B5EF4-FFF2-40B4-BE49-F238E27FC236}">
                <a16:creationId xmlns:a16="http://schemas.microsoft.com/office/drawing/2014/main" id="{7D583D13-EDAE-45B0-905B-82D77955D950}"/>
              </a:ext>
            </a:extLst>
          </p:cNvPr>
          <p:cNvPicPr>
            <a:picLocks noChangeAspect="1"/>
          </p:cNvPicPr>
          <p:nvPr/>
        </p:nvPicPr>
        <p:blipFill rotWithShape="1">
          <a:blip r:embed="rId3">
            <a:extLst>
              <a:ext uri="{28A0092B-C50C-407E-A947-70E740481C1C}">
                <a14:useLocalDpi xmlns:a14="http://schemas.microsoft.com/office/drawing/2010/main" val="0"/>
              </a:ext>
            </a:extLst>
          </a:blip>
          <a:srcRect l="17178" t="146" r="21559" b="-144"/>
          <a:stretch/>
        </p:blipFill>
        <p:spPr>
          <a:xfrm>
            <a:off x="6680641" y="109728"/>
            <a:ext cx="5520504" cy="6758142"/>
          </a:xfrm>
          <a:prstGeom prst="rect">
            <a:avLst/>
          </a:prstGeom>
          <a:noFill/>
        </p:spPr>
      </p:pic>
    </p:spTree>
    <p:extLst>
      <p:ext uri="{BB962C8B-B14F-4D97-AF65-F5344CB8AC3E}">
        <p14:creationId xmlns:p14="http://schemas.microsoft.com/office/powerpoint/2010/main" val="328686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EDE3CA0-0831-48DA-B5ED-3A03363594F4}"/>
              </a:ext>
            </a:extLst>
          </p:cNvPr>
          <p:cNvGrpSpPr/>
          <p:nvPr/>
        </p:nvGrpSpPr>
        <p:grpSpPr>
          <a:xfrm>
            <a:off x="514631" y="2081157"/>
            <a:ext cx="11206428" cy="4170228"/>
            <a:chOff x="514631" y="1592884"/>
            <a:chExt cx="11206428" cy="4170228"/>
          </a:xfrm>
        </p:grpSpPr>
        <p:sp>
          <p:nvSpPr>
            <p:cNvPr id="11" name="正方形/長方形 8">
              <a:extLst>
                <a:ext uri="{FF2B5EF4-FFF2-40B4-BE49-F238E27FC236}">
                  <a16:creationId xmlns:a16="http://schemas.microsoft.com/office/drawing/2014/main" id="{70FB5B1D-E064-426B-B792-A0998C5A06DD}"/>
                </a:ext>
              </a:extLst>
            </p:cNvPr>
            <p:cNvSpPr/>
            <p:nvPr/>
          </p:nvSpPr>
          <p:spPr>
            <a:xfrm>
              <a:off x="1196536" y="1613585"/>
              <a:ext cx="2811766" cy="837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Rice production </a:t>
              </a:r>
            </a:p>
          </p:txBody>
        </p:sp>
        <p:sp>
          <p:nvSpPr>
            <p:cNvPr id="12" name="正方形/長方形 9">
              <a:extLst>
                <a:ext uri="{FF2B5EF4-FFF2-40B4-BE49-F238E27FC236}">
                  <a16:creationId xmlns:a16="http://schemas.microsoft.com/office/drawing/2014/main" id="{099FFEEA-B46B-4487-9A10-5C42EE5CC44C}"/>
                </a:ext>
              </a:extLst>
            </p:cNvPr>
            <p:cNvSpPr/>
            <p:nvPr/>
          </p:nvSpPr>
          <p:spPr>
            <a:xfrm>
              <a:off x="4118626" y="1609969"/>
              <a:ext cx="2326403" cy="9063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Rice </a:t>
              </a:r>
              <a:r>
                <a:rPr kumimoji="1" lang="fr-FR" altLang="ja-JP" b="1" dirty="0" err="1"/>
                <a:t>processing</a:t>
              </a:r>
              <a:endParaRPr kumimoji="1" lang="fr-FR" altLang="ja-JP" b="1" dirty="0"/>
            </a:p>
          </p:txBody>
        </p:sp>
        <p:sp>
          <p:nvSpPr>
            <p:cNvPr id="13" name="正方形/長方形 26">
              <a:extLst>
                <a:ext uri="{FF2B5EF4-FFF2-40B4-BE49-F238E27FC236}">
                  <a16:creationId xmlns:a16="http://schemas.microsoft.com/office/drawing/2014/main" id="{1FF5B279-CF72-49A9-AB41-69EB4BEFDD42}"/>
                </a:ext>
              </a:extLst>
            </p:cNvPr>
            <p:cNvSpPr/>
            <p:nvPr/>
          </p:nvSpPr>
          <p:spPr>
            <a:xfrm>
              <a:off x="4008302" y="1616231"/>
              <a:ext cx="97098" cy="87715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4" name="直線コネクタ 27">
              <a:extLst>
                <a:ext uri="{FF2B5EF4-FFF2-40B4-BE49-F238E27FC236}">
                  <a16:creationId xmlns:a16="http://schemas.microsoft.com/office/drawing/2014/main" id="{F7C3829C-E990-42F7-BAB2-1DF3D614B577}"/>
                </a:ext>
              </a:extLst>
            </p:cNvPr>
            <p:cNvCxnSpPr>
              <a:cxnSpLocks/>
            </p:cNvCxnSpPr>
            <p:nvPr/>
          </p:nvCxnSpPr>
          <p:spPr>
            <a:xfrm flipH="1">
              <a:off x="3164036" y="2469012"/>
              <a:ext cx="870754" cy="315554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正方形/長方形 50">
              <a:extLst>
                <a:ext uri="{FF2B5EF4-FFF2-40B4-BE49-F238E27FC236}">
                  <a16:creationId xmlns:a16="http://schemas.microsoft.com/office/drawing/2014/main" id="{DD7F06E0-728B-468D-84B7-79D0F7F689C5}"/>
                </a:ext>
              </a:extLst>
            </p:cNvPr>
            <p:cNvSpPr/>
            <p:nvPr/>
          </p:nvSpPr>
          <p:spPr>
            <a:xfrm>
              <a:off x="6403367" y="1592884"/>
              <a:ext cx="187806" cy="9365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6" name="直線コネクタ 52">
              <a:extLst>
                <a:ext uri="{FF2B5EF4-FFF2-40B4-BE49-F238E27FC236}">
                  <a16:creationId xmlns:a16="http://schemas.microsoft.com/office/drawing/2014/main" id="{BF1942CF-0B14-4A6D-AF9B-4F452F4BB741}"/>
                </a:ext>
              </a:extLst>
            </p:cNvPr>
            <p:cNvCxnSpPr>
              <a:cxnSpLocks/>
              <a:endCxn id="15" idx="2"/>
            </p:cNvCxnSpPr>
            <p:nvPr/>
          </p:nvCxnSpPr>
          <p:spPr>
            <a:xfrm flipV="1">
              <a:off x="5761156" y="2529455"/>
              <a:ext cx="736114" cy="31089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3">
              <a:extLst>
                <a:ext uri="{FF2B5EF4-FFF2-40B4-BE49-F238E27FC236}">
                  <a16:creationId xmlns:a16="http://schemas.microsoft.com/office/drawing/2014/main" id="{AEC20766-534C-48CB-AEF2-1D0295599E2C}"/>
                </a:ext>
              </a:extLst>
            </p:cNvPr>
            <p:cNvCxnSpPr>
              <a:cxnSpLocks/>
              <a:stCxn id="39" idx="2"/>
            </p:cNvCxnSpPr>
            <p:nvPr/>
          </p:nvCxnSpPr>
          <p:spPr>
            <a:xfrm flipH="1">
              <a:off x="8431785" y="2530935"/>
              <a:ext cx="871743" cy="323217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3" name="テキスト ボックス 17">
              <a:extLst>
                <a:ext uri="{FF2B5EF4-FFF2-40B4-BE49-F238E27FC236}">
                  <a16:creationId xmlns:a16="http://schemas.microsoft.com/office/drawing/2014/main" id="{60AC1A6A-4121-4B2B-A3A2-6B3FF81C0BF1}"/>
                </a:ext>
              </a:extLst>
            </p:cNvPr>
            <p:cNvSpPr txBox="1"/>
            <p:nvPr/>
          </p:nvSpPr>
          <p:spPr>
            <a:xfrm>
              <a:off x="3950917" y="3400796"/>
              <a:ext cx="3070371" cy="523220"/>
            </a:xfrm>
            <a:prstGeom prst="rect">
              <a:avLst/>
            </a:prstGeom>
            <a:noFill/>
          </p:spPr>
          <p:txBody>
            <a:bodyPr wrap="square" rtlCol="0">
              <a:spAutoFit/>
            </a:bodyPr>
            <a:lstStyle/>
            <a:p>
              <a:r>
                <a:rPr lang="fr-FR" altLang="ja-JP" sz="1400" kern="100" dirty="0">
                  <a:effectLst/>
                  <a:latin typeface="Arial" panose="020B0604020202020204" pitchFamily="34" charset="0"/>
                  <a:ea typeface="Calibri" panose="020F0502020204030204" pitchFamily="34" charset="0"/>
                  <a:cs typeface="Times New Roman" panose="02020603050405020304" pitchFamily="18" charset="0"/>
                </a:rPr>
                <a:t> </a:t>
              </a:r>
              <a:r>
                <a:rPr lang="en-GB" sz="1400" dirty="0"/>
                <a:t>Existing equipment not </a:t>
              </a:r>
            </a:p>
            <a:p>
              <a:r>
                <a:rPr lang="en-GB" sz="1400" dirty="0"/>
                <a:t>adapted to the context </a:t>
              </a:r>
            </a:p>
          </p:txBody>
        </p:sp>
        <p:grpSp>
          <p:nvGrpSpPr>
            <p:cNvPr id="19" name="Group 18">
              <a:extLst>
                <a:ext uri="{FF2B5EF4-FFF2-40B4-BE49-F238E27FC236}">
                  <a16:creationId xmlns:a16="http://schemas.microsoft.com/office/drawing/2014/main" id="{FA03DF29-E5D8-4522-9F03-74BDFE9B87C1}"/>
                </a:ext>
              </a:extLst>
            </p:cNvPr>
            <p:cNvGrpSpPr/>
            <p:nvPr/>
          </p:nvGrpSpPr>
          <p:grpSpPr>
            <a:xfrm>
              <a:off x="3962775" y="2978651"/>
              <a:ext cx="2429090" cy="338554"/>
              <a:chOff x="3344986" y="3811066"/>
              <a:chExt cx="2429090" cy="338554"/>
            </a:xfrm>
          </p:grpSpPr>
          <p:sp>
            <p:nvSpPr>
              <p:cNvPr id="81" name="テキスト ボックス 14">
                <a:extLst>
                  <a:ext uri="{FF2B5EF4-FFF2-40B4-BE49-F238E27FC236}">
                    <a16:creationId xmlns:a16="http://schemas.microsoft.com/office/drawing/2014/main" id="{F45E4AEB-4B78-4986-B35E-EBBD831ED533}"/>
                  </a:ext>
                </a:extLst>
              </p:cNvPr>
              <p:cNvSpPr txBox="1"/>
              <p:nvPr/>
            </p:nvSpPr>
            <p:spPr>
              <a:xfrm>
                <a:off x="3385633" y="3811066"/>
                <a:ext cx="2388443" cy="338554"/>
              </a:xfrm>
              <a:prstGeom prst="rect">
                <a:avLst/>
              </a:prstGeom>
              <a:noFill/>
            </p:spPr>
            <p:txBody>
              <a:bodyPr wrap="square" rtlCol="0">
                <a:spAutoFit/>
              </a:bodyPr>
              <a:lstStyle/>
              <a:p>
                <a:r>
                  <a:rPr lang="fr-FR" altLang="ja-JP" sz="16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GB" sz="1400" dirty="0"/>
                  <a:t>Insufficiency of raw materials </a:t>
                </a:r>
              </a:p>
            </p:txBody>
          </p:sp>
          <p:sp>
            <p:nvSpPr>
              <p:cNvPr id="82" name="楕円 65">
                <a:extLst>
                  <a:ext uri="{FF2B5EF4-FFF2-40B4-BE49-F238E27FC236}">
                    <a16:creationId xmlns:a16="http://schemas.microsoft.com/office/drawing/2014/main" id="{DF1E3A0F-67EC-4B85-8533-F7EB25EB6FD3}"/>
                  </a:ext>
                </a:extLst>
              </p:cNvPr>
              <p:cNvSpPr/>
              <p:nvPr/>
            </p:nvSpPr>
            <p:spPr>
              <a:xfrm>
                <a:off x="3344986" y="3926166"/>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Group 19">
              <a:extLst>
                <a:ext uri="{FF2B5EF4-FFF2-40B4-BE49-F238E27FC236}">
                  <a16:creationId xmlns:a16="http://schemas.microsoft.com/office/drawing/2014/main" id="{01B62171-060B-4845-9577-389D2B95D1AF}"/>
                </a:ext>
              </a:extLst>
            </p:cNvPr>
            <p:cNvGrpSpPr/>
            <p:nvPr/>
          </p:nvGrpSpPr>
          <p:grpSpPr>
            <a:xfrm>
              <a:off x="3720533" y="3951675"/>
              <a:ext cx="2482058" cy="307777"/>
              <a:chOff x="2826826" y="5388344"/>
              <a:chExt cx="2482058" cy="307777"/>
            </a:xfrm>
          </p:grpSpPr>
          <p:sp>
            <p:nvSpPr>
              <p:cNvPr id="79" name="テキスト ボックス 19">
                <a:extLst>
                  <a:ext uri="{FF2B5EF4-FFF2-40B4-BE49-F238E27FC236}">
                    <a16:creationId xmlns:a16="http://schemas.microsoft.com/office/drawing/2014/main" id="{0958F5C1-3D16-42EB-A36D-3DCD0316B39D}"/>
                  </a:ext>
                </a:extLst>
              </p:cNvPr>
              <p:cNvSpPr txBox="1"/>
              <p:nvPr/>
            </p:nvSpPr>
            <p:spPr>
              <a:xfrm>
                <a:off x="2901905" y="5388344"/>
                <a:ext cx="2406979" cy="307777"/>
              </a:xfrm>
              <a:prstGeom prst="rect">
                <a:avLst/>
              </a:prstGeom>
              <a:noFill/>
            </p:spPr>
            <p:txBody>
              <a:bodyPr wrap="square" rtlCol="0">
                <a:spAutoFit/>
              </a:bodyPr>
              <a:lstStyle/>
              <a:p>
                <a:r>
                  <a:rPr lang="fr-FR" altLang="ja-JP" sz="1400" kern="100" dirty="0">
                    <a:effectLst/>
                    <a:latin typeface="Arial" panose="020B0604020202020204" pitchFamily="34" charset="0"/>
                    <a:ea typeface="Calibri" panose="020F0502020204030204" pitchFamily="34" charset="0"/>
                    <a:cs typeface="Times New Roman" panose="02020603050405020304" pitchFamily="18" charset="0"/>
                  </a:rPr>
                  <a:t> </a:t>
                </a:r>
                <a:r>
                  <a:rPr lang="en-GB" sz="1400" dirty="0"/>
                  <a:t>Low quality of shelled rice </a:t>
                </a:r>
              </a:p>
            </p:txBody>
          </p:sp>
          <p:sp>
            <p:nvSpPr>
              <p:cNvPr id="80" name="楕円 67">
                <a:extLst>
                  <a:ext uri="{FF2B5EF4-FFF2-40B4-BE49-F238E27FC236}">
                    <a16:creationId xmlns:a16="http://schemas.microsoft.com/office/drawing/2014/main" id="{A3E632D5-BC9B-434D-84DF-7E9F267800C6}"/>
                  </a:ext>
                </a:extLst>
              </p:cNvPr>
              <p:cNvSpPr/>
              <p:nvPr/>
            </p:nvSpPr>
            <p:spPr>
              <a:xfrm>
                <a:off x="2826826" y="5457060"/>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1" name="直線コネクタ 40">
              <a:extLst>
                <a:ext uri="{FF2B5EF4-FFF2-40B4-BE49-F238E27FC236}">
                  <a16:creationId xmlns:a16="http://schemas.microsoft.com/office/drawing/2014/main" id="{5A152B03-6E1A-4EF2-A528-4A703583E85A}"/>
                </a:ext>
              </a:extLst>
            </p:cNvPr>
            <p:cNvCxnSpPr>
              <a:cxnSpLocks/>
            </p:cNvCxnSpPr>
            <p:nvPr/>
          </p:nvCxnSpPr>
          <p:spPr>
            <a:xfrm flipH="1">
              <a:off x="514631" y="2469012"/>
              <a:ext cx="700500" cy="305688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00CBABB-6DB0-417A-9F33-344498A7B156}"/>
                </a:ext>
              </a:extLst>
            </p:cNvPr>
            <p:cNvGrpSpPr/>
            <p:nvPr/>
          </p:nvGrpSpPr>
          <p:grpSpPr>
            <a:xfrm>
              <a:off x="1371614" y="2453908"/>
              <a:ext cx="2804382" cy="317742"/>
              <a:chOff x="540603" y="3232776"/>
              <a:chExt cx="2804382" cy="307777"/>
            </a:xfrm>
          </p:grpSpPr>
          <p:sp>
            <p:nvSpPr>
              <p:cNvPr id="77" name="テキスト ボックス 41">
                <a:extLst>
                  <a:ext uri="{FF2B5EF4-FFF2-40B4-BE49-F238E27FC236}">
                    <a16:creationId xmlns:a16="http://schemas.microsoft.com/office/drawing/2014/main" id="{5816D1C6-0080-4B06-8A5C-22261F5C0F8D}"/>
                  </a:ext>
                </a:extLst>
              </p:cNvPr>
              <p:cNvSpPr txBox="1"/>
              <p:nvPr/>
            </p:nvSpPr>
            <p:spPr>
              <a:xfrm>
                <a:off x="691518" y="3232776"/>
                <a:ext cx="2653467" cy="307777"/>
              </a:xfrm>
              <a:prstGeom prst="rect">
                <a:avLst/>
              </a:prstGeom>
              <a:noFill/>
            </p:spPr>
            <p:txBody>
              <a:bodyPr wrap="square" rtlCol="0">
                <a:spAutoFit/>
              </a:bodyPr>
              <a:lstStyle/>
              <a:p>
                <a:r>
                  <a:rPr lang="fr-FR" sz="1400" dirty="0" err="1"/>
                  <a:t>Undevelopped</a:t>
                </a:r>
                <a:r>
                  <a:rPr lang="fr-FR" sz="1400" dirty="0"/>
                  <a:t> land</a:t>
                </a:r>
                <a:endParaRPr lang="en-GB" sz="1400" dirty="0"/>
              </a:p>
            </p:txBody>
          </p:sp>
          <p:sp>
            <p:nvSpPr>
              <p:cNvPr id="78" name="楕円 69">
                <a:extLst>
                  <a:ext uri="{FF2B5EF4-FFF2-40B4-BE49-F238E27FC236}">
                    <a16:creationId xmlns:a16="http://schemas.microsoft.com/office/drawing/2014/main" id="{AEEF5888-F000-462E-8FF2-ACEC6FE49209}"/>
                  </a:ext>
                </a:extLst>
              </p:cNvPr>
              <p:cNvSpPr/>
              <p:nvPr/>
            </p:nvSpPr>
            <p:spPr>
              <a:xfrm>
                <a:off x="540603" y="3316617"/>
                <a:ext cx="126023" cy="11363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sp>
          <p:nvSpPr>
            <p:cNvPr id="75" name="テキスト ボックス 42">
              <a:extLst>
                <a:ext uri="{FF2B5EF4-FFF2-40B4-BE49-F238E27FC236}">
                  <a16:creationId xmlns:a16="http://schemas.microsoft.com/office/drawing/2014/main" id="{BDBC324B-EF12-422C-952A-739483646DD2}"/>
                </a:ext>
              </a:extLst>
            </p:cNvPr>
            <p:cNvSpPr txBox="1"/>
            <p:nvPr/>
          </p:nvSpPr>
          <p:spPr>
            <a:xfrm>
              <a:off x="1437670" y="2797511"/>
              <a:ext cx="2522444" cy="307777"/>
            </a:xfrm>
            <a:prstGeom prst="rect">
              <a:avLst/>
            </a:prstGeom>
            <a:noFill/>
          </p:spPr>
          <p:txBody>
            <a:bodyPr wrap="square" rtlCol="0">
              <a:spAutoFit/>
            </a:bodyPr>
            <a:lstStyle/>
            <a:p>
              <a:r>
                <a:rPr lang="en-GB" sz="1400" dirty="0"/>
                <a:t>Lack of technical itinerary </a:t>
              </a:r>
            </a:p>
          </p:txBody>
        </p:sp>
        <p:grpSp>
          <p:nvGrpSpPr>
            <p:cNvPr id="24" name="Group 23">
              <a:extLst>
                <a:ext uri="{FF2B5EF4-FFF2-40B4-BE49-F238E27FC236}">
                  <a16:creationId xmlns:a16="http://schemas.microsoft.com/office/drawing/2014/main" id="{5B71DC6C-A146-4317-9CF6-2B0F2573D5CD}"/>
                </a:ext>
              </a:extLst>
            </p:cNvPr>
            <p:cNvGrpSpPr/>
            <p:nvPr/>
          </p:nvGrpSpPr>
          <p:grpSpPr>
            <a:xfrm>
              <a:off x="4084234" y="2673370"/>
              <a:ext cx="3051110" cy="307777"/>
              <a:chOff x="3524818" y="3279452"/>
              <a:chExt cx="3051110" cy="307777"/>
            </a:xfrm>
          </p:grpSpPr>
          <p:sp>
            <p:nvSpPr>
              <p:cNvPr id="73" name="楕円 66">
                <a:extLst>
                  <a:ext uri="{FF2B5EF4-FFF2-40B4-BE49-F238E27FC236}">
                    <a16:creationId xmlns:a16="http://schemas.microsoft.com/office/drawing/2014/main" id="{D935CA45-54A1-4740-8D4F-72F55D4D2218}"/>
                  </a:ext>
                </a:extLst>
              </p:cNvPr>
              <p:cNvSpPr/>
              <p:nvPr/>
            </p:nvSpPr>
            <p:spPr>
              <a:xfrm>
                <a:off x="3524818" y="3366132"/>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テキスト ボックス 14">
                <a:extLst>
                  <a:ext uri="{FF2B5EF4-FFF2-40B4-BE49-F238E27FC236}">
                    <a16:creationId xmlns:a16="http://schemas.microsoft.com/office/drawing/2014/main" id="{7CB11C87-FCC5-499F-BA86-32BB256E6281}"/>
                  </a:ext>
                </a:extLst>
              </p:cNvPr>
              <p:cNvSpPr txBox="1"/>
              <p:nvPr/>
            </p:nvSpPr>
            <p:spPr>
              <a:xfrm>
                <a:off x="3650817" y="3279452"/>
                <a:ext cx="2925111" cy="307777"/>
              </a:xfrm>
              <a:prstGeom prst="rect">
                <a:avLst/>
              </a:prstGeom>
              <a:noFill/>
            </p:spPr>
            <p:txBody>
              <a:bodyPr wrap="square" rtlCol="0">
                <a:spAutoFit/>
              </a:bodyPr>
              <a:lstStyle/>
              <a:p>
                <a:r>
                  <a:rPr lang="en-GB" sz="1400" dirty="0"/>
                  <a:t> Deficient upland technique</a:t>
                </a:r>
              </a:p>
            </p:txBody>
          </p:sp>
        </p:grpSp>
        <p:grpSp>
          <p:nvGrpSpPr>
            <p:cNvPr id="25" name="Group 24">
              <a:extLst>
                <a:ext uri="{FF2B5EF4-FFF2-40B4-BE49-F238E27FC236}">
                  <a16:creationId xmlns:a16="http://schemas.microsoft.com/office/drawing/2014/main" id="{9AAEB10A-044D-4C3C-AA45-A1F55A164322}"/>
                </a:ext>
              </a:extLst>
            </p:cNvPr>
            <p:cNvGrpSpPr/>
            <p:nvPr/>
          </p:nvGrpSpPr>
          <p:grpSpPr>
            <a:xfrm>
              <a:off x="6653838" y="2752336"/>
              <a:ext cx="2369822" cy="307777"/>
              <a:chOff x="7609335" y="3481477"/>
              <a:chExt cx="2008855" cy="307777"/>
            </a:xfrm>
          </p:grpSpPr>
          <p:sp>
            <p:nvSpPr>
              <p:cNvPr id="71" name="テキスト ボックス 53">
                <a:extLst>
                  <a:ext uri="{FF2B5EF4-FFF2-40B4-BE49-F238E27FC236}">
                    <a16:creationId xmlns:a16="http://schemas.microsoft.com/office/drawing/2014/main" id="{8188D101-D160-4147-9446-4C1396FE401C}"/>
                  </a:ext>
                </a:extLst>
              </p:cNvPr>
              <p:cNvSpPr txBox="1"/>
              <p:nvPr/>
            </p:nvSpPr>
            <p:spPr>
              <a:xfrm>
                <a:off x="7763834" y="3481477"/>
                <a:ext cx="1854356" cy="307777"/>
              </a:xfrm>
              <a:prstGeom prst="rect">
                <a:avLst/>
              </a:prstGeom>
              <a:noFill/>
            </p:spPr>
            <p:txBody>
              <a:bodyPr wrap="square" rtlCol="0">
                <a:spAutoFit/>
              </a:bodyPr>
              <a:lstStyle/>
              <a:p>
                <a:r>
                  <a:rPr lang="en-GB" sz="1400" dirty="0"/>
                  <a:t>Mix of different rice variety</a:t>
                </a:r>
              </a:p>
            </p:txBody>
          </p:sp>
          <p:sp>
            <p:nvSpPr>
              <p:cNvPr id="72" name="楕円 63">
                <a:extLst>
                  <a:ext uri="{FF2B5EF4-FFF2-40B4-BE49-F238E27FC236}">
                    <a16:creationId xmlns:a16="http://schemas.microsoft.com/office/drawing/2014/main" id="{4168DD05-081C-4C84-BAA8-F9F592069F5C}"/>
                  </a:ext>
                </a:extLst>
              </p:cNvPr>
              <p:cNvSpPr/>
              <p:nvPr/>
            </p:nvSpPr>
            <p:spPr>
              <a:xfrm>
                <a:off x="7609335" y="3581792"/>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Group 25">
              <a:extLst>
                <a:ext uri="{FF2B5EF4-FFF2-40B4-BE49-F238E27FC236}">
                  <a16:creationId xmlns:a16="http://schemas.microsoft.com/office/drawing/2014/main" id="{E4429B7A-1CA1-4AB9-86FA-70864ECB8AB3}"/>
                </a:ext>
              </a:extLst>
            </p:cNvPr>
            <p:cNvGrpSpPr/>
            <p:nvPr/>
          </p:nvGrpSpPr>
          <p:grpSpPr>
            <a:xfrm>
              <a:off x="6516206" y="3230427"/>
              <a:ext cx="2007762" cy="307777"/>
              <a:chOff x="7471702" y="3959568"/>
              <a:chExt cx="2007762" cy="307777"/>
            </a:xfrm>
          </p:grpSpPr>
          <p:sp>
            <p:nvSpPr>
              <p:cNvPr id="69" name="テキスト ボックス 53">
                <a:extLst>
                  <a:ext uri="{FF2B5EF4-FFF2-40B4-BE49-F238E27FC236}">
                    <a16:creationId xmlns:a16="http://schemas.microsoft.com/office/drawing/2014/main" id="{FBC293BD-295D-4D1E-B1DD-C8EAC4057CA6}"/>
                  </a:ext>
                </a:extLst>
              </p:cNvPr>
              <p:cNvSpPr txBox="1"/>
              <p:nvPr/>
            </p:nvSpPr>
            <p:spPr>
              <a:xfrm>
                <a:off x="7637018" y="3959568"/>
                <a:ext cx="1842446" cy="307777"/>
              </a:xfrm>
              <a:prstGeom prst="rect">
                <a:avLst/>
              </a:prstGeom>
              <a:noFill/>
            </p:spPr>
            <p:txBody>
              <a:bodyPr wrap="square" rtlCol="0">
                <a:spAutoFit/>
              </a:bodyPr>
              <a:lstStyle/>
              <a:p>
                <a:r>
                  <a:rPr lang="en-GB" sz="1400" dirty="0"/>
                  <a:t>High level of impurity</a:t>
                </a:r>
              </a:p>
            </p:txBody>
          </p:sp>
          <p:sp>
            <p:nvSpPr>
              <p:cNvPr id="70" name="楕円 63">
                <a:extLst>
                  <a:ext uri="{FF2B5EF4-FFF2-40B4-BE49-F238E27FC236}">
                    <a16:creationId xmlns:a16="http://schemas.microsoft.com/office/drawing/2014/main" id="{6192C8D7-7DFB-4FD6-B9C6-EB71ED56028B}"/>
                  </a:ext>
                </a:extLst>
              </p:cNvPr>
              <p:cNvSpPr/>
              <p:nvPr/>
            </p:nvSpPr>
            <p:spPr>
              <a:xfrm>
                <a:off x="7471702" y="4041940"/>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Group 26">
              <a:extLst>
                <a:ext uri="{FF2B5EF4-FFF2-40B4-BE49-F238E27FC236}">
                  <a16:creationId xmlns:a16="http://schemas.microsoft.com/office/drawing/2014/main" id="{BA6B49EA-F8B9-4A5E-9524-62552D455DB9}"/>
                </a:ext>
              </a:extLst>
            </p:cNvPr>
            <p:cNvGrpSpPr/>
            <p:nvPr/>
          </p:nvGrpSpPr>
          <p:grpSpPr>
            <a:xfrm>
              <a:off x="6391401" y="3629872"/>
              <a:ext cx="2441454" cy="307777"/>
              <a:chOff x="7346897" y="4359013"/>
              <a:chExt cx="2441454" cy="307777"/>
            </a:xfrm>
          </p:grpSpPr>
          <p:sp>
            <p:nvSpPr>
              <p:cNvPr id="67" name="テキスト ボックス 62">
                <a:extLst>
                  <a:ext uri="{FF2B5EF4-FFF2-40B4-BE49-F238E27FC236}">
                    <a16:creationId xmlns:a16="http://schemas.microsoft.com/office/drawing/2014/main" id="{28F3FA08-4712-42E4-882B-BA828B9F95B9}"/>
                  </a:ext>
                </a:extLst>
              </p:cNvPr>
              <p:cNvSpPr txBox="1"/>
              <p:nvPr/>
            </p:nvSpPr>
            <p:spPr>
              <a:xfrm>
                <a:off x="7489991" y="4359013"/>
                <a:ext cx="22983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Insufficiency of raw materials</a:t>
                </a:r>
              </a:p>
            </p:txBody>
          </p:sp>
          <p:sp>
            <p:nvSpPr>
              <p:cNvPr id="68" name="楕円 63">
                <a:extLst>
                  <a:ext uri="{FF2B5EF4-FFF2-40B4-BE49-F238E27FC236}">
                    <a16:creationId xmlns:a16="http://schemas.microsoft.com/office/drawing/2014/main" id="{57A5F401-EBC9-483C-A0C1-6D5DB554FE3F}"/>
                  </a:ext>
                </a:extLst>
              </p:cNvPr>
              <p:cNvSpPr/>
              <p:nvPr/>
            </p:nvSpPr>
            <p:spPr>
              <a:xfrm>
                <a:off x="7346897" y="4477997"/>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Group 27">
              <a:extLst>
                <a:ext uri="{FF2B5EF4-FFF2-40B4-BE49-F238E27FC236}">
                  <a16:creationId xmlns:a16="http://schemas.microsoft.com/office/drawing/2014/main" id="{1A730A67-B73A-41EE-99CF-4CB30384A696}"/>
                </a:ext>
              </a:extLst>
            </p:cNvPr>
            <p:cNvGrpSpPr/>
            <p:nvPr/>
          </p:nvGrpSpPr>
          <p:grpSpPr>
            <a:xfrm>
              <a:off x="6281017" y="4075533"/>
              <a:ext cx="1995941" cy="307777"/>
              <a:chOff x="7236513" y="4804674"/>
              <a:chExt cx="1995941" cy="307777"/>
            </a:xfrm>
          </p:grpSpPr>
          <p:sp>
            <p:nvSpPr>
              <p:cNvPr id="65" name="テキスト ボックス 62">
                <a:extLst>
                  <a:ext uri="{FF2B5EF4-FFF2-40B4-BE49-F238E27FC236}">
                    <a16:creationId xmlns:a16="http://schemas.microsoft.com/office/drawing/2014/main" id="{8174F62E-8BCA-4A13-881F-67A42D38AA71}"/>
                  </a:ext>
                </a:extLst>
              </p:cNvPr>
              <p:cNvSpPr txBox="1"/>
              <p:nvPr/>
            </p:nvSpPr>
            <p:spPr>
              <a:xfrm>
                <a:off x="7388616" y="4804674"/>
                <a:ext cx="1843838" cy="307777"/>
              </a:xfrm>
              <a:prstGeom prst="rect">
                <a:avLst/>
              </a:prstGeom>
              <a:noFill/>
            </p:spPr>
            <p:txBody>
              <a:bodyPr wrap="square" rtlCol="0">
                <a:spAutoFit/>
              </a:bodyPr>
              <a:lstStyle/>
              <a:p>
                <a:r>
                  <a:rPr lang="en-GB" sz="1400" dirty="0"/>
                  <a:t>High level of crack</a:t>
                </a:r>
              </a:p>
            </p:txBody>
          </p:sp>
          <p:sp>
            <p:nvSpPr>
              <p:cNvPr id="66" name="楕円 63">
                <a:extLst>
                  <a:ext uri="{FF2B5EF4-FFF2-40B4-BE49-F238E27FC236}">
                    <a16:creationId xmlns:a16="http://schemas.microsoft.com/office/drawing/2014/main" id="{BD630411-079C-4063-9FE6-4152D70CFBC8}"/>
                  </a:ext>
                </a:extLst>
              </p:cNvPr>
              <p:cNvSpPr/>
              <p:nvPr/>
            </p:nvSpPr>
            <p:spPr>
              <a:xfrm>
                <a:off x="7236513" y="4912337"/>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9">
              <a:extLst>
                <a:ext uri="{FF2B5EF4-FFF2-40B4-BE49-F238E27FC236}">
                  <a16:creationId xmlns:a16="http://schemas.microsoft.com/office/drawing/2014/main" id="{557F48EC-1964-412F-8934-F627596E29A2}"/>
                </a:ext>
              </a:extLst>
            </p:cNvPr>
            <p:cNvSpPr/>
            <p:nvPr/>
          </p:nvSpPr>
          <p:spPr>
            <a:xfrm>
              <a:off x="9366685" y="1592884"/>
              <a:ext cx="2310944" cy="9483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err="1"/>
                <a:t>Other</a:t>
              </a:r>
              <a:r>
                <a:rPr kumimoji="1" lang="fr-FR" altLang="ja-JP" b="1" dirty="0"/>
                <a:t> challenges</a:t>
              </a:r>
            </a:p>
          </p:txBody>
        </p:sp>
        <p:sp>
          <p:nvSpPr>
            <p:cNvPr id="63" name="テキスト ボックス 42">
              <a:extLst>
                <a:ext uri="{FF2B5EF4-FFF2-40B4-BE49-F238E27FC236}">
                  <a16:creationId xmlns:a16="http://schemas.microsoft.com/office/drawing/2014/main" id="{E76E5F2F-150E-45B7-A193-B2785715C15F}"/>
                </a:ext>
              </a:extLst>
            </p:cNvPr>
            <p:cNvSpPr txBox="1"/>
            <p:nvPr/>
          </p:nvSpPr>
          <p:spPr>
            <a:xfrm>
              <a:off x="1320125" y="3158049"/>
              <a:ext cx="2522444" cy="523220"/>
            </a:xfrm>
            <a:prstGeom prst="rect">
              <a:avLst/>
            </a:prstGeom>
            <a:noFill/>
          </p:spPr>
          <p:txBody>
            <a:bodyPr wrap="square" rtlCol="0">
              <a:spAutoFit/>
            </a:bodyPr>
            <a:lstStyle/>
            <a:p>
              <a:r>
                <a:rPr lang="en-GB" sz="1400" dirty="0"/>
                <a:t>Difficulty to access to quality inputs </a:t>
              </a:r>
            </a:p>
          </p:txBody>
        </p:sp>
        <p:sp>
          <p:nvSpPr>
            <p:cNvPr id="61" name="テキスト ボックス 42">
              <a:extLst>
                <a:ext uri="{FF2B5EF4-FFF2-40B4-BE49-F238E27FC236}">
                  <a16:creationId xmlns:a16="http://schemas.microsoft.com/office/drawing/2014/main" id="{18CD7152-2A30-466B-90A2-5604852B4DFD}"/>
                </a:ext>
              </a:extLst>
            </p:cNvPr>
            <p:cNvSpPr txBox="1"/>
            <p:nvPr/>
          </p:nvSpPr>
          <p:spPr>
            <a:xfrm>
              <a:off x="1236065" y="3628182"/>
              <a:ext cx="2522444" cy="307777"/>
            </a:xfrm>
            <a:prstGeom prst="rect">
              <a:avLst/>
            </a:prstGeom>
            <a:noFill/>
          </p:spPr>
          <p:txBody>
            <a:bodyPr wrap="square" rtlCol="0">
              <a:spAutoFit/>
            </a:bodyPr>
            <a:lstStyle/>
            <a:p>
              <a:r>
                <a:rPr lang="en-GB" sz="1400" dirty="0"/>
                <a:t>High production cost</a:t>
              </a:r>
            </a:p>
          </p:txBody>
        </p:sp>
        <p:sp>
          <p:nvSpPr>
            <p:cNvPr id="59" name="テキスト ボックス 42">
              <a:extLst>
                <a:ext uri="{FF2B5EF4-FFF2-40B4-BE49-F238E27FC236}">
                  <a16:creationId xmlns:a16="http://schemas.microsoft.com/office/drawing/2014/main" id="{63FC6F2D-50DA-4288-99F7-ABF61AA69E6C}"/>
                </a:ext>
              </a:extLst>
            </p:cNvPr>
            <p:cNvSpPr txBox="1"/>
            <p:nvPr/>
          </p:nvSpPr>
          <p:spPr>
            <a:xfrm>
              <a:off x="1099702" y="3916003"/>
              <a:ext cx="2522444" cy="523220"/>
            </a:xfrm>
            <a:prstGeom prst="rect">
              <a:avLst/>
            </a:prstGeom>
            <a:noFill/>
          </p:spPr>
          <p:txBody>
            <a:bodyPr wrap="square" rtlCol="0">
              <a:spAutoFit/>
            </a:bodyPr>
            <a:lstStyle/>
            <a:p>
              <a:r>
                <a:rPr lang="en-GB" sz="1400" dirty="0"/>
                <a:t>Little knowledge of agricultural calendar</a:t>
              </a:r>
            </a:p>
          </p:txBody>
        </p:sp>
        <p:sp>
          <p:nvSpPr>
            <p:cNvPr id="57" name="テキスト ボックス 42">
              <a:extLst>
                <a:ext uri="{FF2B5EF4-FFF2-40B4-BE49-F238E27FC236}">
                  <a16:creationId xmlns:a16="http://schemas.microsoft.com/office/drawing/2014/main" id="{F8F92B61-76BC-423F-AE6C-96464AD3E72A}"/>
                </a:ext>
              </a:extLst>
            </p:cNvPr>
            <p:cNvSpPr txBox="1"/>
            <p:nvPr/>
          </p:nvSpPr>
          <p:spPr>
            <a:xfrm>
              <a:off x="992747" y="4445769"/>
              <a:ext cx="2522444" cy="523220"/>
            </a:xfrm>
            <a:prstGeom prst="rect">
              <a:avLst/>
            </a:prstGeom>
            <a:noFill/>
          </p:spPr>
          <p:txBody>
            <a:bodyPr wrap="square" rtlCol="0">
              <a:spAutoFit/>
            </a:bodyPr>
            <a:lstStyle/>
            <a:p>
              <a:r>
                <a:rPr lang="en-GB" sz="1400" dirty="0"/>
                <a:t>Non-adaptability of farming land</a:t>
              </a:r>
            </a:p>
          </p:txBody>
        </p:sp>
        <p:sp>
          <p:nvSpPr>
            <p:cNvPr id="55" name="テキスト ボックス 42">
              <a:extLst>
                <a:ext uri="{FF2B5EF4-FFF2-40B4-BE49-F238E27FC236}">
                  <a16:creationId xmlns:a16="http://schemas.microsoft.com/office/drawing/2014/main" id="{FAB03854-0F18-4E2B-A7FA-EB05EB5FEF3A}"/>
                </a:ext>
              </a:extLst>
            </p:cNvPr>
            <p:cNvSpPr txBox="1"/>
            <p:nvPr/>
          </p:nvSpPr>
          <p:spPr>
            <a:xfrm>
              <a:off x="875524" y="4936113"/>
              <a:ext cx="2522443" cy="307777"/>
            </a:xfrm>
            <a:prstGeom prst="rect">
              <a:avLst/>
            </a:prstGeom>
            <a:noFill/>
          </p:spPr>
          <p:txBody>
            <a:bodyPr wrap="square" rtlCol="0">
              <a:spAutoFit/>
            </a:bodyPr>
            <a:lstStyle/>
            <a:p>
              <a:r>
                <a:rPr lang="en-GB" sz="1400" dirty="0"/>
                <a:t>Lack of quality seeding system</a:t>
              </a:r>
            </a:p>
          </p:txBody>
        </p:sp>
        <p:sp>
          <p:nvSpPr>
            <p:cNvPr id="53" name="テキスト ボックス 42">
              <a:extLst>
                <a:ext uri="{FF2B5EF4-FFF2-40B4-BE49-F238E27FC236}">
                  <a16:creationId xmlns:a16="http://schemas.microsoft.com/office/drawing/2014/main" id="{A07864C5-C02F-43AB-8741-7961559EA1F9}"/>
                </a:ext>
              </a:extLst>
            </p:cNvPr>
            <p:cNvSpPr txBox="1"/>
            <p:nvPr/>
          </p:nvSpPr>
          <p:spPr>
            <a:xfrm>
              <a:off x="768972" y="5302849"/>
              <a:ext cx="2522444" cy="307777"/>
            </a:xfrm>
            <a:prstGeom prst="rect">
              <a:avLst/>
            </a:prstGeom>
            <a:noFill/>
          </p:spPr>
          <p:txBody>
            <a:bodyPr wrap="square" rtlCol="0">
              <a:spAutoFit/>
            </a:bodyPr>
            <a:lstStyle/>
            <a:p>
              <a:r>
                <a:rPr lang="en-GB" sz="1400" dirty="0"/>
                <a:t>Rice varieties with low yield</a:t>
              </a:r>
            </a:p>
          </p:txBody>
        </p:sp>
        <p:sp>
          <p:nvSpPr>
            <p:cNvPr id="36" name="正方形/長方形 9">
              <a:extLst>
                <a:ext uri="{FF2B5EF4-FFF2-40B4-BE49-F238E27FC236}">
                  <a16:creationId xmlns:a16="http://schemas.microsoft.com/office/drawing/2014/main" id="{C0C5E746-7AB0-4F8A-B9B9-30D14EB7B710}"/>
                </a:ext>
              </a:extLst>
            </p:cNvPr>
            <p:cNvSpPr/>
            <p:nvPr/>
          </p:nvSpPr>
          <p:spPr>
            <a:xfrm>
              <a:off x="6558991" y="1592884"/>
              <a:ext cx="2666725" cy="9483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Distribution </a:t>
              </a:r>
            </a:p>
          </p:txBody>
        </p:sp>
        <p:sp>
          <p:nvSpPr>
            <p:cNvPr id="39" name="正方形/長方形 50">
              <a:extLst>
                <a:ext uri="{FF2B5EF4-FFF2-40B4-BE49-F238E27FC236}">
                  <a16:creationId xmlns:a16="http://schemas.microsoft.com/office/drawing/2014/main" id="{4F7CD8B5-7463-4A5D-9FE6-DB5D898DC9C8}"/>
                </a:ext>
              </a:extLst>
            </p:cNvPr>
            <p:cNvSpPr/>
            <p:nvPr/>
          </p:nvSpPr>
          <p:spPr>
            <a:xfrm>
              <a:off x="9225716" y="1594364"/>
              <a:ext cx="155624" cy="9365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nvGrpSpPr>
            <p:cNvPr id="40" name="Group 39">
              <a:extLst>
                <a:ext uri="{FF2B5EF4-FFF2-40B4-BE49-F238E27FC236}">
                  <a16:creationId xmlns:a16="http://schemas.microsoft.com/office/drawing/2014/main" id="{832C1034-00D2-4DB9-AC45-F8D29128708D}"/>
                </a:ext>
              </a:extLst>
            </p:cNvPr>
            <p:cNvGrpSpPr/>
            <p:nvPr/>
          </p:nvGrpSpPr>
          <p:grpSpPr>
            <a:xfrm>
              <a:off x="9410285" y="2740667"/>
              <a:ext cx="2310774" cy="523220"/>
              <a:chOff x="7599578" y="3481477"/>
              <a:chExt cx="1958801" cy="523220"/>
            </a:xfrm>
            <a:solidFill>
              <a:schemeClr val="accent6"/>
            </a:solidFill>
          </p:grpSpPr>
          <p:sp>
            <p:nvSpPr>
              <p:cNvPr id="51" name="テキスト ボックス 53">
                <a:extLst>
                  <a:ext uri="{FF2B5EF4-FFF2-40B4-BE49-F238E27FC236}">
                    <a16:creationId xmlns:a16="http://schemas.microsoft.com/office/drawing/2014/main" id="{6EF4C07B-2B94-43CD-9F06-550E4023EA92}"/>
                  </a:ext>
                </a:extLst>
              </p:cNvPr>
              <p:cNvSpPr txBox="1"/>
              <p:nvPr/>
            </p:nvSpPr>
            <p:spPr>
              <a:xfrm>
                <a:off x="7763835" y="3481477"/>
                <a:ext cx="1794544" cy="523220"/>
              </a:xfrm>
              <a:prstGeom prst="rect">
                <a:avLst/>
              </a:prstGeom>
              <a:noFill/>
              <a:ln>
                <a:noFill/>
              </a:ln>
            </p:spPr>
            <p:txBody>
              <a:bodyPr wrap="square" rtlCol="0">
                <a:spAutoFit/>
              </a:bodyPr>
              <a:lstStyle/>
              <a:p>
                <a:r>
                  <a:rPr lang="en-GB" sz="1400" dirty="0"/>
                  <a:t>Long lean season (from Oct to May)</a:t>
                </a:r>
              </a:p>
            </p:txBody>
          </p:sp>
          <p:sp>
            <p:nvSpPr>
              <p:cNvPr id="52" name="楕円 63">
                <a:extLst>
                  <a:ext uri="{FF2B5EF4-FFF2-40B4-BE49-F238E27FC236}">
                    <a16:creationId xmlns:a16="http://schemas.microsoft.com/office/drawing/2014/main" id="{4F3D2ECF-C770-432D-B252-1F1211B89DC2}"/>
                  </a:ext>
                </a:extLst>
              </p:cNvPr>
              <p:cNvSpPr/>
              <p:nvPr/>
            </p:nvSpPr>
            <p:spPr>
              <a:xfrm>
                <a:off x="7599578" y="3593461"/>
                <a:ext cx="135757"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Group 40">
              <a:extLst>
                <a:ext uri="{FF2B5EF4-FFF2-40B4-BE49-F238E27FC236}">
                  <a16:creationId xmlns:a16="http://schemas.microsoft.com/office/drawing/2014/main" id="{805E3B77-0EF0-47CD-8E7F-BC074F8CBD46}"/>
                </a:ext>
              </a:extLst>
            </p:cNvPr>
            <p:cNvGrpSpPr/>
            <p:nvPr/>
          </p:nvGrpSpPr>
          <p:grpSpPr>
            <a:xfrm>
              <a:off x="9225717" y="3346171"/>
              <a:ext cx="2376954" cy="523220"/>
              <a:chOff x="7481908" y="4021714"/>
              <a:chExt cx="1997556" cy="523220"/>
            </a:xfrm>
            <a:solidFill>
              <a:schemeClr val="accent6"/>
            </a:solidFill>
          </p:grpSpPr>
          <p:sp>
            <p:nvSpPr>
              <p:cNvPr id="49" name="テキスト ボックス 53">
                <a:extLst>
                  <a:ext uri="{FF2B5EF4-FFF2-40B4-BE49-F238E27FC236}">
                    <a16:creationId xmlns:a16="http://schemas.microsoft.com/office/drawing/2014/main" id="{9A7E47E1-4255-4F76-AC79-3B26713C29C3}"/>
                  </a:ext>
                </a:extLst>
              </p:cNvPr>
              <p:cNvSpPr txBox="1"/>
              <p:nvPr/>
            </p:nvSpPr>
            <p:spPr>
              <a:xfrm>
                <a:off x="7637018" y="4021714"/>
                <a:ext cx="1842446" cy="523220"/>
              </a:xfrm>
              <a:prstGeom prst="rect">
                <a:avLst/>
              </a:prstGeom>
              <a:noFill/>
              <a:ln>
                <a:noFill/>
              </a:ln>
            </p:spPr>
            <p:txBody>
              <a:bodyPr wrap="square" rtlCol="0">
                <a:spAutoFit/>
              </a:bodyPr>
              <a:lstStyle/>
              <a:p>
                <a:r>
                  <a:rPr lang="en-GB" sz="1400" dirty="0"/>
                  <a:t>High soil erosion in some zones</a:t>
                </a:r>
              </a:p>
            </p:txBody>
          </p:sp>
          <p:sp>
            <p:nvSpPr>
              <p:cNvPr id="50" name="楕円 63">
                <a:extLst>
                  <a:ext uri="{FF2B5EF4-FFF2-40B4-BE49-F238E27FC236}">
                    <a16:creationId xmlns:a16="http://schemas.microsoft.com/office/drawing/2014/main" id="{627A329D-B96B-441D-BD78-2CF7A2428A34}"/>
                  </a:ext>
                </a:extLst>
              </p:cNvPr>
              <p:cNvSpPr/>
              <p:nvPr/>
            </p:nvSpPr>
            <p:spPr>
              <a:xfrm>
                <a:off x="7481908" y="4112964"/>
                <a:ext cx="115793"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Group 41">
              <a:extLst>
                <a:ext uri="{FF2B5EF4-FFF2-40B4-BE49-F238E27FC236}">
                  <a16:creationId xmlns:a16="http://schemas.microsoft.com/office/drawing/2014/main" id="{FF2FCAF4-88A3-4212-81EE-646115ED83EF}"/>
                </a:ext>
              </a:extLst>
            </p:cNvPr>
            <p:cNvGrpSpPr/>
            <p:nvPr/>
          </p:nvGrpSpPr>
          <p:grpSpPr>
            <a:xfrm>
              <a:off x="9077150" y="3951675"/>
              <a:ext cx="2451875" cy="307777"/>
              <a:chOff x="7336476" y="4456669"/>
              <a:chExt cx="2451875" cy="307777"/>
            </a:xfrm>
            <a:solidFill>
              <a:schemeClr val="accent6"/>
            </a:solidFill>
          </p:grpSpPr>
          <p:sp>
            <p:nvSpPr>
              <p:cNvPr id="47" name="テキスト ボックス 62">
                <a:extLst>
                  <a:ext uri="{FF2B5EF4-FFF2-40B4-BE49-F238E27FC236}">
                    <a16:creationId xmlns:a16="http://schemas.microsoft.com/office/drawing/2014/main" id="{D5A1856E-D0D8-44B5-8518-022335F85A4E}"/>
                  </a:ext>
                </a:extLst>
              </p:cNvPr>
              <p:cNvSpPr txBox="1"/>
              <p:nvPr/>
            </p:nvSpPr>
            <p:spPr>
              <a:xfrm>
                <a:off x="7489991" y="4456669"/>
                <a:ext cx="2298360" cy="307777"/>
              </a:xfrm>
              <a:prstGeom prst="rect">
                <a:avLst/>
              </a:prstGeom>
              <a:noFill/>
              <a:ln>
                <a:noFill/>
              </a:ln>
            </p:spPr>
            <p:txBody>
              <a:bodyPr wrap="square" rtlCol="0">
                <a:spAutoFit/>
              </a:bodyPr>
              <a:lstStyle/>
              <a:p>
                <a:r>
                  <a:rPr lang="en-US" sz="1400" b="0" i="0" dirty="0">
                    <a:solidFill>
                      <a:srgbClr val="3C4043"/>
                    </a:solidFill>
                    <a:effectLst/>
                    <a:latin typeface="Roboto" panose="02000000000000000000" pitchFamily="2" charset="0"/>
                  </a:rPr>
                  <a:t>Limited weather forecast</a:t>
                </a:r>
                <a:endParaRPr lang="en-GB" sz="1400" dirty="0"/>
              </a:p>
            </p:txBody>
          </p:sp>
          <p:sp>
            <p:nvSpPr>
              <p:cNvPr id="48" name="楕円 63">
                <a:extLst>
                  <a:ext uri="{FF2B5EF4-FFF2-40B4-BE49-F238E27FC236}">
                    <a16:creationId xmlns:a16="http://schemas.microsoft.com/office/drawing/2014/main" id="{90953115-E308-4205-8866-B60BDCD2145A}"/>
                  </a:ext>
                </a:extLst>
              </p:cNvPr>
              <p:cNvSpPr/>
              <p:nvPr/>
            </p:nvSpPr>
            <p:spPr>
              <a:xfrm>
                <a:off x="7336476" y="4566851"/>
                <a:ext cx="130809"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Group 42">
              <a:extLst>
                <a:ext uri="{FF2B5EF4-FFF2-40B4-BE49-F238E27FC236}">
                  <a16:creationId xmlns:a16="http://schemas.microsoft.com/office/drawing/2014/main" id="{B9F8EEEB-CBDC-4506-B86C-A6159941BD13}"/>
                </a:ext>
              </a:extLst>
            </p:cNvPr>
            <p:cNvGrpSpPr/>
            <p:nvPr/>
          </p:nvGrpSpPr>
          <p:grpSpPr>
            <a:xfrm>
              <a:off x="8939893" y="4535613"/>
              <a:ext cx="2298149" cy="523220"/>
              <a:chOff x="7197888" y="4947786"/>
              <a:chExt cx="1999580" cy="523220"/>
            </a:xfrm>
            <a:solidFill>
              <a:schemeClr val="accent6"/>
            </a:solidFill>
          </p:grpSpPr>
          <p:sp>
            <p:nvSpPr>
              <p:cNvPr id="45" name="テキスト ボックス 62">
                <a:extLst>
                  <a:ext uri="{FF2B5EF4-FFF2-40B4-BE49-F238E27FC236}">
                    <a16:creationId xmlns:a16="http://schemas.microsoft.com/office/drawing/2014/main" id="{1DAC179A-8601-44FA-903D-EBCBC71680BE}"/>
                  </a:ext>
                </a:extLst>
              </p:cNvPr>
              <p:cNvSpPr txBox="1"/>
              <p:nvPr/>
            </p:nvSpPr>
            <p:spPr>
              <a:xfrm>
                <a:off x="7353630" y="4947786"/>
                <a:ext cx="1843838" cy="523220"/>
              </a:xfrm>
              <a:prstGeom prst="rect">
                <a:avLst/>
              </a:prstGeom>
              <a:noFill/>
              <a:ln>
                <a:noFill/>
              </a:ln>
            </p:spPr>
            <p:txBody>
              <a:bodyPr wrap="square" rtlCol="0">
                <a:spAutoFit/>
              </a:bodyPr>
              <a:lstStyle/>
              <a:p>
                <a:r>
                  <a:rPr lang="en-US" sz="1400" b="0" i="0" dirty="0">
                    <a:solidFill>
                      <a:srgbClr val="3C4043"/>
                    </a:solidFill>
                    <a:effectLst/>
                    <a:latin typeface="Roboto" panose="02000000000000000000" pitchFamily="2" charset="0"/>
                  </a:rPr>
                  <a:t>Poor distribution of rain due to climate change</a:t>
                </a:r>
                <a:endParaRPr lang="en-GB" sz="1400" dirty="0"/>
              </a:p>
            </p:txBody>
          </p:sp>
          <p:sp>
            <p:nvSpPr>
              <p:cNvPr id="46" name="楕円 63">
                <a:extLst>
                  <a:ext uri="{FF2B5EF4-FFF2-40B4-BE49-F238E27FC236}">
                    <a16:creationId xmlns:a16="http://schemas.microsoft.com/office/drawing/2014/main" id="{D95B667A-3101-4547-916C-A57BBED69657}"/>
                  </a:ext>
                </a:extLst>
              </p:cNvPr>
              <p:cNvSpPr/>
              <p:nvPr/>
            </p:nvSpPr>
            <p:spPr>
              <a:xfrm>
                <a:off x="7197888" y="4947849"/>
                <a:ext cx="126000"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直線コネクタ 40">
              <a:extLst>
                <a:ext uri="{FF2B5EF4-FFF2-40B4-BE49-F238E27FC236}">
                  <a16:creationId xmlns:a16="http://schemas.microsoft.com/office/drawing/2014/main" id="{8B2262BB-3E8C-40BA-9362-3E35E957FB51}"/>
                </a:ext>
              </a:extLst>
            </p:cNvPr>
            <p:cNvCxnSpPr>
              <a:cxnSpLocks/>
            </p:cNvCxnSpPr>
            <p:nvPr/>
          </p:nvCxnSpPr>
          <p:spPr>
            <a:xfrm flipH="1">
              <a:off x="11098510" y="2541235"/>
              <a:ext cx="574751" cy="309720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8" name="Title 1">
            <a:extLst>
              <a:ext uri="{FF2B5EF4-FFF2-40B4-BE49-F238E27FC236}">
                <a16:creationId xmlns:a16="http://schemas.microsoft.com/office/drawing/2014/main" id="{3A4A2E60-E38B-4A36-B3F7-C24A5B4A6797}"/>
              </a:ext>
            </a:extLst>
          </p:cNvPr>
          <p:cNvSpPr txBox="1">
            <a:spLocks/>
          </p:cNvSpPr>
          <p:nvPr/>
        </p:nvSpPr>
        <p:spPr>
          <a:xfrm>
            <a:off x="674643" y="353429"/>
            <a:ext cx="11046417" cy="1265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0070C0"/>
                </a:solidFill>
              </a:rPr>
              <a:t>4. Challenges in </a:t>
            </a:r>
            <a:r>
              <a:rPr lang="fr-FR" b="1" dirty="0" err="1">
                <a:solidFill>
                  <a:srgbClr val="0070C0"/>
                </a:solidFill>
              </a:rPr>
              <a:t>rice</a:t>
            </a:r>
            <a:r>
              <a:rPr lang="fr-FR" b="1" dirty="0">
                <a:solidFill>
                  <a:srgbClr val="0070C0"/>
                </a:solidFill>
              </a:rPr>
              <a:t> value </a:t>
            </a:r>
            <a:r>
              <a:rPr lang="fr-FR" b="1" dirty="0" err="1">
                <a:solidFill>
                  <a:srgbClr val="0070C0"/>
                </a:solidFill>
              </a:rPr>
              <a:t>chain</a:t>
            </a:r>
            <a:r>
              <a:rPr lang="fr-FR" b="1" dirty="0">
                <a:solidFill>
                  <a:srgbClr val="0070C0"/>
                </a:solidFill>
              </a:rPr>
              <a:t> </a:t>
            </a:r>
            <a:br>
              <a:rPr lang="fr-FR" b="1" dirty="0">
                <a:solidFill>
                  <a:srgbClr val="0070C0"/>
                </a:solidFill>
              </a:rPr>
            </a:br>
            <a:r>
              <a:rPr lang="fr-FR" b="1" dirty="0">
                <a:solidFill>
                  <a:srgbClr val="0070C0"/>
                </a:solidFill>
              </a:rPr>
              <a:t>in the North of Côte d’Ivoire</a:t>
            </a:r>
            <a:endParaRPr lang="en-GB" b="1" dirty="0">
              <a:solidFill>
                <a:srgbClr val="0070C0"/>
              </a:solidFill>
            </a:endParaRPr>
          </a:p>
        </p:txBody>
      </p:sp>
      <p:sp>
        <p:nvSpPr>
          <p:cNvPr id="159" name="楕円 69">
            <a:extLst>
              <a:ext uri="{FF2B5EF4-FFF2-40B4-BE49-F238E27FC236}">
                <a16:creationId xmlns:a16="http://schemas.microsoft.com/office/drawing/2014/main" id="{AAB8D87F-C8B5-4080-A41B-93D6133AB0B0}"/>
              </a:ext>
            </a:extLst>
          </p:cNvPr>
          <p:cNvSpPr/>
          <p:nvPr/>
        </p:nvSpPr>
        <p:spPr>
          <a:xfrm>
            <a:off x="1291516" y="3376605"/>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0" name="楕円 69">
            <a:extLst>
              <a:ext uri="{FF2B5EF4-FFF2-40B4-BE49-F238E27FC236}">
                <a16:creationId xmlns:a16="http://schemas.microsoft.com/office/drawing/2014/main" id="{3169D24E-09B9-47FB-B0A0-FD3A24573AE5}"/>
              </a:ext>
            </a:extLst>
          </p:cNvPr>
          <p:cNvSpPr/>
          <p:nvPr/>
        </p:nvSpPr>
        <p:spPr>
          <a:xfrm>
            <a:off x="1084462" y="4196656"/>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1" name="楕円 69">
            <a:extLst>
              <a:ext uri="{FF2B5EF4-FFF2-40B4-BE49-F238E27FC236}">
                <a16:creationId xmlns:a16="http://schemas.microsoft.com/office/drawing/2014/main" id="{879391C5-380C-4429-8DB5-984BB389B806}"/>
              </a:ext>
            </a:extLst>
          </p:cNvPr>
          <p:cNvSpPr/>
          <p:nvPr/>
        </p:nvSpPr>
        <p:spPr>
          <a:xfrm>
            <a:off x="1198511" y="3751867"/>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2" name="楕円 69">
            <a:extLst>
              <a:ext uri="{FF2B5EF4-FFF2-40B4-BE49-F238E27FC236}">
                <a16:creationId xmlns:a16="http://schemas.microsoft.com/office/drawing/2014/main" id="{4D62BA92-CE60-4AA5-93FF-58428029F63C}"/>
              </a:ext>
            </a:extLst>
          </p:cNvPr>
          <p:cNvSpPr/>
          <p:nvPr/>
        </p:nvSpPr>
        <p:spPr>
          <a:xfrm>
            <a:off x="1004706" y="4519454"/>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3" name="楕円 69">
            <a:extLst>
              <a:ext uri="{FF2B5EF4-FFF2-40B4-BE49-F238E27FC236}">
                <a16:creationId xmlns:a16="http://schemas.microsoft.com/office/drawing/2014/main" id="{433E0F46-CA57-49E9-89A9-FBE8B8A3CCB1}"/>
              </a:ext>
            </a:extLst>
          </p:cNvPr>
          <p:cNvSpPr/>
          <p:nvPr/>
        </p:nvSpPr>
        <p:spPr>
          <a:xfrm>
            <a:off x="864877" y="5032634"/>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4" name="楕円 69">
            <a:extLst>
              <a:ext uri="{FF2B5EF4-FFF2-40B4-BE49-F238E27FC236}">
                <a16:creationId xmlns:a16="http://schemas.microsoft.com/office/drawing/2014/main" id="{98480550-2664-420E-8B83-2AF08AFDD3D6}"/>
              </a:ext>
            </a:extLst>
          </p:cNvPr>
          <p:cNvSpPr/>
          <p:nvPr/>
        </p:nvSpPr>
        <p:spPr>
          <a:xfrm>
            <a:off x="671494" y="5880561"/>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5" name="楕円 69">
            <a:extLst>
              <a:ext uri="{FF2B5EF4-FFF2-40B4-BE49-F238E27FC236}">
                <a16:creationId xmlns:a16="http://schemas.microsoft.com/office/drawing/2014/main" id="{762B1A04-882A-46C3-8401-BB53EE210144}"/>
              </a:ext>
            </a:extLst>
          </p:cNvPr>
          <p:cNvSpPr/>
          <p:nvPr/>
        </p:nvSpPr>
        <p:spPr>
          <a:xfrm>
            <a:off x="759897" y="5513208"/>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7" name="楕円 65">
            <a:extLst>
              <a:ext uri="{FF2B5EF4-FFF2-40B4-BE49-F238E27FC236}">
                <a16:creationId xmlns:a16="http://schemas.microsoft.com/office/drawing/2014/main" id="{E8FE2330-B918-4935-97A7-17B0FB20DEB6}"/>
              </a:ext>
            </a:extLst>
          </p:cNvPr>
          <p:cNvSpPr/>
          <p:nvPr/>
        </p:nvSpPr>
        <p:spPr>
          <a:xfrm>
            <a:off x="3876413" y="3956651"/>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337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29D7A36-66A2-4E7B-9A56-01DA4E3AB849}"/>
              </a:ext>
            </a:extLst>
          </p:cNvPr>
          <p:cNvGraphicFramePr/>
          <p:nvPr>
            <p:extLst>
              <p:ext uri="{D42A27DB-BD31-4B8C-83A1-F6EECF244321}">
                <p14:modId xmlns:p14="http://schemas.microsoft.com/office/powerpoint/2010/main" val="145779838"/>
              </p:ext>
            </p:extLst>
          </p:nvPr>
        </p:nvGraphicFramePr>
        <p:xfrm>
          <a:off x="652629" y="783287"/>
          <a:ext cx="1088674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9FA6D127-0E5B-4253-8F8C-4DE5388D80B6}"/>
              </a:ext>
            </a:extLst>
          </p:cNvPr>
          <p:cNvSpPr/>
          <p:nvPr/>
        </p:nvSpPr>
        <p:spPr>
          <a:xfrm>
            <a:off x="5658908"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6CDEA4AD-B065-4131-9EE0-0E54C8B17019}"/>
              </a:ext>
            </a:extLst>
          </p:cNvPr>
          <p:cNvSpPr/>
          <p:nvPr/>
        </p:nvSpPr>
        <p:spPr>
          <a:xfrm>
            <a:off x="3474180"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a:extLst>
              <a:ext uri="{FF2B5EF4-FFF2-40B4-BE49-F238E27FC236}">
                <a16:creationId xmlns:a16="http://schemas.microsoft.com/office/drawing/2014/main" id="{7B190041-1F48-453D-8A8B-989C7647D3A8}"/>
              </a:ext>
            </a:extLst>
          </p:cNvPr>
          <p:cNvSpPr/>
          <p:nvPr/>
        </p:nvSpPr>
        <p:spPr>
          <a:xfrm>
            <a:off x="2381816"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a:extLst>
              <a:ext uri="{FF2B5EF4-FFF2-40B4-BE49-F238E27FC236}">
                <a16:creationId xmlns:a16="http://schemas.microsoft.com/office/drawing/2014/main" id="{AE3103A4-DB73-4999-84D8-935E5F3CDC48}"/>
              </a:ext>
            </a:extLst>
          </p:cNvPr>
          <p:cNvSpPr/>
          <p:nvPr/>
        </p:nvSpPr>
        <p:spPr>
          <a:xfrm>
            <a:off x="7843636"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a:extLst>
              <a:ext uri="{FF2B5EF4-FFF2-40B4-BE49-F238E27FC236}">
                <a16:creationId xmlns:a16="http://schemas.microsoft.com/office/drawing/2014/main" id="{1D6DB672-785E-48A5-B149-15AFE30FC65B}"/>
              </a:ext>
            </a:extLst>
          </p:cNvPr>
          <p:cNvSpPr/>
          <p:nvPr/>
        </p:nvSpPr>
        <p:spPr>
          <a:xfrm>
            <a:off x="8936000"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a:extLst>
              <a:ext uri="{FF2B5EF4-FFF2-40B4-BE49-F238E27FC236}">
                <a16:creationId xmlns:a16="http://schemas.microsoft.com/office/drawing/2014/main" id="{19009AF4-8281-4F82-87FB-99E4C1C2F306}"/>
              </a:ext>
            </a:extLst>
          </p:cNvPr>
          <p:cNvSpPr/>
          <p:nvPr/>
        </p:nvSpPr>
        <p:spPr>
          <a:xfrm>
            <a:off x="4566544"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A31FF1D2-4344-4694-A4A8-C703BB9C9CBF}"/>
              </a:ext>
            </a:extLst>
          </p:cNvPr>
          <p:cNvSpPr/>
          <p:nvPr/>
        </p:nvSpPr>
        <p:spPr>
          <a:xfrm>
            <a:off x="6751272"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7">
            <a:extLst>
              <a:ext uri="{FF2B5EF4-FFF2-40B4-BE49-F238E27FC236}">
                <a16:creationId xmlns:a16="http://schemas.microsoft.com/office/drawing/2014/main" id="{2A33A75D-559D-4358-A0BD-DEB30A1DA815}"/>
              </a:ext>
            </a:extLst>
          </p:cNvPr>
          <p:cNvSpPr/>
          <p:nvPr/>
        </p:nvSpPr>
        <p:spPr>
          <a:xfrm>
            <a:off x="1289452"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allout: Up Arrow 6">
            <a:extLst>
              <a:ext uri="{FF2B5EF4-FFF2-40B4-BE49-F238E27FC236}">
                <a16:creationId xmlns:a16="http://schemas.microsoft.com/office/drawing/2014/main" id="{C879293E-8688-4224-8DB6-AACAD3CB635B}"/>
              </a:ext>
            </a:extLst>
          </p:cNvPr>
          <p:cNvSpPr/>
          <p:nvPr/>
        </p:nvSpPr>
        <p:spPr>
          <a:xfrm>
            <a:off x="754065" y="4011903"/>
            <a:ext cx="1612640"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Late April</a:t>
            </a:r>
            <a:br>
              <a:rPr lang="en-US" sz="1400" b="1" dirty="0">
                <a:solidFill>
                  <a:schemeClr val="tx1"/>
                </a:solidFill>
              </a:rPr>
            </a:br>
            <a:endParaRPr lang="en-US" sz="1400" b="1" dirty="0">
              <a:solidFill>
                <a:schemeClr val="tx1"/>
              </a:solidFill>
            </a:endParaRPr>
          </a:p>
          <a:p>
            <a:pPr algn="ctr"/>
            <a:r>
              <a:rPr lang="en-US" sz="1200" dirty="0">
                <a:solidFill>
                  <a:schemeClr val="tx1"/>
                </a:solidFill>
              </a:rPr>
              <a:t>Visit to a demonstration site established by Chinese experts in CIV </a:t>
            </a:r>
          </a:p>
        </p:txBody>
      </p:sp>
      <p:sp>
        <p:nvSpPr>
          <p:cNvPr id="19" name="Callout: Down Arrow 18">
            <a:extLst>
              <a:ext uri="{FF2B5EF4-FFF2-40B4-BE49-F238E27FC236}">
                <a16:creationId xmlns:a16="http://schemas.microsoft.com/office/drawing/2014/main" id="{56B85784-F2EE-4F2D-93A1-7D92FF1C05DA}"/>
              </a:ext>
            </a:extLst>
          </p:cNvPr>
          <p:cNvSpPr/>
          <p:nvPr/>
        </p:nvSpPr>
        <p:spPr>
          <a:xfrm>
            <a:off x="1874595" y="1453718"/>
            <a:ext cx="1603754"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Early June</a:t>
            </a:r>
          </a:p>
          <a:p>
            <a:pPr algn="ctr"/>
            <a:endParaRPr lang="en-US" sz="1400" u="sng" dirty="0">
              <a:solidFill>
                <a:schemeClr val="tx1"/>
              </a:solidFill>
            </a:endParaRPr>
          </a:p>
          <a:p>
            <a:pPr algn="ctr"/>
            <a:r>
              <a:rPr lang="en-US" sz="1200" dirty="0">
                <a:solidFill>
                  <a:schemeClr val="tx1"/>
                </a:solidFill>
              </a:rPr>
              <a:t>Policy Dialogue on rice value chain with African stakeholders</a:t>
            </a:r>
          </a:p>
        </p:txBody>
      </p:sp>
      <p:sp>
        <p:nvSpPr>
          <p:cNvPr id="20" name="Callout: Up Arrow 19">
            <a:extLst>
              <a:ext uri="{FF2B5EF4-FFF2-40B4-BE49-F238E27FC236}">
                <a16:creationId xmlns:a16="http://schemas.microsoft.com/office/drawing/2014/main" id="{F06B28B9-401C-440D-A2C2-C799C22FC496}"/>
              </a:ext>
            </a:extLst>
          </p:cNvPr>
          <p:cNvSpPr/>
          <p:nvPr/>
        </p:nvSpPr>
        <p:spPr>
          <a:xfrm>
            <a:off x="2938793" y="4021963"/>
            <a:ext cx="1612640" cy="207652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June</a:t>
            </a:r>
          </a:p>
          <a:p>
            <a:pPr algn="ctr"/>
            <a:endParaRPr lang="en-US" sz="1400" u="sng" dirty="0">
              <a:solidFill>
                <a:schemeClr val="tx1"/>
              </a:solidFill>
            </a:endParaRPr>
          </a:p>
          <a:p>
            <a:pPr algn="ctr"/>
            <a:r>
              <a:rPr lang="en-US" sz="1200" dirty="0">
                <a:solidFill>
                  <a:schemeClr val="tx1"/>
                </a:solidFill>
              </a:rPr>
              <a:t>Mission to </a:t>
            </a:r>
            <a:r>
              <a:rPr lang="en-US" sz="1200" dirty="0" err="1">
                <a:solidFill>
                  <a:schemeClr val="tx1"/>
                </a:solidFill>
              </a:rPr>
              <a:t>Korhogo</a:t>
            </a:r>
            <a:r>
              <a:rPr lang="en-US" sz="1200" dirty="0">
                <a:solidFill>
                  <a:schemeClr val="tx1"/>
                </a:solidFill>
              </a:rPr>
              <a:t> for field visit</a:t>
            </a:r>
          </a:p>
        </p:txBody>
      </p:sp>
      <p:sp>
        <p:nvSpPr>
          <p:cNvPr id="21" name="Callout: Down Arrow 20">
            <a:extLst>
              <a:ext uri="{FF2B5EF4-FFF2-40B4-BE49-F238E27FC236}">
                <a16:creationId xmlns:a16="http://schemas.microsoft.com/office/drawing/2014/main" id="{6A9A1C09-4B0E-4E30-BE66-ED9926BE723D}"/>
              </a:ext>
            </a:extLst>
          </p:cNvPr>
          <p:cNvSpPr/>
          <p:nvPr/>
        </p:nvSpPr>
        <p:spPr>
          <a:xfrm>
            <a:off x="6193695" y="1422876"/>
            <a:ext cx="1612640"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Late November</a:t>
            </a:r>
          </a:p>
          <a:p>
            <a:pPr algn="ctr"/>
            <a:r>
              <a:rPr lang="en-US" sz="1200" dirty="0">
                <a:solidFill>
                  <a:schemeClr val="tx1"/>
                </a:solidFill>
              </a:rPr>
              <a:t>On-site PHLM training for local stakeholders (Local communities, gov authorities, NGOs)</a:t>
            </a:r>
          </a:p>
          <a:p>
            <a:pPr algn="ctr"/>
            <a:endParaRPr lang="en-US" sz="1200" dirty="0">
              <a:solidFill>
                <a:schemeClr val="tx1"/>
              </a:solidFill>
            </a:endParaRPr>
          </a:p>
        </p:txBody>
      </p:sp>
      <p:sp>
        <p:nvSpPr>
          <p:cNvPr id="22" name="Callout: Up Arrow 21">
            <a:extLst>
              <a:ext uri="{FF2B5EF4-FFF2-40B4-BE49-F238E27FC236}">
                <a16:creationId xmlns:a16="http://schemas.microsoft.com/office/drawing/2014/main" id="{8611A5E8-C14D-436A-B557-E8A569FF56B9}"/>
              </a:ext>
            </a:extLst>
          </p:cNvPr>
          <p:cNvSpPr/>
          <p:nvPr/>
        </p:nvSpPr>
        <p:spPr>
          <a:xfrm>
            <a:off x="7308249" y="4021963"/>
            <a:ext cx="1612640" cy="208658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Early December</a:t>
            </a:r>
            <a:br>
              <a:rPr lang="en-US" sz="1400" b="1" dirty="0">
                <a:solidFill>
                  <a:schemeClr val="tx1"/>
                </a:solidFill>
              </a:rPr>
            </a:br>
            <a:endParaRPr lang="en-US" sz="1400" b="1" dirty="0">
              <a:solidFill>
                <a:schemeClr val="tx1"/>
              </a:solidFill>
            </a:endParaRPr>
          </a:p>
          <a:p>
            <a:pPr algn="ctr"/>
            <a:r>
              <a:rPr lang="en-US" sz="1200" dirty="0">
                <a:solidFill>
                  <a:schemeClr val="tx1"/>
                </a:solidFill>
              </a:rPr>
              <a:t>Purchase and installation of harvest and post-harvest equipment</a:t>
            </a:r>
          </a:p>
        </p:txBody>
      </p:sp>
      <p:sp>
        <p:nvSpPr>
          <p:cNvPr id="24" name="Callout: Down Arrow 23">
            <a:extLst>
              <a:ext uri="{FF2B5EF4-FFF2-40B4-BE49-F238E27FC236}">
                <a16:creationId xmlns:a16="http://schemas.microsoft.com/office/drawing/2014/main" id="{5F5F89FA-88EC-48D5-AC5E-378900E4045D}"/>
              </a:ext>
            </a:extLst>
          </p:cNvPr>
          <p:cNvSpPr/>
          <p:nvPr/>
        </p:nvSpPr>
        <p:spPr>
          <a:xfrm>
            <a:off x="3887101" y="1430909"/>
            <a:ext cx="1937342" cy="1839676"/>
          </a:xfrm>
          <a:prstGeom prst="downArrowCallout">
            <a:avLst>
              <a:gd name="adj1" fmla="val 23032"/>
              <a:gd name="adj2" fmla="val 25000"/>
              <a:gd name="adj3" fmla="val 25000"/>
              <a:gd name="adj4" fmla="val 649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October</a:t>
            </a:r>
          </a:p>
          <a:p>
            <a:pPr algn="ctr"/>
            <a:endParaRPr lang="en-US" sz="1400" u="sng" dirty="0">
              <a:solidFill>
                <a:schemeClr val="tx1"/>
              </a:solidFill>
            </a:endParaRPr>
          </a:p>
          <a:p>
            <a:pPr algn="ctr"/>
            <a:r>
              <a:rPr lang="en-GB" sz="1200" dirty="0">
                <a:solidFill>
                  <a:schemeClr val="tx1"/>
                </a:solidFill>
              </a:rPr>
              <a:t>Webinar for exchange between stakeholders/experts in rice value chain</a:t>
            </a:r>
          </a:p>
        </p:txBody>
      </p:sp>
      <p:sp>
        <p:nvSpPr>
          <p:cNvPr id="25" name="Callout: Up Arrow 24">
            <a:extLst>
              <a:ext uri="{FF2B5EF4-FFF2-40B4-BE49-F238E27FC236}">
                <a16:creationId xmlns:a16="http://schemas.microsoft.com/office/drawing/2014/main" id="{E6E853AA-5E70-43C6-B34A-89340659D4DE}"/>
              </a:ext>
            </a:extLst>
          </p:cNvPr>
          <p:cNvSpPr/>
          <p:nvPr/>
        </p:nvSpPr>
        <p:spPr>
          <a:xfrm>
            <a:off x="5007661" y="4049975"/>
            <a:ext cx="1937342"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November</a:t>
            </a:r>
            <a:br>
              <a:rPr lang="en-US" sz="1400" b="1" dirty="0">
                <a:solidFill>
                  <a:schemeClr val="tx1"/>
                </a:solidFill>
              </a:rPr>
            </a:br>
            <a:endParaRPr lang="en-US" sz="1400" b="1" dirty="0">
              <a:solidFill>
                <a:schemeClr val="tx1"/>
              </a:solidFill>
            </a:endParaRPr>
          </a:p>
          <a:p>
            <a:pPr algn="ctr"/>
            <a:r>
              <a:rPr lang="en-US" sz="1200" dirty="0">
                <a:solidFill>
                  <a:schemeClr val="tx1"/>
                </a:solidFill>
              </a:rPr>
              <a:t>Joint need assessment with AfricaRice and ADERIEZ</a:t>
            </a:r>
          </a:p>
        </p:txBody>
      </p:sp>
      <p:sp>
        <p:nvSpPr>
          <p:cNvPr id="28" name="Callout: Down Arrow 27">
            <a:extLst>
              <a:ext uri="{FF2B5EF4-FFF2-40B4-BE49-F238E27FC236}">
                <a16:creationId xmlns:a16="http://schemas.microsoft.com/office/drawing/2014/main" id="{A6B67853-4C0E-4F45-8EF4-D195DBD35D8B}"/>
              </a:ext>
            </a:extLst>
          </p:cNvPr>
          <p:cNvSpPr/>
          <p:nvPr/>
        </p:nvSpPr>
        <p:spPr>
          <a:xfrm>
            <a:off x="8237971" y="1443723"/>
            <a:ext cx="1790396"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February 2022</a:t>
            </a:r>
          </a:p>
          <a:p>
            <a:pPr algn="ctr"/>
            <a:endParaRPr lang="en-US" sz="1400" u="sng" dirty="0">
              <a:solidFill>
                <a:schemeClr val="tx1"/>
              </a:solidFill>
            </a:endParaRPr>
          </a:p>
          <a:p>
            <a:pPr algn="ctr"/>
            <a:r>
              <a:rPr lang="en-US" sz="1200" dirty="0">
                <a:solidFill>
                  <a:schemeClr val="tx1"/>
                </a:solidFill>
              </a:rPr>
              <a:t>Online training of local stakeholders by Chinese experts</a:t>
            </a:r>
          </a:p>
        </p:txBody>
      </p:sp>
      <p:sp>
        <p:nvSpPr>
          <p:cNvPr id="23" name="TextBox 22">
            <a:extLst>
              <a:ext uri="{FF2B5EF4-FFF2-40B4-BE49-F238E27FC236}">
                <a16:creationId xmlns:a16="http://schemas.microsoft.com/office/drawing/2014/main" id="{EBEAB062-EB4D-4892-8E48-EDAFC13C95B6}"/>
              </a:ext>
            </a:extLst>
          </p:cNvPr>
          <p:cNvSpPr txBox="1"/>
          <p:nvPr/>
        </p:nvSpPr>
        <p:spPr>
          <a:xfrm>
            <a:off x="255912" y="636418"/>
            <a:ext cx="6125964" cy="744620"/>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3200" b="1" kern="1200" dirty="0">
                <a:solidFill>
                  <a:schemeClr val="accent1"/>
                </a:solidFill>
                <a:latin typeface="+mj-lt"/>
                <a:ea typeface="+mj-ea"/>
                <a:cs typeface="+mj-cs"/>
              </a:rPr>
              <a:t>5. P</a:t>
            </a:r>
            <a:r>
              <a:rPr lang="en-US" altLang="zh-CN" sz="3200" b="1" kern="1200" dirty="0">
                <a:solidFill>
                  <a:schemeClr val="accent1"/>
                </a:solidFill>
                <a:latin typeface="+mj-lt"/>
                <a:ea typeface="+mj-ea"/>
                <a:cs typeface="+mj-cs"/>
              </a:rPr>
              <a:t>roject Timeline (phase1)</a:t>
            </a:r>
          </a:p>
          <a:p>
            <a:pPr>
              <a:lnSpc>
                <a:spcPct val="90000"/>
              </a:lnSpc>
              <a:spcBef>
                <a:spcPct val="0"/>
              </a:spcBef>
              <a:spcAft>
                <a:spcPts val="600"/>
              </a:spcAft>
            </a:pPr>
            <a:r>
              <a:rPr lang="en-US" sz="3200" b="1" dirty="0">
                <a:solidFill>
                  <a:schemeClr val="accent1"/>
                </a:solidFill>
                <a:latin typeface="+mj-lt"/>
                <a:ea typeface="+mj-ea"/>
                <a:cs typeface="+mj-cs"/>
              </a:rPr>
              <a:t>2021-2022</a:t>
            </a:r>
            <a:endParaRPr lang="en-US" sz="3200" b="1" kern="1200" dirty="0">
              <a:solidFill>
                <a:schemeClr val="accent1"/>
              </a:solidFill>
              <a:latin typeface="+mj-lt"/>
              <a:ea typeface="+mj-ea"/>
              <a:cs typeface="+mj-cs"/>
            </a:endParaRPr>
          </a:p>
        </p:txBody>
      </p:sp>
      <p:pic>
        <p:nvPicPr>
          <p:cNvPr id="26" name="Picture 25" descr="Text&#10;&#10;Description automatically generated">
            <a:extLst>
              <a:ext uri="{FF2B5EF4-FFF2-40B4-BE49-F238E27FC236}">
                <a16:creationId xmlns:a16="http://schemas.microsoft.com/office/drawing/2014/main" id="{13CEE022-160D-4BDB-B391-B1A0C0BFDE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2633" y="455027"/>
            <a:ext cx="2524711" cy="468012"/>
          </a:xfrm>
          <a:prstGeom prst="rect">
            <a:avLst/>
          </a:prstGeom>
        </p:spPr>
      </p:pic>
      <p:sp>
        <p:nvSpPr>
          <p:cNvPr id="2" name="Star: 5 Points 1">
            <a:extLst>
              <a:ext uri="{FF2B5EF4-FFF2-40B4-BE49-F238E27FC236}">
                <a16:creationId xmlns:a16="http://schemas.microsoft.com/office/drawing/2014/main" id="{97813493-BBF5-4749-BE99-AB45F47A3055}"/>
              </a:ext>
            </a:extLst>
          </p:cNvPr>
          <p:cNvSpPr/>
          <p:nvPr/>
        </p:nvSpPr>
        <p:spPr>
          <a:xfrm>
            <a:off x="1983849" y="1522238"/>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Star: 5 Points 26">
            <a:extLst>
              <a:ext uri="{FF2B5EF4-FFF2-40B4-BE49-F238E27FC236}">
                <a16:creationId xmlns:a16="http://schemas.microsoft.com/office/drawing/2014/main" id="{F5B0CCD0-D1B6-4776-8398-0DCD60141522}"/>
              </a:ext>
            </a:extLst>
          </p:cNvPr>
          <p:cNvSpPr/>
          <p:nvPr/>
        </p:nvSpPr>
        <p:spPr>
          <a:xfrm>
            <a:off x="8304900" y="1443723"/>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372AAA7A-FAED-4605-ADFD-408A74933BFC}"/>
              </a:ext>
            </a:extLst>
          </p:cNvPr>
          <p:cNvSpPr/>
          <p:nvPr/>
        </p:nvSpPr>
        <p:spPr>
          <a:xfrm>
            <a:off x="10028367"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30" name="Callout: Up Arrow 29">
            <a:extLst>
              <a:ext uri="{FF2B5EF4-FFF2-40B4-BE49-F238E27FC236}">
                <a16:creationId xmlns:a16="http://schemas.microsoft.com/office/drawing/2014/main" id="{B9A26B28-3E52-426E-B293-B7EB787AA3D2}"/>
              </a:ext>
            </a:extLst>
          </p:cNvPr>
          <p:cNvSpPr/>
          <p:nvPr/>
        </p:nvSpPr>
        <p:spPr>
          <a:xfrm>
            <a:off x="9342634" y="4011902"/>
            <a:ext cx="1937342"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March 2022</a:t>
            </a:r>
            <a:br>
              <a:rPr lang="en-US" sz="1400" b="1" dirty="0">
                <a:solidFill>
                  <a:schemeClr val="tx1"/>
                </a:solidFill>
              </a:rPr>
            </a:br>
            <a:endParaRPr lang="en-US" sz="1400" b="1" dirty="0">
              <a:solidFill>
                <a:schemeClr val="tx1"/>
              </a:solidFill>
            </a:endParaRPr>
          </a:p>
          <a:p>
            <a:pPr algn="ctr"/>
            <a:r>
              <a:rPr lang="en-US" sz="1200" dirty="0">
                <a:solidFill>
                  <a:schemeClr val="tx1"/>
                </a:solidFill>
              </a:rPr>
              <a:t>Distribution of quality seeds and inputs to target farmer groups</a:t>
            </a:r>
          </a:p>
        </p:txBody>
      </p:sp>
      <p:sp>
        <p:nvSpPr>
          <p:cNvPr id="31" name="Star: 5 Points 30">
            <a:extLst>
              <a:ext uri="{FF2B5EF4-FFF2-40B4-BE49-F238E27FC236}">
                <a16:creationId xmlns:a16="http://schemas.microsoft.com/office/drawing/2014/main" id="{725A65E8-EB24-4FDA-97AC-21445E349776}"/>
              </a:ext>
            </a:extLst>
          </p:cNvPr>
          <p:cNvSpPr/>
          <p:nvPr/>
        </p:nvSpPr>
        <p:spPr>
          <a:xfrm>
            <a:off x="5043145" y="4848296"/>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tar: 5 Points 32">
            <a:extLst>
              <a:ext uri="{FF2B5EF4-FFF2-40B4-BE49-F238E27FC236}">
                <a16:creationId xmlns:a16="http://schemas.microsoft.com/office/drawing/2014/main" id="{BEF5F963-5C87-46C4-8B49-6D4D3CD7B471}"/>
              </a:ext>
            </a:extLst>
          </p:cNvPr>
          <p:cNvSpPr/>
          <p:nvPr/>
        </p:nvSpPr>
        <p:spPr>
          <a:xfrm>
            <a:off x="9361777" y="4722258"/>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34" descr="A picture containing logo&#10;&#10;Description automatically generated">
            <a:extLst>
              <a:ext uri="{FF2B5EF4-FFF2-40B4-BE49-F238E27FC236}">
                <a16:creationId xmlns:a16="http://schemas.microsoft.com/office/drawing/2014/main" id="{A4B7310D-761F-430D-B23F-4DD3D7E58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9726" y="97767"/>
            <a:ext cx="2757207" cy="1070915"/>
          </a:xfrm>
          <a:prstGeom prst="rect">
            <a:avLst/>
          </a:prstGeom>
        </p:spPr>
      </p:pic>
      <p:pic>
        <p:nvPicPr>
          <p:cNvPr id="34" name="图片 2">
            <a:extLst>
              <a:ext uri="{FF2B5EF4-FFF2-40B4-BE49-F238E27FC236}">
                <a16:creationId xmlns:a16="http://schemas.microsoft.com/office/drawing/2014/main" id="{744A536E-E307-44CB-A4CE-9A23329208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9645" y="354965"/>
            <a:ext cx="1089122" cy="578272"/>
          </a:xfrm>
          <a:prstGeom prst="rect">
            <a:avLst/>
          </a:prstGeom>
        </p:spPr>
      </p:pic>
      <p:sp>
        <p:nvSpPr>
          <p:cNvPr id="32" name="Star: 5 Points 31">
            <a:extLst>
              <a:ext uri="{FF2B5EF4-FFF2-40B4-BE49-F238E27FC236}">
                <a16:creationId xmlns:a16="http://schemas.microsoft.com/office/drawing/2014/main" id="{985CBE12-2F5D-491C-AC67-E7E13EFCF048}"/>
              </a:ext>
            </a:extLst>
          </p:cNvPr>
          <p:cNvSpPr/>
          <p:nvPr/>
        </p:nvSpPr>
        <p:spPr>
          <a:xfrm>
            <a:off x="6138135" y="1404703"/>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6332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A3CD1DA5-4C28-2958-E454-4396929A18FD}"/>
              </a:ext>
            </a:extLst>
          </p:cNvPr>
          <p:cNvGraphicFramePr>
            <a:graphicFrameLocks noGrp="1"/>
          </p:cNvGraphicFramePr>
          <p:nvPr>
            <p:extLst>
              <p:ext uri="{D42A27DB-BD31-4B8C-83A1-F6EECF244321}">
                <p14:modId xmlns:p14="http://schemas.microsoft.com/office/powerpoint/2010/main" val="4244232946"/>
              </p:ext>
            </p:extLst>
          </p:nvPr>
        </p:nvGraphicFramePr>
        <p:xfrm>
          <a:off x="972457" y="872945"/>
          <a:ext cx="9615714" cy="5664245"/>
        </p:xfrm>
        <a:graphic>
          <a:graphicData uri="http://schemas.openxmlformats.org/drawingml/2006/table">
            <a:tbl>
              <a:tblPr firstRow="1" bandRow="1">
                <a:tableStyleId>{5C22544A-7EE6-4342-B048-85BDC9FD1C3A}</a:tableStyleId>
              </a:tblPr>
              <a:tblGrid>
                <a:gridCol w="372823">
                  <a:extLst>
                    <a:ext uri="{9D8B030D-6E8A-4147-A177-3AD203B41FA5}">
                      <a16:colId xmlns:a16="http://schemas.microsoft.com/office/drawing/2014/main" val="2814303630"/>
                    </a:ext>
                  </a:extLst>
                </a:gridCol>
                <a:gridCol w="1104014">
                  <a:extLst>
                    <a:ext uri="{9D8B030D-6E8A-4147-A177-3AD203B41FA5}">
                      <a16:colId xmlns:a16="http://schemas.microsoft.com/office/drawing/2014/main" val="115401177"/>
                    </a:ext>
                  </a:extLst>
                </a:gridCol>
                <a:gridCol w="1237394">
                  <a:extLst>
                    <a:ext uri="{9D8B030D-6E8A-4147-A177-3AD203B41FA5}">
                      <a16:colId xmlns:a16="http://schemas.microsoft.com/office/drawing/2014/main" val="247116614"/>
                    </a:ext>
                  </a:extLst>
                </a:gridCol>
                <a:gridCol w="967392">
                  <a:extLst>
                    <a:ext uri="{9D8B030D-6E8A-4147-A177-3AD203B41FA5}">
                      <a16:colId xmlns:a16="http://schemas.microsoft.com/office/drawing/2014/main" val="2867300509"/>
                    </a:ext>
                  </a:extLst>
                </a:gridCol>
                <a:gridCol w="1118102">
                  <a:extLst>
                    <a:ext uri="{9D8B030D-6E8A-4147-A177-3AD203B41FA5}">
                      <a16:colId xmlns:a16="http://schemas.microsoft.com/office/drawing/2014/main" val="764375585"/>
                    </a:ext>
                  </a:extLst>
                </a:gridCol>
                <a:gridCol w="1512739">
                  <a:extLst>
                    <a:ext uri="{9D8B030D-6E8A-4147-A177-3AD203B41FA5}">
                      <a16:colId xmlns:a16="http://schemas.microsoft.com/office/drawing/2014/main" val="2819704306"/>
                    </a:ext>
                  </a:extLst>
                </a:gridCol>
                <a:gridCol w="1418138">
                  <a:extLst>
                    <a:ext uri="{9D8B030D-6E8A-4147-A177-3AD203B41FA5}">
                      <a16:colId xmlns:a16="http://schemas.microsoft.com/office/drawing/2014/main" val="1859468689"/>
                    </a:ext>
                  </a:extLst>
                </a:gridCol>
                <a:gridCol w="1885112">
                  <a:extLst>
                    <a:ext uri="{9D8B030D-6E8A-4147-A177-3AD203B41FA5}">
                      <a16:colId xmlns:a16="http://schemas.microsoft.com/office/drawing/2014/main" val="631924885"/>
                    </a:ext>
                  </a:extLst>
                </a:gridCol>
              </a:tblGrid>
              <a:tr h="1035513">
                <a:tc>
                  <a:txBody>
                    <a:bodyPr/>
                    <a:lstStyle/>
                    <a:p>
                      <a:pPr algn="ctr" rtl="0" fontAlgn="ctr"/>
                      <a:r>
                        <a:rPr lang="en-US" sz="1600" u="none" strike="noStrike" dirty="0">
                          <a:effectLst/>
                        </a:rPr>
                        <a:t>N°</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Localities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Land </a:t>
                      </a:r>
                      <a:r>
                        <a:rPr lang="en-US" sz="1600" u="none" strike="noStrike" dirty="0" err="1">
                          <a:effectLst/>
                        </a:rPr>
                        <a:t>caracteristics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Rice seed variety</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Planted areas (ha)</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Total production  (Kg) </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t"/>
                      <a:r>
                        <a:rPr lang="en-US" sz="1600" b="0" i="0" u="none" strike="noStrike" dirty="0">
                          <a:solidFill>
                            <a:schemeClr val="bg1"/>
                          </a:solidFill>
                          <a:effectLst/>
                          <a:latin typeface="Calibri" panose="020F0502020204030204" pitchFamily="34" charset="0"/>
                        </a:rPr>
                        <a:t>Quantities</a:t>
                      </a:r>
                      <a:r>
                        <a:rPr lang="en-US" sz="1600" b="0" i="0" u="none" strike="noStrike" dirty="0">
                          <a:solidFill>
                            <a:srgbClr val="000000"/>
                          </a:solidFill>
                          <a:effectLst/>
                          <a:latin typeface="Calibri" panose="020F0502020204030204" pitchFamily="34" charset="0"/>
                        </a:rPr>
                        <a:t> </a:t>
                      </a:r>
                      <a:r>
                        <a:rPr lang="en-US" sz="1600" b="0" i="0" u="none" strike="noStrike" dirty="0">
                          <a:solidFill>
                            <a:schemeClr val="bg1"/>
                          </a:solidFill>
                          <a:effectLst/>
                          <a:latin typeface="Calibri" panose="020F0502020204030204" pitchFamily="34" charset="0"/>
                        </a:rPr>
                        <a:t>available for their school  canteens</a:t>
                      </a:r>
                      <a:endParaRPr lang="fr-FR" sz="1600" b="0" i="0" u="none" strike="noStrike" dirty="0">
                        <a:solidFill>
                          <a:schemeClr val="bg1"/>
                        </a:solidFill>
                        <a:effectLst/>
                        <a:latin typeface="Calibri" panose="020F0502020204030204" pitchFamily="34" charset="0"/>
                      </a:endParaRPr>
                    </a:p>
                  </a:txBody>
                  <a:tcPr marL="0" marR="0" marT="0" marB="0"/>
                </a:tc>
                <a:tc>
                  <a:txBody>
                    <a:bodyPr/>
                    <a:lstStyle/>
                    <a:p>
                      <a:pPr algn="ctr" rtl="0" fontAlgn="ctr"/>
                      <a:r>
                        <a:rPr lang="en-US" sz="1600" u="none" strike="noStrike" dirty="0">
                          <a:effectLst/>
                        </a:rPr>
                        <a:t>Observation</a:t>
                      </a:r>
                      <a:endParaRPr lang="en-US"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224477762"/>
                  </a:ext>
                </a:extLst>
              </a:tr>
              <a:tr h="573826">
                <a:tc rowSpan="2">
                  <a:txBody>
                    <a:bodyPr/>
                    <a:lstStyle/>
                    <a:p>
                      <a:pPr algn="ctr" rtl="0" fontAlgn="ctr"/>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0" marR="0" marT="0" marB="0" anchor="ctr"/>
                </a:tc>
                <a:tc rowSpan="2">
                  <a:txBody>
                    <a:bodyPr/>
                    <a:lstStyle/>
                    <a:p>
                      <a:pPr algn="ctr" rtl="0" fontAlgn="ctr"/>
                      <a:r>
                        <a:rPr lang="en-US" sz="1600" u="none" strike="noStrike" dirty="0" err="1">
                          <a:effectLst/>
                        </a:rPr>
                        <a:t>Maranana</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Upland rice</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err="1">
                          <a:effectLst/>
                        </a:rPr>
                        <a:t>Nérica</a:t>
                      </a:r>
                      <a:r>
                        <a:rPr lang="en-US" sz="1600" u="none" strike="noStrike" dirty="0">
                          <a:effectLst/>
                        </a:rPr>
                        <a:t> 4</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l" rtl="0" fontAlgn="ctr"/>
                      <a:r>
                        <a:rPr lang="en-US" sz="1600" u="none" strike="noStrike">
                          <a:effectLst/>
                        </a:rPr>
                        <a:t>6842</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l" rtl="0" fontAlgn="ctr"/>
                      <a:r>
                        <a:rPr lang="en-US" sz="1600" u="none" strike="noStrike">
                          <a:effectLst/>
                        </a:rPr>
                        <a:t>823</a:t>
                      </a:r>
                      <a:endParaRPr lang="en-US" sz="1600" b="0" i="0" u="none" strike="noStrike">
                        <a:solidFill>
                          <a:srgbClr val="000000"/>
                        </a:solidFill>
                        <a:effectLst/>
                        <a:latin typeface="Calibri" panose="020F0502020204030204" pitchFamily="34" charset="0"/>
                      </a:endParaRPr>
                    </a:p>
                  </a:txBody>
                  <a:tcPr marL="0" marR="0" marT="0" marB="0" anchor="ctr"/>
                </a:tc>
                <a:tc rowSpan="2">
                  <a:txBody>
                    <a:bodyPr/>
                    <a:lstStyle/>
                    <a:p>
                      <a:pPr algn="ctr" rtl="0" fontAlgn="t"/>
                      <a:r>
                        <a:rPr lang="en-US" sz="1600" u="none" strike="noStrike">
                          <a:effectLst/>
                        </a:rPr>
                        <a:t>Good trend compared to data from the previous campaign, but poor rainfall distribution</a:t>
                      </a:r>
                      <a:endParaRPr lang="en-US" sz="1600" b="0" i="0" u="none" strike="noStrike">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861213431"/>
                  </a:ext>
                </a:extLst>
              </a:tr>
              <a:tr h="716457">
                <a:tc vMerge="1">
                  <a:txBody>
                    <a:bodyPr/>
                    <a:lstStyle/>
                    <a:p>
                      <a:endParaRPr lang="en-US"/>
                    </a:p>
                  </a:txBody>
                  <a:tcPr/>
                </a:tc>
                <a:tc vMerge="1">
                  <a:txBody>
                    <a:bodyPr/>
                    <a:lstStyle/>
                    <a:p>
                      <a:endParaRPr lang="en-US"/>
                    </a:p>
                  </a:txBody>
                  <a:tcPr/>
                </a:tc>
                <a:tc>
                  <a:txBody>
                    <a:bodyPr/>
                    <a:lstStyle/>
                    <a:p>
                      <a:pPr algn="ctr" rtl="0" fontAlgn="ctr"/>
                      <a:r>
                        <a:rPr lang="en-US" sz="1600" u="none" strike="noStrike" dirty="0">
                          <a:effectLst/>
                        </a:rPr>
                        <a:t>Lowland rice</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C26</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3106</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506</a:t>
                      </a:r>
                      <a:endParaRPr lang="en-US" sz="16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510559159"/>
                  </a:ext>
                </a:extLst>
              </a:tr>
              <a:tr h="517756">
                <a:tc rowSpan="2">
                  <a:txBody>
                    <a:bodyPr/>
                    <a:lstStyle/>
                    <a:p>
                      <a:pPr algn="ctr" rtl="0" fontAlgn="ctr"/>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0" marR="0" marT="0" marB="0" anchor="ctr"/>
                </a:tc>
                <a:tc rowSpan="2">
                  <a:txBody>
                    <a:bodyPr/>
                    <a:lstStyle/>
                    <a:p>
                      <a:pPr algn="ctr" rtl="0" fontAlgn="ctr"/>
                      <a:r>
                        <a:rPr lang="en-US" sz="1600" u="none" strike="noStrike">
                          <a:effectLst/>
                        </a:rPr>
                        <a:t>Kantara</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Upland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err="1">
                          <a:effectLst/>
                        </a:rPr>
                        <a:t>Nerica</a:t>
                      </a:r>
                      <a:r>
                        <a:rPr lang="en-US" sz="1600" u="none" strike="noStrike" dirty="0">
                          <a:effectLst/>
                        </a:rPr>
                        <a:t> 4</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1902</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0" marR="0" marT="0" marB="0" anchor="ctr"/>
                </a:tc>
                <a:tc rowSpan="2">
                  <a:txBody>
                    <a:bodyPr/>
                    <a:lstStyle/>
                    <a:p>
                      <a:pPr algn="ctr" rtl="0" fontAlgn="t"/>
                      <a:r>
                        <a:rPr lang="en-US" sz="1600" u="none" strike="noStrike" dirty="0">
                          <a:effectLst/>
                        </a:rPr>
                        <a:t>Good trend compared to data from the previous campaign</a:t>
                      </a:r>
                      <a:endParaRPr lang="en-US" sz="16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935569426"/>
                  </a:ext>
                </a:extLst>
              </a:tr>
              <a:tr h="544977">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Lowland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C 26</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11406</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160540156"/>
                  </a:ext>
                </a:extLst>
              </a:tr>
              <a:tr h="517756">
                <a:tc rowSpan="2">
                  <a:txBody>
                    <a:bodyPr/>
                    <a:lstStyle/>
                    <a:p>
                      <a:pPr algn="ctr" rtl="0" fontAlgn="ctr"/>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0" marR="0" marT="0" marB="0" anchor="ctr"/>
                </a:tc>
                <a:tc rowSpan="2">
                  <a:txBody>
                    <a:bodyPr/>
                    <a:lstStyle/>
                    <a:p>
                      <a:pPr algn="ctr" rtl="0" fontAlgn="ctr"/>
                      <a:r>
                        <a:rPr lang="en-US" sz="1600" u="none" strike="noStrike">
                          <a:effectLst/>
                        </a:rPr>
                        <a:t>Pitiangomon</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Upland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Nerica 4</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741</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0" marR="0" marT="0" marB="0" anchor="ctr"/>
                </a:tc>
                <a:tc rowSpan="2">
                  <a:txBody>
                    <a:bodyPr/>
                    <a:lstStyle/>
                    <a:p>
                      <a:pPr algn="ctr" rtl="0" fontAlgn="t"/>
                      <a:r>
                        <a:rPr lang="en-US" sz="1600" u="none" strike="noStrike" dirty="0">
                          <a:effectLst/>
                        </a:rPr>
                        <a:t>Crop damage by animals due to unfenced site</a:t>
                      </a:r>
                      <a:endParaRPr lang="en-US" sz="16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72440676"/>
                  </a:ext>
                </a:extLst>
              </a:tr>
              <a:tr h="175740">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Lowland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C 26</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5,5</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4400</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1654814695"/>
                  </a:ext>
                </a:extLst>
              </a:tr>
              <a:tr h="517756">
                <a:tc rowSpan="2">
                  <a:txBody>
                    <a:bodyPr/>
                    <a:lstStyle/>
                    <a:p>
                      <a:pPr algn="ctr" rtl="0" fontAlgn="ctr"/>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0" marR="0" marT="0" marB="0" anchor="ctr"/>
                </a:tc>
                <a:tc rowSpan="2">
                  <a:txBody>
                    <a:bodyPr/>
                    <a:lstStyle/>
                    <a:p>
                      <a:pPr algn="ctr" rtl="0" fontAlgn="ctr"/>
                      <a:r>
                        <a:rPr lang="en-US" sz="1600" u="none" strike="noStrike">
                          <a:effectLst/>
                        </a:rPr>
                        <a:t>Nakaha</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Lowland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C 26</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2593</a:t>
                      </a:r>
                      <a:endParaRPr lang="en-US"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500</a:t>
                      </a:r>
                      <a:endParaRPr lang="en-US" sz="1600" b="0" i="0" u="none" strike="noStrike">
                        <a:solidFill>
                          <a:srgbClr val="000000"/>
                        </a:solidFill>
                        <a:effectLst/>
                        <a:latin typeface="Calibri" panose="020F0502020204030204" pitchFamily="34" charset="0"/>
                      </a:endParaRPr>
                    </a:p>
                  </a:txBody>
                  <a:tcPr marL="0" marR="0" marT="0" marB="0" anchor="ctr"/>
                </a:tc>
                <a:tc rowSpan="2">
                  <a:txBody>
                    <a:bodyPr/>
                    <a:lstStyle/>
                    <a:p>
                      <a:pPr algn="ctr" rtl="0" fontAlgn="t"/>
                      <a:r>
                        <a:rPr lang="en-US" sz="1600" u="none" strike="noStrike" dirty="0">
                          <a:effectLst/>
                        </a:rPr>
                        <a:t>Good trend compared to data from the previous campaign</a:t>
                      </a:r>
                      <a:endParaRPr lang="en-US" sz="16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88394687"/>
                  </a:ext>
                </a:extLst>
              </a:tr>
              <a:tr h="360475">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Upland rice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rtl="0" fontAlgn="ct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Nerica 4</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1504</a:t>
                      </a:r>
                      <a:endParaRPr lang="en-US"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dirty="0">
                          <a:effectLst/>
                        </a:rPr>
                        <a:t>300</a:t>
                      </a:r>
                      <a:endParaRPr lang="en-US" sz="16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701226575"/>
                  </a:ext>
                </a:extLst>
              </a:tr>
              <a:tr h="264844">
                <a:tc gridSpan="3">
                  <a:txBody>
                    <a:bodyPr/>
                    <a:lstStyle/>
                    <a:p>
                      <a:pPr algn="ctr" rtl="0" fontAlgn="ctr"/>
                      <a:r>
                        <a:rPr lang="en-US" sz="1600" u="none" strike="noStrike">
                          <a:effectLst/>
                        </a:rPr>
                        <a:t>TOTAL</a:t>
                      </a:r>
                      <a:endParaRPr lang="en-US" sz="1600" b="0"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ctr" rtl="0"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23</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32494</a:t>
                      </a:r>
                      <a:endParaRPr lang="en-US"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n-US" sz="1600" u="none" strike="noStrike">
                          <a:effectLst/>
                        </a:rPr>
                        <a:t>5629</a:t>
                      </a:r>
                      <a:endParaRPr lang="en-US" sz="1600" b="1"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2908070"/>
                  </a:ext>
                </a:extLst>
              </a:tr>
            </a:tbl>
          </a:graphicData>
        </a:graphic>
      </p:graphicFrame>
      <p:sp>
        <p:nvSpPr>
          <p:cNvPr id="5" name="TextBox 4">
            <a:extLst>
              <a:ext uri="{FF2B5EF4-FFF2-40B4-BE49-F238E27FC236}">
                <a16:creationId xmlns:a16="http://schemas.microsoft.com/office/drawing/2014/main" id="{8046FD0D-5FE7-5AAC-CFF6-7D3BEA9D7EA2}"/>
              </a:ext>
            </a:extLst>
          </p:cNvPr>
          <p:cNvSpPr txBox="1"/>
          <p:nvPr/>
        </p:nvSpPr>
        <p:spPr>
          <a:xfrm>
            <a:off x="2140812" y="371960"/>
            <a:ext cx="5463268" cy="523220"/>
          </a:xfrm>
          <a:prstGeom prst="rect">
            <a:avLst/>
          </a:prstGeom>
          <a:noFill/>
        </p:spPr>
        <p:txBody>
          <a:bodyPr wrap="square">
            <a:spAutoFit/>
          </a:bodyPr>
          <a:lstStyle/>
          <a:p>
            <a:r>
              <a:rPr lang="en-US" sz="2800" dirty="0">
                <a:solidFill>
                  <a:schemeClr val="accent1"/>
                </a:solidFill>
              </a:rPr>
              <a:t>6. FIRST PHASE HARVESTING POINT</a:t>
            </a:r>
            <a:endParaRPr lang="en-US" dirty="0">
              <a:solidFill>
                <a:schemeClr val="accent1"/>
              </a:solidFill>
            </a:endParaRPr>
          </a:p>
        </p:txBody>
      </p:sp>
    </p:spTree>
    <p:extLst>
      <p:ext uri="{BB962C8B-B14F-4D97-AF65-F5344CB8AC3E}">
        <p14:creationId xmlns:p14="http://schemas.microsoft.com/office/powerpoint/2010/main" val="350799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C5F944-35E1-1B95-3FE5-966FBA9BE574}"/>
              </a:ext>
            </a:extLst>
          </p:cNvPr>
          <p:cNvSpPr txBox="1"/>
          <p:nvPr/>
        </p:nvSpPr>
        <p:spPr>
          <a:xfrm>
            <a:off x="643467" y="1914830"/>
            <a:ext cx="5885274" cy="767473"/>
          </a:xfrm>
          <a:prstGeom prst="rect">
            <a:avLst/>
          </a:prstGeom>
          <a:noFill/>
        </p:spPr>
        <p:txBody>
          <a:bodyPr wrap="square">
            <a:spAutoFit/>
          </a:bodyPr>
          <a:lstStyle/>
          <a:p>
            <a:pPr defTabSz="987552">
              <a:spcAft>
                <a:spcPts val="600"/>
              </a:spcAft>
            </a:pPr>
            <a:r>
              <a:rPr lang="en-US" sz="4400" b="1" kern="1200" dirty="0">
                <a:solidFill>
                  <a:schemeClr val="tx1"/>
                </a:solidFill>
                <a:latin typeface="+mn-lt"/>
                <a:ea typeface="+mn-ea"/>
                <a:cs typeface="+mn-cs"/>
              </a:rPr>
              <a:t>7. </a:t>
            </a:r>
            <a:r>
              <a:rPr lang="en-US" sz="4400" b="1" dirty="0">
                <a:solidFill>
                  <a:srgbClr val="0070C0"/>
                </a:solidFill>
                <a:latin typeface="+mj-lt"/>
                <a:ea typeface="+mj-ea"/>
                <a:cs typeface="+mj-cs"/>
              </a:rPr>
              <a:t>POSITIVE CHANGE </a:t>
            </a:r>
          </a:p>
        </p:txBody>
      </p:sp>
      <p:sp>
        <p:nvSpPr>
          <p:cNvPr id="7" name="TextBox 6">
            <a:extLst>
              <a:ext uri="{FF2B5EF4-FFF2-40B4-BE49-F238E27FC236}">
                <a16:creationId xmlns:a16="http://schemas.microsoft.com/office/drawing/2014/main" id="{3196D9D1-2A93-F703-7F7B-3974A1F25C3C}"/>
              </a:ext>
            </a:extLst>
          </p:cNvPr>
          <p:cNvSpPr txBox="1"/>
          <p:nvPr/>
        </p:nvSpPr>
        <p:spPr>
          <a:xfrm>
            <a:off x="910979" y="2790907"/>
            <a:ext cx="10637554" cy="400421"/>
          </a:xfrm>
          <a:prstGeom prst="rect">
            <a:avLst/>
          </a:prstGeom>
          <a:noFill/>
        </p:spPr>
        <p:txBody>
          <a:bodyPr wrap="square">
            <a:spAutoFit/>
          </a:bodyPr>
          <a:lstStyle/>
          <a:p>
            <a:pPr marL="308610" indent="-308610" defTabSz="987552">
              <a:spcAft>
                <a:spcPts val="600"/>
              </a:spcAft>
              <a:buFont typeface="Wingdings" panose="05000000000000000000" pitchFamily="2" charset="2"/>
              <a:buChar char="q"/>
            </a:pPr>
            <a:r>
              <a:rPr lang="en-US" sz="2000" kern="1200" dirty="0">
                <a:solidFill>
                  <a:schemeClr val="tx1"/>
                </a:solidFill>
                <a:latin typeface="+mn-lt"/>
                <a:ea typeface="+mn-ea"/>
                <a:cs typeface="+mn-cs"/>
              </a:rPr>
              <a:t>Reduction of the hardship of women's work with all the equipment made available to them</a:t>
            </a:r>
            <a:endParaRPr lang="en-US" sz="2000" dirty="0"/>
          </a:p>
        </p:txBody>
      </p:sp>
      <p:sp>
        <p:nvSpPr>
          <p:cNvPr id="9" name="TextBox 8">
            <a:extLst>
              <a:ext uri="{FF2B5EF4-FFF2-40B4-BE49-F238E27FC236}">
                <a16:creationId xmlns:a16="http://schemas.microsoft.com/office/drawing/2014/main" id="{FC46A1E5-3119-6826-E418-38213D3D0627}"/>
              </a:ext>
            </a:extLst>
          </p:cNvPr>
          <p:cNvSpPr txBox="1"/>
          <p:nvPr/>
        </p:nvSpPr>
        <p:spPr>
          <a:xfrm>
            <a:off x="910979" y="3323494"/>
            <a:ext cx="10196947" cy="400421"/>
          </a:xfrm>
          <a:prstGeom prst="rect">
            <a:avLst/>
          </a:prstGeom>
          <a:noFill/>
        </p:spPr>
        <p:txBody>
          <a:bodyPr wrap="square">
            <a:spAutoFit/>
          </a:bodyPr>
          <a:lstStyle/>
          <a:p>
            <a:pPr marL="308610" indent="-308610" defTabSz="987552">
              <a:spcAft>
                <a:spcPts val="600"/>
              </a:spcAft>
              <a:buFont typeface="Wingdings" panose="05000000000000000000" pitchFamily="2" charset="2"/>
              <a:buChar char="q"/>
            </a:pPr>
            <a:r>
              <a:rPr lang="en-US" sz="2000" kern="1200" dirty="0">
                <a:solidFill>
                  <a:schemeClr val="tx1"/>
                </a:solidFill>
                <a:latin typeface="+mn-lt"/>
                <a:ea typeface="+mn-ea"/>
                <a:cs typeface="+mn-cs"/>
              </a:rPr>
              <a:t>Improved rice grain quality (less breakage in rice processing)</a:t>
            </a:r>
            <a:endParaRPr lang="en-US" sz="2000" dirty="0"/>
          </a:p>
        </p:txBody>
      </p:sp>
      <p:sp>
        <p:nvSpPr>
          <p:cNvPr id="11" name="TextBox 10">
            <a:extLst>
              <a:ext uri="{FF2B5EF4-FFF2-40B4-BE49-F238E27FC236}">
                <a16:creationId xmlns:a16="http://schemas.microsoft.com/office/drawing/2014/main" id="{299BFC90-F500-57EF-3E7C-180ADBF9227F}"/>
              </a:ext>
            </a:extLst>
          </p:cNvPr>
          <p:cNvSpPr txBox="1"/>
          <p:nvPr/>
        </p:nvSpPr>
        <p:spPr>
          <a:xfrm>
            <a:off x="910979" y="3992172"/>
            <a:ext cx="10196947" cy="400421"/>
          </a:xfrm>
          <a:prstGeom prst="rect">
            <a:avLst/>
          </a:prstGeom>
          <a:noFill/>
        </p:spPr>
        <p:txBody>
          <a:bodyPr wrap="square">
            <a:spAutoFit/>
          </a:bodyPr>
          <a:lstStyle/>
          <a:p>
            <a:pPr marL="308610" indent="-308610" defTabSz="987552">
              <a:spcAft>
                <a:spcPts val="600"/>
              </a:spcAft>
              <a:buFont typeface="Wingdings" panose="05000000000000000000" pitchFamily="2" charset="2"/>
              <a:buChar char="q"/>
            </a:pPr>
            <a:r>
              <a:rPr lang="en-US" sz="2000" kern="1200" dirty="0">
                <a:solidFill>
                  <a:schemeClr val="tx1"/>
                </a:solidFill>
                <a:latin typeface="+mn-lt"/>
                <a:ea typeface="+mn-ea"/>
                <a:cs typeface="+mn-cs"/>
              </a:rPr>
              <a:t>Improved knowledge of rice production and post-harvest management</a:t>
            </a:r>
            <a:endParaRPr lang="en-US" sz="2000" dirty="0"/>
          </a:p>
        </p:txBody>
      </p:sp>
      <p:sp>
        <p:nvSpPr>
          <p:cNvPr id="13" name="TextBox 12">
            <a:extLst>
              <a:ext uri="{FF2B5EF4-FFF2-40B4-BE49-F238E27FC236}">
                <a16:creationId xmlns:a16="http://schemas.microsoft.com/office/drawing/2014/main" id="{11B4FDD5-ED66-F9EA-6DC3-D0434425564A}"/>
              </a:ext>
            </a:extLst>
          </p:cNvPr>
          <p:cNvSpPr txBox="1"/>
          <p:nvPr/>
        </p:nvSpPr>
        <p:spPr>
          <a:xfrm>
            <a:off x="910979" y="4542748"/>
            <a:ext cx="8717760" cy="400421"/>
          </a:xfrm>
          <a:prstGeom prst="rect">
            <a:avLst/>
          </a:prstGeom>
          <a:noFill/>
        </p:spPr>
        <p:txBody>
          <a:bodyPr wrap="square">
            <a:spAutoFit/>
          </a:bodyPr>
          <a:lstStyle/>
          <a:p>
            <a:pPr marL="308610" indent="-308610" defTabSz="987552">
              <a:spcAft>
                <a:spcPts val="600"/>
              </a:spcAft>
              <a:buFont typeface="Wingdings" panose="05000000000000000000" pitchFamily="2" charset="2"/>
              <a:buChar char="q"/>
            </a:pPr>
            <a:r>
              <a:rPr lang="en-US" sz="1944" kern="1200" dirty="0">
                <a:solidFill>
                  <a:schemeClr val="tx1"/>
                </a:solidFill>
                <a:latin typeface="+mn-lt"/>
                <a:ea typeface="+mn-ea"/>
                <a:cs typeface="+mn-cs"/>
              </a:rPr>
              <a:t>Supplying school canteens with local </a:t>
            </a:r>
            <a:r>
              <a:rPr lang="en-US" sz="2000" kern="1200" dirty="0">
                <a:solidFill>
                  <a:schemeClr val="tx1"/>
                </a:solidFill>
                <a:latin typeface="+mn-lt"/>
                <a:ea typeface="+mn-ea"/>
                <a:cs typeface="+mn-cs"/>
              </a:rPr>
              <a:t>products</a:t>
            </a:r>
            <a:endParaRPr lang="en-US" dirty="0"/>
          </a:p>
        </p:txBody>
      </p:sp>
    </p:spTree>
    <p:extLst>
      <p:ext uri="{BB962C8B-B14F-4D97-AF65-F5344CB8AC3E}">
        <p14:creationId xmlns:p14="http://schemas.microsoft.com/office/powerpoint/2010/main" val="3339424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b651118-a561-4b44-bc4a-b287609adc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F3FBE8B380A841BCB1EFD4D80C882A" ma:contentTypeVersion="15" ma:contentTypeDescription="Create a new document." ma:contentTypeScope="" ma:versionID="22bfbe843bd58b327bf4b5481d1ccca4">
  <xsd:schema xmlns:xsd="http://www.w3.org/2001/XMLSchema" xmlns:xs="http://www.w3.org/2001/XMLSchema" xmlns:p="http://schemas.microsoft.com/office/2006/metadata/properties" xmlns:ns3="bb651118-a561-4b44-bc4a-b287609adcad" xmlns:ns4="7924093b-1f80-4a83-a6fb-b4c33bc461c5" targetNamespace="http://schemas.microsoft.com/office/2006/metadata/properties" ma:root="true" ma:fieldsID="a853db000f2c76860ae7dff8105e66c4" ns3:_="" ns4:_="">
    <xsd:import namespace="bb651118-a561-4b44-bc4a-b287609adcad"/>
    <xsd:import namespace="7924093b-1f80-4a83-a6fb-b4c33bc461c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51118-a561-4b44-bc4a-b287609ad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24093b-1f80-4a83-a6fb-b4c33bc461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9046F5-CF8E-47F3-945B-FFB16886F2D6}">
  <ds:schemaRefs>
    <ds:schemaRef ds:uri="http://www.w3.org/XML/1998/namespace"/>
    <ds:schemaRef ds:uri="7924093b-1f80-4a83-a6fb-b4c33bc461c5"/>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bb651118-a561-4b44-bc4a-b287609adcad"/>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079A3DD-ADB5-486E-B9C9-2C25C234633A}">
  <ds:schemaRefs>
    <ds:schemaRef ds:uri="http://schemas.microsoft.com/sharepoint/v3/contenttype/forms"/>
  </ds:schemaRefs>
</ds:datastoreItem>
</file>

<file path=customXml/itemProps3.xml><?xml version="1.0" encoding="utf-8"?>
<ds:datastoreItem xmlns:ds="http://schemas.openxmlformats.org/officeDocument/2006/customXml" ds:itemID="{479C1AE7-FF81-45B3-8D07-D9758074F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51118-a561-4b44-bc4a-b287609adcad"/>
    <ds:schemaRef ds:uri="7924093b-1f80-4a83-a6fb-b4c33bc46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2098</TotalTime>
  <Words>1629</Words>
  <Application>Microsoft Office PowerPoint</Application>
  <PresentationFormat>Widescreen</PresentationFormat>
  <Paragraphs>247</Paragraphs>
  <Slides>14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Roboto</vt:lpstr>
      <vt:lpstr>Wingdings</vt:lpstr>
      <vt:lpstr>Office Theme</vt:lpstr>
      <vt:lpstr>Supporting the rice value chain to increase resilience in Côte d’Ivoire</vt:lpstr>
      <vt:lpstr>AGENDA</vt:lpstr>
      <vt:lpstr>Context</vt:lpstr>
      <vt:lpstr>2. Snapshot of Côte d’Ivoire rice value chain</vt:lpstr>
      <vt:lpstr>3. China-Africa Rice Value Chain Initiative </vt:lpstr>
      <vt:lpstr>PowerPoint Presentation</vt:lpstr>
      <vt:lpstr>PowerPoint Presentation</vt:lpstr>
      <vt:lpstr>PowerPoint Presentation</vt:lpstr>
      <vt:lpstr>PowerPoint Presentation</vt:lpstr>
      <vt:lpstr>PowerPoint Presentation</vt:lpstr>
      <vt:lpstr>9. Recommendations</vt:lpstr>
      <vt:lpstr>Some field photos</vt:lpstr>
      <vt:lpstr>Message of thanks giving from Mrs Olivia HANTZ, Director and Representative of WFP Côte d'Ivoire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rice value chain in the North of Côte d’Ivoire</dc:title>
  <dc:creator>Chunkit LI</dc:creator>
  <cp:lastModifiedBy>Pierre TAHE</cp:lastModifiedBy>
  <cp:revision>21</cp:revision>
  <cp:lastPrinted>2022-09-13T10:39:22Z</cp:lastPrinted>
  <dcterms:created xsi:type="dcterms:W3CDTF">2022-09-08T17:09:11Z</dcterms:created>
  <dcterms:modified xsi:type="dcterms:W3CDTF">2023-06-20T14:17:43Z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0x01010078F3FBE8B380A841BCB1EFD4D80C882A</vt:lpwstr>
  </property>
</Properties>
</file>