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handoutMasterIdLst>
    <p:handoutMasterId r:id="rId15"/>
  </p:handoutMasterIdLst>
  <p:sldIdLst>
    <p:sldId id="258" r:id="rId2"/>
    <p:sldId id="275" r:id="rId3"/>
    <p:sldId id="290" r:id="rId4"/>
    <p:sldId id="289" r:id="rId5"/>
    <p:sldId id="288" r:id="rId6"/>
    <p:sldId id="284" r:id="rId7"/>
    <p:sldId id="286" r:id="rId8"/>
    <p:sldId id="264" r:id="rId9"/>
    <p:sldId id="267" r:id="rId10"/>
    <p:sldId id="276" r:id="rId11"/>
    <p:sldId id="291" r:id="rId12"/>
    <p:sldId id="285" r:id="rId13"/>
    <p:sldId id="280" r:id="rId14"/>
  </p:sldIdLst>
  <p:sldSz cx="18288000" cy="10287000"/>
  <p:notesSz cx="6858000" cy="9144000"/>
  <p:embeddedFontLst>
    <p:embeddedFont>
      <p:font typeface="等线" panose="02010600030101010101" pitchFamily="2" charset="-122"/>
      <p:regular r:id="rId16"/>
      <p:bold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Microsoft YaHei" panose="020B0503020204020204" pitchFamily="34" charset="-122"/>
      <p:regular r:id="rId22"/>
      <p:bold r:id="rId23"/>
    </p:embeddedFont>
    <p:embeddedFont>
      <p:font typeface="思源黑体" panose="020B060402020202020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y_windows98@qq.com" initials="" lastIdx="1" clrIdx="0">
    <p:extLst>
      <p:ext uri="{19B8F6BF-5375-455C-9EA6-DF929625EA0E}">
        <p15:presenceInfo xmlns:p15="http://schemas.microsoft.com/office/powerpoint/2012/main" userId="e7871d0a0084010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8FDC"/>
    <a:srgbClr val="097E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E45DDF-91D3-4B35-B563-E39ECFD76FAC}" v="543" dt="2023-09-23T00:15:25.8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6" autoAdjust="0"/>
    <p:restoredTop sz="96281" autoAdjust="0"/>
  </p:normalViewPr>
  <p:slideViewPr>
    <p:cSldViewPr>
      <p:cViewPr varScale="1">
        <p:scale>
          <a:sx n="43" d="100"/>
          <a:sy n="43" d="100"/>
        </p:scale>
        <p:origin x="104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95" d="100"/>
          <a:sy n="95" d="100"/>
        </p:scale>
        <p:origin x="3424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21" Type="http://schemas.openxmlformats.org/officeDocument/2006/relationships/font" Target="fonts/font6.fntdata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tableStyles" Target="tableStyles.xml"/><Relationship Id="rId37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openxmlformats.org/officeDocument/2006/relationships/commentAuthors" Target="commentAuthors.xml"/><Relationship Id="rId36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viewProps" Target="viewProps.xml"/><Relationship Id="rId35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odfrey Rantshabeng" userId="9a7972ec-fe85-498a-ba41-159721353dbf" providerId="ADAL" clId="{A2E45DDF-91D3-4B35-B563-E39ECFD76FAC}"/>
    <pc:docChg chg="custSel addSld delSld modSld sldOrd">
      <pc:chgData name="Godfrey Rantshabeng" userId="9a7972ec-fe85-498a-ba41-159721353dbf" providerId="ADAL" clId="{A2E45DDF-91D3-4B35-B563-E39ECFD76FAC}" dt="2023-09-23T00:26:52.346" v="598" actId="20577"/>
      <pc:docMkLst>
        <pc:docMk/>
      </pc:docMkLst>
      <pc:sldChg chg="modSp mod">
        <pc:chgData name="Godfrey Rantshabeng" userId="9a7972ec-fe85-498a-ba41-159721353dbf" providerId="ADAL" clId="{A2E45DDF-91D3-4B35-B563-E39ECFD76FAC}" dt="2023-09-23T00:21:04.973" v="573" actId="20577"/>
        <pc:sldMkLst>
          <pc:docMk/>
          <pc:sldMk cId="1688629959" sldId="275"/>
        </pc:sldMkLst>
        <pc:spChg chg="mod">
          <ac:chgData name="Godfrey Rantshabeng" userId="9a7972ec-fe85-498a-ba41-159721353dbf" providerId="ADAL" clId="{A2E45DDF-91D3-4B35-B563-E39ECFD76FAC}" dt="2023-09-23T00:21:04.973" v="573" actId="20577"/>
          <ac:spMkLst>
            <pc:docMk/>
            <pc:sldMk cId="1688629959" sldId="275"/>
            <ac:spMk id="8" creationId="{00000000-0000-0000-0000-000000000000}"/>
          </ac:spMkLst>
        </pc:spChg>
      </pc:sldChg>
      <pc:sldChg chg="modSp mod">
        <pc:chgData name="Godfrey Rantshabeng" userId="9a7972ec-fe85-498a-ba41-159721353dbf" providerId="ADAL" clId="{A2E45DDF-91D3-4B35-B563-E39ECFD76FAC}" dt="2023-09-23T00:06:34.291" v="500" actId="20577"/>
        <pc:sldMkLst>
          <pc:docMk/>
          <pc:sldMk cId="1934764593" sldId="288"/>
        </pc:sldMkLst>
        <pc:spChg chg="mod">
          <ac:chgData name="Godfrey Rantshabeng" userId="9a7972ec-fe85-498a-ba41-159721353dbf" providerId="ADAL" clId="{A2E45DDF-91D3-4B35-B563-E39ECFD76FAC}" dt="2023-09-23T00:06:34.291" v="500" actId="20577"/>
          <ac:spMkLst>
            <pc:docMk/>
            <pc:sldMk cId="1934764593" sldId="288"/>
            <ac:spMk id="3" creationId="{00000000-0000-0000-0000-000000000000}"/>
          </ac:spMkLst>
        </pc:spChg>
      </pc:sldChg>
      <pc:sldChg chg="addSp delSp modSp mod ord">
        <pc:chgData name="Godfrey Rantshabeng" userId="9a7972ec-fe85-498a-ba41-159721353dbf" providerId="ADAL" clId="{A2E45DDF-91D3-4B35-B563-E39ECFD76FAC}" dt="2023-09-23T00:26:52.346" v="598" actId="20577"/>
        <pc:sldMkLst>
          <pc:docMk/>
          <pc:sldMk cId="3040679732" sldId="291"/>
        </pc:sldMkLst>
        <pc:spChg chg="mod">
          <ac:chgData name="Godfrey Rantshabeng" userId="9a7972ec-fe85-498a-ba41-159721353dbf" providerId="ADAL" clId="{A2E45DDF-91D3-4B35-B563-E39ECFD76FAC}" dt="2023-09-23T00:04:43.292" v="429" actId="20577"/>
          <ac:spMkLst>
            <pc:docMk/>
            <pc:sldMk cId="3040679732" sldId="291"/>
            <ac:spMk id="3" creationId="{00000000-0000-0000-0000-000000000000}"/>
          </ac:spMkLst>
        </pc:spChg>
        <pc:spChg chg="del">
          <ac:chgData name="Godfrey Rantshabeng" userId="9a7972ec-fe85-498a-ba41-159721353dbf" providerId="ADAL" clId="{A2E45DDF-91D3-4B35-B563-E39ECFD76FAC}" dt="2023-09-22T23:30:08.444" v="7" actId="478"/>
          <ac:spMkLst>
            <pc:docMk/>
            <pc:sldMk cId="3040679732" sldId="291"/>
            <ac:spMk id="10" creationId="{A31E2AC9-7BE9-E8F3-51A7-AFFEB4D3965D}"/>
          </ac:spMkLst>
        </pc:spChg>
        <pc:spChg chg="mod">
          <ac:chgData name="Godfrey Rantshabeng" userId="9a7972ec-fe85-498a-ba41-159721353dbf" providerId="ADAL" clId="{A2E45DDF-91D3-4B35-B563-E39ECFD76FAC}" dt="2023-09-23T00:15:56.232" v="559" actId="6549"/>
          <ac:spMkLst>
            <pc:docMk/>
            <pc:sldMk cId="3040679732" sldId="291"/>
            <ac:spMk id="11" creationId="{6F525C32-5A07-ED03-C9FE-7595F2F3840D}"/>
          </ac:spMkLst>
        </pc:spChg>
        <pc:spChg chg="mod">
          <ac:chgData name="Godfrey Rantshabeng" userId="9a7972ec-fe85-498a-ba41-159721353dbf" providerId="ADAL" clId="{A2E45DDF-91D3-4B35-B563-E39ECFD76FAC}" dt="2023-09-22T23:48:59.337" v="154" actId="108"/>
          <ac:spMkLst>
            <pc:docMk/>
            <pc:sldMk cId="3040679732" sldId="291"/>
            <ac:spMk id="13" creationId="{C09D1FD5-9125-3F40-B967-17B2A09F3D03}"/>
          </ac:spMkLst>
        </pc:spChg>
        <pc:spChg chg="mod">
          <ac:chgData name="Godfrey Rantshabeng" userId="9a7972ec-fe85-498a-ba41-159721353dbf" providerId="ADAL" clId="{A2E45DDF-91D3-4B35-B563-E39ECFD76FAC}" dt="2023-09-23T00:12:10.542" v="528" actId="1076"/>
          <ac:spMkLst>
            <pc:docMk/>
            <pc:sldMk cId="3040679732" sldId="291"/>
            <ac:spMk id="16" creationId="{B9DFC061-CACD-A6EA-148C-98648657C3C1}"/>
          </ac:spMkLst>
        </pc:spChg>
        <pc:spChg chg="mod">
          <ac:chgData name="Godfrey Rantshabeng" userId="9a7972ec-fe85-498a-ba41-159721353dbf" providerId="ADAL" clId="{A2E45DDF-91D3-4B35-B563-E39ECFD76FAC}" dt="2023-09-22T23:52:31.963" v="194" actId="1076"/>
          <ac:spMkLst>
            <pc:docMk/>
            <pc:sldMk cId="3040679732" sldId="291"/>
            <ac:spMk id="22" creationId="{8B640484-091E-9EF8-0189-622E9BA8740A}"/>
          </ac:spMkLst>
        </pc:spChg>
        <pc:spChg chg="add mod">
          <ac:chgData name="Godfrey Rantshabeng" userId="9a7972ec-fe85-498a-ba41-159721353dbf" providerId="ADAL" clId="{A2E45DDF-91D3-4B35-B563-E39ECFD76FAC}" dt="2023-09-23T00:11:48.671" v="523" actId="1076"/>
          <ac:spMkLst>
            <pc:docMk/>
            <pc:sldMk cId="3040679732" sldId="291"/>
            <ac:spMk id="29" creationId="{D230DF36-5D5F-91B1-DE71-5A2C660AD65D}"/>
          </ac:spMkLst>
        </pc:spChg>
        <pc:spChg chg="add mod">
          <ac:chgData name="Godfrey Rantshabeng" userId="9a7972ec-fe85-498a-ba41-159721353dbf" providerId="ADAL" clId="{A2E45DDF-91D3-4B35-B563-E39ECFD76FAC}" dt="2023-09-23T00:14:45.629" v="536" actId="1076"/>
          <ac:spMkLst>
            <pc:docMk/>
            <pc:sldMk cId="3040679732" sldId="291"/>
            <ac:spMk id="34" creationId="{6EB6F586-B866-3F27-BD40-B4A3FC31B39B}"/>
          </ac:spMkLst>
        </pc:spChg>
        <pc:spChg chg="add mod">
          <ac:chgData name="Godfrey Rantshabeng" userId="9a7972ec-fe85-498a-ba41-159721353dbf" providerId="ADAL" clId="{A2E45DDF-91D3-4B35-B563-E39ECFD76FAC}" dt="2023-09-22T23:52:11.882" v="178" actId="108"/>
          <ac:spMkLst>
            <pc:docMk/>
            <pc:sldMk cId="3040679732" sldId="291"/>
            <ac:spMk id="35" creationId="{E1E9579C-434F-5168-79C4-1E5F809594B1}"/>
          </ac:spMkLst>
        </pc:spChg>
        <pc:spChg chg="add mod">
          <ac:chgData name="Godfrey Rantshabeng" userId="9a7972ec-fe85-498a-ba41-159721353dbf" providerId="ADAL" clId="{A2E45DDF-91D3-4B35-B563-E39ECFD76FAC}" dt="2023-09-23T00:26:52.346" v="598" actId="20577"/>
          <ac:spMkLst>
            <pc:docMk/>
            <pc:sldMk cId="3040679732" sldId="291"/>
            <ac:spMk id="40" creationId="{38D709A7-AADC-FBDE-BC9E-2443F8B7485C}"/>
          </ac:spMkLst>
        </pc:spChg>
        <pc:spChg chg="add mod">
          <ac:chgData name="Godfrey Rantshabeng" userId="9a7972ec-fe85-498a-ba41-159721353dbf" providerId="ADAL" clId="{A2E45DDF-91D3-4B35-B563-E39ECFD76FAC}" dt="2023-09-23T00:12:01.664" v="525" actId="1076"/>
          <ac:spMkLst>
            <pc:docMk/>
            <pc:sldMk cId="3040679732" sldId="291"/>
            <ac:spMk id="41" creationId="{16796C63-46A3-9E13-E6F4-D137A792B1F1}"/>
          </ac:spMkLst>
        </pc:spChg>
        <pc:spChg chg="add mod ord">
          <ac:chgData name="Godfrey Rantshabeng" userId="9a7972ec-fe85-498a-ba41-159721353dbf" providerId="ADAL" clId="{A2E45DDF-91D3-4B35-B563-E39ECFD76FAC}" dt="2023-09-22T23:58:30.842" v="341" actId="692"/>
          <ac:spMkLst>
            <pc:docMk/>
            <pc:sldMk cId="3040679732" sldId="291"/>
            <ac:spMk id="42" creationId="{9ED6BEB9-763E-4665-0E15-69F045F76178}"/>
          </ac:spMkLst>
        </pc:spChg>
        <pc:spChg chg="add mod">
          <ac:chgData name="Godfrey Rantshabeng" userId="9a7972ec-fe85-498a-ba41-159721353dbf" providerId="ADAL" clId="{A2E45DDF-91D3-4B35-B563-E39ECFD76FAC}" dt="2023-09-23T00:08:34.338" v="507" actId="1076"/>
          <ac:spMkLst>
            <pc:docMk/>
            <pc:sldMk cId="3040679732" sldId="291"/>
            <ac:spMk id="43" creationId="{23C20B4C-8769-DA34-4147-696BA3A0D89A}"/>
          </ac:spMkLst>
        </pc:spChg>
        <pc:picChg chg="del">
          <ac:chgData name="Godfrey Rantshabeng" userId="9a7972ec-fe85-498a-ba41-159721353dbf" providerId="ADAL" clId="{A2E45DDF-91D3-4B35-B563-E39ECFD76FAC}" dt="2023-09-22T23:53:01.461" v="202" actId="478"/>
          <ac:picMkLst>
            <pc:docMk/>
            <pc:sldMk cId="3040679732" sldId="291"/>
            <ac:picMk id="8" creationId="{613A2B01-6A96-B5C2-B049-C4A3A7F1B4FE}"/>
          </ac:picMkLst>
        </pc:picChg>
        <pc:picChg chg="mod">
          <ac:chgData name="Godfrey Rantshabeng" userId="9a7972ec-fe85-498a-ba41-159721353dbf" providerId="ADAL" clId="{A2E45DDF-91D3-4B35-B563-E39ECFD76FAC}" dt="2023-09-23T00:15:25.815" v="545" actId="1076"/>
          <ac:picMkLst>
            <pc:docMk/>
            <pc:sldMk cId="3040679732" sldId="291"/>
            <ac:picMk id="9" creationId="{D997CD34-21A2-E127-1F7B-565A4151BA81}"/>
          </ac:picMkLst>
        </pc:picChg>
        <pc:picChg chg="del mod">
          <ac:chgData name="Godfrey Rantshabeng" userId="9a7972ec-fe85-498a-ba41-159721353dbf" providerId="ADAL" clId="{A2E45DDF-91D3-4B35-B563-E39ECFD76FAC}" dt="2023-09-22T23:31:21.103" v="31" actId="478"/>
          <ac:picMkLst>
            <pc:docMk/>
            <pc:sldMk cId="3040679732" sldId="291"/>
            <ac:picMk id="12" creationId="{77EC6A90-85F1-A492-42B8-10A0F75D4021}"/>
          </ac:picMkLst>
        </pc:picChg>
        <pc:picChg chg="add mod modCrop">
          <ac:chgData name="Godfrey Rantshabeng" userId="9a7972ec-fe85-498a-ba41-159721353dbf" providerId="ADAL" clId="{A2E45DDF-91D3-4B35-B563-E39ECFD76FAC}" dt="2023-09-23T00:11:27.967" v="518" actId="1076"/>
          <ac:picMkLst>
            <pc:docMk/>
            <pc:sldMk cId="3040679732" sldId="291"/>
            <ac:picMk id="14" creationId="{276E283F-D2C1-6EFF-ACC4-50303A607E5D}"/>
          </ac:picMkLst>
        </pc:picChg>
        <pc:picChg chg="add del mod">
          <ac:chgData name="Godfrey Rantshabeng" userId="9a7972ec-fe85-498a-ba41-159721353dbf" providerId="ADAL" clId="{A2E45DDF-91D3-4B35-B563-E39ECFD76FAC}" dt="2023-09-22T13:35:19.919" v="3" actId="478"/>
          <ac:picMkLst>
            <pc:docMk/>
            <pc:sldMk cId="3040679732" sldId="291"/>
            <ac:picMk id="14" creationId="{6A0ABE22-581A-DA1A-D5B0-4045DB5147D4}"/>
          </ac:picMkLst>
        </pc:picChg>
        <pc:picChg chg="add del mod">
          <ac:chgData name="Godfrey Rantshabeng" userId="9a7972ec-fe85-498a-ba41-159721353dbf" providerId="ADAL" clId="{A2E45DDF-91D3-4B35-B563-E39ECFD76FAC}" dt="2023-09-22T23:47:29.189" v="96" actId="478"/>
          <ac:picMkLst>
            <pc:docMk/>
            <pc:sldMk cId="3040679732" sldId="291"/>
            <ac:picMk id="21" creationId="{38CC51EB-DBAA-A663-1B0E-0F531D9706A0}"/>
          </ac:picMkLst>
        </pc:picChg>
        <pc:picChg chg="add mod modCrop">
          <ac:chgData name="Godfrey Rantshabeng" userId="9a7972ec-fe85-498a-ba41-159721353dbf" providerId="ADAL" clId="{A2E45DDF-91D3-4B35-B563-E39ECFD76FAC}" dt="2023-09-23T00:11:19.422" v="515" actId="14100"/>
          <ac:picMkLst>
            <pc:docMk/>
            <pc:sldMk cId="3040679732" sldId="291"/>
            <ac:picMk id="23" creationId="{75C82FEB-CDD6-8F82-D869-3E347CBD8999}"/>
          </ac:picMkLst>
        </pc:picChg>
        <pc:picChg chg="add del mod">
          <ac:chgData name="Godfrey Rantshabeng" userId="9a7972ec-fe85-498a-ba41-159721353dbf" providerId="ADAL" clId="{A2E45DDF-91D3-4B35-B563-E39ECFD76FAC}" dt="2023-09-22T23:45:11.337" v="73" actId="478"/>
          <ac:picMkLst>
            <pc:docMk/>
            <pc:sldMk cId="3040679732" sldId="291"/>
            <ac:picMk id="25" creationId="{62B8FC33-F2B5-15FD-DC7C-2CC758CC669A}"/>
          </ac:picMkLst>
        </pc:picChg>
        <pc:picChg chg="add mod">
          <ac:chgData name="Godfrey Rantshabeng" userId="9a7972ec-fe85-498a-ba41-159721353dbf" providerId="ADAL" clId="{A2E45DDF-91D3-4B35-B563-E39ECFD76FAC}" dt="2023-09-22T23:49:30.185" v="159" actId="1076"/>
          <ac:picMkLst>
            <pc:docMk/>
            <pc:sldMk cId="3040679732" sldId="291"/>
            <ac:picMk id="31" creationId="{6CBAF74C-DB12-01C4-1EBC-CC11B57E8237}"/>
          </ac:picMkLst>
        </pc:picChg>
        <pc:picChg chg="add mod">
          <ac:chgData name="Godfrey Rantshabeng" userId="9a7972ec-fe85-498a-ba41-159721353dbf" providerId="ADAL" clId="{A2E45DDF-91D3-4B35-B563-E39ECFD76FAC}" dt="2023-09-22T23:52:50.961" v="198" actId="1076"/>
          <ac:picMkLst>
            <pc:docMk/>
            <pc:sldMk cId="3040679732" sldId="291"/>
            <ac:picMk id="32" creationId="{E53387A5-EDE3-0313-B50C-83FED96627C6}"/>
          </ac:picMkLst>
        </pc:picChg>
        <pc:picChg chg="add del mod">
          <ac:chgData name="Godfrey Rantshabeng" userId="9a7972ec-fe85-498a-ba41-159721353dbf" providerId="ADAL" clId="{A2E45DDF-91D3-4B35-B563-E39ECFD76FAC}" dt="2023-09-22T23:47:57.490" v="101" actId="478"/>
          <ac:picMkLst>
            <pc:docMk/>
            <pc:sldMk cId="3040679732" sldId="291"/>
            <ac:picMk id="33" creationId="{33B7C953-2308-F61B-5597-A3838476FA20}"/>
          </ac:picMkLst>
        </pc:picChg>
        <pc:picChg chg="add mod modCrop">
          <ac:chgData name="Godfrey Rantshabeng" userId="9a7972ec-fe85-498a-ba41-159721353dbf" providerId="ADAL" clId="{A2E45DDF-91D3-4B35-B563-E39ECFD76FAC}" dt="2023-09-23T00:16:03.962" v="561" actId="14100"/>
          <ac:picMkLst>
            <pc:docMk/>
            <pc:sldMk cId="3040679732" sldId="291"/>
            <ac:picMk id="44" creationId="{B7DD258C-89C5-CB32-BE32-A1737D4508B9}"/>
          </ac:picMkLst>
        </pc:picChg>
        <pc:picChg chg="add del mod">
          <ac:chgData name="Godfrey Rantshabeng" userId="9a7972ec-fe85-498a-ba41-159721353dbf" providerId="ADAL" clId="{A2E45DDF-91D3-4B35-B563-E39ECFD76FAC}" dt="2023-09-23T00:15:08.321" v="540" actId="478"/>
          <ac:picMkLst>
            <pc:docMk/>
            <pc:sldMk cId="3040679732" sldId="291"/>
            <ac:picMk id="46" creationId="{BDD8BD2E-3DC4-2AAF-B5FE-FC7B56858A56}"/>
          </ac:picMkLst>
        </pc:picChg>
        <pc:picChg chg="add mod">
          <ac:chgData name="Godfrey Rantshabeng" userId="9a7972ec-fe85-498a-ba41-159721353dbf" providerId="ADAL" clId="{A2E45DDF-91D3-4B35-B563-E39ECFD76FAC}" dt="2023-09-23T00:15:21.347" v="543" actId="1076"/>
          <ac:picMkLst>
            <pc:docMk/>
            <pc:sldMk cId="3040679732" sldId="291"/>
            <ac:picMk id="47" creationId="{7D0688CB-3C2D-EAFF-88DB-9C3A88245E7E}"/>
          </ac:picMkLst>
        </pc:picChg>
        <pc:picChg chg="mod">
          <ac:chgData name="Godfrey Rantshabeng" userId="9a7972ec-fe85-498a-ba41-159721353dbf" providerId="ADAL" clId="{A2E45DDF-91D3-4B35-B563-E39ECFD76FAC}" dt="2023-09-22T23:49:19.409" v="157" actId="1076"/>
          <ac:picMkLst>
            <pc:docMk/>
            <pc:sldMk cId="3040679732" sldId="291"/>
            <ac:picMk id="3082" creationId="{69000DB5-2F34-5C24-D0AD-1D51DCD72FB8}"/>
          </ac:picMkLst>
        </pc:picChg>
        <pc:picChg chg="del">
          <ac:chgData name="Godfrey Rantshabeng" userId="9a7972ec-fe85-498a-ba41-159721353dbf" providerId="ADAL" clId="{A2E45DDF-91D3-4B35-B563-E39ECFD76FAC}" dt="2023-09-22T23:30:57.223" v="24" actId="478"/>
          <ac:picMkLst>
            <pc:docMk/>
            <pc:sldMk cId="3040679732" sldId="291"/>
            <ac:picMk id="4102" creationId="{FE81843A-50B8-5A2A-F941-D6133DF3F6CB}"/>
          </ac:picMkLst>
        </pc:picChg>
        <pc:picChg chg="del mod">
          <ac:chgData name="Godfrey Rantshabeng" userId="9a7972ec-fe85-498a-ba41-159721353dbf" providerId="ADAL" clId="{A2E45DDF-91D3-4B35-B563-E39ECFD76FAC}" dt="2023-09-22T23:52:59.489" v="201" actId="478"/>
          <ac:picMkLst>
            <pc:docMk/>
            <pc:sldMk cId="3040679732" sldId="291"/>
            <ac:picMk id="4106" creationId="{8DCB829E-6655-394C-DA7B-DAE5D0F7D5AC}"/>
          </ac:picMkLst>
        </pc:picChg>
        <pc:cxnChg chg="mod">
          <ac:chgData name="Godfrey Rantshabeng" userId="9a7972ec-fe85-498a-ba41-159721353dbf" providerId="ADAL" clId="{A2E45DDF-91D3-4B35-B563-E39ECFD76FAC}" dt="2023-09-23T00:11:29.815" v="519" actId="1076"/>
          <ac:cxnSpMkLst>
            <pc:docMk/>
            <pc:sldMk cId="3040679732" sldId="291"/>
            <ac:cxnSpMk id="24" creationId="{FBDF65BE-6695-6EF8-22A2-99F39E8A9951}"/>
          </ac:cxnSpMkLst>
        </pc:cxnChg>
        <pc:cxnChg chg="mod">
          <ac:chgData name="Godfrey Rantshabeng" userId="9a7972ec-fe85-498a-ba41-159721353dbf" providerId="ADAL" clId="{A2E45DDF-91D3-4B35-B563-E39ECFD76FAC}" dt="2023-09-23T00:15:23.805" v="544" actId="1076"/>
          <ac:cxnSpMkLst>
            <pc:docMk/>
            <pc:sldMk cId="3040679732" sldId="291"/>
            <ac:cxnSpMk id="26" creationId="{1C5B2AAB-778F-AF09-CAC7-4B2FE7F0E2B6}"/>
          </ac:cxnSpMkLst>
        </pc:cxnChg>
        <pc:cxnChg chg="mod">
          <ac:chgData name="Godfrey Rantshabeng" userId="9a7972ec-fe85-498a-ba41-159721353dbf" providerId="ADAL" clId="{A2E45DDF-91D3-4B35-B563-E39ECFD76FAC}" dt="2023-09-22T23:59:46.776" v="386" actId="1076"/>
          <ac:cxnSpMkLst>
            <pc:docMk/>
            <pc:sldMk cId="3040679732" sldId="291"/>
            <ac:cxnSpMk id="27" creationId="{69C92F67-88DE-26DC-4ACD-D5B770559DA8}"/>
          </ac:cxnSpMkLst>
        </pc:cxnChg>
        <pc:cxnChg chg="mod">
          <ac:chgData name="Godfrey Rantshabeng" userId="9a7972ec-fe85-498a-ba41-159721353dbf" providerId="ADAL" clId="{A2E45DDF-91D3-4B35-B563-E39ECFD76FAC}" dt="2023-09-22T23:49:33.740" v="160" actId="1076"/>
          <ac:cxnSpMkLst>
            <pc:docMk/>
            <pc:sldMk cId="3040679732" sldId="291"/>
            <ac:cxnSpMk id="28" creationId="{756A23D9-C464-3AFC-736F-3A5D859F19DA}"/>
          </ac:cxnSpMkLst>
        </pc:cxnChg>
        <pc:cxnChg chg="mod">
          <ac:chgData name="Godfrey Rantshabeng" userId="9a7972ec-fe85-498a-ba41-159721353dbf" providerId="ADAL" clId="{A2E45DDF-91D3-4B35-B563-E39ECFD76FAC}" dt="2023-09-23T00:11:55.242" v="524" actId="14100"/>
          <ac:cxnSpMkLst>
            <pc:docMk/>
            <pc:sldMk cId="3040679732" sldId="291"/>
            <ac:cxnSpMk id="30" creationId="{D0B88905-3E68-6225-8EF3-6CAC4B74EDDA}"/>
          </ac:cxnSpMkLst>
        </pc:cxnChg>
        <pc:cxnChg chg="add mod">
          <ac:chgData name="Godfrey Rantshabeng" userId="9a7972ec-fe85-498a-ba41-159721353dbf" providerId="ADAL" clId="{A2E45DDF-91D3-4B35-B563-E39ECFD76FAC}" dt="2023-09-22T23:52:56.237" v="200" actId="1076"/>
          <ac:cxnSpMkLst>
            <pc:docMk/>
            <pc:sldMk cId="3040679732" sldId="291"/>
            <ac:cxnSpMk id="36" creationId="{EB7B39F6-D9F1-A558-7CA0-E66E90C00FB4}"/>
          </ac:cxnSpMkLst>
        </pc:cxnChg>
        <pc:cxnChg chg="add del mod">
          <ac:chgData name="Godfrey Rantshabeng" userId="9a7972ec-fe85-498a-ba41-159721353dbf" providerId="ADAL" clId="{A2E45DDF-91D3-4B35-B563-E39ECFD76FAC}" dt="2023-09-22T23:53:06.196" v="204" actId="478"/>
          <ac:cxnSpMkLst>
            <pc:docMk/>
            <pc:sldMk cId="3040679732" sldId="291"/>
            <ac:cxnSpMk id="39" creationId="{3246E63C-471C-CCAD-1222-A08F9A208A87}"/>
          </ac:cxnSpMkLst>
        </pc:cxnChg>
      </pc:sldChg>
      <pc:sldChg chg="add del">
        <pc:chgData name="Godfrey Rantshabeng" userId="9a7972ec-fe85-498a-ba41-159721353dbf" providerId="ADAL" clId="{A2E45DDF-91D3-4B35-B563-E39ECFD76FAC}" dt="2023-09-23T00:06:02.186" v="470" actId="47"/>
        <pc:sldMkLst>
          <pc:docMk/>
          <pc:sldMk cId="1159883155" sldId="292"/>
        </pc:sldMkLst>
      </pc:sldChg>
      <pc:sldChg chg="add del">
        <pc:chgData name="Godfrey Rantshabeng" userId="9a7972ec-fe85-498a-ba41-159721353dbf" providerId="ADAL" clId="{A2E45DDF-91D3-4B35-B563-E39ECFD76FAC}" dt="2023-09-23T00:06:15.115" v="471" actId="47"/>
        <pc:sldMkLst>
          <pc:docMk/>
          <pc:sldMk cId="870653473" sldId="293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A1E9F9C3-2539-4C45-6509-52807697EBC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602E33D-8940-A33F-F6D2-3DCFD4942D4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3E4314-E72E-104A-BE32-7E4DF3EC11D6}" type="datetimeFigureOut">
              <a:rPr kumimoji="1" lang="zh-CN" altLang="en-US" smtClean="0"/>
              <a:t>2023/9/23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526670E-F8E9-2686-CE1D-443CAA140E2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5AB53D8-3BA0-581B-DE06-86801759F24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711DD1-BE9E-9E4B-902A-C15E65E5C72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913047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15.svg"/><Relationship Id="rId10" Type="http://schemas.openxmlformats.org/officeDocument/2006/relationships/image" Target="../media/image12.png"/><Relationship Id="rId4" Type="http://schemas.openxmlformats.org/officeDocument/2006/relationships/image" Target="../media/image14.png"/><Relationship Id="rId9" Type="http://schemas.openxmlformats.org/officeDocument/2006/relationships/image" Target="../media/image11.sv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svg"/><Relationship Id="rId7" Type="http://schemas.openxmlformats.org/officeDocument/2006/relationships/image" Target="../media/image19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21.sv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svg"/><Relationship Id="rId7" Type="http://schemas.openxmlformats.org/officeDocument/2006/relationships/image" Target="../media/image19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21.sv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2.svg"/><Relationship Id="rId7" Type="http://schemas.openxmlformats.org/officeDocument/2006/relationships/image" Target="../media/image34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11" Type="http://schemas.openxmlformats.org/officeDocument/2006/relationships/image" Target="../media/image36.svg"/><Relationship Id="rId5" Type="http://schemas.openxmlformats.org/officeDocument/2006/relationships/image" Target="../media/image33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35.sv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2">
            <a:extLst>
              <a:ext uri="{FF2B5EF4-FFF2-40B4-BE49-F238E27FC236}">
                <a16:creationId xmlns:a16="http://schemas.microsoft.com/office/drawing/2014/main" id="{2E967368-4F12-5CEA-C285-E905E084F0E0}"/>
              </a:ext>
            </a:extLst>
          </p:cNvPr>
          <p:cNvSpPr txBox="1"/>
          <p:nvPr userDrawn="1"/>
        </p:nvSpPr>
        <p:spPr>
          <a:xfrm>
            <a:off x="3361677" y="9700019"/>
            <a:ext cx="12369684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en-US" sz="2800" dirty="0">
                <a:solidFill>
                  <a:srgbClr val="7BA92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SEMINAR ON POST-HARVEST LOSS MANAGEMENT</a:t>
            </a:r>
            <a:r>
              <a:rPr lang="zh-CN" altLang="en-US" sz="2800" dirty="0">
                <a:solidFill>
                  <a:srgbClr val="7BA92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sz="2800" dirty="0" err="1">
                <a:solidFill>
                  <a:srgbClr val="7BA92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粮食减损国际研讨会</a:t>
            </a:r>
            <a:endParaRPr lang="en-US" sz="2800" dirty="0">
              <a:solidFill>
                <a:srgbClr val="7BA92A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0" name="AutoShape 5">
            <a:extLst>
              <a:ext uri="{FF2B5EF4-FFF2-40B4-BE49-F238E27FC236}">
                <a16:creationId xmlns:a16="http://schemas.microsoft.com/office/drawing/2014/main" id="{A462A92B-9DDA-A7E3-37F9-7D8D921509A8}"/>
              </a:ext>
            </a:extLst>
          </p:cNvPr>
          <p:cNvSpPr/>
          <p:nvPr userDrawn="1"/>
        </p:nvSpPr>
        <p:spPr>
          <a:xfrm>
            <a:off x="3361720" y="6129324"/>
            <a:ext cx="13234453" cy="23812"/>
          </a:xfrm>
          <a:prstGeom prst="line">
            <a:avLst/>
          </a:prstGeom>
          <a:ln w="47625" cap="flat">
            <a:solidFill>
              <a:srgbClr val="8AA955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1" name="Group 6">
            <a:extLst>
              <a:ext uri="{FF2B5EF4-FFF2-40B4-BE49-F238E27FC236}">
                <a16:creationId xmlns:a16="http://schemas.microsoft.com/office/drawing/2014/main" id="{1CA0C68C-F949-AD4A-92B5-13A60840C916}"/>
              </a:ext>
            </a:extLst>
          </p:cNvPr>
          <p:cNvGrpSpPr/>
          <p:nvPr userDrawn="1"/>
        </p:nvGrpSpPr>
        <p:grpSpPr>
          <a:xfrm rot="-5400000">
            <a:off x="-1303622" y="-1390780"/>
            <a:ext cx="6847746" cy="6847746"/>
            <a:chOff x="0" y="0"/>
            <a:chExt cx="9130328" cy="9130328"/>
          </a:xfrm>
        </p:grpSpPr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559ECAA7-E1F0-E7A2-BE37-9335CF4111DC}"/>
                </a:ext>
              </a:extLst>
            </p:cNvPr>
            <p:cNvSpPr/>
            <p:nvPr/>
          </p:nvSpPr>
          <p:spPr>
            <a:xfrm rot="-2700000">
              <a:off x="2403426" y="270785"/>
              <a:ext cx="4323477" cy="8588757"/>
            </a:xfrm>
            <a:custGeom>
              <a:avLst/>
              <a:gdLst/>
              <a:ahLst/>
              <a:cxnLst/>
              <a:rect l="l" t="t" r="r" b="b"/>
              <a:pathLst>
                <a:path w="4323477" h="8588757">
                  <a:moveTo>
                    <a:pt x="0" y="0"/>
                  </a:moveTo>
                  <a:lnTo>
                    <a:pt x="4323476" y="0"/>
                  </a:lnTo>
                  <a:lnTo>
                    <a:pt x="4323476" y="8588758"/>
                  </a:lnTo>
                  <a:lnTo>
                    <a:pt x="0" y="8588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r="-98653"/>
              </a:stretch>
            </a:blipFill>
          </p:spPr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0F0E664A-193B-AB62-5C83-7189861E83FD}"/>
                </a:ext>
              </a:extLst>
            </p:cNvPr>
            <p:cNvSpPr/>
            <p:nvPr/>
          </p:nvSpPr>
          <p:spPr>
            <a:xfrm rot="-2700000" flipH="1">
              <a:off x="5784265" y="190406"/>
              <a:ext cx="2113253" cy="4198061"/>
            </a:xfrm>
            <a:custGeom>
              <a:avLst/>
              <a:gdLst/>
              <a:ahLst/>
              <a:cxnLst/>
              <a:rect l="l" t="t" r="r" b="b"/>
              <a:pathLst>
                <a:path w="2113253" h="4198061">
                  <a:moveTo>
                    <a:pt x="2113253" y="0"/>
                  </a:moveTo>
                  <a:lnTo>
                    <a:pt x="0" y="0"/>
                  </a:lnTo>
                  <a:lnTo>
                    <a:pt x="0" y="4198061"/>
                  </a:lnTo>
                  <a:lnTo>
                    <a:pt x="2113253" y="4198061"/>
                  </a:lnTo>
                  <a:lnTo>
                    <a:pt x="2113253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98653"/>
              </a:stretch>
            </a:blipFill>
          </p:spPr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48C052E2-2B3E-74B8-945F-417D27F3D46F}"/>
                </a:ext>
              </a:extLst>
            </p:cNvPr>
            <p:cNvSpPr/>
            <p:nvPr/>
          </p:nvSpPr>
          <p:spPr>
            <a:xfrm rot="-2700000">
              <a:off x="5207629" y="2369390"/>
              <a:ext cx="1040206" cy="2066411"/>
            </a:xfrm>
            <a:custGeom>
              <a:avLst/>
              <a:gdLst/>
              <a:ahLst/>
              <a:cxnLst/>
              <a:rect l="l" t="t" r="r" b="b"/>
              <a:pathLst>
                <a:path w="1040206" h="2066411">
                  <a:moveTo>
                    <a:pt x="0" y="0"/>
                  </a:moveTo>
                  <a:lnTo>
                    <a:pt x="1040206" y="0"/>
                  </a:lnTo>
                  <a:lnTo>
                    <a:pt x="1040206" y="2066412"/>
                  </a:lnTo>
                  <a:lnTo>
                    <a:pt x="0" y="20664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r="-98653"/>
              </a:stretch>
            </a:blipFill>
          </p:spPr>
        </p:sp>
      </p:grpSp>
      <p:sp>
        <p:nvSpPr>
          <p:cNvPr id="25" name="Freeform 10">
            <a:extLst>
              <a:ext uri="{FF2B5EF4-FFF2-40B4-BE49-F238E27FC236}">
                <a16:creationId xmlns:a16="http://schemas.microsoft.com/office/drawing/2014/main" id="{CB97FDCC-4B67-7680-347E-DF23D79D8C43}"/>
              </a:ext>
            </a:extLst>
          </p:cNvPr>
          <p:cNvSpPr/>
          <p:nvPr userDrawn="1"/>
        </p:nvSpPr>
        <p:spPr>
          <a:xfrm rot="-2700000">
            <a:off x="15221383" y="8899740"/>
            <a:ext cx="3810717" cy="1905358"/>
          </a:xfrm>
          <a:custGeom>
            <a:avLst/>
            <a:gdLst/>
            <a:ahLst/>
            <a:cxnLst/>
            <a:rect l="l" t="t" r="r" b="b"/>
            <a:pathLst>
              <a:path w="3810717" h="1905358">
                <a:moveTo>
                  <a:pt x="0" y="0"/>
                </a:moveTo>
                <a:lnTo>
                  <a:pt x="3810717" y="0"/>
                </a:lnTo>
                <a:lnTo>
                  <a:pt x="3810717" y="1905358"/>
                </a:lnTo>
                <a:lnTo>
                  <a:pt x="0" y="19053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4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11">
            <a:extLst>
              <a:ext uri="{FF2B5EF4-FFF2-40B4-BE49-F238E27FC236}">
                <a16:creationId xmlns:a16="http://schemas.microsoft.com/office/drawing/2014/main" id="{0371F946-2546-8AF8-0D98-44E3D231E65C}"/>
              </a:ext>
            </a:extLst>
          </p:cNvPr>
          <p:cNvSpPr/>
          <p:nvPr userDrawn="1"/>
        </p:nvSpPr>
        <p:spPr>
          <a:xfrm>
            <a:off x="-4947379" y="5815006"/>
            <a:ext cx="8943989" cy="8943989"/>
          </a:xfrm>
          <a:custGeom>
            <a:avLst/>
            <a:gdLst/>
            <a:ahLst/>
            <a:cxnLst/>
            <a:rect l="l" t="t" r="r" b="b"/>
            <a:pathLst>
              <a:path w="8943989" h="8943989">
                <a:moveTo>
                  <a:pt x="0" y="0"/>
                </a:moveTo>
                <a:lnTo>
                  <a:pt x="8943989" y="0"/>
                </a:lnTo>
                <a:lnTo>
                  <a:pt x="8943989" y="8943988"/>
                </a:lnTo>
                <a:lnTo>
                  <a:pt x="0" y="89439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31999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3">
            <a:extLst>
              <a:ext uri="{FF2B5EF4-FFF2-40B4-BE49-F238E27FC236}">
                <a16:creationId xmlns:a16="http://schemas.microsoft.com/office/drawing/2014/main" id="{4F0CCF2B-AB08-AA78-9494-35241980F1EF}"/>
              </a:ext>
            </a:extLst>
          </p:cNvPr>
          <p:cNvSpPr/>
          <p:nvPr userDrawn="1"/>
        </p:nvSpPr>
        <p:spPr>
          <a:xfrm>
            <a:off x="3361720" y="1985468"/>
            <a:ext cx="13234453" cy="23812"/>
          </a:xfrm>
          <a:prstGeom prst="line">
            <a:avLst/>
          </a:prstGeom>
          <a:ln w="47625" cap="flat">
            <a:solidFill>
              <a:srgbClr val="8AA955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9" name="Group 4">
            <a:extLst>
              <a:ext uri="{FF2B5EF4-FFF2-40B4-BE49-F238E27FC236}">
                <a16:creationId xmlns:a16="http://schemas.microsoft.com/office/drawing/2014/main" id="{44D7C4A9-AE20-5115-6EDC-9526E87E6C60}"/>
              </a:ext>
            </a:extLst>
          </p:cNvPr>
          <p:cNvGrpSpPr/>
          <p:nvPr userDrawn="1"/>
        </p:nvGrpSpPr>
        <p:grpSpPr>
          <a:xfrm rot="-5400000">
            <a:off x="-1918179" y="-1918179"/>
            <a:ext cx="5893759" cy="5893759"/>
            <a:chOff x="0" y="0"/>
            <a:chExt cx="7858345" cy="7858345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1289E943-B124-6B3A-AD6A-699A536FC214}"/>
                </a:ext>
              </a:extLst>
            </p:cNvPr>
            <p:cNvSpPr/>
            <p:nvPr/>
          </p:nvSpPr>
          <p:spPr>
            <a:xfrm rot="-2700000">
              <a:off x="2068595" y="233061"/>
              <a:ext cx="3721156" cy="7392223"/>
            </a:xfrm>
            <a:custGeom>
              <a:avLst/>
              <a:gdLst/>
              <a:ahLst/>
              <a:cxnLst/>
              <a:rect l="l" t="t" r="r" b="b"/>
              <a:pathLst>
                <a:path w="3721156" h="7392223">
                  <a:moveTo>
                    <a:pt x="0" y="0"/>
                  </a:moveTo>
                  <a:lnTo>
                    <a:pt x="3721155" y="0"/>
                  </a:lnTo>
                  <a:lnTo>
                    <a:pt x="3721155" y="7392223"/>
                  </a:lnTo>
                  <a:lnTo>
                    <a:pt x="0" y="73922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r="-98653"/>
              </a:stretch>
            </a:blipFill>
          </p:spPr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AB431742-F006-AAA6-4FD0-96A3269BC099}"/>
                </a:ext>
              </a:extLst>
            </p:cNvPr>
            <p:cNvSpPr/>
            <p:nvPr/>
          </p:nvSpPr>
          <p:spPr>
            <a:xfrm rot="-2700000" flipH="1">
              <a:off x="4978436" y="163879"/>
              <a:ext cx="1818847" cy="3613212"/>
            </a:xfrm>
            <a:custGeom>
              <a:avLst/>
              <a:gdLst/>
              <a:ahLst/>
              <a:cxnLst/>
              <a:rect l="l" t="t" r="r" b="b"/>
              <a:pathLst>
                <a:path w="1818847" h="3613212">
                  <a:moveTo>
                    <a:pt x="1818847" y="0"/>
                  </a:moveTo>
                  <a:lnTo>
                    <a:pt x="0" y="0"/>
                  </a:lnTo>
                  <a:lnTo>
                    <a:pt x="0" y="3613213"/>
                  </a:lnTo>
                  <a:lnTo>
                    <a:pt x="1818847" y="3613213"/>
                  </a:lnTo>
                  <a:lnTo>
                    <a:pt x="181884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98653"/>
              </a:stretch>
            </a:blipFill>
          </p:spPr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FCAC1C8F-C1FE-B8D8-92D4-D66C29CBC02A}"/>
                </a:ext>
              </a:extLst>
            </p:cNvPr>
            <p:cNvSpPr/>
            <p:nvPr/>
          </p:nvSpPr>
          <p:spPr>
            <a:xfrm rot="-2700000">
              <a:off x="4482133" y="2039301"/>
              <a:ext cx="895291" cy="1778531"/>
            </a:xfrm>
            <a:custGeom>
              <a:avLst/>
              <a:gdLst/>
              <a:ahLst/>
              <a:cxnLst/>
              <a:rect l="l" t="t" r="r" b="b"/>
              <a:pathLst>
                <a:path w="895291" h="1778531">
                  <a:moveTo>
                    <a:pt x="0" y="0"/>
                  </a:moveTo>
                  <a:lnTo>
                    <a:pt x="895291" y="0"/>
                  </a:lnTo>
                  <a:lnTo>
                    <a:pt x="895291" y="1778531"/>
                  </a:lnTo>
                  <a:lnTo>
                    <a:pt x="0" y="17785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r="-98653"/>
              </a:stretch>
            </a:blipFill>
          </p:spPr>
        </p:sp>
      </p:grpSp>
      <p:sp>
        <p:nvSpPr>
          <p:cNvPr id="13" name="TextBox 8">
            <a:extLst>
              <a:ext uri="{FF2B5EF4-FFF2-40B4-BE49-F238E27FC236}">
                <a16:creationId xmlns:a16="http://schemas.microsoft.com/office/drawing/2014/main" id="{A58B23F0-3C0C-056E-5E59-F1A438D4917A}"/>
              </a:ext>
            </a:extLst>
          </p:cNvPr>
          <p:cNvSpPr txBox="1"/>
          <p:nvPr userDrawn="1"/>
        </p:nvSpPr>
        <p:spPr>
          <a:xfrm>
            <a:off x="299787" y="9307305"/>
            <a:ext cx="2151006" cy="773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00"/>
              </a:lnSpc>
            </a:pPr>
            <a:r>
              <a:rPr lang="en-US" sz="2246">
                <a:solidFill>
                  <a:srgbClr val="8AA95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河南·开封</a:t>
            </a:r>
          </a:p>
          <a:p>
            <a:pPr>
              <a:lnSpc>
                <a:spcPts val="3100"/>
              </a:lnSpc>
            </a:pPr>
            <a:r>
              <a:rPr lang="en-US" sz="2246">
                <a:solidFill>
                  <a:srgbClr val="8AA95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2023年9月25日</a:t>
            </a:r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617400F2-98A1-64B8-B4BF-7B200CEE9B62}"/>
              </a:ext>
            </a:extLst>
          </p:cNvPr>
          <p:cNvSpPr/>
          <p:nvPr userDrawn="1"/>
        </p:nvSpPr>
        <p:spPr>
          <a:xfrm rot="-2700000">
            <a:off x="15221383" y="8899740"/>
            <a:ext cx="3810717" cy="1905358"/>
          </a:xfrm>
          <a:custGeom>
            <a:avLst/>
            <a:gdLst/>
            <a:ahLst/>
            <a:cxnLst/>
            <a:rect l="l" t="t" r="r" b="b"/>
            <a:pathLst>
              <a:path w="3810717" h="1905358">
                <a:moveTo>
                  <a:pt x="0" y="0"/>
                </a:moveTo>
                <a:lnTo>
                  <a:pt x="3810717" y="0"/>
                </a:lnTo>
                <a:lnTo>
                  <a:pt x="3810717" y="1905358"/>
                </a:lnTo>
                <a:lnTo>
                  <a:pt x="0" y="19053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4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19DFAEA2-A4C1-A00B-BCE3-8FC787C90C0D}"/>
              </a:ext>
            </a:extLst>
          </p:cNvPr>
          <p:cNvSpPr txBox="1"/>
          <p:nvPr userDrawn="1"/>
        </p:nvSpPr>
        <p:spPr>
          <a:xfrm>
            <a:off x="3361677" y="9700019"/>
            <a:ext cx="12369684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en-US" sz="2800" dirty="0">
                <a:solidFill>
                  <a:srgbClr val="7BA92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SEMINAR ON POST-HARVEST LOSS MANAGEMENT</a:t>
            </a:r>
            <a:r>
              <a:rPr lang="zh-CN" altLang="en-US" sz="2800" dirty="0">
                <a:solidFill>
                  <a:srgbClr val="7BA92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sz="2800" dirty="0" err="1">
                <a:solidFill>
                  <a:srgbClr val="7BA92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粮食减损国际研讨会</a:t>
            </a:r>
            <a:endParaRPr lang="en-US" sz="2800" dirty="0">
              <a:solidFill>
                <a:srgbClr val="7BA92A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2ECD2807-B73B-3641-4D84-762528A8D7E4}"/>
              </a:ext>
            </a:extLst>
          </p:cNvPr>
          <p:cNvSpPr/>
          <p:nvPr userDrawn="1"/>
        </p:nvSpPr>
        <p:spPr>
          <a:xfrm>
            <a:off x="-4947379" y="5815006"/>
            <a:ext cx="8943989" cy="8943989"/>
          </a:xfrm>
          <a:custGeom>
            <a:avLst/>
            <a:gdLst/>
            <a:ahLst/>
            <a:cxnLst/>
            <a:rect l="l" t="t" r="r" b="b"/>
            <a:pathLst>
              <a:path w="8943989" h="8943989">
                <a:moveTo>
                  <a:pt x="0" y="0"/>
                </a:moveTo>
                <a:lnTo>
                  <a:pt x="8943989" y="0"/>
                </a:lnTo>
                <a:lnTo>
                  <a:pt x="8943989" y="8943988"/>
                </a:lnTo>
                <a:lnTo>
                  <a:pt x="0" y="89439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31999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">
            <a:extLst>
              <a:ext uri="{FF2B5EF4-FFF2-40B4-BE49-F238E27FC236}">
                <a16:creationId xmlns:a16="http://schemas.microsoft.com/office/drawing/2014/main" id="{DBB89475-F5BF-B41B-B815-63D24A1879EB}"/>
              </a:ext>
            </a:extLst>
          </p:cNvPr>
          <p:cNvSpPr txBox="1"/>
          <p:nvPr userDrawn="1"/>
        </p:nvSpPr>
        <p:spPr>
          <a:xfrm>
            <a:off x="3361677" y="9700019"/>
            <a:ext cx="12369684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en-US" sz="2800" dirty="0">
                <a:solidFill>
                  <a:srgbClr val="1578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SEMINAR ON POST-HARVEST LOSS MANAGEMENT</a:t>
            </a:r>
            <a:r>
              <a:rPr lang="zh-CN" altLang="en-US" sz="2800" dirty="0">
                <a:solidFill>
                  <a:srgbClr val="1578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sz="2800" dirty="0" err="1">
                <a:solidFill>
                  <a:srgbClr val="1578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粮食减损国际研讨会</a:t>
            </a:r>
            <a:endParaRPr lang="en-US" sz="2800" dirty="0">
              <a:solidFill>
                <a:srgbClr val="1578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" name="AutoShape 5">
            <a:extLst>
              <a:ext uri="{FF2B5EF4-FFF2-40B4-BE49-F238E27FC236}">
                <a16:creationId xmlns:a16="http://schemas.microsoft.com/office/drawing/2014/main" id="{AA9EE2BA-C851-5FB2-EE57-87B8D257B7E0}"/>
              </a:ext>
            </a:extLst>
          </p:cNvPr>
          <p:cNvSpPr/>
          <p:nvPr userDrawn="1"/>
        </p:nvSpPr>
        <p:spPr>
          <a:xfrm>
            <a:off x="3361720" y="6129324"/>
            <a:ext cx="13234453" cy="23812"/>
          </a:xfrm>
          <a:prstGeom prst="line">
            <a:avLst/>
          </a:prstGeom>
          <a:ln w="47625" cap="flat">
            <a:solidFill>
              <a:srgbClr val="1D85C6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1" name="Group 6">
            <a:extLst>
              <a:ext uri="{FF2B5EF4-FFF2-40B4-BE49-F238E27FC236}">
                <a16:creationId xmlns:a16="http://schemas.microsoft.com/office/drawing/2014/main" id="{EC443FC8-4C68-7F05-2660-C66F77D80D53}"/>
              </a:ext>
            </a:extLst>
          </p:cNvPr>
          <p:cNvGrpSpPr/>
          <p:nvPr userDrawn="1"/>
        </p:nvGrpSpPr>
        <p:grpSpPr>
          <a:xfrm rot="-5400000">
            <a:off x="-1303622" y="-1390780"/>
            <a:ext cx="6847746" cy="6847746"/>
            <a:chOff x="0" y="0"/>
            <a:chExt cx="9130328" cy="9130328"/>
          </a:xfrm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A37ED69F-2C51-0D81-E0F4-1D3B5296A7E7}"/>
                </a:ext>
              </a:extLst>
            </p:cNvPr>
            <p:cNvSpPr/>
            <p:nvPr/>
          </p:nvSpPr>
          <p:spPr>
            <a:xfrm rot="-2700000">
              <a:off x="2403426" y="270785"/>
              <a:ext cx="4323477" cy="8588757"/>
            </a:xfrm>
            <a:custGeom>
              <a:avLst/>
              <a:gdLst/>
              <a:ahLst/>
              <a:cxnLst/>
              <a:rect l="l" t="t" r="r" b="b"/>
              <a:pathLst>
                <a:path w="4323477" h="8588757">
                  <a:moveTo>
                    <a:pt x="0" y="0"/>
                  </a:moveTo>
                  <a:lnTo>
                    <a:pt x="4323476" y="0"/>
                  </a:lnTo>
                  <a:lnTo>
                    <a:pt x="4323476" y="8588758"/>
                  </a:lnTo>
                  <a:lnTo>
                    <a:pt x="0" y="8588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r="-98653"/>
              </a:stretch>
            </a:blipFill>
          </p:spPr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39D76B34-3F26-ED2E-683F-1B819ACC5D29}"/>
                </a:ext>
              </a:extLst>
            </p:cNvPr>
            <p:cNvSpPr/>
            <p:nvPr/>
          </p:nvSpPr>
          <p:spPr>
            <a:xfrm rot="-2700000" flipH="1">
              <a:off x="5784265" y="190406"/>
              <a:ext cx="2113253" cy="4198061"/>
            </a:xfrm>
            <a:custGeom>
              <a:avLst/>
              <a:gdLst/>
              <a:ahLst/>
              <a:cxnLst/>
              <a:rect l="l" t="t" r="r" b="b"/>
              <a:pathLst>
                <a:path w="2113253" h="4198061">
                  <a:moveTo>
                    <a:pt x="2113253" y="0"/>
                  </a:moveTo>
                  <a:lnTo>
                    <a:pt x="0" y="0"/>
                  </a:lnTo>
                  <a:lnTo>
                    <a:pt x="0" y="4198061"/>
                  </a:lnTo>
                  <a:lnTo>
                    <a:pt x="2113253" y="4198061"/>
                  </a:lnTo>
                  <a:lnTo>
                    <a:pt x="2113253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98653"/>
              </a:stretch>
            </a:blipFill>
          </p:spPr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3AE0F2EA-C633-2A21-7E89-EC4EE84DAE81}"/>
                </a:ext>
              </a:extLst>
            </p:cNvPr>
            <p:cNvSpPr/>
            <p:nvPr/>
          </p:nvSpPr>
          <p:spPr>
            <a:xfrm rot="-2700000">
              <a:off x="5207629" y="2369390"/>
              <a:ext cx="1040206" cy="2066411"/>
            </a:xfrm>
            <a:custGeom>
              <a:avLst/>
              <a:gdLst/>
              <a:ahLst/>
              <a:cxnLst/>
              <a:rect l="l" t="t" r="r" b="b"/>
              <a:pathLst>
                <a:path w="1040206" h="2066411">
                  <a:moveTo>
                    <a:pt x="0" y="0"/>
                  </a:moveTo>
                  <a:lnTo>
                    <a:pt x="1040206" y="0"/>
                  </a:lnTo>
                  <a:lnTo>
                    <a:pt x="1040206" y="2066412"/>
                  </a:lnTo>
                  <a:lnTo>
                    <a:pt x="0" y="20664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98653"/>
              </a:stretch>
            </a:blipFill>
          </p:spPr>
        </p:sp>
      </p:grpSp>
      <p:sp>
        <p:nvSpPr>
          <p:cNvPr id="15" name="Freeform 10">
            <a:extLst>
              <a:ext uri="{FF2B5EF4-FFF2-40B4-BE49-F238E27FC236}">
                <a16:creationId xmlns:a16="http://schemas.microsoft.com/office/drawing/2014/main" id="{E599877C-01D4-53CF-A7FA-70CFEBF7ECB1}"/>
              </a:ext>
            </a:extLst>
          </p:cNvPr>
          <p:cNvSpPr/>
          <p:nvPr userDrawn="1"/>
        </p:nvSpPr>
        <p:spPr>
          <a:xfrm rot="-2700000">
            <a:off x="15221383" y="8899740"/>
            <a:ext cx="3810717" cy="1905358"/>
          </a:xfrm>
          <a:custGeom>
            <a:avLst/>
            <a:gdLst/>
            <a:ahLst/>
            <a:cxnLst/>
            <a:rect l="l" t="t" r="r" b="b"/>
            <a:pathLst>
              <a:path w="3810717" h="1905358">
                <a:moveTo>
                  <a:pt x="0" y="0"/>
                </a:moveTo>
                <a:lnTo>
                  <a:pt x="3810717" y="0"/>
                </a:lnTo>
                <a:lnTo>
                  <a:pt x="3810717" y="1905358"/>
                </a:lnTo>
                <a:lnTo>
                  <a:pt x="0" y="19053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7EB3795F-080F-60E8-3171-2264F41D5EA9}"/>
              </a:ext>
            </a:extLst>
          </p:cNvPr>
          <p:cNvSpPr/>
          <p:nvPr userDrawn="1"/>
        </p:nvSpPr>
        <p:spPr>
          <a:xfrm>
            <a:off x="-4947379" y="5815006"/>
            <a:ext cx="8943989" cy="8943989"/>
          </a:xfrm>
          <a:custGeom>
            <a:avLst/>
            <a:gdLst/>
            <a:ahLst/>
            <a:cxnLst/>
            <a:rect l="l" t="t" r="r" b="b"/>
            <a:pathLst>
              <a:path w="8943989" h="8943989">
                <a:moveTo>
                  <a:pt x="0" y="0"/>
                </a:moveTo>
                <a:lnTo>
                  <a:pt x="8943989" y="0"/>
                </a:lnTo>
                <a:lnTo>
                  <a:pt x="8943989" y="8943988"/>
                </a:lnTo>
                <a:lnTo>
                  <a:pt x="0" y="89439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31999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6">
            <a:extLst>
              <a:ext uri="{FF2B5EF4-FFF2-40B4-BE49-F238E27FC236}">
                <a16:creationId xmlns:a16="http://schemas.microsoft.com/office/drawing/2014/main" id="{C2C69B2E-D0DC-172E-502B-B54040A01FA0}"/>
              </a:ext>
            </a:extLst>
          </p:cNvPr>
          <p:cNvGrpSpPr>
            <a:grpSpLocks/>
          </p:cNvGrpSpPr>
          <p:nvPr userDrawn="1"/>
        </p:nvGrpSpPr>
        <p:grpSpPr>
          <a:xfrm rot="-5400000">
            <a:off x="-1921219" y="-1921220"/>
            <a:ext cx="5896800" cy="5896800"/>
            <a:chOff x="0" y="0"/>
            <a:chExt cx="9130328" cy="9130328"/>
          </a:xfrm>
        </p:grpSpPr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2B97EE20-CA60-92B0-711B-CA9D885DD542}"/>
                </a:ext>
              </a:extLst>
            </p:cNvPr>
            <p:cNvSpPr/>
            <p:nvPr/>
          </p:nvSpPr>
          <p:spPr>
            <a:xfrm rot="-2700000">
              <a:off x="2403426" y="270785"/>
              <a:ext cx="4323477" cy="8588757"/>
            </a:xfrm>
            <a:custGeom>
              <a:avLst/>
              <a:gdLst/>
              <a:ahLst/>
              <a:cxnLst/>
              <a:rect l="l" t="t" r="r" b="b"/>
              <a:pathLst>
                <a:path w="4323477" h="8588757">
                  <a:moveTo>
                    <a:pt x="0" y="0"/>
                  </a:moveTo>
                  <a:lnTo>
                    <a:pt x="4323476" y="0"/>
                  </a:lnTo>
                  <a:lnTo>
                    <a:pt x="4323476" y="8588758"/>
                  </a:lnTo>
                  <a:lnTo>
                    <a:pt x="0" y="8588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r="-98653"/>
              </a:stretch>
            </a:blipFill>
          </p:spPr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2FA43BA0-E2DA-15D3-E14C-59F453D1FF7A}"/>
                </a:ext>
              </a:extLst>
            </p:cNvPr>
            <p:cNvSpPr/>
            <p:nvPr/>
          </p:nvSpPr>
          <p:spPr>
            <a:xfrm rot="-2700000" flipH="1">
              <a:off x="5784265" y="190406"/>
              <a:ext cx="2113253" cy="4198061"/>
            </a:xfrm>
            <a:custGeom>
              <a:avLst/>
              <a:gdLst/>
              <a:ahLst/>
              <a:cxnLst/>
              <a:rect l="l" t="t" r="r" b="b"/>
              <a:pathLst>
                <a:path w="2113253" h="4198061">
                  <a:moveTo>
                    <a:pt x="2113253" y="0"/>
                  </a:moveTo>
                  <a:lnTo>
                    <a:pt x="0" y="0"/>
                  </a:lnTo>
                  <a:lnTo>
                    <a:pt x="0" y="4198061"/>
                  </a:lnTo>
                  <a:lnTo>
                    <a:pt x="2113253" y="4198061"/>
                  </a:lnTo>
                  <a:lnTo>
                    <a:pt x="2113253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98653"/>
              </a:stretch>
            </a:blipFill>
          </p:spPr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02AA93F8-37BC-ED5D-EFC4-AF81E3662101}"/>
                </a:ext>
              </a:extLst>
            </p:cNvPr>
            <p:cNvSpPr/>
            <p:nvPr/>
          </p:nvSpPr>
          <p:spPr>
            <a:xfrm rot="-2700000">
              <a:off x="5207629" y="2369390"/>
              <a:ext cx="1040206" cy="2066411"/>
            </a:xfrm>
            <a:custGeom>
              <a:avLst/>
              <a:gdLst/>
              <a:ahLst/>
              <a:cxnLst/>
              <a:rect l="l" t="t" r="r" b="b"/>
              <a:pathLst>
                <a:path w="1040206" h="2066411">
                  <a:moveTo>
                    <a:pt x="0" y="0"/>
                  </a:moveTo>
                  <a:lnTo>
                    <a:pt x="1040206" y="0"/>
                  </a:lnTo>
                  <a:lnTo>
                    <a:pt x="1040206" y="2066412"/>
                  </a:lnTo>
                  <a:lnTo>
                    <a:pt x="0" y="20664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98653"/>
              </a:stretch>
            </a:blipFill>
          </p:spPr>
        </p:sp>
      </p:grpSp>
      <p:sp>
        <p:nvSpPr>
          <p:cNvPr id="12" name="TextBox 2">
            <a:extLst>
              <a:ext uri="{FF2B5EF4-FFF2-40B4-BE49-F238E27FC236}">
                <a16:creationId xmlns:a16="http://schemas.microsoft.com/office/drawing/2014/main" id="{8DC9E484-EF05-0C49-70A4-5424D64E3E7E}"/>
              </a:ext>
            </a:extLst>
          </p:cNvPr>
          <p:cNvSpPr txBox="1"/>
          <p:nvPr userDrawn="1"/>
        </p:nvSpPr>
        <p:spPr>
          <a:xfrm>
            <a:off x="3361677" y="9700019"/>
            <a:ext cx="12369684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en-US" sz="2800" dirty="0">
                <a:solidFill>
                  <a:srgbClr val="1D85C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SEMINAR ON POST-HARVEST LOSS MANAGEMENT</a:t>
            </a:r>
            <a:r>
              <a:rPr lang="zh-CN" altLang="en-US" sz="2800" dirty="0">
                <a:solidFill>
                  <a:srgbClr val="1D85C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sz="2800" dirty="0" err="1">
                <a:solidFill>
                  <a:srgbClr val="1D85C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粮食减损国际研讨会</a:t>
            </a:r>
            <a:endParaRPr lang="en-US" sz="2800" dirty="0">
              <a:solidFill>
                <a:srgbClr val="1D85C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4" name="AutoShape 4">
            <a:extLst>
              <a:ext uri="{FF2B5EF4-FFF2-40B4-BE49-F238E27FC236}">
                <a16:creationId xmlns:a16="http://schemas.microsoft.com/office/drawing/2014/main" id="{48FFEE79-36D8-A35D-F099-FF18C315F4E7}"/>
              </a:ext>
            </a:extLst>
          </p:cNvPr>
          <p:cNvSpPr/>
          <p:nvPr userDrawn="1"/>
        </p:nvSpPr>
        <p:spPr>
          <a:xfrm>
            <a:off x="3361720" y="1985468"/>
            <a:ext cx="13234453" cy="23812"/>
          </a:xfrm>
          <a:prstGeom prst="line">
            <a:avLst/>
          </a:prstGeom>
          <a:ln w="47625" cap="flat">
            <a:solidFill>
              <a:srgbClr val="1D85C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57120F1E-AED2-0DB4-0597-9C5EE6906A29}"/>
              </a:ext>
            </a:extLst>
          </p:cNvPr>
          <p:cNvSpPr/>
          <p:nvPr userDrawn="1"/>
        </p:nvSpPr>
        <p:spPr>
          <a:xfrm rot="-2700000">
            <a:off x="15221383" y="8899740"/>
            <a:ext cx="3810717" cy="1905358"/>
          </a:xfrm>
          <a:custGeom>
            <a:avLst/>
            <a:gdLst/>
            <a:ahLst/>
            <a:cxnLst/>
            <a:rect l="l" t="t" r="r" b="b"/>
            <a:pathLst>
              <a:path w="3810717" h="1905358">
                <a:moveTo>
                  <a:pt x="0" y="0"/>
                </a:moveTo>
                <a:lnTo>
                  <a:pt x="3810717" y="0"/>
                </a:lnTo>
                <a:lnTo>
                  <a:pt x="3810717" y="1905358"/>
                </a:lnTo>
                <a:lnTo>
                  <a:pt x="0" y="19053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CA2D469D-A9CE-B21F-C5EF-160FA1F1A55B}"/>
              </a:ext>
            </a:extLst>
          </p:cNvPr>
          <p:cNvSpPr/>
          <p:nvPr userDrawn="1"/>
        </p:nvSpPr>
        <p:spPr>
          <a:xfrm>
            <a:off x="-4947379" y="5815006"/>
            <a:ext cx="8943989" cy="8943989"/>
          </a:xfrm>
          <a:custGeom>
            <a:avLst/>
            <a:gdLst/>
            <a:ahLst/>
            <a:cxnLst/>
            <a:rect l="l" t="t" r="r" b="b"/>
            <a:pathLst>
              <a:path w="8943989" h="8943989">
                <a:moveTo>
                  <a:pt x="0" y="0"/>
                </a:moveTo>
                <a:lnTo>
                  <a:pt x="8943989" y="0"/>
                </a:lnTo>
                <a:lnTo>
                  <a:pt x="8943989" y="8943988"/>
                </a:lnTo>
                <a:lnTo>
                  <a:pt x="0" y="89439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31999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AED6BEF8-73BC-7585-53C5-9AD547EB0988}"/>
              </a:ext>
            </a:extLst>
          </p:cNvPr>
          <p:cNvSpPr txBox="1"/>
          <p:nvPr userDrawn="1"/>
        </p:nvSpPr>
        <p:spPr>
          <a:xfrm>
            <a:off x="299787" y="9307305"/>
            <a:ext cx="2151006" cy="773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00"/>
              </a:lnSpc>
            </a:pPr>
            <a:r>
              <a:rPr lang="en-US" sz="2246">
                <a:solidFill>
                  <a:srgbClr val="1578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河南·开封</a:t>
            </a:r>
          </a:p>
          <a:p>
            <a:pPr>
              <a:lnSpc>
                <a:spcPts val="3100"/>
              </a:lnSpc>
            </a:pPr>
            <a:r>
              <a:rPr lang="en-US" sz="2246">
                <a:solidFill>
                  <a:srgbClr val="1578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2023年9月25日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2">
            <a:extLst>
              <a:ext uri="{FF2B5EF4-FFF2-40B4-BE49-F238E27FC236}">
                <a16:creationId xmlns:a16="http://schemas.microsoft.com/office/drawing/2014/main" id="{8004B737-49EC-7C5E-9003-83479FB3F9D2}"/>
              </a:ext>
            </a:extLst>
          </p:cNvPr>
          <p:cNvGrpSpPr/>
          <p:nvPr userDrawn="1"/>
        </p:nvGrpSpPr>
        <p:grpSpPr>
          <a:xfrm rot="-5400000">
            <a:off x="-1474666" y="-1347065"/>
            <a:ext cx="6847746" cy="6847746"/>
            <a:chOff x="0" y="0"/>
            <a:chExt cx="9130328" cy="9130328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2D6D9E8A-7D8F-1FD6-F55A-26C2039FB793}"/>
                </a:ext>
              </a:extLst>
            </p:cNvPr>
            <p:cNvSpPr/>
            <p:nvPr/>
          </p:nvSpPr>
          <p:spPr>
            <a:xfrm rot="-2700000">
              <a:off x="2403426" y="270785"/>
              <a:ext cx="4323477" cy="8588757"/>
            </a:xfrm>
            <a:custGeom>
              <a:avLst/>
              <a:gdLst/>
              <a:ahLst/>
              <a:cxnLst/>
              <a:rect l="l" t="t" r="r" b="b"/>
              <a:pathLst>
                <a:path w="4323477" h="8588757">
                  <a:moveTo>
                    <a:pt x="0" y="0"/>
                  </a:moveTo>
                  <a:lnTo>
                    <a:pt x="4323476" y="0"/>
                  </a:lnTo>
                  <a:lnTo>
                    <a:pt x="4323476" y="8588758"/>
                  </a:lnTo>
                  <a:lnTo>
                    <a:pt x="0" y="8588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r="-98653"/>
              </a:stretch>
            </a:blipFill>
          </p:spPr>
        </p:sp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1FBBF068-4C70-0529-177C-B818237BE741}"/>
                </a:ext>
              </a:extLst>
            </p:cNvPr>
            <p:cNvSpPr/>
            <p:nvPr/>
          </p:nvSpPr>
          <p:spPr>
            <a:xfrm rot="-2700000" flipH="1">
              <a:off x="5784265" y="190406"/>
              <a:ext cx="2113253" cy="4198061"/>
            </a:xfrm>
            <a:custGeom>
              <a:avLst/>
              <a:gdLst/>
              <a:ahLst/>
              <a:cxnLst/>
              <a:rect l="l" t="t" r="r" b="b"/>
              <a:pathLst>
                <a:path w="2113253" h="4198061">
                  <a:moveTo>
                    <a:pt x="2113253" y="0"/>
                  </a:moveTo>
                  <a:lnTo>
                    <a:pt x="0" y="0"/>
                  </a:lnTo>
                  <a:lnTo>
                    <a:pt x="0" y="4198061"/>
                  </a:lnTo>
                  <a:lnTo>
                    <a:pt x="2113253" y="4198061"/>
                  </a:lnTo>
                  <a:lnTo>
                    <a:pt x="2113253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98653"/>
              </a:stretch>
            </a:blipFill>
          </p:spPr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F9282989-5048-757B-9CBA-8F58EDAF9A39}"/>
                </a:ext>
              </a:extLst>
            </p:cNvPr>
            <p:cNvSpPr/>
            <p:nvPr/>
          </p:nvSpPr>
          <p:spPr>
            <a:xfrm rot="-2700000">
              <a:off x="5207629" y="2369390"/>
              <a:ext cx="1040206" cy="2066411"/>
            </a:xfrm>
            <a:custGeom>
              <a:avLst/>
              <a:gdLst/>
              <a:ahLst/>
              <a:cxnLst/>
              <a:rect l="l" t="t" r="r" b="b"/>
              <a:pathLst>
                <a:path w="1040206" h="2066411">
                  <a:moveTo>
                    <a:pt x="0" y="0"/>
                  </a:moveTo>
                  <a:lnTo>
                    <a:pt x="1040206" y="0"/>
                  </a:lnTo>
                  <a:lnTo>
                    <a:pt x="1040206" y="2066412"/>
                  </a:lnTo>
                  <a:lnTo>
                    <a:pt x="0" y="20664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r="-98653"/>
              </a:stretch>
            </a:blipFill>
          </p:spPr>
        </p:sp>
      </p:grpSp>
      <p:sp>
        <p:nvSpPr>
          <p:cNvPr id="14" name="Freeform 6">
            <a:extLst>
              <a:ext uri="{FF2B5EF4-FFF2-40B4-BE49-F238E27FC236}">
                <a16:creationId xmlns:a16="http://schemas.microsoft.com/office/drawing/2014/main" id="{D75322AB-92DE-9B41-BB00-9DC40453DE22}"/>
              </a:ext>
            </a:extLst>
          </p:cNvPr>
          <p:cNvSpPr/>
          <p:nvPr userDrawn="1"/>
        </p:nvSpPr>
        <p:spPr>
          <a:xfrm rot="-2700000">
            <a:off x="15221383" y="8899740"/>
            <a:ext cx="3810717" cy="1905358"/>
          </a:xfrm>
          <a:custGeom>
            <a:avLst/>
            <a:gdLst/>
            <a:ahLst/>
            <a:cxnLst/>
            <a:rect l="l" t="t" r="r" b="b"/>
            <a:pathLst>
              <a:path w="3810717" h="1905358">
                <a:moveTo>
                  <a:pt x="0" y="0"/>
                </a:moveTo>
                <a:lnTo>
                  <a:pt x="3810717" y="0"/>
                </a:lnTo>
                <a:lnTo>
                  <a:pt x="3810717" y="1905358"/>
                </a:lnTo>
                <a:lnTo>
                  <a:pt x="0" y="19053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4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37E6208B-F774-BB5E-F90E-A0680B3E49F4}"/>
              </a:ext>
            </a:extLst>
          </p:cNvPr>
          <p:cNvSpPr/>
          <p:nvPr userDrawn="1"/>
        </p:nvSpPr>
        <p:spPr>
          <a:xfrm>
            <a:off x="-4947379" y="5815006"/>
            <a:ext cx="8943989" cy="8943989"/>
          </a:xfrm>
          <a:custGeom>
            <a:avLst/>
            <a:gdLst/>
            <a:ahLst/>
            <a:cxnLst/>
            <a:rect l="l" t="t" r="r" b="b"/>
            <a:pathLst>
              <a:path w="8943989" h="8943989">
                <a:moveTo>
                  <a:pt x="0" y="0"/>
                </a:moveTo>
                <a:lnTo>
                  <a:pt x="8943989" y="0"/>
                </a:lnTo>
                <a:lnTo>
                  <a:pt x="8943989" y="8943988"/>
                </a:lnTo>
                <a:lnTo>
                  <a:pt x="0" y="89439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31999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5FD8F90F-A203-1D7F-5789-84D59CC84C3A}"/>
              </a:ext>
            </a:extLst>
          </p:cNvPr>
          <p:cNvSpPr txBox="1"/>
          <p:nvPr userDrawn="1"/>
        </p:nvSpPr>
        <p:spPr>
          <a:xfrm>
            <a:off x="3361677" y="9700019"/>
            <a:ext cx="12369684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en-US" sz="2800" dirty="0">
                <a:solidFill>
                  <a:srgbClr val="1578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SEMINAR ON POST-HARVEST LOSS MANAGEMENT</a:t>
            </a:r>
            <a:r>
              <a:rPr lang="zh-CN" altLang="en-US" sz="2800" dirty="0">
                <a:solidFill>
                  <a:srgbClr val="1578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sz="2800" dirty="0" err="1">
                <a:solidFill>
                  <a:srgbClr val="1578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粮食减损国际研讨会</a:t>
            </a:r>
            <a:endParaRPr lang="en-US" sz="2800" dirty="0">
              <a:solidFill>
                <a:srgbClr val="1578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7" name="AutoShape 9">
            <a:extLst>
              <a:ext uri="{FF2B5EF4-FFF2-40B4-BE49-F238E27FC236}">
                <a16:creationId xmlns:a16="http://schemas.microsoft.com/office/drawing/2014/main" id="{C8BF2F90-3A79-F0CB-4530-4B33D32BC20F}"/>
              </a:ext>
            </a:extLst>
          </p:cNvPr>
          <p:cNvSpPr/>
          <p:nvPr userDrawn="1"/>
        </p:nvSpPr>
        <p:spPr>
          <a:xfrm>
            <a:off x="3361720" y="6129324"/>
            <a:ext cx="13234453" cy="23812"/>
          </a:xfrm>
          <a:prstGeom prst="line">
            <a:avLst/>
          </a:prstGeom>
          <a:ln w="47625" cap="flat">
            <a:solidFill>
              <a:srgbClr val="1D85C6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id="{718BF6CB-B471-E230-2D33-4AE6D366C2AB}"/>
              </a:ext>
            </a:extLst>
          </p:cNvPr>
          <p:cNvSpPr txBox="1"/>
          <p:nvPr userDrawn="1"/>
        </p:nvSpPr>
        <p:spPr>
          <a:xfrm>
            <a:off x="3361677" y="9700019"/>
            <a:ext cx="12369684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en-US" sz="3000" dirty="0">
                <a:solidFill>
                  <a:srgbClr val="1D85C6"/>
                </a:solidFill>
                <a:latin typeface="思源黑体"/>
              </a:rPr>
              <a:t>SEMINAR ON POST-HARVEST LOSS MANAGEMENT</a:t>
            </a:r>
            <a:r>
              <a:rPr lang="zh-CN" altLang="en-US" sz="3000" dirty="0">
                <a:solidFill>
                  <a:srgbClr val="1D85C6"/>
                </a:solidFill>
                <a:latin typeface="思源黑体"/>
              </a:rPr>
              <a:t> </a:t>
            </a:r>
            <a:r>
              <a:rPr lang="en-US" sz="3000" dirty="0" err="1">
                <a:solidFill>
                  <a:srgbClr val="1D85C6"/>
                </a:solidFill>
                <a:latin typeface="思源黑体"/>
              </a:rPr>
              <a:t>粮食减损国际研讨会</a:t>
            </a:r>
            <a:endParaRPr lang="en-US" sz="3000" dirty="0">
              <a:solidFill>
                <a:srgbClr val="1D85C6"/>
              </a:solidFill>
              <a:latin typeface="思源黑体"/>
            </a:endParaRPr>
          </a:p>
        </p:txBody>
      </p:sp>
      <p:sp>
        <p:nvSpPr>
          <p:cNvPr id="8" name="AutoShape 4">
            <a:extLst>
              <a:ext uri="{FF2B5EF4-FFF2-40B4-BE49-F238E27FC236}">
                <a16:creationId xmlns:a16="http://schemas.microsoft.com/office/drawing/2014/main" id="{823F9332-BD69-202D-D6B4-7648BAEDE7EE}"/>
              </a:ext>
            </a:extLst>
          </p:cNvPr>
          <p:cNvSpPr/>
          <p:nvPr userDrawn="1"/>
        </p:nvSpPr>
        <p:spPr>
          <a:xfrm>
            <a:off x="3361720" y="1985468"/>
            <a:ext cx="13234453" cy="23812"/>
          </a:xfrm>
          <a:prstGeom prst="line">
            <a:avLst/>
          </a:prstGeom>
          <a:ln w="47625" cap="flat">
            <a:solidFill>
              <a:srgbClr val="1D85C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E7972BC3-4844-E3F4-581E-D6FB7C17D08E}"/>
              </a:ext>
            </a:extLst>
          </p:cNvPr>
          <p:cNvSpPr/>
          <p:nvPr userDrawn="1"/>
        </p:nvSpPr>
        <p:spPr>
          <a:xfrm rot="-2700000">
            <a:off x="15221383" y="8899740"/>
            <a:ext cx="3810717" cy="1905358"/>
          </a:xfrm>
          <a:custGeom>
            <a:avLst/>
            <a:gdLst/>
            <a:ahLst/>
            <a:cxnLst/>
            <a:rect l="l" t="t" r="r" b="b"/>
            <a:pathLst>
              <a:path w="3810717" h="1905358">
                <a:moveTo>
                  <a:pt x="0" y="0"/>
                </a:moveTo>
                <a:lnTo>
                  <a:pt x="3810717" y="0"/>
                </a:lnTo>
                <a:lnTo>
                  <a:pt x="3810717" y="1905358"/>
                </a:lnTo>
                <a:lnTo>
                  <a:pt x="0" y="19053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2279DB06-003E-1068-6E0A-467A9CEF05C5}"/>
              </a:ext>
            </a:extLst>
          </p:cNvPr>
          <p:cNvSpPr/>
          <p:nvPr userDrawn="1"/>
        </p:nvSpPr>
        <p:spPr>
          <a:xfrm>
            <a:off x="-4947379" y="5815006"/>
            <a:ext cx="8943989" cy="8943989"/>
          </a:xfrm>
          <a:custGeom>
            <a:avLst/>
            <a:gdLst/>
            <a:ahLst/>
            <a:cxnLst/>
            <a:rect l="l" t="t" r="r" b="b"/>
            <a:pathLst>
              <a:path w="8943989" h="8943989">
                <a:moveTo>
                  <a:pt x="0" y="0"/>
                </a:moveTo>
                <a:lnTo>
                  <a:pt x="8943989" y="0"/>
                </a:lnTo>
                <a:lnTo>
                  <a:pt x="8943989" y="8943988"/>
                </a:lnTo>
                <a:lnTo>
                  <a:pt x="0" y="89439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1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EC2E660D-53C7-F4C0-6BF5-B2B76D42D84A}"/>
              </a:ext>
            </a:extLst>
          </p:cNvPr>
          <p:cNvSpPr txBox="1"/>
          <p:nvPr userDrawn="1"/>
        </p:nvSpPr>
        <p:spPr>
          <a:xfrm>
            <a:off x="299787" y="9307305"/>
            <a:ext cx="2151006" cy="773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00"/>
              </a:lnSpc>
            </a:pPr>
            <a:r>
              <a:rPr lang="en-US" sz="2246">
                <a:solidFill>
                  <a:srgbClr val="1578B6"/>
                </a:solidFill>
                <a:ea typeface="思源黑体"/>
              </a:rPr>
              <a:t>河南·开封</a:t>
            </a:r>
          </a:p>
          <a:p>
            <a:pPr>
              <a:lnSpc>
                <a:spcPts val="3100"/>
              </a:lnSpc>
            </a:pPr>
            <a:r>
              <a:rPr lang="en-US" sz="2246">
                <a:solidFill>
                  <a:srgbClr val="1578B6"/>
                </a:solidFill>
                <a:latin typeface="思源黑体"/>
              </a:rPr>
              <a:t>2023年9月25日</a:t>
            </a:r>
          </a:p>
        </p:txBody>
      </p:sp>
      <p:grpSp>
        <p:nvGrpSpPr>
          <p:cNvPr id="13" name="Group 9">
            <a:extLst>
              <a:ext uri="{FF2B5EF4-FFF2-40B4-BE49-F238E27FC236}">
                <a16:creationId xmlns:a16="http://schemas.microsoft.com/office/drawing/2014/main" id="{A47F6871-C27C-2338-F8CA-3EB1E6DA0BFE}"/>
              </a:ext>
            </a:extLst>
          </p:cNvPr>
          <p:cNvGrpSpPr/>
          <p:nvPr userDrawn="1"/>
        </p:nvGrpSpPr>
        <p:grpSpPr>
          <a:xfrm rot="-5400000">
            <a:off x="-1918179" y="-1918179"/>
            <a:ext cx="5893759" cy="5893759"/>
            <a:chOff x="0" y="0"/>
            <a:chExt cx="7858345" cy="7858345"/>
          </a:xfrm>
        </p:grpSpPr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0E3857EB-76B6-C90B-D394-D15B79605365}"/>
                </a:ext>
              </a:extLst>
            </p:cNvPr>
            <p:cNvSpPr/>
            <p:nvPr/>
          </p:nvSpPr>
          <p:spPr>
            <a:xfrm rot="-2700000">
              <a:off x="2068595" y="233061"/>
              <a:ext cx="3721156" cy="7392223"/>
            </a:xfrm>
            <a:custGeom>
              <a:avLst/>
              <a:gdLst/>
              <a:ahLst/>
              <a:cxnLst/>
              <a:rect l="l" t="t" r="r" b="b"/>
              <a:pathLst>
                <a:path w="3721156" h="7392223">
                  <a:moveTo>
                    <a:pt x="0" y="0"/>
                  </a:moveTo>
                  <a:lnTo>
                    <a:pt x="3721155" y="0"/>
                  </a:lnTo>
                  <a:lnTo>
                    <a:pt x="3721155" y="7392223"/>
                  </a:lnTo>
                  <a:lnTo>
                    <a:pt x="0" y="73922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r="-98653"/>
              </a:stretch>
            </a:blipFill>
          </p:spPr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0DC39C5E-6665-642F-28F7-588D82782D7D}"/>
                </a:ext>
              </a:extLst>
            </p:cNvPr>
            <p:cNvSpPr/>
            <p:nvPr/>
          </p:nvSpPr>
          <p:spPr>
            <a:xfrm rot="-2700000" flipH="1">
              <a:off x="4978436" y="163879"/>
              <a:ext cx="1818847" cy="3613212"/>
            </a:xfrm>
            <a:custGeom>
              <a:avLst/>
              <a:gdLst/>
              <a:ahLst/>
              <a:cxnLst/>
              <a:rect l="l" t="t" r="r" b="b"/>
              <a:pathLst>
                <a:path w="1818847" h="3613212">
                  <a:moveTo>
                    <a:pt x="1818847" y="0"/>
                  </a:moveTo>
                  <a:lnTo>
                    <a:pt x="0" y="0"/>
                  </a:lnTo>
                  <a:lnTo>
                    <a:pt x="0" y="3613213"/>
                  </a:lnTo>
                  <a:lnTo>
                    <a:pt x="1818847" y="3613213"/>
                  </a:lnTo>
                  <a:lnTo>
                    <a:pt x="1818847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r="-98653"/>
              </a:stretch>
            </a:blipFill>
          </p:spPr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08CA4EB8-7E63-8617-5300-0D2E68E1858B}"/>
                </a:ext>
              </a:extLst>
            </p:cNvPr>
            <p:cNvSpPr/>
            <p:nvPr/>
          </p:nvSpPr>
          <p:spPr>
            <a:xfrm rot="-2700000">
              <a:off x="4482133" y="2039301"/>
              <a:ext cx="895291" cy="1778531"/>
            </a:xfrm>
            <a:custGeom>
              <a:avLst/>
              <a:gdLst/>
              <a:ahLst/>
              <a:cxnLst/>
              <a:rect l="l" t="t" r="r" b="b"/>
              <a:pathLst>
                <a:path w="895291" h="1778531">
                  <a:moveTo>
                    <a:pt x="0" y="0"/>
                  </a:moveTo>
                  <a:lnTo>
                    <a:pt x="895291" y="0"/>
                  </a:lnTo>
                  <a:lnTo>
                    <a:pt x="895291" y="1778531"/>
                  </a:lnTo>
                  <a:lnTo>
                    <a:pt x="0" y="17785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r="-98653"/>
              </a:stretch>
            </a:blipFill>
          </p:spPr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3">
            <a:extLst>
              <a:ext uri="{FF2B5EF4-FFF2-40B4-BE49-F238E27FC236}">
                <a16:creationId xmlns:a16="http://schemas.microsoft.com/office/drawing/2014/main" id="{AD44285A-DA1F-7D67-DE59-CD8D272C8C14}"/>
              </a:ext>
            </a:extLst>
          </p:cNvPr>
          <p:cNvGrpSpPr/>
          <p:nvPr userDrawn="1"/>
        </p:nvGrpSpPr>
        <p:grpSpPr>
          <a:xfrm>
            <a:off x="13303323" y="26949"/>
            <a:ext cx="4967950" cy="859006"/>
            <a:chOff x="0" y="0"/>
            <a:chExt cx="6623934" cy="1145341"/>
          </a:xfrm>
        </p:grpSpPr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6964D9C5-370C-7A76-11A2-96CC519E65BB}"/>
                </a:ext>
              </a:extLst>
            </p:cNvPr>
            <p:cNvSpPr/>
            <p:nvPr/>
          </p:nvSpPr>
          <p:spPr>
            <a:xfrm>
              <a:off x="2668960" y="132842"/>
              <a:ext cx="879657" cy="879657"/>
            </a:xfrm>
            <a:custGeom>
              <a:avLst/>
              <a:gdLst/>
              <a:ahLst/>
              <a:cxnLst/>
              <a:rect l="l" t="t" r="r" b="b"/>
              <a:pathLst>
                <a:path w="879657" h="879657">
                  <a:moveTo>
                    <a:pt x="0" y="0"/>
                  </a:moveTo>
                  <a:lnTo>
                    <a:pt x="879656" y="0"/>
                  </a:lnTo>
                  <a:lnTo>
                    <a:pt x="879656" y="879657"/>
                  </a:lnTo>
                  <a:lnTo>
                    <a:pt x="0" y="879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43D2B136-4230-47AE-C1F6-BFFFCA5F66EF}"/>
                </a:ext>
              </a:extLst>
            </p:cNvPr>
            <p:cNvSpPr/>
            <p:nvPr/>
          </p:nvSpPr>
          <p:spPr>
            <a:xfrm>
              <a:off x="0" y="0"/>
              <a:ext cx="2666046" cy="1145341"/>
            </a:xfrm>
            <a:custGeom>
              <a:avLst/>
              <a:gdLst/>
              <a:ahLst/>
              <a:cxnLst/>
              <a:rect l="l" t="t" r="r" b="b"/>
              <a:pathLst>
                <a:path w="2666046" h="1145341">
                  <a:moveTo>
                    <a:pt x="0" y="0"/>
                  </a:moveTo>
                  <a:lnTo>
                    <a:pt x="2666046" y="0"/>
                  </a:lnTo>
                  <a:lnTo>
                    <a:pt x="2666046" y="1145341"/>
                  </a:lnTo>
                  <a:lnTo>
                    <a:pt x="0" y="11453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A8BDAE6E-0020-817E-E482-57446A68C1A7}"/>
                </a:ext>
              </a:extLst>
            </p:cNvPr>
            <p:cNvSpPr/>
            <p:nvPr/>
          </p:nvSpPr>
          <p:spPr>
            <a:xfrm>
              <a:off x="4110331" y="132842"/>
              <a:ext cx="2513603" cy="961084"/>
            </a:xfrm>
            <a:custGeom>
              <a:avLst/>
              <a:gdLst/>
              <a:ahLst/>
              <a:cxnLst/>
              <a:rect l="l" t="t" r="r" b="b"/>
              <a:pathLst>
                <a:path w="2513603" h="961084">
                  <a:moveTo>
                    <a:pt x="0" y="0"/>
                  </a:moveTo>
                  <a:lnTo>
                    <a:pt x="2513603" y="0"/>
                  </a:lnTo>
                  <a:lnTo>
                    <a:pt x="2513603" y="961084"/>
                  </a:lnTo>
                  <a:lnTo>
                    <a:pt x="0" y="9610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svg"/><Relationship Id="rId7" Type="http://schemas.openxmlformats.org/officeDocument/2006/relationships/image" Target="../media/image19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21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svg"/><Relationship Id="rId7" Type="http://schemas.openxmlformats.org/officeDocument/2006/relationships/image" Target="../media/image19.svg"/><Relationship Id="rId12" Type="http://schemas.openxmlformats.org/officeDocument/2006/relationships/image" Target="../media/image6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60.jpeg"/><Relationship Id="rId5" Type="http://schemas.openxmlformats.org/officeDocument/2006/relationships/image" Target="../media/image15.svg"/><Relationship Id="rId10" Type="http://schemas.openxmlformats.org/officeDocument/2006/relationships/image" Target="../media/image59.jpeg"/><Relationship Id="rId4" Type="http://schemas.openxmlformats.org/officeDocument/2006/relationships/image" Target="../media/image14.png"/><Relationship Id="rId9" Type="http://schemas.openxmlformats.org/officeDocument/2006/relationships/image" Target="../media/image2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63.png"/><Relationship Id="rId3" Type="http://schemas.openxmlformats.org/officeDocument/2006/relationships/image" Target="../media/image17.svg"/><Relationship Id="rId7" Type="http://schemas.openxmlformats.org/officeDocument/2006/relationships/image" Target="../media/image19.svg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" Type="http://schemas.openxmlformats.org/officeDocument/2006/relationships/image" Target="../media/image16.png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42.jpeg"/><Relationship Id="rId5" Type="http://schemas.openxmlformats.org/officeDocument/2006/relationships/image" Target="../media/image15.svg"/><Relationship Id="rId15" Type="http://schemas.openxmlformats.org/officeDocument/2006/relationships/image" Target="../media/image65.png"/><Relationship Id="rId10" Type="http://schemas.openxmlformats.org/officeDocument/2006/relationships/image" Target="../media/image39.png"/><Relationship Id="rId4" Type="http://schemas.openxmlformats.org/officeDocument/2006/relationships/image" Target="../media/image14.png"/><Relationship Id="rId9" Type="http://schemas.openxmlformats.org/officeDocument/2006/relationships/image" Target="../media/image21.svg"/><Relationship Id="rId14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17.svg"/><Relationship Id="rId7" Type="http://schemas.openxmlformats.org/officeDocument/2006/relationships/image" Target="../media/image19.svg"/><Relationship Id="rId12" Type="http://schemas.openxmlformats.org/officeDocument/2006/relationships/image" Target="../media/image72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71.jpeg"/><Relationship Id="rId5" Type="http://schemas.openxmlformats.org/officeDocument/2006/relationships/image" Target="../media/image15.svg"/><Relationship Id="rId10" Type="http://schemas.openxmlformats.org/officeDocument/2006/relationships/image" Target="../media/image70.png"/><Relationship Id="rId4" Type="http://schemas.openxmlformats.org/officeDocument/2006/relationships/image" Target="../media/image14.png"/><Relationship Id="rId9" Type="http://schemas.openxmlformats.org/officeDocument/2006/relationships/image" Target="../media/image6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svg"/><Relationship Id="rId7" Type="http://schemas.openxmlformats.org/officeDocument/2006/relationships/image" Target="../media/image19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5.svg"/><Relationship Id="rId10" Type="http://schemas.openxmlformats.org/officeDocument/2006/relationships/image" Target="../media/image73.jpeg"/><Relationship Id="rId4" Type="http://schemas.openxmlformats.org/officeDocument/2006/relationships/image" Target="../media/image14.png"/><Relationship Id="rId9" Type="http://schemas.openxmlformats.org/officeDocument/2006/relationships/image" Target="../media/image2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svg"/><Relationship Id="rId7" Type="http://schemas.openxmlformats.org/officeDocument/2006/relationships/image" Target="../media/image19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2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7.svg"/><Relationship Id="rId7" Type="http://schemas.openxmlformats.org/officeDocument/2006/relationships/image" Target="../media/image19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38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42.jpeg"/><Relationship Id="rId3" Type="http://schemas.openxmlformats.org/officeDocument/2006/relationships/image" Target="../media/image17.svg"/><Relationship Id="rId7" Type="http://schemas.openxmlformats.org/officeDocument/2006/relationships/image" Target="../media/image19.svg"/><Relationship Id="rId12" Type="http://schemas.openxmlformats.org/officeDocument/2006/relationships/image" Target="../media/image4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40.jpeg"/><Relationship Id="rId5" Type="http://schemas.openxmlformats.org/officeDocument/2006/relationships/image" Target="../media/image15.svg"/><Relationship Id="rId10" Type="http://schemas.openxmlformats.org/officeDocument/2006/relationships/image" Target="../media/image39.png"/><Relationship Id="rId4" Type="http://schemas.openxmlformats.org/officeDocument/2006/relationships/image" Target="../media/image14.png"/><Relationship Id="rId9" Type="http://schemas.openxmlformats.org/officeDocument/2006/relationships/image" Target="../media/image21.svg"/><Relationship Id="rId14" Type="http://schemas.openxmlformats.org/officeDocument/2006/relationships/image" Target="../media/image4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svg"/><Relationship Id="rId7" Type="http://schemas.openxmlformats.org/officeDocument/2006/relationships/image" Target="../media/image19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5.svg"/><Relationship Id="rId10" Type="http://schemas.openxmlformats.org/officeDocument/2006/relationships/image" Target="../media/image44.jpeg"/><Relationship Id="rId4" Type="http://schemas.openxmlformats.org/officeDocument/2006/relationships/image" Target="../media/image14.png"/><Relationship Id="rId9" Type="http://schemas.openxmlformats.org/officeDocument/2006/relationships/image" Target="../media/image2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48.png"/><Relationship Id="rId3" Type="http://schemas.openxmlformats.org/officeDocument/2006/relationships/image" Target="../media/image17.svg"/><Relationship Id="rId7" Type="http://schemas.openxmlformats.org/officeDocument/2006/relationships/image" Target="../media/image19.svg"/><Relationship Id="rId12" Type="http://schemas.openxmlformats.org/officeDocument/2006/relationships/image" Target="../media/image4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46.jpeg"/><Relationship Id="rId5" Type="http://schemas.openxmlformats.org/officeDocument/2006/relationships/image" Target="../media/image15.svg"/><Relationship Id="rId10" Type="http://schemas.openxmlformats.org/officeDocument/2006/relationships/image" Target="../media/image45.jpeg"/><Relationship Id="rId4" Type="http://schemas.openxmlformats.org/officeDocument/2006/relationships/image" Target="../media/image14.png"/><Relationship Id="rId9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52.jpeg"/><Relationship Id="rId3" Type="http://schemas.openxmlformats.org/officeDocument/2006/relationships/image" Target="../media/image17.svg"/><Relationship Id="rId7" Type="http://schemas.openxmlformats.org/officeDocument/2006/relationships/image" Target="../media/image19.svg"/><Relationship Id="rId12" Type="http://schemas.openxmlformats.org/officeDocument/2006/relationships/image" Target="../media/image5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50.jpeg"/><Relationship Id="rId5" Type="http://schemas.openxmlformats.org/officeDocument/2006/relationships/image" Target="../media/image15.svg"/><Relationship Id="rId10" Type="http://schemas.openxmlformats.org/officeDocument/2006/relationships/image" Target="../media/image49.jpeg"/><Relationship Id="rId4" Type="http://schemas.openxmlformats.org/officeDocument/2006/relationships/image" Target="../media/image14.png"/><Relationship Id="rId9" Type="http://schemas.openxmlformats.org/officeDocument/2006/relationships/image" Target="../media/image21.svg"/><Relationship Id="rId14" Type="http://schemas.openxmlformats.org/officeDocument/2006/relationships/image" Target="../media/image5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svg"/><Relationship Id="rId7" Type="http://schemas.openxmlformats.org/officeDocument/2006/relationships/image" Target="../media/image19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5.svg"/><Relationship Id="rId10" Type="http://schemas.openxmlformats.org/officeDocument/2006/relationships/image" Target="../media/image54.jpeg"/><Relationship Id="rId4" Type="http://schemas.openxmlformats.org/officeDocument/2006/relationships/image" Target="../media/image14.png"/><Relationship Id="rId9" Type="http://schemas.openxmlformats.org/officeDocument/2006/relationships/image" Target="../media/image2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58.png"/><Relationship Id="rId3" Type="http://schemas.openxmlformats.org/officeDocument/2006/relationships/image" Target="../media/image17.svg"/><Relationship Id="rId7" Type="http://schemas.openxmlformats.org/officeDocument/2006/relationships/image" Target="../media/image19.svg"/><Relationship Id="rId12" Type="http://schemas.openxmlformats.org/officeDocument/2006/relationships/image" Target="../media/image5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56.jpeg"/><Relationship Id="rId5" Type="http://schemas.openxmlformats.org/officeDocument/2006/relationships/image" Target="../media/image15.svg"/><Relationship Id="rId10" Type="http://schemas.openxmlformats.org/officeDocument/2006/relationships/image" Target="../media/image55.jpeg"/><Relationship Id="rId4" Type="http://schemas.openxmlformats.org/officeDocument/2006/relationships/image" Target="../media/image14.png"/><Relationship Id="rId9" Type="http://schemas.openxmlformats.org/officeDocument/2006/relationships/image" Target="../media/image2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361677" y="9700019"/>
            <a:ext cx="12369684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en-US" sz="2800" dirty="0">
                <a:solidFill>
                  <a:srgbClr val="1578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SEMINAR ON POST-HARVEST LOSS MANAGEMENT</a:t>
            </a:r>
            <a:r>
              <a:rPr lang="zh-CN" altLang="en-US" sz="2800" dirty="0">
                <a:solidFill>
                  <a:srgbClr val="1578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sz="2800" dirty="0" err="1">
                <a:solidFill>
                  <a:srgbClr val="1578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粮食减损国际研讨会</a:t>
            </a:r>
            <a:endParaRPr lang="en-US" sz="2800" dirty="0">
              <a:solidFill>
                <a:srgbClr val="1578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361677" y="4573905"/>
            <a:ext cx="13765064" cy="1067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59"/>
              </a:lnSpc>
            </a:pPr>
            <a:r>
              <a:rPr lang="en-US" sz="4400" b="1" dirty="0">
                <a:solidFill>
                  <a:srgbClr val="3232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Post –Harvest Loss Management-Botswana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361677" y="6392225"/>
            <a:ext cx="11917299" cy="1678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3000" dirty="0">
                <a:solidFill>
                  <a:srgbClr val="3232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Name: Godfrey Rantshabeng</a:t>
            </a:r>
          </a:p>
          <a:p>
            <a:pPr>
              <a:lnSpc>
                <a:spcPts val="4500"/>
              </a:lnSpc>
            </a:pPr>
            <a:r>
              <a:rPr lang="en-US" sz="3000" dirty="0">
                <a:solidFill>
                  <a:srgbClr val="3232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Organization: Botswana Agricultural Marketing Board</a:t>
            </a:r>
          </a:p>
          <a:p>
            <a:pPr>
              <a:lnSpc>
                <a:spcPts val="4500"/>
              </a:lnSpc>
            </a:pPr>
            <a:r>
              <a:rPr lang="en-US" sz="3000" dirty="0">
                <a:solidFill>
                  <a:srgbClr val="3232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Position: Head of Supply Chain</a:t>
            </a:r>
          </a:p>
        </p:txBody>
      </p:sp>
      <p:sp>
        <p:nvSpPr>
          <p:cNvPr id="5" name="AutoShape 5"/>
          <p:cNvSpPr/>
          <p:nvPr/>
        </p:nvSpPr>
        <p:spPr>
          <a:xfrm>
            <a:off x="3361720" y="6129324"/>
            <a:ext cx="13234453" cy="23812"/>
          </a:xfrm>
          <a:prstGeom prst="line">
            <a:avLst/>
          </a:prstGeom>
          <a:ln w="47625" cap="flat">
            <a:solidFill>
              <a:srgbClr val="1D85C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BW"/>
          </a:p>
        </p:txBody>
      </p:sp>
      <p:grpSp>
        <p:nvGrpSpPr>
          <p:cNvPr id="6" name="Group 6"/>
          <p:cNvGrpSpPr/>
          <p:nvPr/>
        </p:nvGrpSpPr>
        <p:grpSpPr>
          <a:xfrm rot="-5400000">
            <a:off x="-1303622" y="-1390780"/>
            <a:ext cx="6847746" cy="6847746"/>
            <a:chOff x="0" y="0"/>
            <a:chExt cx="9130328" cy="9130328"/>
          </a:xfrm>
        </p:grpSpPr>
        <p:sp>
          <p:nvSpPr>
            <p:cNvPr id="7" name="Freeform 7"/>
            <p:cNvSpPr/>
            <p:nvPr/>
          </p:nvSpPr>
          <p:spPr>
            <a:xfrm rot="-2700000">
              <a:off x="2403426" y="270785"/>
              <a:ext cx="4323477" cy="8588757"/>
            </a:xfrm>
            <a:custGeom>
              <a:avLst/>
              <a:gdLst/>
              <a:ahLst/>
              <a:cxnLst/>
              <a:rect l="l" t="t" r="r" b="b"/>
              <a:pathLst>
                <a:path w="4323477" h="8588757">
                  <a:moveTo>
                    <a:pt x="0" y="0"/>
                  </a:moveTo>
                  <a:lnTo>
                    <a:pt x="4323476" y="0"/>
                  </a:lnTo>
                  <a:lnTo>
                    <a:pt x="4323476" y="8588758"/>
                  </a:lnTo>
                  <a:lnTo>
                    <a:pt x="0" y="8588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r="-98653"/>
              </a:stretch>
            </a:blipFill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" name="Freeform 8"/>
            <p:cNvSpPr/>
            <p:nvPr/>
          </p:nvSpPr>
          <p:spPr>
            <a:xfrm rot="-2700000" flipH="1">
              <a:off x="5784265" y="190406"/>
              <a:ext cx="2113253" cy="4198061"/>
            </a:xfrm>
            <a:custGeom>
              <a:avLst/>
              <a:gdLst/>
              <a:ahLst/>
              <a:cxnLst/>
              <a:rect l="l" t="t" r="r" b="b"/>
              <a:pathLst>
                <a:path w="2113253" h="4198061">
                  <a:moveTo>
                    <a:pt x="2113253" y="0"/>
                  </a:moveTo>
                  <a:lnTo>
                    <a:pt x="0" y="0"/>
                  </a:lnTo>
                  <a:lnTo>
                    <a:pt x="0" y="4198061"/>
                  </a:lnTo>
                  <a:lnTo>
                    <a:pt x="2113253" y="4198061"/>
                  </a:lnTo>
                  <a:lnTo>
                    <a:pt x="2113253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98653"/>
              </a:stretch>
            </a:blipFill>
          </p:spPr>
          <p:txBody>
            <a:bodyPr/>
            <a:lstStyle/>
            <a:p>
              <a:endParaRPr lang="en-BW"/>
            </a:p>
          </p:txBody>
        </p:sp>
        <p:sp>
          <p:nvSpPr>
            <p:cNvPr id="9" name="Freeform 9"/>
            <p:cNvSpPr/>
            <p:nvPr/>
          </p:nvSpPr>
          <p:spPr>
            <a:xfrm rot="-2700000">
              <a:off x="5207629" y="2369390"/>
              <a:ext cx="1040206" cy="2066411"/>
            </a:xfrm>
            <a:custGeom>
              <a:avLst/>
              <a:gdLst/>
              <a:ahLst/>
              <a:cxnLst/>
              <a:rect l="l" t="t" r="r" b="b"/>
              <a:pathLst>
                <a:path w="1040206" h="2066411">
                  <a:moveTo>
                    <a:pt x="0" y="0"/>
                  </a:moveTo>
                  <a:lnTo>
                    <a:pt x="1040206" y="0"/>
                  </a:lnTo>
                  <a:lnTo>
                    <a:pt x="1040206" y="2066412"/>
                  </a:lnTo>
                  <a:lnTo>
                    <a:pt x="0" y="20664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98653"/>
              </a:stretch>
            </a:blipFill>
          </p:spPr>
          <p:txBody>
            <a:bodyPr/>
            <a:lstStyle/>
            <a:p>
              <a:endParaRPr lang="en-BW"/>
            </a:p>
          </p:txBody>
        </p:sp>
      </p:grpSp>
      <p:sp>
        <p:nvSpPr>
          <p:cNvPr id="10" name="Freeform 10"/>
          <p:cNvSpPr/>
          <p:nvPr/>
        </p:nvSpPr>
        <p:spPr>
          <a:xfrm rot="-2700000">
            <a:off x="15221383" y="8899740"/>
            <a:ext cx="3810717" cy="1905358"/>
          </a:xfrm>
          <a:custGeom>
            <a:avLst/>
            <a:gdLst/>
            <a:ahLst/>
            <a:cxnLst/>
            <a:rect l="l" t="t" r="r" b="b"/>
            <a:pathLst>
              <a:path w="3810717" h="1905358">
                <a:moveTo>
                  <a:pt x="0" y="0"/>
                </a:moveTo>
                <a:lnTo>
                  <a:pt x="3810717" y="0"/>
                </a:lnTo>
                <a:lnTo>
                  <a:pt x="3810717" y="1905358"/>
                </a:lnTo>
                <a:lnTo>
                  <a:pt x="0" y="19053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W"/>
          </a:p>
        </p:txBody>
      </p:sp>
      <p:sp>
        <p:nvSpPr>
          <p:cNvPr id="11" name="Freeform 11"/>
          <p:cNvSpPr/>
          <p:nvPr/>
        </p:nvSpPr>
        <p:spPr>
          <a:xfrm>
            <a:off x="-4947379" y="5815006"/>
            <a:ext cx="8943989" cy="8943989"/>
          </a:xfrm>
          <a:custGeom>
            <a:avLst/>
            <a:gdLst/>
            <a:ahLst/>
            <a:cxnLst/>
            <a:rect l="l" t="t" r="r" b="b"/>
            <a:pathLst>
              <a:path w="8943989" h="8943989">
                <a:moveTo>
                  <a:pt x="0" y="0"/>
                </a:moveTo>
                <a:lnTo>
                  <a:pt x="8943989" y="0"/>
                </a:lnTo>
                <a:lnTo>
                  <a:pt x="8943989" y="8943988"/>
                </a:lnTo>
                <a:lnTo>
                  <a:pt x="0" y="89439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31999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W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6">
            <a:extLst>
              <a:ext uri="{FF2B5EF4-FFF2-40B4-BE49-F238E27FC236}">
                <a16:creationId xmlns:a16="http://schemas.microsoft.com/office/drawing/2014/main" id="{807A1AC1-F6F3-53E2-B3DC-85A33051E496}"/>
              </a:ext>
            </a:extLst>
          </p:cNvPr>
          <p:cNvGrpSpPr>
            <a:grpSpLocks/>
          </p:cNvGrpSpPr>
          <p:nvPr/>
        </p:nvGrpSpPr>
        <p:grpSpPr>
          <a:xfrm rot="-5400000">
            <a:off x="-1921219" y="-1921220"/>
            <a:ext cx="5896800" cy="5896800"/>
            <a:chOff x="0" y="0"/>
            <a:chExt cx="9130328" cy="9130328"/>
          </a:xfrm>
        </p:grpSpPr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9DD61C9F-AA94-F480-857F-7FF169216188}"/>
                </a:ext>
              </a:extLst>
            </p:cNvPr>
            <p:cNvSpPr/>
            <p:nvPr/>
          </p:nvSpPr>
          <p:spPr>
            <a:xfrm rot="-2700000">
              <a:off x="2403426" y="270785"/>
              <a:ext cx="4323477" cy="8588757"/>
            </a:xfrm>
            <a:custGeom>
              <a:avLst/>
              <a:gdLst/>
              <a:ahLst/>
              <a:cxnLst/>
              <a:rect l="l" t="t" r="r" b="b"/>
              <a:pathLst>
                <a:path w="4323477" h="8588757">
                  <a:moveTo>
                    <a:pt x="0" y="0"/>
                  </a:moveTo>
                  <a:lnTo>
                    <a:pt x="4323476" y="0"/>
                  </a:lnTo>
                  <a:lnTo>
                    <a:pt x="4323476" y="8588758"/>
                  </a:lnTo>
                  <a:lnTo>
                    <a:pt x="0" y="8588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r="-98653"/>
              </a:stretch>
            </a:blipFill>
          </p:spPr>
          <p:txBody>
            <a:bodyPr/>
            <a:lstStyle/>
            <a:p>
              <a:endParaRPr lang="en-BW"/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16C32844-6D2C-C403-594B-41A1E6CE2CD9}"/>
                </a:ext>
              </a:extLst>
            </p:cNvPr>
            <p:cNvSpPr/>
            <p:nvPr/>
          </p:nvSpPr>
          <p:spPr>
            <a:xfrm rot="-2700000" flipH="1">
              <a:off x="5784265" y="190406"/>
              <a:ext cx="2113253" cy="4198061"/>
            </a:xfrm>
            <a:custGeom>
              <a:avLst/>
              <a:gdLst/>
              <a:ahLst/>
              <a:cxnLst/>
              <a:rect l="l" t="t" r="r" b="b"/>
              <a:pathLst>
                <a:path w="2113253" h="4198061">
                  <a:moveTo>
                    <a:pt x="2113253" y="0"/>
                  </a:moveTo>
                  <a:lnTo>
                    <a:pt x="0" y="0"/>
                  </a:lnTo>
                  <a:lnTo>
                    <a:pt x="0" y="4198061"/>
                  </a:lnTo>
                  <a:lnTo>
                    <a:pt x="2113253" y="4198061"/>
                  </a:lnTo>
                  <a:lnTo>
                    <a:pt x="2113253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98653"/>
              </a:stretch>
            </a:blipFill>
          </p:spPr>
          <p:txBody>
            <a:bodyPr/>
            <a:lstStyle/>
            <a:p>
              <a:endParaRPr lang="en-BW"/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A673CE78-DE82-314C-BE45-81FE1AE4597D}"/>
                </a:ext>
              </a:extLst>
            </p:cNvPr>
            <p:cNvSpPr/>
            <p:nvPr/>
          </p:nvSpPr>
          <p:spPr>
            <a:xfrm rot="-2700000">
              <a:off x="5207629" y="2369390"/>
              <a:ext cx="1040206" cy="2066411"/>
            </a:xfrm>
            <a:custGeom>
              <a:avLst/>
              <a:gdLst/>
              <a:ahLst/>
              <a:cxnLst/>
              <a:rect l="l" t="t" r="r" b="b"/>
              <a:pathLst>
                <a:path w="1040206" h="2066411">
                  <a:moveTo>
                    <a:pt x="0" y="0"/>
                  </a:moveTo>
                  <a:lnTo>
                    <a:pt x="1040206" y="0"/>
                  </a:lnTo>
                  <a:lnTo>
                    <a:pt x="1040206" y="2066412"/>
                  </a:lnTo>
                  <a:lnTo>
                    <a:pt x="0" y="20664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98653"/>
              </a:stretch>
            </a:blipFill>
          </p:spPr>
          <p:txBody>
            <a:bodyPr/>
            <a:lstStyle/>
            <a:p>
              <a:endParaRPr lang="en-BW"/>
            </a:p>
          </p:txBody>
        </p:sp>
      </p:grpSp>
      <p:sp>
        <p:nvSpPr>
          <p:cNvPr id="2" name="TextBox 2"/>
          <p:cNvSpPr txBox="1"/>
          <p:nvPr/>
        </p:nvSpPr>
        <p:spPr>
          <a:xfrm>
            <a:off x="3361677" y="9700019"/>
            <a:ext cx="12369684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en-US" sz="2800" dirty="0">
                <a:solidFill>
                  <a:srgbClr val="1D85C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SEMINAR ON POST-HARVEST LOSS MANAGEMENT</a:t>
            </a:r>
            <a:r>
              <a:rPr lang="zh-CN" altLang="en-US" sz="2800" dirty="0">
                <a:solidFill>
                  <a:srgbClr val="1D85C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sz="2800" dirty="0" err="1">
                <a:solidFill>
                  <a:srgbClr val="1D85C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粮食减损国际研讨会</a:t>
            </a:r>
            <a:endParaRPr lang="en-US" sz="2800" dirty="0">
              <a:solidFill>
                <a:srgbClr val="1D85C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361677" y="286703"/>
            <a:ext cx="12615880" cy="1204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040"/>
              </a:lnSpc>
            </a:pPr>
            <a:r>
              <a:rPr lang="en-US" sz="4800" b="1" dirty="0">
                <a:solidFill>
                  <a:srgbClr val="3232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Quality</a:t>
            </a:r>
          </a:p>
        </p:txBody>
      </p:sp>
      <p:sp>
        <p:nvSpPr>
          <p:cNvPr id="4" name="AutoShape 4"/>
          <p:cNvSpPr/>
          <p:nvPr/>
        </p:nvSpPr>
        <p:spPr>
          <a:xfrm>
            <a:off x="3361720" y="1985468"/>
            <a:ext cx="13234453" cy="23812"/>
          </a:xfrm>
          <a:prstGeom prst="line">
            <a:avLst/>
          </a:prstGeom>
          <a:ln w="47625" cap="flat">
            <a:solidFill>
              <a:srgbClr val="1D85C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BW"/>
          </a:p>
        </p:txBody>
      </p:sp>
      <p:sp>
        <p:nvSpPr>
          <p:cNvPr id="5" name="Freeform 5"/>
          <p:cNvSpPr/>
          <p:nvPr/>
        </p:nvSpPr>
        <p:spPr>
          <a:xfrm rot="-2700000">
            <a:off x="15221383" y="8899740"/>
            <a:ext cx="3810717" cy="1905358"/>
          </a:xfrm>
          <a:custGeom>
            <a:avLst/>
            <a:gdLst/>
            <a:ahLst/>
            <a:cxnLst/>
            <a:rect l="l" t="t" r="r" b="b"/>
            <a:pathLst>
              <a:path w="3810717" h="1905358">
                <a:moveTo>
                  <a:pt x="0" y="0"/>
                </a:moveTo>
                <a:lnTo>
                  <a:pt x="3810717" y="0"/>
                </a:lnTo>
                <a:lnTo>
                  <a:pt x="3810717" y="1905358"/>
                </a:lnTo>
                <a:lnTo>
                  <a:pt x="0" y="19053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W"/>
          </a:p>
        </p:txBody>
      </p:sp>
      <p:sp>
        <p:nvSpPr>
          <p:cNvPr id="6" name="Freeform 6"/>
          <p:cNvSpPr/>
          <p:nvPr/>
        </p:nvSpPr>
        <p:spPr>
          <a:xfrm>
            <a:off x="-4947379" y="5815006"/>
            <a:ext cx="8943989" cy="8943989"/>
          </a:xfrm>
          <a:custGeom>
            <a:avLst/>
            <a:gdLst/>
            <a:ahLst/>
            <a:cxnLst/>
            <a:rect l="l" t="t" r="r" b="b"/>
            <a:pathLst>
              <a:path w="8943989" h="8943989">
                <a:moveTo>
                  <a:pt x="0" y="0"/>
                </a:moveTo>
                <a:lnTo>
                  <a:pt x="8943989" y="0"/>
                </a:lnTo>
                <a:lnTo>
                  <a:pt x="8943989" y="8943988"/>
                </a:lnTo>
                <a:lnTo>
                  <a:pt x="0" y="89439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31999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W"/>
          </a:p>
        </p:txBody>
      </p:sp>
      <p:sp>
        <p:nvSpPr>
          <p:cNvPr id="7" name="TextBox 7"/>
          <p:cNvSpPr txBox="1"/>
          <p:nvPr/>
        </p:nvSpPr>
        <p:spPr>
          <a:xfrm>
            <a:off x="299787" y="9307305"/>
            <a:ext cx="2151006" cy="773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00"/>
              </a:lnSpc>
            </a:pPr>
            <a:r>
              <a:rPr lang="en-US" sz="2246">
                <a:solidFill>
                  <a:srgbClr val="1578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河南·开封</a:t>
            </a:r>
          </a:p>
          <a:p>
            <a:pPr>
              <a:lnSpc>
                <a:spcPts val="3100"/>
              </a:lnSpc>
            </a:pPr>
            <a:r>
              <a:rPr lang="en-US" sz="2246">
                <a:solidFill>
                  <a:srgbClr val="1578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2023年9月25日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362200" y="3235125"/>
            <a:ext cx="3744764" cy="38167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4277"/>
              </a:lnSpc>
              <a:buFont typeface="Arial" panose="020B0604020202020204" pitchFamily="34" charset="0"/>
              <a:buChar char="•"/>
            </a:pPr>
            <a:endParaRPr lang="en-US" sz="3099" dirty="0">
              <a:solidFill>
                <a:srgbClr val="32323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457200" indent="-457200">
              <a:lnSpc>
                <a:spcPts val="4277"/>
              </a:lnSpc>
              <a:buFont typeface="Arial" panose="020B0604020202020204" pitchFamily="34" charset="0"/>
              <a:buChar char="•"/>
            </a:pPr>
            <a:r>
              <a:rPr lang="en-US" sz="3099" dirty="0">
                <a:solidFill>
                  <a:srgbClr val="3232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Dust</a:t>
            </a:r>
          </a:p>
          <a:p>
            <a:pPr marL="457200" indent="-457200">
              <a:lnSpc>
                <a:spcPts val="4277"/>
              </a:lnSpc>
              <a:buFont typeface="Arial" panose="020B0604020202020204" pitchFamily="34" charset="0"/>
              <a:buChar char="•"/>
            </a:pPr>
            <a:r>
              <a:rPr lang="en-US" sz="3099" dirty="0">
                <a:solidFill>
                  <a:srgbClr val="3232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Moisture/Water</a:t>
            </a:r>
          </a:p>
          <a:p>
            <a:pPr marL="457200" indent="-457200">
              <a:lnSpc>
                <a:spcPts val="4277"/>
              </a:lnSpc>
              <a:buFont typeface="Arial" panose="020B0604020202020204" pitchFamily="34" charset="0"/>
              <a:buChar char="•"/>
            </a:pPr>
            <a:r>
              <a:rPr lang="en-US" sz="3099" dirty="0">
                <a:solidFill>
                  <a:srgbClr val="3232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Aeration</a:t>
            </a:r>
          </a:p>
          <a:p>
            <a:pPr marL="457200" indent="-457200">
              <a:lnSpc>
                <a:spcPts val="4277"/>
              </a:lnSpc>
              <a:buFont typeface="Arial" panose="020B0604020202020204" pitchFamily="34" charset="0"/>
              <a:buChar char="•"/>
            </a:pPr>
            <a:r>
              <a:rPr lang="en-US" sz="3099" dirty="0">
                <a:solidFill>
                  <a:srgbClr val="3232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Caking</a:t>
            </a:r>
          </a:p>
          <a:p>
            <a:pPr marL="457200" indent="-457200">
              <a:lnSpc>
                <a:spcPts val="4277"/>
              </a:lnSpc>
              <a:buFont typeface="Arial" panose="020B0604020202020204" pitchFamily="34" charset="0"/>
              <a:buChar char="•"/>
            </a:pPr>
            <a:r>
              <a:rPr lang="en-US" sz="3099" dirty="0">
                <a:solidFill>
                  <a:srgbClr val="3232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Molds</a:t>
            </a:r>
          </a:p>
          <a:p>
            <a:pPr>
              <a:lnSpc>
                <a:spcPts val="4277"/>
              </a:lnSpc>
            </a:pPr>
            <a:endParaRPr lang="en-US" sz="3099" dirty="0">
              <a:solidFill>
                <a:srgbClr val="32323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2A086A70-C475-A27E-7C25-D4C353600B83}"/>
              </a:ext>
            </a:extLst>
          </p:cNvPr>
          <p:cNvSpPr/>
          <p:nvPr/>
        </p:nvSpPr>
        <p:spPr>
          <a:xfrm>
            <a:off x="6400800" y="3033711"/>
            <a:ext cx="76200" cy="5390825"/>
          </a:xfrm>
          <a:prstGeom prst="line">
            <a:avLst/>
          </a:prstGeom>
          <a:ln w="47625" cap="flat">
            <a:solidFill>
              <a:srgbClr val="1D85C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BW"/>
          </a:p>
        </p:txBody>
      </p:sp>
      <p:pic>
        <p:nvPicPr>
          <p:cNvPr id="1026" name="Picture 2" descr="Industrial Dust Collection Systems | Ambrose Packaging">
            <a:extLst>
              <a:ext uri="{FF2B5EF4-FFF2-40B4-BE49-F238E27FC236}">
                <a16:creationId xmlns:a16="http://schemas.microsoft.com/office/drawing/2014/main" id="{43A29296-EAAB-217B-FB02-227CA35EA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656" y="2064808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LAT BOTTOM GRAIN STORAGE SILOS | Dehşetiler Makina">
            <a:extLst>
              <a:ext uri="{FF2B5EF4-FFF2-40B4-BE49-F238E27FC236}">
                <a16:creationId xmlns:a16="http://schemas.microsoft.com/office/drawing/2014/main" id="{E7040235-0DAC-F7B8-5090-E720EB15B7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45" t="32929" b="20025"/>
          <a:stretch/>
        </p:blipFill>
        <p:spPr bwMode="auto">
          <a:xfrm>
            <a:off x="12268200" y="2427451"/>
            <a:ext cx="1828819" cy="2583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or silos - Gescaser">
            <a:extLst>
              <a:ext uri="{FF2B5EF4-FFF2-40B4-BE49-F238E27FC236}">
                <a16:creationId xmlns:a16="http://schemas.microsoft.com/office/drawing/2014/main" id="{79AEE676-3084-28F4-F0DA-B13BE755D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251" y="6286501"/>
            <a:ext cx="3854098" cy="2728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8">
            <a:extLst>
              <a:ext uri="{FF2B5EF4-FFF2-40B4-BE49-F238E27FC236}">
                <a16:creationId xmlns:a16="http://schemas.microsoft.com/office/drawing/2014/main" id="{685F6F66-9BA7-0356-FDBB-686CEE8B7BF3}"/>
              </a:ext>
            </a:extLst>
          </p:cNvPr>
          <p:cNvSpPr txBox="1"/>
          <p:nvPr/>
        </p:nvSpPr>
        <p:spPr>
          <a:xfrm>
            <a:off x="7123650" y="8489643"/>
            <a:ext cx="4708262" cy="5081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77"/>
              </a:lnSpc>
            </a:pPr>
            <a:r>
              <a:rPr lang="en-US" sz="3099" dirty="0">
                <a:solidFill>
                  <a:srgbClr val="3232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Moisture monitoring</a:t>
            </a: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60CDEC08-FF52-2E5E-2A33-3D06E2149B62}"/>
              </a:ext>
            </a:extLst>
          </p:cNvPr>
          <p:cNvSpPr txBox="1"/>
          <p:nvPr/>
        </p:nvSpPr>
        <p:spPr>
          <a:xfrm>
            <a:off x="11353800" y="5030414"/>
            <a:ext cx="4708262" cy="16110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77"/>
              </a:lnSpc>
            </a:pPr>
            <a:r>
              <a:rPr lang="en-US" sz="3099" dirty="0">
                <a:solidFill>
                  <a:srgbClr val="3232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Aeration-Keeps grain cool, prohibits caking, frustrates weevils</a:t>
            </a: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6A900992-85FD-034D-2D55-A3B1CF5A2759}"/>
              </a:ext>
            </a:extLst>
          </p:cNvPr>
          <p:cNvSpPr txBox="1"/>
          <p:nvPr/>
        </p:nvSpPr>
        <p:spPr>
          <a:xfrm>
            <a:off x="6892006" y="4134019"/>
            <a:ext cx="4708262" cy="10595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77"/>
              </a:lnSpc>
            </a:pPr>
            <a:r>
              <a:rPr lang="en-US" sz="3099" dirty="0">
                <a:solidFill>
                  <a:srgbClr val="3232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Dust extraction-</a:t>
            </a:r>
            <a:r>
              <a:rPr lang="en-US" sz="3099" dirty="0" err="1">
                <a:solidFill>
                  <a:srgbClr val="3232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habors</a:t>
            </a:r>
            <a:r>
              <a:rPr lang="en-US" sz="3099" dirty="0">
                <a:solidFill>
                  <a:srgbClr val="3232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weevils </a:t>
            </a:r>
          </a:p>
        </p:txBody>
      </p:sp>
    </p:spTree>
    <p:extLst>
      <p:ext uri="{BB962C8B-B14F-4D97-AF65-F5344CB8AC3E}">
        <p14:creationId xmlns:p14="http://schemas.microsoft.com/office/powerpoint/2010/main" val="22663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9ED6BEB9-763E-4665-0E15-69F045F76178}"/>
              </a:ext>
            </a:extLst>
          </p:cNvPr>
          <p:cNvSpPr/>
          <p:nvPr/>
        </p:nvSpPr>
        <p:spPr>
          <a:xfrm>
            <a:off x="2917905" y="2705100"/>
            <a:ext cx="9578634" cy="658350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W"/>
          </a:p>
        </p:txBody>
      </p:sp>
      <p:grpSp>
        <p:nvGrpSpPr>
          <p:cNvPr id="17" name="Group 6">
            <a:extLst>
              <a:ext uri="{FF2B5EF4-FFF2-40B4-BE49-F238E27FC236}">
                <a16:creationId xmlns:a16="http://schemas.microsoft.com/office/drawing/2014/main" id="{807A1AC1-F6F3-53E2-B3DC-85A33051E496}"/>
              </a:ext>
            </a:extLst>
          </p:cNvPr>
          <p:cNvGrpSpPr>
            <a:grpSpLocks/>
          </p:cNvGrpSpPr>
          <p:nvPr/>
        </p:nvGrpSpPr>
        <p:grpSpPr>
          <a:xfrm rot="-5400000">
            <a:off x="-1921219" y="-1921220"/>
            <a:ext cx="5896800" cy="5896800"/>
            <a:chOff x="0" y="0"/>
            <a:chExt cx="9130328" cy="9130328"/>
          </a:xfrm>
        </p:grpSpPr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9DD61C9F-AA94-F480-857F-7FF169216188}"/>
                </a:ext>
              </a:extLst>
            </p:cNvPr>
            <p:cNvSpPr/>
            <p:nvPr/>
          </p:nvSpPr>
          <p:spPr>
            <a:xfrm rot="-2700000">
              <a:off x="2403426" y="270785"/>
              <a:ext cx="4323477" cy="8588757"/>
            </a:xfrm>
            <a:custGeom>
              <a:avLst/>
              <a:gdLst/>
              <a:ahLst/>
              <a:cxnLst/>
              <a:rect l="l" t="t" r="r" b="b"/>
              <a:pathLst>
                <a:path w="4323477" h="8588757">
                  <a:moveTo>
                    <a:pt x="0" y="0"/>
                  </a:moveTo>
                  <a:lnTo>
                    <a:pt x="4323476" y="0"/>
                  </a:lnTo>
                  <a:lnTo>
                    <a:pt x="4323476" y="8588758"/>
                  </a:lnTo>
                  <a:lnTo>
                    <a:pt x="0" y="8588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r="-98653"/>
              </a:stretch>
            </a:blipFill>
          </p:spPr>
          <p:txBody>
            <a:bodyPr/>
            <a:lstStyle/>
            <a:p>
              <a:endParaRPr lang="en-BW"/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16C32844-6D2C-C403-594B-41A1E6CE2CD9}"/>
                </a:ext>
              </a:extLst>
            </p:cNvPr>
            <p:cNvSpPr/>
            <p:nvPr/>
          </p:nvSpPr>
          <p:spPr>
            <a:xfrm rot="-2700000" flipH="1">
              <a:off x="5784265" y="190406"/>
              <a:ext cx="2113253" cy="4198061"/>
            </a:xfrm>
            <a:custGeom>
              <a:avLst/>
              <a:gdLst/>
              <a:ahLst/>
              <a:cxnLst/>
              <a:rect l="l" t="t" r="r" b="b"/>
              <a:pathLst>
                <a:path w="2113253" h="4198061">
                  <a:moveTo>
                    <a:pt x="2113253" y="0"/>
                  </a:moveTo>
                  <a:lnTo>
                    <a:pt x="0" y="0"/>
                  </a:lnTo>
                  <a:lnTo>
                    <a:pt x="0" y="4198061"/>
                  </a:lnTo>
                  <a:lnTo>
                    <a:pt x="2113253" y="4198061"/>
                  </a:lnTo>
                  <a:lnTo>
                    <a:pt x="2113253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98653"/>
              </a:stretch>
            </a:blipFill>
          </p:spPr>
          <p:txBody>
            <a:bodyPr/>
            <a:lstStyle/>
            <a:p>
              <a:endParaRPr lang="en-BW"/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A673CE78-DE82-314C-BE45-81FE1AE4597D}"/>
                </a:ext>
              </a:extLst>
            </p:cNvPr>
            <p:cNvSpPr/>
            <p:nvPr/>
          </p:nvSpPr>
          <p:spPr>
            <a:xfrm rot="-2700000">
              <a:off x="5207629" y="2369390"/>
              <a:ext cx="1040206" cy="2066411"/>
            </a:xfrm>
            <a:custGeom>
              <a:avLst/>
              <a:gdLst/>
              <a:ahLst/>
              <a:cxnLst/>
              <a:rect l="l" t="t" r="r" b="b"/>
              <a:pathLst>
                <a:path w="1040206" h="2066411">
                  <a:moveTo>
                    <a:pt x="0" y="0"/>
                  </a:moveTo>
                  <a:lnTo>
                    <a:pt x="1040206" y="0"/>
                  </a:lnTo>
                  <a:lnTo>
                    <a:pt x="1040206" y="2066412"/>
                  </a:lnTo>
                  <a:lnTo>
                    <a:pt x="0" y="20664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98653"/>
              </a:stretch>
            </a:blipFill>
          </p:spPr>
          <p:txBody>
            <a:bodyPr/>
            <a:lstStyle/>
            <a:p>
              <a:endParaRPr lang="en-BW"/>
            </a:p>
          </p:txBody>
        </p:sp>
      </p:grpSp>
      <p:sp>
        <p:nvSpPr>
          <p:cNvPr id="2" name="TextBox 2"/>
          <p:cNvSpPr txBox="1"/>
          <p:nvPr/>
        </p:nvSpPr>
        <p:spPr>
          <a:xfrm>
            <a:off x="3361677" y="9700019"/>
            <a:ext cx="12369684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en-US" sz="2800" dirty="0">
                <a:solidFill>
                  <a:srgbClr val="1D85C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SEMINAR ON POST-HARVEST LOSS MANAGEMENT</a:t>
            </a:r>
            <a:r>
              <a:rPr lang="zh-CN" altLang="en-US" sz="2800" dirty="0">
                <a:solidFill>
                  <a:srgbClr val="1D85C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sz="2800" dirty="0" err="1">
                <a:solidFill>
                  <a:srgbClr val="1D85C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粮食减损国际研讨会</a:t>
            </a:r>
            <a:endParaRPr lang="en-US" sz="2800" dirty="0">
              <a:solidFill>
                <a:srgbClr val="1D85C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822455" y="1282336"/>
            <a:ext cx="13920157" cy="5600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77"/>
              </a:lnSpc>
            </a:pPr>
            <a:r>
              <a:rPr lang="en-US" sz="4800" b="1" dirty="0">
                <a:solidFill>
                  <a:srgbClr val="3232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Overview of Post-Harvest Loss -Processing</a:t>
            </a:r>
          </a:p>
        </p:txBody>
      </p:sp>
      <p:sp>
        <p:nvSpPr>
          <p:cNvPr id="4" name="AutoShape 4"/>
          <p:cNvSpPr/>
          <p:nvPr/>
        </p:nvSpPr>
        <p:spPr>
          <a:xfrm>
            <a:off x="3361720" y="1985468"/>
            <a:ext cx="13234453" cy="23812"/>
          </a:xfrm>
          <a:prstGeom prst="line">
            <a:avLst/>
          </a:prstGeom>
          <a:ln w="47625" cap="flat">
            <a:solidFill>
              <a:srgbClr val="1D85C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BW"/>
          </a:p>
        </p:txBody>
      </p:sp>
      <p:sp>
        <p:nvSpPr>
          <p:cNvPr id="5" name="Freeform 5"/>
          <p:cNvSpPr/>
          <p:nvPr/>
        </p:nvSpPr>
        <p:spPr>
          <a:xfrm rot="-2700000">
            <a:off x="15221383" y="8899740"/>
            <a:ext cx="3810717" cy="1905358"/>
          </a:xfrm>
          <a:custGeom>
            <a:avLst/>
            <a:gdLst/>
            <a:ahLst/>
            <a:cxnLst/>
            <a:rect l="l" t="t" r="r" b="b"/>
            <a:pathLst>
              <a:path w="3810717" h="1905358">
                <a:moveTo>
                  <a:pt x="0" y="0"/>
                </a:moveTo>
                <a:lnTo>
                  <a:pt x="3810717" y="0"/>
                </a:lnTo>
                <a:lnTo>
                  <a:pt x="3810717" y="1905358"/>
                </a:lnTo>
                <a:lnTo>
                  <a:pt x="0" y="19053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W"/>
          </a:p>
        </p:txBody>
      </p:sp>
      <p:sp>
        <p:nvSpPr>
          <p:cNvPr id="6" name="Freeform 6"/>
          <p:cNvSpPr/>
          <p:nvPr/>
        </p:nvSpPr>
        <p:spPr>
          <a:xfrm>
            <a:off x="-4947379" y="5815006"/>
            <a:ext cx="8943989" cy="8943989"/>
          </a:xfrm>
          <a:custGeom>
            <a:avLst/>
            <a:gdLst/>
            <a:ahLst/>
            <a:cxnLst/>
            <a:rect l="l" t="t" r="r" b="b"/>
            <a:pathLst>
              <a:path w="8943989" h="8943989">
                <a:moveTo>
                  <a:pt x="0" y="0"/>
                </a:moveTo>
                <a:lnTo>
                  <a:pt x="8943989" y="0"/>
                </a:lnTo>
                <a:lnTo>
                  <a:pt x="8943989" y="8943988"/>
                </a:lnTo>
                <a:lnTo>
                  <a:pt x="0" y="89439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31999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W"/>
          </a:p>
        </p:txBody>
      </p:sp>
      <p:sp>
        <p:nvSpPr>
          <p:cNvPr id="7" name="TextBox 7"/>
          <p:cNvSpPr txBox="1"/>
          <p:nvPr/>
        </p:nvSpPr>
        <p:spPr>
          <a:xfrm>
            <a:off x="299787" y="9307305"/>
            <a:ext cx="2151006" cy="773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00"/>
              </a:lnSpc>
            </a:pPr>
            <a:r>
              <a:rPr lang="en-US" sz="2246">
                <a:solidFill>
                  <a:srgbClr val="1578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河南·开封</a:t>
            </a:r>
          </a:p>
          <a:p>
            <a:pPr>
              <a:lnSpc>
                <a:spcPts val="3100"/>
              </a:lnSpc>
            </a:pPr>
            <a:r>
              <a:rPr lang="en-US" sz="2246">
                <a:solidFill>
                  <a:srgbClr val="1578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2023年9月25日</a:t>
            </a:r>
          </a:p>
        </p:txBody>
      </p:sp>
      <p:pic>
        <p:nvPicPr>
          <p:cNvPr id="3082" name="Picture 10" descr="4,100+ Silo Illustrations, Royalty-Free Vector Graphics &amp; Clip Art - iStock  | Data silo, Farm silo, Silo icon">
            <a:extLst>
              <a:ext uri="{FF2B5EF4-FFF2-40B4-BE49-F238E27FC236}">
                <a16:creationId xmlns:a16="http://schemas.microsoft.com/office/drawing/2014/main" id="{69000DB5-2F34-5C24-D0AD-1D51DCD72F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9" t="24571" r="10483" b="24125"/>
          <a:stretch/>
        </p:blipFill>
        <p:spPr bwMode="auto">
          <a:xfrm>
            <a:off x="76200" y="4797505"/>
            <a:ext cx="2374593" cy="156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8">
            <a:extLst>
              <a:ext uri="{FF2B5EF4-FFF2-40B4-BE49-F238E27FC236}">
                <a16:creationId xmlns:a16="http://schemas.microsoft.com/office/drawing/2014/main" id="{6F525C32-5A07-ED03-C9FE-7595F2F3840D}"/>
              </a:ext>
            </a:extLst>
          </p:cNvPr>
          <p:cNvSpPr txBox="1"/>
          <p:nvPr/>
        </p:nvSpPr>
        <p:spPr>
          <a:xfrm>
            <a:off x="6419546" y="3944381"/>
            <a:ext cx="2958799" cy="10595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77"/>
              </a:lnSpc>
            </a:pPr>
            <a:r>
              <a:rPr lang="en-US" sz="3099" dirty="0">
                <a:solidFill>
                  <a:srgbClr val="3232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Bran</a:t>
            </a:r>
          </a:p>
          <a:p>
            <a:pPr>
              <a:lnSpc>
                <a:spcPts val="4277"/>
              </a:lnSpc>
            </a:pPr>
            <a:endParaRPr lang="en-US" sz="3099" dirty="0">
              <a:solidFill>
                <a:srgbClr val="32323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C09D1FD5-9125-3F40-B967-17B2A09F3D03}"/>
              </a:ext>
            </a:extLst>
          </p:cNvPr>
          <p:cNvSpPr txBox="1"/>
          <p:nvPr/>
        </p:nvSpPr>
        <p:spPr>
          <a:xfrm>
            <a:off x="543312" y="6140506"/>
            <a:ext cx="2958799" cy="10595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77"/>
              </a:lnSpc>
            </a:pPr>
            <a:r>
              <a:rPr lang="en-US" sz="2400" dirty="0">
                <a:solidFill>
                  <a:srgbClr val="3232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Storage</a:t>
            </a:r>
          </a:p>
          <a:p>
            <a:pPr>
              <a:lnSpc>
                <a:spcPts val="4277"/>
              </a:lnSpc>
            </a:pPr>
            <a:endParaRPr lang="en-US" sz="3099" dirty="0">
              <a:solidFill>
                <a:srgbClr val="32323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B9DFC061-CACD-A6EA-148C-98648657C3C1}"/>
              </a:ext>
            </a:extLst>
          </p:cNvPr>
          <p:cNvSpPr txBox="1"/>
          <p:nvPr/>
        </p:nvSpPr>
        <p:spPr>
          <a:xfrm>
            <a:off x="6029372" y="8064833"/>
            <a:ext cx="2958799" cy="486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77"/>
              </a:lnSpc>
            </a:pPr>
            <a:r>
              <a:rPr lang="en-US" sz="2400" dirty="0">
                <a:solidFill>
                  <a:srgbClr val="3232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Hammer mill</a:t>
            </a: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8B640484-091E-9EF8-0189-622E9BA8740A}"/>
              </a:ext>
            </a:extLst>
          </p:cNvPr>
          <p:cNvSpPr txBox="1"/>
          <p:nvPr/>
        </p:nvSpPr>
        <p:spPr>
          <a:xfrm>
            <a:off x="16258251" y="8682094"/>
            <a:ext cx="3913457" cy="486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77"/>
              </a:lnSpc>
            </a:pPr>
            <a:r>
              <a:rPr lang="en-US" sz="2400" dirty="0">
                <a:solidFill>
                  <a:srgbClr val="3232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Consumer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BDF65BE-6695-6EF8-22A2-99F39E8A9951}"/>
              </a:ext>
            </a:extLst>
          </p:cNvPr>
          <p:cNvCxnSpPr>
            <a:cxnSpLocks/>
          </p:cNvCxnSpPr>
          <p:nvPr/>
        </p:nvCxnSpPr>
        <p:spPr>
          <a:xfrm>
            <a:off x="2187030" y="5900071"/>
            <a:ext cx="934129" cy="9348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C5B2AAB-778F-AF09-CAC7-4B2FE7F0E2B6}"/>
              </a:ext>
            </a:extLst>
          </p:cNvPr>
          <p:cNvCxnSpPr>
            <a:cxnSpLocks/>
          </p:cNvCxnSpPr>
          <p:nvPr/>
        </p:nvCxnSpPr>
        <p:spPr>
          <a:xfrm>
            <a:off x="7779510" y="7589027"/>
            <a:ext cx="934129" cy="9348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9C92F67-88DE-26DC-4ACD-D5B770559DA8}"/>
              </a:ext>
            </a:extLst>
          </p:cNvPr>
          <p:cNvCxnSpPr>
            <a:cxnSpLocks/>
          </p:cNvCxnSpPr>
          <p:nvPr/>
        </p:nvCxnSpPr>
        <p:spPr>
          <a:xfrm flipV="1">
            <a:off x="5446611" y="4528957"/>
            <a:ext cx="952504" cy="535738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56A23D9-C464-3AFC-736F-3A5D859F19DA}"/>
              </a:ext>
            </a:extLst>
          </p:cNvPr>
          <p:cNvCxnSpPr>
            <a:cxnSpLocks/>
          </p:cNvCxnSpPr>
          <p:nvPr/>
        </p:nvCxnSpPr>
        <p:spPr>
          <a:xfrm>
            <a:off x="11265047" y="7687731"/>
            <a:ext cx="934129" cy="9348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0B88905-3E68-6225-8EF3-6CAC4B74EDDA}"/>
              </a:ext>
            </a:extLst>
          </p:cNvPr>
          <p:cNvCxnSpPr>
            <a:cxnSpLocks/>
          </p:cNvCxnSpPr>
          <p:nvPr/>
        </p:nvCxnSpPr>
        <p:spPr>
          <a:xfrm>
            <a:off x="4987920" y="6230791"/>
            <a:ext cx="1040272" cy="851541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6" descr="Popular Profession Electric Corn/Maize Mill Grinder /Grain Grinding Machine  for hot selling - AliExpress">
            <a:extLst>
              <a:ext uri="{FF2B5EF4-FFF2-40B4-BE49-F238E27FC236}">
                <a16:creationId xmlns:a16="http://schemas.microsoft.com/office/drawing/2014/main" id="{D997CD34-21A2-E127-1F7B-565A4151BA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4" r="11665" b="11160"/>
          <a:stretch/>
        </p:blipFill>
        <p:spPr bwMode="auto">
          <a:xfrm>
            <a:off x="6181830" y="6315668"/>
            <a:ext cx="1589633" cy="1894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76E283F-D2C1-6EFF-ACC4-50303A607E5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0124" r="8965" b="11313"/>
          <a:stretch/>
        </p:blipFill>
        <p:spPr>
          <a:xfrm>
            <a:off x="3128843" y="4638938"/>
            <a:ext cx="2054941" cy="22524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5C82FEB-CDD6-8F82-D869-3E347CBD899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1431" t="10857" r="17235" b="12172"/>
          <a:stretch/>
        </p:blipFill>
        <p:spPr>
          <a:xfrm>
            <a:off x="10578985" y="6381008"/>
            <a:ext cx="1523981" cy="1912561"/>
          </a:xfrm>
          <a:prstGeom prst="rect">
            <a:avLst/>
          </a:prstGeom>
        </p:spPr>
      </p:pic>
      <p:sp>
        <p:nvSpPr>
          <p:cNvPr id="29" name="TextBox 8">
            <a:extLst>
              <a:ext uri="{FF2B5EF4-FFF2-40B4-BE49-F238E27FC236}">
                <a16:creationId xmlns:a16="http://schemas.microsoft.com/office/drawing/2014/main" id="{D230DF36-5D5F-91B1-DE71-5A2C660AD65D}"/>
              </a:ext>
            </a:extLst>
          </p:cNvPr>
          <p:cNvSpPr txBox="1"/>
          <p:nvPr/>
        </p:nvSpPr>
        <p:spPr>
          <a:xfrm>
            <a:off x="3278622" y="6752206"/>
            <a:ext cx="2958799" cy="486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77"/>
              </a:lnSpc>
            </a:pPr>
            <a:r>
              <a:rPr lang="en-US" sz="2400" dirty="0">
                <a:solidFill>
                  <a:srgbClr val="3232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dehuller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CBAF74C-DB12-01C4-1EBC-CC11B57E823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250695" y="6951498"/>
            <a:ext cx="2920467" cy="131173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53387A5-EDE3-0313-B50C-83FED96627C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894307" y="6764523"/>
            <a:ext cx="2256393" cy="1865111"/>
          </a:xfrm>
          <a:prstGeom prst="rect">
            <a:avLst/>
          </a:prstGeom>
        </p:spPr>
      </p:pic>
      <p:sp>
        <p:nvSpPr>
          <p:cNvPr id="34" name="TextBox 8">
            <a:extLst>
              <a:ext uri="{FF2B5EF4-FFF2-40B4-BE49-F238E27FC236}">
                <a16:creationId xmlns:a16="http://schemas.microsoft.com/office/drawing/2014/main" id="{6EB6F586-B866-3F27-BD40-B4A3FC31B39B}"/>
              </a:ext>
            </a:extLst>
          </p:cNvPr>
          <p:cNvSpPr txBox="1"/>
          <p:nvPr/>
        </p:nvSpPr>
        <p:spPr>
          <a:xfrm>
            <a:off x="8568275" y="8568364"/>
            <a:ext cx="4041877" cy="486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77"/>
              </a:lnSpc>
            </a:pPr>
            <a:r>
              <a:rPr lang="en-US" sz="2400" dirty="0">
                <a:solidFill>
                  <a:srgbClr val="3232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Manual scale and bagging</a:t>
            </a:r>
          </a:p>
        </p:txBody>
      </p:sp>
      <p:sp>
        <p:nvSpPr>
          <p:cNvPr id="35" name="TextBox 8">
            <a:extLst>
              <a:ext uri="{FF2B5EF4-FFF2-40B4-BE49-F238E27FC236}">
                <a16:creationId xmlns:a16="http://schemas.microsoft.com/office/drawing/2014/main" id="{E1E9579C-434F-5168-79C4-1E5F809594B1}"/>
              </a:ext>
            </a:extLst>
          </p:cNvPr>
          <p:cNvSpPr txBox="1"/>
          <p:nvPr/>
        </p:nvSpPr>
        <p:spPr>
          <a:xfrm>
            <a:off x="12830634" y="8308967"/>
            <a:ext cx="2958799" cy="486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77"/>
              </a:lnSpc>
            </a:pPr>
            <a:r>
              <a:rPr lang="en-US" sz="2400" dirty="0">
                <a:solidFill>
                  <a:srgbClr val="3232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Logistics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EB7B39F6-D9F1-A558-7CA0-E66E90C00FB4}"/>
              </a:ext>
            </a:extLst>
          </p:cNvPr>
          <p:cNvCxnSpPr>
            <a:cxnSpLocks/>
          </p:cNvCxnSpPr>
          <p:nvPr/>
        </p:nvCxnSpPr>
        <p:spPr>
          <a:xfrm flipV="1">
            <a:off x="15204010" y="7530951"/>
            <a:ext cx="618271" cy="48579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8">
            <a:extLst>
              <a:ext uri="{FF2B5EF4-FFF2-40B4-BE49-F238E27FC236}">
                <a16:creationId xmlns:a16="http://schemas.microsoft.com/office/drawing/2014/main" id="{38D709A7-AADC-FBDE-BC9E-2443F8B7485C}"/>
              </a:ext>
            </a:extLst>
          </p:cNvPr>
          <p:cNvSpPr txBox="1"/>
          <p:nvPr/>
        </p:nvSpPr>
        <p:spPr>
          <a:xfrm>
            <a:off x="13182600" y="2414310"/>
            <a:ext cx="4555051" cy="32469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000" dirty="0">
                <a:solidFill>
                  <a:srgbClr val="3232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Points to Note:</a:t>
            </a:r>
          </a:p>
          <a:p>
            <a:endParaRPr lang="en-US" sz="2000" dirty="0">
              <a:solidFill>
                <a:srgbClr val="32323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232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Labor intensive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232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Weighing Human errors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232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Dehulling </a:t>
            </a:r>
            <a:r>
              <a:rPr lang="en-US" sz="2000">
                <a:solidFill>
                  <a:srgbClr val="3232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human errors</a:t>
            </a:r>
            <a:endParaRPr lang="en-US" sz="2000" dirty="0">
              <a:solidFill>
                <a:srgbClr val="32323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232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Not efficient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232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Loss of grain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232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Loss of time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232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Loss on bran (25%)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endParaRPr lang="en-US" sz="3099" dirty="0">
              <a:solidFill>
                <a:srgbClr val="32323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1" name="TextBox 8">
            <a:extLst>
              <a:ext uri="{FF2B5EF4-FFF2-40B4-BE49-F238E27FC236}">
                <a16:creationId xmlns:a16="http://schemas.microsoft.com/office/drawing/2014/main" id="{16796C63-46A3-9E13-E6F4-D137A792B1F1}"/>
              </a:ext>
            </a:extLst>
          </p:cNvPr>
          <p:cNvSpPr txBox="1"/>
          <p:nvPr/>
        </p:nvSpPr>
        <p:spPr>
          <a:xfrm>
            <a:off x="4557314" y="6429649"/>
            <a:ext cx="2958799" cy="462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77"/>
              </a:lnSpc>
            </a:pPr>
            <a:r>
              <a:rPr lang="en-US" sz="1600" dirty="0">
                <a:solidFill>
                  <a:srgbClr val="3232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Dehulled grain</a:t>
            </a:r>
          </a:p>
        </p:txBody>
      </p:sp>
      <p:sp>
        <p:nvSpPr>
          <p:cNvPr id="43" name="TextBox 8">
            <a:extLst>
              <a:ext uri="{FF2B5EF4-FFF2-40B4-BE49-F238E27FC236}">
                <a16:creationId xmlns:a16="http://schemas.microsoft.com/office/drawing/2014/main" id="{23C20B4C-8769-DA34-4147-696BA3A0D89A}"/>
              </a:ext>
            </a:extLst>
          </p:cNvPr>
          <p:cNvSpPr txBox="1"/>
          <p:nvPr/>
        </p:nvSpPr>
        <p:spPr>
          <a:xfrm>
            <a:off x="5547549" y="2156569"/>
            <a:ext cx="3158885" cy="10595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77"/>
              </a:lnSpc>
            </a:pPr>
            <a:r>
              <a:rPr lang="en-US" sz="3200" dirty="0">
                <a:solidFill>
                  <a:srgbClr val="3232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Milling Process</a:t>
            </a:r>
          </a:p>
          <a:p>
            <a:pPr>
              <a:lnSpc>
                <a:spcPts val="4277"/>
              </a:lnSpc>
            </a:pPr>
            <a:endParaRPr lang="en-US" sz="3099" dirty="0">
              <a:solidFill>
                <a:srgbClr val="32323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B7DD258C-89C5-CB32-BE32-A1737D4508B9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1763" t="6939" r="20459"/>
          <a:stretch/>
        </p:blipFill>
        <p:spPr>
          <a:xfrm>
            <a:off x="8920217" y="6383915"/>
            <a:ext cx="913331" cy="196855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D0688CB-3C2D-EAFF-88DB-9C3A88245E7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15623" y="7353958"/>
            <a:ext cx="1054699" cy="22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6797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6">
            <a:extLst>
              <a:ext uri="{FF2B5EF4-FFF2-40B4-BE49-F238E27FC236}">
                <a16:creationId xmlns:a16="http://schemas.microsoft.com/office/drawing/2014/main" id="{807A1AC1-F6F3-53E2-B3DC-85A33051E496}"/>
              </a:ext>
            </a:extLst>
          </p:cNvPr>
          <p:cNvGrpSpPr>
            <a:grpSpLocks/>
          </p:cNvGrpSpPr>
          <p:nvPr/>
        </p:nvGrpSpPr>
        <p:grpSpPr>
          <a:xfrm rot="-5400000">
            <a:off x="-1921219" y="-1921220"/>
            <a:ext cx="5896800" cy="5896800"/>
            <a:chOff x="0" y="0"/>
            <a:chExt cx="9130328" cy="9130328"/>
          </a:xfrm>
        </p:grpSpPr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9DD61C9F-AA94-F480-857F-7FF169216188}"/>
                </a:ext>
              </a:extLst>
            </p:cNvPr>
            <p:cNvSpPr/>
            <p:nvPr/>
          </p:nvSpPr>
          <p:spPr>
            <a:xfrm rot="-2700000">
              <a:off x="2403426" y="270785"/>
              <a:ext cx="4323477" cy="8588757"/>
            </a:xfrm>
            <a:custGeom>
              <a:avLst/>
              <a:gdLst/>
              <a:ahLst/>
              <a:cxnLst/>
              <a:rect l="l" t="t" r="r" b="b"/>
              <a:pathLst>
                <a:path w="4323477" h="8588757">
                  <a:moveTo>
                    <a:pt x="0" y="0"/>
                  </a:moveTo>
                  <a:lnTo>
                    <a:pt x="4323476" y="0"/>
                  </a:lnTo>
                  <a:lnTo>
                    <a:pt x="4323476" y="8588758"/>
                  </a:lnTo>
                  <a:lnTo>
                    <a:pt x="0" y="8588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r="-98653"/>
              </a:stretch>
            </a:blipFill>
          </p:spPr>
          <p:txBody>
            <a:bodyPr/>
            <a:lstStyle/>
            <a:p>
              <a:endParaRPr lang="en-BW"/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16C32844-6D2C-C403-594B-41A1E6CE2CD9}"/>
                </a:ext>
              </a:extLst>
            </p:cNvPr>
            <p:cNvSpPr/>
            <p:nvPr/>
          </p:nvSpPr>
          <p:spPr>
            <a:xfrm rot="-2700000" flipH="1">
              <a:off x="5784265" y="190406"/>
              <a:ext cx="2113253" cy="4198061"/>
            </a:xfrm>
            <a:custGeom>
              <a:avLst/>
              <a:gdLst/>
              <a:ahLst/>
              <a:cxnLst/>
              <a:rect l="l" t="t" r="r" b="b"/>
              <a:pathLst>
                <a:path w="2113253" h="4198061">
                  <a:moveTo>
                    <a:pt x="2113253" y="0"/>
                  </a:moveTo>
                  <a:lnTo>
                    <a:pt x="0" y="0"/>
                  </a:lnTo>
                  <a:lnTo>
                    <a:pt x="0" y="4198061"/>
                  </a:lnTo>
                  <a:lnTo>
                    <a:pt x="2113253" y="4198061"/>
                  </a:lnTo>
                  <a:lnTo>
                    <a:pt x="2113253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98653"/>
              </a:stretch>
            </a:blipFill>
          </p:spPr>
          <p:txBody>
            <a:bodyPr/>
            <a:lstStyle/>
            <a:p>
              <a:endParaRPr lang="en-BW"/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A673CE78-DE82-314C-BE45-81FE1AE4597D}"/>
                </a:ext>
              </a:extLst>
            </p:cNvPr>
            <p:cNvSpPr/>
            <p:nvPr/>
          </p:nvSpPr>
          <p:spPr>
            <a:xfrm rot="-2700000">
              <a:off x="5207629" y="2369390"/>
              <a:ext cx="1040206" cy="2066411"/>
            </a:xfrm>
            <a:custGeom>
              <a:avLst/>
              <a:gdLst/>
              <a:ahLst/>
              <a:cxnLst/>
              <a:rect l="l" t="t" r="r" b="b"/>
              <a:pathLst>
                <a:path w="1040206" h="2066411">
                  <a:moveTo>
                    <a:pt x="0" y="0"/>
                  </a:moveTo>
                  <a:lnTo>
                    <a:pt x="1040206" y="0"/>
                  </a:lnTo>
                  <a:lnTo>
                    <a:pt x="1040206" y="2066412"/>
                  </a:lnTo>
                  <a:lnTo>
                    <a:pt x="0" y="20664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98653"/>
              </a:stretch>
            </a:blipFill>
          </p:spPr>
          <p:txBody>
            <a:bodyPr/>
            <a:lstStyle/>
            <a:p>
              <a:endParaRPr lang="en-BW"/>
            </a:p>
          </p:txBody>
        </p:sp>
      </p:grpSp>
      <p:sp>
        <p:nvSpPr>
          <p:cNvPr id="2" name="TextBox 2"/>
          <p:cNvSpPr txBox="1"/>
          <p:nvPr/>
        </p:nvSpPr>
        <p:spPr>
          <a:xfrm>
            <a:off x="3361677" y="9700019"/>
            <a:ext cx="12369684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en-US" sz="2800" dirty="0">
                <a:solidFill>
                  <a:srgbClr val="1D85C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SEMINAR ON POST-HARVEST LOSS MANAGEMENT</a:t>
            </a:r>
            <a:r>
              <a:rPr lang="zh-CN" altLang="en-US" sz="2800" dirty="0">
                <a:solidFill>
                  <a:srgbClr val="1D85C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sz="2800" dirty="0" err="1">
                <a:solidFill>
                  <a:srgbClr val="1D85C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粮食减损国际研讨会</a:t>
            </a:r>
            <a:endParaRPr lang="en-US" sz="2800" dirty="0">
              <a:solidFill>
                <a:srgbClr val="1D85C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119229" y="497225"/>
            <a:ext cx="12615880" cy="1204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040"/>
              </a:lnSpc>
            </a:pPr>
            <a:r>
              <a:rPr lang="en-US" sz="4800" b="1" dirty="0">
                <a:solidFill>
                  <a:srgbClr val="3232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Opportunities in China</a:t>
            </a:r>
          </a:p>
        </p:txBody>
      </p:sp>
      <p:sp>
        <p:nvSpPr>
          <p:cNvPr id="4" name="AutoShape 4"/>
          <p:cNvSpPr/>
          <p:nvPr/>
        </p:nvSpPr>
        <p:spPr>
          <a:xfrm>
            <a:off x="3361720" y="1985468"/>
            <a:ext cx="13234453" cy="23812"/>
          </a:xfrm>
          <a:prstGeom prst="line">
            <a:avLst/>
          </a:prstGeom>
          <a:ln w="47625" cap="flat">
            <a:solidFill>
              <a:srgbClr val="1D85C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BW"/>
          </a:p>
        </p:txBody>
      </p:sp>
      <p:sp>
        <p:nvSpPr>
          <p:cNvPr id="5" name="Freeform 5"/>
          <p:cNvSpPr/>
          <p:nvPr/>
        </p:nvSpPr>
        <p:spPr>
          <a:xfrm rot="-2700000">
            <a:off x="15221383" y="8899740"/>
            <a:ext cx="3810717" cy="1905358"/>
          </a:xfrm>
          <a:custGeom>
            <a:avLst/>
            <a:gdLst/>
            <a:ahLst/>
            <a:cxnLst/>
            <a:rect l="l" t="t" r="r" b="b"/>
            <a:pathLst>
              <a:path w="3810717" h="1905358">
                <a:moveTo>
                  <a:pt x="0" y="0"/>
                </a:moveTo>
                <a:lnTo>
                  <a:pt x="3810717" y="0"/>
                </a:lnTo>
                <a:lnTo>
                  <a:pt x="3810717" y="1905358"/>
                </a:lnTo>
                <a:lnTo>
                  <a:pt x="0" y="19053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W"/>
          </a:p>
        </p:txBody>
      </p:sp>
      <p:sp>
        <p:nvSpPr>
          <p:cNvPr id="7" name="TextBox 7"/>
          <p:cNvSpPr txBox="1"/>
          <p:nvPr/>
        </p:nvSpPr>
        <p:spPr>
          <a:xfrm>
            <a:off x="299787" y="9307305"/>
            <a:ext cx="2151006" cy="773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00"/>
              </a:lnSpc>
            </a:pPr>
            <a:r>
              <a:rPr lang="en-US" sz="2246">
                <a:solidFill>
                  <a:srgbClr val="1578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河南·开封</a:t>
            </a:r>
          </a:p>
          <a:p>
            <a:pPr>
              <a:lnSpc>
                <a:spcPts val="3100"/>
              </a:lnSpc>
            </a:pPr>
            <a:r>
              <a:rPr lang="en-US" sz="2246">
                <a:solidFill>
                  <a:srgbClr val="1578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2023年9月25日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17665" y="5354983"/>
            <a:ext cx="4957890" cy="5081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77"/>
              </a:lnSpc>
            </a:pPr>
            <a:r>
              <a:rPr lang="en-US" sz="3099" dirty="0">
                <a:solidFill>
                  <a:srgbClr val="3232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Mentorship Programmes</a:t>
            </a:r>
          </a:p>
        </p:txBody>
      </p:sp>
      <p:pic>
        <p:nvPicPr>
          <p:cNvPr id="1026" name="Picture 2" descr="Mentorship Stock Illustrations – 3,851 Mentorship Stock ...">
            <a:extLst>
              <a:ext uri="{FF2B5EF4-FFF2-40B4-BE49-F238E27FC236}">
                <a16:creationId xmlns:a16="http://schemas.microsoft.com/office/drawing/2014/main" id="{1DC82279-1550-2112-D490-0077DD6E0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333150"/>
            <a:ext cx="2590800" cy="2824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mart farming technology and agricultural wireless system concept with  farmer. Smart farming agricultural wireless technology | CanStock">
            <a:extLst>
              <a:ext uri="{FF2B5EF4-FFF2-40B4-BE49-F238E27FC236}">
                <a16:creationId xmlns:a16="http://schemas.microsoft.com/office/drawing/2014/main" id="{CF56E8D9-8232-AB4F-B862-1BD82F500D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6" t="6757" r="65685" b="18552"/>
          <a:stretch/>
        </p:blipFill>
        <p:spPr bwMode="auto">
          <a:xfrm>
            <a:off x="8534399" y="2600324"/>
            <a:ext cx="1861595" cy="2952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41,800+ Banking Clipart Illustrations, Royalty-Free Vector Graphics &amp; Clip  Art - iStock">
            <a:extLst>
              <a:ext uri="{FF2B5EF4-FFF2-40B4-BE49-F238E27FC236}">
                <a16:creationId xmlns:a16="http://schemas.microsoft.com/office/drawing/2014/main" id="{A175704F-CBBE-2E14-F92E-ACD994B9E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5400" y="2684870"/>
            <a:ext cx="2380403" cy="238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FCD05F6-CD4F-5DD9-E75C-33B72D39712D}"/>
              </a:ext>
            </a:extLst>
          </p:cNvPr>
          <p:cNvSpPr txBox="1"/>
          <p:nvPr/>
        </p:nvSpPr>
        <p:spPr>
          <a:xfrm>
            <a:off x="8323926" y="5704392"/>
            <a:ext cx="2454560" cy="5081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77"/>
              </a:lnSpc>
            </a:pPr>
            <a:r>
              <a:rPr lang="en-US" sz="3099" dirty="0">
                <a:solidFill>
                  <a:srgbClr val="3232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Technology</a:t>
            </a: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3678954B-0F8F-D473-BE7B-71EACD0E8E10}"/>
              </a:ext>
            </a:extLst>
          </p:cNvPr>
          <p:cNvSpPr txBox="1"/>
          <p:nvPr/>
        </p:nvSpPr>
        <p:spPr>
          <a:xfrm>
            <a:off x="11906813" y="5005956"/>
            <a:ext cx="4957890" cy="5081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77"/>
              </a:lnSpc>
            </a:pPr>
            <a:r>
              <a:rPr lang="en-US" sz="3099" dirty="0">
                <a:solidFill>
                  <a:srgbClr val="3232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Financial Assistance</a:t>
            </a: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A9A90536-DE6B-4CFB-F0D7-5B1A361F4E15}"/>
              </a:ext>
            </a:extLst>
          </p:cNvPr>
          <p:cNvSpPr txBox="1"/>
          <p:nvPr/>
        </p:nvSpPr>
        <p:spPr>
          <a:xfrm>
            <a:off x="1712055" y="8569142"/>
            <a:ext cx="4041878" cy="5081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77"/>
              </a:lnSpc>
            </a:pPr>
            <a:r>
              <a:rPr lang="en-US" sz="3099" dirty="0">
                <a:solidFill>
                  <a:srgbClr val="3232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Market opportunities</a:t>
            </a:r>
          </a:p>
        </p:txBody>
      </p:sp>
      <p:pic>
        <p:nvPicPr>
          <p:cNvPr id="1034" name="Picture 10" descr="Buy sell Illustrations and Clipart. 181,423 Buy sell royalty free  illustrations, drawings and graphics available to search from thousands of  vector EPS clip art providers.">
            <a:extLst>
              <a:ext uri="{FF2B5EF4-FFF2-40B4-BE49-F238E27FC236}">
                <a16:creationId xmlns:a16="http://schemas.microsoft.com/office/drawing/2014/main" id="{1335E9EF-D2EB-24A2-E849-E9B71A14F5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5" b="14688"/>
          <a:stretch/>
        </p:blipFill>
        <p:spPr bwMode="auto">
          <a:xfrm>
            <a:off x="2172401" y="6102241"/>
            <a:ext cx="3044169" cy="240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ree Manufacturing Production Cliparts, Download Free - Clip Art Library">
            <a:extLst>
              <a:ext uri="{FF2B5EF4-FFF2-40B4-BE49-F238E27FC236}">
                <a16:creationId xmlns:a16="http://schemas.microsoft.com/office/drawing/2014/main" id="{8E5DB8D5-73D9-DCB6-3E12-16EA5E165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989" y="6540462"/>
            <a:ext cx="3474305" cy="228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8">
            <a:extLst>
              <a:ext uri="{FF2B5EF4-FFF2-40B4-BE49-F238E27FC236}">
                <a16:creationId xmlns:a16="http://schemas.microsoft.com/office/drawing/2014/main" id="{44B5DA1C-8B02-0E8E-244C-2F1FDDC6AF0C}"/>
              </a:ext>
            </a:extLst>
          </p:cNvPr>
          <p:cNvSpPr txBox="1"/>
          <p:nvPr/>
        </p:nvSpPr>
        <p:spPr>
          <a:xfrm>
            <a:off x="8020613" y="8678993"/>
            <a:ext cx="6365145" cy="5081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77"/>
              </a:lnSpc>
            </a:pPr>
            <a:r>
              <a:rPr lang="en-US" sz="3099" dirty="0">
                <a:solidFill>
                  <a:srgbClr val="3232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Local Partnership Productions</a:t>
            </a:r>
          </a:p>
        </p:txBody>
      </p:sp>
    </p:spTree>
    <p:extLst>
      <p:ext uri="{BB962C8B-B14F-4D97-AF65-F5344CB8AC3E}">
        <p14:creationId xmlns:p14="http://schemas.microsoft.com/office/powerpoint/2010/main" val="40875902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6">
            <a:extLst>
              <a:ext uri="{FF2B5EF4-FFF2-40B4-BE49-F238E27FC236}">
                <a16:creationId xmlns:a16="http://schemas.microsoft.com/office/drawing/2014/main" id="{807A1AC1-F6F3-53E2-B3DC-85A33051E496}"/>
              </a:ext>
            </a:extLst>
          </p:cNvPr>
          <p:cNvGrpSpPr>
            <a:grpSpLocks/>
          </p:cNvGrpSpPr>
          <p:nvPr/>
        </p:nvGrpSpPr>
        <p:grpSpPr>
          <a:xfrm rot="-5400000">
            <a:off x="-1921219" y="-1921220"/>
            <a:ext cx="5896800" cy="5896800"/>
            <a:chOff x="0" y="0"/>
            <a:chExt cx="9130328" cy="9130328"/>
          </a:xfrm>
        </p:grpSpPr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9DD61C9F-AA94-F480-857F-7FF169216188}"/>
                </a:ext>
              </a:extLst>
            </p:cNvPr>
            <p:cNvSpPr/>
            <p:nvPr/>
          </p:nvSpPr>
          <p:spPr>
            <a:xfrm rot="-2700000">
              <a:off x="2403426" y="270785"/>
              <a:ext cx="4323477" cy="8588757"/>
            </a:xfrm>
            <a:custGeom>
              <a:avLst/>
              <a:gdLst/>
              <a:ahLst/>
              <a:cxnLst/>
              <a:rect l="l" t="t" r="r" b="b"/>
              <a:pathLst>
                <a:path w="4323477" h="8588757">
                  <a:moveTo>
                    <a:pt x="0" y="0"/>
                  </a:moveTo>
                  <a:lnTo>
                    <a:pt x="4323476" y="0"/>
                  </a:lnTo>
                  <a:lnTo>
                    <a:pt x="4323476" y="8588758"/>
                  </a:lnTo>
                  <a:lnTo>
                    <a:pt x="0" y="8588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r="-98653"/>
              </a:stretch>
            </a:blipFill>
          </p:spPr>
          <p:txBody>
            <a:bodyPr/>
            <a:lstStyle/>
            <a:p>
              <a:endParaRPr lang="en-BW"/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16C32844-6D2C-C403-594B-41A1E6CE2CD9}"/>
                </a:ext>
              </a:extLst>
            </p:cNvPr>
            <p:cNvSpPr/>
            <p:nvPr/>
          </p:nvSpPr>
          <p:spPr>
            <a:xfrm rot="-2700000" flipH="1">
              <a:off x="5784265" y="190406"/>
              <a:ext cx="2113253" cy="4198061"/>
            </a:xfrm>
            <a:custGeom>
              <a:avLst/>
              <a:gdLst/>
              <a:ahLst/>
              <a:cxnLst/>
              <a:rect l="l" t="t" r="r" b="b"/>
              <a:pathLst>
                <a:path w="2113253" h="4198061">
                  <a:moveTo>
                    <a:pt x="2113253" y="0"/>
                  </a:moveTo>
                  <a:lnTo>
                    <a:pt x="0" y="0"/>
                  </a:lnTo>
                  <a:lnTo>
                    <a:pt x="0" y="4198061"/>
                  </a:lnTo>
                  <a:lnTo>
                    <a:pt x="2113253" y="4198061"/>
                  </a:lnTo>
                  <a:lnTo>
                    <a:pt x="2113253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98653"/>
              </a:stretch>
            </a:blipFill>
          </p:spPr>
          <p:txBody>
            <a:bodyPr/>
            <a:lstStyle/>
            <a:p>
              <a:endParaRPr lang="en-BW"/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A673CE78-DE82-314C-BE45-81FE1AE4597D}"/>
                </a:ext>
              </a:extLst>
            </p:cNvPr>
            <p:cNvSpPr/>
            <p:nvPr/>
          </p:nvSpPr>
          <p:spPr>
            <a:xfrm rot="-2700000">
              <a:off x="5207629" y="2369390"/>
              <a:ext cx="1040206" cy="2066411"/>
            </a:xfrm>
            <a:custGeom>
              <a:avLst/>
              <a:gdLst/>
              <a:ahLst/>
              <a:cxnLst/>
              <a:rect l="l" t="t" r="r" b="b"/>
              <a:pathLst>
                <a:path w="1040206" h="2066411">
                  <a:moveTo>
                    <a:pt x="0" y="0"/>
                  </a:moveTo>
                  <a:lnTo>
                    <a:pt x="1040206" y="0"/>
                  </a:lnTo>
                  <a:lnTo>
                    <a:pt x="1040206" y="2066412"/>
                  </a:lnTo>
                  <a:lnTo>
                    <a:pt x="0" y="20664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98653"/>
              </a:stretch>
            </a:blipFill>
          </p:spPr>
          <p:txBody>
            <a:bodyPr/>
            <a:lstStyle/>
            <a:p>
              <a:endParaRPr lang="en-BW"/>
            </a:p>
          </p:txBody>
        </p:sp>
      </p:grpSp>
      <p:sp>
        <p:nvSpPr>
          <p:cNvPr id="2" name="TextBox 2"/>
          <p:cNvSpPr txBox="1"/>
          <p:nvPr/>
        </p:nvSpPr>
        <p:spPr>
          <a:xfrm>
            <a:off x="3361677" y="9700019"/>
            <a:ext cx="12369684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en-US" sz="2800" dirty="0">
                <a:solidFill>
                  <a:srgbClr val="1D85C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SEMINAR ON POST-HARVEST LOSS MANAGEMENT</a:t>
            </a:r>
            <a:r>
              <a:rPr lang="zh-CN" altLang="en-US" sz="2800" dirty="0">
                <a:solidFill>
                  <a:srgbClr val="1D85C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sz="2800" dirty="0" err="1">
                <a:solidFill>
                  <a:srgbClr val="1D85C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粮食减损国际研讨会</a:t>
            </a:r>
            <a:endParaRPr lang="en-US" sz="2800" dirty="0">
              <a:solidFill>
                <a:srgbClr val="1D85C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Freeform 5"/>
          <p:cNvSpPr/>
          <p:nvPr/>
        </p:nvSpPr>
        <p:spPr>
          <a:xfrm rot="-2700000">
            <a:off x="15221383" y="8899740"/>
            <a:ext cx="3810717" cy="1905358"/>
          </a:xfrm>
          <a:custGeom>
            <a:avLst/>
            <a:gdLst/>
            <a:ahLst/>
            <a:cxnLst/>
            <a:rect l="l" t="t" r="r" b="b"/>
            <a:pathLst>
              <a:path w="3810717" h="1905358">
                <a:moveTo>
                  <a:pt x="0" y="0"/>
                </a:moveTo>
                <a:lnTo>
                  <a:pt x="3810717" y="0"/>
                </a:lnTo>
                <a:lnTo>
                  <a:pt x="3810717" y="1905358"/>
                </a:lnTo>
                <a:lnTo>
                  <a:pt x="0" y="19053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W"/>
          </a:p>
        </p:txBody>
      </p:sp>
      <p:sp>
        <p:nvSpPr>
          <p:cNvPr id="6" name="Freeform 6"/>
          <p:cNvSpPr/>
          <p:nvPr/>
        </p:nvSpPr>
        <p:spPr>
          <a:xfrm>
            <a:off x="-4947379" y="5815006"/>
            <a:ext cx="8943989" cy="8943989"/>
          </a:xfrm>
          <a:custGeom>
            <a:avLst/>
            <a:gdLst/>
            <a:ahLst/>
            <a:cxnLst/>
            <a:rect l="l" t="t" r="r" b="b"/>
            <a:pathLst>
              <a:path w="8943989" h="8943989">
                <a:moveTo>
                  <a:pt x="0" y="0"/>
                </a:moveTo>
                <a:lnTo>
                  <a:pt x="8943989" y="0"/>
                </a:lnTo>
                <a:lnTo>
                  <a:pt x="8943989" y="8943988"/>
                </a:lnTo>
                <a:lnTo>
                  <a:pt x="0" y="89439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31999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W"/>
          </a:p>
        </p:txBody>
      </p:sp>
      <p:sp>
        <p:nvSpPr>
          <p:cNvPr id="7" name="TextBox 7"/>
          <p:cNvSpPr txBox="1"/>
          <p:nvPr/>
        </p:nvSpPr>
        <p:spPr>
          <a:xfrm>
            <a:off x="299787" y="9307305"/>
            <a:ext cx="2151006" cy="773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00"/>
              </a:lnSpc>
            </a:pPr>
            <a:r>
              <a:rPr lang="en-US" sz="2246">
                <a:solidFill>
                  <a:srgbClr val="1578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河南·开封</a:t>
            </a:r>
          </a:p>
          <a:p>
            <a:pPr>
              <a:lnSpc>
                <a:spcPts val="3100"/>
              </a:lnSpc>
            </a:pPr>
            <a:r>
              <a:rPr lang="en-US" sz="2246">
                <a:solidFill>
                  <a:srgbClr val="1578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2023年9月25日</a:t>
            </a:r>
          </a:p>
        </p:txBody>
      </p:sp>
      <p:pic>
        <p:nvPicPr>
          <p:cNvPr id="9" name="image24.jpg">
            <a:extLst>
              <a:ext uri="{FF2B5EF4-FFF2-40B4-BE49-F238E27FC236}">
                <a16:creationId xmlns:a16="http://schemas.microsoft.com/office/drawing/2014/main" id="{E723C564-8E76-10FD-B06B-65A061556C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91626" y="1452601"/>
            <a:ext cx="12567789" cy="706938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235177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6">
            <a:extLst>
              <a:ext uri="{FF2B5EF4-FFF2-40B4-BE49-F238E27FC236}">
                <a16:creationId xmlns:a16="http://schemas.microsoft.com/office/drawing/2014/main" id="{807A1AC1-F6F3-53E2-B3DC-85A33051E496}"/>
              </a:ext>
            </a:extLst>
          </p:cNvPr>
          <p:cNvGrpSpPr>
            <a:grpSpLocks/>
          </p:cNvGrpSpPr>
          <p:nvPr/>
        </p:nvGrpSpPr>
        <p:grpSpPr>
          <a:xfrm rot="-5400000">
            <a:off x="-1921219" y="-1921220"/>
            <a:ext cx="5896800" cy="5896800"/>
            <a:chOff x="0" y="0"/>
            <a:chExt cx="9130328" cy="9130328"/>
          </a:xfrm>
        </p:grpSpPr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9DD61C9F-AA94-F480-857F-7FF169216188}"/>
                </a:ext>
              </a:extLst>
            </p:cNvPr>
            <p:cNvSpPr/>
            <p:nvPr/>
          </p:nvSpPr>
          <p:spPr>
            <a:xfrm rot="-2700000">
              <a:off x="2403426" y="270785"/>
              <a:ext cx="4323477" cy="8588757"/>
            </a:xfrm>
            <a:custGeom>
              <a:avLst/>
              <a:gdLst/>
              <a:ahLst/>
              <a:cxnLst/>
              <a:rect l="l" t="t" r="r" b="b"/>
              <a:pathLst>
                <a:path w="4323477" h="8588757">
                  <a:moveTo>
                    <a:pt x="0" y="0"/>
                  </a:moveTo>
                  <a:lnTo>
                    <a:pt x="4323476" y="0"/>
                  </a:lnTo>
                  <a:lnTo>
                    <a:pt x="4323476" y="8588758"/>
                  </a:lnTo>
                  <a:lnTo>
                    <a:pt x="0" y="8588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r="-98653"/>
              </a:stretch>
            </a:blipFill>
          </p:spPr>
          <p:txBody>
            <a:bodyPr/>
            <a:lstStyle/>
            <a:p>
              <a:endParaRPr lang="en-BW"/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16C32844-6D2C-C403-594B-41A1E6CE2CD9}"/>
                </a:ext>
              </a:extLst>
            </p:cNvPr>
            <p:cNvSpPr/>
            <p:nvPr/>
          </p:nvSpPr>
          <p:spPr>
            <a:xfrm rot="-2700000" flipH="1">
              <a:off x="5784265" y="190406"/>
              <a:ext cx="2113253" cy="4198061"/>
            </a:xfrm>
            <a:custGeom>
              <a:avLst/>
              <a:gdLst/>
              <a:ahLst/>
              <a:cxnLst/>
              <a:rect l="l" t="t" r="r" b="b"/>
              <a:pathLst>
                <a:path w="2113253" h="4198061">
                  <a:moveTo>
                    <a:pt x="2113253" y="0"/>
                  </a:moveTo>
                  <a:lnTo>
                    <a:pt x="0" y="0"/>
                  </a:lnTo>
                  <a:lnTo>
                    <a:pt x="0" y="4198061"/>
                  </a:lnTo>
                  <a:lnTo>
                    <a:pt x="2113253" y="4198061"/>
                  </a:lnTo>
                  <a:lnTo>
                    <a:pt x="2113253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98653"/>
              </a:stretch>
            </a:blipFill>
          </p:spPr>
          <p:txBody>
            <a:bodyPr/>
            <a:lstStyle/>
            <a:p>
              <a:endParaRPr lang="en-BW"/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A673CE78-DE82-314C-BE45-81FE1AE4597D}"/>
                </a:ext>
              </a:extLst>
            </p:cNvPr>
            <p:cNvSpPr/>
            <p:nvPr/>
          </p:nvSpPr>
          <p:spPr>
            <a:xfrm rot="-2700000">
              <a:off x="5207629" y="2369390"/>
              <a:ext cx="1040206" cy="2066411"/>
            </a:xfrm>
            <a:custGeom>
              <a:avLst/>
              <a:gdLst/>
              <a:ahLst/>
              <a:cxnLst/>
              <a:rect l="l" t="t" r="r" b="b"/>
              <a:pathLst>
                <a:path w="1040206" h="2066411">
                  <a:moveTo>
                    <a:pt x="0" y="0"/>
                  </a:moveTo>
                  <a:lnTo>
                    <a:pt x="1040206" y="0"/>
                  </a:lnTo>
                  <a:lnTo>
                    <a:pt x="1040206" y="2066412"/>
                  </a:lnTo>
                  <a:lnTo>
                    <a:pt x="0" y="20664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98653"/>
              </a:stretch>
            </a:blipFill>
          </p:spPr>
          <p:txBody>
            <a:bodyPr/>
            <a:lstStyle/>
            <a:p>
              <a:endParaRPr lang="en-BW"/>
            </a:p>
          </p:txBody>
        </p:sp>
      </p:grpSp>
      <p:sp>
        <p:nvSpPr>
          <p:cNvPr id="2" name="TextBox 2"/>
          <p:cNvSpPr txBox="1"/>
          <p:nvPr/>
        </p:nvSpPr>
        <p:spPr>
          <a:xfrm>
            <a:off x="3361677" y="9700019"/>
            <a:ext cx="12369684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en-US" sz="2800" dirty="0">
                <a:solidFill>
                  <a:srgbClr val="1D85C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SEMINAR ON POST-HARVEST LOSS MANAGEMENT</a:t>
            </a:r>
            <a:r>
              <a:rPr lang="zh-CN" altLang="en-US" sz="2800" dirty="0">
                <a:solidFill>
                  <a:srgbClr val="1D85C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sz="2800" dirty="0" err="1">
                <a:solidFill>
                  <a:srgbClr val="1D85C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粮食减损国际研讨会</a:t>
            </a:r>
            <a:endParaRPr lang="en-US" sz="2800" dirty="0">
              <a:solidFill>
                <a:srgbClr val="1D85C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361677" y="286703"/>
            <a:ext cx="12615880" cy="1204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040"/>
              </a:lnSpc>
            </a:pPr>
            <a:r>
              <a:rPr lang="en-US" sz="4800" b="1" dirty="0">
                <a:solidFill>
                  <a:srgbClr val="3232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Content</a:t>
            </a:r>
          </a:p>
        </p:txBody>
      </p:sp>
      <p:sp>
        <p:nvSpPr>
          <p:cNvPr id="4" name="AutoShape 4"/>
          <p:cNvSpPr/>
          <p:nvPr/>
        </p:nvSpPr>
        <p:spPr>
          <a:xfrm>
            <a:off x="3361720" y="1985468"/>
            <a:ext cx="13234453" cy="23812"/>
          </a:xfrm>
          <a:prstGeom prst="line">
            <a:avLst/>
          </a:prstGeom>
          <a:ln w="47625" cap="flat">
            <a:solidFill>
              <a:srgbClr val="1D85C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BW"/>
          </a:p>
        </p:txBody>
      </p:sp>
      <p:sp>
        <p:nvSpPr>
          <p:cNvPr id="5" name="Freeform 5"/>
          <p:cNvSpPr/>
          <p:nvPr/>
        </p:nvSpPr>
        <p:spPr>
          <a:xfrm rot="-2700000">
            <a:off x="15221383" y="8899740"/>
            <a:ext cx="3810717" cy="1905358"/>
          </a:xfrm>
          <a:custGeom>
            <a:avLst/>
            <a:gdLst/>
            <a:ahLst/>
            <a:cxnLst/>
            <a:rect l="l" t="t" r="r" b="b"/>
            <a:pathLst>
              <a:path w="3810717" h="1905358">
                <a:moveTo>
                  <a:pt x="0" y="0"/>
                </a:moveTo>
                <a:lnTo>
                  <a:pt x="3810717" y="0"/>
                </a:lnTo>
                <a:lnTo>
                  <a:pt x="3810717" y="1905358"/>
                </a:lnTo>
                <a:lnTo>
                  <a:pt x="0" y="19053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W"/>
          </a:p>
        </p:txBody>
      </p:sp>
      <p:sp>
        <p:nvSpPr>
          <p:cNvPr id="6" name="Freeform 6"/>
          <p:cNvSpPr/>
          <p:nvPr/>
        </p:nvSpPr>
        <p:spPr>
          <a:xfrm>
            <a:off x="-4947379" y="5815006"/>
            <a:ext cx="8943989" cy="8943989"/>
          </a:xfrm>
          <a:custGeom>
            <a:avLst/>
            <a:gdLst/>
            <a:ahLst/>
            <a:cxnLst/>
            <a:rect l="l" t="t" r="r" b="b"/>
            <a:pathLst>
              <a:path w="8943989" h="8943989">
                <a:moveTo>
                  <a:pt x="0" y="0"/>
                </a:moveTo>
                <a:lnTo>
                  <a:pt x="8943989" y="0"/>
                </a:lnTo>
                <a:lnTo>
                  <a:pt x="8943989" y="8943988"/>
                </a:lnTo>
                <a:lnTo>
                  <a:pt x="0" y="89439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31999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W"/>
          </a:p>
        </p:txBody>
      </p:sp>
      <p:sp>
        <p:nvSpPr>
          <p:cNvPr id="7" name="TextBox 7"/>
          <p:cNvSpPr txBox="1"/>
          <p:nvPr/>
        </p:nvSpPr>
        <p:spPr>
          <a:xfrm>
            <a:off x="299787" y="9307305"/>
            <a:ext cx="2151006" cy="773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00"/>
              </a:lnSpc>
            </a:pPr>
            <a:r>
              <a:rPr lang="en-US" sz="2246">
                <a:solidFill>
                  <a:srgbClr val="1578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河南·开封</a:t>
            </a:r>
          </a:p>
          <a:p>
            <a:pPr>
              <a:lnSpc>
                <a:spcPts val="3100"/>
              </a:lnSpc>
            </a:pPr>
            <a:r>
              <a:rPr lang="en-US" sz="2246">
                <a:solidFill>
                  <a:srgbClr val="1578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2023年9月25日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075299" y="3258981"/>
            <a:ext cx="13765064" cy="3816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>
              <a:lnSpc>
                <a:spcPts val="4277"/>
              </a:lnSpc>
              <a:buFont typeface="Arial" panose="020B0604020202020204" pitchFamily="34" charset="0"/>
              <a:buChar char="•"/>
            </a:pPr>
            <a:endParaRPr lang="en-US" sz="3099" dirty="0">
              <a:solidFill>
                <a:srgbClr val="32323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457200" indent="-457200">
              <a:lnSpc>
                <a:spcPts val="4277"/>
              </a:lnSpc>
              <a:buFont typeface="Arial" panose="020B0604020202020204" pitchFamily="34" charset="0"/>
              <a:buChar char="•"/>
            </a:pPr>
            <a:r>
              <a:rPr lang="en-US" sz="3099" dirty="0">
                <a:solidFill>
                  <a:srgbClr val="3232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Introduction-Botswana Agricultural Marketing Board</a:t>
            </a:r>
          </a:p>
          <a:p>
            <a:pPr marL="457200" indent="-457200">
              <a:lnSpc>
                <a:spcPts val="4277"/>
              </a:lnSpc>
              <a:buFont typeface="Arial" panose="020B0604020202020204" pitchFamily="34" charset="0"/>
              <a:buChar char="•"/>
            </a:pPr>
            <a:r>
              <a:rPr lang="en-US" sz="3099" dirty="0">
                <a:solidFill>
                  <a:srgbClr val="3232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Overview of Post-Harvest in Botswana</a:t>
            </a:r>
          </a:p>
          <a:p>
            <a:pPr marL="457200" indent="-457200">
              <a:lnSpc>
                <a:spcPts val="4277"/>
              </a:lnSpc>
              <a:buFont typeface="Arial" panose="020B0604020202020204" pitchFamily="34" charset="0"/>
              <a:buChar char="•"/>
            </a:pPr>
            <a:r>
              <a:rPr lang="en-US" sz="3099" dirty="0">
                <a:solidFill>
                  <a:srgbClr val="3232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Harvest loss- Storage</a:t>
            </a:r>
          </a:p>
          <a:p>
            <a:pPr marL="457200" indent="-457200">
              <a:lnSpc>
                <a:spcPts val="4277"/>
              </a:lnSpc>
              <a:buFont typeface="Arial" panose="020B0604020202020204" pitchFamily="34" charset="0"/>
              <a:buChar char="•"/>
            </a:pPr>
            <a:r>
              <a:rPr lang="en-US" sz="3099" dirty="0">
                <a:solidFill>
                  <a:srgbClr val="3232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Harvest loss-Processing</a:t>
            </a:r>
          </a:p>
          <a:p>
            <a:pPr marL="457200" indent="-457200">
              <a:lnSpc>
                <a:spcPts val="4277"/>
              </a:lnSpc>
              <a:buFont typeface="Arial" panose="020B0604020202020204" pitchFamily="34" charset="0"/>
              <a:buChar char="•"/>
            </a:pPr>
            <a:r>
              <a:rPr lang="en-US" sz="3099" dirty="0">
                <a:solidFill>
                  <a:srgbClr val="3232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Opportunities in China</a:t>
            </a:r>
          </a:p>
          <a:p>
            <a:pPr>
              <a:lnSpc>
                <a:spcPts val="4277"/>
              </a:lnSpc>
            </a:pPr>
            <a:endParaRPr lang="en-US" sz="3099" dirty="0">
              <a:solidFill>
                <a:srgbClr val="32323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88629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6">
            <a:extLst>
              <a:ext uri="{FF2B5EF4-FFF2-40B4-BE49-F238E27FC236}">
                <a16:creationId xmlns:a16="http://schemas.microsoft.com/office/drawing/2014/main" id="{807A1AC1-F6F3-53E2-B3DC-85A33051E496}"/>
              </a:ext>
            </a:extLst>
          </p:cNvPr>
          <p:cNvGrpSpPr>
            <a:grpSpLocks/>
          </p:cNvGrpSpPr>
          <p:nvPr/>
        </p:nvGrpSpPr>
        <p:grpSpPr>
          <a:xfrm rot="-5400000">
            <a:off x="-1921219" y="-1921220"/>
            <a:ext cx="5896800" cy="5896800"/>
            <a:chOff x="0" y="0"/>
            <a:chExt cx="9130328" cy="9130328"/>
          </a:xfrm>
        </p:grpSpPr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9DD61C9F-AA94-F480-857F-7FF169216188}"/>
                </a:ext>
              </a:extLst>
            </p:cNvPr>
            <p:cNvSpPr/>
            <p:nvPr/>
          </p:nvSpPr>
          <p:spPr>
            <a:xfrm rot="-2700000">
              <a:off x="2403426" y="270785"/>
              <a:ext cx="4323477" cy="8588757"/>
            </a:xfrm>
            <a:custGeom>
              <a:avLst/>
              <a:gdLst/>
              <a:ahLst/>
              <a:cxnLst/>
              <a:rect l="l" t="t" r="r" b="b"/>
              <a:pathLst>
                <a:path w="4323477" h="8588757">
                  <a:moveTo>
                    <a:pt x="0" y="0"/>
                  </a:moveTo>
                  <a:lnTo>
                    <a:pt x="4323476" y="0"/>
                  </a:lnTo>
                  <a:lnTo>
                    <a:pt x="4323476" y="8588758"/>
                  </a:lnTo>
                  <a:lnTo>
                    <a:pt x="0" y="8588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r="-98653"/>
              </a:stretch>
            </a:blipFill>
          </p:spPr>
          <p:txBody>
            <a:bodyPr/>
            <a:lstStyle/>
            <a:p>
              <a:endParaRPr lang="en-BW"/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16C32844-6D2C-C403-594B-41A1E6CE2CD9}"/>
                </a:ext>
              </a:extLst>
            </p:cNvPr>
            <p:cNvSpPr/>
            <p:nvPr/>
          </p:nvSpPr>
          <p:spPr>
            <a:xfrm rot="-2700000" flipH="1">
              <a:off x="5784265" y="190406"/>
              <a:ext cx="2113253" cy="4198061"/>
            </a:xfrm>
            <a:custGeom>
              <a:avLst/>
              <a:gdLst/>
              <a:ahLst/>
              <a:cxnLst/>
              <a:rect l="l" t="t" r="r" b="b"/>
              <a:pathLst>
                <a:path w="2113253" h="4198061">
                  <a:moveTo>
                    <a:pt x="2113253" y="0"/>
                  </a:moveTo>
                  <a:lnTo>
                    <a:pt x="0" y="0"/>
                  </a:lnTo>
                  <a:lnTo>
                    <a:pt x="0" y="4198061"/>
                  </a:lnTo>
                  <a:lnTo>
                    <a:pt x="2113253" y="4198061"/>
                  </a:lnTo>
                  <a:lnTo>
                    <a:pt x="2113253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98653"/>
              </a:stretch>
            </a:blipFill>
          </p:spPr>
          <p:txBody>
            <a:bodyPr/>
            <a:lstStyle/>
            <a:p>
              <a:endParaRPr lang="en-BW"/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A673CE78-DE82-314C-BE45-81FE1AE4597D}"/>
                </a:ext>
              </a:extLst>
            </p:cNvPr>
            <p:cNvSpPr/>
            <p:nvPr/>
          </p:nvSpPr>
          <p:spPr>
            <a:xfrm rot="-2700000">
              <a:off x="5207629" y="2369390"/>
              <a:ext cx="1040206" cy="2066411"/>
            </a:xfrm>
            <a:custGeom>
              <a:avLst/>
              <a:gdLst/>
              <a:ahLst/>
              <a:cxnLst/>
              <a:rect l="l" t="t" r="r" b="b"/>
              <a:pathLst>
                <a:path w="1040206" h="2066411">
                  <a:moveTo>
                    <a:pt x="0" y="0"/>
                  </a:moveTo>
                  <a:lnTo>
                    <a:pt x="1040206" y="0"/>
                  </a:lnTo>
                  <a:lnTo>
                    <a:pt x="1040206" y="2066412"/>
                  </a:lnTo>
                  <a:lnTo>
                    <a:pt x="0" y="20664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98653"/>
              </a:stretch>
            </a:blipFill>
          </p:spPr>
          <p:txBody>
            <a:bodyPr/>
            <a:lstStyle/>
            <a:p>
              <a:endParaRPr lang="en-BW"/>
            </a:p>
          </p:txBody>
        </p:sp>
      </p:grpSp>
      <p:sp>
        <p:nvSpPr>
          <p:cNvPr id="2" name="TextBox 2"/>
          <p:cNvSpPr txBox="1"/>
          <p:nvPr/>
        </p:nvSpPr>
        <p:spPr>
          <a:xfrm>
            <a:off x="3361677" y="9700019"/>
            <a:ext cx="12369684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en-US" sz="2800" dirty="0">
                <a:solidFill>
                  <a:srgbClr val="1D85C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SEMINAR ON POST-HARVEST LOSS MANAGEMENT</a:t>
            </a:r>
            <a:r>
              <a:rPr lang="zh-CN" altLang="en-US" sz="2800" dirty="0">
                <a:solidFill>
                  <a:srgbClr val="1D85C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sz="2800" dirty="0" err="1">
                <a:solidFill>
                  <a:srgbClr val="1D85C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粮食减损国际研讨会</a:t>
            </a:r>
            <a:endParaRPr lang="en-US" sz="2800" dirty="0">
              <a:solidFill>
                <a:srgbClr val="1D85C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361677" y="286703"/>
            <a:ext cx="12615880" cy="1204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040"/>
              </a:lnSpc>
            </a:pPr>
            <a:r>
              <a:rPr lang="en-US" sz="4800" b="1" dirty="0">
                <a:solidFill>
                  <a:srgbClr val="3232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Botswana Agricultural Marketing Board</a:t>
            </a:r>
          </a:p>
        </p:txBody>
      </p:sp>
      <p:sp>
        <p:nvSpPr>
          <p:cNvPr id="4" name="AutoShape 4"/>
          <p:cNvSpPr/>
          <p:nvPr/>
        </p:nvSpPr>
        <p:spPr>
          <a:xfrm>
            <a:off x="3361720" y="1985468"/>
            <a:ext cx="13234453" cy="23812"/>
          </a:xfrm>
          <a:prstGeom prst="line">
            <a:avLst/>
          </a:prstGeom>
          <a:ln w="47625" cap="flat">
            <a:solidFill>
              <a:srgbClr val="1D85C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BW"/>
          </a:p>
        </p:txBody>
      </p:sp>
      <p:sp>
        <p:nvSpPr>
          <p:cNvPr id="5" name="Freeform 5"/>
          <p:cNvSpPr/>
          <p:nvPr/>
        </p:nvSpPr>
        <p:spPr>
          <a:xfrm rot="-2700000">
            <a:off x="15221383" y="8899740"/>
            <a:ext cx="3810717" cy="1905358"/>
          </a:xfrm>
          <a:custGeom>
            <a:avLst/>
            <a:gdLst/>
            <a:ahLst/>
            <a:cxnLst/>
            <a:rect l="l" t="t" r="r" b="b"/>
            <a:pathLst>
              <a:path w="3810717" h="1905358">
                <a:moveTo>
                  <a:pt x="0" y="0"/>
                </a:moveTo>
                <a:lnTo>
                  <a:pt x="3810717" y="0"/>
                </a:lnTo>
                <a:lnTo>
                  <a:pt x="3810717" y="1905358"/>
                </a:lnTo>
                <a:lnTo>
                  <a:pt x="0" y="19053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W"/>
          </a:p>
        </p:txBody>
      </p:sp>
      <p:sp>
        <p:nvSpPr>
          <p:cNvPr id="7" name="TextBox 7"/>
          <p:cNvSpPr txBox="1"/>
          <p:nvPr/>
        </p:nvSpPr>
        <p:spPr>
          <a:xfrm>
            <a:off x="299787" y="9307305"/>
            <a:ext cx="2151006" cy="773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00"/>
              </a:lnSpc>
            </a:pPr>
            <a:r>
              <a:rPr lang="en-US" sz="2246">
                <a:solidFill>
                  <a:srgbClr val="1578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河南·开封</a:t>
            </a:r>
          </a:p>
          <a:p>
            <a:pPr>
              <a:lnSpc>
                <a:spcPts val="3100"/>
              </a:lnSpc>
            </a:pPr>
            <a:r>
              <a:rPr lang="en-US" sz="2246">
                <a:solidFill>
                  <a:srgbClr val="1578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2023年9月25日</a:t>
            </a: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6F525C32-5A07-ED03-C9FE-7595F2F3840D}"/>
              </a:ext>
            </a:extLst>
          </p:cNvPr>
          <p:cNvSpPr txBox="1"/>
          <p:nvPr/>
        </p:nvSpPr>
        <p:spPr>
          <a:xfrm>
            <a:off x="3581400" y="5204847"/>
            <a:ext cx="12580905" cy="21624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4277"/>
              </a:lnSpc>
              <a:buFont typeface="Arial" panose="020B0604020202020204" pitchFamily="34" charset="0"/>
              <a:buChar char="•"/>
            </a:pPr>
            <a:r>
              <a:rPr lang="en-US" sz="3099" dirty="0">
                <a:solidFill>
                  <a:srgbClr val="3232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Fully owned by the Government  of Botswana</a:t>
            </a:r>
          </a:p>
          <a:p>
            <a:pPr marL="457200" indent="-457200">
              <a:lnSpc>
                <a:spcPts val="4277"/>
              </a:lnSpc>
              <a:buFont typeface="Arial" panose="020B0604020202020204" pitchFamily="34" charset="0"/>
              <a:buChar char="•"/>
            </a:pPr>
            <a:r>
              <a:rPr lang="en-US" sz="3099" dirty="0">
                <a:solidFill>
                  <a:srgbClr val="3232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Mandated to provide market for locally grown crops</a:t>
            </a:r>
          </a:p>
          <a:p>
            <a:pPr marL="457200" indent="-457200">
              <a:lnSpc>
                <a:spcPts val="4277"/>
              </a:lnSpc>
              <a:buFont typeface="Arial" panose="020B0604020202020204" pitchFamily="34" charset="0"/>
              <a:buChar char="•"/>
            </a:pPr>
            <a:r>
              <a:rPr lang="en-US" sz="3099" dirty="0">
                <a:solidFill>
                  <a:srgbClr val="3232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Custodian of the Strategic Grain Reserve of the Country</a:t>
            </a:r>
          </a:p>
          <a:p>
            <a:pPr marL="457200" indent="-457200">
              <a:lnSpc>
                <a:spcPts val="4277"/>
              </a:lnSpc>
              <a:buFont typeface="Arial" panose="020B0604020202020204" pitchFamily="34" charset="0"/>
              <a:buChar char="•"/>
            </a:pPr>
            <a:r>
              <a:rPr lang="en-US" sz="3099" dirty="0">
                <a:solidFill>
                  <a:srgbClr val="3232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Facilitate farming (distribution of implements and advisory)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E21C542-8870-8770-DDF2-3A7FDB68BB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9400" y="7831481"/>
            <a:ext cx="4261761" cy="14685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6F4706-BE56-B0AF-F107-842335C50BC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79" b="72910"/>
          <a:stretch/>
        </p:blipFill>
        <p:spPr bwMode="auto">
          <a:xfrm>
            <a:off x="3165119" y="2720466"/>
            <a:ext cx="12762799" cy="21442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06091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6">
            <a:extLst>
              <a:ext uri="{FF2B5EF4-FFF2-40B4-BE49-F238E27FC236}">
                <a16:creationId xmlns:a16="http://schemas.microsoft.com/office/drawing/2014/main" id="{807A1AC1-F6F3-53E2-B3DC-85A33051E496}"/>
              </a:ext>
            </a:extLst>
          </p:cNvPr>
          <p:cNvGrpSpPr>
            <a:grpSpLocks/>
          </p:cNvGrpSpPr>
          <p:nvPr/>
        </p:nvGrpSpPr>
        <p:grpSpPr>
          <a:xfrm rot="-5400000">
            <a:off x="-1921219" y="-1921220"/>
            <a:ext cx="5896800" cy="5896800"/>
            <a:chOff x="0" y="0"/>
            <a:chExt cx="9130328" cy="9130328"/>
          </a:xfrm>
        </p:grpSpPr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9DD61C9F-AA94-F480-857F-7FF169216188}"/>
                </a:ext>
              </a:extLst>
            </p:cNvPr>
            <p:cNvSpPr/>
            <p:nvPr/>
          </p:nvSpPr>
          <p:spPr>
            <a:xfrm rot="-2700000">
              <a:off x="2403426" y="270785"/>
              <a:ext cx="4323477" cy="8588757"/>
            </a:xfrm>
            <a:custGeom>
              <a:avLst/>
              <a:gdLst/>
              <a:ahLst/>
              <a:cxnLst/>
              <a:rect l="l" t="t" r="r" b="b"/>
              <a:pathLst>
                <a:path w="4323477" h="8588757">
                  <a:moveTo>
                    <a:pt x="0" y="0"/>
                  </a:moveTo>
                  <a:lnTo>
                    <a:pt x="4323476" y="0"/>
                  </a:lnTo>
                  <a:lnTo>
                    <a:pt x="4323476" y="8588758"/>
                  </a:lnTo>
                  <a:lnTo>
                    <a:pt x="0" y="8588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r="-98653"/>
              </a:stretch>
            </a:blipFill>
          </p:spPr>
          <p:txBody>
            <a:bodyPr/>
            <a:lstStyle/>
            <a:p>
              <a:endParaRPr lang="en-BW"/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16C32844-6D2C-C403-594B-41A1E6CE2CD9}"/>
                </a:ext>
              </a:extLst>
            </p:cNvPr>
            <p:cNvSpPr/>
            <p:nvPr/>
          </p:nvSpPr>
          <p:spPr>
            <a:xfrm rot="-2700000" flipH="1">
              <a:off x="5784265" y="190406"/>
              <a:ext cx="2113253" cy="4198061"/>
            </a:xfrm>
            <a:custGeom>
              <a:avLst/>
              <a:gdLst/>
              <a:ahLst/>
              <a:cxnLst/>
              <a:rect l="l" t="t" r="r" b="b"/>
              <a:pathLst>
                <a:path w="2113253" h="4198061">
                  <a:moveTo>
                    <a:pt x="2113253" y="0"/>
                  </a:moveTo>
                  <a:lnTo>
                    <a:pt x="0" y="0"/>
                  </a:lnTo>
                  <a:lnTo>
                    <a:pt x="0" y="4198061"/>
                  </a:lnTo>
                  <a:lnTo>
                    <a:pt x="2113253" y="4198061"/>
                  </a:lnTo>
                  <a:lnTo>
                    <a:pt x="2113253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98653"/>
              </a:stretch>
            </a:blipFill>
          </p:spPr>
          <p:txBody>
            <a:bodyPr/>
            <a:lstStyle/>
            <a:p>
              <a:endParaRPr lang="en-BW"/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A673CE78-DE82-314C-BE45-81FE1AE4597D}"/>
                </a:ext>
              </a:extLst>
            </p:cNvPr>
            <p:cNvSpPr/>
            <p:nvPr/>
          </p:nvSpPr>
          <p:spPr>
            <a:xfrm rot="-2700000">
              <a:off x="5207629" y="2369390"/>
              <a:ext cx="1040206" cy="2066411"/>
            </a:xfrm>
            <a:custGeom>
              <a:avLst/>
              <a:gdLst/>
              <a:ahLst/>
              <a:cxnLst/>
              <a:rect l="l" t="t" r="r" b="b"/>
              <a:pathLst>
                <a:path w="1040206" h="2066411">
                  <a:moveTo>
                    <a:pt x="0" y="0"/>
                  </a:moveTo>
                  <a:lnTo>
                    <a:pt x="1040206" y="0"/>
                  </a:lnTo>
                  <a:lnTo>
                    <a:pt x="1040206" y="2066412"/>
                  </a:lnTo>
                  <a:lnTo>
                    <a:pt x="0" y="20664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98653"/>
              </a:stretch>
            </a:blipFill>
          </p:spPr>
          <p:txBody>
            <a:bodyPr/>
            <a:lstStyle/>
            <a:p>
              <a:endParaRPr lang="en-BW"/>
            </a:p>
          </p:txBody>
        </p:sp>
      </p:grpSp>
      <p:sp>
        <p:nvSpPr>
          <p:cNvPr id="2" name="TextBox 2"/>
          <p:cNvSpPr txBox="1"/>
          <p:nvPr/>
        </p:nvSpPr>
        <p:spPr>
          <a:xfrm>
            <a:off x="3361677" y="9700019"/>
            <a:ext cx="12369684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en-US" sz="2800" dirty="0">
                <a:solidFill>
                  <a:srgbClr val="1D85C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SEMINAR ON POST-HARVEST LOSS MANAGEMENT</a:t>
            </a:r>
            <a:r>
              <a:rPr lang="zh-CN" altLang="en-US" sz="2800" dirty="0">
                <a:solidFill>
                  <a:srgbClr val="1D85C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sz="2800" dirty="0" err="1">
                <a:solidFill>
                  <a:srgbClr val="1D85C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粮食减损国际研讨会</a:t>
            </a:r>
            <a:endParaRPr lang="en-US" sz="2800" dirty="0">
              <a:solidFill>
                <a:srgbClr val="1D85C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361677" y="1071744"/>
            <a:ext cx="12615880" cy="560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77"/>
              </a:lnSpc>
            </a:pPr>
            <a:r>
              <a:rPr lang="en-US" sz="4800" b="1" dirty="0">
                <a:solidFill>
                  <a:srgbClr val="3232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Overview of Post-Harvest in Botswana</a:t>
            </a:r>
          </a:p>
        </p:txBody>
      </p:sp>
      <p:sp>
        <p:nvSpPr>
          <p:cNvPr id="4" name="AutoShape 4"/>
          <p:cNvSpPr/>
          <p:nvPr/>
        </p:nvSpPr>
        <p:spPr>
          <a:xfrm>
            <a:off x="3361720" y="1985468"/>
            <a:ext cx="13234453" cy="23812"/>
          </a:xfrm>
          <a:prstGeom prst="line">
            <a:avLst/>
          </a:prstGeom>
          <a:ln w="47625" cap="flat">
            <a:solidFill>
              <a:srgbClr val="1D85C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BW"/>
          </a:p>
        </p:txBody>
      </p:sp>
      <p:sp>
        <p:nvSpPr>
          <p:cNvPr id="5" name="Freeform 5"/>
          <p:cNvSpPr/>
          <p:nvPr/>
        </p:nvSpPr>
        <p:spPr>
          <a:xfrm rot="-2700000">
            <a:off x="15221383" y="8899740"/>
            <a:ext cx="3810717" cy="1905358"/>
          </a:xfrm>
          <a:custGeom>
            <a:avLst/>
            <a:gdLst/>
            <a:ahLst/>
            <a:cxnLst/>
            <a:rect l="l" t="t" r="r" b="b"/>
            <a:pathLst>
              <a:path w="3810717" h="1905358">
                <a:moveTo>
                  <a:pt x="0" y="0"/>
                </a:moveTo>
                <a:lnTo>
                  <a:pt x="3810717" y="0"/>
                </a:lnTo>
                <a:lnTo>
                  <a:pt x="3810717" y="1905358"/>
                </a:lnTo>
                <a:lnTo>
                  <a:pt x="0" y="19053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W"/>
          </a:p>
        </p:txBody>
      </p:sp>
      <p:sp>
        <p:nvSpPr>
          <p:cNvPr id="6" name="Freeform 6"/>
          <p:cNvSpPr/>
          <p:nvPr/>
        </p:nvSpPr>
        <p:spPr>
          <a:xfrm>
            <a:off x="-4947379" y="5815006"/>
            <a:ext cx="8943989" cy="8943989"/>
          </a:xfrm>
          <a:custGeom>
            <a:avLst/>
            <a:gdLst/>
            <a:ahLst/>
            <a:cxnLst/>
            <a:rect l="l" t="t" r="r" b="b"/>
            <a:pathLst>
              <a:path w="8943989" h="8943989">
                <a:moveTo>
                  <a:pt x="0" y="0"/>
                </a:moveTo>
                <a:lnTo>
                  <a:pt x="8943989" y="0"/>
                </a:lnTo>
                <a:lnTo>
                  <a:pt x="8943989" y="8943988"/>
                </a:lnTo>
                <a:lnTo>
                  <a:pt x="0" y="89439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31999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W"/>
          </a:p>
        </p:txBody>
      </p:sp>
      <p:sp>
        <p:nvSpPr>
          <p:cNvPr id="7" name="TextBox 7"/>
          <p:cNvSpPr txBox="1"/>
          <p:nvPr/>
        </p:nvSpPr>
        <p:spPr>
          <a:xfrm>
            <a:off x="299787" y="9307305"/>
            <a:ext cx="2151006" cy="773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00"/>
              </a:lnSpc>
            </a:pPr>
            <a:r>
              <a:rPr lang="en-US" sz="2246">
                <a:solidFill>
                  <a:srgbClr val="1578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河南·开封</a:t>
            </a:r>
          </a:p>
          <a:p>
            <a:pPr>
              <a:lnSpc>
                <a:spcPts val="3100"/>
              </a:lnSpc>
            </a:pPr>
            <a:r>
              <a:rPr lang="en-US" sz="2246">
                <a:solidFill>
                  <a:srgbClr val="1578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2023年9月25日</a:t>
            </a:r>
          </a:p>
        </p:txBody>
      </p:sp>
      <p:pic>
        <p:nvPicPr>
          <p:cNvPr id="3082" name="Picture 10" descr="4,100+ Silo Illustrations, Royalty-Free Vector Graphics &amp; Clip Art - iStock  | Data silo, Farm silo, Silo icon">
            <a:extLst>
              <a:ext uri="{FF2B5EF4-FFF2-40B4-BE49-F238E27FC236}">
                <a16:creationId xmlns:a16="http://schemas.microsoft.com/office/drawing/2014/main" id="{69000DB5-2F34-5C24-D0AD-1D51DCD72F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71" b="24125"/>
          <a:stretch/>
        </p:blipFill>
        <p:spPr bwMode="auto">
          <a:xfrm>
            <a:off x="7849538" y="4790670"/>
            <a:ext cx="3048710" cy="156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Tractor Plow Stock Illustrations – 2,803 Tractor Plow Stock Illustrations,  Vectors &amp; Clipart - Dreamstime">
            <a:extLst>
              <a:ext uri="{FF2B5EF4-FFF2-40B4-BE49-F238E27FC236}">
                <a16:creationId xmlns:a16="http://schemas.microsoft.com/office/drawing/2014/main" id="{4EA43EA0-7381-3977-1472-AB10C5214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1" y="4515179"/>
            <a:ext cx="3480875" cy="2702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8">
            <a:extLst>
              <a:ext uri="{FF2B5EF4-FFF2-40B4-BE49-F238E27FC236}">
                <a16:creationId xmlns:a16="http://schemas.microsoft.com/office/drawing/2014/main" id="{A31E2AC9-7BE9-E8F3-51A7-AFFEB4D3965D}"/>
              </a:ext>
            </a:extLst>
          </p:cNvPr>
          <p:cNvSpPr txBox="1"/>
          <p:nvPr/>
        </p:nvSpPr>
        <p:spPr>
          <a:xfrm>
            <a:off x="892975" y="6507232"/>
            <a:ext cx="2958799" cy="10595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77"/>
              </a:lnSpc>
            </a:pPr>
            <a:r>
              <a:rPr lang="en-US" sz="3099" dirty="0">
                <a:solidFill>
                  <a:srgbClr val="3232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Ploughing</a:t>
            </a:r>
          </a:p>
          <a:p>
            <a:pPr>
              <a:lnSpc>
                <a:spcPts val="4277"/>
              </a:lnSpc>
            </a:pPr>
            <a:endParaRPr lang="en-US" sz="3099" dirty="0">
              <a:solidFill>
                <a:srgbClr val="32323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6F525C32-5A07-ED03-C9FE-7595F2F3840D}"/>
              </a:ext>
            </a:extLst>
          </p:cNvPr>
          <p:cNvSpPr txBox="1"/>
          <p:nvPr/>
        </p:nvSpPr>
        <p:spPr>
          <a:xfrm>
            <a:off x="4881625" y="6570886"/>
            <a:ext cx="2958799" cy="10595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77"/>
              </a:lnSpc>
            </a:pPr>
            <a:r>
              <a:rPr lang="en-US" sz="3099" dirty="0">
                <a:solidFill>
                  <a:srgbClr val="3232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Harvest</a:t>
            </a:r>
          </a:p>
          <a:p>
            <a:pPr>
              <a:lnSpc>
                <a:spcPts val="4277"/>
              </a:lnSpc>
            </a:pPr>
            <a:endParaRPr lang="en-US" sz="3099" dirty="0">
              <a:solidFill>
                <a:srgbClr val="32323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C09D1FD5-9125-3F40-B967-17B2A09F3D03}"/>
              </a:ext>
            </a:extLst>
          </p:cNvPr>
          <p:cNvSpPr txBox="1"/>
          <p:nvPr/>
        </p:nvSpPr>
        <p:spPr>
          <a:xfrm>
            <a:off x="8521900" y="6500855"/>
            <a:ext cx="2958799" cy="10595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77"/>
              </a:lnSpc>
            </a:pPr>
            <a:r>
              <a:rPr lang="en-US" sz="3099" dirty="0">
                <a:solidFill>
                  <a:srgbClr val="3232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Storage</a:t>
            </a:r>
          </a:p>
          <a:p>
            <a:pPr>
              <a:lnSpc>
                <a:spcPts val="4277"/>
              </a:lnSpc>
            </a:pPr>
            <a:endParaRPr lang="en-US" sz="3099" dirty="0">
              <a:solidFill>
                <a:srgbClr val="32323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8" name="Picture 2" descr="Combine Harvester – How It Works, Types, Uses &amp; Manufacturers in India">
            <a:extLst>
              <a:ext uri="{FF2B5EF4-FFF2-40B4-BE49-F238E27FC236}">
                <a16:creationId xmlns:a16="http://schemas.microsoft.com/office/drawing/2014/main" id="{613A2B01-6A96-B5C2-B049-C4A3A7F1B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086" y="4724878"/>
            <a:ext cx="3028027" cy="1695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opular Profession Electric Corn/Maize Mill Grinder /Grain Grinding Machine  for hot selling - AliExpress">
            <a:extLst>
              <a:ext uri="{FF2B5EF4-FFF2-40B4-BE49-F238E27FC236}">
                <a16:creationId xmlns:a16="http://schemas.microsoft.com/office/drawing/2014/main" id="{FE81843A-50B8-5A2A-F941-D6133DF3F6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4" r="11665" b="11160"/>
          <a:stretch/>
        </p:blipFill>
        <p:spPr bwMode="auto">
          <a:xfrm>
            <a:off x="11426842" y="3222182"/>
            <a:ext cx="1752599" cy="208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Popular Profession Electric Corn/Maize Mill Grinder /Grain Grinding Machine  for hot selling - AliExpress">
            <a:extLst>
              <a:ext uri="{FF2B5EF4-FFF2-40B4-BE49-F238E27FC236}">
                <a16:creationId xmlns:a16="http://schemas.microsoft.com/office/drawing/2014/main" id="{77EC6A90-85F1-A492-42B8-10A0F75D40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4" r="11665" b="11160"/>
          <a:stretch/>
        </p:blipFill>
        <p:spPr bwMode="auto">
          <a:xfrm>
            <a:off x="11588416" y="6983200"/>
            <a:ext cx="1752599" cy="208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8">
            <a:extLst>
              <a:ext uri="{FF2B5EF4-FFF2-40B4-BE49-F238E27FC236}">
                <a16:creationId xmlns:a16="http://schemas.microsoft.com/office/drawing/2014/main" id="{B9DFC061-CACD-A6EA-148C-98648657C3C1}"/>
              </a:ext>
            </a:extLst>
          </p:cNvPr>
          <p:cNvSpPr txBox="1"/>
          <p:nvPr/>
        </p:nvSpPr>
        <p:spPr>
          <a:xfrm>
            <a:off x="11420783" y="5852114"/>
            <a:ext cx="2958799" cy="5081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77"/>
              </a:lnSpc>
            </a:pPr>
            <a:r>
              <a:rPr lang="en-US" sz="3099" dirty="0">
                <a:solidFill>
                  <a:srgbClr val="3232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Millers</a:t>
            </a:r>
          </a:p>
        </p:txBody>
      </p:sp>
      <p:pic>
        <p:nvPicPr>
          <p:cNvPr id="4106" name="Picture 10" descr="Free Vectors | A man in a suit eating rice happily">
            <a:extLst>
              <a:ext uri="{FF2B5EF4-FFF2-40B4-BE49-F238E27FC236}">
                <a16:creationId xmlns:a16="http://schemas.microsoft.com/office/drawing/2014/main" id="{8DCB829E-6655-394C-DA7B-DAE5D0F7D5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8" t="15537" r="19623" b="21892"/>
          <a:stretch/>
        </p:blipFill>
        <p:spPr bwMode="auto">
          <a:xfrm>
            <a:off x="14284094" y="4565001"/>
            <a:ext cx="3743670" cy="2300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8">
            <a:extLst>
              <a:ext uri="{FF2B5EF4-FFF2-40B4-BE49-F238E27FC236}">
                <a16:creationId xmlns:a16="http://schemas.microsoft.com/office/drawing/2014/main" id="{8B640484-091E-9EF8-0189-622E9BA8740A}"/>
              </a:ext>
            </a:extLst>
          </p:cNvPr>
          <p:cNvSpPr txBox="1"/>
          <p:nvPr/>
        </p:nvSpPr>
        <p:spPr>
          <a:xfrm>
            <a:off x="14960967" y="7217976"/>
            <a:ext cx="3913457" cy="5081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77"/>
              </a:lnSpc>
            </a:pPr>
            <a:r>
              <a:rPr lang="en-US" sz="3099" dirty="0">
                <a:solidFill>
                  <a:srgbClr val="3232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Consumer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BDF65BE-6695-6EF8-22A2-99F39E8A9951}"/>
              </a:ext>
            </a:extLst>
          </p:cNvPr>
          <p:cNvCxnSpPr>
            <a:cxnSpLocks/>
            <a:stCxn id="3084" idx="3"/>
          </p:cNvCxnSpPr>
          <p:nvPr/>
        </p:nvCxnSpPr>
        <p:spPr>
          <a:xfrm>
            <a:off x="3585016" y="5866578"/>
            <a:ext cx="934129" cy="9348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C5B2AAB-778F-AF09-CAC7-4B2FE7F0E2B6}"/>
              </a:ext>
            </a:extLst>
          </p:cNvPr>
          <p:cNvCxnSpPr>
            <a:cxnSpLocks/>
          </p:cNvCxnSpPr>
          <p:nvPr/>
        </p:nvCxnSpPr>
        <p:spPr>
          <a:xfrm>
            <a:off x="7333668" y="5631943"/>
            <a:ext cx="934129" cy="9348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9C92F67-88DE-26DC-4ACD-D5B770559DA8}"/>
              </a:ext>
            </a:extLst>
          </p:cNvPr>
          <p:cNvCxnSpPr>
            <a:cxnSpLocks/>
          </p:cNvCxnSpPr>
          <p:nvPr/>
        </p:nvCxnSpPr>
        <p:spPr>
          <a:xfrm flipV="1">
            <a:off x="10635912" y="5451169"/>
            <a:ext cx="952504" cy="535738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56A23D9-C464-3AFC-736F-3A5D859F19DA}"/>
              </a:ext>
            </a:extLst>
          </p:cNvPr>
          <p:cNvCxnSpPr>
            <a:cxnSpLocks/>
          </p:cNvCxnSpPr>
          <p:nvPr/>
        </p:nvCxnSpPr>
        <p:spPr>
          <a:xfrm>
            <a:off x="13501599" y="5977559"/>
            <a:ext cx="934129" cy="9348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0B88905-3E68-6225-8EF3-6CAC4B74EDDA}"/>
              </a:ext>
            </a:extLst>
          </p:cNvPr>
          <p:cNvCxnSpPr>
            <a:cxnSpLocks/>
          </p:cNvCxnSpPr>
          <p:nvPr/>
        </p:nvCxnSpPr>
        <p:spPr>
          <a:xfrm>
            <a:off x="10658575" y="6486020"/>
            <a:ext cx="822124" cy="49718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8574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6">
            <a:extLst>
              <a:ext uri="{FF2B5EF4-FFF2-40B4-BE49-F238E27FC236}">
                <a16:creationId xmlns:a16="http://schemas.microsoft.com/office/drawing/2014/main" id="{807A1AC1-F6F3-53E2-B3DC-85A33051E496}"/>
              </a:ext>
            </a:extLst>
          </p:cNvPr>
          <p:cNvGrpSpPr>
            <a:grpSpLocks/>
          </p:cNvGrpSpPr>
          <p:nvPr/>
        </p:nvGrpSpPr>
        <p:grpSpPr>
          <a:xfrm rot="-5400000">
            <a:off x="-1921219" y="-1921220"/>
            <a:ext cx="5896800" cy="5896800"/>
            <a:chOff x="0" y="0"/>
            <a:chExt cx="9130328" cy="9130328"/>
          </a:xfrm>
        </p:grpSpPr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9DD61C9F-AA94-F480-857F-7FF169216188}"/>
                </a:ext>
              </a:extLst>
            </p:cNvPr>
            <p:cNvSpPr/>
            <p:nvPr/>
          </p:nvSpPr>
          <p:spPr>
            <a:xfrm rot="-2700000">
              <a:off x="2403426" y="270785"/>
              <a:ext cx="4323477" cy="8588757"/>
            </a:xfrm>
            <a:custGeom>
              <a:avLst/>
              <a:gdLst/>
              <a:ahLst/>
              <a:cxnLst/>
              <a:rect l="l" t="t" r="r" b="b"/>
              <a:pathLst>
                <a:path w="4323477" h="8588757">
                  <a:moveTo>
                    <a:pt x="0" y="0"/>
                  </a:moveTo>
                  <a:lnTo>
                    <a:pt x="4323476" y="0"/>
                  </a:lnTo>
                  <a:lnTo>
                    <a:pt x="4323476" y="8588758"/>
                  </a:lnTo>
                  <a:lnTo>
                    <a:pt x="0" y="8588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r="-98653"/>
              </a:stretch>
            </a:blipFill>
          </p:spPr>
          <p:txBody>
            <a:bodyPr/>
            <a:lstStyle/>
            <a:p>
              <a:endParaRPr lang="en-BW"/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16C32844-6D2C-C403-594B-41A1E6CE2CD9}"/>
                </a:ext>
              </a:extLst>
            </p:cNvPr>
            <p:cNvSpPr/>
            <p:nvPr/>
          </p:nvSpPr>
          <p:spPr>
            <a:xfrm rot="-2700000" flipH="1">
              <a:off x="5784265" y="190406"/>
              <a:ext cx="2113253" cy="4198061"/>
            </a:xfrm>
            <a:custGeom>
              <a:avLst/>
              <a:gdLst/>
              <a:ahLst/>
              <a:cxnLst/>
              <a:rect l="l" t="t" r="r" b="b"/>
              <a:pathLst>
                <a:path w="2113253" h="4198061">
                  <a:moveTo>
                    <a:pt x="2113253" y="0"/>
                  </a:moveTo>
                  <a:lnTo>
                    <a:pt x="0" y="0"/>
                  </a:lnTo>
                  <a:lnTo>
                    <a:pt x="0" y="4198061"/>
                  </a:lnTo>
                  <a:lnTo>
                    <a:pt x="2113253" y="4198061"/>
                  </a:lnTo>
                  <a:lnTo>
                    <a:pt x="2113253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98653"/>
              </a:stretch>
            </a:blipFill>
          </p:spPr>
          <p:txBody>
            <a:bodyPr/>
            <a:lstStyle/>
            <a:p>
              <a:endParaRPr lang="en-BW"/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A673CE78-DE82-314C-BE45-81FE1AE4597D}"/>
                </a:ext>
              </a:extLst>
            </p:cNvPr>
            <p:cNvSpPr/>
            <p:nvPr/>
          </p:nvSpPr>
          <p:spPr>
            <a:xfrm rot="-2700000">
              <a:off x="5207629" y="2369390"/>
              <a:ext cx="1040206" cy="2066411"/>
            </a:xfrm>
            <a:custGeom>
              <a:avLst/>
              <a:gdLst/>
              <a:ahLst/>
              <a:cxnLst/>
              <a:rect l="l" t="t" r="r" b="b"/>
              <a:pathLst>
                <a:path w="1040206" h="2066411">
                  <a:moveTo>
                    <a:pt x="0" y="0"/>
                  </a:moveTo>
                  <a:lnTo>
                    <a:pt x="1040206" y="0"/>
                  </a:lnTo>
                  <a:lnTo>
                    <a:pt x="1040206" y="2066412"/>
                  </a:lnTo>
                  <a:lnTo>
                    <a:pt x="0" y="20664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98653"/>
              </a:stretch>
            </a:blipFill>
          </p:spPr>
          <p:txBody>
            <a:bodyPr/>
            <a:lstStyle/>
            <a:p>
              <a:endParaRPr lang="en-BW"/>
            </a:p>
          </p:txBody>
        </p:sp>
      </p:grpSp>
      <p:sp>
        <p:nvSpPr>
          <p:cNvPr id="2" name="TextBox 2"/>
          <p:cNvSpPr txBox="1"/>
          <p:nvPr/>
        </p:nvSpPr>
        <p:spPr>
          <a:xfrm>
            <a:off x="3361677" y="9700019"/>
            <a:ext cx="12369684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en-US" sz="2800" dirty="0">
                <a:solidFill>
                  <a:srgbClr val="1D85C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SEMINAR ON POST-HARVEST LOSS MANAGEMENT</a:t>
            </a:r>
            <a:r>
              <a:rPr lang="zh-CN" altLang="en-US" sz="2800" dirty="0">
                <a:solidFill>
                  <a:srgbClr val="1D85C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sz="2800" dirty="0" err="1">
                <a:solidFill>
                  <a:srgbClr val="1D85C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粮食减损国际研讨会</a:t>
            </a:r>
            <a:endParaRPr lang="en-US" sz="2800" dirty="0">
              <a:solidFill>
                <a:srgbClr val="1D85C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361677" y="286703"/>
            <a:ext cx="12615880" cy="1204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040"/>
              </a:lnSpc>
            </a:pPr>
            <a:r>
              <a:rPr lang="en-US" sz="4800" b="1" dirty="0">
                <a:solidFill>
                  <a:srgbClr val="3232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Post Harvest Loss-Storage</a:t>
            </a:r>
          </a:p>
        </p:txBody>
      </p:sp>
      <p:sp>
        <p:nvSpPr>
          <p:cNvPr id="4" name="AutoShape 4"/>
          <p:cNvSpPr/>
          <p:nvPr/>
        </p:nvSpPr>
        <p:spPr>
          <a:xfrm>
            <a:off x="3361720" y="1985468"/>
            <a:ext cx="13234453" cy="23812"/>
          </a:xfrm>
          <a:prstGeom prst="line">
            <a:avLst/>
          </a:prstGeom>
          <a:ln w="47625" cap="flat">
            <a:solidFill>
              <a:srgbClr val="1D85C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BW"/>
          </a:p>
        </p:txBody>
      </p:sp>
      <p:sp>
        <p:nvSpPr>
          <p:cNvPr id="5" name="Freeform 5"/>
          <p:cNvSpPr/>
          <p:nvPr/>
        </p:nvSpPr>
        <p:spPr>
          <a:xfrm rot="-2700000">
            <a:off x="15221383" y="8899740"/>
            <a:ext cx="3810717" cy="1905358"/>
          </a:xfrm>
          <a:custGeom>
            <a:avLst/>
            <a:gdLst/>
            <a:ahLst/>
            <a:cxnLst/>
            <a:rect l="l" t="t" r="r" b="b"/>
            <a:pathLst>
              <a:path w="3810717" h="1905358">
                <a:moveTo>
                  <a:pt x="0" y="0"/>
                </a:moveTo>
                <a:lnTo>
                  <a:pt x="3810717" y="0"/>
                </a:lnTo>
                <a:lnTo>
                  <a:pt x="3810717" y="1905358"/>
                </a:lnTo>
                <a:lnTo>
                  <a:pt x="0" y="19053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W"/>
          </a:p>
        </p:txBody>
      </p:sp>
      <p:sp>
        <p:nvSpPr>
          <p:cNvPr id="6" name="Freeform 6"/>
          <p:cNvSpPr/>
          <p:nvPr/>
        </p:nvSpPr>
        <p:spPr>
          <a:xfrm>
            <a:off x="-4947379" y="5815006"/>
            <a:ext cx="8943989" cy="8943989"/>
          </a:xfrm>
          <a:custGeom>
            <a:avLst/>
            <a:gdLst/>
            <a:ahLst/>
            <a:cxnLst/>
            <a:rect l="l" t="t" r="r" b="b"/>
            <a:pathLst>
              <a:path w="8943989" h="8943989">
                <a:moveTo>
                  <a:pt x="0" y="0"/>
                </a:moveTo>
                <a:lnTo>
                  <a:pt x="8943989" y="0"/>
                </a:lnTo>
                <a:lnTo>
                  <a:pt x="8943989" y="8943988"/>
                </a:lnTo>
                <a:lnTo>
                  <a:pt x="0" y="89439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31999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W"/>
          </a:p>
        </p:txBody>
      </p:sp>
      <p:sp>
        <p:nvSpPr>
          <p:cNvPr id="7" name="TextBox 7"/>
          <p:cNvSpPr txBox="1"/>
          <p:nvPr/>
        </p:nvSpPr>
        <p:spPr>
          <a:xfrm>
            <a:off x="299787" y="9307305"/>
            <a:ext cx="2151006" cy="773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00"/>
              </a:lnSpc>
            </a:pPr>
            <a:r>
              <a:rPr lang="en-US" sz="2246">
                <a:solidFill>
                  <a:srgbClr val="1578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河南·开封</a:t>
            </a:r>
          </a:p>
          <a:p>
            <a:pPr>
              <a:lnSpc>
                <a:spcPts val="3100"/>
              </a:lnSpc>
            </a:pPr>
            <a:r>
              <a:rPr lang="en-US" sz="2246">
                <a:solidFill>
                  <a:srgbClr val="1578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2023年9月25日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374169" y="7828462"/>
            <a:ext cx="13765064" cy="1059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77"/>
              </a:lnSpc>
            </a:pPr>
            <a:r>
              <a:rPr lang="en-US" sz="3099" dirty="0">
                <a:solidFill>
                  <a:srgbClr val="3232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5000MT BAMB Grain Storage in Pandamatenga, Botswana</a:t>
            </a:r>
          </a:p>
          <a:p>
            <a:pPr>
              <a:lnSpc>
                <a:spcPts val="4277"/>
              </a:lnSpc>
            </a:pPr>
            <a:endParaRPr lang="en-US" sz="3099" dirty="0">
              <a:solidFill>
                <a:srgbClr val="32323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9" name="Picture 2" descr="No photo description available.">
            <a:extLst>
              <a:ext uri="{FF2B5EF4-FFF2-40B4-BE49-F238E27FC236}">
                <a16:creationId xmlns:a16="http://schemas.microsoft.com/office/drawing/2014/main" id="{4395958D-3D46-2407-05D3-21082D608B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" t="13016" r="-1981" b="6134"/>
          <a:stretch/>
        </p:blipFill>
        <p:spPr bwMode="auto">
          <a:xfrm>
            <a:off x="4114800" y="2098112"/>
            <a:ext cx="9829800" cy="5778359"/>
          </a:xfrm>
          <a:prstGeom prst="rect">
            <a:avLst/>
          </a:prstGeom>
          <a:noFill/>
          <a:effectLst>
            <a:softEdge rad="355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47645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6">
            <a:extLst>
              <a:ext uri="{FF2B5EF4-FFF2-40B4-BE49-F238E27FC236}">
                <a16:creationId xmlns:a16="http://schemas.microsoft.com/office/drawing/2014/main" id="{807A1AC1-F6F3-53E2-B3DC-85A33051E496}"/>
              </a:ext>
            </a:extLst>
          </p:cNvPr>
          <p:cNvGrpSpPr>
            <a:grpSpLocks/>
          </p:cNvGrpSpPr>
          <p:nvPr/>
        </p:nvGrpSpPr>
        <p:grpSpPr>
          <a:xfrm rot="-5400000">
            <a:off x="-1921219" y="-1921220"/>
            <a:ext cx="5896800" cy="5896800"/>
            <a:chOff x="0" y="0"/>
            <a:chExt cx="9130328" cy="9130328"/>
          </a:xfrm>
        </p:grpSpPr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9DD61C9F-AA94-F480-857F-7FF169216188}"/>
                </a:ext>
              </a:extLst>
            </p:cNvPr>
            <p:cNvSpPr/>
            <p:nvPr/>
          </p:nvSpPr>
          <p:spPr>
            <a:xfrm rot="-2700000">
              <a:off x="2403426" y="270785"/>
              <a:ext cx="4323477" cy="8588757"/>
            </a:xfrm>
            <a:custGeom>
              <a:avLst/>
              <a:gdLst/>
              <a:ahLst/>
              <a:cxnLst/>
              <a:rect l="l" t="t" r="r" b="b"/>
              <a:pathLst>
                <a:path w="4323477" h="8588757">
                  <a:moveTo>
                    <a:pt x="0" y="0"/>
                  </a:moveTo>
                  <a:lnTo>
                    <a:pt x="4323476" y="0"/>
                  </a:lnTo>
                  <a:lnTo>
                    <a:pt x="4323476" y="8588758"/>
                  </a:lnTo>
                  <a:lnTo>
                    <a:pt x="0" y="8588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r="-98653"/>
              </a:stretch>
            </a:blipFill>
          </p:spPr>
          <p:txBody>
            <a:bodyPr/>
            <a:lstStyle/>
            <a:p>
              <a:endParaRPr lang="en-BW"/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16C32844-6D2C-C403-594B-41A1E6CE2CD9}"/>
                </a:ext>
              </a:extLst>
            </p:cNvPr>
            <p:cNvSpPr/>
            <p:nvPr/>
          </p:nvSpPr>
          <p:spPr>
            <a:xfrm rot="-2700000" flipH="1">
              <a:off x="5784265" y="190406"/>
              <a:ext cx="2113253" cy="4198061"/>
            </a:xfrm>
            <a:custGeom>
              <a:avLst/>
              <a:gdLst/>
              <a:ahLst/>
              <a:cxnLst/>
              <a:rect l="l" t="t" r="r" b="b"/>
              <a:pathLst>
                <a:path w="2113253" h="4198061">
                  <a:moveTo>
                    <a:pt x="2113253" y="0"/>
                  </a:moveTo>
                  <a:lnTo>
                    <a:pt x="0" y="0"/>
                  </a:lnTo>
                  <a:lnTo>
                    <a:pt x="0" y="4198061"/>
                  </a:lnTo>
                  <a:lnTo>
                    <a:pt x="2113253" y="4198061"/>
                  </a:lnTo>
                  <a:lnTo>
                    <a:pt x="2113253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98653"/>
              </a:stretch>
            </a:blipFill>
          </p:spPr>
          <p:txBody>
            <a:bodyPr/>
            <a:lstStyle/>
            <a:p>
              <a:endParaRPr lang="en-BW"/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A673CE78-DE82-314C-BE45-81FE1AE4597D}"/>
                </a:ext>
              </a:extLst>
            </p:cNvPr>
            <p:cNvSpPr/>
            <p:nvPr/>
          </p:nvSpPr>
          <p:spPr>
            <a:xfrm rot="-2700000">
              <a:off x="5207629" y="2369390"/>
              <a:ext cx="1040206" cy="2066411"/>
            </a:xfrm>
            <a:custGeom>
              <a:avLst/>
              <a:gdLst/>
              <a:ahLst/>
              <a:cxnLst/>
              <a:rect l="l" t="t" r="r" b="b"/>
              <a:pathLst>
                <a:path w="1040206" h="2066411">
                  <a:moveTo>
                    <a:pt x="0" y="0"/>
                  </a:moveTo>
                  <a:lnTo>
                    <a:pt x="1040206" y="0"/>
                  </a:lnTo>
                  <a:lnTo>
                    <a:pt x="1040206" y="2066412"/>
                  </a:lnTo>
                  <a:lnTo>
                    <a:pt x="0" y="20664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98653"/>
              </a:stretch>
            </a:blipFill>
          </p:spPr>
          <p:txBody>
            <a:bodyPr/>
            <a:lstStyle/>
            <a:p>
              <a:endParaRPr lang="en-BW"/>
            </a:p>
          </p:txBody>
        </p:sp>
      </p:grpSp>
      <p:sp>
        <p:nvSpPr>
          <p:cNvPr id="2" name="TextBox 2"/>
          <p:cNvSpPr txBox="1"/>
          <p:nvPr/>
        </p:nvSpPr>
        <p:spPr>
          <a:xfrm>
            <a:off x="3361677" y="9700019"/>
            <a:ext cx="12369684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en-US" sz="2800" dirty="0">
                <a:solidFill>
                  <a:srgbClr val="1D85C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SEMINAR ON POST-HARVEST LOSS MANAGEMENT</a:t>
            </a:r>
            <a:r>
              <a:rPr lang="zh-CN" altLang="en-US" sz="2800" dirty="0">
                <a:solidFill>
                  <a:srgbClr val="1D85C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sz="2800" dirty="0" err="1">
                <a:solidFill>
                  <a:srgbClr val="1D85C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粮食减损国际研讨会</a:t>
            </a:r>
            <a:endParaRPr lang="en-US" sz="2800" dirty="0">
              <a:solidFill>
                <a:srgbClr val="1D85C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361677" y="286703"/>
            <a:ext cx="12615880" cy="1204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040"/>
              </a:lnSpc>
            </a:pPr>
            <a:r>
              <a:rPr lang="en-US" sz="4800" b="1" dirty="0">
                <a:solidFill>
                  <a:srgbClr val="3232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Common Storage Challenges</a:t>
            </a:r>
          </a:p>
        </p:txBody>
      </p:sp>
      <p:sp>
        <p:nvSpPr>
          <p:cNvPr id="4" name="AutoShape 4"/>
          <p:cNvSpPr/>
          <p:nvPr/>
        </p:nvSpPr>
        <p:spPr>
          <a:xfrm>
            <a:off x="3361720" y="1985468"/>
            <a:ext cx="13234453" cy="23812"/>
          </a:xfrm>
          <a:prstGeom prst="line">
            <a:avLst/>
          </a:prstGeom>
          <a:ln w="47625" cap="flat">
            <a:solidFill>
              <a:srgbClr val="1D85C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BW"/>
          </a:p>
        </p:txBody>
      </p:sp>
      <p:sp>
        <p:nvSpPr>
          <p:cNvPr id="5" name="Freeform 5"/>
          <p:cNvSpPr/>
          <p:nvPr/>
        </p:nvSpPr>
        <p:spPr>
          <a:xfrm rot="-2700000">
            <a:off x="15221383" y="8899740"/>
            <a:ext cx="3810717" cy="1905358"/>
          </a:xfrm>
          <a:custGeom>
            <a:avLst/>
            <a:gdLst/>
            <a:ahLst/>
            <a:cxnLst/>
            <a:rect l="l" t="t" r="r" b="b"/>
            <a:pathLst>
              <a:path w="3810717" h="1905358">
                <a:moveTo>
                  <a:pt x="0" y="0"/>
                </a:moveTo>
                <a:lnTo>
                  <a:pt x="3810717" y="0"/>
                </a:lnTo>
                <a:lnTo>
                  <a:pt x="3810717" y="1905358"/>
                </a:lnTo>
                <a:lnTo>
                  <a:pt x="0" y="19053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W"/>
          </a:p>
        </p:txBody>
      </p:sp>
      <p:sp>
        <p:nvSpPr>
          <p:cNvPr id="6" name="Freeform 6"/>
          <p:cNvSpPr/>
          <p:nvPr/>
        </p:nvSpPr>
        <p:spPr>
          <a:xfrm>
            <a:off x="-4947379" y="5815006"/>
            <a:ext cx="8943989" cy="8943989"/>
          </a:xfrm>
          <a:custGeom>
            <a:avLst/>
            <a:gdLst/>
            <a:ahLst/>
            <a:cxnLst/>
            <a:rect l="l" t="t" r="r" b="b"/>
            <a:pathLst>
              <a:path w="8943989" h="8943989">
                <a:moveTo>
                  <a:pt x="0" y="0"/>
                </a:moveTo>
                <a:lnTo>
                  <a:pt x="8943989" y="0"/>
                </a:lnTo>
                <a:lnTo>
                  <a:pt x="8943989" y="8943988"/>
                </a:lnTo>
                <a:lnTo>
                  <a:pt x="0" y="89439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31999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W"/>
          </a:p>
        </p:txBody>
      </p:sp>
      <p:sp>
        <p:nvSpPr>
          <p:cNvPr id="7" name="TextBox 7"/>
          <p:cNvSpPr txBox="1"/>
          <p:nvPr/>
        </p:nvSpPr>
        <p:spPr>
          <a:xfrm>
            <a:off x="299787" y="9307305"/>
            <a:ext cx="2151006" cy="773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00"/>
              </a:lnSpc>
            </a:pPr>
            <a:r>
              <a:rPr lang="en-US" sz="2246">
                <a:solidFill>
                  <a:srgbClr val="1578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河南·开封</a:t>
            </a:r>
          </a:p>
          <a:p>
            <a:pPr>
              <a:lnSpc>
                <a:spcPts val="3100"/>
              </a:lnSpc>
            </a:pPr>
            <a:r>
              <a:rPr lang="en-US" sz="2246">
                <a:solidFill>
                  <a:srgbClr val="1578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2023年9月25日</a:t>
            </a:r>
          </a:p>
        </p:txBody>
      </p:sp>
      <p:pic>
        <p:nvPicPr>
          <p:cNvPr id="9" name="Picture 4" descr="20,000+ Frustrated Man Illustrations, Royalty-Free Vector Graphics &amp; Clip  Art - iStock | Frustrated man on phone, Frustrated man computer, Frustrated  man at computer">
            <a:extLst>
              <a:ext uri="{FF2B5EF4-FFF2-40B4-BE49-F238E27FC236}">
                <a16:creationId xmlns:a16="http://schemas.microsoft.com/office/drawing/2014/main" id="{E78EE641-5559-C36C-0197-D7E117EC9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290" y="2163157"/>
            <a:ext cx="4539138" cy="655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Free pigeon - Vector Art">
            <a:extLst>
              <a:ext uri="{FF2B5EF4-FFF2-40B4-BE49-F238E27FC236}">
                <a16:creationId xmlns:a16="http://schemas.microsoft.com/office/drawing/2014/main" id="{DAB8137D-5FF0-5D03-0EE3-50520A7D7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9872" y="2282570"/>
            <a:ext cx="1643609" cy="149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4">
            <a:extLst>
              <a:ext uri="{FF2B5EF4-FFF2-40B4-BE49-F238E27FC236}">
                <a16:creationId xmlns:a16="http://schemas.microsoft.com/office/drawing/2014/main" id="{1BDAA754-6093-6422-A445-F011BD792557}"/>
              </a:ext>
            </a:extLst>
          </p:cNvPr>
          <p:cNvSpPr/>
          <p:nvPr/>
        </p:nvSpPr>
        <p:spPr>
          <a:xfrm>
            <a:off x="6074358" y="3430144"/>
            <a:ext cx="43316" cy="4906846"/>
          </a:xfrm>
          <a:prstGeom prst="line">
            <a:avLst/>
          </a:prstGeom>
          <a:ln w="47625" cap="flat">
            <a:solidFill>
              <a:srgbClr val="1D85C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BW"/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6A242EDD-0B14-2001-ED5C-E21A9507BC3A}"/>
              </a:ext>
            </a:extLst>
          </p:cNvPr>
          <p:cNvSpPr txBox="1"/>
          <p:nvPr/>
        </p:nvSpPr>
        <p:spPr>
          <a:xfrm>
            <a:off x="9842706" y="3666523"/>
            <a:ext cx="4788782" cy="10595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77"/>
              </a:lnSpc>
            </a:pPr>
            <a:r>
              <a:rPr lang="en-US" sz="3099" b="1" dirty="0">
                <a:solidFill>
                  <a:srgbClr val="3232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Birds</a:t>
            </a:r>
          </a:p>
          <a:p>
            <a:pPr>
              <a:lnSpc>
                <a:spcPts val="4277"/>
              </a:lnSpc>
            </a:pPr>
            <a:r>
              <a:rPr lang="en-US" sz="3099" dirty="0">
                <a:solidFill>
                  <a:srgbClr val="3232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Risk of Salmonella</a:t>
            </a:r>
          </a:p>
        </p:txBody>
      </p:sp>
      <p:pic>
        <p:nvPicPr>
          <p:cNvPr id="14" name="Picture 4" descr="Rundown on Rodents in Food Facilities - Quality Assurance &amp; Food Safety">
            <a:extLst>
              <a:ext uri="{FF2B5EF4-FFF2-40B4-BE49-F238E27FC236}">
                <a16:creationId xmlns:a16="http://schemas.microsoft.com/office/drawing/2014/main" id="{AA80B847-1F0E-8A0F-D020-38CDDE6E2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497" y="5430801"/>
            <a:ext cx="3148179" cy="2319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8">
            <a:extLst>
              <a:ext uri="{FF2B5EF4-FFF2-40B4-BE49-F238E27FC236}">
                <a16:creationId xmlns:a16="http://schemas.microsoft.com/office/drawing/2014/main" id="{E182AE12-0252-5E1E-4D2F-CFD280F00A9F}"/>
              </a:ext>
            </a:extLst>
          </p:cNvPr>
          <p:cNvSpPr txBox="1"/>
          <p:nvPr/>
        </p:nvSpPr>
        <p:spPr>
          <a:xfrm>
            <a:off x="7873497" y="7749880"/>
            <a:ext cx="4788782" cy="10595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77"/>
              </a:lnSpc>
            </a:pPr>
            <a:r>
              <a:rPr lang="en-US" sz="3099" b="1" dirty="0">
                <a:solidFill>
                  <a:srgbClr val="3232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Rats/Mice/Rodents</a:t>
            </a:r>
          </a:p>
          <a:p>
            <a:pPr>
              <a:lnSpc>
                <a:spcPts val="4277"/>
              </a:lnSpc>
            </a:pPr>
            <a:r>
              <a:rPr lang="en-US" sz="3099" dirty="0">
                <a:solidFill>
                  <a:srgbClr val="3232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Risk of Hantavirus</a:t>
            </a:r>
          </a:p>
        </p:txBody>
      </p:sp>
      <p:pic>
        <p:nvPicPr>
          <p:cNvPr id="16" name="Picture 4" descr="Weevil | ClipArt ETC">
            <a:extLst>
              <a:ext uri="{FF2B5EF4-FFF2-40B4-BE49-F238E27FC236}">
                <a16:creationId xmlns:a16="http://schemas.microsoft.com/office/drawing/2014/main" id="{88AFB49D-B013-4003-417B-6D39A2DF4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6623" y="4554071"/>
            <a:ext cx="2702582" cy="265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8">
            <a:extLst>
              <a:ext uri="{FF2B5EF4-FFF2-40B4-BE49-F238E27FC236}">
                <a16:creationId xmlns:a16="http://schemas.microsoft.com/office/drawing/2014/main" id="{A49A88D8-CDD1-23BA-2677-4AAD763190B6}"/>
              </a:ext>
            </a:extLst>
          </p:cNvPr>
          <p:cNvSpPr txBox="1"/>
          <p:nvPr/>
        </p:nvSpPr>
        <p:spPr>
          <a:xfrm>
            <a:off x="13583166" y="6857290"/>
            <a:ext cx="4788782" cy="10595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77"/>
              </a:lnSpc>
            </a:pPr>
            <a:r>
              <a:rPr lang="en-US" sz="3099" b="1" dirty="0">
                <a:solidFill>
                  <a:srgbClr val="3232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Weevils/Insects</a:t>
            </a:r>
          </a:p>
          <a:p>
            <a:pPr>
              <a:lnSpc>
                <a:spcPts val="4277"/>
              </a:lnSpc>
            </a:pPr>
            <a:r>
              <a:rPr lang="en-US" sz="3099" dirty="0">
                <a:solidFill>
                  <a:srgbClr val="3232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Molds, damage grain</a:t>
            </a:r>
          </a:p>
        </p:txBody>
      </p:sp>
      <p:sp>
        <p:nvSpPr>
          <p:cNvPr id="22" name="TextBox 3">
            <a:extLst>
              <a:ext uri="{FF2B5EF4-FFF2-40B4-BE49-F238E27FC236}">
                <a16:creationId xmlns:a16="http://schemas.microsoft.com/office/drawing/2014/main" id="{E70DAA49-BE4D-0B50-C53D-7D2A4F6E11EE}"/>
              </a:ext>
            </a:extLst>
          </p:cNvPr>
          <p:cNvSpPr txBox="1"/>
          <p:nvPr/>
        </p:nvSpPr>
        <p:spPr>
          <a:xfrm>
            <a:off x="6781800" y="2089205"/>
            <a:ext cx="12615880" cy="1204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040"/>
              </a:lnSpc>
            </a:pPr>
            <a:r>
              <a:rPr lang="en-US" sz="4800" b="1" dirty="0">
                <a:solidFill>
                  <a:srgbClr val="3232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Pests</a:t>
            </a:r>
          </a:p>
        </p:txBody>
      </p:sp>
    </p:spTree>
    <p:extLst>
      <p:ext uri="{BB962C8B-B14F-4D97-AF65-F5344CB8AC3E}">
        <p14:creationId xmlns:p14="http://schemas.microsoft.com/office/powerpoint/2010/main" val="33451707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6">
            <a:extLst>
              <a:ext uri="{FF2B5EF4-FFF2-40B4-BE49-F238E27FC236}">
                <a16:creationId xmlns:a16="http://schemas.microsoft.com/office/drawing/2014/main" id="{807A1AC1-F6F3-53E2-B3DC-85A33051E496}"/>
              </a:ext>
            </a:extLst>
          </p:cNvPr>
          <p:cNvGrpSpPr>
            <a:grpSpLocks/>
          </p:cNvGrpSpPr>
          <p:nvPr/>
        </p:nvGrpSpPr>
        <p:grpSpPr>
          <a:xfrm rot="-5400000">
            <a:off x="-1921219" y="-1921220"/>
            <a:ext cx="5896800" cy="5896800"/>
            <a:chOff x="0" y="0"/>
            <a:chExt cx="9130328" cy="9130328"/>
          </a:xfrm>
        </p:grpSpPr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9DD61C9F-AA94-F480-857F-7FF169216188}"/>
                </a:ext>
              </a:extLst>
            </p:cNvPr>
            <p:cNvSpPr/>
            <p:nvPr/>
          </p:nvSpPr>
          <p:spPr>
            <a:xfrm rot="-2700000">
              <a:off x="2403426" y="270785"/>
              <a:ext cx="4323477" cy="8588757"/>
            </a:xfrm>
            <a:custGeom>
              <a:avLst/>
              <a:gdLst/>
              <a:ahLst/>
              <a:cxnLst/>
              <a:rect l="l" t="t" r="r" b="b"/>
              <a:pathLst>
                <a:path w="4323477" h="8588757">
                  <a:moveTo>
                    <a:pt x="0" y="0"/>
                  </a:moveTo>
                  <a:lnTo>
                    <a:pt x="4323476" y="0"/>
                  </a:lnTo>
                  <a:lnTo>
                    <a:pt x="4323476" y="8588758"/>
                  </a:lnTo>
                  <a:lnTo>
                    <a:pt x="0" y="8588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r="-98653"/>
              </a:stretch>
            </a:blipFill>
          </p:spPr>
          <p:txBody>
            <a:bodyPr/>
            <a:lstStyle/>
            <a:p>
              <a:endParaRPr lang="en-BW"/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16C32844-6D2C-C403-594B-41A1E6CE2CD9}"/>
                </a:ext>
              </a:extLst>
            </p:cNvPr>
            <p:cNvSpPr/>
            <p:nvPr/>
          </p:nvSpPr>
          <p:spPr>
            <a:xfrm rot="-2700000" flipH="1">
              <a:off x="5784265" y="190406"/>
              <a:ext cx="2113253" cy="4198061"/>
            </a:xfrm>
            <a:custGeom>
              <a:avLst/>
              <a:gdLst/>
              <a:ahLst/>
              <a:cxnLst/>
              <a:rect l="l" t="t" r="r" b="b"/>
              <a:pathLst>
                <a:path w="2113253" h="4198061">
                  <a:moveTo>
                    <a:pt x="2113253" y="0"/>
                  </a:moveTo>
                  <a:lnTo>
                    <a:pt x="0" y="0"/>
                  </a:lnTo>
                  <a:lnTo>
                    <a:pt x="0" y="4198061"/>
                  </a:lnTo>
                  <a:lnTo>
                    <a:pt x="2113253" y="4198061"/>
                  </a:lnTo>
                  <a:lnTo>
                    <a:pt x="2113253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98653"/>
              </a:stretch>
            </a:blipFill>
          </p:spPr>
          <p:txBody>
            <a:bodyPr/>
            <a:lstStyle/>
            <a:p>
              <a:endParaRPr lang="en-BW"/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A673CE78-DE82-314C-BE45-81FE1AE4597D}"/>
                </a:ext>
              </a:extLst>
            </p:cNvPr>
            <p:cNvSpPr/>
            <p:nvPr/>
          </p:nvSpPr>
          <p:spPr>
            <a:xfrm rot="-2700000">
              <a:off x="5207629" y="2369390"/>
              <a:ext cx="1040206" cy="2066411"/>
            </a:xfrm>
            <a:custGeom>
              <a:avLst/>
              <a:gdLst/>
              <a:ahLst/>
              <a:cxnLst/>
              <a:rect l="l" t="t" r="r" b="b"/>
              <a:pathLst>
                <a:path w="1040206" h="2066411">
                  <a:moveTo>
                    <a:pt x="0" y="0"/>
                  </a:moveTo>
                  <a:lnTo>
                    <a:pt x="1040206" y="0"/>
                  </a:lnTo>
                  <a:lnTo>
                    <a:pt x="1040206" y="2066412"/>
                  </a:lnTo>
                  <a:lnTo>
                    <a:pt x="0" y="20664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98653"/>
              </a:stretch>
            </a:blipFill>
          </p:spPr>
          <p:txBody>
            <a:bodyPr/>
            <a:lstStyle/>
            <a:p>
              <a:endParaRPr lang="en-BW"/>
            </a:p>
          </p:txBody>
        </p:sp>
      </p:grpSp>
      <p:sp>
        <p:nvSpPr>
          <p:cNvPr id="2" name="TextBox 2"/>
          <p:cNvSpPr txBox="1"/>
          <p:nvPr/>
        </p:nvSpPr>
        <p:spPr>
          <a:xfrm>
            <a:off x="3361677" y="9700019"/>
            <a:ext cx="12369684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en-US" sz="2800" dirty="0">
                <a:solidFill>
                  <a:srgbClr val="1D85C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SEMINAR ON POST-HARVEST LOSS MANAGEMENT</a:t>
            </a:r>
            <a:r>
              <a:rPr lang="zh-CN" altLang="en-US" sz="2800" dirty="0">
                <a:solidFill>
                  <a:srgbClr val="1D85C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sz="2800" dirty="0" err="1">
                <a:solidFill>
                  <a:srgbClr val="1D85C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粮食减损国际研讨会</a:t>
            </a:r>
            <a:endParaRPr lang="en-US" sz="2800" dirty="0">
              <a:solidFill>
                <a:srgbClr val="1D85C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361677" y="286703"/>
            <a:ext cx="12615880" cy="1204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040"/>
              </a:lnSpc>
            </a:pPr>
            <a:r>
              <a:rPr lang="en-US" sz="4800" b="1" dirty="0">
                <a:solidFill>
                  <a:srgbClr val="3232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How to protect grain from Pests</a:t>
            </a:r>
          </a:p>
        </p:txBody>
      </p:sp>
      <p:sp>
        <p:nvSpPr>
          <p:cNvPr id="4" name="AutoShape 4"/>
          <p:cNvSpPr/>
          <p:nvPr/>
        </p:nvSpPr>
        <p:spPr>
          <a:xfrm>
            <a:off x="3361720" y="1985468"/>
            <a:ext cx="13234453" cy="23812"/>
          </a:xfrm>
          <a:prstGeom prst="line">
            <a:avLst/>
          </a:prstGeom>
          <a:ln w="47625" cap="flat">
            <a:solidFill>
              <a:srgbClr val="1D85C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BW"/>
          </a:p>
        </p:txBody>
      </p:sp>
      <p:sp>
        <p:nvSpPr>
          <p:cNvPr id="5" name="Freeform 5"/>
          <p:cNvSpPr/>
          <p:nvPr/>
        </p:nvSpPr>
        <p:spPr>
          <a:xfrm rot="-2700000">
            <a:off x="15221383" y="8899740"/>
            <a:ext cx="3810717" cy="1905358"/>
          </a:xfrm>
          <a:custGeom>
            <a:avLst/>
            <a:gdLst/>
            <a:ahLst/>
            <a:cxnLst/>
            <a:rect l="l" t="t" r="r" b="b"/>
            <a:pathLst>
              <a:path w="3810717" h="1905358">
                <a:moveTo>
                  <a:pt x="0" y="0"/>
                </a:moveTo>
                <a:lnTo>
                  <a:pt x="3810717" y="0"/>
                </a:lnTo>
                <a:lnTo>
                  <a:pt x="3810717" y="1905358"/>
                </a:lnTo>
                <a:lnTo>
                  <a:pt x="0" y="19053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W"/>
          </a:p>
        </p:txBody>
      </p:sp>
      <p:sp>
        <p:nvSpPr>
          <p:cNvPr id="6" name="Freeform 6"/>
          <p:cNvSpPr/>
          <p:nvPr/>
        </p:nvSpPr>
        <p:spPr>
          <a:xfrm>
            <a:off x="-4947379" y="5815006"/>
            <a:ext cx="8943989" cy="8943989"/>
          </a:xfrm>
          <a:custGeom>
            <a:avLst/>
            <a:gdLst/>
            <a:ahLst/>
            <a:cxnLst/>
            <a:rect l="l" t="t" r="r" b="b"/>
            <a:pathLst>
              <a:path w="8943989" h="8943989">
                <a:moveTo>
                  <a:pt x="0" y="0"/>
                </a:moveTo>
                <a:lnTo>
                  <a:pt x="8943989" y="0"/>
                </a:lnTo>
                <a:lnTo>
                  <a:pt x="8943989" y="8943988"/>
                </a:lnTo>
                <a:lnTo>
                  <a:pt x="0" y="89439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31999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W"/>
          </a:p>
        </p:txBody>
      </p:sp>
      <p:sp>
        <p:nvSpPr>
          <p:cNvPr id="7" name="TextBox 7"/>
          <p:cNvSpPr txBox="1"/>
          <p:nvPr/>
        </p:nvSpPr>
        <p:spPr>
          <a:xfrm>
            <a:off x="299787" y="9307305"/>
            <a:ext cx="2151006" cy="773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00"/>
              </a:lnSpc>
            </a:pPr>
            <a:r>
              <a:rPr lang="en-US" sz="2246">
                <a:solidFill>
                  <a:srgbClr val="1578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河南·开封</a:t>
            </a:r>
          </a:p>
          <a:p>
            <a:pPr>
              <a:lnSpc>
                <a:spcPts val="3100"/>
              </a:lnSpc>
            </a:pPr>
            <a:r>
              <a:rPr lang="en-US" sz="2246">
                <a:solidFill>
                  <a:srgbClr val="1578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2023年9月25日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614891" y="7190929"/>
            <a:ext cx="4114800" cy="10595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77"/>
              </a:lnSpc>
            </a:pPr>
            <a:r>
              <a:rPr lang="en-US" sz="3099" dirty="0">
                <a:solidFill>
                  <a:srgbClr val="3232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Birds Deterrent</a:t>
            </a:r>
          </a:p>
          <a:p>
            <a:pPr>
              <a:lnSpc>
                <a:spcPts val="4277"/>
              </a:lnSpc>
            </a:pPr>
            <a:endParaRPr lang="en-US" sz="3099" dirty="0">
              <a:solidFill>
                <a:srgbClr val="32323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050" name="Picture 2" descr="Amazon.com : Recie 32.5 Feet Bird Spikes for Pigeons Small Birds, Premium  Stainless Steel Bird Deterrent Spikes, Strong Flexible Anti Bird Spikes to  Keep Birds Away (30 Pack - Unassembled) : Patio, Lawn &amp; Garden">
            <a:extLst>
              <a:ext uri="{FF2B5EF4-FFF2-40B4-BE49-F238E27FC236}">
                <a16:creationId xmlns:a16="http://schemas.microsoft.com/office/drawing/2014/main" id="{674B877D-E929-ABBC-1873-9BBD84CED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081" y="4009544"/>
            <a:ext cx="3016211" cy="2615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PROTECTA Bait Station - Bell Laboratories">
            <a:extLst>
              <a:ext uri="{FF2B5EF4-FFF2-40B4-BE49-F238E27FC236}">
                <a16:creationId xmlns:a16="http://schemas.microsoft.com/office/drawing/2014/main" id="{32A38089-F147-E56A-098B-89537E500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906" y="3355249"/>
            <a:ext cx="4706502" cy="235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at Chasing A Mouse Stock Illustration - Download Image Now - Domestic Cat,  Mouse - Animal, Rat - iStock">
            <a:extLst>
              <a:ext uri="{FF2B5EF4-FFF2-40B4-BE49-F238E27FC236}">
                <a16:creationId xmlns:a16="http://schemas.microsoft.com/office/drawing/2014/main" id="{4F062760-4991-2EF7-C043-8BCDEAE41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2805" y="6064252"/>
            <a:ext cx="3399395" cy="2639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umigation Safety Kit - Cleaneat.NG">
            <a:extLst>
              <a:ext uri="{FF2B5EF4-FFF2-40B4-BE49-F238E27FC236}">
                <a16:creationId xmlns:a16="http://schemas.microsoft.com/office/drawing/2014/main" id="{B46EFD70-95E2-DC2A-04CA-E0465BD0D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2427" y="2926979"/>
            <a:ext cx="1677237" cy="248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Boy Slingshot Stock Illustrations – 305 Boy Slingshot Stock Illustrations,  Vectors &amp; Clipart - Dreamstime">
            <a:extLst>
              <a:ext uri="{FF2B5EF4-FFF2-40B4-BE49-F238E27FC236}">
                <a16:creationId xmlns:a16="http://schemas.microsoft.com/office/drawing/2014/main" id="{C3E13716-D331-9DFC-6BC5-A679CACA97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05" b="7985"/>
          <a:stretch/>
        </p:blipFill>
        <p:spPr bwMode="auto">
          <a:xfrm>
            <a:off x="1286694" y="3755000"/>
            <a:ext cx="2328197" cy="332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8">
            <a:extLst>
              <a:ext uri="{FF2B5EF4-FFF2-40B4-BE49-F238E27FC236}">
                <a16:creationId xmlns:a16="http://schemas.microsoft.com/office/drawing/2014/main" id="{69B29E0B-6C4A-BD35-1F69-4993AED05A6C}"/>
              </a:ext>
            </a:extLst>
          </p:cNvPr>
          <p:cNvSpPr txBox="1"/>
          <p:nvPr/>
        </p:nvSpPr>
        <p:spPr>
          <a:xfrm>
            <a:off x="8305800" y="8673177"/>
            <a:ext cx="5276802" cy="5081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77"/>
              </a:lnSpc>
            </a:pPr>
            <a:r>
              <a:rPr lang="en-US" sz="3099" dirty="0">
                <a:solidFill>
                  <a:srgbClr val="3232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Mouse Traps and deterrents</a:t>
            </a: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9165889D-F1BD-94ED-E89E-79CF472F5C85}"/>
              </a:ext>
            </a:extLst>
          </p:cNvPr>
          <p:cNvSpPr txBox="1"/>
          <p:nvPr/>
        </p:nvSpPr>
        <p:spPr>
          <a:xfrm>
            <a:off x="15206197" y="5587529"/>
            <a:ext cx="3081803" cy="5081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77"/>
              </a:lnSpc>
            </a:pPr>
            <a:r>
              <a:rPr lang="en-US" sz="3099" dirty="0">
                <a:solidFill>
                  <a:srgbClr val="3232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Fumigation</a:t>
            </a:r>
          </a:p>
        </p:txBody>
      </p:sp>
    </p:spTree>
    <p:extLst>
      <p:ext uri="{BB962C8B-B14F-4D97-AF65-F5344CB8AC3E}">
        <p14:creationId xmlns:p14="http://schemas.microsoft.com/office/powerpoint/2010/main" val="38630757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6">
            <a:extLst>
              <a:ext uri="{FF2B5EF4-FFF2-40B4-BE49-F238E27FC236}">
                <a16:creationId xmlns:a16="http://schemas.microsoft.com/office/drawing/2014/main" id="{807A1AC1-F6F3-53E2-B3DC-85A33051E496}"/>
              </a:ext>
            </a:extLst>
          </p:cNvPr>
          <p:cNvGrpSpPr>
            <a:grpSpLocks/>
          </p:cNvGrpSpPr>
          <p:nvPr/>
        </p:nvGrpSpPr>
        <p:grpSpPr>
          <a:xfrm rot="-5400000">
            <a:off x="-1921219" y="-1921220"/>
            <a:ext cx="5896800" cy="5896800"/>
            <a:chOff x="0" y="0"/>
            <a:chExt cx="9130328" cy="9130328"/>
          </a:xfrm>
        </p:grpSpPr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9DD61C9F-AA94-F480-857F-7FF169216188}"/>
                </a:ext>
              </a:extLst>
            </p:cNvPr>
            <p:cNvSpPr/>
            <p:nvPr/>
          </p:nvSpPr>
          <p:spPr>
            <a:xfrm rot="-2700000">
              <a:off x="2403426" y="270785"/>
              <a:ext cx="4323477" cy="8588757"/>
            </a:xfrm>
            <a:custGeom>
              <a:avLst/>
              <a:gdLst/>
              <a:ahLst/>
              <a:cxnLst/>
              <a:rect l="l" t="t" r="r" b="b"/>
              <a:pathLst>
                <a:path w="4323477" h="8588757">
                  <a:moveTo>
                    <a:pt x="0" y="0"/>
                  </a:moveTo>
                  <a:lnTo>
                    <a:pt x="4323476" y="0"/>
                  </a:lnTo>
                  <a:lnTo>
                    <a:pt x="4323476" y="8588758"/>
                  </a:lnTo>
                  <a:lnTo>
                    <a:pt x="0" y="8588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r="-98653"/>
              </a:stretch>
            </a:blipFill>
          </p:spPr>
          <p:txBody>
            <a:bodyPr/>
            <a:lstStyle/>
            <a:p>
              <a:endParaRPr lang="en-BW"/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16C32844-6D2C-C403-594B-41A1E6CE2CD9}"/>
                </a:ext>
              </a:extLst>
            </p:cNvPr>
            <p:cNvSpPr/>
            <p:nvPr/>
          </p:nvSpPr>
          <p:spPr>
            <a:xfrm rot="-2700000" flipH="1">
              <a:off x="5784265" y="190406"/>
              <a:ext cx="2113253" cy="4198061"/>
            </a:xfrm>
            <a:custGeom>
              <a:avLst/>
              <a:gdLst/>
              <a:ahLst/>
              <a:cxnLst/>
              <a:rect l="l" t="t" r="r" b="b"/>
              <a:pathLst>
                <a:path w="2113253" h="4198061">
                  <a:moveTo>
                    <a:pt x="2113253" y="0"/>
                  </a:moveTo>
                  <a:lnTo>
                    <a:pt x="0" y="0"/>
                  </a:lnTo>
                  <a:lnTo>
                    <a:pt x="0" y="4198061"/>
                  </a:lnTo>
                  <a:lnTo>
                    <a:pt x="2113253" y="4198061"/>
                  </a:lnTo>
                  <a:lnTo>
                    <a:pt x="2113253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98653"/>
              </a:stretch>
            </a:blipFill>
          </p:spPr>
          <p:txBody>
            <a:bodyPr/>
            <a:lstStyle/>
            <a:p>
              <a:endParaRPr lang="en-BW"/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A673CE78-DE82-314C-BE45-81FE1AE4597D}"/>
                </a:ext>
              </a:extLst>
            </p:cNvPr>
            <p:cNvSpPr/>
            <p:nvPr/>
          </p:nvSpPr>
          <p:spPr>
            <a:xfrm rot="-2700000">
              <a:off x="5207629" y="2369390"/>
              <a:ext cx="1040206" cy="2066411"/>
            </a:xfrm>
            <a:custGeom>
              <a:avLst/>
              <a:gdLst/>
              <a:ahLst/>
              <a:cxnLst/>
              <a:rect l="l" t="t" r="r" b="b"/>
              <a:pathLst>
                <a:path w="1040206" h="2066411">
                  <a:moveTo>
                    <a:pt x="0" y="0"/>
                  </a:moveTo>
                  <a:lnTo>
                    <a:pt x="1040206" y="0"/>
                  </a:lnTo>
                  <a:lnTo>
                    <a:pt x="1040206" y="2066412"/>
                  </a:lnTo>
                  <a:lnTo>
                    <a:pt x="0" y="20664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98653"/>
              </a:stretch>
            </a:blipFill>
          </p:spPr>
          <p:txBody>
            <a:bodyPr/>
            <a:lstStyle/>
            <a:p>
              <a:endParaRPr lang="en-BW"/>
            </a:p>
          </p:txBody>
        </p:sp>
      </p:grpSp>
      <p:sp>
        <p:nvSpPr>
          <p:cNvPr id="2" name="TextBox 2"/>
          <p:cNvSpPr txBox="1"/>
          <p:nvPr/>
        </p:nvSpPr>
        <p:spPr>
          <a:xfrm>
            <a:off x="3361677" y="9700019"/>
            <a:ext cx="12369684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en-US" sz="2800" dirty="0">
                <a:solidFill>
                  <a:srgbClr val="1D85C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SEMINAR ON POST-HARVEST LOSS MANAGEMENT</a:t>
            </a:r>
            <a:r>
              <a:rPr lang="zh-CN" altLang="en-US" sz="2800" dirty="0">
                <a:solidFill>
                  <a:srgbClr val="1D85C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sz="2800" dirty="0" err="1">
                <a:solidFill>
                  <a:srgbClr val="1D85C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粮食减损国际研讨会</a:t>
            </a:r>
            <a:endParaRPr lang="en-US" sz="2800" dirty="0">
              <a:solidFill>
                <a:srgbClr val="1D85C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361677" y="286703"/>
            <a:ext cx="12615880" cy="1204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040"/>
              </a:lnSpc>
            </a:pPr>
            <a:r>
              <a:rPr lang="en-US" sz="4800" b="1" dirty="0">
                <a:solidFill>
                  <a:srgbClr val="3232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Pilferage</a:t>
            </a:r>
          </a:p>
        </p:txBody>
      </p:sp>
      <p:sp>
        <p:nvSpPr>
          <p:cNvPr id="4" name="AutoShape 4"/>
          <p:cNvSpPr/>
          <p:nvPr/>
        </p:nvSpPr>
        <p:spPr>
          <a:xfrm>
            <a:off x="3361720" y="1985468"/>
            <a:ext cx="13234453" cy="23812"/>
          </a:xfrm>
          <a:prstGeom prst="line">
            <a:avLst/>
          </a:prstGeom>
          <a:ln w="47625" cap="flat">
            <a:solidFill>
              <a:srgbClr val="1D85C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BW"/>
          </a:p>
        </p:txBody>
      </p:sp>
      <p:sp>
        <p:nvSpPr>
          <p:cNvPr id="5" name="Freeform 5"/>
          <p:cNvSpPr/>
          <p:nvPr/>
        </p:nvSpPr>
        <p:spPr>
          <a:xfrm rot="-2700000">
            <a:off x="15221383" y="8899740"/>
            <a:ext cx="3810717" cy="1905358"/>
          </a:xfrm>
          <a:custGeom>
            <a:avLst/>
            <a:gdLst/>
            <a:ahLst/>
            <a:cxnLst/>
            <a:rect l="l" t="t" r="r" b="b"/>
            <a:pathLst>
              <a:path w="3810717" h="1905358">
                <a:moveTo>
                  <a:pt x="0" y="0"/>
                </a:moveTo>
                <a:lnTo>
                  <a:pt x="3810717" y="0"/>
                </a:lnTo>
                <a:lnTo>
                  <a:pt x="3810717" y="1905358"/>
                </a:lnTo>
                <a:lnTo>
                  <a:pt x="0" y="19053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W"/>
          </a:p>
        </p:txBody>
      </p:sp>
      <p:sp>
        <p:nvSpPr>
          <p:cNvPr id="6" name="Freeform 6"/>
          <p:cNvSpPr/>
          <p:nvPr/>
        </p:nvSpPr>
        <p:spPr>
          <a:xfrm>
            <a:off x="-4947379" y="5815006"/>
            <a:ext cx="8943989" cy="8943989"/>
          </a:xfrm>
          <a:custGeom>
            <a:avLst/>
            <a:gdLst/>
            <a:ahLst/>
            <a:cxnLst/>
            <a:rect l="l" t="t" r="r" b="b"/>
            <a:pathLst>
              <a:path w="8943989" h="8943989">
                <a:moveTo>
                  <a:pt x="0" y="0"/>
                </a:moveTo>
                <a:lnTo>
                  <a:pt x="8943989" y="0"/>
                </a:lnTo>
                <a:lnTo>
                  <a:pt x="8943989" y="8943988"/>
                </a:lnTo>
                <a:lnTo>
                  <a:pt x="0" y="89439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31999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W"/>
          </a:p>
        </p:txBody>
      </p:sp>
      <p:sp>
        <p:nvSpPr>
          <p:cNvPr id="7" name="TextBox 7"/>
          <p:cNvSpPr txBox="1"/>
          <p:nvPr/>
        </p:nvSpPr>
        <p:spPr>
          <a:xfrm>
            <a:off x="299787" y="9307305"/>
            <a:ext cx="2151006" cy="773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00"/>
              </a:lnSpc>
            </a:pPr>
            <a:r>
              <a:rPr lang="en-US" sz="2246">
                <a:solidFill>
                  <a:srgbClr val="1578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河南·开封</a:t>
            </a:r>
          </a:p>
          <a:p>
            <a:pPr>
              <a:lnSpc>
                <a:spcPts val="3100"/>
              </a:lnSpc>
            </a:pPr>
            <a:r>
              <a:rPr lang="en-US" sz="2246">
                <a:solidFill>
                  <a:srgbClr val="1578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2023年9月25日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494236" y="2299793"/>
            <a:ext cx="13765064" cy="1059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77"/>
              </a:lnSpc>
            </a:pPr>
            <a:r>
              <a:rPr lang="en-US" sz="3099" dirty="0">
                <a:solidFill>
                  <a:srgbClr val="3232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Unauthorized withdrawal or consumption of grain for personal use</a:t>
            </a:r>
          </a:p>
          <a:p>
            <a:pPr>
              <a:lnSpc>
                <a:spcPts val="4277"/>
              </a:lnSpc>
            </a:pPr>
            <a:endParaRPr lang="en-US" sz="3099" dirty="0">
              <a:solidFill>
                <a:srgbClr val="32323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026" name="Picture 2" descr="Thief Cartoon Images - Free Download on Freepik">
            <a:extLst>
              <a:ext uri="{FF2B5EF4-FFF2-40B4-BE49-F238E27FC236}">
                <a16:creationId xmlns:a16="http://schemas.microsoft.com/office/drawing/2014/main" id="{C5421303-53CF-723B-A25D-50096428F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173" y="3359378"/>
            <a:ext cx="4041876" cy="480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79311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6">
            <a:extLst>
              <a:ext uri="{FF2B5EF4-FFF2-40B4-BE49-F238E27FC236}">
                <a16:creationId xmlns:a16="http://schemas.microsoft.com/office/drawing/2014/main" id="{807A1AC1-F6F3-53E2-B3DC-85A33051E496}"/>
              </a:ext>
            </a:extLst>
          </p:cNvPr>
          <p:cNvGrpSpPr>
            <a:grpSpLocks/>
          </p:cNvGrpSpPr>
          <p:nvPr/>
        </p:nvGrpSpPr>
        <p:grpSpPr>
          <a:xfrm rot="-5400000">
            <a:off x="-1921219" y="-1921220"/>
            <a:ext cx="5896800" cy="5896800"/>
            <a:chOff x="0" y="0"/>
            <a:chExt cx="9130328" cy="9130328"/>
          </a:xfrm>
        </p:grpSpPr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9DD61C9F-AA94-F480-857F-7FF169216188}"/>
                </a:ext>
              </a:extLst>
            </p:cNvPr>
            <p:cNvSpPr/>
            <p:nvPr/>
          </p:nvSpPr>
          <p:spPr>
            <a:xfrm rot="-2700000">
              <a:off x="2403426" y="270785"/>
              <a:ext cx="4323477" cy="8588757"/>
            </a:xfrm>
            <a:custGeom>
              <a:avLst/>
              <a:gdLst/>
              <a:ahLst/>
              <a:cxnLst/>
              <a:rect l="l" t="t" r="r" b="b"/>
              <a:pathLst>
                <a:path w="4323477" h="8588757">
                  <a:moveTo>
                    <a:pt x="0" y="0"/>
                  </a:moveTo>
                  <a:lnTo>
                    <a:pt x="4323476" y="0"/>
                  </a:lnTo>
                  <a:lnTo>
                    <a:pt x="4323476" y="8588758"/>
                  </a:lnTo>
                  <a:lnTo>
                    <a:pt x="0" y="8588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r="-98653"/>
              </a:stretch>
            </a:blipFill>
          </p:spPr>
          <p:txBody>
            <a:bodyPr/>
            <a:lstStyle/>
            <a:p>
              <a:endParaRPr lang="en-BW"/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16C32844-6D2C-C403-594B-41A1E6CE2CD9}"/>
                </a:ext>
              </a:extLst>
            </p:cNvPr>
            <p:cNvSpPr/>
            <p:nvPr/>
          </p:nvSpPr>
          <p:spPr>
            <a:xfrm rot="-2700000" flipH="1">
              <a:off x="5784265" y="190406"/>
              <a:ext cx="2113253" cy="4198061"/>
            </a:xfrm>
            <a:custGeom>
              <a:avLst/>
              <a:gdLst/>
              <a:ahLst/>
              <a:cxnLst/>
              <a:rect l="l" t="t" r="r" b="b"/>
              <a:pathLst>
                <a:path w="2113253" h="4198061">
                  <a:moveTo>
                    <a:pt x="2113253" y="0"/>
                  </a:moveTo>
                  <a:lnTo>
                    <a:pt x="0" y="0"/>
                  </a:lnTo>
                  <a:lnTo>
                    <a:pt x="0" y="4198061"/>
                  </a:lnTo>
                  <a:lnTo>
                    <a:pt x="2113253" y="4198061"/>
                  </a:lnTo>
                  <a:lnTo>
                    <a:pt x="2113253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98653"/>
              </a:stretch>
            </a:blipFill>
          </p:spPr>
          <p:txBody>
            <a:bodyPr/>
            <a:lstStyle/>
            <a:p>
              <a:endParaRPr lang="en-BW"/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A673CE78-DE82-314C-BE45-81FE1AE4597D}"/>
                </a:ext>
              </a:extLst>
            </p:cNvPr>
            <p:cNvSpPr/>
            <p:nvPr/>
          </p:nvSpPr>
          <p:spPr>
            <a:xfrm rot="-2700000">
              <a:off x="5207629" y="2369390"/>
              <a:ext cx="1040206" cy="2066411"/>
            </a:xfrm>
            <a:custGeom>
              <a:avLst/>
              <a:gdLst/>
              <a:ahLst/>
              <a:cxnLst/>
              <a:rect l="l" t="t" r="r" b="b"/>
              <a:pathLst>
                <a:path w="1040206" h="2066411">
                  <a:moveTo>
                    <a:pt x="0" y="0"/>
                  </a:moveTo>
                  <a:lnTo>
                    <a:pt x="1040206" y="0"/>
                  </a:lnTo>
                  <a:lnTo>
                    <a:pt x="1040206" y="2066412"/>
                  </a:lnTo>
                  <a:lnTo>
                    <a:pt x="0" y="20664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98653"/>
              </a:stretch>
            </a:blipFill>
          </p:spPr>
          <p:txBody>
            <a:bodyPr/>
            <a:lstStyle/>
            <a:p>
              <a:endParaRPr lang="en-BW"/>
            </a:p>
          </p:txBody>
        </p:sp>
      </p:grpSp>
      <p:sp>
        <p:nvSpPr>
          <p:cNvPr id="2" name="TextBox 2"/>
          <p:cNvSpPr txBox="1"/>
          <p:nvPr/>
        </p:nvSpPr>
        <p:spPr>
          <a:xfrm>
            <a:off x="3361677" y="9700019"/>
            <a:ext cx="12369684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en-US" sz="2800" dirty="0">
                <a:solidFill>
                  <a:srgbClr val="1D85C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SEMINAR ON POST-HARVEST LOSS MANAGEMENT</a:t>
            </a:r>
            <a:r>
              <a:rPr lang="zh-CN" altLang="en-US" sz="2800" dirty="0">
                <a:solidFill>
                  <a:srgbClr val="1D85C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sz="2800" dirty="0" err="1">
                <a:solidFill>
                  <a:srgbClr val="1D85C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粮食减损国际研讨会</a:t>
            </a:r>
            <a:endParaRPr lang="en-US" sz="2800" dirty="0">
              <a:solidFill>
                <a:srgbClr val="1D85C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361677" y="286703"/>
            <a:ext cx="12615880" cy="1204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040"/>
              </a:lnSpc>
            </a:pPr>
            <a:r>
              <a:rPr lang="en-US" sz="4800" b="1" dirty="0">
                <a:solidFill>
                  <a:srgbClr val="3232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Pilferage Deterrent</a:t>
            </a:r>
          </a:p>
        </p:txBody>
      </p:sp>
      <p:sp>
        <p:nvSpPr>
          <p:cNvPr id="4" name="AutoShape 4"/>
          <p:cNvSpPr/>
          <p:nvPr/>
        </p:nvSpPr>
        <p:spPr>
          <a:xfrm>
            <a:off x="3361720" y="1985468"/>
            <a:ext cx="13234453" cy="23812"/>
          </a:xfrm>
          <a:prstGeom prst="line">
            <a:avLst/>
          </a:prstGeom>
          <a:ln w="47625" cap="flat">
            <a:solidFill>
              <a:srgbClr val="1D85C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BW"/>
          </a:p>
        </p:txBody>
      </p:sp>
      <p:sp>
        <p:nvSpPr>
          <p:cNvPr id="5" name="Freeform 5"/>
          <p:cNvSpPr/>
          <p:nvPr/>
        </p:nvSpPr>
        <p:spPr>
          <a:xfrm rot="-2700000">
            <a:off x="15221383" y="8899740"/>
            <a:ext cx="3810717" cy="1905358"/>
          </a:xfrm>
          <a:custGeom>
            <a:avLst/>
            <a:gdLst/>
            <a:ahLst/>
            <a:cxnLst/>
            <a:rect l="l" t="t" r="r" b="b"/>
            <a:pathLst>
              <a:path w="3810717" h="1905358">
                <a:moveTo>
                  <a:pt x="0" y="0"/>
                </a:moveTo>
                <a:lnTo>
                  <a:pt x="3810717" y="0"/>
                </a:lnTo>
                <a:lnTo>
                  <a:pt x="3810717" y="1905358"/>
                </a:lnTo>
                <a:lnTo>
                  <a:pt x="0" y="19053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W"/>
          </a:p>
        </p:txBody>
      </p:sp>
      <p:sp>
        <p:nvSpPr>
          <p:cNvPr id="6" name="Freeform 6"/>
          <p:cNvSpPr/>
          <p:nvPr/>
        </p:nvSpPr>
        <p:spPr>
          <a:xfrm>
            <a:off x="-4947379" y="5815006"/>
            <a:ext cx="8943989" cy="8943989"/>
          </a:xfrm>
          <a:custGeom>
            <a:avLst/>
            <a:gdLst/>
            <a:ahLst/>
            <a:cxnLst/>
            <a:rect l="l" t="t" r="r" b="b"/>
            <a:pathLst>
              <a:path w="8943989" h="8943989">
                <a:moveTo>
                  <a:pt x="0" y="0"/>
                </a:moveTo>
                <a:lnTo>
                  <a:pt x="8943989" y="0"/>
                </a:lnTo>
                <a:lnTo>
                  <a:pt x="8943989" y="8943988"/>
                </a:lnTo>
                <a:lnTo>
                  <a:pt x="0" y="89439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31999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W"/>
          </a:p>
        </p:txBody>
      </p:sp>
      <p:sp>
        <p:nvSpPr>
          <p:cNvPr id="7" name="TextBox 7"/>
          <p:cNvSpPr txBox="1"/>
          <p:nvPr/>
        </p:nvSpPr>
        <p:spPr>
          <a:xfrm>
            <a:off x="299787" y="9307305"/>
            <a:ext cx="2151006" cy="773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00"/>
              </a:lnSpc>
            </a:pPr>
            <a:r>
              <a:rPr lang="en-US" sz="2246">
                <a:solidFill>
                  <a:srgbClr val="1578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河南·开封</a:t>
            </a:r>
          </a:p>
          <a:p>
            <a:pPr>
              <a:lnSpc>
                <a:spcPts val="3100"/>
              </a:lnSpc>
            </a:pPr>
            <a:r>
              <a:rPr lang="en-US" sz="2246">
                <a:solidFill>
                  <a:srgbClr val="1578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2023年9月25日</a:t>
            </a:r>
          </a:p>
        </p:txBody>
      </p:sp>
      <p:pic>
        <p:nvPicPr>
          <p:cNvPr id="5122" name="Picture 2" descr="Silo level sensor - Nico 120 - ENVEA">
            <a:extLst>
              <a:ext uri="{FF2B5EF4-FFF2-40B4-BE49-F238E27FC236}">
                <a16:creationId xmlns:a16="http://schemas.microsoft.com/office/drawing/2014/main" id="{DDE154C7-7C62-376B-FE3A-9D5608F38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657" y="2449239"/>
            <a:ext cx="3738563" cy="373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774942-B65B-C1B1-F7F4-9AD560253972}"/>
              </a:ext>
            </a:extLst>
          </p:cNvPr>
          <p:cNvSpPr txBox="1"/>
          <p:nvPr/>
        </p:nvSpPr>
        <p:spPr>
          <a:xfrm>
            <a:off x="532632" y="5972579"/>
            <a:ext cx="3416607" cy="10595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77"/>
              </a:lnSpc>
            </a:pPr>
            <a:r>
              <a:rPr lang="en-US" sz="3099" dirty="0">
                <a:solidFill>
                  <a:srgbClr val="3232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3D level Sensors</a:t>
            </a:r>
          </a:p>
          <a:p>
            <a:pPr>
              <a:lnSpc>
                <a:spcPts val="4277"/>
              </a:lnSpc>
            </a:pPr>
            <a:endParaRPr lang="en-US" sz="3099" dirty="0">
              <a:solidFill>
                <a:srgbClr val="32323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5124" name="Picture 4" descr="White Cctv Camera Or Security Camera Isolated On White Stock Photo -  Download Image Now - iStock">
            <a:extLst>
              <a:ext uri="{FF2B5EF4-FFF2-40B4-BE49-F238E27FC236}">
                <a16:creationId xmlns:a16="http://schemas.microsoft.com/office/drawing/2014/main" id="{06EAA481-0999-40DA-2FAA-2E129B07F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011" y="2796359"/>
            <a:ext cx="4001406" cy="2662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D5D17FF-1467-4AE9-2441-4B2D2CC7000B}"/>
              </a:ext>
            </a:extLst>
          </p:cNvPr>
          <p:cNvSpPr txBox="1"/>
          <p:nvPr/>
        </p:nvSpPr>
        <p:spPr>
          <a:xfrm>
            <a:off x="4638355" y="5990188"/>
            <a:ext cx="4500562" cy="10595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77"/>
              </a:lnSpc>
            </a:pPr>
            <a:r>
              <a:rPr lang="en-US" sz="3099" dirty="0">
                <a:solidFill>
                  <a:srgbClr val="3232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Personnel monitoring</a:t>
            </a:r>
          </a:p>
          <a:p>
            <a:pPr>
              <a:lnSpc>
                <a:spcPts val="4277"/>
              </a:lnSpc>
            </a:pPr>
            <a:endParaRPr lang="en-US" sz="3099" dirty="0">
              <a:solidFill>
                <a:srgbClr val="32323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5126" name="Picture 6" descr="Accounting Ledger Book: A Simple Accounting Ledger Notebook for Bookkeeping  - Accounting, Ace: 9781670016195 - AbeBooks">
            <a:extLst>
              <a:ext uri="{FF2B5EF4-FFF2-40B4-BE49-F238E27FC236}">
                <a16:creationId xmlns:a16="http://schemas.microsoft.com/office/drawing/2014/main" id="{0C839E6C-1111-C11F-F6BB-7CCB1436B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6600" y="2812630"/>
            <a:ext cx="2055646" cy="2662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F42FEC6-3EC8-A971-7DA6-0C5F23EF438D}"/>
              </a:ext>
            </a:extLst>
          </p:cNvPr>
          <p:cNvSpPr txBox="1"/>
          <p:nvPr/>
        </p:nvSpPr>
        <p:spPr>
          <a:xfrm>
            <a:off x="9677400" y="5959784"/>
            <a:ext cx="4500563" cy="10595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77"/>
              </a:lnSpc>
            </a:pPr>
            <a:r>
              <a:rPr lang="en-US" sz="3099" dirty="0">
                <a:solidFill>
                  <a:srgbClr val="3232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Accurate Accounting</a:t>
            </a:r>
          </a:p>
          <a:p>
            <a:pPr>
              <a:lnSpc>
                <a:spcPts val="4277"/>
              </a:lnSpc>
            </a:pPr>
            <a:endParaRPr lang="en-US" sz="3099" dirty="0">
              <a:solidFill>
                <a:srgbClr val="32323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5128" name="Picture 8" descr="Causes of Stock Discrepancies | Why Your Inventory Count is Off">
            <a:extLst>
              <a:ext uri="{FF2B5EF4-FFF2-40B4-BE49-F238E27FC236}">
                <a16:creationId xmlns:a16="http://schemas.microsoft.com/office/drawing/2014/main" id="{CFB10B38-0703-0B94-ADBF-B2592E87C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587" y="3038507"/>
            <a:ext cx="2183887" cy="27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ED838B8-7D3F-135D-D52C-6A021B5D94AC}"/>
              </a:ext>
            </a:extLst>
          </p:cNvPr>
          <p:cNvSpPr txBox="1"/>
          <p:nvPr/>
        </p:nvSpPr>
        <p:spPr>
          <a:xfrm>
            <a:off x="14177963" y="6050338"/>
            <a:ext cx="4500563" cy="10595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77"/>
              </a:lnSpc>
            </a:pPr>
            <a:r>
              <a:rPr lang="en-US" sz="3099" dirty="0">
                <a:solidFill>
                  <a:srgbClr val="3232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Regular Stock count</a:t>
            </a:r>
          </a:p>
          <a:p>
            <a:pPr>
              <a:lnSpc>
                <a:spcPts val="4277"/>
              </a:lnSpc>
            </a:pPr>
            <a:endParaRPr lang="en-US" sz="3099" dirty="0">
              <a:solidFill>
                <a:srgbClr val="32323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BE9BE6-9A15-CE55-3A78-DD73A2EB5363}"/>
              </a:ext>
            </a:extLst>
          </p:cNvPr>
          <p:cNvSpPr txBox="1"/>
          <p:nvPr/>
        </p:nvSpPr>
        <p:spPr>
          <a:xfrm>
            <a:off x="1524000" y="7613446"/>
            <a:ext cx="14859000" cy="10595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77"/>
              </a:lnSpc>
            </a:pPr>
            <a:r>
              <a:rPr lang="en-US" sz="3099" dirty="0">
                <a:solidFill>
                  <a:srgbClr val="3232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#Automatic Silo Management System-Holistic remote reporting mechanism</a:t>
            </a:r>
          </a:p>
          <a:p>
            <a:pPr>
              <a:lnSpc>
                <a:spcPts val="4277"/>
              </a:lnSpc>
            </a:pPr>
            <a:endParaRPr lang="en-US" sz="3099" dirty="0">
              <a:solidFill>
                <a:srgbClr val="32323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236570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E163F9E91CEAE49A30C6354825D286C" ma:contentTypeVersion="16" ma:contentTypeDescription="Create a new document." ma:contentTypeScope="" ma:versionID="bddb9eda988cd93b2661f5c5e5c6d8fd">
  <xsd:schema xmlns:xsd="http://www.w3.org/2001/XMLSchema" xmlns:xs="http://www.w3.org/2001/XMLSchema" xmlns:p="http://schemas.microsoft.com/office/2006/metadata/properties" xmlns:ns2="03464e80-05b3-4a2a-bcba-51583385baa8" xmlns:ns3="19ad693a-8e4a-419f-a6ae-aec6a6c41f3e" targetNamespace="http://schemas.microsoft.com/office/2006/metadata/properties" ma:root="true" ma:fieldsID="9b042531271c9fd93f453dde06b77352" ns2:_="" ns3:_="">
    <xsd:import namespace="03464e80-05b3-4a2a-bcba-51583385baa8"/>
    <xsd:import namespace="19ad693a-8e4a-419f-a6ae-aec6a6c41f3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ObjectDetectorVersion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464e80-05b3-4a2a-bcba-51583385baa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7ce5cf2-7b1a-4463-ac12-36454b9cab97}" ma:internalName="TaxCatchAll" ma:showField="CatchAllData" ma:web="03464e80-05b3-4a2a-bcba-51583385baa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ad693a-8e4a-419f-a6ae-aec6a6c41f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5acc4dc2-1d7d-4ba2-9bc5-748c4ad50a6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3464e80-05b3-4a2a-bcba-51583385baa8" xsi:nil="true"/>
    <lcf76f155ced4ddcb4097134ff3c332f xmlns="19ad693a-8e4a-419f-a6ae-aec6a6c41f3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B03B98D-D094-42C3-A9EB-566086301981}"/>
</file>

<file path=customXml/itemProps2.xml><?xml version="1.0" encoding="utf-8"?>
<ds:datastoreItem xmlns:ds="http://schemas.openxmlformats.org/officeDocument/2006/customXml" ds:itemID="{76AE5D2F-1DD7-448D-9B04-4EA1DF41A813}"/>
</file>

<file path=customXml/itemProps3.xml><?xml version="1.0" encoding="utf-8"?>
<ds:datastoreItem xmlns:ds="http://schemas.openxmlformats.org/officeDocument/2006/customXml" ds:itemID="{C8CE9964-F2AE-4337-8257-918C63FB2E34}"/>
</file>

<file path=docProps/app.xml><?xml version="1.0" encoding="utf-8"?>
<Properties xmlns="http://schemas.openxmlformats.org/officeDocument/2006/extended-properties" xmlns:vt="http://schemas.openxmlformats.org/officeDocument/2006/docPropsVTypes">
  <TotalTime>3514</TotalTime>
  <Words>431</Words>
  <Application>Microsoft Office PowerPoint</Application>
  <PresentationFormat>Custom</PresentationFormat>
  <Paragraphs>116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思源黑体</vt:lpstr>
      <vt:lpstr>等线</vt:lpstr>
      <vt:lpstr>Arial</vt:lpstr>
      <vt:lpstr>Microsoft YaHei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白蓝色商务介绍企业策划演示文稿</dc:title>
  <dc:creator>Godfrey Rantshabeng</dc:creator>
  <cp:lastModifiedBy>Godfrey Rantshabeng</cp:lastModifiedBy>
  <cp:revision>20</cp:revision>
  <dcterms:created xsi:type="dcterms:W3CDTF">2006-08-16T00:00:00Z</dcterms:created>
  <dcterms:modified xsi:type="dcterms:W3CDTF">2023-09-23T00:31:44Z</dcterms:modified>
  <dc:identifier>DAFtATnAylU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0x010100BE163F9E91CEAE49A30C6354825D286C</vt:lpwstr>
  </property>
</Properties>
</file>