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12192000" cy="6858000"/>
  <p:notesSz cx="6858000" cy="9144000"/>
  <p:embeddedFontLst>
    <p:embeddedFont>
      <p:font typeface="Calibri" panose="020F0502020204030204" pitchFamily="34" charset="0"/>
      <p:regular r:id="rId43"/>
      <p:bold r:id="rId44"/>
      <p:italic r:id="rId45"/>
      <p:boldItalic r:id="rId46"/>
    </p:embeddedFont>
    <p:embeddedFont>
      <p:font typeface="Open Sans" panose="020B0606030504020204" pitchFamily="34" charset="0"/>
      <p:regular r:id="rId47"/>
      <p:bold r:id="rId48"/>
      <p:italic r:id="rId49"/>
      <p:boldItalic r:id="rId50"/>
    </p:embeddedFont>
    <p:embeddedFont>
      <p:font typeface="Questrial" panose="020B0604020202020204" charset="0"/>
      <p:regular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84">
          <p15:clr>
            <a:srgbClr val="A4A3A4"/>
          </p15:clr>
        </p15:guide>
        <p15:guide id="2" pos="415">
          <p15:clr>
            <a:srgbClr val="A4A3A4"/>
          </p15:clr>
        </p15:guide>
        <p15:guide id="3" pos="4906">
          <p15:clr>
            <a:srgbClr val="A4A3A4"/>
          </p15:clr>
        </p15:guide>
        <p15:guide id="4" pos="3828">
          <p15:clr>
            <a:srgbClr val="A4A3A4"/>
          </p15:clr>
        </p15:guide>
        <p15:guide id="5" orient="horz" pos="2522">
          <p15:clr>
            <a:srgbClr val="A4A3A4"/>
          </p15:clr>
        </p15:guide>
        <p15:guide id="6" pos="29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226FFCD-FA69-477D-B3CB-434798DDE6ED}">
  <a:tblStyle styleId="{5226FFCD-FA69-477D-B3CB-434798DDE6ED}"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3D449F9-5810-401E-9E7A-6810A84619A2}" styleName="Table_1">
    <a:wholeTbl>
      <a:tcTxStyle b="off" i="off">
        <a:font>
          <a:latin typeface="ITC Avant Garde Std XLt"/>
          <a:ea typeface="ITC Avant Garde Std XLt"/>
          <a:cs typeface="ITC Avant Garde Std XLt"/>
        </a:font>
        <a:schemeClr val="lt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1"/>
          </a:solidFill>
        </a:fill>
      </a:tcStyle>
    </a:wholeTbl>
    <a:band1H>
      <a:tcTxStyle/>
      <a:tcStyle>
        <a:tcBdr/>
        <a:fill>
          <a:solidFill>
            <a:srgbClr val="005898"/>
          </a:solidFill>
        </a:fill>
      </a:tcStyle>
    </a:band1H>
    <a:band2H>
      <a:tcTxStyle/>
      <a:tcStyle>
        <a:tcBdr/>
      </a:tcStyle>
    </a:band2H>
    <a:band1V>
      <a:tcTxStyle/>
      <a:tcStyle>
        <a:tcBdr/>
        <a:fill>
          <a:solidFill>
            <a:srgbClr val="005898"/>
          </a:solidFill>
        </a:fill>
      </a:tcStyle>
    </a:band1V>
    <a:band2V>
      <a:tcTxStyle/>
      <a:tcStyle>
        <a:tcBdr/>
      </a:tcStyle>
    </a:band2V>
    <a:lastCol>
      <a:tcTxStyle b="on" i="off"/>
      <a:tcStyle>
        <a:tcBdr>
          <a:left>
            <a:ln w="25400" cap="flat" cmpd="sng">
              <a:solidFill>
                <a:schemeClr val="lt1"/>
              </a:solidFill>
              <a:prstDash val="solid"/>
              <a:round/>
              <a:headEnd type="none" w="sm" len="sm"/>
              <a:tailEnd type="none" w="sm" len="sm"/>
            </a:ln>
          </a:left>
        </a:tcBdr>
        <a:fill>
          <a:solidFill>
            <a:srgbClr val="005898"/>
          </a:solidFill>
        </a:fill>
      </a:tcStyle>
    </a:lastCol>
    <a:firstCol>
      <a:tcTxStyle b="on" i="off"/>
      <a:tcStyle>
        <a:tcBdr>
          <a:right>
            <a:ln w="25400" cap="flat" cmpd="sng">
              <a:solidFill>
                <a:schemeClr val="lt1"/>
              </a:solidFill>
              <a:prstDash val="solid"/>
              <a:round/>
              <a:headEnd type="none" w="sm" len="sm"/>
              <a:tailEnd type="none" w="sm" len="sm"/>
            </a:ln>
          </a:right>
        </a:tcBdr>
        <a:fill>
          <a:solidFill>
            <a:srgbClr val="005898"/>
          </a:solidFill>
        </a:fill>
      </a:tcStyle>
    </a:firstCol>
    <a:lastRow>
      <a:tcTxStyle b="on" i="off"/>
      <a:tcStyle>
        <a:tcBdr>
          <a:top>
            <a:ln w="25400" cap="flat" cmpd="sng">
              <a:solidFill>
                <a:schemeClr val="lt1"/>
              </a:solidFill>
              <a:prstDash val="solid"/>
              <a:round/>
              <a:headEnd type="none" w="sm" len="sm"/>
              <a:tailEnd type="none" w="sm" len="sm"/>
            </a:ln>
          </a:top>
        </a:tcBdr>
        <a:fill>
          <a:solidFill>
            <a:srgbClr val="00497E"/>
          </a:solidFill>
        </a:fill>
      </a:tcStyle>
    </a:lastRow>
    <a:seCell>
      <a:tcTxStyle/>
      <a:tcStyle>
        <a:tcBdr>
          <a:left>
            <a:ln w="9525" cap="flat" cmpd="sng">
              <a:solidFill>
                <a:srgbClr val="000000">
                  <a:alpha val="0"/>
                </a:srgbClr>
              </a:solidFill>
              <a:prstDash val="solid"/>
              <a:round/>
              <a:headEnd type="none" w="sm" len="sm"/>
              <a:tailEnd type="none" w="sm" len="sm"/>
            </a:ln>
          </a:left>
        </a:tcBdr>
      </a:tcStyle>
    </a:seCell>
    <a:swCell>
      <a:tcTxStyle/>
      <a:tcStyle>
        <a:tcBdr>
          <a:right>
            <a:ln w="9525" cap="flat" cmpd="sng">
              <a:solidFill>
                <a:srgbClr val="000000">
                  <a:alpha val="0"/>
                </a:srgbClr>
              </a:solidFill>
              <a:prstDash val="solid"/>
              <a:round/>
              <a:headEnd type="none" w="sm" len="sm"/>
              <a:tailEnd type="none" w="sm" len="sm"/>
            </a:ln>
          </a:right>
        </a:tcBdr>
      </a:tcStyle>
    </a:swCell>
    <a:firstRow>
      <a:tcTxStyle b="on" i="off"/>
      <a:tcStyle>
        <a:tcBdr>
          <a:bottom>
            <a:ln w="25400" cap="flat" cmpd="sng">
              <a:solidFill>
                <a:schemeClr val="lt1"/>
              </a:solidFill>
              <a:prstDash val="solid"/>
              <a:round/>
              <a:headEnd type="none" w="sm" len="sm"/>
              <a:tailEnd type="none" w="sm" len="sm"/>
            </a:ln>
          </a:bottom>
        </a:tcBdr>
        <a:fill>
          <a:solidFill>
            <a:schemeClr val="dk1"/>
          </a:solidFill>
        </a:fill>
      </a:tcStyle>
    </a:firstRow>
    <a:neCell>
      <a:tcTxStyle/>
      <a:tcStyle>
        <a:tcBdr>
          <a:left>
            <a:ln w="9525" cap="flat" cmpd="sng">
              <a:solidFill>
                <a:srgbClr val="000000">
                  <a:alpha val="0"/>
                </a:srgbClr>
              </a:solidFill>
              <a:prstDash val="solid"/>
              <a:round/>
              <a:headEnd type="none" w="sm" len="sm"/>
              <a:tailEnd type="none" w="sm" len="sm"/>
            </a:ln>
          </a:left>
        </a:tcBdr>
      </a:tcStyle>
    </a:neCell>
    <a:nwCell>
      <a:tcTxStyle/>
      <a:tcStyle>
        <a:tcBdr>
          <a:right>
            <a:ln w="9525" cap="flat" cmpd="sng">
              <a:solidFill>
                <a:srgbClr val="000000">
                  <a:alpha val="0"/>
                </a:srgbClr>
              </a:solidFill>
              <a:prstDash val="solid"/>
              <a:round/>
              <a:headEnd type="none" w="sm" len="sm"/>
              <a:tailEnd type="none" w="sm" len="sm"/>
            </a:ln>
          </a:right>
        </a:tcBdr>
      </a:tcStyle>
    </a:nwCell>
  </a:tblStyle>
  <a:tblStyle styleId="{5D3A3785-107C-467C-A1E5-CD2CB7620D25}" styleName="Table_2">
    <a:wholeTbl>
      <a:tcTxStyle b="off" i="off">
        <a:font>
          <a:latin typeface="ITC Avant Garde Std XLt"/>
          <a:ea typeface="ITC Avant Garde Std XLt"/>
          <a:cs typeface="ITC Avant Garde Std XLt"/>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BF4"/>
          </a:solidFill>
        </a:fill>
      </a:tcStyle>
    </a:wholeTbl>
    <a:band1H>
      <a:tcTxStyle/>
      <a:tcStyle>
        <a:tcBdr/>
        <a:fill>
          <a:solidFill>
            <a:srgbClr val="CAD4E8"/>
          </a:solidFill>
        </a:fill>
      </a:tcStyle>
    </a:band1H>
    <a:band2H>
      <a:tcTxStyle/>
      <a:tcStyle>
        <a:tcBdr/>
      </a:tcStyle>
    </a:band2H>
    <a:band1V>
      <a:tcTxStyle/>
      <a:tcStyle>
        <a:tcBdr/>
        <a:fill>
          <a:solidFill>
            <a:srgbClr val="CAD4E8"/>
          </a:solidFill>
        </a:fill>
      </a:tcStyle>
    </a:band1V>
    <a:band2V>
      <a:tcTxStyle/>
      <a:tcStyle>
        <a:tcBdr/>
      </a:tcStyle>
    </a:band2V>
    <a:lastCol>
      <a:tcTxStyle b="on" i="off">
        <a:font>
          <a:latin typeface="ITC Avant Garde Std XLt"/>
          <a:ea typeface="ITC Avant Garde Std XLt"/>
          <a:cs typeface="ITC Avant Garde Std XLt"/>
        </a:font>
        <a:schemeClr val="lt1"/>
      </a:tcTxStyle>
      <a:tcStyle>
        <a:tcBdr/>
        <a:fill>
          <a:solidFill>
            <a:schemeClr val="accent1"/>
          </a:solidFill>
        </a:fill>
      </a:tcStyle>
    </a:lastCol>
    <a:firstCol>
      <a:tcTxStyle b="on" i="off">
        <a:font>
          <a:latin typeface="ITC Avant Garde Std XLt"/>
          <a:ea typeface="ITC Avant Garde Std XLt"/>
          <a:cs typeface="ITC Avant Garde Std XLt"/>
        </a:font>
        <a:schemeClr val="lt1"/>
      </a:tcTxStyle>
      <a:tcStyle>
        <a:tcBdr/>
        <a:fill>
          <a:solidFill>
            <a:schemeClr val="accent1"/>
          </a:solidFill>
        </a:fill>
      </a:tcStyle>
    </a:firstCol>
    <a:lastRow>
      <a:tcTxStyle b="on" i="off">
        <a:font>
          <a:latin typeface="ITC Avant Garde Std XLt"/>
          <a:ea typeface="ITC Avant Garde Std XLt"/>
          <a:cs typeface="ITC Avant Garde Std XLt"/>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ITC Avant Garde Std XLt"/>
          <a:ea typeface="ITC Avant Garde Std XLt"/>
          <a:cs typeface="ITC Avant Garde Std XLt"/>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48"/>
  </p:normalViewPr>
  <p:slideViewPr>
    <p:cSldViewPr snapToGrid="0">
      <p:cViewPr varScale="1">
        <p:scale>
          <a:sx n="62" d="100"/>
          <a:sy n="62" d="100"/>
        </p:scale>
        <p:origin x="804" y="36"/>
      </p:cViewPr>
      <p:guideLst>
        <p:guide orient="horz" pos="1684"/>
        <p:guide pos="415"/>
        <p:guide pos="4906"/>
        <p:guide pos="3828"/>
        <p:guide orient="horz" pos="2522"/>
        <p:guide pos="29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3" name="Google Shape;43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 name="Google Shape;46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3" name="Google Shape;47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7" name="Google Shape;497;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3" name="Google Shape;513;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3" name="Google Shape;52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3" name="Google Shape;53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4" name="Google Shape;574;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1" name="Google Shape;591;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5" name="Google Shape;605;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3" name="Google Shape;663;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8" name="Google Shape;688;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9" name="Google Shape;689;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5" name="Google Shape;705;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6" name="Google Shape;71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9" name="Google Shape;729;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0" name="Google Shape;740;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1" name="Google Shape;741;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1" name="Google Shape;75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10"/>
        <p:cNvGrpSpPr/>
        <p:nvPr/>
      </p:nvGrpSpPr>
      <p:grpSpPr>
        <a:xfrm>
          <a:off x="0" y="0"/>
          <a:ext cx="0" cy="0"/>
          <a:chOff x="0" y="0"/>
          <a:chExt cx="0" cy="0"/>
        </a:xfrm>
      </p:grpSpPr>
      <p:sp>
        <p:nvSpPr>
          <p:cNvPr id="11" name="Google Shape;11;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1pPr>
            <a:lvl2pPr marR="0" lvl="1"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R="0" lvl="2"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R="0" lvl="3"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R="0" lvl="4"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R="0" lvl="5"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R="0" lvl="6"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R="0" lvl="7"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R="0" lvl="8"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12" name="Google Shape;12;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1pPr>
            <a:lvl2pPr marR="0" lvl="1"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R="0" lvl="2"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R="0" lvl="3"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R="0" lvl="4"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R="0" lvl="5"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R="0" lvl="6"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R="0" lvl="7"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R="0" lvl="8"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13" name="Google Shape;13;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Questrial"/>
                <a:ea typeface="Questrial"/>
                <a:cs typeface="Questrial"/>
                <a:sym typeface="Questrial"/>
              </a:defRPr>
            </a:lvl1pPr>
            <a:lvl2pPr marL="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64"/>
        <p:cNvGrpSpPr/>
        <p:nvPr/>
      </p:nvGrpSpPr>
      <p:grpSpPr>
        <a:xfrm>
          <a:off x="0" y="0"/>
          <a:ext cx="0" cy="0"/>
          <a:chOff x="0" y="0"/>
          <a:chExt cx="0" cy="0"/>
        </a:xfrm>
      </p:grpSpPr>
      <p:sp>
        <p:nvSpPr>
          <p:cNvPr id="65" name="Google Shape;65;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Questrial"/>
              <a:buNone/>
              <a:defRPr sz="3200" b="0" i="0" u="none" strike="noStrike" cap="none">
                <a:solidFill>
                  <a:schemeClr val="dk1"/>
                </a:solidFill>
                <a:latin typeface="Questrial"/>
                <a:ea typeface="Questrial"/>
                <a:cs typeface="Questrial"/>
                <a:sym typeface="Quest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6" name="Google Shape;66;p11"/>
          <p:cNvSpPr>
            <a:spLocks noGrp="1"/>
          </p:cNvSpPr>
          <p:nvPr>
            <p:ph type="pic" idx="2"/>
          </p:nvPr>
        </p:nvSpPr>
        <p:spPr>
          <a:xfrm>
            <a:off x="5183188" y="987425"/>
            <a:ext cx="6172200" cy="4873625"/>
          </a:xfrm>
          <a:prstGeom prst="rect">
            <a:avLst/>
          </a:prstGeom>
          <a:noFill/>
          <a:ln>
            <a:noFill/>
          </a:ln>
        </p:spPr>
      </p:sp>
      <p:sp>
        <p:nvSpPr>
          <p:cNvPr id="67" name="Google Shape;67;p1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Questrial"/>
                <a:ea typeface="Questrial"/>
                <a:cs typeface="Questrial"/>
                <a:sym typeface="Quest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Questrial"/>
                <a:ea typeface="Questrial"/>
                <a:cs typeface="Questrial"/>
                <a:sym typeface="Quest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Questrial"/>
                <a:ea typeface="Questrial"/>
                <a:cs typeface="Questrial"/>
                <a:sym typeface="Quest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Questrial"/>
                <a:ea typeface="Questrial"/>
                <a:cs typeface="Questrial"/>
                <a:sym typeface="Quest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Questrial"/>
                <a:ea typeface="Questrial"/>
                <a:cs typeface="Questrial"/>
                <a:sym typeface="Quest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Questrial"/>
                <a:ea typeface="Questrial"/>
                <a:cs typeface="Questrial"/>
                <a:sym typeface="Quest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Questrial"/>
                <a:ea typeface="Questrial"/>
                <a:cs typeface="Questrial"/>
                <a:sym typeface="Quest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Questrial"/>
                <a:ea typeface="Questrial"/>
                <a:cs typeface="Questrial"/>
                <a:sym typeface="Quest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Questrial"/>
                <a:ea typeface="Questrial"/>
                <a:cs typeface="Questrial"/>
                <a:sym typeface="Questrial"/>
              </a:defRPr>
            </a:lvl9pPr>
          </a:lstStyle>
          <a:p>
            <a:endParaRPr/>
          </a:p>
        </p:txBody>
      </p:sp>
      <p:sp>
        <p:nvSpPr>
          <p:cNvPr id="68" name="Google Shape;6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Questrial"/>
                <a:ea typeface="Questrial"/>
                <a:cs typeface="Questrial"/>
                <a:sym typeface="Questrial"/>
              </a:defRPr>
            </a:lvl1pPr>
            <a:lvl2pPr marR="0" lvl="1"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R="0" lvl="2"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R="0" lvl="3"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R="0" lvl="4"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R="0" lvl="5"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R="0" lvl="6"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R="0" lvl="7"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R="0" lvl="8"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69" name="Google Shape;6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Questrial"/>
                <a:ea typeface="Questrial"/>
                <a:cs typeface="Questrial"/>
                <a:sym typeface="Questrial"/>
              </a:defRPr>
            </a:lvl1pPr>
            <a:lvl2pPr marR="0" lvl="1"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R="0" lvl="2"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R="0" lvl="3"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R="0" lvl="4"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R="0" lvl="5"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R="0" lvl="6"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R="0" lvl="7"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R="0" lvl="8"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70" name="Google Shape;7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Questrial"/>
                <a:ea typeface="Questrial"/>
                <a:cs typeface="Questrial"/>
                <a:sym typeface="Questrial"/>
              </a:defRPr>
            </a:lvl1pPr>
            <a:lvl2pPr marL="0" marR="0" lvl="1" indent="0" algn="l" rtl="0">
              <a:spcBef>
                <a:spcPts val="0"/>
              </a:spcBef>
              <a:buNone/>
              <a:defRPr sz="1800">
                <a:solidFill>
                  <a:schemeClr val="dk1"/>
                </a:solidFill>
                <a:latin typeface="Questrial"/>
                <a:ea typeface="Questrial"/>
                <a:cs typeface="Questrial"/>
                <a:sym typeface="Questrial"/>
              </a:defRPr>
            </a:lvl2pPr>
            <a:lvl3pPr marL="0" marR="0" lvl="2" indent="0" algn="l" rtl="0">
              <a:spcBef>
                <a:spcPts val="0"/>
              </a:spcBef>
              <a:buNone/>
              <a:defRPr sz="1800">
                <a:solidFill>
                  <a:schemeClr val="dk1"/>
                </a:solidFill>
                <a:latin typeface="Questrial"/>
                <a:ea typeface="Questrial"/>
                <a:cs typeface="Questrial"/>
                <a:sym typeface="Questrial"/>
              </a:defRPr>
            </a:lvl3pPr>
            <a:lvl4pPr marL="0" marR="0" lvl="3" indent="0" algn="l" rtl="0">
              <a:spcBef>
                <a:spcPts val="0"/>
              </a:spcBef>
              <a:buNone/>
              <a:defRPr sz="1800">
                <a:solidFill>
                  <a:schemeClr val="dk1"/>
                </a:solidFill>
                <a:latin typeface="Questrial"/>
                <a:ea typeface="Questrial"/>
                <a:cs typeface="Questrial"/>
                <a:sym typeface="Questrial"/>
              </a:defRPr>
            </a:lvl4pPr>
            <a:lvl5pPr marL="0" marR="0" lvl="4" indent="0" algn="l" rtl="0">
              <a:spcBef>
                <a:spcPts val="0"/>
              </a:spcBef>
              <a:buNone/>
              <a:defRPr sz="1800">
                <a:solidFill>
                  <a:schemeClr val="dk1"/>
                </a:solidFill>
                <a:latin typeface="Questrial"/>
                <a:ea typeface="Questrial"/>
                <a:cs typeface="Questrial"/>
                <a:sym typeface="Questrial"/>
              </a:defRPr>
            </a:lvl5pPr>
            <a:lvl6pPr marL="0" marR="0" lvl="5" indent="0" algn="l" rtl="0">
              <a:spcBef>
                <a:spcPts val="0"/>
              </a:spcBef>
              <a:buNone/>
              <a:defRPr sz="1800">
                <a:solidFill>
                  <a:schemeClr val="dk1"/>
                </a:solidFill>
                <a:latin typeface="Questrial"/>
                <a:ea typeface="Questrial"/>
                <a:cs typeface="Questrial"/>
                <a:sym typeface="Questrial"/>
              </a:defRPr>
            </a:lvl6pPr>
            <a:lvl7pPr marL="0" marR="0" lvl="6" indent="0" algn="l" rtl="0">
              <a:spcBef>
                <a:spcPts val="0"/>
              </a:spcBef>
              <a:buNone/>
              <a:defRPr sz="1800">
                <a:solidFill>
                  <a:schemeClr val="dk1"/>
                </a:solidFill>
                <a:latin typeface="Questrial"/>
                <a:ea typeface="Questrial"/>
                <a:cs typeface="Questrial"/>
                <a:sym typeface="Questrial"/>
              </a:defRPr>
            </a:lvl7pPr>
            <a:lvl8pPr marL="0" marR="0" lvl="7" indent="0" algn="l" rtl="0">
              <a:spcBef>
                <a:spcPts val="0"/>
              </a:spcBef>
              <a:buNone/>
              <a:defRPr sz="1800">
                <a:solidFill>
                  <a:schemeClr val="dk1"/>
                </a:solidFill>
                <a:latin typeface="Questrial"/>
                <a:ea typeface="Questrial"/>
                <a:cs typeface="Questrial"/>
                <a:sym typeface="Questrial"/>
              </a:defRPr>
            </a:lvl8pPr>
            <a:lvl9pPr marL="0" marR="0" lvl="8" indent="0" algn="l" rtl="0">
              <a:spcBef>
                <a:spcPts val="0"/>
              </a:spcBef>
              <a:buNone/>
              <a:defRPr sz="1800">
                <a:solidFill>
                  <a:schemeClr val="dk1"/>
                </a:solidFill>
                <a:latin typeface="Questrial"/>
                <a:ea typeface="Questrial"/>
                <a:cs typeface="Questrial"/>
                <a:sym typeface="Quest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71"/>
        <p:cNvGrpSpPr/>
        <p:nvPr/>
      </p:nvGrpSpPr>
      <p:grpSpPr>
        <a:xfrm>
          <a:off x="0" y="0"/>
          <a:ext cx="0" cy="0"/>
          <a:chOff x="0" y="0"/>
          <a:chExt cx="0" cy="0"/>
        </a:xfrm>
      </p:grpSpPr>
      <p:sp>
        <p:nvSpPr>
          <p:cNvPr id="72" name="Google Shape;72;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Questrial"/>
              <a:buNone/>
              <a:defRPr sz="4400" b="0" i="0" u="none" strike="noStrike" cap="none">
                <a:solidFill>
                  <a:schemeClr val="dk1"/>
                </a:solidFill>
                <a:latin typeface="Questrial"/>
                <a:ea typeface="Questrial"/>
                <a:cs typeface="Questrial"/>
                <a:sym typeface="Quest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3" name="Google Shape;73;p1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estrial"/>
                <a:ea typeface="Questrial"/>
                <a:cs typeface="Questrial"/>
                <a:sym typeface="Quest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estrial"/>
                <a:ea typeface="Questrial"/>
                <a:cs typeface="Questrial"/>
                <a:sym typeface="Quest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estrial"/>
                <a:ea typeface="Questrial"/>
                <a:cs typeface="Questrial"/>
                <a:sym typeface="Quest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estrial"/>
                <a:ea typeface="Questrial"/>
                <a:cs typeface="Questrial"/>
                <a:sym typeface="Quest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estrial"/>
                <a:ea typeface="Questrial"/>
                <a:cs typeface="Questrial"/>
                <a:sym typeface="Quest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estrial"/>
                <a:ea typeface="Questrial"/>
                <a:cs typeface="Questrial"/>
                <a:sym typeface="Quest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estrial"/>
                <a:ea typeface="Questrial"/>
                <a:cs typeface="Questrial"/>
                <a:sym typeface="Quest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estrial"/>
                <a:ea typeface="Questrial"/>
                <a:cs typeface="Questrial"/>
                <a:sym typeface="Quest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4" name="Google Shape;7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Questrial"/>
                <a:ea typeface="Questrial"/>
                <a:cs typeface="Questrial"/>
                <a:sym typeface="Questrial"/>
              </a:defRPr>
            </a:lvl1pPr>
            <a:lvl2pPr marR="0" lvl="1"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R="0" lvl="2"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R="0" lvl="3"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R="0" lvl="4"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R="0" lvl="5"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R="0" lvl="6"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R="0" lvl="7"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R="0" lvl="8"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75" name="Google Shape;7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Questrial"/>
                <a:ea typeface="Questrial"/>
                <a:cs typeface="Questrial"/>
                <a:sym typeface="Questrial"/>
              </a:defRPr>
            </a:lvl1pPr>
            <a:lvl2pPr marR="0" lvl="1"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R="0" lvl="2"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R="0" lvl="3"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R="0" lvl="4"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R="0" lvl="5"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R="0" lvl="6"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R="0" lvl="7"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R="0" lvl="8"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76" name="Google Shape;7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Questrial"/>
                <a:ea typeface="Questrial"/>
                <a:cs typeface="Questrial"/>
                <a:sym typeface="Questrial"/>
              </a:defRPr>
            </a:lvl1pPr>
            <a:lvl2pPr marL="0" marR="0" lvl="1" indent="0" algn="l" rtl="0">
              <a:spcBef>
                <a:spcPts val="0"/>
              </a:spcBef>
              <a:buNone/>
              <a:defRPr sz="1800">
                <a:solidFill>
                  <a:schemeClr val="dk1"/>
                </a:solidFill>
                <a:latin typeface="Questrial"/>
                <a:ea typeface="Questrial"/>
                <a:cs typeface="Questrial"/>
                <a:sym typeface="Questrial"/>
              </a:defRPr>
            </a:lvl2pPr>
            <a:lvl3pPr marL="0" marR="0" lvl="2" indent="0" algn="l" rtl="0">
              <a:spcBef>
                <a:spcPts val="0"/>
              </a:spcBef>
              <a:buNone/>
              <a:defRPr sz="1800">
                <a:solidFill>
                  <a:schemeClr val="dk1"/>
                </a:solidFill>
                <a:latin typeface="Questrial"/>
                <a:ea typeface="Questrial"/>
                <a:cs typeface="Questrial"/>
                <a:sym typeface="Questrial"/>
              </a:defRPr>
            </a:lvl3pPr>
            <a:lvl4pPr marL="0" marR="0" lvl="3" indent="0" algn="l" rtl="0">
              <a:spcBef>
                <a:spcPts val="0"/>
              </a:spcBef>
              <a:buNone/>
              <a:defRPr sz="1800">
                <a:solidFill>
                  <a:schemeClr val="dk1"/>
                </a:solidFill>
                <a:latin typeface="Questrial"/>
                <a:ea typeface="Questrial"/>
                <a:cs typeface="Questrial"/>
                <a:sym typeface="Questrial"/>
              </a:defRPr>
            </a:lvl4pPr>
            <a:lvl5pPr marL="0" marR="0" lvl="4" indent="0" algn="l" rtl="0">
              <a:spcBef>
                <a:spcPts val="0"/>
              </a:spcBef>
              <a:buNone/>
              <a:defRPr sz="1800">
                <a:solidFill>
                  <a:schemeClr val="dk1"/>
                </a:solidFill>
                <a:latin typeface="Questrial"/>
                <a:ea typeface="Questrial"/>
                <a:cs typeface="Questrial"/>
                <a:sym typeface="Questrial"/>
              </a:defRPr>
            </a:lvl5pPr>
            <a:lvl6pPr marL="0" marR="0" lvl="5" indent="0" algn="l" rtl="0">
              <a:spcBef>
                <a:spcPts val="0"/>
              </a:spcBef>
              <a:buNone/>
              <a:defRPr sz="1800">
                <a:solidFill>
                  <a:schemeClr val="dk1"/>
                </a:solidFill>
                <a:latin typeface="Questrial"/>
                <a:ea typeface="Questrial"/>
                <a:cs typeface="Questrial"/>
                <a:sym typeface="Questrial"/>
              </a:defRPr>
            </a:lvl6pPr>
            <a:lvl7pPr marL="0" marR="0" lvl="6" indent="0" algn="l" rtl="0">
              <a:spcBef>
                <a:spcPts val="0"/>
              </a:spcBef>
              <a:buNone/>
              <a:defRPr sz="1800">
                <a:solidFill>
                  <a:schemeClr val="dk1"/>
                </a:solidFill>
                <a:latin typeface="Questrial"/>
                <a:ea typeface="Questrial"/>
                <a:cs typeface="Questrial"/>
                <a:sym typeface="Questrial"/>
              </a:defRPr>
            </a:lvl7pPr>
            <a:lvl8pPr marL="0" marR="0" lvl="7" indent="0" algn="l" rtl="0">
              <a:spcBef>
                <a:spcPts val="0"/>
              </a:spcBef>
              <a:buNone/>
              <a:defRPr sz="1800">
                <a:solidFill>
                  <a:schemeClr val="dk1"/>
                </a:solidFill>
                <a:latin typeface="Questrial"/>
                <a:ea typeface="Questrial"/>
                <a:cs typeface="Questrial"/>
                <a:sym typeface="Questrial"/>
              </a:defRPr>
            </a:lvl8pPr>
            <a:lvl9pPr marL="0" marR="0" lvl="8" indent="0" algn="l" rtl="0">
              <a:spcBef>
                <a:spcPts val="0"/>
              </a:spcBef>
              <a:buNone/>
              <a:defRPr sz="1800">
                <a:solidFill>
                  <a:schemeClr val="dk1"/>
                </a:solidFill>
                <a:latin typeface="Questrial"/>
                <a:ea typeface="Questrial"/>
                <a:cs typeface="Questrial"/>
                <a:sym typeface="Quest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垂直排列标题与&#10;文本" type="vertTitleAndTx">
  <p:cSld name="VERTICAL_TITLE_AND_VERTICAL_TEXT">
    <p:spTree>
      <p:nvGrpSpPr>
        <p:cNvPr id="1" name="Shape 77"/>
        <p:cNvGrpSpPr/>
        <p:nvPr/>
      </p:nvGrpSpPr>
      <p:grpSpPr>
        <a:xfrm>
          <a:off x="0" y="0"/>
          <a:ext cx="0" cy="0"/>
          <a:chOff x="0" y="0"/>
          <a:chExt cx="0" cy="0"/>
        </a:xfrm>
      </p:grpSpPr>
      <p:sp>
        <p:nvSpPr>
          <p:cNvPr id="78" name="Google Shape;78;p1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Questrial"/>
              <a:buNone/>
              <a:defRPr sz="4400" b="0" i="0" u="none" strike="noStrike" cap="none">
                <a:solidFill>
                  <a:schemeClr val="dk1"/>
                </a:solidFill>
                <a:latin typeface="Questrial"/>
                <a:ea typeface="Questrial"/>
                <a:cs typeface="Questrial"/>
                <a:sym typeface="Quest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9" name="Google Shape;79;p1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estrial"/>
                <a:ea typeface="Questrial"/>
                <a:cs typeface="Questrial"/>
                <a:sym typeface="Quest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estrial"/>
                <a:ea typeface="Questrial"/>
                <a:cs typeface="Questrial"/>
                <a:sym typeface="Quest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estrial"/>
                <a:ea typeface="Questrial"/>
                <a:cs typeface="Questrial"/>
                <a:sym typeface="Quest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estrial"/>
                <a:ea typeface="Questrial"/>
                <a:cs typeface="Questrial"/>
                <a:sym typeface="Quest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estrial"/>
                <a:ea typeface="Questrial"/>
                <a:cs typeface="Questrial"/>
                <a:sym typeface="Quest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estrial"/>
                <a:ea typeface="Questrial"/>
                <a:cs typeface="Questrial"/>
                <a:sym typeface="Quest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estrial"/>
                <a:ea typeface="Questrial"/>
                <a:cs typeface="Questrial"/>
                <a:sym typeface="Quest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estrial"/>
                <a:ea typeface="Questrial"/>
                <a:cs typeface="Questrial"/>
                <a:sym typeface="Quest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80" name="Google Shape;8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Questrial"/>
                <a:ea typeface="Questrial"/>
                <a:cs typeface="Questrial"/>
                <a:sym typeface="Questrial"/>
              </a:defRPr>
            </a:lvl1pPr>
            <a:lvl2pPr marR="0" lvl="1"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R="0" lvl="2"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R="0" lvl="3"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R="0" lvl="4"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R="0" lvl="5"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R="0" lvl="6"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R="0" lvl="7"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R="0" lvl="8"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81" name="Google Shape;8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Questrial"/>
                <a:ea typeface="Questrial"/>
                <a:cs typeface="Questrial"/>
                <a:sym typeface="Questrial"/>
              </a:defRPr>
            </a:lvl1pPr>
            <a:lvl2pPr marR="0" lvl="1"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R="0" lvl="2"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R="0" lvl="3"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R="0" lvl="4"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R="0" lvl="5"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R="0" lvl="6"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R="0" lvl="7"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R="0" lvl="8"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82" name="Google Shape;8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Questrial"/>
                <a:ea typeface="Questrial"/>
                <a:cs typeface="Questrial"/>
                <a:sym typeface="Questrial"/>
              </a:defRPr>
            </a:lvl1pPr>
            <a:lvl2pPr marL="0" marR="0" lvl="1" indent="0" algn="l" rtl="0">
              <a:spcBef>
                <a:spcPts val="0"/>
              </a:spcBef>
              <a:buNone/>
              <a:defRPr sz="1800">
                <a:solidFill>
                  <a:schemeClr val="dk1"/>
                </a:solidFill>
                <a:latin typeface="Questrial"/>
                <a:ea typeface="Questrial"/>
                <a:cs typeface="Questrial"/>
                <a:sym typeface="Questrial"/>
              </a:defRPr>
            </a:lvl2pPr>
            <a:lvl3pPr marL="0" marR="0" lvl="2" indent="0" algn="l" rtl="0">
              <a:spcBef>
                <a:spcPts val="0"/>
              </a:spcBef>
              <a:buNone/>
              <a:defRPr sz="1800">
                <a:solidFill>
                  <a:schemeClr val="dk1"/>
                </a:solidFill>
                <a:latin typeface="Questrial"/>
                <a:ea typeface="Questrial"/>
                <a:cs typeface="Questrial"/>
                <a:sym typeface="Questrial"/>
              </a:defRPr>
            </a:lvl3pPr>
            <a:lvl4pPr marL="0" marR="0" lvl="3" indent="0" algn="l" rtl="0">
              <a:spcBef>
                <a:spcPts val="0"/>
              </a:spcBef>
              <a:buNone/>
              <a:defRPr sz="1800">
                <a:solidFill>
                  <a:schemeClr val="dk1"/>
                </a:solidFill>
                <a:latin typeface="Questrial"/>
                <a:ea typeface="Questrial"/>
                <a:cs typeface="Questrial"/>
                <a:sym typeface="Questrial"/>
              </a:defRPr>
            </a:lvl4pPr>
            <a:lvl5pPr marL="0" marR="0" lvl="4" indent="0" algn="l" rtl="0">
              <a:spcBef>
                <a:spcPts val="0"/>
              </a:spcBef>
              <a:buNone/>
              <a:defRPr sz="1800">
                <a:solidFill>
                  <a:schemeClr val="dk1"/>
                </a:solidFill>
                <a:latin typeface="Questrial"/>
                <a:ea typeface="Questrial"/>
                <a:cs typeface="Questrial"/>
                <a:sym typeface="Questrial"/>
              </a:defRPr>
            </a:lvl5pPr>
            <a:lvl6pPr marL="0" marR="0" lvl="5" indent="0" algn="l" rtl="0">
              <a:spcBef>
                <a:spcPts val="0"/>
              </a:spcBef>
              <a:buNone/>
              <a:defRPr sz="1800">
                <a:solidFill>
                  <a:schemeClr val="dk1"/>
                </a:solidFill>
                <a:latin typeface="Questrial"/>
                <a:ea typeface="Questrial"/>
                <a:cs typeface="Questrial"/>
                <a:sym typeface="Questrial"/>
              </a:defRPr>
            </a:lvl6pPr>
            <a:lvl7pPr marL="0" marR="0" lvl="6" indent="0" algn="l" rtl="0">
              <a:spcBef>
                <a:spcPts val="0"/>
              </a:spcBef>
              <a:buNone/>
              <a:defRPr sz="1800">
                <a:solidFill>
                  <a:schemeClr val="dk1"/>
                </a:solidFill>
                <a:latin typeface="Questrial"/>
                <a:ea typeface="Questrial"/>
                <a:cs typeface="Questrial"/>
                <a:sym typeface="Questrial"/>
              </a:defRPr>
            </a:lvl7pPr>
            <a:lvl8pPr marL="0" marR="0" lvl="7" indent="0" algn="l" rtl="0">
              <a:spcBef>
                <a:spcPts val="0"/>
              </a:spcBef>
              <a:buNone/>
              <a:defRPr sz="1800">
                <a:solidFill>
                  <a:schemeClr val="dk1"/>
                </a:solidFill>
                <a:latin typeface="Questrial"/>
                <a:ea typeface="Questrial"/>
                <a:cs typeface="Questrial"/>
                <a:sym typeface="Questrial"/>
              </a:defRPr>
            </a:lvl8pPr>
            <a:lvl9pPr marL="0" marR="0" lvl="8" indent="0" algn="l" rtl="0">
              <a:spcBef>
                <a:spcPts val="0"/>
              </a:spcBef>
              <a:buNone/>
              <a:defRPr sz="1800">
                <a:solidFill>
                  <a:schemeClr val="dk1"/>
                </a:solidFill>
                <a:latin typeface="Questrial"/>
                <a:ea typeface="Questrial"/>
                <a:cs typeface="Questrial"/>
                <a:sym typeface="Quest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dk1"/>
              </a:buClr>
              <a:buSzPts val="6000"/>
              <a:buFont typeface="Questrial"/>
              <a:buNone/>
              <a:defRPr sz="6000" b="0" i="0" u="none" strike="noStrike" cap="none">
                <a:solidFill>
                  <a:schemeClr val="dk1"/>
                </a:solidFill>
                <a:latin typeface="Questrial"/>
                <a:ea typeface="Questrial"/>
                <a:cs typeface="Questrial"/>
                <a:sym typeface="Quest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 name="Google Shape;16;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Questrial"/>
                <a:ea typeface="Questrial"/>
                <a:cs typeface="Questrial"/>
                <a:sym typeface="Quest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Questrial"/>
                <a:ea typeface="Questrial"/>
                <a:cs typeface="Questrial"/>
                <a:sym typeface="Quest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Questrial"/>
                <a:ea typeface="Questrial"/>
                <a:cs typeface="Questrial"/>
                <a:sym typeface="Quest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Questrial"/>
                <a:ea typeface="Questrial"/>
                <a:cs typeface="Questrial"/>
                <a:sym typeface="Quest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Questrial"/>
                <a:ea typeface="Questrial"/>
                <a:cs typeface="Questrial"/>
                <a:sym typeface="Quest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Questrial"/>
                <a:ea typeface="Questrial"/>
                <a:cs typeface="Questrial"/>
                <a:sym typeface="Quest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Questrial"/>
                <a:ea typeface="Questrial"/>
                <a:cs typeface="Questrial"/>
                <a:sym typeface="Quest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Questrial"/>
                <a:ea typeface="Questrial"/>
                <a:cs typeface="Questrial"/>
                <a:sym typeface="Quest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Questrial"/>
                <a:ea typeface="Questrial"/>
                <a:cs typeface="Questrial"/>
                <a:sym typeface="Questrial"/>
              </a:defRPr>
            </a:lvl9pPr>
          </a:lstStyle>
          <a:p>
            <a:endParaRPr/>
          </a:p>
        </p:txBody>
      </p:sp>
      <p:sp>
        <p:nvSpPr>
          <p:cNvPr id="17" name="Google Shape;17;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Questrial"/>
                <a:ea typeface="Questrial"/>
                <a:cs typeface="Questrial"/>
                <a:sym typeface="Questrial"/>
              </a:defRPr>
            </a:lvl1pPr>
            <a:lvl2pPr marR="0" lvl="1"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R="0" lvl="2"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R="0" lvl="3"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R="0" lvl="4"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R="0" lvl="5"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R="0" lvl="6"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R="0" lvl="7"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R="0" lvl="8"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18" name="Google Shape;18;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Questrial"/>
                <a:ea typeface="Questrial"/>
                <a:cs typeface="Questrial"/>
                <a:sym typeface="Questrial"/>
              </a:defRPr>
            </a:lvl1pPr>
            <a:lvl2pPr marR="0" lvl="1"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R="0" lvl="2"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R="0" lvl="3"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R="0" lvl="4"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R="0" lvl="5"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R="0" lvl="6"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R="0" lvl="7"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R="0" lvl="8"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19" name="Google Shape;19;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Questrial"/>
                <a:ea typeface="Questrial"/>
                <a:cs typeface="Questrial"/>
                <a:sym typeface="Questrial"/>
              </a:defRPr>
            </a:lvl1pPr>
            <a:lvl2pPr marL="0" marR="0" lvl="1" indent="0" algn="l" rtl="0">
              <a:spcBef>
                <a:spcPts val="0"/>
              </a:spcBef>
              <a:buNone/>
              <a:defRPr sz="1800">
                <a:solidFill>
                  <a:schemeClr val="dk1"/>
                </a:solidFill>
                <a:latin typeface="Questrial"/>
                <a:ea typeface="Questrial"/>
                <a:cs typeface="Questrial"/>
                <a:sym typeface="Questrial"/>
              </a:defRPr>
            </a:lvl2pPr>
            <a:lvl3pPr marL="0" marR="0" lvl="2" indent="0" algn="l" rtl="0">
              <a:spcBef>
                <a:spcPts val="0"/>
              </a:spcBef>
              <a:buNone/>
              <a:defRPr sz="1800">
                <a:solidFill>
                  <a:schemeClr val="dk1"/>
                </a:solidFill>
                <a:latin typeface="Questrial"/>
                <a:ea typeface="Questrial"/>
                <a:cs typeface="Questrial"/>
                <a:sym typeface="Questrial"/>
              </a:defRPr>
            </a:lvl3pPr>
            <a:lvl4pPr marL="0" marR="0" lvl="3" indent="0" algn="l" rtl="0">
              <a:spcBef>
                <a:spcPts val="0"/>
              </a:spcBef>
              <a:buNone/>
              <a:defRPr sz="1800">
                <a:solidFill>
                  <a:schemeClr val="dk1"/>
                </a:solidFill>
                <a:latin typeface="Questrial"/>
                <a:ea typeface="Questrial"/>
                <a:cs typeface="Questrial"/>
                <a:sym typeface="Questrial"/>
              </a:defRPr>
            </a:lvl4pPr>
            <a:lvl5pPr marL="0" marR="0" lvl="4" indent="0" algn="l" rtl="0">
              <a:spcBef>
                <a:spcPts val="0"/>
              </a:spcBef>
              <a:buNone/>
              <a:defRPr sz="1800">
                <a:solidFill>
                  <a:schemeClr val="dk1"/>
                </a:solidFill>
                <a:latin typeface="Questrial"/>
                <a:ea typeface="Questrial"/>
                <a:cs typeface="Questrial"/>
                <a:sym typeface="Questrial"/>
              </a:defRPr>
            </a:lvl5pPr>
            <a:lvl6pPr marL="0" marR="0" lvl="5" indent="0" algn="l" rtl="0">
              <a:spcBef>
                <a:spcPts val="0"/>
              </a:spcBef>
              <a:buNone/>
              <a:defRPr sz="1800">
                <a:solidFill>
                  <a:schemeClr val="dk1"/>
                </a:solidFill>
                <a:latin typeface="Questrial"/>
                <a:ea typeface="Questrial"/>
                <a:cs typeface="Questrial"/>
                <a:sym typeface="Questrial"/>
              </a:defRPr>
            </a:lvl6pPr>
            <a:lvl7pPr marL="0" marR="0" lvl="6" indent="0" algn="l" rtl="0">
              <a:spcBef>
                <a:spcPts val="0"/>
              </a:spcBef>
              <a:buNone/>
              <a:defRPr sz="1800">
                <a:solidFill>
                  <a:schemeClr val="dk1"/>
                </a:solidFill>
                <a:latin typeface="Questrial"/>
                <a:ea typeface="Questrial"/>
                <a:cs typeface="Questrial"/>
                <a:sym typeface="Questrial"/>
              </a:defRPr>
            </a:lvl7pPr>
            <a:lvl8pPr marL="0" marR="0" lvl="7" indent="0" algn="l" rtl="0">
              <a:spcBef>
                <a:spcPts val="0"/>
              </a:spcBef>
              <a:buNone/>
              <a:defRPr sz="1800">
                <a:solidFill>
                  <a:schemeClr val="dk1"/>
                </a:solidFill>
                <a:latin typeface="Questrial"/>
                <a:ea typeface="Questrial"/>
                <a:cs typeface="Questrial"/>
                <a:sym typeface="Questrial"/>
              </a:defRPr>
            </a:lvl8pPr>
            <a:lvl9pPr marL="0" marR="0" lvl="8" indent="0" algn="l" rtl="0">
              <a:spcBef>
                <a:spcPts val="0"/>
              </a:spcBef>
              <a:buNone/>
              <a:defRPr sz="1800">
                <a:solidFill>
                  <a:schemeClr val="dk1"/>
                </a:solidFill>
                <a:latin typeface="Questrial"/>
                <a:ea typeface="Questrial"/>
                <a:cs typeface="Questrial"/>
                <a:sym typeface="Quest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Questrial"/>
              <a:buNone/>
              <a:defRPr sz="4400" b="0" i="0" u="none" strike="noStrike" cap="none">
                <a:solidFill>
                  <a:schemeClr val="dk1"/>
                </a:solidFill>
                <a:latin typeface="Questrial"/>
                <a:ea typeface="Questrial"/>
                <a:cs typeface="Questrial"/>
                <a:sym typeface="Quest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 name="Google Shape;22;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estrial"/>
                <a:ea typeface="Questrial"/>
                <a:cs typeface="Questrial"/>
                <a:sym typeface="Quest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estrial"/>
                <a:ea typeface="Questrial"/>
                <a:cs typeface="Questrial"/>
                <a:sym typeface="Quest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estrial"/>
                <a:ea typeface="Questrial"/>
                <a:cs typeface="Questrial"/>
                <a:sym typeface="Quest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estrial"/>
                <a:ea typeface="Questrial"/>
                <a:cs typeface="Questrial"/>
                <a:sym typeface="Quest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estrial"/>
                <a:ea typeface="Questrial"/>
                <a:cs typeface="Questrial"/>
                <a:sym typeface="Quest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estrial"/>
                <a:ea typeface="Questrial"/>
                <a:cs typeface="Questrial"/>
                <a:sym typeface="Quest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estrial"/>
                <a:ea typeface="Questrial"/>
                <a:cs typeface="Questrial"/>
                <a:sym typeface="Quest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estrial"/>
                <a:ea typeface="Questrial"/>
                <a:cs typeface="Questrial"/>
                <a:sym typeface="Quest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23" name="Google Shape;23;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Questrial"/>
                <a:ea typeface="Questrial"/>
                <a:cs typeface="Questrial"/>
                <a:sym typeface="Questrial"/>
              </a:defRPr>
            </a:lvl1pPr>
            <a:lvl2pPr marR="0" lvl="1"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R="0" lvl="2"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R="0" lvl="3"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R="0" lvl="4"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R="0" lvl="5"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R="0" lvl="6"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R="0" lvl="7"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R="0" lvl="8"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24" name="Google Shape;24;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Questrial"/>
                <a:ea typeface="Questrial"/>
                <a:cs typeface="Questrial"/>
                <a:sym typeface="Questrial"/>
              </a:defRPr>
            </a:lvl1pPr>
            <a:lvl2pPr marR="0" lvl="1"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R="0" lvl="2"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R="0" lvl="3"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R="0" lvl="4"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R="0" lvl="5"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R="0" lvl="6"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R="0" lvl="7"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R="0" lvl="8"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25" name="Google Shape;25;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Questrial"/>
                <a:ea typeface="Questrial"/>
                <a:cs typeface="Questrial"/>
                <a:sym typeface="Questrial"/>
              </a:defRPr>
            </a:lvl1pPr>
            <a:lvl2pPr marL="0" marR="0" lvl="1" indent="0" algn="l" rtl="0">
              <a:spcBef>
                <a:spcPts val="0"/>
              </a:spcBef>
              <a:buNone/>
              <a:defRPr sz="1800">
                <a:solidFill>
                  <a:schemeClr val="dk1"/>
                </a:solidFill>
                <a:latin typeface="Questrial"/>
                <a:ea typeface="Questrial"/>
                <a:cs typeface="Questrial"/>
                <a:sym typeface="Questrial"/>
              </a:defRPr>
            </a:lvl2pPr>
            <a:lvl3pPr marL="0" marR="0" lvl="2" indent="0" algn="l" rtl="0">
              <a:spcBef>
                <a:spcPts val="0"/>
              </a:spcBef>
              <a:buNone/>
              <a:defRPr sz="1800">
                <a:solidFill>
                  <a:schemeClr val="dk1"/>
                </a:solidFill>
                <a:latin typeface="Questrial"/>
                <a:ea typeface="Questrial"/>
                <a:cs typeface="Questrial"/>
                <a:sym typeface="Questrial"/>
              </a:defRPr>
            </a:lvl3pPr>
            <a:lvl4pPr marL="0" marR="0" lvl="3" indent="0" algn="l" rtl="0">
              <a:spcBef>
                <a:spcPts val="0"/>
              </a:spcBef>
              <a:buNone/>
              <a:defRPr sz="1800">
                <a:solidFill>
                  <a:schemeClr val="dk1"/>
                </a:solidFill>
                <a:latin typeface="Questrial"/>
                <a:ea typeface="Questrial"/>
                <a:cs typeface="Questrial"/>
                <a:sym typeface="Questrial"/>
              </a:defRPr>
            </a:lvl4pPr>
            <a:lvl5pPr marL="0" marR="0" lvl="4" indent="0" algn="l" rtl="0">
              <a:spcBef>
                <a:spcPts val="0"/>
              </a:spcBef>
              <a:buNone/>
              <a:defRPr sz="1800">
                <a:solidFill>
                  <a:schemeClr val="dk1"/>
                </a:solidFill>
                <a:latin typeface="Questrial"/>
                <a:ea typeface="Questrial"/>
                <a:cs typeface="Questrial"/>
                <a:sym typeface="Questrial"/>
              </a:defRPr>
            </a:lvl5pPr>
            <a:lvl6pPr marL="0" marR="0" lvl="5" indent="0" algn="l" rtl="0">
              <a:spcBef>
                <a:spcPts val="0"/>
              </a:spcBef>
              <a:buNone/>
              <a:defRPr sz="1800">
                <a:solidFill>
                  <a:schemeClr val="dk1"/>
                </a:solidFill>
                <a:latin typeface="Questrial"/>
                <a:ea typeface="Questrial"/>
                <a:cs typeface="Questrial"/>
                <a:sym typeface="Questrial"/>
              </a:defRPr>
            </a:lvl6pPr>
            <a:lvl7pPr marL="0" marR="0" lvl="6" indent="0" algn="l" rtl="0">
              <a:spcBef>
                <a:spcPts val="0"/>
              </a:spcBef>
              <a:buNone/>
              <a:defRPr sz="1800">
                <a:solidFill>
                  <a:schemeClr val="dk1"/>
                </a:solidFill>
                <a:latin typeface="Questrial"/>
                <a:ea typeface="Questrial"/>
                <a:cs typeface="Questrial"/>
                <a:sym typeface="Questrial"/>
              </a:defRPr>
            </a:lvl7pPr>
            <a:lvl8pPr marL="0" marR="0" lvl="7" indent="0" algn="l" rtl="0">
              <a:spcBef>
                <a:spcPts val="0"/>
              </a:spcBef>
              <a:buNone/>
              <a:defRPr sz="1800">
                <a:solidFill>
                  <a:schemeClr val="dk1"/>
                </a:solidFill>
                <a:latin typeface="Questrial"/>
                <a:ea typeface="Questrial"/>
                <a:cs typeface="Questrial"/>
                <a:sym typeface="Questrial"/>
              </a:defRPr>
            </a:lvl8pPr>
            <a:lvl9pPr marL="0" marR="0" lvl="8" indent="0" algn="l" rtl="0">
              <a:spcBef>
                <a:spcPts val="0"/>
              </a:spcBef>
              <a:buNone/>
              <a:defRPr sz="1800">
                <a:solidFill>
                  <a:schemeClr val="dk1"/>
                </a:solidFill>
                <a:latin typeface="Questrial"/>
                <a:ea typeface="Questrial"/>
                <a:cs typeface="Questrial"/>
                <a:sym typeface="Quest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26"/>
        <p:cNvGrpSpPr/>
        <p:nvPr/>
      </p:nvGrpSpPr>
      <p:grpSpPr>
        <a:xfrm>
          <a:off x="0" y="0"/>
          <a:ext cx="0" cy="0"/>
          <a:chOff x="0" y="0"/>
          <a:chExt cx="0" cy="0"/>
        </a:xfrm>
      </p:grpSpPr>
      <p:sp>
        <p:nvSpPr>
          <p:cNvPr id="27" name="Google Shape;27;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Questrial"/>
                <a:ea typeface="Questrial"/>
                <a:cs typeface="Questrial"/>
                <a:sym typeface="Questrial"/>
              </a:defRPr>
            </a:lvl1pPr>
            <a:lvl2pPr marR="0" lvl="1"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R="0" lvl="2"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R="0" lvl="3"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R="0" lvl="4"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R="0" lvl="5"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R="0" lvl="6"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R="0" lvl="7"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R="0" lvl="8"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28" name="Google Shape;28;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Questrial"/>
                <a:ea typeface="Questrial"/>
                <a:cs typeface="Questrial"/>
                <a:sym typeface="Questrial"/>
              </a:defRPr>
            </a:lvl1pPr>
            <a:lvl2pPr marR="0" lvl="1"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R="0" lvl="2"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R="0" lvl="3"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R="0" lvl="4"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R="0" lvl="5"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R="0" lvl="6"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R="0" lvl="7"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R="0" lvl="8"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29" name="Google Shape;2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Questrial"/>
                <a:ea typeface="Questrial"/>
                <a:cs typeface="Questrial"/>
                <a:sym typeface="Questrial"/>
              </a:defRPr>
            </a:lvl1pPr>
            <a:lvl2pPr marL="0" marR="0" lvl="1" indent="0" algn="l" rtl="0">
              <a:spcBef>
                <a:spcPts val="0"/>
              </a:spcBef>
              <a:buNone/>
              <a:defRPr sz="1800">
                <a:solidFill>
                  <a:schemeClr val="dk1"/>
                </a:solidFill>
                <a:latin typeface="Questrial"/>
                <a:ea typeface="Questrial"/>
                <a:cs typeface="Questrial"/>
                <a:sym typeface="Questrial"/>
              </a:defRPr>
            </a:lvl2pPr>
            <a:lvl3pPr marL="0" marR="0" lvl="2" indent="0" algn="l" rtl="0">
              <a:spcBef>
                <a:spcPts val="0"/>
              </a:spcBef>
              <a:buNone/>
              <a:defRPr sz="1800">
                <a:solidFill>
                  <a:schemeClr val="dk1"/>
                </a:solidFill>
                <a:latin typeface="Questrial"/>
                <a:ea typeface="Questrial"/>
                <a:cs typeface="Questrial"/>
                <a:sym typeface="Questrial"/>
              </a:defRPr>
            </a:lvl3pPr>
            <a:lvl4pPr marL="0" marR="0" lvl="3" indent="0" algn="l" rtl="0">
              <a:spcBef>
                <a:spcPts val="0"/>
              </a:spcBef>
              <a:buNone/>
              <a:defRPr sz="1800">
                <a:solidFill>
                  <a:schemeClr val="dk1"/>
                </a:solidFill>
                <a:latin typeface="Questrial"/>
                <a:ea typeface="Questrial"/>
                <a:cs typeface="Questrial"/>
                <a:sym typeface="Questrial"/>
              </a:defRPr>
            </a:lvl4pPr>
            <a:lvl5pPr marL="0" marR="0" lvl="4" indent="0" algn="l" rtl="0">
              <a:spcBef>
                <a:spcPts val="0"/>
              </a:spcBef>
              <a:buNone/>
              <a:defRPr sz="1800">
                <a:solidFill>
                  <a:schemeClr val="dk1"/>
                </a:solidFill>
                <a:latin typeface="Questrial"/>
                <a:ea typeface="Questrial"/>
                <a:cs typeface="Questrial"/>
                <a:sym typeface="Questrial"/>
              </a:defRPr>
            </a:lvl5pPr>
            <a:lvl6pPr marL="0" marR="0" lvl="5" indent="0" algn="l" rtl="0">
              <a:spcBef>
                <a:spcPts val="0"/>
              </a:spcBef>
              <a:buNone/>
              <a:defRPr sz="1800">
                <a:solidFill>
                  <a:schemeClr val="dk1"/>
                </a:solidFill>
                <a:latin typeface="Questrial"/>
                <a:ea typeface="Questrial"/>
                <a:cs typeface="Questrial"/>
                <a:sym typeface="Questrial"/>
              </a:defRPr>
            </a:lvl6pPr>
            <a:lvl7pPr marL="0" marR="0" lvl="6" indent="0" algn="l" rtl="0">
              <a:spcBef>
                <a:spcPts val="0"/>
              </a:spcBef>
              <a:buNone/>
              <a:defRPr sz="1800">
                <a:solidFill>
                  <a:schemeClr val="dk1"/>
                </a:solidFill>
                <a:latin typeface="Questrial"/>
                <a:ea typeface="Questrial"/>
                <a:cs typeface="Questrial"/>
                <a:sym typeface="Questrial"/>
              </a:defRPr>
            </a:lvl7pPr>
            <a:lvl8pPr marL="0" marR="0" lvl="7" indent="0" algn="l" rtl="0">
              <a:spcBef>
                <a:spcPts val="0"/>
              </a:spcBef>
              <a:buNone/>
              <a:defRPr sz="1800">
                <a:solidFill>
                  <a:schemeClr val="dk1"/>
                </a:solidFill>
                <a:latin typeface="Questrial"/>
                <a:ea typeface="Questrial"/>
                <a:cs typeface="Questrial"/>
                <a:sym typeface="Questrial"/>
              </a:defRPr>
            </a:lvl8pPr>
            <a:lvl9pPr marL="0" marR="0" lvl="8" indent="0" algn="l" rtl="0">
              <a:spcBef>
                <a:spcPts val="0"/>
              </a:spcBef>
              <a:buNone/>
              <a:defRPr sz="1800">
                <a:solidFill>
                  <a:schemeClr val="dk1"/>
                </a:solidFill>
                <a:latin typeface="Questrial"/>
                <a:ea typeface="Questrial"/>
                <a:cs typeface="Questrial"/>
                <a:sym typeface="Quest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6000"/>
              <a:buFont typeface="Questrial"/>
              <a:buNone/>
              <a:defRPr sz="6000" b="0" i="0" u="none" strike="noStrike" cap="none">
                <a:solidFill>
                  <a:schemeClr val="dk1"/>
                </a:solidFill>
                <a:latin typeface="Questrial"/>
                <a:ea typeface="Questrial"/>
                <a:cs typeface="Questrial"/>
                <a:sym typeface="Quest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 name="Google Shape;32;p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Questrial"/>
                <a:ea typeface="Questrial"/>
                <a:cs typeface="Questrial"/>
                <a:sym typeface="Questrial"/>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Questrial"/>
                <a:ea typeface="Questrial"/>
                <a:cs typeface="Questrial"/>
                <a:sym typeface="Questrial"/>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Questrial"/>
                <a:ea typeface="Questrial"/>
                <a:cs typeface="Questrial"/>
                <a:sym typeface="Questrial"/>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Questrial"/>
                <a:ea typeface="Questrial"/>
                <a:cs typeface="Questrial"/>
                <a:sym typeface="Questrial"/>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Questrial"/>
                <a:ea typeface="Questrial"/>
                <a:cs typeface="Questrial"/>
                <a:sym typeface="Questrial"/>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Questrial"/>
                <a:ea typeface="Questrial"/>
                <a:cs typeface="Questrial"/>
                <a:sym typeface="Questrial"/>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Questrial"/>
                <a:ea typeface="Questrial"/>
                <a:cs typeface="Questrial"/>
                <a:sym typeface="Questrial"/>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Questrial"/>
                <a:ea typeface="Questrial"/>
                <a:cs typeface="Questrial"/>
                <a:sym typeface="Questrial"/>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Questrial"/>
                <a:ea typeface="Questrial"/>
                <a:cs typeface="Questrial"/>
                <a:sym typeface="Questrial"/>
              </a:defRPr>
            </a:lvl9pPr>
          </a:lstStyle>
          <a:p>
            <a:endParaRPr/>
          </a:p>
        </p:txBody>
      </p:sp>
      <p:sp>
        <p:nvSpPr>
          <p:cNvPr id="33" name="Google Shape;33;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Questrial"/>
                <a:ea typeface="Questrial"/>
                <a:cs typeface="Questrial"/>
                <a:sym typeface="Questrial"/>
              </a:defRPr>
            </a:lvl1pPr>
            <a:lvl2pPr marR="0" lvl="1"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R="0" lvl="2"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R="0" lvl="3"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R="0" lvl="4"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R="0" lvl="5"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R="0" lvl="6"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R="0" lvl="7"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R="0" lvl="8"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34" name="Google Shape;34;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Questrial"/>
                <a:ea typeface="Questrial"/>
                <a:cs typeface="Questrial"/>
                <a:sym typeface="Questrial"/>
              </a:defRPr>
            </a:lvl1pPr>
            <a:lvl2pPr marR="0" lvl="1"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R="0" lvl="2"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R="0" lvl="3"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R="0" lvl="4"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R="0" lvl="5"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R="0" lvl="6"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R="0" lvl="7"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R="0" lvl="8"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35" name="Google Shape;35;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Questrial"/>
                <a:ea typeface="Questrial"/>
                <a:cs typeface="Questrial"/>
                <a:sym typeface="Questrial"/>
              </a:defRPr>
            </a:lvl1pPr>
            <a:lvl2pPr marL="0" marR="0" lvl="1" indent="0" algn="l" rtl="0">
              <a:spcBef>
                <a:spcPts val="0"/>
              </a:spcBef>
              <a:buNone/>
              <a:defRPr sz="1800">
                <a:solidFill>
                  <a:schemeClr val="dk1"/>
                </a:solidFill>
                <a:latin typeface="Questrial"/>
                <a:ea typeface="Questrial"/>
                <a:cs typeface="Questrial"/>
                <a:sym typeface="Questrial"/>
              </a:defRPr>
            </a:lvl2pPr>
            <a:lvl3pPr marL="0" marR="0" lvl="2" indent="0" algn="l" rtl="0">
              <a:spcBef>
                <a:spcPts val="0"/>
              </a:spcBef>
              <a:buNone/>
              <a:defRPr sz="1800">
                <a:solidFill>
                  <a:schemeClr val="dk1"/>
                </a:solidFill>
                <a:latin typeface="Questrial"/>
                <a:ea typeface="Questrial"/>
                <a:cs typeface="Questrial"/>
                <a:sym typeface="Questrial"/>
              </a:defRPr>
            </a:lvl3pPr>
            <a:lvl4pPr marL="0" marR="0" lvl="3" indent="0" algn="l" rtl="0">
              <a:spcBef>
                <a:spcPts val="0"/>
              </a:spcBef>
              <a:buNone/>
              <a:defRPr sz="1800">
                <a:solidFill>
                  <a:schemeClr val="dk1"/>
                </a:solidFill>
                <a:latin typeface="Questrial"/>
                <a:ea typeface="Questrial"/>
                <a:cs typeface="Questrial"/>
                <a:sym typeface="Questrial"/>
              </a:defRPr>
            </a:lvl4pPr>
            <a:lvl5pPr marL="0" marR="0" lvl="4" indent="0" algn="l" rtl="0">
              <a:spcBef>
                <a:spcPts val="0"/>
              </a:spcBef>
              <a:buNone/>
              <a:defRPr sz="1800">
                <a:solidFill>
                  <a:schemeClr val="dk1"/>
                </a:solidFill>
                <a:latin typeface="Questrial"/>
                <a:ea typeface="Questrial"/>
                <a:cs typeface="Questrial"/>
                <a:sym typeface="Questrial"/>
              </a:defRPr>
            </a:lvl5pPr>
            <a:lvl6pPr marL="0" marR="0" lvl="5" indent="0" algn="l" rtl="0">
              <a:spcBef>
                <a:spcPts val="0"/>
              </a:spcBef>
              <a:buNone/>
              <a:defRPr sz="1800">
                <a:solidFill>
                  <a:schemeClr val="dk1"/>
                </a:solidFill>
                <a:latin typeface="Questrial"/>
                <a:ea typeface="Questrial"/>
                <a:cs typeface="Questrial"/>
                <a:sym typeface="Questrial"/>
              </a:defRPr>
            </a:lvl6pPr>
            <a:lvl7pPr marL="0" marR="0" lvl="6" indent="0" algn="l" rtl="0">
              <a:spcBef>
                <a:spcPts val="0"/>
              </a:spcBef>
              <a:buNone/>
              <a:defRPr sz="1800">
                <a:solidFill>
                  <a:schemeClr val="dk1"/>
                </a:solidFill>
                <a:latin typeface="Questrial"/>
                <a:ea typeface="Questrial"/>
                <a:cs typeface="Questrial"/>
                <a:sym typeface="Questrial"/>
              </a:defRPr>
            </a:lvl7pPr>
            <a:lvl8pPr marL="0" marR="0" lvl="7" indent="0" algn="l" rtl="0">
              <a:spcBef>
                <a:spcPts val="0"/>
              </a:spcBef>
              <a:buNone/>
              <a:defRPr sz="1800">
                <a:solidFill>
                  <a:schemeClr val="dk1"/>
                </a:solidFill>
                <a:latin typeface="Questrial"/>
                <a:ea typeface="Questrial"/>
                <a:cs typeface="Questrial"/>
                <a:sym typeface="Questrial"/>
              </a:defRPr>
            </a:lvl8pPr>
            <a:lvl9pPr marL="0" marR="0" lvl="8" indent="0" algn="l" rtl="0">
              <a:spcBef>
                <a:spcPts val="0"/>
              </a:spcBef>
              <a:buNone/>
              <a:defRPr sz="1800">
                <a:solidFill>
                  <a:schemeClr val="dk1"/>
                </a:solidFill>
                <a:latin typeface="Questrial"/>
                <a:ea typeface="Questrial"/>
                <a:cs typeface="Questrial"/>
                <a:sym typeface="Quest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Questrial"/>
              <a:buNone/>
              <a:defRPr sz="4400" b="0" i="0" u="none" strike="noStrike" cap="none">
                <a:solidFill>
                  <a:schemeClr val="dk1"/>
                </a:solidFill>
                <a:latin typeface="Questrial"/>
                <a:ea typeface="Questrial"/>
                <a:cs typeface="Questrial"/>
                <a:sym typeface="Quest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 name="Google Shape;38;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estrial"/>
                <a:ea typeface="Questrial"/>
                <a:cs typeface="Questrial"/>
                <a:sym typeface="Quest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estrial"/>
                <a:ea typeface="Questrial"/>
                <a:cs typeface="Questrial"/>
                <a:sym typeface="Quest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estrial"/>
                <a:ea typeface="Questrial"/>
                <a:cs typeface="Questrial"/>
                <a:sym typeface="Quest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estrial"/>
                <a:ea typeface="Questrial"/>
                <a:cs typeface="Questrial"/>
                <a:sym typeface="Quest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estrial"/>
                <a:ea typeface="Questrial"/>
                <a:cs typeface="Questrial"/>
                <a:sym typeface="Quest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estrial"/>
                <a:ea typeface="Questrial"/>
                <a:cs typeface="Questrial"/>
                <a:sym typeface="Quest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estrial"/>
                <a:ea typeface="Questrial"/>
                <a:cs typeface="Questrial"/>
                <a:sym typeface="Quest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estrial"/>
                <a:ea typeface="Questrial"/>
                <a:cs typeface="Questrial"/>
                <a:sym typeface="Quest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9" name="Google Shape;39;p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estrial"/>
                <a:ea typeface="Questrial"/>
                <a:cs typeface="Questrial"/>
                <a:sym typeface="Quest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estrial"/>
                <a:ea typeface="Questrial"/>
                <a:cs typeface="Questrial"/>
                <a:sym typeface="Quest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estrial"/>
                <a:ea typeface="Questrial"/>
                <a:cs typeface="Questrial"/>
                <a:sym typeface="Quest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estrial"/>
                <a:ea typeface="Questrial"/>
                <a:cs typeface="Questrial"/>
                <a:sym typeface="Quest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estrial"/>
                <a:ea typeface="Questrial"/>
                <a:cs typeface="Questrial"/>
                <a:sym typeface="Quest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estrial"/>
                <a:ea typeface="Questrial"/>
                <a:cs typeface="Questrial"/>
                <a:sym typeface="Quest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estrial"/>
                <a:ea typeface="Questrial"/>
                <a:cs typeface="Questrial"/>
                <a:sym typeface="Quest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estrial"/>
                <a:ea typeface="Questrial"/>
                <a:cs typeface="Questrial"/>
                <a:sym typeface="Quest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0" name="Google Shape;40;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Questrial"/>
                <a:ea typeface="Questrial"/>
                <a:cs typeface="Questrial"/>
                <a:sym typeface="Questrial"/>
              </a:defRPr>
            </a:lvl1pPr>
            <a:lvl2pPr marR="0" lvl="1"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R="0" lvl="2"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R="0" lvl="3"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R="0" lvl="4"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R="0" lvl="5"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R="0" lvl="6"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R="0" lvl="7"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R="0" lvl="8"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41" name="Google Shape;41;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Questrial"/>
                <a:ea typeface="Questrial"/>
                <a:cs typeface="Questrial"/>
                <a:sym typeface="Questrial"/>
              </a:defRPr>
            </a:lvl1pPr>
            <a:lvl2pPr marR="0" lvl="1"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R="0" lvl="2"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R="0" lvl="3"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R="0" lvl="4"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R="0" lvl="5"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R="0" lvl="6"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R="0" lvl="7"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R="0" lvl="8"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42" name="Google Shape;42;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Questrial"/>
                <a:ea typeface="Questrial"/>
                <a:cs typeface="Questrial"/>
                <a:sym typeface="Questrial"/>
              </a:defRPr>
            </a:lvl1pPr>
            <a:lvl2pPr marL="0" marR="0" lvl="1" indent="0" algn="l" rtl="0">
              <a:spcBef>
                <a:spcPts val="0"/>
              </a:spcBef>
              <a:buNone/>
              <a:defRPr sz="1800">
                <a:solidFill>
                  <a:schemeClr val="dk1"/>
                </a:solidFill>
                <a:latin typeface="Questrial"/>
                <a:ea typeface="Questrial"/>
                <a:cs typeface="Questrial"/>
                <a:sym typeface="Questrial"/>
              </a:defRPr>
            </a:lvl2pPr>
            <a:lvl3pPr marL="0" marR="0" lvl="2" indent="0" algn="l" rtl="0">
              <a:spcBef>
                <a:spcPts val="0"/>
              </a:spcBef>
              <a:buNone/>
              <a:defRPr sz="1800">
                <a:solidFill>
                  <a:schemeClr val="dk1"/>
                </a:solidFill>
                <a:latin typeface="Questrial"/>
                <a:ea typeface="Questrial"/>
                <a:cs typeface="Questrial"/>
                <a:sym typeface="Questrial"/>
              </a:defRPr>
            </a:lvl3pPr>
            <a:lvl4pPr marL="0" marR="0" lvl="3" indent="0" algn="l" rtl="0">
              <a:spcBef>
                <a:spcPts val="0"/>
              </a:spcBef>
              <a:buNone/>
              <a:defRPr sz="1800">
                <a:solidFill>
                  <a:schemeClr val="dk1"/>
                </a:solidFill>
                <a:latin typeface="Questrial"/>
                <a:ea typeface="Questrial"/>
                <a:cs typeface="Questrial"/>
                <a:sym typeface="Questrial"/>
              </a:defRPr>
            </a:lvl4pPr>
            <a:lvl5pPr marL="0" marR="0" lvl="4" indent="0" algn="l" rtl="0">
              <a:spcBef>
                <a:spcPts val="0"/>
              </a:spcBef>
              <a:buNone/>
              <a:defRPr sz="1800">
                <a:solidFill>
                  <a:schemeClr val="dk1"/>
                </a:solidFill>
                <a:latin typeface="Questrial"/>
                <a:ea typeface="Questrial"/>
                <a:cs typeface="Questrial"/>
                <a:sym typeface="Questrial"/>
              </a:defRPr>
            </a:lvl5pPr>
            <a:lvl6pPr marL="0" marR="0" lvl="5" indent="0" algn="l" rtl="0">
              <a:spcBef>
                <a:spcPts val="0"/>
              </a:spcBef>
              <a:buNone/>
              <a:defRPr sz="1800">
                <a:solidFill>
                  <a:schemeClr val="dk1"/>
                </a:solidFill>
                <a:latin typeface="Questrial"/>
                <a:ea typeface="Questrial"/>
                <a:cs typeface="Questrial"/>
                <a:sym typeface="Questrial"/>
              </a:defRPr>
            </a:lvl6pPr>
            <a:lvl7pPr marL="0" marR="0" lvl="6" indent="0" algn="l" rtl="0">
              <a:spcBef>
                <a:spcPts val="0"/>
              </a:spcBef>
              <a:buNone/>
              <a:defRPr sz="1800">
                <a:solidFill>
                  <a:schemeClr val="dk1"/>
                </a:solidFill>
                <a:latin typeface="Questrial"/>
                <a:ea typeface="Questrial"/>
                <a:cs typeface="Questrial"/>
                <a:sym typeface="Questrial"/>
              </a:defRPr>
            </a:lvl7pPr>
            <a:lvl8pPr marL="0" marR="0" lvl="7" indent="0" algn="l" rtl="0">
              <a:spcBef>
                <a:spcPts val="0"/>
              </a:spcBef>
              <a:buNone/>
              <a:defRPr sz="1800">
                <a:solidFill>
                  <a:schemeClr val="dk1"/>
                </a:solidFill>
                <a:latin typeface="Questrial"/>
                <a:ea typeface="Questrial"/>
                <a:cs typeface="Questrial"/>
                <a:sym typeface="Questrial"/>
              </a:defRPr>
            </a:lvl8pPr>
            <a:lvl9pPr marL="0" marR="0" lvl="8" indent="0" algn="l" rtl="0">
              <a:spcBef>
                <a:spcPts val="0"/>
              </a:spcBef>
              <a:buNone/>
              <a:defRPr sz="1800">
                <a:solidFill>
                  <a:schemeClr val="dk1"/>
                </a:solidFill>
                <a:latin typeface="Questrial"/>
                <a:ea typeface="Questrial"/>
                <a:cs typeface="Questrial"/>
                <a:sym typeface="Quest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43"/>
        <p:cNvGrpSpPr/>
        <p:nvPr/>
      </p:nvGrpSpPr>
      <p:grpSpPr>
        <a:xfrm>
          <a:off x="0" y="0"/>
          <a:ext cx="0" cy="0"/>
          <a:chOff x="0" y="0"/>
          <a:chExt cx="0" cy="0"/>
        </a:xfrm>
      </p:grpSpPr>
      <p:sp>
        <p:nvSpPr>
          <p:cNvPr id="44" name="Google Shape;44;p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Questrial"/>
              <a:buNone/>
              <a:defRPr sz="4400" b="0" i="0" u="none" strike="noStrike" cap="none">
                <a:solidFill>
                  <a:schemeClr val="dk1"/>
                </a:solidFill>
                <a:latin typeface="Questrial"/>
                <a:ea typeface="Questrial"/>
                <a:cs typeface="Questrial"/>
                <a:sym typeface="Quest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5" name="Google Shape;45;p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Questrial"/>
                <a:ea typeface="Questrial"/>
                <a:cs typeface="Questrial"/>
                <a:sym typeface="Quest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Questrial"/>
                <a:ea typeface="Questrial"/>
                <a:cs typeface="Questrial"/>
                <a:sym typeface="Quest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Questrial"/>
                <a:ea typeface="Questrial"/>
                <a:cs typeface="Questrial"/>
                <a:sym typeface="Quest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Questrial"/>
                <a:ea typeface="Questrial"/>
                <a:cs typeface="Questrial"/>
                <a:sym typeface="Quest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Questrial"/>
                <a:ea typeface="Questrial"/>
                <a:cs typeface="Questrial"/>
                <a:sym typeface="Quest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Questrial"/>
                <a:ea typeface="Questrial"/>
                <a:cs typeface="Questrial"/>
                <a:sym typeface="Quest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Questrial"/>
                <a:ea typeface="Questrial"/>
                <a:cs typeface="Questrial"/>
                <a:sym typeface="Quest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Questrial"/>
                <a:ea typeface="Questrial"/>
                <a:cs typeface="Questrial"/>
                <a:sym typeface="Quest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Questrial"/>
                <a:ea typeface="Questrial"/>
                <a:cs typeface="Questrial"/>
                <a:sym typeface="Questrial"/>
              </a:defRPr>
            </a:lvl9pPr>
          </a:lstStyle>
          <a:p>
            <a:endParaRPr/>
          </a:p>
        </p:txBody>
      </p:sp>
      <p:sp>
        <p:nvSpPr>
          <p:cNvPr id="46" name="Google Shape;46;p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estrial"/>
                <a:ea typeface="Questrial"/>
                <a:cs typeface="Questrial"/>
                <a:sym typeface="Quest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estrial"/>
                <a:ea typeface="Questrial"/>
                <a:cs typeface="Questrial"/>
                <a:sym typeface="Quest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estrial"/>
                <a:ea typeface="Questrial"/>
                <a:cs typeface="Questrial"/>
                <a:sym typeface="Quest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estrial"/>
                <a:ea typeface="Questrial"/>
                <a:cs typeface="Questrial"/>
                <a:sym typeface="Quest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estrial"/>
                <a:ea typeface="Questrial"/>
                <a:cs typeface="Questrial"/>
                <a:sym typeface="Quest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estrial"/>
                <a:ea typeface="Questrial"/>
                <a:cs typeface="Questrial"/>
                <a:sym typeface="Quest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estrial"/>
                <a:ea typeface="Questrial"/>
                <a:cs typeface="Questrial"/>
                <a:sym typeface="Quest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estrial"/>
                <a:ea typeface="Questrial"/>
                <a:cs typeface="Questrial"/>
                <a:sym typeface="Quest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7" name="Google Shape;47;p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Questrial"/>
                <a:ea typeface="Questrial"/>
                <a:cs typeface="Questrial"/>
                <a:sym typeface="Quest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Questrial"/>
                <a:ea typeface="Questrial"/>
                <a:cs typeface="Questrial"/>
                <a:sym typeface="Quest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Questrial"/>
                <a:ea typeface="Questrial"/>
                <a:cs typeface="Questrial"/>
                <a:sym typeface="Quest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Questrial"/>
                <a:ea typeface="Questrial"/>
                <a:cs typeface="Questrial"/>
                <a:sym typeface="Quest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Questrial"/>
                <a:ea typeface="Questrial"/>
                <a:cs typeface="Questrial"/>
                <a:sym typeface="Quest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Questrial"/>
                <a:ea typeface="Questrial"/>
                <a:cs typeface="Questrial"/>
                <a:sym typeface="Quest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Questrial"/>
                <a:ea typeface="Questrial"/>
                <a:cs typeface="Questrial"/>
                <a:sym typeface="Quest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Questrial"/>
                <a:ea typeface="Questrial"/>
                <a:cs typeface="Questrial"/>
                <a:sym typeface="Quest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Questrial"/>
                <a:ea typeface="Questrial"/>
                <a:cs typeface="Questrial"/>
                <a:sym typeface="Questrial"/>
              </a:defRPr>
            </a:lvl9pPr>
          </a:lstStyle>
          <a:p>
            <a:endParaRPr/>
          </a:p>
        </p:txBody>
      </p:sp>
      <p:sp>
        <p:nvSpPr>
          <p:cNvPr id="48" name="Google Shape;48;p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estrial"/>
                <a:ea typeface="Questrial"/>
                <a:cs typeface="Questrial"/>
                <a:sym typeface="Quest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estrial"/>
                <a:ea typeface="Questrial"/>
                <a:cs typeface="Questrial"/>
                <a:sym typeface="Quest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estrial"/>
                <a:ea typeface="Questrial"/>
                <a:cs typeface="Questrial"/>
                <a:sym typeface="Quest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estrial"/>
                <a:ea typeface="Questrial"/>
                <a:cs typeface="Questrial"/>
                <a:sym typeface="Quest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estrial"/>
                <a:ea typeface="Questrial"/>
                <a:cs typeface="Questrial"/>
                <a:sym typeface="Quest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estrial"/>
                <a:ea typeface="Questrial"/>
                <a:cs typeface="Questrial"/>
                <a:sym typeface="Quest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estrial"/>
                <a:ea typeface="Questrial"/>
                <a:cs typeface="Questrial"/>
                <a:sym typeface="Quest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estrial"/>
                <a:ea typeface="Questrial"/>
                <a:cs typeface="Questrial"/>
                <a:sym typeface="Quest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9" name="Google Shape;49;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Questrial"/>
                <a:ea typeface="Questrial"/>
                <a:cs typeface="Questrial"/>
                <a:sym typeface="Questrial"/>
              </a:defRPr>
            </a:lvl1pPr>
            <a:lvl2pPr marR="0" lvl="1"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R="0" lvl="2"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R="0" lvl="3"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R="0" lvl="4"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R="0" lvl="5"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R="0" lvl="6"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R="0" lvl="7"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R="0" lvl="8"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50" name="Google Shape;50;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Questrial"/>
                <a:ea typeface="Questrial"/>
                <a:cs typeface="Questrial"/>
                <a:sym typeface="Questrial"/>
              </a:defRPr>
            </a:lvl1pPr>
            <a:lvl2pPr marR="0" lvl="1"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R="0" lvl="2"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R="0" lvl="3"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R="0" lvl="4"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R="0" lvl="5"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R="0" lvl="6"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R="0" lvl="7"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R="0" lvl="8"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51" name="Google Shape;51;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Questrial"/>
                <a:ea typeface="Questrial"/>
                <a:cs typeface="Questrial"/>
                <a:sym typeface="Questrial"/>
              </a:defRPr>
            </a:lvl1pPr>
            <a:lvl2pPr marL="0" marR="0" lvl="1" indent="0" algn="l" rtl="0">
              <a:spcBef>
                <a:spcPts val="0"/>
              </a:spcBef>
              <a:buNone/>
              <a:defRPr sz="1800">
                <a:solidFill>
                  <a:schemeClr val="dk1"/>
                </a:solidFill>
                <a:latin typeface="Questrial"/>
                <a:ea typeface="Questrial"/>
                <a:cs typeface="Questrial"/>
                <a:sym typeface="Questrial"/>
              </a:defRPr>
            </a:lvl2pPr>
            <a:lvl3pPr marL="0" marR="0" lvl="2" indent="0" algn="l" rtl="0">
              <a:spcBef>
                <a:spcPts val="0"/>
              </a:spcBef>
              <a:buNone/>
              <a:defRPr sz="1800">
                <a:solidFill>
                  <a:schemeClr val="dk1"/>
                </a:solidFill>
                <a:latin typeface="Questrial"/>
                <a:ea typeface="Questrial"/>
                <a:cs typeface="Questrial"/>
                <a:sym typeface="Questrial"/>
              </a:defRPr>
            </a:lvl3pPr>
            <a:lvl4pPr marL="0" marR="0" lvl="3" indent="0" algn="l" rtl="0">
              <a:spcBef>
                <a:spcPts val="0"/>
              </a:spcBef>
              <a:buNone/>
              <a:defRPr sz="1800">
                <a:solidFill>
                  <a:schemeClr val="dk1"/>
                </a:solidFill>
                <a:latin typeface="Questrial"/>
                <a:ea typeface="Questrial"/>
                <a:cs typeface="Questrial"/>
                <a:sym typeface="Questrial"/>
              </a:defRPr>
            </a:lvl4pPr>
            <a:lvl5pPr marL="0" marR="0" lvl="4" indent="0" algn="l" rtl="0">
              <a:spcBef>
                <a:spcPts val="0"/>
              </a:spcBef>
              <a:buNone/>
              <a:defRPr sz="1800">
                <a:solidFill>
                  <a:schemeClr val="dk1"/>
                </a:solidFill>
                <a:latin typeface="Questrial"/>
                <a:ea typeface="Questrial"/>
                <a:cs typeface="Questrial"/>
                <a:sym typeface="Questrial"/>
              </a:defRPr>
            </a:lvl5pPr>
            <a:lvl6pPr marL="0" marR="0" lvl="5" indent="0" algn="l" rtl="0">
              <a:spcBef>
                <a:spcPts val="0"/>
              </a:spcBef>
              <a:buNone/>
              <a:defRPr sz="1800">
                <a:solidFill>
                  <a:schemeClr val="dk1"/>
                </a:solidFill>
                <a:latin typeface="Questrial"/>
                <a:ea typeface="Questrial"/>
                <a:cs typeface="Questrial"/>
                <a:sym typeface="Questrial"/>
              </a:defRPr>
            </a:lvl6pPr>
            <a:lvl7pPr marL="0" marR="0" lvl="6" indent="0" algn="l" rtl="0">
              <a:spcBef>
                <a:spcPts val="0"/>
              </a:spcBef>
              <a:buNone/>
              <a:defRPr sz="1800">
                <a:solidFill>
                  <a:schemeClr val="dk1"/>
                </a:solidFill>
                <a:latin typeface="Questrial"/>
                <a:ea typeface="Questrial"/>
                <a:cs typeface="Questrial"/>
                <a:sym typeface="Questrial"/>
              </a:defRPr>
            </a:lvl7pPr>
            <a:lvl8pPr marL="0" marR="0" lvl="7" indent="0" algn="l" rtl="0">
              <a:spcBef>
                <a:spcPts val="0"/>
              </a:spcBef>
              <a:buNone/>
              <a:defRPr sz="1800">
                <a:solidFill>
                  <a:schemeClr val="dk1"/>
                </a:solidFill>
                <a:latin typeface="Questrial"/>
                <a:ea typeface="Questrial"/>
                <a:cs typeface="Questrial"/>
                <a:sym typeface="Questrial"/>
              </a:defRPr>
            </a:lvl8pPr>
            <a:lvl9pPr marL="0" marR="0" lvl="8" indent="0" algn="l" rtl="0">
              <a:spcBef>
                <a:spcPts val="0"/>
              </a:spcBef>
              <a:buNone/>
              <a:defRPr sz="1800">
                <a:solidFill>
                  <a:schemeClr val="dk1"/>
                </a:solidFill>
                <a:latin typeface="Questrial"/>
                <a:ea typeface="Questrial"/>
                <a:cs typeface="Questrial"/>
                <a:sym typeface="Quest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52"/>
        <p:cNvGrpSpPr/>
        <p:nvPr/>
      </p:nvGrpSpPr>
      <p:grpSpPr>
        <a:xfrm>
          <a:off x="0" y="0"/>
          <a:ext cx="0" cy="0"/>
          <a:chOff x="0" y="0"/>
          <a:chExt cx="0" cy="0"/>
        </a:xfrm>
      </p:grpSpPr>
      <p:sp>
        <p:nvSpPr>
          <p:cNvPr id="53" name="Google Shape;53;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Questrial"/>
              <a:buNone/>
              <a:defRPr sz="4400" b="0" i="0" u="none" strike="noStrike" cap="none">
                <a:solidFill>
                  <a:schemeClr val="dk1"/>
                </a:solidFill>
                <a:latin typeface="Questrial"/>
                <a:ea typeface="Questrial"/>
                <a:cs typeface="Questrial"/>
                <a:sym typeface="Quest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4" name="Google Shape;54;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Questrial"/>
                <a:ea typeface="Questrial"/>
                <a:cs typeface="Questrial"/>
                <a:sym typeface="Questrial"/>
              </a:defRPr>
            </a:lvl1pPr>
            <a:lvl2pPr marR="0" lvl="1"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R="0" lvl="2"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R="0" lvl="3"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R="0" lvl="4"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R="0" lvl="5"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R="0" lvl="6"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R="0" lvl="7"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R="0" lvl="8"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55" name="Google Shape;55;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Questrial"/>
                <a:ea typeface="Questrial"/>
                <a:cs typeface="Questrial"/>
                <a:sym typeface="Questrial"/>
              </a:defRPr>
            </a:lvl1pPr>
            <a:lvl2pPr marR="0" lvl="1"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R="0" lvl="2"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R="0" lvl="3"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R="0" lvl="4"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R="0" lvl="5"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R="0" lvl="6"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R="0" lvl="7"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R="0" lvl="8"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56" name="Google Shape;56;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Questrial"/>
                <a:ea typeface="Questrial"/>
                <a:cs typeface="Questrial"/>
                <a:sym typeface="Questrial"/>
              </a:defRPr>
            </a:lvl1pPr>
            <a:lvl2pPr marL="0" marR="0" lvl="1" indent="0" algn="l" rtl="0">
              <a:spcBef>
                <a:spcPts val="0"/>
              </a:spcBef>
              <a:buNone/>
              <a:defRPr sz="1800">
                <a:solidFill>
                  <a:schemeClr val="dk1"/>
                </a:solidFill>
                <a:latin typeface="Questrial"/>
                <a:ea typeface="Questrial"/>
                <a:cs typeface="Questrial"/>
                <a:sym typeface="Questrial"/>
              </a:defRPr>
            </a:lvl2pPr>
            <a:lvl3pPr marL="0" marR="0" lvl="2" indent="0" algn="l" rtl="0">
              <a:spcBef>
                <a:spcPts val="0"/>
              </a:spcBef>
              <a:buNone/>
              <a:defRPr sz="1800">
                <a:solidFill>
                  <a:schemeClr val="dk1"/>
                </a:solidFill>
                <a:latin typeface="Questrial"/>
                <a:ea typeface="Questrial"/>
                <a:cs typeface="Questrial"/>
                <a:sym typeface="Questrial"/>
              </a:defRPr>
            </a:lvl3pPr>
            <a:lvl4pPr marL="0" marR="0" lvl="3" indent="0" algn="l" rtl="0">
              <a:spcBef>
                <a:spcPts val="0"/>
              </a:spcBef>
              <a:buNone/>
              <a:defRPr sz="1800">
                <a:solidFill>
                  <a:schemeClr val="dk1"/>
                </a:solidFill>
                <a:latin typeface="Questrial"/>
                <a:ea typeface="Questrial"/>
                <a:cs typeface="Questrial"/>
                <a:sym typeface="Questrial"/>
              </a:defRPr>
            </a:lvl4pPr>
            <a:lvl5pPr marL="0" marR="0" lvl="4" indent="0" algn="l" rtl="0">
              <a:spcBef>
                <a:spcPts val="0"/>
              </a:spcBef>
              <a:buNone/>
              <a:defRPr sz="1800">
                <a:solidFill>
                  <a:schemeClr val="dk1"/>
                </a:solidFill>
                <a:latin typeface="Questrial"/>
                <a:ea typeface="Questrial"/>
                <a:cs typeface="Questrial"/>
                <a:sym typeface="Questrial"/>
              </a:defRPr>
            </a:lvl5pPr>
            <a:lvl6pPr marL="0" marR="0" lvl="5" indent="0" algn="l" rtl="0">
              <a:spcBef>
                <a:spcPts val="0"/>
              </a:spcBef>
              <a:buNone/>
              <a:defRPr sz="1800">
                <a:solidFill>
                  <a:schemeClr val="dk1"/>
                </a:solidFill>
                <a:latin typeface="Questrial"/>
                <a:ea typeface="Questrial"/>
                <a:cs typeface="Questrial"/>
                <a:sym typeface="Questrial"/>
              </a:defRPr>
            </a:lvl6pPr>
            <a:lvl7pPr marL="0" marR="0" lvl="6" indent="0" algn="l" rtl="0">
              <a:spcBef>
                <a:spcPts val="0"/>
              </a:spcBef>
              <a:buNone/>
              <a:defRPr sz="1800">
                <a:solidFill>
                  <a:schemeClr val="dk1"/>
                </a:solidFill>
                <a:latin typeface="Questrial"/>
                <a:ea typeface="Questrial"/>
                <a:cs typeface="Questrial"/>
                <a:sym typeface="Questrial"/>
              </a:defRPr>
            </a:lvl7pPr>
            <a:lvl8pPr marL="0" marR="0" lvl="7" indent="0" algn="l" rtl="0">
              <a:spcBef>
                <a:spcPts val="0"/>
              </a:spcBef>
              <a:buNone/>
              <a:defRPr sz="1800">
                <a:solidFill>
                  <a:schemeClr val="dk1"/>
                </a:solidFill>
                <a:latin typeface="Questrial"/>
                <a:ea typeface="Questrial"/>
                <a:cs typeface="Questrial"/>
                <a:sym typeface="Questrial"/>
              </a:defRPr>
            </a:lvl8pPr>
            <a:lvl9pPr marL="0" marR="0" lvl="8" indent="0" algn="l" rtl="0">
              <a:spcBef>
                <a:spcPts val="0"/>
              </a:spcBef>
              <a:buNone/>
              <a:defRPr sz="1800">
                <a:solidFill>
                  <a:schemeClr val="dk1"/>
                </a:solidFill>
                <a:latin typeface="Questrial"/>
                <a:ea typeface="Questrial"/>
                <a:cs typeface="Questrial"/>
                <a:sym typeface="Quest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57"/>
        <p:cNvGrpSpPr/>
        <p:nvPr/>
      </p:nvGrpSpPr>
      <p:grpSpPr>
        <a:xfrm>
          <a:off x="0" y="0"/>
          <a:ext cx="0" cy="0"/>
          <a:chOff x="0" y="0"/>
          <a:chExt cx="0" cy="0"/>
        </a:xfrm>
      </p:grpSpPr>
      <p:sp>
        <p:nvSpPr>
          <p:cNvPr id="58" name="Google Shape;58;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Questrial"/>
              <a:buNone/>
              <a:defRPr sz="3200" b="0" i="0" u="none" strike="noStrike" cap="none">
                <a:solidFill>
                  <a:schemeClr val="dk1"/>
                </a:solidFill>
                <a:latin typeface="Questrial"/>
                <a:ea typeface="Questrial"/>
                <a:cs typeface="Questrial"/>
                <a:sym typeface="Quest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9" name="Google Shape;59;p1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Questrial"/>
                <a:ea typeface="Questrial"/>
                <a:cs typeface="Questrial"/>
                <a:sym typeface="Quest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Questrial"/>
                <a:ea typeface="Questrial"/>
                <a:cs typeface="Questrial"/>
                <a:sym typeface="Questrial"/>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estrial"/>
                <a:ea typeface="Questrial"/>
                <a:cs typeface="Questrial"/>
                <a:sym typeface="Quest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estrial"/>
                <a:ea typeface="Questrial"/>
                <a:cs typeface="Questrial"/>
                <a:sym typeface="Questrial"/>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estrial"/>
                <a:ea typeface="Questrial"/>
                <a:cs typeface="Questrial"/>
                <a:sym typeface="Quest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estrial"/>
                <a:ea typeface="Questrial"/>
                <a:cs typeface="Questrial"/>
                <a:sym typeface="Quest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estrial"/>
                <a:ea typeface="Questrial"/>
                <a:cs typeface="Questrial"/>
                <a:sym typeface="Quest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estrial"/>
                <a:ea typeface="Questrial"/>
                <a:cs typeface="Questrial"/>
                <a:sym typeface="Quest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estrial"/>
                <a:ea typeface="Questrial"/>
                <a:cs typeface="Questrial"/>
                <a:sym typeface="Questrial"/>
              </a:defRPr>
            </a:lvl9pPr>
          </a:lstStyle>
          <a:p>
            <a:endParaRPr/>
          </a:p>
        </p:txBody>
      </p:sp>
      <p:sp>
        <p:nvSpPr>
          <p:cNvPr id="60" name="Google Shape;60;p1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Questrial"/>
                <a:ea typeface="Questrial"/>
                <a:cs typeface="Questrial"/>
                <a:sym typeface="Quest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Questrial"/>
                <a:ea typeface="Questrial"/>
                <a:cs typeface="Questrial"/>
                <a:sym typeface="Quest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Questrial"/>
                <a:ea typeface="Questrial"/>
                <a:cs typeface="Questrial"/>
                <a:sym typeface="Quest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Questrial"/>
                <a:ea typeface="Questrial"/>
                <a:cs typeface="Questrial"/>
                <a:sym typeface="Quest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Questrial"/>
                <a:ea typeface="Questrial"/>
                <a:cs typeface="Questrial"/>
                <a:sym typeface="Quest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Questrial"/>
                <a:ea typeface="Questrial"/>
                <a:cs typeface="Questrial"/>
                <a:sym typeface="Quest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Questrial"/>
                <a:ea typeface="Questrial"/>
                <a:cs typeface="Questrial"/>
                <a:sym typeface="Quest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Questrial"/>
                <a:ea typeface="Questrial"/>
                <a:cs typeface="Questrial"/>
                <a:sym typeface="Quest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Questrial"/>
                <a:ea typeface="Questrial"/>
                <a:cs typeface="Questrial"/>
                <a:sym typeface="Questrial"/>
              </a:defRPr>
            </a:lvl9pPr>
          </a:lstStyle>
          <a:p>
            <a:endParaRPr/>
          </a:p>
        </p:txBody>
      </p:sp>
      <p:sp>
        <p:nvSpPr>
          <p:cNvPr id="61" name="Google Shape;61;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Questrial"/>
                <a:ea typeface="Questrial"/>
                <a:cs typeface="Questrial"/>
                <a:sym typeface="Questrial"/>
              </a:defRPr>
            </a:lvl1pPr>
            <a:lvl2pPr marR="0" lvl="1"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R="0" lvl="2"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R="0" lvl="3"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R="0" lvl="4"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R="0" lvl="5"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R="0" lvl="6"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R="0" lvl="7"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R="0" lvl="8"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62" name="Google Shape;62;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Questrial"/>
                <a:ea typeface="Questrial"/>
                <a:cs typeface="Questrial"/>
                <a:sym typeface="Questrial"/>
              </a:defRPr>
            </a:lvl1pPr>
            <a:lvl2pPr marR="0" lvl="1"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R="0" lvl="2"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R="0" lvl="3"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R="0" lvl="4"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R="0" lvl="5"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R="0" lvl="6"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R="0" lvl="7"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R="0" lvl="8"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63" name="Google Shape;63;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Questrial"/>
                <a:ea typeface="Questrial"/>
                <a:cs typeface="Questrial"/>
                <a:sym typeface="Questrial"/>
              </a:defRPr>
            </a:lvl1pPr>
            <a:lvl2pPr marL="0" marR="0" lvl="1" indent="0" algn="l" rtl="0">
              <a:spcBef>
                <a:spcPts val="0"/>
              </a:spcBef>
              <a:buNone/>
              <a:defRPr sz="1800">
                <a:solidFill>
                  <a:schemeClr val="dk1"/>
                </a:solidFill>
                <a:latin typeface="Questrial"/>
                <a:ea typeface="Questrial"/>
                <a:cs typeface="Questrial"/>
                <a:sym typeface="Questrial"/>
              </a:defRPr>
            </a:lvl2pPr>
            <a:lvl3pPr marL="0" marR="0" lvl="2" indent="0" algn="l" rtl="0">
              <a:spcBef>
                <a:spcPts val="0"/>
              </a:spcBef>
              <a:buNone/>
              <a:defRPr sz="1800">
                <a:solidFill>
                  <a:schemeClr val="dk1"/>
                </a:solidFill>
                <a:latin typeface="Questrial"/>
                <a:ea typeface="Questrial"/>
                <a:cs typeface="Questrial"/>
                <a:sym typeface="Questrial"/>
              </a:defRPr>
            </a:lvl3pPr>
            <a:lvl4pPr marL="0" marR="0" lvl="3" indent="0" algn="l" rtl="0">
              <a:spcBef>
                <a:spcPts val="0"/>
              </a:spcBef>
              <a:buNone/>
              <a:defRPr sz="1800">
                <a:solidFill>
                  <a:schemeClr val="dk1"/>
                </a:solidFill>
                <a:latin typeface="Questrial"/>
                <a:ea typeface="Questrial"/>
                <a:cs typeface="Questrial"/>
                <a:sym typeface="Questrial"/>
              </a:defRPr>
            </a:lvl4pPr>
            <a:lvl5pPr marL="0" marR="0" lvl="4" indent="0" algn="l" rtl="0">
              <a:spcBef>
                <a:spcPts val="0"/>
              </a:spcBef>
              <a:buNone/>
              <a:defRPr sz="1800">
                <a:solidFill>
                  <a:schemeClr val="dk1"/>
                </a:solidFill>
                <a:latin typeface="Questrial"/>
                <a:ea typeface="Questrial"/>
                <a:cs typeface="Questrial"/>
                <a:sym typeface="Questrial"/>
              </a:defRPr>
            </a:lvl5pPr>
            <a:lvl6pPr marL="0" marR="0" lvl="5" indent="0" algn="l" rtl="0">
              <a:spcBef>
                <a:spcPts val="0"/>
              </a:spcBef>
              <a:buNone/>
              <a:defRPr sz="1800">
                <a:solidFill>
                  <a:schemeClr val="dk1"/>
                </a:solidFill>
                <a:latin typeface="Questrial"/>
                <a:ea typeface="Questrial"/>
                <a:cs typeface="Questrial"/>
                <a:sym typeface="Questrial"/>
              </a:defRPr>
            </a:lvl6pPr>
            <a:lvl7pPr marL="0" marR="0" lvl="6" indent="0" algn="l" rtl="0">
              <a:spcBef>
                <a:spcPts val="0"/>
              </a:spcBef>
              <a:buNone/>
              <a:defRPr sz="1800">
                <a:solidFill>
                  <a:schemeClr val="dk1"/>
                </a:solidFill>
                <a:latin typeface="Questrial"/>
                <a:ea typeface="Questrial"/>
                <a:cs typeface="Questrial"/>
                <a:sym typeface="Questrial"/>
              </a:defRPr>
            </a:lvl7pPr>
            <a:lvl8pPr marL="0" marR="0" lvl="7" indent="0" algn="l" rtl="0">
              <a:spcBef>
                <a:spcPts val="0"/>
              </a:spcBef>
              <a:buNone/>
              <a:defRPr sz="1800">
                <a:solidFill>
                  <a:schemeClr val="dk1"/>
                </a:solidFill>
                <a:latin typeface="Questrial"/>
                <a:ea typeface="Questrial"/>
                <a:cs typeface="Questrial"/>
                <a:sym typeface="Questrial"/>
              </a:defRPr>
            </a:lvl8pPr>
            <a:lvl9pPr marL="0" marR="0" lvl="8" indent="0" algn="l" rtl="0">
              <a:spcBef>
                <a:spcPts val="0"/>
              </a:spcBef>
              <a:buNone/>
              <a:defRPr sz="1800">
                <a:solidFill>
                  <a:schemeClr val="dk1"/>
                </a:solidFill>
                <a:latin typeface="Questrial"/>
                <a:ea typeface="Questrial"/>
                <a:cs typeface="Questrial"/>
                <a:sym typeface="Quest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9.png"/><Relationship Id="rId7"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png"/><Relationship Id="rId9"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31.jpg"/><Relationship Id="rId13" Type="http://schemas.openxmlformats.org/officeDocument/2006/relationships/image" Target="../media/image36.jpg"/><Relationship Id="rId18" Type="http://schemas.openxmlformats.org/officeDocument/2006/relationships/image" Target="../media/image41.jpg"/><Relationship Id="rId3" Type="http://schemas.openxmlformats.org/officeDocument/2006/relationships/image" Target="../media/image9.png"/><Relationship Id="rId7" Type="http://schemas.openxmlformats.org/officeDocument/2006/relationships/image" Target="../media/image30.jpg"/><Relationship Id="rId12" Type="http://schemas.openxmlformats.org/officeDocument/2006/relationships/image" Target="../media/image35.jpg"/><Relationship Id="rId17" Type="http://schemas.openxmlformats.org/officeDocument/2006/relationships/image" Target="../media/image40.jpg"/><Relationship Id="rId2" Type="http://schemas.openxmlformats.org/officeDocument/2006/relationships/notesSlide" Target="../notesSlides/notesSlide13.xml"/><Relationship Id="rId16" Type="http://schemas.openxmlformats.org/officeDocument/2006/relationships/image" Target="../media/image39.jpg"/><Relationship Id="rId1" Type="http://schemas.openxmlformats.org/officeDocument/2006/relationships/slideLayout" Target="../slideLayouts/slideLayout3.xml"/><Relationship Id="rId6" Type="http://schemas.openxmlformats.org/officeDocument/2006/relationships/image" Target="../media/image29.jpg"/><Relationship Id="rId11" Type="http://schemas.openxmlformats.org/officeDocument/2006/relationships/image" Target="../media/image34.jpg"/><Relationship Id="rId5" Type="http://schemas.openxmlformats.org/officeDocument/2006/relationships/image" Target="../media/image28.jpg"/><Relationship Id="rId15" Type="http://schemas.openxmlformats.org/officeDocument/2006/relationships/image" Target="../media/image38.jpg"/><Relationship Id="rId10" Type="http://schemas.openxmlformats.org/officeDocument/2006/relationships/image" Target="../media/image33.jpg"/><Relationship Id="rId4" Type="http://schemas.openxmlformats.org/officeDocument/2006/relationships/image" Target="../media/image27.png"/><Relationship Id="rId9" Type="http://schemas.openxmlformats.org/officeDocument/2006/relationships/image" Target="../media/image32.jpg"/><Relationship Id="rId14" Type="http://schemas.openxmlformats.org/officeDocument/2006/relationships/image" Target="../media/image37.jp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9.png"/><Relationship Id="rId7" Type="http://schemas.openxmlformats.org/officeDocument/2006/relationships/image" Target="../media/image49.jpg"/><Relationship Id="rId12" Type="http://schemas.openxmlformats.org/officeDocument/2006/relationships/image" Target="../media/image54.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9.png"/><Relationship Id="rId7"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3.jp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62.jpg"/><Relationship Id="rId5" Type="http://schemas.openxmlformats.org/officeDocument/2006/relationships/image" Target="../media/image61.png"/><Relationship Id="rId4" Type="http://schemas.openxmlformats.org/officeDocument/2006/relationships/image" Target="../media/image60.jp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9.png"/><Relationship Id="rId7"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8" Type="http://schemas.openxmlformats.org/officeDocument/2006/relationships/image" Target="../media/image77.jpg"/><Relationship Id="rId3" Type="http://schemas.openxmlformats.org/officeDocument/2006/relationships/image" Target="../media/image9.png"/><Relationship Id="rId7"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75.jpg"/><Relationship Id="rId5" Type="http://schemas.openxmlformats.org/officeDocument/2006/relationships/image" Target="../media/image74.png"/><Relationship Id="rId4" Type="http://schemas.openxmlformats.org/officeDocument/2006/relationships/image" Target="../media/image73.jpg"/><Relationship Id="rId9" Type="http://schemas.openxmlformats.org/officeDocument/2006/relationships/image" Target="../media/image78.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89.png"/><Relationship Id="rId4" Type="http://schemas.openxmlformats.org/officeDocument/2006/relationships/image" Target="../media/image88.png"/></Relationships>
</file>

<file path=ppt/slides/_rels/slide31.xml.rels><?xml version="1.0" encoding="UTF-8" standalone="yes"?>
<Relationships xmlns="http://schemas.openxmlformats.org/package/2006/relationships"><Relationship Id="rId8" Type="http://schemas.openxmlformats.org/officeDocument/2006/relationships/image" Target="../media/image94.jpg"/><Relationship Id="rId3" Type="http://schemas.openxmlformats.org/officeDocument/2006/relationships/image" Target="../media/image9.png"/><Relationship Id="rId7" Type="http://schemas.openxmlformats.org/officeDocument/2006/relationships/image" Target="../media/image93.jp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92.jpg"/><Relationship Id="rId5" Type="http://schemas.openxmlformats.org/officeDocument/2006/relationships/image" Target="../media/image91.jp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jp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98.jpg"/><Relationship Id="rId4" Type="http://schemas.openxmlformats.org/officeDocument/2006/relationships/image" Target="../media/image97.jp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100.png"/><Relationship Id="rId4" Type="http://schemas.openxmlformats.org/officeDocument/2006/relationships/image" Target="../media/image99.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103.jpg"/><Relationship Id="rId5" Type="http://schemas.openxmlformats.org/officeDocument/2006/relationships/image" Target="../media/image102.jpg"/><Relationship Id="rId4" Type="http://schemas.openxmlformats.org/officeDocument/2006/relationships/image" Target="../media/image101.jp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07.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109.png"/><Relationship Id="rId4" Type="http://schemas.openxmlformats.org/officeDocument/2006/relationships/image" Target="../media/image108.pn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111.png"/><Relationship Id="rId4" Type="http://schemas.openxmlformats.org/officeDocument/2006/relationships/image" Target="../media/image110.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hyperlink" Target="mailto:scuta96@catas.cn"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9.png"/><Relationship Id="rId7"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 Id="rId9"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87"/>
        <p:cNvGrpSpPr/>
        <p:nvPr/>
      </p:nvGrpSpPr>
      <p:grpSpPr>
        <a:xfrm>
          <a:off x="0" y="0"/>
          <a:ext cx="0" cy="0"/>
          <a:chOff x="0" y="0"/>
          <a:chExt cx="0" cy="0"/>
        </a:xfrm>
      </p:grpSpPr>
      <p:sp>
        <p:nvSpPr>
          <p:cNvPr id="88" name="Google Shape;88;p14"/>
          <p:cNvSpPr/>
          <p:nvPr/>
        </p:nvSpPr>
        <p:spPr>
          <a:xfrm>
            <a:off x="6096000" y="5499961"/>
            <a:ext cx="6096000" cy="1339702"/>
          </a:xfrm>
          <a:prstGeom prst="triangle">
            <a:avLst>
              <a:gd name="adj" fmla="val 100000"/>
            </a:avLst>
          </a:prstGeom>
          <a:solidFill>
            <a:schemeClr val="accent1"/>
          </a:solidFill>
          <a:ln w="12700" cap="flat" cmpd="sng">
            <a:solidFill>
              <a:srgbClr val="00518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70C0"/>
              </a:solidFill>
              <a:latin typeface="Open Sans"/>
              <a:ea typeface="Open Sans"/>
              <a:cs typeface="Open Sans"/>
              <a:sym typeface="Open Sans"/>
            </a:endParaRPr>
          </a:p>
        </p:txBody>
      </p:sp>
      <p:pic>
        <p:nvPicPr>
          <p:cNvPr id="89" name="Google Shape;89;p14"/>
          <p:cNvPicPr preferRelativeResize="0"/>
          <p:nvPr/>
        </p:nvPicPr>
        <p:blipFill rotWithShape="1">
          <a:blip r:embed="rId3">
            <a:alphaModFix/>
          </a:blip>
          <a:srcRect l="8654" t="32887" b="20814"/>
          <a:stretch/>
        </p:blipFill>
        <p:spPr>
          <a:xfrm>
            <a:off x="-1" y="-27093"/>
            <a:ext cx="12248727" cy="710353"/>
          </a:xfrm>
          <a:prstGeom prst="rect">
            <a:avLst/>
          </a:prstGeom>
          <a:noFill/>
          <a:ln>
            <a:noFill/>
          </a:ln>
        </p:spPr>
      </p:pic>
      <p:pic>
        <p:nvPicPr>
          <p:cNvPr id="90" name="Google Shape;90;p14" descr="WFP SSC-白"/>
          <p:cNvPicPr preferRelativeResize="0"/>
          <p:nvPr/>
        </p:nvPicPr>
        <p:blipFill rotWithShape="1">
          <a:blip r:embed="rId4">
            <a:alphaModFix/>
          </a:blip>
          <a:srcRect/>
          <a:stretch/>
        </p:blipFill>
        <p:spPr>
          <a:xfrm>
            <a:off x="11001765" y="5751196"/>
            <a:ext cx="1002453" cy="647700"/>
          </a:xfrm>
          <a:prstGeom prst="rect">
            <a:avLst/>
          </a:prstGeom>
          <a:noFill/>
          <a:ln>
            <a:noFill/>
          </a:ln>
        </p:spPr>
      </p:pic>
      <p:sp>
        <p:nvSpPr>
          <p:cNvPr id="91" name="Google Shape;91;p14"/>
          <p:cNvSpPr txBox="1"/>
          <p:nvPr/>
        </p:nvSpPr>
        <p:spPr>
          <a:xfrm>
            <a:off x="0" y="2356700"/>
            <a:ext cx="12004200" cy="158850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3600" b="1">
                <a:solidFill>
                  <a:srgbClr val="0070C0"/>
                </a:solidFill>
                <a:latin typeface="Open Sans"/>
                <a:ea typeface="Open Sans"/>
                <a:cs typeface="Open Sans"/>
                <a:sym typeface="Open Sans"/>
              </a:rPr>
              <a:t>Aperçu des technologies de réduction des pertes après récolte et de transformation du manioc en Chine</a:t>
            </a:r>
            <a:endParaRPr sz="3600" b="1">
              <a:solidFill>
                <a:srgbClr val="0070C0"/>
              </a:solidFill>
              <a:latin typeface="Open Sans"/>
              <a:ea typeface="Open Sans"/>
              <a:cs typeface="Open Sans"/>
              <a:sym typeface="Open Sans"/>
            </a:endParaRPr>
          </a:p>
        </p:txBody>
      </p:sp>
      <p:sp>
        <p:nvSpPr>
          <p:cNvPr id="92" name="Google Shape;92;p14"/>
          <p:cNvSpPr txBox="1"/>
          <p:nvPr/>
        </p:nvSpPr>
        <p:spPr>
          <a:xfrm>
            <a:off x="1667086" y="4060097"/>
            <a:ext cx="8857827"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2000" b="1" dirty="0">
                <a:solidFill>
                  <a:srgbClr val="0070C0"/>
                </a:solidFill>
                <a:latin typeface="Open Sans"/>
                <a:ea typeface="Open Sans"/>
                <a:cs typeface="Open Sans"/>
                <a:sym typeface="Open Sans"/>
              </a:rPr>
              <a:t> </a:t>
            </a:r>
            <a:r>
              <a:rPr lang="fr-FR" sz="2000" b="1" dirty="0" err="1">
                <a:solidFill>
                  <a:srgbClr val="0070C0"/>
                </a:solidFill>
                <a:latin typeface="Open Sans"/>
                <a:ea typeface="Open Sans"/>
                <a:cs typeface="Open Sans"/>
                <a:sym typeface="Open Sans"/>
              </a:rPr>
              <a:t>Zhenwen</a:t>
            </a:r>
            <a:r>
              <a:rPr lang="fr-FR" sz="2000" b="1" dirty="0">
                <a:solidFill>
                  <a:srgbClr val="0070C0"/>
                </a:solidFill>
                <a:latin typeface="Open Sans"/>
                <a:ea typeface="Open Sans"/>
                <a:cs typeface="Open Sans"/>
                <a:sym typeface="Open Sans"/>
              </a:rPr>
              <a:t> ZHANG </a:t>
            </a:r>
            <a:endParaRPr lang="fr-FR" dirty="0"/>
          </a:p>
          <a:p>
            <a:pPr marL="0" marR="0" lvl="0" indent="0" algn="ctr" rtl="0">
              <a:spcBef>
                <a:spcPts val="0"/>
              </a:spcBef>
              <a:spcAft>
                <a:spcPts val="0"/>
              </a:spcAft>
              <a:buNone/>
            </a:pPr>
            <a:r>
              <a:rPr lang="fr-FR" sz="2000" b="1" dirty="0">
                <a:solidFill>
                  <a:srgbClr val="0070C0"/>
                </a:solidFill>
                <a:latin typeface="Open Sans"/>
                <a:ea typeface="Open Sans"/>
                <a:cs typeface="Open Sans"/>
                <a:sym typeface="Open Sans"/>
              </a:rPr>
              <a:t>Doctorat en Sciences du manioc, Professeur</a:t>
            </a:r>
          </a:p>
        </p:txBody>
      </p:sp>
      <p:pic>
        <p:nvPicPr>
          <p:cNvPr id="93" name="Google Shape;93;p14" descr="联合国粮食署"/>
          <p:cNvPicPr preferRelativeResize="0"/>
          <p:nvPr/>
        </p:nvPicPr>
        <p:blipFill rotWithShape="1">
          <a:blip r:embed="rId5">
            <a:alphaModFix/>
          </a:blip>
          <a:srcRect/>
          <a:stretch/>
        </p:blipFill>
        <p:spPr>
          <a:xfrm>
            <a:off x="143087" y="-96520"/>
            <a:ext cx="2291080" cy="850053"/>
          </a:xfrm>
          <a:prstGeom prst="rect">
            <a:avLst/>
          </a:prstGeom>
          <a:noFill/>
          <a:ln>
            <a:noFill/>
          </a:ln>
        </p:spPr>
      </p:pic>
      <p:sp>
        <p:nvSpPr>
          <p:cNvPr id="94" name="Google Shape;94;p14"/>
          <p:cNvSpPr/>
          <p:nvPr/>
        </p:nvSpPr>
        <p:spPr>
          <a:xfrm>
            <a:off x="7318833" y="6256031"/>
            <a:ext cx="6096000"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2400"/>
              <a:buFont typeface="Open Sans"/>
              <a:buNone/>
            </a:pPr>
            <a:r>
              <a:rPr lang="en-US" sz="2400" b="1" i="0" u="none" strike="noStrike" cap="none">
                <a:solidFill>
                  <a:schemeClr val="lt1"/>
                </a:solidFill>
                <a:latin typeface="Open Sans"/>
                <a:ea typeface="Open Sans"/>
                <a:cs typeface="Open Sans"/>
                <a:sym typeface="Open Sans"/>
              </a:rPr>
              <a:t>Sharing for Learning</a:t>
            </a:r>
            <a:endParaRPr sz="2400" b="1" i="0" u="none" strike="noStrike" cap="none">
              <a:solidFill>
                <a:schemeClr val="lt1"/>
              </a:solidFill>
              <a:latin typeface="Open Sans"/>
              <a:ea typeface="Open Sans"/>
              <a:cs typeface="Open Sans"/>
              <a:sym typeface="Open Sans"/>
            </a:endParaRPr>
          </a:p>
        </p:txBody>
      </p:sp>
      <p:pic>
        <p:nvPicPr>
          <p:cNvPr id="95" name="Google Shape;95;p14" descr="A picture containing window&#10;&#10;Description automatically generated"/>
          <p:cNvPicPr preferRelativeResize="0"/>
          <p:nvPr/>
        </p:nvPicPr>
        <p:blipFill rotWithShape="1">
          <a:blip r:embed="rId6">
            <a:alphaModFix/>
          </a:blip>
          <a:srcRect/>
          <a:stretch/>
        </p:blipFill>
        <p:spPr>
          <a:xfrm>
            <a:off x="10581580" y="63483"/>
            <a:ext cx="528843" cy="529200"/>
          </a:xfrm>
          <a:prstGeom prst="rect">
            <a:avLst/>
          </a:prstGeom>
          <a:noFill/>
          <a:ln>
            <a:noFill/>
          </a:ln>
        </p:spPr>
      </p:pic>
      <p:pic>
        <p:nvPicPr>
          <p:cNvPr id="96" name="Google Shape;96;p14" descr="Icon&#10;&#10;Description automatically generated"/>
          <p:cNvPicPr preferRelativeResize="0"/>
          <p:nvPr/>
        </p:nvPicPr>
        <p:blipFill rotWithShape="1">
          <a:blip r:embed="rId7">
            <a:alphaModFix/>
          </a:blip>
          <a:srcRect/>
          <a:stretch/>
        </p:blipFill>
        <p:spPr>
          <a:xfrm>
            <a:off x="11283527" y="71570"/>
            <a:ext cx="527674" cy="527674"/>
          </a:xfrm>
          <a:prstGeom prst="rect">
            <a:avLst/>
          </a:prstGeom>
          <a:noFill/>
          <a:ln>
            <a:noFill/>
          </a:ln>
        </p:spPr>
      </p:pic>
      <p:sp>
        <p:nvSpPr>
          <p:cNvPr id="97" name="Google Shape;97;p14"/>
          <p:cNvSpPr/>
          <p:nvPr/>
        </p:nvSpPr>
        <p:spPr>
          <a:xfrm>
            <a:off x="-1" y="5835250"/>
            <a:ext cx="981075" cy="1022750"/>
          </a:xfrm>
          <a:prstGeom prst="triangle">
            <a:avLst>
              <a:gd name="adj" fmla="val 1"/>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70C0"/>
              </a:solidFill>
              <a:latin typeface="Open Sans"/>
              <a:ea typeface="Open Sans"/>
              <a:cs typeface="Open Sans"/>
              <a:sym typeface="Open Sans"/>
            </a:endParaRPr>
          </a:p>
        </p:txBody>
      </p:sp>
      <p:pic>
        <p:nvPicPr>
          <p:cNvPr id="98" name="Google Shape;98;p14" descr="旋转 IM1G_0127"/>
          <p:cNvPicPr preferRelativeResize="0"/>
          <p:nvPr/>
        </p:nvPicPr>
        <p:blipFill rotWithShape="1">
          <a:blip r:embed="rId8">
            <a:alphaModFix/>
          </a:blip>
          <a:srcRect t="8211" r="10651" b="3049"/>
          <a:stretch/>
        </p:blipFill>
        <p:spPr>
          <a:xfrm>
            <a:off x="9057046" y="3425863"/>
            <a:ext cx="1307930" cy="2649183"/>
          </a:xfrm>
          <a:prstGeom prst="rect">
            <a:avLst/>
          </a:prstGeom>
          <a:noFill/>
          <a:ln>
            <a:noFill/>
          </a:ln>
        </p:spPr>
      </p:pic>
      <p:sp>
        <p:nvSpPr>
          <p:cNvPr id="99" name="Google Shape;99;p14"/>
          <p:cNvSpPr txBox="1"/>
          <p:nvPr/>
        </p:nvSpPr>
        <p:spPr>
          <a:xfrm>
            <a:off x="1035523" y="5065897"/>
            <a:ext cx="7227900" cy="779700"/>
          </a:xfrm>
          <a:prstGeom prst="rect">
            <a:avLst/>
          </a:prstGeom>
          <a:noFill/>
          <a:ln>
            <a:noFill/>
          </a:ln>
        </p:spPr>
        <p:txBody>
          <a:bodyPr spcFirstLastPara="1" wrap="square" lIns="91425" tIns="45700" rIns="91425" bIns="45700" anchor="t" anchorCtr="0">
            <a:spAutoFit/>
          </a:bodyPr>
          <a:lstStyle/>
          <a:p>
            <a:pPr marL="0" marR="0" lvl="0" indent="0" algn="just" rtl="0">
              <a:lnSpc>
                <a:spcPct val="111111"/>
              </a:lnSpc>
              <a:spcBef>
                <a:spcPts val="0"/>
              </a:spcBef>
              <a:spcAft>
                <a:spcPts val="0"/>
              </a:spcAft>
              <a:buNone/>
            </a:pPr>
            <a:r>
              <a:rPr lang="en-US" sz="1800" b="1">
                <a:solidFill>
                  <a:srgbClr val="0070C0"/>
                </a:solidFill>
                <a:latin typeface="Open Sans"/>
                <a:ea typeface="Open Sans"/>
                <a:cs typeface="Open Sans"/>
                <a:sym typeface="Open Sans"/>
              </a:rPr>
              <a:t>Centre d'excellence du PAM pour la transformation rurale</a:t>
            </a:r>
            <a:endParaRPr/>
          </a:p>
          <a:p>
            <a:pPr marL="0" marR="0" lvl="0" indent="0" algn="just" rtl="0">
              <a:lnSpc>
                <a:spcPct val="111111"/>
              </a:lnSpc>
              <a:spcBef>
                <a:spcPts val="800"/>
              </a:spcBef>
              <a:spcAft>
                <a:spcPts val="0"/>
              </a:spcAft>
              <a:buNone/>
            </a:pPr>
            <a:r>
              <a:rPr lang="en-US" sz="1800" b="1">
                <a:solidFill>
                  <a:srgbClr val="0070C0"/>
                </a:solidFill>
                <a:latin typeface="Open Sans"/>
                <a:ea typeface="Open Sans"/>
                <a:cs typeface="Open Sans"/>
                <a:sym typeface="Open Sans"/>
              </a:rPr>
              <a:t>Académie chinoise des sciences agricoles tropicales</a:t>
            </a:r>
            <a:endParaRPr/>
          </a:p>
        </p:txBody>
      </p:sp>
      <p:sp>
        <p:nvSpPr>
          <p:cNvPr id="100" name="Google Shape;100;p14"/>
          <p:cNvSpPr txBox="1"/>
          <p:nvPr/>
        </p:nvSpPr>
        <p:spPr>
          <a:xfrm>
            <a:off x="28364" y="1393491"/>
            <a:ext cx="121920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83333"/>
              </a:lnSpc>
              <a:spcBef>
                <a:spcPts val="0"/>
              </a:spcBef>
              <a:spcAft>
                <a:spcPts val="0"/>
              </a:spcAft>
              <a:buNone/>
            </a:pPr>
            <a:r>
              <a:rPr lang="en-US" sz="2400" b="1">
                <a:solidFill>
                  <a:srgbClr val="0070C0"/>
                </a:solidFill>
                <a:latin typeface="Open Sans"/>
                <a:ea typeface="Open Sans"/>
                <a:cs typeface="Open Sans"/>
                <a:sym typeface="Open Sans"/>
              </a:rPr>
              <a:t>Projet pilote CSST axé sur le terrain </a:t>
            </a:r>
            <a:r>
              <a:rPr lang="en-US" sz="2400" b="1">
                <a:solidFill>
                  <a:schemeClr val="accent1"/>
                </a:solidFill>
                <a:latin typeface="Open Sans"/>
                <a:ea typeface="Open Sans"/>
                <a:cs typeface="Open Sans"/>
                <a:sym typeface="Open Sans"/>
              </a:rPr>
              <a:t>mis en place par le PAM </a:t>
            </a:r>
            <a:r>
              <a:rPr lang="en-US" sz="2400" b="1">
                <a:solidFill>
                  <a:srgbClr val="0070C0"/>
                </a:solidFill>
                <a:latin typeface="Open Sans"/>
                <a:ea typeface="Open Sans"/>
                <a:cs typeface="Open Sans"/>
                <a:sym typeface="Open Sans"/>
              </a:rPr>
              <a:t>en République du Congo et soutenu par la Chine</a:t>
            </a:r>
            <a:endParaRPr sz="2400" b="1">
              <a:solidFill>
                <a:srgbClr val="0070C0"/>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23"/>
          <p:cNvPicPr preferRelativeResize="0"/>
          <p:nvPr/>
        </p:nvPicPr>
        <p:blipFill rotWithShape="1">
          <a:blip r:embed="rId3">
            <a:alphaModFix/>
          </a:blip>
          <a:srcRect/>
          <a:stretch/>
        </p:blipFill>
        <p:spPr>
          <a:xfrm>
            <a:off x="0" y="-75134"/>
            <a:ext cx="12192000" cy="853440"/>
          </a:xfrm>
          <a:prstGeom prst="rect">
            <a:avLst/>
          </a:prstGeom>
          <a:noFill/>
          <a:ln>
            <a:noFill/>
          </a:ln>
        </p:spPr>
      </p:pic>
      <p:cxnSp>
        <p:nvCxnSpPr>
          <p:cNvPr id="244" name="Google Shape;244;p23"/>
          <p:cNvCxnSpPr/>
          <p:nvPr/>
        </p:nvCxnSpPr>
        <p:spPr>
          <a:xfrm rot="10800000" flipH="1">
            <a:off x="149359" y="1390251"/>
            <a:ext cx="11125200" cy="50800"/>
          </a:xfrm>
          <a:prstGeom prst="straightConnector1">
            <a:avLst/>
          </a:prstGeom>
          <a:noFill/>
          <a:ln w="63500" cap="flat" cmpd="thinThick">
            <a:solidFill>
              <a:schemeClr val="accent2"/>
            </a:solidFill>
            <a:prstDash val="solid"/>
            <a:miter lim="800000"/>
            <a:headEnd type="none" w="sm" len="sm"/>
            <a:tailEnd type="none" w="sm" len="sm"/>
          </a:ln>
        </p:spPr>
      </p:cxnSp>
      <p:sp>
        <p:nvSpPr>
          <p:cNvPr id="245" name="Google Shape;245;p23"/>
          <p:cNvSpPr txBox="1"/>
          <p:nvPr/>
        </p:nvSpPr>
        <p:spPr>
          <a:xfrm>
            <a:off x="225549" y="1544050"/>
            <a:ext cx="2427000" cy="4002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70C0"/>
              </a:buClr>
              <a:buSzPts val="2000"/>
              <a:buFont typeface="Noto Sans Symbols"/>
              <a:buChar char="◆"/>
            </a:pPr>
            <a:r>
              <a:rPr lang="en-US" sz="2000" b="1" u="sng">
                <a:solidFill>
                  <a:srgbClr val="0070C0"/>
                </a:solidFill>
                <a:latin typeface="Open Sans"/>
                <a:ea typeface="Open Sans"/>
                <a:cs typeface="Open Sans"/>
                <a:sym typeface="Open Sans"/>
              </a:rPr>
              <a:t>Mise en oeuvre</a:t>
            </a:r>
            <a:endParaRPr sz="2000">
              <a:solidFill>
                <a:srgbClr val="0070C0"/>
              </a:solidFill>
              <a:latin typeface="Open Sans"/>
              <a:ea typeface="Open Sans"/>
              <a:cs typeface="Open Sans"/>
              <a:sym typeface="Open Sans"/>
            </a:endParaRPr>
          </a:p>
        </p:txBody>
      </p:sp>
      <p:sp>
        <p:nvSpPr>
          <p:cNvPr id="246" name="Google Shape;246;p23"/>
          <p:cNvSpPr txBox="1"/>
          <p:nvPr/>
        </p:nvSpPr>
        <p:spPr>
          <a:xfrm>
            <a:off x="2652664" y="1510588"/>
            <a:ext cx="9372389" cy="46507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2"/>
              </a:buClr>
              <a:buSzPts val="1800"/>
              <a:buFont typeface="Noto Sans Symbols"/>
              <a:buNone/>
            </a:pPr>
            <a:r>
              <a:rPr lang="en-US" sz="1800">
                <a:solidFill>
                  <a:srgbClr val="0070C0"/>
                </a:solidFill>
                <a:latin typeface="Open Sans"/>
                <a:ea typeface="Open Sans"/>
                <a:cs typeface="Open Sans"/>
                <a:sym typeface="Open Sans"/>
              </a:rPr>
              <a:t>En Chine, 90 % des tubercules de manioc sont utilisés pour l'alcool et la transformation de l'alcool et 8 % pour la transformation des aliments pour animaux.</a:t>
            </a:r>
            <a:endParaRPr sz="1800">
              <a:solidFill>
                <a:srgbClr val="0070C0"/>
              </a:solidFill>
              <a:latin typeface="Open Sans"/>
              <a:ea typeface="Open Sans"/>
              <a:cs typeface="Open Sans"/>
              <a:sym typeface="Open Sans"/>
            </a:endParaRPr>
          </a:p>
          <a:p>
            <a:pPr marL="0" marR="0" lvl="0" indent="0" algn="l" rtl="0">
              <a:spcBef>
                <a:spcPts val="0"/>
              </a:spcBef>
              <a:spcAft>
                <a:spcPts val="0"/>
              </a:spcAft>
              <a:buClr>
                <a:schemeClr val="dk2"/>
              </a:buClr>
              <a:buSzPts val="1800"/>
              <a:buFont typeface="Noto Sans Symbols"/>
              <a:buNone/>
            </a:pPr>
            <a:endParaRPr sz="1800">
              <a:solidFill>
                <a:srgbClr val="0070C0"/>
              </a:solidFill>
              <a:latin typeface="Open Sans"/>
              <a:ea typeface="Open Sans"/>
              <a:cs typeface="Open Sans"/>
              <a:sym typeface="Open Sans"/>
            </a:endParaRPr>
          </a:p>
        </p:txBody>
      </p:sp>
      <p:pic>
        <p:nvPicPr>
          <p:cNvPr id="247" name="Google Shape;247;p23"/>
          <p:cNvPicPr preferRelativeResize="0"/>
          <p:nvPr/>
        </p:nvPicPr>
        <p:blipFill rotWithShape="1">
          <a:blip r:embed="rId4">
            <a:alphaModFix/>
          </a:blip>
          <a:srcRect l="1531" r="1541"/>
          <a:stretch/>
        </p:blipFill>
        <p:spPr>
          <a:xfrm>
            <a:off x="409965" y="2095995"/>
            <a:ext cx="10760148" cy="4673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4"/>
          <p:cNvSpPr txBox="1"/>
          <p:nvPr/>
        </p:nvSpPr>
        <p:spPr>
          <a:xfrm>
            <a:off x="245339" y="1486986"/>
            <a:ext cx="12015900" cy="4002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60000"/>
              </a:lnSpc>
              <a:spcBef>
                <a:spcPts val="0"/>
              </a:spcBef>
              <a:spcAft>
                <a:spcPts val="0"/>
              </a:spcAft>
              <a:buClr>
                <a:srgbClr val="0070C0"/>
              </a:buClr>
              <a:buSzPts val="2000"/>
              <a:buFont typeface="Noto Sans Symbols"/>
              <a:buChar char="◆"/>
            </a:pPr>
            <a:r>
              <a:rPr lang="en-US" sz="2000" u="sng">
                <a:solidFill>
                  <a:srgbClr val="0070C0"/>
                </a:solidFill>
                <a:latin typeface="Open Sans"/>
                <a:ea typeface="Open Sans"/>
                <a:cs typeface="Open Sans"/>
                <a:sym typeface="Open Sans"/>
              </a:rPr>
              <a:t>Principaux problèmes après récolte du manioc frais</a:t>
            </a:r>
            <a:endParaRPr sz="2000">
              <a:solidFill>
                <a:srgbClr val="0070C0"/>
              </a:solidFill>
              <a:latin typeface="Open Sans"/>
              <a:ea typeface="Open Sans"/>
              <a:cs typeface="Open Sans"/>
              <a:sym typeface="Open Sans"/>
            </a:endParaRPr>
          </a:p>
        </p:txBody>
      </p:sp>
      <p:pic>
        <p:nvPicPr>
          <p:cNvPr id="254" name="Google Shape;254;p24"/>
          <p:cNvPicPr preferRelativeResize="0"/>
          <p:nvPr/>
        </p:nvPicPr>
        <p:blipFill rotWithShape="1">
          <a:blip r:embed="rId3">
            <a:alphaModFix/>
          </a:blip>
          <a:srcRect/>
          <a:stretch/>
        </p:blipFill>
        <p:spPr>
          <a:xfrm>
            <a:off x="0" y="-75134"/>
            <a:ext cx="12192000" cy="853440"/>
          </a:xfrm>
          <a:prstGeom prst="rect">
            <a:avLst/>
          </a:prstGeom>
          <a:noFill/>
          <a:ln>
            <a:noFill/>
          </a:ln>
        </p:spPr>
      </p:pic>
      <p:cxnSp>
        <p:nvCxnSpPr>
          <p:cNvPr id="255" name="Google Shape;255;p24"/>
          <p:cNvCxnSpPr/>
          <p:nvPr/>
        </p:nvCxnSpPr>
        <p:spPr>
          <a:xfrm rot="10800000" flipH="1">
            <a:off x="149359" y="1390251"/>
            <a:ext cx="11125200" cy="50800"/>
          </a:xfrm>
          <a:prstGeom prst="straightConnector1">
            <a:avLst/>
          </a:prstGeom>
          <a:noFill/>
          <a:ln w="63500" cap="flat" cmpd="thinThick">
            <a:solidFill>
              <a:schemeClr val="accent2"/>
            </a:solidFill>
            <a:prstDash val="solid"/>
            <a:miter lim="800000"/>
            <a:headEnd type="none" w="sm" len="sm"/>
            <a:tailEnd type="none" w="sm" len="sm"/>
          </a:ln>
        </p:spPr>
      </p:cxnSp>
      <p:sp>
        <p:nvSpPr>
          <p:cNvPr id="256" name="Google Shape;256;p24"/>
          <p:cNvSpPr txBox="1"/>
          <p:nvPr/>
        </p:nvSpPr>
        <p:spPr>
          <a:xfrm>
            <a:off x="245351" y="1811446"/>
            <a:ext cx="5565600" cy="1078460"/>
          </a:xfrm>
          <a:prstGeom prst="rect">
            <a:avLst/>
          </a:prstGeom>
          <a:noFill/>
          <a:ln>
            <a:noFill/>
          </a:ln>
        </p:spPr>
        <p:txBody>
          <a:bodyPr spcFirstLastPara="1" wrap="square" lIns="91425" tIns="45700" rIns="91425" bIns="45700" anchor="t" anchorCtr="0">
            <a:spAutoFit/>
          </a:bodyPr>
          <a:lstStyle/>
          <a:p>
            <a:pPr marL="0" marR="0" lvl="0" indent="0" algn="l" rtl="0">
              <a:lnSpc>
                <a:spcPct val="177777"/>
              </a:lnSpc>
              <a:spcBef>
                <a:spcPts val="0"/>
              </a:spcBef>
              <a:spcAft>
                <a:spcPts val="0"/>
              </a:spcAft>
              <a:buNone/>
            </a:pPr>
            <a:r>
              <a:rPr lang="en-US" sz="1800" dirty="0">
                <a:solidFill>
                  <a:srgbClr val="0070C0"/>
                </a:solidFill>
                <a:latin typeface="Open Sans"/>
                <a:ea typeface="Open Sans"/>
                <a:cs typeface="Open Sans"/>
                <a:sym typeface="Open Sans"/>
              </a:rPr>
              <a:t>(1) Les maniocs </a:t>
            </a:r>
            <a:r>
              <a:rPr lang="fr-FR" sz="1800" dirty="0">
                <a:solidFill>
                  <a:srgbClr val="0070C0"/>
                </a:solidFill>
                <a:latin typeface="Open Sans"/>
                <a:ea typeface="Open Sans"/>
                <a:cs typeface="Open Sans"/>
                <a:sym typeface="Open Sans"/>
              </a:rPr>
              <a:t>frais pourrissent facilement après récolte</a:t>
            </a:r>
          </a:p>
        </p:txBody>
      </p:sp>
      <p:pic>
        <p:nvPicPr>
          <p:cNvPr id="257" name="Google Shape;257;p24"/>
          <p:cNvPicPr preferRelativeResize="0"/>
          <p:nvPr/>
        </p:nvPicPr>
        <p:blipFill rotWithShape="1">
          <a:blip r:embed="rId4">
            <a:alphaModFix/>
          </a:blip>
          <a:srcRect/>
          <a:stretch/>
        </p:blipFill>
        <p:spPr>
          <a:xfrm>
            <a:off x="182218" y="2701869"/>
            <a:ext cx="2731104" cy="1740677"/>
          </a:xfrm>
          <a:prstGeom prst="rect">
            <a:avLst/>
          </a:prstGeom>
          <a:noFill/>
          <a:ln>
            <a:noFill/>
          </a:ln>
          <a:effectLst>
            <a:outerShdw blurRad="190500" algn="tl" rotWithShape="0">
              <a:srgbClr val="000000">
                <a:alpha val="69803"/>
              </a:srgbClr>
            </a:outerShdw>
          </a:effectLst>
        </p:spPr>
      </p:pic>
      <p:sp>
        <p:nvSpPr>
          <p:cNvPr id="258" name="Google Shape;258;p24"/>
          <p:cNvSpPr txBox="1"/>
          <p:nvPr/>
        </p:nvSpPr>
        <p:spPr>
          <a:xfrm>
            <a:off x="6529607" y="1704627"/>
            <a:ext cx="5651700" cy="861900"/>
          </a:xfrm>
          <a:prstGeom prst="rect">
            <a:avLst/>
          </a:prstGeom>
          <a:noFill/>
          <a:ln>
            <a:noFill/>
          </a:ln>
        </p:spPr>
        <p:txBody>
          <a:bodyPr spcFirstLastPara="1" wrap="square" lIns="91425" tIns="45700" rIns="91425" bIns="45700" anchor="t" anchorCtr="0">
            <a:spAutoFit/>
          </a:bodyPr>
          <a:lstStyle/>
          <a:p>
            <a:pPr marL="0" marR="0" lvl="0" indent="0" algn="l" rtl="0">
              <a:lnSpc>
                <a:spcPct val="177777"/>
              </a:lnSpc>
              <a:spcBef>
                <a:spcPts val="0"/>
              </a:spcBef>
              <a:spcAft>
                <a:spcPts val="0"/>
              </a:spcAft>
              <a:buNone/>
            </a:pPr>
            <a:r>
              <a:rPr lang="en-US" sz="1800">
                <a:solidFill>
                  <a:srgbClr val="0070C0"/>
                </a:solidFill>
                <a:latin typeface="Open Sans"/>
                <a:ea typeface="Open Sans"/>
                <a:cs typeface="Open Sans"/>
                <a:sym typeface="Open Sans"/>
              </a:rPr>
              <a:t>(2) Le manioc frais est difficile à transformer et à éplucher</a:t>
            </a:r>
            <a:endParaRPr sz="1800" u="sng">
              <a:solidFill>
                <a:srgbClr val="0070C0"/>
              </a:solidFill>
              <a:latin typeface="Open Sans"/>
              <a:ea typeface="Open Sans"/>
              <a:cs typeface="Open Sans"/>
              <a:sym typeface="Open Sans"/>
            </a:endParaRPr>
          </a:p>
        </p:txBody>
      </p:sp>
      <p:pic>
        <p:nvPicPr>
          <p:cNvPr id="259" name="Google Shape;259;p24"/>
          <p:cNvPicPr preferRelativeResize="0"/>
          <p:nvPr/>
        </p:nvPicPr>
        <p:blipFill rotWithShape="1">
          <a:blip r:embed="rId5">
            <a:alphaModFix/>
          </a:blip>
          <a:srcRect/>
          <a:stretch/>
        </p:blipFill>
        <p:spPr>
          <a:xfrm>
            <a:off x="3083854" y="2711151"/>
            <a:ext cx="2328468" cy="1711474"/>
          </a:xfrm>
          <a:prstGeom prst="rect">
            <a:avLst/>
          </a:prstGeom>
          <a:noFill/>
          <a:ln>
            <a:noFill/>
          </a:ln>
          <a:effectLst>
            <a:outerShdw blurRad="190500" algn="tl" rotWithShape="0">
              <a:srgbClr val="000000">
                <a:alpha val="69803"/>
              </a:srgbClr>
            </a:outerShdw>
          </a:effectLst>
        </p:spPr>
      </p:pic>
      <p:pic>
        <p:nvPicPr>
          <p:cNvPr id="260" name="Google Shape;260;p24" descr="chips"/>
          <p:cNvPicPr preferRelativeResize="0"/>
          <p:nvPr/>
        </p:nvPicPr>
        <p:blipFill rotWithShape="1">
          <a:blip r:embed="rId6">
            <a:alphaModFix/>
          </a:blip>
          <a:srcRect/>
          <a:stretch/>
        </p:blipFill>
        <p:spPr>
          <a:xfrm>
            <a:off x="182217" y="4640364"/>
            <a:ext cx="5230105" cy="2070142"/>
          </a:xfrm>
          <a:prstGeom prst="rect">
            <a:avLst/>
          </a:prstGeom>
          <a:noFill/>
          <a:ln>
            <a:noFill/>
          </a:ln>
          <a:effectLst>
            <a:outerShdw blurRad="190500" algn="tl" rotWithShape="0">
              <a:srgbClr val="000000">
                <a:alpha val="69803"/>
              </a:srgbClr>
            </a:outerShdw>
          </a:effectLst>
        </p:spPr>
      </p:pic>
      <p:graphicFrame>
        <p:nvGraphicFramePr>
          <p:cNvPr id="261" name="Google Shape;261;p24"/>
          <p:cNvGraphicFramePr/>
          <p:nvPr/>
        </p:nvGraphicFramePr>
        <p:xfrm>
          <a:off x="5677786" y="2710744"/>
          <a:ext cx="6457625" cy="1800955"/>
        </p:xfrm>
        <a:graphic>
          <a:graphicData uri="http://schemas.openxmlformats.org/drawingml/2006/table">
            <a:tbl>
              <a:tblPr>
                <a:noFill/>
                <a:tableStyleId>{5D3A3785-107C-467C-A1E5-CD2CB7620D25}</a:tableStyleId>
              </a:tblPr>
              <a:tblGrid>
                <a:gridCol w="851825">
                  <a:extLst>
                    <a:ext uri="{9D8B030D-6E8A-4147-A177-3AD203B41FA5}">
                      <a16:colId xmlns:a16="http://schemas.microsoft.com/office/drawing/2014/main" val="20000"/>
                    </a:ext>
                  </a:extLst>
                </a:gridCol>
                <a:gridCol w="1544425">
                  <a:extLst>
                    <a:ext uri="{9D8B030D-6E8A-4147-A177-3AD203B41FA5}">
                      <a16:colId xmlns:a16="http://schemas.microsoft.com/office/drawing/2014/main" val="20001"/>
                    </a:ext>
                  </a:extLst>
                </a:gridCol>
                <a:gridCol w="1181725">
                  <a:extLst>
                    <a:ext uri="{9D8B030D-6E8A-4147-A177-3AD203B41FA5}">
                      <a16:colId xmlns:a16="http://schemas.microsoft.com/office/drawing/2014/main" val="20002"/>
                    </a:ext>
                  </a:extLst>
                </a:gridCol>
                <a:gridCol w="1326175">
                  <a:extLst>
                    <a:ext uri="{9D8B030D-6E8A-4147-A177-3AD203B41FA5}">
                      <a16:colId xmlns:a16="http://schemas.microsoft.com/office/drawing/2014/main" val="20003"/>
                    </a:ext>
                  </a:extLst>
                </a:gridCol>
                <a:gridCol w="1553475">
                  <a:extLst>
                    <a:ext uri="{9D8B030D-6E8A-4147-A177-3AD203B41FA5}">
                      <a16:colId xmlns:a16="http://schemas.microsoft.com/office/drawing/2014/main" val="20004"/>
                    </a:ext>
                  </a:extLst>
                </a:gridCol>
              </a:tblGrid>
              <a:tr h="558150">
                <a:tc>
                  <a:txBody>
                    <a:bodyPr/>
                    <a:lstStyle/>
                    <a:p>
                      <a:pPr marL="0" marR="0" lvl="0" indent="0" algn="ctr" rtl="0">
                        <a:spcBef>
                          <a:spcPts val="0"/>
                        </a:spcBef>
                        <a:spcAft>
                          <a:spcPts val="0"/>
                        </a:spcAft>
                        <a:buNone/>
                      </a:pPr>
                      <a:r>
                        <a:rPr lang="en-US" sz="1600" u="none" strike="noStrike" cap="none">
                          <a:latin typeface="Open Sans"/>
                          <a:ea typeface="Open Sans"/>
                          <a:cs typeface="Open Sans"/>
                          <a:sym typeface="Open Sans"/>
                        </a:rPr>
                        <a:t>No.</a:t>
                      </a:r>
                      <a:endParaRPr sz="1600" b="0" i="0" u="none" strike="noStrike" cap="none">
                        <a:solidFill>
                          <a:srgbClr val="000000"/>
                        </a:solidFill>
                        <a:latin typeface="Open Sans"/>
                        <a:ea typeface="Open Sans"/>
                        <a:cs typeface="Open Sans"/>
                        <a:sym typeface="Open Sans"/>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a:latin typeface="Open Sans"/>
                          <a:ea typeface="Open Sans"/>
                          <a:cs typeface="Open Sans"/>
                          <a:sym typeface="Open Sans"/>
                        </a:rPr>
                        <a:t>Poids du manioc frais (Kg)</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a:latin typeface="Open Sans"/>
                          <a:ea typeface="Open Sans"/>
                          <a:cs typeface="Open Sans"/>
                          <a:sym typeface="Open Sans"/>
                        </a:rPr>
                        <a:t>Poids du manioc (Kg)</a:t>
                      </a:r>
                      <a:endParaRPr sz="1400" b="0" i="0" u="none" strike="noStrike" cap="none">
                        <a:solidFill>
                          <a:srgbClr val="000000"/>
                        </a:solidFill>
                        <a:latin typeface="Open Sans"/>
                        <a:ea typeface="Open Sans"/>
                        <a:cs typeface="Open Sans"/>
                        <a:sym typeface="Open Sans"/>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a:latin typeface="Open Sans"/>
                          <a:ea typeface="Open Sans"/>
                          <a:cs typeface="Open Sans"/>
                          <a:sym typeface="Open Sans"/>
                        </a:rPr>
                        <a:t>Vitesse d'épluchage (Kg/h)</a:t>
                      </a:r>
                      <a:endParaRPr sz="1400" b="0" i="0" u="none" strike="noStrike" cap="none">
                        <a:solidFill>
                          <a:srgbClr val="000000"/>
                        </a:solidFill>
                        <a:latin typeface="Open Sans"/>
                        <a:ea typeface="Open Sans"/>
                        <a:cs typeface="Open Sans"/>
                        <a:sym typeface="Open Sans"/>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a:latin typeface="Open Sans"/>
                          <a:ea typeface="Open Sans"/>
                          <a:cs typeface="Open Sans"/>
                          <a:sym typeface="Open Sans"/>
                        </a:rPr>
                        <a:t>Utilisation du manioc frais (%)</a:t>
                      </a:r>
                      <a:endParaRPr sz="1400" b="0" i="0" u="none" strike="noStrike" cap="none">
                        <a:solidFill>
                          <a:srgbClr val="000000"/>
                        </a:solidFill>
                        <a:latin typeface="Open Sans"/>
                        <a:ea typeface="Open Sans"/>
                        <a:cs typeface="Open Sans"/>
                        <a:sym typeface="Open Sans"/>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287900">
                <a:tc>
                  <a:txBody>
                    <a:bodyPr/>
                    <a:lstStyle/>
                    <a:p>
                      <a:pPr marL="0" marR="0" lvl="0" indent="0" algn="ctr" rtl="0">
                        <a:spcBef>
                          <a:spcPts val="0"/>
                        </a:spcBef>
                        <a:spcAft>
                          <a:spcPts val="0"/>
                        </a:spcAft>
                        <a:buNone/>
                      </a:pPr>
                      <a:r>
                        <a:rPr lang="en-US" sz="1400" u="none" strike="noStrike" cap="none">
                          <a:latin typeface="Open Sans"/>
                          <a:ea typeface="Open Sans"/>
                          <a:cs typeface="Open Sans"/>
                          <a:sym typeface="Open Sans"/>
                        </a:rPr>
                        <a:t>1</a:t>
                      </a:r>
                      <a:endParaRPr sz="1400" b="0" i="0" u="none" strike="noStrike" cap="none">
                        <a:solidFill>
                          <a:srgbClr val="000000"/>
                        </a:solidFill>
                        <a:latin typeface="Open Sans"/>
                        <a:ea typeface="Open Sans"/>
                        <a:cs typeface="Open Sans"/>
                        <a:sym typeface="Open Sans"/>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u="none" strike="noStrike" cap="none">
                          <a:latin typeface="Open Sans"/>
                          <a:ea typeface="Open Sans"/>
                          <a:cs typeface="Open Sans"/>
                          <a:sym typeface="Open Sans"/>
                        </a:rPr>
                        <a:t>9.7007</a:t>
                      </a:r>
                      <a:endParaRPr sz="1400" b="0" i="0" u="none" strike="noStrike" cap="none">
                        <a:solidFill>
                          <a:srgbClr val="000000"/>
                        </a:solidFill>
                        <a:latin typeface="Open Sans"/>
                        <a:ea typeface="Open Sans"/>
                        <a:cs typeface="Open Sans"/>
                        <a:sym typeface="Open Sans"/>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u="none" strike="noStrike" cap="none">
                          <a:latin typeface="Open Sans"/>
                          <a:ea typeface="Open Sans"/>
                          <a:cs typeface="Open Sans"/>
                          <a:sym typeface="Open Sans"/>
                        </a:rPr>
                        <a:t>7.4801</a:t>
                      </a:r>
                      <a:endParaRPr sz="1400" b="0" i="0" u="none" strike="noStrike" cap="none">
                        <a:solidFill>
                          <a:srgbClr val="000000"/>
                        </a:solidFill>
                        <a:latin typeface="Open Sans"/>
                        <a:ea typeface="Open Sans"/>
                        <a:cs typeface="Open Sans"/>
                        <a:sym typeface="Open Sans"/>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u="none" strike="noStrike" cap="none">
                          <a:latin typeface="Open Sans"/>
                          <a:ea typeface="Open Sans"/>
                          <a:cs typeface="Open Sans"/>
                          <a:sym typeface="Open Sans"/>
                        </a:rPr>
                        <a:t>9.6381</a:t>
                      </a:r>
                      <a:endParaRPr sz="1400" b="0" i="0" u="none" strike="noStrike" cap="none">
                        <a:solidFill>
                          <a:srgbClr val="000000"/>
                        </a:solidFill>
                        <a:latin typeface="Open Sans"/>
                        <a:ea typeface="Open Sans"/>
                        <a:cs typeface="Open Sans"/>
                        <a:sym typeface="Open Sans"/>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u="none" strike="noStrike" cap="none">
                          <a:latin typeface="Open Sans"/>
                          <a:ea typeface="Open Sans"/>
                          <a:cs typeface="Open Sans"/>
                          <a:sym typeface="Open Sans"/>
                        </a:rPr>
                        <a:t>77.1089</a:t>
                      </a:r>
                      <a:endParaRPr sz="1400" b="0" i="0" u="none" strike="noStrike" cap="none">
                        <a:solidFill>
                          <a:srgbClr val="000000"/>
                        </a:solidFill>
                        <a:latin typeface="Open Sans"/>
                        <a:ea typeface="Open Sans"/>
                        <a:cs typeface="Open Sans"/>
                        <a:sym typeface="Open Sans"/>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287900">
                <a:tc>
                  <a:txBody>
                    <a:bodyPr/>
                    <a:lstStyle/>
                    <a:p>
                      <a:pPr marL="0" marR="0" lvl="0" indent="0" algn="ctr" rtl="0">
                        <a:spcBef>
                          <a:spcPts val="0"/>
                        </a:spcBef>
                        <a:spcAft>
                          <a:spcPts val="0"/>
                        </a:spcAft>
                        <a:buNone/>
                      </a:pPr>
                      <a:r>
                        <a:rPr lang="en-US" sz="1400" u="none" strike="noStrike" cap="none">
                          <a:latin typeface="Open Sans"/>
                          <a:ea typeface="Open Sans"/>
                          <a:cs typeface="Open Sans"/>
                          <a:sym typeface="Open Sans"/>
                        </a:rPr>
                        <a:t>2</a:t>
                      </a:r>
                      <a:endParaRPr sz="1400" b="0" i="0" u="none" strike="noStrike" cap="none">
                        <a:solidFill>
                          <a:srgbClr val="000000"/>
                        </a:solidFill>
                        <a:latin typeface="Open Sans"/>
                        <a:ea typeface="Open Sans"/>
                        <a:cs typeface="Open Sans"/>
                        <a:sym typeface="Open Sans"/>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u="none" strike="noStrike" cap="none">
                          <a:latin typeface="Open Sans"/>
                          <a:ea typeface="Open Sans"/>
                          <a:cs typeface="Open Sans"/>
                          <a:sym typeface="Open Sans"/>
                        </a:rPr>
                        <a:t>9.9172</a:t>
                      </a:r>
                      <a:endParaRPr sz="1400" b="0" i="0" u="none" strike="noStrike" cap="none">
                        <a:solidFill>
                          <a:srgbClr val="000000"/>
                        </a:solidFill>
                        <a:latin typeface="Open Sans"/>
                        <a:ea typeface="Open Sans"/>
                        <a:cs typeface="Open Sans"/>
                        <a:sym typeface="Open Sans"/>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u="none" strike="noStrike" cap="none">
                          <a:latin typeface="Open Sans"/>
                          <a:ea typeface="Open Sans"/>
                          <a:cs typeface="Open Sans"/>
                          <a:sym typeface="Open Sans"/>
                        </a:rPr>
                        <a:t>7.4499</a:t>
                      </a:r>
                      <a:endParaRPr sz="1400" b="0" i="0" u="none" strike="noStrike" cap="none">
                        <a:solidFill>
                          <a:srgbClr val="000000"/>
                        </a:solidFill>
                        <a:latin typeface="Open Sans"/>
                        <a:ea typeface="Open Sans"/>
                        <a:cs typeface="Open Sans"/>
                        <a:sym typeface="Open Sans"/>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u="none" strike="noStrike" cap="none">
                          <a:latin typeface="Open Sans"/>
                          <a:ea typeface="Open Sans"/>
                          <a:cs typeface="Open Sans"/>
                          <a:sym typeface="Open Sans"/>
                        </a:rPr>
                        <a:t>9.7874</a:t>
                      </a:r>
                      <a:endParaRPr sz="1400" b="0" i="0" u="none" strike="noStrike" cap="none">
                        <a:solidFill>
                          <a:srgbClr val="000000"/>
                        </a:solidFill>
                        <a:latin typeface="Open Sans"/>
                        <a:ea typeface="Open Sans"/>
                        <a:cs typeface="Open Sans"/>
                        <a:sym typeface="Open Sans"/>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u="none" strike="noStrike" cap="none">
                          <a:latin typeface="Open Sans"/>
                          <a:ea typeface="Open Sans"/>
                          <a:cs typeface="Open Sans"/>
                          <a:sym typeface="Open Sans"/>
                        </a:rPr>
                        <a:t>75.1210</a:t>
                      </a:r>
                      <a:endParaRPr sz="1400" b="0" i="0" u="none" strike="noStrike" cap="none">
                        <a:solidFill>
                          <a:srgbClr val="000000"/>
                        </a:solidFill>
                        <a:latin typeface="Open Sans"/>
                        <a:ea typeface="Open Sans"/>
                        <a:cs typeface="Open Sans"/>
                        <a:sym typeface="Open Sans"/>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287900">
                <a:tc>
                  <a:txBody>
                    <a:bodyPr/>
                    <a:lstStyle/>
                    <a:p>
                      <a:pPr marL="0" marR="0" lvl="0" indent="0" algn="ctr" rtl="0">
                        <a:spcBef>
                          <a:spcPts val="0"/>
                        </a:spcBef>
                        <a:spcAft>
                          <a:spcPts val="0"/>
                        </a:spcAft>
                        <a:buNone/>
                      </a:pPr>
                      <a:r>
                        <a:rPr lang="en-US" sz="1400" u="none" strike="noStrike" cap="none">
                          <a:latin typeface="Open Sans"/>
                          <a:ea typeface="Open Sans"/>
                          <a:cs typeface="Open Sans"/>
                          <a:sym typeface="Open Sans"/>
                        </a:rPr>
                        <a:t>3</a:t>
                      </a:r>
                      <a:endParaRPr sz="1400" b="0" i="0" u="none" strike="noStrike" cap="none">
                        <a:solidFill>
                          <a:srgbClr val="000000"/>
                        </a:solidFill>
                        <a:latin typeface="Open Sans"/>
                        <a:ea typeface="Open Sans"/>
                        <a:cs typeface="Open Sans"/>
                        <a:sym typeface="Open Sans"/>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u="none" strike="noStrike" cap="none">
                          <a:latin typeface="Open Sans"/>
                          <a:ea typeface="Open Sans"/>
                          <a:cs typeface="Open Sans"/>
                          <a:sym typeface="Open Sans"/>
                        </a:rPr>
                        <a:t>9.8010</a:t>
                      </a:r>
                      <a:endParaRPr sz="1400" b="0" i="0" u="none" strike="noStrike" cap="none">
                        <a:solidFill>
                          <a:srgbClr val="000000"/>
                        </a:solidFill>
                        <a:latin typeface="Open Sans"/>
                        <a:ea typeface="Open Sans"/>
                        <a:cs typeface="Open Sans"/>
                        <a:sym typeface="Open Sans"/>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u="none" strike="noStrike" cap="none">
                          <a:latin typeface="Open Sans"/>
                          <a:ea typeface="Open Sans"/>
                          <a:cs typeface="Open Sans"/>
                          <a:sym typeface="Open Sans"/>
                        </a:rPr>
                        <a:t>7.1638</a:t>
                      </a:r>
                      <a:endParaRPr sz="1400" b="0" i="0" u="none" strike="noStrike" cap="none">
                        <a:solidFill>
                          <a:srgbClr val="000000"/>
                        </a:solidFill>
                        <a:latin typeface="Open Sans"/>
                        <a:ea typeface="Open Sans"/>
                        <a:cs typeface="Open Sans"/>
                        <a:sym typeface="Open Sans"/>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u="none" strike="noStrike" cap="none">
                          <a:latin typeface="Open Sans"/>
                          <a:ea typeface="Open Sans"/>
                          <a:cs typeface="Open Sans"/>
                          <a:sym typeface="Open Sans"/>
                        </a:rPr>
                        <a:t>9.7017</a:t>
                      </a:r>
                      <a:endParaRPr sz="1400" b="0" i="0" u="none" strike="noStrike" cap="none">
                        <a:solidFill>
                          <a:srgbClr val="000000"/>
                        </a:solidFill>
                        <a:latin typeface="Open Sans"/>
                        <a:ea typeface="Open Sans"/>
                        <a:cs typeface="Open Sans"/>
                        <a:sym typeface="Open Sans"/>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u="none" strike="noStrike" cap="none">
                          <a:latin typeface="Open Sans"/>
                          <a:ea typeface="Open Sans"/>
                          <a:cs typeface="Open Sans"/>
                          <a:sym typeface="Open Sans"/>
                        </a:rPr>
                        <a:t>73.0925</a:t>
                      </a:r>
                      <a:endParaRPr sz="1400" b="0" i="0" u="none" strike="noStrike" cap="none">
                        <a:solidFill>
                          <a:srgbClr val="000000"/>
                        </a:solidFill>
                        <a:latin typeface="Open Sans"/>
                        <a:ea typeface="Open Sans"/>
                        <a:cs typeface="Open Sans"/>
                        <a:sym typeface="Open Sans"/>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287650">
                <a:tc>
                  <a:txBody>
                    <a:bodyPr/>
                    <a:lstStyle/>
                    <a:p>
                      <a:pPr marL="0" marR="0" lvl="0" indent="0" algn="ctr" rtl="0">
                        <a:spcBef>
                          <a:spcPts val="0"/>
                        </a:spcBef>
                        <a:spcAft>
                          <a:spcPts val="0"/>
                        </a:spcAft>
                        <a:buNone/>
                      </a:pPr>
                      <a:r>
                        <a:rPr lang="en-US">
                          <a:solidFill>
                            <a:srgbClr val="000000"/>
                          </a:solidFill>
                          <a:latin typeface="Open Sans"/>
                          <a:ea typeface="Open Sans"/>
                          <a:cs typeface="Open Sans"/>
                          <a:sym typeface="Open Sans"/>
                        </a:rPr>
                        <a:t>Moyenne</a:t>
                      </a:r>
                      <a:endParaRPr sz="1400" b="0" i="0" u="none" strike="noStrike" cap="none">
                        <a:solidFill>
                          <a:srgbClr val="000000"/>
                        </a:solidFill>
                        <a:latin typeface="Open Sans"/>
                        <a:ea typeface="Open Sans"/>
                        <a:cs typeface="Open Sans"/>
                        <a:sym typeface="Open Sans"/>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u="none" strike="noStrike" cap="none">
                          <a:latin typeface="Open Sans"/>
                          <a:ea typeface="Open Sans"/>
                          <a:cs typeface="Open Sans"/>
                          <a:sym typeface="Open Sans"/>
                        </a:rPr>
                        <a:t>9.8063</a:t>
                      </a:r>
                      <a:endParaRPr sz="1400" b="0" i="0" u="none" strike="noStrike" cap="none">
                        <a:solidFill>
                          <a:srgbClr val="000000"/>
                        </a:solidFill>
                        <a:latin typeface="Open Sans"/>
                        <a:ea typeface="Open Sans"/>
                        <a:cs typeface="Open Sans"/>
                        <a:sym typeface="Open Sans"/>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u="none" strike="noStrike" cap="none">
                          <a:solidFill>
                            <a:schemeClr val="dk1"/>
                          </a:solidFill>
                          <a:latin typeface="Open Sans"/>
                          <a:ea typeface="Open Sans"/>
                          <a:cs typeface="Open Sans"/>
                          <a:sym typeface="Open Sans"/>
                        </a:rPr>
                        <a:t>7.3646</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u="none" strike="noStrike" cap="none">
                          <a:latin typeface="Open Sans"/>
                          <a:ea typeface="Open Sans"/>
                          <a:cs typeface="Open Sans"/>
                          <a:sym typeface="Open Sans"/>
                        </a:rPr>
                        <a:t>9.7091</a:t>
                      </a:r>
                      <a:endParaRPr sz="1400" b="0" i="0" u="none" strike="noStrike" cap="none">
                        <a:solidFill>
                          <a:srgbClr val="000000"/>
                        </a:solidFill>
                        <a:latin typeface="Open Sans"/>
                        <a:ea typeface="Open Sans"/>
                        <a:cs typeface="Open Sans"/>
                        <a:sym typeface="Open Sans"/>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400" u="none" strike="noStrike" cap="none">
                          <a:latin typeface="Open Sans"/>
                          <a:ea typeface="Open Sans"/>
                          <a:cs typeface="Open Sans"/>
                          <a:sym typeface="Open Sans"/>
                        </a:rPr>
                        <a:t>75.1075</a:t>
                      </a:r>
                      <a:endParaRPr sz="1400" b="0" i="0" u="none" strike="noStrike" cap="none">
                        <a:solidFill>
                          <a:srgbClr val="000000"/>
                        </a:solidFill>
                        <a:latin typeface="Open Sans"/>
                        <a:ea typeface="Open Sans"/>
                        <a:cs typeface="Open Sans"/>
                        <a:sym typeface="Open Sans"/>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grpSp>
        <p:nvGrpSpPr>
          <p:cNvPr id="262" name="Google Shape;262;p24"/>
          <p:cNvGrpSpPr/>
          <p:nvPr/>
        </p:nvGrpSpPr>
        <p:grpSpPr>
          <a:xfrm>
            <a:off x="5817274" y="4724949"/>
            <a:ext cx="6172204" cy="1926754"/>
            <a:chOff x="2683" y="6058"/>
            <a:chExt cx="9720" cy="3035"/>
          </a:xfrm>
        </p:grpSpPr>
        <p:cxnSp>
          <p:nvCxnSpPr>
            <p:cNvPr id="263" name="Google Shape;263;p24"/>
            <p:cNvCxnSpPr/>
            <p:nvPr/>
          </p:nvCxnSpPr>
          <p:spPr>
            <a:xfrm>
              <a:off x="2683" y="7345"/>
              <a:ext cx="0" cy="1230"/>
            </a:xfrm>
            <a:prstGeom prst="straightConnector1">
              <a:avLst/>
            </a:prstGeom>
            <a:noFill/>
            <a:ln w="9525" cap="flat" cmpd="sng">
              <a:solidFill>
                <a:srgbClr val="1F1F1F"/>
              </a:solidFill>
              <a:prstDash val="solid"/>
              <a:miter lim="800000"/>
              <a:headEnd type="none" w="sm" len="sm"/>
              <a:tailEnd type="none" w="sm" len="sm"/>
            </a:ln>
          </p:spPr>
        </p:cxnSp>
        <p:sp>
          <p:nvSpPr>
            <p:cNvPr id="264" name="Google Shape;264;p24"/>
            <p:cNvSpPr txBox="1"/>
            <p:nvPr/>
          </p:nvSpPr>
          <p:spPr>
            <a:xfrm>
              <a:off x="3207" y="6131"/>
              <a:ext cx="3300" cy="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70C0"/>
                  </a:solidFill>
                  <a:latin typeface="Open Sans"/>
                  <a:ea typeface="Open Sans"/>
                  <a:cs typeface="Open Sans"/>
                  <a:sym typeface="Open Sans"/>
                </a:rPr>
                <a:t>Peau extérieure</a:t>
              </a:r>
              <a:endParaRPr sz="1800" b="1">
                <a:solidFill>
                  <a:srgbClr val="0070C0"/>
                </a:solidFill>
                <a:latin typeface="Open Sans"/>
                <a:ea typeface="Open Sans"/>
                <a:cs typeface="Open Sans"/>
                <a:sym typeface="Open Sans"/>
              </a:endParaRPr>
            </a:p>
          </p:txBody>
        </p:sp>
        <p:sp>
          <p:nvSpPr>
            <p:cNvPr id="265" name="Google Shape;265;p24"/>
            <p:cNvSpPr txBox="1"/>
            <p:nvPr/>
          </p:nvSpPr>
          <p:spPr>
            <a:xfrm>
              <a:off x="6713" y="6109"/>
              <a:ext cx="2100" cy="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70C0"/>
                  </a:solidFill>
                  <a:latin typeface="Open Sans"/>
                  <a:ea typeface="Open Sans"/>
                  <a:cs typeface="Open Sans"/>
                  <a:sym typeface="Open Sans"/>
                </a:rPr>
                <a:t>Phloème</a:t>
              </a:r>
              <a:endParaRPr sz="1800" b="1">
                <a:solidFill>
                  <a:srgbClr val="0070C0"/>
                </a:solidFill>
                <a:latin typeface="Open Sans"/>
                <a:ea typeface="Open Sans"/>
                <a:cs typeface="Open Sans"/>
                <a:sym typeface="Open Sans"/>
              </a:endParaRPr>
            </a:p>
          </p:txBody>
        </p:sp>
        <p:sp>
          <p:nvSpPr>
            <p:cNvPr id="266" name="Google Shape;266;p24"/>
            <p:cNvSpPr txBox="1"/>
            <p:nvPr/>
          </p:nvSpPr>
          <p:spPr>
            <a:xfrm>
              <a:off x="10265" y="6058"/>
              <a:ext cx="2100" cy="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70C0"/>
                  </a:solidFill>
                  <a:latin typeface="Open Sans"/>
                  <a:ea typeface="Open Sans"/>
                  <a:cs typeface="Open Sans"/>
                  <a:sym typeface="Open Sans"/>
                </a:rPr>
                <a:t>Xylème</a:t>
              </a:r>
              <a:endParaRPr sz="1800" b="1">
                <a:solidFill>
                  <a:srgbClr val="0070C0"/>
                </a:solidFill>
                <a:latin typeface="Open Sans"/>
                <a:ea typeface="Open Sans"/>
                <a:cs typeface="Open Sans"/>
                <a:sym typeface="Open Sans"/>
              </a:endParaRPr>
            </a:p>
          </p:txBody>
        </p:sp>
        <p:pic>
          <p:nvPicPr>
            <p:cNvPr id="267" name="Google Shape;267;p24"/>
            <p:cNvPicPr preferRelativeResize="0"/>
            <p:nvPr/>
          </p:nvPicPr>
          <p:blipFill rotWithShape="1">
            <a:blip r:embed="rId7">
              <a:alphaModFix/>
            </a:blip>
            <a:srcRect/>
            <a:stretch/>
          </p:blipFill>
          <p:spPr>
            <a:xfrm>
              <a:off x="5971" y="6640"/>
              <a:ext cx="3044" cy="2445"/>
            </a:xfrm>
            <a:prstGeom prst="rect">
              <a:avLst/>
            </a:prstGeom>
            <a:noFill/>
            <a:ln>
              <a:noFill/>
            </a:ln>
            <a:effectLst>
              <a:outerShdw blurRad="190500" algn="tl" rotWithShape="0">
                <a:srgbClr val="000000">
                  <a:alpha val="69803"/>
                </a:srgbClr>
              </a:outerShdw>
            </a:effectLst>
          </p:spPr>
        </p:pic>
        <p:pic>
          <p:nvPicPr>
            <p:cNvPr id="268" name="Google Shape;268;p24"/>
            <p:cNvPicPr preferRelativeResize="0"/>
            <p:nvPr/>
          </p:nvPicPr>
          <p:blipFill rotWithShape="1">
            <a:blip r:embed="rId8">
              <a:alphaModFix/>
            </a:blip>
            <a:srcRect/>
            <a:stretch/>
          </p:blipFill>
          <p:spPr>
            <a:xfrm>
              <a:off x="9516" y="6640"/>
              <a:ext cx="2887" cy="2445"/>
            </a:xfrm>
            <a:prstGeom prst="rect">
              <a:avLst/>
            </a:prstGeom>
            <a:noFill/>
            <a:ln>
              <a:noFill/>
            </a:ln>
            <a:effectLst>
              <a:outerShdw blurRad="190500" algn="tl" rotWithShape="0">
                <a:srgbClr val="000000">
                  <a:alpha val="69803"/>
                </a:srgbClr>
              </a:outerShdw>
            </a:effectLst>
          </p:spPr>
        </p:pic>
        <p:pic>
          <p:nvPicPr>
            <p:cNvPr id="269" name="Google Shape;269;p24"/>
            <p:cNvPicPr preferRelativeResize="0"/>
            <p:nvPr/>
          </p:nvPicPr>
          <p:blipFill rotWithShape="1">
            <a:blip r:embed="rId9">
              <a:alphaModFix/>
            </a:blip>
            <a:srcRect/>
            <a:stretch/>
          </p:blipFill>
          <p:spPr>
            <a:xfrm>
              <a:off x="2683" y="6648"/>
              <a:ext cx="2897" cy="2445"/>
            </a:xfrm>
            <a:prstGeom prst="rect">
              <a:avLst/>
            </a:prstGeom>
            <a:noFill/>
            <a:ln>
              <a:noFill/>
            </a:ln>
            <a:effectLst>
              <a:outerShdw blurRad="190500" algn="tl" rotWithShape="0">
                <a:srgbClr val="000000">
                  <a:alpha val="69803"/>
                </a:srgbClr>
              </a:outerShdw>
            </a:effectLst>
          </p:spPr>
        </p:pic>
      </p:grpSp>
      <p:sp>
        <p:nvSpPr>
          <p:cNvPr id="270" name="Google Shape;270;p24"/>
          <p:cNvSpPr txBox="1"/>
          <p:nvPr/>
        </p:nvSpPr>
        <p:spPr>
          <a:xfrm>
            <a:off x="7722225" y="2361750"/>
            <a:ext cx="44697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rgbClr val="0070C0"/>
                </a:solidFill>
                <a:latin typeface="Open Sans"/>
                <a:ea typeface="Open Sans"/>
                <a:cs typeface="Open Sans"/>
                <a:sym typeface="Open Sans"/>
              </a:rPr>
              <a:t>Situation d'épluchage artificiel</a:t>
            </a:r>
            <a:endParaRPr sz="1600">
              <a:solidFill>
                <a:srgbClr val="0070C0"/>
              </a:solidFill>
              <a:latin typeface="Open Sans"/>
              <a:ea typeface="Open Sans"/>
              <a:cs typeface="Open Sans"/>
              <a:sym typeface="Open Sans"/>
            </a:endParaRPr>
          </a:p>
        </p:txBody>
      </p:sp>
      <p:sp>
        <p:nvSpPr>
          <p:cNvPr id="2" name="文本框 1">
            <a:extLst>
              <a:ext uri="{FF2B5EF4-FFF2-40B4-BE49-F238E27FC236}">
                <a16:creationId xmlns:a16="http://schemas.microsoft.com/office/drawing/2014/main" id="{A59E4B01-75D5-B246-8ACA-4C680DD9A0E6}"/>
              </a:ext>
            </a:extLst>
          </p:cNvPr>
          <p:cNvSpPr txBox="1"/>
          <p:nvPr/>
        </p:nvSpPr>
        <p:spPr>
          <a:xfrm>
            <a:off x="503442" y="4145626"/>
            <a:ext cx="1198180" cy="276999"/>
          </a:xfrm>
          <a:prstGeom prst="rect">
            <a:avLst/>
          </a:prstGeom>
          <a:solidFill>
            <a:srgbClr val="FFFFFF"/>
          </a:solidFill>
        </p:spPr>
        <p:txBody>
          <a:bodyPr wrap="square" rtlCol="0">
            <a:spAutoFit/>
          </a:bodyPr>
          <a:lstStyle/>
          <a:p>
            <a:r>
              <a:rPr lang="fr-FR" altLang="zh-CN" sz="1200" dirty="0"/>
              <a:t>Racine fraîche</a:t>
            </a:r>
            <a:endParaRPr kumimoji="1" lang="zh-CN" altLang="en-US" sz="1200" dirty="0"/>
          </a:p>
        </p:txBody>
      </p:sp>
      <p:sp>
        <p:nvSpPr>
          <p:cNvPr id="22" name="文本框 21">
            <a:extLst>
              <a:ext uri="{FF2B5EF4-FFF2-40B4-BE49-F238E27FC236}">
                <a16:creationId xmlns:a16="http://schemas.microsoft.com/office/drawing/2014/main" id="{D28FF05F-AADF-7542-8338-584A68AAAB01}"/>
              </a:ext>
            </a:extLst>
          </p:cNvPr>
          <p:cNvSpPr txBox="1"/>
          <p:nvPr/>
        </p:nvSpPr>
        <p:spPr>
          <a:xfrm>
            <a:off x="1925455" y="4110648"/>
            <a:ext cx="1198180" cy="276999"/>
          </a:xfrm>
          <a:prstGeom prst="rect">
            <a:avLst/>
          </a:prstGeom>
          <a:solidFill>
            <a:srgbClr val="FFFFFF"/>
          </a:solidFill>
        </p:spPr>
        <p:txBody>
          <a:bodyPr wrap="square">
            <a:spAutoFit/>
          </a:bodyPr>
          <a:lstStyle/>
          <a:p>
            <a:r>
              <a:rPr lang="fr-FR" altLang="zh-CN" sz="1200" dirty="0"/>
              <a:t>Racine pourrie</a:t>
            </a:r>
            <a:endParaRPr lang="zh-CN" altLang="en-US" sz="1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5"/>
          <p:cNvSpPr/>
          <p:nvPr/>
        </p:nvSpPr>
        <p:spPr>
          <a:xfrm>
            <a:off x="1877099" y="4425132"/>
            <a:ext cx="8789535" cy="752233"/>
          </a:xfrm>
          <a:prstGeom prst="rect">
            <a:avLst/>
          </a:prstGeom>
          <a:noFill/>
          <a:ln>
            <a:noFill/>
          </a:ln>
        </p:spPr>
        <p:txBody>
          <a:bodyPr spcFirstLastPara="1" wrap="square" lIns="91400" tIns="45700" rIns="91400" bIns="45700" anchor="t" anchorCtr="0">
            <a:noAutofit/>
          </a:bodyPr>
          <a:lstStyle/>
          <a:p>
            <a:pPr marL="0" marR="0" lvl="0" indent="0" algn="ctr" rtl="0">
              <a:lnSpc>
                <a:spcPct val="150000"/>
              </a:lnSpc>
              <a:spcBef>
                <a:spcPts val="0"/>
              </a:spcBef>
              <a:spcAft>
                <a:spcPts val="0"/>
              </a:spcAft>
              <a:buNone/>
            </a:pPr>
            <a:r>
              <a:rPr lang="en-US" sz="3200" b="1">
                <a:solidFill>
                  <a:schemeClr val="accent2"/>
                </a:solidFill>
                <a:latin typeface="Open Sans"/>
                <a:ea typeface="Open Sans"/>
                <a:cs typeface="Open Sans"/>
                <a:sym typeface="Open Sans"/>
              </a:rPr>
              <a:t>Technologies de réduction des pertes après récolte</a:t>
            </a:r>
            <a:endParaRPr sz="3200" b="1">
              <a:solidFill>
                <a:schemeClr val="accent2"/>
              </a:solidFill>
              <a:latin typeface="Open Sans"/>
              <a:ea typeface="Open Sans"/>
              <a:cs typeface="Open Sans"/>
              <a:sym typeface="Open Sans"/>
            </a:endParaRPr>
          </a:p>
          <a:p>
            <a:pPr marL="0" marR="0" lvl="0" indent="0" algn="ctr" rtl="0">
              <a:lnSpc>
                <a:spcPct val="150000"/>
              </a:lnSpc>
              <a:spcBef>
                <a:spcPts val="0"/>
              </a:spcBef>
              <a:spcAft>
                <a:spcPts val="0"/>
              </a:spcAft>
              <a:buNone/>
            </a:pPr>
            <a:endParaRPr sz="3200" b="1">
              <a:solidFill>
                <a:schemeClr val="accent2"/>
              </a:solidFill>
              <a:latin typeface="Open Sans"/>
              <a:ea typeface="Open Sans"/>
              <a:cs typeface="Open Sans"/>
              <a:sym typeface="Open Sans"/>
            </a:endParaRPr>
          </a:p>
        </p:txBody>
      </p:sp>
      <p:sp>
        <p:nvSpPr>
          <p:cNvPr id="277" name="Google Shape;277;p25"/>
          <p:cNvSpPr/>
          <p:nvPr/>
        </p:nvSpPr>
        <p:spPr>
          <a:xfrm>
            <a:off x="6198295" y="3096691"/>
            <a:ext cx="942567" cy="942567"/>
          </a:xfrm>
          <a:prstGeom prst="ellipse">
            <a:avLst/>
          </a:prstGeom>
          <a:gradFill>
            <a:gsLst>
              <a:gs pos="0">
                <a:schemeClr val="lt1"/>
              </a:gs>
              <a:gs pos="36000">
                <a:schemeClr val="lt1"/>
              </a:gs>
              <a:gs pos="100000">
                <a:srgbClr val="C7C7C7"/>
              </a:gs>
            </a:gsLst>
            <a:lin ang="13500000" scaled="0"/>
          </a:gradFill>
          <a:ln w="19050" cap="flat" cmpd="sng">
            <a:solidFill>
              <a:schemeClr val="lt1"/>
            </a:solidFill>
            <a:prstDash val="solid"/>
            <a:miter lim="800000"/>
            <a:headEnd type="none" w="sm" len="sm"/>
            <a:tailEnd type="none" w="sm" len="sm"/>
          </a:ln>
          <a:effectLst>
            <a:outerShdw blurRad="419100" dist="571500" dir="2700000" sx="90000" sy="90000" algn="tl" rotWithShape="0">
              <a:srgbClr val="7F7F7F">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Open Sans"/>
              <a:ea typeface="Open Sans"/>
              <a:cs typeface="Open Sans"/>
              <a:sym typeface="Open Sans"/>
            </a:endParaRPr>
          </a:p>
        </p:txBody>
      </p:sp>
      <p:sp>
        <p:nvSpPr>
          <p:cNvPr id="278" name="Google Shape;278;p25"/>
          <p:cNvSpPr/>
          <p:nvPr/>
        </p:nvSpPr>
        <p:spPr>
          <a:xfrm>
            <a:off x="7140897" y="2124447"/>
            <a:ext cx="214874" cy="214874"/>
          </a:xfrm>
          <a:prstGeom prst="ellipse">
            <a:avLst/>
          </a:prstGeom>
          <a:gradFill>
            <a:gsLst>
              <a:gs pos="0">
                <a:schemeClr val="lt1"/>
              </a:gs>
              <a:gs pos="36000">
                <a:schemeClr val="lt1"/>
              </a:gs>
              <a:gs pos="100000">
                <a:srgbClr val="C7C7C7"/>
              </a:gs>
            </a:gsLst>
            <a:lin ang="13500000" scaled="0"/>
          </a:gradFill>
          <a:ln w="9525" cap="flat" cmpd="sng">
            <a:solidFill>
              <a:schemeClr val="lt1"/>
            </a:solidFill>
            <a:prstDash val="solid"/>
            <a:miter lim="800000"/>
            <a:headEnd type="none" w="sm" len="sm"/>
            <a:tailEnd type="none" w="sm" len="sm"/>
          </a:ln>
          <a:effectLst>
            <a:outerShdw blurRad="419100" dist="190500" dir="2700000" sx="90000" sy="90000" algn="tl" rotWithShape="0">
              <a:schemeClr val="dk1">
                <a:alpha val="44705"/>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279" name="Google Shape;279;p25"/>
          <p:cNvSpPr/>
          <p:nvPr/>
        </p:nvSpPr>
        <p:spPr>
          <a:xfrm>
            <a:off x="4766875" y="3171642"/>
            <a:ext cx="214874" cy="214874"/>
          </a:xfrm>
          <a:prstGeom prst="ellipse">
            <a:avLst/>
          </a:prstGeom>
          <a:gradFill>
            <a:gsLst>
              <a:gs pos="0">
                <a:schemeClr val="lt1"/>
              </a:gs>
              <a:gs pos="36000">
                <a:schemeClr val="lt1"/>
              </a:gs>
              <a:gs pos="100000">
                <a:srgbClr val="C7C7C7"/>
              </a:gs>
            </a:gsLst>
            <a:lin ang="13500000" scaled="0"/>
          </a:gradFill>
          <a:ln w="9525" cap="flat" cmpd="sng">
            <a:solidFill>
              <a:schemeClr val="lt1"/>
            </a:solidFill>
            <a:prstDash val="solid"/>
            <a:miter lim="800000"/>
            <a:headEnd type="none" w="sm" len="sm"/>
            <a:tailEnd type="none" w="sm" len="sm"/>
          </a:ln>
          <a:effectLst>
            <a:outerShdw blurRad="419100" dist="190500" dir="2700000" sx="90000" sy="90000" algn="tl" rotWithShape="0">
              <a:schemeClr val="dk1">
                <a:alpha val="44705"/>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280" name="Google Shape;280;p25"/>
          <p:cNvSpPr/>
          <p:nvPr/>
        </p:nvSpPr>
        <p:spPr>
          <a:xfrm>
            <a:off x="4651435" y="1843201"/>
            <a:ext cx="942567" cy="942567"/>
          </a:xfrm>
          <a:prstGeom prst="ellipse">
            <a:avLst/>
          </a:prstGeom>
          <a:gradFill>
            <a:gsLst>
              <a:gs pos="0">
                <a:schemeClr val="lt1"/>
              </a:gs>
              <a:gs pos="36000">
                <a:schemeClr val="lt1"/>
              </a:gs>
              <a:gs pos="100000">
                <a:srgbClr val="C7C7C7"/>
              </a:gs>
            </a:gsLst>
            <a:lin ang="13500000" scaled="0"/>
          </a:gradFill>
          <a:ln w="19050" cap="flat" cmpd="sng">
            <a:solidFill>
              <a:schemeClr val="lt1"/>
            </a:solidFill>
            <a:prstDash val="solid"/>
            <a:miter lim="800000"/>
            <a:headEnd type="none" w="sm" len="sm"/>
            <a:tailEnd type="none" w="sm" len="sm"/>
          </a:ln>
          <a:effectLst>
            <a:outerShdw blurRad="419100" dist="571500" dir="2700000" sx="90000" sy="90000" algn="tl" rotWithShape="0">
              <a:srgbClr val="7F7F7F">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Open Sans"/>
              <a:ea typeface="Open Sans"/>
              <a:cs typeface="Open Sans"/>
              <a:sym typeface="Open Sans"/>
            </a:endParaRPr>
          </a:p>
        </p:txBody>
      </p:sp>
      <p:sp>
        <p:nvSpPr>
          <p:cNvPr id="281" name="Google Shape;281;p25"/>
          <p:cNvSpPr/>
          <p:nvPr/>
        </p:nvSpPr>
        <p:spPr>
          <a:xfrm>
            <a:off x="4981477" y="2124259"/>
            <a:ext cx="1863725" cy="1780540"/>
          </a:xfrm>
          <a:prstGeom prst="ellipse">
            <a:avLst/>
          </a:prstGeom>
          <a:gradFill>
            <a:gsLst>
              <a:gs pos="0">
                <a:schemeClr val="lt1"/>
              </a:gs>
              <a:gs pos="36000">
                <a:schemeClr val="lt1"/>
              </a:gs>
              <a:gs pos="100000">
                <a:srgbClr val="C7C7C7"/>
              </a:gs>
            </a:gsLst>
            <a:lin ang="13500000" scaled="0"/>
          </a:gradFill>
          <a:ln w="25400" cap="flat" cmpd="sng">
            <a:solidFill>
              <a:schemeClr val="lt1"/>
            </a:solidFill>
            <a:prstDash val="solid"/>
            <a:miter lim="800000"/>
            <a:headEnd type="none" w="sm" len="sm"/>
            <a:tailEnd type="none" w="sm" len="sm"/>
          </a:ln>
          <a:effectLst>
            <a:outerShdw blurRad="419100" dist="571500" dir="2700000" sx="90000" sy="90000" algn="tl" rotWithShape="0">
              <a:srgbClr val="7F7F7F">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Open Sans"/>
              <a:ea typeface="Open Sans"/>
              <a:cs typeface="Open Sans"/>
              <a:sym typeface="Open Sans"/>
            </a:endParaRPr>
          </a:p>
        </p:txBody>
      </p:sp>
      <p:sp>
        <p:nvSpPr>
          <p:cNvPr id="282" name="Google Shape;282;p25"/>
          <p:cNvSpPr txBox="1"/>
          <p:nvPr/>
        </p:nvSpPr>
        <p:spPr>
          <a:xfrm>
            <a:off x="4850817" y="2414400"/>
            <a:ext cx="2125102"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200" b="1">
                <a:solidFill>
                  <a:schemeClr val="accent2"/>
                </a:solidFill>
                <a:latin typeface="Open Sans"/>
                <a:ea typeface="Open Sans"/>
                <a:cs typeface="Open Sans"/>
                <a:sym typeface="Open Sans"/>
              </a:rPr>
              <a:t>02</a:t>
            </a:r>
            <a:endParaRPr sz="8800" b="1">
              <a:solidFill>
                <a:schemeClr val="accent2"/>
              </a:solidFill>
              <a:latin typeface="Open Sans"/>
              <a:ea typeface="Open Sans"/>
              <a:cs typeface="Open Sans"/>
              <a:sym typeface="Open Sans"/>
            </a:endParaRPr>
          </a:p>
        </p:txBody>
      </p:sp>
      <p:pic>
        <p:nvPicPr>
          <p:cNvPr id="283" name="Google Shape;283;p25"/>
          <p:cNvPicPr preferRelativeResize="0"/>
          <p:nvPr/>
        </p:nvPicPr>
        <p:blipFill rotWithShape="1">
          <a:blip r:embed="rId3">
            <a:alphaModFix/>
          </a:blip>
          <a:srcRect l="8654" t="32887" b="20814"/>
          <a:stretch/>
        </p:blipFill>
        <p:spPr>
          <a:xfrm>
            <a:off x="-49107" y="-27093"/>
            <a:ext cx="12297833" cy="710353"/>
          </a:xfrm>
          <a:prstGeom prst="rect">
            <a:avLst/>
          </a:prstGeom>
          <a:noFill/>
          <a:ln>
            <a:noFill/>
          </a:ln>
        </p:spPr>
      </p:pic>
      <p:pic>
        <p:nvPicPr>
          <p:cNvPr id="284" name="Google Shape;284;p25" descr="联合国粮食署"/>
          <p:cNvPicPr preferRelativeResize="0"/>
          <p:nvPr/>
        </p:nvPicPr>
        <p:blipFill rotWithShape="1">
          <a:blip r:embed="rId4">
            <a:alphaModFix/>
          </a:blip>
          <a:srcRect/>
          <a:stretch/>
        </p:blipFill>
        <p:spPr>
          <a:xfrm>
            <a:off x="143087" y="-96520"/>
            <a:ext cx="2291080" cy="850053"/>
          </a:xfrm>
          <a:prstGeom prst="rect">
            <a:avLst/>
          </a:prstGeom>
          <a:noFill/>
          <a:ln>
            <a:noFill/>
          </a:ln>
        </p:spPr>
      </p:pic>
      <p:pic>
        <p:nvPicPr>
          <p:cNvPr id="285" name="Google Shape;285;p25" descr="WFP SSC-白"/>
          <p:cNvPicPr preferRelativeResize="0"/>
          <p:nvPr/>
        </p:nvPicPr>
        <p:blipFill rotWithShape="1">
          <a:blip r:embed="rId5">
            <a:alphaModFix/>
          </a:blip>
          <a:srcRect/>
          <a:stretch/>
        </p:blipFill>
        <p:spPr>
          <a:xfrm>
            <a:off x="3074055" y="-27093"/>
            <a:ext cx="1002453" cy="647700"/>
          </a:xfrm>
          <a:prstGeom prst="rect">
            <a:avLst/>
          </a:prstGeom>
          <a:noFill/>
          <a:ln>
            <a:noFill/>
          </a:ln>
        </p:spPr>
      </p:pic>
      <p:pic>
        <p:nvPicPr>
          <p:cNvPr id="286" name="Google Shape;286;p25" descr="A picture containing window&#10;&#10;Description automatically generated"/>
          <p:cNvPicPr preferRelativeResize="0"/>
          <p:nvPr/>
        </p:nvPicPr>
        <p:blipFill rotWithShape="1">
          <a:blip r:embed="rId6">
            <a:alphaModFix/>
          </a:blip>
          <a:srcRect/>
          <a:stretch/>
        </p:blipFill>
        <p:spPr>
          <a:xfrm>
            <a:off x="10432398" y="51608"/>
            <a:ext cx="528843" cy="529200"/>
          </a:xfrm>
          <a:prstGeom prst="rect">
            <a:avLst/>
          </a:prstGeom>
          <a:noFill/>
          <a:ln>
            <a:noFill/>
          </a:ln>
        </p:spPr>
      </p:pic>
      <p:pic>
        <p:nvPicPr>
          <p:cNvPr id="287" name="Google Shape;287;p25" descr="Icon&#10;&#10;Description automatically generated"/>
          <p:cNvPicPr preferRelativeResize="0"/>
          <p:nvPr/>
        </p:nvPicPr>
        <p:blipFill rotWithShape="1">
          <a:blip r:embed="rId7">
            <a:alphaModFix/>
          </a:blip>
          <a:srcRect/>
          <a:stretch/>
        </p:blipFill>
        <p:spPr>
          <a:xfrm>
            <a:off x="11283527" y="71570"/>
            <a:ext cx="527674" cy="5276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6"/>
                                        </p:tgtEl>
                                        <p:attrNameLst>
                                          <p:attrName>style.visibility</p:attrName>
                                        </p:attrNameLst>
                                      </p:cBhvr>
                                      <p:to>
                                        <p:strVal val="visible"/>
                                      </p:to>
                                    </p:set>
                                    <p:animEffect transition="in" filter="fade">
                                      <p:cBhvr>
                                        <p:cTn id="7" dur="1000"/>
                                        <p:tgtEl>
                                          <p:spTgt spid="27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77"/>
                                        </p:tgtEl>
                                        <p:attrNameLst>
                                          <p:attrName>style.visibility</p:attrName>
                                        </p:attrNameLst>
                                      </p:cBhvr>
                                      <p:to>
                                        <p:strVal val="visible"/>
                                      </p:to>
                                    </p:set>
                                    <p:animEffect transition="in" filter="fade">
                                      <p:cBhvr>
                                        <p:cTn id="11" dur="1000"/>
                                        <p:tgtEl>
                                          <p:spTgt spid="27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78"/>
                                        </p:tgtEl>
                                        <p:attrNameLst>
                                          <p:attrName>style.visibility</p:attrName>
                                        </p:attrNameLst>
                                      </p:cBhvr>
                                      <p:to>
                                        <p:strVal val="visible"/>
                                      </p:to>
                                    </p:set>
                                    <p:animEffect transition="in" filter="fade">
                                      <p:cBhvr>
                                        <p:cTn id="15" dur="500"/>
                                        <p:tgtEl>
                                          <p:spTgt spid="278"/>
                                        </p:tgtEl>
                                      </p:cBhvr>
                                    </p:animEffect>
                                  </p:childTnLst>
                                </p:cTn>
                              </p:par>
                              <p:par>
                                <p:cTn id="16" presetID="10" presetClass="entr" presetSubtype="0" fill="hold" nodeType="withEffect">
                                  <p:stCondLst>
                                    <p:cond delay="0"/>
                                  </p:stCondLst>
                                  <p:childTnLst>
                                    <p:set>
                                      <p:cBhvr>
                                        <p:cTn id="17" dur="1" fill="hold">
                                          <p:stCondLst>
                                            <p:cond delay="0"/>
                                          </p:stCondLst>
                                        </p:cTn>
                                        <p:tgtEl>
                                          <p:spTgt spid="279"/>
                                        </p:tgtEl>
                                        <p:attrNameLst>
                                          <p:attrName>style.visibility</p:attrName>
                                        </p:attrNameLst>
                                      </p:cBhvr>
                                      <p:to>
                                        <p:strVal val="visible"/>
                                      </p:to>
                                    </p:set>
                                    <p:animEffect transition="in" filter="fade">
                                      <p:cBhvr>
                                        <p:cTn id="18" dur="500"/>
                                        <p:tgtEl>
                                          <p:spTgt spid="279"/>
                                        </p:tgtEl>
                                      </p:cBhvr>
                                    </p:animEffect>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280"/>
                                        </p:tgtEl>
                                        <p:attrNameLst>
                                          <p:attrName>style.visibility</p:attrName>
                                        </p:attrNameLst>
                                      </p:cBhvr>
                                      <p:to>
                                        <p:strVal val="visible"/>
                                      </p:to>
                                    </p:set>
                                    <p:animEffect transition="in" filter="fade">
                                      <p:cBhvr>
                                        <p:cTn id="22" dur="1000"/>
                                        <p:tgtEl>
                                          <p:spTgt spid="280"/>
                                        </p:tgtEl>
                                      </p:cBhvr>
                                    </p:animEffect>
                                  </p:childTnLst>
                                </p:cTn>
                              </p:par>
                              <p:par>
                                <p:cTn id="23" presetID="10" presetClass="entr" presetSubtype="0" fill="hold" nodeType="withEffect">
                                  <p:stCondLst>
                                    <p:cond delay="0"/>
                                  </p:stCondLst>
                                  <p:childTnLst>
                                    <p:set>
                                      <p:cBhvr>
                                        <p:cTn id="24" dur="1" fill="hold">
                                          <p:stCondLst>
                                            <p:cond delay="0"/>
                                          </p:stCondLst>
                                        </p:cTn>
                                        <p:tgtEl>
                                          <p:spTgt spid="281"/>
                                        </p:tgtEl>
                                        <p:attrNameLst>
                                          <p:attrName>style.visibility</p:attrName>
                                        </p:attrNameLst>
                                      </p:cBhvr>
                                      <p:to>
                                        <p:strVal val="visible"/>
                                      </p:to>
                                    </p:set>
                                    <p:animEffect transition="in" filter="fade">
                                      <p:cBhvr>
                                        <p:cTn id="25" dur="500"/>
                                        <p:tgtEl>
                                          <p:spTgt spid="281"/>
                                        </p:tgtEl>
                                      </p:cBhvr>
                                    </p:animEffect>
                                  </p:childTnLst>
                                </p:cTn>
                              </p:par>
                            </p:childTnLst>
                          </p:cTn>
                        </p:par>
                        <p:par>
                          <p:cTn id="26" fill="hold">
                            <p:stCondLst>
                              <p:cond delay="3500"/>
                            </p:stCondLst>
                            <p:childTnLst>
                              <p:par>
                                <p:cTn id="27" presetID="10" presetClass="entr" presetSubtype="0" fill="hold" nodeType="afterEffect">
                                  <p:stCondLst>
                                    <p:cond delay="0"/>
                                  </p:stCondLst>
                                  <p:childTnLst>
                                    <p:set>
                                      <p:cBhvr>
                                        <p:cTn id="28" dur="1" fill="hold">
                                          <p:stCondLst>
                                            <p:cond delay="0"/>
                                          </p:stCondLst>
                                        </p:cTn>
                                        <p:tgtEl>
                                          <p:spTgt spid="282"/>
                                        </p:tgtEl>
                                        <p:attrNameLst>
                                          <p:attrName>style.visibility</p:attrName>
                                        </p:attrNameLst>
                                      </p:cBhvr>
                                      <p:to>
                                        <p:strVal val="visible"/>
                                      </p:to>
                                    </p:set>
                                    <p:animEffect transition="in" filter="fade">
                                      <p:cBhvr>
                                        <p:cTn id="29" dur="750"/>
                                        <p:tgtEl>
                                          <p:spTgt spid="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26"/>
          <p:cNvSpPr txBox="1">
            <a:spLocks noGrp="1"/>
          </p:cNvSpPr>
          <p:nvPr>
            <p:ph type="title"/>
          </p:nvPr>
        </p:nvSpPr>
        <p:spPr>
          <a:xfrm>
            <a:off x="190453" y="888220"/>
            <a:ext cx="12035598" cy="5620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70C0"/>
              </a:buClr>
              <a:buSzPts val="2800"/>
              <a:buFont typeface="Open Sans"/>
              <a:buNone/>
            </a:pPr>
            <a:r>
              <a:rPr lang="en-US" sz="2800" b="1">
                <a:solidFill>
                  <a:srgbClr val="0070C0"/>
                </a:solidFill>
                <a:latin typeface="Open Sans"/>
                <a:ea typeface="Open Sans"/>
                <a:cs typeface="Open Sans"/>
                <a:sym typeface="Open Sans"/>
              </a:rPr>
              <a:t>Technologies de réduction des pertes après récolte</a:t>
            </a:r>
            <a:endParaRPr sz="2800" b="1">
              <a:solidFill>
                <a:srgbClr val="0070C0"/>
              </a:solidFill>
              <a:latin typeface="Open Sans"/>
              <a:ea typeface="Open Sans"/>
              <a:cs typeface="Open Sans"/>
              <a:sym typeface="Open Sans"/>
            </a:endParaRPr>
          </a:p>
          <a:p>
            <a:pPr marL="0" lvl="0" indent="0" algn="l" rtl="0">
              <a:lnSpc>
                <a:spcPct val="90000"/>
              </a:lnSpc>
              <a:spcBef>
                <a:spcPts val="0"/>
              </a:spcBef>
              <a:spcAft>
                <a:spcPts val="0"/>
              </a:spcAft>
              <a:buClr>
                <a:srgbClr val="0070C0"/>
              </a:buClr>
              <a:buSzPts val="2800"/>
              <a:buFont typeface="Open Sans"/>
              <a:buNone/>
            </a:pPr>
            <a:endParaRPr sz="2800" b="1">
              <a:solidFill>
                <a:srgbClr val="0070C0"/>
              </a:solidFill>
              <a:latin typeface="Open Sans"/>
              <a:ea typeface="Open Sans"/>
              <a:cs typeface="Open Sans"/>
              <a:sym typeface="Open Sans"/>
            </a:endParaRPr>
          </a:p>
        </p:txBody>
      </p:sp>
      <p:pic>
        <p:nvPicPr>
          <p:cNvPr id="293" name="Google Shape;293;p26"/>
          <p:cNvPicPr preferRelativeResize="0"/>
          <p:nvPr/>
        </p:nvPicPr>
        <p:blipFill rotWithShape="1">
          <a:blip r:embed="rId3">
            <a:alphaModFix/>
          </a:blip>
          <a:srcRect/>
          <a:stretch/>
        </p:blipFill>
        <p:spPr>
          <a:xfrm>
            <a:off x="0" y="-75134"/>
            <a:ext cx="12192000" cy="853440"/>
          </a:xfrm>
          <a:prstGeom prst="rect">
            <a:avLst/>
          </a:prstGeom>
          <a:noFill/>
          <a:ln>
            <a:noFill/>
          </a:ln>
        </p:spPr>
      </p:pic>
      <p:cxnSp>
        <p:nvCxnSpPr>
          <p:cNvPr id="294" name="Google Shape;294;p26"/>
          <p:cNvCxnSpPr/>
          <p:nvPr/>
        </p:nvCxnSpPr>
        <p:spPr>
          <a:xfrm rot="10800000" flipH="1">
            <a:off x="129674" y="1416010"/>
            <a:ext cx="11125200" cy="50800"/>
          </a:xfrm>
          <a:prstGeom prst="straightConnector1">
            <a:avLst/>
          </a:prstGeom>
          <a:noFill/>
          <a:ln w="63500" cap="flat" cmpd="thinThick">
            <a:solidFill>
              <a:schemeClr val="accent2"/>
            </a:solidFill>
            <a:prstDash val="solid"/>
            <a:miter lim="800000"/>
            <a:headEnd type="none" w="sm" len="sm"/>
            <a:tailEnd type="none" w="sm" len="sm"/>
          </a:ln>
        </p:spPr>
      </p:cxnSp>
      <p:sp>
        <p:nvSpPr>
          <p:cNvPr id="295" name="Google Shape;295;p26"/>
          <p:cNvSpPr txBox="1"/>
          <p:nvPr/>
        </p:nvSpPr>
        <p:spPr>
          <a:xfrm>
            <a:off x="190453" y="1542683"/>
            <a:ext cx="11858400" cy="1067100"/>
          </a:xfrm>
          <a:prstGeom prst="rect">
            <a:avLst/>
          </a:prstGeom>
          <a:noFill/>
          <a:ln>
            <a:noFill/>
          </a:ln>
        </p:spPr>
        <p:txBody>
          <a:bodyPr spcFirstLastPara="1" wrap="square" lIns="91425" tIns="45700" rIns="91425" bIns="45700" anchor="t" anchorCtr="0">
            <a:spAutoFit/>
          </a:bodyPr>
          <a:lstStyle/>
          <a:p>
            <a:pPr marL="342900" marR="0" lvl="0" indent="-311150" algn="just" rtl="0">
              <a:lnSpc>
                <a:spcPct val="116666"/>
              </a:lnSpc>
              <a:spcBef>
                <a:spcPts val="0"/>
              </a:spcBef>
              <a:spcAft>
                <a:spcPts val="0"/>
              </a:spcAft>
              <a:buClr>
                <a:srgbClr val="0070C0"/>
              </a:buClr>
              <a:buSzPts val="1900"/>
              <a:buFont typeface="Noto Sans Symbols"/>
              <a:buChar char="■"/>
            </a:pPr>
            <a:r>
              <a:rPr lang="en-US" sz="1900">
                <a:solidFill>
                  <a:srgbClr val="0070C0"/>
                </a:solidFill>
                <a:latin typeface="Open Sans"/>
                <a:ea typeface="Open Sans"/>
                <a:cs typeface="Open Sans"/>
                <a:sym typeface="Open Sans"/>
              </a:rPr>
              <a:t>Le manioc est une culture typique de tubercules avec différentes variétés, méthodes de production et techniques de conservation qui sont étroitement liées à la réduction des dommages après récolte. À l'heure actuelle, 47 variétés ont été sélectionnées et promues en Chine.</a:t>
            </a:r>
            <a:endParaRPr sz="1900">
              <a:solidFill>
                <a:srgbClr val="0070C0"/>
              </a:solidFill>
              <a:latin typeface="Open Sans"/>
              <a:ea typeface="Open Sans"/>
              <a:cs typeface="Open Sans"/>
              <a:sym typeface="Open Sans"/>
            </a:endParaRPr>
          </a:p>
        </p:txBody>
      </p:sp>
      <p:pic>
        <p:nvPicPr>
          <p:cNvPr id="296" name="Google Shape;296;p26"/>
          <p:cNvPicPr preferRelativeResize="0"/>
          <p:nvPr/>
        </p:nvPicPr>
        <p:blipFill rotWithShape="1">
          <a:blip r:embed="rId4">
            <a:alphaModFix/>
          </a:blip>
          <a:srcRect l="396" r="406"/>
          <a:stretch/>
        </p:blipFill>
        <p:spPr>
          <a:xfrm>
            <a:off x="129681" y="2855650"/>
            <a:ext cx="4470294" cy="370012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grpSp>
        <p:nvGrpSpPr>
          <p:cNvPr id="297" name="Google Shape;297;p26"/>
          <p:cNvGrpSpPr/>
          <p:nvPr/>
        </p:nvGrpSpPr>
        <p:grpSpPr>
          <a:xfrm>
            <a:off x="4703438" y="2717235"/>
            <a:ext cx="7359015" cy="3700119"/>
            <a:chOff x="624" y="2218"/>
            <a:chExt cx="12573" cy="4651"/>
          </a:xfrm>
        </p:grpSpPr>
        <p:pic>
          <p:nvPicPr>
            <p:cNvPr id="298" name="Google Shape;298;p26" descr="IMG_4529"/>
            <p:cNvPicPr preferRelativeResize="0"/>
            <p:nvPr/>
          </p:nvPicPr>
          <p:blipFill rotWithShape="1">
            <a:blip r:embed="rId5">
              <a:alphaModFix/>
            </a:blip>
            <a:srcRect/>
            <a:stretch/>
          </p:blipFill>
          <p:spPr>
            <a:xfrm>
              <a:off x="9498" y="4582"/>
              <a:ext cx="1799" cy="2268"/>
            </a:xfrm>
            <a:prstGeom prst="rect">
              <a:avLst/>
            </a:prstGeom>
            <a:noFill/>
            <a:ln w="12700" cap="flat" cmpd="sng">
              <a:solidFill>
                <a:schemeClr val="dk1"/>
              </a:solidFill>
              <a:prstDash val="solid"/>
              <a:round/>
              <a:headEnd type="none" w="sm" len="sm"/>
              <a:tailEnd type="none" w="sm" len="sm"/>
            </a:ln>
          </p:spPr>
        </p:pic>
        <p:pic>
          <p:nvPicPr>
            <p:cNvPr id="299" name="Google Shape;299;p26" descr="IMG_4538"/>
            <p:cNvPicPr preferRelativeResize="0"/>
            <p:nvPr/>
          </p:nvPicPr>
          <p:blipFill rotWithShape="1">
            <a:blip r:embed="rId6">
              <a:alphaModFix/>
            </a:blip>
            <a:srcRect/>
            <a:stretch/>
          </p:blipFill>
          <p:spPr>
            <a:xfrm>
              <a:off x="5933" y="4582"/>
              <a:ext cx="1824" cy="2268"/>
            </a:xfrm>
            <a:prstGeom prst="rect">
              <a:avLst/>
            </a:prstGeom>
            <a:noFill/>
            <a:ln w="12700" cap="flat" cmpd="sng">
              <a:solidFill>
                <a:schemeClr val="dk1"/>
              </a:solidFill>
              <a:prstDash val="solid"/>
              <a:round/>
              <a:headEnd type="none" w="sm" len="sm"/>
              <a:tailEnd type="none" w="sm" len="sm"/>
            </a:ln>
          </p:spPr>
        </p:pic>
        <p:pic>
          <p:nvPicPr>
            <p:cNvPr id="300" name="Google Shape;300;p26" descr="IMG_4306"/>
            <p:cNvPicPr preferRelativeResize="0"/>
            <p:nvPr/>
          </p:nvPicPr>
          <p:blipFill rotWithShape="1">
            <a:blip r:embed="rId7">
              <a:alphaModFix/>
            </a:blip>
            <a:srcRect/>
            <a:stretch/>
          </p:blipFill>
          <p:spPr>
            <a:xfrm>
              <a:off x="624" y="2224"/>
              <a:ext cx="1746" cy="2267"/>
            </a:xfrm>
            <a:prstGeom prst="rect">
              <a:avLst/>
            </a:prstGeom>
            <a:noFill/>
            <a:ln w="12700" cap="flat" cmpd="sng">
              <a:solidFill>
                <a:schemeClr val="dk1"/>
              </a:solidFill>
              <a:prstDash val="solid"/>
              <a:round/>
              <a:headEnd type="none" w="sm" len="sm"/>
              <a:tailEnd type="none" w="sm" len="sm"/>
            </a:ln>
          </p:spPr>
        </p:pic>
        <p:pic>
          <p:nvPicPr>
            <p:cNvPr id="301" name="Google Shape;301;p26" descr="IMG_4334"/>
            <p:cNvPicPr preferRelativeResize="0"/>
            <p:nvPr/>
          </p:nvPicPr>
          <p:blipFill rotWithShape="1">
            <a:blip r:embed="rId8">
              <a:alphaModFix/>
            </a:blip>
            <a:srcRect/>
            <a:stretch/>
          </p:blipFill>
          <p:spPr>
            <a:xfrm>
              <a:off x="2392" y="2225"/>
              <a:ext cx="1606" cy="2267"/>
            </a:xfrm>
            <a:prstGeom prst="rect">
              <a:avLst/>
            </a:prstGeom>
            <a:noFill/>
            <a:ln w="12700" cap="flat" cmpd="sng">
              <a:solidFill>
                <a:schemeClr val="dk1"/>
              </a:solidFill>
              <a:prstDash val="solid"/>
              <a:round/>
              <a:headEnd type="none" w="sm" len="sm"/>
              <a:tailEnd type="none" w="sm" len="sm"/>
            </a:ln>
          </p:spPr>
        </p:pic>
        <p:pic>
          <p:nvPicPr>
            <p:cNvPr id="302" name="Google Shape;302;p26" descr="IMG_4312"/>
            <p:cNvPicPr preferRelativeResize="0"/>
            <p:nvPr/>
          </p:nvPicPr>
          <p:blipFill rotWithShape="1">
            <a:blip r:embed="rId9">
              <a:alphaModFix/>
            </a:blip>
            <a:srcRect/>
            <a:stretch/>
          </p:blipFill>
          <p:spPr>
            <a:xfrm>
              <a:off x="4027" y="2218"/>
              <a:ext cx="1820" cy="2267"/>
            </a:xfrm>
            <a:prstGeom prst="rect">
              <a:avLst/>
            </a:prstGeom>
            <a:noFill/>
            <a:ln w="12700" cap="flat" cmpd="sng">
              <a:solidFill>
                <a:schemeClr val="dk1"/>
              </a:solidFill>
              <a:prstDash val="solid"/>
              <a:round/>
              <a:headEnd type="none" w="sm" len="sm"/>
              <a:tailEnd type="none" w="sm" len="sm"/>
            </a:ln>
          </p:spPr>
        </p:pic>
        <p:pic>
          <p:nvPicPr>
            <p:cNvPr id="303" name="Google Shape;303;p26" descr="IMG_4311"/>
            <p:cNvPicPr preferRelativeResize="0"/>
            <p:nvPr/>
          </p:nvPicPr>
          <p:blipFill rotWithShape="1">
            <a:blip r:embed="rId10">
              <a:alphaModFix/>
            </a:blip>
            <a:srcRect/>
            <a:stretch/>
          </p:blipFill>
          <p:spPr>
            <a:xfrm>
              <a:off x="5912" y="2225"/>
              <a:ext cx="1879" cy="2267"/>
            </a:xfrm>
            <a:prstGeom prst="rect">
              <a:avLst/>
            </a:prstGeom>
            <a:noFill/>
            <a:ln w="12700" cap="flat" cmpd="sng">
              <a:solidFill>
                <a:schemeClr val="dk1"/>
              </a:solidFill>
              <a:prstDash val="solid"/>
              <a:round/>
              <a:headEnd type="none" w="sm" len="sm"/>
              <a:tailEnd type="none" w="sm" len="sm"/>
            </a:ln>
          </p:spPr>
        </p:pic>
        <p:pic>
          <p:nvPicPr>
            <p:cNvPr id="304" name="Google Shape;304;p26" descr="IMG_4329"/>
            <p:cNvPicPr preferRelativeResize="0"/>
            <p:nvPr/>
          </p:nvPicPr>
          <p:blipFill rotWithShape="1">
            <a:blip r:embed="rId11">
              <a:alphaModFix/>
            </a:blip>
            <a:srcRect/>
            <a:stretch/>
          </p:blipFill>
          <p:spPr>
            <a:xfrm>
              <a:off x="7834" y="2225"/>
              <a:ext cx="1645" cy="2268"/>
            </a:xfrm>
            <a:prstGeom prst="rect">
              <a:avLst/>
            </a:prstGeom>
            <a:noFill/>
            <a:ln w="12700" cap="flat" cmpd="sng">
              <a:solidFill>
                <a:schemeClr val="dk1"/>
              </a:solidFill>
              <a:prstDash val="solid"/>
              <a:round/>
              <a:headEnd type="none" w="sm" len="sm"/>
              <a:tailEnd type="none" w="sm" len="sm"/>
            </a:ln>
          </p:spPr>
        </p:pic>
        <p:pic>
          <p:nvPicPr>
            <p:cNvPr id="305" name="Google Shape;305;p26" descr="IMG_4321"/>
            <p:cNvPicPr preferRelativeResize="0"/>
            <p:nvPr/>
          </p:nvPicPr>
          <p:blipFill rotWithShape="1">
            <a:blip r:embed="rId12">
              <a:alphaModFix/>
            </a:blip>
            <a:srcRect/>
            <a:stretch/>
          </p:blipFill>
          <p:spPr>
            <a:xfrm>
              <a:off x="9473" y="2226"/>
              <a:ext cx="1837" cy="2268"/>
            </a:xfrm>
            <a:prstGeom prst="rect">
              <a:avLst/>
            </a:prstGeom>
            <a:noFill/>
            <a:ln w="12700" cap="flat" cmpd="sng">
              <a:solidFill>
                <a:schemeClr val="dk1"/>
              </a:solidFill>
              <a:prstDash val="solid"/>
              <a:round/>
              <a:headEnd type="none" w="sm" len="sm"/>
              <a:tailEnd type="none" w="sm" len="sm"/>
            </a:ln>
          </p:spPr>
        </p:pic>
        <p:pic>
          <p:nvPicPr>
            <p:cNvPr id="306" name="Google Shape;306;p26" descr="IMG_4541"/>
            <p:cNvPicPr preferRelativeResize="0"/>
            <p:nvPr/>
          </p:nvPicPr>
          <p:blipFill rotWithShape="1">
            <a:blip r:embed="rId13">
              <a:alphaModFix/>
            </a:blip>
            <a:srcRect/>
            <a:stretch/>
          </p:blipFill>
          <p:spPr>
            <a:xfrm>
              <a:off x="2392" y="4565"/>
              <a:ext cx="1627" cy="2286"/>
            </a:xfrm>
            <a:prstGeom prst="rect">
              <a:avLst/>
            </a:prstGeom>
            <a:noFill/>
            <a:ln w="12700" cap="flat" cmpd="sng">
              <a:solidFill>
                <a:schemeClr val="dk1"/>
              </a:solidFill>
              <a:prstDash val="solid"/>
              <a:round/>
              <a:headEnd type="none" w="sm" len="sm"/>
              <a:tailEnd type="none" w="sm" len="sm"/>
            </a:ln>
          </p:spPr>
        </p:pic>
        <p:pic>
          <p:nvPicPr>
            <p:cNvPr id="307" name="Google Shape;307;p26" descr="IMG_4519"/>
            <p:cNvPicPr preferRelativeResize="0"/>
            <p:nvPr/>
          </p:nvPicPr>
          <p:blipFill rotWithShape="1">
            <a:blip r:embed="rId14">
              <a:alphaModFix/>
            </a:blip>
            <a:srcRect/>
            <a:stretch/>
          </p:blipFill>
          <p:spPr>
            <a:xfrm>
              <a:off x="4055" y="4582"/>
              <a:ext cx="1822" cy="2268"/>
            </a:xfrm>
            <a:prstGeom prst="rect">
              <a:avLst/>
            </a:prstGeom>
            <a:noFill/>
            <a:ln w="12700" cap="flat" cmpd="sng">
              <a:solidFill>
                <a:schemeClr val="dk1"/>
              </a:solidFill>
              <a:prstDash val="solid"/>
              <a:round/>
              <a:headEnd type="none" w="sm" len="sm"/>
              <a:tailEnd type="none" w="sm" len="sm"/>
            </a:ln>
          </p:spPr>
        </p:pic>
        <p:pic>
          <p:nvPicPr>
            <p:cNvPr id="308" name="Google Shape;308;p26" descr="IMG_4318"/>
            <p:cNvPicPr preferRelativeResize="0"/>
            <p:nvPr/>
          </p:nvPicPr>
          <p:blipFill rotWithShape="1">
            <a:blip r:embed="rId15">
              <a:alphaModFix/>
            </a:blip>
            <a:srcRect/>
            <a:stretch/>
          </p:blipFill>
          <p:spPr>
            <a:xfrm>
              <a:off x="7792" y="4582"/>
              <a:ext cx="1670" cy="2268"/>
            </a:xfrm>
            <a:prstGeom prst="rect">
              <a:avLst/>
            </a:prstGeom>
            <a:noFill/>
            <a:ln w="12700" cap="flat" cmpd="sng">
              <a:solidFill>
                <a:schemeClr val="dk1"/>
              </a:solidFill>
              <a:prstDash val="solid"/>
              <a:round/>
              <a:headEnd type="none" w="sm" len="sm"/>
              <a:tailEnd type="none" w="sm" len="sm"/>
            </a:ln>
          </p:spPr>
        </p:pic>
        <p:pic>
          <p:nvPicPr>
            <p:cNvPr id="309" name="Google Shape;309;p26" descr="IMG_4524"/>
            <p:cNvPicPr preferRelativeResize="0"/>
            <p:nvPr/>
          </p:nvPicPr>
          <p:blipFill rotWithShape="1">
            <a:blip r:embed="rId16">
              <a:alphaModFix/>
            </a:blip>
            <a:srcRect/>
            <a:stretch/>
          </p:blipFill>
          <p:spPr>
            <a:xfrm>
              <a:off x="627" y="4584"/>
              <a:ext cx="1711" cy="2285"/>
            </a:xfrm>
            <a:prstGeom prst="rect">
              <a:avLst/>
            </a:prstGeom>
            <a:noFill/>
            <a:ln w="12700" cap="flat" cmpd="sng">
              <a:solidFill>
                <a:schemeClr val="dk1"/>
              </a:solidFill>
              <a:prstDash val="solid"/>
              <a:round/>
              <a:headEnd type="none" w="sm" len="sm"/>
              <a:tailEnd type="none" w="sm" len="sm"/>
            </a:ln>
          </p:spPr>
        </p:pic>
        <p:pic>
          <p:nvPicPr>
            <p:cNvPr id="310" name="Google Shape;310;p26" descr="IMG_4323"/>
            <p:cNvPicPr preferRelativeResize="0"/>
            <p:nvPr/>
          </p:nvPicPr>
          <p:blipFill rotWithShape="1">
            <a:blip r:embed="rId17">
              <a:alphaModFix/>
            </a:blip>
            <a:srcRect/>
            <a:stretch/>
          </p:blipFill>
          <p:spPr>
            <a:xfrm>
              <a:off x="11323" y="2225"/>
              <a:ext cx="1874" cy="2268"/>
            </a:xfrm>
            <a:prstGeom prst="rect">
              <a:avLst/>
            </a:prstGeom>
            <a:noFill/>
            <a:ln w="12700" cap="flat" cmpd="sng">
              <a:solidFill>
                <a:schemeClr val="dk1"/>
              </a:solidFill>
              <a:prstDash val="solid"/>
              <a:round/>
              <a:headEnd type="none" w="sm" len="sm"/>
              <a:tailEnd type="none" w="sm" len="sm"/>
            </a:ln>
          </p:spPr>
        </p:pic>
        <p:pic>
          <p:nvPicPr>
            <p:cNvPr id="311" name="Google Shape;311;p26" descr="IMG_4517"/>
            <p:cNvPicPr preferRelativeResize="0"/>
            <p:nvPr/>
          </p:nvPicPr>
          <p:blipFill rotWithShape="1">
            <a:blip r:embed="rId18">
              <a:alphaModFix/>
            </a:blip>
            <a:srcRect/>
            <a:stretch/>
          </p:blipFill>
          <p:spPr>
            <a:xfrm>
              <a:off x="11333" y="4583"/>
              <a:ext cx="1841" cy="2268"/>
            </a:xfrm>
            <a:prstGeom prst="rect">
              <a:avLst/>
            </a:prstGeom>
            <a:noFill/>
            <a:ln w="12700" cap="flat" cmpd="sng">
              <a:solidFill>
                <a:schemeClr val="dk1"/>
              </a:solidFill>
              <a:prstDash val="solid"/>
              <a:round/>
              <a:headEnd type="none" w="sm" len="sm"/>
              <a:tailEnd type="none" w="sm" len="sm"/>
            </a:ln>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27"/>
          <p:cNvPicPr preferRelativeResize="0"/>
          <p:nvPr/>
        </p:nvPicPr>
        <p:blipFill rotWithShape="1">
          <a:blip r:embed="rId3">
            <a:alphaModFix/>
          </a:blip>
          <a:srcRect/>
          <a:stretch/>
        </p:blipFill>
        <p:spPr>
          <a:xfrm>
            <a:off x="0" y="-75134"/>
            <a:ext cx="12192000" cy="853440"/>
          </a:xfrm>
          <a:prstGeom prst="rect">
            <a:avLst/>
          </a:prstGeom>
          <a:noFill/>
          <a:ln>
            <a:noFill/>
          </a:ln>
        </p:spPr>
      </p:pic>
      <p:cxnSp>
        <p:nvCxnSpPr>
          <p:cNvPr id="318" name="Google Shape;318;p27"/>
          <p:cNvCxnSpPr/>
          <p:nvPr/>
        </p:nvCxnSpPr>
        <p:spPr>
          <a:xfrm rot="10800000" flipH="1">
            <a:off x="129674" y="1416010"/>
            <a:ext cx="11125200" cy="50800"/>
          </a:xfrm>
          <a:prstGeom prst="straightConnector1">
            <a:avLst/>
          </a:prstGeom>
          <a:noFill/>
          <a:ln w="63500" cap="flat" cmpd="thinThick">
            <a:solidFill>
              <a:schemeClr val="accent2"/>
            </a:solidFill>
            <a:prstDash val="solid"/>
            <a:miter lim="800000"/>
            <a:headEnd type="none" w="sm" len="sm"/>
            <a:tailEnd type="none" w="sm" len="sm"/>
          </a:ln>
        </p:spPr>
      </p:cxnSp>
      <p:pic>
        <p:nvPicPr>
          <p:cNvPr id="319" name="Google Shape;319;p27"/>
          <p:cNvPicPr preferRelativeResize="0"/>
          <p:nvPr/>
        </p:nvPicPr>
        <p:blipFill rotWithShape="1">
          <a:blip r:embed="rId4">
            <a:alphaModFix/>
          </a:blip>
          <a:srcRect/>
          <a:stretch/>
        </p:blipFill>
        <p:spPr>
          <a:xfrm>
            <a:off x="26670" y="4001135"/>
            <a:ext cx="6789420" cy="2837815"/>
          </a:xfrm>
          <a:prstGeom prst="rect">
            <a:avLst/>
          </a:prstGeom>
          <a:noFill/>
          <a:ln>
            <a:noFill/>
          </a:ln>
        </p:spPr>
      </p:pic>
      <p:pic>
        <p:nvPicPr>
          <p:cNvPr id="320" name="Google Shape;320;p27"/>
          <p:cNvPicPr preferRelativeResize="0"/>
          <p:nvPr/>
        </p:nvPicPr>
        <p:blipFill rotWithShape="1">
          <a:blip r:embed="rId5">
            <a:alphaModFix/>
          </a:blip>
          <a:srcRect/>
          <a:stretch/>
        </p:blipFill>
        <p:spPr>
          <a:xfrm>
            <a:off x="4203065" y="1416050"/>
            <a:ext cx="7907020" cy="2776220"/>
          </a:xfrm>
          <a:prstGeom prst="rect">
            <a:avLst/>
          </a:prstGeom>
          <a:noFill/>
          <a:ln>
            <a:noFill/>
          </a:ln>
        </p:spPr>
      </p:pic>
      <p:sp>
        <p:nvSpPr>
          <p:cNvPr id="321" name="Google Shape;321;p27"/>
          <p:cNvSpPr/>
          <p:nvPr/>
        </p:nvSpPr>
        <p:spPr>
          <a:xfrm>
            <a:off x="129674" y="1526887"/>
            <a:ext cx="3937829" cy="2308324"/>
          </a:xfrm>
          <a:prstGeom prst="rect">
            <a:avLst/>
          </a:prstGeom>
          <a:noFill/>
          <a:ln>
            <a:noFill/>
          </a:ln>
        </p:spPr>
        <p:txBody>
          <a:bodyPr spcFirstLastPara="1" wrap="square" lIns="91425" tIns="45700" rIns="91425" bIns="45700" anchor="t" anchorCtr="0">
            <a:noAutofit/>
          </a:bodyPr>
          <a:lstStyle/>
          <a:p>
            <a:pPr marL="0" marR="0" lvl="0" indent="-114300" algn="just" rtl="0">
              <a:spcBef>
                <a:spcPts val="0"/>
              </a:spcBef>
              <a:spcAft>
                <a:spcPts val="0"/>
              </a:spcAft>
              <a:buClr>
                <a:srgbClr val="0070C0"/>
              </a:buClr>
              <a:buSzPts val="1800"/>
              <a:buFont typeface="Noto Sans Symbols"/>
              <a:buChar char="■"/>
            </a:pPr>
            <a:r>
              <a:rPr lang="en-US" sz="1800" i="1">
                <a:solidFill>
                  <a:srgbClr val="0070C0"/>
                </a:solidFill>
                <a:latin typeface="Open Sans"/>
                <a:ea typeface="Open Sans"/>
                <a:cs typeface="Open Sans"/>
                <a:sym typeface="Open Sans"/>
              </a:rPr>
              <a:t>South China 5 </a:t>
            </a:r>
            <a:r>
              <a:rPr lang="en-US" sz="1800">
                <a:solidFill>
                  <a:srgbClr val="0070C0"/>
                </a:solidFill>
                <a:latin typeface="Open Sans"/>
                <a:ea typeface="Open Sans"/>
                <a:cs typeface="Open Sans"/>
                <a:sym typeface="Open Sans"/>
              </a:rPr>
              <a:t>est appliqué et promu sur plus de 200 000 hectares dans les </a:t>
            </a:r>
            <a:r>
              <a:rPr lang="en-US" sz="1800">
                <a:solidFill>
                  <a:srgbClr val="0070C0"/>
                </a:solidFill>
                <a:highlight>
                  <a:srgbClr val="FFFF00"/>
                </a:highlight>
                <a:latin typeface="Open Sans"/>
                <a:ea typeface="Open Sans"/>
                <a:cs typeface="Open Sans"/>
                <a:sym typeface="Open Sans"/>
              </a:rPr>
              <a:t>provinces de Pursat et de Kratie</a:t>
            </a:r>
            <a:r>
              <a:rPr lang="en-US" sz="1800">
                <a:solidFill>
                  <a:srgbClr val="0070C0"/>
                </a:solidFill>
                <a:latin typeface="Open Sans"/>
                <a:ea typeface="Open Sans"/>
                <a:cs typeface="Open Sans"/>
                <a:sym typeface="Open Sans"/>
              </a:rPr>
              <a:t> au Cambodge.</a:t>
            </a:r>
            <a:endParaRPr/>
          </a:p>
          <a:p>
            <a:pPr marL="0" marR="0" lvl="0" indent="-114300" algn="just" rtl="0">
              <a:spcBef>
                <a:spcPts val="0"/>
              </a:spcBef>
              <a:spcAft>
                <a:spcPts val="0"/>
              </a:spcAft>
              <a:buClr>
                <a:srgbClr val="0070C0"/>
              </a:buClr>
              <a:buSzPts val="1800"/>
              <a:buFont typeface="Noto Sans Symbols"/>
              <a:buChar char="■"/>
            </a:pPr>
            <a:r>
              <a:rPr lang="en-US" sz="1800" b="0" i="0" u="none" strike="noStrike" cap="none">
                <a:solidFill>
                  <a:srgbClr val="0070C0"/>
                </a:solidFill>
                <a:latin typeface="Open Sans"/>
                <a:ea typeface="Open Sans"/>
                <a:cs typeface="Open Sans"/>
                <a:sym typeface="Open Sans"/>
              </a:rPr>
              <a:t> </a:t>
            </a:r>
            <a:r>
              <a:rPr lang="en-US" sz="1800">
                <a:solidFill>
                  <a:srgbClr val="0070C0"/>
                </a:solidFill>
                <a:latin typeface="Open Sans"/>
                <a:ea typeface="Open Sans"/>
                <a:cs typeface="Open Sans"/>
                <a:sym typeface="Open Sans"/>
              </a:rPr>
              <a:t>La nouvelle variété à haut rendement de </a:t>
            </a:r>
            <a:r>
              <a:rPr lang="en-US" sz="1800" i="1">
                <a:solidFill>
                  <a:srgbClr val="0070C0"/>
                </a:solidFill>
                <a:latin typeface="Open Sans"/>
                <a:ea typeface="Open Sans"/>
                <a:cs typeface="Open Sans"/>
                <a:sym typeface="Open Sans"/>
              </a:rPr>
              <a:t>South China 13</a:t>
            </a:r>
            <a:r>
              <a:rPr lang="en-US" sz="1800">
                <a:solidFill>
                  <a:srgbClr val="0070C0"/>
                </a:solidFill>
                <a:latin typeface="Open Sans"/>
                <a:ea typeface="Open Sans"/>
                <a:cs typeface="Open Sans"/>
                <a:sym typeface="Open Sans"/>
              </a:rPr>
              <a:t>, adaptée à la culture locale, est appliquée et promue par la société PPM.</a:t>
            </a:r>
            <a:endParaRPr sz="1800" b="0" i="0" u="none" strike="noStrike" cap="none">
              <a:solidFill>
                <a:srgbClr val="0070C0"/>
              </a:solidFill>
              <a:latin typeface="Open Sans"/>
              <a:ea typeface="Open Sans"/>
              <a:cs typeface="Open Sans"/>
              <a:sym typeface="Open Sans"/>
            </a:endParaRPr>
          </a:p>
        </p:txBody>
      </p:sp>
      <p:sp>
        <p:nvSpPr>
          <p:cNvPr id="322" name="Google Shape;322;p27"/>
          <p:cNvSpPr/>
          <p:nvPr/>
        </p:nvSpPr>
        <p:spPr>
          <a:xfrm>
            <a:off x="6984622" y="4436069"/>
            <a:ext cx="4604988" cy="2338461"/>
          </a:xfrm>
          <a:prstGeom prst="rect">
            <a:avLst/>
          </a:prstGeom>
          <a:noFill/>
          <a:ln>
            <a:noFill/>
          </a:ln>
        </p:spPr>
        <p:txBody>
          <a:bodyPr spcFirstLastPara="1" wrap="square" lIns="91425" tIns="45700" rIns="91425" bIns="45700" anchor="ctr" anchorCtr="0">
            <a:noAutofit/>
          </a:bodyPr>
          <a:lstStyle/>
          <a:p>
            <a:pPr marL="0" marR="0" lvl="0" indent="-114300" algn="just" rtl="0">
              <a:lnSpc>
                <a:spcPct val="122222"/>
              </a:lnSpc>
              <a:spcBef>
                <a:spcPts val="0"/>
              </a:spcBef>
              <a:spcAft>
                <a:spcPts val="0"/>
              </a:spcAft>
              <a:buClr>
                <a:srgbClr val="0070C0"/>
              </a:buClr>
              <a:buSzPts val="1800"/>
              <a:buFont typeface="Noto Sans Symbols"/>
              <a:buChar char="■"/>
            </a:pPr>
            <a:r>
              <a:rPr lang="fr-FR" sz="1800" dirty="0">
                <a:solidFill>
                  <a:srgbClr val="0070C0"/>
                </a:solidFill>
                <a:latin typeface="Open Sans"/>
                <a:ea typeface="Open Sans"/>
                <a:cs typeface="Open Sans"/>
                <a:sym typeface="Open Sans"/>
              </a:rPr>
              <a:t>La filière locale du manioc en République du Congo produit 9,0 tonnes/ha.</a:t>
            </a:r>
            <a:endParaRPr sz="1800" dirty="0">
              <a:solidFill>
                <a:srgbClr val="0070C0"/>
              </a:solidFill>
              <a:latin typeface="Open Sans"/>
              <a:ea typeface="Open Sans"/>
              <a:cs typeface="Open Sans"/>
              <a:sym typeface="Open Sans"/>
            </a:endParaRPr>
          </a:p>
          <a:p>
            <a:pPr marL="0" marR="0" lvl="0" indent="-114300" algn="just" rtl="0">
              <a:lnSpc>
                <a:spcPct val="122222"/>
              </a:lnSpc>
              <a:spcBef>
                <a:spcPts val="0"/>
              </a:spcBef>
              <a:spcAft>
                <a:spcPts val="0"/>
              </a:spcAft>
              <a:buClr>
                <a:srgbClr val="0070C0"/>
              </a:buClr>
              <a:buSzPts val="1800"/>
              <a:buFont typeface="Noto Sans Symbols"/>
              <a:buChar char="■"/>
            </a:pPr>
            <a:r>
              <a:rPr lang="fr-FR" sz="1800" dirty="0">
                <a:solidFill>
                  <a:srgbClr val="0070C0"/>
                </a:solidFill>
                <a:latin typeface="Open Sans"/>
                <a:ea typeface="Open Sans"/>
                <a:cs typeface="Open Sans"/>
                <a:sym typeface="Open Sans"/>
              </a:rPr>
              <a:t> Les nouvelles variétés K265 et I93 ont produit respectivement 42 tonnes/ha et 26 tonnes/ha et ont montré une certaine résistance à la maladie de la mosaïque.</a:t>
            </a:r>
            <a:endParaRPr lang="fr-FR" dirty="0"/>
          </a:p>
          <a:p>
            <a:pPr marL="0" marR="0" lvl="0" indent="0" algn="just" rtl="0">
              <a:lnSpc>
                <a:spcPct val="137500"/>
              </a:lnSpc>
              <a:spcBef>
                <a:spcPts val="0"/>
              </a:spcBef>
              <a:spcAft>
                <a:spcPts val="0"/>
              </a:spcAft>
              <a:buClr>
                <a:schemeClr val="dk1"/>
              </a:buClr>
              <a:buSzPts val="1600"/>
              <a:buFont typeface="Noto Sans Symbols"/>
              <a:buNone/>
            </a:pPr>
            <a:endParaRPr sz="1600" dirty="0">
              <a:solidFill>
                <a:srgbClr val="0070C0"/>
              </a:solidFill>
              <a:latin typeface="Open Sans"/>
              <a:ea typeface="Open Sans"/>
              <a:cs typeface="Open Sans"/>
              <a:sym typeface="Open Sans"/>
            </a:endParaRPr>
          </a:p>
        </p:txBody>
      </p:sp>
      <p:sp>
        <p:nvSpPr>
          <p:cNvPr id="323" name="Google Shape;323;p27"/>
          <p:cNvSpPr txBox="1"/>
          <p:nvPr/>
        </p:nvSpPr>
        <p:spPr>
          <a:xfrm>
            <a:off x="190453" y="888220"/>
            <a:ext cx="12035598" cy="5620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70C0"/>
              </a:buClr>
              <a:buSzPts val="2800"/>
              <a:buFont typeface="Open Sans"/>
              <a:buNone/>
            </a:pPr>
            <a:r>
              <a:rPr lang="en-US" sz="2800" b="1">
                <a:solidFill>
                  <a:srgbClr val="0070C0"/>
                </a:solidFill>
                <a:latin typeface="Open Sans"/>
                <a:ea typeface="Open Sans"/>
                <a:cs typeface="Open Sans"/>
                <a:sym typeface="Open Sans"/>
              </a:rPr>
              <a:t>Technologies de réduction des pertes après récolte</a:t>
            </a:r>
            <a:endParaRPr sz="2800" b="1">
              <a:solidFill>
                <a:srgbClr val="0070C0"/>
              </a:solidFill>
              <a:latin typeface="Open Sans"/>
              <a:ea typeface="Open Sans"/>
              <a:cs typeface="Open Sans"/>
              <a:sym typeface="Open Sans"/>
            </a:endParaRPr>
          </a:p>
          <a:p>
            <a:pPr marL="0" marR="0" lvl="0" indent="0" algn="l" rtl="0">
              <a:lnSpc>
                <a:spcPct val="90000"/>
              </a:lnSpc>
              <a:spcBef>
                <a:spcPts val="0"/>
              </a:spcBef>
              <a:spcAft>
                <a:spcPts val="0"/>
              </a:spcAft>
              <a:buClr>
                <a:srgbClr val="0070C0"/>
              </a:buClr>
              <a:buSzPts val="2800"/>
              <a:buFont typeface="Open Sans"/>
              <a:buNone/>
            </a:pPr>
            <a:endParaRPr sz="2800" b="1">
              <a:solidFill>
                <a:srgbClr val="0070C0"/>
              </a:solidFill>
              <a:latin typeface="Open Sans"/>
              <a:ea typeface="Open Sans"/>
              <a:cs typeface="Open Sans"/>
              <a:sym typeface="Ope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28"/>
          <p:cNvSpPr txBox="1">
            <a:spLocks noGrp="1"/>
          </p:cNvSpPr>
          <p:nvPr>
            <p:ph type="title"/>
          </p:nvPr>
        </p:nvSpPr>
        <p:spPr>
          <a:xfrm>
            <a:off x="129673" y="870094"/>
            <a:ext cx="11547319" cy="5620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70C0"/>
              </a:buClr>
              <a:buSzPts val="2800"/>
              <a:buFont typeface="Open Sans"/>
              <a:buNone/>
            </a:pPr>
            <a:r>
              <a:rPr lang="en-US" sz="2800" b="1" dirty="0">
                <a:solidFill>
                  <a:srgbClr val="0070C0"/>
                </a:solidFill>
                <a:latin typeface="Open Sans"/>
                <a:ea typeface="Open Sans"/>
                <a:cs typeface="Open Sans"/>
                <a:sym typeface="Open Sans"/>
              </a:rPr>
              <a:t>Technologies de </a:t>
            </a:r>
            <a:r>
              <a:rPr lang="en-US" sz="2800" b="1" dirty="0" err="1">
                <a:solidFill>
                  <a:srgbClr val="0070C0"/>
                </a:solidFill>
                <a:latin typeface="Open Sans"/>
                <a:ea typeface="Open Sans"/>
                <a:cs typeface="Open Sans"/>
                <a:sym typeface="Open Sans"/>
              </a:rPr>
              <a:t>réduction</a:t>
            </a:r>
            <a:r>
              <a:rPr lang="en-US" sz="2800" b="1" dirty="0">
                <a:solidFill>
                  <a:srgbClr val="0070C0"/>
                </a:solidFill>
                <a:latin typeface="Open Sans"/>
                <a:ea typeface="Open Sans"/>
                <a:cs typeface="Open Sans"/>
                <a:sym typeface="Open Sans"/>
              </a:rPr>
              <a:t> des </a:t>
            </a:r>
            <a:r>
              <a:rPr lang="en-US" sz="2800" b="1" dirty="0" err="1">
                <a:solidFill>
                  <a:srgbClr val="0070C0"/>
                </a:solidFill>
                <a:latin typeface="Open Sans"/>
                <a:ea typeface="Open Sans"/>
                <a:cs typeface="Open Sans"/>
                <a:sym typeface="Open Sans"/>
              </a:rPr>
              <a:t>pertes</a:t>
            </a:r>
            <a:r>
              <a:rPr lang="en-US" sz="2800" b="1" dirty="0">
                <a:solidFill>
                  <a:srgbClr val="0070C0"/>
                </a:solidFill>
                <a:latin typeface="Open Sans"/>
                <a:ea typeface="Open Sans"/>
                <a:cs typeface="Open Sans"/>
                <a:sym typeface="Open Sans"/>
              </a:rPr>
              <a:t> après </a:t>
            </a:r>
            <a:r>
              <a:rPr lang="en-US" sz="2800" b="1" dirty="0" err="1">
                <a:solidFill>
                  <a:srgbClr val="0070C0"/>
                </a:solidFill>
                <a:latin typeface="Open Sans"/>
                <a:ea typeface="Open Sans"/>
                <a:cs typeface="Open Sans"/>
                <a:sym typeface="Open Sans"/>
              </a:rPr>
              <a:t>récolte</a:t>
            </a:r>
            <a:endParaRPr sz="2800" b="1" dirty="0">
              <a:solidFill>
                <a:srgbClr val="0070C0"/>
              </a:solidFill>
              <a:latin typeface="Open Sans"/>
              <a:ea typeface="Open Sans"/>
              <a:cs typeface="Open Sans"/>
              <a:sym typeface="Open Sans"/>
            </a:endParaRPr>
          </a:p>
          <a:p>
            <a:pPr marL="0" lvl="0" indent="0" algn="l" rtl="0">
              <a:lnSpc>
                <a:spcPct val="90000"/>
              </a:lnSpc>
              <a:spcBef>
                <a:spcPts val="0"/>
              </a:spcBef>
              <a:spcAft>
                <a:spcPts val="0"/>
              </a:spcAft>
              <a:buClr>
                <a:srgbClr val="0070C0"/>
              </a:buClr>
              <a:buSzPts val="2800"/>
              <a:buFont typeface="Open Sans"/>
              <a:buNone/>
            </a:pPr>
            <a:endParaRPr sz="2800" b="1" dirty="0">
              <a:solidFill>
                <a:srgbClr val="0070C0"/>
              </a:solidFill>
              <a:latin typeface="Open Sans"/>
              <a:ea typeface="Open Sans"/>
              <a:cs typeface="Open Sans"/>
              <a:sym typeface="Open Sans"/>
            </a:endParaRPr>
          </a:p>
        </p:txBody>
      </p:sp>
      <p:pic>
        <p:nvPicPr>
          <p:cNvPr id="329" name="Google Shape;329;p28"/>
          <p:cNvPicPr preferRelativeResize="0"/>
          <p:nvPr/>
        </p:nvPicPr>
        <p:blipFill rotWithShape="1">
          <a:blip r:embed="rId3">
            <a:alphaModFix/>
          </a:blip>
          <a:srcRect/>
          <a:stretch/>
        </p:blipFill>
        <p:spPr>
          <a:xfrm>
            <a:off x="0" y="-75134"/>
            <a:ext cx="12192000" cy="853440"/>
          </a:xfrm>
          <a:prstGeom prst="rect">
            <a:avLst/>
          </a:prstGeom>
          <a:noFill/>
          <a:ln>
            <a:noFill/>
          </a:ln>
        </p:spPr>
      </p:pic>
      <p:cxnSp>
        <p:nvCxnSpPr>
          <p:cNvPr id="330" name="Google Shape;330;p28"/>
          <p:cNvCxnSpPr/>
          <p:nvPr/>
        </p:nvCxnSpPr>
        <p:spPr>
          <a:xfrm rot="10800000" flipH="1">
            <a:off x="129673" y="1324166"/>
            <a:ext cx="11125200" cy="50800"/>
          </a:xfrm>
          <a:prstGeom prst="straightConnector1">
            <a:avLst/>
          </a:prstGeom>
          <a:noFill/>
          <a:ln w="63500" cap="flat" cmpd="thinThick">
            <a:solidFill>
              <a:schemeClr val="accent2"/>
            </a:solidFill>
            <a:prstDash val="solid"/>
            <a:miter lim="800000"/>
            <a:headEnd type="none" w="sm" len="sm"/>
            <a:tailEnd type="none" w="sm" len="sm"/>
          </a:ln>
        </p:spPr>
      </p:cxnSp>
      <p:sp>
        <p:nvSpPr>
          <p:cNvPr id="331" name="Google Shape;331;p28"/>
          <p:cNvSpPr txBox="1"/>
          <p:nvPr/>
        </p:nvSpPr>
        <p:spPr>
          <a:xfrm>
            <a:off x="2968963" y="5987906"/>
            <a:ext cx="8376000" cy="1231500"/>
          </a:xfrm>
          <a:prstGeom prst="rect">
            <a:avLst/>
          </a:prstGeom>
          <a:noFill/>
          <a:ln>
            <a:noFill/>
          </a:ln>
        </p:spPr>
        <p:txBody>
          <a:bodyPr spcFirstLastPara="1" wrap="square" lIns="91425" tIns="45700" rIns="91425" bIns="45700" anchor="t" anchorCtr="0">
            <a:spAutoFit/>
          </a:bodyPr>
          <a:lstStyle/>
          <a:p>
            <a:pPr marL="0" marR="0" lvl="0" indent="-88900" algn="just" rtl="0">
              <a:lnSpc>
                <a:spcPct val="142857"/>
              </a:lnSpc>
              <a:spcBef>
                <a:spcPts val="0"/>
              </a:spcBef>
              <a:spcAft>
                <a:spcPts val="0"/>
              </a:spcAft>
              <a:buClr>
                <a:srgbClr val="0070C0"/>
              </a:buClr>
              <a:buSzPts val="1400"/>
              <a:buFont typeface="Noto Sans Symbols"/>
              <a:buChar char="◆"/>
            </a:pPr>
            <a:r>
              <a:rPr lang="en-US">
                <a:solidFill>
                  <a:srgbClr val="0070C0"/>
                </a:solidFill>
                <a:latin typeface="Open Sans"/>
                <a:ea typeface="Open Sans"/>
                <a:cs typeface="Open Sans"/>
                <a:sym typeface="Open Sans"/>
              </a:rPr>
              <a:t>À l'aide d'un système de transformation génétique, </a:t>
            </a:r>
            <a:r>
              <a:rPr lang="en-US" i="1">
                <a:solidFill>
                  <a:srgbClr val="0070C0"/>
                </a:solidFill>
                <a:latin typeface="Open Sans"/>
                <a:ea typeface="Open Sans"/>
                <a:cs typeface="Open Sans"/>
                <a:sym typeface="Open Sans"/>
              </a:rPr>
              <a:t>AtGloS2 </a:t>
            </a:r>
            <a:r>
              <a:rPr lang="en-US">
                <a:solidFill>
                  <a:srgbClr val="0070C0"/>
                </a:solidFill>
                <a:latin typeface="Open Sans"/>
                <a:ea typeface="Open Sans"/>
                <a:cs typeface="Open Sans"/>
                <a:sym typeface="Open Sans"/>
              </a:rPr>
              <a:t>a été transféré dans la variété South China 8, ce qui a considérablement amélioré sa tolérance physiologique à la pourriture après récolte.</a:t>
            </a:r>
            <a:endParaRPr/>
          </a:p>
          <a:p>
            <a:pPr marL="0" marR="0" lvl="0" indent="0" algn="just" rtl="0">
              <a:lnSpc>
                <a:spcPct val="142857"/>
              </a:lnSpc>
              <a:spcBef>
                <a:spcPts val="0"/>
              </a:spcBef>
              <a:spcAft>
                <a:spcPts val="0"/>
              </a:spcAft>
              <a:buClr>
                <a:schemeClr val="dk1"/>
              </a:buClr>
              <a:buSzPts val="1400"/>
              <a:buFont typeface="Noto Sans Symbols"/>
              <a:buNone/>
            </a:pPr>
            <a:endParaRPr sz="1400">
              <a:solidFill>
                <a:srgbClr val="0070C0"/>
              </a:solidFill>
              <a:latin typeface="Open Sans"/>
              <a:ea typeface="Open Sans"/>
              <a:cs typeface="Open Sans"/>
              <a:sym typeface="Open Sans"/>
            </a:endParaRPr>
          </a:p>
        </p:txBody>
      </p:sp>
      <p:pic>
        <p:nvPicPr>
          <p:cNvPr id="332" name="Google Shape;332;p28"/>
          <p:cNvPicPr preferRelativeResize="0"/>
          <p:nvPr/>
        </p:nvPicPr>
        <p:blipFill rotWithShape="1">
          <a:blip r:embed="rId4">
            <a:alphaModFix/>
          </a:blip>
          <a:srcRect l="61220"/>
          <a:stretch/>
        </p:blipFill>
        <p:spPr>
          <a:xfrm>
            <a:off x="256855" y="1558598"/>
            <a:ext cx="2373329" cy="5117360"/>
          </a:xfrm>
          <a:prstGeom prst="rect">
            <a:avLst/>
          </a:prstGeom>
          <a:noFill/>
          <a:ln>
            <a:noFill/>
          </a:ln>
        </p:spPr>
      </p:pic>
      <p:pic>
        <p:nvPicPr>
          <p:cNvPr id="333" name="Google Shape;333;p28"/>
          <p:cNvPicPr preferRelativeResize="0"/>
          <p:nvPr/>
        </p:nvPicPr>
        <p:blipFill rotWithShape="1">
          <a:blip r:embed="rId5">
            <a:alphaModFix/>
          </a:blip>
          <a:srcRect/>
          <a:stretch/>
        </p:blipFill>
        <p:spPr>
          <a:xfrm>
            <a:off x="2989240" y="1558598"/>
            <a:ext cx="8131716" cy="3993961"/>
          </a:xfrm>
          <a:prstGeom prst="rect">
            <a:avLst/>
          </a:prstGeom>
          <a:noFill/>
          <a:ln>
            <a:noFill/>
          </a:ln>
        </p:spPr>
      </p:pic>
      <p:graphicFrame>
        <p:nvGraphicFramePr>
          <p:cNvPr id="334" name="Google Shape;334;p28"/>
          <p:cNvGraphicFramePr/>
          <p:nvPr/>
        </p:nvGraphicFramePr>
        <p:xfrm>
          <a:off x="2968963" y="4630222"/>
          <a:ext cx="8172250" cy="1280190"/>
        </p:xfrm>
        <a:graphic>
          <a:graphicData uri="http://schemas.openxmlformats.org/drawingml/2006/table">
            <a:tbl>
              <a:tblPr firstRow="1" bandRow="1">
                <a:noFill/>
                <a:tableStyleId>{5D3A3785-107C-467C-A1E5-CD2CB7620D25}</a:tableStyleId>
              </a:tblPr>
              <a:tblGrid>
                <a:gridCol w="1053250">
                  <a:extLst>
                    <a:ext uri="{9D8B030D-6E8A-4147-A177-3AD203B41FA5}">
                      <a16:colId xmlns:a16="http://schemas.microsoft.com/office/drawing/2014/main" val="20000"/>
                    </a:ext>
                  </a:extLst>
                </a:gridCol>
                <a:gridCol w="1381750">
                  <a:extLst>
                    <a:ext uri="{9D8B030D-6E8A-4147-A177-3AD203B41FA5}">
                      <a16:colId xmlns:a16="http://schemas.microsoft.com/office/drawing/2014/main" val="20001"/>
                    </a:ext>
                  </a:extLst>
                </a:gridCol>
                <a:gridCol w="1430150">
                  <a:extLst>
                    <a:ext uri="{9D8B030D-6E8A-4147-A177-3AD203B41FA5}">
                      <a16:colId xmlns:a16="http://schemas.microsoft.com/office/drawing/2014/main" val="20002"/>
                    </a:ext>
                  </a:extLst>
                </a:gridCol>
                <a:gridCol w="1089550">
                  <a:extLst>
                    <a:ext uri="{9D8B030D-6E8A-4147-A177-3AD203B41FA5}">
                      <a16:colId xmlns:a16="http://schemas.microsoft.com/office/drawing/2014/main" val="20003"/>
                    </a:ext>
                  </a:extLst>
                </a:gridCol>
                <a:gridCol w="1114450">
                  <a:extLst>
                    <a:ext uri="{9D8B030D-6E8A-4147-A177-3AD203B41FA5}">
                      <a16:colId xmlns:a16="http://schemas.microsoft.com/office/drawing/2014/main" val="20004"/>
                    </a:ext>
                  </a:extLst>
                </a:gridCol>
                <a:gridCol w="1229350">
                  <a:extLst>
                    <a:ext uri="{9D8B030D-6E8A-4147-A177-3AD203B41FA5}">
                      <a16:colId xmlns:a16="http://schemas.microsoft.com/office/drawing/2014/main" val="20005"/>
                    </a:ext>
                  </a:extLst>
                </a:gridCol>
                <a:gridCol w="873750">
                  <a:extLst>
                    <a:ext uri="{9D8B030D-6E8A-4147-A177-3AD203B41FA5}">
                      <a16:colId xmlns:a16="http://schemas.microsoft.com/office/drawing/2014/main" val="20006"/>
                    </a:ext>
                  </a:extLst>
                </a:gridCol>
              </a:tblGrid>
              <a:tr h="370850">
                <a:tc>
                  <a:txBody>
                    <a:bodyPr/>
                    <a:lstStyle/>
                    <a:p>
                      <a:pPr marL="0" marR="0" lvl="0" indent="0" algn="l" rtl="0">
                        <a:spcBef>
                          <a:spcPts val="0"/>
                        </a:spcBef>
                        <a:spcAft>
                          <a:spcPts val="0"/>
                        </a:spcAft>
                        <a:buNone/>
                      </a:pPr>
                      <a:r>
                        <a:rPr lang="en-US" sz="1400" u="none" strike="noStrike" cap="none">
                          <a:solidFill>
                            <a:schemeClr val="dk1"/>
                          </a:solidFill>
                          <a:latin typeface="Open Sans"/>
                          <a:ea typeface="Open Sans"/>
                          <a:cs typeface="Open Sans"/>
                          <a:sym typeface="Open Sans"/>
                        </a:rPr>
                        <a:t>Cat</a:t>
                      </a:r>
                      <a:r>
                        <a:rPr lang="en-US">
                          <a:solidFill>
                            <a:schemeClr val="dk1"/>
                          </a:solidFill>
                          <a:latin typeface="Open Sans"/>
                          <a:ea typeface="Open Sans"/>
                          <a:cs typeface="Open Sans"/>
                          <a:sym typeface="Open Sans"/>
                        </a:rPr>
                        <a:t>é</a:t>
                      </a:r>
                      <a:r>
                        <a:rPr lang="en-US" sz="1400" u="none" strike="noStrike" cap="none">
                          <a:solidFill>
                            <a:schemeClr val="dk1"/>
                          </a:solidFill>
                          <a:latin typeface="Open Sans"/>
                          <a:ea typeface="Open Sans"/>
                          <a:cs typeface="Open Sans"/>
                          <a:sym typeface="Open Sans"/>
                        </a:rPr>
                        <a:t>gor</a:t>
                      </a:r>
                      <a:r>
                        <a:rPr lang="en-US">
                          <a:solidFill>
                            <a:schemeClr val="dk1"/>
                          </a:solidFill>
                          <a:latin typeface="Open Sans"/>
                          <a:ea typeface="Open Sans"/>
                          <a:cs typeface="Open Sans"/>
                          <a:sym typeface="Open Sans"/>
                        </a:rPr>
                        <a:t>ie</a:t>
                      </a:r>
                      <a:endParaRPr sz="1400">
                        <a:solidFill>
                          <a:schemeClr val="dk1"/>
                        </a:solidFill>
                        <a:latin typeface="Open Sans"/>
                        <a:ea typeface="Open Sans"/>
                        <a:cs typeface="Open Sans"/>
                        <a:sym typeface="Open Sans"/>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a:solidFill>
                            <a:schemeClr val="dk1"/>
                          </a:solidFill>
                          <a:latin typeface="Open Sans"/>
                          <a:ea typeface="Open Sans"/>
                          <a:cs typeface="Open Sans"/>
                          <a:sym typeface="Open Sans"/>
                        </a:rPr>
                        <a:t>Hauteur de la plante/cm</a:t>
                      </a:r>
                      <a:endParaRPr sz="1400">
                        <a:solidFill>
                          <a:schemeClr val="dk1"/>
                        </a:solidFill>
                        <a:latin typeface="Open Sans"/>
                        <a:ea typeface="Open Sans"/>
                        <a:cs typeface="Open Sans"/>
                        <a:sym typeface="Open Sans"/>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a:solidFill>
                            <a:schemeClr val="dk1"/>
                          </a:solidFill>
                          <a:latin typeface="Open Sans"/>
                          <a:ea typeface="Open Sans"/>
                          <a:cs typeface="Open Sans"/>
                          <a:sym typeface="Open Sans"/>
                        </a:rPr>
                        <a:t>Épaisseur de la tige/cm</a:t>
                      </a:r>
                      <a:endParaRPr sz="1400">
                        <a:solidFill>
                          <a:schemeClr val="dk1"/>
                        </a:solidFill>
                        <a:latin typeface="Open Sans"/>
                        <a:ea typeface="Open Sans"/>
                        <a:cs typeface="Open Sans"/>
                        <a:sym typeface="Open Sans"/>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a:solidFill>
                            <a:schemeClr val="dk1"/>
                          </a:solidFill>
                          <a:latin typeface="Open Sans"/>
                          <a:ea typeface="Open Sans"/>
                          <a:cs typeface="Open Sans"/>
                          <a:sym typeface="Open Sans"/>
                        </a:rPr>
                        <a:t>Nombre de manioc</a:t>
                      </a:r>
                      <a:endParaRPr sz="1400">
                        <a:solidFill>
                          <a:schemeClr val="dk1"/>
                        </a:solidFill>
                        <a:latin typeface="Open Sans"/>
                        <a:ea typeface="Open Sans"/>
                        <a:cs typeface="Open Sans"/>
                        <a:sym typeface="Open Sans"/>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a:solidFill>
                            <a:schemeClr val="dk1"/>
                          </a:solidFill>
                          <a:latin typeface="Open Sans"/>
                          <a:ea typeface="Open Sans"/>
                          <a:cs typeface="Open Sans"/>
                          <a:sym typeface="Open Sans"/>
                        </a:rPr>
                        <a:t>Rendement par plante/kg</a:t>
                      </a:r>
                      <a:endParaRPr sz="1400">
                        <a:solidFill>
                          <a:schemeClr val="dk1"/>
                        </a:solidFill>
                        <a:latin typeface="Open Sans"/>
                        <a:ea typeface="Open Sans"/>
                        <a:cs typeface="Open Sans"/>
                        <a:sym typeface="Open Sans"/>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a:solidFill>
                            <a:schemeClr val="dk1"/>
                          </a:solidFill>
                          <a:latin typeface="Open Sans"/>
                          <a:ea typeface="Open Sans"/>
                          <a:cs typeface="Open Sans"/>
                          <a:sym typeface="Open Sans"/>
                        </a:rPr>
                        <a:t>Teneur en matière sèche</a:t>
                      </a:r>
                      <a:endParaRPr sz="1400">
                        <a:solidFill>
                          <a:schemeClr val="dk1"/>
                        </a:solidFill>
                        <a:latin typeface="Open Sans"/>
                        <a:ea typeface="Open Sans"/>
                        <a:cs typeface="Open Sans"/>
                        <a:sym typeface="Open Sans"/>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a:solidFill>
                            <a:schemeClr val="dk1"/>
                          </a:solidFill>
                          <a:latin typeface="Open Sans"/>
                          <a:ea typeface="Open Sans"/>
                          <a:cs typeface="Open Sans"/>
                          <a:sym typeface="Open Sans"/>
                        </a:rPr>
                        <a:t>Taux d'amidon %</a:t>
                      </a:r>
                      <a:endParaRPr sz="1400">
                        <a:solidFill>
                          <a:schemeClr val="dk1"/>
                        </a:solidFill>
                        <a:latin typeface="Open Sans"/>
                        <a:ea typeface="Open Sans"/>
                        <a:cs typeface="Open Sans"/>
                        <a:sym typeface="Open Sans"/>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193275">
                <a:tc>
                  <a:txBody>
                    <a:bodyPr/>
                    <a:lstStyle/>
                    <a:p>
                      <a:pPr marL="0" marR="0" lvl="0" indent="0" algn="l" rtl="0">
                        <a:spcBef>
                          <a:spcPts val="0"/>
                        </a:spcBef>
                        <a:spcAft>
                          <a:spcPts val="0"/>
                        </a:spcAft>
                        <a:buNone/>
                      </a:pPr>
                      <a:r>
                        <a:rPr lang="en-US" sz="1200">
                          <a:solidFill>
                            <a:schemeClr val="dk1"/>
                          </a:solidFill>
                          <a:latin typeface="Open Sans"/>
                          <a:ea typeface="Open Sans"/>
                          <a:cs typeface="Open Sans"/>
                          <a:sym typeface="Open Sans"/>
                        </a:rPr>
                        <a:t>RYG-1</a:t>
                      </a:r>
                      <a:endParaRPr sz="1200">
                        <a:solidFill>
                          <a:schemeClr val="dk1"/>
                        </a:solidFill>
                        <a:latin typeface="Open Sans"/>
                        <a:ea typeface="Open Sans"/>
                        <a:cs typeface="Open Sans"/>
                        <a:sym typeface="Open Sans"/>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1200">
                          <a:solidFill>
                            <a:schemeClr val="dk1"/>
                          </a:solidFill>
                          <a:latin typeface="Open Sans"/>
                          <a:ea typeface="Open Sans"/>
                          <a:cs typeface="Open Sans"/>
                          <a:sym typeface="Open Sans"/>
                        </a:rPr>
                        <a:t>108.00</a:t>
                      </a:r>
                      <a:endParaRPr sz="1200">
                        <a:solidFill>
                          <a:schemeClr val="dk1"/>
                        </a:solidFill>
                        <a:latin typeface="Open Sans"/>
                        <a:ea typeface="Open Sans"/>
                        <a:cs typeface="Open Sans"/>
                        <a:sym typeface="Open Sans"/>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1200">
                          <a:solidFill>
                            <a:schemeClr val="dk1"/>
                          </a:solidFill>
                          <a:latin typeface="Open Sans"/>
                          <a:ea typeface="Open Sans"/>
                          <a:cs typeface="Open Sans"/>
                          <a:sym typeface="Open Sans"/>
                        </a:rPr>
                        <a:t>2.00</a:t>
                      </a:r>
                      <a:endParaRPr sz="1200">
                        <a:solidFill>
                          <a:schemeClr val="dk1"/>
                        </a:solidFill>
                        <a:latin typeface="Open Sans"/>
                        <a:ea typeface="Open Sans"/>
                        <a:cs typeface="Open Sans"/>
                        <a:sym typeface="Open Sans"/>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1200">
                          <a:solidFill>
                            <a:schemeClr val="dk1"/>
                          </a:solidFill>
                          <a:latin typeface="Open Sans"/>
                          <a:ea typeface="Open Sans"/>
                          <a:cs typeface="Open Sans"/>
                          <a:sym typeface="Open Sans"/>
                        </a:rPr>
                        <a:t>6.33</a:t>
                      </a:r>
                      <a:endParaRPr sz="1200">
                        <a:solidFill>
                          <a:schemeClr val="dk1"/>
                        </a:solidFill>
                        <a:latin typeface="Open Sans"/>
                        <a:ea typeface="Open Sans"/>
                        <a:cs typeface="Open Sans"/>
                        <a:sym typeface="Open Sans"/>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1200">
                          <a:solidFill>
                            <a:schemeClr val="dk1"/>
                          </a:solidFill>
                          <a:latin typeface="Open Sans"/>
                          <a:ea typeface="Open Sans"/>
                          <a:cs typeface="Open Sans"/>
                          <a:sym typeface="Open Sans"/>
                        </a:rPr>
                        <a:t>2.30</a:t>
                      </a:r>
                      <a:endParaRPr sz="1200">
                        <a:solidFill>
                          <a:schemeClr val="dk1"/>
                        </a:solidFill>
                        <a:latin typeface="Open Sans"/>
                        <a:ea typeface="Open Sans"/>
                        <a:cs typeface="Open Sans"/>
                        <a:sym typeface="Open Sans"/>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1200">
                          <a:solidFill>
                            <a:schemeClr val="dk1"/>
                          </a:solidFill>
                          <a:latin typeface="Open Sans"/>
                          <a:ea typeface="Open Sans"/>
                          <a:cs typeface="Open Sans"/>
                          <a:sym typeface="Open Sans"/>
                        </a:rPr>
                        <a:t>0.42</a:t>
                      </a:r>
                      <a:endParaRPr sz="1200">
                        <a:solidFill>
                          <a:schemeClr val="dk1"/>
                        </a:solidFill>
                        <a:latin typeface="Open Sans"/>
                        <a:ea typeface="Open Sans"/>
                        <a:cs typeface="Open Sans"/>
                        <a:sym typeface="Open Sans"/>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1200">
                          <a:solidFill>
                            <a:schemeClr val="dk1"/>
                          </a:solidFill>
                          <a:latin typeface="Open Sans"/>
                          <a:ea typeface="Open Sans"/>
                          <a:cs typeface="Open Sans"/>
                          <a:sym typeface="Open Sans"/>
                        </a:rPr>
                        <a:t>29.6</a:t>
                      </a:r>
                      <a:endParaRPr sz="1200">
                        <a:solidFill>
                          <a:schemeClr val="dk1"/>
                        </a:solidFill>
                        <a:latin typeface="Open Sans"/>
                        <a:ea typeface="Open Sans"/>
                        <a:cs typeface="Open Sans"/>
                        <a:sym typeface="Open Sans"/>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152400">
                <a:tc>
                  <a:txBody>
                    <a:bodyPr/>
                    <a:lstStyle/>
                    <a:p>
                      <a:pPr marL="0" marR="0" lvl="0" indent="0" algn="l" rtl="0">
                        <a:spcBef>
                          <a:spcPts val="0"/>
                        </a:spcBef>
                        <a:spcAft>
                          <a:spcPts val="0"/>
                        </a:spcAft>
                        <a:buNone/>
                      </a:pPr>
                      <a:r>
                        <a:rPr lang="en-US" sz="1200">
                          <a:solidFill>
                            <a:schemeClr val="dk1"/>
                          </a:solidFill>
                          <a:latin typeface="Open Sans"/>
                          <a:ea typeface="Open Sans"/>
                          <a:cs typeface="Open Sans"/>
                          <a:sym typeface="Open Sans"/>
                        </a:rPr>
                        <a:t>SC8</a:t>
                      </a:r>
                      <a:endParaRPr sz="1200">
                        <a:solidFill>
                          <a:schemeClr val="dk1"/>
                        </a:solidFill>
                        <a:latin typeface="Open Sans"/>
                        <a:ea typeface="Open Sans"/>
                        <a:cs typeface="Open Sans"/>
                        <a:sym typeface="Open Sans"/>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1200">
                          <a:solidFill>
                            <a:schemeClr val="dk1"/>
                          </a:solidFill>
                          <a:latin typeface="Open Sans"/>
                          <a:ea typeface="Open Sans"/>
                          <a:cs typeface="Open Sans"/>
                          <a:sym typeface="Open Sans"/>
                        </a:rPr>
                        <a:t>102.33</a:t>
                      </a:r>
                      <a:endParaRPr sz="1200">
                        <a:solidFill>
                          <a:schemeClr val="dk1"/>
                        </a:solidFill>
                        <a:latin typeface="Open Sans"/>
                        <a:ea typeface="Open Sans"/>
                        <a:cs typeface="Open Sans"/>
                        <a:sym typeface="Open Sans"/>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1200">
                          <a:solidFill>
                            <a:schemeClr val="dk1"/>
                          </a:solidFill>
                          <a:latin typeface="Open Sans"/>
                          <a:ea typeface="Open Sans"/>
                          <a:cs typeface="Open Sans"/>
                          <a:sym typeface="Open Sans"/>
                        </a:rPr>
                        <a:t>2.30</a:t>
                      </a:r>
                      <a:endParaRPr sz="1200">
                        <a:solidFill>
                          <a:schemeClr val="dk1"/>
                        </a:solidFill>
                        <a:latin typeface="Open Sans"/>
                        <a:ea typeface="Open Sans"/>
                        <a:cs typeface="Open Sans"/>
                        <a:sym typeface="Open Sans"/>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1200">
                          <a:solidFill>
                            <a:schemeClr val="dk1"/>
                          </a:solidFill>
                          <a:latin typeface="Open Sans"/>
                          <a:ea typeface="Open Sans"/>
                          <a:cs typeface="Open Sans"/>
                          <a:sym typeface="Open Sans"/>
                        </a:rPr>
                        <a:t>5.33</a:t>
                      </a:r>
                      <a:endParaRPr sz="1200">
                        <a:solidFill>
                          <a:schemeClr val="dk1"/>
                        </a:solidFill>
                        <a:latin typeface="Open Sans"/>
                        <a:ea typeface="Open Sans"/>
                        <a:cs typeface="Open Sans"/>
                        <a:sym typeface="Open Sans"/>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1200">
                          <a:solidFill>
                            <a:schemeClr val="dk1"/>
                          </a:solidFill>
                          <a:latin typeface="Open Sans"/>
                          <a:ea typeface="Open Sans"/>
                          <a:cs typeface="Open Sans"/>
                          <a:sym typeface="Open Sans"/>
                        </a:rPr>
                        <a:t>1.73</a:t>
                      </a:r>
                      <a:endParaRPr sz="1200">
                        <a:solidFill>
                          <a:schemeClr val="dk1"/>
                        </a:solidFill>
                        <a:latin typeface="Open Sans"/>
                        <a:ea typeface="Open Sans"/>
                        <a:cs typeface="Open Sans"/>
                        <a:sym typeface="Open Sans"/>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1200">
                          <a:solidFill>
                            <a:schemeClr val="dk1"/>
                          </a:solidFill>
                          <a:latin typeface="Open Sans"/>
                          <a:ea typeface="Open Sans"/>
                          <a:cs typeface="Open Sans"/>
                          <a:sym typeface="Open Sans"/>
                        </a:rPr>
                        <a:t>0.37</a:t>
                      </a:r>
                      <a:endParaRPr sz="1200">
                        <a:solidFill>
                          <a:schemeClr val="dk1"/>
                        </a:solidFill>
                        <a:latin typeface="Open Sans"/>
                        <a:ea typeface="Open Sans"/>
                        <a:cs typeface="Open Sans"/>
                        <a:sym typeface="Open Sans"/>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1200">
                          <a:solidFill>
                            <a:schemeClr val="dk1"/>
                          </a:solidFill>
                          <a:latin typeface="Open Sans"/>
                          <a:ea typeface="Open Sans"/>
                          <a:cs typeface="Open Sans"/>
                          <a:sym typeface="Open Sans"/>
                        </a:rPr>
                        <a:t>29.5</a:t>
                      </a:r>
                      <a:endParaRPr sz="1200">
                        <a:solidFill>
                          <a:schemeClr val="dk1"/>
                        </a:solidFill>
                        <a:latin typeface="Open Sans"/>
                        <a:ea typeface="Open Sans"/>
                        <a:cs typeface="Open Sans"/>
                        <a:sym typeface="Open Sans"/>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335" name="Google Shape;335;p28"/>
          <p:cNvSpPr txBox="1"/>
          <p:nvPr/>
        </p:nvSpPr>
        <p:spPr>
          <a:xfrm>
            <a:off x="6830289" y="4081231"/>
            <a:ext cx="4331221" cy="600164"/>
          </a:xfrm>
          <a:prstGeom prst="rect">
            <a:avLst/>
          </a:prstGeom>
          <a:solidFill>
            <a:srgbClr val="E5E5E5"/>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fr-FR" sz="1100" dirty="0">
                <a:solidFill>
                  <a:srgbClr val="0070C0"/>
                </a:solidFill>
                <a:latin typeface="Open Sans"/>
                <a:ea typeface="Open Sans"/>
                <a:cs typeface="Open Sans"/>
                <a:sym typeface="Open Sans"/>
              </a:rPr>
              <a:t>Observation de la résistance à la dégradation physiologique du RYG-1 transgénique (conservé à température ambiante à une température moyenne de 30°C)</a:t>
            </a:r>
          </a:p>
        </p:txBody>
      </p:sp>
      <p:sp>
        <p:nvSpPr>
          <p:cNvPr id="336" name="Google Shape;336;p28"/>
          <p:cNvSpPr txBox="1"/>
          <p:nvPr/>
        </p:nvSpPr>
        <p:spPr>
          <a:xfrm>
            <a:off x="10346069" y="3248169"/>
            <a:ext cx="985521"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rgbClr val="0070C0"/>
                </a:solidFill>
                <a:latin typeface="Open Sans"/>
                <a:ea typeface="Open Sans"/>
                <a:cs typeface="Open Sans"/>
                <a:sym typeface="Open Sans"/>
              </a:rPr>
              <a:t>(1 mois)</a:t>
            </a:r>
            <a:endParaRPr/>
          </a:p>
        </p:txBody>
      </p:sp>
      <p:sp>
        <p:nvSpPr>
          <p:cNvPr id="337" name="Google Shape;337;p28"/>
          <p:cNvSpPr txBox="1"/>
          <p:nvPr/>
        </p:nvSpPr>
        <p:spPr>
          <a:xfrm>
            <a:off x="10359420" y="3892375"/>
            <a:ext cx="1182804"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rgbClr val="0070C0"/>
                </a:solidFill>
                <a:latin typeface="Open Sans"/>
                <a:ea typeface="Open Sans"/>
                <a:cs typeface="Open Sans"/>
                <a:sym typeface="Open Sans"/>
              </a:rPr>
              <a:t>(4 mois)</a:t>
            </a:r>
            <a:endParaRPr sz="1100">
              <a:solidFill>
                <a:srgbClr val="0070C0"/>
              </a:solidFill>
              <a:latin typeface="Open Sans"/>
              <a:ea typeface="Open Sans"/>
              <a:cs typeface="Open Sans"/>
              <a:sym typeface="Open Sans"/>
            </a:endParaRPr>
          </a:p>
        </p:txBody>
      </p:sp>
      <p:sp>
        <p:nvSpPr>
          <p:cNvPr id="338" name="Google Shape;338;p28"/>
          <p:cNvSpPr txBox="1"/>
          <p:nvPr/>
        </p:nvSpPr>
        <p:spPr>
          <a:xfrm>
            <a:off x="6729207" y="1608843"/>
            <a:ext cx="226249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0070C0"/>
                </a:solidFill>
                <a:latin typeface="Open Sans"/>
                <a:ea typeface="Open Sans"/>
                <a:cs typeface="Open Sans"/>
                <a:sym typeface="Open Sans"/>
              </a:rPr>
              <a:t>Placement après coupe</a:t>
            </a:r>
            <a:endParaRPr sz="1200">
              <a:solidFill>
                <a:srgbClr val="0070C0"/>
              </a:solidFill>
              <a:latin typeface="Open Sans"/>
              <a:ea typeface="Open Sans"/>
              <a:cs typeface="Open Sans"/>
              <a:sym typeface="Open Sans"/>
            </a:endParaRPr>
          </a:p>
        </p:txBody>
      </p:sp>
      <p:cxnSp>
        <p:nvCxnSpPr>
          <p:cNvPr id="339" name="Google Shape;339;p28"/>
          <p:cNvCxnSpPr/>
          <p:nvPr/>
        </p:nvCxnSpPr>
        <p:spPr>
          <a:xfrm>
            <a:off x="7426960" y="1854520"/>
            <a:ext cx="0" cy="175144"/>
          </a:xfrm>
          <a:prstGeom prst="straightConnector1">
            <a:avLst/>
          </a:prstGeom>
          <a:noFill/>
          <a:ln w="12700" cap="flat" cmpd="sng">
            <a:solidFill>
              <a:schemeClr val="accent2"/>
            </a:solidFill>
            <a:prstDash val="solid"/>
            <a:miter lim="800000"/>
            <a:headEnd type="none" w="sm" len="sm"/>
            <a:tailEnd type="triangle" w="med" len="med"/>
          </a:ln>
        </p:spPr>
      </p:cxnSp>
      <p:sp>
        <p:nvSpPr>
          <p:cNvPr id="340" name="Google Shape;340;p28"/>
          <p:cNvSpPr txBox="1"/>
          <p:nvPr/>
        </p:nvSpPr>
        <p:spPr>
          <a:xfrm>
            <a:off x="7088322" y="3837994"/>
            <a:ext cx="206104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0070C0"/>
                </a:solidFill>
                <a:latin typeface="Open Sans"/>
                <a:ea typeface="Open Sans"/>
                <a:cs typeface="Open Sans"/>
                <a:sym typeface="Open Sans"/>
              </a:rPr>
              <a:t>Emplacement entier</a:t>
            </a:r>
            <a:endParaRPr sz="1200">
              <a:solidFill>
                <a:srgbClr val="0070C0"/>
              </a:solidFill>
              <a:latin typeface="Open Sans"/>
              <a:ea typeface="Open Sans"/>
              <a:cs typeface="Open Sans"/>
              <a:sym typeface="Open Sans"/>
            </a:endParaRPr>
          </a:p>
        </p:txBody>
      </p:sp>
      <p:cxnSp>
        <p:nvCxnSpPr>
          <p:cNvPr id="341" name="Google Shape;341;p28"/>
          <p:cNvCxnSpPr/>
          <p:nvPr/>
        </p:nvCxnSpPr>
        <p:spPr>
          <a:xfrm rot="10800000">
            <a:off x="7437120" y="3650034"/>
            <a:ext cx="0" cy="284873"/>
          </a:xfrm>
          <a:prstGeom prst="straightConnector1">
            <a:avLst/>
          </a:prstGeom>
          <a:noFill/>
          <a:ln w="12700" cap="flat" cmpd="sng">
            <a:solidFill>
              <a:schemeClr val="accent2"/>
            </a:solidFill>
            <a:prstDash val="solid"/>
            <a:miter lim="800000"/>
            <a:headEnd type="none" w="sm" len="sm"/>
            <a:tailEnd type="triangle"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29"/>
          <p:cNvSpPr txBox="1">
            <a:spLocks noGrp="1"/>
          </p:cNvSpPr>
          <p:nvPr>
            <p:ph type="title"/>
          </p:nvPr>
        </p:nvSpPr>
        <p:spPr>
          <a:xfrm>
            <a:off x="205152" y="943706"/>
            <a:ext cx="12906825" cy="509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70C0"/>
              </a:buClr>
              <a:buSzPts val="2800"/>
              <a:buFont typeface="Open Sans"/>
              <a:buNone/>
            </a:pPr>
            <a:r>
              <a:rPr lang="en-US" sz="2800" b="1">
                <a:solidFill>
                  <a:srgbClr val="0070C0"/>
                </a:solidFill>
                <a:latin typeface="Open Sans"/>
                <a:ea typeface="Open Sans"/>
                <a:cs typeface="Open Sans"/>
                <a:sym typeface="Open Sans"/>
              </a:rPr>
              <a:t>Technologies de réduction des pertes après récolte</a:t>
            </a:r>
            <a:endParaRPr sz="2800" b="1">
              <a:solidFill>
                <a:srgbClr val="0070C0"/>
              </a:solidFill>
              <a:latin typeface="Open Sans"/>
              <a:ea typeface="Open Sans"/>
              <a:cs typeface="Open Sans"/>
              <a:sym typeface="Open Sans"/>
            </a:endParaRPr>
          </a:p>
          <a:p>
            <a:pPr marL="0" lvl="0" indent="0" algn="l" rtl="0">
              <a:lnSpc>
                <a:spcPct val="90000"/>
              </a:lnSpc>
              <a:spcBef>
                <a:spcPts val="0"/>
              </a:spcBef>
              <a:spcAft>
                <a:spcPts val="0"/>
              </a:spcAft>
              <a:buClr>
                <a:srgbClr val="0070C0"/>
              </a:buClr>
              <a:buSzPts val="2800"/>
              <a:buFont typeface="Open Sans"/>
              <a:buNone/>
            </a:pPr>
            <a:endParaRPr sz="2800" b="1">
              <a:solidFill>
                <a:srgbClr val="0070C0"/>
              </a:solidFill>
              <a:latin typeface="Open Sans"/>
              <a:ea typeface="Open Sans"/>
              <a:cs typeface="Open Sans"/>
              <a:sym typeface="Open Sans"/>
            </a:endParaRPr>
          </a:p>
        </p:txBody>
      </p:sp>
      <p:pic>
        <p:nvPicPr>
          <p:cNvPr id="347" name="Google Shape;347;p29"/>
          <p:cNvPicPr preferRelativeResize="0"/>
          <p:nvPr/>
        </p:nvPicPr>
        <p:blipFill rotWithShape="1">
          <a:blip r:embed="rId3">
            <a:alphaModFix/>
          </a:blip>
          <a:srcRect/>
          <a:stretch/>
        </p:blipFill>
        <p:spPr>
          <a:xfrm>
            <a:off x="0" y="-75134"/>
            <a:ext cx="12192000" cy="853440"/>
          </a:xfrm>
          <a:prstGeom prst="rect">
            <a:avLst/>
          </a:prstGeom>
          <a:noFill/>
          <a:ln>
            <a:noFill/>
          </a:ln>
        </p:spPr>
      </p:pic>
      <p:cxnSp>
        <p:nvCxnSpPr>
          <p:cNvPr id="348" name="Google Shape;348;p29"/>
          <p:cNvCxnSpPr/>
          <p:nvPr/>
        </p:nvCxnSpPr>
        <p:spPr>
          <a:xfrm rot="10800000" flipH="1">
            <a:off x="231258" y="1463703"/>
            <a:ext cx="11125200" cy="50800"/>
          </a:xfrm>
          <a:prstGeom prst="straightConnector1">
            <a:avLst/>
          </a:prstGeom>
          <a:noFill/>
          <a:ln w="63500" cap="flat" cmpd="thinThick">
            <a:solidFill>
              <a:schemeClr val="accent2"/>
            </a:solidFill>
            <a:prstDash val="solid"/>
            <a:miter lim="800000"/>
            <a:headEnd type="none" w="sm" len="sm"/>
            <a:tailEnd type="none" w="sm" len="sm"/>
          </a:ln>
        </p:spPr>
      </p:cxnSp>
      <p:sp>
        <p:nvSpPr>
          <p:cNvPr id="349" name="Google Shape;349;p29"/>
          <p:cNvSpPr txBox="1"/>
          <p:nvPr/>
        </p:nvSpPr>
        <p:spPr>
          <a:xfrm>
            <a:off x="263507" y="6339652"/>
            <a:ext cx="23670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0070C0"/>
                </a:solidFill>
                <a:latin typeface="Open Sans"/>
                <a:ea typeface="Open Sans"/>
                <a:cs typeface="Open Sans"/>
                <a:sym typeface="Open Sans"/>
              </a:rPr>
              <a:t>Creusage/tirage avec des houes</a:t>
            </a:r>
            <a:endParaRPr/>
          </a:p>
          <a:p>
            <a:pPr marL="0" marR="0" lvl="0" indent="0" algn="l" rtl="0">
              <a:spcBef>
                <a:spcPts val="0"/>
              </a:spcBef>
              <a:spcAft>
                <a:spcPts val="0"/>
              </a:spcAft>
              <a:buNone/>
            </a:pPr>
            <a:endParaRPr sz="1200" b="1">
              <a:solidFill>
                <a:srgbClr val="0070C0"/>
              </a:solidFill>
              <a:latin typeface="Open Sans"/>
              <a:ea typeface="Open Sans"/>
              <a:cs typeface="Open Sans"/>
              <a:sym typeface="Open Sans"/>
            </a:endParaRPr>
          </a:p>
        </p:txBody>
      </p:sp>
      <p:sp>
        <p:nvSpPr>
          <p:cNvPr id="350" name="Google Shape;350;p29"/>
          <p:cNvSpPr txBox="1"/>
          <p:nvPr/>
        </p:nvSpPr>
        <p:spPr>
          <a:xfrm>
            <a:off x="2780851" y="6339652"/>
            <a:ext cx="15225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0070C0"/>
                </a:solidFill>
                <a:latin typeface="Open Sans"/>
                <a:ea typeface="Open Sans"/>
                <a:cs typeface="Open Sans"/>
                <a:sym typeface="Open Sans"/>
              </a:rPr>
              <a:t>Charrue mécanique</a:t>
            </a:r>
            <a:endParaRPr sz="1200" b="1">
              <a:solidFill>
                <a:srgbClr val="0070C0"/>
              </a:solidFill>
              <a:latin typeface="Open Sans"/>
              <a:ea typeface="Open Sans"/>
              <a:cs typeface="Open Sans"/>
              <a:sym typeface="Open Sans"/>
            </a:endParaRPr>
          </a:p>
        </p:txBody>
      </p:sp>
      <p:sp>
        <p:nvSpPr>
          <p:cNvPr id="351" name="Google Shape;351;p29"/>
          <p:cNvSpPr txBox="1"/>
          <p:nvPr/>
        </p:nvSpPr>
        <p:spPr>
          <a:xfrm>
            <a:off x="5886934" y="6339651"/>
            <a:ext cx="15432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0070C0"/>
                </a:solidFill>
                <a:latin typeface="Open Sans"/>
                <a:ea typeface="Open Sans"/>
                <a:cs typeface="Open Sans"/>
                <a:sym typeface="Open Sans"/>
              </a:rPr>
              <a:t>Râteau mécanique</a:t>
            </a:r>
            <a:endParaRPr/>
          </a:p>
        </p:txBody>
      </p:sp>
      <p:pic>
        <p:nvPicPr>
          <p:cNvPr id="352" name="Google Shape;352;p29"/>
          <p:cNvPicPr preferRelativeResize="0"/>
          <p:nvPr/>
        </p:nvPicPr>
        <p:blipFill rotWithShape="1">
          <a:blip r:embed="rId4">
            <a:alphaModFix/>
          </a:blip>
          <a:srcRect/>
          <a:stretch/>
        </p:blipFill>
        <p:spPr>
          <a:xfrm>
            <a:off x="8432800" y="1674039"/>
            <a:ext cx="3550545" cy="2946915"/>
          </a:xfrm>
          <a:prstGeom prst="rect">
            <a:avLst/>
          </a:prstGeom>
          <a:noFill/>
          <a:ln>
            <a:noFill/>
          </a:ln>
          <a:effectLst>
            <a:outerShdw blurRad="190500" algn="tl" rotWithShape="0">
              <a:srgbClr val="000000">
                <a:alpha val="69803"/>
              </a:srgbClr>
            </a:outerShdw>
          </a:effectLst>
        </p:spPr>
      </p:pic>
      <p:pic>
        <p:nvPicPr>
          <p:cNvPr id="353" name="Google Shape;353;p29"/>
          <p:cNvPicPr preferRelativeResize="0"/>
          <p:nvPr/>
        </p:nvPicPr>
        <p:blipFill rotWithShape="1">
          <a:blip r:embed="rId5">
            <a:alphaModFix/>
          </a:blip>
          <a:srcRect/>
          <a:stretch/>
        </p:blipFill>
        <p:spPr>
          <a:xfrm>
            <a:off x="263525" y="1776095"/>
            <a:ext cx="1975485" cy="2522855"/>
          </a:xfrm>
          <a:prstGeom prst="rect">
            <a:avLst/>
          </a:prstGeom>
          <a:noFill/>
          <a:ln>
            <a:noFill/>
          </a:ln>
          <a:effectLst>
            <a:outerShdw blurRad="190500" algn="tl" rotWithShape="0">
              <a:srgbClr val="000000">
                <a:alpha val="69803"/>
              </a:srgbClr>
            </a:outerShdw>
          </a:effectLst>
        </p:spPr>
      </p:pic>
      <p:pic>
        <p:nvPicPr>
          <p:cNvPr id="354" name="Google Shape;354;p29"/>
          <p:cNvPicPr preferRelativeResize="0"/>
          <p:nvPr/>
        </p:nvPicPr>
        <p:blipFill rotWithShape="1">
          <a:blip r:embed="rId6">
            <a:alphaModFix/>
          </a:blip>
          <a:srcRect/>
          <a:stretch/>
        </p:blipFill>
        <p:spPr>
          <a:xfrm>
            <a:off x="263507" y="4370403"/>
            <a:ext cx="1975503" cy="1969249"/>
          </a:xfrm>
          <a:prstGeom prst="rect">
            <a:avLst/>
          </a:prstGeom>
          <a:noFill/>
          <a:ln>
            <a:noFill/>
          </a:ln>
          <a:effectLst>
            <a:outerShdw blurRad="190500" algn="tl" rotWithShape="0">
              <a:srgbClr val="000000">
                <a:alpha val="69803"/>
              </a:srgbClr>
            </a:outerShdw>
          </a:effectLst>
        </p:spPr>
      </p:pic>
      <p:pic>
        <p:nvPicPr>
          <p:cNvPr id="355" name="Google Shape;355;p29"/>
          <p:cNvPicPr preferRelativeResize="0"/>
          <p:nvPr/>
        </p:nvPicPr>
        <p:blipFill rotWithShape="1">
          <a:blip r:embed="rId7">
            <a:alphaModFix/>
          </a:blip>
          <a:srcRect/>
          <a:stretch/>
        </p:blipFill>
        <p:spPr>
          <a:xfrm>
            <a:off x="2414294" y="4370402"/>
            <a:ext cx="2729206" cy="1969249"/>
          </a:xfrm>
          <a:prstGeom prst="rect">
            <a:avLst/>
          </a:prstGeom>
          <a:noFill/>
          <a:ln>
            <a:noFill/>
          </a:ln>
          <a:effectLst>
            <a:outerShdw blurRad="190500" algn="tl" rotWithShape="0">
              <a:srgbClr val="000000">
                <a:alpha val="69803"/>
              </a:srgbClr>
            </a:outerShdw>
          </a:effectLst>
        </p:spPr>
      </p:pic>
      <p:pic>
        <p:nvPicPr>
          <p:cNvPr id="356" name="Google Shape;356;p29" descr="D:\360安全浏览器下载\GDLJ202201008_114.jpg"/>
          <p:cNvPicPr preferRelativeResize="0"/>
          <p:nvPr/>
        </p:nvPicPr>
        <p:blipFill rotWithShape="1">
          <a:blip r:embed="rId8">
            <a:alphaModFix/>
          </a:blip>
          <a:srcRect/>
          <a:stretch/>
        </p:blipFill>
        <p:spPr>
          <a:xfrm>
            <a:off x="8362949" y="4667646"/>
            <a:ext cx="3714751" cy="2092569"/>
          </a:xfrm>
          <a:prstGeom prst="rect">
            <a:avLst/>
          </a:prstGeom>
          <a:noFill/>
          <a:ln>
            <a:noFill/>
          </a:ln>
          <a:effectLst>
            <a:outerShdw blurRad="190500" algn="tl" rotWithShape="0">
              <a:srgbClr val="000000">
                <a:alpha val="69803"/>
              </a:srgbClr>
            </a:outerShdw>
          </a:effectLst>
        </p:spPr>
      </p:pic>
      <p:sp>
        <p:nvSpPr>
          <p:cNvPr id="357" name="Google Shape;357;p29"/>
          <p:cNvSpPr txBox="1"/>
          <p:nvPr/>
        </p:nvSpPr>
        <p:spPr>
          <a:xfrm>
            <a:off x="9328785" y="4200525"/>
            <a:ext cx="1478280"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lt1"/>
                </a:solidFill>
                <a:latin typeface="Open Sans"/>
                <a:ea typeface="Open Sans"/>
                <a:cs typeface="Open Sans"/>
                <a:sym typeface="Open Sans"/>
              </a:rPr>
              <a:t>30-60%</a:t>
            </a:r>
            <a:endParaRPr/>
          </a:p>
        </p:txBody>
      </p:sp>
      <p:pic>
        <p:nvPicPr>
          <p:cNvPr id="358" name="Google Shape;358;p29"/>
          <p:cNvPicPr preferRelativeResize="0"/>
          <p:nvPr/>
        </p:nvPicPr>
        <p:blipFill rotWithShape="1">
          <a:blip r:embed="rId9">
            <a:alphaModFix/>
          </a:blip>
          <a:srcRect t="3992" b="8678"/>
          <a:stretch/>
        </p:blipFill>
        <p:spPr>
          <a:xfrm>
            <a:off x="5593080" y="1797050"/>
            <a:ext cx="2669540" cy="2270760"/>
          </a:xfrm>
          <a:prstGeom prst="roundRect">
            <a:avLst>
              <a:gd name="adj" fmla="val 16667"/>
            </a:avLst>
          </a:prstGeom>
          <a:noFill/>
          <a:ln>
            <a:noFill/>
          </a:ln>
        </p:spPr>
      </p:pic>
      <p:pic>
        <p:nvPicPr>
          <p:cNvPr id="359" name="Google Shape;359;p29"/>
          <p:cNvPicPr preferRelativeResize="0"/>
          <p:nvPr/>
        </p:nvPicPr>
        <p:blipFill rotWithShape="1">
          <a:blip r:embed="rId10">
            <a:alphaModFix/>
          </a:blip>
          <a:srcRect/>
          <a:stretch/>
        </p:blipFill>
        <p:spPr>
          <a:xfrm>
            <a:off x="2345055" y="1776095"/>
            <a:ext cx="1544320" cy="2550795"/>
          </a:xfrm>
          <a:prstGeom prst="roundRect">
            <a:avLst>
              <a:gd name="adj" fmla="val 16667"/>
            </a:avLst>
          </a:prstGeom>
          <a:noFill/>
          <a:ln>
            <a:noFill/>
          </a:ln>
        </p:spPr>
      </p:pic>
      <p:pic>
        <p:nvPicPr>
          <p:cNvPr id="360" name="Google Shape;360;p29"/>
          <p:cNvPicPr preferRelativeResize="0"/>
          <p:nvPr/>
        </p:nvPicPr>
        <p:blipFill rotWithShape="1">
          <a:blip r:embed="rId11">
            <a:alphaModFix/>
          </a:blip>
          <a:srcRect/>
          <a:stretch/>
        </p:blipFill>
        <p:spPr>
          <a:xfrm>
            <a:off x="3881755" y="1776095"/>
            <a:ext cx="1711325" cy="2550795"/>
          </a:xfrm>
          <a:prstGeom prst="roundRect">
            <a:avLst>
              <a:gd name="adj" fmla="val 16667"/>
            </a:avLst>
          </a:prstGeom>
          <a:noFill/>
          <a:ln>
            <a:noFill/>
          </a:ln>
        </p:spPr>
      </p:pic>
      <p:pic>
        <p:nvPicPr>
          <p:cNvPr id="361" name="Google Shape;361;p29" descr="IMG20180103104823"/>
          <p:cNvPicPr preferRelativeResize="0"/>
          <p:nvPr/>
        </p:nvPicPr>
        <p:blipFill rotWithShape="1">
          <a:blip r:embed="rId12">
            <a:alphaModFix/>
          </a:blip>
          <a:srcRect/>
          <a:stretch/>
        </p:blipFill>
        <p:spPr>
          <a:xfrm>
            <a:off x="5293360" y="4149725"/>
            <a:ext cx="2919095" cy="2190115"/>
          </a:xfrm>
          <a:prstGeom prst="roundRect">
            <a:avLst>
              <a:gd name="adj" fmla="val 16667"/>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30"/>
          <p:cNvSpPr txBox="1">
            <a:spLocks noGrp="1"/>
          </p:cNvSpPr>
          <p:nvPr>
            <p:ph type="title"/>
          </p:nvPr>
        </p:nvSpPr>
        <p:spPr>
          <a:xfrm>
            <a:off x="139065" y="827980"/>
            <a:ext cx="12052935" cy="5619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70C0"/>
              </a:buClr>
              <a:buSzPts val="2800"/>
              <a:buFont typeface="Open Sans"/>
              <a:buNone/>
            </a:pPr>
            <a:r>
              <a:rPr lang="fr-FR" sz="2800" b="1" dirty="0">
                <a:solidFill>
                  <a:srgbClr val="0070C0"/>
                </a:solidFill>
                <a:latin typeface="Open Sans"/>
                <a:ea typeface="Open Sans"/>
                <a:cs typeface="Open Sans"/>
                <a:sym typeface="Open Sans"/>
              </a:rPr>
              <a:t>Technologies de réduction des pertes après récolte</a:t>
            </a:r>
          </a:p>
          <a:p>
            <a:pPr marL="0" lvl="0" indent="0" algn="l" rtl="0">
              <a:lnSpc>
                <a:spcPct val="90000"/>
              </a:lnSpc>
              <a:spcBef>
                <a:spcPts val="0"/>
              </a:spcBef>
              <a:spcAft>
                <a:spcPts val="0"/>
              </a:spcAft>
              <a:buClr>
                <a:srgbClr val="0070C0"/>
              </a:buClr>
              <a:buSzPts val="2800"/>
              <a:buFont typeface="Open Sans"/>
              <a:buNone/>
            </a:pPr>
            <a:endParaRPr sz="2800" b="1" dirty="0">
              <a:solidFill>
                <a:srgbClr val="0070C0"/>
              </a:solidFill>
              <a:latin typeface="Open Sans"/>
              <a:ea typeface="Open Sans"/>
              <a:cs typeface="Open Sans"/>
              <a:sym typeface="Open Sans"/>
            </a:endParaRPr>
          </a:p>
        </p:txBody>
      </p:sp>
      <p:pic>
        <p:nvPicPr>
          <p:cNvPr id="367" name="Google Shape;367;p30"/>
          <p:cNvPicPr preferRelativeResize="0"/>
          <p:nvPr/>
        </p:nvPicPr>
        <p:blipFill rotWithShape="1">
          <a:blip r:embed="rId3">
            <a:alphaModFix/>
          </a:blip>
          <a:srcRect/>
          <a:stretch/>
        </p:blipFill>
        <p:spPr>
          <a:xfrm>
            <a:off x="0" y="-75134"/>
            <a:ext cx="12192000" cy="853440"/>
          </a:xfrm>
          <a:prstGeom prst="rect">
            <a:avLst/>
          </a:prstGeom>
          <a:noFill/>
          <a:ln>
            <a:noFill/>
          </a:ln>
        </p:spPr>
      </p:pic>
      <p:cxnSp>
        <p:nvCxnSpPr>
          <p:cNvPr id="368" name="Google Shape;368;p30"/>
          <p:cNvCxnSpPr/>
          <p:nvPr/>
        </p:nvCxnSpPr>
        <p:spPr>
          <a:xfrm rot="10800000" flipH="1">
            <a:off x="129674" y="1416010"/>
            <a:ext cx="11125200" cy="50800"/>
          </a:xfrm>
          <a:prstGeom prst="straightConnector1">
            <a:avLst/>
          </a:prstGeom>
          <a:noFill/>
          <a:ln w="63500" cap="flat" cmpd="thinThick">
            <a:solidFill>
              <a:schemeClr val="accent2"/>
            </a:solidFill>
            <a:prstDash val="solid"/>
            <a:miter lim="800000"/>
            <a:headEnd type="none" w="sm" len="sm"/>
            <a:tailEnd type="none" w="sm" len="sm"/>
          </a:ln>
        </p:spPr>
      </p:cxnSp>
      <p:sp>
        <p:nvSpPr>
          <p:cNvPr id="370" name="Google Shape;370;p30"/>
          <p:cNvSpPr txBox="1"/>
          <p:nvPr/>
        </p:nvSpPr>
        <p:spPr>
          <a:xfrm>
            <a:off x="204787" y="1591895"/>
            <a:ext cx="5254500" cy="1862008"/>
          </a:xfrm>
          <a:prstGeom prst="rect">
            <a:avLst/>
          </a:prstGeom>
          <a:noFill/>
          <a:ln>
            <a:noFill/>
          </a:ln>
        </p:spPr>
        <p:txBody>
          <a:bodyPr spcFirstLastPara="1" wrap="square" lIns="91425" tIns="45700" rIns="91425" bIns="45700" anchor="t" anchorCtr="0">
            <a:spAutoFit/>
          </a:bodyPr>
          <a:lstStyle/>
          <a:p>
            <a:pPr marL="342900" marR="0" lvl="0" indent="0" algn="l" rtl="0">
              <a:lnSpc>
                <a:spcPct val="100000"/>
              </a:lnSpc>
              <a:spcBef>
                <a:spcPts val="0"/>
              </a:spcBef>
              <a:spcAft>
                <a:spcPts val="0"/>
              </a:spcAft>
              <a:buNone/>
            </a:pPr>
            <a:r>
              <a:rPr lang="fr-FR" sz="1800" u="sng" dirty="0">
                <a:solidFill>
                  <a:srgbClr val="0070C0"/>
                </a:solidFill>
                <a:latin typeface="Open Sans"/>
                <a:ea typeface="Open Sans"/>
                <a:cs typeface="Open Sans"/>
                <a:sym typeface="Open Sans"/>
              </a:rPr>
              <a:t>Technologie de plantation mécanisée</a:t>
            </a:r>
            <a:endParaRPr lang="fr-FR" sz="1800" dirty="0"/>
          </a:p>
          <a:p>
            <a:pPr marL="342900" marR="0" lvl="0" indent="-114300" algn="l" rtl="0">
              <a:lnSpc>
                <a:spcPct val="100000"/>
              </a:lnSpc>
              <a:spcBef>
                <a:spcPts val="600"/>
              </a:spcBef>
              <a:spcAft>
                <a:spcPts val="0"/>
              </a:spcAft>
              <a:buClr>
                <a:srgbClr val="0070C0"/>
              </a:buClr>
              <a:buSzPts val="1800"/>
              <a:buFont typeface="Noto Sans Symbols"/>
              <a:buChar char="◆"/>
            </a:pPr>
            <a:r>
              <a:rPr lang="fr-FR" sz="1800" dirty="0">
                <a:solidFill>
                  <a:srgbClr val="0070C0"/>
                </a:solidFill>
                <a:latin typeface="Open Sans"/>
                <a:ea typeface="Open Sans"/>
                <a:cs typeface="Open Sans"/>
                <a:sym typeface="Open Sans"/>
              </a:rPr>
              <a:t>Largeur inter-monopole : 120 cm pour les rangs larges et 60 cm pour les rangs étroits</a:t>
            </a:r>
            <a:endParaRPr lang="fr-FR" sz="1800" dirty="0"/>
          </a:p>
          <a:p>
            <a:pPr marL="342900" marR="0" lvl="0" indent="-114300" algn="l" rtl="0">
              <a:lnSpc>
                <a:spcPct val="100000"/>
              </a:lnSpc>
              <a:spcBef>
                <a:spcPts val="0"/>
              </a:spcBef>
              <a:spcAft>
                <a:spcPts val="0"/>
              </a:spcAft>
              <a:buClr>
                <a:srgbClr val="0070C0"/>
              </a:buClr>
              <a:buSzPts val="1800"/>
              <a:buFont typeface="Noto Sans Symbols"/>
              <a:buChar char="◆"/>
            </a:pPr>
            <a:r>
              <a:rPr lang="fr-FR" sz="1800" dirty="0">
                <a:solidFill>
                  <a:srgbClr val="0070C0"/>
                </a:solidFill>
                <a:latin typeface="Open Sans"/>
                <a:ea typeface="Open Sans"/>
                <a:cs typeface="Open Sans"/>
                <a:sym typeface="Open Sans"/>
              </a:rPr>
              <a:t>Largeur du monopole : 60 cm</a:t>
            </a:r>
            <a:endParaRPr lang="fr-FR" sz="1800" dirty="0"/>
          </a:p>
          <a:p>
            <a:pPr marL="342900" marR="0" lvl="0" indent="-114300" algn="l" rtl="0">
              <a:lnSpc>
                <a:spcPct val="100000"/>
              </a:lnSpc>
              <a:spcBef>
                <a:spcPts val="0"/>
              </a:spcBef>
              <a:spcAft>
                <a:spcPts val="0"/>
              </a:spcAft>
              <a:buClr>
                <a:srgbClr val="0070C0"/>
              </a:buClr>
              <a:buSzPts val="1800"/>
              <a:buFont typeface="Noto Sans Symbols"/>
              <a:buChar char="◆"/>
            </a:pPr>
            <a:r>
              <a:rPr lang="fr-FR" sz="1800" dirty="0">
                <a:solidFill>
                  <a:srgbClr val="0070C0"/>
                </a:solidFill>
                <a:latin typeface="Open Sans"/>
                <a:ea typeface="Open Sans"/>
                <a:cs typeface="Open Sans"/>
                <a:sym typeface="Open Sans"/>
              </a:rPr>
              <a:t>Espacement des plantes : 70 cm</a:t>
            </a:r>
            <a:endParaRPr lang="fr-FR" sz="1800" dirty="0"/>
          </a:p>
          <a:p>
            <a:pPr marL="342900" marR="0" lvl="0" indent="-114300" algn="l" rtl="0">
              <a:lnSpc>
                <a:spcPct val="100000"/>
              </a:lnSpc>
              <a:spcBef>
                <a:spcPts val="0"/>
              </a:spcBef>
              <a:spcAft>
                <a:spcPts val="0"/>
              </a:spcAft>
              <a:buClr>
                <a:srgbClr val="0070C0"/>
              </a:buClr>
              <a:buSzPts val="1800"/>
              <a:buFont typeface="Noto Sans Symbols"/>
              <a:buChar char="◆"/>
            </a:pPr>
            <a:r>
              <a:rPr lang="fr-FR" sz="1800" dirty="0">
                <a:solidFill>
                  <a:srgbClr val="0070C0"/>
                </a:solidFill>
                <a:latin typeface="Open Sans"/>
                <a:ea typeface="Open Sans"/>
                <a:cs typeface="Open Sans"/>
                <a:sym typeface="Open Sans"/>
              </a:rPr>
              <a:t>Adaptabilité : tracteur 90cv</a:t>
            </a:r>
            <a:endParaRPr lang="fr-FR" sz="1800" dirty="0"/>
          </a:p>
        </p:txBody>
      </p:sp>
      <p:pic>
        <p:nvPicPr>
          <p:cNvPr id="371" name="Google Shape;371;p30"/>
          <p:cNvPicPr preferRelativeResize="0"/>
          <p:nvPr/>
        </p:nvPicPr>
        <p:blipFill rotWithShape="1">
          <a:blip r:embed="rId4">
            <a:alphaModFix/>
          </a:blip>
          <a:srcRect/>
          <a:stretch/>
        </p:blipFill>
        <p:spPr>
          <a:xfrm>
            <a:off x="9871710" y="1518920"/>
            <a:ext cx="2208530" cy="1739900"/>
          </a:xfrm>
          <a:prstGeom prst="roundRect">
            <a:avLst>
              <a:gd name="adj" fmla="val 16667"/>
            </a:avLst>
          </a:prstGeom>
          <a:noFill/>
          <a:ln>
            <a:noFill/>
          </a:ln>
        </p:spPr>
      </p:pic>
      <p:pic>
        <p:nvPicPr>
          <p:cNvPr id="372" name="Google Shape;372;p30" descr="IMG20180329154730"/>
          <p:cNvPicPr preferRelativeResize="0"/>
          <p:nvPr/>
        </p:nvPicPr>
        <p:blipFill rotWithShape="1">
          <a:blip r:embed="rId5">
            <a:alphaModFix/>
          </a:blip>
          <a:srcRect t="14981"/>
          <a:stretch/>
        </p:blipFill>
        <p:spPr>
          <a:xfrm>
            <a:off x="9872345" y="3319145"/>
            <a:ext cx="2207895" cy="1769110"/>
          </a:xfrm>
          <a:prstGeom prst="roundRect">
            <a:avLst>
              <a:gd name="adj" fmla="val 16667"/>
            </a:avLst>
          </a:prstGeom>
          <a:noFill/>
          <a:ln>
            <a:noFill/>
          </a:ln>
        </p:spPr>
      </p:pic>
      <p:pic>
        <p:nvPicPr>
          <p:cNvPr id="373" name="Google Shape;373;p30" descr="2A768F0FFFA5417AAC74C20B8E08538D"/>
          <p:cNvPicPr preferRelativeResize="0"/>
          <p:nvPr/>
        </p:nvPicPr>
        <p:blipFill rotWithShape="1">
          <a:blip r:embed="rId6">
            <a:alphaModFix/>
          </a:blip>
          <a:srcRect t="16812"/>
          <a:stretch/>
        </p:blipFill>
        <p:spPr>
          <a:xfrm>
            <a:off x="5516880" y="1518920"/>
            <a:ext cx="4239895" cy="2237105"/>
          </a:xfrm>
          <a:prstGeom prst="roundRect">
            <a:avLst>
              <a:gd name="adj" fmla="val 16667"/>
            </a:avLst>
          </a:prstGeom>
          <a:noFill/>
          <a:ln>
            <a:noFill/>
          </a:ln>
        </p:spPr>
      </p:pic>
      <p:pic>
        <p:nvPicPr>
          <p:cNvPr id="374" name="Google Shape;374;p30" descr="柬埔寨木薯宽窄双行起垄种植模式"/>
          <p:cNvPicPr preferRelativeResize="0"/>
          <p:nvPr/>
        </p:nvPicPr>
        <p:blipFill rotWithShape="1">
          <a:blip r:embed="rId7">
            <a:alphaModFix/>
          </a:blip>
          <a:srcRect t="16603"/>
          <a:stretch/>
        </p:blipFill>
        <p:spPr>
          <a:xfrm>
            <a:off x="9871710" y="5148580"/>
            <a:ext cx="2207895" cy="1590626"/>
          </a:xfrm>
          <a:prstGeom prst="roundRect">
            <a:avLst>
              <a:gd name="adj" fmla="val 16667"/>
            </a:avLst>
          </a:prstGeom>
          <a:noFill/>
          <a:ln>
            <a:noFill/>
          </a:ln>
        </p:spPr>
      </p:pic>
      <p:grpSp>
        <p:nvGrpSpPr>
          <p:cNvPr id="8" name="组合 7">
            <a:extLst>
              <a:ext uri="{FF2B5EF4-FFF2-40B4-BE49-F238E27FC236}">
                <a16:creationId xmlns:a16="http://schemas.microsoft.com/office/drawing/2014/main" id="{191638AB-1278-C34F-A9BA-689446ED1C80}"/>
              </a:ext>
            </a:extLst>
          </p:cNvPr>
          <p:cNvGrpSpPr/>
          <p:nvPr/>
        </p:nvGrpSpPr>
        <p:grpSpPr>
          <a:xfrm>
            <a:off x="26670" y="3319145"/>
            <a:ext cx="9745980" cy="3469005"/>
            <a:chOff x="26670" y="3319145"/>
            <a:chExt cx="9745980" cy="3469005"/>
          </a:xfrm>
        </p:grpSpPr>
        <p:pic>
          <p:nvPicPr>
            <p:cNvPr id="369" name="Google Shape;369;p30" descr="木薯宽窄双行起垄种植模式示意图 (3)"/>
            <p:cNvPicPr preferRelativeResize="0"/>
            <p:nvPr/>
          </p:nvPicPr>
          <p:blipFill rotWithShape="1">
            <a:blip r:embed="rId8">
              <a:alphaModFix/>
            </a:blip>
            <a:srcRect l="736" r="1471" b="11513"/>
            <a:stretch/>
          </p:blipFill>
          <p:spPr>
            <a:xfrm>
              <a:off x="26670" y="3319145"/>
              <a:ext cx="9745980" cy="3469005"/>
            </a:xfrm>
            <a:prstGeom prst="rect">
              <a:avLst/>
            </a:prstGeom>
            <a:noFill/>
            <a:ln>
              <a:noFill/>
            </a:ln>
            <a:effectLst>
              <a:outerShdw blurRad="50800" dist="38100" dir="2700000" algn="tl" rotWithShape="0">
                <a:srgbClr val="000000">
                  <a:alpha val="40000"/>
                </a:srgbClr>
              </a:outerShdw>
            </a:effectLst>
          </p:spPr>
        </p:pic>
        <p:sp>
          <p:nvSpPr>
            <p:cNvPr id="2" name="文本框 1">
              <a:extLst>
                <a:ext uri="{FF2B5EF4-FFF2-40B4-BE49-F238E27FC236}">
                  <a16:creationId xmlns:a16="http://schemas.microsoft.com/office/drawing/2014/main" id="{7F04A63D-9AF0-F64D-A54E-12AEBEDAB917}"/>
                </a:ext>
              </a:extLst>
            </p:cNvPr>
            <p:cNvSpPr txBox="1"/>
            <p:nvPr/>
          </p:nvSpPr>
          <p:spPr>
            <a:xfrm>
              <a:off x="139065" y="4429125"/>
              <a:ext cx="818198" cy="261610"/>
            </a:xfrm>
            <a:prstGeom prst="rect">
              <a:avLst/>
            </a:prstGeom>
            <a:solidFill>
              <a:srgbClr val="FFFFFF"/>
            </a:solidFill>
          </p:spPr>
          <p:txBody>
            <a:bodyPr wrap="square" rtlCol="0">
              <a:spAutoFit/>
            </a:bodyPr>
            <a:lstStyle/>
            <a:p>
              <a:r>
                <a:rPr lang="fr-FR" altLang="zh-CN" sz="1100" dirty="0"/>
                <a:t>Monopole</a:t>
              </a:r>
              <a:endParaRPr kumimoji="1" lang="zh-CN" altLang="en-US" sz="1100" dirty="0"/>
            </a:p>
          </p:txBody>
        </p:sp>
        <p:sp>
          <p:nvSpPr>
            <p:cNvPr id="3" name="文本框 2">
              <a:extLst>
                <a:ext uri="{FF2B5EF4-FFF2-40B4-BE49-F238E27FC236}">
                  <a16:creationId xmlns:a16="http://schemas.microsoft.com/office/drawing/2014/main" id="{76510B84-12A5-C147-BFA6-E4E3E4E9CBE1}"/>
                </a:ext>
              </a:extLst>
            </p:cNvPr>
            <p:cNvSpPr txBox="1"/>
            <p:nvPr/>
          </p:nvSpPr>
          <p:spPr>
            <a:xfrm>
              <a:off x="139065" y="3930794"/>
              <a:ext cx="1185862" cy="261610"/>
            </a:xfrm>
            <a:prstGeom prst="rect">
              <a:avLst/>
            </a:prstGeom>
            <a:solidFill>
              <a:srgbClr val="FFFFFF"/>
            </a:solidFill>
          </p:spPr>
          <p:txBody>
            <a:bodyPr wrap="square" rtlCol="0">
              <a:spAutoFit/>
            </a:bodyPr>
            <a:lstStyle/>
            <a:p>
              <a:r>
                <a:rPr lang="fr-FR" altLang="zh-CN" sz="1100" dirty="0"/>
                <a:t>Plant de Manioc</a:t>
              </a:r>
              <a:endParaRPr kumimoji="1" lang="zh-CN" altLang="en-US" sz="1100" dirty="0"/>
            </a:p>
          </p:txBody>
        </p:sp>
        <p:sp>
          <p:nvSpPr>
            <p:cNvPr id="4" name="文本框 3">
              <a:extLst>
                <a:ext uri="{FF2B5EF4-FFF2-40B4-BE49-F238E27FC236}">
                  <a16:creationId xmlns:a16="http://schemas.microsoft.com/office/drawing/2014/main" id="{1D23104E-F790-294F-935B-70C475E42874}"/>
                </a:ext>
              </a:extLst>
            </p:cNvPr>
            <p:cNvSpPr txBox="1"/>
            <p:nvPr/>
          </p:nvSpPr>
          <p:spPr>
            <a:xfrm>
              <a:off x="1324927" y="3930794"/>
              <a:ext cx="803911" cy="600164"/>
            </a:xfrm>
            <a:prstGeom prst="rect">
              <a:avLst/>
            </a:prstGeom>
            <a:solidFill>
              <a:srgbClr val="FFFFFF"/>
            </a:solidFill>
          </p:spPr>
          <p:txBody>
            <a:bodyPr wrap="square" rtlCol="0">
              <a:spAutoFit/>
            </a:bodyPr>
            <a:lstStyle/>
            <a:p>
              <a:r>
                <a:rPr lang="fr-FR" altLang="zh-CN" sz="1100" dirty="0"/>
                <a:t>Surface du monopole</a:t>
              </a:r>
              <a:endParaRPr kumimoji="1" lang="zh-CN" altLang="en-US" sz="1100" dirty="0"/>
            </a:p>
          </p:txBody>
        </p:sp>
        <p:sp>
          <p:nvSpPr>
            <p:cNvPr id="5" name="文本框 4">
              <a:extLst>
                <a:ext uri="{FF2B5EF4-FFF2-40B4-BE49-F238E27FC236}">
                  <a16:creationId xmlns:a16="http://schemas.microsoft.com/office/drawing/2014/main" id="{15B76863-F583-A048-8968-50AAE9B12BD1}"/>
                </a:ext>
              </a:extLst>
            </p:cNvPr>
            <p:cNvSpPr txBox="1"/>
            <p:nvPr/>
          </p:nvSpPr>
          <p:spPr>
            <a:xfrm>
              <a:off x="2253297" y="3758437"/>
              <a:ext cx="971549" cy="253916"/>
            </a:xfrm>
            <a:prstGeom prst="rect">
              <a:avLst/>
            </a:prstGeom>
            <a:solidFill>
              <a:srgbClr val="FFFFFF"/>
            </a:solidFill>
          </p:spPr>
          <p:txBody>
            <a:bodyPr wrap="square" rtlCol="0">
              <a:spAutoFit/>
            </a:bodyPr>
            <a:lstStyle/>
            <a:p>
              <a:r>
                <a:rPr lang="fr-FR" altLang="zh-CN" sz="1050" dirty="0"/>
                <a:t>Rang large</a:t>
              </a:r>
              <a:endParaRPr kumimoji="1" lang="zh-CN" altLang="en-US" sz="1050" dirty="0"/>
            </a:p>
          </p:txBody>
        </p:sp>
        <p:sp>
          <p:nvSpPr>
            <p:cNvPr id="15" name="文本框 14">
              <a:extLst>
                <a:ext uri="{FF2B5EF4-FFF2-40B4-BE49-F238E27FC236}">
                  <a16:creationId xmlns:a16="http://schemas.microsoft.com/office/drawing/2014/main" id="{AB3A232F-1B6C-1448-8B94-B5F2FB2929F3}"/>
                </a:ext>
              </a:extLst>
            </p:cNvPr>
            <p:cNvSpPr txBox="1"/>
            <p:nvPr/>
          </p:nvSpPr>
          <p:spPr>
            <a:xfrm>
              <a:off x="3838478" y="3781137"/>
              <a:ext cx="971549" cy="253916"/>
            </a:xfrm>
            <a:prstGeom prst="rect">
              <a:avLst/>
            </a:prstGeom>
            <a:solidFill>
              <a:srgbClr val="FFFFFF"/>
            </a:solidFill>
          </p:spPr>
          <p:txBody>
            <a:bodyPr wrap="square" rtlCol="0">
              <a:spAutoFit/>
            </a:bodyPr>
            <a:lstStyle/>
            <a:p>
              <a:r>
                <a:rPr lang="fr-FR" altLang="zh-CN" sz="1050" dirty="0"/>
                <a:t>Rang étroit</a:t>
              </a:r>
              <a:r>
                <a:rPr lang="zh-CN" altLang="zh-CN" sz="1050" dirty="0"/>
                <a:t> </a:t>
              </a:r>
              <a:endParaRPr kumimoji="1" lang="zh-CN" altLang="en-US" sz="1050" dirty="0"/>
            </a:p>
          </p:txBody>
        </p:sp>
        <p:sp>
          <p:nvSpPr>
            <p:cNvPr id="16" name="文本框 15">
              <a:extLst>
                <a:ext uri="{FF2B5EF4-FFF2-40B4-BE49-F238E27FC236}">
                  <a16:creationId xmlns:a16="http://schemas.microsoft.com/office/drawing/2014/main" id="{D1170007-CC16-9B40-B948-AA8F43169D79}"/>
                </a:ext>
              </a:extLst>
            </p:cNvPr>
            <p:cNvSpPr txBox="1"/>
            <p:nvPr/>
          </p:nvSpPr>
          <p:spPr>
            <a:xfrm>
              <a:off x="5290749" y="3781137"/>
              <a:ext cx="971549" cy="253916"/>
            </a:xfrm>
            <a:prstGeom prst="rect">
              <a:avLst/>
            </a:prstGeom>
            <a:solidFill>
              <a:srgbClr val="FFFFFF"/>
            </a:solidFill>
          </p:spPr>
          <p:txBody>
            <a:bodyPr wrap="square" rtlCol="0">
              <a:spAutoFit/>
            </a:bodyPr>
            <a:lstStyle/>
            <a:p>
              <a:r>
                <a:rPr lang="fr-FR" altLang="zh-CN" sz="1050" dirty="0"/>
                <a:t>Rang large</a:t>
              </a:r>
              <a:endParaRPr kumimoji="1" lang="zh-CN" altLang="en-US" sz="1050" dirty="0"/>
            </a:p>
          </p:txBody>
        </p:sp>
        <p:sp>
          <p:nvSpPr>
            <p:cNvPr id="17" name="文本框 16">
              <a:extLst>
                <a:ext uri="{FF2B5EF4-FFF2-40B4-BE49-F238E27FC236}">
                  <a16:creationId xmlns:a16="http://schemas.microsoft.com/office/drawing/2014/main" id="{F21988B7-971D-1542-923B-AEF36A10D59A}"/>
                </a:ext>
              </a:extLst>
            </p:cNvPr>
            <p:cNvSpPr txBox="1"/>
            <p:nvPr/>
          </p:nvSpPr>
          <p:spPr>
            <a:xfrm>
              <a:off x="6896200" y="3758437"/>
              <a:ext cx="971549" cy="253916"/>
            </a:xfrm>
            <a:prstGeom prst="rect">
              <a:avLst/>
            </a:prstGeom>
            <a:solidFill>
              <a:srgbClr val="FFFFFF"/>
            </a:solidFill>
          </p:spPr>
          <p:txBody>
            <a:bodyPr wrap="square" rtlCol="0">
              <a:spAutoFit/>
            </a:bodyPr>
            <a:lstStyle/>
            <a:p>
              <a:r>
                <a:rPr lang="fr-FR" altLang="zh-CN" sz="1050" dirty="0"/>
                <a:t>Rang étroit</a:t>
              </a:r>
              <a:r>
                <a:rPr lang="zh-CN" altLang="zh-CN" sz="1050" dirty="0"/>
                <a:t> </a:t>
              </a:r>
              <a:endParaRPr kumimoji="1" lang="zh-CN" altLang="en-US" sz="1050" dirty="0"/>
            </a:p>
          </p:txBody>
        </p:sp>
        <p:sp>
          <p:nvSpPr>
            <p:cNvPr id="6" name="文本框 5">
              <a:extLst>
                <a:ext uri="{FF2B5EF4-FFF2-40B4-BE49-F238E27FC236}">
                  <a16:creationId xmlns:a16="http://schemas.microsoft.com/office/drawing/2014/main" id="{1C0E1C08-3818-3947-847B-4F630B05DD31}"/>
                </a:ext>
              </a:extLst>
            </p:cNvPr>
            <p:cNvSpPr txBox="1"/>
            <p:nvPr/>
          </p:nvSpPr>
          <p:spPr>
            <a:xfrm>
              <a:off x="2571750" y="4192404"/>
              <a:ext cx="1266728" cy="253916"/>
            </a:xfrm>
            <a:prstGeom prst="rect">
              <a:avLst/>
            </a:prstGeom>
            <a:solidFill>
              <a:srgbClr val="FFFFFF"/>
            </a:solidFill>
          </p:spPr>
          <p:txBody>
            <a:bodyPr wrap="square" rtlCol="0">
              <a:spAutoFit/>
            </a:bodyPr>
            <a:lstStyle/>
            <a:p>
              <a:r>
                <a:rPr lang="fr-FR" altLang="zh-CN" sz="1050" dirty="0"/>
                <a:t>Pneu de tracteur</a:t>
              </a:r>
              <a:r>
                <a:rPr lang="zh-CN" altLang="zh-CN" sz="1050" dirty="0"/>
                <a:t> </a:t>
              </a:r>
              <a:endParaRPr kumimoji="1" lang="zh-CN" altLang="en-US" sz="1050" dirty="0"/>
            </a:p>
          </p:txBody>
        </p:sp>
        <p:sp>
          <p:nvSpPr>
            <p:cNvPr id="19" name="文本框 18">
              <a:extLst>
                <a:ext uri="{FF2B5EF4-FFF2-40B4-BE49-F238E27FC236}">
                  <a16:creationId xmlns:a16="http://schemas.microsoft.com/office/drawing/2014/main" id="{B439A2E0-9E1D-F84F-ACEE-BF29A14E2A97}"/>
                </a:ext>
              </a:extLst>
            </p:cNvPr>
            <p:cNvSpPr txBox="1"/>
            <p:nvPr/>
          </p:nvSpPr>
          <p:spPr>
            <a:xfrm>
              <a:off x="5681762" y="4145296"/>
              <a:ext cx="1266728" cy="253916"/>
            </a:xfrm>
            <a:prstGeom prst="rect">
              <a:avLst/>
            </a:prstGeom>
            <a:solidFill>
              <a:srgbClr val="FFFFFF"/>
            </a:solidFill>
          </p:spPr>
          <p:txBody>
            <a:bodyPr wrap="square" rtlCol="0">
              <a:spAutoFit/>
            </a:bodyPr>
            <a:lstStyle/>
            <a:p>
              <a:r>
                <a:rPr lang="fr-FR" altLang="zh-CN" sz="1050" dirty="0"/>
                <a:t>Pneu de tracteur</a:t>
              </a:r>
              <a:r>
                <a:rPr lang="zh-CN" altLang="zh-CN" sz="1050" dirty="0"/>
                <a:t> </a:t>
              </a:r>
              <a:endParaRPr kumimoji="1" lang="zh-CN" altLang="en-US" sz="1050" dirty="0"/>
            </a:p>
          </p:txBody>
        </p:sp>
        <p:sp>
          <p:nvSpPr>
            <p:cNvPr id="7" name="文本框 6">
              <a:extLst>
                <a:ext uri="{FF2B5EF4-FFF2-40B4-BE49-F238E27FC236}">
                  <a16:creationId xmlns:a16="http://schemas.microsoft.com/office/drawing/2014/main" id="{725962D6-179B-D34F-A10C-0950C697DBE3}"/>
                </a:ext>
              </a:extLst>
            </p:cNvPr>
            <p:cNvSpPr txBox="1"/>
            <p:nvPr/>
          </p:nvSpPr>
          <p:spPr>
            <a:xfrm>
              <a:off x="7636827" y="4230876"/>
              <a:ext cx="716697" cy="577081"/>
            </a:xfrm>
            <a:prstGeom prst="rect">
              <a:avLst/>
            </a:prstGeom>
            <a:solidFill>
              <a:srgbClr val="FFFFFF"/>
            </a:solidFill>
          </p:spPr>
          <p:txBody>
            <a:bodyPr wrap="square" rtlCol="0">
              <a:spAutoFit/>
            </a:bodyPr>
            <a:lstStyle/>
            <a:p>
              <a:r>
                <a:rPr lang="fr-FR" altLang="zh-CN" sz="1050" dirty="0"/>
                <a:t>Racine de Manioc</a:t>
              </a:r>
              <a:r>
                <a:rPr lang="zh-CN" altLang="zh-CN" sz="1050" dirty="0"/>
                <a:t> </a:t>
              </a:r>
              <a:endParaRPr kumimoji="1" lang="zh-CN" altLang="en-US" sz="1050" dirty="0"/>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1"/>
          <p:cNvSpPr txBox="1">
            <a:spLocks noGrp="1"/>
          </p:cNvSpPr>
          <p:nvPr>
            <p:ph type="title"/>
          </p:nvPr>
        </p:nvSpPr>
        <p:spPr>
          <a:xfrm>
            <a:off x="205874" y="904735"/>
            <a:ext cx="11986126" cy="5620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70C0"/>
              </a:buClr>
              <a:buSzPts val="2800"/>
              <a:buFont typeface="Open Sans"/>
              <a:buNone/>
            </a:pPr>
            <a:r>
              <a:rPr lang="en-US" sz="2800" b="1">
                <a:solidFill>
                  <a:srgbClr val="0070C0"/>
                </a:solidFill>
                <a:latin typeface="Open Sans"/>
                <a:ea typeface="Open Sans"/>
                <a:cs typeface="Open Sans"/>
                <a:sym typeface="Open Sans"/>
              </a:rPr>
              <a:t>Technologies de réduction des pertes après récolte</a:t>
            </a:r>
            <a:endParaRPr sz="2800" b="1">
              <a:solidFill>
                <a:srgbClr val="0070C0"/>
              </a:solidFill>
              <a:latin typeface="Open Sans"/>
              <a:ea typeface="Open Sans"/>
              <a:cs typeface="Open Sans"/>
              <a:sym typeface="Open Sans"/>
            </a:endParaRPr>
          </a:p>
          <a:p>
            <a:pPr marL="0" lvl="0" indent="0" algn="l" rtl="0">
              <a:lnSpc>
                <a:spcPct val="90000"/>
              </a:lnSpc>
              <a:spcBef>
                <a:spcPts val="0"/>
              </a:spcBef>
              <a:spcAft>
                <a:spcPts val="0"/>
              </a:spcAft>
              <a:buClr>
                <a:srgbClr val="0070C0"/>
              </a:buClr>
              <a:buSzPts val="2800"/>
              <a:buFont typeface="Open Sans"/>
              <a:buNone/>
            </a:pPr>
            <a:endParaRPr sz="2800" b="1">
              <a:solidFill>
                <a:srgbClr val="0070C0"/>
              </a:solidFill>
              <a:latin typeface="Open Sans"/>
              <a:ea typeface="Open Sans"/>
              <a:cs typeface="Open Sans"/>
              <a:sym typeface="Open Sans"/>
            </a:endParaRPr>
          </a:p>
        </p:txBody>
      </p:sp>
      <p:pic>
        <p:nvPicPr>
          <p:cNvPr id="380" name="Google Shape;380;p31"/>
          <p:cNvPicPr preferRelativeResize="0"/>
          <p:nvPr/>
        </p:nvPicPr>
        <p:blipFill rotWithShape="1">
          <a:blip r:embed="rId3">
            <a:alphaModFix/>
          </a:blip>
          <a:srcRect/>
          <a:stretch/>
        </p:blipFill>
        <p:spPr>
          <a:xfrm>
            <a:off x="0" y="-75134"/>
            <a:ext cx="12192000" cy="853440"/>
          </a:xfrm>
          <a:prstGeom prst="rect">
            <a:avLst/>
          </a:prstGeom>
          <a:noFill/>
          <a:ln>
            <a:noFill/>
          </a:ln>
        </p:spPr>
      </p:pic>
      <p:cxnSp>
        <p:nvCxnSpPr>
          <p:cNvPr id="381" name="Google Shape;381;p31"/>
          <p:cNvCxnSpPr/>
          <p:nvPr/>
        </p:nvCxnSpPr>
        <p:spPr>
          <a:xfrm rot="10800000" flipH="1">
            <a:off x="129674" y="1416010"/>
            <a:ext cx="11125200" cy="50800"/>
          </a:xfrm>
          <a:prstGeom prst="straightConnector1">
            <a:avLst/>
          </a:prstGeom>
          <a:noFill/>
          <a:ln w="63500" cap="flat" cmpd="thinThick">
            <a:solidFill>
              <a:schemeClr val="accent2"/>
            </a:solidFill>
            <a:prstDash val="solid"/>
            <a:miter lim="800000"/>
            <a:headEnd type="none" w="sm" len="sm"/>
            <a:tailEnd type="none" w="sm" len="sm"/>
          </a:ln>
        </p:spPr>
      </p:cxnSp>
      <p:pic>
        <p:nvPicPr>
          <p:cNvPr id="382" name="Google Shape;382;p31"/>
          <p:cNvPicPr preferRelativeResize="0"/>
          <p:nvPr/>
        </p:nvPicPr>
        <p:blipFill rotWithShape="1">
          <a:blip r:embed="rId4">
            <a:alphaModFix/>
          </a:blip>
          <a:srcRect/>
          <a:stretch/>
        </p:blipFill>
        <p:spPr>
          <a:xfrm>
            <a:off x="129540" y="3449003"/>
            <a:ext cx="4319588" cy="3240087"/>
          </a:xfrm>
          <a:prstGeom prst="roundRect">
            <a:avLst>
              <a:gd name="adj" fmla="val 16667"/>
            </a:avLst>
          </a:prstGeom>
          <a:noFill/>
          <a:ln>
            <a:noFill/>
          </a:ln>
        </p:spPr>
      </p:pic>
      <p:pic>
        <p:nvPicPr>
          <p:cNvPr id="383" name="Google Shape;383;p31"/>
          <p:cNvPicPr preferRelativeResize="0"/>
          <p:nvPr/>
        </p:nvPicPr>
        <p:blipFill rotWithShape="1">
          <a:blip r:embed="rId5">
            <a:alphaModFix/>
          </a:blip>
          <a:srcRect t="20132"/>
          <a:stretch/>
        </p:blipFill>
        <p:spPr>
          <a:xfrm>
            <a:off x="5085080" y="4262755"/>
            <a:ext cx="3456305" cy="2426335"/>
          </a:xfrm>
          <a:prstGeom prst="roundRect">
            <a:avLst>
              <a:gd name="adj" fmla="val 16667"/>
            </a:avLst>
          </a:prstGeom>
          <a:noFill/>
          <a:ln>
            <a:noFill/>
          </a:ln>
        </p:spPr>
      </p:pic>
      <p:pic>
        <p:nvPicPr>
          <p:cNvPr id="384" name="Google Shape;384;p31"/>
          <p:cNvPicPr preferRelativeResize="0"/>
          <p:nvPr/>
        </p:nvPicPr>
        <p:blipFill rotWithShape="1">
          <a:blip r:embed="rId6">
            <a:alphaModFix/>
          </a:blip>
          <a:srcRect/>
          <a:stretch/>
        </p:blipFill>
        <p:spPr>
          <a:xfrm>
            <a:off x="8819515" y="1679575"/>
            <a:ext cx="3268345" cy="5010150"/>
          </a:xfrm>
          <a:prstGeom prst="roundRect">
            <a:avLst>
              <a:gd name="adj" fmla="val 16667"/>
            </a:avLst>
          </a:prstGeom>
          <a:noFill/>
          <a:ln>
            <a:noFill/>
          </a:ln>
        </p:spPr>
      </p:pic>
      <p:pic>
        <p:nvPicPr>
          <p:cNvPr id="385" name="Google Shape;385;p31"/>
          <p:cNvPicPr preferRelativeResize="0"/>
          <p:nvPr/>
        </p:nvPicPr>
        <p:blipFill rotWithShape="1">
          <a:blip r:embed="rId7">
            <a:alphaModFix/>
          </a:blip>
          <a:srcRect t="17798"/>
          <a:stretch/>
        </p:blipFill>
        <p:spPr>
          <a:xfrm>
            <a:off x="5017770" y="1679575"/>
            <a:ext cx="3456305" cy="2442845"/>
          </a:xfrm>
          <a:prstGeom prst="roundRect">
            <a:avLst>
              <a:gd name="adj" fmla="val 16667"/>
            </a:avLst>
          </a:prstGeom>
          <a:noFill/>
          <a:ln>
            <a:noFill/>
          </a:ln>
        </p:spPr>
      </p:pic>
      <p:sp>
        <p:nvSpPr>
          <p:cNvPr id="386" name="Google Shape;386;p31"/>
          <p:cNvSpPr txBox="1"/>
          <p:nvPr/>
        </p:nvSpPr>
        <p:spPr>
          <a:xfrm>
            <a:off x="0" y="1761963"/>
            <a:ext cx="5017800" cy="1185300"/>
          </a:xfrm>
          <a:prstGeom prst="rect">
            <a:avLst/>
          </a:prstGeom>
          <a:noFill/>
          <a:ln>
            <a:noFill/>
          </a:ln>
        </p:spPr>
        <p:txBody>
          <a:bodyPr spcFirstLastPara="1" wrap="square" lIns="91425" tIns="45700" rIns="91425" bIns="45700" anchor="t" anchorCtr="0">
            <a:spAutoFit/>
          </a:bodyPr>
          <a:lstStyle/>
          <a:p>
            <a:pPr marL="342900" marR="0" lvl="0" indent="0" algn="l" rtl="0">
              <a:lnSpc>
                <a:spcPct val="150000"/>
              </a:lnSpc>
              <a:spcBef>
                <a:spcPts val="0"/>
              </a:spcBef>
              <a:spcAft>
                <a:spcPts val="0"/>
              </a:spcAft>
              <a:buNone/>
            </a:pPr>
            <a:r>
              <a:rPr lang="en-US" sz="2000" u="sng">
                <a:solidFill>
                  <a:srgbClr val="0070C0"/>
                </a:solidFill>
                <a:latin typeface="Open Sans"/>
                <a:ea typeface="Open Sans"/>
                <a:cs typeface="Open Sans"/>
                <a:sym typeface="Open Sans"/>
              </a:rPr>
              <a:t>Technologie de récolte mécanisée</a:t>
            </a:r>
            <a:endParaRPr/>
          </a:p>
          <a:p>
            <a:pPr marL="628650" marR="0" lvl="0" indent="-285750" algn="l" rtl="0">
              <a:spcBef>
                <a:spcPts val="600"/>
              </a:spcBef>
              <a:spcAft>
                <a:spcPts val="0"/>
              </a:spcAft>
              <a:buClr>
                <a:srgbClr val="0070C0"/>
              </a:buClr>
              <a:buSzPts val="1800"/>
              <a:buFont typeface="Noto Sans Symbols"/>
              <a:buChar char="◆"/>
            </a:pPr>
            <a:r>
              <a:rPr lang="en-US" sz="1800">
                <a:solidFill>
                  <a:srgbClr val="0070C0"/>
                </a:solidFill>
                <a:latin typeface="Open Sans"/>
                <a:ea typeface="Open Sans"/>
                <a:cs typeface="Open Sans"/>
                <a:sym typeface="Open Sans"/>
              </a:rPr>
              <a:t>Largeur de l’herse : 120cm</a:t>
            </a:r>
            <a:endParaRPr/>
          </a:p>
          <a:p>
            <a:pPr marL="628650" marR="0" lvl="0" indent="-285750" algn="l" rtl="0">
              <a:spcBef>
                <a:spcPts val="0"/>
              </a:spcBef>
              <a:spcAft>
                <a:spcPts val="0"/>
              </a:spcAft>
              <a:buClr>
                <a:srgbClr val="0070C0"/>
              </a:buClr>
              <a:buSzPts val="1800"/>
              <a:buFont typeface="Noto Sans Symbols"/>
              <a:buChar char="◆"/>
            </a:pPr>
            <a:r>
              <a:rPr lang="en-US" sz="1800">
                <a:solidFill>
                  <a:srgbClr val="0070C0"/>
                </a:solidFill>
                <a:latin typeface="Open Sans"/>
                <a:ea typeface="Open Sans"/>
                <a:cs typeface="Open Sans"/>
                <a:sym typeface="Open Sans"/>
              </a:rPr>
              <a:t>Adaptabilité : tracteur 90cv</a:t>
            </a:r>
            <a:endParaRPr sz="1800">
              <a:solidFill>
                <a:srgbClr val="0070C0"/>
              </a:solidFill>
              <a:latin typeface="Open Sans"/>
              <a:ea typeface="Open Sans"/>
              <a:cs typeface="Open Sans"/>
              <a:sym typeface="Open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32"/>
          <p:cNvSpPr txBox="1">
            <a:spLocks noGrp="1"/>
          </p:cNvSpPr>
          <p:nvPr>
            <p:ph type="title"/>
          </p:nvPr>
        </p:nvSpPr>
        <p:spPr>
          <a:xfrm>
            <a:off x="82092" y="847845"/>
            <a:ext cx="13099955" cy="69834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70C0"/>
              </a:buClr>
              <a:buSzPts val="2400"/>
              <a:buFont typeface="Open Sans"/>
              <a:buNone/>
            </a:pPr>
            <a:r>
              <a:rPr lang="en-US" sz="2400" b="1">
                <a:solidFill>
                  <a:srgbClr val="0070C0"/>
                </a:solidFill>
                <a:latin typeface="Open Sans"/>
                <a:ea typeface="Open Sans"/>
                <a:cs typeface="Open Sans"/>
                <a:sym typeface="Open Sans"/>
              </a:rPr>
              <a:t>Technologies de réduction des pertes après récolte </a:t>
            </a:r>
            <a:br>
              <a:rPr lang="en-US" sz="1600" b="1">
                <a:latin typeface="Open Sans"/>
                <a:ea typeface="Open Sans"/>
                <a:cs typeface="Open Sans"/>
                <a:sym typeface="Open Sans"/>
              </a:rPr>
            </a:br>
            <a:r>
              <a:rPr lang="en-US" sz="1600" b="1">
                <a:solidFill>
                  <a:srgbClr val="FF0000"/>
                </a:solidFill>
                <a:latin typeface="Open Sans"/>
                <a:ea typeface="Open Sans"/>
                <a:cs typeface="Open Sans"/>
                <a:sym typeface="Open Sans"/>
              </a:rPr>
              <a:t>(Technologie de conservation de la fraîcheur)</a:t>
            </a:r>
            <a:endParaRPr sz="2000" b="1">
              <a:solidFill>
                <a:srgbClr val="0070C0"/>
              </a:solidFill>
              <a:latin typeface="Open Sans"/>
              <a:ea typeface="Open Sans"/>
              <a:cs typeface="Open Sans"/>
              <a:sym typeface="Open Sans"/>
            </a:endParaRPr>
          </a:p>
        </p:txBody>
      </p:sp>
      <p:pic>
        <p:nvPicPr>
          <p:cNvPr id="393" name="Google Shape;393;p32"/>
          <p:cNvPicPr preferRelativeResize="0"/>
          <p:nvPr/>
        </p:nvPicPr>
        <p:blipFill rotWithShape="1">
          <a:blip r:embed="rId3">
            <a:alphaModFix/>
          </a:blip>
          <a:srcRect/>
          <a:stretch/>
        </p:blipFill>
        <p:spPr>
          <a:xfrm>
            <a:off x="0" y="-75134"/>
            <a:ext cx="12192000" cy="853440"/>
          </a:xfrm>
          <a:prstGeom prst="rect">
            <a:avLst/>
          </a:prstGeom>
          <a:noFill/>
          <a:ln>
            <a:noFill/>
          </a:ln>
        </p:spPr>
      </p:pic>
      <p:cxnSp>
        <p:nvCxnSpPr>
          <p:cNvPr id="394" name="Google Shape;394;p32"/>
          <p:cNvCxnSpPr/>
          <p:nvPr/>
        </p:nvCxnSpPr>
        <p:spPr>
          <a:xfrm rot="10800000" flipH="1">
            <a:off x="149359" y="1546185"/>
            <a:ext cx="11125200" cy="50800"/>
          </a:xfrm>
          <a:prstGeom prst="straightConnector1">
            <a:avLst/>
          </a:prstGeom>
          <a:noFill/>
          <a:ln w="63500" cap="flat" cmpd="thinThick">
            <a:solidFill>
              <a:schemeClr val="accent2"/>
            </a:solidFill>
            <a:prstDash val="solid"/>
            <a:miter lim="800000"/>
            <a:headEnd type="none" w="sm" len="sm"/>
            <a:tailEnd type="none" w="sm" len="sm"/>
          </a:ln>
        </p:spPr>
      </p:cxnSp>
      <p:sp>
        <p:nvSpPr>
          <p:cNvPr id="395" name="Google Shape;395;p32"/>
          <p:cNvSpPr txBox="1"/>
          <p:nvPr/>
        </p:nvSpPr>
        <p:spPr>
          <a:xfrm>
            <a:off x="80017" y="1701285"/>
            <a:ext cx="11194500" cy="8928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60000"/>
              </a:lnSpc>
              <a:spcBef>
                <a:spcPts val="0"/>
              </a:spcBef>
              <a:spcAft>
                <a:spcPts val="0"/>
              </a:spcAft>
              <a:buClr>
                <a:srgbClr val="0070C0"/>
              </a:buClr>
              <a:buSzPts val="2000"/>
              <a:buFont typeface="Noto Sans Symbols"/>
              <a:buChar char="◆"/>
            </a:pPr>
            <a:r>
              <a:rPr lang="en-US" sz="2000" u="sng">
                <a:solidFill>
                  <a:srgbClr val="0070C0"/>
                </a:solidFill>
                <a:latin typeface="Open Sans"/>
                <a:ea typeface="Open Sans"/>
                <a:cs typeface="Open Sans"/>
                <a:sym typeface="Open Sans"/>
              </a:rPr>
              <a:t>Détérioration physiologique après récolte</a:t>
            </a:r>
            <a:endParaRPr/>
          </a:p>
          <a:p>
            <a:pPr marL="285750" marR="0" lvl="0" indent="-158750" algn="l" rtl="0">
              <a:lnSpc>
                <a:spcPct val="160000"/>
              </a:lnSpc>
              <a:spcBef>
                <a:spcPts val="0"/>
              </a:spcBef>
              <a:spcAft>
                <a:spcPts val="0"/>
              </a:spcAft>
              <a:buClr>
                <a:schemeClr val="dk1"/>
              </a:buClr>
              <a:buSzPts val="2000"/>
              <a:buFont typeface="Noto Sans Symbols"/>
              <a:buNone/>
            </a:pPr>
            <a:endParaRPr sz="2000">
              <a:solidFill>
                <a:srgbClr val="0070C0"/>
              </a:solidFill>
              <a:latin typeface="Open Sans"/>
              <a:ea typeface="Open Sans"/>
              <a:cs typeface="Open Sans"/>
              <a:sym typeface="Open Sans"/>
            </a:endParaRPr>
          </a:p>
        </p:txBody>
      </p:sp>
      <p:sp>
        <p:nvSpPr>
          <p:cNvPr id="396" name="Google Shape;396;p32"/>
          <p:cNvSpPr txBox="1"/>
          <p:nvPr/>
        </p:nvSpPr>
        <p:spPr>
          <a:xfrm>
            <a:off x="142773" y="2292944"/>
            <a:ext cx="11932800" cy="10773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600">
                <a:solidFill>
                  <a:srgbClr val="0070C0"/>
                </a:solidFill>
                <a:latin typeface="Open Sans"/>
                <a:ea typeface="Open Sans"/>
                <a:cs typeface="Open Sans"/>
                <a:sym typeface="Open Sans"/>
              </a:rPr>
              <a:t>La détérioration physiologique après récolte (PPD) fait référence au phénomène physiologique des tubercules de racine de manioc apparaissant à l'intérieur et à l'extérieur de la colonne centrale environ 3 jours après la récolte. Le point noir, ce sont les changements irréversibles qui surviendront avec le temps de stockage et l'environnement de stockage, ceux-ci étant étroitement liés à la variété et aux conditions extérieures.</a:t>
            </a:r>
            <a:endParaRPr sz="1800">
              <a:solidFill>
                <a:srgbClr val="0070C0"/>
              </a:solidFill>
              <a:latin typeface="Open Sans"/>
              <a:ea typeface="Open Sans"/>
              <a:cs typeface="Open Sans"/>
              <a:sym typeface="Open Sans"/>
            </a:endParaRPr>
          </a:p>
        </p:txBody>
      </p:sp>
      <p:pic>
        <p:nvPicPr>
          <p:cNvPr id="397" name="Google Shape;397;p32"/>
          <p:cNvPicPr preferRelativeResize="0"/>
          <p:nvPr/>
        </p:nvPicPr>
        <p:blipFill rotWithShape="1">
          <a:blip r:embed="rId4">
            <a:alphaModFix/>
          </a:blip>
          <a:srcRect t="1644" b="1644"/>
          <a:stretch/>
        </p:blipFill>
        <p:spPr>
          <a:xfrm>
            <a:off x="80144" y="3331129"/>
            <a:ext cx="8773059" cy="3239791"/>
          </a:xfrm>
          <a:prstGeom prst="rect">
            <a:avLst/>
          </a:prstGeom>
          <a:noFill/>
          <a:ln>
            <a:noFill/>
          </a:ln>
        </p:spPr>
      </p:pic>
      <p:sp>
        <p:nvSpPr>
          <p:cNvPr id="398" name="Google Shape;398;p32"/>
          <p:cNvSpPr txBox="1"/>
          <p:nvPr/>
        </p:nvSpPr>
        <p:spPr>
          <a:xfrm>
            <a:off x="8980843" y="3058595"/>
            <a:ext cx="2850300" cy="3663300"/>
          </a:xfrm>
          <a:prstGeom prst="rect">
            <a:avLst/>
          </a:prstGeom>
          <a:solidFill>
            <a:srgbClr val="BFE4FF"/>
          </a:solidFill>
          <a:ln>
            <a:noFill/>
          </a:ln>
        </p:spPr>
        <p:txBody>
          <a:bodyPr spcFirstLastPara="1" wrap="square" lIns="91425" tIns="45700" rIns="91425" bIns="45700" anchor="t" anchorCtr="0">
            <a:spAutoFit/>
          </a:bodyPr>
          <a:lstStyle/>
          <a:p>
            <a:pPr marL="0" marR="0" lvl="0" indent="0" algn="just" rtl="0">
              <a:lnSpc>
                <a:spcPct val="166666"/>
              </a:lnSpc>
              <a:spcBef>
                <a:spcPts val="0"/>
              </a:spcBef>
              <a:spcAft>
                <a:spcPts val="0"/>
              </a:spcAft>
              <a:buNone/>
            </a:pPr>
            <a:r>
              <a:rPr lang="en-US" sz="1200" b="1">
                <a:solidFill>
                  <a:srgbClr val="0070C0"/>
                </a:solidFill>
                <a:latin typeface="Open Sans"/>
                <a:ea typeface="Open Sans"/>
                <a:cs typeface="Open Sans"/>
                <a:sym typeface="Open Sans"/>
              </a:rPr>
              <a:t>On rapporte que les pertes mondiales de manioc frais après récolte représentent environ 15 % de la production totale.</a:t>
            </a:r>
            <a:endParaRPr sz="1200" b="1">
              <a:solidFill>
                <a:srgbClr val="0070C0"/>
              </a:solidFill>
              <a:latin typeface="Open Sans"/>
              <a:ea typeface="Open Sans"/>
              <a:cs typeface="Open Sans"/>
              <a:sym typeface="Open Sans"/>
            </a:endParaRPr>
          </a:p>
          <a:p>
            <a:pPr marL="0" marR="0" lvl="0" indent="0" algn="just" rtl="0">
              <a:lnSpc>
                <a:spcPct val="166666"/>
              </a:lnSpc>
              <a:spcBef>
                <a:spcPts val="0"/>
              </a:spcBef>
              <a:spcAft>
                <a:spcPts val="0"/>
              </a:spcAft>
              <a:buNone/>
            </a:pPr>
            <a:r>
              <a:rPr lang="en-US" sz="1200" b="1">
                <a:solidFill>
                  <a:srgbClr val="0070C0"/>
                </a:solidFill>
                <a:latin typeface="Open Sans"/>
                <a:ea typeface="Open Sans"/>
                <a:cs typeface="Open Sans"/>
                <a:sym typeface="Open Sans"/>
              </a:rPr>
              <a:t>La conservation après récolte est une mesure importante à prendre pour réduire les pertes de manioc frais, en particulier dans les zones tropicales où les températures et l'humidité sont élevées, et où les technologies de conservation sont particulièrement importantes.</a:t>
            </a:r>
            <a:endParaRPr sz="1100" b="1">
              <a:solidFill>
                <a:srgbClr val="0070C0"/>
              </a:solidFill>
              <a:latin typeface="Open Sans"/>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8"/>
                                        </p:tgtEl>
                                        <p:attrNameLst>
                                          <p:attrName>style.visibility</p:attrName>
                                        </p:attrNameLst>
                                      </p:cBhvr>
                                      <p:to>
                                        <p:strVal val="visible"/>
                                      </p:to>
                                    </p:set>
                                    <p:animEffect transition="in" filter="fade">
                                      <p:cBhvr>
                                        <p:cTn id="7" dur="500"/>
                                        <p:tgtEl>
                                          <p:spTgt spid="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grpSp>
        <p:nvGrpSpPr>
          <p:cNvPr id="106" name="Google Shape;106;p15"/>
          <p:cNvGrpSpPr/>
          <p:nvPr/>
        </p:nvGrpSpPr>
        <p:grpSpPr>
          <a:xfrm>
            <a:off x="597390" y="719270"/>
            <a:ext cx="12141356" cy="4857568"/>
            <a:chOff x="107195" y="341502"/>
            <a:chExt cx="12141245" cy="2187113"/>
          </a:xfrm>
        </p:grpSpPr>
        <p:sp>
          <p:nvSpPr>
            <p:cNvPr id="107" name="Google Shape;107;p15"/>
            <p:cNvSpPr/>
            <p:nvPr/>
          </p:nvSpPr>
          <p:spPr>
            <a:xfrm>
              <a:off x="221768" y="341502"/>
              <a:ext cx="12026672" cy="4573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rgbClr val="0070C0"/>
                  </a:solidFill>
                  <a:latin typeface="Open Sans"/>
                  <a:ea typeface="Open Sans"/>
                  <a:cs typeface="Open Sans"/>
                  <a:sym typeface="Open Sans"/>
                </a:rPr>
                <a:t>Profil du Chercheur</a:t>
              </a:r>
              <a:endParaRPr/>
            </a:p>
            <a:p>
              <a:pPr marL="0" marR="0" lvl="0" indent="0" algn="l" rtl="0">
                <a:spcBef>
                  <a:spcPts val="0"/>
                </a:spcBef>
                <a:spcAft>
                  <a:spcPts val="0"/>
                </a:spcAft>
                <a:buNone/>
              </a:pPr>
              <a:endParaRPr sz="1100" b="1">
                <a:solidFill>
                  <a:srgbClr val="0070C0"/>
                </a:solidFill>
                <a:latin typeface="Open Sans"/>
                <a:ea typeface="Open Sans"/>
                <a:cs typeface="Open Sans"/>
                <a:sym typeface="Open Sans"/>
              </a:endParaRPr>
            </a:p>
            <a:p>
              <a:pPr marL="0" marR="0" lvl="0" indent="0" algn="l" rtl="0">
                <a:spcBef>
                  <a:spcPts val="0"/>
                </a:spcBef>
                <a:spcAft>
                  <a:spcPts val="0"/>
                </a:spcAft>
                <a:buNone/>
              </a:pPr>
              <a:r>
                <a:rPr lang="en-US" sz="2000" b="1">
                  <a:solidFill>
                    <a:srgbClr val="0070C0"/>
                  </a:solidFill>
                  <a:latin typeface="Open Sans"/>
                  <a:ea typeface="Open Sans"/>
                  <a:cs typeface="Open Sans"/>
                  <a:sym typeface="Open Sans"/>
                </a:rPr>
                <a:t>Prof. Zhenwen ZHANG </a:t>
              </a:r>
              <a:endParaRPr/>
            </a:p>
          </p:txBody>
        </p:sp>
        <p:sp>
          <p:nvSpPr>
            <p:cNvPr id="108" name="Google Shape;108;p15"/>
            <p:cNvSpPr/>
            <p:nvPr/>
          </p:nvSpPr>
          <p:spPr>
            <a:xfrm>
              <a:off x="107195" y="1112015"/>
              <a:ext cx="8578500" cy="1416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50000"/>
                </a:lnSpc>
                <a:spcBef>
                  <a:spcPts val="0"/>
                </a:spcBef>
                <a:spcAft>
                  <a:spcPts val="0"/>
                </a:spcAft>
                <a:buClr>
                  <a:srgbClr val="0070C0"/>
                </a:buClr>
                <a:buSzPts val="1600"/>
                <a:buFont typeface="Noto Sans Symbols"/>
                <a:buChar char="●"/>
              </a:pPr>
              <a:r>
                <a:rPr lang="en-US" sz="1600">
                  <a:solidFill>
                    <a:srgbClr val="0070C0"/>
                  </a:solidFill>
                  <a:latin typeface="Open Sans"/>
                  <a:ea typeface="Open Sans"/>
                  <a:cs typeface="Open Sans"/>
                  <a:sym typeface="Open Sans"/>
                </a:rPr>
                <a:t>Directeur adjoint du Centre national subsidiaire de recherche et développement sur les technologies de transformation du manioc</a:t>
              </a:r>
              <a:endParaRPr sz="1600">
                <a:solidFill>
                  <a:srgbClr val="0070C0"/>
                </a:solidFill>
                <a:latin typeface="Open Sans"/>
                <a:ea typeface="Open Sans"/>
                <a:cs typeface="Open Sans"/>
                <a:sym typeface="Open Sans"/>
              </a:endParaRPr>
            </a:p>
            <a:p>
              <a:pPr marL="342900" marR="0" lvl="0" indent="-342900" algn="l" rtl="0">
                <a:lnSpc>
                  <a:spcPct val="150000"/>
                </a:lnSpc>
                <a:spcBef>
                  <a:spcPts val="600"/>
                </a:spcBef>
                <a:spcAft>
                  <a:spcPts val="0"/>
                </a:spcAft>
                <a:buClr>
                  <a:srgbClr val="0070C0"/>
                </a:buClr>
                <a:buSzPts val="1600"/>
                <a:buFont typeface="Noto Sans Symbols"/>
                <a:buChar char="●"/>
              </a:pPr>
              <a:r>
                <a:rPr lang="en-US" sz="1600">
                  <a:solidFill>
                    <a:srgbClr val="0070C0"/>
                  </a:solidFill>
                  <a:latin typeface="Open Sans"/>
                  <a:ea typeface="Open Sans"/>
                  <a:cs typeface="Open Sans"/>
                  <a:sym typeface="Open Sans"/>
                </a:rPr>
                <a:t>Chef du département d'ingénierie du manioc du Centre national de recherche sur les technologies d'ingénierie des cultures tropicales</a:t>
              </a:r>
              <a:endParaRPr sz="1600">
                <a:solidFill>
                  <a:srgbClr val="0070C0"/>
                </a:solidFill>
                <a:latin typeface="Open Sans"/>
                <a:ea typeface="Open Sans"/>
                <a:cs typeface="Open Sans"/>
                <a:sym typeface="Open Sans"/>
              </a:endParaRPr>
            </a:p>
            <a:p>
              <a:pPr marL="342900" marR="0" lvl="0" indent="-342900" algn="l" rtl="0">
                <a:lnSpc>
                  <a:spcPct val="150000"/>
                </a:lnSpc>
                <a:spcBef>
                  <a:spcPts val="600"/>
                </a:spcBef>
                <a:spcAft>
                  <a:spcPts val="0"/>
                </a:spcAft>
                <a:buClr>
                  <a:srgbClr val="0070C0"/>
                </a:buClr>
                <a:buSzPts val="1600"/>
                <a:buFont typeface="Noto Sans Symbols"/>
                <a:buChar char="●"/>
              </a:pPr>
              <a:r>
                <a:rPr lang="en-US" sz="1600">
                  <a:solidFill>
                    <a:srgbClr val="0070C0"/>
                  </a:solidFill>
                  <a:latin typeface="Open Sans"/>
                  <a:ea typeface="Open Sans"/>
                  <a:cs typeface="Open Sans"/>
                  <a:sym typeface="Open Sans"/>
                </a:rPr>
                <a:t>Expert des procédés de traitement et de transformation après récolte dans le système technologique national de l'industrie du manioc</a:t>
              </a:r>
              <a:endParaRPr/>
            </a:p>
            <a:p>
              <a:pPr marL="342900" marR="0" lvl="0" indent="-342900" algn="l" rtl="0">
                <a:lnSpc>
                  <a:spcPct val="150000"/>
                </a:lnSpc>
                <a:spcBef>
                  <a:spcPts val="600"/>
                </a:spcBef>
                <a:spcAft>
                  <a:spcPts val="0"/>
                </a:spcAft>
                <a:buClr>
                  <a:srgbClr val="0070C0"/>
                </a:buClr>
                <a:buSzPts val="1600"/>
                <a:buFont typeface="Noto Sans Symbols"/>
                <a:buChar char="●"/>
              </a:pPr>
              <a:r>
                <a:rPr lang="en-US" sz="1600">
                  <a:solidFill>
                    <a:srgbClr val="0070C0"/>
                  </a:solidFill>
                  <a:latin typeface="Open Sans"/>
                  <a:ea typeface="Open Sans"/>
                  <a:cs typeface="Open Sans"/>
                  <a:sym typeface="Open Sans"/>
                </a:rPr>
                <a:t>Expert du projet Science et technologie 110 de la province de Hainan</a:t>
              </a:r>
              <a:endParaRPr sz="1600">
                <a:solidFill>
                  <a:srgbClr val="0070C0"/>
                </a:solidFill>
                <a:latin typeface="Open Sans"/>
                <a:ea typeface="Open Sans"/>
                <a:cs typeface="Open Sans"/>
                <a:sym typeface="Open Sans"/>
              </a:endParaRPr>
            </a:p>
            <a:p>
              <a:pPr marL="342900" marR="0" lvl="0" indent="-342900" algn="l" rtl="0">
                <a:lnSpc>
                  <a:spcPct val="150000"/>
                </a:lnSpc>
                <a:spcBef>
                  <a:spcPts val="600"/>
                </a:spcBef>
                <a:spcAft>
                  <a:spcPts val="0"/>
                </a:spcAft>
                <a:buClr>
                  <a:srgbClr val="0070C0"/>
                </a:buClr>
                <a:buSzPts val="1600"/>
                <a:buFont typeface="Noto Sans Symbols"/>
                <a:buChar char="●"/>
              </a:pPr>
              <a:r>
                <a:rPr lang="en-US" sz="1600">
                  <a:solidFill>
                    <a:srgbClr val="0070C0"/>
                  </a:solidFill>
                  <a:latin typeface="Open Sans"/>
                  <a:ea typeface="Open Sans"/>
                  <a:cs typeface="Open Sans"/>
                  <a:sym typeface="Open Sans"/>
                </a:rPr>
                <a:t>Recherche et développement sur la physiologie végétale (physiologie photosynthétique et physiologie post-récolte) et sur les technologies de transformation et d'utilisation intégrée du manioc après récolte, une culture tropicale de toute importance</a:t>
              </a:r>
              <a:endParaRPr/>
            </a:p>
          </p:txBody>
        </p:sp>
      </p:grpSp>
      <p:grpSp>
        <p:nvGrpSpPr>
          <p:cNvPr id="109" name="Google Shape;109;p15"/>
          <p:cNvGrpSpPr/>
          <p:nvPr/>
        </p:nvGrpSpPr>
        <p:grpSpPr>
          <a:xfrm>
            <a:off x="9061271" y="1285788"/>
            <a:ext cx="2338690" cy="2338690"/>
            <a:chOff x="1918742" y="1845618"/>
            <a:chExt cx="2338690" cy="2338690"/>
          </a:xfrm>
        </p:grpSpPr>
        <p:sp>
          <p:nvSpPr>
            <p:cNvPr id="110" name="Google Shape;110;p15"/>
            <p:cNvSpPr/>
            <p:nvPr/>
          </p:nvSpPr>
          <p:spPr>
            <a:xfrm>
              <a:off x="1918742" y="1845618"/>
              <a:ext cx="2338690" cy="2338690"/>
            </a:xfrm>
            <a:prstGeom prst="ellipse">
              <a:avLst/>
            </a:prstGeom>
            <a:gradFill>
              <a:gsLst>
                <a:gs pos="0">
                  <a:schemeClr val="lt1"/>
                </a:gs>
                <a:gs pos="100000">
                  <a:srgbClr val="D8D8D8"/>
                </a:gs>
              </a:gsLst>
              <a:lin ang="5400000" scaled="0"/>
            </a:gradFill>
            <a:ln w="19050" cap="flat" cmpd="sng">
              <a:solidFill>
                <a:schemeClr val="lt1"/>
              </a:solidFill>
              <a:prstDash val="solid"/>
              <a:miter lim="800000"/>
              <a:headEnd type="none" w="sm" len="sm"/>
              <a:tailEnd type="none" w="sm" len="sm"/>
            </a:ln>
            <a:effectLst>
              <a:outerShdw blurRad="254000" dist="25400" dir="2700000" algn="tl" rotWithShape="0">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70C0"/>
                </a:solidFill>
                <a:latin typeface="Open Sans"/>
                <a:ea typeface="Open Sans"/>
                <a:cs typeface="Open Sans"/>
                <a:sym typeface="Open Sans"/>
              </a:endParaRPr>
            </a:p>
          </p:txBody>
        </p:sp>
        <p:sp>
          <p:nvSpPr>
            <p:cNvPr id="111" name="Google Shape;111;p15"/>
            <p:cNvSpPr/>
            <p:nvPr/>
          </p:nvSpPr>
          <p:spPr>
            <a:xfrm>
              <a:off x="2081355" y="2008231"/>
              <a:ext cx="2013465" cy="2013465"/>
            </a:xfrm>
            <a:prstGeom prst="roundRect">
              <a:avLst>
                <a:gd name="adj" fmla="val 50000"/>
              </a:avLst>
            </a:prstGeom>
            <a:gradFill>
              <a:gsLst>
                <a:gs pos="0">
                  <a:srgbClr val="B8BBBC"/>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70C0"/>
                </a:solidFill>
                <a:latin typeface="Open Sans"/>
                <a:ea typeface="Open Sans"/>
                <a:cs typeface="Open Sans"/>
                <a:sym typeface="Open Sans"/>
              </a:endParaRPr>
            </a:p>
          </p:txBody>
        </p:sp>
      </p:grpSp>
      <p:pic>
        <p:nvPicPr>
          <p:cNvPr id="112" name="Google Shape;112;p15" descr="人物1-01 (1)"/>
          <p:cNvPicPr preferRelativeResize="0"/>
          <p:nvPr/>
        </p:nvPicPr>
        <p:blipFill rotWithShape="1">
          <a:blip r:embed="rId3">
            <a:alphaModFix/>
          </a:blip>
          <a:srcRect/>
          <a:stretch/>
        </p:blipFill>
        <p:spPr>
          <a:xfrm>
            <a:off x="9159688" y="1378109"/>
            <a:ext cx="2141855" cy="2141855"/>
          </a:xfrm>
          <a:prstGeom prst="rect">
            <a:avLst/>
          </a:prstGeom>
          <a:noFill/>
          <a:ln>
            <a:noFill/>
          </a:ln>
        </p:spPr>
      </p:pic>
      <p:pic>
        <p:nvPicPr>
          <p:cNvPr id="113" name="Google Shape;113;p15"/>
          <p:cNvPicPr preferRelativeResize="0"/>
          <p:nvPr/>
        </p:nvPicPr>
        <p:blipFill rotWithShape="1">
          <a:blip r:embed="rId4">
            <a:alphaModFix/>
          </a:blip>
          <a:srcRect l="8654" t="32887" b="20814"/>
          <a:stretch/>
        </p:blipFill>
        <p:spPr>
          <a:xfrm>
            <a:off x="-49107" y="-27093"/>
            <a:ext cx="12297833" cy="710353"/>
          </a:xfrm>
          <a:prstGeom prst="rect">
            <a:avLst/>
          </a:prstGeom>
          <a:noFill/>
          <a:ln>
            <a:noFill/>
          </a:ln>
        </p:spPr>
      </p:pic>
      <p:pic>
        <p:nvPicPr>
          <p:cNvPr id="114" name="Google Shape;114;p15" descr="联合国粮食署"/>
          <p:cNvPicPr preferRelativeResize="0"/>
          <p:nvPr/>
        </p:nvPicPr>
        <p:blipFill rotWithShape="1">
          <a:blip r:embed="rId5">
            <a:alphaModFix/>
          </a:blip>
          <a:srcRect/>
          <a:stretch/>
        </p:blipFill>
        <p:spPr>
          <a:xfrm>
            <a:off x="143087" y="-96520"/>
            <a:ext cx="2291080" cy="850053"/>
          </a:xfrm>
          <a:prstGeom prst="rect">
            <a:avLst/>
          </a:prstGeom>
          <a:noFill/>
          <a:ln>
            <a:noFill/>
          </a:ln>
        </p:spPr>
      </p:pic>
      <p:pic>
        <p:nvPicPr>
          <p:cNvPr id="115" name="Google Shape;115;p15" descr="WFP SSC-白"/>
          <p:cNvPicPr preferRelativeResize="0"/>
          <p:nvPr/>
        </p:nvPicPr>
        <p:blipFill rotWithShape="1">
          <a:blip r:embed="rId6">
            <a:alphaModFix/>
          </a:blip>
          <a:srcRect/>
          <a:stretch/>
        </p:blipFill>
        <p:spPr>
          <a:xfrm>
            <a:off x="3074055" y="-27093"/>
            <a:ext cx="1002453" cy="647700"/>
          </a:xfrm>
          <a:prstGeom prst="rect">
            <a:avLst/>
          </a:prstGeom>
          <a:noFill/>
          <a:ln>
            <a:noFill/>
          </a:ln>
        </p:spPr>
      </p:pic>
      <p:pic>
        <p:nvPicPr>
          <p:cNvPr id="116" name="Google Shape;116;p15" descr="A picture containing window&#10;&#10;Description automatically generated"/>
          <p:cNvPicPr preferRelativeResize="0"/>
          <p:nvPr/>
        </p:nvPicPr>
        <p:blipFill rotWithShape="1">
          <a:blip r:embed="rId7">
            <a:alphaModFix/>
          </a:blip>
          <a:srcRect/>
          <a:stretch/>
        </p:blipFill>
        <p:spPr>
          <a:xfrm>
            <a:off x="10432398" y="51608"/>
            <a:ext cx="528843" cy="529200"/>
          </a:xfrm>
          <a:prstGeom prst="rect">
            <a:avLst/>
          </a:prstGeom>
          <a:noFill/>
          <a:ln>
            <a:noFill/>
          </a:ln>
        </p:spPr>
      </p:pic>
      <p:pic>
        <p:nvPicPr>
          <p:cNvPr id="117" name="Google Shape;117;p15" descr="Icon&#10;&#10;Description automatically generated"/>
          <p:cNvPicPr preferRelativeResize="0"/>
          <p:nvPr/>
        </p:nvPicPr>
        <p:blipFill rotWithShape="1">
          <a:blip r:embed="rId8">
            <a:alphaModFix/>
          </a:blip>
          <a:srcRect/>
          <a:stretch/>
        </p:blipFill>
        <p:spPr>
          <a:xfrm>
            <a:off x="11283527" y="71570"/>
            <a:ext cx="527674" cy="527674"/>
          </a:xfrm>
          <a:prstGeom prst="rect">
            <a:avLst/>
          </a:prstGeom>
          <a:noFill/>
          <a:ln>
            <a:noFill/>
          </a:ln>
        </p:spPr>
      </p:pic>
      <p:pic>
        <p:nvPicPr>
          <p:cNvPr id="118" name="Google Shape;118;p15"/>
          <p:cNvPicPr preferRelativeResize="0"/>
          <p:nvPr/>
        </p:nvPicPr>
        <p:blipFill rotWithShape="1">
          <a:blip r:embed="rId9">
            <a:alphaModFix/>
          </a:blip>
          <a:srcRect t="5337" b="15998"/>
          <a:stretch/>
        </p:blipFill>
        <p:spPr>
          <a:xfrm>
            <a:off x="9331205" y="1515496"/>
            <a:ext cx="1798820" cy="1885551"/>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
        <p:nvSpPr>
          <p:cNvPr id="119" name="Google Shape;119;p15"/>
          <p:cNvSpPr txBox="1"/>
          <p:nvPr/>
        </p:nvSpPr>
        <p:spPr>
          <a:xfrm>
            <a:off x="645428" y="1755880"/>
            <a:ext cx="81015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70C0"/>
                </a:solidFill>
                <a:latin typeface="Open Sans"/>
                <a:ea typeface="Open Sans"/>
                <a:cs typeface="Open Sans"/>
                <a:sym typeface="Open Sans"/>
              </a:rPr>
              <a:t> </a:t>
            </a:r>
            <a:r>
              <a:rPr lang="en-US" sz="2000">
                <a:solidFill>
                  <a:srgbClr val="0070C0"/>
                </a:solidFill>
                <a:latin typeface="Open Sans"/>
                <a:ea typeface="Open Sans"/>
                <a:cs typeface="Open Sans"/>
                <a:sym typeface="Open Sans"/>
              </a:rPr>
              <a:t>Domaine de recherche : physiologie et protéomique post-récolte</a:t>
            </a:r>
            <a:endParaRPr sz="2000">
              <a:solidFill>
                <a:srgbClr val="0070C0"/>
              </a:solidFill>
              <a:latin typeface="Open Sans"/>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33"/>
          <p:cNvSpPr txBox="1">
            <a:spLocks noGrp="1"/>
          </p:cNvSpPr>
          <p:nvPr>
            <p:ph type="title"/>
          </p:nvPr>
        </p:nvSpPr>
        <p:spPr>
          <a:xfrm>
            <a:off x="26849" y="743550"/>
            <a:ext cx="8359800" cy="83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70C0"/>
              </a:buClr>
              <a:buSzPts val="2400"/>
              <a:buFont typeface="Open Sans"/>
              <a:buNone/>
            </a:pPr>
            <a:r>
              <a:rPr lang="en-US" sz="2400" b="1">
                <a:solidFill>
                  <a:srgbClr val="0070C0"/>
                </a:solidFill>
                <a:latin typeface="Open Sans"/>
                <a:ea typeface="Open Sans"/>
                <a:cs typeface="Open Sans"/>
                <a:sym typeface="Open Sans"/>
              </a:rPr>
              <a:t>Technologies de réduction des pertes après récolte </a:t>
            </a:r>
            <a:br>
              <a:rPr lang="en-US" sz="1600" b="1">
                <a:latin typeface="Open Sans"/>
                <a:ea typeface="Open Sans"/>
                <a:cs typeface="Open Sans"/>
                <a:sym typeface="Open Sans"/>
              </a:rPr>
            </a:br>
            <a:r>
              <a:rPr lang="en-US" sz="1600" b="1">
                <a:solidFill>
                  <a:srgbClr val="FF0000"/>
                </a:solidFill>
                <a:latin typeface="Open Sans"/>
                <a:ea typeface="Open Sans"/>
                <a:cs typeface="Open Sans"/>
                <a:sym typeface="Open Sans"/>
              </a:rPr>
              <a:t>(Technologie de conservation de la fraîcheur)</a:t>
            </a:r>
            <a:endParaRPr sz="1600" b="1">
              <a:solidFill>
                <a:srgbClr val="FF0000"/>
              </a:solidFill>
              <a:latin typeface="Open Sans"/>
              <a:ea typeface="Open Sans"/>
              <a:cs typeface="Open Sans"/>
              <a:sym typeface="Open Sans"/>
            </a:endParaRPr>
          </a:p>
        </p:txBody>
      </p:sp>
      <p:pic>
        <p:nvPicPr>
          <p:cNvPr id="404" name="Google Shape;404;p33"/>
          <p:cNvPicPr preferRelativeResize="0"/>
          <p:nvPr/>
        </p:nvPicPr>
        <p:blipFill rotWithShape="1">
          <a:blip r:embed="rId3">
            <a:alphaModFix/>
          </a:blip>
          <a:srcRect/>
          <a:stretch/>
        </p:blipFill>
        <p:spPr>
          <a:xfrm>
            <a:off x="0" y="-75134"/>
            <a:ext cx="12192000" cy="853440"/>
          </a:xfrm>
          <a:prstGeom prst="rect">
            <a:avLst/>
          </a:prstGeom>
          <a:noFill/>
          <a:ln>
            <a:noFill/>
          </a:ln>
        </p:spPr>
      </p:pic>
      <p:cxnSp>
        <p:nvCxnSpPr>
          <p:cNvPr id="405" name="Google Shape;405;p33"/>
          <p:cNvCxnSpPr>
            <a:endCxn id="406" idx="1"/>
          </p:cNvCxnSpPr>
          <p:nvPr/>
        </p:nvCxnSpPr>
        <p:spPr>
          <a:xfrm rot="10800000" flipH="1">
            <a:off x="116776" y="1574630"/>
            <a:ext cx="6285600" cy="50700"/>
          </a:xfrm>
          <a:prstGeom prst="straightConnector1">
            <a:avLst/>
          </a:prstGeom>
          <a:noFill/>
          <a:ln w="63500" cap="flat" cmpd="thinThick">
            <a:solidFill>
              <a:schemeClr val="accent2"/>
            </a:solidFill>
            <a:prstDash val="solid"/>
            <a:miter lim="800000"/>
            <a:headEnd type="none" w="sm" len="sm"/>
            <a:tailEnd type="none" w="sm" len="sm"/>
          </a:ln>
        </p:spPr>
      </p:cxnSp>
      <p:sp>
        <p:nvSpPr>
          <p:cNvPr id="407" name="Google Shape;407;p33"/>
          <p:cNvSpPr txBox="1"/>
          <p:nvPr/>
        </p:nvSpPr>
        <p:spPr>
          <a:xfrm>
            <a:off x="-96956" y="1498074"/>
            <a:ext cx="4756200" cy="523180"/>
          </a:xfrm>
          <a:prstGeom prst="rect">
            <a:avLst/>
          </a:prstGeom>
          <a:noFill/>
          <a:ln>
            <a:noFill/>
          </a:ln>
        </p:spPr>
        <p:txBody>
          <a:bodyPr spcFirstLastPara="1" wrap="square" lIns="91425" tIns="45700" rIns="91425" bIns="45700" anchor="t" anchorCtr="0">
            <a:spAutoFit/>
          </a:bodyPr>
          <a:lstStyle/>
          <a:p>
            <a:pPr marL="285750" marR="0" lvl="0" indent="-285750" algn="l" rtl="0">
              <a:lnSpc>
                <a:spcPct val="200000"/>
              </a:lnSpc>
              <a:spcBef>
                <a:spcPts val="0"/>
              </a:spcBef>
              <a:spcAft>
                <a:spcPts val="0"/>
              </a:spcAft>
              <a:buClr>
                <a:srgbClr val="0070C0"/>
              </a:buClr>
              <a:buSzPts val="1600"/>
              <a:buFont typeface="Noto Sans Symbols"/>
              <a:buChar char="◆"/>
            </a:pPr>
            <a:r>
              <a:rPr lang="fr-FR" dirty="0">
                <a:solidFill>
                  <a:srgbClr val="0070C0"/>
                </a:solidFill>
                <a:latin typeface="Open Sans"/>
                <a:ea typeface="Open Sans"/>
                <a:cs typeface="Open Sans"/>
                <a:sym typeface="Open Sans"/>
              </a:rPr>
              <a:t>Dégradation physiologique après récolte</a:t>
            </a:r>
          </a:p>
        </p:txBody>
      </p:sp>
      <p:sp>
        <p:nvSpPr>
          <p:cNvPr id="408" name="Google Shape;408;p33"/>
          <p:cNvSpPr txBox="1"/>
          <p:nvPr/>
        </p:nvSpPr>
        <p:spPr>
          <a:xfrm>
            <a:off x="-96956" y="5720878"/>
            <a:ext cx="3725400" cy="1200600"/>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rgbClr val="0070C0"/>
              </a:buClr>
              <a:buSzPts val="1200"/>
              <a:buFont typeface="Noto Sans Symbols"/>
              <a:buChar char="◆"/>
            </a:pPr>
            <a:r>
              <a:rPr lang="en-US" sz="1200">
                <a:solidFill>
                  <a:srgbClr val="0070C0"/>
                </a:solidFill>
                <a:latin typeface="Open Sans"/>
                <a:ea typeface="Open Sans"/>
                <a:cs typeface="Open Sans"/>
                <a:sym typeface="Open Sans"/>
              </a:rPr>
              <a:t>En 2003, le professeur John Beching a découvert que le processus de stockage des tubercules était significativement régulé à la hausse avec l'expression de sept gènes associés au piégeage des espèces réactives de l'oxygène.</a:t>
            </a:r>
            <a:endParaRPr sz="1200">
              <a:solidFill>
                <a:srgbClr val="0070C0"/>
              </a:solidFill>
              <a:latin typeface="Open Sans"/>
              <a:ea typeface="Open Sans"/>
              <a:cs typeface="Open Sans"/>
              <a:sym typeface="Open Sans"/>
            </a:endParaRPr>
          </a:p>
        </p:txBody>
      </p:sp>
      <p:pic>
        <p:nvPicPr>
          <p:cNvPr id="409" name="Google Shape;409;p33"/>
          <p:cNvPicPr preferRelativeResize="0"/>
          <p:nvPr/>
        </p:nvPicPr>
        <p:blipFill rotWithShape="1">
          <a:blip r:embed="rId4">
            <a:alphaModFix/>
          </a:blip>
          <a:srcRect/>
          <a:stretch/>
        </p:blipFill>
        <p:spPr>
          <a:xfrm>
            <a:off x="386746" y="3929042"/>
            <a:ext cx="2942653" cy="1706142"/>
          </a:xfrm>
          <a:prstGeom prst="rect">
            <a:avLst/>
          </a:prstGeom>
          <a:noFill/>
          <a:ln>
            <a:noFill/>
          </a:ln>
          <a:effectLst>
            <a:outerShdw blurRad="190500" algn="tl" rotWithShape="0">
              <a:srgbClr val="000000">
                <a:alpha val="69803"/>
              </a:srgbClr>
            </a:outerShdw>
          </a:effectLst>
        </p:spPr>
      </p:pic>
      <p:pic>
        <p:nvPicPr>
          <p:cNvPr id="410" name="Google Shape;410;p33"/>
          <p:cNvPicPr preferRelativeResize="0"/>
          <p:nvPr/>
        </p:nvPicPr>
        <p:blipFill rotWithShape="1">
          <a:blip r:embed="rId5">
            <a:alphaModFix/>
          </a:blip>
          <a:srcRect/>
          <a:stretch/>
        </p:blipFill>
        <p:spPr>
          <a:xfrm>
            <a:off x="383228" y="1977015"/>
            <a:ext cx="2942653" cy="1965626"/>
          </a:xfrm>
          <a:prstGeom prst="rect">
            <a:avLst/>
          </a:prstGeom>
          <a:noFill/>
          <a:ln>
            <a:noFill/>
          </a:ln>
          <a:effectLst>
            <a:outerShdw blurRad="190500" algn="tl" rotWithShape="0">
              <a:srgbClr val="000000">
                <a:alpha val="69803"/>
              </a:srgbClr>
            </a:outerShdw>
          </a:effectLst>
        </p:spPr>
      </p:pic>
      <p:pic>
        <p:nvPicPr>
          <p:cNvPr id="411" name="Google Shape;411;p33"/>
          <p:cNvPicPr preferRelativeResize="0"/>
          <p:nvPr/>
        </p:nvPicPr>
        <p:blipFill rotWithShape="1">
          <a:blip r:embed="rId6">
            <a:alphaModFix/>
          </a:blip>
          <a:srcRect/>
          <a:stretch/>
        </p:blipFill>
        <p:spPr>
          <a:xfrm>
            <a:off x="7110546" y="2051780"/>
            <a:ext cx="4376067" cy="2125512"/>
          </a:xfrm>
          <a:prstGeom prst="rect">
            <a:avLst/>
          </a:prstGeom>
          <a:noFill/>
          <a:ln>
            <a:noFill/>
          </a:ln>
          <a:effectLst>
            <a:outerShdw blurRad="190500" algn="tl" rotWithShape="0">
              <a:srgbClr val="000000">
                <a:alpha val="69803"/>
              </a:srgbClr>
            </a:outerShdw>
          </a:effectLst>
        </p:spPr>
      </p:pic>
      <p:sp>
        <p:nvSpPr>
          <p:cNvPr id="406" name="Google Shape;406;p33"/>
          <p:cNvSpPr txBox="1"/>
          <p:nvPr/>
        </p:nvSpPr>
        <p:spPr>
          <a:xfrm>
            <a:off x="6402376" y="1097480"/>
            <a:ext cx="5792400" cy="954300"/>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rgbClr val="0070C0"/>
              </a:buClr>
              <a:buSzPts val="1400"/>
              <a:buFont typeface="Noto Sans Symbols"/>
              <a:buChar char="◆"/>
            </a:pPr>
            <a:r>
              <a:rPr lang="en-US">
                <a:solidFill>
                  <a:srgbClr val="0070C0"/>
                </a:solidFill>
                <a:latin typeface="Open Sans"/>
                <a:ea typeface="Open Sans"/>
                <a:cs typeface="Open Sans"/>
                <a:sym typeface="Open Sans"/>
              </a:rPr>
              <a:t>En 2013, le chercheur Peng Zhang a démontré que les enzymes Cu/Zn SOD étaient étroitement liées au piégeage des espèces réactives de l'oxygène lors du stockage des tubercules de manioc à l'aide d'un système de transformation génétique.</a:t>
            </a:r>
            <a:endParaRPr sz="1400">
              <a:solidFill>
                <a:srgbClr val="0070C0"/>
              </a:solidFill>
              <a:latin typeface="Open Sans"/>
              <a:ea typeface="Open Sans"/>
              <a:cs typeface="Open Sans"/>
              <a:sym typeface="Open Sans"/>
            </a:endParaRPr>
          </a:p>
        </p:txBody>
      </p:sp>
      <p:pic>
        <p:nvPicPr>
          <p:cNvPr id="412" name="Google Shape;412;p33" descr="CaM-Ca complex network"/>
          <p:cNvPicPr preferRelativeResize="0"/>
          <p:nvPr/>
        </p:nvPicPr>
        <p:blipFill rotWithShape="1">
          <a:blip r:embed="rId7">
            <a:alphaModFix/>
          </a:blip>
          <a:srcRect b="12348"/>
          <a:stretch/>
        </p:blipFill>
        <p:spPr>
          <a:xfrm>
            <a:off x="3847517" y="1690216"/>
            <a:ext cx="2368411" cy="2161914"/>
          </a:xfrm>
          <a:prstGeom prst="rect">
            <a:avLst/>
          </a:prstGeom>
          <a:noFill/>
          <a:ln>
            <a:noFill/>
          </a:ln>
          <a:effectLst>
            <a:outerShdw blurRad="190500" algn="tl" rotWithShape="0">
              <a:srgbClr val="000000">
                <a:alpha val="69803"/>
              </a:srgbClr>
            </a:outerShdw>
          </a:effectLst>
        </p:spPr>
      </p:pic>
      <p:sp>
        <p:nvSpPr>
          <p:cNvPr id="413" name="Google Shape;413;p33"/>
          <p:cNvSpPr txBox="1"/>
          <p:nvPr/>
        </p:nvSpPr>
        <p:spPr>
          <a:xfrm>
            <a:off x="3465249" y="3878992"/>
            <a:ext cx="3152100" cy="769500"/>
          </a:xfrm>
          <a:prstGeom prst="rect">
            <a:avLst/>
          </a:prstGeom>
          <a:noFill/>
          <a:ln>
            <a:noFill/>
          </a:ln>
        </p:spPr>
        <p:txBody>
          <a:bodyPr spcFirstLastPara="1" wrap="square" lIns="91425" tIns="45700" rIns="91425" bIns="45700" anchor="t" anchorCtr="0">
            <a:spAutoFit/>
          </a:bodyPr>
          <a:lstStyle/>
          <a:p>
            <a:pPr marL="171450" marR="0" lvl="0" indent="-171450" algn="just" rtl="0">
              <a:spcBef>
                <a:spcPts val="0"/>
              </a:spcBef>
              <a:spcAft>
                <a:spcPts val="0"/>
              </a:spcAft>
              <a:buClr>
                <a:srgbClr val="0070C0"/>
              </a:buClr>
              <a:buSzPts val="1100"/>
              <a:buFont typeface="Noto Sans Symbols"/>
              <a:buChar char="◆"/>
            </a:pPr>
            <a:r>
              <a:rPr lang="en-US" sz="1100">
                <a:solidFill>
                  <a:srgbClr val="0070C0"/>
                </a:solidFill>
                <a:latin typeface="Open Sans"/>
                <a:ea typeface="Open Sans"/>
                <a:cs typeface="Open Sans"/>
                <a:sym typeface="Open Sans"/>
              </a:rPr>
              <a:t>En 2012, Zhang Zhenwen a proposé un réseau régulateur de complexes Ca2+ -CaM pour réguler le métabolisme physiologique des racines tubéreuses.</a:t>
            </a:r>
            <a:endParaRPr sz="1100">
              <a:solidFill>
                <a:srgbClr val="0070C0"/>
              </a:solidFill>
              <a:latin typeface="Open Sans"/>
              <a:ea typeface="Open Sans"/>
              <a:cs typeface="Open Sans"/>
              <a:sym typeface="Open Sans"/>
            </a:endParaRPr>
          </a:p>
        </p:txBody>
      </p:sp>
      <p:pic>
        <p:nvPicPr>
          <p:cNvPr id="414" name="Google Shape;414;p33"/>
          <p:cNvPicPr preferRelativeResize="0"/>
          <p:nvPr/>
        </p:nvPicPr>
        <p:blipFill rotWithShape="1">
          <a:blip r:embed="rId8">
            <a:alphaModFix/>
          </a:blip>
          <a:srcRect/>
          <a:stretch/>
        </p:blipFill>
        <p:spPr>
          <a:xfrm>
            <a:off x="3642385" y="4709989"/>
            <a:ext cx="2981657" cy="1940857"/>
          </a:xfrm>
          <a:prstGeom prst="rect">
            <a:avLst/>
          </a:prstGeom>
          <a:noFill/>
          <a:ln>
            <a:noFill/>
          </a:ln>
          <a:effectLst>
            <a:outerShdw blurRad="190500" algn="tl" rotWithShape="0">
              <a:srgbClr val="000000">
                <a:alpha val="69803"/>
              </a:srgbClr>
            </a:outerShdw>
          </a:effectLst>
        </p:spPr>
      </p:pic>
      <p:pic>
        <p:nvPicPr>
          <p:cNvPr id="415" name="Google Shape;415;p33"/>
          <p:cNvPicPr preferRelativeResize="0"/>
          <p:nvPr/>
        </p:nvPicPr>
        <p:blipFill rotWithShape="1">
          <a:blip r:embed="rId9">
            <a:alphaModFix/>
          </a:blip>
          <a:srcRect/>
          <a:stretch/>
        </p:blipFill>
        <p:spPr>
          <a:xfrm>
            <a:off x="8309861" y="4282922"/>
            <a:ext cx="3141560" cy="2156299"/>
          </a:xfrm>
          <a:prstGeom prst="rect">
            <a:avLst/>
          </a:prstGeom>
          <a:noFill/>
          <a:ln>
            <a:noFill/>
          </a:ln>
          <a:effectLst>
            <a:outerShdw blurRad="190500" algn="tl" rotWithShape="0">
              <a:srgbClr val="000000">
                <a:alpha val="69803"/>
              </a:srgbClr>
            </a:outerShdw>
          </a:effectLst>
        </p:spPr>
      </p:pic>
      <p:sp>
        <p:nvSpPr>
          <p:cNvPr id="416" name="Google Shape;416;p33"/>
          <p:cNvSpPr txBox="1"/>
          <p:nvPr/>
        </p:nvSpPr>
        <p:spPr>
          <a:xfrm>
            <a:off x="6494755" y="4619521"/>
            <a:ext cx="1815000" cy="1939500"/>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rgbClr val="0070C0"/>
              </a:buClr>
              <a:buSzPts val="1200"/>
              <a:buFont typeface="Noto Sans Symbols"/>
              <a:buChar char="◆"/>
            </a:pPr>
            <a:r>
              <a:rPr lang="en-US" sz="1200">
                <a:solidFill>
                  <a:srgbClr val="0070C0"/>
                </a:solidFill>
                <a:latin typeface="Open Sans"/>
                <a:ea typeface="Open Sans"/>
                <a:cs typeface="Open Sans"/>
                <a:sym typeface="Open Sans"/>
              </a:rPr>
              <a:t>En 2017, Yu-Ling Qin a proposé un réseau de réglementation PPI.</a:t>
            </a:r>
            <a:endParaRPr sz="1200">
              <a:solidFill>
                <a:srgbClr val="0070C0"/>
              </a:solidFill>
              <a:latin typeface="Open Sans"/>
              <a:ea typeface="Open Sans"/>
              <a:cs typeface="Open Sans"/>
              <a:sym typeface="Open Sans"/>
            </a:endParaRPr>
          </a:p>
          <a:p>
            <a:pPr marL="171450" marR="0" lvl="0" indent="-171450" algn="l" rtl="0">
              <a:spcBef>
                <a:spcPts val="0"/>
              </a:spcBef>
              <a:spcAft>
                <a:spcPts val="0"/>
              </a:spcAft>
              <a:buClr>
                <a:srgbClr val="0070C0"/>
              </a:buClr>
              <a:buSzPts val="1200"/>
              <a:buFont typeface="Noto Sans Symbols"/>
              <a:buChar char="◆"/>
            </a:pPr>
            <a:r>
              <a:rPr lang="en-US" sz="1200">
                <a:solidFill>
                  <a:srgbClr val="0070C0"/>
                </a:solidFill>
                <a:latin typeface="Open Sans"/>
                <a:ea typeface="Open Sans"/>
                <a:cs typeface="Open Sans"/>
                <a:sym typeface="Open Sans"/>
              </a:rPr>
              <a:t>En 2019, Fei-Fei An a proposé un réseau de régulation composé de 7 gènes dans l'appareil de Golgi.</a:t>
            </a:r>
            <a:endParaRPr sz="1200">
              <a:solidFill>
                <a:srgbClr val="0070C0"/>
              </a:solidFill>
              <a:latin typeface="Open Sans"/>
              <a:ea typeface="Open Sans"/>
              <a:cs typeface="Open Sans"/>
              <a:sym typeface="Open Sans"/>
            </a:endParaRPr>
          </a:p>
        </p:txBody>
      </p:sp>
      <p:sp>
        <p:nvSpPr>
          <p:cNvPr id="417" name="Google Shape;417;p33"/>
          <p:cNvSpPr txBox="1"/>
          <p:nvPr/>
        </p:nvSpPr>
        <p:spPr>
          <a:xfrm>
            <a:off x="1492878" y="2865040"/>
            <a:ext cx="9446100" cy="738900"/>
          </a:xfrm>
          <a:prstGeom prst="rect">
            <a:avLst/>
          </a:prstGeom>
          <a:solidFill>
            <a:srgbClr val="BFE4FF"/>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fr-FR" b="1" dirty="0">
                <a:solidFill>
                  <a:srgbClr val="FF0000"/>
                </a:solidFill>
                <a:highlight>
                  <a:srgbClr val="BBCFDA"/>
                </a:highlight>
                <a:latin typeface="Open Sans"/>
                <a:ea typeface="Open Sans"/>
                <a:cs typeface="Open Sans"/>
                <a:sym typeface="Open Sans"/>
              </a:rPr>
              <a:t>Des études génomiques et </a:t>
            </a:r>
            <a:r>
              <a:rPr lang="fr-FR" b="1" dirty="0" err="1">
                <a:solidFill>
                  <a:srgbClr val="FF0000"/>
                </a:solidFill>
                <a:highlight>
                  <a:srgbClr val="BBCFDA"/>
                </a:highlight>
                <a:latin typeface="Open Sans"/>
                <a:ea typeface="Open Sans"/>
                <a:cs typeface="Open Sans"/>
                <a:sym typeface="Open Sans"/>
              </a:rPr>
              <a:t>protéomiques</a:t>
            </a:r>
            <a:r>
              <a:rPr lang="fr-FR" b="1" dirty="0">
                <a:solidFill>
                  <a:srgbClr val="FF0000"/>
                </a:solidFill>
                <a:highlight>
                  <a:srgbClr val="BBCFDA"/>
                </a:highlight>
                <a:latin typeface="Open Sans"/>
                <a:ea typeface="Open Sans"/>
                <a:cs typeface="Open Sans"/>
                <a:sym typeface="Open Sans"/>
              </a:rPr>
              <a:t> ont montré que la décomposition physiologique après récolte du manioc frais est étroitement liée au déséquilibre des espèces réactives de l'oxygène, le contrôler au bon niveau est la clé pour retarder la décomposition après récolte.</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7"/>
                                        </p:tgtEl>
                                        <p:attrNameLst>
                                          <p:attrName>style.visibility</p:attrName>
                                        </p:attrNameLst>
                                      </p:cBhvr>
                                      <p:to>
                                        <p:strVal val="visible"/>
                                      </p:to>
                                    </p:set>
                                    <p:anim calcmode="lin" valueType="num">
                                      <p:cBhvr additive="base">
                                        <p:cTn id="7" dur="500"/>
                                        <p:tgtEl>
                                          <p:spTgt spid="4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Google Shape;423;p34"/>
          <p:cNvPicPr preferRelativeResize="0"/>
          <p:nvPr/>
        </p:nvPicPr>
        <p:blipFill rotWithShape="1">
          <a:blip r:embed="rId3">
            <a:alphaModFix/>
          </a:blip>
          <a:srcRect/>
          <a:stretch/>
        </p:blipFill>
        <p:spPr>
          <a:xfrm>
            <a:off x="0" y="-75134"/>
            <a:ext cx="12192000" cy="853440"/>
          </a:xfrm>
          <a:prstGeom prst="rect">
            <a:avLst/>
          </a:prstGeom>
          <a:noFill/>
          <a:ln>
            <a:noFill/>
          </a:ln>
        </p:spPr>
      </p:pic>
      <p:cxnSp>
        <p:nvCxnSpPr>
          <p:cNvPr id="424" name="Google Shape;424;p34"/>
          <p:cNvCxnSpPr/>
          <p:nvPr/>
        </p:nvCxnSpPr>
        <p:spPr>
          <a:xfrm rot="10800000" flipH="1">
            <a:off x="149359" y="1546185"/>
            <a:ext cx="11125200" cy="50800"/>
          </a:xfrm>
          <a:prstGeom prst="straightConnector1">
            <a:avLst/>
          </a:prstGeom>
          <a:noFill/>
          <a:ln w="63500" cap="flat" cmpd="thinThick">
            <a:solidFill>
              <a:schemeClr val="accent2"/>
            </a:solidFill>
            <a:prstDash val="solid"/>
            <a:miter lim="800000"/>
            <a:headEnd type="none" w="sm" len="sm"/>
            <a:tailEnd type="none" w="sm" len="sm"/>
          </a:ln>
        </p:spPr>
      </p:cxnSp>
      <p:sp>
        <p:nvSpPr>
          <p:cNvPr id="425" name="Google Shape;425;p34"/>
          <p:cNvSpPr txBox="1"/>
          <p:nvPr/>
        </p:nvSpPr>
        <p:spPr>
          <a:xfrm>
            <a:off x="80018" y="1701285"/>
            <a:ext cx="7625100" cy="3693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77777"/>
              </a:lnSpc>
              <a:spcBef>
                <a:spcPts val="0"/>
              </a:spcBef>
              <a:spcAft>
                <a:spcPts val="0"/>
              </a:spcAft>
              <a:buClr>
                <a:srgbClr val="0070C0"/>
              </a:buClr>
              <a:buSzPts val="1800"/>
              <a:buFont typeface="Noto Sans Symbols"/>
              <a:buChar char="◆"/>
            </a:pPr>
            <a:r>
              <a:rPr lang="en-US" sz="1800" b="1">
                <a:solidFill>
                  <a:srgbClr val="0070C0"/>
                </a:solidFill>
                <a:latin typeface="Open Sans"/>
                <a:ea typeface="Open Sans"/>
                <a:cs typeface="Open Sans"/>
                <a:sym typeface="Open Sans"/>
              </a:rPr>
              <a:t>Technologies de réduction des pertes après récolte</a:t>
            </a:r>
            <a:endParaRPr sz="1800">
              <a:solidFill>
                <a:srgbClr val="0070C0"/>
              </a:solidFill>
              <a:latin typeface="Open Sans"/>
              <a:ea typeface="Open Sans"/>
              <a:cs typeface="Open Sans"/>
              <a:sym typeface="Open Sans"/>
            </a:endParaRPr>
          </a:p>
        </p:txBody>
      </p:sp>
      <p:sp>
        <p:nvSpPr>
          <p:cNvPr id="426" name="Google Shape;426;p34"/>
          <p:cNvSpPr txBox="1"/>
          <p:nvPr/>
        </p:nvSpPr>
        <p:spPr>
          <a:xfrm>
            <a:off x="-6793" y="2248235"/>
            <a:ext cx="1130045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rgbClr val="0070C0"/>
                </a:solidFill>
                <a:latin typeface="Open Sans"/>
                <a:ea typeface="Open Sans"/>
                <a:cs typeface="Open Sans"/>
                <a:sym typeface="Open Sans"/>
              </a:rPr>
              <a:t>（1） Technologie de conservation physique : revêtement d’un film + conservation à basse température</a:t>
            </a:r>
            <a:endParaRPr sz="1800">
              <a:solidFill>
                <a:srgbClr val="0070C0"/>
              </a:solidFill>
              <a:latin typeface="Open Sans"/>
              <a:ea typeface="Open Sans"/>
              <a:cs typeface="Open Sans"/>
              <a:sym typeface="Open Sans"/>
            </a:endParaRPr>
          </a:p>
        </p:txBody>
      </p:sp>
      <p:pic>
        <p:nvPicPr>
          <p:cNvPr id="427" name="Google Shape;427;p34"/>
          <p:cNvPicPr preferRelativeResize="0"/>
          <p:nvPr/>
        </p:nvPicPr>
        <p:blipFill rotWithShape="1">
          <a:blip r:embed="rId4">
            <a:alphaModFix/>
          </a:blip>
          <a:srcRect/>
          <a:stretch/>
        </p:blipFill>
        <p:spPr>
          <a:xfrm>
            <a:off x="5337308" y="2914650"/>
            <a:ext cx="6725145" cy="3850880"/>
          </a:xfrm>
          <a:prstGeom prst="rect">
            <a:avLst/>
          </a:prstGeom>
          <a:noFill/>
          <a:ln>
            <a:noFill/>
          </a:ln>
          <a:effectLst>
            <a:outerShdw blurRad="190500" algn="tl" rotWithShape="0">
              <a:srgbClr val="000000">
                <a:alpha val="69803"/>
              </a:srgbClr>
            </a:outerShdw>
          </a:effectLst>
        </p:spPr>
      </p:pic>
      <p:pic>
        <p:nvPicPr>
          <p:cNvPr id="428" name="Google Shape;428;p34"/>
          <p:cNvPicPr preferRelativeResize="0"/>
          <p:nvPr/>
        </p:nvPicPr>
        <p:blipFill rotWithShape="1">
          <a:blip r:embed="rId5">
            <a:alphaModFix/>
          </a:blip>
          <a:srcRect/>
          <a:stretch/>
        </p:blipFill>
        <p:spPr>
          <a:xfrm>
            <a:off x="232418" y="3790428"/>
            <a:ext cx="4885682" cy="2921521"/>
          </a:xfrm>
          <a:prstGeom prst="rect">
            <a:avLst/>
          </a:prstGeom>
          <a:noFill/>
          <a:ln>
            <a:noFill/>
          </a:ln>
          <a:effectLst>
            <a:outerShdw blurRad="190500" algn="tl" rotWithShape="0">
              <a:srgbClr val="000000">
                <a:alpha val="69803"/>
              </a:srgbClr>
            </a:outerShdw>
          </a:effectLst>
        </p:spPr>
      </p:pic>
      <p:sp>
        <p:nvSpPr>
          <p:cNvPr id="429" name="Google Shape;429;p34"/>
          <p:cNvSpPr txBox="1"/>
          <p:nvPr/>
        </p:nvSpPr>
        <p:spPr>
          <a:xfrm>
            <a:off x="149359" y="2715020"/>
            <a:ext cx="5071200" cy="1012032"/>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83000"/>
              </a:lnSpc>
              <a:spcBef>
                <a:spcPts val="0"/>
              </a:spcBef>
              <a:spcAft>
                <a:spcPts val="0"/>
              </a:spcAft>
              <a:buClr>
                <a:srgbClr val="0070C0"/>
              </a:buClr>
              <a:buSzPts val="1800"/>
              <a:buFont typeface="Noto Sans Symbols"/>
              <a:buChar char="◆"/>
            </a:pPr>
            <a:r>
              <a:rPr lang="fr-FR" sz="1800" dirty="0">
                <a:solidFill>
                  <a:srgbClr val="0070C0"/>
                </a:solidFill>
                <a:latin typeface="Open Sans"/>
                <a:ea typeface="Open Sans"/>
                <a:cs typeface="Open Sans"/>
                <a:sym typeface="Open Sans"/>
              </a:rPr>
              <a:t>Du manioc frais enrobé de cire de fruit comestible peut être conservé à basse température de 4°C pendant environ 15 jours.</a:t>
            </a:r>
          </a:p>
        </p:txBody>
      </p:sp>
      <p:sp>
        <p:nvSpPr>
          <p:cNvPr id="430" name="Google Shape;430;p34"/>
          <p:cNvSpPr txBox="1"/>
          <p:nvPr/>
        </p:nvSpPr>
        <p:spPr>
          <a:xfrm>
            <a:off x="82092" y="847845"/>
            <a:ext cx="13099955" cy="69834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70C0"/>
              </a:buClr>
              <a:buSzPts val="2400"/>
              <a:buFont typeface="Open Sans"/>
              <a:buNone/>
            </a:pPr>
            <a:r>
              <a:rPr lang="en-US" sz="2400" b="1">
                <a:solidFill>
                  <a:srgbClr val="0070C0"/>
                </a:solidFill>
                <a:latin typeface="Open Sans"/>
                <a:ea typeface="Open Sans"/>
                <a:cs typeface="Open Sans"/>
                <a:sym typeface="Open Sans"/>
              </a:rPr>
              <a:t>Technologies de réduction des pertes après récolte </a:t>
            </a:r>
            <a:br>
              <a:rPr lang="en-US" sz="1600" b="1">
                <a:solidFill>
                  <a:schemeClr val="dk1"/>
                </a:solidFill>
                <a:latin typeface="Open Sans"/>
                <a:ea typeface="Open Sans"/>
                <a:cs typeface="Open Sans"/>
                <a:sym typeface="Open Sans"/>
              </a:rPr>
            </a:br>
            <a:r>
              <a:rPr lang="en-US" sz="1600" b="1">
                <a:solidFill>
                  <a:srgbClr val="FF0000"/>
                </a:solidFill>
                <a:latin typeface="Open Sans"/>
                <a:ea typeface="Open Sans"/>
                <a:cs typeface="Open Sans"/>
                <a:sym typeface="Open Sans"/>
              </a:rPr>
              <a:t>(Technologie de conservation de la fraîcheur)</a:t>
            </a:r>
            <a:endParaRPr sz="2000" b="1">
              <a:solidFill>
                <a:srgbClr val="0070C0"/>
              </a:solidFill>
              <a:latin typeface="Open Sans"/>
              <a:ea typeface="Open Sans"/>
              <a:cs typeface="Open Sans"/>
              <a:sym typeface="Ope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pic>
        <p:nvPicPr>
          <p:cNvPr id="435" name="Google Shape;435;p35"/>
          <p:cNvPicPr preferRelativeResize="0"/>
          <p:nvPr/>
        </p:nvPicPr>
        <p:blipFill rotWithShape="1">
          <a:blip r:embed="rId3">
            <a:alphaModFix/>
          </a:blip>
          <a:srcRect/>
          <a:stretch/>
        </p:blipFill>
        <p:spPr>
          <a:xfrm>
            <a:off x="0" y="-75134"/>
            <a:ext cx="12192000" cy="853440"/>
          </a:xfrm>
          <a:prstGeom prst="rect">
            <a:avLst/>
          </a:prstGeom>
          <a:noFill/>
          <a:ln>
            <a:noFill/>
          </a:ln>
        </p:spPr>
      </p:pic>
      <p:cxnSp>
        <p:nvCxnSpPr>
          <p:cNvPr id="436" name="Google Shape;436;p35"/>
          <p:cNvCxnSpPr/>
          <p:nvPr/>
        </p:nvCxnSpPr>
        <p:spPr>
          <a:xfrm rot="10800000" flipH="1">
            <a:off x="149359" y="1452652"/>
            <a:ext cx="11125200" cy="50800"/>
          </a:xfrm>
          <a:prstGeom prst="straightConnector1">
            <a:avLst/>
          </a:prstGeom>
          <a:noFill/>
          <a:ln w="63500" cap="flat" cmpd="thinThick">
            <a:solidFill>
              <a:schemeClr val="accent2"/>
            </a:solidFill>
            <a:prstDash val="solid"/>
            <a:miter lim="800000"/>
            <a:headEnd type="none" w="sm" len="sm"/>
            <a:tailEnd type="none" w="sm" len="sm"/>
          </a:ln>
        </p:spPr>
      </p:cxnSp>
      <p:sp>
        <p:nvSpPr>
          <p:cNvPr id="437" name="Google Shape;437;p35"/>
          <p:cNvSpPr txBox="1"/>
          <p:nvPr/>
        </p:nvSpPr>
        <p:spPr>
          <a:xfrm>
            <a:off x="184472" y="1702328"/>
            <a:ext cx="7625100" cy="3693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77777"/>
              </a:lnSpc>
              <a:spcBef>
                <a:spcPts val="0"/>
              </a:spcBef>
              <a:spcAft>
                <a:spcPts val="0"/>
              </a:spcAft>
              <a:buClr>
                <a:srgbClr val="0070C0"/>
              </a:buClr>
              <a:buSzPts val="1800"/>
              <a:buFont typeface="Noto Sans Symbols"/>
              <a:buChar char="◆"/>
            </a:pPr>
            <a:r>
              <a:rPr lang="en-US" sz="1800" u="sng">
                <a:solidFill>
                  <a:srgbClr val="0070C0"/>
                </a:solidFill>
                <a:latin typeface="Open Sans"/>
                <a:ea typeface="Open Sans"/>
                <a:cs typeface="Open Sans"/>
                <a:sym typeface="Open Sans"/>
              </a:rPr>
              <a:t>Technologies de réduction des pertes après récolte</a:t>
            </a:r>
            <a:endParaRPr sz="1800">
              <a:solidFill>
                <a:srgbClr val="0070C0"/>
              </a:solidFill>
              <a:latin typeface="Open Sans"/>
              <a:ea typeface="Open Sans"/>
              <a:cs typeface="Open Sans"/>
              <a:sym typeface="Open Sans"/>
            </a:endParaRPr>
          </a:p>
        </p:txBody>
      </p:sp>
      <p:sp>
        <p:nvSpPr>
          <p:cNvPr id="438" name="Google Shape;438;p35"/>
          <p:cNvSpPr txBox="1"/>
          <p:nvPr/>
        </p:nvSpPr>
        <p:spPr>
          <a:xfrm>
            <a:off x="184472" y="2225820"/>
            <a:ext cx="5781900" cy="768760"/>
          </a:xfrm>
          <a:prstGeom prst="rect">
            <a:avLst/>
          </a:prstGeom>
          <a:noFill/>
          <a:ln>
            <a:noFill/>
          </a:ln>
        </p:spPr>
        <p:txBody>
          <a:bodyPr spcFirstLastPara="1" wrap="square" lIns="91425" tIns="45700" rIns="91425" bIns="45700" anchor="t" anchorCtr="0">
            <a:spAutoFit/>
          </a:bodyPr>
          <a:lstStyle/>
          <a:p>
            <a:pPr marL="0" marR="0" lvl="0" indent="0" algn="l" rtl="0">
              <a:lnSpc>
                <a:spcPct val="157142"/>
              </a:lnSpc>
              <a:spcBef>
                <a:spcPts val="0"/>
              </a:spcBef>
              <a:spcAft>
                <a:spcPts val="0"/>
              </a:spcAft>
              <a:buNone/>
            </a:pPr>
            <a:r>
              <a:rPr lang="fr-FR" u="sng" dirty="0">
                <a:solidFill>
                  <a:srgbClr val="0070C0"/>
                </a:solidFill>
                <a:latin typeface="Open Sans"/>
                <a:ea typeface="Open Sans"/>
                <a:cs typeface="Open Sans"/>
                <a:sym typeface="Open Sans"/>
              </a:rPr>
              <a:t>(1) Technologie de conservation physique : pré-refroidissement du point de congélation + conservation à basse température</a:t>
            </a:r>
            <a:endParaRPr lang="fr-FR" sz="1400" dirty="0">
              <a:solidFill>
                <a:srgbClr val="0070C0"/>
              </a:solidFill>
              <a:latin typeface="Open Sans"/>
              <a:ea typeface="Open Sans"/>
              <a:cs typeface="Open Sans"/>
              <a:sym typeface="Open Sans"/>
            </a:endParaRPr>
          </a:p>
        </p:txBody>
      </p:sp>
      <p:sp>
        <p:nvSpPr>
          <p:cNvPr id="439" name="Google Shape;439;p35"/>
          <p:cNvSpPr txBox="1"/>
          <p:nvPr/>
        </p:nvSpPr>
        <p:spPr>
          <a:xfrm>
            <a:off x="184475" y="2910150"/>
            <a:ext cx="5781900" cy="940500"/>
          </a:xfrm>
          <a:prstGeom prst="rect">
            <a:avLst/>
          </a:prstGeom>
          <a:noFill/>
          <a:ln>
            <a:noFill/>
          </a:ln>
        </p:spPr>
        <p:txBody>
          <a:bodyPr spcFirstLastPara="1" wrap="square" lIns="91425" tIns="45700" rIns="91425" bIns="45700" anchor="t" anchorCtr="0">
            <a:spAutoFit/>
          </a:bodyPr>
          <a:lstStyle/>
          <a:p>
            <a:pPr marL="342900" marR="0" lvl="0" indent="-330200" algn="l" rtl="0">
              <a:lnSpc>
                <a:spcPct val="122222"/>
              </a:lnSpc>
              <a:spcBef>
                <a:spcPts val="0"/>
              </a:spcBef>
              <a:spcAft>
                <a:spcPts val="0"/>
              </a:spcAft>
              <a:buClr>
                <a:srgbClr val="0070C0"/>
              </a:buClr>
              <a:buSzPts val="1600"/>
              <a:buFont typeface="Noto Sans Symbols"/>
              <a:buChar char="◆"/>
            </a:pPr>
            <a:r>
              <a:rPr lang="en-US" sz="1600">
                <a:solidFill>
                  <a:srgbClr val="0070C0"/>
                </a:solidFill>
                <a:latin typeface="Open Sans"/>
                <a:ea typeface="Open Sans"/>
                <a:cs typeface="Open Sans"/>
                <a:sym typeface="Open Sans"/>
              </a:rPr>
              <a:t>Les maniocs traités avec un pré-refroidissement au point de congélation peuvent être stockés et conservés frais à basse température pendant environ 25 jours.</a:t>
            </a:r>
            <a:endParaRPr sz="1600">
              <a:solidFill>
                <a:srgbClr val="0070C0"/>
              </a:solidFill>
              <a:latin typeface="Open Sans"/>
              <a:ea typeface="Open Sans"/>
              <a:cs typeface="Open Sans"/>
              <a:sym typeface="Open Sans"/>
            </a:endParaRPr>
          </a:p>
        </p:txBody>
      </p:sp>
      <p:grpSp>
        <p:nvGrpSpPr>
          <p:cNvPr id="440" name="Google Shape;440;p35"/>
          <p:cNvGrpSpPr/>
          <p:nvPr/>
        </p:nvGrpSpPr>
        <p:grpSpPr>
          <a:xfrm>
            <a:off x="8244752" y="1561468"/>
            <a:ext cx="3795438" cy="2606876"/>
            <a:chOff x="261" y="6051"/>
            <a:chExt cx="4726" cy="3841"/>
          </a:xfrm>
        </p:grpSpPr>
        <p:pic>
          <p:nvPicPr>
            <p:cNvPr id="441" name="Google Shape;441;p35"/>
            <p:cNvPicPr preferRelativeResize="0"/>
            <p:nvPr/>
          </p:nvPicPr>
          <p:blipFill rotWithShape="1">
            <a:blip r:embed="rId4">
              <a:alphaModFix/>
            </a:blip>
            <a:srcRect/>
            <a:stretch/>
          </p:blipFill>
          <p:spPr>
            <a:xfrm>
              <a:off x="261" y="6051"/>
              <a:ext cx="4726" cy="3841"/>
            </a:xfrm>
            <a:prstGeom prst="rect">
              <a:avLst/>
            </a:prstGeom>
            <a:noFill/>
            <a:ln>
              <a:noFill/>
            </a:ln>
          </p:spPr>
        </p:pic>
        <p:pic>
          <p:nvPicPr>
            <p:cNvPr id="442" name="Google Shape;442;p35"/>
            <p:cNvPicPr preferRelativeResize="0"/>
            <p:nvPr/>
          </p:nvPicPr>
          <p:blipFill rotWithShape="1">
            <a:blip r:embed="rId5">
              <a:alphaModFix/>
            </a:blip>
            <a:srcRect/>
            <a:stretch/>
          </p:blipFill>
          <p:spPr>
            <a:xfrm>
              <a:off x="2054" y="6420"/>
              <a:ext cx="1140" cy="480"/>
            </a:xfrm>
            <a:prstGeom prst="rect">
              <a:avLst/>
            </a:prstGeom>
            <a:noFill/>
            <a:ln>
              <a:noFill/>
            </a:ln>
          </p:spPr>
        </p:pic>
      </p:grpSp>
      <p:grpSp>
        <p:nvGrpSpPr>
          <p:cNvPr id="443" name="Google Shape;443;p35"/>
          <p:cNvGrpSpPr/>
          <p:nvPr/>
        </p:nvGrpSpPr>
        <p:grpSpPr>
          <a:xfrm>
            <a:off x="8296459" y="4310257"/>
            <a:ext cx="3743730" cy="2435225"/>
            <a:chOff x="5923" y="6051"/>
            <a:chExt cx="4521" cy="3835"/>
          </a:xfrm>
        </p:grpSpPr>
        <p:pic>
          <p:nvPicPr>
            <p:cNvPr id="444" name="Google Shape;444;p35"/>
            <p:cNvPicPr preferRelativeResize="0"/>
            <p:nvPr/>
          </p:nvPicPr>
          <p:blipFill rotWithShape="1">
            <a:blip r:embed="rId6">
              <a:alphaModFix/>
            </a:blip>
            <a:srcRect/>
            <a:stretch/>
          </p:blipFill>
          <p:spPr>
            <a:xfrm>
              <a:off x="5923" y="6051"/>
              <a:ext cx="4521" cy="3835"/>
            </a:xfrm>
            <a:prstGeom prst="rect">
              <a:avLst/>
            </a:prstGeom>
            <a:noFill/>
            <a:ln>
              <a:noFill/>
            </a:ln>
          </p:spPr>
        </p:pic>
        <p:pic>
          <p:nvPicPr>
            <p:cNvPr id="445" name="Google Shape;445;p35"/>
            <p:cNvPicPr preferRelativeResize="0"/>
            <p:nvPr/>
          </p:nvPicPr>
          <p:blipFill rotWithShape="1">
            <a:blip r:embed="rId7">
              <a:alphaModFix/>
            </a:blip>
            <a:srcRect/>
            <a:stretch/>
          </p:blipFill>
          <p:spPr>
            <a:xfrm>
              <a:off x="7916" y="6420"/>
              <a:ext cx="1110" cy="480"/>
            </a:xfrm>
            <a:prstGeom prst="rect">
              <a:avLst/>
            </a:prstGeom>
            <a:noFill/>
            <a:ln>
              <a:noFill/>
            </a:ln>
          </p:spPr>
        </p:pic>
      </p:grpSp>
      <p:pic>
        <p:nvPicPr>
          <p:cNvPr id="447" name="Google Shape;447;p35" descr="E:\加工课题\2018年工作\实验\巴西木薯保鲜.jpg"/>
          <p:cNvPicPr preferRelativeResize="0"/>
          <p:nvPr/>
        </p:nvPicPr>
        <p:blipFill rotWithShape="1">
          <a:blip r:embed="rId8">
            <a:alphaModFix/>
          </a:blip>
          <a:srcRect l="52622" t="52647" r="6806" b="8555"/>
          <a:stretch/>
        </p:blipFill>
        <p:spPr>
          <a:xfrm>
            <a:off x="4148547" y="3909269"/>
            <a:ext cx="3683770" cy="2836213"/>
          </a:xfrm>
          <a:prstGeom prst="rect">
            <a:avLst/>
          </a:prstGeom>
          <a:noFill/>
          <a:ln>
            <a:noFill/>
          </a:ln>
          <a:effectLst>
            <a:outerShdw blurRad="190500" algn="tl" rotWithShape="0">
              <a:srgbClr val="000000">
                <a:alpha val="69803"/>
              </a:srgbClr>
            </a:outerShdw>
          </a:effectLst>
        </p:spPr>
      </p:pic>
      <p:pic>
        <p:nvPicPr>
          <p:cNvPr id="448" name="Google Shape;448;p35" descr="E:\加工课题\2018年工作\实验\巴西木薯保鲜.jpg"/>
          <p:cNvPicPr preferRelativeResize="0"/>
          <p:nvPr/>
        </p:nvPicPr>
        <p:blipFill rotWithShape="1">
          <a:blip r:embed="rId8">
            <a:alphaModFix/>
          </a:blip>
          <a:srcRect l="52622" r="6806" b="57079"/>
          <a:stretch/>
        </p:blipFill>
        <p:spPr>
          <a:xfrm>
            <a:off x="276358" y="3889164"/>
            <a:ext cx="3670893" cy="2856318"/>
          </a:xfrm>
          <a:prstGeom prst="rect">
            <a:avLst/>
          </a:prstGeom>
          <a:noFill/>
          <a:ln>
            <a:noFill/>
          </a:ln>
          <a:effectLst>
            <a:outerShdw blurRad="190500" algn="tl" rotWithShape="0">
              <a:srgbClr val="000000">
                <a:alpha val="69803"/>
              </a:srgbClr>
            </a:outerShdw>
          </a:effectLst>
        </p:spPr>
      </p:pic>
      <p:sp>
        <p:nvSpPr>
          <p:cNvPr id="449" name="Google Shape;449;p35"/>
          <p:cNvSpPr txBox="1"/>
          <p:nvPr/>
        </p:nvSpPr>
        <p:spPr>
          <a:xfrm>
            <a:off x="149347" y="820719"/>
            <a:ext cx="13100100" cy="698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70C0"/>
              </a:buClr>
              <a:buSzPts val="2400"/>
              <a:buFont typeface="Open Sans"/>
              <a:buNone/>
            </a:pPr>
            <a:r>
              <a:rPr lang="en-US" sz="2400" b="1">
                <a:solidFill>
                  <a:srgbClr val="0070C0"/>
                </a:solidFill>
                <a:latin typeface="Open Sans"/>
                <a:ea typeface="Open Sans"/>
                <a:cs typeface="Open Sans"/>
                <a:sym typeface="Open Sans"/>
              </a:rPr>
              <a:t>Technologies de réduction des pertes après récolte </a:t>
            </a:r>
            <a:br>
              <a:rPr lang="en-US" sz="1600" b="1">
                <a:solidFill>
                  <a:schemeClr val="dk1"/>
                </a:solidFill>
                <a:latin typeface="Open Sans"/>
                <a:ea typeface="Open Sans"/>
                <a:cs typeface="Open Sans"/>
                <a:sym typeface="Open Sans"/>
              </a:rPr>
            </a:br>
            <a:r>
              <a:rPr lang="en-US" sz="1600" b="1">
                <a:solidFill>
                  <a:srgbClr val="FF0000"/>
                </a:solidFill>
                <a:latin typeface="Open Sans"/>
                <a:ea typeface="Open Sans"/>
                <a:cs typeface="Open Sans"/>
                <a:sym typeface="Open Sans"/>
              </a:rPr>
              <a:t>(Technologie de conservation de la fraîcheur)</a:t>
            </a:r>
            <a:endParaRPr sz="2000" b="1">
              <a:solidFill>
                <a:srgbClr val="0070C0"/>
              </a:solidFill>
              <a:latin typeface="Open Sans"/>
              <a:ea typeface="Open Sans"/>
              <a:cs typeface="Open Sans"/>
              <a:sym typeface="Open Sans"/>
            </a:endParaRPr>
          </a:p>
        </p:txBody>
      </p:sp>
      <p:sp>
        <p:nvSpPr>
          <p:cNvPr id="3" name="文本框 2">
            <a:extLst>
              <a:ext uri="{FF2B5EF4-FFF2-40B4-BE49-F238E27FC236}">
                <a16:creationId xmlns:a16="http://schemas.microsoft.com/office/drawing/2014/main" id="{2452F31B-6729-6842-B18C-96981544D6D6}"/>
              </a:ext>
            </a:extLst>
          </p:cNvPr>
          <p:cNvSpPr txBox="1"/>
          <p:nvPr/>
        </p:nvSpPr>
        <p:spPr>
          <a:xfrm>
            <a:off x="8296459" y="4696972"/>
            <a:ext cx="369332" cy="1446550"/>
          </a:xfrm>
          <a:prstGeom prst="rect">
            <a:avLst/>
          </a:prstGeom>
          <a:solidFill>
            <a:srgbClr val="FFFFFF"/>
          </a:solidFill>
        </p:spPr>
        <p:txBody>
          <a:bodyPr vert="vert" wrap="square" rtlCol="0">
            <a:spAutoFit/>
          </a:bodyPr>
          <a:lstStyle/>
          <a:p>
            <a:r>
              <a:rPr lang="fr-FR" altLang="zh-CN" sz="1200" dirty="0">
                <a:solidFill>
                  <a:schemeClr val="tx1"/>
                </a:solidFill>
                <a:latin typeface="Open Sans"/>
                <a:ea typeface="Open Sans"/>
                <a:cs typeface="Open Sans"/>
                <a:sym typeface="Open Sans"/>
              </a:rPr>
              <a:t>Température</a:t>
            </a:r>
            <a:r>
              <a:rPr lang="en-US" altLang="zh-CN" sz="1200" dirty="0">
                <a:solidFill>
                  <a:schemeClr val="tx1"/>
                </a:solidFill>
                <a:latin typeface="Open Sans"/>
                <a:ea typeface="Open Sans"/>
                <a:cs typeface="Open Sans"/>
                <a:sym typeface="Open Sans"/>
              </a:rPr>
              <a:t>/℃</a:t>
            </a:r>
            <a:endParaRPr kumimoji="1" lang="zh-CN" altLang="en-US" sz="1200" dirty="0">
              <a:solidFill>
                <a:schemeClr val="tx1"/>
              </a:solidFill>
            </a:endParaRPr>
          </a:p>
        </p:txBody>
      </p:sp>
      <p:sp>
        <p:nvSpPr>
          <p:cNvPr id="21" name="文本框 20">
            <a:extLst>
              <a:ext uri="{FF2B5EF4-FFF2-40B4-BE49-F238E27FC236}">
                <a16:creationId xmlns:a16="http://schemas.microsoft.com/office/drawing/2014/main" id="{76827BD1-DF1C-8F4F-85AD-17CE95F964E9}"/>
              </a:ext>
            </a:extLst>
          </p:cNvPr>
          <p:cNvSpPr txBox="1"/>
          <p:nvPr/>
        </p:nvSpPr>
        <p:spPr>
          <a:xfrm>
            <a:off x="8202786" y="1886978"/>
            <a:ext cx="369332" cy="1446550"/>
          </a:xfrm>
          <a:prstGeom prst="rect">
            <a:avLst/>
          </a:prstGeom>
          <a:solidFill>
            <a:srgbClr val="FFFFFF"/>
          </a:solidFill>
        </p:spPr>
        <p:txBody>
          <a:bodyPr vert="vert" wrap="square" rtlCol="0">
            <a:spAutoFit/>
          </a:bodyPr>
          <a:lstStyle/>
          <a:p>
            <a:r>
              <a:rPr lang="fr-FR" altLang="zh-CN" sz="1200" dirty="0">
                <a:solidFill>
                  <a:schemeClr val="tx1"/>
                </a:solidFill>
                <a:latin typeface="Open Sans"/>
                <a:ea typeface="Open Sans"/>
                <a:cs typeface="Open Sans"/>
                <a:sym typeface="Open Sans"/>
              </a:rPr>
              <a:t>Température</a:t>
            </a:r>
            <a:r>
              <a:rPr lang="en-US" altLang="zh-CN" sz="1200" dirty="0">
                <a:solidFill>
                  <a:schemeClr val="tx1"/>
                </a:solidFill>
                <a:latin typeface="Open Sans"/>
                <a:ea typeface="Open Sans"/>
                <a:cs typeface="Open Sans"/>
                <a:sym typeface="Open Sans"/>
              </a:rPr>
              <a:t>/℃</a:t>
            </a:r>
            <a:endParaRPr kumimoji="1" lang="zh-CN" altLang="en-US" sz="1200" dirty="0">
              <a:solidFill>
                <a:schemeClr val="tx1"/>
              </a:solidFill>
            </a:endParaRPr>
          </a:p>
        </p:txBody>
      </p:sp>
      <p:grpSp>
        <p:nvGrpSpPr>
          <p:cNvPr id="4" name="组合 3">
            <a:extLst>
              <a:ext uri="{FF2B5EF4-FFF2-40B4-BE49-F238E27FC236}">
                <a16:creationId xmlns:a16="http://schemas.microsoft.com/office/drawing/2014/main" id="{92B6E47E-23F7-704F-ACCF-49B544F1AAC3}"/>
              </a:ext>
            </a:extLst>
          </p:cNvPr>
          <p:cNvGrpSpPr/>
          <p:nvPr/>
        </p:nvGrpSpPr>
        <p:grpSpPr>
          <a:xfrm>
            <a:off x="5878347" y="1579853"/>
            <a:ext cx="2454427" cy="2153466"/>
            <a:chOff x="5878347" y="1579853"/>
            <a:chExt cx="2454427" cy="2153466"/>
          </a:xfrm>
        </p:grpSpPr>
        <p:pic>
          <p:nvPicPr>
            <p:cNvPr id="446" name="Google Shape;446;p35"/>
            <p:cNvPicPr preferRelativeResize="0"/>
            <p:nvPr/>
          </p:nvPicPr>
          <p:blipFill rotWithShape="1">
            <a:blip r:embed="rId9">
              <a:alphaModFix/>
            </a:blip>
            <a:srcRect/>
            <a:stretch/>
          </p:blipFill>
          <p:spPr>
            <a:xfrm>
              <a:off x="5878347" y="1579853"/>
              <a:ext cx="2454427" cy="2153466"/>
            </a:xfrm>
            <a:prstGeom prst="rect">
              <a:avLst/>
            </a:prstGeom>
            <a:noFill/>
            <a:ln>
              <a:noFill/>
            </a:ln>
            <a:effectLst>
              <a:outerShdw blurRad="190500" algn="tl" rotWithShape="0">
                <a:srgbClr val="000000">
                  <a:alpha val="69803"/>
                </a:srgbClr>
              </a:outerShdw>
            </a:effectLst>
          </p:spPr>
        </p:pic>
        <p:sp>
          <p:nvSpPr>
            <p:cNvPr id="2" name="文本框 1">
              <a:extLst>
                <a:ext uri="{FF2B5EF4-FFF2-40B4-BE49-F238E27FC236}">
                  <a16:creationId xmlns:a16="http://schemas.microsoft.com/office/drawing/2014/main" id="{26D5497E-C638-244C-B870-0462F829B95A}"/>
                </a:ext>
              </a:extLst>
            </p:cNvPr>
            <p:cNvSpPr txBox="1"/>
            <p:nvPr/>
          </p:nvSpPr>
          <p:spPr>
            <a:xfrm>
              <a:off x="5943238" y="1826121"/>
              <a:ext cx="387319" cy="369332"/>
            </a:xfrm>
            <a:prstGeom prst="rect">
              <a:avLst/>
            </a:prstGeom>
            <a:solidFill>
              <a:schemeClr val="lt1"/>
            </a:solidFill>
          </p:spPr>
          <p:txBody>
            <a:bodyPr wrap="square" rtlCol="0">
              <a:spAutoFit/>
            </a:bodyPr>
            <a:lstStyle/>
            <a:p>
              <a:r>
                <a:rPr lang="fr-FR" altLang="zh-CN" sz="600" dirty="0"/>
                <a:t>Comparaison</a:t>
              </a:r>
              <a:r>
                <a:rPr lang="zh-CN" altLang="zh-CN" sz="600" dirty="0"/>
                <a:t> </a:t>
              </a:r>
              <a:endParaRPr kumimoji="1" lang="zh-CN" altLang="en-US" sz="600" dirty="0"/>
            </a:p>
          </p:txBody>
        </p:sp>
        <p:sp>
          <p:nvSpPr>
            <p:cNvPr id="18" name="文本框 17">
              <a:extLst>
                <a:ext uri="{FF2B5EF4-FFF2-40B4-BE49-F238E27FC236}">
                  <a16:creationId xmlns:a16="http://schemas.microsoft.com/office/drawing/2014/main" id="{CE637FF0-EBB2-2944-8170-7A4A23B2F018}"/>
                </a:ext>
              </a:extLst>
            </p:cNvPr>
            <p:cNvSpPr txBox="1"/>
            <p:nvPr/>
          </p:nvSpPr>
          <p:spPr>
            <a:xfrm>
              <a:off x="5878347" y="2510451"/>
              <a:ext cx="387319" cy="369332"/>
            </a:xfrm>
            <a:prstGeom prst="rect">
              <a:avLst/>
            </a:prstGeom>
            <a:solidFill>
              <a:schemeClr val="lt1"/>
            </a:solidFill>
          </p:spPr>
          <p:txBody>
            <a:bodyPr wrap="square" rtlCol="0">
              <a:spAutoFit/>
            </a:bodyPr>
            <a:lstStyle/>
            <a:p>
              <a:r>
                <a:rPr lang="fr-FR" altLang="zh-CN" sz="600" dirty="0"/>
                <a:t>Traitement</a:t>
              </a:r>
              <a:r>
                <a:rPr lang="zh-CN" altLang="zh-CN" sz="600" dirty="0"/>
                <a:t> </a:t>
              </a:r>
              <a:r>
                <a:rPr lang="en-US" altLang="zh-CN" sz="600" dirty="0"/>
                <a:t>(15h)</a:t>
              </a:r>
              <a:endParaRPr kumimoji="1" lang="zh-CN" altLang="en-US" sz="600" dirty="0"/>
            </a:p>
          </p:txBody>
        </p:sp>
        <p:sp>
          <p:nvSpPr>
            <p:cNvPr id="19" name="文本框 18">
              <a:extLst>
                <a:ext uri="{FF2B5EF4-FFF2-40B4-BE49-F238E27FC236}">
                  <a16:creationId xmlns:a16="http://schemas.microsoft.com/office/drawing/2014/main" id="{94F6B274-0941-AC41-953C-3A2534295F4F}"/>
                </a:ext>
              </a:extLst>
            </p:cNvPr>
            <p:cNvSpPr txBox="1"/>
            <p:nvPr/>
          </p:nvSpPr>
          <p:spPr>
            <a:xfrm>
              <a:off x="5923211" y="3115593"/>
              <a:ext cx="387319" cy="369332"/>
            </a:xfrm>
            <a:prstGeom prst="rect">
              <a:avLst/>
            </a:prstGeom>
            <a:solidFill>
              <a:schemeClr val="lt1"/>
            </a:solidFill>
          </p:spPr>
          <p:txBody>
            <a:bodyPr wrap="square" rtlCol="0">
              <a:spAutoFit/>
            </a:bodyPr>
            <a:lstStyle/>
            <a:p>
              <a:r>
                <a:rPr lang="fr-FR" altLang="zh-CN" sz="600" dirty="0"/>
                <a:t>Traitement</a:t>
              </a:r>
              <a:r>
                <a:rPr lang="zh-CN" altLang="zh-CN" sz="600" dirty="0"/>
                <a:t> </a:t>
              </a:r>
              <a:r>
                <a:rPr lang="en-US" altLang="zh-CN" sz="600" dirty="0"/>
                <a:t>(24h)</a:t>
              </a:r>
              <a:endParaRPr kumimoji="1" lang="zh-CN" altLang="en-US" sz="600" dirty="0"/>
            </a:p>
          </p:txBody>
        </p:sp>
      </p:grpSp>
      <p:sp>
        <p:nvSpPr>
          <p:cNvPr id="5" name="文本框 4">
            <a:extLst>
              <a:ext uri="{FF2B5EF4-FFF2-40B4-BE49-F238E27FC236}">
                <a16:creationId xmlns:a16="http://schemas.microsoft.com/office/drawing/2014/main" id="{F498F4E0-9263-D04E-B8AC-AB263F708D51}"/>
              </a:ext>
            </a:extLst>
          </p:cNvPr>
          <p:cNvSpPr txBox="1"/>
          <p:nvPr/>
        </p:nvSpPr>
        <p:spPr>
          <a:xfrm>
            <a:off x="9829800" y="3887511"/>
            <a:ext cx="1036178" cy="276999"/>
          </a:xfrm>
          <a:prstGeom prst="rect">
            <a:avLst/>
          </a:prstGeom>
          <a:solidFill>
            <a:srgbClr val="FFFFFF"/>
          </a:solidFill>
        </p:spPr>
        <p:txBody>
          <a:bodyPr wrap="square" rtlCol="0">
            <a:spAutoFit/>
          </a:bodyPr>
          <a:lstStyle/>
          <a:p>
            <a:r>
              <a:rPr lang="fr-FR" altLang="zh-CN" sz="1200" dirty="0"/>
              <a:t>Temps</a:t>
            </a:r>
            <a:r>
              <a:rPr lang="zh-CN" altLang="zh-CN" sz="1200" dirty="0"/>
              <a:t> </a:t>
            </a:r>
            <a:r>
              <a:rPr lang="en-US" altLang="zh-CN" sz="1200" dirty="0"/>
              <a:t>(min)</a:t>
            </a:r>
            <a:endParaRPr kumimoji="1" lang="zh-CN" altLang="en-US" sz="1200" dirty="0"/>
          </a:p>
        </p:txBody>
      </p:sp>
      <p:sp>
        <p:nvSpPr>
          <p:cNvPr id="24" name="文本框 23">
            <a:extLst>
              <a:ext uri="{FF2B5EF4-FFF2-40B4-BE49-F238E27FC236}">
                <a16:creationId xmlns:a16="http://schemas.microsoft.com/office/drawing/2014/main" id="{FD47CF39-FB15-4D46-AD48-6EB70FCA0FBE}"/>
              </a:ext>
            </a:extLst>
          </p:cNvPr>
          <p:cNvSpPr txBox="1"/>
          <p:nvPr/>
        </p:nvSpPr>
        <p:spPr>
          <a:xfrm>
            <a:off x="9918239" y="6409203"/>
            <a:ext cx="1036178" cy="276999"/>
          </a:xfrm>
          <a:prstGeom prst="rect">
            <a:avLst/>
          </a:prstGeom>
          <a:solidFill>
            <a:srgbClr val="FFFFFF"/>
          </a:solidFill>
        </p:spPr>
        <p:txBody>
          <a:bodyPr wrap="square" rtlCol="0">
            <a:spAutoFit/>
          </a:bodyPr>
          <a:lstStyle/>
          <a:p>
            <a:r>
              <a:rPr lang="fr-FR" altLang="zh-CN" sz="1200" dirty="0"/>
              <a:t>Temps</a:t>
            </a:r>
            <a:r>
              <a:rPr lang="zh-CN" altLang="zh-CN" sz="1200" dirty="0"/>
              <a:t> </a:t>
            </a:r>
            <a:r>
              <a:rPr lang="en-US" altLang="zh-CN" sz="1200" dirty="0"/>
              <a:t>(min)</a:t>
            </a:r>
            <a:endParaRPr kumimoji="1" lang="zh-CN" altLang="en-US" sz="1200" dirty="0"/>
          </a:p>
        </p:txBody>
      </p:sp>
      <p:sp>
        <p:nvSpPr>
          <p:cNvPr id="6" name="文本框 5">
            <a:extLst>
              <a:ext uri="{FF2B5EF4-FFF2-40B4-BE49-F238E27FC236}">
                <a16:creationId xmlns:a16="http://schemas.microsoft.com/office/drawing/2014/main" id="{E4291679-3824-5A40-8795-2A6BB56F09A8}"/>
              </a:ext>
            </a:extLst>
          </p:cNvPr>
          <p:cNvSpPr txBox="1"/>
          <p:nvPr/>
        </p:nvSpPr>
        <p:spPr>
          <a:xfrm>
            <a:off x="9743794" y="1855724"/>
            <a:ext cx="1240299" cy="261610"/>
          </a:xfrm>
          <a:prstGeom prst="rect">
            <a:avLst/>
          </a:prstGeom>
          <a:solidFill>
            <a:srgbClr val="FFFFFF"/>
          </a:solidFill>
        </p:spPr>
        <p:txBody>
          <a:bodyPr wrap="square" rtlCol="0">
            <a:spAutoFit/>
          </a:bodyPr>
          <a:lstStyle/>
          <a:p>
            <a:r>
              <a:rPr lang="en-US" altLang="zh-CN" sz="1100" dirty="0"/>
              <a:t>A.</a:t>
            </a:r>
            <a:r>
              <a:rPr lang="zh-CN" altLang="en-US" sz="1100" dirty="0"/>
              <a:t> </a:t>
            </a:r>
            <a:r>
              <a:rPr lang="fr-FR" altLang="zh-CN" sz="1100" dirty="0"/>
              <a:t>Type unitaire</a:t>
            </a:r>
            <a:r>
              <a:rPr lang="zh-CN" altLang="zh-CN" sz="1100" dirty="0"/>
              <a:t> </a:t>
            </a:r>
            <a:endParaRPr kumimoji="1" lang="zh-CN" altLang="en-US" sz="1100" dirty="0"/>
          </a:p>
        </p:txBody>
      </p:sp>
      <p:sp>
        <p:nvSpPr>
          <p:cNvPr id="26" name="文本框 25">
            <a:extLst>
              <a:ext uri="{FF2B5EF4-FFF2-40B4-BE49-F238E27FC236}">
                <a16:creationId xmlns:a16="http://schemas.microsoft.com/office/drawing/2014/main" id="{E7B5DB39-295E-8342-B94D-8B2427B4F9D0}"/>
              </a:ext>
            </a:extLst>
          </p:cNvPr>
          <p:cNvSpPr txBox="1"/>
          <p:nvPr/>
        </p:nvSpPr>
        <p:spPr>
          <a:xfrm>
            <a:off x="9918239" y="4552010"/>
            <a:ext cx="1240299" cy="261610"/>
          </a:xfrm>
          <a:prstGeom prst="rect">
            <a:avLst/>
          </a:prstGeom>
          <a:solidFill>
            <a:srgbClr val="FFFFFF"/>
          </a:solidFill>
        </p:spPr>
        <p:txBody>
          <a:bodyPr wrap="square" rtlCol="0">
            <a:spAutoFit/>
          </a:bodyPr>
          <a:lstStyle/>
          <a:p>
            <a:r>
              <a:rPr lang="en-US" altLang="zh-CN" sz="1100" dirty="0"/>
              <a:t>B.</a:t>
            </a:r>
            <a:r>
              <a:rPr lang="zh-CN" altLang="en-US" sz="1100" dirty="0"/>
              <a:t> </a:t>
            </a:r>
            <a:r>
              <a:rPr lang="fr-FR" altLang="zh-CN" sz="1100" dirty="0"/>
              <a:t>Type variable</a:t>
            </a:r>
            <a:r>
              <a:rPr lang="zh-CN" altLang="zh-CN" sz="1100" dirty="0"/>
              <a:t> </a:t>
            </a:r>
            <a:endParaRPr kumimoji="1" lang="zh-CN" altLang="en-US" sz="11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p36"/>
          <p:cNvPicPr preferRelativeResize="0"/>
          <p:nvPr/>
        </p:nvPicPr>
        <p:blipFill rotWithShape="1">
          <a:blip r:embed="rId3">
            <a:alphaModFix/>
          </a:blip>
          <a:srcRect/>
          <a:stretch/>
        </p:blipFill>
        <p:spPr>
          <a:xfrm>
            <a:off x="0" y="-75134"/>
            <a:ext cx="12192000" cy="853440"/>
          </a:xfrm>
          <a:prstGeom prst="rect">
            <a:avLst/>
          </a:prstGeom>
          <a:noFill/>
          <a:ln>
            <a:noFill/>
          </a:ln>
        </p:spPr>
      </p:pic>
      <p:cxnSp>
        <p:nvCxnSpPr>
          <p:cNvPr id="455" name="Google Shape;455;p36"/>
          <p:cNvCxnSpPr/>
          <p:nvPr/>
        </p:nvCxnSpPr>
        <p:spPr>
          <a:xfrm rot="10800000" flipH="1">
            <a:off x="149359" y="1452652"/>
            <a:ext cx="11125200" cy="50800"/>
          </a:xfrm>
          <a:prstGeom prst="straightConnector1">
            <a:avLst/>
          </a:prstGeom>
          <a:noFill/>
          <a:ln w="63500" cap="flat" cmpd="thinThick">
            <a:solidFill>
              <a:schemeClr val="accent2"/>
            </a:solidFill>
            <a:prstDash val="solid"/>
            <a:miter lim="800000"/>
            <a:headEnd type="none" w="sm" len="sm"/>
            <a:tailEnd type="none" w="sm" len="sm"/>
          </a:ln>
        </p:spPr>
      </p:cxnSp>
      <p:sp>
        <p:nvSpPr>
          <p:cNvPr id="456" name="Google Shape;456;p36"/>
          <p:cNvSpPr txBox="1"/>
          <p:nvPr/>
        </p:nvSpPr>
        <p:spPr>
          <a:xfrm>
            <a:off x="600118" y="1568809"/>
            <a:ext cx="44526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rgbClr val="0070C0"/>
                </a:solidFill>
                <a:latin typeface="Open Sans"/>
                <a:ea typeface="Open Sans"/>
                <a:cs typeface="Open Sans"/>
                <a:sym typeface="Open Sans"/>
              </a:rPr>
              <a:t>Technologie de conservation physique : conservation à pression réduite</a:t>
            </a:r>
            <a:endParaRPr sz="1800">
              <a:solidFill>
                <a:srgbClr val="0070C0"/>
              </a:solidFill>
              <a:latin typeface="Open Sans"/>
              <a:ea typeface="Open Sans"/>
              <a:cs typeface="Open Sans"/>
              <a:sym typeface="Open Sans"/>
            </a:endParaRPr>
          </a:p>
        </p:txBody>
      </p:sp>
      <p:sp>
        <p:nvSpPr>
          <p:cNvPr id="457" name="Google Shape;457;p36"/>
          <p:cNvSpPr txBox="1"/>
          <p:nvPr/>
        </p:nvSpPr>
        <p:spPr>
          <a:xfrm>
            <a:off x="5993258" y="2792323"/>
            <a:ext cx="5483100" cy="2401200"/>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22222"/>
              </a:lnSpc>
              <a:spcBef>
                <a:spcPts val="0"/>
              </a:spcBef>
              <a:spcAft>
                <a:spcPts val="0"/>
              </a:spcAft>
              <a:buClr>
                <a:srgbClr val="0070C0"/>
              </a:buClr>
              <a:buSzPts val="1800"/>
              <a:buFont typeface="Noto Sans Symbols"/>
              <a:buChar char="◆"/>
            </a:pPr>
            <a:r>
              <a:rPr lang="en-US" sz="1800">
                <a:solidFill>
                  <a:srgbClr val="0070C0"/>
                </a:solidFill>
                <a:latin typeface="Open Sans"/>
                <a:ea typeface="Open Sans"/>
                <a:cs typeface="Open Sans"/>
                <a:sym typeface="Open Sans"/>
              </a:rPr>
              <a:t>Par traitement de pré-refroidissement, les maniocs frais ne commencent à subir une détérioration physiologique après récolte qu'après 30 jours de stockage à température ambiante sous 0,03-0,05 MPa. Si stocké à basse température, cette période peut atteindre plus de 60 jours.</a:t>
            </a:r>
            <a:endParaRPr sz="1800">
              <a:solidFill>
                <a:srgbClr val="0070C0"/>
              </a:solidFill>
              <a:latin typeface="Open Sans"/>
              <a:ea typeface="Open Sans"/>
              <a:cs typeface="Open Sans"/>
              <a:sym typeface="Open Sans"/>
            </a:endParaRPr>
          </a:p>
        </p:txBody>
      </p:sp>
      <p:pic>
        <p:nvPicPr>
          <p:cNvPr id="458" name="Google Shape;458;p36"/>
          <p:cNvPicPr preferRelativeResize="0"/>
          <p:nvPr/>
        </p:nvPicPr>
        <p:blipFill rotWithShape="1">
          <a:blip r:embed="rId4">
            <a:alphaModFix/>
          </a:blip>
          <a:srcRect/>
          <a:stretch/>
        </p:blipFill>
        <p:spPr>
          <a:xfrm>
            <a:off x="149359" y="2615804"/>
            <a:ext cx="6084441" cy="3406784"/>
          </a:xfrm>
          <a:prstGeom prst="rect">
            <a:avLst/>
          </a:prstGeom>
          <a:noFill/>
          <a:ln>
            <a:noFill/>
          </a:ln>
        </p:spPr>
      </p:pic>
      <p:sp>
        <p:nvSpPr>
          <p:cNvPr id="459" name="Google Shape;459;p36"/>
          <p:cNvSpPr txBox="1"/>
          <p:nvPr/>
        </p:nvSpPr>
        <p:spPr>
          <a:xfrm>
            <a:off x="279438" y="805112"/>
            <a:ext cx="13099955" cy="69834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70C0"/>
              </a:buClr>
              <a:buSzPts val="2400"/>
              <a:buFont typeface="Open Sans"/>
              <a:buNone/>
            </a:pPr>
            <a:r>
              <a:rPr lang="en-US" sz="2400" b="1">
                <a:solidFill>
                  <a:srgbClr val="0070C0"/>
                </a:solidFill>
                <a:latin typeface="Open Sans"/>
                <a:ea typeface="Open Sans"/>
                <a:cs typeface="Open Sans"/>
                <a:sym typeface="Open Sans"/>
              </a:rPr>
              <a:t>Technologies de réduction des pertes après récolte</a:t>
            </a:r>
            <a:endParaRPr sz="2400" b="1">
              <a:solidFill>
                <a:srgbClr val="0070C0"/>
              </a:solidFill>
              <a:latin typeface="Open Sans"/>
              <a:ea typeface="Open Sans"/>
              <a:cs typeface="Open Sans"/>
              <a:sym typeface="Open Sans"/>
            </a:endParaRPr>
          </a:p>
          <a:p>
            <a:pPr marL="0" marR="0" lvl="0" indent="0" algn="l" rtl="0">
              <a:lnSpc>
                <a:spcPct val="90000"/>
              </a:lnSpc>
              <a:spcBef>
                <a:spcPts val="0"/>
              </a:spcBef>
              <a:spcAft>
                <a:spcPts val="0"/>
              </a:spcAft>
              <a:buClr>
                <a:srgbClr val="0070C0"/>
              </a:buClr>
              <a:buSzPts val="2400"/>
              <a:buFont typeface="Open Sans"/>
              <a:buNone/>
            </a:pPr>
            <a:endParaRPr sz="2400" b="1">
              <a:solidFill>
                <a:srgbClr val="0070C0"/>
              </a:solidFill>
              <a:latin typeface="Open Sans"/>
              <a:ea typeface="Open Sans"/>
              <a:cs typeface="Open Sans"/>
              <a:sym typeface="Open Sans"/>
            </a:endParaRPr>
          </a:p>
        </p:txBody>
      </p:sp>
      <p:sp>
        <p:nvSpPr>
          <p:cNvPr id="2" name="文本框 1">
            <a:extLst>
              <a:ext uri="{FF2B5EF4-FFF2-40B4-BE49-F238E27FC236}">
                <a16:creationId xmlns:a16="http://schemas.microsoft.com/office/drawing/2014/main" id="{F321854A-230B-EF40-88AC-F20C57CFC002}"/>
              </a:ext>
            </a:extLst>
          </p:cNvPr>
          <p:cNvSpPr txBox="1"/>
          <p:nvPr/>
        </p:nvSpPr>
        <p:spPr>
          <a:xfrm>
            <a:off x="279438" y="2978195"/>
            <a:ext cx="1063587" cy="1169551"/>
          </a:xfrm>
          <a:prstGeom prst="rect">
            <a:avLst/>
          </a:prstGeom>
          <a:solidFill>
            <a:schemeClr val="lt1"/>
          </a:solidFill>
        </p:spPr>
        <p:txBody>
          <a:bodyPr wrap="square" rtlCol="0">
            <a:spAutoFit/>
          </a:bodyPr>
          <a:lstStyle/>
          <a:p>
            <a:r>
              <a:rPr lang="fr-FR" altLang="zh-CN" dirty="0"/>
              <a:t>Comparaison sous la pression atmosphérique</a:t>
            </a:r>
            <a:r>
              <a:rPr lang="zh-CN" altLang="zh-CN" dirty="0"/>
              <a:t> </a:t>
            </a:r>
            <a:endParaRPr kumimoji="1" lang="zh-CN" altLang="en-US" dirty="0"/>
          </a:p>
        </p:txBody>
      </p:sp>
      <p:sp>
        <p:nvSpPr>
          <p:cNvPr id="3" name="文本框 2">
            <a:extLst>
              <a:ext uri="{FF2B5EF4-FFF2-40B4-BE49-F238E27FC236}">
                <a16:creationId xmlns:a16="http://schemas.microsoft.com/office/drawing/2014/main" id="{DD6CE758-4372-2943-AA2D-8DD0111618DA}"/>
              </a:ext>
            </a:extLst>
          </p:cNvPr>
          <p:cNvSpPr txBox="1"/>
          <p:nvPr/>
        </p:nvSpPr>
        <p:spPr>
          <a:xfrm>
            <a:off x="279438" y="4824191"/>
            <a:ext cx="1063587" cy="954107"/>
          </a:xfrm>
          <a:prstGeom prst="rect">
            <a:avLst/>
          </a:prstGeom>
          <a:solidFill>
            <a:schemeClr val="lt1"/>
          </a:solidFill>
        </p:spPr>
        <p:txBody>
          <a:bodyPr wrap="square" rtlCol="0">
            <a:spAutoFit/>
          </a:bodyPr>
          <a:lstStyle/>
          <a:p>
            <a:r>
              <a:rPr lang="fr-FR" altLang="zh-CN" dirty="0"/>
              <a:t>Traitement de décompression</a:t>
            </a:r>
            <a:r>
              <a:rPr lang="zh-CN" altLang="zh-CN" dirty="0"/>
              <a:t> </a:t>
            </a:r>
            <a:endParaRPr kumimoji="1" lang="zh-CN" altLang="en-US" dirty="0"/>
          </a:p>
        </p:txBody>
      </p:sp>
      <p:sp>
        <p:nvSpPr>
          <p:cNvPr id="4" name="文本框 3">
            <a:extLst>
              <a:ext uri="{FF2B5EF4-FFF2-40B4-BE49-F238E27FC236}">
                <a16:creationId xmlns:a16="http://schemas.microsoft.com/office/drawing/2014/main" id="{346DDCD2-D558-B64D-8D49-AAF5D0742528}"/>
              </a:ext>
            </a:extLst>
          </p:cNvPr>
          <p:cNvSpPr txBox="1"/>
          <p:nvPr/>
        </p:nvSpPr>
        <p:spPr>
          <a:xfrm>
            <a:off x="1343025" y="2883861"/>
            <a:ext cx="328613" cy="369332"/>
          </a:xfrm>
          <a:prstGeom prst="rect">
            <a:avLst/>
          </a:prstGeom>
          <a:solidFill>
            <a:schemeClr val="lt1"/>
          </a:solidFill>
        </p:spPr>
        <p:txBody>
          <a:bodyPr wrap="square" rtlCol="0">
            <a:spAutoFit/>
          </a:bodyPr>
          <a:lstStyle/>
          <a:p>
            <a:r>
              <a:rPr lang="fr-FR" altLang="zh-CN" sz="900" dirty="0"/>
              <a:t>Tête</a:t>
            </a:r>
            <a:r>
              <a:rPr lang="zh-CN" altLang="zh-CN" sz="900" dirty="0"/>
              <a:t> </a:t>
            </a:r>
            <a:endParaRPr kumimoji="1" lang="zh-CN" altLang="en-US" sz="900" dirty="0"/>
          </a:p>
        </p:txBody>
      </p:sp>
      <p:sp>
        <p:nvSpPr>
          <p:cNvPr id="11" name="文本框 10">
            <a:extLst>
              <a:ext uri="{FF2B5EF4-FFF2-40B4-BE49-F238E27FC236}">
                <a16:creationId xmlns:a16="http://schemas.microsoft.com/office/drawing/2014/main" id="{298423D7-DE16-2E47-98DC-B6BD3643FDE4}"/>
              </a:ext>
            </a:extLst>
          </p:cNvPr>
          <p:cNvSpPr txBox="1"/>
          <p:nvPr/>
        </p:nvSpPr>
        <p:spPr>
          <a:xfrm>
            <a:off x="1325911" y="3399772"/>
            <a:ext cx="328613" cy="507831"/>
          </a:xfrm>
          <a:prstGeom prst="rect">
            <a:avLst/>
          </a:prstGeom>
          <a:solidFill>
            <a:schemeClr val="lt1"/>
          </a:solidFill>
        </p:spPr>
        <p:txBody>
          <a:bodyPr wrap="square" rtlCol="0">
            <a:spAutoFit/>
          </a:bodyPr>
          <a:lstStyle/>
          <a:p>
            <a:r>
              <a:rPr lang="fr-FR" altLang="zh-CN" sz="900" dirty="0"/>
              <a:t>Milieu</a:t>
            </a:r>
            <a:r>
              <a:rPr lang="zh-CN" altLang="zh-CN" sz="900" dirty="0"/>
              <a:t> </a:t>
            </a:r>
            <a:endParaRPr kumimoji="1" lang="zh-CN" altLang="en-US" sz="900" dirty="0"/>
          </a:p>
        </p:txBody>
      </p:sp>
      <p:sp>
        <p:nvSpPr>
          <p:cNvPr id="12" name="文本框 11">
            <a:extLst>
              <a:ext uri="{FF2B5EF4-FFF2-40B4-BE49-F238E27FC236}">
                <a16:creationId xmlns:a16="http://schemas.microsoft.com/office/drawing/2014/main" id="{AE78AFE2-E5E4-ED4A-8359-1216A27EBB29}"/>
              </a:ext>
            </a:extLst>
          </p:cNvPr>
          <p:cNvSpPr txBox="1"/>
          <p:nvPr/>
        </p:nvSpPr>
        <p:spPr>
          <a:xfrm>
            <a:off x="1308797" y="3929638"/>
            <a:ext cx="328613" cy="369332"/>
          </a:xfrm>
          <a:prstGeom prst="rect">
            <a:avLst/>
          </a:prstGeom>
          <a:solidFill>
            <a:schemeClr val="lt1"/>
          </a:solidFill>
        </p:spPr>
        <p:txBody>
          <a:bodyPr wrap="square" rtlCol="0">
            <a:spAutoFit/>
          </a:bodyPr>
          <a:lstStyle/>
          <a:p>
            <a:r>
              <a:rPr lang="fr-FR" altLang="zh-CN" sz="900" dirty="0"/>
              <a:t>Bout</a:t>
            </a:r>
            <a:r>
              <a:rPr lang="zh-CN" altLang="zh-CN" sz="900" dirty="0"/>
              <a:t> </a:t>
            </a:r>
            <a:endParaRPr kumimoji="1" lang="zh-CN" altLang="en-US" sz="900" dirty="0"/>
          </a:p>
        </p:txBody>
      </p:sp>
      <p:sp>
        <p:nvSpPr>
          <p:cNvPr id="13" name="文本框 12">
            <a:extLst>
              <a:ext uri="{FF2B5EF4-FFF2-40B4-BE49-F238E27FC236}">
                <a16:creationId xmlns:a16="http://schemas.microsoft.com/office/drawing/2014/main" id="{3A5874F5-97F4-7147-9EFD-0BFE0CD4AF5E}"/>
              </a:ext>
            </a:extLst>
          </p:cNvPr>
          <p:cNvSpPr txBox="1"/>
          <p:nvPr/>
        </p:nvSpPr>
        <p:spPr>
          <a:xfrm>
            <a:off x="1308797" y="4395235"/>
            <a:ext cx="328613" cy="369332"/>
          </a:xfrm>
          <a:prstGeom prst="rect">
            <a:avLst/>
          </a:prstGeom>
          <a:solidFill>
            <a:schemeClr val="lt1"/>
          </a:solidFill>
        </p:spPr>
        <p:txBody>
          <a:bodyPr wrap="square" rtlCol="0">
            <a:spAutoFit/>
          </a:bodyPr>
          <a:lstStyle/>
          <a:p>
            <a:r>
              <a:rPr lang="fr-FR" altLang="zh-CN" sz="900" dirty="0"/>
              <a:t>Tête</a:t>
            </a:r>
            <a:r>
              <a:rPr lang="zh-CN" altLang="zh-CN" sz="900" dirty="0"/>
              <a:t> </a:t>
            </a:r>
            <a:endParaRPr kumimoji="1" lang="zh-CN" altLang="en-US" sz="900" dirty="0"/>
          </a:p>
        </p:txBody>
      </p:sp>
      <p:sp>
        <p:nvSpPr>
          <p:cNvPr id="16" name="文本框 15">
            <a:extLst>
              <a:ext uri="{FF2B5EF4-FFF2-40B4-BE49-F238E27FC236}">
                <a16:creationId xmlns:a16="http://schemas.microsoft.com/office/drawing/2014/main" id="{3F4CF82F-187F-404C-99EF-083263059B8E}"/>
              </a:ext>
            </a:extLst>
          </p:cNvPr>
          <p:cNvSpPr txBox="1"/>
          <p:nvPr/>
        </p:nvSpPr>
        <p:spPr>
          <a:xfrm>
            <a:off x="1346007" y="4850141"/>
            <a:ext cx="328613" cy="507831"/>
          </a:xfrm>
          <a:prstGeom prst="rect">
            <a:avLst/>
          </a:prstGeom>
          <a:solidFill>
            <a:schemeClr val="lt1"/>
          </a:solidFill>
        </p:spPr>
        <p:txBody>
          <a:bodyPr wrap="square" rtlCol="0">
            <a:spAutoFit/>
          </a:bodyPr>
          <a:lstStyle/>
          <a:p>
            <a:r>
              <a:rPr lang="fr-FR" altLang="zh-CN" sz="900" dirty="0"/>
              <a:t>Milieu</a:t>
            </a:r>
            <a:r>
              <a:rPr lang="zh-CN" altLang="zh-CN" sz="900" dirty="0"/>
              <a:t> </a:t>
            </a:r>
            <a:endParaRPr kumimoji="1" lang="zh-CN" altLang="en-US" sz="900" dirty="0"/>
          </a:p>
        </p:txBody>
      </p:sp>
      <p:sp>
        <p:nvSpPr>
          <p:cNvPr id="17" name="文本框 16">
            <a:extLst>
              <a:ext uri="{FF2B5EF4-FFF2-40B4-BE49-F238E27FC236}">
                <a16:creationId xmlns:a16="http://schemas.microsoft.com/office/drawing/2014/main" id="{8506E612-B2A4-9C4A-9622-1A3D767887B1}"/>
              </a:ext>
            </a:extLst>
          </p:cNvPr>
          <p:cNvSpPr txBox="1"/>
          <p:nvPr/>
        </p:nvSpPr>
        <p:spPr>
          <a:xfrm>
            <a:off x="1325910" y="5526586"/>
            <a:ext cx="328613" cy="369332"/>
          </a:xfrm>
          <a:prstGeom prst="rect">
            <a:avLst/>
          </a:prstGeom>
          <a:solidFill>
            <a:schemeClr val="lt1"/>
          </a:solidFill>
        </p:spPr>
        <p:txBody>
          <a:bodyPr wrap="square" rtlCol="0">
            <a:spAutoFit/>
          </a:bodyPr>
          <a:lstStyle/>
          <a:p>
            <a:r>
              <a:rPr lang="fr-FR" altLang="zh-CN" sz="900" dirty="0"/>
              <a:t>Bout</a:t>
            </a:r>
            <a:r>
              <a:rPr lang="zh-CN" altLang="zh-CN" sz="900" dirty="0"/>
              <a:t> </a:t>
            </a:r>
            <a:endParaRPr kumimoji="1" lang="zh-CN" altLang="en-US" sz="9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464" name="Google Shape;464;p37"/>
          <p:cNvPicPr preferRelativeResize="0"/>
          <p:nvPr/>
        </p:nvPicPr>
        <p:blipFill rotWithShape="1">
          <a:blip r:embed="rId3">
            <a:alphaModFix/>
          </a:blip>
          <a:srcRect/>
          <a:stretch/>
        </p:blipFill>
        <p:spPr>
          <a:xfrm>
            <a:off x="0" y="-75134"/>
            <a:ext cx="12192000" cy="853440"/>
          </a:xfrm>
          <a:prstGeom prst="rect">
            <a:avLst/>
          </a:prstGeom>
          <a:noFill/>
          <a:ln>
            <a:noFill/>
          </a:ln>
        </p:spPr>
      </p:pic>
      <p:cxnSp>
        <p:nvCxnSpPr>
          <p:cNvPr id="465" name="Google Shape;465;p37"/>
          <p:cNvCxnSpPr/>
          <p:nvPr/>
        </p:nvCxnSpPr>
        <p:spPr>
          <a:xfrm rot="10800000" flipH="1">
            <a:off x="129546" y="1452652"/>
            <a:ext cx="11125200" cy="50800"/>
          </a:xfrm>
          <a:prstGeom prst="straightConnector1">
            <a:avLst/>
          </a:prstGeom>
          <a:noFill/>
          <a:ln w="63500" cap="flat" cmpd="thinThick">
            <a:solidFill>
              <a:schemeClr val="accent2"/>
            </a:solidFill>
            <a:prstDash val="solid"/>
            <a:miter lim="800000"/>
            <a:headEnd type="none" w="sm" len="sm"/>
            <a:tailEnd type="none" w="sm" len="sm"/>
          </a:ln>
        </p:spPr>
      </p:cxnSp>
      <p:sp>
        <p:nvSpPr>
          <p:cNvPr id="466" name="Google Shape;466;p37"/>
          <p:cNvSpPr txBox="1"/>
          <p:nvPr/>
        </p:nvSpPr>
        <p:spPr>
          <a:xfrm>
            <a:off x="246008" y="1690845"/>
            <a:ext cx="11661900" cy="1632458"/>
          </a:xfrm>
          <a:prstGeom prst="rect">
            <a:avLst/>
          </a:prstGeom>
          <a:noFill/>
          <a:ln>
            <a:noFill/>
          </a:ln>
        </p:spPr>
        <p:txBody>
          <a:bodyPr spcFirstLastPara="1" wrap="square" lIns="91425" tIns="45700" rIns="91425" bIns="45700" anchor="t" anchorCtr="0">
            <a:spAutoFit/>
          </a:bodyPr>
          <a:lstStyle/>
          <a:p>
            <a:pPr marL="0" marR="0" lvl="0" indent="0" algn="l" rtl="0">
              <a:lnSpc>
                <a:spcPct val="138888"/>
              </a:lnSpc>
              <a:spcBef>
                <a:spcPts val="0"/>
              </a:spcBef>
              <a:spcAft>
                <a:spcPts val="0"/>
              </a:spcAft>
              <a:buNone/>
            </a:pPr>
            <a:r>
              <a:rPr lang="fr-FR" sz="1800" dirty="0">
                <a:solidFill>
                  <a:srgbClr val="0070C0"/>
                </a:solidFill>
                <a:latin typeface="Open Sans"/>
                <a:ea typeface="Open Sans"/>
                <a:cs typeface="Open Sans"/>
                <a:sym typeface="Open Sans"/>
              </a:rPr>
              <a:t>(2) Technologie de conservation chimique : l'utilisation de 1,5 % de </a:t>
            </a:r>
            <a:r>
              <a:rPr lang="fr-FR" sz="1800" dirty="0" err="1">
                <a:solidFill>
                  <a:srgbClr val="0070C0"/>
                </a:solidFill>
                <a:latin typeface="Open Sans"/>
                <a:ea typeface="Open Sans"/>
                <a:cs typeface="Open Sans"/>
                <a:sym typeface="Open Sans"/>
              </a:rPr>
              <a:t>chitosane</a:t>
            </a:r>
            <a:r>
              <a:rPr lang="fr-FR" sz="1800" dirty="0">
                <a:solidFill>
                  <a:srgbClr val="0070C0"/>
                </a:solidFill>
                <a:latin typeface="Open Sans"/>
                <a:ea typeface="Open Sans"/>
                <a:cs typeface="Open Sans"/>
                <a:sym typeface="Open Sans"/>
              </a:rPr>
              <a:t> + 0,15 % d'acide citrique + 0,25 % de solution de chlorure de calcium pendant 10 min peut améliorer la capacité de piégeage des ROS des pommes de terre fraîches, de manière à prolonger efficacement la période de stockage après récolte des pommes de terre fraîches et à retarder la survenue de PPD.</a:t>
            </a:r>
            <a:endParaRPr lang="fr-FR" dirty="0"/>
          </a:p>
        </p:txBody>
      </p:sp>
      <p:pic>
        <p:nvPicPr>
          <p:cNvPr id="467" name="Google Shape;467;p37"/>
          <p:cNvPicPr preferRelativeResize="0"/>
          <p:nvPr/>
        </p:nvPicPr>
        <p:blipFill rotWithShape="1">
          <a:blip r:embed="rId4">
            <a:alphaModFix/>
          </a:blip>
          <a:srcRect/>
          <a:stretch/>
        </p:blipFill>
        <p:spPr>
          <a:xfrm>
            <a:off x="129546" y="3492340"/>
            <a:ext cx="3980125" cy="2890859"/>
          </a:xfrm>
          <a:prstGeom prst="rect">
            <a:avLst/>
          </a:prstGeom>
          <a:noFill/>
          <a:ln>
            <a:noFill/>
          </a:ln>
        </p:spPr>
      </p:pic>
      <p:pic>
        <p:nvPicPr>
          <p:cNvPr id="468" name="Google Shape;468;p37"/>
          <p:cNvPicPr preferRelativeResize="0"/>
          <p:nvPr/>
        </p:nvPicPr>
        <p:blipFill rotWithShape="1">
          <a:blip r:embed="rId5">
            <a:alphaModFix/>
          </a:blip>
          <a:srcRect/>
          <a:stretch/>
        </p:blipFill>
        <p:spPr>
          <a:xfrm>
            <a:off x="4226118" y="3492340"/>
            <a:ext cx="4033011" cy="2890859"/>
          </a:xfrm>
          <a:prstGeom prst="rect">
            <a:avLst/>
          </a:prstGeom>
          <a:noFill/>
          <a:ln>
            <a:noFill/>
          </a:ln>
        </p:spPr>
      </p:pic>
      <p:pic>
        <p:nvPicPr>
          <p:cNvPr id="469" name="Google Shape;469;p37"/>
          <p:cNvPicPr preferRelativeResize="0"/>
          <p:nvPr/>
        </p:nvPicPr>
        <p:blipFill rotWithShape="1">
          <a:blip r:embed="rId6">
            <a:alphaModFix/>
          </a:blip>
          <a:srcRect/>
          <a:stretch/>
        </p:blipFill>
        <p:spPr>
          <a:xfrm>
            <a:off x="8375576" y="3492340"/>
            <a:ext cx="3766805" cy="2890859"/>
          </a:xfrm>
          <a:prstGeom prst="rect">
            <a:avLst/>
          </a:prstGeom>
          <a:noFill/>
          <a:ln>
            <a:noFill/>
          </a:ln>
        </p:spPr>
      </p:pic>
      <p:sp>
        <p:nvSpPr>
          <p:cNvPr id="470" name="Google Shape;470;p37"/>
          <p:cNvSpPr txBox="1"/>
          <p:nvPr/>
        </p:nvSpPr>
        <p:spPr>
          <a:xfrm>
            <a:off x="129546" y="847845"/>
            <a:ext cx="13099955" cy="69834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70C0"/>
              </a:buClr>
              <a:buSzPts val="2400"/>
              <a:buFont typeface="Open Sans"/>
              <a:buNone/>
            </a:pPr>
            <a:r>
              <a:rPr lang="en-US" sz="2400" b="1">
                <a:solidFill>
                  <a:srgbClr val="0070C0"/>
                </a:solidFill>
                <a:latin typeface="Open Sans"/>
                <a:ea typeface="Open Sans"/>
                <a:cs typeface="Open Sans"/>
                <a:sym typeface="Open Sans"/>
              </a:rPr>
              <a:t>Technologies de réduction des pertes après récolte</a:t>
            </a:r>
            <a:endParaRPr sz="2400" b="1">
              <a:solidFill>
                <a:srgbClr val="0070C0"/>
              </a:solidFill>
              <a:latin typeface="Open Sans"/>
              <a:ea typeface="Open Sans"/>
              <a:cs typeface="Open Sans"/>
              <a:sym typeface="Open Sans"/>
            </a:endParaRPr>
          </a:p>
          <a:p>
            <a:pPr marL="0" marR="0" lvl="0" indent="0" algn="l" rtl="0">
              <a:lnSpc>
                <a:spcPct val="90000"/>
              </a:lnSpc>
              <a:spcBef>
                <a:spcPts val="0"/>
              </a:spcBef>
              <a:spcAft>
                <a:spcPts val="0"/>
              </a:spcAft>
              <a:buClr>
                <a:srgbClr val="0070C0"/>
              </a:buClr>
              <a:buSzPts val="2400"/>
              <a:buFont typeface="Open Sans"/>
              <a:buNone/>
            </a:pPr>
            <a:endParaRPr sz="2400" b="1">
              <a:solidFill>
                <a:srgbClr val="0070C0"/>
              </a:solidFill>
              <a:latin typeface="Open Sans"/>
              <a:ea typeface="Open Sans"/>
              <a:cs typeface="Open Sans"/>
              <a:sym typeface="Open Sans"/>
            </a:endParaRPr>
          </a:p>
        </p:txBody>
      </p:sp>
      <p:sp>
        <p:nvSpPr>
          <p:cNvPr id="2" name="文本框 1">
            <a:extLst>
              <a:ext uri="{FF2B5EF4-FFF2-40B4-BE49-F238E27FC236}">
                <a16:creationId xmlns:a16="http://schemas.microsoft.com/office/drawing/2014/main" id="{E41E237F-D0ED-B047-9F19-087014176CA6}"/>
              </a:ext>
            </a:extLst>
          </p:cNvPr>
          <p:cNvSpPr txBox="1"/>
          <p:nvPr/>
        </p:nvSpPr>
        <p:spPr>
          <a:xfrm>
            <a:off x="132666" y="4795680"/>
            <a:ext cx="338554" cy="1596886"/>
          </a:xfrm>
          <a:prstGeom prst="rect">
            <a:avLst/>
          </a:prstGeom>
          <a:solidFill>
            <a:srgbClr val="FFFFFF"/>
          </a:solidFill>
        </p:spPr>
        <p:txBody>
          <a:bodyPr vert="vert270" wrap="square" rtlCol="0">
            <a:spAutoFit/>
          </a:bodyPr>
          <a:lstStyle/>
          <a:p>
            <a:r>
              <a:rPr lang="fr-FR" altLang="zh-CN" sz="1000" dirty="0"/>
              <a:t>Activité enzymatique POD</a:t>
            </a:r>
            <a:r>
              <a:rPr lang="zh-CN" altLang="zh-CN" sz="1000" dirty="0"/>
              <a:t> </a:t>
            </a:r>
            <a:endParaRPr kumimoji="1" lang="zh-CN" altLang="en-US" sz="1000" dirty="0"/>
          </a:p>
        </p:txBody>
      </p:sp>
      <p:sp>
        <p:nvSpPr>
          <p:cNvPr id="10" name="文本框 9">
            <a:extLst>
              <a:ext uri="{FF2B5EF4-FFF2-40B4-BE49-F238E27FC236}">
                <a16:creationId xmlns:a16="http://schemas.microsoft.com/office/drawing/2014/main" id="{D1C69B69-5FE5-9449-ABED-5B7B57F51670}"/>
              </a:ext>
            </a:extLst>
          </p:cNvPr>
          <p:cNvSpPr txBox="1"/>
          <p:nvPr/>
        </p:nvSpPr>
        <p:spPr>
          <a:xfrm>
            <a:off x="4185553" y="4833780"/>
            <a:ext cx="338554" cy="1596886"/>
          </a:xfrm>
          <a:prstGeom prst="rect">
            <a:avLst/>
          </a:prstGeom>
          <a:solidFill>
            <a:srgbClr val="FFFFFF"/>
          </a:solidFill>
        </p:spPr>
        <p:txBody>
          <a:bodyPr vert="vert270" wrap="square" rtlCol="0">
            <a:spAutoFit/>
          </a:bodyPr>
          <a:lstStyle/>
          <a:p>
            <a:r>
              <a:rPr lang="fr-FR" altLang="zh-CN" sz="1000" dirty="0"/>
              <a:t>Activité enzymatique </a:t>
            </a:r>
            <a:r>
              <a:rPr lang="en-US" altLang="zh-CN" sz="1000" dirty="0"/>
              <a:t>S</a:t>
            </a:r>
            <a:r>
              <a:rPr lang="fr-FR" altLang="zh-CN" sz="1000" dirty="0"/>
              <a:t>OD</a:t>
            </a:r>
            <a:r>
              <a:rPr lang="zh-CN" altLang="zh-CN" sz="1000" dirty="0"/>
              <a:t> </a:t>
            </a:r>
            <a:endParaRPr kumimoji="1" lang="zh-CN" altLang="en-US" sz="1000" dirty="0"/>
          </a:p>
        </p:txBody>
      </p:sp>
      <p:sp>
        <p:nvSpPr>
          <p:cNvPr id="3" name="文本框 2">
            <a:extLst>
              <a:ext uri="{FF2B5EF4-FFF2-40B4-BE49-F238E27FC236}">
                <a16:creationId xmlns:a16="http://schemas.microsoft.com/office/drawing/2014/main" id="{8B1BE35A-88D9-B54A-9D8C-D8B796A105F8}"/>
              </a:ext>
            </a:extLst>
          </p:cNvPr>
          <p:cNvSpPr txBox="1"/>
          <p:nvPr/>
        </p:nvSpPr>
        <p:spPr>
          <a:xfrm>
            <a:off x="1268242" y="6129283"/>
            <a:ext cx="2257425" cy="253916"/>
          </a:xfrm>
          <a:prstGeom prst="rect">
            <a:avLst/>
          </a:prstGeom>
          <a:solidFill>
            <a:schemeClr val="lt1"/>
          </a:solidFill>
        </p:spPr>
        <p:txBody>
          <a:bodyPr wrap="square" rtlCol="0">
            <a:spAutoFit/>
          </a:bodyPr>
          <a:lstStyle/>
          <a:p>
            <a:r>
              <a:rPr lang="fr-FR" altLang="zh-CN" sz="1050" dirty="0"/>
              <a:t>Période de stockage</a:t>
            </a:r>
            <a:endParaRPr kumimoji="1" lang="zh-CN" altLang="en-US" sz="1050" dirty="0"/>
          </a:p>
        </p:txBody>
      </p:sp>
      <p:sp>
        <p:nvSpPr>
          <p:cNvPr id="12" name="文本框 11">
            <a:extLst>
              <a:ext uri="{FF2B5EF4-FFF2-40B4-BE49-F238E27FC236}">
                <a16:creationId xmlns:a16="http://schemas.microsoft.com/office/drawing/2014/main" id="{4FC4C981-172B-4745-811A-83576ACB162F}"/>
              </a:ext>
            </a:extLst>
          </p:cNvPr>
          <p:cNvSpPr txBox="1"/>
          <p:nvPr/>
        </p:nvSpPr>
        <p:spPr>
          <a:xfrm>
            <a:off x="5609405" y="6157487"/>
            <a:ext cx="2257425" cy="253916"/>
          </a:xfrm>
          <a:prstGeom prst="rect">
            <a:avLst/>
          </a:prstGeom>
          <a:solidFill>
            <a:schemeClr val="lt1"/>
          </a:solidFill>
        </p:spPr>
        <p:txBody>
          <a:bodyPr wrap="square" rtlCol="0">
            <a:spAutoFit/>
          </a:bodyPr>
          <a:lstStyle/>
          <a:p>
            <a:r>
              <a:rPr lang="fr-FR" altLang="zh-CN" sz="1050" dirty="0"/>
              <a:t>Période de stockage</a:t>
            </a:r>
            <a:endParaRPr kumimoji="1" lang="fr-FR" altLang="zh-CN" sz="1050" dirty="0"/>
          </a:p>
        </p:txBody>
      </p:sp>
      <p:sp>
        <p:nvSpPr>
          <p:cNvPr id="13" name="文本框 12">
            <a:extLst>
              <a:ext uri="{FF2B5EF4-FFF2-40B4-BE49-F238E27FC236}">
                <a16:creationId xmlns:a16="http://schemas.microsoft.com/office/drawing/2014/main" id="{5A93E527-ACC7-D146-A58A-FE9A24F211CF}"/>
              </a:ext>
            </a:extLst>
          </p:cNvPr>
          <p:cNvSpPr txBox="1"/>
          <p:nvPr/>
        </p:nvSpPr>
        <p:spPr>
          <a:xfrm>
            <a:off x="9393067" y="6176750"/>
            <a:ext cx="2257425" cy="253916"/>
          </a:xfrm>
          <a:prstGeom prst="rect">
            <a:avLst/>
          </a:prstGeom>
          <a:solidFill>
            <a:schemeClr val="lt1"/>
          </a:solidFill>
        </p:spPr>
        <p:txBody>
          <a:bodyPr wrap="square" rtlCol="0">
            <a:spAutoFit/>
          </a:bodyPr>
          <a:lstStyle/>
          <a:p>
            <a:r>
              <a:rPr lang="fr-FR" altLang="zh-CN" sz="1050" dirty="0"/>
              <a:t>Période de stockage</a:t>
            </a:r>
            <a:endParaRPr kumimoji="1" lang="zh-CN" altLang="en-US" sz="1050" dirty="0"/>
          </a:p>
        </p:txBody>
      </p:sp>
      <p:sp>
        <p:nvSpPr>
          <p:cNvPr id="4" name="文本框 3">
            <a:extLst>
              <a:ext uri="{FF2B5EF4-FFF2-40B4-BE49-F238E27FC236}">
                <a16:creationId xmlns:a16="http://schemas.microsoft.com/office/drawing/2014/main" id="{92A0332E-C099-634F-BE83-FFA70ACE1C51}"/>
              </a:ext>
            </a:extLst>
          </p:cNvPr>
          <p:cNvSpPr txBox="1"/>
          <p:nvPr/>
        </p:nvSpPr>
        <p:spPr>
          <a:xfrm>
            <a:off x="1989004" y="5282238"/>
            <a:ext cx="738025" cy="246221"/>
          </a:xfrm>
          <a:prstGeom prst="rect">
            <a:avLst/>
          </a:prstGeom>
          <a:solidFill>
            <a:schemeClr val="lt1"/>
          </a:solidFill>
        </p:spPr>
        <p:txBody>
          <a:bodyPr wrap="square" rtlCol="0">
            <a:spAutoFit/>
          </a:bodyPr>
          <a:lstStyle/>
          <a:p>
            <a:r>
              <a:rPr lang="fr-FR" altLang="zh-CN" sz="500" dirty="0"/>
              <a:t>Agent de conservation</a:t>
            </a:r>
            <a:r>
              <a:rPr lang="zh-CN" altLang="zh-CN" sz="500" dirty="0"/>
              <a:t> </a:t>
            </a:r>
            <a:r>
              <a:rPr lang="en-US" altLang="zh-CN" sz="500" dirty="0"/>
              <a:t>A</a:t>
            </a:r>
            <a:endParaRPr kumimoji="1" lang="zh-CN" altLang="en-US" sz="500" dirty="0"/>
          </a:p>
        </p:txBody>
      </p:sp>
      <p:sp>
        <p:nvSpPr>
          <p:cNvPr id="15" name="文本框 14">
            <a:extLst>
              <a:ext uri="{FF2B5EF4-FFF2-40B4-BE49-F238E27FC236}">
                <a16:creationId xmlns:a16="http://schemas.microsoft.com/office/drawing/2014/main" id="{BA066AD0-7F98-954A-A32E-C82011FF444E}"/>
              </a:ext>
            </a:extLst>
          </p:cNvPr>
          <p:cNvSpPr txBox="1"/>
          <p:nvPr/>
        </p:nvSpPr>
        <p:spPr>
          <a:xfrm>
            <a:off x="3331081" y="5258336"/>
            <a:ext cx="738025" cy="246221"/>
          </a:xfrm>
          <a:prstGeom prst="rect">
            <a:avLst/>
          </a:prstGeom>
          <a:solidFill>
            <a:schemeClr val="lt1"/>
          </a:solidFill>
        </p:spPr>
        <p:txBody>
          <a:bodyPr wrap="square" rtlCol="0">
            <a:spAutoFit/>
          </a:bodyPr>
          <a:lstStyle/>
          <a:p>
            <a:r>
              <a:rPr lang="fr-FR" altLang="zh-CN" sz="500" dirty="0"/>
              <a:t>Agent de conservation</a:t>
            </a:r>
            <a:r>
              <a:rPr lang="zh-CN" altLang="zh-CN" sz="500" dirty="0"/>
              <a:t> </a:t>
            </a:r>
            <a:r>
              <a:rPr lang="en-US" altLang="zh-CN" sz="500" dirty="0"/>
              <a:t>B</a:t>
            </a:r>
            <a:endParaRPr kumimoji="1" lang="zh-CN" altLang="en-US" sz="500" dirty="0"/>
          </a:p>
        </p:txBody>
      </p:sp>
      <p:sp>
        <p:nvSpPr>
          <p:cNvPr id="16" name="文本框 15">
            <a:extLst>
              <a:ext uri="{FF2B5EF4-FFF2-40B4-BE49-F238E27FC236}">
                <a16:creationId xmlns:a16="http://schemas.microsoft.com/office/drawing/2014/main" id="{BFE8923B-2AE3-FB41-A152-6BBD8103C764}"/>
              </a:ext>
            </a:extLst>
          </p:cNvPr>
          <p:cNvSpPr txBox="1"/>
          <p:nvPr/>
        </p:nvSpPr>
        <p:spPr>
          <a:xfrm>
            <a:off x="1991572" y="5528459"/>
            <a:ext cx="738025" cy="246221"/>
          </a:xfrm>
          <a:prstGeom prst="rect">
            <a:avLst/>
          </a:prstGeom>
          <a:solidFill>
            <a:schemeClr val="lt1"/>
          </a:solidFill>
        </p:spPr>
        <p:txBody>
          <a:bodyPr wrap="square" rtlCol="0">
            <a:spAutoFit/>
          </a:bodyPr>
          <a:lstStyle/>
          <a:p>
            <a:r>
              <a:rPr lang="fr-FR" altLang="zh-CN" sz="500" dirty="0"/>
              <a:t>Agent de conservation</a:t>
            </a:r>
            <a:r>
              <a:rPr lang="zh-CN" altLang="zh-CN" sz="500" dirty="0"/>
              <a:t> </a:t>
            </a:r>
            <a:r>
              <a:rPr lang="en-US" altLang="zh-CN" sz="500" dirty="0"/>
              <a:t>C</a:t>
            </a:r>
            <a:endParaRPr kumimoji="1" lang="zh-CN" altLang="en-US" sz="500" dirty="0"/>
          </a:p>
        </p:txBody>
      </p:sp>
      <p:sp>
        <p:nvSpPr>
          <p:cNvPr id="17" name="文本框 16">
            <a:extLst>
              <a:ext uri="{FF2B5EF4-FFF2-40B4-BE49-F238E27FC236}">
                <a16:creationId xmlns:a16="http://schemas.microsoft.com/office/drawing/2014/main" id="{6CFB637A-BEA3-9E4F-BFB8-687A480DF248}"/>
              </a:ext>
            </a:extLst>
          </p:cNvPr>
          <p:cNvSpPr txBox="1"/>
          <p:nvPr/>
        </p:nvSpPr>
        <p:spPr>
          <a:xfrm>
            <a:off x="5370379" y="3492340"/>
            <a:ext cx="738025" cy="246221"/>
          </a:xfrm>
          <a:prstGeom prst="rect">
            <a:avLst/>
          </a:prstGeom>
          <a:solidFill>
            <a:schemeClr val="lt1"/>
          </a:solidFill>
        </p:spPr>
        <p:txBody>
          <a:bodyPr wrap="square" rtlCol="0">
            <a:spAutoFit/>
          </a:bodyPr>
          <a:lstStyle/>
          <a:p>
            <a:r>
              <a:rPr lang="fr-FR" altLang="zh-CN" sz="500" dirty="0"/>
              <a:t>Agent de conservation</a:t>
            </a:r>
            <a:r>
              <a:rPr lang="zh-CN" altLang="zh-CN" sz="500" dirty="0"/>
              <a:t> </a:t>
            </a:r>
            <a:r>
              <a:rPr lang="en-US" altLang="zh-CN" sz="500" dirty="0"/>
              <a:t>A</a:t>
            </a:r>
            <a:endParaRPr kumimoji="1" lang="zh-CN" altLang="en-US" sz="500" dirty="0"/>
          </a:p>
        </p:txBody>
      </p:sp>
      <p:sp>
        <p:nvSpPr>
          <p:cNvPr id="18" name="文本框 17">
            <a:extLst>
              <a:ext uri="{FF2B5EF4-FFF2-40B4-BE49-F238E27FC236}">
                <a16:creationId xmlns:a16="http://schemas.microsoft.com/office/drawing/2014/main" id="{A497CAE3-DA04-7043-A1AA-07FE7C101C48}"/>
              </a:ext>
            </a:extLst>
          </p:cNvPr>
          <p:cNvSpPr txBox="1"/>
          <p:nvPr/>
        </p:nvSpPr>
        <p:spPr>
          <a:xfrm>
            <a:off x="6814754" y="3492340"/>
            <a:ext cx="738025" cy="246221"/>
          </a:xfrm>
          <a:prstGeom prst="rect">
            <a:avLst/>
          </a:prstGeom>
          <a:solidFill>
            <a:schemeClr val="lt1"/>
          </a:solidFill>
        </p:spPr>
        <p:txBody>
          <a:bodyPr wrap="square" rtlCol="0">
            <a:spAutoFit/>
          </a:bodyPr>
          <a:lstStyle/>
          <a:p>
            <a:r>
              <a:rPr lang="fr-FR" altLang="zh-CN" sz="500" dirty="0"/>
              <a:t>Agent de conservation</a:t>
            </a:r>
            <a:r>
              <a:rPr lang="zh-CN" altLang="zh-CN" sz="500" dirty="0"/>
              <a:t> </a:t>
            </a:r>
            <a:r>
              <a:rPr lang="en-US" altLang="zh-CN" sz="500" dirty="0"/>
              <a:t>B</a:t>
            </a:r>
            <a:endParaRPr kumimoji="1" lang="zh-CN" altLang="en-US" sz="500" dirty="0"/>
          </a:p>
        </p:txBody>
      </p:sp>
      <p:sp>
        <p:nvSpPr>
          <p:cNvPr id="19" name="文本框 18">
            <a:extLst>
              <a:ext uri="{FF2B5EF4-FFF2-40B4-BE49-F238E27FC236}">
                <a16:creationId xmlns:a16="http://schemas.microsoft.com/office/drawing/2014/main" id="{00660251-8BB5-CA40-9F7B-002ED2A488B7}"/>
              </a:ext>
            </a:extLst>
          </p:cNvPr>
          <p:cNvSpPr txBox="1"/>
          <p:nvPr/>
        </p:nvSpPr>
        <p:spPr>
          <a:xfrm>
            <a:off x="5370379" y="3799268"/>
            <a:ext cx="738025" cy="246221"/>
          </a:xfrm>
          <a:prstGeom prst="rect">
            <a:avLst/>
          </a:prstGeom>
          <a:solidFill>
            <a:schemeClr val="lt1"/>
          </a:solidFill>
        </p:spPr>
        <p:txBody>
          <a:bodyPr wrap="square" rtlCol="0">
            <a:spAutoFit/>
          </a:bodyPr>
          <a:lstStyle/>
          <a:p>
            <a:r>
              <a:rPr lang="fr-FR" altLang="zh-CN" sz="500" dirty="0"/>
              <a:t>Agent de conservation</a:t>
            </a:r>
            <a:r>
              <a:rPr lang="zh-CN" altLang="zh-CN" sz="500" dirty="0"/>
              <a:t> </a:t>
            </a:r>
            <a:r>
              <a:rPr lang="en-US" altLang="zh-CN" sz="500" dirty="0"/>
              <a:t>C</a:t>
            </a:r>
            <a:endParaRPr kumimoji="1" lang="zh-CN" altLang="en-US" sz="500" dirty="0"/>
          </a:p>
        </p:txBody>
      </p:sp>
      <p:sp>
        <p:nvSpPr>
          <p:cNvPr id="20" name="文本框 19">
            <a:extLst>
              <a:ext uri="{FF2B5EF4-FFF2-40B4-BE49-F238E27FC236}">
                <a16:creationId xmlns:a16="http://schemas.microsoft.com/office/drawing/2014/main" id="{625197B2-2EEB-E34B-B3DB-7271BDC2FE6E}"/>
              </a:ext>
            </a:extLst>
          </p:cNvPr>
          <p:cNvSpPr txBox="1"/>
          <p:nvPr/>
        </p:nvSpPr>
        <p:spPr>
          <a:xfrm>
            <a:off x="9403390" y="3560520"/>
            <a:ext cx="738025" cy="246221"/>
          </a:xfrm>
          <a:prstGeom prst="rect">
            <a:avLst/>
          </a:prstGeom>
          <a:solidFill>
            <a:schemeClr val="lt1"/>
          </a:solidFill>
        </p:spPr>
        <p:txBody>
          <a:bodyPr wrap="square" rtlCol="0">
            <a:spAutoFit/>
          </a:bodyPr>
          <a:lstStyle/>
          <a:p>
            <a:r>
              <a:rPr lang="fr-FR" altLang="zh-CN" sz="500" dirty="0"/>
              <a:t>Agent de conservation</a:t>
            </a:r>
            <a:r>
              <a:rPr lang="zh-CN" altLang="zh-CN" sz="500" dirty="0"/>
              <a:t> </a:t>
            </a:r>
            <a:r>
              <a:rPr lang="en-US" altLang="zh-CN" sz="500" dirty="0"/>
              <a:t>A</a:t>
            </a:r>
            <a:endParaRPr kumimoji="1" lang="zh-CN" altLang="en-US" sz="500" dirty="0"/>
          </a:p>
        </p:txBody>
      </p:sp>
      <p:sp>
        <p:nvSpPr>
          <p:cNvPr id="21" name="文本框 20">
            <a:extLst>
              <a:ext uri="{FF2B5EF4-FFF2-40B4-BE49-F238E27FC236}">
                <a16:creationId xmlns:a16="http://schemas.microsoft.com/office/drawing/2014/main" id="{367CA2D9-A229-8F4A-9555-F254BDD43A3C}"/>
              </a:ext>
            </a:extLst>
          </p:cNvPr>
          <p:cNvSpPr txBox="1"/>
          <p:nvPr/>
        </p:nvSpPr>
        <p:spPr>
          <a:xfrm>
            <a:off x="10812400" y="3520345"/>
            <a:ext cx="738025" cy="246221"/>
          </a:xfrm>
          <a:prstGeom prst="rect">
            <a:avLst/>
          </a:prstGeom>
          <a:solidFill>
            <a:schemeClr val="lt1"/>
          </a:solidFill>
        </p:spPr>
        <p:txBody>
          <a:bodyPr wrap="square" rtlCol="0">
            <a:spAutoFit/>
          </a:bodyPr>
          <a:lstStyle/>
          <a:p>
            <a:r>
              <a:rPr lang="fr-FR" altLang="zh-CN" sz="500" dirty="0"/>
              <a:t>Agent de conservation</a:t>
            </a:r>
            <a:r>
              <a:rPr lang="zh-CN" altLang="zh-CN" sz="500" dirty="0"/>
              <a:t> </a:t>
            </a:r>
            <a:r>
              <a:rPr lang="en-US" altLang="zh-CN" sz="500" dirty="0"/>
              <a:t>B</a:t>
            </a:r>
            <a:endParaRPr kumimoji="1" lang="zh-CN" altLang="en-US" sz="500" dirty="0"/>
          </a:p>
        </p:txBody>
      </p:sp>
      <p:sp>
        <p:nvSpPr>
          <p:cNvPr id="22" name="文本框 21">
            <a:extLst>
              <a:ext uri="{FF2B5EF4-FFF2-40B4-BE49-F238E27FC236}">
                <a16:creationId xmlns:a16="http://schemas.microsoft.com/office/drawing/2014/main" id="{8C638EBE-E09E-1246-856D-D9AEAA0AA1FC}"/>
              </a:ext>
            </a:extLst>
          </p:cNvPr>
          <p:cNvSpPr txBox="1"/>
          <p:nvPr/>
        </p:nvSpPr>
        <p:spPr>
          <a:xfrm>
            <a:off x="9442827" y="3806741"/>
            <a:ext cx="738025" cy="246221"/>
          </a:xfrm>
          <a:prstGeom prst="rect">
            <a:avLst/>
          </a:prstGeom>
          <a:solidFill>
            <a:schemeClr val="lt1"/>
          </a:solidFill>
        </p:spPr>
        <p:txBody>
          <a:bodyPr wrap="square" rtlCol="0">
            <a:spAutoFit/>
          </a:bodyPr>
          <a:lstStyle/>
          <a:p>
            <a:r>
              <a:rPr lang="fr-FR" altLang="zh-CN" sz="500" dirty="0"/>
              <a:t>Agent de conservation</a:t>
            </a:r>
            <a:r>
              <a:rPr lang="zh-CN" altLang="zh-CN" sz="500" dirty="0"/>
              <a:t> </a:t>
            </a:r>
            <a:r>
              <a:rPr lang="en-US" altLang="zh-CN" sz="500" dirty="0"/>
              <a:t>C</a:t>
            </a:r>
            <a:endParaRPr kumimoji="1" lang="zh-CN" altLang="en-US" sz="5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pic>
        <p:nvPicPr>
          <p:cNvPr id="475" name="Google Shape;475;p38"/>
          <p:cNvPicPr preferRelativeResize="0"/>
          <p:nvPr/>
        </p:nvPicPr>
        <p:blipFill rotWithShape="1">
          <a:blip r:embed="rId3">
            <a:alphaModFix/>
          </a:blip>
          <a:srcRect/>
          <a:stretch/>
        </p:blipFill>
        <p:spPr>
          <a:xfrm>
            <a:off x="0" y="23063"/>
            <a:ext cx="12192000" cy="853440"/>
          </a:xfrm>
          <a:prstGeom prst="rect">
            <a:avLst/>
          </a:prstGeom>
          <a:noFill/>
          <a:ln>
            <a:noFill/>
          </a:ln>
        </p:spPr>
      </p:pic>
      <p:cxnSp>
        <p:nvCxnSpPr>
          <p:cNvPr id="476" name="Google Shape;476;p38"/>
          <p:cNvCxnSpPr/>
          <p:nvPr/>
        </p:nvCxnSpPr>
        <p:spPr>
          <a:xfrm rot="10800000" flipH="1">
            <a:off x="129546" y="1438852"/>
            <a:ext cx="11125200" cy="50800"/>
          </a:xfrm>
          <a:prstGeom prst="straightConnector1">
            <a:avLst/>
          </a:prstGeom>
          <a:noFill/>
          <a:ln w="63500" cap="flat" cmpd="thinThick">
            <a:solidFill>
              <a:schemeClr val="accent2"/>
            </a:solidFill>
            <a:prstDash val="solid"/>
            <a:miter lim="800000"/>
            <a:headEnd type="none" w="sm" len="sm"/>
            <a:tailEnd type="none" w="sm" len="sm"/>
          </a:ln>
        </p:spPr>
      </p:cxnSp>
      <p:sp>
        <p:nvSpPr>
          <p:cNvPr id="477" name="Google Shape;477;p38"/>
          <p:cNvSpPr txBox="1"/>
          <p:nvPr/>
        </p:nvSpPr>
        <p:spPr>
          <a:xfrm>
            <a:off x="129546" y="1541953"/>
            <a:ext cx="7625080" cy="502702"/>
          </a:xfrm>
          <a:prstGeom prst="rect">
            <a:avLst/>
          </a:prstGeom>
          <a:noFill/>
          <a:ln>
            <a:noFill/>
          </a:ln>
        </p:spPr>
        <p:txBody>
          <a:bodyPr spcFirstLastPara="1" wrap="square" lIns="91425" tIns="45700" rIns="91425" bIns="45700" anchor="t" anchorCtr="0">
            <a:spAutoFit/>
          </a:bodyPr>
          <a:lstStyle/>
          <a:p>
            <a:pPr marL="0" marR="0" lvl="0" indent="0" algn="l" rtl="0">
              <a:lnSpc>
                <a:spcPct val="114285"/>
              </a:lnSpc>
              <a:spcBef>
                <a:spcPts val="0"/>
              </a:spcBef>
              <a:spcAft>
                <a:spcPts val="0"/>
              </a:spcAft>
              <a:buNone/>
            </a:pPr>
            <a:endParaRPr sz="2800">
              <a:solidFill>
                <a:srgbClr val="0070C0"/>
              </a:solidFill>
              <a:latin typeface="Open Sans"/>
              <a:ea typeface="Open Sans"/>
              <a:cs typeface="Open Sans"/>
              <a:sym typeface="Open Sans"/>
            </a:endParaRPr>
          </a:p>
        </p:txBody>
      </p:sp>
      <p:sp>
        <p:nvSpPr>
          <p:cNvPr id="478" name="Google Shape;478;p38"/>
          <p:cNvSpPr txBox="1"/>
          <p:nvPr/>
        </p:nvSpPr>
        <p:spPr>
          <a:xfrm>
            <a:off x="279444" y="1496848"/>
            <a:ext cx="5798100" cy="2031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70C0"/>
                </a:solidFill>
                <a:latin typeface="Open Sans"/>
                <a:ea typeface="Open Sans"/>
                <a:cs typeface="Open Sans"/>
                <a:sym typeface="Open Sans"/>
              </a:rPr>
              <a:t>Technologie de conservation chimique: les pommes de terre fraîches peuvent être conservées pendant 20 jours après avoir été traitées à 98 ℃ avec 10 g/NaCl dans l’eau chaude + une solution antioxydante à 3% de Na2S2O5 pendant 2 minutes pour retarder l'apparition de PPD.</a:t>
            </a:r>
            <a:endParaRPr sz="1800" b="1">
              <a:solidFill>
                <a:srgbClr val="0070C0"/>
              </a:solidFill>
              <a:latin typeface="Open Sans"/>
              <a:ea typeface="Open Sans"/>
              <a:cs typeface="Open Sans"/>
              <a:sym typeface="Open Sans"/>
            </a:endParaRPr>
          </a:p>
        </p:txBody>
      </p:sp>
      <p:pic>
        <p:nvPicPr>
          <p:cNvPr id="479" name="Google Shape;479;p38"/>
          <p:cNvPicPr preferRelativeResize="0"/>
          <p:nvPr/>
        </p:nvPicPr>
        <p:blipFill rotWithShape="1">
          <a:blip r:embed="rId4">
            <a:alphaModFix/>
          </a:blip>
          <a:srcRect/>
          <a:stretch/>
        </p:blipFill>
        <p:spPr>
          <a:xfrm>
            <a:off x="6034632" y="1601649"/>
            <a:ext cx="6021705" cy="2737485"/>
          </a:xfrm>
          <a:prstGeom prst="rect">
            <a:avLst/>
          </a:prstGeom>
          <a:noFill/>
          <a:ln>
            <a:noFill/>
          </a:ln>
        </p:spPr>
      </p:pic>
      <p:pic>
        <p:nvPicPr>
          <p:cNvPr id="480" name="Google Shape;480;p38"/>
          <p:cNvPicPr preferRelativeResize="0"/>
          <p:nvPr/>
        </p:nvPicPr>
        <p:blipFill rotWithShape="1">
          <a:blip r:embed="rId5">
            <a:alphaModFix/>
          </a:blip>
          <a:srcRect/>
          <a:stretch/>
        </p:blipFill>
        <p:spPr>
          <a:xfrm>
            <a:off x="5944462" y="4149090"/>
            <a:ext cx="6111875" cy="2708910"/>
          </a:xfrm>
          <a:prstGeom prst="rect">
            <a:avLst/>
          </a:prstGeom>
          <a:noFill/>
          <a:ln>
            <a:noFill/>
          </a:ln>
        </p:spPr>
      </p:pic>
      <p:pic>
        <p:nvPicPr>
          <p:cNvPr id="481" name="Google Shape;481;p38" descr="图片1"/>
          <p:cNvPicPr preferRelativeResize="0"/>
          <p:nvPr/>
        </p:nvPicPr>
        <p:blipFill rotWithShape="1">
          <a:blip r:embed="rId6">
            <a:alphaModFix/>
          </a:blip>
          <a:srcRect/>
          <a:stretch/>
        </p:blipFill>
        <p:spPr>
          <a:xfrm>
            <a:off x="177392" y="3569726"/>
            <a:ext cx="5857240" cy="3222625"/>
          </a:xfrm>
          <a:prstGeom prst="rect">
            <a:avLst/>
          </a:prstGeom>
          <a:noFill/>
          <a:ln>
            <a:noFill/>
          </a:ln>
          <a:effectLst>
            <a:outerShdw blurRad="190500" algn="tl" rotWithShape="0">
              <a:srgbClr val="000000">
                <a:alpha val="69803"/>
              </a:srgbClr>
            </a:outerShdw>
          </a:effectLst>
        </p:spPr>
      </p:pic>
      <p:sp>
        <p:nvSpPr>
          <p:cNvPr id="482" name="Google Shape;482;p38"/>
          <p:cNvSpPr txBox="1"/>
          <p:nvPr/>
        </p:nvSpPr>
        <p:spPr>
          <a:xfrm>
            <a:off x="279438" y="805112"/>
            <a:ext cx="13099955" cy="69834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70C0"/>
              </a:buClr>
              <a:buSzPts val="2400"/>
              <a:buFont typeface="Open Sans"/>
              <a:buNone/>
            </a:pPr>
            <a:r>
              <a:rPr lang="en-US" sz="2400" b="1">
                <a:solidFill>
                  <a:srgbClr val="0070C0"/>
                </a:solidFill>
                <a:latin typeface="Open Sans"/>
                <a:ea typeface="Open Sans"/>
                <a:cs typeface="Open Sans"/>
                <a:sym typeface="Open Sans"/>
              </a:rPr>
              <a:t>Technologies de réduction des pertes post-récolte </a:t>
            </a:r>
            <a:br>
              <a:rPr lang="en-US" sz="1600" b="1">
                <a:solidFill>
                  <a:schemeClr val="dk1"/>
                </a:solidFill>
                <a:latin typeface="Open Sans"/>
                <a:ea typeface="Open Sans"/>
                <a:cs typeface="Open Sans"/>
                <a:sym typeface="Open Sans"/>
              </a:rPr>
            </a:br>
            <a:r>
              <a:rPr lang="en-US" sz="1600" b="1">
                <a:solidFill>
                  <a:srgbClr val="FF0000"/>
                </a:solidFill>
                <a:latin typeface="Open Sans"/>
                <a:ea typeface="Open Sans"/>
                <a:cs typeface="Open Sans"/>
                <a:sym typeface="Open Sans"/>
              </a:rPr>
              <a:t>(Technologie de conservation de la fraîcheur)</a:t>
            </a:r>
            <a:endParaRPr sz="2000" b="1">
              <a:solidFill>
                <a:srgbClr val="0070C0"/>
              </a:solidFill>
              <a:latin typeface="Open Sans"/>
              <a:ea typeface="Open Sans"/>
              <a:cs typeface="Open Sans"/>
              <a:sym typeface="Open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87" name="Google Shape;487;p39"/>
          <p:cNvPicPr preferRelativeResize="0"/>
          <p:nvPr/>
        </p:nvPicPr>
        <p:blipFill rotWithShape="1">
          <a:blip r:embed="rId3">
            <a:alphaModFix/>
          </a:blip>
          <a:srcRect/>
          <a:stretch/>
        </p:blipFill>
        <p:spPr>
          <a:xfrm>
            <a:off x="0" y="-75134"/>
            <a:ext cx="12192000" cy="853440"/>
          </a:xfrm>
          <a:prstGeom prst="rect">
            <a:avLst/>
          </a:prstGeom>
          <a:noFill/>
          <a:ln>
            <a:noFill/>
          </a:ln>
        </p:spPr>
      </p:pic>
      <p:cxnSp>
        <p:nvCxnSpPr>
          <p:cNvPr id="488" name="Google Shape;488;p39"/>
          <p:cNvCxnSpPr/>
          <p:nvPr/>
        </p:nvCxnSpPr>
        <p:spPr>
          <a:xfrm rot="10800000" flipH="1">
            <a:off x="129546" y="1364078"/>
            <a:ext cx="11125200" cy="50800"/>
          </a:xfrm>
          <a:prstGeom prst="straightConnector1">
            <a:avLst/>
          </a:prstGeom>
          <a:noFill/>
          <a:ln w="63500" cap="flat" cmpd="thinThick">
            <a:solidFill>
              <a:schemeClr val="accent2"/>
            </a:solidFill>
            <a:prstDash val="solid"/>
            <a:miter lim="800000"/>
            <a:headEnd type="none" w="sm" len="sm"/>
            <a:tailEnd type="none" w="sm" len="sm"/>
          </a:ln>
        </p:spPr>
      </p:cxnSp>
      <p:sp>
        <p:nvSpPr>
          <p:cNvPr id="489" name="Google Shape;489;p39"/>
          <p:cNvSpPr txBox="1"/>
          <p:nvPr/>
        </p:nvSpPr>
        <p:spPr>
          <a:xfrm>
            <a:off x="129546" y="1346596"/>
            <a:ext cx="4856700" cy="4002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60000"/>
              </a:lnSpc>
              <a:spcBef>
                <a:spcPts val="0"/>
              </a:spcBef>
              <a:spcAft>
                <a:spcPts val="0"/>
              </a:spcAft>
              <a:buClr>
                <a:srgbClr val="0070C0"/>
              </a:buClr>
              <a:buSzPts val="2000"/>
              <a:buFont typeface="Noto Sans Symbols"/>
              <a:buChar char="◆"/>
            </a:pPr>
            <a:r>
              <a:rPr lang="en-US" sz="2000" u="sng">
                <a:solidFill>
                  <a:srgbClr val="0070C0"/>
                </a:solidFill>
                <a:latin typeface="Open Sans"/>
                <a:ea typeface="Open Sans"/>
                <a:cs typeface="Open Sans"/>
                <a:sym typeface="Open Sans"/>
              </a:rPr>
              <a:t>Comparaison de stockage</a:t>
            </a:r>
            <a:endParaRPr sz="2000">
              <a:solidFill>
                <a:srgbClr val="0070C0"/>
              </a:solidFill>
              <a:latin typeface="Open Sans"/>
              <a:ea typeface="Open Sans"/>
              <a:cs typeface="Open Sans"/>
              <a:sym typeface="Open Sans"/>
            </a:endParaRPr>
          </a:p>
        </p:txBody>
      </p:sp>
      <p:sp>
        <p:nvSpPr>
          <p:cNvPr id="490" name="Google Shape;490;p39"/>
          <p:cNvSpPr txBox="1"/>
          <p:nvPr/>
        </p:nvSpPr>
        <p:spPr>
          <a:xfrm>
            <a:off x="4500081" y="1860970"/>
            <a:ext cx="3770100" cy="48255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500">
                <a:solidFill>
                  <a:srgbClr val="0070C0"/>
                </a:solidFill>
                <a:latin typeface="Open Sans"/>
                <a:ea typeface="Open Sans"/>
                <a:cs typeface="Open Sans"/>
                <a:sym typeface="Open Sans"/>
              </a:rPr>
              <a:t>Conservation au froid du point de congélation</a:t>
            </a:r>
            <a:endParaRPr sz="1300"/>
          </a:p>
          <a:p>
            <a:pPr marL="0" marR="0" lvl="0" indent="0" algn="l" rtl="0">
              <a:lnSpc>
                <a:spcPct val="150000"/>
              </a:lnSpc>
              <a:spcBef>
                <a:spcPts val="0"/>
              </a:spcBef>
              <a:spcAft>
                <a:spcPts val="0"/>
              </a:spcAft>
              <a:buNone/>
            </a:pPr>
            <a:r>
              <a:rPr lang="en-US" sz="1500" b="1">
                <a:solidFill>
                  <a:srgbClr val="0070C0"/>
                </a:solidFill>
                <a:latin typeface="Open Sans"/>
                <a:ea typeface="Open Sans"/>
                <a:cs typeface="Open Sans"/>
                <a:sym typeface="Open Sans"/>
              </a:rPr>
              <a:t>Avantages</a:t>
            </a:r>
            <a:r>
              <a:rPr lang="en-US" sz="1500">
                <a:solidFill>
                  <a:srgbClr val="0070C0"/>
                </a:solidFill>
                <a:latin typeface="Open Sans"/>
                <a:ea typeface="Open Sans"/>
                <a:cs typeface="Open Sans"/>
                <a:sym typeface="Open Sans"/>
              </a:rPr>
              <a:t>: facile à utiliser, traitement facile à industrialiser et bénéfice élevé ; La chaîne d'approvisionnement et de commercialisation est saine.</a:t>
            </a:r>
            <a:endParaRPr sz="1300"/>
          </a:p>
          <a:p>
            <a:pPr marL="0" marR="0" lvl="0" indent="0" algn="l" rtl="0">
              <a:lnSpc>
                <a:spcPct val="150000"/>
              </a:lnSpc>
              <a:spcBef>
                <a:spcPts val="0"/>
              </a:spcBef>
              <a:spcAft>
                <a:spcPts val="0"/>
              </a:spcAft>
              <a:buNone/>
            </a:pPr>
            <a:r>
              <a:rPr lang="en-US" sz="1500" b="1">
                <a:solidFill>
                  <a:srgbClr val="0070C0"/>
                </a:solidFill>
                <a:latin typeface="Open Sans"/>
                <a:ea typeface="Open Sans"/>
                <a:cs typeface="Open Sans"/>
                <a:sym typeface="Open Sans"/>
              </a:rPr>
              <a:t>Désavantages:</a:t>
            </a:r>
            <a:endParaRPr sz="1300"/>
          </a:p>
          <a:p>
            <a:pPr marL="0" marR="0" lvl="0" indent="0" algn="l" rtl="0">
              <a:lnSpc>
                <a:spcPct val="150000"/>
              </a:lnSpc>
              <a:spcBef>
                <a:spcPts val="0"/>
              </a:spcBef>
              <a:spcAft>
                <a:spcPts val="0"/>
              </a:spcAft>
              <a:buNone/>
            </a:pPr>
            <a:r>
              <a:rPr lang="en-US" sz="1500">
                <a:solidFill>
                  <a:srgbClr val="0070C0"/>
                </a:solidFill>
                <a:latin typeface="Open Sans"/>
                <a:ea typeface="Open Sans"/>
                <a:cs typeface="Open Sans"/>
                <a:sym typeface="Open Sans"/>
              </a:rPr>
              <a:t>1. la saveur change légèrement,</a:t>
            </a:r>
            <a:endParaRPr sz="1300"/>
          </a:p>
          <a:p>
            <a:pPr marL="0" marR="0" lvl="0" indent="0" algn="l" rtl="0">
              <a:lnSpc>
                <a:spcPct val="150000"/>
              </a:lnSpc>
              <a:spcBef>
                <a:spcPts val="0"/>
              </a:spcBef>
              <a:spcAft>
                <a:spcPts val="0"/>
              </a:spcAft>
              <a:buNone/>
            </a:pPr>
            <a:r>
              <a:rPr lang="en-US" sz="1500">
                <a:solidFill>
                  <a:srgbClr val="0070C0"/>
                </a:solidFill>
                <a:latin typeface="Open Sans"/>
                <a:ea typeface="Open Sans"/>
                <a:cs typeface="Open Sans"/>
                <a:sym typeface="Open Sans"/>
              </a:rPr>
              <a:t>2. Stockage à basse température, consommation d'énergie élevée ;</a:t>
            </a:r>
            <a:endParaRPr sz="1500">
              <a:solidFill>
                <a:srgbClr val="0070C0"/>
              </a:solidFill>
              <a:latin typeface="Open Sans"/>
              <a:ea typeface="Open Sans"/>
              <a:cs typeface="Open Sans"/>
              <a:sym typeface="Open Sans"/>
            </a:endParaRPr>
          </a:p>
          <a:p>
            <a:pPr marL="0" marR="0" lvl="0" indent="0" algn="l" rtl="0">
              <a:lnSpc>
                <a:spcPct val="150000"/>
              </a:lnSpc>
              <a:spcBef>
                <a:spcPts val="0"/>
              </a:spcBef>
              <a:spcAft>
                <a:spcPts val="0"/>
              </a:spcAft>
              <a:buNone/>
            </a:pPr>
            <a:r>
              <a:rPr lang="en-US" sz="1500">
                <a:solidFill>
                  <a:srgbClr val="0070C0"/>
                </a:solidFill>
                <a:latin typeface="Open Sans"/>
                <a:ea typeface="Open Sans"/>
                <a:cs typeface="Open Sans"/>
                <a:sym typeface="Open Sans"/>
              </a:rPr>
              <a:t>3. Après le pelage et le stockage à basse température, les tubercules racinaires perdent de l'eau et rétrécissent, et leur apparence n'est pas bonne.</a:t>
            </a:r>
            <a:endParaRPr sz="1500">
              <a:solidFill>
                <a:srgbClr val="0070C0"/>
              </a:solidFill>
              <a:latin typeface="Open Sans"/>
              <a:ea typeface="Open Sans"/>
              <a:cs typeface="Open Sans"/>
              <a:sym typeface="Open Sans"/>
            </a:endParaRPr>
          </a:p>
        </p:txBody>
      </p:sp>
      <p:sp>
        <p:nvSpPr>
          <p:cNvPr id="491" name="Google Shape;491;p39"/>
          <p:cNvSpPr txBox="1"/>
          <p:nvPr/>
        </p:nvSpPr>
        <p:spPr>
          <a:xfrm>
            <a:off x="334010" y="1860970"/>
            <a:ext cx="4122600" cy="48255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500">
                <a:solidFill>
                  <a:srgbClr val="0070C0"/>
                </a:solidFill>
                <a:latin typeface="Open Sans"/>
                <a:ea typeface="Open Sans"/>
                <a:cs typeface="Open Sans"/>
                <a:sym typeface="Open Sans"/>
              </a:rPr>
              <a:t>Revêtement de cire de fruits / technologie de conservation à basse température</a:t>
            </a:r>
            <a:endParaRPr sz="1300"/>
          </a:p>
          <a:p>
            <a:pPr marL="0" marR="0" lvl="0" indent="0" algn="l" rtl="0">
              <a:lnSpc>
                <a:spcPct val="150000"/>
              </a:lnSpc>
              <a:spcBef>
                <a:spcPts val="0"/>
              </a:spcBef>
              <a:spcAft>
                <a:spcPts val="0"/>
              </a:spcAft>
              <a:buNone/>
            </a:pPr>
            <a:r>
              <a:rPr lang="en-US" sz="1500" b="1">
                <a:solidFill>
                  <a:srgbClr val="0070C0"/>
                </a:solidFill>
                <a:latin typeface="Open Sans"/>
                <a:ea typeface="Open Sans"/>
                <a:cs typeface="Open Sans"/>
                <a:sym typeface="Open Sans"/>
              </a:rPr>
              <a:t>Avantages </a:t>
            </a:r>
            <a:r>
              <a:rPr lang="en-US" sz="1500">
                <a:solidFill>
                  <a:srgbClr val="0070C0"/>
                </a:solidFill>
                <a:latin typeface="Open Sans"/>
                <a:ea typeface="Open Sans"/>
                <a:cs typeface="Open Sans"/>
                <a:sym typeface="Open Sans"/>
              </a:rPr>
              <a:t>: L'effet de stockage est bon. Il n'y a pas de brunissement ni de changement évident de dureté dans les 15 jours.</a:t>
            </a:r>
            <a:endParaRPr sz="1500">
              <a:solidFill>
                <a:srgbClr val="0070C0"/>
              </a:solidFill>
              <a:latin typeface="Open Sans"/>
              <a:ea typeface="Open Sans"/>
              <a:cs typeface="Open Sans"/>
              <a:sym typeface="Open Sans"/>
            </a:endParaRPr>
          </a:p>
          <a:p>
            <a:pPr marL="0" marR="0" lvl="0" indent="0" algn="l" rtl="0">
              <a:lnSpc>
                <a:spcPct val="150000"/>
              </a:lnSpc>
              <a:spcBef>
                <a:spcPts val="0"/>
              </a:spcBef>
              <a:spcAft>
                <a:spcPts val="0"/>
              </a:spcAft>
              <a:buNone/>
            </a:pPr>
            <a:r>
              <a:rPr lang="en-US" sz="1500" b="1">
                <a:solidFill>
                  <a:srgbClr val="0070C0"/>
                </a:solidFill>
                <a:latin typeface="Open Sans"/>
                <a:ea typeface="Open Sans"/>
                <a:cs typeface="Open Sans"/>
                <a:sym typeface="Open Sans"/>
              </a:rPr>
              <a:t>Désavantages:</a:t>
            </a:r>
            <a:endParaRPr sz="1300"/>
          </a:p>
          <a:p>
            <a:pPr marL="342900" marR="0" lvl="0" indent="-336550" algn="l" rtl="0">
              <a:lnSpc>
                <a:spcPct val="150000"/>
              </a:lnSpc>
              <a:spcBef>
                <a:spcPts val="0"/>
              </a:spcBef>
              <a:spcAft>
                <a:spcPts val="0"/>
              </a:spcAft>
              <a:buClr>
                <a:srgbClr val="0070C0"/>
              </a:buClr>
              <a:buSzPts val="1500"/>
              <a:buFont typeface="Open Sans"/>
              <a:buAutoNum type="arabicPeriod"/>
            </a:pPr>
            <a:r>
              <a:rPr lang="en-US" sz="1500">
                <a:solidFill>
                  <a:srgbClr val="0070C0"/>
                </a:solidFill>
                <a:latin typeface="Open Sans"/>
                <a:ea typeface="Open Sans"/>
                <a:cs typeface="Open Sans"/>
                <a:sym typeface="Open Sans"/>
              </a:rPr>
              <a:t>L'opération est lourde et le coût de la main-d'œuvre est élevé;</a:t>
            </a:r>
            <a:endParaRPr sz="1300"/>
          </a:p>
          <a:p>
            <a:pPr marL="342900" marR="0" lvl="0" indent="-336550" algn="l" rtl="0">
              <a:lnSpc>
                <a:spcPct val="150000"/>
              </a:lnSpc>
              <a:spcBef>
                <a:spcPts val="0"/>
              </a:spcBef>
              <a:spcAft>
                <a:spcPts val="0"/>
              </a:spcAft>
              <a:buClr>
                <a:srgbClr val="0070C0"/>
              </a:buClr>
              <a:buSzPts val="1500"/>
              <a:buFont typeface="Open Sans"/>
              <a:buAutoNum type="arabicPeriod"/>
            </a:pPr>
            <a:r>
              <a:rPr lang="en-US" sz="1500">
                <a:solidFill>
                  <a:srgbClr val="0070C0"/>
                </a:solidFill>
                <a:latin typeface="Open Sans"/>
                <a:ea typeface="Open Sans"/>
                <a:cs typeface="Open Sans"/>
                <a:sym typeface="Open Sans"/>
              </a:rPr>
              <a:t>Il existe des risques potentiels pour la salubrité des aliments;</a:t>
            </a:r>
            <a:endParaRPr sz="1300"/>
          </a:p>
          <a:p>
            <a:pPr marL="342900" marR="0" lvl="0" indent="-336550" algn="l" rtl="0">
              <a:lnSpc>
                <a:spcPct val="150000"/>
              </a:lnSpc>
              <a:spcBef>
                <a:spcPts val="0"/>
              </a:spcBef>
              <a:spcAft>
                <a:spcPts val="0"/>
              </a:spcAft>
              <a:buClr>
                <a:srgbClr val="0070C0"/>
              </a:buClr>
              <a:buSzPts val="1500"/>
              <a:buFont typeface="Open Sans"/>
              <a:buAutoNum type="arabicPeriod"/>
            </a:pPr>
            <a:r>
              <a:rPr lang="en-US" sz="1500">
                <a:solidFill>
                  <a:srgbClr val="0070C0"/>
                </a:solidFill>
                <a:latin typeface="Open Sans"/>
                <a:ea typeface="Open Sans"/>
                <a:cs typeface="Open Sans"/>
                <a:sym typeface="Open Sans"/>
              </a:rPr>
              <a:t>Une pomme de terre endommagée ne convient pas et la sélectivité des matières premières est importante.</a:t>
            </a:r>
            <a:endParaRPr sz="1500">
              <a:solidFill>
                <a:srgbClr val="0070C0"/>
              </a:solidFill>
              <a:latin typeface="Open Sans"/>
              <a:ea typeface="Open Sans"/>
              <a:cs typeface="Open Sans"/>
              <a:sym typeface="Open Sans"/>
            </a:endParaRPr>
          </a:p>
        </p:txBody>
      </p:sp>
      <p:sp>
        <p:nvSpPr>
          <p:cNvPr id="492" name="Google Shape;492;p39"/>
          <p:cNvSpPr txBox="1"/>
          <p:nvPr/>
        </p:nvSpPr>
        <p:spPr>
          <a:xfrm>
            <a:off x="8313420" y="1815955"/>
            <a:ext cx="3544500" cy="48255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500">
                <a:solidFill>
                  <a:srgbClr val="0070C0"/>
                </a:solidFill>
                <a:latin typeface="Open Sans"/>
                <a:ea typeface="Open Sans"/>
                <a:cs typeface="Open Sans"/>
                <a:sym typeface="Open Sans"/>
              </a:rPr>
              <a:t>Conservation réfrigérée à basse pression</a:t>
            </a:r>
            <a:endParaRPr sz="1300"/>
          </a:p>
          <a:p>
            <a:pPr marL="0" marR="0" lvl="0" indent="0" algn="l" rtl="0">
              <a:lnSpc>
                <a:spcPct val="150000"/>
              </a:lnSpc>
              <a:spcBef>
                <a:spcPts val="0"/>
              </a:spcBef>
              <a:spcAft>
                <a:spcPts val="0"/>
              </a:spcAft>
              <a:buNone/>
            </a:pPr>
            <a:r>
              <a:rPr lang="en-US" sz="1500" b="1">
                <a:solidFill>
                  <a:srgbClr val="0070C0"/>
                </a:solidFill>
                <a:latin typeface="Open Sans"/>
                <a:ea typeface="Open Sans"/>
                <a:cs typeface="Open Sans"/>
                <a:sym typeface="Open Sans"/>
              </a:rPr>
              <a:t>Avantages: </a:t>
            </a:r>
            <a:r>
              <a:rPr lang="en-US" sz="1500">
                <a:solidFill>
                  <a:srgbClr val="0070C0"/>
                </a:solidFill>
                <a:latin typeface="Open Sans"/>
                <a:ea typeface="Open Sans"/>
                <a:cs typeface="Open Sans"/>
                <a:sym typeface="Open Sans"/>
              </a:rPr>
              <a:t>Convient pour une mise en œuvre industrielle ; Meilleur effet de stockage pour la pomme de terre fraîche.</a:t>
            </a:r>
            <a:endParaRPr sz="1300"/>
          </a:p>
          <a:p>
            <a:pPr marL="0" marR="0" lvl="0" indent="0" algn="l" rtl="0">
              <a:lnSpc>
                <a:spcPct val="150000"/>
              </a:lnSpc>
              <a:spcBef>
                <a:spcPts val="0"/>
              </a:spcBef>
              <a:spcAft>
                <a:spcPts val="0"/>
              </a:spcAft>
              <a:buNone/>
            </a:pPr>
            <a:r>
              <a:rPr lang="en-US" sz="1500" b="1">
                <a:solidFill>
                  <a:srgbClr val="0070C0"/>
                </a:solidFill>
                <a:latin typeface="Open Sans"/>
                <a:ea typeface="Open Sans"/>
                <a:cs typeface="Open Sans"/>
                <a:sym typeface="Open Sans"/>
              </a:rPr>
              <a:t>Désavantages:</a:t>
            </a:r>
            <a:endParaRPr sz="1300"/>
          </a:p>
          <a:p>
            <a:pPr marL="0" marR="0" lvl="0" indent="0" algn="l" rtl="0">
              <a:lnSpc>
                <a:spcPct val="150000"/>
              </a:lnSpc>
              <a:spcBef>
                <a:spcPts val="0"/>
              </a:spcBef>
              <a:spcAft>
                <a:spcPts val="0"/>
              </a:spcAft>
              <a:buNone/>
            </a:pPr>
            <a:r>
              <a:rPr lang="en-US" sz="1500">
                <a:solidFill>
                  <a:srgbClr val="0070C0"/>
                </a:solidFill>
                <a:latin typeface="Open Sans"/>
                <a:ea typeface="Open Sans"/>
                <a:cs typeface="Open Sans"/>
                <a:sym typeface="Open Sans"/>
              </a:rPr>
              <a:t>1. Normes strictes à suivre pour les installations de stockage ;</a:t>
            </a:r>
            <a:endParaRPr sz="1500">
              <a:solidFill>
                <a:srgbClr val="0070C0"/>
              </a:solidFill>
              <a:latin typeface="Open Sans"/>
              <a:ea typeface="Open Sans"/>
              <a:cs typeface="Open Sans"/>
              <a:sym typeface="Open Sans"/>
            </a:endParaRPr>
          </a:p>
          <a:p>
            <a:pPr marL="0" marR="0" lvl="0" indent="0" algn="l" rtl="0">
              <a:lnSpc>
                <a:spcPct val="150000"/>
              </a:lnSpc>
              <a:spcBef>
                <a:spcPts val="0"/>
              </a:spcBef>
              <a:spcAft>
                <a:spcPts val="0"/>
              </a:spcAft>
              <a:buNone/>
            </a:pPr>
            <a:r>
              <a:rPr lang="en-US" sz="1500">
                <a:solidFill>
                  <a:srgbClr val="0070C0"/>
                </a:solidFill>
                <a:latin typeface="Open Sans"/>
                <a:ea typeface="Open Sans"/>
                <a:cs typeface="Open Sans"/>
                <a:sym typeface="Open Sans"/>
              </a:rPr>
              <a:t>2. Après stockage à basse pression, la durée de conservation à température ambiante n'est que de 7 jours ;</a:t>
            </a:r>
            <a:endParaRPr sz="1500">
              <a:solidFill>
                <a:srgbClr val="0070C0"/>
              </a:solidFill>
              <a:latin typeface="Open Sans"/>
              <a:ea typeface="Open Sans"/>
              <a:cs typeface="Open Sans"/>
              <a:sym typeface="Open Sans"/>
            </a:endParaRPr>
          </a:p>
          <a:p>
            <a:pPr marL="0" marR="0" lvl="0" indent="0" algn="l" rtl="0">
              <a:lnSpc>
                <a:spcPct val="150000"/>
              </a:lnSpc>
              <a:spcBef>
                <a:spcPts val="0"/>
              </a:spcBef>
              <a:spcAft>
                <a:spcPts val="0"/>
              </a:spcAft>
              <a:buNone/>
            </a:pPr>
            <a:r>
              <a:rPr lang="en-US" sz="1500">
                <a:solidFill>
                  <a:srgbClr val="0070C0"/>
                </a:solidFill>
                <a:latin typeface="Open Sans"/>
                <a:ea typeface="Open Sans"/>
                <a:cs typeface="Open Sans"/>
                <a:sym typeface="Open Sans"/>
              </a:rPr>
              <a:t>3. Il ne convient pas pour un stockage à basse température après pelage.</a:t>
            </a:r>
            <a:endParaRPr sz="1500">
              <a:solidFill>
                <a:srgbClr val="0070C0"/>
              </a:solidFill>
              <a:latin typeface="Open Sans"/>
              <a:ea typeface="Open Sans"/>
              <a:cs typeface="Open Sans"/>
              <a:sym typeface="Open Sans"/>
            </a:endParaRPr>
          </a:p>
        </p:txBody>
      </p:sp>
      <p:sp>
        <p:nvSpPr>
          <p:cNvPr id="493" name="Google Shape;493;p39"/>
          <p:cNvSpPr txBox="1"/>
          <p:nvPr/>
        </p:nvSpPr>
        <p:spPr>
          <a:xfrm>
            <a:off x="334010" y="823321"/>
            <a:ext cx="13099955" cy="69834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70C0"/>
              </a:buClr>
              <a:buSzPts val="2400"/>
              <a:buFont typeface="Open Sans"/>
              <a:buNone/>
            </a:pPr>
            <a:r>
              <a:rPr lang="en-US" sz="2400" b="1">
                <a:solidFill>
                  <a:srgbClr val="0070C0"/>
                </a:solidFill>
                <a:latin typeface="Open Sans"/>
                <a:ea typeface="Open Sans"/>
                <a:cs typeface="Open Sans"/>
                <a:sym typeface="Open Sans"/>
              </a:rPr>
              <a:t>Technologies de réduction des pertes après récolte</a:t>
            </a:r>
            <a:endParaRPr sz="2400" b="1">
              <a:solidFill>
                <a:srgbClr val="0070C0"/>
              </a:solidFill>
              <a:latin typeface="Open Sans"/>
              <a:ea typeface="Open Sans"/>
              <a:cs typeface="Open Sans"/>
              <a:sym typeface="Open Sans"/>
            </a:endParaRPr>
          </a:p>
          <a:p>
            <a:pPr marL="0" marR="0" lvl="0" indent="0" algn="l" rtl="0">
              <a:lnSpc>
                <a:spcPct val="90000"/>
              </a:lnSpc>
              <a:spcBef>
                <a:spcPts val="0"/>
              </a:spcBef>
              <a:spcAft>
                <a:spcPts val="0"/>
              </a:spcAft>
              <a:buClr>
                <a:srgbClr val="0070C0"/>
              </a:buClr>
              <a:buSzPts val="2400"/>
              <a:buFont typeface="Open Sans"/>
              <a:buNone/>
            </a:pPr>
            <a:endParaRPr sz="2400" b="1">
              <a:solidFill>
                <a:srgbClr val="0070C0"/>
              </a:solidFill>
              <a:latin typeface="Open Sans"/>
              <a:ea typeface="Open Sans"/>
              <a:cs typeface="Open Sans"/>
              <a:sym typeface="Open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40"/>
          <p:cNvSpPr/>
          <p:nvPr/>
        </p:nvSpPr>
        <p:spPr>
          <a:xfrm>
            <a:off x="3012609" y="4141110"/>
            <a:ext cx="6166782" cy="669775"/>
          </a:xfrm>
          <a:prstGeom prst="rect">
            <a:avLst/>
          </a:prstGeom>
          <a:noFill/>
          <a:ln>
            <a:noFill/>
          </a:ln>
        </p:spPr>
        <p:txBody>
          <a:bodyPr spcFirstLastPara="1" wrap="square" lIns="91400" tIns="45700" rIns="91400" bIns="45700" anchor="t" anchorCtr="0">
            <a:noAutofit/>
          </a:bodyPr>
          <a:lstStyle/>
          <a:p>
            <a:pPr marL="0" marR="0" lvl="0" indent="0" algn="l" rtl="0">
              <a:lnSpc>
                <a:spcPct val="150000"/>
              </a:lnSpc>
              <a:spcBef>
                <a:spcPts val="0"/>
              </a:spcBef>
              <a:spcAft>
                <a:spcPts val="0"/>
              </a:spcAft>
              <a:buNone/>
            </a:pPr>
            <a:r>
              <a:rPr lang="en-US" sz="2800" b="1" dirty="0">
                <a:solidFill>
                  <a:schemeClr val="accent2"/>
                </a:solidFill>
                <a:latin typeface="Open Sans"/>
                <a:ea typeface="Open Sans"/>
                <a:cs typeface="Open Sans"/>
                <a:sym typeface="Open Sans"/>
              </a:rPr>
              <a:t>Technologies de transformation </a:t>
            </a:r>
            <a:endParaRPr sz="2800" dirty="0">
              <a:solidFill>
                <a:srgbClr val="595959"/>
              </a:solidFill>
              <a:latin typeface="Open Sans"/>
              <a:ea typeface="Open Sans"/>
              <a:cs typeface="Open Sans"/>
              <a:sym typeface="Open Sans"/>
            </a:endParaRPr>
          </a:p>
        </p:txBody>
      </p:sp>
      <p:sp>
        <p:nvSpPr>
          <p:cNvPr id="500" name="Google Shape;500;p40"/>
          <p:cNvSpPr/>
          <p:nvPr/>
        </p:nvSpPr>
        <p:spPr>
          <a:xfrm>
            <a:off x="6198295" y="3096691"/>
            <a:ext cx="942567" cy="942567"/>
          </a:xfrm>
          <a:prstGeom prst="ellipse">
            <a:avLst/>
          </a:prstGeom>
          <a:gradFill>
            <a:gsLst>
              <a:gs pos="0">
                <a:schemeClr val="lt1"/>
              </a:gs>
              <a:gs pos="36000">
                <a:schemeClr val="lt1"/>
              </a:gs>
              <a:gs pos="100000">
                <a:srgbClr val="C7C7C7"/>
              </a:gs>
            </a:gsLst>
            <a:lin ang="13500000" scaled="0"/>
          </a:gradFill>
          <a:ln w="19050" cap="flat" cmpd="sng">
            <a:solidFill>
              <a:schemeClr val="lt1"/>
            </a:solidFill>
            <a:prstDash val="solid"/>
            <a:miter lim="800000"/>
            <a:headEnd type="none" w="sm" len="sm"/>
            <a:tailEnd type="none" w="sm" len="sm"/>
          </a:ln>
          <a:effectLst>
            <a:outerShdw blurRad="419100" dist="571500" dir="2700000" sx="90000" sy="90000" algn="tl" rotWithShape="0">
              <a:srgbClr val="7F7F7F">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Open Sans"/>
              <a:ea typeface="Open Sans"/>
              <a:cs typeface="Open Sans"/>
              <a:sym typeface="Open Sans"/>
            </a:endParaRPr>
          </a:p>
        </p:txBody>
      </p:sp>
      <p:sp>
        <p:nvSpPr>
          <p:cNvPr id="501" name="Google Shape;501;p40"/>
          <p:cNvSpPr/>
          <p:nvPr/>
        </p:nvSpPr>
        <p:spPr>
          <a:xfrm>
            <a:off x="7140897" y="2124447"/>
            <a:ext cx="214874" cy="214874"/>
          </a:xfrm>
          <a:prstGeom prst="ellipse">
            <a:avLst/>
          </a:prstGeom>
          <a:gradFill>
            <a:gsLst>
              <a:gs pos="0">
                <a:schemeClr val="lt1"/>
              </a:gs>
              <a:gs pos="36000">
                <a:schemeClr val="lt1"/>
              </a:gs>
              <a:gs pos="100000">
                <a:srgbClr val="C7C7C7"/>
              </a:gs>
            </a:gsLst>
            <a:lin ang="13500000" scaled="0"/>
          </a:gradFill>
          <a:ln w="9525" cap="flat" cmpd="sng">
            <a:solidFill>
              <a:schemeClr val="lt1"/>
            </a:solidFill>
            <a:prstDash val="solid"/>
            <a:miter lim="800000"/>
            <a:headEnd type="none" w="sm" len="sm"/>
            <a:tailEnd type="none" w="sm" len="sm"/>
          </a:ln>
          <a:effectLst>
            <a:outerShdw blurRad="419100" dist="190500" dir="2700000" sx="90000" sy="90000" algn="tl" rotWithShape="0">
              <a:schemeClr val="dk1">
                <a:alpha val="44705"/>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502" name="Google Shape;502;p40"/>
          <p:cNvSpPr/>
          <p:nvPr/>
        </p:nvSpPr>
        <p:spPr>
          <a:xfrm>
            <a:off x="4766875" y="3171642"/>
            <a:ext cx="214874" cy="214874"/>
          </a:xfrm>
          <a:prstGeom prst="ellipse">
            <a:avLst/>
          </a:prstGeom>
          <a:gradFill>
            <a:gsLst>
              <a:gs pos="0">
                <a:schemeClr val="lt1"/>
              </a:gs>
              <a:gs pos="36000">
                <a:schemeClr val="lt1"/>
              </a:gs>
              <a:gs pos="100000">
                <a:srgbClr val="C7C7C7"/>
              </a:gs>
            </a:gsLst>
            <a:lin ang="13500000" scaled="0"/>
          </a:gradFill>
          <a:ln w="9525" cap="flat" cmpd="sng">
            <a:solidFill>
              <a:schemeClr val="lt1"/>
            </a:solidFill>
            <a:prstDash val="solid"/>
            <a:miter lim="800000"/>
            <a:headEnd type="none" w="sm" len="sm"/>
            <a:tailEnd type="none" w="sm" len="sm"/>
          </a:ln>
          <a:effectLst>
            <a:outerShdw blurRad="419100" dist="190500" dir="2700000" sx="90000" sy="90000" algn="tl" rotWithShape="0">
              <a:schemeClr val="dk1">
                <a:alpha val="44705"/>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503" name="Google Shape;503;p40"/>
          <p:cNvSpPr/>
          <p:nvPr/>
        </p:nvSpPr>
        <p:spPr>
          <a:xfrm>
            <a:off x="4651435" y="1843201"/>
            <a:ext cx="942567" cy="942567"/>
          </a:xfrm>
          <a:prstGeom prst="ellipse">
            <a:avLst/>
          </a:prstGeom>
          <a:gradFill>
            <a:gsLst>
              <a:gs pos="0">
                <a:schemeClr val="lt1"/>
              </a:gs>
              <a:gs pos="36000">
                <a:schemeClr val="lt1"/>
              </a:gs>
              <a:gs pos="100000">
                <a:srgbClr val="C7C7C7"/>
              </a:gs>
            </a:gsLst>
            <a:lin ang="13500000" scaled="0"/>
          </a:gradFill>
          <a:ln w="19050" cap="flat" cmpd="sng">
            <a:solidFill>
              <a:schemeClr val="lt1"/>
            </a:solidFill>
            <a:prstDash val="solid"/>
            <a:miter lim="800000"/>
            <a:headEnd type="none" w="sm" len="sm"/>
            <a:tailEnd type="none" w="sm" len="sm"/>
          </a:ln>
          <a:effectLst>
            <a:outerShdw blurRad="419100" dist="571500" dir="2700000" sx="90000" sy="90000" algn="tl" rotWithShape="0">
              <a:srgbClr val="7F7F7F">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Open Sans"/>
              <a:ea typeface="Open Sans"/>
              <a:cs typeface="Open Sans"/>
              <a:sym typeface="Open Sans"/>
            </a:endParaRPr>
          </a:p>
        </p:txBody>
      </p:sp>
      <p:sp>
        <p:nvSpPr>
          <p:cNvPr id="504" name="Google Shape;504;p40"/>
          <p:cNvSpPr/>
          <p:nvPr/>
        </p:nvSpPr>
        <p:spPr>
          <a:xfrm>
            <a:off x="4981477" y="2124259"/>
            <a:ext cx="1863725" cy="1780540"/>
          </a:xfrm>
          <a:prstGeom prst="ellipse">
            <a:avLst/>
          </a:prstGeom>
          <a:gradFill>
            <a:gsLst>
              <a:gs pos="0">
                <a:schemeClr val="lt1"/>
              </a:gs>
              <a:gs pos="36000">
                <a:schemeClr val="lt1"/>
              </a:gs>
              <a:gs pos="100000">
                <a:srgbClr val="C7C7C7"/>
              </a:gs>
            </a:gsLst>
            <a:lin ang="13500000" scaled="0"/>
          </a:gradFill>
          <a:ln w="25400" cap="flat" cmpd="sng">
            <a:solidFill>
              <a:schemeClr val="lt1"/>
            </a:solidFill>
            <a:prstDash val="solid"/>
            <a:miter lim="800000"/>
            <a:headEnd type="none" w="sm" len="sm"/>
            <a:tailEnd type="none" w="sm" len="sm"/>
          </a:ln>
          <a:effectLst>
            <a:outerShdw blurRad="419100" dist="571500" dir="2700000" sx="90000" sy="90000" algn="tl" rotWithShape="0">
              <a:srgbClr val="7F7F7F">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Open Sans"/>
              <a:ea typeface="Open Sans"/>
              <a:cs typeface="Open Sans"/>
              <a:sym typeface="Open Sans"/>
            </a:endParaRPr>
          </a:p>
        </p:txBody>
      </p:sp>
      <p:sp>
        <p:nvSpPr>
          <p:cNvPr id="505" name="Google Shape;505;p40"/>
          <p:cNvSpPr txBox="1"/>
          <p:nvPr/>
        </p:nvSpPr>
        <p:spPr>
          <a:xfrm>
            <a:off x="4850817" y="2414400"/>
            <a:ext cx="2125102"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200" b="1">
                <a:solidFill>
                  <a:schemeClr val="accent2"/>
                </a:solidFill>
                <a:latin typeface="Open Sans"/>
                <a:ea typeface="Open Sans"/>
                <a:cs typeface="Open Sans"/>
                <a:sym typeface="Open Sans"/>
              </a:rPr>
              <a:t>03</a:t>
            </a:r>
            <a:endParaRPr sz="8800" b="1">
              <a:solidFill>
                <a:schemeClr val="accent2"/>
              </a:solidFill>
              <a:latin typeface="Open Sans"/>
              <a:ea typeface="Open Sans"/>
              <a:cs typeface="Open Sans"/>
              <a:sym typeface="Open Sans"/>
            </a:endParaRPr>
          </a:p>
        </p:txBody>
      </p:sp>
      <p:pic>
        <p:nvPicPr>
          <p:cNvPr id="506" name="Google Shape;506;p40"/>
          <p:cNvPicPr preferRelativeResize="0"/>
          <p:nvPr/>
        </p:nvPicPr>
        <p:blipFill rotWithShape="1">
          <a:blip r:embed="rId3">
            <a:alphaModFix/>
          </a:blip>
          <a:srcRect l="8654" t="32887" b="20814"/>
          <a:stretch/>
        </p:blipFill>
        <p:spPr>
          <a:xfrm>
            <a:off x="-49107" y="-27093"/>
            <a:ext cx="12297833" cy="710353"/>
          </a:xfrm>
          <a:prstGeom prst="rect">
            <a:avLst/>
          </a:prstGeom>
          <a:noFill/>
          <a:ln>
            <a:noFill/>
          </a:ln>
        </p:spPr>
      </p:pic>
      <p:pic>
        <p:nvPicPr>
          <p:cNvPr id="507" name="Google Shape;507;p40" descr="联合国粮食署"/>
          <p:cNvPicPr preferRelativeResize="0"/>
          <p:nvPr/>
        </p:nvPicPr>
        <p:blipFill rotWithShape="1">
          <a:blip r:embed="rId4">
            <a:alphaModFix/>
          </a:blip>
          <a:srcRect/>
          <a:stretch/>
        </p:blipFill>
        <p:spPr>
          <a:xfrm>
            <a:off x="143087" y="-96520"/>
            <a:ext cx="2291080" cy="850053"/>
          </a:xfrm>
          <a:prstGeom prst="rect">
            <a:avLst/>
          </a:prstGeom>
          <a:noFill/>
          <a:ln>
            <a:noFill/>
          </a:ln>
        </p:spPr>
      </p:pic>
      <p:pic>
        <p:nvPicPr>
          <p:cNvPr id="508" name="Google Shape;508;p40" descr="WFP SSC-白"/>
          <p:cNvPicPr preferRelativeResize="0"/>
          <p:nvPr/>
        </p:nvPicPr>
        <p:blipFill rotWithShape="1">
          <a:blip r:embed="rId5">
            <a:alphaModFix/>
          </a:blip>
          <a:srcRect/>
          <a:stretch/>
        </p:blipFill>
        <p:spPr>
          <a:xfrm>
            <a:off x="3074055" y="-27093"/>
            <a:ext cx="1002453" cy="647700"/>
          </a:xfrm>
          <a:prstGeom prst="rect">
            <a:avLst/>
          </a:prstGeom>
          <a:noFill/>
          <a:ln>
            <a:noFill/>
          </a:ln>
        </p:spPr>
      </p:pic>
      <p:pic>
        <p:nvPicPr>
          <p:cNvPr id="509" name="Google Shape;509;p40" descr="A picture containing window&#10;&#10;Description automatically generated"/>
          <p:cNvPicPr preferRelativeResize="0"/>
          <p:nvPr/>
        </p:nvPicPr>
        <p:blipFill rotWithShape="1">
          <a:blip r:embed="rId6">
            <a:alphaModFix/>
          </a:blip>
          <a:srcRect/>
          <a:stretch/>
        </p:blipFill>
        <p:spPr>
          <a:xfrm>
            <a:off x="10432398" y="51608"/>
            <a:ext cx="528843" cy="529200"/>
          </a:xfrm>
          <a:prstGeom prst="rect">
            <a:avLst/>
          </a:prstGeom>
          <a:noFill/>
          <a:ln>
            <a:noFill/>
          </a:ln>
        </p:spPr>
      </p:pic>
      <p:pic>
        <p:nvPicPr>
          <p:cNvPr id="510" name="Google Shape;510;p40" descr="Icon&#10;&#10;Description automatically generated"/>
          <p:cNvPicPr preferRelativeResize="0"/>
          <p:nvPr/>
        </p:nvPicPr>
        <p:blipFill rotWithShape="1">
          <a:blip r:embed="rId7">
            <a:alphaModFix/>
          </a:blip>
          <a:srcRect/>
          <a:stretch/>
        </p:blipFill>
        <p:spPr>
          <a:xfrm>
            <a:off x="11283527" y="71570"/>
            <a:ext cx="527674" cy="5276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9"/>
                                        </p:tgtEl>
                                        <p:attrNameLst>
                                          <p:attrName>style.visibility</p:attrName>
                                        </p:attrNameLst>
                                      </p:cBhvr>
                                      <p:to>
                                        <p:strVal val="visible"/>
                                      </p:to>
                                    </p:set>
                                    <p:animEffect transition="in" filter="fade">
                                      <p:cBhvr>
                                        <p:cTn id="7" dur="1000"/>
                                        <p:tgtEl>
                                          <p:spTgt spid="49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00"/>
                                        </p:tgtEl>
                                        <p:attrNameLst>
                                          <p:attrName>style.visibility</p:attrName>
                                        </p:attrNameLst>
                                      </p:cBhvr>
                                      <p:to>
                                        <p:strVal val="visible"/>
                                      </p:to>
                                    </p:set>
                                    <p:animEffect transition="in" filter="fade">
                                      <p:cBhvr>
                                        <p:cTn id="11" dur="1000"/>
                                        <p:tgtEl>
                                          <p:spTgt spid="500"/>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01"/>
                                        </p:tgtEl>
                                        <p:attrNameLst>
                                          <p:attrName>style.visibility</p:attrName>
                                        </p:attrNameLst>
                                      </p:cBhvr>
                                      <p:to>
                                        <p:strVal val="visible"/>
                                      </p:to>
                                    </p:set>
                                    <p:animEffect transition="in" filter="fade">
                                      <p:cBhvr>
                                        <p:cTn id="15" dur="500"/>
                                        <p:tgtEl>
                                          <p:spTgt spid="501"/>
                                        </p:tgtEl>
                                      </p:cBhvr>
                                    </p:animEffect>
                                  </p:childTnLst>
                                </p:cTn>
                              </p:par>
                              <p:par>
                                <p:cTn id="16" presetID="10" presetClass="entr" presetSubtype="0" fill="hold" nodeType="withEffect">
                                  <p:stCondLst>
                                    <p:cond delay="0"/>
                                  </p:stCondLst>
                                  <p:childTnLst>
                                    <p:set>
                                      <p:cBhvr>
                                        <p:cTn id="17" dur="1" fill="hold">
                                          <p:stCondLst>
                                            <p:cond delay="0"/>
                                          </p:stCondLst>
                                        </p:cTn>
                                        <p:tgtEl>
                                          <p:spTgt spid="502"/>
                                        </p:tgtEl>
                                        <p:attrNameLst>
                                          <p:attrName>style.visibility</p:attrName>
                                        </p:attrNameLst>
                                      </p:cBhvr>
                                      <p:to>
                                        <p:strVal val="visible"/>
                                      </p:to>
                                    </p:set>
                                    <p:animEffect transition="in" filter="fade">
                                      <p:cBhvr>
                                        <p:cTn id="18" dur="500"/>
                                        <p:tgtEl>
                                          <p:spTgt spid="502"/>
                                        </p:tgtEl>
                                      </p:cBhvr>
                                    </p:animEffect>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503"/>
                                        </p:tgtEl>
                                        <p:attrNameLst>
                                          <p:attrName>style.visibility</p:attrName>
                                        </p:attrNameLst>
                                      </p:cBhvr>
                                      <p:to>
                                        <p:strVal val="visible"/>
                                      </p:to>
                                    </p:set>
                                    <p:animEffect transition="in" filter="fade">
                                      <p:cBhvr>
                                        <p:cTn id="22" dur="1000"/>
                                        <p:tgtEl>
                                          <p:spTgt spid="503"/>
                                        </p:tgtEl>
                                      </p:cBhvr>
                                    </p:animEffect>
                                  </p:childTnLst>
                                </p:cTn>
                              </p:par>
                              <p:par>
                                <p:cTn id="23" presetID="10" presetClass="entr" presetSubtype="0" fill="hold" nodeType="withEffect">
                                  <p:stCondLst>
                                    <p:cond delay="0"/>
                                  </p:stCondLst>
                                  <p:childTnLst>
                                    <p:set>
                                      <p:cBhvr>
                                        <p:cTn id="24" dur="1" fill="hold">
                                          <p:stCondLst>
                                            <p:cond delay="0"/>
                                          </p:stCondLst>
                                        </p:cTn>
                                        <p:tgtEl>
                                          <p:spTgt spid="504"/>
                                        </p:tgtEl>
                                        <p:attrNameLst>
                                          <p:attrName>style.visibility</p:attrName>
                                        </p:attrNameLst>
                                      </p:cBhvr>
                                      <p:to>
                                        <p:strVal val="visible"/>
                                      </p:to>
                                    </p:set>
                                    <p:animEffect transition="in" filter="fade">
                                      <p:cBhvr>
                                        <p:cTn id="25" dur="500"/>
                                        <p:tgtEl>
                                          <p:spTgt spid="504"/>
                                        </p:tgtEl>
                                      </p:cBhvr>
                                    </p:animEffect>
                                  </p:childTnLst>
                                </p:cTn>
                              </p:par>
                            </p:childTnLst>
                          </p:cTn>
                        </p:par>
                        <p:par>
                          <p:cTn id="26" fill="hold">
                            <p:stCondLst>
                              <p:cond delay="3500"/>
                            </p:stCondLst>
                            <p:childTnLst>
                              <p:par>
                                <p:cTn id="27" presetID="10" presetClass="entr" presetSubtype="0" fill="hold" nodeType="afterEffect">
                                  <p:stCondLst>
                                    <p:cond delay="0"/>
                                  </p:stCondLst>
                                  <p:childTnLst>
                                    <p:set>
                                      <p:cBhvr>
                                        <p:cTn id="28" dur="1" fill="hold">
                                          <p:stCondLst>
                                            <p:cond delay="0"/>
                                          </p:stCondLst>
                                        </p:cTn>
                                        <p:tgtEl>
                                          <p:spTgt spid="505"/>
                                        </p:tgtEl>
                                        <p:attrNameLst>
                                          <p:attrName>style.visibility</p:attrName>
                                        </p:attrNameLst>
                                      </p:cBhvr>
                                      <p:to>
                                        <p:strVal val="visible"/>
                                      </p:to>
                                    </p:set>
                                    <p:animEffect transition="in" filter="fade">
                                      <p:cBhvr>
                                        <p:cTn id="29" dur="750"/>
                                        <p:tgtEl>
                                          <p:spTgt spid="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41"/>
          <p:cNvSpPr txBox="1">
            <a:spLocks noGrp="1"/>
          </p:cNvSpPr>
          <p:nvPr>
            <p:ph type="title"/>
          </p:nvPr>
        </p:nvSpPr>
        <p:spPr>
          <a:xfrm>
            <a:off x="191451" y="743545"/>
            <a:ext cx="10808203" cy="5620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70C0"/>
              </a:buClr>
              <a:buSzPts val="3000"/>
              <a:buFont typeface="Open Sans"/>
              <a:buNone/>
            </a:pPr>
            <a:r>
              <a:rPr lang="en-US" sz="3000" b="1">
                <a:solidFill>
                  <a:srgbClr val="0070C0"/>
                </a:solidFill>
                <a:latin typeface="Open Sans"/>
                <a:ea typeface="Open Sans"/>
                <a:cs typeface="Open Sans"/>
                <a:sym typeface="Open Sans"/>
              </a:rPr>
              <a:t>Technologies de transformation</a:t>
            </a:r>
            <a:endParaRPr sz="3000" b="1">
              <a:solidFill>
                <a:srgbClr val="0070C0"/>
              </a:solidFill>
              <a:latin typeface="Open Sans"/>
              <a:ea typeface="Open Sans"/>
              <a:cs typeface="Open Sans"/>
              <a:sym typeface="Open Sans"/>
            </a:endParaRPr>
          </a:p>
        </p:txBody>
      </p:sp>
      <p:pic>
        <p:nvPicPr>
          <p:cNvPr id="516" name="Google Shape;516;p41"/>
          <p:cNvPicPr preferRelativeResize="0"/>
          <p:nvPr/>
        </p:nvPicPr>
        <p:blipFill rotWithShape="1">
          <a:blip r:embed="rId3">
            <a:alphaModFix/>
          </a:blip>
          <a:srcRect/>
          <a:stretch/>
        </p:blipFill>
        <p:spPr>
          <a:xfrm>
            <a:off x="0" y="-75134"/>
            <a:ext cx="12192000" cy="853440"/>
          </a:xfrm>
          <a:prstGeom prst="rect">
            <a:avLst/>
          </a:prstGeom>
          <a:noFill/>
          <a:ln>
            <a:noFill/>
          </a:ln>
        </p:spPr>
      </p:pic>
      <p:cxnSp>
        <p:nvCxnSpPr>
          <p:cNvPr id="517" name="Google Shape;517;p41"/>
          <p:cNvCxnSpPr/>
          <p:nvPr/>
        </p:nvCxnSpPr>
        <p:spPr>
          <a:xfrm rot="10800000" flipH="1">
            <a:off x="173273" y="1293739"/>
            <a:ext cx="11125200" cy="50800"/>
          </a:xfrm>
          <a:prstGeom prst="straightConnector1">
            <a:avLst/>
          </a:prstGeom>
          <a:noFill/>
          <a:ln w="63500" cap="flat" cmpd="thinThick">
            <a:solidFill>
              <a:schemeClr val="accent2"/>
            </a:solidFill>
            <a:prstDash val="solid"/>
            <a:miter lim="800000"/>
            <a:headEnd type="none" w="sm" len="sm"/>
            <a:tailEnd type="none" w="sm" len="sm"/>
          </a:ln>
        </p:spPr>
      </p:cxnSp>
      <p:sp>
        <p:nvSpPr>
          <p:cNvPr id="518" name="Google Shape;518;p41"/>
          <p:cNvSpPr txBox="1"/>
          <p:nvPr/>
        </p:nvSpPr>
        <p:spPr>
          <a:xfrm>
            <a:off x="149657" y="1398586"/>
            <a:ext cx="4785000" cy="5829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60000"/>
              </a:lnSpc>
              <a:spcBef>
                <a:spcPts val="0"/>
              </a:spcBef>
              <a:spcAft>
                <a:spcPts val="0"/>
              </a:spcAft>
              <a:buClr>
                <a:srgbClr val="0070C0"/>
              </a:buClr>
              <a:buSzPts val="2000"/>
              <a:buFont typeface="Noto Sans Symbols"/>
              <a:buChar char="◆"/>
            </a:pPr>
            <a:r>
              <a:rPr lang="en-US" sz="2000" u="sng">
                <a:solidFill>
                  <a:srgbClr val="0070C0"/>
                </a:solidFill>
                <a:latin typeface="Open Sans"/>
                <a:ea typeface="Open Sans"/>
                <a:cs typeface="Open Sans"/>
                <a:sym typeface="Open Sans"/>
              </a:rPr>
              <a:t>Transformation de l'amidon</a:t>
            </a:r>
            <a:endParaRPr sz="2000">
              <a:solidFill>
                <a:srgbClr val="0070C0"/>
              </a:solidFill>
              <a:latin typeface="Open Sans"/>
              <a:ea typeface="Open Sans"/>
              <a:cs typeface="Open Sans"/>
              <a:sym typeface="Open Sans"/>
            </a:endParaRPr>
          </a:p>
        </p:txBody>
      </p:sp>
      <p:pic>
        <p:nvPicPr>
          <p:cNvPr id="519" name="Google Shape;519;p41"/>
          <p:cNvPicPr preferRelativeResize="0"/>
          <p:nvPr/>
        </p:nvPicPr>
        <p:blipFill rotWithShape="1">
          <a:blip r:embed="rId4">
            <a:alphaModFix/>
          </a:blip>
          <a:srcRect/>
          <a:stretch/>
        </p:blipFill>
        <p:spPr>
          <a:xfrm>
            <a:off x="1373669" y="3086154"/>
            <a:ext cx="8602537" cy="3609672"/>
          </a:xfrm>
          <a:prstGeom prst="rect">
            <a:avLst/>
          </a:prstGeom>
          <a:noFill/>
          <a:ln w="9525" cap="flat" cmpd="sng">
            <a:solidFill>
              <a:schemeClr val="dk1"/>
            </a:solidFill>
            <a:prstDash val="solid"/>
            <a:miter lim="8000"/>
            <a:headEnd type="none" w="sm" len="sm"/>
            <a:tailEnd type="none" w="sm" len="sm"/>
          </a:ln>
        </p:spPr>
      </p:pic>
      <p:sp>
        <p:nvSpPr>
          <p:cNvPr id="520" name="Google Shape;520;p41"/>
          <p:cNvSpPr/>
          <p:nvPr/>
        </p:nvSpPr>
        <p:spPr>
          <a:xfrm>
            <a:off x="191453" y="1976184"/>
            <a:ext cx="11553600" cy="923400"/>
          </a:xfrm>
          <a:prstGeom prst="rect">
            <a:avLst/>
          </a:prstGeom>
          <a:noFill/>
          <a:ln>
            <a:noFill/>
          </a:ln>
        </p:spPr>
        <p:txBody>
          <a:bodyPr spcFirstLastPara="1" wrap="square" lIns="91425" tIns="45700" rIns="91425" bIns="45700" anchor="t" anchorCtr="0">
            <a:noAutofit/>
          </a:bodyPr>
          <a:lstStyle/>
          <a:p>
            <a:pPr marL="0" marR="0" lvl="0" indent="-101600" algn="l" rtl="0">
              <a:spcBef>
                <a:spcPts val="0"/>
              </a:spcBef>
              <a:spcAft>
                <a:spcPts val="0"/>
              </a:spcAft>
              <a:buClr>
                <a:srgbClr val="0070C0"/>
              </a:buClr>
              <a:buSzPts val="1600"/>
              <a:buFont typeface="Noto Sans Symbols"/>
              <a:buChar char="■"/>
            </a:pPr>
            <a:r>
              <a:rPr lang="en-US" sz="1600">
                <a:solidFill>
                  <a:srgbClr val="0070C0"/>
                </a:solidFill>
                <a:latin typeface="Open Sans"/>
                <a:ea typeface="Open Sans"/>
                <a:cs typeface="Open Sans"/>
                <a:sym typeface="Open Sans"/>
              </a:rPr>
              <a:t>Le manioc est principalement utilisé pour la transformation de l'amidon dans le sud de la Chine. La production annuelle d'amidon de manioc est d'environ 450 000 tonnes, et celle-ci est principalement distribuée dans le Guangxi. À l'heure actuelle, cette technologie chinoise de transformation de l'amidon de manioc dispose de solides capacités indépendantes en Recherche &amp; Développement, mais aussi dans la mise en place de processus et d'équipements.</a:t>
            </a:r>
            <a:endParaRPr sz="1600">
              <a:solidFill>
                <a:srgbClr val="0070C0"/>
              </a:solidFill>
              <a:latin typeface="Open Sans"/>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9"/>
                                        </p:tgtEl>
                                        <p:attrNameLst>
                                          <p:attrName>style.visibility</p:attrName>
                                        </p:attrNameLst>
                                      </p:cBhvr>
                                      <p:to>
                                        <p:strVal val="visible"/>
                                      </p:to>
                                    </p:set>
                                    <p:animEffect transition="in" filter="fade">
                                      <p:cBhvr>
                                        <p:cTn id="7" dur="500"/>
                                        <p:tgtEl>
                                          <p:spTgt spid="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Google Shape;525;p42"/>
          <p:cNvPicPr preferRelativeResize="0"/>
          <p:nvPr/>
        </p:nvPicPr>
        <p:blipFill rotWithShape="1">
          <a:blip r:embed="rId3">
            <a:alphaModFix/>
          </a:blip>
          <a:srcRect/>
          <a:stretch/>
        </p:blipFill>
        <p:spPr>
          <a:xfrm>
            <a:off x="0" y="-75134"/>
            <a:ext cx="12192000" cy="853440"/>
          </a:xfrm>
          <a:prstGeom prst="rect">
            <a:avLst/>
          </a:prstGeom>
          <a:noFill/>
          <a:ln>
            <a:noFill/>
          </a:ln>
        </p:spPr>
      </p:pic>
      <p:cxnSp>
        <p:nvCxnSpPr>
          <p:cNvPr id="526" name="Google Shape;526;p42"/>
          <p:cNvCxnSpPr/>
          <p:nvPr/>
        </p:nvCxnSpPr>
        <p:spPr>
          <a:xfrm rot="10800000" flipH="1">
            <a:off x="114434" y="1442045"/>
            <a:ext cx="11125200" cy="50800"/>
          </a:xfrm>
          <a:prstGeom prst="straightConnector1">
            <a:avLst/>
          </a:prstGeom>
          <a:noFill/>
          <a:ln w="63500" cap="flat" cmpd="thinThick">
            <a:solidFill>
              <a:schemeClr val="accent2"/>
            </a:solidFill>
            <a:prstDash val="solid"/>
            <a:miter lim="800000"/>
            <a:headEnd type="none" w="sm" len="sm"/>
            <a:tailEnd type="none" w="sm" len="sm"/>
          </a:ln>
        </p:spPr>
      </p:cxnSp>
      <p:sp>
        <p:nvSpPr>
          <p:cNvPr id="527" name="Google Shape;527;p42"/>
          <p:cNvSpPr txBox="1"/>
          <p:nvPr/>
        </p:nvSpPr>
        <p:spPr>
          <a:xfrm>
            <a:off x="85090" y="1617345"/>
            <a:ext cx="6010800" cy="5829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60000"/>
              </a:lnSpc>
              <a:spcBef>
                <a:spcPts val="0"/>
              </a:spcBef>
              <a:spcAft>
                <a:spcPts val="0"/>
              </a:spcAft>
              <a:buClr>
                <a:srgbClr val="0070C0"/>
              </a:buClr>
              <a:buSzPts val="2000"/>
              <a:buFont typeface="Noto Sans Symbols"/>
              <a:buChar char="◆"/>
            </a:pPr>
            <a:r>
              <a:rPr lang="en-US" sz="2000" u="sng">
                <a:solidFill>
                  <a:srgbClr val="0070C0"/>
                </a:solidFill>
                <a:latin typeface="Open Sans"/>
                <a:ea typeface="Open Sans"/>
                <a:cs typeface="Open Sans"/>
                <a:sym typeface="Open Sans"/>
              </a:rPr>
              <a:t>Amidon de manioc modifié</a:t>
            </a:r>
            <a:endParaRPr sz="2000">
              <a:solidFill>
                <a:srgbClr val="0070C0"/>
              </a:solidFill>
              <a:latin typeface="Open Sans"/>
              <a:ea typeface="Open Sans"/>
              <a:cs typeface="Open Sans"/>
              <a:sym typeface="Open Sans"/>
            </a:endParaRPr>
          </a:p>
        </p:txBody>
      </p:sp>
      <p:pic>
        <p:nvPicPr>
          <p:cNvPr id="528" name="Google Shape;528;p42" descr="图4 变性淀粉需求量变化.jpg"/>
          <p:cNvPicPr preferRelativeResize="0"/>
          <p:nvPr/>
        </p:nvPicPr>
        <p:blipFill rotWithShape="1">
          <a:blip r:embed="rId4">
            <a:alphaModFix/>
          </a:blip>
          <a:srcRect/>
          <a:stretch/>
        </p:blipFill>
        <p:spPr>
          <a:xfrm>
            <a:off x="436866" y="3375229"/>
            <a:ext cx="5424170" cy="2704465"/>
          </a:xfrm>
          <a:prstGeom prst="rect">
            <a:avLst/>
          </a:prstGeom>
          <a:noFill/>
          <a:ln>
            <a:noFill/>
          </a:ln>
        </p:spPr>
      </p:pic>
      <p:sp>
        <p:nvSpPr>
          <p:cNvPr id="529" name="Google Shape;529;p42"/>
          <p:cNvSpPr txBox="1"/>
          <p:nvPr/>
        </p:nvSpPr>
        <p:spPr>
          <a:xfrm>
            <a:off x="436866" y="2138433"/>
            <a:ext cx="10905900" cy="1015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0070C0"/>
                </a:solidFill>
                <a:latin typeface="Open Sans"/>
                <a:ea typeface="Open Sans"/>
                <a:cs typeface="Open Sans"/>
                <a:sym typeface="Open Sans"/>
              </a:rPr>
              <a:t>L'amidon de manioc modifié (CMS) est une sorte d'amidon dont les caractéristiques de traitement changent après une transformation physique, chimique ou enzymatique, ceci comprenant l'amidon estérifié, l'amidon acide, l'amidon oxydé et l'amidon réticulé.</a:t>
            </a:r>
            <a:endParaRPr/>
          </a:p>
        </p:txBody>
      </p:sp>
      <p:sp>
        <p:nvSpPr>
          <p:cNvPr id="530" name="Google Shape;530;p42"/>
          <p:cNvSpPr txBox="1">
            <a:spLocks noGrp="1"/>
          </p:cNvSpPr>
          <p:nvPr>
            <p:ph type="title"/>
          </p:nvPr>
        </p:nvSpPr>
        <p:spPr>
          <a:xfrm>
            <a:off x="191451" y="778306"/>
            <a:ext cx="10808203" cy="5620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70C0"/>
              </a:buClr>
              <a:buSzPts val="3000"/>
              <a:buFont typeface="Open Sans"/>
              <a:buNone/>
            </a:pPr>
            <a:r>
              <a:rPr lang="en-US" sz="3000" b="1">
                <a:solidFill>
                  <a:srgbClr val="0070C0"/>
                </a:solidFill>
                <a:latin typeface="Open Sans"/>
                <a:ea typeface="Open Sans"/>
                <a:cs typeface="Open Sans"/>
                <a:sym typeface="Open Sans"/>
              </a:rPr>
              <a:t>Technologies de transformation</a:t>
            </a:r>
            <a:endParaRPr sz="3000" b="1">
              <a:solidFill>
                <a:srgbClr val="0070C0"/>
              </a:solidFill>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grpSp>
        <p:nvGrpSpPr>
          <p:cNvPr id="125" name="Google Shape;125;p16"/>
          <p:cNvGrpSpPr/>
          <p:nvPr/>
        </p:nvGrpSpPr>
        <p:grpSpPr>
          <a:xfrm>
            <a:off x="1800099" y="3066803"/>
            <a:ext cx="4826336" cy="690980"/>
            <a:chOff x="6405295" y="1197876"/>
            <a:chExt cx="4826966" cy="690818"/>
          </a:xfrm>
        </p:grpSpPr>
        <p:sp>
          <p:nvSpPr>
            <p:cNvPr id="126" name="Google Shape;126;p16"/>
            <p:cNvSpPr txBox="1"/>
            <p:nvPr/>
          </p:nvSpPr>
          <p:spPr>
            <a:xfrm flipH="1">
              <a:off x="7207161" y="1253409"/>
              <a:ext cx="40251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800" b="1">
                  <a:solidFill>
                    <a:schemeClr val="accent2"/>
                  </a:solidFill>
                  <a:latin typeface="Open Sans"/>
                  <a:ea typeface="Open Sans"/>
                  <a:cs typeface="Open Sans"/>
                  <a:sym typeface="Open Sans"/>
                </a:rPr>
                <a:t>Informations générales</a:t>
              </a:r>
              <a:endParaRPr/>
            </a:p>
          </p:txBody>
        </p:sp>
        <p:grpSp>
          <p:nvGrpSpPr>
            <p:cNvPr id="127" name="Google Shape;127;p16"/>
            <p:cNvGrpSpPr/>
            <p:nvPr/>
          </p:nvGrpSpPr>
          <p:grpSpPr>
            <a:xfrm>
              <a:off x="6405295" y="1197876"/>
              <a:ext cx="690819" cy="690818"/>
              <a:chOff x="6405295" y="1197876"/>
              <a:chExt cx="690819" cy="690818"/>
            </a:xfrm>
          </p:grpSpPr>
          <p:sp>
            <p:nvSpPr>
              <p:cNvPr id="128" name="Google Shape;128;p16"/>
              <p:cNvSpPr/>
              <p:nvPr/>
            </p:nvSpPr>
            <p:spPr>
              <a:xfrm>
                <a:off x="6405295" y="1197876"/>
                <a:ext cx="690819" cy="690818"/>
              </a:xfrm>
              <a:prstGeom prst="ellipse">
                <a:avLst/>
              </a:prstGeom>
              <a:gradFill>
                <a:gsLst>
                  <a:gs pos="0">
                    <a:srgbClr val="004B80"/>
                  </a:gs>
                  <a:gs pos="48000">
                    <a:srgbClr val="0074C9"/>
                  </a:gs>
                  <a:gs pos="100000">
                    <a:srgbClr val="3FAFFF"/>
                  </a:gs>
                </a:gsLst>
                <a:lin ang="16200000" scaled="0"/>
              </a:gradFill>
              <a:ln>
                <a:noFill/>
              </a:ln>
              <a:effectLst>
                <a:outerShdw blurRad="139700" dist="38100" dir="5400000" algn="t" rotWithShape="0">
                  <a:srgbClr val="000000">
                    <a:alpha val="21960"/>
                  </a:srgbClr>
                </a:outerShdw>
              </a:effectLst>
            </p:spPr>
            <p:txBody>
              <a:bodyPr spcFirstLastPara="1" wrap="square" lIns="80625" tIns="40300" rIns="80625" bIns="40300" anchor="ctr" anchorCtr="0">
                <a:noAutofit/>
              </a:bodyPr>
              <a:lstStyle/>
              <a:p>
                <a:pPr marL="0" marR="0" lvl="0" indent="0" algn="ctr" rtl="0">
                  <a:spcBef>
                    <a:spcPts val="0"/>
                  </a:spcBef>
                  <a:spcAft>
                    <a:spcPts val="0"/>
                  </a:spcAft>
                  <a:buNone/>
                </a:pPr>
                <a:endParaRPr sz="1800">
                  <a:solidFill>
                    <a:srgbClr val="FFFFFF"/>
                  </a:solidFill>
                  <a:latin typeface="Open Sans"/>
                  <a:ea typeface="Open Sans"/>
                  <a:cs typeface="Open Sans"/>
                  <a:sym typeface="Open Sans"/>
                </a:endParaRPr>
              </a:p>
            </p:txBody>
          </p:sp>
          <p:sp>
            <p:nvSpPr>
              <p:cNvPr id="129" name="Google Shape;129;p16"/>
              <p:cNvSpPr/>
              <p:nvPr/>
            </p:nvSpPr>
            <p:spPr>
              <a:xfrm>
                <a:off x="6453144" y="1288988"/>
                <a:ext cx="595113" cy="5230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chemeClr val="lt1"/>
                    </a:solidFill>
                    <a:latin typeface="Open Sans"/>
                    <a:ea typeface="Open Sans"/>
                    <a:cs typeface="Open Sans"/>
                    <a:sym typeface="Open Sans"/>
                  </a:rPr>
                  <a:t>01</a:t>
                </a:r>
                <a:endParaRPr sz="2800" b="1">
                  <a:solidFill>
                    <a:schemeClr val="lt1"/>
                  </a:solidFill>
                  <a:latin typeface="Open Sans"/>
                  <a:ea typeface="Open Sans"/>
                  <a:cs typeface="Open Sans"/>
                  <a:sym typeface="Open Sans"/>
                </a:endParaRPr>
              </a:p>
            </p:txBody>
          </p:sp>
        </p:grpSp>
      </p:grpSp>
      <p:grpSp>
        <p:nvGrpSpPr>
          <p:cNvPr id="130" name="Google Shape;130;p16"/>
          <p:cNvGrpSpPr/>
          <p:nvPr/>
        </p:nvGrpSpPr>
        <p:grpSpPr>
          <a:xfrm>
            <a:off x="6664583" y="3018073"/>
            <a:ext cx="4770673" cy="784981"/>
            <a:chOff x="6405295" y="1089313"/>
            <a:chExt cx="4771295" cy="784800"/>
          </a:xfrm>
        </p:grpSpPr>
        <p:sp>
          <p:nvSpPr>
            <p:cNvPr id="131" name="Google Shape;131;p16"/>
            <p:cNvSpPr txBox="1"/>
            <p:nvPr/>
          </p:nvSpPr>
          <p:spPr>
            <a:xfrm flipH="1">
              <a:off x="7263690" y="1089313"/>
              <a:ext cx="3912900" cy="7848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800" b="1">
                  <a:solidFill>
                    <a:schemeClr val="accent2"/>
                  </a:solidFill>
                  <a:latin typeface="Open Sans"/>
                  <a:ea typeface="Open Sans"/>
                  <a:cs typeface="Open Sans"/>
                  <a:sym typeface="Open Sans"/>
                </a:rPr>
                <a:t>Technologies de réduction des pertes après récolte</a:t>
              </a:r>
              <a:endParaRPr/>
            </a:p>
          </p:txBody>
        </p:sp>
        <p:grpSp>
          <p:nvGrpSpPr>
            <p:cNvPr id="132" name="Google Shape;132;p16"/>
            <p:cNvGrpSpPr/>
            <p:nvPr/>
          </p:nvGrpSpPr>
          <p:grpSpPr>
            <a:xfrm>
              <a:off x="6405295" y="1159785"/>
              <a:ext cx="690819" cy="690818"/>
              <a:chOff x="6405295" y="1159785"/>
              <a:chExt cx="690819" cy="690818"/>
            </a:xfrm>
          </p:grpSpPr>
          <p:sp>
            <p:nvSpPr>
              <p:cNvPr id="133" name="Google Shape;133;p16"/>
              <p:cNvSpPr/>
              <p:nvPr/>
            </p:nvSpPr>
            <p:spPr>
              <a:xfrm>
                <a:off x="6405295" y="1159785"/>
                <a:ext cx="690819" cy="690818"/>
              </a:xfrm>
              <a:prstGeom prst="ellipse">
                <a:avLst/>
              </a:prstGeom>
              <a:gradFill>
                <a:gsLst>
                  <a:gs pos="0">
                    <a:srgbClr val="004B80"/>
                  </a:gs>
                  <a:gs pos="48000">
                    <a:srgbClr val="0074C9"/>
                  </a:gs>
                  <a:gs pos="100000">
                    <a:srgbClr val="3FAFFF"/>
                  </a:gs>
                </a:gsLst>
                <a:lin ang="16200000" scaled="0"/>
              </a:gradFill>
              <a:ln>
                <a:noFill/>
              </a:ln>
              <a:effectLst>
                <a:outerShdw blurRad="139700" dist="38100" dir="5400000" algn="t" rotWithShape="0">
                  <a:srgbClr val="000000">
                    <a:alpha val="21960"/>
                  </a:srgbClr>
                </a:outerShdw>
              </a:effectLst>
            </p:spPr>
            <p:txBody>
              <a:bodyPr spcFirstLastPara="1" wrap="square" lIns="80625" tIns="40300" rIns="80625" bIns="40300" anchor="ctr" anchorCtr="0">
                <a:noAutofit/>
              </a:bodyPr>
              <a:lstStyle/>
              <a:p>
                <a:pPr marL="0" marR="0" lvl="0" indent="0" algn="ctr" rtl="0">
                  <a:spcBef>
                    <a:spcPts val="0"/>
                  </a:spcBef>
                  <a:spcAft>
                    <a:spcPts val="0"/>
                  </a:spcAft>
                  <a:buNone/>
                </a:pPr>
                <a:endParaRPr sz="1800">
                  <a:solidFill>
                    <a:srgbClr val="FFFFFF"/>
                  </a:solidFill>
                  <a:latin typeface="Open Sans"/>
                  <a:ea typeface="Open Sans"/>
                  <a:cs typeface="Open Sans"/>
                  <a:sym typeface="Open Sans"/>
                </a:endParaRPr>
              </a:p>
            </p:txBody>
          </p:sp>
          <p:sp>
            <p:nvSpPr>
              <p:cNvPr id="134" name="Google Shape;134;p16"/>
              <p:cNvSpPr/>
              <p:nvPr/>
            </p:nvSpPr>
            <p:spPr>
              <a:xfrm>
                <a:off x="6453147" y="1288988"/>
                <a:ext cx="595113" cy="5230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chemeClr val="lt1"/>
                    </a:solidFill>
                    <a:latin typeface="Open Sans"/>
                    <a:ea typeface="Open Sans"/>
                    <a:cs typeface="Open Sans"/>
                    <a:sym typeface="Open Sans"/>
                  </a:rPr>
                  <a:t>02</a:t>
                </a:r>
                <a:endParaRPr sz="2800" b="1">
                  <a:solidFill>
                    <a:schemeClr val="lt1"/>
                  </a:solidFill>
                  <a:latin typeface="Open Sans"/>
                  <a:ea typeface="Open Sans"/>
                  <a:cs typeface="Open Sans"/>
                  <a:sym typeface="Open Sans"/>
                </a:endParaRPr>
              </a:p>
            </p:txBody>
          </p:sp>
        </p:grpSp>
      </p:grpSp>
      <p:grpSp>
        <p:nvGrpSpPr>
          <p:cNvPr id="135" name="Google Shape;135;p16"/>
          <p:cNvGrpSpPr/>
          <p:nvPr/>
        </p:nvGrpSpPr>
        <p:grpSpPr>
          <a:xfrm>
            <a:off x="1800099" y="4649032"/>
            <a:ext cx="4826339" cy="690978"/>
            <a:chOff x="6405295" y="1197876"/>
            <a:chExt cx="4826968" cy="690818"/>
          </a:xfrm>
        </p:grpSpPr>
        <p:sp>
          <p:nvSpPr>
            <p:cNvPr id="136" name="Google Shape;136;p16"/>
            <p:cNvSpPr txBox="1"/>
            <p:nvPr/>
          </p:nvSpPr>
          <p:spPr>
            <a:xfrm flipH="1">
              <a:off x="7207163" y="1313884"/>
              <a:ext cx="40251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800" b="1">
                  <a:solidFill>
                    <a:schemeClr val="accent2"/>
                  </a:solidFill>
                  <a:latin typeface="Open Sans"/>
                  <a:ea typeface="Open Sans"/>
                  <a:cs typeface="Open Sans"/>
                  <a:sym typeface="Open Sans"/>
                </a:rPr>
                <a:t>Technologies de transformation</a:t>
              </a:r>
              <a:endParaRPr/>
            </a:p>
          </p:txBody>
        </p:sp>
        <p:grpSp>
          <p:nvGrpSpPr>
            <p:cNvPr id="137" name="Google Shape;137;p16"/>
            <p:cNvGrpSpPr/>
            <p:nvPr/>
          </p:nvGrpSpPr>
          <p:grpSpPr>
            <a:xfrm>
              <a:off x="6405295" y="1197876"/>
              <a:ext cx="690819" cy="690818"/>
              <a:chOff x="6405295" y="1197876"/>
              <a:chExt cx="690819" cy="690818"/>
            </a:xfrm>
          </p:grpSpPr>
          <p:sp>
            <p:nvSpPr>
              <p:cNvPr id="138" name="Google Shape;138;p16"/>
              <p:cNvSpPr/>
              <p:nvPr/>
            </p:nvSpPr>
            <p:spPr>
              <a:xfrm>
                <a:off x="6405295" y="1197876"/>
                <a:ext cx="690819" cy="690818"/>
              </a:xfrm>
              <a:prstGeom prst="ellipse">
                <a:avLst/>
              </a:prstGeom>
              <a:gradFill>
                <a:gsLst>
                  <a:gs pos="0">
                    <a:srgbClr val="004B80"/>
                  </a:gs>
                  <a:gs pos="48000">
                    <a:srgbClr val="0074C9"/>
                  </a:gs>
                  <a:gs pos="100000">
                    <a:srgbClr val="3FAFFF"/>
                  </a:gs>
                </a:gsLst>
                <a:lin ang="16200000" scaled="0"/>
              </a:gradFill>
              <a:ln>
                <a:noFill/>
              </a:ln>
              <a:effectLst>
                <a:outerShdw blurRad="139700" dist="38100" dir="5400000" algn="t" rotWithShape="0">
                  <a:srgbClr val="000000">
                    <a:alpha val="21960"/>
                  </a:srgbClr>
                </a:outerShdw>
              </a:effectLst>
            </p:spPr>
            <p:txBody>
              <a:bodyPr spcFirstLastPara="1" wrap="square" lIns="80625" tIns="40300" rIns="80625" bIns="40300" anchor="ctr" anchorCtr="0">
                <a:noAutofit/>
              </a:bodyPr>
              <a:lstStyle/>
              <a:p>
                <a:pPr marL="0" marR="0" lvl="0" indent="0" algn="ctr" rtl="0">
                  <a:spcBef>
                    <a:spcPts val="0"/>
                  </a:spcBef>
                  <a:spcAft>
                    <a:spcPts val="0"/>
                  </a:spcAft>
                  <a:buNone/>
                </a:pPr>
                <a:endParaRPr sz="1800">
                  <a:solidFill>
                    <a:srgbClr val="FFFFFF"/>
                  </a:solidFill>
                  <a:latin typeface="Open Sans"/>
                  <a:ea typeface="Open Sans"/>
                  <a:cs typeface="Open Sans"/>
                  <a:sym typeface="Open Sans"/>
                </a:endParaRPr>
              </a:p>
            </p:txBody>
          </p:sp>
          <p:sp>
            <p:nvSpPr>
              <p:cNvPr id="139" name="Google Shape;139;p16"/>
              <p:cNvSpPr/>
              <p:nvPr/>
            </p:nvSpPr>
            <p:spPr>
              <a:xfrm>
                <a:off x="6453147" y="1298332"/>
                <a:ext cx="595113" cy="5230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chemeClr val="lt1"/>
                    </a:solidFill>
                    <a:latin typeface="Open Sans"/>
                    <a:ea typeface="Open Sans"/>
                    <a:cs typeface="Open Sans"/>
                    <a:sym typeface="Open Sans"/>
                  </a:rPr>
                  <a:t>03</a:t>
                </a:r>
                <a:endParaRPr sz="2800" b="1">
                  <a:solidFill>
                    <a:schemeClr val="lt1"/>
                  </a:solidFill>
                  <a:latin typeface="Open Sans"/>
                  <a:ea typeface="Open Sans"/>
                  <a:cs typeface="Open Sans"/>
                  <a:sym typeface="Open Sans"/>
                </a:endParaRPr>
              </a:p>
            </p:txBody>
          </p:sp>
        </p:grpSp>
      </p:grpSp>
      <p:grpSp>
        <p:nvGrpSpPr>
          <p:cNvPr id="140" name="Google Shape;140;p16"/>
          <p:cNvGrpSpPr/>
          <p:nvPr/>
        </p:nvGrpSpPr>
        <p:grpSpPr>
          <a:xfrm>
            <a:off x="6721021" y="4684967"/>
            <a:ext cx="4920922" cy="690978"/>
            <a:chOff x="6405295" y="1197876"/>
            <a:chExt cx="4921563" cy="690818"/>
          </a:xfrm>
        </p:grpSpPr>
        <p:sp>
          <p:nvSpPr>
            <p:cNvPr id="141" name="Google Shape;141;p16"/>
            <p:cNvSpPr txBox="1"/>
            <p:nvPr/>
          </p:nvSpPr>
          <p:spPr>
            <a:xfrm flipH="1">
              <a:off x="7301758" y="1247479"/>
              <a:ext cx="40251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800" b="1">
                  <a:solidFill>
                    <a:schemeClr val="accent2"/>
                  </a:solidFill>
                  <a:latin typeface="Open Sans"/>
                  <a:ea typeface="Open Sans"/>
                  <a:cs typeface="Open Sans"/>
                  <a:sym typeface="Open Sans"/>
                </a:rPr>
                <a:t>Perspectives</a:t>
              </a:r>
              <a:endParaRPr sz="1800" b="1">
                <a:solidFill>
                  <a:schemeClr val="accent2"/>
                </a:solidFill>
                <a:latin typeface="Open Sans"/>
                <a:ea typeface="Open Sans"/>
                <a:cs typeface="Open Sans"/>
                <a:sym typeface="Open Sans"/>
              </a:endParaRPr>
            </a:p>
          </p:txBody>
        </p:sp>
        <p:grpSp>
          <p:nvGrpSpPr>
            <p:cNvPr id="142" name="Google Shape;142;p16"/>
            <p:cNvGrpSpPr/>
            <p:nvPr/>
          </p:nvGrpSpPr>
          <p:grpSpPr>
            <a:xfrm>
              <a:off x="6405295" y="1197876"/>
              <a:ext cx="690819" cy="690818"/>
              <a:chOff x="6405295" y="1197876"/>
              <a:chExt cx="690819" cy="690818"/>
            </a:xfrm>
          </p:grpSpPr>
          <p:sp>
            <p:nvSpPr>
              <p:cNvPr id="143" name="Google Shape;143;p16"/>
              <p:cNvSpPr/>
              <p:nvPr/>
            </p:nvSpPr>
            <p:spPr>
              <a:xfrm>
                <a:off x="6405295" y="1197876"/>
                <a:ext cx="690819" cy="690818"/>
              </a:xfrm>
              <a:prstGeom prst="ellipse">
                <a:avLst/>
              </a:prstGeom>
              <a:gradFill>
                <a:gsLst>
                  <a:gs pos="0">
                    <a:srgbClr val="004B80"/>
                  </a:gs>
                  <a:gs pos="48000">
                    <a:srgbClr val="0074C9"/>
                  </a:gs>
                  <a:gs pos="100000">
                    <a:srgbClr val="3FAFFF"/>
                  </a:gs>
                </a:gsLst>
                <a:lin ang="16200000" scaled="0"/>
              </a:gradFill>
              <a:ln>
                <a:noFill/>
              </a:ln>
              <a:effectLst>
                <a:outerShdw blurRad="139700" dist="38100" dir="5400000" algn="t" rotWithShape="0">
                  <a:srgbClr val="000000">
                    <a:alpha val="21960"/>
                  </a:srgbClr>
                </a:outerShdw>
              </a:effectLst>
            </p:spPr>
            <p:txBody>
              <a:bodyPr spcFirstLastPara="1" wrap="square" lIns="80625" tIns="40300" rIns="80625" bIns="40300" anchor="ctr" anchorCtr="0">
                <a:noAutofit/>
              </a:bodyPr>
              <a:lstStyle/>
              <a:p>
                <a:pPr marL="0" marR="0" lvl="0" indent="0" algn="ctr" rtl="0">
                  <a:spcBef>
                    <a:spcPts val="0"/>
                  </a:spcBef>
                  <a:spcAft>
                    <a:spcPts val="0"/>
                  </a:spcAft>
                  <a:buNone/>
                </a:pPr>
                <a:endParaRPr sz="1800">
                  <a:solidFill>
                    <a:srgbClr val="FFFFFF"/>
                  </a:solidFill>
                  <a:latin typeface="Open Sans"/>
                  <a:ea typeface="Open Sans"/>
                  <a:cs typeface="Open Sans"/>
                  <a:sym typeface="Open Sans"/>
                </a:endParaRPr>
              </a:p>
            </p:txBody>
          </p:sp>
          <p:sp>
            <p:nvSpPr>
              <p:cNvPr id="144" name="Google Shape;144;p16"/>
              <p:cNvSpPr/>
              <p:nvPr/>
            </p:nvSpPr>
            <p:spPr>
              <a:xfrm>
                <a:off x="6453147" y="1266133"/>
                <a:ext cx="595113" cy="5230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chemeClr val="lt1"/>
                    </a:solidFill>
                    <a:latin typeface="Open Sans"/>
                    <a:ea typeface="Open Sans"/>
                    <a:cs typeface="Open Sans"/>
                    <a:sym typeface="Open Sans"/>
                  </a:rPr>
                  <a:t>04</a:t>
                </a:r>
                <a:endParaRPr sz="2800" b="1">
                  <a:solidFill>
                    <a:schemeClr val="lt1"/>
                  </a:solidFill>
                  <a:latin typeface="Open Sans"/>
                  <a:ea typeface="Open Sans"/>
                  <a:cs typeface="Open Sans"/>
                  <a:sym typeface="Open Sans"/>
                </a:endParaRPr>
              </a:p>
            </p:txBody>
          </p:sp>
        </p:grpSp>
      </p:grpSp>
      <p:sp>
        <p:nvSpPr>
          <p:cNvPr id="145" name="Google Shape;145;p16"/>
          <p:cNvSpPr/>
          <p:nvPr/>
        </p:nvSpPr>
        <p:spPr>
          <a:xfrm>
            <a:off x="3916108" y="-610918"/>
            <a:ext cx="3763909" cy="3433659"/>
          </a:xfrm>
          <a:custGeom>
            <a:avLst/>
            <a:gdLst/>
            <a:ahLst/>
            <a:cxnLst/>
            <a:rect l="l" t="t" r="r" b="b"/>
            <a:pathLst>
              <a:path w="2905760" h="2954145" extrusionOk="0">
                <a:moveTo>
                  <a:pt x="1452880" y="0"/>
                </a:moveTo>
                <a:cubicBezTo>
                  <a:pt x="2255283" y="0"/>
                  <a:pt x="2905760" y="650477"/>
                  <a:pt x="2905760" y="1452880"/>
                </a:cubicBezTo>
                <a:lnTo>
                  <a:pt x="2904539" y="1477073"/>
                </a:lnTo>
                <a:lnTo>
                  <a:pt x="2905760" y="1501265"/>
                </a:lnTo>
                <a:cubicBezTo>
                  <a:pt x="2905760" y="2303668"/>
                  <a:pt x="2255283" y="2954145"/>
                  <a:pt x="1452880" y="2954145"/>
                </a:cubicBezTo>
                <a:cubicBezTo>
                  <a:pt x="650477" y="2954145"/>
                  <a:pt x="0" y="2303668"/>
                  <a:pt x="0" y="1501265"/>
                </a:cubicBezTo>
                <a:lnTo>
                  <a:pt x="1222" y="1477073"/>
                </a:lnTo>
                <a:lnTo>
                  <a:pt x="0" y="1452880"/>
                </a:lnTo>
                <a:cubicBezTo>
                  <a:pt x="0" y="650477"/>
                  <a:pt x="650477" y="0"/>
                  <a:pt x="1452880" y="0"/>
                </a:cubicBezTo>
                <a:close/>
              </a:path>
            </a:pathLst>
          </a:custGeom>
          <a:gradFill>
            <a:gsLst>
              <a:gs pos="0">
                <a:schemeClr val="lt1"/>
              </a:gs>
              <a:gs pos="36000">
                <a:schemeClr val="lt1"/>
              </a:gs>
              <a:gs pos="100000">
                <a:srgbClr val="C7C7C7"/>
              </a:gs>
            </a:gsLst>
            <a:lin ang="13500000" scaled="0"/>
          </a:gradFill>
          <a:ln w="25400" cap="flat" cmpd="sng">
            <a:solidFill>
              <a:schemeClr val="lt1"/>
            </a:solidFill>
            <a:prstDash val="solid"/>
            <a:miter lim="800000"/>
            <a:headEnd type="none" w="sm" len="sm"/>
            <a:tailEnd type="none" w="sm" len="sm"/>
          </a:ln>
          <a:effectLst>
            <a:outerShdw blurRad="419100" dist="838200" dir="2700000" sx="90000" sy="90000" algn="tl" rotWithShape="0">
              <a:srgbClr val="7F7F7F">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146" name="Google Shape;146;p16"/>
          <p:cNvSpPr txBox="1"/>
          <p:nvPr/>
        </p:nvSpPr>
        <p:spPr>
          <a:xfrm>
            <a:off x="4242906" y="1459613"/>
            <a:ext cx="31122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3600" b="1">
                <a:solidFill>
                  <a:schemeClr val="accent2"/>
                </a:solidFill>
                <a:latin typeface="Open Sans"/>
                <a:ea typeface="Open Sans"/>
                <a:cs typeface="Open Sans"/>
                <a:sym typeface="Open Sans"/>
              </a:rPr>
              <a:t>CONTENU</a:t>
            </a:r>
            <a:endParaRPr/>
          </a:p>
        </p:txBody>
      </p:sp>
      <p:pic>
        <p:nvPicPr>
          <p:cNvPr id="147" name="Google Shape;147;p16"/>
          <p:cNvPicPr preferRelativeResize="0"/>
          <p:nvPr/>
        </p:nvPicPr>
        <p:blipFill rotWithShape="1">
          <a:blip r:embed="rId3">
            <a:alphaModFix/>
          </a:blip>
          <a:srcRect l="8654" t="32887" b="20814"/>
          <a:stretch/>
        </p:blipFill>
        <p:spPr>
          <a:xfrm>
            <a:off x="-49107" y="-27093"/>
            <a:ext cx="12297833" cy="710353"/>
          </a:xfrm>
          <a:prstGeom prst="rect">
            <a:avLst/>
          </a:prstGeom>
          <a:noFill/>
          <a:ln>
            <a:noFill/>
          </a:ln>
        </p:spPr>
      </p:pic>
      <p:pic>
        <p:nvPicPr>
          <p:cNvPr id="148" name="Google Shape;148;p16" descr="联合国粮食署"/>
          <p:cNvPicPr preferRelativeResize="0"/>
          <p:nvPr/>
        </p:nvPicPr>
        <p:blipFill rotWithShape="1">
          <a:blip r:embed="rId4">
            <a:alphaModFix/>
          </a:blip>
          <a:srcRect/>
          <a:stretch/>
        </p:blipFill>
        <p:spPr>
          <a:xfrm>
            <a:off x="143087" y="-96520"/>
            <a:ext cx="2291080" cy="850053"/>
          </a:xfrm>
          <a:prstGeom prst="rect">
            <a:avLst/>
          </a:prstGeom>
          <a:noFill/>
          <a:ln>
            <a:noFill/>
          </a:ln>
        </p:spPr>
      </p:pic>
      <p:pic>
        <p:nvPicPr>
          <p:cNvPr id="149" name="Google Shape;149;p16" descr="WFP SSC-白"/>
          <p:cNvPicPr preferRelativeResize="0"/>
          <p:nvPr/>
        </p:nvPicPr>
        <p:blipFill rotWithShape="1">
          <a:blip r:embed="rId5">
            <a:alphaModFix/>
          </a:blip>
          <a:srcRect/>
          <a:stretch/>
        </p:blipFill>
        <p:spPr>
          <a:xfrm>
            <a:off x="3074055" y="-27093"/>
            <a:ext cx="1002453" cy="647700"/>
          </a:xfrm>
          <a:prstGeom prst="rect">
            <a:avLst/>
          </a:prstGeom>
          <a:noFill/>
          <a:ln>
            <a:noFill/>
          </a:ln>
        </p:spPr>
      </p:pic>
      <p:pic>
        <p:nvPicPr>
          <p:cNvPr id="150" name="Google Shape;150;p16" descr="A picture containing window&#10;&#10;Description automatically generated"/>
          <p:cNvPicPr preferRelativeResize="0"/>
          <p:nvPr/>
        </p:nvPicPr>
        <p:blipFill rotWithShape="1">
          <a:blip r:embed="rId6">
            <a:alphaModFix/>
          </a:blip>
          <a:srcRect/>
          <a:stretch/>
        </p:blipFill>
        <p:spPr>
          <a:xfrm>
            <a:off x="10432398" y="51608"/>
            <a:ext cx="528843" cy="529200"/>
          </a:xfrm>
          <a:prstGeom prst="rect">
            <a:avLst/>
          </a:prstGeom>
          <a:noFill/>
          <a:ln>
            <a:noFill/>
          </a:ln>
        </p:spPr>
      </p:pic>
      <p:pic>
        <p:nvPicPr>
          <p:cNvPr id="151" name="Google Shape;151;p16" descr="Icon&#10;&#10;Description automatically generated"/>
          <p:cNvPicPr preferRelativeResize="0"/>
          <p:nvPr/>
        </p:nvPicPr>
        <p:blipFill rotWithShape="1">
          <a:blip r:embed="rId7">
            <a:alphaModFix/>
          </a:blip>
          <a:srcRect/>
          <a:stretch/>
        </p:blipFill>
        <p:spPr>
          <a:xfrm>
            <a:off x="11283527" y="71570"/>
            <a:ext cx="527674" cy="5276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500"/>
                                        <p:tgtEl>
                                          <p:spTgt spid="145"/>
                                        </p:tgtEl>
                                      </p:cBhvr>
                                    </p:animEffect>
                                  </p:childTnLst>
                                </p:cTn>
                              </p:par>
                            </p:childTnLst>
                          </p:cTn>
                        </p:par>
                        <p:par>
                          <p:cTn id="8" fill="hold">
                            <p:stCondLst>
                              <p:cond delay="500"/>
                            </p:stCondLst>
                            <p:childTnLst>
                              <p:par>
                                <p:cTn id="9" presetID="10" presetClass="entr" presetSubtype="0" fill="hold" nodeType="afterEffect">
                                  <p:stCondLst>
                                    <p:cond delay="750"/>
                                  </p:stCondLst>
                                  <p:childTnLst>
                                    <p:set>
                                      <p:cBhvr>
                                        <p:cTn id="10" dur="1" fill="hold">
                                          <p:stCondLst>
                                            <p:cond delay="0"/>
                                          </p:stCondLst>
                                        </p:cTn>
                                        <p:tgtEl>
                                          <p:spTgt spid="146"/>
                                        </p:tgtEl>
                                        <p:attrNameLst>
                                          <p:attrName>style.visibility</p:attrName>
                                        </p:attrNameLst>
                                      </p:cBhvr>
                                      <p:to>
                                        <p:strVal val="visible"/>
                                      </p:to>
                                    </p:set>
                                    <p:animEffect transition="in" filter="fade">
                                      <p:cBhvr>
                                        <p:cTn id="11" dur="500"/>
                                        <p:tgtEl>
                                          <p:spTgt spid="14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5"/>
                                        </p:tgtEl>
                                        <p:attrNameLst>
                                          <p:attrName>style.visibility</p:attrName>
                                        </p:attrNameLst>
                                      </p:cBhvr>
                                      <p:to>
                                        <p:strVal val="visible"/>
                                      </p:to>
                                    </p:set>
                                    <p:animEffect transition="in" filter="fade">
                                      <p:cBhvr>
                                        <p:cTn id="15" dur="1000"/>
                                        <p:tgtEl>
                                          <p:spTgt spid="125"/>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30"/>
                                        </p:tgtEl>
                                        <p:attrNameLst>
                                          <p:attrName>style.visibility</p:attrName>
                                        </p:attrNameLst>
                                      </p:cBhvr>
                                      <p:to>
                                        <p:strVal val="visible"/>
                                      </p:to>
                                    </p:set>
                                    <p:animEffect transition="in" filter="fade">
                                      <p:cBhvr>
                                        <p:cTn id="19" dur="1000"/>
                                        <p:tgtEl>
                                          <p:spTgt spid="130"/>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135"/>
                                        </p:tgtEl>
                                        <p:attrNameLst>
                                          <p:attrName>style.visibility</p:attrName>
                                        </p:attrNameLst>
                                      </p:cBhvr>
                                      <p:to>
                                        <p:strVal val="visible"/>
                                      </p:to>
                                    </p:set>
                                    <p:animEffect transition="in" filter="fade">
                                      <p:cBhvr>
                                        <p:cTn id="23" dur="1000"/>
                                        <p:tgtEl>
                                          <p:spTgt spid="135"/>
                                        </p:tgtEl>
                                      </p:cBhvr>
                                    </p:animEffect>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140"/>
                                        </p:tgtEl>
                                        <p:attrNameLst>
                                          <p:attrName>style.visibility</p:attrName>
                                        </p:attrNameLst>
                                      </p:cBhvr>
                                      <p:to>
                                        <p:strVal val="visible"/>
                                      </p:to>
                                    </p:set>
                                    <p:animEffect transition="in" filter="fade">
                                      <p:cBhvr>
                                        <p:cTn id="27" dur="10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535" name="Google Shape;535;p43"/>
          <p:cNvPicPr preferRelativeResize="0"/>
          <p:nvPr/>
        </p:nvPicPr>
        <p:blipFill rotWithShape="1">
          <a:blip r:embed="rId3">
            <a:alphaModFix/>
          </a:blip>
          <a:srcRect/>
          <a:stretch/>
        </p:blipFill>
        <p:spPr>
          <a:xfrm>
            <a:off x="0" y="-75134"/>
            <a:ext cx="12192000" cy="853440"/>
          </a:xfrm>
          <a:prstGeom prst="rect">
            <a:avLst/>
          </a:prstGeom>
          <a:noFill/>
          <a:ln>
            <a:noFill/>
          </a:ln>
        </p:spPr>
      </p:pic>
      <p:cxnSp>
        <p:nvCxnSpPr>
          <p:cNvPr id="536" name="Google Shape;536;p43"/>
          <p:cNvCxnSpPr/>
          <p:nvPr/>
        </p:nvCxnSpPr>
        <p:spPr>
          <a:xfrm rot="10800000" flipH="1">
            <a:off x="181240" y="1339902"/>
            <a:ext cx="11125200" cy="50800"/>
          </a:xfrm>
          <a:prstGeom prst="straightConnector1">
            <a:avLst/>
          </a:prstGeom>
          <a:noFill/>
          <a:ln w="63500" cap="flat" cmpd="thinThick">
            <a:solidFill>
              <a:schemeClr val="accent2"/>
            </a:solidFill>
            <a:prstDash val="solid"/>
            <a:miter lim="800000"/>
            <a:headEnd type="none" w="sm" len="sm"/>
            <a:tailEnd type="none" w="sm" len="sm"/>
          </a:ln>
        </p:spPr>
      </p:cxnSp>
      <p:sp>
        <p:nvSpPr>
          <p:cNvPr id="537" name="Google Shape;537;p43"/>
          <p:cNvSpPr txBox="1"/>
          <p:nvPr/>
        </p:nvSpPr>
        <p:spPr>
          <a:xfrm>
            <a:off x="181239" y="1596985"/>
            <a:ext cx="4230000" cy="5829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60000"/>
              </a:lnSpc>
              <a:spcBef>
                <a:spcPts val="0"/>
              </a:spcBef>
              <a:spcAft>
                <a:spcPts val="0"/>
              </a:spcAft>
              <a:buClr>
                <a:srgbClr val="0070C0"/>
              </a:buClr>
              <a:buSzPts val="2000"/>
              <a:buFont typeface="Noto Sans Symbols"/>
              <a:buChar char="◆"/>
            </a:pPr>
            <a:r>
              <a:rPr lang="en-US" sz="2000" u="sng">
                <a:solidFill>
                  <a:srgbClr val="0070C0"/>
                </a:solidFill>
                <a:latin typeface="Open Sans"/>
                <a:ea typeface="Open Sans"/>
                <a:cs typeface="Open Sans"/>
                <a:sym typeface="Open Sans"/>
              </a:rPr>
              <a:t>Amidon de manioc modifié</a:t>
            </a:r>
            <a:endParaRPr sz="2000">
              <a:solidFill>
                <a:srgbClr val="0070C0"/>
              </a:solidFill>
              <a:latin typeface="Open Sans"/>
              <a:ea typeface="Open Sans"/>
              <a:cs typeface="Open Sans"/>
              <a:sym typeface="Open Sans"/>
            </a:endParaRPr>
          </a:p>
        </p:txBody>
      </p:sp>
      <p:pic>
        <p:nvPicPr>
          <p:cNvPr id="538" name="Google Shape;538;p43"/>
          <p:cNvPicPr preferRelativeResize="0"/>
          <p:nvPr/>
        </p:nvPicPr>
        <p:blipFill rotWithShape="1">
          <a:blip r:embed="rId4">
            <a:alphaModFix/>
          </a:blip>
          <a:srcRect l="1314" r="1314"/>
          <a:stretch/>
        </p:blipFill>
        <p:spPr>
          <a:xfrm>
            <a:off x="4111766" y="3429000"/>
            <a:ext cx="7902900" cy="3243600"/>
          </a:xfrm>
          <a:prstGeom prst="rect">
            <a:avLst/>
          </a:prstGeom>
          <a:noFill/>
          <a:ln>
            <a:noFill/>
          </a:ln>
        </p:spPr>
      </p:pic>
      <p:pic>
        <p:nvPicPr>
          <p:cNvPr id="539" name="Google Shape;539;p43" descr="淀粉2.png"/>
          <p:cNvPicPr preferRelativeResize="0"/>
          <p:nvPr/>
        </p:nvPicPr>
        <p:blipFill rotWithShape="1">
          <a:blip r:embed="rId5">
            <a:alphaModFix/>
          </a:blip>
          <a:srcRect/>
          <a:stretch/>
        </p:blipFill>
        <p:spPr>
          <a:xfrm>
            <a:off x="324470" y="3123064"/>
            <a:ext cx="3611948" cy="2565772"/>
          </a:xfrm>
          <a:prstGeom prst="rect">
            <a:avLst/>
          </a:prstGeom>
          <a:noFill/>
          <a:ln>
            <a:noFill/>
          </a:ln>
        </p:spPr>
      </p:pic>
      <p:grpSp>
        <p:nvGrpSpPr>
          <p:cNvPr id="540" name="Google Shape;540;p43"/>
          <p:cNvGrpSpPr/>
          <p:nvPr/>
        </p:nvGrpSpPr>
        <p:grpSpPr>
          <a:xfrm>
            <a:off x="4464656" y="1596985"/>
            <a:ext cx="7614069" cy="1778387"/>
            <a:chOff x="2488802" y="1524702"/>
            <a:chExt cx="7614069" cy="1778387"/>
          </a:xfrm>
        </p:grpSpPr>
        <p:grpSp>
          <p:nvGrpSpPr>
            <p:cNvPr id="541" name="Google Shape;541;p43"/>
            <p:cNvGrpSpPr/>
            <p:nvPr/>
          </p:nvGrpSpPr>
          <p:grpSpPr>
            <a:xfrm>
              <a:off x="2488802" y="2274152"/>
              <a:ext cx="1511773" cy="312239"/>
              <a:chOff x="3399836" y="1637915"/>
              <a:chExt cx="1511773" cy="312239"/>
            </a:xfrm>
          </p:grpSpPr>
          <p:sp>
            <p:nvSpPr>
              <p:cNvPr id="542" name="Google Shape;542;p43"/>
              <p:cNvSpPr txBox="1"/>
              <p:nvPr/>
            </p:nvSpPr>
            <p:spPr>
              <a:xfrm>
                <a:off x="3399836" y="1637915"/>
                <a:ext cx="1269300" cy="3039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a:solidFill>
                      <a:srgbClr val="0070C0"/>
                    </a:solidFill>
                    <a:latin typeface="Open Sans"/>
                    <a:ea typeface="Open Sans"/>
                    <a:cs typeface="Open Sans"/>
                    <a:sym typeface="Open Sans"/>
                  </a:rPr>
                  <a:t>amidon brut</a:t>
                </a:r>
                <a:endParaRPr sz="1400">
                  <a:solidFill>
                    <a:srgbClr val="0070C0"/>
                  </a:solidFill>
                  <a:latin typeface="Open Sans"/>
                  <a:ea typeface="Open Sans"/>
                  <a:cs typeface="Open Sans"/>
                  <a:sym typeface="Open Sans"/>
                </a:endParaRPr>
              </a:p>
            </p:txBody>
          </p:sp>
          <p:sp>
            <p:nvSpPr>
              <p:cNvPr id="543" name="Google Shape;543;p43"/>
              <p:cNvSpPr/>
              <p:nvPr/>
            </p:nvSpPr>
            <p:spPr>
              <a:xfrm>
                <a:off x="4685016" y="1685308"/>
                <a:ext cx="226593" cy="264846"/>
              </a:xfrm>
              <a:prstGeom prs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rgbClr val="0070C0"/>
                  </a:solidFill>
                  <a:latin typeface="Open Sans"/>
                  <a:ea typeface="Open Sans"/>
                  <a:cs typeface="Open Sans"/>
                  <a:sym typeface="Open Sans"/>
                </a:endParaRPr>
              </a:p>
            </p:txBody>
          </p:sp>
        </p:grpSp>
        <p:grpSp>
          <p:nvGrpSpPr>
            <p:cNvPr id="544" name="Google Shape;544;p43"/>
            <p:cNvGrpSpPr/>
            <p:nvPr/>
          </p:nvGrpSpPr>
          <p:grpSpPr>
            <a:xfrm>
              <a:off x="4034555" y="2295792"/>
              <a:ext cx="1486781" cy="303900"/>
              <a:chOff x="3424828" y="1655658"/>
              <a:chExt cx="1486781" cy="303900"/>
            </a:xfrm>
          </p:grpSpPr>
          <p:sp>
            <p:nvSpPr>
              <p:cNvPr id="545" name="Google Shape;545;p43"/>
              <p:cNvSpPr txBox="1"/>
              <p:nvPr/>
            </p:nvSpPr>
            <p:spPr>
              <a:xfrm>
                <a:off x="3424828" y="1655658"/>
                <a:ext cx="1269300" cy="3039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a:solidFill>
                      <a:srgbClr val="0070C0"/>
                    </a:solidFill>
                    <a:latin typeface="Open Sans"/>
                    <a:ea typeface="Open Sans"/>
                    <a:cs typeface="Open Sans"/>
                    <a:sym typeface="Open Sans"/>
                  </a:rPr>
                  <a:t>mixte</a:t>
                </a:r>
                <a:endParaRPr sz="1400">
                  <a:solidFill>
                    <a:srgbClr val="0070C0"/>
                  </a:solidFill>
                  <a:latin typeface="Open Sans"/>
                  <a:ea typeface="Open Sans"/>
                  <a:cs typeface="Open Sans"/>
                  <a:sym typeface="Open Sans"/>
                </a:endParaRPr>
              </a:p>
            </p:txBody>
          </p:sp>
          <p:sp>
            <p:nvSpPr>
              <p:cNvPr id="546" name="Google Shape;546;p43"/>
              <p:cNvSpPr/>
              <p:nvPr/>
            </p:nvSpPr>
            <p:spPr>
              <a:xfrm>
                <a:off x="4685016" y="1685308"/>
                <a:ext cx="226593" cy="264846"/>
              </a:xfrm>
              <a:prstGeom prs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rgbClr val="0070C0"/>
                  </a:solidFill>
                  <a:latin typeface="Open Sans"/>
                  <a:ea typeface="Open Sans"/>
                  <a:cs typeface="Open Sans"/>
                  <a:sym typeface="Open Sans"/>
                </a:endParaRPr>
              </a:p>
            </p:txBody>
          </p:sp>
        </p:grpSp>
        <p:grpSp>
          <p:nvGrpSpPr>
            <p:cNvPr id="547" name="Google Shape;547;p43"/>
            <p:cNvGrpSpPr/>
            <p:nvPr/>
          </p:nvGrpSpPr>
          <p:grpSpPr>
            <a:xfrm>
              <a:off x="5550549" y="2277326"/>
              <a:ext cx="1495785" cy="304603"/>
              <a:chOff x="3415824" y="1645551"/>
              <a:chExt cx="1495785" cy="304603"/>
            </a:xfrm>
          </p:grpSpPr>
          <p:sp>
            <p:nvSpPr>
              <p:cNvPr id="548" name="Google Shape;548;p43"/>
              <p:cNvSpPr txBox="1"/>
              <p:nvPr/>
            </p:nvSpPr>
            <p:spPr>
              <a:xfrm>
                <a:off x="3415824" y="1645551"/>
                <a:ext cx="1269300" cy="3039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a:solidFill>
                      <a:srgbClr val="0070C0"/>
                    </a:solidFill>
                    <a:latin typeface="Open Sans"/>
                    <a:ea typeface="Open Sans"/>
                    <a:cs typeface="Open Sans"/>
                    <a:sym typeface="Open Sans"/>
                  </a:rPr>
                  <a:t>réaction</a:t>
                </a:r>
                <a:endParaRPr sz="1400">
                  <a:solidFill>
                    <a:srgbClr val="0070C0"/>
                  </a:solidFill>
                  <a:latin typeface="Open Sans"/>
                  <a:ea typeface="Open Sans"/>
                  <a:cs typeface="Open Sans"/>
                  <a:sym typeface="Open Sans"/>
                </a:endParaRPr>
              </a:p>
            </p:txBody>
          </p:sp>
          <p:sp>
            <p:nvSpPr>
              <p:cNvPr id="549" name="Google Shape;549;p43"/>
              <p:cNvSpPr/>
              <p:nvPr/>
            </p:nvSpPr>
            <p:spPr>
              <a:xfrm>
                <a:off x="4685016" y="1685308"/>
                <a:ext cx="226593" cy="264846"/>
              </a:xfrm>
              <a:prstGeom prs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rgbClr val="0070C0"/>
                  </a:solidFill>
                  <a:latin typeface="Open Sans"/>
                  <a:ea typeface="Open Sans"/>
                  <a:cs typeface="Open Sans"/>
                  <a:sym typeface="Open Sans"/>
                </a:endParaRPr>
              </a:p>
            </p:txBody>
          </p:sp>
        </p:grpSp>
        <p:grpSp>
          <p:nvGrpSpPr>
            <p:cNvPr id="550" name="Google Shape;550;p43"/>
            <p:cNvGrpSpPr/>
            <p:nvPr/>
          </p:nvGrpSpPr>
          <p:grpSpPr>
            <a:xfrm>
              <a:off x="4004039" y="1537756"/>
              <a:ext cx="1269300" cy="683734"/>
              <a:chOff x="3415824" y="1600136"/>
              <a:chExt cx="1269300" cy="683734"/>
            </a:xfrm>
          </p:grpSpPr>
          <p:sp>
            <p:nvSpPr>
              <p:cNvPr id="551" name="Google Shape;551;p43"/>
              <p:cNvSpPr txBox="1"/>
              <p:nvPr/>
            </p:nvSpPr>
            <p:spPr>
              <a:xfrm>
                <a:off x="3415824" y="1600136"/>
                <a:ext cx="1269300" cy="3039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a:solidFill>
                      <a:srgbClr val="0070C0"/>
                    </a:solidFill>
                    <a:latin typeface="Open Sans"/>
                    <a:ea typeface="Open Sans"/>
                    <a:cs typeface="Open Sans"/>
                    <a:sym typeface="Open Sans"/>
                  </a:rPr>
                  <a:t>additif</a:t>
                </a:r>
                <a:endParaRPr sz="1400">
                  <a:solidFill>
                    <a:srgbClr val="0070C0"/>
                  </a:solidFill>
                  <a:latin typeface="Open Sans"/>
                  <a:ea typeface="Open Sans"/>
                  <a:cs typeface="Open Sans"/>
                  <a:sym typeface="Open Sans"/>
                </a:endParaRPr>
              </a:p>
            </p:txBody>
          </p:sp>
          <p:sp>
            <p:nvSpPr>
              <p:cNvPr id="552" name="Google Shape;552;p43"/>
              <p:cNvSpPr/>
              <p:nvPr/>
            </p:nvSpPr>
            <p:spPr>
              <a:xfrm rot="5400000">
                <a:off x="3963535" y="2038151"/>
                <a:ext cx="226593" cy="264846"/>
              </a:xfrm>
              <a:prstGeom prs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rgbClr val="0070C0"/>
                  </a:solidFill>
                  <a:latin typeface="Open Sans"/>
                  <a:ea typeface="Open Sans"/>
                  <a:cs typeface="Open Sans"/>
                  <a:sym typeface="Open Sans"/>
                </a:endParaRPr>
              </a:p>
            </p:txBody>
          </p:sp>
        </p:grpSp>
        <p:grpSp>
          <p:nvGrpSpPr>
            <p:cNvPr id="553" name="Google Shape;553;p43"/>
            <p:cNvGrpSpPr/>
            <p:nvPr/>
          </p:nvGrpSpPr>
          <p:grpSpPr>
            <a:xfrm>
              <a:off x="5523686" y="1536049"/>
              <a:ext cx="1269300" cy="683734"/>
              <a:chOff x="3415824" y="1600136"/>
              <a:chExt cx="1269300" cy="683734"/>
            </a:xfrm>
          </p:grpSpPr>
          <p:sp>
            <p:nvSpPr>
              <p:cNvPr id="554" name="Google Shape;554;p43"/>
              <p:cNvSpPr txBox="1"/>
              <p:nvPr/>
            </p:nvSpPr>
            <p:spPr>
              <a:xfrm>
                <a:off x="3415824" y="1600136"/>
                <a:ext cx="1269300" cy="3039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a:solidFill>
                      <a:srgbClr val="0070C0"/>
                    </a:solidFill>
                    <a:latin typeface="Open Sans"/>
                    <a:ea typeface="Open Sans"/>
                    <a:cs typeface="Open Sans"/>
                    <a:sym typeface="Open Sans"/>
                  </a:rPr>
                  <a:t>air chaud</a:t>
                </a:r>
                <a:endParaRPr sz="1400">
                  <a:solidFill>
                    <a:srgbClr val="0070C0"/>
                  </a:solidFill>
                  <a:latin typeface="Open Sans"/>
                  <a:ea typeface="Open Sans"/>
                  <a:cs typeface="Open Sans"/>
                  <a:sym typeface="Open Sans"/>
                </a:endParaRPr>
              </a:p>
            </p:txBody>
          </p:sp>
          <p:sp>
            <p:nvSpPr>
              <p:cNvPr id="555" name="Google Shape;555;p43"/>
              <p:cNvSpPr/>
              <p:nvPr/>
            </p:nvSpPr>
            <p:spPr>
              <a:xfrm rot="5400000">
                <a:off x="3963535" y="2038151"/>
                <a:ext cx="226593" cy="264846"/>
              </a:xfrm>
              <a:prstGeom prs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rgbClr val="0070C0"/>
                  </a:solidFill>
                  <a:latin typeface="Open Sans"/>
                  <a:ea typeface="Open Sans"/>
                  <a:cs typeface="Open Sans"/>
                  <a:sym typeface="Open Sans"/>
                </a:endParaRPr>
              </a:p>
            </p:txBody>
          </p:sp>
        </p:grpSp>
        <p:grpSp>
          <p:nvGrpSpPr>
            <p:cNvPr id="556" name="Google Shape;556;p43"/>
            <p:cNvGrpSpPr/>
            <p:nvPr/>
          </p:nvGrpSpPr>
          <p:grpSpPr>
            <a:xfrm>
              <a:off x="7066871" y="2258092"/>
              <a:ext cx="1495786" cy="311710"/>
              <a:chOff x="3415823" y="1638444"/>
              <a:chExt cx="1495786" cy="311710"/>
            </a:xfrm>
          </p:grpSpPr>
          <p:sp>
            <p:nvSpPr>
              <p:cNvPr id="557" name="Google Shape;557;p43"/>
              <p:cNvSpPr txBox="1"/>
              <p:nvPr/>
            </p:nvSpPr>
            <p:spPr>
              <a:xfrm>
                <a:off x="3415823" y="1638444"/>
                <a:ext cx="1269300" cy="2769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rgbClr val="0070C0"/>
                    </a:solidFill>
                    <a:latin typeface="Open Sans"/>
                    <a:ea typeface="Open Sans"/>
                    <a:cs typeface="Open Sans"/>
                    <a:sym typeface="Open Sans"/>
                  </a:rPr>
                  <a:t>déshydratation</a:t>
                </a:r>
                <a:endParaRPr sz="1200"/>
              </a:p>
            </p:txBody>
          </p:sp>
          <p:sp>
            <p:nvSpPr>
              <p:cNvPr id="558" name="Google Shape;558;p43"/>
              <p:cNvSpPr/>
              <p:nvPr/>
            </p:nvSpPr>
            <p:spPr>
              <a:xfrm>
                <a:off x="4685016" y="1685308"/>
                <a:ext cx="226593" cy="264846"/>
              </a:xfrm>
              <a:prstGeom prs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rgbClr val="0070C0"/>
                  </a:solidFill>
                  <a:latin typeface="Open Sans"/>
                  <a:ea typeface="Open Sans"/>
                  <a:cs typeface="Open Sans"/>
                  <a:sym typeface="Open Sans"/>
                </a:endParaRPr>
              </a:p>
            </p:txBody>
          </p:sp>
        </p:grpSp>
        <p:grpSp>
          <p:nvGrpSpPr>
            <p:cNvPr id="559" name="Google Shape;559;p43"/>
            <p:cNvGrpSpPr/>
            <p:nvPr/>
          </p:nvGrpSpPr>
          <p:grpSpPr>
            <a:xfrm>
              <a:off x="7043052" y="1524702"/>
              <a:ext cx="1269300" cy="683734"/>
              <a:chOff x="3415824" y="1600136"/>
              <a:chExt cx="1269300" cy="683734"/>
            </a:xfrm>
          </p:grpSpPr>
          <p:sp>
            <p:nvSpPr>
              <p:cNvPr id="560" name="Google Shape;560;p43"/>
              <p:cNvSpPr txBox="1"/>
              <p:nvPr/>
            </p:nvSpPr>
            <p:spPr>
              <a:xfrm>
                <a:off x="3415824" y="1600136"/>
                <a:ext cx="1269300" cy="3039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a:solidFill>
                      <a:srgbClr val="0070C0"/>
                    </a:solidFill>
                    <a:latin typeface="Open Sans"/>
                    <a:ea typeface="Open Sans"/>
                    <a:cs typeface="Open Sans"/>
                    <a:sym typeface="Open Sans"/>
                  </a:rPr>
                  <a:t>air chaud</a:t>
                </a:r>
                <a:endParaRPr sz="1400">
                  <a:solidFill>
                    <a:srgbClr val="0070C0"/>
                  </a:solidFill>
                  <a:latin typeface="Open Sans"/>
                  <a:ea typeface="Open Sans"/>
                  <a:cs typeface="Open Sans"/>
                  <a:sym typeface="Open Sans"/>
                </a:endParaRPr>
              </a:p>
            </p:txBody>
          </p:sp>
          <p:sp>
            <p:nvSpPr>
              <p:cNvPr id="561" name="Google Shape;561;p43"/>
              <p:cNvSpPr/>
              <p:nvPr/>
            </p:nvSpPr>
            <p:spPr>
              <a:xfrm rot="5400000">
                <a:off x="3963535" y="2038151"/>
                <a:ext cx="226593" cy="264846"/>
              </a:xfrm>
              <a:prstGeom prs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rgbClr val="0070C0"/>
                  </a:solidFill>
                  <a:latin typeface="Open Sans"/>
                  <a:ea typeface="Open Sans"/>
                  <a:cs typeface="Open Sans"/>
                  <a:sym typeface="Open Sans"/>
                </a:endParaRPr>
              </a:p>
            </p:txBody>
          </p:sp>
        </p:grpSp>
        <p:sp>
          <p:nvSpPr>
            <p:cNvPr id="562" name="Google Shape;562;p43"/>
            <p:cNvSpPr txBox="1"/>
            <p:nvPr/>
          </p:nvSpPr>
          <p:spPr>
            <a:xfrm>
              <a:off x="5550549" y="2987559"/>
              <a:ext cx="1298100" cy="3039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a:solidFill>
                    <a:srgbClr val="0070C0"/>
                  </a:solidFill>
                  <a:latin typeface="Open Sans"/>
                  <a:ea typeface="Open Sans"/>
                  <a:cs typeface="Open Sans"/>
                  <a:sym typeface="Open Sans"/>
                </a:rPr>
                <a:t>produit fini</a:t>
              </a:r>
              <a:endParaRPr sz="1400">
                <a:solidFill>
                  <a:srgbClr val="0070C0"/>
                </a:solidFill>
                <a:latin typeface="Open Sans"/>
                <a:ea typeface="Open Sans"/>
                <a:cs typeface="Open Sans"/>
                <a:sym typeface="Open Sans"/>
              </a:endParaRPr>
            </a:p>
          </p:txBody>
        </p:sp>
        <p:sp>
          <p:nvSpPr>
            <p:cNvPr id="563" name="Google Shape;563;p43"/>
            <p:cNvSpPr txBox="1"/>
            <p:nvPr/>
          </p:nvSpPr>
          <p:spPr>
            <a:xfrm>
              <a:off x="8577371" y="2277792"/>
              <a:ext cx="1525500" cy="3039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a:solidFill>
                    <a:srgbClr val="0070C0"/>
                  </a:solidFill>
                  <a:latin typeface="Open Sans"/>
                  <a:ea typeface="Open Sans"/>
                  <a:cs typeface="Open Sans"/>
                  <a:sym typeface="Open Sans"/>
                </a:rPr>
                <a:t>refroidissement</a:t>
              </a:r>
              <a:endParaRPr sz="1400">
                <a:solidFill>
                  <a:srgbClr val="0070C0"/>
                </a:solidFill>
                <a:latin typeface="Open Sans"/>
                <a:ea typeface="Open Sans"/>
                <a:cs typeface="Open Sans"/>
                <a:sym typeface="Open Sans"/>
              </a:endParaRPr>
            </a:p>
          </p:txBody>
        </p:sp>
        <p:sp>
          <p:nvSpPr>
            <p:cNvPr id="564" name="Google Shape;564;p43"/>
            <p:cNvSpPr/>
            <p:nvPr/>
          </p:nvSpPr>
          <p:spPr>
            <a:xfrm rot="5400000">
              <a:off x="9115933" y="2686531"/>
              <a:ext cx="226593" cy="264846"/>
            </a:xfrm>
            <a:prstGeom prs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rgbClr val="0070C0"/>
                </a:solidFill>
                <a:latin typeface="Open Sans"/>
                <a:ea typeface="Open Sans"/>
                <a:cs typeface="Open Sans"/>
                <a:sym typeface="Open Sans"/>
              </a:endParaRPr>
            </a:p>
          </p:txBody>
        </p:sp>
        <p:grpSp>
          <p:nvGrpSpPr>
            <p:cNvPr id="565" name="Google Shape;565;p43"/>
            <p:cNvGrpSpPr/>
            <p:nvPr/>
          </p:nvGrpSpPr>
          <p:grpSpPr>
            <a:xfrm>
              <a:off x="8356226" y="2978558"/>
              <a:ext cx="1682439" cy="324531"/>
              <a:chOff x="3177416" y="1634775"/>
              <a:chExt cx="1682439" cy="324531"/>
            </a:xfrm>
          </p:grpSpPr>
          <p:sp>
            <p:nvSpPr>
              <p:cNvPr id="566" name="Google Shape;566;p43"/>
              <p:cNvSpPr txBox="1"/>
              <p:nvPr/>
            </p:nvSpPr>
            <p:spPr>
              <a:xfrm>
                <a:off x="3412655" y="1634775"/>
                <a:ext cx="1447200" cy="3039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a:solidFill>
                      <a:srgbClr val="0070C0"/>
                    </a:solidFill>
                    <a:latin typeface="Open Sans"/>
                    <a:ea typeface="Open Sans"/>
                    <a:cs typeface="Open Sans"/>
                    <a:sym typeface="Open Sans"/>
                  </a:rPr>
                  <a:t>criblage</a:t>
                </a:r>
                <a:endParaRPr sz="1400">
                  <a:solidFill>
                    <a:srgbClr val="0070C0"/>
                  </a:solidFill>
                  <a:latin typeface="Open Sans"/>
                  <a:ea typeface="Open Sans"/>
                  <a:cs typeface="Open Sans"/>
                  <a:sym typeface="Open Sans"/>
                </a:endParaRPr>
              </a:p>
            </p:txBody>
          </p:sp>
          <p:sp>
            <p:nvSpPr>
              <p:cNvPr id="567" name="Google Shape;567;p43"/>
              <p:cNvSpPr/>
              <p:nvPr/>
            </p:nvSpPr>
            <p:spPr>
              <a:xfrm rot="10643543">
                <a:off x="3183323" y="1689443"/>
                <a:ext cx="226593" cy="264846"/>
              </a:xfrm>
              <a:prstGeom prs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rgbClr val="0070C0"/>
                  </a:solidFill>
                  <a:latin typeface="Open Sans"/>
                  <a:ea typeface="Open Sans"/>
                  <a:cs typeface="Open Sans"/>
                  <a:sym typeface="Open Sans"/>
                </a:endParaRPr>
              </a:p>
            </p:txBody>
          </p:sp>
        </p:grpSp>
        <p:grpSp>
          <p:nvGrpSpPr>
            <p:cNvPr id="568" name="Google Shape;568;p43"/>
            <p:cNvGrpSpPr/>
            <p:nvPr/>
          </p:nvGrpSpPr>
          <p:grpSpPr>
            <a:xfrm>
              <a:off x="6848625" y="2978558"/>
              <a:ext cx="1507708" cy="324531"/>
              <a:chOff x="3177416" y="1634775"/>
              <a:chExt cx="1507708" cy="324531"/>
            </a:xfrm>
          </p:grpSpPr>
          <p:sp>
            <p:nvSpPr>
              <p:cNvPr id="569" name="Google Shape;569;p43"/>
              <p:cNvSpPr txBox="1"/>
              <p:nvPr/>
            </p:nvSpPr>
            <p:spPr>
              <a:xfrm>
                <a:off x="3415824" y="1634775"/>
                <a:ext cx="1269300" cy="3039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a:solidFill>
                      <a:srgbClr val="0070C0"/>
                    </a:solidFill>
                    <a:latin typeface="Open Sans"/>
                    <a:ea typeface="Open Sans"/>
                    <a:cs typeface="Open Sans"/>
                    <a:sym typeface="Open Sans"/>
                  </a:rPr>
                  <a:t>emballage</a:t>
                </a:r>
                <a:endParaRPr sz="1400">
                  <a:solidFill>
                    <a:srgbClr val="0070C0"/>
                  </a:solidFill>
                  <a:latin typeface="Open Sans"/>
                  <a:ea typeface="Open Sans"/>
                  <a:cs typeface="Open Sans"/>
                  <a:sym typeface="Open Sans"/>
                </a:endParaRPr>
              </a:p>
            </p:txBody>
          </p:sp>
          <p:sp>
            <p:nvSpPr>
              <p:cNvPr id="570" name="Google Shape;570;p43"/>
              <p:cNvSpPr/>
              <p:nvPr/>
            </p:nvSpPr>
            <p:spPr>
              <a:xfrm rot="10643543">
                <a:off x="3183323" y="1689443"/>
                <a:ext cx="226593" cy="264846"/>
              </a:xfrm>
              <a:prstGeom prs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rgbClr val="0070C0"/>
                  </a:solidFill>
                  <a:latin typeface="Open Sans"/>
                  <a:ea typeface="Open Sans"/>
                  <a:cs typeface="Open Sans"/>
                  <a:sym typeface="Open Sans"/>
                </a:endParaRPr>
              </a:p>
            </p:txBody>
          </p:sp>
        </p:grpSp>
      </p:grpSp>
      <p:sp>
        <p:nvSpPr>
          <p:cNvPr id="571" name="Google Shape;571;p43"/>
          <p:cNvSpPr txBox="1">
            <a:spLocks noGrp="1"/>
          </p:cNvSpPr>
          <p:nvPr>
            <p:ph type="title"/>
          </p:nvPr>
        </p:nvSpPr>
        <p:spPr>
          <a:xfrm>
            <a:off x="191451" y="743545"/>
            <a:ext cx="10808203" cy="5620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70C0"/>
              </a:buClr>
              <a:buSzPts val="3000"/>
              <a:buFont typeface="Open Sans"/>
              <a:buNone/>
            </a:pPr>
            <a:r>
              <a:rPr lang="en-US" sz="3000" b="1">
                <a:solidFill>
                  <a:srgbClr val="0070C0"/>
                </a:solidFill>
                <a:latin typeface="Open Sans"/>
                <a:ea typeface="Open Sans"/>
                <a:cs typeface="Open Sans"/>
                <a:sym typeface="Open Sans"/>
              </a:rPr>
              <a:t>Technologies de transformation</a:t>
            </a:r>
            <a:endParaRPr sz="3000" b="1">
              <a:solidFill>
                <a:srgbClr val="0070C0"/>
              </a:solidFill>
              <a:latin typeface="Open Sans"/>
              <a:ea typeface="Open Sans"/>
              <a:cs typeface="Open Sans"/>
              <a:sym typeface="Open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576" name="Google Shape;576;p44"/>
          <p:cNvPicPr preferRelativeResize="0"/>
          <p:nvPr/>
        </p:nvPicPr>
        <p:blipFill rotWithShape="1">
          <a:blip r:embed="rId3">
            <a:alphaModFix/>
          </a:blip>
          <a:srcRect/>
          <a:stretch/>
        </p:blipFill>
        <p:spPr>
          <a:xfrm>
            <a:off x="0" y="-75134"/>
            <a:ext cx="12192000" cy="853440"/>
          </a:xfrm>
          <a:prstGeom prst="rect">
            <a:avLst/>
          </a:prstGeom>
          <a:noFill/>
          <a:ln>
            <a:noFill/>
          </a:ln>
        </p:spPr>
      </p:pic>
      <p:cxnSp>
        <p:nvCxnSpPr>
          <p:cNvPr id="577" name="Google Shape;577;p44"/>
          <p:cNvCxnSpPr/>
          <p:nvPr/>
        </p:nvCxnSpPr>
        <p:spPr>
          <a:xfrm rot="10800000" flipH="1">
            <a:off x="114935" y="1363152"/>
            <a:ext cx="11125200" cy="50800"/>
          </a:xfrm>
          <a:prstGeom prst="straightConnector1">
            <a:avLst/>
          </a:prstGeom>
          <a:noFill/>
          <a:ln w="63500" cap="flat" cmpd="thinThick">
            <a:solidFill>
              <a:schemeClr val="accent2"/>
            </a:solidFill>
            <a:prstDash val="solid"/>
            <a:miter lim="800000"/>
            <a:headEnd type="none" w="sm" len="sm"/>
            <a:tailEnd type="none" w="sm" len="sm"/>
          </a:ln>
        </p:spPr>
      </p:cxnSp>
      <p:sp>
        <p:nvSpPr>
          <p:cNvPr id="578" name="Google Shape;578;p44"/>
          <p:cNvSpPr txBox="1"/>
          <p:nvPr/>
        </p:nvSpPr>
        <p:spPr>
          <a:xfrm>
            <a:off x="114935" y="1513606"/>
            <a:ext cx="5219700" cy="5829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33333"/>
              </a:lnSpc>
              <a:spcBef>
                <a:spcPts val="0"/>
              </a:spcBef>
              <a:spcAft>
                <a:spcPts val="0"/>
              </a:spcAft>
              <a:buClr>
                <a:srgbClr val="0070C0"/>
              </a:buClr>
              <a:buSzPts val="2400"/>
              <a:buFont typeface="Noto Sans Symbols"/>
              <a:buChar char="◆"/>
            </a:pPr>
            <a:r>
              <a:rPr lang="en-US" sz="2400" u="sng">
                <a:solidFill>
                  <a:srgbClr val="0070C0"/>
                </a:solidFill>
                <a:latin typeface="Open Sans"/>
                <a:ea typeface="Open Sans"/>
                <a:cs typeface="Open Sans"/>
                <a:sym typeface="Open Sans"/>
              </a:rPr>
              <a:t>Transformation de l'alcool </a:t>
            </a:r>
            <a:endParaRPr sz="2400" u="sng">
              <a:solidFill>
                <a:srgbClr val="0070C0"/>
              </a:solidFill>
              <a:latin typeface="Open Sans"/>
              <a:ea typeface="Open Sans"/>
              <a:cs typeface="Open Sans"/>
              <a:sym typeface="Open Sans"/>
            </a:endParaRPr>
          </a:p>
        </p:txBody>
      </p:sp>
      <p:graphicFrame>
        <p:nvGraphicFramePr>
          <p:cNvPr id="579" name="Google Shape;579;p44"/>
          <p:cNvGraphicFramePr/>
          <p:nvPr/>
        </p:nvGraphicFramePr>
        <p:xfrm>
          <a:off x="7875270" y="1513597"/>
          <a:ext cx="3670350" cy="3303550"/>
        </p:xfrm>
        <a:graphic>
          <a:graphicData uri="http://schemas.openxmlformats.org/drawingml/2006/table">
            <a:tbl>
              <a:tblPr>
                <a:noFill/>
                <a:tableStyleId>{5226FFCD-FA69-477D-B3CB-434798DDE6ED}</a:tableStyleId>
              </a:tblPr>
              <a:tblGrid>
                <a:gridCol w="1121125">
                  <a:extLst>
                    <a:ext uri="{9D8B030D-6E8A-4147-A177-3AD203B41FA5}">
                      <a16:colId xmlns:a16="http://schemas.microsoft.com/office/drawing/2014/main" val="20000"/>
                    </a:ext>
                  </a:extLst>
                </a:gridCol>
                <a:gridCol w="539450">
                  <a:extLst>
                    <a:ext uri="{9D8B030D-6E8A-4147-A177-3AD203B41FA5}">
                      <a16:colId xmlns:a16="http://schemas.microsoft.com/office/drawing/2014/main" val="20001"/>
                    </a:ext>
                  </a:extLst>
                </a:gridCol>
                <a:gridCol w="2009775">
                  <a:extLst>
                    <a:ext uri="{9D8B030D-6E8A-4147-A177-3AD203B41FA5}">
                      <a16:colId xmlns:a16="http://schemas.microsoft.com/office/drawing/2014/main" val="20002"/>
                    </a:ext>
                  </a:extLst>
                </a:gridCol>
              </a:tblGrid>
              <a:tr h="876600">
                <a:tc>
                  <a:txBody>
                    <a:bodyPr/>
                    <a:lstStyle/>
                    <a:p>
                      <a:pPr marL="0" marR="0" lvl="0" indent="0" algn="ctr" rtl="0">
                        <a:spcBef>
                          <a:spcPts val="0"/>
                        </a:spcBef>
                        <a:spcAft>
                          <a:spcPts val="0"/>
                        </a:spcAft>
                        <a:buClr>
                          <a:srgbClr val="003399"/>
                        </a:buClr>
                        <a:buSzPts val="1800"/>
                        <a:buFont typeface="Times New Roman"/>
                        <a:buNone/>
                      </a:pPr>
                      <a:r>
                        <a:rPr lang="en-US" sz="1000" b="1">
                          <a:solidFill>
                            <a:srgbClr val="003399"/>
                          </a:solidFill>
                          <a:latin typeface="Times New Roman"/>
                          <a:ea typeface="Times New Roman"/>
                          <a:cs typeface="Times New Roman"/>
                          <a:sym typeface="Times New Roman"/>
                        </a:rPr>
                        <a:t>Région</a:t>
                      </a:r>
                      <a:endParaRPr sz="1000" b="1">
                        <a:solidFill>
                          <a:srgbClr val="003399"/>
                        </a:solidFill>
                        <a:latin typeface="Times New Roman"/>
                        <a:ea typeface="Times New Roman"/>
                        <a:cs typeface="Times New Roman"/>
                        <a:sym typeface="Times New Roman"/>
                      </a:endParaRPr>
                    </a:p>
                  </a:txBody>
                  <a:tcPr marL="91450" marR="91450" marT="45725" marB="457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rgbClr val="003399"/>
                        </a:buClr>
                        <a:buSzPts val="1800"/>
                        <a:buFont typeface="Times New Roman"/>
                        <a:buNone/>
                      </a:pPr>
                      <a:r>
                        <a:rPr lang="en-US" sz="1000" b="1">
                          <a:solidFill>
                            <a:srgbClr val="003399"/>
                          </a:solidFill>
                          <a:latin typeface="Times New Roman"/>
                          <a:ea typeface="Times New Roman"/>
                          <a:cs typeface="Times New Roman"/>
                          <a:sym typeface="Times New Roman"/>
                        </a:rPr>
                        <a:t>%</a:t>
                      </a:r>
                      <a:endParaRPr sz="10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rgbClr val="003399"/>
                        </a:buClr>
                        <a:buSzPts val="1800"/>
                        <a:buFont typeface="Times New Roman"/>
                        <a:buNone/>
                      </a:pPr>
                      <a:r>
                        <a:rPr lang="en-US" sz="1000" b="1">
                          <a:solidFill>
                            <a:srgbClr val="003399"/>
                          </a:solidFill>
                          <a:latin typeface="Times New Roman"/>
                          <a:ea typeface="Times New Roman"/>
                          <a:cs typeface="Times New Roman"/>
                          <a:sym typeface="Times New Roman"/>
                        </a:rPr>
                        <a:t>Promotion de l'éthanol carburant</a:t>
                      </a:r>
                      <a:endParaRPr sz="1000" b="1">
                        <a:solidFill>
                          <a:srgbClr val="003399"/>
                        </a:solidFill>
                        <a:latin typeface="Times New Roman"/>
                        <a:ea typeface="Times New Roman"/>
                        <a:cs typeface="Times New Roman"/>
                        <a:sym typeface="Times New Roman"/>
                      </a:endParaRPr>
                    </a:p>
                  </a:txBody>
                  <a:tcPr marL="91450" marR="91450"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50275">
                <a:tc>
                  <a:txBody>
                    <a:bodyPr/>
                    <a:lstStyle/>
                    <a:p>
                      <a:pPr marL="0" marR="0" lvl="0" indent="0" algn="l" rtl="0">
                        <a:spcBef>
                          <a:spcPts val="0"/>
                        </a:spcBef>
                        <a:spcAft>
                          <a:spcPts val="0"/>
                        </a:spcAft>
                        <a:buClr>
                          <a:schemeClr val="dk1"/>
                        </a:buClr>
                        <a:buSzPts val="1800"/>
                        <a:buFont typeface="Times New Roman"/>
                        <a:buNone/>
                      </a:pPr>
                      <a:r>
                        <a:rPr lang="en-US" sz="1000">
                          <a:latin typeface="Times New Roman"/>
                          <a:ea typeface="Times New Roman"/>
                          <a:cs typeface="Times New Roman"/>
                          <a:sym typeface="Times New Roman"/>
                        </a:rPr>
                        <a:t>Brésil </a:t>
                      </a:r>
                      <a:endParaRPr sz="1000">
                        <a:latin typeface="Times New Roman"/>
                        <a:ea typeface="Times New Roman"/>
                        <a:cs typeface="Times New Roman"/>
                        <a:sym typeface="Times New Roman"/>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800"/>
                        <a:buFont typeface="Times New Roman"/>
                        <a:buNone/>
                      </a:pPr>
                      <a:r>
                        <a:rPr lang="en-US" sz="1000">
                          <a:latin typeface="Times New Roman"/>
                          <a:ea typeface="Times New Roman"/>
                          <a:cs typeface="Times New Roman"/>
                          <a:sym typeface="Times New Roman"/>
                        </a:rPr>
                        <a:t>20</a:t>
                      </a:r>
                      <a:endParaRPr sz="10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800"/>
                        <a:buFont typeface="Times New Roman"/>
                        <a:buNone/>
                      </a:pPr>
                      <a:r>
                        <a:rPr lang="en-US" sz="1000">
                          <a:latin typeface="Times New Roman"/>
                          <a:ea typeface="Times New Roman"/>
                          <a:cs typeface="Times New Roman"/>
                          <a:sym typeface="Times New Roman"/>
                        </a:rPr>
                        <a:t>25%</a:t>
                      </a:r>
                      <a:endParaRPr sz="1000"/>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613450">
                <a:tc>
                  <a:txBody>
                    <a:bodyPr/>
                    <a:lstStyle/>
                    <a:p>
                      <a:pPr marL="0" marR="0" lvl="0" indent="0" algn="l" rtl="0">
                        <a:spcBef>
                          <a:spcPts val="0"/>
                        </a:spcBef>
                        <a:spcAft>
                          <a:spcPts val="0"/>
                        </a:spcAft>
                        <a:buClr>
                          <a:schemeClr val="dk1"/>
                        </a:buClr>
                        <a:buSzPts val="1800"/>
                        <a:buFont typeface="Times New Roman"/>
                        <a:buNone/>
                      </a:pPr>
                      <a:r>
                        <a:rPr lang="en-US" sz="1000">
                          <a:latin typeface="Times New Roman"/>
                          <a:ea typeface="Times New Roman"/>
                          <a:cs typeface="Times New Roman"/>
                          <a:sym typeface="Times New Roman"/>
                        </a:rPr>
                        <a:t>Thaïlande </a:t>
                      </a:r>
                      <a:endParaRPr sz="1000">
                        <a:latin typeface="Times New Roman"/>
                        <a:ea typeface="Times New Roman"/>
                        <a:cs typeface="Times New Roman"/>
                        <a:sym typeface="Times New Roman"/>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800"/>
                        <a:buFont typeface="Times New Roman"/>
                        <a:buNone/>
                      </a:pPr>
                      <a:r>
                        <a:rPr lang="en-US" sz="1000">
                          <a:latin typeface="Times New Roman"/>
                          <a:ea typeface="Times New Roman"/>
                          <a:cs typeface="Times New Roman"/>
                          <a:sym typeface="Times New Roman"/>
                        </a:rPr>
                        <a:t>10</a:t>
                      </a:r>
                      <a:endParaRPr sz="10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800"/>
                        <a:buFont typeface="Times New Roman"/>
                        <a:buNone/>
                      </a:pPr>
                      <a:r>
                        <a:rPr lang="en-US" sz="1000">
                          <a:latin typeface="Times New Roman"/>
                          <a:ea typeface="Times New Roman"/>
                          <a:cs typeface="Times New Roman"/>
                          <a:sym typeface="Times New Roman"/>
                        </a:rPr>
                        <a:t>Bangkok</a:t>
                      </a:r>
                      <a:endParaRPr sz="1000">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50275">
                <a:tc>
                  <a:txBody>
                    <a:bodyPr/>
                    <a:lstStyle/>
                    <a:p>
                      <a:pPr marL="0" marR="0" lvl="0" indent="0" algn="l" rtl="0">
                        <a:spcBef>
                          <a:spcPts val="0"/>
                        </a:spcBef>
                        <a:spcAft>
                          <a:spcPts val="0"/>
                        </a:spcAft>
                        <a:buClr>
                          <a:schemeClr val="dk1"/>
                        </a:buClr>
                        <a:buSzPts val="1800"/>
                        <a:buFont typeface="Times New Roman"/>
                        <a:buNone/>
                      </a:pPr>
                      <a:r>
                        <a:rPr lang="en-US" sz="1000">
                          <a:latin typeface="Times New Roman"/>
                          <a:ea typeface="Times New Roman"/>
                          <a:cs typeface="Times New Roman"/>
                          <a:sym typeface="Times New Roman"/>
                        </a:rPr>
                        <a:t>Inde</a:t>
                      </a:r>
                      <a:endParaRPr sz="1000">
                        <a:latin typeface="Times New Roman"/>
                        <a:ea typeface="Times New Roman"/>
                        <a:cs typeface="Times New Roman"/>
                        <a:sym typeface="Times New Roman"/>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800"/>
                        <a:buFont typeface="Times New Roman"/>
                        <a:buNone/>
                      </a:pPr>
                      <a:r>
                        <a:rPr lang="en-US" sz="1000">
                          <a:latin typeface="Times New Roman"/>
                          <a:ea typeface="Times New Roman"/>
                          <a:cs typeface="Times New Roman"/>
                          <a:sym typeface="Times New Roman"/>
                        </a:rPr>
                        <a:t>5</a:t>
                      </a:r>
                      <a:endParaRPr sz="10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800"/>
                        <a:buFont typeface="Times New Roman"/>
                        <a:buNone/>
                      </a:pPr>
                      <a:r>
                        <a:rPr lang="en-US" sz="1000">
                          <a:latin typeface="Times New Roman"/>
                          <a:ea typeface="Times New Roman"/>
                          <a:cs typeface="Times New Roman"/>
                          <a:sym typeface="Times New Roman"/>
                        </a:rPr>
                        <a:t>Région du Sud</a:t>
                      </a:r>
                      <a:endParaRPr sz="1000">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50275">
                <a:tc>
                  <a:txBody>
                    <a:bodyPr/>
                    <a:lstStyle/>
                    <a:p>
                      <a:pPr marL="0" marR="0" lvl="0" indent="0" algn="l" rtl="0">
                        <a:spcBef>
                          <a:spcPts val="0"/>
                        </a:spcBef>
                        <a:spcAft>
                          <a:spcPts val="0"/>
                        </a:spcAft>
                        <a:buClr>
                          <a:schemeClr val="dk1"/>
                        </a:buClr>
                        <a:buSzPts val="1800"/>
                        <a:buFont typeface="Times New Roman"/>
                        <a:buNone/>
                      </a:pPr>
                      <a:r>
                        <a:rPr lang="en-US" sz="1000">
                          <a:latin typeface="Times New Roman"/>
                          <a:ea typeface="Times New Roman"/>
                          <a:cs typeface="Times New Roman"/>
                          <a:sym typeface="Times New Roman"/>
                        </a:rPr>
                        <a:t>Suède </a:t>
                      </a:r>
                      <a:endParaRPr sz="1000">
                        <a:latin typeface="Times New Roman"/>
                        <a:ea typeface="Times New Roman"/>
                        <a:cs typeface="Times New Roman"/>
                        <a:sym typeface="Times New Roman"/>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800"/>
                        <a:buFont typeface="Times New Roman"/>
                        <a:buNone/>
                      </a:pPr>
                      <a:r>
                        <a:rPr lang="en-US" sz="1000">
                          <a:latin typeface="Times New Roman"/>
                          <a:ea typeface="Times New Roman"/>
                          <a:cs typeface="Times New Roman"/>
                          <a:sym typeface="Times New Roman"/>
                        </a:rPr>
                        <a:t>5</a:t>
                      </a:r>
                      <a:endParaRPr sz="10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800"/>
                        <a:buFont typeface="Times New Roman"/>
                        <a:buNone/>
                      </a:pPr>
                      <a:r>
                        <a:rPr lang="en-US" sz="1000">
                          <a:latin typeface="Times New Roman"/>
                          <a:ea typeface="Times New Roman"/>
                          <a:cs typeface="Times New Roman"/>
                          <a:sym typeface="Times New Roman"/>
                        </a:rPr>
                        <a:t>à l'échelle nationale</a:t>
                      </a:r>
                      <a:endParaRPr sz="1000"/>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350275">
                <a:tc>
                  <a:txBody>
                    <a:bodyPr/>
                    <a:lstStyle/>
                    <a:p>
                      <a:pPr marL="0" marR="0" lvl="0" indent="0" algn="l" rtl="0">
                        <a:spcBef>
                          <a:spcPts val="0"/>
                        </a:spcBef>
                        <a:spcAft>
                          <a:spcPts val="0"/>
                        </a:spcAft>
                        <a:buClr>
                          <a:schemeClr val="dk1"/>
                        </a:buClr>
                        <a:buSzPts val="1800"/>
                        <a:buFont typeface="Times New Roman"/>
                        <a:buNone/>
                      </a:pPr>
                      <a:r>
                        <a:rPr lang="en-US" sz="1000">
                          <a:latin typeface="Times New Roman"/>
                          <a:ea typeface="Times New Roman"/>
                          <a:cs typeface="Times New Roman"/>
                          <a:sym typeface="Times New Roman"/>
                        </a:rPr>
                        <a:t>Colombie</a:t>
                      </a:r>
                      <a:endParaRPr sz="1000">
                        <a:latin typeface="Times New Roman"/>
                        <a:ea typeface="Times New Roman"/>
                        <a:cs typeface="Times New Roman"/>
                        <a:sym typeface="Times New Roman"/>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800"/>
                        <a:buFont typeface="Times New Roman"/>
                        <a:buNone/>
                      </a:pPr>
                      <a:r>
                        <a:rPr lang="en-US" sz="1000">
                          <a:latin typeface="Times New Roman"/>
                          <a:ea typeface="Times New Roman"/>
                          <a:cs typeface="Times New Roman"/>
                          <a:sym typeface="Times New Roman"/>
                        </a:rPr>
                        <a:t>10</a:t>
                      </a:r>
                      <a:endParaRPr sz="10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800"/>
                        <a:buFont typeface="Times New Roman"/>
                        <a:buNone/>
                      </a:pPr>
                      <a:r>
                        <a:rPr lang="en-US" sz="1000">
                          <a:latin typeface="Times New Roman"/>
                          <a:ea typeface="Times New Roman"/>
                          <a:cs typeface="Times New Roman"/>
                          <a:sym typeface="Times New Roman"/>
                        </a:rPr>
                        <a:t>3 grandes villes</a:t>
                      </a:r>
                      <a:endParaRPr sz="1000">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412400">
                <a:tc>
                  <a:txBody>
                    <a:bodyPr/>
                    <a:lstStyle/>
                    <a:p>
                      <a:pPr marL="0" marR="0" lvl="0" indent="0" algn="l" rtl="0">
                        <a:spcBef>
                          <a:spcPts val="0"/>
                        </a:spcBef>
                        <a:spcAft>
                          <a:spcPts val="0"/>
                        </a:spcAft>
                        <a:buClr>
                          <a:schemeClr val="dk1"/>
                        </a:buClr>
                        <a:buSzPts val="1800"/>
                        <a:buFont typeface="Times New Roman"/>
                        <a:buNone/>
                      </a:pPr>
                      <a:r>
                        <a:rPr lang="en-US" sz="1000">
                          <a:latin typeface="Times New Roman"/>
                          <a:ea typeface="Times New Roman"/>
                          <a:cs typeface="Times New Roman"/>
                          <a:sym typeface="Times New Roman"/>
                        </a:rPr>
                        <a:t>Chine</a:t>
                      </a:r>
                      <a:endParaRPr sz="1000">
                        <a:latin typeface="Times New Roman"/>
                        <a:ea typeface="Times New Roman"/>
                        <a:cs typeface="Times New Roman"/>
                        <a:sym typeface="Times New Roman"/>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800"/>
                        <a:buFont typeface="Times New Roman"/>
                        <a:buNone/>
                      </a:pPr>
                      <a:r>
                        <a:rPr lang="en-US" sz="1000">
                          <a:latin typeface="Times New Roman"/>
                          <a:ea typeface="Times New Roman"/>
                          <a:cs typeface="Times New Roman"/>
                          <a:sym typeface="Times New Roman"/>
                        </a:rPr>
                        <a:t>10</a:t>
                      </a:r>
                      <a:endParaRPr sz="10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800"/>
                        <a:buFont typeface="Times New Roman"/>
                        <a:buNone/>
                      </a:pPr>
                      <a:r>
                        <a:rPr lang="en-US" sz="1000">
                          <a:latin typeface="Times New Roman"/>
                          <a:ea typeface="Times New Roman"/>
                          <a:cs typeface="Times New Roman"/>
                          <a:sym typeface="Times New Roman"/>
                        </a:rPr>
                        <a:t>5 villes</a:t>
                      </a:r>
                      <a:endParaRPr sz="1000">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580" name="Google Shape;580;p44"/>
          <p:cNvSpPr txBox="1"/>
          <p:nvPr/>
        </p:nvSpPr>
        <p:spPr>
          <a:xfrm>
            <a:off x="0" y="2367225"/>
            <a:ext cx="1773600" cy="2593500"/>
          </a:xfrm>
          <a:prstGeom prst="rect">
            <a:avLst/>
          </a:prstGeom>
          <a:noFill/>
          <a:ln>
            <a:noFill/>
          </a:ln>
        </p:spPr>
        <p:txBody>
          <a:bodyPr spcFirstLastPara="1" wrap="square" lIns="91425" tIns="45700" rIns="91425" bIns="45700" anchor="t" anchorCtr="0">
            <a:spAutoFit/>
          </a:bodyPr>
          <a:lstStyle/>
          <a:p>
            <a:pPr marL="231775" marR="0" lvl="0" indent="-231775" algn="l" rtl="0">
              <a:lnSpc>
                <a:spcPct val="100000"/>
              </a:lnSpc>
              <a:spcBef>
                <a:spcPts val="0"/>
              </a:spcBef>
              <a:spcAft>
                <a:spcPts val="0"/>
              </a:spcAft>
              <a:buNone/>
            </a:pPr>
            <a:r>
              <a:rPr lang="en-US" sz="1600" b="1" u="sng">
                <a:solidFill>
                  <a:srgbClr val="0070C0"/>
                </a:solidFill>
                <a:latin typeface="Open Sans"/>
                <a:ea typeface="Open Sans"/>
                <a:cs typeface="Open Sans"/>
                <a:sym typeface="Open Sans"/>
              </a:rPr>
              <a:t>Principales matières premières</a:t>
            </a:r>
            <a:r>
              <a:rPr lang="en-US" sz="1600" b="1">
                <a:solidFill>
                  <a:srgbClr val="0070C0"/>
                </a:solidFill>
                <a:latin typeface="Open Sans"/>
                <a:ea typeface="Open Sans"/>
                <a:cs typeface="Open Sans"/>
                <a:sym typeface="Open Sans"/>
              </a:rPr>
              <a:t> </a:t>
            </a:r>
            <a:endParaRPr sz="1600"/>
          </a:p>
          <a:p>
            <a:pPr marL="231775" marR="0" lvl="0" indent="-231775" algn="l" rtl="0">
              <a:lnSpc>
                <a:spcPct val="100000"/>
              </a:lnSpc>
              <a:spcBef>
                <a:spcPts val="0"/>
              </a:spcBef>
              <a:spcAft>
                <a:spcPts val="0"/>
              </a:spcAft>
              <a:buNone/>
            </a:pPr>
            <a:r>
              <a:rPr lang="en-US" sz="1600">
                <a:solidFill>
                  <a:srgbClr val="0070C0"/>
                </a:solidFill>
                <a:latin typeface="Open Sans"/>
                <a:ea typeface="Open Sans"/>
                <a:cs typeface="Open Sans"/>
                <a:sym typeface="Open Sans"/>
              </a:rPr>
              <a:t>* canne à sucre</a:t>
            </a:r>
            <a:endParaRPr sz="1600"/>
          </a:p>
          <a:p>
            <a:pPr marL="231775" marR="0" lvl="0" indent="-231775" algn="l" rtl="0">
              <a:lnSpc>
                <a:spcPct val="100000"/>
              </a:lnSpc>
              <a:spcBef>
                <a:spcPts val="0"/>
              </a:spcBef>
              <a:spcAft>
                <a:spcPts val="0"/>
              </a:spcAft>
              <a:buNone/>
            </a:pPr>
            <a:r>
              <a:rPr lang="en-US" sz="1600">
                <a:solidFill>
                  <a:srgbClr val="0070C0"/>
                </a:solidFill>
                <a:latin typeface="Open Sans"/>
                <a:ea typeface="Open Sans"/>
                <a:cs typeface="Open Sans"/>
                <a:sym typeface="Open Sans"/>
              </a:rPr>
              <a:t>* </a:t>
            </a:r>
            <a:r>
              <a:rPr lang="en-US" sz="1600" u="sng">
                <a:solidFill>
                  <a:srgbClr val="0070C0"/>
                </a:solidFill>
                <a:latin typeface="Open Sans"/>
                <a:ea typeface="Open Sans"/>
                <a:cs typeface="Open Sans"/>
                <a:sym typeface="Open Sans"/>
              </a:rPr>
              <a:t>manioc</a:t>
            </a:r>
            <a:endParaRPr sz="1600">
              <a:solidFill>
                <a:srgbClr val="0070C0"/>
              </a:solidFill>
              <a:latin typeface="Open Sans"/>
              <a:ea typeface="Open Sans"/>
              <a:cs typeface="Open Sans"/>
              <a:sym typeface="Open Sans"/>
            </a:endParaRPr>
          </a:p>
          <a:p>
            <a:pPr marL="231775" marR="0" lvl="0" indent="-231775" algn="l" rtl="0">
              <a:lnSpc>
                <a:spcPct val="100000"/>
              </a:lnSpc>
              <a:spcBef>
                <a:spcPts val="0"/>
              </a:spcBef>
              <a:spcAft>
                <a:spcPts val="0"/>
              </a:spcAft>
              <a:buNone/>
            </a:pPr>
            <a:r>
              <a:rPr lang="en-US" sz="1600">
                <a:solidFill>
                  <a:srgbClr val="0070C0"/>
                </a:solidFill>
                <a:latin typeface="Open Sans"/>
                <a:ea typeface="Open Sans"/>
                <a:cs typeface="Open Sans"/>
                <a:sym typeface="Open Sans"/>
              </a:rPr>
              <a:t>* patate douce</a:t>
            </a:r>
            <a:endParaRPr sz="1600"/>
          </a:p>
          <a:p>
            <a:pPr marL="231775" marR="0" lvl="0" indent="-231775" algn="l" rtl="0">
              <a:lnSpc>
                <a:spcPct val="100000"/>
              </a:lnSpc>
              <a:spcBef>
                <a:spcPts val="0"/>
              </a:spcBef>
              <a:spcAft>
                <a:spcPts val="0"/>
              </a:spcAft>
              <a:buNone/>
            </a:pPr>
            <a:r>
              <a:rPr lang="en-US" sz="1600">
                <a:solidFill>
                  <a:srgbClr val="0070C0"/>
                </a:solidFill>
                <a:latin typeface="Open Sans"/>
                <a:ea typeface="Open Sans"/>
                <a:cs typeface="Open Sans"/>
                <a:sym typeface="Open Sans"/>
              </a:rPr>
              <a:t>* betterave</a:t>
            </a:r>
            <a:endParaRPr sz="1600"/>
          </a:p>
          <a:p>
            <a:pPr marL="231775" marR="0" lvl="0" indent="-231775" algn="l" rtl="0">
              <a:lnSpc>
                <a:spcPct val="100000"/>
              </a:lnSpc>
              <a:spcBef>
                <a:spcPts val="0"/>
              </a:spcBef>
              <a:spcAft>
                <a:spcPts val="0"/>
              </a:spcAft>
              <a:buNone/>
            </a:pPr>
            <a:r>
              <a:rPr lang="en-US" sz="1600">
                <a:solidFill>
                  <a:srgbClr val="0070C0"/>
                </a:solidFill>
                <a:latin typeface="Open Sans"/>
                <a:ea typeface="Open Sans"/>
                <a:cs typeface="Open Sans"/>
                <a:sym typeface="Open Sans"/>
              </a:rPr>
              <a:t>* sorgho doux</a:t>
            </a:r>
            <a:endParaRPr sz="1600"/>
          </a:p>
          <a:p>
            <a:pPr marL="231775" marR="0" lvl="0" indent="-231775" algn="l" rtl="0">
              <a:lnSpc>
                <a:spcPct val="100000"/>
              </a:lnSpc>
              <a:spcBef>
                <a:spcPts val="0"/>
              </a:spcBef>
              <a:spcAft>
                <a:spcPts val="0"/>
              </a:spcAft>
              <a:buNone/>
            </a:pPr>
            <a:r>
              <a:rPr lang="en-US" sz="1600">
                <a:solidFill>
                  <a:srgbClr val="0070C0"/>
                </a:solidFill>
                <a:latin typeface="Open Sans"/>
                <a:ea typeface="Open Sans"/>
                <a:cs typeface="Open Sans"/>
                <a:sym typeface="Open Sans"/>
              </a:rPr>
              <a:t>* maïs</a:t>
            </a:r>
            <a:endParaRPr sz="1600"/>
          </a:p>
          <a:p>
            <a:pPr marL="231775" marR="0" lvl="0" indent="-231775" algn="l" rtl="0">
              <a:lnSpc>
                <a:spcPct val="100000"/>
              </a:lnSpc>
              <a:spcBef>
                <a:spcPts val="0"/>
              </a:spcBef>
              <a:spcAft>
                <a:spcPts val="0"/>
              </a:spcAft>
              <a:buNone/>
            </a:pPr>
            <a:r>
              <a:rPr lang="en-US" sz="1600">
                <a:solidFill>
                  <a:srgbClr val="0070C0"/>
                </a:solidFill>
                <a:latin typeface="Open Sans"/>
                <a:ea typeface="Open Sans"/>
                <a:cs typeface="Open Sans"/>
                <a:sym typeface="Open Sans"/>
              </a:rPr>
              <a:t>* ...</a:t>
            </a:r>
            <a:endParaRPr sz="1600"/>
          </a:p>
        </p:txBody>
      </p:sp>
      <p:pic>
        <p:nvPicPr>
          <p:cNvPr id="581" name="Google Shape;581;p44" descr="Caña_Etanol"/>
          <p:cNvPicPr preferRelativeResize="0"/>
          <p:nvPr/>
        </p:nvPicPr>
        <p:blipFill rotWithShape="1">
          <a:blip r:embed="rId4">
            <a:alphaModFix/>
          </a:blip>
          <a:srcRect/>
          <a:stretch/>
        </p:blipFill>
        <p:spPr>
          <a:xfrm>
            <a:off x="7863840" y="5074285"/>
            <a:ext cx="1773555" cy="1692275"/>
          </a:xfrm>
          <a:prstGeom prst="rect">
            <a:avLst/>
          </a:prstGeom>
          <a:noFill/>
          <a:ln>
            <a:noFill/>
          </a:ln>
          <a:effectLst>
            <a:outerShdw blurRad="50800" dist="38100" dir="2700000" algn="tl" rotWithShape="0">
              <a:srgbClr val="000000">
                <a:alpha val="40000"/>
              </a:srgbClr>
            </a:outerShdw>
          </a:effectLst>
        </p:spPr>
      </p:pic>
      <p:pic>
        <p:nvPicPr>
          <p:cNvPr id="582" name="Google Shape;582;p44" descr="Remolacha_Etanol"/>
          <p:cNvPicPr preferRelativeResize="0"/>
          <p:nvPr/>
        </p:nvPicPr>
        <p:blipFill rotWithShape="1">
          <a:blip r:embed="rId5">
            <a:alphaModFix/>
          </a:blip>
          <a:srcRect/>
          <a:stretch/>
        </p:blipFill>
        <p:spPr>
          <a:xfrm>
            <a:off x="5914390" y="5083175"/>
            <a:ext cx="1696085" cy="1685290"/>
          </a:xfrm>
          <a:prstGeom prst="rect">
            <a:avLst/>
          </a:prstGeom>
          <a:noFill/>
          <a:ln>
            <a:noFill/>
          </a:ln>
          <a:effectLst>
            <a:outerShdw blurRad="50800" dist="38100" dir="2700000" algn="tl" rotWithShape="0">
              <a:srgbClr val="000000">
                <a:alpha val="40000"/>
              </a:srgbClr>
            </a:outerShdw>
          </a:effectLst>
        </p:spPr>
      </p:pic>
      <p:pic>
        <p:nvPicPr>
          <p:cNvPr id="583" name="Google Shape;583;p44" descr="Baena3"/>
          <p:cNvPicPr preferRelativeResize="0"/>
          <p:nvPr/>
        </p:nvPicPr>
        <p:blipFill rotWithShape="1">
          <a:blip r:embed="rId6">
            <a:alphaModFix/>
          </a:blip>
          <a:srcRect/>
          <a:stretch/>
        </p:blipFill>
        <p:spPr>
          <a:xfrm>
            <a:off x="2014855" y="5083175"/>
            <a:ext cx="1741805" cy="1682750"/>
          </a:xfrm>
          <a:prstGeom prst="rect">
            <a:avLst/>
          </a:prstGeom>
          <a:noFill/>
          <a:ln>
            <a:noFill/>
          </a:ln>
          <a:effectLst>
            <a:outerShdw blurRad="50800" dist="38100" dir="2700000" algn="tl" rotWithShape="0">
              <a:srgbClr val="000000">
                <a:alpha val="40000"/>
              </a:srgbClr>
            </a:outerShdw>
          </a:effectLst>
        </p:spPr>
      </p:pic>
      <p:pic>
        <p:nvPicPr>
          <p:cNvPr id="584" name="Google Shape;584;p44"/>
          <p:cNvPicPr preferRelativeResize="0"/>
          <p:nvPr/>
        </p:nvPicPr>
        <p:blipFill rotWithShape="1">
          <a:blip r:embed="rId7">
            <a:alphaModFix/>
          </a:blip>
          <a:srcRect/>
          <a:stretch/>
        </p:blipFill>
        <p:spPr>
          <a:xfrm>
            <a:off x="93345" y="5059680"/>
            <a:ext cx="1761490" cy="1692275"/>
          </a:xfrm>
          <a:prstGeom prst="rect">
            <a:avLst/>
          </a:prstGeom>
          <a:noFill/>
          <a:ln>
            <a:noFill/>
          </a:ln>
          <a:effectLst>
            <a:outerShdw blurRad="50800" dist="38100" dir="2700000" algn="tl" rotWithShape="0">
              <a:srgbClr val="000000">
                <a:alpha val="40000"/>
              </a:srgbClr>
            </a:outerShdw>
          </a:effectLst>
        </p:spPr>
      </p:pic>
      <p:pic>
        <p:nvPicPr>
          <p:cNvPr id="585" name="Google Shape;585;p44"/>
          <p:cNvPicPr preferRelativeResize="0"/>
          <p:nvPr/>
        </p:nvPicPr>
        <p:blipFill rotWithShape="1">
          <a:blip r:embed="rId8">
            <a:alphaModFix/>
          </a:blip>
          <a:srcRect/>
          <a:stretch/>
        </p:blipFill>
        <p:spPr>
          <a:xfrm>
            <a:off x="3916045" y="5100320"/>
            <a:ext cx="1761490" cy="1675130"/>
          </a:xfrm>
          <a:prstGeom prst="rect">
            <a:avLst/>
          </a:prstGeom>
          <a:noFill/>
          <a:ln>
            <a:noFill/>
          </a:ln>
          <a:effectLst>
            <a:outerShdw blurRad="50800" dist="38100" dir="2700000" algn="tl" rotWithShape="0">
              <a:srgbClr val="000000">
                <a:alpha val="40000"/>
              </a:srgbClr>
            </a:outerShdw>
          </a:effectLst>
        </p:spPr>
      </p:pic>
      <p:pic>
        <p:nvPicPr>
          <p:cNvPr id="586" name="Google Shape;586;p44"/>
          <p:cNvPicPr preferRelativeResize="0"/>
          <p:nvPr/>
        </p:nvPicPr>
        <p:blipFill rotWithShape="1">
          <a:blip r:embed="rId9">
            <a:alphaModFix/>
          </a:blip>
          <a:srcRect/>
          <a:stretch/>
        </p:blipFill>
        <p:spPr>
          <a:xfrm>
            <a:off x="9890760" y="5082540"/>
            <a:ext cx="2004060" cy="1675765"/>
          </a:xfrm>
          <a:prstGeom prst="rect">
            <a:avLst/>
          </a:prstGeom>
          <a:noFill/>
          <a:ln>
            <a:noFill/>
          </a:ln>
          <a:effectLst>
            <a:outerShdw blurRad="50800" dist="38100" dir="2700000" algn="tl" rotWithShape="0">
              <a:srgbClr val="000000">
                <a:alpha val="40000"/>
              </a:srgbClr>
            </a:outerShdw>
          </a:effectLst>
        </p:spPr>
      </p:pic>
      <p:pic>
        <p:nvPicPr>
          <p:cNvPr id="587" name="Google Shape;587;p44"/>
          <p:cNvPicPr preferRelativeResize="0"/>
          <p:nvPr/>
        </p:nvPicPr>
        <p:blipFill rotWithShape="1">
          <a:blip r:embed="rId10">
            <a:alphaModFix/>
          </a:blip>
          <a:srcRect l="347" r="347"/>
          <a:stretch/>
        </p:blipFill>
        <p:spPr>
          <a:xfrm>
            <a:off x="1854835" y="2016224"/>
            <a:ext cx="5991270" cy="2958618"/>
          </a:xfrm>
          <a:prstGeom prst="rect">
            <a:avLst/>
          </a:prstGeom>
          <a:noFill/>
          <a:ln>
            <a:noFill/>
          </a:ln>
        </p:spPr>
      </p:pic>
      <p:sp>
        <p:nvSpPr>
          <p:cNvPr id="588" name="Google Shape;588;p44"/>
          <p:cNvSpPr txBox="1">
            <a:spLocks noGrp="1"/>
          </p:cNvSpPr>
          <p:nvPr>
            <p:ph type="title"/>
          </p:nvPr>
        </p:nvSpPr>
        <p:spPr>
          <a:xfrm>
            <a:off x="191451" y="743545"/>
            <a:ext cx="10808203" cy="5620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70C0"/>
              </a:buClr>
              <a:buSzPts val="3000"/>
              <a:buFont typeface="Open Sans"/>
              <a:buNone/>
            </a:pPr>
            <a:r>
              <a:rPr lang="en-US" sz="3000" b="1">
                <a:solidFill>
                  <a:srgbClr val="0070C0"/>
                </a:solidFill>
                <a:latin typeface="Open Sans"/>
                <a:ea typeface="Open Sans"/>
                <a:cs typeface="Open Sans"/>
                <a:sym typeface="Open Sans"/>
              </a:rPr>
              <a:t>Technologies de transformation</a:t>
            </a:r>
            <a:endParaRPr sz="3000" b="1">
              <a:solidFill>
                <a:srgbClr val="0070C0"/>
              </a:solidFill>
              <a:latin typeface="Open Sans"/>
              <a:ea typeface="Open Sans"/>
              <a:cs typeface="Open Sans"/>
              <a:sym typeface="Open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pic>
        <p:nvPicPr>
          <p:cNvPr id="593" name="Google Shape;593;p45"/>
          <p:cNvPicPr preferRelativeResize="0"/>
          <p:nvPr/>
        </p:nvPicPr>
        <p:blipFill rotWithShape="1">
          <a:blip r:embed="rId3">
            <a:alphaModFix/>
          </a:blip>
          <a:srcRect/>
          <a:stretch/>
        </p:blipFill>
        <p:spPr>
          <a:xfrm>
            <a:off x="0" y="-75134"/>
            <a:ext cx="12192000" cy="853440"/>
          </a:xfrm>
          <a:prstGeom prst="rect">
            <a:avLst/>
          </a:prstGeom>
          <a:noFill/>
          <a:ln>
            <a:noFill/>
          </a:ln>
        </p:spPr>
      </p:pic>
      <p:cxnSp>
        <p:nvCxnSpPr>
          <p:cNvPr id="594" name="Google Shape;594;p45"/>
          <p:cNvCxnSpPr/>
          <p:nvPr/>
        </p:nvCxnSpPr>
        <p:spPr>
          <a:xfrm rot="10800000" flipH="1">
            <a:off x="114434" y="1305620"/>
            <a:ext cx="11125200" cy="50800"/>
          </a:xfrm>
          <a:prstGeom prst="straightConnector1">
            <a:avLst/>
          </a:prstGeom>
          <a:noFill/>
          <a:ln w="63500" cap="flat" cmpd="thinThick">
            <a:solidFill>
              <a:schemeClr val="accent2"/>
            </a:solidFill>
            <a:prstDash val="solid"/>
            <a:miter lim="800000"/>
            <a:headEnd type="none" w="sm" len="sm"/>
            <a:tailEnd type="none" w="sm" len="sm"/>
          </a:ln>
        </p:spPr>
      </p:cxnSp>
      <p:sp>
        <p:nvSpPr>
          <p:cNvPr id="595" name="Google Shape;595;p45"/>
          <p:cNvSpPr txBox="1"/>
          <p:nvPr/>
        </p:nvSpPr>
        <p:spPr>
          <a:xfrm>
            <a:off x="114422" y="1394150"/>
            <a:ext cx="4398000" cy="5829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60000"/>
              </a:lnSpc>
              <a:spcBef>
                <a:spcPts val="0"/>
              </a:spcBef>
              <a:spcAft>
                <a:spcPts val="0"/>
              </a:spcAft>
              <a:buClr>
                <a:srgbClr val="0070C0"/>
              </a:buClr>
              <a:buSzPts val="2000"/>
              <a:buFont typeface="Noto Sans Symbols"/>
              <a:buChar char="◆"/>
            </a:pPr>
            <a:r>
              <a:rPr lang="en-US" sz="2000" b="1" u="sng">
                <a:solidFill>
                  <a:srgbClr val="0070C0"/>
                </a:solidFill>
                <a:latin typeface="Open Sans"/>
                <a:ea typeface="Open Sans"/>
                <a:cs typeface="Open Sans"/>
                <a:sym typeface="Open Sans"/>
              </a:rPr>
              <a:t>Transformation de l’alcool </a:t>
            </a:r>
            <a:endParaRPr sz="2000" b="1" u="sng">
              <a:solidFill>
                <a:srgbClr val="0070C0"/>
              </a:solidFill>
              <a:latin typeface="Open Sans"/>
              <a:ea typeface="Open Sans"/>
              <a:cs typeface="Open Sans"/>
              <a:sym typeface="Open Sans"/>
            </a:endParaRPr>
          </a:p>
        </p:txBody>
      </p:sp>
      <p:sp>
        <p:nvSpPr>
          <p:cNvPr id="596" name="Google Shape;596;p45"/>
          <p:cNvSpPr txBox="1"/>
          <p:nvPr/>
        </p:nvSpPr>
        <p:spPr>
          <a:xfrm>
            <a:off x="386333" y="1814546"/>
            <a:ext cx="11330400" cy="523200"/>
          </a:xfrm>
          <a:prstGeom prst="rect">
            <a:avLst/>
          </a:prstGeom>
          <a:noFill/>
          <a:ln>
            <a:noFill/>
          </a:ln>
        </p:spPr>
        <p:txBody>
          <a:bodyPr spcFirstLastPara="1" wrap="square" lIns="91425" tIns="45700" rIns="91425" bIns="45700" anchor="t" anchorCtr="0">
            <a:spAutoFit/>
          </a:bodyPr>
          <a:lstStyle/>
          <a:p>
            <a:pPr marL="231775" marR="0" lvl="0" indent="-231775" algn="l" rtl="0">
              <a:lnSpc>
                <a:spcPct val="100000"/>
              </a:lnSpc>
              <a:spcBef>
                <a:spcPts val="0"/>
              </a:spcBef>
              <a:spcAft>
                <a:spcPts val="0"/>
              </a:spcAft>
              <a:buNone/>
            </a:pPr>
            <a:r>
              <a:rPr lang="en-US" b="1">
                <a:solidFill>
                  <a:srgbClr val="0070C0"/>
                </a:solidFill>
                <a:latin typeface="Open Sans"/>
                <a:ea typeface="Open Sans"/>
                <a:cs typeface="Open Sans"/>
                <a:sym typeface="Open Sans"/>
              </a:rPr>
              <a:t>Advantages </a:t>
            </a:r>
            <a:r>
              <a:rPr lang="en-US">
                <a:solidFill>
                  <a:srgbClr val="0070C0"/>
                </a:solidFill>
                <a:latin typeface="Open Sans"/>
                <a:ea typeface="Open Sans"/>
                <a:cs typeface="Open Sans"/>
                <a:sym typeface="Open Sans"/>
              </a:rPr>
              <a:t>(1) Facile à planter ;  (2) Faible coût des matières premières ;  (3) Taux de conversion élevé ;  (4) Faible coût d'élimination des déchets</a:t>
            </a:r>
            <a:endParaRPr/>
          </a:p>
        </p:txBody>
      </p:sp>
      <p:grpSp>
        <p:nvGrpSpPr>
          <p:cNvPr id="597" name="Google Shape;597;p45"/>
          <p:cNvGrpSpPr/>
          <p:nvPr/>
        </p:nvGrpSpPr>
        <p:grpSpPr>
          <a:xfrm>
            <a:off x="114434" y="3402702"/>
            <a:ext cx="6514071" cy="3269615"/>
            <a:chOff x="134" y="4969"/>
            <a:chExt cx="10371" cy="5665"/>
          </a:xfrm>
        </p:grpSpPr>
        <p:pic>
          <p:nvPicPr>
            <p:cNvPr id="598" name="Google Shape;598;p45" descr="Sin título-6"/>
            <p:cNvPicPr preferRelativeResize="0"/>
            <p:nvPr/>
          </p:nvPicPr>
          <p:blipFill rotWithShape="1">
            <a:blip r:embed="rId4">
              <a:alphaModFix/>
            </a:blip>
            <a:srcRect r="3654" b="6402"/>
            <a:stretch/>
          </p:blipFill>
          <p:spPr>
            <a:xfrm>
              <a:off x="135" y="4969"/>
              <a:ext cx="10370" cy="3157"/>
            </a:xfrm>
            <a:prstGeom prst="rect">
              <a:avLst/>
            </a:prstGeom>
            <a:noFill/>
            <a:ln>
              <a:noFill/>
            </a:ln>
          </p:spPr>
        </p:pic>
        <p:pic>
          <p:nvPicPr>
            <p:cNvPr id="599" name="Google Shape;599;p45" descr="Sin título-7"/>
            <p:cNvPicPr preferRelativeResize="0"/>
            <p:nvPr/>
          </p:nvPicPr>
          <p:blipFill rotWithShape="1">
            <a:blip r:embed="rId5">
              <a:alphaModFix/>
            </a:blip>
            <a:srcRect t="19668" r="2479" b="3072"/>
            <a:stretch/>
          </p:blipFill>
          <p:spPr>
            <a:xfrm>
              <a:off x="134" y="8126"/>
              <a:ext cx="10371" cy="2508"/>
            </a:xfrm>
            <a:prstGeom prst="rect">
              <a:avLst/>
            </a:prstGeom>
            <a:noFill/>
            <a:ln>
              <a:noFill/>
            </a:ln>
          </p:spPr>
        </p:pic>
      </p:grpSp>
      <p:sp>
        <p:nvSpPr>
          <p:cNvPr id="600" name="Google Shape;600;p45"/>
          <p:cNvSpPr/>
          <p:nvPr/>
        </p:nvSpPr>
        <p:spPr>
          <a:xfrm>
            <a:off x="146927" y="2435845"/>
            <a:ext cx="11809200" cy="984900"/>
          </a:xfrm>
          <a:prstGeom prst="rect">
            <a:avLst/>
          </a:prstGeom>
          <a:noFill/>
          <a:ln>
            <a:noFill/>
          </a:ln>
        </p:spPr>
        <p:txBody>
          <a:bodyPr spcFirstLastPara="1" wrap="square" lIns="91425" tIns="45700" rIns="91425" bIns="45700" anchor="t" anchorCtr="0">
            <a:noAutofit/>
          </a:bodyPr>
          <a:lstStyle/>
          <a:p>
            <a:pPr marL="0" marR="0" lvl="0" indent="-107950" algn="l" rtl="0">
              <a:spcBef>
                <a:spcPts val="0"/>
              </a:spcBef>
              <a:spcAft>
                <a:spcPts val="0"/>
              </a:spcAft>
              <a:buClr>
                <a:srgbClr val="0070C0"/>
              </a:buClr>
              <a:buSzPts val="1700"/>
              <a:buFont typeface="Noto Sans Symbols"/>
              <a:buChar char="■"/>
            </a:pPr>
            <a:r>
              <a:rPr lang="en-US" sz="1700">
                <a:solidFill>
                  <a:srgbClr val="0070C0"/>
                </a:solidFill>
                <a:latin typeface="Open Sans"/>
                <a:ea typeface="Open Sans"/>
                <a:cs typeface="Open Sans"/>
                <a:sym typeface="Open Sans"/>
              </a:rPr>
              <a:t>La production d'alcool de la Chine a dépassé 2,6 millions de tonnes, soit le double de la production réelle en 2011.</a:t>
            </a:r>
            <a:endParaRPr sz="1700">
              <a:solidFill>
                <a:srgbClr val="0070C0"/>
              </a:solidFill>
              <a:latin typeface="Open Sans"/>
              <a:ea typeface="Open Sans"/>
              <a:cs typeface="Open Sans"/>
              <a:sym typeface="Open Sans"/>
            </a:endParaRPr>
          </a:p>
          <a:p>
            <a:pPr marL="0" marR="0" lvl="0" indent="-107950" algn="l" rtl="0">
              <a:spcBef>
                <a:spcPts val="0"/>
              </a:spcBef>
              <a:spcAft>
                <a:spcPts val="0"/>
              </a:spcAft>
              <a:buClr>
                <a:srgbClr val="0070C0"/>
              </a:buClr>
              <a:buSzPts val="1700"/>
              <a:buFont typeface="Noto Sans Symbols"/>
              <a:buChar char="■"/>
            </a:pPr>
            <a:r>
              <a:rPr lang="en-US" sz="1700">
                <a:solidFill>
                  <a:srgbClr val="0070C0"/>
                </a:solidFill>
                <a:latin typeface="Open Sans"/>
                <a:ea typeface="Open Sans"/>
                <a:cs typeface="Open Sans"/>
                <a:sym typeface="Open Sans"/>
              </a:rPr>
              <a:t>La production d'alcool de la Chine devrait atteindre 4,4 millions de tonnes d'ici 2025, avec une énorme demande en manioc, patate douce et maïs.</a:t>
            </a:r>
            <a:endParaRPr sz="1700">
              <a:solidFill>
                <a:srgbClr val="0070C0"/>
              </a:solidFill>
              <a:latin typeface="Open Sans"/>
              <a:ea typeface="Open Sans"/>
              <a:cs typeface="Open Sans"/>
              <a:sym typeface="Open Sans"/>
            </a:endParaRPr>
          </a:p>
        </p:txBody>
      </p:sp>
      <p:graphicFrame>
        <p:nvGraphicFramePr>
          <p:cNvPr id="601" name="Google Shape;601;p45"/>
          <p:cNvGraphicFramePr/>
          <p:nvPr/>
        </p:nvGraphicFramePr>
        <p:xfrm>
          <a:off x="6867212" y="2991793"/>
          <a:ext cx="4849600" cy="3962050"/>
        </p:xfrm>
        <a:graphic>
          <a:graphicData uri="http://schemas.openxmlformats.org/drawingml/2006/table">
            <a:tbl>
              <a:tblPr>
                <a:noFill/>
                <a:tableStyleId>{5226FFCD-FA69-477D-B3CB-434798DDE6ED}</a:tableStyleId>
              </a:tblPr>
              <a:tblGrid>
                <a:gridCol w="960200">
                  <a:extLst>
                    <a:ext uri="{9D8B030D-6E8A-4147-A177-3AD203B41FA5}">
                      <a16:colId xmlns:a16="http://schemas.microsoft.com/office/drawing/2014/main" val="20000"/>
                    </a:ext>
                  </a:extLst>
                </a:gridCol>
                <a:gridCol w="1717950">
                  <a:extLst>
                    <a:ext uri="{9D8B030D-6E8A-4147-A177-3AD203B41FA5}">
                      <a16:colId xmlns:a16="http://schemas.microsoft.com/office/drawing/2014/main" val="20001"/>
                    </a:ext>
                  </a:extLst>
                </a:gridCol>
                <a:gridCol w="2171450">
                  <a:extLst>
                    <a:ext uri="{9D8B030D-6E8A-4147-A177-3AD203B41FA5}">
                      <a16:colId xmlns:a16="http://schemas.microsoft.com/office/drawing/2014/main" val="20002"/>
                    </a:ext>
                  </a:extLst>
                </a:gridCol>
              </a:tblGrid>
              <a:tr h="1160825">
                <a:tc>
                  <a:txBody>
                    <a:bodyPr/>
                    <a:lstStyle/>
                    <a:p>
                      <a:pPr marL="342900" marR="0" lvl="0" indent="-342900" algn="ctr" rtl="0">
                        <a:lnSpc>
                          <a:spcPct val="100000"/>
                        </a:lnSpc>
                        <a:spcBef>
                          <a:spcPts val="0"/>
                        </a:spcBef>
                        <a:spcAft>
                          <a:spcPts val="0"/>
                        </a:spcAft>
                        <a:buClr>
                          <a:srgbClr val="333333"/>
                        </a:buClr>
                        <a:buSzPts val="1600"/>
                        <a:buFont typeface="Open Sans"/>
                        <a:buNone/>
                      </a:pPr>
                      <a:r>
                        <a:rPr lang="en-US" sz="1600" b="1">
                          <a:solidFill>
                            <a:srgbClr val="333333"/>
                          </a:solidFill>
                          <a:latin typeface="Open Sans"/>
                          <a:ea typeface="Open Sans"/>
                          <a:cs typeface="Open Sans"/>
                          <a:sym typeface="Open Sans"/>
                        </a:rPr>
                        <a:t>Année </a:t>
                      </a:r>
                      <a:endParaRPr sz="1600" b="1" i="0" u="none" strike="noStrike" cap="none">
                        <a:solidFill>
                          <a:srgbClr val="333333"/>
                        </a:solidFill>
                        <a:latin typeface="Open Sans"/>
                        <a:ea typeface="Open Sans"/>
                        <a:cs typeface="Open Sans"/>
                        <a:sym typeface="Open Sans"/>
                      </a:endParaRPr>
                    </a:p>
                  </a:txBody>
                  <a:tcPr marL="91450" marR="91450" marT="34300" marB="3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342900" marR="0" lvl="0" indent="-342900" algn="ctr" rtl="0">
                        <a:lnSpc>
                          <a:spcPct val="100000"/>
                        </a:lnSpc>
                        <a:spcBef>
                          <a:spcPts val="0"/>
                        </a:spcBef>
                        <a:spcAft>
                          <a:spcPts val="0"/>
                        </a:spcAft>
                        <a:buClr>
                          <a:srgbClr val="333333"/>
                        </a:buClr>
                        <a:buSzPts val="1600"/>
                        <a:buFont typeface="Open Sans"/>
                        <a:buNone/>
                      </a:pPr>
                      <a:r>
                        <a:rPr lang="en-US" sz="1600" b="1">
                          <a:solidFill>
                            <a:srgbClr val="333333"/>
                          </a:solidFill>
                          <a:latin typeface="Open Sans"/>
                          <a:ea typeface="Open Sans"/>
                          <a:cs typeface="Open Sans"/>
                          <a:sym typeface="Open Sans"/>
                        </a:rPr>
                        <a:t>Capacité de production</a:t>
                      </a:r>
                      <a:endParaRPr sz="1600" b="1">
                        <a:solidFill>
                          <a:srgbClr val="333333"/>
                        </a:solidFill>
                        <a:latin typeface="Open Sans"/>
                        <a:ea typeface="Open Sans"/>
                        <a:cs typeface="Open Sans"/>
                        <a:sym typeface="Open Sans"/>
                      </a:endParaRPr>
                    </a:p>
                    <a:p>
                      <a:pPr marL="342900" marR="0" lvl="0" indent="-342900" algn="ctr" rtl="0">
                        <a:lnSpc>
                          <a:spcPct val="100000"/>
                        </a:lnSpc>
                        <a:spcBef>
                          <a:spcPts val="0"/>
                        </a:spcBef>
                        <a:spcAft>
                          <a:spcPts val="0"/>
                        </a:spcAft>
                        <a:buClr>
                          <a:srgbClr val="333333"/>
                        </a:buClr>
                        <a:buSzPts val="1600"/>
                        <a:buFont typeface="Open Sans"/>
                        <a:buNone/>
                      </a:pPr>
                      <a:r>
                        <a:rPr lang="en-US" sz="1600" b="1">
                          <a:solidFill>
                            <a:srgbClr val="333333"/>
                          </a:solidFill>
                          <a:latin typeface="Open Sans"/>
                          <a:ea typeface="Open Sans"/>
                          <a:cs typeface="Open Sans"/>
                          <a:sym typeface="Open Sans"/>
                        </a:rPr>
                        <a:t> (en millions de tonnes)</a:t>
                      </a:r>
                      <a:endParaRPr sz="1600" b="1">
                        <a:solidFill>
                          <a:srgbClr val="333333"/>
                        </a:solidFill>
                        <a:latin typeface="Open Sans"/>
                        <a:ea typeface="Open Sans"/>
                        <a:cs typeface="Open Sans"/>
                        <a:sym typeface="Open Sans"/>
                      </a:endParaRPr>
                    </a:p>
                  </a:txBody>
                  <a:tcPr marL="91450" marR="91450" marT="34300" marB="3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342900" marR="0" lvl="0" indent="-342900" algn="ctr" rtl="0">
                        <a:lnSpc>
                          <a:spcPct val="100000"/>
                        </a:lnSpc>
                        <a:spcBef>
                          <a:spcPts val="0"/>
                        </a:spcBef>
                        <a:spcAft>
                          <a:spcPts val="0"/>
                        </a:spcAft>
                        <a:buClr>
                          <a:srgbClr val="FF3300"/>
                        </a:buClr>
                        <a:buSzPts val="1600"/>
                        <a:buFont typeface="Open Sans"/>
                        <a:buNone/>
                      </a:pPr>
                      <a:r>
                        <a:rPr lang="en-US" sz="1600" b="1" i="0" u="none" strike="noStrike" cap="none">
                          <a:solidFill>
                            <a:srgbClr val="FF3300"/>
                          </a:solidFill>
                          <a:latin typeface="Open Sans"/>
                          <a:ea typeface="Open Sans"/>
                          <a:cs typeface="Open Sans"/>
                          <a:sym typeface="Open Sans"/>
                        </a:rPr>
                        <a:t>☆</a:t>
                      </a:r>
                      <a:r>
                        <a:rPr lang="en-US" sz="1600" b="1">
                          <a:solidFill>
                            <a:schemeClr val="dk1"/>
                          </a:solidFill>
                          <a:latin typeface="Open Sans"/>
                          <a:ea typeface="Open Sans"/>
                          <a:cs typeface="Open Sans"/>
                          <a:sym typeface="Open Sans"/>
                        </a:rPr>
                        <a:t>Capacité</a:t>
                      </a:r>
                      <a:endParaRPr sz="1600" b="1">
                        <a:solidFill>
                          <a:schemeClr val="dk1"/>
                        </a:solidFill>
                        <a:latin typeface="Open Sans"/>
                        <a:ea typeface="Open Sans"/>
                        <a:cs typeface="Open Sans"/>
                        <a:sym typeface="Open Sans"/>
                      </a:endParaRPr>
                    </a:p>
                    <a:p>
                      <a:pPr marL="342900" marR="0" lvl="0" indent="-342900" algn="ctr" rtl="0">
                        <a:lnSpc>
                          <a:spcPct val="100000"/>
                        </a:lnSpc>
                        <a:spcBef>
                          <a:spcPts val="0"/>
                        </a:spcBef>
                        <a:spcAft>
                          <a:spcPts val="0"/>
                        </a:spcAft>
                        <a:buClr>
                          <a:srgbClr val="FF3300"/>
                        </a:buClr>
                        <a:buSzPts val="1600"/>
                        <a:buFont typeface="Open Sans"/>
                        <a:buNone/>
                      </a:pPr>
                      <a:r>
                        <a:rPr lang="en-US" sz="1600" b="1">
                          <a:solidFill>
                            <a:schemeClr val="dk1"/>
                          </a:solidFill>
                          <a:latin typeface="Open Sans"/>
                          <a:ea typeface="Open Sans"/>
                          <a:cs typeface="Open Sans"/>
                          <a:sym typeface="Open Sans"/>
                        </a:rPr>
                        <a:t> (Millions de tonnes) </a:t>
                      </a:r>
                      <a:endParaRPr sz="1600" b="1">
                        <a:solidFill>
                          <a:schemeClr val="dk1"/>
                        </a:solidFill>
                        <a:latin typeface="Open Sans"/>
                        <a:ea typeface="Open Sans"/>
                        <a:cs typeface="Open Sans"/>
                        <a:sym typeface="Open Sans"/>
                      </a:endParaRPr>
                    </a:p>
                  </a:txBody>
                  <a:tcPr marL="91450" marR="91450" marT="34300" marB="3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400175">
                <a:tc>
                  <a:txBody>
                    <a:bodyPr/>
                    <a:lstStyle/>
                    <a:p>
                      <a:pPr marL="342900" marR="0" lvl="0" indent="-342900" algn="ctr" rtl="0">
                        <a:lnSpc>
                          <a:spcPct val="100000"/>
                        </a:lnSpc>
                        <a:spcBef>
                          <a:spcPts val="0"/>
                        </a:spcBef>
                        <a:spcAft>
                          <a:spcPts val="0"/>
                        </a:spcAft>
                        <a:buClr>
                          <a:schemeClr val="dk2"/>
                        </a:buClr>
                        <a:buSzPts val="1800"/>
                        <a:buFont typeface="Noto Sans Symbols"/>
                        <a:buNone/>
                      </a:pPr>
                      <a:r>
                        <a:rPr lang="en-US" sz="1800" b="1" i="0" u="none" strike="noStrike" cap="none">
                          <a:solidFill>
                            <a:srgbClr val="333333"/>
                          </a:solidFill>
                          <a:latin typeface="Open Sans"/>
                          <a:ea typeface="Open Sans"/>
                          <a:cs typeface="Open Sans"/>
                          <a:sym typeface="Open Sans"/>
                        </a:rPr>
                        <a:t>2007</a:t>
                      </a:r>
                      <a:endParaRPr/>
                    </a:p>
                  </a:txBody>
                  <a:tcPr marL="91450" marR="91450" marT="34300" marB="343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342900" marR="0" lvl="0" indent="-342900" algn="ctr" rtl="0">
                        <a:lnSpc>
                          <a:spcPct val="100000"/>
                        </a:lnSpc>
                        <a:spcBef>
                          <a:spcPts val="0"/>
                        </a:spcBef>
                        <a:spcAft>
                          <a:spcPts val="0"/>
                        </a:spcAft>
                        <a:buClr>
                          <a:schemeClr val="dk2"/>
                        </a:buClr>
                        <a:buSzPts val="1800"/>
                        <a:buFont typeface="Noto Sans Symbols"/>
                        <a:buNone/>
                      </a:pPr>
                      <a:r>
                        <a:rPr lang="en-US" sz="1800" b="1" i="0" u="none" strike="noStrike" cap="none">
                          <a:solidFill>
                            <a:schemeClr val="dk1"/>
                          </a:solidFill>
                          <a:latin typeface="Open Sans"/>
                          <a:ea typeface="Open Sans"/>
                          <a:cs typeface="Open Sans"/>
                          <a:sym typeface="Open Sans"/>
                        </a:rPr>
                        <a:t>2.80</a:t>
                      </a:r>
                      <a:endParaRPr/>
                    </a:p>
                  </a:txBody>
                  <a:tcPr marL="91450" marR="91450" marT="34300" marB="343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342900" marR="0" lvl="0" indent="-342900" algn="ctr" rtl="0">
                        <a:lnSpc>
                          <a:spcPct val="100000"/>
                        </a:lnSpc>
                        <a:spcBef>
                          <a:spcPts val="0"/>
                        </a:spcBef>
                        <a:spcAft>
                          <a:spcPts val="0"/>
                        </a:spcAft>
                        <a:buClr>
                          <a:schemeClr val="dk1"/>
                        </a:buClr>
                        <a:buSzPts val="1800"/>
                        <a:buFont typeface="Open Sans"/>
                        <a:buNone/>
                      </a:pPr>
                      <a:r>
                        <a:rPr lang="en-US" sz="1800" b="1" i="0" u="none" strike="noStrike" cap="none">
                          <a:solidFill>
                            <a:schemeClr val="dk1"/>
                          </a:solidFill>
                          <a:latin typeface="Open Sans"/>
                          <a:ea typeface="Open Sans"/>
                          <a:cs typeface="Open Sans"/>
                          <a:sym typeface="Open Sans"/>
                        </a:rPr>
                        <a:t>1.32</a:t>
                      </a:r>
                      <a:endParaRPr/>
                    </a:p>
                  </a:txBody>
                  <a:tcPr marL="91450" marR="91450" marT="34300" marB="343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00175">
                <a:tc>
                  <a:txBody>
                    <a:bodyPr/>
                    <a:lstStyle/>
                    <a:p>
                      <a:pPr marL="342900" marR="0" lvl="0" indent="-342900" algn="ctr" rtl="0">
                        <a:lnSpc>
                          <a:spcPct val="100000"/>
                        </a:lnSpc>
                        <a:spcBef>
                          <a:spcPts val="0"/>
                        </a:spcBef>
                        <a:spcAft>
                          <a:spcPts val="0"/>
                        </a:spcAft>
                        <a:buClr>
                          <a:srgbClr val="333333"/>
                        </a:buClr>
                        <a:buSzPts val="1800"/>
                        <a:buFont typeface="Open Sans"/>
                        <a:buNone/>
                      </a:pPr>
                      <a:r>
                        <a:rPr lang="en-US" sz="1800" b="1" i="0" u="none" strike="noStrike" cap="none">
                          <a:solidFill>
                            <a:srgbClr val="333333"/>
                          </a:solidFill>
                          <a:latin typeface="Open Sans"/>
                          <a:ea typeface="Open Sans"/>
                          <a:cs typeface="Open Sans"/>
                          <a:sym typeface="Open Sans"/>
                        </a:rPr>
                        <a:t>2008</a:t>
                      </a:r>
                      <a:endParaRPr/>
                    </a:p>
                  </a:txBody>
                  <a:tcPr marL="91450" marR="91450" marT="34300" marB="343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342900" marR="0" lvl="0" indent="-342900" algn="ctr" rtl="0">
                        <a:lnSpc>
                          <a:spcPct val="100000"/>
                        </a:lnSpc>
                        <a:spcBef>
                          <a:spcPts val="0"/>
                        </a:spcBef>
                        <a:spcAft>
                          <a:spcPts val="0"/>
                        </a:spcAft>
                        <a:buClr>
                          <a:schemeClr val="dk1"/>
                        </a:buClr>
                        <a:buSzPts val="1800"/>
                        <a:buFont typeface="Open Sans"/>
                        <a:buNone/>
                      </a:pPr>
                      <a:r>
                        <a:rPr lang="en-US" sz="1800" b="1" i="0" u="none" strike="noStrike" cap="none">
                          <a:solidFill>
                            <a:schemeClr val="dk1"/>
                          </a:solidFill>
                          <a:latin typeface="Open Sans"/>
                          <a:ea typeface="Open Sans"/>
                          <a:cs typeface="Open Sans"/>
                          <a:sym typeface="Open Sans"/>
                        </a:rPr>
                        <a:t>2.80</a:t>
                      </a:r>
                      <a:endParaRPr/>
                    </a:p>
                  </a:txBody>
                  <a:tcPr marL="91450" marR="91450" marT="34300" marB="343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342900" marR="0" lvl="0" indent="-342900" algn="ctr" rtl="0">
                        <a:lnSpc>
                          <a:spcPct val="100000"/>
                        </a:lnSpc>
                        <a:spcBef>
                          <a:spcPts val="0"/>
                        </a:spcBef>
                        <a:spcAft>
                          <a:spcPts val="0"/>
                        </a:spcAft>
                        <a:buClr>
                          <a:schemeClr val="dk1"/>
                        </a:buClr>
                        <a:buSzPts val="1800"/>
                        <a:buFont typeface="Open Sans"/>
                        <a:buNone/>
                      </a:pPr>
                      <a:r>
                        <a:rPr lang="en-US" sz="1800" b="1" i="0" u="none" strike="noStrike" cap="none">
                          <a:solidFill>
                            <a:schemeClr val="dk1"/>
                          </a:solidFill>
                          <a:latin typeface="Open Sans"/>
                          <a:ea typeface="Open Sans"/>
                          <a:cs typeface="Open Sans"/>
                          <a:sym typeface="Open Sans"/>
                        </a:rPr>
                        <a:t>0.86</a:t>
                      </a:r>
                      <a:endParaRPr/>
                    </a:p>
                  </a:txBody>
                  <a:tcPr marL="91450" marR="91450" marT="34300" marB="343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00175">
                <a:tc>
                  <a:txBody>
                    <a:bodyPr/>
                    <a:lstStyle/>
                    <a:p>
                      <a:pPr marL="342900" marR="0" lvl="0" indent="-342900" algn="ctr" rtl="0">
                        <a:lnSpc>
                          <a:spcPct val="100000"/>
                        </a:lnSpc>
                        <a:spcBef>
                          <a:spcPts val="0"/>
                        </a:spcBef>
                        <a:spcAft>
                          <a:spcPts val="0"/>
                        </a:spcAft>
                        <a:buClr>
                          <a:srgbClr val="333333"/>
                        </a:buClr>
                        <a:buSzPts val="1800"/>
                        <a:buFont typeface="Open Sans"/>
                        <a:buNone/>
                      </a:pPr>
                      <a:r>
                        <a:rPr lang="en-US" sz="1800" b="1" i="0" u="none" strike="noStrike" cap="none">
                          <a:solidFill>
                            <a:srgbClr val="333333"/>
                          </a:solidFill>
                          <a:latin typeface="Open Sans"/>
                          <a:ea typeface="Open Sans"/>
                          <a:cs typeface="Open Sans"/>
                          <a:sym typeface="Open Sans"/>
                        </a:rPr>
                        <a:t>2009</a:t>
                      </a:r>
                      <a:endParaRPr/>
                    </a:p>
                  </a:txBody>
                  <a:tcPr marL="91450" marR="91450" marT="34300" marB="343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342900" marR="0" lvl="0" indent="-342900" algn="ctr" rtl="0">
                        <a:lnSpc>
                          <a:spcPct val="100000"/>
                        </a:lnSpc>
                        <a:spcBef>
                          <a:spcPts val="0"/>
                        </a:spcBef>
                        <a:spcAft>
                          <a:spcPts val="0"/>
                        </a:spcAft>
                        <a:buClr>
                          <a:schemeClr val="dk1"/>
                        </a:buClr>
                        <a:buSzPts val="1800"/>
                        <a:buFont typeface="Open Sans"/>
                        <a:buNone/>
                      </a:pPr>
                      <a:r>
                        <a:rPr lang="en-US" sz="1800" b="1" i="0" u="none" strike="noStrike" cap="none">
                          <a:solidFill>
                            <a:schemeClr val="dk1"/>
                          </a:solidFill>
                          <a:latin typeface="Open Sans"/>
                          <a:ea typeface="Open Sans"/>
                          <a:cs typeface="Open Sans"/>
                          <a:sym typeface="Open Sans"/>
                        </a:rPr>
                        <a:t>3.10</a:t>
                      </a:r>
                      <a:endParaRPr/>
                    </a:p>
                  </a:txBody>
                  <a:tcPr marL="91450" marR="91450" marT="34300" marB="343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342900" marR="0" lvl="0" indent="-342900" algn="ctr" rtl="0">
                        <a:lnSpc>
                          <a:spcPct val="100000"/>
                        </a:lnSpc>
                        <a:spcBef>
                          <a:spcPts val="0"/>
                        </a:spcBef>
                        <a:spcAft>
                          <a:spcPts val="0"/>
                        </a:spcAft>
                        <a:buClr>
                          <a:schemeClr val="dk1"/>
                        </a:buClr>
                        <a:buSzPts val="1800"/>
                        <a:buFont typeface="Open Sans"/>
                        <a:buNone/>
                      </a:pPr>
                      <a:r>
                        <a:rPr lang="en-US" sz="1800" b="1" i="0" u="none" strike="noStrike" cap="none">
                          <a:solidFill>
                            <a:schemeClr val="dk1"/>
                          </a:solidFill>
                          <a:latin typeface="Open Sans"/>
                          <a:ea typeface="Open Sans"/>
                          <a:cs typeface="Open Sans"/>
                          <a:sym typeface="Open Sans"/>
                        </a:rPr>
                        <a:t>1.00</a:t>
                      </a:r>
                      <a:endParaRPr/>
                    </a:p>
                  </a:txBody>
                  <a:tcPr marL="91450" marR="91450" marT="34300" marB="343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00175">
                <a:tc>
                  <a:txBody>
                    <a:bodyPr/>
                    <a:lstStyle/>
                    <a:p>
                      <a:pPr marL="342900" marR="0" lvl="0" indent="-342900" algn="ctr" rtl="0">
                        <a:lnSpc>
                          <a:spcPct val="100000"/>
                        </a:lnSpc>
                        <a:spcBef>
                          <a:spcPts val="0"/>
                        </a:spcBef>
                        <a:spcAft>
                          <a:spcPts val="0"/>
                        </a:spcAft>
                        <a:buClr>
                          <a:srgbClr val="333333"/>
                        </a:buClr>
                        <a:buSzPts val="1800"/>
                        <a:buFont typeface="Open Sans"/>
                        <a:buNone/>
                      </a:pPr>
                      <a:r>
                        <a:rPr lang="en-US" sz="1800" b="1" i="0" u="none" strike="noStrike" cap="none">
                          <a:solidFill>
                            <a:srgbClr val="333333"/>
                          </a:solidFill>
                          <a:latin typeface="Open Sans"/>
                          <a:ea typeface="Open Sans"/>
                          <a:cs typeface="Open Sans"/>
                          <a:sym typeface="Open Sans"/>
                        </a:rPr>
                        <a:t>2010</a:t>
                      </a:r>
                      <a:endParaRPr/>
                    </a:p>
                  </a:txBody>
                  <a:tcPr marL="91450" marR="91450" marT="34300" marB="343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342900" marR="0" lvl="0" indent="-342900" algn="ctr" rtl="0">
                        <a:lnSpc>
                          <a:spcPct val="100000"/>
                        </a:lnSpc>
                        <a:spcBef>
                          <a:spcPts val="0"/>
                        </a:spcBef>
                        <a:spcAft>
                          <a:spcPts val="0"/>
                        </a:spcAft>
                        <a:buClr>
                          <a:schemeClr val="dk1"/>
                        </a:buClr>
                        <a:buSzPts val="1800"/>
                        <a:buFont typeface="Open Sans"/>
                        <a:buNone/>
                      </a:pPr>
                      <a:r>
                        <a:rPr lang="en-US" sz="1800" b="1" i="0" u="none" strike="noStrike" cap="none">
                          <a:solidFill>
                            <a:schemeClr val="dk1"/>
                          </a:solidFill>
                          <a:latin typeface="Open Sans"/>
                          <a:ea typeface="Open Sans"/>
                          <a:cs typeface="Open Sans"/>
                          <a:sym typeface="Open Sans"/>
                        </a:rPr>
                        <a:t>3.15</a:t>
                      </a:r>
                      <a:endParaRPr/>
                    </a:p>
                  </a:txBody>
                  <a:tcPr marL="91450" marR="91450" marT="34300" marB="343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342900" marR="0" lvl="0" indent="-342900" algn="ctr" rtl="0">
                        <a:lnSpc>
                          <a:spcPct val="100000"/>
                        </a:lnSpc>
                        <a:spcBef>
                          <a:spcPts val="0"/>
                        </a:spcBef>
                        <a:spcAft>
                          <a:spcPts val="0"/>
                        </a:spcAft>
                        <a:buClr>
                          <a:schemeClr val="dk1"/>
                        </a:buClr>
                        <a:buSzPts val="1800"/>
                        <a:buFont typeface="Open Sans"/>
                        <a:buNone/>
                      </a:pPr>
                      <a:r>
                        <a:rPr lang="en-US" sz="1800" b="1" i="0" u="none" strike="noStrike" cap="none">
                          <a:solidFill>
                            <a:schemeClr val="dk1"/>
                          </a:solidFill>
                          <a:latin typeface="Open Sans"/>
                          <a:ea typeface="Open Sans"/>
                          <a:cs typeface="Open Sans"/>
                          <a:sym typeface="Open Sans"/>
                        </a:rPr>
                        <a:t>1.25</a:t>
                      </a:r>
                      <a:endParaRPr/>
                    </a:p>
                  </a:txBody>
                  <a:tcPr marL="91450" marR="91450" marT="34300" marB="343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00175">
                <a:tc>
                  <a:txBody>
                    <a:bodyPr/>
                    <a:lstStyle/>
                    <a:p>
                      <a:pPr marL="342900" marR="0" lvl="0" indent="-342900" algn="ctr" rtl="0">
                        <a:lnSpc>
                          <a:spcPct val="100000"/>
                        </a:lnSpc>
                        <a:spcBef>
                          <a:spcPts val="0"/>
                        </a:spcBef>
                        <a:spcAft>
                          <a:spcPts val="0"/>
                        </a:spcAft>
                        <a:buClr>
                          <a:schemeClr val="dk1"/>
                        </a:buClr>
                        <a:buSzPts val="1800"/>
                        <a:buFont typeface="Open Sans"/>
                        <a:buNone/>
                      </a:pPr>
                      <a:r>
                        <a:rPr lang="en-US" sz="1800" b="1" i="0" u="none" strike="noStrike" cap="none">
                          <a:solidFill>
                            <a:schemeClr val="dk1"/>
                          </a:solidFill>
                          <a:latin typeface="Open Sans"/>
                          <a:ea typeface="Open Sans"/>
                          <a:cs typeface="Open Sans"/>
                          <a:sym typeface="Open Sans"/>
                        </a:rPr>
                        <a:t>2011</a:t>
                      </a:r>
                      <a:endParaRPr/>
                    </a:p>
                  </a:txBody>
                  <a:tcPr marL="91450" marR="91450" marT="34300" marB="343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342900" marR="0" lvl="0" indent="-342900" algn="ctr" rtl="0">
                        <a:lnSpc>
                          <a:spcPct val="100000"/>
                        </a:lnSpc>
                        <a:spcBef>
                          <a:spcPts val="0"/>
                        </a:spcBef>
                        <a:spcAft>
                          <a:spcPts val="0"/>
                        </a:spcAft>
                        <a:buClr>
                          <a:schemeClr val="dk1"/>
                        </a:buClr>
                        <a:buSzPts val="1800"/>
                        <a:buFont typeface="Open Sans"/>
                        <a:buNone/>
                      </a:pPr>
                      <a:r>
                        <a:rPr lang="en-US" sz="1800" b="1" i="0" u="none" strike="noStrike" cap="none">
                          <a:solidFill>
                            <a:schemeClr val="dk1"/>
                          </a:solidFill>
                          <a:latin typeface="Open Sans"/>
                          <a:ea typeface="Open Sans"/>
                          <a:cs typeface="Open Sans"/>
                          <a:sym typeface="Open Sans"/>
                        </a:rPr>
                        <a:t>3.20</a:t>
                      </a:r>
                      <a:endParaRPr/>
                    </a:p>
                  </a:txBody>
                  <a:tcPr marL="91450" marR="91450" marT="34300" marB="343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342900" marR="0" lvl="0" indent="-342900" algn="ctr" rtl="0">
                        <a:lnSpc>
                          <a:spcPct val="100000"/>
                        </a:lnSpc>
                        <a:spcBef>
                          <a:spcPts val="0"/>
                        </a:spcBef>
                        <a:spcAft>
                          <a:spcPts val="0"/>
                        </a:spcAft>
                        <a:buClr>
                          <a:schemeClr val="dk1"/>
                        </a:buClr>
                        <a:buSzPts val="1800"/>
                        <a:buFont typeface="Open Sans"/>
                        <a:buNone/>
                      </a:pPr>
                      <a:r>
                        <a:rPr lang="en-US" sz="1800" b="1" i="0" u="none" strike="noStrike" cap="none">
                          <a:solidFill>
                            <a:schemeClr val="dk1"/>
                          </a:solidFill>
                          <a:latin typeface="Open Sans"/>
                          <a:ea typeface="Open Sans"/>
                          <a:cs typeface="Open Sans"/>
                          <a:sym typeface="Open Sans"/>
                        </a:rPr>
                        <a:t>1.30</a:t>
                      </a:r>
                      <a:endParaRPr/>
                    </a:p>
                  </a:txBody>
                  <a:tcPr marL="91450" marR="91450" marT="34300" marB="343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400175">
                <a:tc>
                  <a:txBody>
                    <a:bodyPr/>
                    <a:lstStyle/>
                    <a:p>
                      <a:pPr marL="0" marR="0" lvl="0" indent="0" algn="ctr" rtl="0">
                        <a:lnSpc>
                          <a:spcPct val="100000"/>
                        </a:lnSpc>
                        <a:spcBef>
                          <a:spcPts val="0"/>
                        </a:spcBef>
                        <a:spcAft>
                          <a:spcPts val="0"/>
                        </a:spcAft>
                        <a:buClr>
                          <a:schemeClr val="dk2"/>
                        </a:buClr>
                        <a:buSzPts val="1800"/>
                        <a:buFont typeface="Noto Sans Symbols"/>
                        <a:buNone/>
                      </a:pPr>
                      <a:r>
                        <a:rPr lang="en-US" sz="1800" b="0" i="0" u="none" strike="noStrike" cap="none">
                          <a:solidFill>
                            <a:schemeClr val="dk1"/>
                          </a:solidFill>
                          <a:latin typeface="Open Sans"/>
                          <a:ea typeface="Open Sans"/>
                          <a:cs typeface="Open Sans"/>
                          <a:sym typeface="Open Sans"/>
                        </a:rPr>
                        <a:t>2017</a:t>
                      </a:r>
                      <a:endParaRPr/>
                    </a:p>
                  </a:txBody>
                  <a:tcPr marL="91450" marR="91450" marT="34300" marB="343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2"/>
                        </a:buClr>
                        <a:buSzPts val="1800"/>
                        <a:buFont typeface="Noto Sans Symbols"/>
                        <a:buNone/>
                      </a:pPr>
                      <a:r>
                        <a:rPr lang="en-US" sz="1800" b="0" i="0" u="none" strike="noStrike" cap="none">
                          <a:solidFill>
                            <a:schemeClr val="dk1"/>
                          </a:solidFill>
                          <a:latin typeface="Open Sans"/>
                          <a:ea typeface="Open Sans"/>
                          <a:cs typeface="Open Sans"/>
                          <a:sym typeface="Open Sans"/>
                        </a:rPr>
                        <a:t>3.50</a:t>
                      </a:r>
                      <a:endParaRPr/>
                    </a:p>
                  </a:txBody>
                  <a:tcPr marL="91450" marR="91450" marT="34300" marB="343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2"/>
                        </a:buClr>
                        <a:buSzPts val="1800"/>
                        <a:buFont typeface="Noto Sans Symbols"/>
                        <a:buNone/>
                      </a:pPr>
                      <a:r>
                        <a:rPr lang="en-US" sz="1800" b="0" i="0" u="none" strike="noStrike" cap="none">
                          <a:solidFill>
                            <a:schemeClr val="dk1"/>
                          </a:solidFill>
                          <a:latin typeface="Open Sans"/>
                          <a:ea typeface="Open Sans"/>
                          <a:cs typeface="Open Sans"/>
                          <a:sym typeface="Open Sans"/>
                        </a:rPr>
                        <a:t>2.60</a:t>
                      </a:r>
                      <a:endParaRPr/>
                    </a:p>
                  </a:txBody>
                  <a:tcPr marL="91450" marR="91450" marT="34300" marB="343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400175">
                <a:tc>
                  <a:txBody>
                    <a:bodyPr/>
                    <a:lstStyle/>
                    <a:p>
                      <a:pPr marL="0" marR="0" lvl="0" indent="0" algn="ctr" rtl="0">
                        <a:lnSpc>
                          <a:spcPct val="100000"/>
                        </a:lnSpc>
                        <a:spcBef>
                          <a:spcPts val="0"/>
                        </a:spcBef>
                        <a:spcAft>
                          <a:spcPts val="0"/>
                        </a:spcAft>
                        <a:buClr>
                          <a:schemeClr val="dk2"/>
                        </a:buClr>
                        <a:buSzPts val="1800"/>
                        <a:buFont typeface="Noto Sans Symbols"/>
                        <a:buNone/>
                      </a:pPr>
                      <a:r>
                        <a:rPr lang="en-US" sz="1800" b="0" i="0" u="none" strike="noStrike" cap="none">
                          <a:solidFill>
                            <a:srgbClr val="FF0000"/>
                          </a:solidFill>
                          <a:latin typeface="Open Sans"/>
                          <a:ea typeface="Open Sans"/>
                          <a:cs typeface="Open Sans"/>
                          <a:sym typeface="Open Sans"/>
                        </a:rPr>
                        <a:t>2025</a:t>
                      </a:r>
                      <a:endParaRPr/>
                    </a:p>
                  </a:txBody>
                  <a:tcPr marL="91450" marR="91450" marT="34300" marB="343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2"/>
                        </a:buClr>
                        <a:buSzPts val="1800"/>
                        <a:buFont typeface="Noto Sans Symbols"/>
                        <a:buNone/>
                      </a:pPr>
                      <a:r>
                        <a:rPr lang="en-US" sz="1800" b="0" i="0" u="none" strike="noStrike" cap="none">
                          <a:solidFill>
                            <a:srgbClr val="FF0000"/>
                          </a:solidFill>
                          <a:latin typeface="Open Sans"/>
                          <a:ea typeface="Open Sans"/>
                          <a:cs typeface="Open Sans"/>
                          <a:sym typeface="Open Sans"/>
                        </a:rPr>
                        <a:t>5.00</a:t>
                      </a:r>
                      <a:endParaRPr/>
                    </a:p>
                  </a:txBody>
                  <a:tcPr marL="91450" marR="91450" marT="34300" marB="343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2"/>
                        </a:buClr>
                        <a:buSzPts val="1800"/>
                        <a:buFont typeface="Noto Sans Symbols"/>
                        <a:buNone/>
                      </a:pPr>
                      <a:r>
                        <a:rPr lang="en-US" sz="1800" b="0" i="0" u="none" strike="noStrike" cap="none">
                          <a:solidFill>
                            <a:srgbClr val="FF0000"/>
                          </a:solidFill>
                          <a:latin typeface="Open Sans"/>
                          <a:ea typeface="Open Sans"/>
                          <a:cs typeface="Open Sans"/>
                          <a:sym typeface="Open Sans"/>
                        </a:rPr>
                        <a:t>4.40</a:t>
                      </a:r>
                      <a:endParaRPr/>
                    </a:p>
                  </a:txBody>
                  <a:tcPr marL="91450" marR="91450" marT="34300" marB="343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602" name="Google Shape;602;p45"/>
          <p:cNvSpPr txBox="1">
            <a:spLocks noGrp="1"/>
          </p:cNvSpPr>
          <p:nvPr>
            <p:ph type="title"/>
          </p:nvPr>
        </p:nvSpPr>
        <p:spPr>
          <a:xfrm>
            <a:off x="191451" y="743545"/>
            <a:ext cx="10808203" cy="5620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000"/>
              <a:buFont typeface="Open Sans"/>
              <a:buNone/>
            </a:pPr>
            <a:r>
              <a:rPr lang="en-US" sz="3000" b="1">
                <a:solidFill>
                  <a:schemeClr val="accent1"/>
                </a:solidFill>
                <a:latin typeface="Open Sans"/>
                <a:ea typeface="Open Sans"/>
                <a:cs typeface="Open Sans"/>
                <a:sym typeface="Open Sans"/>
              </a:rPr>
              <a:t>Technologies de transformation</a:t>
            </a:r>
            <a:endParaRPr sz="3000" b="1">
              <a:solidFill>
                <a:srgbClr val="0070C0"/>
              </a:solidFill>
              <a:latin typeface="Open Sans"/>
              <a:ea typeface="Open Sans"/>
              <a:cs typeface="Open Sans"/>
              <a:sym typeface="Open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607" name="Google Shape;607;p46"/>
          <p:cNvPicPr preferRelativeResize="0"/>
          <p:nvPr/>
        </p:nvPicPr>
        <p:blipFill rotWithShape="1">
          <a:blip r:embed="rId3">
            <a:alphaModFix/>
          </a:blip>
          <a:srcRect/>
          <a:stretch/>
        </p:blipFill>
        <p:spPr>
          <a:xfrm>
            <a:off x="0" y="-75134"/>
            <a:ext cx="12192000" cy="853440"/>
          </a:xfrm>
          <a:prstGeom prst="rect">
            <a:avLst/>
          </a:prstGeom>
          <a:noFill/>
          <a:ln>
            <a:noFill/>
          </a:ln>
        </p:spPr>
      </p:pic>
      <p:cxnSp>
        <p:nvCxnSpPr>
          <p:cNvPr id="608" name="Google Shape;608;p46"/>
          <p:cNvCxnSpPr/>
          <p:nvPr/>
        </p:nvCxnSpPr>
        <p:spPr>
          <a:xfrm rot="10800000" flipH="1">
            <a:off x="188366" y="1277680"/>
            <a:ext cx="11125200" cy="50800"/>
          </a:xfrm>
          <a:prstGeom prst="straightConnector1">
            <a:avLst/>
          </a:prstGeom>
          <a:noFill/>
          <a:ln w="63500" cap="flat" cmpd="thinThick">
            <a:solidFill>
              <a:schemeClr val="accent2"/>
            </a:solidFill>
            <a:prstDash val="solid"/>
            <a:miter lim="800000"/>
            <a:headEnd type="none" w="sm" len="sm"/>
            <a:tailEnd type="none" w="sm" len="sm"/>
          </a:ln>
        </p:spPr>
      </p:cxnSp>
      <p:sp>
        <p:nvSpPr>
          <p:cNvPr id="609" name="Google Shape;609;p46"/>
          <p:cNvSpPr txBox="1"/>
          <p:nvPr/>
        </p:nvSpPr>
        <p:spPr>
          <a:xfrm>
            <a:off x="130050" y="1369625"/>
            <a:ext cx="5231400" cy="10737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33333"/>
              </a:lnSpc>
              <a:spcBef>
                <a:spcPts val="0"/>
              </a:spcBef>
              <a:spcAft>
                <a:spcPts val="0"/>
              </a:spcAft>
              <a:buClr>
                <a:srgbClr val="0070C0"/>
              </a:buClr>
              <a:buSzPts val="2400"/>
              <a:buFont typeface="Noto Sans Symbols"/>
              <a:buChar char="◆"/>
            </a:pPr>
            <a:r>
              <a:rPr lang="en-US" sz="2400" u="sng">
                <a:solidFill>
                  <a:srgbClr val="0070C0"/>
                </a:solidFill>
                <a:latin typeface="Open Sans"/>
                <a:ea typeface="Open Sans"/>
                <a:cs typeface="Open Sans"/>
                <a:sym typeface="Open Sans"/>
              </a:rPr>
              <a:t>Transformation de l'alcool </a:t>
            </a:r>
            <a:endParaRPr sz="2400" u="sng">
              <a:solidFill>
                <a:srgbClr val="0070C0"/>
              </a:solidFill>
              <a:latin typeface="Open Sans"/>
              <a:ea typeface="Open Sans"/>
              <a:cs typeface="Open Sans"/>
              <a:sym typeface="Open Sans"/>
            </a:endParaRPr>
          </a:p>
          <a:p>
            <a:pPr marL="285750" marR="0" lvl="0" indent="-107950" algn="l" rtl="0">
              <a:lnSpc>
                <a:spcPct val="114285"/>
              </a:lnSpc>
              <a:spcBef>
                <a:spcPts val="0"/>
              </a:spcBef>
              <a:spcAft>
                <a:spcPts val="0"/>
              </a:spcAft>
              <a:buClr>
                <a:schemeClr val="dk1"/>
              </a:buClr>
              <a:buSzPts val="2800"/>
              <a:buFont typeface="Noto Sans Symbols"/>
              <a:buNone/>
            </a:pPr>
            <a:endParaRPr sz="2800">
              <a:solidFill>
                <a:srgbClr val="0070C0"/>
              </a:solidFill>
              <a:latin typeface="Open Sans"/>
              <a:ea typeface="Open Sans"/>
              <a:cs typeface="Open Sans"/>
              <a:sym typeface="Open Sans"/>
            </a:endParaRPr>
          </a:p>
        </p:txBody>
      </p:sp>
      <p:grpSp>
        <p:nvGrpSpPr>
          <p:cNvPr id="610" name="Google Shape;610;p46"/>
          <p:cNvGrpSpPr/>
          <p:nvPr/>
        </p:nvGrpSpPr>
        <p:grpSpPr>
          <a:xfrm>
            <a:off x="5938949" y="1302850"/>
            <a:ext cx="6248413" cy="5379750"/>
            <a:chOff x="9453" y="2220"/>
            <a:chExt cx="9840" cy="8472"/>
          </a:xfrm>
        </p:grpSpPr>
        <p:grpSp>
          <p:nvGrpSpPr>
            <p:cNvPr id="611" name="Google Shape;611;p46"/>
            <p:cNvGrpSpPr/>
            <p:nvPr/>
          </p:nvGrpSpPr>
          <p:grpSpPr>
            <a:xfrm>
              <a:off x="9453" y="2737"/>
              <a:ext cx="3000" cy="7955"/>
              <a:chOff x="2727" y="3310"/>
              <a:chExt cx="3000" cy="7955"/>
            </a:xfrm>
          </p:grpSpPr>
          <p:sp>
            <p:nvSpPr>
              <p:cNvPr id="612" name="Google Shape;612;p46"/>
              <p:cNvSpPr/>
              <p:nvPr/>
            </p:nvSpPr>
            <p:spPr>
              <a:xfrm>
                <a:off x="2727" y="3310"/>
                <a:ext cx="3000" cy="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0070C0"/>
                    </a:solidFill>
                    <a:latin typeface="Open Sans"/>
                    <a:ea typeface="Open Sans"/>
                    <a:cs typeface="Open Sans"/>
                    <a:sym typeface="Open Sans"/>
                  </a:rPr>
                  <a:t>Artisanat traditionnel</a:t>
                </a:r>
                <a:endParaRPr sz="1800" b="1">
                  <a:solidFill>
                    <a:srgbClr val="0070C0"/>
                  </a:solidFill>
                  <a:latin typeface="Open Sans"/>
                  <a:ea typeface="Open Sans"/>
                  <a:cs typeface="Open Sans"/>
                  <a:sym typeface="Open Sans"/>
                </a:endParaRPr>
              </a:p>
            </p:txBody>
          </p:sp>
          <p:sp>
            <p:nvSpPr>
              <p:cNvPr id="613" name="Google Shape;613;p46"/>
              <p:cNvSpPr/>
              <p:nvPr/>
            </p:nvSpPr>
            <p:spPr>
              <a:xfrm>
                <a:off x="3051" y="4077"/>
                <a:ext cx="2100" cy="600"/>
              </a:xfrm>
              <a:prstGeom prst="rect">
                <a:avLst/>
              </a:prstGeom>
              <a:solidFill>
                <a:srgbClr val="FFCC99">
                  <a:alpha val="49803"/>
                </a:srgbClr>
              </a:solidFill>
              <a:ln w="9525" cap="flat" cmpd="sng">
                <a:solidFill>
                  <a:srgbClr val="FF99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a:solidFill>
                      <a:srgbClr val="0070C0"/>
                    </a:solidFill>
                    <a:latin typeface="Open Sans"/>
                    <a:ea typeface="Open Sans"/>
                    <a:cs typeface="Open Sans"/>
                    <a:sym typeface="Open Sans"/>
                  </a:rPr>
                  <a:t>Chips de manioc</a:t>
                </a:r>
                <a:endParaRPr sz="1500">
                  <a:solidFill>
                    <a:srgbClr val="0070C0"/>
                  </a:solidFill>
                  <a:latin typeface="Open Sans"/>
                  <a:ea typeface="Open Sans"/>
                  <a:cs typeface="Open Sans"/>
                  <a:sym typeface="Open Sans"/>
                </a:endParaRPr>
              </a:p>
            </p:txBody>
          </p:sp>
          <p:sp>
            <p:nvSpPr>
              <p:cNvPr id="614" name="Google Shape;614;p46"/>
              <p:cNvSpPr/>
              <p:nvPr/>
            </p:nvSpPr>
            <p:spPr>
              <a:xfrm>
                <a:off x="3049" y="4880"/>
                <a:ext cx="2204" cy="538"/>
              </a:xfrm>
              <a:prstGeom prst="rect">
                <a:avLst/>
              </a:prstGeom>
              <a:solidFill>
                <a:srgbClr val="FFCC99">
                  <a:alpha val="49803"/>
                </a:srgbClr>
              </a:solidFill>
              <a:ln w="9525" cap="flat" cmpd="sng">
                <a:solidFill>
                  <a:srgbClr val="FF99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rgbClr val="0070C0"/>
                    </a:solidFill>
                    <a:latin typeface="Open Sans"/>
                    <a:ea typeface="Open Sans"/>
                    <a:cs typeface="Open Sans"/>
                    <a:sym typeface="Open Sans"/>
                  </a:rPr>
                  <a:t>Écrasement</a:t>
                </a:r>
                <a:endParaRPr/>
              </a:p>
            </p:txBody>
          </p:sp>
          <p:sp>
            <p:nvSpPr>
              <p:cNvPr id="615" name="Google Shape;615;p46"/>
              <p:cNvSpPr/>
              <p:nvPr/>
            </p:nvSpPr>
            <p:spPr>
              <a:xfrm>
                <a:off x="3050" y="5707"/>
                <a:ext cx="2203" cy="586"/>
              </a:xfrm>
              <a:prstGeom prst="rect">
                <a:avLst/>
              </a:prstGeom>
              <a:solidFill>
                <a:srgbClr val="FFCC99">
                  <a:alpha val="49803"/>
                </a:srgbClr>
              </a:solidFill>
              <a:ln w="9525" cap="flat" cmpd="sng">
                <a:solidFill>
                  <a:srgbClr val="FF99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rgbClr val="0070C0"/>
                    </a:solidFill>
                    <a:latin typeface="Open Sans"/>
                    <a:ea typeface="Open Sans"/>
                    <a:cs typeface="Open Sans"/>
                    <a:sym typeface="Open Sans"/>
                  </a:rPr>
                  <a:t>Dessablage</a:t>
                </a:r>
                <a:endParaRPr sz="1600">
                  <a:solidFill>
                    <a:srgbClr val="0070C0"/>
                  </a:solidFill>
                  <a:latin typeface="Open Sans"/>
                  <a:ea typeface="Open Sans"/>
                  <a:cs typeface="Open Sans"/>
                  <a:sym typeface="Open Sans"/>
                </a:endParaRPr>
              </a:p>
            </p:txBody>
          </p:sp>
          <p:sp>
            <p:nvSpPr>
              <p:cNvPr id="616" name="Google Shape;616;p46"/>
              <p:cNvSpPr/>
              <p:nvPr/>
            </p:nvSpPr>
            <p:spPr>
              <a:xfrm>
                <a:off x="3051" y="6553"/>
                <a:ext cx="2202" cy="795"/>
              </a:xfrm>
              <a:prstGeom prst="rect">
                <a:avLst/>
              </a:prstGeom>
              <a:solidFill>
                <a:srgbClr val="FFCC99">
                  <a:alpha val="49803"/>
                </a:srgbClr>
              </a:solidFill>
              <a:ln w="9525" cap="flat" cmpd="sng">
                <a:solidFill>
                  <a:srgbClr val="FF99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rgbClr val="0070C0"/>
                    </a:solidFill>
                    <a:latin typeface="Open Sans"/>
                    <a:ea typeface="Open Sans"/>
                    <a:cs typeface="Open Sans"/>
                    <a:sym typeface="Open Sans"/>
                  </a:rPr>
                  <a:t>Liquéfaction de l'amylase</a:t>
                </a:r>
                <a:endParaRPr sz="1600">
                  <a:solidFill>
                    <a:srgbClr val="0070C0"/>
                  </a:solidFill>
                  <a:latin typeface="Open Sans"/>
                  <a:ea typeface="Open Sans"/>
                  <a:cs typeface="Open Sans"/>
                  <a:sym typeface="Open Sans"/>
                </a:endParaRPr>
              </a:p>
            </p:txBody>
          </p:sp>
          <p:sp>
            <p:nvSpPr>
              <p:cNvPr id="617" name="Google Shape;617;p46"/>
              <p:cNvSpPr/>
              <p:nvPr/>
            </p:nvSpPr>
            <p:spPr>
              <a:xfrm>
                <a:off x="3052" y="7639"/>
                <a:ext cx="2199" cy="795"/>
              </a:xfrm>
              <a:prstGeom prst="rect">
                <a:avLst/>
              </a:prstGeom>
              <a:solidFill>
                <a:srgbClr val="FFCC99">
                  <a:alpha val="49803"/>
                </a:srgbClr>
              </a:solidFill>
              <a:ln w="9525" cap="flat" cmpd="sng">
                <a:solidFill>
                  <a:srgbClr val="FF99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rgbClr val="0070C0"/>
                    </a:solidFill>
                    <a:latin typeface="Open Sans"/>
                    <a:ea typeface="Open Sans"/>
                    <a:cs typeface="Open Sans"/>
                    <a:sym typeface="Open Sans"/>
                  </a:rPr>
                  <a:t>Glycation du Glycosylase</a:t>
                </a:r>
                <a:endParaRPr/>
              </a:p>
            </p:txBody>
          </p:sp>
          <p:sp>
            <p:nvSpPr>
              <p:cNvPr id="618" name="Google Shape;618;p46"/>
              <p:cNvSpPr/>
              <p:nvPr/>
            </p:nvSpPr>
            <p:spPr>
              <a:xfrm>
                <a:off x="3052" y="8657"/>
                <a:ext cx="2199" cy="795"/>
              </a:xfrm>
              <a:prstGeom prst="rect">
                <a:avLst/>
              </a:prstGeom>
              <a:solidFill>
                <a:srgbClr val="FFCC99">
                  <a:alpha val="49803"/>
                </a:srgbClr>
              </a:solidFill>
              <a:ln w="9525" cap="flat" cmpd="sng">
                <a:solidFill>
                  <a:srgbClr val="FF99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a:solidFill>
                      <a:srgbClr val="0070C0"/>
                    </a:solidFill>
                    <a:latin typeface="Open Sans"/>
                    <a:ea typeface="Open Sans"/>
                    <a:cs typeface="Open Sans"/>
                    <a:sym typeface="Open Sans"/>
                  </a:rPr>
                  <a:t>Fermentation de la levure</a:t>
                </a:r>
                <a:endParaRPr sz="1500">
                  <a:solidFill>
                    <a:srgbClr val="0070C0"/>
                  </a:solidFill>
                  <a:latin typeface="Open Sans"/>
                  <a:ea typeface="Open Sans"/>
                  <a:cs typeface="Open Sans"/>
                  <a:sym typeface="Open Sans"/>
                </a:endParaRPr>
              </a:p>
            </p:txBody>
          </p:sp>
          <p:sp>
            <p:nvSpPr>
              <p:cNvPr id="619" name="Google Shape;619;p46"/>
              <p:cNvSpPr/>
              <p:nvPr/>
            </p:nvSpPr>
            <p:spPr>
              <a:xfrm>
                <a:off x="3051" y="9747"/>
                <a:ext cx="2201" cy="766"/>
              </a:xfrm>
              <a:prstGeom prst="rect">
                <a:avLst/>
              </a:prstGeom>
              <a:solidFill>
                <a:srgbClr val="FFCC99">
                  <a:alpha val="49803"/>
                </a:srgbClr>
              </a:solidFill>
              <a:ln w="9525" cap="flat" cmpd="sng">
                <a:solidFill>
                  <a:srgbClr val="FF99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rgbClr val="0070C0"/>
                    </a:solidFill>
                    <a:latin typeface="Open Sans"/>
                    <a:ea typeface="Open Sans"/>
                    <a:cs typeface="Open Sans"/>
                    <a:sym typeface="Open Sans"/>
                  </a:rPr>
                  <a:t>Filtration / Distillation</a:t>
                </a:r>
                <a:endParaRPr sz="1600">
                  <a:solidFill>
                    <a:srgbClr val="0070C0"/>
                  </a:solidFill>
                  <a:latin typeface="Open Sans"/>
                  <a:ea typeface="Open Sans"/>
                  <a:cs typeface="Open Sans"/>
                  <a:sym typeface="Open Sans"/>
                </a:endParaRPr>
              </a:p>
            </p:txBody>
          </p:sp>
          <p:sp>
            <p:nvSpPr>
              <p:cNvPr id="620" name="Google Shape;620;p46"/>
              <p:cNvSpPr/>
              <p:nvPr/>
            </p:nvSpPr>
            <p:spPr>
              <a:xfrm>
                <a:off x="3064" y="10792"/>
                <a:ext cx="2199" cy="473"/>
              </a:xfrm>
              <a:prstGeom prst="rect">
                <a:avLst/>
              </a:prstGeom>
              <a:solidFill>
                <a:srgbClr val="FFCC99">
                  <a:alpha val="49803"/>
                </a:srgbClr>
              </a:solidFill>
              <a:ln w="9525" cap="flat" cmpd="sng">
                <a:solidFill>
                  <a:srgbClr val="FF99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rgbClr val="0070C0"/>
                    </a:solidFill>
                    <a:latin typeface="Open Sans"/>
                    <a:ea typeface="Open Sans"/>
                    <a:cs typeface="Open Sans"/>
                    <a:sym typeface="Open Sans"/>
                  </a:rPr>
                  <a:t>Alcool</a:t>
                </a:r>
                <a:endParaRPr sz="1600">
                  <a:solidFill>
                    <a:srgbClr val="0070C0"/>
                  </a:solidFill>
                  <a:latin typeface="Open Sans"/>
                  <a:ea typeface="Open Sans"/>
                  <a:cs typeface="Open Sans"/>
                  <a:sym typeface="Open Sans"/>
                </a:endParaRPr>
              </a:p>
            </p:txBody>
          </p:sp>
          <p:sp>
            <p:nvSpPr>
              <p:cNvPr id="621" name="Google Shape;621;p46"/>
              <p:cNvSpPr/>
              <p:nvPr/>
            </p:nvSpPr>
            <p:spPr>
              <a:xfrm>
                <a:off x="3804" y="4642"/>
                <a:ext cx="454" cy="227"/>
              </a:xfrm>
              <a:prstGeom prst="downArrow">
                <a:avLst>
                  <a:gd name="adj1" fmla="val 50000"/>
                  <a:gd name="adj2" fmla="val 50000"/>
                </a:avLst>
              </a:prstGeom>
              <a:solidFill>
                <a:schemeClr val="dk1"/>
              </a:solidFill>
              <a:ln w="12700" cap="flat" cmpd="sng">
                <a:solidFill>
                  <a:srgbClr val="00518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70C0"/>
                  </a:solidFill>
                  <a:latin typeface="Open Sans"/>
                  <a:ea typeface="Open Sans"/>
                  <a:cs typeface="Open Sans"/>
                  <a:sym typeface="Open Sans"/>
                </a:endParaRPr>
              </a:p>
            </p:txBody>
          </p:sp>
          <p:sp>
            <p:nvSpPr>
              <p:cNvPr id="622" name="Google Shape;622;p46"/>
              <p:cNvSpPr/>
              <p:nvPr/>
            </p:nvSpPr>
            <p:spPr>
              <a:xfrm>
                <a:off x="3778" y="6311"/>
                <a:ext cx="454" cy="227"/>
              </a:xfrm>
              <a:prstGeom prst="downArrow">
                <a:avLst>
                  <a:gd name="adj1" fmla="val 50000"/>
                  <a:gd name="adj2" fmla="val 50000"/>
                </a:avLst>
              </a:prstGeom>
              <a:solidFill>
                <a:schemeClr val="dk1"/>
              </a:solidFill>
              <a:ln w="12700" cap="flat" cmpd="sng">
                <a:solidFill>
                  <a:srgbClr val="00518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70C0"/>
                  </a:solidFill>
                  <a:latin typeface="Open Sans"/>
                  <a:ea typeface="Open Sans"/>
                  <a:cs typeface="Open Sans"/>
                  <a:sym typeface="Open Sans"/>
                </a:endParaRPr>
              </a:p>
            </p:txBody>
          </p:sp>
          <p:sp>
            <p:nvSpPr>
              <p:cNvPr id="623" name="Google Shape;623;p46"/>
              <p:cNvSpPr/>
              <p:nvPr/>
            </p:nvSpPr>
            <p:spPr>
              <a:xfrm>
                <a:off x="3752" y="7415"/>
                <a:ext cx="454" cy="227"/>
              </a:xfrm>
              <a:prstGeom prst="downArrow">
                <a:avLst>
                  <a:gd name="adj1" fmla="val 50000"/>
                  <a:gd name="adj2" fmla="val 50000"/>
                </a:avLst>
              </a:prstGeom>
              <a:solidFill>
                <a:schemeClr val="dk1"/>
              </a:solidFill>
              <a:ln w="12700" cap="flat" cmpd="sng">
                <a:solidFill>
                  <a:srgbClr val="00518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70C0"/>
                  </a:solidFill>
                  <a:latin typeface="Open Sans"/>
                  <a:ea typeface="Open Sans"/>
                  <a:cs typeface="Open Sans"/>
                  <a:sym typeface="Open Sans"/>
                </a:endParaRPr>
              </a:p>
            </p:txBody>
          </p:sp>
          <p:sp>
            <p:nvSpPr>
              <p:cNvPr id="624" name="Google Shape;624;p46"/>
              <p:cNvSpPr/>
              <p:nvPr/>
            </p:nvSpPr>
            <p:spPr>
              <a:xfrm>
                <a:off x="3752" y="8416"/>
                <a:ext cx="454" cy="227"/>
              </a:xfrm>
              <a:prstGeom prst="downArrow">
                <a:avLst>
                  <a:gd name="adj1" fmla="val 50000"/>
                  <a:gd name="adj2" fmla="val 50000"/>
                </a:avLst>
              </a:prstGeom>
              <a:solidFill>
                <a:schemeClr val="dk1"/>
              </a:solidFill>
              <a:ln w="12700" cap="flat" cmpd="sng">
                <a:solidFill>
                  <a:srgbClr val="00518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70C0"/>
                  </a:solidFill>
                  <a:latin typeface="Open Sans"/>
                  <a:ea typeface="Open Sans"/>
                  <a:cs typeface="Open Sans"/>
                  <a:sym typeface="Open Sans"/>
                </a:endParaRPr>
              </a:p>
            </p:txBody>
          </p:sp>
          <p:sp>
            <p:nvSpPr>
              <p:cNvPr id="625" name="Google Shape;625;p46"/>
              <p:cNvSpPr/>
              <p:nvPr/>
            </p:nvSpPr>
            <p:spPr>
              <a:xfrm>
                <a:off x="3752" y="5462"/>
                <a:ext cx="454" cy="227"/>
              </a:xfrm>
              <a:prstGeom prst="downArrow">
                <a:avLst>
                  <a:gd name="adj1" fmla="val 50000"/>
                  <a:gd name="adj2" fmla="val 50000"/>
                </a:avLst>
              </a:prstGeom>
              <a:solidFill>
                <a:schemeClr val="dk1"/>
              </a:solidFill>
              <a:ln w="12700" cap="flat" cmpd="sng">
                <a:solidFill>
                  <a:srgbClr val="00518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70C0"/>
                  </a:solidFill>
                  <a:latin typeface="Open Sans"/>
                  <a:ea typeface="Open Sans"/>
                  <a:cs typeface="Open Sans"/>
                  <a:sym typeface="Open Sans"/>
                </a:endParaRPr>
              </a:p>
            </p:txBody>
          </p:sp>
          <p:sp>
            <p:nvSpPr>
              <p:cNvPr id="626" name="Google Shape;626;p46"/>
              <p:cNvSpPr/>
              <p:nvPr/>
            </p:nvSpPr>
            <p:spPr>
              <a:xfrm>
                <a:off x="3804" y="10541"/>
                <a:ext cx="454" cy="227"/>
              </a:xfrm>
              <a:prstGeom prst="downArrow">
                <a:avLst>
                  <a:gd name="adj1" fmla="val 50000"/>
                  <a:gd name="adj2" fmla="val 50000"/>
                </a:avLst>
              </a:prstGeom>
              <a:solidFill>
                <a:schemeClr val="dk1"/>
              </a:solidFill>
              <a:ln w="12700" cap="flat" cmpd="sng">
                <a:solidFill>
                  <a:srgbClr val="00518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70C0"/>
                  </a:solidFill>
                  <a:latin typeface="Open Sans"/>
                  <a:ea typeface="Open Sans"/>
                  <a:cs typeface="Open Sans"/>
                  <a:sym typeface="Open Sans"/>
                </a:endParaRPr>
              </a:p>
            </p:txBody>
          </p:sp>
          <p:sp>
            <p:nvSpPr>
              <p:cNvPr id="627" name="Google Shape;627;p46"/>
              <p:cNvSpPr/>
              <p:nvPr/>
            </p:nvSpPr>
            <p:spPr>
              <a:xfrm>
                <a:off x="3763" y="9504"/>
                <a:ext cx="454" cy="227"/>
              </a:xfrm>
              <a:prstGeom prst="downArrow">
                <a:avLst>
                  <a:gd name="adj1" fmla="val 50000"/>
                  <a:gd name="adj2" fmla="val 50000"/>
                </a:avLst>
              </a:prstGeom>
              <a:solidFill>
                <a:schemeClr val="dk1"/>
              </a:solidFill>
              <a:ln w="12700" cap="flat" cmpd="sng">
                <a:solidFill>
                  <a:srgbClr val="00518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70C0"/>
                  </a:solidFill>
                  <a:latin typeface="Open Sans"/>
                  <a:ea typeface="Open Sans"/>
                  <a:cs typeface="Open Sans"/>
                  <a:sym typeface="Open Sans"/>
                </a:endParaRPr>
              </a:p>
            </p:txBody>
          </p:sp>
        </p:grpSp>
        <p:grpSp>
          <p:nvGrpSpPr>
            <p:cNvPr id="628" name="Google Shape;628;p46"/>
            <p:cNvGrpSpPr/>
            <p:nvPr/>
          </p:nvGrpSpPr>
          <p:grpSpPr>
            <a:xfrm>
              <a:off x="12148" y="2220"/>
              <a:ext cx="3600" cy="8201"/>
              <a:chOff x="6749" y="2287"/>
              <a:chExt cx="3600" cy="8201"/>
            </a:xfrm>
          </p:grpSpPr>
          <p:sp>
            <p:nvSpPr>
              <p:cNvPr id="629" name="Google Shape;629;p46"/>
              <p:cNvSpPr/>
              <p:nvPr/>
            </p:nvSpPr>
            <p:spPr>
              <a:xfrm>
                <a:off x="6855" y="2287"/>
                <a:ext cx="3300" cy="1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1800"/>
                  <a:buFont typeface="Open Sans"/>
                  <a:buNone/>
                </a:pPr>
                <a:r>
                  <a:rPr lang="en-US" sz="1800" b="1">
                    <a:solidFill>
                      <a:srgbClr val="0070C0"/>
                    </a:solidFill>
                    <a:latin typeface="Open Sans"/>
                    <a:ea typeface="Open Sans"/>
                    <a:cs typeface="Open Sans"/>
                    <a:sym typeface="Open Sans"/>
                  </a:rPr>
                  <a:t>Artisanat de deuxième génération</a:t>
                </a:r>
                <a:endParaRPr sz="1800" b="1">
                  <a:solidFill>
                    <a:srgbClr val="0070C0"/>
                  </a:solidFill>
                  <a:latin typeface="Open Sans"/>
                  <a:ea typeface="Open Sans"/>
                  <a:cs typeface="Open Sans"/>
                  <a:sym typeface="Open Sans"/>
                </a:endParaRPr>
              </a:p>
            </p:txBody>
          </p:sp>
          <p:sp>
            <p:nvSpPr>
              <p:cNvPr id="630" name="Google Shape;630;p46"/>
              <p:cNvSpPr/>
              <p:nvPr/>
            </p:nvSpPr>
            <p:spPr>
              <a:xfrm>
                <a:off x="7443" y="3563"/>
                <a:ext cx="2204" cy="514"/>
              </a:xfrm>
              <a:prstGeom prst="rect">
                <a:avLst/>
              </a:prstGeom>
              <a:solidFill>
                <a:srgbClr val="CCFFCC">
                  <a:alpha val="49803"/>
                </a:srgbClr>
              </a:solidFill>
              <a:ln w="9525" cap="flat" cmpd="sng">
                <a:solidFill>
                  <a:srgbClr val="33996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a:solidFill>
                      <a:srgbClr val="0070C0"/>
                    </a:solidFill>
                    <a:latin typeface="Open Sans"/>
                    <a:ea typeface="Open Sans"/>
                    <a:cs typeface="Open Sans"/>
                    <a:sym typeface="Open Sans"/>
                  </a:rPr>
                  <a:t>Chips de manioc </a:t>
                </a:r>
                <a:endParaRPr sz="1500">
                  <a:solidFill>
                    <a:srgbClr val="0070C0"/>
                  </a:solidFill>
                  <a:latin typeface="Open Sans"/>
                  <a:ea typeface="Open Sans"/>
                  <a:cs typeface="Open Sans"/>
                  <a:sym typeface="Open Sans"/>
                </a:endParaRPr>
              </a:p>
            </p:txBody>
          </p:sp>
          <p:sp>
            <p:nvSpPr>
              <p:cNvPr id="631" name="Google Shape;631;p46"/>
              <p:cNvSpPr/>
              <p:nvPr/>
            </p:nvSpPr>
            <p:spPr>
              <a:xfrm>
                <a:off x="7432" y="4313"/>
                <a:ext cx="2216" cy="538"/>
              </a:xfrm>
              <a:prstGeom prst="rect">
                <a:avLst/>
              </a:prstGeom>
              <a:solidFill>
                <a:srgbClr val="CCFFCC">
                  <a:alpha val="49803"/>
                </a:srgbClr>
              </a:solidFill>
              <a:ln w="9525" cap="flat" cmpd="sng">
                <a:solidFill>
                  <a:srgbClr val="33996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rgbClr val="0070C0"/>
                    </a:solidFill>
                    <a:latin typeface="Open Sans"/>
                    <a:ea typeface="Open Sans"/>
                    <a:cs typeface="Open Sans"/>
                    <a:sym typeface="Open Sans"/>
                  </a:rPr>
                  <a:t>Écrasement </a:t>
                </a:r>
                <a:endParaRPr/>
              </a:p>
            </p:txBody>
          </p:sp>
          <p:sp>
            <p:nvSpPr>
              <p:cNvPr id="632" name="Google Shape;632;p46"/>
              <p:cNvSpPr/>
              <p:nvPr/>
            </p:nvSpPr>
            <p:spPr>
              <a:xfrm>
                <a:off x="7443" y="5107"/>
                <a:ext cx="2205" cy="602"/>
              </a:xfrm>
              <a:prstGeom prst="rect">
                <a:avLst/>
              </a:prstGeom>
              <a:solidFill>
                <a:srgbClr val="CCFFCC">
                  <a:alpha val="49803"/>
                </a:srgbClr>
              </a:solidFill>
              <a:ln w="9525" cap="flat" cmpd="sng">
                <a:solidFill>
                  <a:srgbClr val="33996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rgbClr val="0070C0"/>
                    </a:solidFill>
                    <a:latin typeface="Open Sans"/>
                    <a:ea typeface="Open Sans"/>
                    <a:cs typeface="Open Sans"/>
                    <a:sym typeface="Open Sans"/>
                  </a:rPr>
                  <a:t>Dessablage</a:t>
                </a:r>
                <a:endParaRPr sz="1600">
                  <a:solidFill>
                    <a:srgbClr val="0070C0"/>
                  </a:solidFill>
                  <a:latin typeface="Open Sans"/>
                  <a:ea typeface="Open Sans"/>
                  <a:cs typeface="Open Sans"/>
                  <a:sym typeface="Open Sans"/>
                </a:endParaRPr>
              </a:p>
            </p:txBody>
          </p:sp>
          <p:sp>
            <p:nvSpPr>
              <p:cNvPr id="633" name="Google Shape;633;p46"/>
              <p:cNvSpPr/>
              <p:nvPr/>
            </p:nvSpPr>
            <p:spPr>
              <a:xfrm>
                <a:off x="7432" y="5938"/>
                <a:ext cx="2215" cy="905"/>
              </a:xfrm>
              <a:prstGeom prst="rect">
                <a:avLst/>
              </a:prstGeom>
              <a:solidFill>
                <a:srgbClr val="CCFFCC">
                  <a:alpha val="49803"/>
                </a:srgbClr>
              </a:solidFill>
              <a:ln w="9525" cap="flat" cmpd="sng">
                <a:solidFill>
                  <a:srgbClr val="33996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rgbClr val="0070C0"/>
                    </a:solidFill>
                    <a:latin typeface="Open Sans"/>
                    <a:ea typeface="Open Sans"/>
                    <a:cs typeface="Open Sans"/>
                    <a:sym typeface="Open Sans"/>
                  </a:rPr>
                  <a:t>Liquéfaction de l'amylase </a:t>
                </a:r>
                <a:endParaRPr/>
              </a:p>
            </p:txBody>
          </p:sp>
          <p:sp>
            <p:nvSpPr>
              <p:cNvPr id="634" name="Google Shape;634;p46"/>
              <p:cNvSpPr/>
              <p:nvPr/>
            </p:nvSpPr>
            <p:spPr>
              <a:xfrm>
                <a:off x="6749" y="7081"/>
                <a:ext cx="3600" cy="1200"/>
              </a:xfrm>
              <a:prstGeom prst="rect">
                <a:avLst/>
              </a:prstGeom>
              <a:solidFill>
                <a:srgbClr val="CCFFCC">
                  <a:alpha val="49803"/>
                </a:srgbClr>
              </a:solidFill>
              <a:ln w="9525" cap="flat" cmpd="sng">
                <a:solidFill>
                  <a:srgbClr val="33996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rgbClr val="0070C0"/>
                  </a:solidFill>
                  <a:latin typeface="Open Sans"/>
                  <a:ea typeface="Open Sans"/>
                  <a:cs typeface="Open Sans"/>
                  <a:sym typeface="Open Sans"/>
                </a:endParaRPr>
              </a:p>
              <a:p>
                <a:pPr marL="0" marR="0" lvl="0" indent="0" algn="ctr" rtl="0">
                  <a:spcBef>
                    <a:spcPts val="0"/>
                  </a:spcBef>
                  <a:spcAft>
                    <a:spcPts val="0"/>
                  </a:spcAft>
                  <a:buNone/>
                </a:pPr>
                <a:r>
                  <a:rPr lang="en-US">
                    <a:solidFill>
                      <a:srgbClr val="0070C0"/>
                    </a:solidFill>
                    <a:latin typeface="Open Sans"/>
                    <a:ea typeface="Open Sans"/>
                    <a:cs typeface="Open Sans"/>
                    <a:sym typeface="Open Sans"/>
                  </a:rPr>
                  <a:t>Glycation + synchronisation de fermentation RhizozymeTM + Levure</a:t>
                </a:r>
                <a:endParaRPr>
                  <a:solidFill>
                    <a:srgbClr val="0070C0"/>
                  </a:solidFill>
                  <a:latin typeface="Open Sans"/>
                  <a:ea typeface="Open Sans"/>
                  <a:cs typeface="Open Sans"/>
                  <a:sym typeface="Open Sans"/>
                </a:endParaRPr>
              </a:p>
              <a:p>
                <a:pPr marL="0" marR="0" lvl="0" indent="0" algn="ctr" rtl="0">
                  <a:spcBef>
                    <a:spcPts val="0"/>
                  </a:spcBef>
                  <a:spcAft>
                    <a:spcPts val="0"/>
                  </a:spcAft>
                  <a:buNone/>
                </a:pPr>
                <a:endParaRPr sz="1600">
                  <a:solidFill>
                    <a:srgbClr val="0070C0"/>
                  </a:solidFill>
                  <a:latin typeface="Open Sans"/>
                  <a:ea typeface="Open Sans"/>
                  <a:cs typeface="Open Sans"/>
                  <a:sym typeface="Open Sans"/>
                </a:endParaRPr>
              </a:p>
            </p:txBody>
          </p:sp>
          <p:sp>
            <p:nvSpPr>
              <p:cNvPr id="635" name="Google Shape;635;p46"/>
              <p:cNvSpPr/>
              <p:nvPr/>
            </p:nvSpPr>
            <p:spPr>
              <a:xfrm>
                <a:off x="7431" y="8708"/>
                <a:ext cx="2215" cy="795"/>
              </a:xfrm>
              <a:prstGeom prst="rect">
                <a:avLst/>
              </a:prstGeom>
              <a:solidFill>
                <a:srgbClr val="CCFFCC">
                  <a:alpha val="49803"/>
                </a:srgbClr>
              </a:solidFill>
              <a:ln w="9525" cap="flat" cmpd="sng">
                <a:solidFill>
                  <a:srgbClr val="33996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rgbClr val="0070C0"/>
                    </a:solidFill>
                    <a:latin typeface="Open Sans"/>
                    <a:ea typeface="Open Sans"/>
                    <a:cs typeface="Open Sans"/>
                    <a:sym typeface="Open Sans"/>
                  </a:rPr>
                  <a:t>Filtration /</a:t>
                </a:r>
                <a:endParaRPr/>
              </a:p>
              <a:p>
                <a:pPr marL="0" marR="0" lvl="0" indent="0" algn="ctr" rtl="0">
                  <a:spcBef>
                    <a:spcPts val="0"/>
                  </a:spcBef>
                  <a:spcAft>
                    <a:spcPts val="0"/>
                  </a:spcAft>
                  <a:buNone/>
                </a:pPr>
                <a:r>
                  <a:rPr lang="en-US" sz="1600">
                    <a:solidFill>
                      <a:srgbClr val="0070C0"/>
                    </a:solidFill>
                    <a:latin typeface="Open Sans"/>
                    <a:ea typeface="Open Sans"/>
                    <a:cs typeface="Open Sans"/>
                    <a:sym typeface="Open Sans"/>
                  </a:rPr>
                  <a:t> Distillation</a:t>
                </a:r>
                <a:endParaRPr/>
              </a:p>
            </p:txBody>
          </p:sp>
          <p:sp>
            <p:nvSpPr>
              <p:cNvPr id="636" name="Google Shape;636;p46"/>
              <p:cNvSpPr/>
              <p:nvPr/>
            </p:nvSpPr>
            <p:spPr>
              <a:xfrm>
                <a:off x="7485" y="9808"/>
                <a:ext cx="2191" cy="680"/>
              </a:xfrm>
              <a:prstGeom prst="rect">
                <a:avLst/>
              </a:prstGeom>
              <a:solidFill>
                <a:srgbClr val="CCFFCC">
                  <a:alpha val="49803"/>
                </a:srgbClr>
              </a:solidFill>
              <a:ln w="9525" cap="flat" cmpd="sng">
                <a:solidFill>
                  <a:srgbClr val="33996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rgbClr val="0070C0"/>
                    </a:solidFill>
                    <a:latin typeface="Open Sans"/>
                    <a:ea typeface="Open Sans"/>
                    <a:cs typeface="Open Sans"/>
                    <a:sym typeface="Open Sans"/>
                  </a:rPr>
                  <a:t>Alcool</a:t>
                </a:r>
                <a:endParaRPr sz="1600">
                  <a:solidFill>
                    <a:srgbClr val="0070C0"/>
                  </a:solidFill>
                  <a:latin typeface="Open Sans"/>
                  <a:ea typeface="Open Sans"/>
                  <a:cs typeface="Open Sans"/>
                  <a:sym typeface="Open Sans"/>
                </a:endParaRPr>
              </a:p>
            </p:txBody>
          </p:sp>
          <p:sp>
            <p:nvSpPr>
              <p:cNvPr id="637" name="Google Shape;637;p46"/>
              <p:cNvSpPr/>
              <p:nvPr/>
            </p:nvSpPr>
            <p:spPr>
              <a:xfrm>
                <a:off x="8318" y="4086"/>
                <a:ext cx="454" cy="227"/>
              </a:xfrm>
              <a:prstGeom prst="downArrow">
                <a:avLst>
                  <a:gd name="adj1" fmla="val 50000"/>
                  <a:gd name="adj2" fmla="val 50000"/>
                </a:avLst>
              </a:prstGeom>
              <a:solidFill>
                <a:schemeClr val="dk1"/>
              </a:solidFill>
              <a:ln w="12700" cap="flat" cmpd="sng">
                <a:solidFill>
                  <a:srgbClr val="00518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70C0"/>
                  </a:solidFill>
                  <a:latin typeface="Open Sans"/>
                  <a:ea typeface="Open Sans"/>
                  <a:cs typeface="Open Sans"/>
                  <a:sym typeface="Open Sans"/>
                </a:endParaRPr>
              </a:p>
            </p:txBody>
          </p:sp>
          <p:sp>
            <p:nvSpPr>
              <p:cNvPr id="638" name="Google Shape;638;p46"/>
              <p:cNvSpPr/>
              <p:nvPr/>
            </p:nvSpPr>
            <p:spPr>
              <a:xfrm>
                <a:off x="8319" y="5709"/>
                <a:ext cx="454" cy="227"/>
              </a:xfrm>
              <a:prstGeom prst="downArrow">
                <a:avLst>
                  <a:gd name="adj1" fmla="val 50000"/>
                  <a:gd name="adj2" fmla="val 50000"/>
                </a:avLst>
              </a:prstGeom>
              <a:solidFill>
                <a:schemeClr val="dk1"/>
              </a:solidFill>
              <a:ln w="12700" cap="flat" cmpd="sng">
                <a:solidFill>
                  <a:srgbClr val="00518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70C0"/>
                  </a:solidFill>
                  <a:latin typeface="Open Sans"/>
                  <a:ea typeface="Open Sans"/>
                  <a:cs typeface="Open Sans"/>
                  <a:sym typeface="Open Sans"/>
                </a:endParaRPr>
              </a:p>
            </p:txBody>
          </p:sp>
          <p:sp>
            <p:nvSpPr>
              <p:cNvPr id="639" name="Google Shape;639;p46"/>
              <p:cNvSpPr/>
              <p:nvPr/>
            </p:nvSpPr>
            <p:spPr>
              <a:xfrm>
                <a:off x="8312" y="6843"/>
                <a:ext cx="454" cy="227"/>
              </a:xfrm>
              <a:prstGeom prst="downArrow">
                <a:avLst>
                  <a:gd name="adj1" fmla="val 50000"/>
                  <a:gd name="adj2" fmla="val 50000"/>
                </a:avLst>
              </a:prstGeom>
              <a:solidFill>
                <a:schemeClr val="dk1"/>
              </a:solidFill>
              <a:ln w="12700" cap="flat" cmpd="sng">
                <a:solidFill>
                  <a:srgbClr val="00518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70C0"/>
                  </a:solidFill>
                  <a:latin typeface="Open Sans"/>
                  <a:ea typeface="Open Sans"/>
                  <a:cs typeface="Open Sans"/>
                  <a:sym typeface="Open Sans"/>
                </a:endParaRPr>
              </a:p>
            </p:txBody>
          </p:sp>
          <p:sp>
            <p:nvSpPr>
              <p:cNvPr id="640" name="Google Shape;640;p46"/>
              <p:cNvSpPr/>
              <p:nvPr/>
            </p:nvSpPr>
            <p:spPr>
              <a:xfrm>
                <a:off x="8313" y="4880"/>
                <a:ext cx="454" cy="227"/>
              </a:xfrm>
              <a:prstGeom prst="downArrow">
                <a:avLst>
                  <a:gd name="adj1" fmla="val 50000"/>
                  <a:gd name="adj2" fmla="val 50000"/>
                </a:avLst>
              </a:prstGeom>
              <a:solidFill>
                <a:schemeClr val="dk1"/>
              </a:solidFill>
              <a:ln w="12700" cap="flat" cmpd="sng">
                <a:solidFill>
                  <a:srgbClr val="00518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70C0"/>
                  </a:solidFill>
                  <a:latin typeface="Open Sans"/>
                  <a:ea typeface="Open Sans"/>
                  <a:cs typeface="Open Sans"/>
                  <a:sym typeface="Open Sans"/>
                </a:endParaRPr>
              </a:p>
            </p:txBody>
          </p:sp>
          <p:sp>
            <p:nvSpPr>
              <p:cNvPr id="641" name="Google Shape;641;p46"/>
              <p:cNvSpPr/>
              <p:nvPr/>
            </p:nvSpPr>
            <p:spPr>
              <a:xfrm>
                <a:off x="8278" y="9534"/>
                <a:ext cx="454" cy="227"/>
              </a:xfrm>
              <a:prstGeom prst="downArrow">
                <a:avLst>
                  <a:gd name="adj1" fmla="val 50000"/>
                  <a:gd name="adj2" fmla="val 50000"/>
                </a:avLst>
              </a:prstGeom>
              <a:solidFill>
                <a:schemeClr val="dk1"/>
              </a:solidFill>
              <a:ln w="12700" cap="flat" cmpd="sng">
                <a:solidFill>
                  <a:srgbClr val="00518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70C0"/>
                  </a:solidFill>
                  <a:latin typeface="Open Sans"/>
                  <a:ea typeface="Open Sans"/>
                  <a:cs typeface="Open Sans"/>
                  <a:sym typeface="Open Sans"/>
                </a:endParaRPr>
              </a:p>
            </p:txBody>
          </p:sp>
          <p:sp>
            <p:nvSpPr>
              <p:cNvPr id="642" name="Google Shape;642;p46"/>
              <p:cNvSpPr/>
              <p:nvPr/>
            </p:nvSpPr>
            <p:spPr>
              <a:xfrm>
                <a:off x="8312" y="8475"/>
                <a:ext cx="386" cy="238"/>
              </a:xfrm>
              <a:prstGeom prst="downArrow">
                <a:avLst>
                  <a:gd name="adj1" fmla="val 50000"/>
                  <a:gd name="adj2" fmla="val 50000"/>
                </a:avLst>
              </a:prstGeom>
              <a:solidFill>
                <a:schemeClr val="dk1"/>
              </a:solidFill>
              <a:ln w="12700" cap="flat" cmpd="sng">
                <a:solidFill>
                  <a:srgbClr val="00518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70C0"/>
                  </a:solidFill>
                  <a:latin typeface="Open Sans"/>
                  <a:ea typeface="Open Sans"/>
                  <a:cs typeface="Open Sans"/>
                  <a:sym typeface="Open Sans"/>
                </a:endParaRPr>
              </a:p>
            </p:txBody>
          </p:sp>
        </p:grpSp>
        <p:grpSp>
          <p:nvGrpSpPr>
            <p:cNvPr id="643" name="Google Shape;643;p46"/>
            <p:cNvGrpSpPr/>
            <p:nvPr/>
          </p:nvGrpSpPr>
          <p:grpSpPr>
            <a:xfrm>
              <a:off x="15693" y="2283"/>
              <a:ext cx="3600" cy="7869"/>
              <a:chOff x="10395" y="2350"/>
              <a:chExt cx="3600" cy="7869"/>
            </a:xfrm>
          </p:grpSpPr>
          <p:sp>
            <p:nvSpPr>
              <p:cNvPr id="644" name="Google Shape;644;p46"/>
              <p:cNvSpPr/>
              <p:nvPr/>
            </p:nvSpPr>
            <p:spPr>
              <a:xfrm>
                <a:off x="10395" y="2350"/>
                <a:ext cx="3600" cy="1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0070C0"/>
                    </a:solidFill>
                    <a:latin typeface="Open Sans"/>
                    <a:ea typeface="Open Sans"/>
                    <a:cs typeface="Open Sans"/>
                    <a:sym typeface="Open Sans"/>
                  </a:rPr>
                  <a:t>Artisanat de troisième génération </a:t>
                </a:r>
                <a:endParaRPr sz="1800" b="1">
                  <a:solidFill>
                    <a:srgbClr val="0070C0"/>
                  </a:solidFill>
                  <a:latin typeface="Open Sans"/>
                  <a:ea typeface="Open Sans"/>
                  <a:cs typeface="Open Sans"/>
                  <a:sym typeface="Open Sans"/>
                </a:endParaRPr>
              </a:p>
            </p:txBody>
          </p:sp>
          <p:sp>
            <p:nvSpPr>
              <p:cNvPr id="645" name="Google Shape;645;p46"/>
              <p:cNvSpPr/>
              <p:nvPr/>
            </p:nvSpPr>
            <p:spPr>
              <a:xfrm>
                <a:off x="11047" y="3573"/>
                <a:ext cx="2216" cy="514"/>
              </a:xfrm>
              <a:prstGeom prst="rect">
                <a:avLst/>
              </a:prstGeom>
              <a:solidFill>
                <a:srgbClr val="CCFFFF">
                  <a:alpha val="49803"/>
                </a:srgbClr>
              </a:solidFill>
              <a:ln w="9525" cap="flat" cmpd="sng">
                <a:solidFill>
                  <a:srgbClr val="3366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a:solidFill>
                      <a:srgbClr val="0070C0"/>
                    </a:solidFill>
                    <a:latin typeface="Open Sans"/>
                    <a:ea typeface="Open Sans"/>
                    <a:cs typeface="Open Sans"/>
                    <a:sym typeface="Open Sans"/>
                  </a:rPr>
                  <a:t>Chips de manioc </a:t>
                </a:r>
                <a:endParaRPr sz="1500">
                  <a:solidFill>
                    <a:srgbClr val="0070C0"/>
                  </a:solidFill>
                  <a:latin typeface="Open Sans"/>
                  <a:ea typeface="Open Sans"/>
                  <a:cs typeface="Open Sans"/>
                  <a:sym typeface="Open Sans"/>
                </a:endParaRPr>
              </a:p>
            </p:txBody>
          </p:sp>
          <p:sp>
            <p:nvSpPr>
              <p:cNvPr id="646" name="Google Shape;646;p46"/>
              <p:cNvSpPr/>
              <p:nvPr/>
            </p:nvSpPr>
            <p:spPr>
              <a:xfrm>
                <a:off x="11047" y="4342"/>
                <a:ext cx="2217" cy="538"/>
              </a:xfrm>
              <a:prstGeom prst="rect">
                <a:avLst/>
              </a:prstGeom>
              <a:solidFill>
                <a:srgbClr val="CCFFFF">
                  <a:alpha val="49803"/>
                </a:srgbClr>
              </a:solidFill>
              <a:ln w="9525" cap="flat" cmpd="sng">
                <a:solidFill>
                  <a:srgbClr val="3366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rgbClr val="0070C0"/>
                    </a:solidFill>
                    <a:latin typeface="Open Sans"/>
                    <a:ea typeface="Open Sans"/>
                    <a:cs typeface="Open Sans"/>
                    <a:sym typeface="Open Sans"/>
                  </a:rPr>
                  <a:t>Écrasement </a:t>
                </a:r>
                <a:endParaRPr/>
              </a:p>
            </p:txBody>
          </p:sp>
          <p:sp>
            <p:nvSpPr>
              <p:cNvPr id="647" name="Google Shape;647;p46"/>
              <p:cNvSpPr/>
              <p:nvPr/>
            </p:nvSpPr>
            <p:spPr>
              <a:xfrm>
                <a:off x="11049" y="5103"/>
                <a:ext cx="2214" cy="606"/>
              </a:xfrm>
              <a:prstGeom prst="rect">
                <a:avLst/>
              </a:prstGeom>
              <a:solidFill>
                <a:srgbClr val="CCFFFF">
                  <a:alpha val="49803"/>
                </a:srgbClr>
              </a:solidFill>
              <a:ln w="9525" cap="flat" cmpd="sng">
                <a:solidFill>
                  <a:srgbClr val="3366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rgbClr val="0070C0"/>
                    </a:solidFill>
                    <a:latin typeface="Open Sans"/>
                    <a:ea typeface="Open Sans"/>
                    <a:cs typeface="Open Sans"/>
                    <a:sym typeface="Open Sans"/>
                  </a:rPr>
                  <a:t>Dessablage</a:t>
                </a:r>
                <a:endParaRPr sz="1600">
                  <a:solidFill>
                    <a:srgbClr val="0070C0"/>
                  </a:solidFill>
                  <a:latin typeface="Open Sans"/>
                  <a:ea typeface="Open Sans"/>
                  <a:cs typeface="Open Sans"/>
                  <a:sym typeface="Open Sans"/>
                </a:endParaRPr>
              </a:p>
            </p:txBody>
          </p:sp>
          <p:sp>
            <p:nvSpPr>
              <p:cNvPr id="648" name="Google Shape;648;p46"/>
              <p:cNvSpPr/>
              <p:nvPr/>
            </p:nvSpPr>
            <p:spPr>
              <a:xfrm>
                <a:off x="10635" y="5936"/>
                <a:ext cx="3213" cy="2120"/>
              </a:xfrm>
              <a:prstGeom prst="rect">
                <a:avLst/>
              </a:prstGeom>
              <a:solidFill>
                <a:srgbClr val="CCFFFF">
                  <a:alpha val="49803"/>
                </a:srgbClr>
              </a:solidFill>
              <a:ln w="9525" cap="flat" cmpd="sng">
                <a:solidFill>
                  <a:srgbClr val="3366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rgbClr val="0070C0"/>
                    </a:solidFill>
                    <a:latin typeface="Open Sans"/>
                    <a:ea typeface="Open Sans"/>
                    <a:cs typeface="Open Sans"/>
                    <a:sym typeface="Open Sans"/>
                  </a:rPr>
                  <a:t>Liquéfaction</a:t>
                </a:r>
                <a:endParaRPr sz="1600">
                  <a:solidFill>
                    <a:srgbClr val="0070C0"/>
                  </a:solidFill>
                  <a:latin typeface="Open Sans"/>
                  <a:ea typeface="Open Sans"/>
                  <a:cs typeface="Open Sans"/>
                  <a:sym typeface="Open Sans"/>
                </a:endParaRPr>
              </a:p>
              <a:p>
                <a:pPr marL="0" marR="0" lvl="0" indent="0" algn="ctr" rtl="0">
                  <a:spcBef>
                    <a:spcPts val="0"/>
                  </a:spcBef>
                  <a:spcAft>
                    <a:spcPts val="0"/>
                  </a:spcAft>
                  <a:buNone/>
                </a:pPr>
                <a:r>
                  <a:rPr lang="en-US" sz="1600">
                    <a:solidFill>
                      <a:srgbClr val="0070C0"/>
                    </a:solidFill>
                    <a:latin typeface="Open Sans"/>
                    <a:ea typeface="Open Sans"/>
                    <a:cs typeface="Open Sans"/>
                    <a:sym typeface="Open Sans"/>
                  </a:rPr>
                  <a:t> + saccharification</a:t>
                </a:r>
                <a:endParaRPr sz="1600">
                  <a:solidFill>
                    <a:srgbClr val="0070C0"/>
                  </a:solidFill>
                  <a:latin typeface="Open Sans"/>
                  <a:ea typeface="Open Sans"/>
                  <a:cs typeface="Open Sans"/>
                  <a:sym typeface="Open Sans"/>
                </a:endParaRPr>
              </a:p>
              <a:p>
                <a:pPr marL="0" marR="0" lvl="0" indent="0" algn="ctr" rtl="0">
                  <a:spcBef>
                    <a:spcPts val="0"/>
                  </a:spcBef>
                  <a:spcAft>
                    <a:spcPts val="0"/>
                  </a:spcAft>
                  <a:buNone/>
                </a:pPr>
                <a:r>
                  <a:rPr lang="en-US" sz="1600">
                    <a:solidFill>
                      <a:srgbClr val="0070C0"/>
                    </a:solidFill>
                    <a:latin typeface="Open Sans"/>
                    <a:ea typeface="Open Sans"/>
                    <a:cs typeface="Open Sans"/>
                    <a:sym typeface="Open Sans"/>
                  </a:rPr>
                  <a:t>  + synchronisation de fermentation StarGenTM + Levure</a:t>
                </a:r>
                <a:endParaRPr sz="1600">
                  <a:solidFill>
                    <a:srgbClr val="0070C0"/>
                  </a:solidFill>
                  <a:latin typeface="Open Sans"/>
                  <a:ea typeface="Open Sans"/>
                  <a:cs typeface="Open Sans"/>
                  <a:sym typeface="Open Sans"/>
                </a:endParaRPr>
              </a:p>
            </p:txBody>
          </p:sp>
          <p:sp>
            <p:nvSpPr>
              <p:cNvPr id="649" name="Google Shape;649;p46"/>
              <p:cNvSpPr/>
              <p:nvPr/>
            </p:nvSpPr>
            <p:spPr>
              <a:xfrm>
                <a:off x="11048" y="8368"/>
                <a:ext cx="2215" cy="857"/>
              </a:xfrm>
              <a:prstGeom prst="rect">
                <a:avLst/>
              </a:prstGeom>
              <a:solidFill>
                <a:srgbClr val="CCFFFF">
                  <a:alpha val="49803"/>
                </a:srgbClr>
              </a:solidFill>
              <a:ln w="9525" cap="flat" cmpd="sng">
                <a:solidFill>
                  <a:srgbClr val="3366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rgbClr val="0070C0"/>
                    </a:solidFill>
                    <a:latin typeface="Open Sans"/>
                    <a:ea typeface="Open Sans"/>
                    <a:cs typeface="Open Sans"/>
                    <a:sym typeface="Open Sans"/>
                  </a:rPr>
                  <a:t>Filtration /</a:t>
                </a:r>
                <a:endParaRPr/>
              </a:p>
              <a:p>
                <a:pPr marL="0" marR="0" lvl="0" indent="0" algn="ctr" rtl="0">
                  <a:spcBef>
                    <a:spcPts val="0"/>
                  </a:spcBef>
                  <a:spcAft>
                    <a:spcPts val="0"/>
                  </a:spcAft>
                  <a:buNone/>
                </a:pPr>
                <a:r>
                  <a:rPr lang="en-US" sz="1600">
                    <a:solidFill>
                      <a:srgbClr val="0070C0"/>
                    </a:solidFill>
                    <a:latin typeface="Open Sans"/>
                    <a:ea typeface="Open Sans"/>
                    <a:cs typeface="Open Sans"/>
                    <a:sym typeface="Open Sans"/>
                  </a:rPr>
                  <a:t> Distillation</a:t>
                </a:r>
                <a:endParaRPr/>
              </a:p>
            </p:txBody>
          </p:sp>
          <p:sp>
            <p:nvSpPr>
              <p:cNvPr id="650" name="Google Shape;650;p46"/>
              <p:cNvSpPr/>
              <p:nvPr/>
            </p:nvSpPr>
            <p:spPr>
              <a:xfrm>
                <a:off x="11143" y="9539"/>
                <a:ext cx="2218" cy="680"/>
              </a:xfrm>
              <a:prstGeom prst="rect">
                <a:avLst/>
              </a:prstGeom>
              <a:solidFill>
                <a:srgbClr val="CCFFFF">
                  <a:alpha val="49803"/>
                </a:srgbClr>
              </a:solidFill>
              <a:ln w="9525" cap="flat" cmpd="sng">
                <a:solidFill>
                  <a:srgbClr val="3366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rgbClr val="0070C0"/>
                    </a:solidFill>
                    <a:latin typeface="Open Sans"/>
                    <a:ea typeface="Open Sans"/>
                    <a:cs typeface="Open Sans"/>
                    <a:sym typeface="Open Sans"/>
                  </a:rPr>
                  <a:t>Alcool</a:t>
                </a:r>
                <a:endParaRPr sz="1600">
                  <a:solidFill>
                    <a:srgbClr val="0070C0"/>
                  </a:solidFill>
                  <a:latin typeface="Open Sans"/>
                  <a:ea typeface="Open Sans"/>
                  <a:cs typeface="Open Sans"/>
                  <a:sym typeface="Open Sans"/>
                </a:endParaRPr>
              </a:p>
            </p:txBody>
          </p:sp>
          <p:sp>
            <p:nvSpPr>
              <p:cNvPr id="651" name="Google Shape;651;p46"/>
              <p:cNvSpPr/>
              <p:nvPr/>
            </p:nvSpPr>
            <p:spPr>
              <a:xfrm>
                <a:off x="11928" y="4087"/>
                <a:ext cx="454" cy="227"/>
              </a:xfrm>
              <a:prstGeom prst="downArrow">
                <a:avLst>
                  <a:gd name="adj1" fmla="val 50000"/>
                  <a:gd name="adj2" fmla="val 50000"/>
                </a:avLst>
              </a:prstGeom>
              <a:solidFill>
                <a:schemeClr val="dk1"/>
              </a:solidFill>
              <a:ln w="12700" cap="flat" cmpd="sng">
                <a:solidFill>
                  <a:srgbClr val="00518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70C0"/>
                  </a:solidFill>
                  <a:latin typeface="Open Sans"/>
                  <a:ea typeface="Open Sans"/>
                  <a:cs typeface="Open Sans"/>
                  <a:sym typeface="Open Sans"/>
                </a:endParaRPr>
              </a:p>
            </p:txBody>
          </p:sp>
          <p:sp>
            <p:nvSpPr>
              <p:cNvPr id="652" name="Google Shape;652;p46"/>
              <p:cNvSpPr/>
              <p:nvPr/>
            </p:nvSpPr>
            <p:spPr>
              <a:xfrm>
                <a:off x="11929" y="4880"/>
                <a:ext cx="454" cy="227"/>
              </a:xfrm>
              <a:prstGeom prst="downArrow">
                <a:avLst>
                  <a:gd name="adj1" fmla="val 50000"/>
                  <a:gd name="adj2" fmla="val 50000"/>
                </a:avLst>
              </a:prstGeom>
              <a:solidFill>
                <a:schemeClr val="dk1"/>
              </a:solidFill>
              <a:ln w="12700" cap="flat" cmpd="sng">
                <a:solidFill>
                  <a:srgbClr val="00518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70C0"/>
                  </a:solidFill>
                  <a:latin typeface="Open Sans"/>
                  <a:ea typeface="Open Sans"/>
                  <a:cs typeface="Open Sans"/>
                  <a:sym typeface="Open Sans"/>
                </a:endParaRPr>
              </a:p>
            </p:txBody>
          </p:sp>
          <p:sp>
            <p:nvSpPr>
              <p:cNvPr id="653" name="Google Shape;653;p46"/>
              <p:cNvSpPr/>
              <p:nvPr/>
            </p:nvSpPr>
            <p:spPr>
              <a:xfrm>
                <a:off x="11928" y="5711"/>
                <a:ext cx="454" cy="227"/>
              </a:xfrm>
              <a:prstGeom prst="downArrow">
                <a:avLst>
                  <a:gd name="adj1" fmla="val 50000"/>
                  <a:gd name="adj2" fmla="val 50000"/>
                </a:avLst>
              </a:prstGeom>
              <a:solidFill>
                <a:schemeClr val="dk1"/>
              </a:solidFill>
              <a:ln w="12700" cap="flat" cmpd="sng">
                <a:solidFill>
                  <a:srgbClr val="00518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70C0"/>
                  </a:solidFill>
                  <a:latin typeface="Open Sans"/>
                  <a:ea typeface="Open Sans"/>
                  <a:cs typeface="Open Sans"/>
                  <a:sym typeface="Open Sans"/>
                </a:endParaRPr>
              </a:p>
            </p:txBody>
          </p:sp>
          <p:sp>
            <p:nvSpPr>
              <p:cNvPr id="654" name="Google Shape;654;p46"/>
              <p:cNvSpPr/>
              <p:nvPr/>
            </p:nvSpPr>
            <p:spPr>
              <a:xfrm>
                <a:off x="11968" y="8097"/>
                <a:ext cx="454" cy="227"/>
              </a:xfrm>
              <a:prstGeom prst="downArrow">
                <a:avLst>
                  <a:gd name="adj1" fmla="val 50000"/>
                  <a:gd name="adj2" fmla="val 50000"/>
                </a:avLst>
              </a:prstGeom>
              <a:solidFill>
                <a:schemeClr val="dk1"/>
              </a:solidFill>
              <a:ln w="12700" cap="flat" cmpd="sng">
                <a:solidFill>
                  <a:srgbClr val="00518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70C0"/>
                  </a:solidFill>
                  <a:latin typeface="Open Sans"/>
                  <a:ea typeface="Open Sans"/>
                  <a:cs typeface="Open Sans"/>
                  <a:sym typeface="Open Sans"/>
                </a:endParaRPr>
              </a:p>
            </p:txBody>
          </p:sp>
          <p:sp>
            <p:nvSpPr>
              <p:cNvPr id="655" name="Google Shape;655;p46"/>
              <p:cNvSpPr/>
              <p:nvPr/>
            </p:nvSpPr>
            <p:spPr>
              <a:xfrm>
                <a:off x="11968" y="9276"/>
                <a:ext cx="454" cy="227"/>
              </a:xfrm>
              <a:prstGeom prst="downArrow">
                <a:avLst>
                  <a:gd name="adj1" fmla="val 50000"/>
                  <a:gd name="adj2" fmla="val 50000"/>
                </a:avLst>
              </a:prstGeom>
              <a:solidFill>
                <a:schemeClr val="dk1"/>
              </a:solidFill>
              <a:ln w="12700" cap="flat" cmpd="sng">
                <a:solidFill>
                  <a:srgbClr val="00518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70C0"/>
                  </a:solidFill>
                  <a:latin typeface="Open Sans"/>
                  <a:ea typeface="Open Sans"/>
                  <a:cs typeface="Open Sans"/>
                  <a:sym typeface="Open Sans"/>
                </a:endParaRPr>
              </a:p>
            </p:txBody>
          </p:sp>
        </p:grpSp>
      </p:grpSp>
      <p:graphicFrame>
        <p:nvGraphicFramePr>
          <p:cNvPr id="656" name="Google Shape;656;p46"/>
          <p:cNvGraphicFramePr/>
          <p:nvPr/>
        </p:nvGraphicFramePr>
        <p:xfrm>
          <a:off x="190358" y="2315303"/>
          <a:ext cx="5909450" cy="3613785"/>
        </p:xfrm>
        <a:graphic>
          <a:graphicData uri="http://schemas.openxmlformats.org/drawingml/2006/table">
            <a:tbl>
              <a:tblPr firstRow="1" bandRow="1">
                <a:noFill/>
                <a:tableStyleId>{5D3A3785-107C-467C-A1E5-CD2CB7620D25}</a:tableStyleId>
              </a:tblPr>
              <a:tblGrid>
                <a:gridCol w="1274000">
                  <a:extLst>
                    <a:ext uri="{9D8B030D-6E8A-4147-A177-3AD203B41FA5}">
                      <a16:colId xmlns:a16="http://schemas.microsoft.com/office/drawing/2014/main" val="20000"/>
                    </a:ext>
                  </a:extLst>
                </a:gridCol>
                <a:gridCol w="1695300">
                  <a:extLst>
                    <a:ext uri="{9D8B030D-6E8A-4147-A177-3AD203B41FA5}">
                      <a16:colId xmlns:a16="http://schemas.microsoft.com/office/drawing/2014/main" val="20001"/>
                    </a:ext>
                  </a:extLst>
                </a:gridCol>
                <a:gridCol w="1585825">
                  <a:extLst>
                    <a:ext uri="{9D8B030D-6E8A-4147-A177-3AD203B41FA5}">
                      <a16:colId xmlns:a16="http://schemas.microsoft.com/office/drawing/2014/main" val="20002"/>
                    </a:ext>
                  </a:extLst>
                </a:gridCol>
                <a:gridCol w="1354325">
                  <a:extLst>
                    <a:ext uri="{9D8B030D-6E8A-4147-A177-3AD203B41FA5}">
                      <a16:colId xmlns:a16="http://schemas.microsoft.com/office/drawing/2014/main" val="20003"/>
                    </a:ext>
                  </a:extLst>
                </a:gridCol>
              </a:tblGrid>
              <a:tr h="901025">
                <a:tc>
                  <a:txBody>
                    <a:bodyPr/>
                    <a:lstStyle/>
                    <a:p>
                      <a:pPr marL="0" marR="0" lvl="0" indent="0" algn="l" rtl="0">
                        <a:spcBef>
                          <a:spcPts val="0"/>
                        </a:spcBef>
                        <a:spcAft>
                          <a:spcPts val="0"/>
                        </a:spcAft>
                        <a:buClr>
                          <a:schemeClr val="dk1"/>
                        </a:buClr>
                        <a:buSzPts val="1800"/>
                        <a:buFont typeface="Questrial"/>
                        <a:buNone/>
                      </a:pPr>
                      <a:endParaRPr sz="1800"/>
                    </a:p>
                  </a:txBody>
                  <a:tcPr marL="91450" marR="91450" marT="45725" marB="45725"/>
                </a:tc>
                <a:tc>
                  <a:txBody>
                    <a:bodyPr/>
                    <a:lstStyle/>
                    <a:p>
                      <a:pPr marL="0" marR="0" lvl="0" indent="0" algn="ctr" rtl="0">
                        <a:spcBef>
                          <a:spcPts val="0"/>
                        </a:spcBef>
                        <a:spcAft>
                          <a:spcPts val="0"/>
                        </a:spcAft>
                        <a:buClr>
                          <a:schemeClr val="dk1"/>
                        </a:buClr>
                        <a:buSzPts val="1400"/>
                        <a:buFont typeface="Questrial"/>
                        <a:buNone/>
                      </a:pPr>
                      <a:r>
                        <a:rPr lang="en-US"/>
                        <a:t>Temps consommé (heures/lot)</a:t>
                      </a:r>
                      <a:endParaRPr sz="1400"/>
                    </a:p>
                  </a:txBody>
                  <a:tcPr marL="91450" marR="91450" marT="45725" marB="45725"/>
                </a:tc>
                <a:tc>
                  <a:txBody>
                    <a:bodyPr/>
                    <a:lstStyle/>
                    <a:p>
                      <a:pPr marL="0" marR="0" lvl="0" indent="0" algn="ctr" rtl="0">
                        <a:spcBef>
                          <a:spcPts val="0"/>
                        </a:spcBef>
                        <a:spcAft>
                          <a:spcPts val="0"/>
                        </a:spcAft>
                        <a:buClr>
                          <a:schemeClr val="dk1"/>
                        </a:buClr>
                        <a:buSzPts val="1400"/>
                        <a:buFont typeface="Questrial"/>
                        <a:buNone/>
                      </a:pPr>
                      <a:r>
                        <a:rPr lang="en-US"/>
                        <a:t>Consommation d'énergie</a:t>
                      </a:r>
                      <a:endParaRPr/>
                    </a:p>
                    <a:p>
                      <a:pPr marL="0" marR="0" lvl="0" indent="0" algn="ctr" rtl="0">
                        <a:spcBef>
                          <a:spcPts val="0"/>
                        </a:spcBef>
                        <a:spcAft>
                          <a:spcPts val="0"/>
                        </a:spcAft>
                        <a:buClr>
                          <a:schemeClr val="dk1"/>
                        </a:buClr>
                        <a:buSzPts val="1400"/>
                        <a:buFont typeface="Questrial"/>
                        <a:buNone/>
                      </a:pPr>
                      <a:r>
                        <a:rPr lang="en-US"/>
                        <a:t> (kWh/tonne)</a:t>
                      </a:r>
                      <a:endParaRPr/>
                    </a:p>
                  </a:txBody>
                  <a:tcPr marL="91450" marR="91450" marT="45725" marB="45725"/>
                </a:tc>
                <a:tc>
                  <a:txBody>
                    <a:bodyPr/>
                    <a:lstStyle/>
                    <a:p>
                      <a:pPr marL="0" marR="0" lvl="0" indent="0" algn="ctr" rtl="0">
                        <a:spcBef>
                          <a:spcPts val="0"/>
                        </a:spcBef>
                        <a:spcAft>
                          <a:spcPts val="0"/>
                        </a:spcAft>
                        <a:buClr>
                          <a:schemeClr val="dk1"/>
                        </a:buClr>
                        <a:buSzPts val="1400"/>
                        <a:buFont typeface="Questrial"/>
                        <a:buNone/>
                      </a:pPr>
                      <a:r>
                        <a:rPr lang="en-US"/>
                        <a:t>Consommation d'eau</a:t>
                      </a:r>
                      <a:endParaRPr/>
                    </a:p>
                    <a:p>
                      <a:pPr marL="0" marR="0" lvl="0" indent="0" algn="ctr" rtl="0">
                        <a:spcBef>
                          <a:spcPts val="0"/>
                        </a:spcBef>
                        <a:spcAft>
                          <a:spcPts val="0"/>
                        </a:spcAft>
                        <a:buClr>
                          <a:schemeClr val="dk1"/>
                        </a:buClr>
                        <a:buSzPts val="1400"/>
                        <a:buFont typeface="Questrial"/>
                        <a:buNone/>
                      </a:pPr>
                      <a:r>
                        <a:rPr lang="en-US"/>
                        <a:t> (cube/tonne)</a:t>
                      </a:r>
                      <a:endParaRPr/>
                    </a:p>
                  </a:txBody>
                  <a:tcPr marL="91450" marR="91450" marT="45725" marB="45725"/>
                </a:tc>
                <a:extLst>
                  <a:ext uri="{0D108BD9-81ED-4DB2-BD59-A6C34878D82A}">
                    <a16:rowId xmlns:a16="http://schemas.microsoft.com/office/drawing/2014/main" val="10000"/>
                  </a:ext>
                </a:extLst>
              </a:tr>
              <a:tr h="485175">
                <a:tc>
                  <a:txBody>
                    <a:bodyPr/>
                    <a:lstStyle/>
                    <a:p>
                      <a:pPr marL="0" marR="0" lvl="0" indent="0" algn="ctr" rtl="0">
                        <a:spcBef>
                          <a:spcPts val="0"/>
                        </a:spcBef>
                        <a:spcAft>
                          <a:spcPts val="0"/>
                        </a:spcAft>
                        <a:buClr>
                          <a:schemeClr val="dk1"/>
                        </a:buClr>
                        <a:buSzPts val="1400"/>
                        <a:buFont typeface="Questrial"/>
                        <a:buNone/>
                      </a:pPr>
                      <a:r>
                        <a:rPr lang="en-US"/>
                        <a:t>Artisanat traditionnel</a:t>
                      </a:r>
                      <a:endParaRPr sz="1400"/>
                    </a:p>
                  </a:txBody>
                  <a:tcPr marL="91450" marR="91450" marT="45725" marB="45725" anchor="ctr"/>
                </a:tc>
                <a:tc>
                  <a:txBody>
                    <a:bodyPr/>
                    <a:lstStyle/>
                    <a:p>
                      <a:pPr marL="0" marR="0" lvl="0" indent="0" algn="ctr" rtl="0">
                        <a:spcBef>
                          <a:spcPts val="0"/>
                        </a:spcBef>
                        <a:spcAft>
                          <a:spcPts val="0"/>
                        </a:spcAft>
                        <a:buClr>
                          <a:schemeClr val="dk1"/>
                        </a:buClr>
                        <a:buSzPts val="1400"/>
                        <a:buFont typeface="Open Sans"/>
                        <a:buNone/>
                      </a:pPr>
                      <a:r>
                        <a:rPr lang="en-US" sz="1400">
                          <a:latin typeface="Open Sans"/>
                          <a:ea typeface="Open Sans"/>
                          <a:cs typeface="Open Sans"/>
                          <a:sym typeface="Open Sans"/>
                        </a:rPr>
                        <a:t>71</a:t>
                      </a:r>
                      <a:endParaRPr/>
                    </a:p>
                  </a:txBody>
                  <a:tcPr marL="91450" marR="91450" marT="45725" marB="45725" anchor="ctr"/>
                </a:tc>
                <a:tc>
                  <a:txBody>
                    <a:bodyPr/>
                    <a:lstStyle/>
                    <a:p>
                      <a:pPr marL="0" marR="0" lvl="0" indent="0" algn="ctr" rtl="0">
                        <a:spcBef>
                          <a:spcPts val="0"/>
                        </a:spcBef>
                        <a:spcAft>
                          <a:spcPts val="0"/>
                        </a:spcAft>
                        <a:buClr>
                          <a:schemeClr val="dk1"/>
                        </a:buClr>
                        <a:buSzPts val="1400"/>
                        <a:buFont typeface="Open Sans"/>
                        <a:buNone/>
                      </a:pPr>
                      <a:r>
                        <a:rPr lang="en-US" sz="1400">
                          <a:latin typeface="Open Sans"/>
                          <a:ea typeface="Open Sans"/>
                          <a:cs typeface="Open Sans"/>
                          <a:sym typeface="Open Sans"/>
                        </a:rPr>
                        <a:t>210</a:t>
                      </a:r>
                      <a:endParaRPr/>
                    </a:p>
                  </a:txBody>
                  <a:tcPr marL="91450" marR="91450" marT="45725" marB="45725" anchor="ctr"/>
                </a:tc>
                <a:tc>
                  <a:txBody>
                    <a:bodyPr/>
                    <a:lstStyle/>
                    <a:p>
                      <a:pPr marL="0" marR="0" lvl="0" indent="0" algn="ctr" rtl="0">
                        <a:spcBef>
                          <a:spcPts val="0"/>
                        </a:spcBef>
                        <a:spcAft>
                          <a:spcPts val="0"/>
                        </a:spcAft>
                        <a:buClr>
                          <a:schemeClr val="dk1"/>
                        </a:buClr>
                        <a:buSzPts val="1400"/>
                        <a:buFont typeface="Open Sans"/>
                        <a:buNone/>
                      </a:pPr>
                      <a:r>
                        <a:rPr lang="en-US" sz="1400">
                          <a:latin typeface="Open Sans"/>
                          <a:ea typeface="Open Sans"/>
                          <a:cs typeface="Open Sans"/>
                          <a:sym typeface="Open Sans"/>
                        </a:rPr>
                        <a:t>60</a:t>
                      </a:r>
                      <a:endParaRPr/>
                    </a:p>
                  </a:txBody>
                  <a:tcPr marL="91450" marR="91450" marT="45725" marB="45725" anchor="ctr"/>
                </a:tc>
                <a:extLst>
                  <a:ext uri="{0D108BD9-81ED-4DB2-BD59-A6C34878D82A}">
                    <a16:rowId xmlns:a16="http://schemas.microsoft.com/office/drawing/2014/main" val="10001"/>
                  </a:ext>
                </a:extLst>
              </a:tr>
              <a:tr h="693100">
                <a:tc>
                  <a:txBody>
                    <a:bodyPr/>
                    <a:lstStyle/>
                    <a:p>
                      <a:pPr marL="0" marR="0" lvl="0" indent="0" algn="ctr" rtl="0">
                        <a:lnSpc>
                          <a:spcPct val="100000"/>
                        </a:lnSpc>
                        <a:spcBef>
                          <a:spcPts val="0"/>
                        </a:spcBef>
                        <a:spcAft>
                          <a:spcPts val="0"/>
                        </a:spcAft>
                        <a:buClr>
                          <a:schemeClr val="dk1"/>
                        </a:buClr>
                        <a:buSzPts val="1400"/>
                        <a:buFont typeface="Questrial"/>
                        <a:buNone/>
                      </a:pPr>
                      <a:r>
                        <a:rPr lang="en-US"/>
                        <a:t>Artisanat de deuxième génération </a:t>
                      </a:r>
                      <a:endParaRPr sz="1400"/>
                    </a:p>
                  </a:txBody>
                  <a:tcPr marL="91450" marR="91450" marT="45725" marB="45725" anchor="ctr"/>
                </a:tc>
                <a:tc>
                  <a:txBody>
                    <a:bodyPr/>
                    <a:lstStyle/>
                    <a:p>
                      <a:pPr marL="0" marR="0" lvl="0" indent="0" algn="ctr" rtl="0">
                        <a:spcBef>
                          <a:spcPts val="0"/>
                        </a:spcBef>
                        <a:spcAft>
                          <a:spcPts val="0"/>
                        </a:spcAft>
                        <a:buClr>
                          <a:schemeClr val="dk1"/>
                        </a:buClr>
                        <a:buSzPts val="1400"/>
                        <a:buFont typeface="Open Sans"/>
                        <a:buNone/>
                      </a:pPr>
                      <a:r>
                        <a:rPr lang="en-US" sz="1400">
                          <a:latin typeface="Open Sans"/>
                          <a:ea typeface="Open Sans"/>
                          <a:cs typeface="Open Sans"/>
                          <a:sym typeface="Open Sans"/>
                        </a:rPr>
                        <a:t>55</a:t>
                      </a:r>
                      <a:endParaRPr/>
                    </a:p>
                  </a:txBody>
                  <a:tcPr marL="91450" marR="91450" marT="45725" marB="45725" anchor="ctr"/>
                </a:tc>
                <a:tc>
                  <a:txBody>
                    <a:bodyPr/>
                    <a:lstStyle/>
                    <a:p>
                      <a:pPr marL="0" marR="0" lvl="0" indent="0" algn="ctr" rtl="0">
                        <a:spcBef>
                          <a:spcPts val="0"/>
                        </a:spcBef>
                        <a:spcAft>
                          <a:spcPts val="0"/>
                        </a:spcAft>
                        <a:buClr>
                          <a:schemeClr val="dk1"/>
                        </a:buClr>
                        <a:buSzPts val="1400"/>
                        <a:buFont typeface="Open Sans"/>
                        <a:buNone/>
                      </a:pPr>
                      <a:r>
                        <a:rPr lang="en-US" sz="1400">
                          <a:latin typeface="Open Sans"/>
                          <a:ea typeface="Open Sans"/>
                          <a:cs typeface="Open Sans"/>
                          <a:sym typeface="Open Sans"/>
                        </a:rPr>
                        <a:t>150</a:t>
                      </a:r>
                      <a:endParaRPr/>
                    </a:p>
                  </a:txBody>
                  <a:tcPr marL="91450" marR="91450" marT="45725" marB="45725" anchor="ctr"/>
                </a:tc>
                <a:tc>
                  <a:txBody>
                    <a:bodyPr/>
                    <a:lstStyle/>
                    <a:p>
                      <a:pPr marL="0" marR="0" lvl="0" indent="0" algn="ctr" rtl="0">
                        <a:spcBef>
                          <a:spcPts val="0"/>
                        </a:spcBef>
                        <a:spcAft>
                          <a:spcPts val="0"/>
                        </a:spcAft>
                        <a:buClr>
                          <a:schemeClr val="dk1"/>
                        </a:buClr>
                        <a:buSzPts val="1400"/>
                        <a:buFont typeface="Open Sans"/>
                        <a:buNone/>
                      </a:pPr>
                      <a:r>
                        <a:rPr lang="en-US" sz="1400">
                          <a:latin typeface="Open Sans"/>
                          <a:ea typeface="Open Sans"/>
                          <a:cs typeface="Open Sans"/>
                          <a:sym typeface="Open Sans"/>
                        </a:rPr>
                        <a:t>35</a:t>
                      </a:r>
                      <a:endParaRPr/>
                    </a:p>
                  </a:txBody>
                  <a:tcPr marL="91450" marR="91450" marT="45725" marB="45725" anchor="ctr"/>
                </a:tc>
                <a:extLst>
                  <a:ext uri="{0D108BD9-81ED-4DB2-BD59-A6C34878D82A}">
                    <a16:rowId xmlns:a16="http://schemas.microsoft.com/office/drawing/2014/main" val="10002"/>
                  </a:ext>
                </a:extLst>
              </a:tr>
              <a:tr h="693100">
                <a:tc>
                  <a:txBody>
                    <a:bodyPr/>
                    <a:lstStyle/>
                    <a:p>
                      <a:pPr marL="0" marR="0" lvl="0" indent="0" algn="ctr" rtl="0">
                        <a:spcBef>
                          <a:spcPts val="0"/>
                        </a:spcBef>
                        <a:spcAft>
                          <a:spcPts val="0"/>
                        </a:spcAft>
                        <a:buClr>
                          <a:schemeClr val="dk1"/>
                        </a:buClr>
                        <a:buSzPts val="1400"/>
                        <a:buFont typeface="Questrial"/>
                        <a:buNone/>
                      </a:pPr>
                      <a:r>
                        <a:rPr lang="en-US"/>
                        <a:t>Artisanat de troisième génération </a:t>
                      </a:r>
                      <a:endParaRPr sz="1400"/>
                    </a:p>
                  </a:txBody>
                  <a:tcPr marL="91450" marR="91450" marT="45725" marB="45725" anchor="ctr"/>
                </a:tc>
                <a:tc>
                  <a:txBody>
                    <a:bodyPr/>
                    <a:lstStyle/>
                    <a:p>
                      <a:pPr marL="0" marR="0" lvl="0" indent="0" algn="ctr" rtl="0">
                        <a:spcBef>
                          <a:spcPts val="0"/>
                        </a:spcBef>
                        <a:spcAft>
                          <a:spcPts val="0"/>
                        </a:spcAft>
                        <a:buClr>
                          <a:schemeClr val="dk1"/>
                        </a:buClr>
                        <a:buSzPts val="1400"/>
                        <a:buFont typeface="Open Sans"/>
                        <a:buNone/>
                      </a:pPr>
                      <a:r>
                        <a:rPr lang="en-US" sz="1400">
                          <a:latin typeface="Open Sans"/>
                          <a:ea typeface="Open Sans"/>
                          <a:cs typeface="Open Sans"/>
                          <a:sym typeface="Open Sans"/>
                        </a:rPr>
                        <a:t>50</a:t>
                      </a:r>
                      <a:endParaRPr/>
                    </a:p>
                  </a:txBody>
                  <a:tcPr marL="91450" marR="91450" marT="45725" marB="45725" anchor="ctr"/>
                </a:tc>
                <a:tc>
                  <a:txBody>
                    <a:bodyPr/>
                    <a:lstStyle/>
                    <a:p>
                      <a:pPr marL="0" marR="0" lvl="0" indent="0" algn="ctr" rtl="0">
                        <a:spcBef>
                          <a:spcPts val="0"/>
                        </a:spcBef>
                        <a:spcAft>
                          <a:spcPts val="0"/>
                        </a:spcAft>
                        <a:buClr>
                          <a:schemeClr val="dk1"/>
                        </a:buClr>
                        <a:buSzPts val="1400"/>
                        <a:buFont typeface="Open Sans"/>
                        <a:buNone/>
                      </a:pPr>
                      <a:r>
                        <a:rPr lang="en-US" sz="1400">
                          <a:latin typeface="Open Sans"/>
                          <a:ea typeface="Open Sans"/>
                          <a:cs typeface="Open Sans"/>
                          <a:sym typeface="Open Sans"/>
                        </a:rPr>
                        <a:t>120</a:t>
                      </a:r>
                      <a:endParaRPr/>
                    </a:p>
                  </a:txBody>
                  <a:tcPr marL="91450" marR="91450" marT="45725" marB="45725" anchor="ctr"/>
                </a:tc>
                <a:tc>
                  <a:txBody>
                    <a:bodyPr/>
                    <a:lstStyle/>
                    <a:p>
                      <a:pPr marL="0" marR="0" lvl="0" indent="0" algn="ctr" rtl="0">
                        <a:spcBef>
                          <a:spcPts val="0"/>
                        </a:spcBef>
                        <a:spcAft>
                          <a:spcPts val="0"/>
                        </a:spcAft>
                        <a:buClr>
                          <a:schemeClr val="dk1"/>
                        </a:buClr>
                        <a:buSzPts val="1400"/>
                        <a:buFont typeface="Open Sans"/>
                        <a:buNone/>
                      </a:pPr>
                      <a:r>
                        <a:rPr lang="en-US" sz="1400">
                          <a:latin typeface="Open Sans"/>
                          <a:ea typeface="Open Sans"/>
                          <a:cs typeface="Open Sans"/>
                          <a:sym typeface="Open Sans"/>
                        </a:rPr>
                        <a:t>30</a:t>
                      </a:r>
                      <a:endParaRPr/>
                    </a:p>
                  </a:txBody>
                  <a:tcPr marL="91450" marR="91450" marT="45725" marB="45725" anchor="ctr"/>
                </a:tc>
                <a:extLst>
                  <a:ext uri="{0D108BD9-81ED-4DB2-BD59-A6C34878D82A}">
                    <a16:rowId xmlns:a16="http://schemas.microsoft.com/office/drawing/2014/main" val="10003"/>
                  </a:ext>
                </a:extLst>
              </a:tr>
              <a:tr h="286975">
                <a:tc>
                  <a:txBody>
                    <a:bodyPr/>
                    <a:lstStyle/>
                    <a:p>
                      <a:pPr marL="0" marR="0" lvl="0" indent="0" algn="ctr" rtl="0">
                        <a:spcBef>
                          <a:spcPts val="0"/>
                        </a:spcBef>
                        <a:spcAft>
                          <a:spcPts val="0"/>
                        </a:spcAft>
                        <a:buClr>
                          <a:schemeClr val="dk1"/>
                        </a:buClr>
                        <a:buSzPts val="1400"/>
                        <a:buFont typeface="Questrial"/>
                        <a:buNone/>
                      </a:pPr>
                      <a:r>
                        <a:rPr lang="en-US"/>
                        <a:t>Artisanat de quatrième génération </a:t>
                      </a:r>
                      <a:endParaRPr sz="1400"/>
                    </a:p>
                  </a:txBody>
                  <a:tcPr marL="91450" marR="91450" marT="45725" marB="45725" anchor="ctr"/>
                </a:tc>
                <a:tc>
                  <a:txBody>
                    <a:bodyPr/>
                    <a:lstStyle/>
                    <a:p>
                      <a:pPr marL="0" marR="0" lvl="0" indent="0" algn="ctr" rtl="0">
                        <a:spcBef>
                          <a:spcPts val="0"/>
                        </a:spcBef>
                        <a:spcAft>
                          <a:spcPts val="0"/>
                        </a:spcAft>
                        <a:buClr>
                          <a:srgbClr val="FF0000"/>
                        </a:buClr>
                        <a:buSzPts val="1400"/>
                        <a:buFont typeface="Open Sans"/>
                        <a:buNone/>
                      </a:pPr>
                      <a:r>
                        <a:rPr lang="en-US" sz="1400">
                          <a:solidFill>
                            <a:srgbClr val="FF0000"/>
                          </a:solidFill>
                          <a:latin typeface="Open Sans"/>
                          <a:ea typeface="Open Sans"/>
                          <a:cs typeface="Open Sans"/>
                          <a:sym typeface="Open Sans"/>
                        </a:rPr>
                        <a:t>≤48</a:t>
                      </a:r>
                      <a:endParaRPr/>
                    </a:p>
                  </a:txBody>
                  <a:tcPr marL="91450" marR="91450" marT="45725" marB="45725" anchor="ctr"/>
                </a:tc>
                <a:tc>
                  <a:txBody>
                    <a:bodyPr/>
                    <a:lstStyle/>
                    <a:p>
                      <a:pPr marL="0" marR="0" lvl="0" indent="0" algn="ctr" rtl="0">
                        <a:spcBef>
                          <a:spcPts val="0"/>
                        </a:spcBef>
                        <a:spcAft>
                          <a:spcPts val="0"/>
                        </a:spcAft>
                        <a:buClr>
                          <a:srgbClr val="FF0000"/>
                        </a:buClr>
                        <a:buSzPts val="1400"/>
                        <a:buFont typeface="Open Sans"/>
                        <a:buNone/>
                      </a:pPr>
                      <a:r>
                        <a:rPr lang="en-US" sz="1400">
                          <a:solidFill>
                            <a:srgbClr val="FF0000"/>
                          </a:solidFill>
                          <a:latin typeface="Open Sans"/>
                          <a:ea typeface="Open Sans"/>
                          <a:cs typeface="Open Sans"/>
                          <a:sym typeface="Open Sans"/>
                        </a:rPr>
                        <a:t>≤80</a:t>
                      </a:r>
                      <a:endParaRPr sz="1400">
                        <a:latin typeface="Open Sans"/>
                        <a:ea typeface="Open Sans"/>
                        <a:cs typeface="Open Sans"/>
                        <a:sym typeface="Open Sans"/>
                      </a:endParaRPr>
                    </a:p>
                  </a:txBody>
                  <a:tcPr marL="91450" marR="91450" marT="45725" marB="45725" anchor="ctr"/>
                </a:tc>
                <a:tc>
                  <a:txBody>
                    <a:bodyPr/>
                    <a:lstStyle/>
                    <a:p>
                      <a:pPr marL="0" marR="0" lvl="0" indent="0" algn="ctr" rtl="0">
                        <a:spcBef>
                          <a:spcPts val="0"/>
                        </a:spcBef>
                        <a:spcAft>
                          <a:spcPts val="0"/>
                        </a:spcAft>
                        <a:buClr>
                          <a:srgbClr val="FF0000"/>
                        </a:buClr>
                        <a:buSzPts val="1400"/>
                        <a:buFont typeface="Open Sans"/>
                        <a:buNone/>
                      </a:pPr>
                      <a:r>
                        <a:rPr lang="en-US" sz="1400">
                          <a:solidFill>
                            <a:srgbClr val="FF0000"/>
                          </a:solidFill>
                          <a:latin typeface="Open Sans"/>
                          <a:ea typeface="Open Sans"/>
                          <a:cs typeface="Open Sans"/>
                          <a:sym typeface="Open Sans"/>
                        </a:rPr>
                        <a:t>≤20</a:t>
                      </a:r>
                      <a:endParaRPr sz="1400">
                        <a:latin typeface="Open Sans"/>
                        <a:ea typeface="Open Sans"/>
                        <a:cs typeface="Open Sans"/>
                        <a:sym typeface="Open Sans"/>
                      </a:endParaRPr>
                    </a:p>
                  </a:txBody>
                  <a:tcPr marL="91450" marR="91450" marT="45725" marB="45725" anchor="ctr"/>
                </a:tc>
                <a:extLst>
                  <a:ext uri="{0D108BD9-81ED-4DB2-BD59-A6C34878D82A}">
                    <a16:rowId xmlns:a16="http://schemas.microsoft.com/office/drawing/2014/main" val="10004"/>
                  </a:ext>
                </a:extLst>
              </a:tr>
            </a:tbl>
          </a:graphicData>
        </a:graphic>
      </p:graphicFrame>
      <p:sp>
        <p:nvSpPr>
          <p:cNvPr id="657" name="Google Shape;657;p46"/>
          <p:cNvSpPr txBox="1"/>
          <p:nvPr/>
        </p:nvSpPr>
        <p:spPr>
          <a:xfrm>
            <a:off x="273212" y="1983045"/>
            <a:ext cx="5944800" cy="303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solidFill>
                  <a:srgbClr val="0070C0"/>
                </a:solidFill>
                <a:latin typeface="Open Sans"/>
                <a:ea typeface="Open Sans"/>
                <a:cs typeface="Open Sans"/>
                <a:sym typeface="Open Sans"/>
              </a:rPr>
              <a:t>Comparaison de différents procédés de transformation de l'alcool</a:t>
            </a:r>
            <a:endParaRPr>
              <a:solidFill>
                <a:srgbClr val="0070C0"/>
              </a:solidFill>
              <a:latin typeface="Open Sans"/>
              <a:ea typeface="Open Sans"/>
              <a:cs typeface="Open Sans"/>
              <a:sym typeface="Open Sans"/>
            </a:endParaRPr>
          </a:p>
        </p:txBody>
      </p:sp>
      <p:sp>
        <p:nvSpPr>
          <p:cNvPr id="658" name="Google Shape;658;p46"/>
          <p:cNvSpPr txBox="1"/>
          <p:nvPr/>
        </p:nvSpPr>
        <p:spPr>
          <a:xfrm>
            <a:off x="1610043" y="5888037"/>
            <a:ext cx="4580400" cy="1323600"/>
          </a:xfrm>
          <a:prstGeom prst="rect">
            <a:avLst/>
          </a:prstGeom>
          <a:noFill/>
          <a:ln>
            <a:noFill/>
          </a:ln>
        </p:spPr>
        <p:txBody>
          <a:bodyPr spcFirstLastPara="1" wrap="square" lIns="91425" tIns="45700" rIns="91425" bIns="45700" anchor="t" anchorCtr="0">
            <a:spAutoFit/>
          </a:bodyPr>
          <a:lstStyle/>
          <a:p>
            <a:pPr marL="342900" marR="0" lvl="0" indent="-336550" algn="l" rtl="0">
              <a:spcBef>
                <a:spcPts val="0"/>
              </a:spcBef>
              <a:spcAft>
                <a:spcPts val="0"/>
              </a:spcAft>
              <a:buClr>
                <a:srgbClr val="0070C0"/>
              </a:buClr>
              <a:buSzPts val="1500"/>
              <a:buFont typeface="Noto Sans Symbols"/>
              <a:buChar char="■"/>
            </a:pPr>
            <a:r>
              <a:rPr lang="en-US" sz="1500">
                <a:solidFill>
                  <a:srgbClr val="0070C0"/>
                </a:solidFill>
                <a:latin typeface="Open Sans"/>
                <a:ea typeface="Open Sans"/>
                <a:cs typeface="Open Sans"/>
                <a:sym typeface="Open Sans"/>
              </a:rPr>
              <a:t>Efficacité accrue de la conversion de l'alcool</a:t>
            </a:r>
            <a:endParaRPr sz="1500">
              <a:solidFill>
                <a:srgbClr val="0070C0"/>
              </a:solidFill>
              <a:latin typeface="Open Sans"/>
              <a:ea typeface="Open Sans"/>
              <a:cs typeface="Open Sans"/>
              <a:sym typeface="Open Sans"/>
            </a:endParaRPr>
          </a:p>
          <a:p>
            <a:pPr marL="342900" marR="0" lvl="0" indent="-336550" algn="l" rtl="0">
              <a:spcBef>
                <a:spcPts val="0"/>
              </a:spcBef>
              <a:spcAft>
                <a:spcPts val="0"/>
              </a:spcAft>
              <a:buClr>
                <a:srgbClr val="0070C0"/>
              </a:buClr>
              <a:buSzPts val="1500"/>
              <a:buFont typeface="Noto Sans Symbols"/>
              <a:buChar char="■"/>
            </a:pPr>
            <a:r>
              <a:rPr lang="en-US" sz="1500">
                <a:solidFill>
                  <a:srgbClr val="0070C0"/>
                </a:solidFill>
                <a:latin typeface="Open Sans"/>
                <a:ea typeface="Open Sans"/>
                <a:cs typeface="Open Sans"/>
                <a:sym typeface="Open Sans"/>
              </a:rPr>
              <a:t> Cellulose, etc. comme matière première principale</a:t>
            </a:r>
            <a:endParaRPr sz="1500">
              <a:solidFill>
                <a:srgbClr val="0070C0"/>
              </a:solidFill>
              <a:latin typeface="Open Sans"/>
              <a:ea typeface="Open Sans"/>
              <a:cs typeface="Open Sans"/>
              <a:sym typeface="Open Sans"/>
            </a:endParaRPr>
          </a:p>
          <a:p>
            <a:pPr marL="342900" marR="0" lvl="0" indent="-336550" algn="l" rtl="0">
              <a:spcBef>
                <a:spcPts val="0"/>
              </a:spcBef>
              <a:spcAft>
                <a:spcPts val="0"/>
              </a:spcAft>
              <a:buClr>
                <a:srgbClr val="0070C0"/>
              </a:buClr>
              <a:buSzPts val="1500"/>
              <a:buFont typeface="Noto Sans Symbols"/>
              <a:buChar char="■"/>
            </a:pPr>
            <a:r>
              <a:rPr lang="en-US" sz="1500">
                <a:solidFill>
                  <a:srgbClr val="0070C0"/>
                </a:solidFill>
                <a:latin typeface="Open Sans"/>
                <a:ea typeface="Open Sans"/>
                <a:cs typeface="Open Sans"/>
                <a:sym typeface="Open Sans"/>
              </a:rPr>
              <a:t> Technologie de recyclage des déchets</a:t>
            </a:r>
            <a:endParaRPr sz="1500">
              <a:solidFill>
                <a:srgbClr val="0070C0"/>
              </a:solidFill>
              <a:latin typeface="Open Sans"/>
              <a:ea typeface="Open Sans"/>
              <a:cs typeface="Open Sans"/>
              <a:sym typeface="Open Sans"/>
            </a:endParaRPr>
          </a:p>
          <a:p>
            <a:pPr marL="342900" marR="0" lvl="0" indent="-215900" algn="l" rtl="0">
              <a:spcBef>
                <a:spcPts val="0"/>
              </a:spcBef>
              <a:spcAft>
                <a:spcPts val="0"/>
              </a:spcAft>
              <a:buClr>
                <a:schemeClr val="dk1"/>
              </a:buClr>
              <a:buSzPts val="2000"/>
              <a:buFont typeface="Noto Sans Symbols"/>
              <a:buNone/>
            </a:pPr>
            <a:endParaRPr sz="2000">
              <a:solidFill>
                <a:srgbClr val="0070C0"/>
              </a:solidFill>
              <a:latin typeface="Open Sans"/>
              <a:ea typeface="Open Sans"/>
              <a:cs typeface="Open Sans"/>
              <a:sym typeface="Open Sans"/>
            </a:endParaRPr>
          </a:p>
        </p:txBody>
      </p:sp>
      <p:sp>
        <p:nvSpPr>
          <p:cNvPr id="659" name="Google Shape;659;p46"/>
          <p:cNvSpPr/>
          <p:nvPr/>
        </p:nvSpPr>
        <p:spPr>
          <a:xfrm>
            <a:off x="188366" y="6211887"/>
            <a:ext cx="1397635" cy="36004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u="sng">
                <a:solidFill>
                  <a:srgbClr val="0070C0"/>
                </a:solidFill>
                <a:latin typeface="Open Sans"/>
                <a:ea typeface="Open Sans"/>
                <a:cs typeface="Open Sans"/>
                <a:sym typeface="Open Sans"/>
              </a:rPr>
              <a:t>Techniques de réduction des pertes</a:t>
            </a:r>
            <a:endParaRPr sz="1600" b="1" u="sng">
              <a:solidFill>
                <a:srgbClr val="0070C0"/>
              </a:solidFill>
              <a:latin typeface="Open Sans"/>
              <a:ea typeface="Open Sans"/>
              <a:cs typeface="Open Sans"/>
              <a:sym typeface="Open Sans"/>
            </a:endParaRPr>
          </a:p>
        </p:txBody>
      </p:sp>
      <p:sp>
        <p:nvSpPr>
          <p:cNvPr id="660" name="Google Shape;660;p46"/>
          <p:cNvSpPr txBox="1">
            <a:spLocks noGrp="1"/>
          </p:cNvSpPr>
          <p:nvPr>
            <p:ph type="title"/>
          </p:nvPr>
        </p:nvSpPr>
        <p:spPr>
          <a:xfrm>
            <a:off x="188376" y="778295"/>
            <a:ext cx="10808100" cy="562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000"/>
              <a:buFont typeface="Open Sans"/>
              <a:buNone/>
            </a:pPr>
            <a:r>
              <a:rPr lang="en-US" sz="3000" b="1">
                <a:solidFill>
                  <a:schemeClr val="accent1"/>
                </a:solidFill>
                <a:latin typeface="Open Sans"/>
                <a:ea typeface="Open Sans"/>
                <a:cs typeface="Open Sans"/>
                <a:sym typeface="Open Sans"/>
              </a:rPr>
              <a:t>Technologies de transformation</a:t>
            </a:r>
            <a:endParaRPr sz="3000" b="1">
              <a:solidFill>
                <a:srgbClr val="0070C0"/>
              </a:solidFill>
              <a:latin typeface="Open Sans"/>
              <a:ea typeface="Open Sans"/>
              <a:cs typeface="Open Sans"/>
              <a:sym typeface="Open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pic>
        <p:nvPicPr>
          <p:cNvPr id="665" name="Google Shape;665;p47"/>
          <p:cNvPicPr preferRelativeResize="0"/>
          <p:nvPr/>
        </p:nvPicPr>
        <p:blipFill rotWithShape="1">
          <a:blip r:embed="rId3">
            <a:alphaModFix/>
          </a:blip>
          <a:srcRect/>
          <a:stretch/>
        </p:blipFill>
        <p:spPr>
          <a:xfrm>
            <a:off x="0" y="-75134"/>
            <a:ext cx="12192000" cy="853440"/>
          </a:xfrm>
          <a:prstGeom prst="rect">
            <a:avLst/>
          </a:prstGeom>
          <a:noFill/>
          <a:ln>
            <a:noFill/>
          </a:ln>
        </p:spPr>
      </p:pic>
      <p:cxnSp>
        <p:nvCxnSpPr>
          <p:cNvPr id="666" name="Google Shape;666;p47"/>
          <p:cNvCxnSpPr/>
          <p:nvPr/>
        </p:nvCxnSpPr>
        <p:spPr>
          <a:xfrm rot="10800000" flipH="1">
            <a:off x="168275" y="1318986"/>
            <a:ext cx="11125200" cy="50800"/>
          </a:xfrm>
          <a:prstGeom prst="straightConnector1">
            <a:avLst/>
          </a:prstGeom>
          <a:noFill/>
          <a:ln w="63500" cap="flat" cmpd="thinThick">
            <a:solidFill>
              <a:schemeClr val="accent2"/>
            </a:solidFill>
            <a:prstDash val="solid"/>
            <a:miter lim="800000"/>
            <a:headEnd type="none" w="sm" len="sm"/>
            <a:tailEnd type="none" w="sm" len="sm"/>
          </a:ln>
        </p:spPr>
      </p:cxnSp>
      <p:sp>
        <p:nvSpPr>
          <p:cNvPr id="667" name="Google Shape;667;p47"/>
          <p:cNvSpPr txBox="1"/>
          <p:nvPr/>
        </p:nvSpPr>
        <p:spPr>
          <a:xfrm>
            <a:off x="159127" y="1435900"/>
            <a:ext cx="5642700" cy="5829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60000"/>
              </a:lnSpc>
              <a:spcBef>
                <a:spcPts val="0"/>
              </a:spcBef>
              <a:spcAft>
                <a:spcPts val="0"/>
              </a:spcAft>
              <a:buClr>
                <a:srgbClr val="0070C0"/>
              </a:buClr>
              <a:buSzPts val="2000"/>
              <a:buFont typeface="Noto Sans Symbols"/>
              <a:buChar char="◆"/>
            </a:pPr>
            <a:r>
              <a:rPr lang="en-US" sz="2000" b="1">
                <a:solidFill>
                  <a:srgbClr val="0070C0"/>
                </a:solidFill>
                <a:latin typeface="Open Sans"/>
                <a:ea typeface="Open Sans"/>
                <a:cs typeface="Open Sans"/>
                <a:sym typeface="Open Sans"/>
              </a:rPr>
              <a:t>Transformation de la poudre de manioc </a:t>
            </a:r>
            <a:endParaRPr sz="2000" b="1">
              <a:solidFill>
                <a:srgbClr val="0070C0"/>
              </a:solidFill>
              <a:latin typeface="Open Sans"/>
              <a:ea typeface="Open Sans"/>
              <a:cs typeface="Open Sans"/>
              <a:sym typeface="Open Sans"/>
            </a:endParaRPr>
          </a:p>
        </p:txBody>
      </p:sp>
      <p:sp>
        <p:nvSpPr>
          <p:cNvPr id="668" name="Google Shape;668;p47"/>
          <p:cNvSpPr/>
          <p:nvPr/>
        </p:nvSpPr>
        <p:spPr>
          <a:xfrm>
            <a:off x="220998" y="1890027"/>
            <a:ext cx="11773535" cy="400110"/>
          </a:xfrm>
          <a:prstGeom prst="rect">
            <a:avLst/>
          </a:prstGeom>
          <a:noFill/>
          <a:ln>
            <a:noFill/>
          </a:ln>
        </p:spPr>
        <p:txBody>
          <a:bodyPr spcFirstLastPara="1" wrap="square" lIns="91425" tIns="45700" rIns="91425" bIns="45700" anchor="t" anchorCtr="0">
            <a:noAutofit/>
          </a:bodyPr>
          <a:lstStyle/>
          <a:p>
            <a:pPr marL="0" marR="0" lvl="0" indent="-127000" algn="l" rtl="0">
              <a:spcBef>
                <a:spcPts val="0"/>
              </a:spcBef>
              <a:spcAft>
                <a:spcPts val="0"/>
              </a:spcAft>
              <a:buClr>
                <a:srgbClr val="0070C0"/>
              </a:buClr>
              <a:buSzPts val="2000"/>
              <a:buFont typeface="Noto Sans Symbols"/>
              <a:buChar char="■"/>
            </a:pPr>
            <a:r>
              <a:rPr lang="en-US" sz="2000">
                <a:solidFill>
                  <a:srgbClr val="0070C0"/>
                </a:solidFill>
                <a:latin typeface="Open Sans"/>
                <a:ea typeface="Open Sans"/>
                <a:cs typeface="Open Sans"/>
                <a:sym typeface="Open Sans"/>
              </a:rPr>
              <a:t> Transformation à sec légère et simplifiée et transformation à processus humide industrialisée.</a:t>
            </a:r>
            <a:endParaRPr sz="2000">
              <a:solidFill>
                <a:srgbClr val="0070C0"/>
              </a:solidFill>
              <a:latin typeface="Open Sans"/>
              <a:ea typeface="Open Sans"/>
              <a:cs typeface="Open Sans"/>
              <a:sym typeface="Open Sans"/>
            </a:endParaRPr>
          </a:p>
          <a:p>
            <a:pPr marL="0" marR="0" lvl="0" indent="-127000" algn="l" rtl="0">
              <a:spcBef>
                <a:spcPts val="0"/>
              </a:spcBef>
              <a:spcAft>
                <a:spcPts val="0"/>
              </a:spcAft>
              <a:buClr>
                <a:srgbClr val="0070C0"/>
              </a:buClr>
              <a:buSzPts val="2000"/>
              <a:buFont typeface="Open Sans"/>
              <a:buChar char="■"/>
            </a:pPr>
            <a:endParaRPr sz="2000">
              <a:solidFill>
                <a:srgbClr val="0070C0"/>
              </a:solidFill>
              <a:latin typeface="Open Sans"/>
              <a:ea typeface="Open Sans"/>
              <a:cs typeface="Open Sans"/>
              <a:sym typeface="Open Sans"/>
            </a:endParaRPr>
          </a:p>
        </p:txBody>
      </p:sp>
      <p:grpSp>
        <p:nvGrpSpPr>
          <p:cNvPr id="669" name="Google Shape;669;p47"/>
          <p:cNvGrpSpPr/>
          <p:nvPr/>
        </p:nvGrpSpPr>
        <p:grpSpPr>
          <a:xfrm>
            <a:off x="354312" y="2778125"/>
            <a:ext cx="5490396" cy="3167986"/>
            <a:chOff x="587" y="4375"/>
            <a:chExt cx="9503" cy="4989"/>
          </a:xfrm>
        </p:grpSpPr>
        <p:pic>
          <p:nvPicPr>
            <p:cNvPr id="670" name="Google Shape;670;p47"/>
            <p:cNvPicPr preferRelativeResize="0"/>
            <p:nvPr/>
          </p:nvPicPr>
          <p:blipFill rotWithShape="1">
            <a:blip r:embed="rId4">
              <a:alphaModFix/>
            </a:blip>
            <a:srcRect/>
            <a:stretch/>
          </p:blipFill>
          <p:spPr>
            <a:xfrm>
              <a:off x="587" y="4375"/>
              <a:ext cx="9306" cy="4989"/>
            </a:xfrm>
            <a:prstGeom prst="rect">
              <a:avLst/>
            </a:prstGeom>
            <a:noFill/>
            <a:ln>
              <a:noFill/>
            </a:ln>
          </p:spPr>
        </p:pic>
        <p:sp>
          <p:nvSpPr>
            <p:cNvPr id="671" name="Google Shape;671;p47"/>
            <p:cNvSpPr txBox="1"/>
            <p:nvPr/>
          </p:nvSpPr>
          <p:spPr>
            <a:xfrm>
              <a:off x="685" y="5882"/>
              <a:ext cx="1800" cy="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0070C0"/>
                  </a:solidFill>
                  <a:highlight>
                    <a:srgbClr val="FFFF00"/>
                  </a:highlight>
                  <a:latin typeface="Open Sans"/>
                  <a:ea typeface="Open Sans"/>
                  <a:cs typeface="Open Sans"/>
                  <a:sym typeface="Open Sans"/>
                </a:rPr>
                <a:t>matières premières </a:t>
              </a:r>
              <a:endParaRPr sz="1200">
                <a:solidFill>
                  <a:srgbClr val="0070C0"/>
                </a:solidFill>
                <a:highlight>
                  <a:srgbClr val="FFFF00"/>
                </a:highlight>
                <a:latin typeface="Open Sans"/>
                <a:ea typeface="Open Sans"/>
                <a:cs typeface="Open Sans"/>
                <a:sym typeface="Open Sans"/>
              </a:endParaRPr>
            </a:p>
          </p:txBody>
        </p:sp>
        <p:sp>
          <p:nvSpPr>
            <p:cNvPr id="672" name="Google Shape;672;p47"/>
            <p:cNvSpPr txBox="1"/>
            <p:nvPr/>
          </p:nvSpPr>
          <p:spPr>
            <a:xfrm>
              <a:off x="3009" y="6006"/>
              <a:ext cx="3000" cy="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0070C0"/>
                  </a:solidFill>
                  <a:highlight>
                    <a:srgbClr val="FFFF00"/>
                  </a:highlight>
                  <a:latin typeface="Open Sans"/>
                  <a:ea typeface="Open Sans"/>
                  <a:cs typeface="Open Sans"/>
                  <a:sym typeface="Open Sans"/>
                </a:rPr>
                <a:t>nettoyage/épluchage</a:t>
              </a:r>
              <a:endParaRPr sz="1200">
                <a:solidFill>
                  <a:srgbClr val="0070C0"/>
                </a:solidFill>
                <a:highlight>
                  <a:srgbClr val="FFFF00"/>
                </a:highlight>
                <a:latin typeface="Open Sans"/>
                <a:ea typeface="Open Sans"/>
                <a:cs typeface="Open Sans"/>
                <a:sym typeface="Open Sans"/>
              </a:endParaRPr>
            </a:p>
          </p:txBody>
        </p:sp>
        <p:sp>
          <p:nvSpPr>
            <p:cNvPr id="673" name="Google Shape;673;p47"/>
            <p:cNvSpPr txBox="1"/>
            <p:nvPr/>
          </p:nvSpPr>
          <p:spPr>
            <a:xfrm>
              <a:off x="5662" y="5882"/>
              <a:ext cx="2100" cy="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0070C0"/>
                  </a:solidFill>
                  <a:highlight>
                    <a:srgbClr val="FFFF00"/>
                  </a:highlight>
                  <a:latin typeface="Open Sans"/>
                  <a:ea typeface="Open Sans"/>
                  <a:cs typeface="Open Sans"/>
                  <a:sym typeface="Open Sans"/>
                </a:rPr>
                <a:t>dégraissage </a:t>
              </a:r>
              <a:endParaRPr sz="1200">
                <a:solidFill>
                  <a:srgbClr val="0070C0"/>
                </a:solidFill>
                <a:highlight>
                  <a:srgbClr val="FFFF00"/>
                </a:highlight>
                <a:latin typeface="Open Sans"/>
                <a:ea typeface="Open Sans"/>
                <a:cs typeface="Open Sans"/>
                <a:sym typeface="Open Sans"/>
              </a:endParaRPr>
            </a:p>
          </p:txBody>
        </p:sp>
        <p:sp>
          <p:nvSpPr>
            <p:cNvPr id="674" name="Google Shape;674;p47"/>
            <p:cNvSpPr txBox="1"/>
            <p:nvPr/>
          </p:nvSpPr>
          <p:spPr>
            <a:xfrm>
              <a:off x="7880" y="5945"/>
              <a:ext cx="2032" cy="4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0070C0"/>
                  </a:solidFill>
                  <a:highlight>
                    <a:srgbClr val="FFFF00"/>
                  </a:highlight>
                  <a:latin typeface="Open Sans"/>
                  <a:ea typeface="Open Sans"/>
                  <a:cs typeface="Open Sans"/>
                  <a:sym typeface="Open Sans"/>
                </a:rPr>
                <a:t>segmentation</a:t>
              </a:r>
              <a:endParaRPr sz="1200">
                <a:solidFill>
                  <a:srgbClr val="0070C0"/>
                </a:solidFill>
                <a:highlight>
                  <a:srgbClr val="FFFF00"/>
                </a:highlight>
                <a:latin typeface="Open Sans"/>
                <a:ea typeface="Open Sans"/>
                <a:cs typeface="Open Sans"/>
                <a:sym typeface="Open Sans"/>
              </a:endParaRPr>
            </a:p>
          </p:txBody>
        </p:sp>
        <p:sp>
          <p:nvSpPr>
            <p:cNvPr id="675" name="Google Shape;675;p47"/>
            <p:cNvSpPr txBox="1"/>
            <p:nvPr/>
          </p:nvSpPr>
          <p:spPr>
            <a:xfrm>
              <a:off x="8590" y="8790"/>
              <a:ext cx="1500" cy="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0070C0"/>
                  </a:solidFill>
                  <a:highlight>
                    <a:srgbClr val="FFFF00"/>
                  </a:highlight>
                  <a:latin typeface="Open Sans"/>
                  <a:ea typeface="Open Sans"/>
                  <a:cs typeface="Open Sans"/>
                  <a:sym typeface="Open Sans"/>
                </a:rPr>
                <a:t>séchage</a:t>
              </a:r>
              <a:endParaRPr sz="1200">
                <a:solidFill>
                  <a:srgbClr val="0070C0"/>
                </a:solidFill>
                <a:highlight>
                  <a:srgbClr val="FFFF00"/>
                </a:highlight>
                <a:latin typeface="Open Sans"/>
                <a:ea typeface="Open Sans"/>
                <a:cs typeface="Open Sans"/>
                <a:sym typeface="Open Sans"/>
              </a:endParaRPr>
            </a:p>
          </p:txBody>
        </p:sp>
        <p:sp>
          <p:nvSpPr>
            <p:cNvPr id="676" name="Google Shape;676;p47"/>
            <p:cNvSpPr txBox="1"/>
            <p:nvPr/>
          </p:nvSpPr>
          <p:spPr>
            <a:xfrm>
              <a:off x="6487" y="8821"/>
              <a:ext cx="2400" cy="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0070C0"/>
                  </a:solidFill>
                  <a:highlight>
                    <a:srgbClr val="FFFF00"/>
                  </a:highlight>
                  <a:latin typeface="Open Sans"/>
                  <a:ea typeface="Open Sans"/>
                  <a:cs typeface="Open Sans"/>
                  <a:sym typeface="Open Sans"/>
                </a:rPr>
                <a:t>écrasement</a:t>
              </a:r>
              <a:endParaRPr sz="1200">
                <a:solidFill>
                  <a:srgbClr val="0070C0"/>
                </a:solidFill>
                <a:highlight>
                  <a:srgbClr val="FFFF00"/>
                </a:highlight>
                <a:latin typeface="Open Sans"/>
                <a:ea typeface="Open Sans"/>
                <a:cs typeface="Open Sans"/>
                <a:sym typeface="Open Sans"/>
              </a:endParaRPr>
            </a:p>
          </p:txBody>
        </p:sp>
        <p:sp>
          <p:nvSpPr>
            <p:cNvPr id="677" name="Google Shape;677;p47"/>
            <p:cNvSpPr txBox="1"/>
            <p:nvPr/>
          </p:nvSpPr>
          <p:spPr>
            <a:xfrm>
              <a:off x="4700" y="8850"/>
              <a:ext cx="1500" cy="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0070C0"/>
                  </a:solidFill>
                  <a:highlight>
                    <a:srgbClr val="FFFF00"/>
                  </a:highlight>
                  <a:latin typeface="Open Sans"/>
                  <a:ea typeface="Open Sans"/>
                  <a:cs typeface="Open Sans"/>
                  <a:sym typeface="Open Sans"/>
                </a:rPr>
                <a:t>criblage</a:t>
              </a:r>
              <a:endParaRPr sz="1200">
                <a:solidFill>
                  <a:srgbClr val="0070C0"/>
                </a:solidFill>
                <a:highlight>
                  <a:srgbClr val="FFFF00"/>
                </a:highlight>
                <a:latin typeface="Open Sans"/>
                <a:ea typeface="Open Sans"/>
                <a:cs typeface="Open Sans"/>
                <a:sym typeface="Open Sans"/>
              </a:endParaRPr>
            </a:p>
          </p:txBody>
        </p:sp>
        <p:sp>
          <p:nvSpPr>
            <p:cNvPr id="678" name="Google Shape;678;p47"/>
            <p:cNvSpPr txBox="1"/>
            <p:nvPr/>
          </p:nvSpPr>
          <p:spPr>
            <a:xfrm>
              <a:off x="3136" y="8837"/>
              <a:ext cx="1800" cy="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0070C0"/>
                  </a:solidFill>
                  <a:highlight>
                    <a:srgbClr val="FFFF00"/>
                  </a:highlight>
                  <a:latin typeface="Open Sans"/>
                  <a:ea typeface="Open Sans"/>
                  <a:cs typeface="Open Sans"/>
                  <a:sym typeface="Open Sans"/>
                </a:rPr>
                <a:t>emballage</a:t>
              </a:r>
              <a:endParaRPr sz="1200">
                <a:solidFill>
                  <a:srgbClr val="0070C0"/>
                </a:solidFill>
                <a:highlight>
                  <a:srgbClr val="FFFF00"/>
                </a:highlight>
                <a:latin typeface="Open Sans"/>
                <a:ea typeface="Open Sans"/>
                <a:cs typeface="Open Sans"/>
                <a:sym typeface="Open Sans"/>
              </a:endParaRPr>
            </a:p>
          </p:txBody>
        </p:sp>
        <p:sp>
          <p:nvSpPr>
            <p:cNvPr id="679" name="Google Shape;679;p47"/>
            <p:cNvSpPr txBox="1"/>
            <p:nvPr/>
          </p:nvSpPr>
          <p:spPr>
            <a:xfrm>
              <a:off x="865" y="8096"/>
              <a:ext cx="1500" cy="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0070C0"/>
                  </a:solidFill>
                  <a:highlight>
                    <a:srgbClr val="FFFF00"/>
                  </a:highlight>
                  <a:latin typeface="Open Sans"/>
                  <a:ea typeface="Open Sans"/>
                  <a:cs typeface="Open Sans"/>
                  <a:sym typeface="Open Sans"/>
                </a:rPr>
                <a:t>produits</a:t>
              </a:r>
              <a:endParaRPr sz="1200">
                <a:solidFill>
                  <a:srgbClr val="0070C0"/>
                </a:solidFill>
                <a:highlight>
                  <a:srgbClr val="FFFF00"/>
                </a:highlight>
                <a:latin typeface="Open Sans"/>
                <a:ea typeface="Open Sans"/>
                <a:cs typeface="Open Sans"/>
                <a:sym typeface="Open Sans"/>
              </a:endParaRPr>
            </a:p>
          </p:txBody>
        </p:sp>
      </p:grpSp>
      <p:sp>
        <p:nvSpPr>
          <p:cNvPr id="680" name="Google Shape;680;p47"/>
          <p:cNvSpPr txBox="1"/>
          <p:nvPr/>
        </p:nvSpPr>
        <p:spPr>
          <a:xfrm>
            <a:off x="1528473" y="5954663"/>
            <a:ext cx="4273500" cy="515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b="1">
                <a:solidFill>
                  <a:srgbClr val="0070C0"/>
                </a:solidFill>
                <a:latin typeface="Open Sans"/>
                <a:ea typeface="Open Sans"/>
                <a:cs typeface="Open Sans"/>
                <a:sym typeface="Open Sans"/>
              </a:rPr>
              <a:t>Technologie de transformation à sec de la poudre de manioc</a:t>
            </a:r>
            <a:endParaRPr sz="1400" b="1">
              <a:solidFill>
                <a:srgbClr val="0070C0"/>
              </a:solidFill>
              <a:latin typeface="Open Sans"/>
              <a:ea typeface="Open Sans"/>
              <a:cs typeface="Open Sans"/>
              <a:sym typeface="Open Sans"/>
            </a:endParaRPr>
          </a:p>
        </p:txBody>
      </p:sp>
      <p:grpSp>
        <p:nvGrpSpPr>
          <p:cNvPr id="681" name="Google Shape;681;p47"/>
          <p:cNvGrpSpPr/>
          <p:nvPr/>
        </p:nvGrpSpPr>
        <p:grpSpPr>
          <a:xfrm>
            <a:off x="5678180" y="2574064"/>
            <a:ext cx="6351518" cy="3864489"/>
            <a:chOff x="276" y="3175"/>
            <a:chExt cx="10410" cy="4895"/>
          </a:xfrm>
        </p:grpSpPr>
        <p:pic>
          <p:nvPicPr>
            <p:cNvPr id="682" name="Google Shape;682;p47"/>
            <p:cNvPicPr preferRelativeResize="0"/>
            <p:nvPr/>
          </p:nvPicPr>
          <p:blipFill rotWithShape="1">
            <a:blip r:embed="rId5">
              <a:alphaModFix/>
            </a:blip>
            <a:srcRect/>
            <a:stretch/>
          </p:blipFill>
          <p:spPr>
            <a:xfrm>
              <a:off x="290" y="3175"/>
              <a:ext cx="10396" cy="4895"/>
            </a:xfrm>
            <a:prstGeom prst="rect">
              <a:avLst/>
            </a:prstGeom>
            <a:noFill/>
            <a:ln>
              <a:noFill/>
            </a:ln>
          </p:spPr>
        </p:pic>
        <p:sp>
          <p:nvSpPr>
            <p:cNvPr id="683" name="Google Shape;683;p47"/>
            <p:cNvSpPr txBox="1"/>
            <p:nvPr/>
          </p:nvSpPr>
          <p:spPr>
            <a:xfrm>
              <a:off x="276" y="3466"/>
              <a:ext cx="7054" cy="46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800" b="1">
                <a:solidFill>
                  <a:srgbClr val="0070C0"/>
                </a:solidFill>
                <a:latin typeface="Open Sans"/>
                <a:ea typeface="Open Sans"/>
                <a:cs typeface="Open Sans"/>
                <a:sym typeface="Open Sans"/>
              </a:endParaRPr>
            </a:p>
          </p:txBody>
        </p:sp>
      </p:grpSp>
      <p:sp>
        <p:nvSpPr>
          <p:cNvPr id="684" name="Google Shape;684;p47"/>
          <p:cNvSpPr txBox="1"/>
          <p:nvPr/>
        </p:nvSpPr>
        <p:spPr>
          <a:xfrm>
            <a:off x="6107765" y="2737571"/>
            <a:ext cx="61593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70C0"/>
                </a:solidFill>
                <a:latin typeface="Open Sans"/>
                <a:ea typeface="Open Sans"/>
                <a:cs typeface="Open Sans"/>
                <a:sym typeface="Open Sans"/>
              </a:rPr>
              <a:t>Feuille de route de la transformation à processus humide de la poudre de manioc</a:t>
            </a:r>
            <a:endParaRPr/>
          </a:p>
        </p:txBody>
      </p:sp>
      <p:sp>
        <p:nvSpPr>
          <p:cNvPr id="685" name="Google Shape;685;p47"/>
          <p:cNvSpPr txBox="1">
            <a:spLocks noGrp="1"/>
          </p:cNvSpPr>
          <p:nvPr>
            <p:ph type="title"/>
          </p:nvPr>
        </p:nvSpPr>
        <p:spPr>
          <a:xfrm>
            <a:off x="191451" y="743545"/>
            <a:ext cx="10808203" cy="5620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000"/>
              <a:buFont typeface="Open Sans"/>
              <a:buNone/>
            </a:pPr>
            <a:r>
              <a:rPr lang="en-US" sz="3000" b="1">
                <a:solidFill>
                  <a:schemeClr val="accent1"/>
                </a:solidFill>
                <a:latin typeface="Open Sans"/>
                <a:ea typeface="Open Sans"/>
                <a:cs typeface="Open Sans"/>
                <a:sym typeface="Open Sans"/>
              </a:rPr>
              <a:t>Technologies de transformation</a:t>
            </a:r>
            <a:endParaRPr sz="3000" b="1">
              <a:solidFill>
                <a:srgbClr val="0070C0"/>
              </a:solidFill>
              <a:latin typeface="Open Sans"/>
              <a:ea typeface="Open Sans"/>
              <a:cs typeface="Open Sans"/>
              <a:sym typeface="Open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48"/>
          <p:cNvSpPr/>
          <p:nvPr/>
        </p:nvSpPr>
        <p:spPr>
          <a:xfrm>
            <a:off x="4764067" y="4119367"/>
            <a:ext cx="3392700" cy="214800"/>
          </a:xfrm>
          <a:prstGeom prst="rect">
            <a:avLst/>
          </a:prstGeom>
          <a:noFill/>
          <a:ln>
            <a:noFill/>
          </a:ln>
        </p:spPr>
        <p:txBody>
          <a:bodyPr spcFirstLastPara="1" wrap="square" lIns="91400" tIns="45700" rIns="91400" bIns="45700" anchor="t" anchorCtr="0">
            <a:noAutofit/>
          </a:bodyPr>
          <a:lstStyle/>
          <a:p>
            <a:pPr marL="0" marR="0" lvl="0" indent="0" algn="l" rtl="0">
              <a:lnSpc>
                <a:spcPct val="150000"/>
              </a:lnSpc>
              <a:spcBef>
                <a:spcPts val="0"/>
              </a:spcBef>
              <a:spcAft>
                <a:spcPts val="0"/>
              </a:spcAft>
              <a:buNone/>
            </a:pPr>
            <a:r>
              <a:rPr lang="en-US" sz="2800" b="1" dirty="0">
                <a:solidFill>
                  <a:schemeClr val="accent2"/>
                </a:solidFill>
                <a:latin typeface="Open Sans"/>
                <a:ea typeface="Open Sans"/>
                <a:cs typeface="Open Sans"/>
                <a:sym typeface="Open Sans"/>
              </a:rPr>
              <a:t>Perspectives </a:t>
            </a:r>
            <a:endParaRPr dirty="0"/>
          </a:p>
        </p:txBody>
      </p:sp>
      <p:sp>
        <p:nvSpPr>
          <p:cNvPr id="692" name="Google Shape;692;p48"/>
          <p:cNvSpPr/>
          <p:nvPr/>
        </p:nvSpPr>
        <p:spPr>
          <a:xfrm>
            <a:off x="6198295" y="3096691"/>
            <a:ext cx="942567" cy="942567"/>
          </a:xfrm>
          <a:prstGeom prst="ellipse">
            <a:avLst/>
          </a:prstGeom>
          <a:gradFill>
            <a:gsLst>
              <a:gs pos="0">
                <a:schemeClr val="lt1"/>
              </a:gs>
              <a:gs pos="36000">
                <a:schemeClr val="lt1"/>
              </a:gs>
              <a:gs pos="100000">
                <a:srgbClr val="C7C7C7"/>
              </a:gs>
            </a:gsLst>
            <a:lin ang="13500000" scaled="0"/>
          </a:gradFill>
          <a:ln w="19050" cap="flat" cmpd="sng">
            <a:solidFill>
              <a:schemeClr val="lt1"/>
            </a:solidFill>
            <a:prstDash val="solid"/>
            <a:miter lim="800000"/>
            <a:headEnd type="none" w="sm" len="sm"/>
            <a:tailEnd type="none" w="sm" len="sm"/>
          </a:ln>
          <a:effectLst>
            <a:outerShdw blurRad="419100" dist="571500" dir="2700000" sx="90000" sy="90000" algn="tl" rotWithShape="0">
              <a:srgbClr val="7F7F7F">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Open Sans"/>
              <a:ea typeface="Open Sans"/>
              <a:cs typeface="Open Sans"/>
              <a:sym typeface="Open Sans"/>
            </a:endParaRPr>
          </a:p>
        </p:txBody>
      </p:sp>
      <p:sp>
        <p:nvSpPr>
          <p:cNvPr id="693" name="Google Shape;693;p48"/>
          <p:cNvSpPr/>
          <p:nvPr/>
        </p:nvSpPr>
        <p:spPr>
          <a:xfrm>
            <a:off x="7140897" y="2124447"/>
            <a:ext cx="214874" cy="214874"/>
          </a:xfrm>
          <a:prstGeom prst="ellipse">
            <a:avLst/>
          </a:prstGeom>
          <a:gradFill>
            <a:gsLst>
              <a:gs pos="0">
                <a:schemeClr val="lt1"/>
              </a:gs>
              <a:gs pos="36000">
                <a:schemeClr val="lt1"/>
              </a:gs>
              <a:gs pos="100000">
                <a:srgbClr val="C7C7C7"/>
              </a:gs>
            </a:gsLst>
            <a:lin ang="13500000" scaled="0"/>
          </a:gradFill>
          <a:ln w="9525" cap="flat" cmpd="sng">
            <a:solidFill>
              <a:schemeClr val="lt1"/>
            </a:solidFill>
            <a:prstDash val="solid"/>
            <a:miter lim="800000"/>
            <a:headEnd type="none" w="sm" len="sm"/>
            <a:tailEnd type="none" w="sm" len="sm"/>
          </a:ln>
          <a:effectLst>
            <a:outerShdw blurRad="419100" dist="190500" dir="2700000" sx="90000" sy="90000" algn="tl" rotWithShape="0">
              <a:schemeClr val="dk1">
                <a:alpha val="44705"/>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694" name="Google Shape;694;p48"/>
          <p:cNvSpPr/>
          <p:nvPr/>
        </p:nvSpPr>
        <p:spPr>
          <a:xfrm>
            <a:off x="4766875" y="3171642"/>
            <a:ext cx="214874" cy="214874"/>
          </a:xfrm>
          <a:prstGeom prst="ellipse">
            <a:avLst/>
          </a:prstGeom>
          <a:gradFill>
            <a:gsLst>
              <a:gs pos="0">
                <a:schemeClr val="lt1"/>
              </a:gs>
              <a:gs pos="36000">
                <a:schemeClr val="lt1"/>
              </a:gs>
              <a:gs pos="100000">
                <a:srgbClr val="C7C7C7"/>
              </a:gs>
            </a:gsLst>
            <a:lin ang="13500000" scaled="0"/>
          </a:gradFill>
          <a:ln w="9525" cap="flat" cmpd="sng">
            <a:solidFill>
              <a:schemeClr val="lt1"/>
            </a:solidFill>
            <a:prstDash val="solid"/>
            <a:miter lim="800000"/>
            <a:headEnd type="none" w="sm" len="sm"/>
            <a:tailEnd type="none" w="sm" len="sm"/>
          </a:ln>
          <a:effectLst>
            <a:outerShdw blurRad="419100" dist="190500" dir="2700000" sx="90000" sy="90000" algn="tl" rotWithShape="0">
              <a:schemeClr val="dk1">
                <a:alpha val="44705"/>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695" name="Google Shape;695;p48"/>
          <p:cNvSpPr/>
          <p:nvPr/>
        </p:nvSpPr>
        <p:spPr>
          <a:xfrm>
            <a:off x="4651435" y="1843201"/>
            <a:ext cx="942567" cy="942567"/>
          </a:xfrm>
          <a:prstGeom prst="ellipse">
            <a:avLst/>
          </a:prstGeom>
          <a:gradFill>
            <a:gsLst>
              <a:gs pos="0">
                <a:schemeClr val="lt1"/>
              </a:gs>
              <a:gs pos="36000">
                <a:schemeClr val="lt1"/>
              </a:gs>
              <a:gs pos="100000">
                <a:srgbClr val="C7C7C7"/>
              </a:gs>
            </a:gsLst>
            <a:lin ang="13500000" scaled="0"/>
          </a:gradFill>
          <a:ln w="19050" cap="flat" cmpd="sng">
            <a:solidFill>
              <a:schemeClr val="lt1"/>
            </a:solidFill>
            <a:prstDash val="solid"/>
            <a:miter lim="800000"/>
            <a:headEnd type="none" w="sm" len="sm"/>
            <a:tailEnd type="none" w="sm" len="sm"/>
          </a:ln>
          <a:effectLst>
            <a:outerShdw blurRad="419100" dist="571500" dir="2700000" sx="90000" sy="90000" algn="tl" rotWithShape="0">
              <a:srgbClr val="7F7F7F">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Open Sans"/>
              <a:ea typeface="Open Sans"/>
              <a:cs typeface="Open Sans"/>
              <a:sym typeface="Open Sans"/>
            </a:endParaRPr>
          </a:p>
        </p:txBody>
      </p:sp>
      <p:sp>
        <p:nvSpPr>
          <p:cNvPr id="696" name="Google Shape;696;p48"/>
          <p:cNvSpPr/>
          <p:nvPr/>
        </p:nvSpPr>
        <p:spPr>
          <a:xfrm>
            <a:off x="4981477" y="2124259"/>
            <a:ext cx="1863725" cy="1780540"/>
          </a:xfrm>
          <a:prstGeom prst="ellipse">
            <a:avLst/>
          </a:prstGeom>
          <a:gradFill>
            <a:gsLst>
              <a:gs pos="0">
                <a:schemeClr val="lt1"/>
              </a:gs>
              <a:gs pos="36000">
                <a:schemeClr val="lt1"/>
              </a:gs>
              <a:gs pos="100000">
                <a:srgbClr val="C7C7C7"/>
              </a:gs>
            </a:gsLst>
            <a:lin ang="13500000" scaled="0"/>
          </a:gradFill>
          <a:ln w="25400" cap="flat" cmpd="sng">
            <a:solidFill>
              <a:schemeClr val="lt1"/>
            </a:solidFill>
            <a:prstDash val="solid"/>
            <a:miter lim="800000"/>
            <a:headEnd type="none" w="sm" len="sm"/>
            <a:tailEnd type="none" w="sm" len="sm"/>
          </a:ln>
          <a:effectLst>
            <a:outerShdw blurRad="419100" dist="571500" dir="2700000" sx="90000" sy="90000" algn="tl" rotWithShape="0">
              <a:srgbClr val="7F7F7F">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Open Sans"/>
              <a:ea typeface="Open Sans"/>
              <a:cs typeface="Open Sans"/>
              <a:sym typeface="Open Sans"/>
            </a:endParaRPr>
          </a:p>
        </p:txBody>
      </p:sp>
      <p:sp>
        <p:nvSpPr>
          <p:cNvPr id="697" name="Google Shape;697;p48"/>
          <p:cNvSpPr txBox="1"/>
          <p:nvPr/>
        </p:nvSpPr>
        <p:spPr>
          <a:xfrm>
            <a:off x="4850817" y="2414400"/>
            <a:ext cx="2125102"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200" b="1">
                <a:solidFill>
                  <a:schemeClr val="accent2"/>
                </a:solidFill>
                <a:latin typeface="Open Sans"/>
                <a:ea typeface="Open Sans"/>
                <a:cs typeface="Open Sans"/>
                <a:sym typeface="Open Sans"/>
              </a:rPr>
              <a:t>04</a:t>
            </a:r>
            <a:endParaRPr sz="8800" b="1">
              <a:solidFill>
                <a:schemeClr val="accent2"/>
              </a:solidFill>
              <a:latin typeface="Open Sans"/>
              <a:ea typeface="Open Sans"/>
              <a:cs typeface="Open Sans"/>
              <a:sym typeface="Open Sans"/>
            </a:endParaRPr>
          </a:p>
        </p:txBody>
      </p:sp>
      <p:pic>
        <p:nvPicPr>
          <p:cNvPr id="698" name="Google Shape;698;p48"/>
          <p:cNvPicPr preferRelativeResize="0"/>
          <p:nvPr/>
        </p:nvPicPr>
        <p:blipFill rotWithShape="1">
          <a:blip r:embed="rId3">
            <a:alphaModFix/>
          </a:blip>
          <a:srcRect l="8654" t="32887" b="20814"/>
          <a:stretch/>
        </p:blipFill>
        <p:spPr>
          <a:xfrm>
            <a:off x="-49107" y="-27093"/>
            <a:ext cx="12297833" cy="710353"/>
          </a:xfrm>
          <a:prstGeom prst="rect">
            <a:avLst/>
          </a:prstGeom>
          <a:noFill/>
          <a:ln>
            <a:noFill/>
          </a:ln>
        </p:spPr>
      </p:pic>
      <p:pic>
        <p:nvPicPr>
          <p:cNvPr id="699" name="Google Shape;699;p48" descr="联合国粮食署"/>
          <p:cNvPicPr preferRelativeResize="0"/>
          <p:nvPr/>
        </p:nvPicPr>
        <p:blipFill rotWithShape="1">
          <a:blip r:embed="rId4">
            <a:alphaModFix/>
          </a:blip>
          <a:srcRect/>
          <a:stretch/>
        </p:blipFill>
        <p:spPr>
          <a:xfrm>
            <a:off x="143087" y="-96520"/>
            <a:ext cx="2291080" cy="850053"/>
          </a:xfrm>
          <a:prstGeom prst="rect">
            <a:avLst/>
          </a:prstGeom>
          <a:noFill/>
          <a:ln>
            <a:noFill/>
          </a:ln>
        </p:spPr>
      </p:pic>
      <p:pic>
        <p:nvPicPr>
          <p:cNvPr id="700" name="Google Shape;700;p48" descr="WFP SSC-白"/>
          <p:cNvPicPr preferRelativeResize="0"/>
          <p:nvPr/>
        </p:nvPicPr>
        <p:blipFill rotWithShape="1">
          <a:blip r:embed="rId5">
            <a:alphaModFix/>
          </a:blip>
          <a:srcRect/>
          <a:stretch/>
        </p:blipFill>
        <p:spPr>
          <a:xfrm>
            <a:off x="3074055" y="-27093"/>
            <a:ext cx="1002453" cy="647700"/>
          </a:xfrm>
          <a:prstGeom prst="rect">
            <a:avLst/>
          </a:prstGeom>
          <a:noFill/>
          <a:ln>
            <a:noFill/>
          </a:ln>
        </p:spPr>
      </p:pic>
      <p:pic>
        <p:nvPicPr>
          <p:cNvPr id="701" name="Google Shape;701;p48" descr="A picture containing window&#10;&#10;Description automatically generated"/>
          <p:cNvPicPr preferRelativeResize="0"/>
          <p:nvPr/>
        </p:nvPicPr>
        <p:blipFill rotWithShape="1">
          <a:blip r:embed="rId6">
            <a:alphaModFix/>
          </a:blip>
          <a:srcRect/>
          <a:stretch/>
        </p:blipFill>
        <p:spPr>
          <a:xfrm>
            <a:off x="10432398" y="51608"/>
            <a:ext cx="528843" cy="529200"/>
          </a:xfrm>
          <a:prstGeom prst="rect">
            <a:avLst/>
          </a:prstGeom>
          <a:noFill/>
          <a:ln>
            <a:noFill/>
          </a:ln>
        </p:spPr>
      </p:pic>
      <p:pic>
        <p:nvPicPr>
          <p:cNvPr id="702" name="Google Shape;702;p48" descr="Icon&#10;&#10;Description automatically generated"/>
          <p:cNvPicPr preferRelativeResize="0"/>
          <p:nvPr/>
        </p:nvPicPr>
        <p:blipFill rotWithShape="1">
          <a:blip r:embed="rId7">
            <a:alphaModFix/>
          </a:blip>
          <a:srcRect/>
          <a:stretch/>
        </p:blipFill>
        <p:spPr>
          <a:xfrm>
            <a:off x="11283527" y="71570"/>
            <a:ext cx="527674" cy="5276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91"/>
                                        </p:tgtEl>
                                        <p:attrNameLst>
                                          <p:attrName>style.visibility</p:attrName>
                                        </p:attrNameLst>
                                      </p:cBhvr>
                                      <p:to>
                                        <p:strVal val="visible"/>
                                      </p:to>
                                    </p:set>
                                    <p:animEffect transition="in" filter="fade">
                                      <p:cBhvr>
                                        <p:cTn id="7" dur="1000"/>
                                        <p:tgtEl>
                                          <p:spTgt spid="69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92"/>
                                        </p:tgtEl>
                                        <p:attrNameLst>
                                          <p:attrName>style.visibility</p:attrName>
                                        </p:attrNameLst>
                                      </p:cBhvr>
                                      <p:to>
                                        <p:strVal val="visible"/>
                                      </p:to>
                                    </p:set>
                                    <p:animEffect transition="in" filter="fade">
                                      <p:cBhvr>
                                        <p:cTn id="11" dur="1000"/>
                                        <p:tgtEl>
                                          <p:spTgt spid="69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693"/>
                                        </p:tgtEl>
                                        <p:attrNameLst>
                                          <p:attrName>style.visibility</p:attrName>
                                        </p:attrNameLst>
                                      </p:cBhvr>
                                      <p:to>
                                        <p:strVal val="visible"/>
                                      </p:to>
                                    </p:set>
                                    <p:animEffect transition="in" filter="fade">
                                      <p:cBhvr>
                                        <p:cTn id="15" dur="500"/>
                                        <p:tgtEl>
                                          <p:spTgt spid="693"/>
                                        </p:tgtEl>
                                      </p:cBhvr>
                                    </p:animEffect>
                                  </p:childTnLst>
                                </p:cTn>
                              </p:par>
                              <p:par>
                                <p:cTn id="16" presetID="10" presetClass="entr" presetSubtype="0" fill="hold" nodeType="withEffect">
                                  <p:stCondLst>
                                    <p:cond delay="0"/>
                                  </p:stCondLst>
                                  <p:childTnLst>
                                    <p:set>
                                      <p:cBhvr>
                                        <p:cTn id="17" dur="1" fill="hold">
                                          <p:stCondLst>
                                            <p:cond delay="0"/>
                                          </p:stCondLst>
                                        </p:cTn>
                                        <p:tgtEl>
                                          <p:spTgt spid="694"/>
                                        </p:tgtEl>
                                        <p:attrNameLst>
                                          <p:attrName>style.visibility</p:attrName>
                                        </p:attrNameLst>
                                      </p:cBhvr>
                                      <p:to>
                                        <p:strVal val="visible"/>
                                      </p:to>
                                    </p:set>
                                    <p:animEffect transition="in" filter="fade">
                                      <p:cBhvr>
                                        <p:cTn id="18" dur="500"/>
                                        <p:tgtEl>
                                          <p:spTgt spid="694"/>
                                        </p:tgtEl>
                                      </p:cBhvr>
                                    </p:animEffect>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695"/>
                                        </p:tgtEl>
                                        <p:attrNameLst>
                                          <p:attrName>style.visibility</p:attrName>
                                        </p:attrNameLst>
                                      </p:cBhvr>
                                      <p:to>
                                        <p:strVal val="visible"/>
                                      </p:to>
                                    </p:set>
                                    <p:animEffect transition="in" filter="fade">
                                      <p:cBhvr>
                                        <p:cTn id="22" dur="1000"/>
                                        <p:tgtEl>
                                          <p:spTgt spid="695"/>
                                        </p:tgtEl>
                                      </p:cBhvr>
                                    </p:animEffect>
                                  </p:childTnLst>
                                </p:cTn>
                              </p:par>
                              <p:par>
                                <p:cTn id="23" presetID="10" presetClass="entr" presetSubtype="0" fill="hold" nodeType="withEffect">
                                  <p:stCondLst>
                                    <p:cond delay="0"/>
                                  </p:stCondLst>
                                  <p:childTnLst>
                                    <p:set>
                                      <p:cBhvr>
                                        <p:cTn id="24" dur="1" fill="hold">
                                          <p:stCondLst>
                                            <p:cond delay="0"/>
                                          </p:stCondLst>
                                        </p:cTn>
                                        <p:tgtEl>
                                          <p:spTgt spid="696"/>
                                        </p:tgtEl>
                                        <p:attrNameLst>
                                          <p:attrName>style.visibility</p:attrName>
                                        </p:attrNameLst>
                                      </p:cBhvr>
                                      <p:to>
                                        <p:strVal val="visible"/>
                                      </p:to>
                                    </p:set>
                                    <p:animEffect transition="in" filter="fade">
                                      <p:cBhvr>
                                        <p:cTn id="25" dur="500"/>
                                        <p:tgtEl>
                                          <p:spTgt spid="696"/>
                                        </p:tgtEl>
                                      </p:cBhvr>
                                    </p:animEffect>
                                  </p:childTnLst>
                                </p:cTn>
                              </p:par>
                            </p:childTnLst>
                          </p:cTn>
                        </p:par>
                        <p:par>
                          <p:cTn id="26" fill="hold">
                            <p:stCondLst>
                              <p:cond delay="3500"/>
                            </p:stCondLst>
                            <p:childTnLst>
                              <p:par>
                                <p:cTn id="27" presetID="10" presetClass="entr" presetSubtype="0" fill="hold" nodeType="afterEffect">
                                  <p:stCondLst>
                                    <p:cond delay="0"/>
                                  </p:stCondLst>
                                  <p:childTnLst>
                                    <p:set>
                                      <p:cBhvr>
                                        <p:cTn id="28" dur="1" fill="hold">
                                          <p:stCondLst>
                                            <p:cond delay="0"/>
                                          </p:stCondLst>
                                        </p:cTn>
                                        <p:tgtEl>
                                          <p:spTgt spid="697"/>
                                        </p:tgtEl>
                                        <p:attrNameLst>
                                          <p:attrName>style.visibility</p:attrName>
                                        </p:attrNameLst>
                                      </p:cBhvr>
                                      <p:to>
                                        <p:strVal val="visible"/>
                                      </p:to>
                                    </p:set>
                                    <p:animEffect transition="in" filter="fade">
                                      <p:cBhvr>
                                        <p:cTn id="29" dur="750"/>
                                        <p:tgtEl>
                                          <p:spTgt spid="6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49"/>
          <p:cNvSpPr txBox="1">
            <a:spLocks noGrp="1"/>
          </p:cNvSpPr>
          <p:nvPr>
            <p:ph type="title"/>
          </p:nvPr>
        </p:nvSpPr>
        <p:spPr>
          <a:xfrm>
            <a:off x="205874" y="692744"/>
            <a:ext cx="10972800" cy="5620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70C0"/>
              </a:buClr>
              <a:buSzPts val="4400"/>
              <a:buFont typeface="Open Sans"/>
              <a:buNone/>
            </a:pPr>
            <a:r>
              <a:rPr lang="en-US" b="1">
                <a:solidFill>
                  <a:srgbClr val="0070C0"/>
                </a:solidFill>
                <a:latin typeface="Open Sans"/>
                <a:ea typeface="Open Sans"/>
                <a:cs typeface="Open Sans"/>
                <a:sym typeface="Open Sans"/>
              </a:rPr>
              <a:t> </a:t>
            </a:r>
            <a:r>
              <a:rPr lang="en-US" sz="2800" b="1">
                <a:solidFill>
                  <a:srgbClr val="0070C0"/>
                </a:solidFill>
                <a:latin typeface="Open Sans"/>
                <a:ea typeface="Open Sans"/>
                <a:cs typeface="Open Sans"/>
                <a:sym typeface="Open Sans"/>
              </a:rPr>
              <a:t>Perspectives</a:t>
            </a:r>
            <a:endParaRPr sz="2800" b="1">
              <a:solidFill>
                <a:srgbClr val="0070C0"/>
              </a:solidFill>
              <a:latin typeface="Open Sans"/>
              <a:ea typeface="Open Sans"/>
              <a:cs typeface="Open Sans"/>
              <a:sym typeface="Open Sans"/>
            </a:endParaRPr>
          </a:p>
        </p:txBody>
      </p:sp>
      <p:pic>
        <p:nvPicPr>
          <p:cNvPr id="708" name="Google Shape;708;p49"/>
          <p:cNvPicPr preferRelativeResize="0"/>
          <p:nvPr/>
        </p:nvPicPr>
        <p:blipFill rotWithShape="1">
          <a:blip r:embed="rId3">
            <a:alphaModFix/>
          </a:blip>
          <a:srcRect/>
          <a:stretch/>
        </p:blipFill>
        <p:spPr>
          <a:xfrm>
            <a:off x="0" y="-75134"/>
            <a:ext cx="12192000" cy="853440"/>
          </a:xfrm>
          <a:prstGeom prst="rect">
            <a:avLst/>
          </a:prstGeom>
          <a:noFill/>
          <a:ln>
            <a:noFill/>
          </a:ln>
        </p:spPr>
      </p:pic>
      <p:cxnSp>
        <p:nvCxnSpPr>
          <p:cNvPr id="709" name="Google Shape;709;p49"/>
          <p:cNvCxnSpPr/>
          <p:nvPr/>
        </p:nvCxnSpPr>
        <p:spPr>
          <a:xfrm rot="10800000" flipH="1">
            <a:off x="129674" y="1508085"/>
            <a:ext cx="11125200" cy="50800"/>
          </a:xfrm>
          <a:prstGeom prst="straightConnector1">
            <a:avLst/>
          </a:prstGeom>
          <a:noFill/>
          <a:ln w="63500" cap="flat" cmpd="thinThick">
            <a:solidFill>
              <a:schemeClr val="accent2"/>
            </a:solidFill>
            <a:prstDash val="solid"/>
            <a:miter lim="800000"/>
            <a:headEnd type="none" w="sm" len="sm"/>
            <a:tailEnd type="none" w="sm" len="sm"/>
          </a:ln>
        </p:spPr>
      </p:cxnSp>
      <p:pic>
        <p:nvPicPr>
          <p:cNvPr id="710" name="Google Shape;710;p49"/>
          <p:cNvPicPr preferRelativeResize="0"/>
          <p:nvPr/>
        </p:nvPicPr>
        <p:blipFill rotWithShape="1">
          <a:blip r:embed="rId4">
            <a:alphaModFix/>
          </a:blip>
          <a:srcRect/>
          <a:stretch/>
        </p:blipFill>
        <p:spPr>
          <a:xfrm>
            <a:off x="230326" y="3773740"/>
            <a:ext cx="3720087" cy="2896003"/>
          </a:xfrm>
          <a:prstGeom prst="rect">
            <a:avLst/>
          </a:prstGeom>
          <a:noFill/>
          <a:ln>
            <a:noFill/>
          </a:ln>
        </p:spPr>
      </p:pic>
      <p:pic>
        <p:nvPicPr>
          <p:cNvPr id="711" name="Google Shape;711;p49"/>
          <p:cNvPicPr preferRelativeResize="0"/>
          <p:nvPr/>
        </p:nvPicPr>
        <p:blipFill rotWithShape="1">
          <a:blip r:embed="rId5">
            <a:alphaModFix/>
          </a:blip>
          <a:srcRect/>
          <a:stretch/>
        </p:blipFill>
        <p:spPr>
          <a:xfrm>
            <a:off x="4073610" y="3773741"/>
            <a:ext cx="3856191" cy="2892144"/>
          </a:xfrm>
          <a:prstGeom prst="rect">
            <a:avLst/>
          </a:prstGeom>
          <a:noFill/>
          <a:ln>
            <a:noFill/>
          </a:ln>
        </p:spPr>
      </p:pic>
      <p:pic>
        <p:nvPicPr>
          <p:cNvPr id="712" name="Google Shape;712;p49"/>
          <p:cNvPicPr preferRelativeResize="0"/>
          <p:nvPr/>
        </p:nvPicPr>
        <p:blipFill rotWithShape="1">
          <a:blip r:embed="rId6">
            <a:alphaModFix/>
          </a:blip>
          <a:srcRect/>
          <a:stretch/>
        </p:blipFill>
        <p:spPr>
          <a:xfrm>
            <a:off x="8105482" y="3773740"/>
            <a:ext cx="3856192" cy="2892144"/>
          </a:xfrm>
          <a:prstGeom prst="rect">
            <a:avLst/>
          </a:prstGeom>
          <a:noFill/>
          <a:ln>
            <a:noFill/>
          </a:ln>
        </p:spPr>
      </p:pic>
      <p:sp>
        <p:nvSpPr>
          <p:cNvPr id="713" name="Google Shape;713;p49"/>
          <p:cNvSpPr txBox="1"/>
          <p:nvPr/>
        </p:nvSpPr>
        <p:spPr>
          <a:xfrm>
            <a:off x="473234" y="1868696"/>
            <a:ext cx="11245500" cy="1939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0070C0"/>
                </a:solidFill>
                <a:latin typeface="Open Sans"/>
                <a:ea typeface="Open Sans"/>
                <a:cs typeface="Open Sans"/>
                <a:sym typeface="Open Sans"/>
              </a:rPr>
              <a:t>L'utilisation de la biotechnologie pour sélectionner et appliquer des variétés pourries après récolte peut réduire considérablement les pertes en pommes de terre fraîches due à la décomposition physiologique après récolte durant le processus de transport et de transformation, tout en devant répondre aux besoins du développement industriel actuel. Il s'agit également d'une tendance générale du développement industriel à faible émission de carbone.</a:t>
            </a:r>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50"/>
          <p:cNvSpPr txBox="1">
            <a:spLocks noGrp="1"/>
          </p:cNvSpPr>
          <p:nvPr>
            <p:ph type="title"/>
          </p:nvPr>
        </p:nvSpPr>
        <p:spPr>
          <a:xfrm>
            <a:off x="282074" y="836766"/>
            <a:ext cx="10972800" cy="5620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70C0"/>
              </a:buClr>
              <a:buSzPts val="2800"/>
              <a:buFont typeface="Open Sans"/>
              <a:buNone/>
            </a:pPr>
            <a:r>
              <a:rPr lang="en-US" sz="2800" b="1">
                <a:solidFill>
                  <a:srgbClr val="0070C0"/>
                </a:solidFill>
                <a:latin typeface="Open Sans"/>
                <a:ea typeface="Open Sans"/>
                <a:cs typeface="Open Sans"/>
                <a:sym typeface="Open Sans"/>
              </a:rPr>
              <a:t>Perspectives</a:t>
            </a:r>
            <a:endParaRPr sz="2800" b="1">
              <a:solidFill>
                <a:srgbClr val="0070C0"/>
              </a:solidFill>
              <a:latin typeface="Open Sans"/>
              <a:ea typeface="Open Sans"/>
              <a:cs typeface="Open Sans"/>
              <a:sym typeface="Open Sans"/>
            </a:endParaRPr>
          </a:p>
        </p:txBody>
      </p:sp>
      <p:pic>
        <p:nvPicPr>
          <p:cNvPr id="719" name="Google Shape;719;p50"/>
          <p:cNvPicPr preferRelativeResize="0"/>
          <p:nvPr/>
        </p:nvPicPr>
        <p:blipFill rotWithShape="1">
          <a:blip r:embed="rId3">
            <a:alphaModFix/>
          </a:blip>
          <a:srcRect/>
          <a:stretch/>
        </p:blipFill>
        <p:spPr>
          <a:xfrm>
            <a:off x="0" y="-75134"/>
            <a:ext cx="12192000" cy="853440"/>
          </a:xfrm>
          <a:prstGeom prst="rect">
            <a:avLst/>
          </a:prstGeom>
          <a:noFill/>
          <a:ln>
            <a:noFill/>
          </a:ln>
        </p:spPr>
      </p:pic>
      <p:cxnSp>
        <p:nvCxnSpPr>
          <p:cNvPr id="720" name="Google Shape;720;p50"/>
          <p:cNvCxnSpPr/>
          <p:nvPr/>
        </p:nvCxnSpPr>
        <p:spPr>
          <a:xfrm rot="10800000" flipH="1">
            <a:off x="129674" y="1331967"/>
            <a:ext cx="11125200" cy="50800"/>
          </a:xfrm>
          <a:prstGeom prst="straightConnector1">
            <a:avLst/>
          </a:prstGeom>
          <a:noFill/>
          <a:ln w="63500" cap="flat" cmpd="thinThick">
            <a:solidFill>
              <a:schemeClr val="accent2"/>
            </a:solidFill>
            <a:prstDash val="solid"/>
            <a:miter lim="800000"/>
            <a:headEnd type="none" w="sm" len="sm"/>
            <a:tailEnd type="none" w="sm" len="sm"/>
          </a:ln>
        </p:spPr>
      </p:cxnSp>
      <p:sp>
        <p:nvSpPr>
          <p:cNvPr id="721" name="Google Shape;721;p50"/>
          <p:cNvSpPr txBox="1"/>
          <p:nvPr/>
        </p:nvSpPr>
        <p:spPr>
          <a:xfrm>
            <a:off x="256855" y="1428652"/>
            <a:ext cx="12012900" cy="5829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60000"/>
              </a:lnSpc>
              <a:spcBef>
                <a:spcPts val="0"/>
              </a:spcBef>
              <a:spcAft>
                <a:spcPts val="0"/>
              </a:spcAft>
              <a:buClr>
                <a:srgbClr val="0070C0"/>
              </a:buClr>
              <a:buSzPts val="2000"/>
              <a:buFont typeface="Noto Sans Symbols"/>
              <a:buChar char="◆"/>
            </a:pPr>
            <a:r>
              <a:rPr lang="en-US" sz="2000" b="1">
                <a:solidFill>
                  <a:srgbClr val="0070C0"/>
                </a:solidFill>
                <a:latin typeface="Open Sans"/>
                <a:ea typeface="Open Sans"/>
                <a:cs typeface="Open Sans"/>
                <a:sym typeface="Open Sans"/>
              </a:rPr>
              <a:t>Les diverses technologies étendent la chaîne de valeur du manioc</a:t>
            </a:r>
            <a:endParaRPr sz="3200">
              <a:solidFill>
                <a:srgbClr val="0070C0"/>
              </a:solidFill>
              <a:latin typeface="Open Sans"/>
              <a:ea typeface="Open Sans"/>
              <a:cs typeface="Open Sans"/>
              <a:sym typeface="Open Sans"/>
            </a:endParaRPr>
          </a:p>
        </p:txBody>
      </p:sp>
      <p:pic>
        <p:nvPicPr>
          <p:cNvPr id="722" name="Google Shape;722;p50"/>
          <p:cNvPicPr preferRelativeResize="0"/>
          <p:nvPr/>
        </p:nvPicPr>
        <p:blipFill rotWithShape="1">
          <a:blip r:embed="rId4">
            <a:alphaModFix/>
          </a:blip>
          <a:srcRect/>
          <a:stretch/>
        </p:blipFill>
        <p:spPr>
          <a:xfrm>
            <a:off x="77840" y="4277063"/>
            <a:ext cx="3497623" cy="2502647"/>
          </a:xfrm>
          <a:prstGeom prst="rect">
            <a:avLst/>
          </a:prstGeom>
          <a:noFill/>
          <a:ln>
            <a:noFill/>
          </a:ln>
        </p:spPr>
      </p:pic>
      <p:pic>
        <p:nvPicPr>
          <p:cNvPr id="723" name="Google Shape;723;p50"/>
          <p:cNvPicPr preferRelativeResize="0"/>
          <p:nvPr/>
        </p:nvPicPr>
        <p:blipFill rotWithShape="1">
          <a:blip r:embed="rId5">
            <a:alphaModFix/>
          </a:blip>
          <a:srcRect/>
          <a:stretch/>
        </p:blipFill>
        <p:spPr>
          <a:xfrm>
            <a:off x="3524092" y="4277063"/>
            <a:ext cx="3875584" cy="2472454"/>
          </a:xfrm>
          <a:prstGeom prst="rect">
            <a:avLst/>
          </a:prstGeom>
          <a:noFill/>
          <a:ln>
            <a:noFill/>
          </a:ln>
        </p:spPr>
      </p:pic>
      <p:pic>
        <p:nvPicPr>
          <p:cNvPr id="724" name="Google Shape;724;p50"/>
          <p:cNvPicPr preferRelativeResize="0"/>
          <p:nvPr/>
        </p:nvPicPr>
        <p:blipFill rotWithShape="1">
          <a:blip r:embed="rId6">
            <a:alphaModFix/>
          </a:blip>
          <a:srcRect/>
          <a:stretch/>
        </p:blipFill>
        <p:spPr>
          <a:xfrm>
            <a:off x="6448745" y="2137301"/>
            <a:ext cx="5486400" cy="2019300"/>
          </a:xfrm>
          <a:prstGeom prst="rect">
            <a:avLst/>
          </a:prstGeom>
          <a:noFill/>
          <a:ln>
            <a:noFill/>
          </a:ln>
        </p:spPr>
      </p:pic>
      <p:pic>
        <p:nvPicPr>
          <p:cNvPr id="725" name="Google Shape;725;p50"/>
          <p:cNvPicPr preferRelativeResize="0"/>
          <p:nvPr/>
        </p:nvPicPr>
        <p:blipFill rotWithShape="1">
          <a:blip r:embed="rId7">
            <a:alphaModFix/>
          </a:blip>
          <a:srcRect/>
          <a:stretch/>
        </p:blipFill>
        <p:spPr>
          <a:xfrm>
            <a:off x="7399676" y="4294141"/>
            <a:ext cx="4613097" cy="2455376"/>
          </a:xfrm>
          <a:prstGeom prst="rect">
            <a:avLst/>
          </a:prstGeom>
          <a:noFill/>
          <a:ln>
            <a:noFill/>
          </a:ln>
        </p:spPr>
      </p:pic>
      <p:sp>
        <p:nvSpPr>
          <p:cNvPr id="726" name="Google Shape;726;p50"/>
          <p:cNvSpPr txBox="1"/>
          <p:nvPr/>
        </p:nvSpPr>
        <p:spPr>
          <a:xfrm>
            <a:off x="282074" y="2091416"/>
            <a:ext cx="6205500" cy="2324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rgbClr val="0070C0"/>
                </a:solidFill>
                <a:latin typeface="Open Sans"/>
                <a:ea typeface="Open Sans"/>
                <a:cs typeface="Open Sans"/>
                <a:sym typeface="Open Sans"/>
              </a:rPr>
              <a:t>L'utilisation de la farine, des tiges, des feuilles de manioc et d'autres sous-produits pour développer une série de produits à haute valeur ajoutée, comme par exemple des aliments à base de farine de manioc, l'élevage de vers à soie de feuilles de manioc, la culture matricielle de tiges de manioc, de champignons noirs, et de produits polypeptidiques de protéines de feuilles de manioc, etc.</a:t>
            </a:r>
            <a:endParaRPr lang="fr-FR" sz="1800" dirty="0"/>
          </a:p>
        </p:txBody>
      </p:sp>
      <p:sp>
        <p:nvSpPr>
          <p:cNvPr id="2" name="文本框 1">
            <a:extLst>
              <a:ext uri="{FF2B5EF4-FFF2-40B4-BE49-F238E27FC236}">
                <a16:creationId xmlns:a16="http://schemas.microsoft.com/office/drawing/2014/main" id="{8B7F0B4E-300B-8B43-98F8-6886A0CFD337}"/>
              </a:ext>
            </a:extLst>
          </p:cNvPr>
          <p:cNvSpPr txBox="1"/>
          <p:nvPr/>
        </p:nvSpPr>
        <p:spPr>
          <a:xfrm>
            <a:off x="1257300" y="4294141"/>
            <a:ext cx="1343025" cy="307777"/>
          </a:xfrm>
          <a:prstGeom prst="rect">
            <a:avLst/>
          </a:prstGeom>
          <a:solidFill>
            <a:srgbClr val="FF99CC"/>
          </a:solidFill>
        </p:spPr>
        <p:txBody>
          <a:bodyPr wrap="square" rtlCol="0">
            <a:spAutoFit/>
          </a:bodyPr>
          <a:lstStyle/>
          <a:p>
            <a:r>
              <a:rPr lang="fr-FR" altLang="zh-CN" dirty="0"/>
              <a:t>Série de pâte</a:t>
            </a:r>
            <a:r>
              <a:rPr lang="zh-CN" altLang="zh-CN" dirty="0"/>
              <a:t> </a:t>
            </a:r>
            <a:endParaRPr kumimoji="1" lang="zh-CN" altLang="en-US" dirty="0"/>
          </a:p>
        </p:txBody>
      </p:sp>
      <p:sp>
        <p:nvSpPr>
          <p:cNvPr id="12" name="文本框 11">
            <a:extLst>
              <a:ext uri="{FF2B5EF4-FFF2-40B4-BE49-F238E27FC236}">
                <a16:creationId xmlns:a16="http://schemas.microsoft.com/office/drawing/2014/main" id="{AF932FA1-A537-8144-89B7-D269B7BE98A0}"/>
              </a:ext>
            </a:extLst>
          </p:cNvPr>
          <p:cNvSpPr txBox="1"/>
          <p:nvPr/>
        </p:nvSpPr>
        <p:spPr>
          <a:xfrm>
            <a:off x="4816057" y="4341220"/>
            <a:ext cx="1343025" cy="307777"/>
          </a:xfrm>
          <a:prstGeom prst="rect">
            <a:avLst/>
          </a:prstGeom>
          <a:solidFill>
            <a:srgbClr val="FF99CC"/>
          </a:solidFill>
        </p:spPr>
        <p:txBody>
          <a:bodyPr wrap="square" rtlCol="0">
            <a:spAutoFit/>
          </a:bodyPr>
          <a:lstStyle/>
          <a:p>
            <a:r>
              <a:rPr lang="fr-FR" altLang="zh-CN" dirty="0"/>
              <a:t>Série de farine</a:t>
            </a:r>
            <a:r>
              <a:rPr lang="zh-CN" altLang="zh-CN" dirty="0"/>
              <a:t> </a:t>
            </a:r>
            <a:endParaRPr kumimoji="1"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51"/>
          <p:cNvSpPr txBox="1">
            <a:spLocks noGrp="1"/>
          </p:cNvSpPr>
          <p:nvPr>
            <p:ph type="title"/>
          </p:nvPr>
        </p:nvSpPr>
        <p:spPr>
          <a:xfrm>
            <a:off x="279882" y="798861"/>
            <a:ext cx="10972800" cy="5620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70C0"/>
              </a:buClr>
              <a:buSzPts val="2800"/>
              <a:buFont typeface="Open Sans"/>
              <a:buNone/>
            </a:pPr>
            <a:r>
              <a:rPr lang="en-US" sz="2800" b="1">
                <a:solidFill>
                  <a:srgbClr val="0070C0"/>
                </a:solidFill>
                <a:latin typeface="Open Sans"/>
                <a:ea typeface="Open Sans"/>
                <a:cs typeface="Open Sans"/>
                <a:sym typeface="Open Sans"/>
              </a:rPr>
              <a:t>Perspectives</a:t>
            </a:r>
            <a:endParaRPr sz="2800" b="1">
              <a:solidFill>
                <a:srgbClr val="0070C0"/>
              </a:solidFill>
              <a:latin typeface="Open Sans"/>
              <a:ea typeface="Open Sans"/>
              <a:cs typeface="Open Sans"/>
              <a:sym typeface="Open Sans"/>
            </a:endParaRPr>
          </a:p>
        </p:txBody>
      </p:sp>
      <p:pic>
        <p:nvPicPr>
          <p:cNvPr id="732" name="Google Shape;732;p51"/>
          <p:cNvPicPr preferRelativeResize="0"/>
          <p:nvPr/>
        </p:nvPicPr>
        <p:blipFill rotWithShape="1">
          <a:blip r:embed="rId3">
            <a:alphaModFix/>
          </a:blip>
          <a:srcRect/>
          <a:stretch/>
        </p:blipFill>
        <p:spPr>
          <a:xfrm>
            <a:off x="0" y="-75134"/>
            <a:ext cx="12192000" cy="853440"/>
          </a:xfrm>
          <a:prstGeom prst="rect">
            <a:avLst/>
          </a:prstGeom>
          <a:noFill/>
          <a:ln>
            <a:noFill/>
          </a:ln>
        </p:spPr>
      </p:pic>
      <p:cxnSp>
        <p:nvCxnSpPr>
          <p:cNvPr id="733" name="Google Shape;733;p51"/>
          <p:cNvCxnSpPr/>
          <p:nvPr/>
        </p:nvCxnSpPr>
        <p:spPr>
          <a:xfrm rot="10800000" flipH="1">
            <a:off x="149359" y="1381491"/>
            <a:ext cx="11125200" cy="50800"/>
          </a:xfrm>
          <a:prstGeom prst="straightConnector1">
            <a:avLst/>
          </a:prstGeom>
          <a:noFill/>
          <a:ln w="63500" cap="flat" cmpd="thinThick">
            <a:solidFill>
              <a:schemeClr val="accent2"/>
            </a:solidFill>
            <a:prstDash val="solid"/>
            <a:miter lim="800000"/>
            <a:headEnd type="none" w="sm" len="sm"/>
            <a:tailEnd type="none" w="sm" len="sm"/>
          </a:ln>
        </p:spPr>
      </p:cxnSp>
      <p:sp>
        <p:nvSpPr>
          <p:cNvPr id="734" name="Google Shape;734;p51"/>
          <p:cNvSpPr txBox="1"/>
          <p:nvPr/>
        </p:nvSpPr>
        <p:spPr>
          <a:xfrm>
            <a:off x="149359" y="1492757"/>
            <a:ext cx="11640600" cy="10737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60000"/>
              </a:lnSpc>
              <a:spcBef>
                <a:spcPts val="0"/>
              </a:spcBef>
              <a:spcAft>
                <a:spcPts val="0"/>
              </a:spcAft>
              <a:buClr>
                <a:srgbClr val="0070C0"/>
              </a:buClr>
              <a:buSzPts val="2000"/>
              <a:buFont typeface="Noto Sans Symbols"/>
              <a:buChar char="◆"/>
            </a:pPr>
            <a:r>
              <a:rPr lang="en-US" sz="2000" b="1">
                <a:solidFill>
                  <a:srgbClr val="0070C0"/>
                </a:solidFill>
                <a:latin typeface="Open Sans"/>
                <a:ea typeface="Open Sans"/>
                <a:cs typeface="Open Sans"/>
                <a:sym typeface="Open Sans"/>
              </a:rPr>
              <a:t>La coopération internationale est une porte de sortie pour le développement durable de l'industrie du manioc</a:t>
            </a:r>
            <a:endParaRPr/>
          </a:p>
        </p:txBody>
      </p:sp>
      <p:pic>
        <p:nvPicPr>
          <p:cNvPr id="735" name="Google Shape;735;p51"/>
          <p:cNvPicPr preferRelativeResize="0"/>
          <p:nvPr/>
        </p:nvPicPr>
        <p:blipFill rotWithShape="1">
          <a:blip r:embed="rId4">
            <a:alphaModFix/>
          </a:blip>
          <a:srcRect t="9" b="9"/>
          <a:stretch/>
        </p:blipFill>
        <p:spPr>
          <a:xfrm>
            <a:off x="4056963" y="2447915"/>
            <a:ext cx="8053762" cy="4238402"/>
          </a:xfrm>
          <a:prstGeom prst="rect">
            <a:avLst/>
          </a:prstGeom>
          <a:noFill/>
          <a:ln>
            <a:noFill/>
          </a:ln>
        </p:spPr>
      </p:pic>
      <p:pic>
        <p:nvPicPr>
          <p:cNvPr id="736" name="Google Shape;736;p51"/>
          <p:cNvPicPr preferRelativeResize="0"/>
          <p:nvPr/>
        </p:nvPicPr>
        <p:blipFill rotWithShape="1">
          <a:blip r:embed="rId5">
            <a:alphaModFix/>
          </a:blip>
          <a:srcRect/>
          <a:stretch/>
        </p:blipFill>
        <p:spPr>
          <a:xfrm>
            <a:off x="279882" y="4715272"/>
            <a:ext cx="3907604" cy="1522473"/>
          </a:xfrm>
          <a:prstGeom prst="rect">
            <a:avLst/>
          </a:prstGeom>
          <a:noFill/>
          <a:ln>
            <a:noFill/>
          </a:ln>
        </p:spPr>
      </p:pic>
      <p:sp>
        <p:nvSpPr>
          <p:cNvPr id="737" name="Google Shape;737;p51"/>
          <p:cNvSpPr txBox="1"/>
          <p:nvPr/>
        </p:nvSpPr>
        <p:spPr>
          <a:xfrm>
            <a:off x="279882" y="2524739"/>
            <a:ext cx="3907500" cy="2324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70C0"/>
                </a:solidFill>
                <a:latin typeface="Open Sans"/>
                <a:ea typeface="Open Sans"/>
                <a:cs typeface="Open Sans"/>
                <a:sym typeface="Open Sans"/>
              </a:rPr>
              <a:t>La Chine a étroitement coopéré avec des instituts de recherche sur le manioc en Asie du Sud-Est, en Amérique du Sud et en Afrique, construisant successivement 4 bases de coopération internationale et plus de 40 unités de coopération.</a:t>
            </a:r>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52"/>
          <p:cNvSpPr txBox="1">
            <a:spLocks noGrp="1"/>
          </p:cNvSpPr>
          <p:nvPr>
            <p:ph type="title"/>
          </p:nvPr>
        </p:nvSpPr>
        <p:spPr>
          <a:xfrm>
            <a:off x="26855" y="743545"/>
            <a:ext cx="10972800" cy="5620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70C0"/>
              </a:buClr>
              <a:buSzPts val="4400"/>
              <a:buFont typeface="Open Sans"/>
              <a:buNone/>
            </a:pPr>
            <a:r>
              <a:rPr lang="en-US" b="1" dirty="0">
                <a:solidFill>
                  <a:srgbClr val="0070C0"/>
                </a:solidFill>
                <a:latin typeface="Open Sans"/>
                <a:ea typeface="Open Sans"/>
                <a:cs typeface="Open Sans"/>
                <a:sym typeface="Open Sans"/>
              </a:rPr>
              <a:t> </a:t>
            </a:r>
            <a:r>
              <a:rPr lang="en-US" sz="3200" b="1" dirty="0">
                <a:solidFill>
                  <a:srgbClr val="0070C0"/>
                </a:solidFill>
                <a:latin typeface="Open Sans"/>
                <a:ea typeface="Open Sans"/>
                <a:cs typeface="Open Sans"/>
                <a:sym typeface="Open Sans"/>
              </a:rPr>
              <a:t>Perspectives</a:t>
            </a:r>
            <a:endParaRPr sz="3200" b="1" dirty="0">
              <a:solidFill>
                <a:srgbClr val="0070C0"/>
              </a:solidFill>
              <a:latin typeface="Open Sans"/>
              <a:ea typeface="Open Sans"/>
              <a:cs typeface="Open Sans"/>
              <a:sym typeface="Open Sans"/>
            </a:endParaRPr>
          </a:p>
        </p:txBody>
      </p:sp>
      <p:pic>
        <p:nvPicPr>
          <p:cNvPr id="744" name="Google Shape;744;p52"/>
          <p:cNvPicPr preferRelativeResize="0"/>
          <p:nvPr/>
        </p:nvPicPr>
        <p:blipFill rotWithShape="1">
          <a:blip r:embed="rId3">
            <a:alphaModFix/>
          </a:blip>
          <a:srcRect/>
          <a:stretch/>
        </p:blipFill>
        <p:spPr>
          <a:xfrm>
            <a:off x="0" y="-75134"/>
            <a:ext cx="12192000" cy="853440"/>
          </a:xfrm>
          <a:prstGeom prst="rect">
            <a:avLst/>
          </a:prstGeom>
          <a:noFill/>
          <a:ln>
            <a:noFill/>
          </a:ln>
        </p:spPr>
      </p:pic>
      <p:cxnSp>
        <p:nvCxnSpPr>
          <p:cNvPr id="745" name="Google Shape;745;p52"/>
          <p:cNvCxnSpPr/>
          <p:nvPr/>
        </p:nvCxnSpPr>
        <p:spPr>
          <a:xfrm rot="10800000" flipH="1">
            <a:off x="149359" y="1546185"/>
            <a:ext cx="11125200" cy="50800"/>
          </a:xfrm>
          <a:prstGeom prst="straightConnector1">
            <a:avLst/>
          </a:prstGeom>
          <a:noFill/>
          <a:ln w="63500" cap="flat" cmpd="thinThick">
            <a:solidFill>
              <a:schemeClr val="accent2"/>
            </a:solidFill>
            <a:prstDash val="solid"/>
            <a:miter lim="800000"/>
            <a:headEnd type="none" w="sm" len="sm"/>
            <a:tailEnd type="none" w="sm" len="sm"/>
          </a:ln>
        </p:spPr>
      </p:cxnSp>
      <p:sp>
        <p:nvSpPr>
          <p:cNvPr id="746" name="Google Shape;746;p52"/>
          <p:cNvSpPr txBox="1"/>
          <p:nvPr/>
        </p:nvSpPr>
        <p:spPr>
          <a:xfrm>
            <a:off x="85090" y="1622482"/>
            <a:ext cx="8197200" cy="5829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14285"/>
              </a:lnSpc>
              <a:spcBef>
                <a:spcPts val="0"/>
              </a:spcBef>
              <a:spcAft>
                <a:spcPts val="0"/>
              </a:spcAft>
              <a:buClr>
                <a:srgbClr val="0070C0"/>
              </a:buClr>
              <a:buSzPts val="2800"/>
              <a:buFont typeface="Noto Sans Symbols"/>
              <a:buChar char="◆"/>
            </a:pPr>
            <a:r>
              <a:rPr lang="en-US" sz="2800" u="sng">
                <a:solidFill>
                  <a:srgbClr val="0070C0"/>
                </a:solidFill>
                <a:latin typeface="Open Sans"/>
                <a:ea typeface="Open Sans"/>
                <a:cs typeface="Open Sans"/>
                <a:sym typeface="Open Sans"/>
              </a:rPr>
              <a:t>Coopérations internationales</a:t>
            </a:r>
            <a:endParaRPr sz="2800">
              <a:solidFill>
                <a:srgbClr val="0070C0"/>
              </a:solidFill>
              <a:latin typeface="Open Sans"/>
              <a:ea typeface="Open Sans"/>
              <a:cs typeface="Open Sans"/>
              <a:sym typeface="Open Sans"/>
            </a:endParaRPr>
          </a:p>
        </p:txBody>
      </p:sp>
      <p:pic>
        <p:nvPicPr>
          <p:cNvPr id="747" name="Google Shape;747;p52"/>
          <p:cNvPicPr preferRelativeResize="0"/>
          <p:nvPr/>
        </p:nvPicPr>
        <p:blipFill rotWithShape="1">
          <a:blip r:embed="rId4">
            <a:alphaModFix/>
          </a:blip>
          <a:srcRect/>
          <a:stretch/>
        </p:blipFill>
        <p:spPr>
          <a:xfrm>
            <a:off x="85090" y="2442046"/>
            <a:ext cx="6126587" cy="3502124"/>
          </a:xfrm>
          <a:prstGeom prst="rect">
            <a:avLst/>
          </a:prstGeom>
          <a:noFill/>
          <a:ln>
            <a:noFill/>
          </a:ln>
        </p:spPr>
      </p:pic>
      <p:pic>
        <p:nvPicPr>
          <p:cNvPr id="748" name="Google Shape;748;p52"/>
          <p:cNvPicPr preferRelativeResize="0"/>
          <p:nvPr/>
        </p:nvPicPr>
        <p:blipFill rotWithShape="1">
          <a:blip r:embed="rId5">
            <a:alphaModFix/>
          </a:blip>
          <a:srcRect/>
          <a:stretch/>
        </p:blipFill>
        <p:spPr>
          <a:xfrm>
            <a:off x="6281723" y="2444615"/>
            <a:ext cx="5825187" cy="3540082"/>
          </a:xfrm>
          <a:prstGeom prst="rect">
            <a:avLst/>
          </a:prstGeom>
          <a:noFill/>
          <a:ln>
            <a:noFill/>
          </a:ln>
        </p:spPr>
      </p:pic>
      <p:sp>
        <p:nvSpPr>
          <p:cNvPr id="2" name="文本框 1">
            <a:extLst>
              <a:ext uri="{FF2B5EF4-FFF2-40B4-BE49-F238E27FC236}">
                <a16:creationId xmlns:a16="http://schemas.microsoft.com/office/drawing/2014/main" id="{6253BB3F-36F7-BB41-B931-E968B547ABAD}"/>
              </a:ext>
            </a:extLst>
          </p:cNvPr>
          <p:cNvSpPr txBox="1"/>
          <p:nvPr/>
        </p:nvSpPr>
        <p:spPr>
          <a:xfrm>
            <a:off x="471489" y="3986213"/>
            <a:ext cx="2185986" cy="307777"/>
          </a:xfrm>
          <a:prstGeom prst="rect">
            <a:avLst/>
          </a:prstGeom>
          <a:noFill/>
        </p:spPr>
        <p:txBody>
          <a:bodyPr wrap="square" rtlCol="0">
            <a:spAutoFit/>
          </a:bodyPr>
          <a:lstStyle/>
          <a:p>
            <a:r>
              <a:rPr lang="fr-FR" altLang="zh-CN" dirty="0">
                <a:highlight>
                  <a:srgbClr val="FFFF00"/>
                </a:highlight>
              </a:rPr>
              <a:t>Coopération avec l'IITA</a:t>
            </a:r>
            <a:r>
              <a:rPr lang="zh-CN" altLang="zh-CN" dirty="0">
                <a:highlight>
                  <a:srgbClr val="FFFF00"/>
                </a:highlight>
              </a:rPr>
              <a:t> </a:t>
            </a:r>
            <a:endParaRPr kumimoji="1" lang="zh-CN" altLang="en-US" dirty="0">
              <a:highlight>
                <a:srgbClr val="FFFF00"/>
              </a:highlight>
            </a:endParaRPr>
          </a:p>
        </p:txBody>
      </p:sp>
      <p:sp>
        <p:nvSpPr>
          <p:cNvPr id="3" name="文本框 2">
            <a:extLst>
              <a:ext uri="{FF2B5EF4-FFF2-40B4-BE49-F238E27FC236}">
                <a16:creationId xmlns:a16="http://schemas.microsoft.com/office/drawing/2014/main" id="{A8680CD7-CE6C-5044-9F32-5432C63B6FD8}"/>
              </a:ext>
            </a:extLst>
          </p:cNvPr>
          <p:cNvSpPr txBox="1"/>
          <p:nvPr/>
        </p:nvSpPr>
        <p:spPr>
          <a:xfrm>
            <a:off x="3284748" y="3921166"/>
            <a:ext cx="2811252" cy="307777"/>
          </a:xfrm>
          <a:prstGeom prst="rect">
            <a:avLst/>
          </a:prstGeom>
          <a:noFill/>
        </p:spPr>
        <p:txBody>
          <a:bodyPr wrap="square" rtlCol="0">
            <a:spAutoFit/>
          </a:bodyPr>
          <a:lstStyle/>
          <a:p>
            <a:r>
              <a:rPr lang="fr-FR" altLang="zh-CN" dirty="0">
                <a:highlight>
                  <a:srgbClr val="FFFF00"/>
                </a:highlight>
              </a:rPr>
              <a:t>Coopération avec le Cambodge</a:t>
            </a:r>
            <a:r>
              <a:rPr lang="zh-CN" altLang="zh-CN" dirty="0">
                <a:highlight>
                  <a:srgbClr val="FFFF00"/>
                </a:highlight>
              </a:rPr>
              <a:t> </a:t>
            </a:r>
            <a:endParaRPr kumimoji="1" lang="zh-CN" altLang="en-US" dirty="0">
              <a:highlight>
                <a:srgbClr val="FFFF00"/>
              </a:highlight>
            </a:endParaRPr>
          </a:p>
        </p:txBody>
      </p:sp>
      <p:sp>
        <p:nvSpPr>
          <p:cNvPr id="10" name="文本框 9">
            <a:extLst>
              <a:ext uri="{FF2B5EF4-FFF2-40B4-BE49-F238E27FC236}">
                <a16:creationId xmlns:a16="http://schemas.microsoft.com/office/drawing/2014/main" id="{EBBAAEED-E340-7B4D-8CFE-51E4C6351D12}"/>
              </a:ext>
            </a:extLst>
          </p:cNvPr>
          <p:cNvSpPr txBox="1"/>
          <p:nvPr/>
        </p:nvSpPr>
        <p:spPr>
          <a:xfrm>
            <a:off x="85090" y="5610934"/>
            <a:ext cx="2686685" cy="577081"/>
          </a:xfrm>
          <a:prstGeom prst="rect">
            <a:avLst/>
          </a:prstGeom>
          <a:noFill/>
        </p:spPr>
        <p:txBody>
          <a:bodyPr wrap="square" rtlCol="0">
            <a:spAutoFit/>
          </a:bodyPr>
          <a:lstStyle/>
          <a:p>
            <a:r>
              <a:rPr lang="fr-FR" altLang="zh-CN" sz="1050" dirty="0">
                <a:highlight>
                  <a:srgbClr val="FFFF00"/>
                </a:highlight>
              </a:rPr>
              <a:t>Coopération avec l'Entreprise brésilienne de recherches en agriculture et élevage (EMBRAPA)</a:t>
            </a:r>
            <a:r>
              <a:rPr lang="zh-CN" altLang="zh-CN" sz="1050" dirty="0">
                <a:highlight>
                  <a:srgbClr val="FFFF00"/>
                </a:highlight>
              </a:rPr>
              <a:t> </a:t>
            </a:r>
            <a:endParaRPr kumimoji="1" lang="zh-CN" altLang="en-US" sz="1050" dirty="0">
              <a:highlight>
                <a:srgbClr val="FFFF00"/>
              </a:highlight>
            </a:endParaRPr>
          </a:p>
        </p:txBody>
      </p:sp>
      <p:sp>
        <p:nvSpPr>
          <p:cNvPr id="11" name="文本框 10">
            <a:extLst>
              <a:ext uri="{FF2B5EF4-FFF2-40B4-BE49-F238E27FC236}">
                <a16:creationId xmlns:a16="http://schemas.microsoft.com/office/drawing/2014/main" id="{25997C49-175D-2046-91EB-B432A74C6E7F}"/>
              </a:ext>
            </a:extLst>
          </p:cNvPr>
          <p:cNvSpPr txBox="1"/>
          <p:nvPr/>
        </p:nvSpPr>
        <p:spPr>
          <a:xfrm>
            <a:off x="3171825" y="5554174"/>
            <a:ext cx="3039852" cy="307777"/>
          </a:xfrm>
          <a:prstGeom prst="rect">
            <a:avLst/>
          </a:prstGeom>
          <a:noFill/>
        </p:spPr>
        <p:txBody>
          <a:bodyPr wrap="square" rtlCol="0">
            <a:spAutoFit/>
          </a:bodyPr>
          <a:lstStyle/>
          <a:p>
            <a:r>
              <a:rPr lang="fr-FR" altLang="zh-CN" dirty="0">
                <a:highlight>
                  <a:srgbClr val="FFFF00"/>
                </a:highlight>
              </a:rPr>
              <a:t>Coopération avec les pays africains</a:t>
            </a:r>
            <a:r>
              <a:rPr lang="zh-CN" altLang="zh-CN" dirty="0">
                <a:highlight>
                  <a:srgbClr val="FFFF00"/>
                </a:highlight>
              </a:rPr>
              <a:t> </a:t>
            </a:r>
            <a:endParaRPr kumimoji="1" lang="zh-CN" altLang="en-US" dirty="0">
              <a:highlight>
                <a:srgbClr val="FFFF00"/>
              </a:highlight>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7"/>
          <p:cNvSpPr/>
          <p:nvPr/>
        </p:nvSpPr>
        <p:spPr>
          <a:xfrm>
            <a:off x="2963305" y="4218034"/>
            <a:ext cx="5692678" cy="834691"/>
          </a:xfrm>
          <a:prstGeom prst="rect">
            <a:avLst/>
          </a:prstGeom>
          <a:noFill/>
          <a:ln>
            <a:noFill/>
          </a:ln>
        </p:spPr>
        <p:txBody>
          <a:bodyPr spcFirstLastPara="1" wrap="square" lIns="91400" tIns="45700" rIns="91400" bIns="45700" anchor="t" anchorCtr="0">
            <a:noAutofit/>
          </a:bodyPr>
          <a:lstStyle/>
          <a:p>
            <a:pPr marL="0" marR="0" lvl="0" indent="0" algn="ctr" rtl="0">
              <a:lnSpc>
                <a:spcPct val="150000"/>
              </a:lnSpc>
              <a:spcBef>
                <a:spcPts val="0"/>
              </a:spcBef>
              <a:spcAft>
                <a:spcPts val="0"/>
              </a:spcAft>
              <a:buNone/>
            </a:pPr>
            <a:r>
              <a:rPr lang="fr-FR" sz="3600" b="1" dirty="0">
                <a:solidFill>
                  <a:schemeClr val="accent2"/>
                </a:solidFill>
                <a:latin typeface="Open Sans"/>
                <a:ea typeface="Open Sans"/>
                <a:cs typeface="Open Sans"/>
                <a:sym typeface="Open Sans"/>
              </a:rPr>
              <a:t>Informations générales</a:t>
            </a:r>
          </a:p>
          <a:p>
            <a:pPr marL="0" marR="0" lvl="0" indent="0" algn="ctr" rtl="0">
              <a:lnSpc>
                <a:spcPct val="150000"/>
              </a:lnSpc>
              <a:spcBef>
                <a:spcPts val="0"/>
              </a:spcBef>
              <a:spcAft>
                <a:spcPts val="0"/>
              </a:spcAft>
              <a:buNone/>
            </a:pPr>
            <a:endParaRPr sz="3600" b="1" dirty="0">
              <a:solidFill>
                <a:schemeClr val="accent2"/>
              </a:solidFill>
              <a:latin typeface="Open Sans"/>
              <a:ea typeface="Open Sans"/>
              <a:cs typeface="Open Sans"/>
              <a:sym typeface="Open Sans"/>
            </a:endParaRPr>
          </a:p>
        </p:txBody>
      </p:sp>
      <p:sp>
        <p:nvSpPr>
          <p:cNvPr id="158" name="Google Shape;158;p17"/>
          <p:cNvSpPr/>
          <p:nvPr/>
        </p:nvSpPr>
        <p:spPr>
          <a:xfrm>
            <a:off x="6038039" y="3061979"/>
            <a:ext cx="942567" cy="942567"/>
          </a:xfrm>
          <a:prstGeom prst="ellipse">
            <a:avLst/>
          </a:prstGeom>
          <a:gradFill>
            <a:gsLst>
              <a:gs pos="0">
                <a:schemeClr val="lt1"/>
              </a:gs>
              <a:gs pos="36000">
                <a:schemeClr val="lt1"/>
              </a:gs>
              <a:gs pos="100000">
                <a:srgbClr val="C7C7C7"/>
              </a:gs>
            </a:gsLst>
            <a:lin ang="13500000" scaled="0"/>
          </a:gradFill>
          <a:ln w="19050" cap="flat" cmpd="sng">
            <a:solidFill>
              <a:schemeClr val="lt1"/>
            </a:solidFill>
            <a:prstDash val="solid"/>
            <a:miter lim="800000"/>
            <a:headEnd type="none" w="sm" len="sm"/>
            <a:tailEnd type="none" w="sm" len="sm"/>
          </a:ln>
          <a:effectLst>
            <a:outerShdw blurRad="419100" dist="571500" dir="2700000" sx="90000" sy="90000" algn="tl" rotWithShape="0">
              <a:srgbClr val="7F7F7F">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Open Sans"/>
              <a:ea typeface="Open Sans"/>
              <a:cs typeface="Open Sans"/>
              <a:sym typeface="Open Sans"/>
            </a:endParaRPr>
          </a:p>
        </p:txBody>
      </p:sp>
      <p:sp>
        <p:nvSpPr>
          <p:cNvPr id="159" name="Google Shape;159;p17"/>
          <p:cNvSpPr/>
          <p:nvPr/>
        </p:nvSpPr>
        <p:spPr>
          <a:xfrm>
            <a:off x="6980641" y="2089735"/>
            <a:ext cx="214874" cy="214874"/>
          </a:xfrm>
          <a:prstGeom prst="ellipse">
            <a:avLst/>
          </a:prstGeom>
          <a:gradFill>
            <a:gsLst>
              <a:gs pos="0">
                <a:schemeClr val="lt1"/>
              </a:gs>
              <a:gs pos="36000">
                <a:schemeClr val="lt1"/>
              </a:gs>
              <a:gs pos="100000">
                <a:srgbClr val="C7C7C7"/>
              </a:gs>
            </a:gsLst>
            <a:lin ang="13500000" scaled="0"/>
          </a:gradFill>
          <a:ln w="9525" cap="flat" cmpd="sng">
            <a:solidFill>
              <a:schemeClr val="lt1"/>
            </a:solidFill>
            <a:prstDash val="solid"/>
            <a:miter lim="800000"/>
            <a:headEnd type="none" w="sm" len="sm"/>
            <a:tailEnd type="none" w="sm" len="sm"/>
          </a:ln>
          <a:effectLst>
            <a:outerShdw blurRad="419100" dist="190500" dir="2700000" sx="90000" sy="90000" algn="tl" rotWithShape="0">
              <a:schemeClr val="dk1">
                <a:alpha val="44705"/>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160" name="Google Shape;160;p17"/>
          <p:cNvSpPr/>
          <p:nvPr/>
        </p:nvSpPr>
        <p:spPr>
          <a:xfrm>
            <a:off x="4606619" y="3136930"/>
            <a:ext cx="214874" cy="214874"/>
          </a:xfrm>
          <a:prstGeom prst="ellipse">
            <a:avLst/>
          </a:prstGeom>
          <a:gradFill>
            <a:gsLst>
              <a:gs pos="0">
                <a:schemeClr val="lt1"/>
              </a:gs>
              <a:gs pos="36000">
                <a:schemeClr val="lt1"/>
              </a:gs>
              <a:gs pos="100000">
                <a:srgbClr val="C7C7C7"/>
              </a:gs>
            </a:gsLst>
            <a:lin ang="13500000" scaled="0"/>
          </a:gradFill>
          <a:ln w="9525" cap="flat" cmpd="sng">
            <a:solidFill>
              <a:schemeClr val="lt1"/>
            </a:solidFill>
            <a:prstDash val="solid"/>
            <a:miter lim="800000"/>
            <a:headEnd type="none" w="sm" len="sm"/>
            <a:tailEnd type="none" w="sm" len="sm"/>
          </a:ln>
          <a:effectLst>
            <a:outerShdw blurRad="419100" dist="190500" dir="2700000" sx="90000" sy="90000" algn="tl" rotWithShape="0">
              <a:schemeClr val="dk1">
                <a:alpha val="44705"/>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161" name="Google Shape;161;p17"/>
          <p:cNvSpPr/>
          <p:nvPr/>
        </p:nvSpPr>
        <p:spPr>
          <a:xfrm>
            <a:off x="4491179" y="1808489"/>
            <a:ext cx="942567" cy="942567"/>
          </a:xfrm>
          <a:prstGeom prst="ellipse">
            <a:avLst/>
          </a:prstGeom>
          <a:gradFill>
            <a:gsLst>
              <a:gs pos="0">
                <a:schemeClr val="lt1"/>
              </a:gs>
              <a:gs pos="36000">
                <a:schemeClr val="lt1"/>
              </a:gs>
              <a:gs pos="100000">
                <a:srgbClr val="C7C7C7"/>
              </a:gs>
            </a:gsLst>
            <a:lin ang="13500000" scaled="0"/>
          </a:gradFill>
          <a:ln w="19050" cap="flat" cmpd="sng">
            <a:solidFill>
              <a:schemeClr val="lt1"/>
            </a:solidFill>
            <a:prstDash val="solid"/>
            <a:miter lim="800000"/>
            <a:headEnd type="none" w="sm" len="sm"/>
            <a:tailEnd type="none" w="sm" len="sm"/>
          </a:ln>
          <a:effectLst>
            <a:outerShdw blurRad="419100" dist="571500" dir="2700000" sx="90000" sy="90000" algn="tl" rotWithShape="0">
              <a:srgbClr val="7F7F7F">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Open Sans"/>
              <a:ea typeface="Open Sans"/>
              <a:cs typeface="Open Sans"/>
              <a:sym typeface="Open Sans"/>
            </a:endParaRPr>
          </a:p>
        </p:txBody>
      </p:sp>
      <p:sp>
        <p:nvSpPr>
          <p:cNvPr id="162" name="Google Shape;162;p17"/>
          <p:cNvSpPr/>
          <p:nvPr/>
        </p:nvSpPr>
        <p:spPr>
          <a:xfrm>
            <a:off x="4877782" y="2039417"/>
            <a:ext cx="1863725" cy="1780540"/>
          </a:xfrm>
          <a:prstGeom prst="ellipse">
            <a:avLst/>
          </a:prstGeom>
          <a:gradFill>
            <a:gsLst>
              <a:gs pos="0">
                <a:schemeClr val="lt1"/>
              </a:gs>
              <a:gs pos="36000">
                <a:schemeClr val="lt1"/>
              </a:gs>
              <a:gs pos="100000">
                <a:srgbClr val="C7C7C7"/>
              </a:gs>
            </a:gsLst>
            <a:lin ang="13500000" scaled="0"/>
          </a:gradFill>
          <a:ln w="25400" cap="flat" cmpd="sng">
            <a:solidFill>
              <a:schemeClr val="lt1"/>
            </a:solidFill>
            <a:prstDash val="solid"/>
            <a:miter lim="800000"/>
            <a:headEnd type="none" w="sm" len="sm"/>
            <a:tailEnd type="none" w="sm" len="sm"/>
          </a:ln>
          <a:effectLst>
            <a:outerShdw blurRad="419100" dist="571500" dir="2700000" sx="90000" sy="90000" algn="tl" rotWithShape="0">
              <a:srgbClr val="7F7F7F">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Open Sans"/>
              <a:ea typeface="Open Sans"/>
              <a:cs typeface="Open Sans"/>
              <a:sym typeface="Open Sans"/>
            </a:endParaRPr>
          </a:p>
        </p:txBody>
      </p:sp>
      <p:sp>
        <p:nvSpPr>
          <p:cNvPr id="163" name="Google Shape;163;p17"/>
          <p:cNvSpPr txBox="1"/>
          <p:nvPr/>
        </p:nvSpPr>
        <p:spPr>
          <a:xfrm>
            <a:off x="4821493" y="2368491"/>
            <a:ext cx="2125102"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200" b="1">
                <a:solidFill>
                  <a:schemeClr val="accent2"/>
                </a:solidFill>
                <a:latin typeface="Open Sans"/>
                <a:ea typeface="Open Sans"/>
                <a:cs typeface="Open Sans"/>
                <a:sym typeface="Open Sans"/>
              </a:rPr>
              <a:t>01</a:t>
            </a:r>
            <a:endParaRPr sz="8800" b="1">
              <a:solidFill>
                <a:schemeClr val="accent2"/>
              </a:solidFill>
              <a:latin typeface="Open Sans"/>
              <a:ea typeface="Open Sans"/>
              <a:cs typeface="Open Sans"/>
              <a:sym typeface="Open Sans"/>
            </a:endParaRPr>
          </a:p>
        </p:txBody>
      </p:sp>
      <p:pic>
        <p:nvPicPr>
          <p:cNvPr id="164" name="Google Shape;164;p17"/>
          <p:cNvPicPr preferRelativeResize="0"/>
          <p:nvPr/>
        </p:nvPicPr>
        <p:blipFill rotWithShape="1">
          <a:blip r:embed="rId3">
            <a:alphaModFix/>
          </a:blip>
          <a:srcRect l="8654" t="32887" b="20814"/>
          <a:stretch/>
        </p:blipFill>
        <p:spPr>
          <a:xfrm>
            <a:off x="0" y="-27093"/>
            <a:ext cx="12192000" cy="710353"/>
          </a:xfrm>
          <a:prstGeom prst="rect">
            <a:avLst/>
          </a:prstGeom>
          <a:noFill/>
          <a:ln>
            <a:noFill/>
          </a:ln>
        </p:spPr>
      </p:pic>
      <p:pic>
        <p:nvPicPr>
          <p:cNvPr id="165" name="Google Shape;165;p17" descr="联合国粮食署"/>
          <p:cNvPicPr preferRelativeResize="0"/>
          <p:nvPr/>
        </p:nvPicPr>
        <p:blipFill rotWithShape="1">
          <a:blip r:embed="rId4">
            <a:alphaModFix/>
          </a:blip>
          <a:srcRect/>
          <a:stretch/>
        </p:blipFill>
        <p:spPr>
          <a:xfrm>
            <a:off x="143087" y="-96520"/>
            <a:ext cx="2291080" cy="850053"/>
          </a:xfrm>
          <a:prstGeom prst="rect">
            <a:avLst/>
          </a:prstGeom>
          <a:noFill/>
          <a:ln>
            <a:noFill/>
          </a:ln>
        </p:spPr>
      </p:pic>
      <p:pic>
        <p:nvPicPr>
          <p:cNvPr id="166" name="Google Shape;166;p17" descr="WFP SSC-白"/>
          <p:cNvPicPr preferRelativeResize="0"/>
          <p:nvPr/>
        </p:nvPicPr>
        <p:blipFill rotWithShape="1">
          <a:blip r:embed="rId5">
            <a:alphaModFix/>
          </a:blip>
          <a:srcRect/>
          <a:stretch/>
        </p:blipFill>
        <p:spPr>
          <a:xfrm>
            <a:off x="3074055" y="-27093"/>
            <a:ext cx="1002453" cy="647700"/>
          </a:xfrm>
          <a:prstGeom prst="rect">
            <a:avLst/>
          </a:prstGeom>
          <a:noFill/>
          <a:ln>
            <a:noFill/>
          </a:ln>
        </p:spPr>
      </p:pic>
      <p:pic>
        <p:nvPicPr>
          <p:cNvPr id="167" name="Google Shape;167;p17" descr="A picture containing window&#10;&#10;Description automatically generated"/>
          <p:cNvPicPr preferRelativeResize="0"/>
          <p:nvPr/>
        </p:nvPicPr>
        <p:blipFill rotWithShape="1">
          <a:blip r:embed="rId6">
            <a:alphaModFix/>
          </a:blip>
          <a:srcRect/>
          <a:stretch/>
        </p:blipFill>
        <p:spPr>
          <a:xfrm>
            <a:off x="10432398" y="51608"/>
            <a:ext cx="528843" cy="529200"/>
          </a:xfrm>
          <a:prstGeom prst="rect">
            <a:avLst/>
          </a:prstGeom>
          <a:noFill/>
          <a:ln>
            <a:noFill/>
          </a:ln>
        </p:spPr>
      </p:pic>
      <p:pic>
        <p:nvPicPr>
          <p:cNvPr id="168" name="Google Shape;168;p17" descr="Icon&#10;&#10;Description automatically generated"/>
          <p:cNvPicPr preferRelativeResize="0"/>
          <p:nvPr/>
        </p:nvPicPr>
        <p:blipFill rotWithShape="1">
          <a:blip r:embed="rId7">
            <a:alphaModFix/>
          </a:blip>
          <a:srcRect/>
          <a:stretch/>
        </p:blipFill>
        <p:spPr>
          <a:xfrm>
            <a:off x="11283527" y="71570"/>
            <a:ext cx="527674" cy="5276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1000"/>
                                        <p:tgtEl>
                                          <p:spTgt spid="15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58"/>
                                        </p:tgtEl>
                                        <p:attrNameLst>
                                          <p:attrName>style.visibility</p:attrName>
                                        </p:attrNameLst>
                                      </p:cBhvr>
                                      <p:to>
                                        <p:strVal val="visible"/>
                                      </p:to>
                                    </p:set>
                                    <p:animEffect transition="in" filter="fade">
                                      <p:cBhvr>
                                        <p:cTn id="11" dur="1000"/>
                                        <p:tgtEl>
                                          <p:spTgt spid="158"/>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59"/>
                                        </p:tgtEl>
                                        <p:attrNameLst>
                                          <p:attrName>style.visibility</p:attrName>
                                        </p:attrNameLst>
                                      </p:cBhvr>
                                      <p:to>
                                        <p:strVal val="visible"/>
                                      </p:to>
                                    </p:set>
                                    <p:animEffect transition="in" filter="fade">
                                      <p:cBhvr>
                                        <p:cTn id="15" dur="500"/>
                                        <p:tgtEl>
                                          <p:spTgt spid="159"/>
                                        </p:tgtEl>
                                      </p:cBhvr>
                                    </p:animEffect>
                                  </p:childTnLst>
                                </p:cTn>
                              </p:par>
                              <p:par>
                                <p:cTn id="16" presetID="10" presetClass="entr" presetSubtype="0" fill="hold" nodeType="withEffect">
                                  <p:stCondLst>
                                    <p:cond delay="0"/>
                                  </p:stCondLst>
                                  <p:childTnLst>
                                    <p:set>
                                      <p:cBhvr>
                                        <p:cTn id="17" dur="1" fill="hold">
                                          <p:stCondLst>
                                            <p:cond delay="0"/>
                                          </p:stCondLst>
                                        </p:cTn>
                                        <p:tgtEl>
                                          <p:spTgt spid="160"/>
                                        </p:tgtEl>
                                        <p:attrNameLst>
                                          <p:attrName>style.visibility</p:attrName>
                                        </p:attrNameLst>
                                      </p:cBhvr>
                                      <p:to>
                                        <p:strVal val="visible"/>
                                      </p:to>
                                    </p:set>
                                    <p:animEffect transition="in" filter="fade">
                                      <p:cBhvr>
                                        <p:cTn id="18" dur="500"/>
                                        <p:tgtEl>
                                          <p:spTgt spid="160"/>
                                        </p:tgtEl>
                                      </p:cBhvr>
                                    </p:animEffect>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161"/>
                                        </p:tgtEl>
                                        <p:attrNameLst>
                                          <p:attrName>style.visibility</p:attrName>
                                        </p:attrNameLst>
                                      </p:cBhvr>
                                      <p:to>
                                        <p:strVal val="visible"/>
                                      </p:to>
                                    </p:set>
                                    <p:animEffect transition="in" filter="fade">
                                      <p:cBhvr>
                                        <p:cTn id="22" dur="1000"/>
                                        <p:tgtEl>
                                          <p:spTgt spid="161"/>
                                        </p:tgtEl>
                                      </p:cBhvr>
                                    </p:animEffect>
                                  </p:childTnLst>
                                </p:cTn>
                              </p:par>
                              <p:par>
                                <p:cTn id="23" presetID="10" presetClass="entr" presetSubtype="0" fill="hold" nodeType="withEffect">
                                  <p:stCondLst>
                                    <p:cond delay="0"/>
                                  </p:stCondLst>
                                  <p:childTnLst>
                                    <p:set>
                                      <p:cBhvr>
                                        <p:cTn id="24" dur="1" fill="hold">
                                          <p:stCondLst>
                                            <p:cond delay="0"/>
                                          </p:stCondLst>
                                        </p:cTn>
                                        <p:tgtEl>
                                          <p:spTgt spid="162"/>
                                        </p:tgtEl>
                                        <p:attrNameLst>
                                          <p:attrName>style.visibility</p:attrName>
                                        </p:attrNameLst>
                                      </p:cBhvr>
                                      <p:to>
                                        <p:strVal val="visible"/>
                                      </p:to>
                                    </p:set>
                                    <p:animEffect transition="in" filter="fade">
                                      <p:cBhvr>
                                        <p:cTn id="25" dur="500"/>
                                        <p:tgtEl>
                                          <p:spTgt spid="162"/>
                                        </p:tgtEl>
                                      </p:cBhvr>
                                    </p:animEffect>
                                  </p:childTnLst>
                                </p:cTn>
                              </p:par>
                            </p:childTnLst>
                          </p:cTn>
                        </p:par>
                        <p:par>
                          <p:cTn id="26" fill="hold">
                            <p:stCondLst>
                              <p:cond delay="3500"/>
                            </p:stCondLst>
                            <p:childTnLst>
                              <p:par>
                                <p:cTn id="27" presetID="10" presetClass="entr" presetSubtype="0" fill="hold" nodeType="afterEffect">
                                  <p:stCondLst>
                                    <p:cond delay="0"/>
                                  </p:stCondLst>
                                  <p:childTnLst>
                                    <p:set>
                                      <p:cBhvr>
                                        <p:cTn id="28" dur="1" fill="hold">
                                          <p:stCondLst>
                                            <p:cond delay="0"/>
                                          </p:stCondLst>
                                        </p:cTn>
                                        <p:tgtEl>
                                          <p:spTgt spid="163"/>
                                        </p:tgtEl>
                                        <p:attrNameLst>
                                          <p:attrName>style.visibility</p:attrName>
                                        </p:attrNameLst>
                                      </p:cBhvr>
                                      <p:to>
                                        <p:strVal val="visible"/>
                                      </p:to>
                                    </p:set>
                                    <p:animEffect transition="in" filter="fade">
                                      <p:cBhvr>
                                        <p:cTn id="29" dur="75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grpSp>
        <p:nvGrpSpPr>
          <p:cNvPr id="753" name="Google Shape;753;p53"/>
          <p:cNvGrpSpPr/>
          <p:nvPr/>
        </p:nvGrpSpPr>
        <p:grpSpPr>
          <a:xfrm>
            <a:off x="-64654" y="-24908"/>
            <a:ext cx="12191999" cy="6858000"/>
            <a:chOff x="1" y="0"/>
            <a:chExt cx="12191999" cy="6858000"/>
          </a:xfrm>
        </p:grpSpPr>
        <p:sp>
          <p:nvSpPr>
            <p:cNvPr id="754" name="Google Shape;754;p53"/>
            <p:cNvSpPr/>
            <p:nvPr/>
          </p:nvSpPr>
          <p:spPr>
            <a:xfrm>
              <a:off x="1" y="0"/>
              <a:ext cx="12191999"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755" name="Google Shape;755;p53"/>
            <p:cNvSpPr txBox="1"/>
            <p:nvPr/>
          </p:nvSpPr>
          <p:spPr>
            <a:xfrm>
              <a:off x="3602343" y="1798780"/>
              <a:ext cx="4780343" cy="1041415"/>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chemeClr val="accent1"/>
                </a:buClr>
                <a:buSzPts val="6000"/>
                <a:buFont typeface="Open Sans"/>
                <a:buNone/>
              </a:pPr>
              <a:r>
                <a:rPr lang="en-US" sz="6000">
                  <a:solidFill>
                    <a:schemeClr val="accent1"/>
                  </a:solidFill>
                  <a:latin typeface="Open Sans"/>
                  <a:ea typeface="Open Sans"/>
                  <a:cs typeface="Open Sans"/>
                  <a:sym typeface="Open Sans"/>
                </a:rPr>
                <a:t>Merci</a:t>
              </a:r>
              <a:endParaRPr/>
            </a:p>
          </p:txBody>
        </p:sp>
      </p:grpSp>
      <p:sp>
        <p:nvSpPr>
          <p:cNvPr id="756" name="Google Shape;756;p53"/>
          <p:cNvSpPr/>
          <p:nvPr/>
        </p:nvSpPr>
        <p:spPr>
          <a:xfrm>
            <a:off x="7198758" y="6249488"/>
            <a:ext cx="6096000" cy="58905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3200"/>
              <a:buFont typeface="Open Sans"/>
              <a:buNone/>
            </a:pPr>
            <a:r>
              <a:rPr lang="en-US" sz="3200" b="1" i="0" u="none" strike="noStrike" cap="none">
                <a:solidFill>
                  <a:schemeClr val="lt1"/>
                </a:solidFill>
                <a:latin typeface="Open Sans"/>
                <a:ea typeface="Open Sans"/>
                <a:cs typeface="Open Sans"/>
                <a:sym typeface="Open Sans"/>
              </a:rPr>
              <a:t>Sharing for Learning</a:t>
            </a:r>
            <a:endParaRPr sz="3200" b="1" i="0" u="none" strike="noStrike" cap="none">
              <a:solidFill>
                <a:schemeClr val="lt1"/>
              </a:solidFill>
              <a:latin typeface="Open Sans"/>
              <a:ea typeface="Open Sans"/>
              <a:cs typeface="Open Sans"/>
              <a:sym typeface="Open Sans"/>
            </a:endParaRPr>
          </a:p>
        </p:txBody>
      </p:sp>
      <p:sp>
        <p:nvSpPr>
          <p:cNvPr id="757" name="Google Shape;757;p53"/>
          <p:cNvSpPr txBox="1"/>
          <p:nvPr/>
        </p:nvSpPr>
        <p:spPr>
          <a:xfrm>
            <a:off x="2031913" y="3431800"/>
            <a:ext cx="8165100" cy="11217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2400" b="1">
                <a:solidFill>
                  <a:schemeClr val="accent1"/>
                </a:solidFill>
                <a:latin typeface="Open Sans"/>
                <a:ea typeface="Open Sans"/>
                <a:cs typeface="Open Sans"/>
                <a:sym typeface="Open Sans"/>
              </a:rPr>
              <a:t>Contact : </a:t>
            </a:r>
            <a:r>
              <a:rPr lang="en-US" sz="2400" b="1" u="sng">
                <a:solidFill>
                  <a:schemeClr val="hlink"/>
                </a:solidFill>
                <a:latin typeface="Open Sans"/>
                <a:ea typeface="Open Sans"/>
                <a:cs typeface="Open Sans"/>
                <a:sym typeface="Open Sans"/>
                <a:hlinkClick r:id="rId3"/>
              </a:rPr>
              <a:t>scuta96@catas.cn</a:t>
            </a:r>
            <a:endParaRPr sz="2400" b="1">
              <a:solidFill>
                <a:schemeClr val="accent1"/>
              </a:solidFill>
              <a:latin typeface="Open Sans"/>
              <a:ea typeface="Open Sans"/>
              <a:cs typeface="Open Sans"/>
              <a:sym typeface="Open Sans"/>
            </a:endParaRPr>
          </a:p>
          <a:p>
            <a:pPr marL="0" marR="0" lvl="0" indent="0" algn="l" rtl="0">
              <a:lnSpc>
                <a:spcPct val="120000"/>
              </a:lnSpc>
              <a:spcBef>
                <a:spcPts val="0"/>
              </a:spcBef>
              <a:spcAft>
                <a:spcPts val="0"/>
              </a:spcAft>
              <a:buNone/>
            </a:pPr>
            <a:endParaRPr sz="3200">
              <a:solidFill>
                <a:schemeClr val="dk1"/>
              </a:solidFill>
              <a:latin typeface="Open Sans"/>
              <a:ea typeface="Open Sans"/>
              <a:cs typeface="Open Sans"/>
              <a:sym typeface="Open Sans"/>
            </a:endParaRPr>
          </a:p>
        </p:txBody>
      </p:sp>
      <p:sp>
        <p:nvSpPr>
          <p:cNvPr id="758" name="Google Shape;758;p53"/>
          <p:cNvSpPr txBox="1"/>
          <p:nvPr/>
        </p:nvSpPr>
        <p:spPr>
          <a:xfrm>
            <a:off x="2031913" y="4703747"/>
            <a:ext cx="6350700" cy="18624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2400" b="1">
                <a:solidFill>
                  <a:schemeClr val="accent1"/>
                </a:solidFill>
                <a:latin typeface="Open Sans"/>
                <a:ea typeface="Open Sans"/>
                <a:cs typeface="Open Sans"/>
                <a:sym typeface="Open Sans"/>
              </a:rPr>
              <a:t>Le projet SSTC est financé par :</a:t>
            </a:r>
            <a:endParaRPr sz="2400" b="1">
              <a:solidFill>
                <a:schemeClr val="accent1"/>
              </a:solidFill>
              <a:latin typeface="Open Sans"/>
              <a:ea typeface="Open Sans"/>
              <a:cs typeface="Open Sans"/>
              <a:sym typeface="Open Sans"/>
            </a:endParaRPr>
          </a:p>
          <a:p>
            <a:pPr marL="0" marR="0" lvl="0" indent="0" algn="l" rtl="0">
              <a:lnSpc>
                <a:spcPct val="120000"/>
              </a:lnSpc>
              <a:spcBef>
                <a:spcPts val="0"/>
              </a:spcBef>
              <a:spcAft>
                <a:spcPts val="0"/>
              </a:spcAft>
              <a:buNone/>
            </a:pPr>
            <a:r>
              <a:rPr lang="en-US" sz="2400" b="1">
                <a:solidFill>
                  <a:schemeClr val="accent1"/>
                </a:solidFill>
                <a:latin typeface="Open Sans"/>
                <a:ea typeface="Open Sans"/>
                <a:cs typeface="Open Sans"/>
                <a:sym typeface="Open Sans"/>
              </a:rPr>
              <a:t>Le Ministère de l'agriculture et des affaires rurales</a:t>
            </a:r>
            <a:endParaRPr sz="2400" b="1">
              <a:solidFill>
                <a:schemeClr val="accent1"/>
              </a:solidFill>
              <a:latin typeface="Open Sans"/>
              <a:ea typeface="Open Sans"/>
              <a:cs typeface="Open Sans"/>
              <a:sym typeface="Open Sans"/>
            </a:endParaRPr>
          </a:p>
          <a:p>
            <a:pPr marL="0" marR="0" lvl="0" indent="0" algn="l" rtl="0">
              <a:lnSpc>
                <a:spcPct val="120000"/>
              </a:lnSpc>
              <a:spcBef>
                <a:spcPts val="0"/>
              </a:spcBef>
              <a:spcAft>
                <a:spcPts val="0"/>
              </a:spcAft>
              <a:buNone/>
            </a:pPr>
            <a:r>
              <a:rPr lang="en-US" sz="2400" b="1">
                <a:solidFill>
                  <a:schemeClr val="accent1"/>
                </a:solidFill>
                <a:latin typeface="Open Sans"/>
                <a:ea typeface="Open Sans"/>
                <a:cs typeface="Open Sans"/>
                <a:sym typeface="Open Sans"/>
              </a:rPr>
              <a:t>La République populaire de Chine</a:t>
            </a:r>
            <a:endParaRPr sz="2400" b="1">
              <a:solidFill>
                <a:schemeClr val="accent1"/>
              </a:solidFill>
              <a:latin typeface="Open Sans"/>
              <a:ea typeface="Open Sans"/>
              <a:cs typeface="Open Sans"/>
              <a:sym typeface="Open Sans"/>
            </a:endParaRPr>
          </a:p>
        </p:txBody>
      </p:sp>
      <p:sp>
        <p:nvSpPr>
          <p:cNvPr id="759" name="Google Shape;759;p53"/>
          <p:cNvSpPr/>
          <p:nvPr/>
        </p:nvSpPr>
        <p:spPr>
          <a:xfrm>
            <a:off x="-4" y="5838050"/>
            <a:ext cx="981075" cy="1022750"/>
          </a:xfrm>
          <a:prstGeom prst="triangle">
            <a:avLst>
              <a:gd name="adj" fmla="val 1"/>
            </a:avLst>
          </a:prstGeom>
          <a:solidFill>
            <a:srgbClr val="007DB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pic>
        <p:nvPicPr>
          <p:cNvPr id="760" name="Google Shape;760;p53"/>
          <p:cNvPicPr preferRelativeResize="0"/>
          <p:nvPr/>
        </p:nvPicPr>
        <p:blipFill rotWithShape="1">
          <a:blip r:embed="rId4">
            <a:alphaModFix/>
          </a:blip>
          <a:srcRect/>
          <a:stretch/>
        </p:blipFill>
        <p:spPr>
          <a:xfrm>
            <a:off x="-3" y="0"/>
            <a:ext cx="12192000" cy="1025236"/>
          </a:xfrm>
          <a:prstGeom prst="rect">
            <a:avLst/>
          </a:prstGeom>
          <a:noFill/>
          <a:ln>
            <a:noFill/>
          </a:ln>
        </p:spPr>
      </p:pic>
      <p:pic>
        <p:nvPicPr>
          <p:cNvPr id="761" name="Google Shape;761;p53" descr="图形用户界面, 应用程序&#10;&#10;描述已自动生成"/>
          <p:cNvPicPr preferRelativeResize="0"/>
          <p:nvPr/>
        </p:nvPicPr>
        <p:blipFill rotWithShape="1">
          <a:blip r:embed="rId5">
            <a:alphaModFix/>
          </a:blip>
          <a:srcRect/>
          <a:stretch/>
        </p:blipFill>
        <p:spPr>
          <a:xfrm>
            <a:off x="7476941" y="5252132"/>
            <a:ext cx="6004618" cy="1645936"/>
          </a:xfrm>
          <a:prstGeom prst="rect">
            <a:avLst/>
          </a:prstGeom>
          <a:noFill/>
          <a:ln>
            <a:noFill/>
          </a:ln>
        </p:spPr>
      </p:pic>
      <p:pic>
        <p:nvPicPr>
          <p:cNvPr id="762" name="Google Shape;762;p53" descr="QR 代码&#10;&#10;描述已自动生成"/>
          <p:cNvPicPr preferRelativeResize="0"/>
          <p:nvPr/>
        </p:nvPicPr>
        <p:blipFill rotWithShape="1">
          <a:blip r:embed="rId6">
            <a:alphaModFix/>
          </a:blip>
          <a:srcRect/>
          <a:stretch/>
        </p:blipFill>
        <p:spPr>
          <a:xfrm>
            <a:off x="9780318" y="1587678"/>
            <a:ext cx="1500704" cy="1515621"/>
          </a:xfrm>
          <a:prstGeom prst="rect">
            <a:avLst/>
          </a:prstGeom>
          <a:noFill/>
          <a:ln>
            <a:noFill/>
          </a:ln>
        </p:spPr>
      </p:pic>
      <p:sp>
        <p:nvSpPr>
          <p:cNvPr id="763" name="Google Shape;763;p53"/>
          <p:cNvSpPr txBox="1"/>
          <p:nvPr/>
        </p:nvSpPr>
        <p:spPr>
          <a:xfrm>
            <a:off x="2031913" y="4080607"/>
            <a:ext cx="8599200" cy="448200"/>
          </a:xfrm>
          <a:prstGeom prst="rect">
            <a:avLst/>
          </a:prstGeom>
          <a:noFill/>
          <a:ln>
            <a:noFill/>
          </a:ln>
        </p:spPr>
        <p:txBody>
          <a:bodyPr spcFirstLastPara="1" wrap="square" lIns="91425" tIns="45700" rIns="91425" bIns="45700" anchor="t" anchorCtr="0">
            <a:spAutoFit/>
          </a:bodyPr>
          <a:lstStyle/>
          <a:p>
            <a:pPr marL="0" marR="0" lvl="0" indent="0" algn="just" rtl="0">
              <a:lnSpc>
                <a:spcPct val="95833"/>
              </a:lnSpc>
              <a:spcBef>
                <a:spcPts val="0"/>
              </a:spcBef>
              <a:spcAft>
                <a:spcPts val="0"/>
              </a:spcAft>
              <a:buNone/>
            </a:pPr>
            <a:r>
              <a:rPr lang="en-US" sz="2400" b="1">
                <a:solidFill>
                  <a:schemeClr val="accent1"/>
                </a:solidFill>
                <a:latin typeface="Open Sans"/>
                <a:ea typeface="Open Sans"/>
                <a:cs typeface="Open Sans"/>
                <a:sym typeface="Open Sans"/>
              </a:rPr>
              <a:t>Académie chinoise des sciences agricoles tropicales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8"/>
          <p:cNvSpPr txBox="1">
            <a:spLocks noGrp="1"/>
          </p:cNvSpPr>
          <p:nvPr>
            <p:ph type="title"/>
          </p:nvPr>
        </p:nvSpPr>
        <p:spPr>
          <a:xfrm>
            <a:off x="287851" y="828047"/>
            <a:ext cx="10972800" cy="5620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70C0"/>
              </a:buClr>
              <a:buSzPts val="3000"/>
              <a:buFont typeface="Open Sans"/>
              <a:buNone/>
            </a:pPr>
            <a:r>
              <a:rPr lang="en-US" sz="3000" b="1">
                <a:solidFill>
                  <a:srgbClr val="0070C0"/>
                </a:solidFill>
                <a:latin typeface="Open Sans"/>
                <a:ea typeface="Open Sans"/>
                <a:cs typeface="Open Sans"/>
                <a:sym typeface="Open Sans"/>
              </a:rPr>
              <a:t>Informations générales</a:t>
            </a:r>
            <a:endParaRPr sz="3000" b="1">
              <a:solidFill>
                <a:srgbClr val="0070C0"/>
              </a:solidFill>
              <a:latin typeface="Open Sans"/>
              <a:ea typeface="Open Sans"/>
              <a:cs typeface="Open Sans"/>
              <a:sym typeface="Open Sans"/>
            </a:endParaRPr>
          </a:p>
          <a:p>
            <a:pPr marL="0" lvl="0" indent="0" algn="l" rtl="0">
              <a:lnSpc>
                <a:spcPct val="90000"/>
              </a:lnSpc>
              <a:spcBef>
                <a:spcPts val="0"/>
              </a:spcBef>
              <a:spcAft>
                <a:spcPts val="0"/>
              </a:spcAft>
              <a:buClr>
                <a:srgbClr val="0070C0"/>
              </a:buClr>
              <a:buSzPts val="3000"/>
              <a:buFont typeface="Open Sans"/>
              <a:buNone/>
            </a:pPr>
            <a:endParaRPr sz="3000" b="1">
              <a:solidFill>
                <a:srgbClr val="0070C0"/>
              </a:solidFill>
              <a:latin typeface="Open Sans"/>
              <a:ea typeface="Open Sans"/>
              <a:cs typeface="Open Sans"/>
              <a:sym typeface="Open Sans"/>
            </a:endParaRPr>
          </a:p>
        </p:txBody>
      </p:sp>
      <p:sp>
        <p:nvSpPr>
          <p:cNvPr id="175" name="Google Shape;175;p18"/>
          <p:cNvSpPr txBox="1"/>
          <p:nvPr/>
        </p:nvSpPr>
        <p:spPr>
          <a:xfrm>
            <a:off x="287851" y="1608672"/>
            <a:ext cx="11616300" cy="13236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a:solidFill>
                  <a:srgbClr val="0070C0"/>
                </a:solidFill>
                <a:latin typeface="Open Sans"/>
                <a:ea typeface="Open Sans"/>
                <a:cs typeface="Open Sans"/>
                <a:sym typeface="Open Sans"/>
              </a:rPr>
              <a:t>Le manioc est la sixième plus grande culture vivrière au monde, la principale source d’alimentation de près d'un milliard de personnes dans les régions chaudes du monde et une matière première importante pour les industries de l'amidon, de l'alcool et des aliments pour animaux en Chine.</a:t>
            </a:r>
            <a:endParaRPr sz="2000">
              <a:solidFill>
                <a:srgbClr val="0070C0"/>
              </a:solidFill>
              <a:latin typeface="Open Sans"/>
              <a:ea typeface="Open Sans"/>
              <a:cs typeface="Open Sans"/>
              <a:sym typeface="Open Sans"/>
            </a:endParaRPr>
          </a:p>
        </p:txBody>
      </p:sp>
      <p:pic>
        <p:nvPicPr>
          <p:cNvPr id="176" name="Google Shape;176;p18"/>
          <p:cNvPicPr preferRelativeResize="0"/>
          <p:nvPr/>
        </p:nvPicPr>
        <p:blipFill rotWithShape="1">
          <a:blip r:embed="rId3">
            <a:alphaModFix/>
          </a:blip>
          <a:srcRect/>
          <a:stretch/>
        </p:blipFill>
        <p:spPr>
          <a:xfrm>
            <a:off x="0" y="-75134"/>
            <a:ext cx="12192000" cy="853440"/>
          </a:xfrm>
          <a:prstGeom prst="rect">
            <a:avLst/>
          </a:prstGeom>
          <a:noFill/>
          <a:ln>
            <a:noFill/>
          </a:ln>
        </p:spPr>
      </p:pic>
      <p:cxnSp>
        <p:nvCxnSpPr>
          <p:cNvPr id="177" name="Google Shape;177;p18"/>
          <p:cNvCxnSpPr/>
          <p:nvPr/>
        </p:nvCxnSpPr>
        <p:spPr>
          <a:xfrm rot="10800000" flipH="1">
            <a:off x="149359" y="1439863"/>
            <a:ext cx="11125200" cy="50800"/>
          </a:xfrm>
          <a:prstGeom prst="straightConnector1">
            <a:avLst/>
          </a:prstGeom>
          <a:noFill/>
          <a:ln w="63500" cap="flat" cmpd="thinThick">
            <a:solidFill>
              <a:srgbClr val="0070C0"/>
            </a:solidFill>
            <a:prstDash val="solid"/>
            <a:miter lim="800000"/>
            <a:headEnd type="none" w="sm" len="sm"/>
            <a:tailEnd type="none" w="sm" len="sm"/>
          </a:ln>
        </p:spPr>
      </p:cxnSp>
      <p:sp>
        <p:nvSpPr>
          <p:cNvPr id="178" name="Google Shape;178;p18"/>
          <p:cNvSpPr/>
          <p:nvPr/>
        </p:nvSpPr>
        <p:spPr>
          <a:xfrm>
            <a:off x="418539" y="3150826"/>
            <a:ext cx="8386500" cy="2141100"/>
          </a:xfrm>
          <a:prstGeom prst="rect">
            <a:avLst/>
          </a:prstGeom>
          <a:noFill/>
          <a:ln>
            <a:noFill/>
          </a:ln>
        </p:spPr>
        <p:txBody>
          <a:bodyPr spcFirstLastPara="1" wrap="square" lIns="121900" tIns="60950" rIns="121900" bIns="60950" anchor="t" anchorCtr="0">
            <a:noAutofit/>
          </a:bodyPr>
          <a:lstStyle/>
          <a:p>
            <a:pPr marL="457200" marR="0" lvl="0" indent="-457200" algn="just" rtl="0">
              <a:lnSpc>
                <a:spcPct val="127777"/>
              </a:lnSpc>
              <a:spcBef>
                <a:spcPts val="0"/>
              </a:spcBef>
              <a:spcAft>
                <a:spcPts val="0"/>
              </a:spcAft>
              <a:buClr>
                <a:srgbClr val="0070C0"/>
              </a:buClr>
              <a:buSzPts val="1800"/>
              <a:buFont typeface="Noto Sans Symbols"/>
              <a:buChar char="◆"/>
            </a:pPr>
            <a:r>
              <a:rPr lang="en-US" sz="1800">
                <a:solidFill>
                  <a:srgbClr val="0070C0"/>
                </a:solidFill>
                <a:latin typeface="Open Sans"/>
                <a:ea typeface="Open Sans"/>
                <a:cs typeface="Open Sans"/>
                <a:sym typeface="Open Sans"/>
              </a:rPr>
              <a:t>En Chine, il existe quatre zones de production fructueuses : "</a:t>
            </a:r>
            <a:r>
              <a:rPr lang="en-US" sz="1800">
                <a:solidFill>
                  <a:srgbClr val="0070C0"/>
                </a:solidFill>
                <a:highlight>
                  <a:srgbClr val="FFFF00"/>
                </a:highlight>
                <a:latin typeface="Open Sans"/>
                <a:ea typeface="Open Sans"/>
                <a:cs typeface="Open Sans"/>
                <a:sym typeface="Open Sans"/>
              </a:rPr>
              <a:t>Est de la rivière Gui - Sud de la rivière Gui, Ouest de la rivière Gui - Sud du Yunnan, Est du Guangdong </a:t>
            </a:r>
            <a:r>
              <a:rPr lang="en-US" sz="1800">
                <a:solidFill>
                  <a:srgbClr val="0070C0"/>
                </a:solidFill>
                <a:latin typeface="Open Sans"/>
                <a:ea typeface="Open Sans"/>
                <a:cs typeface="Open Sans"/>
                <a:sym typeface="Open Sans"/>
              </a:rPr>
              <a:t>- Ouest de la rivière Min, Est de la rivière Gan, Ouest de l’île de Qiong - Ouest du Guangdong", parmi lesquels le Guangxi a des avantages exceptionnels.</a:t>
            </a:r>
            <a:endParaRPr sz="1800">
              <a:solidFill>
                <a:srgbClr val="0070C0"/>
              </a:solidFill>
              <a:latin typeface="Open Sans"/>
              <a:ea typeface="Open Sans"/>
              <a:cs typeface="Open Sans"/>
              <a:sym typeface="Open Sans"/>
            </a:endParaRPr>
          </a:p>
          <a:p>
            <a:pPr marL="457200" marR="0" lvl="0" indent="-457200" algn="just" rtl="0">
              <a:lnSpc>
                <a:spcPct val="127777"/>
              </a:lnSpc>
              <a:spcBef>
                <a:spcPts val="0"/>
              </a:spcBef>
              <a:spcAft>
                <a:spcPts val="0"/>
              </a:spcAft>
              <a:buClr>
                <a:srgbClr val="0070C0"/>
              </a:buClr>
              <a:buSzPts val="1800"/>
              <a:buFont typeface="Noto Sans Symbols"/>
              <a:buChar char="◆"/>
            </a:pPr>
            <a:r>
              <a:rPr lang="en-US" sz="1800">
                <a:solidFill>
                  <a:srgbClr val="0070C0"/>
                </a:solidFill>
                <a:latin typeface="Open Sans"/>
                <a:ea typeface="Open Sans"/>
                <a:cs typeface="Open Sans"/>
                <a:sym typeface="Open Sans"/>
              </a:rPr>
              <a:t>Sa superficie plantée est de 4,57 millions d'acres pour une production de 5 millions de tonnes (CCARS, 2022).</a:t>
            </a:r>
            <a:endParaRPr sz="1800">
              <a:solidFill>
                <a:srgbClr val="0070C0"/>
              </a:solidFill>
              <a:latin typeface="Open Sans"/>
              <a:ea typeface="Open Sans"/>
              <a:cs typeface="Open Sans"/>
              <a:sym typeface="Open Sans"/>
            </a:endParaRPr>
          </a:p>
          <a:p>
            <a:pPr marL="457200" marR="0" lvl="0" indent="-368300" algn="just" rtl="0">
              <a:lnSpc>
                <a:spcPct val="150000"/>
              </a:lnSpc>
              <a:spcBef>
                <a:spcPts val="0"/>
              </a:spcBef>
              <a:spcAft>
                <a:spcPts val="0"/>
              </a:spcAft>
              <a:buClr>
                <a:schemeClr val="dk1"/>
              </a:buClr>
              <a:buSzPts val="1400"/>
              <a:buFont typeface="Noto Sans Symbols"/>
              <a:buNone/>
            </a:pPr>
            <a:endParaRPr sz="1400">
              <a:solidFill>
                <a:srgbClr val="0070C0"/>
              </a:solidFill>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19"/>
          <p:cNvPicPr preferRelativeResize="0"/>
          <p:nvPr/>
        </p:nvPicPr>
        <p:blipFill rotWithShape="1">
          <a:blip r:embed="rId3">
            <a:alphaModFix/>
          </a:blip>
          <a:srcRect/>
          <a:stretch/>
        </p:blipFill>
        <p:spPr>
          <a:xfrm>
            <a:off x="0" y="-75134"/>
            <a:ext cx="12192000" cy="853440"/>
          </a:xfrm>
          <a:prstGeom prst="rect">
            <a:avLst/>
          </a:prstGeom>
          <a:noFill/>
          <a:ln>
            <a:noFill/>
          </a:ln>
        </p:spPr>
      </p:pic>
      <p:cxnSp>
        <p:nvCxnSpPr>
          <p:cNvPr id="185" name="Google Shape;185;p19"/>
          <p:cNvCxnSpPr/>
          <p:nvPr/>
        </p:nvCxnSpPr>
        <p:spPr>
          <a:xfrm rot="10800000" flipH="1">
            <a:off x="129546" y="1457279"/>
            <a:ext cx="11125200" cy="50800"/>
          </a:xfrm>
          <a:prstGeom prst="straightConnector1">
            <a:avLst/>
          </a:prstGeom>
          <a:noFill/>
          <a:ln w="63500" cap="flat" cmpd="thinThick">
            <a:solidFill>
              <a:schemeClr val="accent2"/>
            </a:solidFill>
            <a:prstDash val="solid"/>
            <a:miter lim="800000"/>
            <a:headEnd type="none" w="sm" len="sm"/>
            <a:tailEnd type="none" w="sm" len="sm"/>
          </a:ln>
        </p:spPr>
      </p:cxnSp>
      <p:sp>
        <p:nvSpPr>
          <p:cNvPr id="186" name="Google Shape;186;p19"/>
          <p:cNvSpPr txBox="1"/>
          <p:nvPr/>
        </p:nvSpPr>
        <p:spPr>
          <a:xfrm>
            <a:off x="7185402" y="1621449"/>
            <a:ext cx="4836300" cy="17547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a:solidFill>
                  <a:srgbClr val="0070C0"/>
                </a:solidFill>
                <a:latin typeface="Open Sans"/>
                <a:ea typeface="Open Sans"/>
                <a:cs typeface="Open Sans"/>
                <a:sym typeface="Open Sans"/>
              </a:rPr>
              <a:t>Tige: Principal matériel de multiplication pour la culture du manioc, elle est riche en fibres, minéraux et tanins ; environ 250 millions de tonnes de tiges de manioc (environ 95 %) sont inutilisées et gaspillées chaque année dans le monde.</a:t>
            </a:r>
            <a:endParaRPr sz="1800">
              <a:solidFill>
                <a:srgbClr val="0070C0"/>
              </a:solidFill>
              <a:latin typeface="Open Sans"/>
              <a:ea typeface="Open Sans"/>
              <a:cs typeface="Open Sans"/>
              <a:sym typeface="Open Sans"/>
            </a:endParaRPr>
          </a:p>
        </p:txBody>
      </p:sp>
      <p:sp>
        <p:nvSpPr>
          <p:cNvPr id="187" name="Google Shape;187;p19"/>
          <p:cNvSpPr/>
          <p:nvPr/>
        </p:nvSpPr>
        <p:spPr>
          <a:xfrm>
            <a:off x="101108" y="1659738"/>
            <a:ext cx="4408586" cy="1569660"/>
          </a:xfrm>
          <a:prstGeom prst="wedgeRectCallout">
            <a:avLst>
              <a:gd name="adj1" fmla="val 57057"/>
              <a:gd name="adj2" fmla="val -30379"/>
            </a:avLst>
          </a:prstGeom>
          <a:no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70C0"/>
              </a:solidFill>
              <a:latin typeface="Open Sans"/>
              <a:ea typeface="Open Sans"/>
              <a:cs typeface="Open Sans"/>
              <a:sym typeface="Open Sans"/>
            </a:endParaRPr>
          </a:p>
        </p:txBody>
      </p:sp>
      <p:sp>
        <p:nvSpPr>
          <p:cNvPr id="188" name="Google Shape;188;p19"/>
          <p:cNvSpPr/>
          <p:nvPr/>
        </p:nvSpPr>
        <p:spPr>
          <a:xfrm>
            <a:off x="7205500" y="1573275"/>
            <a:ext cx="4836300" cy="1873800"/>
          </a:xfrm>
          <a:prstGeom prst="wedgeRectCallout">
            <a:avLst>
              <a:gd name="adj1" fmla="val -78968"/>
              <a:gd name="adj2" fmla="val 53522"/>
            </a:avLst>
          </a:prstGeom>
          <a:no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70C0"/>
              </a:solidFill>
              <a:latin typeface="Open Sans"/>
              <a:ea typeface="Open Sans"/>
              <a:cs typeface="Open Sans"/>
              <a:sym typeface="Open Sans"/>
            </a:endParaRPr>
          </a:p>
        </p:txBody>
      </p:sp>
      <p:sp>
        <p:nvSpPr>
          <p:cNvPr id="189" name="Google Shape;189;p19"/>
          <p:cNvSpPr txBox="1"/>
          <p:nvPr/>
        </p:nvSpPr>
        <p:spPr>
          <a:xfrm>
            <a:off x="7290562" y="4244759"/>
            <a:ext cx="4666200" cy="25860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a:solidFill>
                  <a:srgbClr val="0070C0"/>
                </a:solidFill>
                <a:latin typeface="Open Sans"/>
                <a:ea typeface="Open Sans"/>
                <a:cs typeface="Open Sans"/>
                <a:sym typeface="Open Sans"/>
              </a:rPr>
              <a:t>Manioc frais/séché : Riche en amidon, son volume commercial annuel mondial est de 12 millions de tonnes (chips séchés), et environ 80% du commerce est distribué en Thaïlande, au Vietnam et en Indonésie. En Asie du Sud-Est, la Chine est le principal importateur et consommateur de chips de manioc séché et d'amidon brut.</a:t>
            </a:r>
            <a:endParaRPr sz="1800">
              <a:solidFill>
                <a:srgbClr val="0070C0"/>
              </a:solidFill>
              <a:latin typeface="Open Sans"/>
              <a:ea typeface="Open Sans"/>
              <a:cs typeface="Open Sans"/>
              <a:sym typeface="Open Sans"/>
            </a:endParaRPr>
          </a:p>
        </p:txBody>
      </p:sp>
      <p:sp>
        <p:nvSpPr>
          <p:cNvPr id="190" name="Google Shape;190;p19"/>
          <p:cNvSpPr/>
          <p:nvPr/>
        </p:nvSpPr>
        <p:spPr>
          <a:xfrm>
            <a:off x="7290550" y="4242050"/>
            <a:ext cx="4836300" cy="2591400"/>
          </a:xfrm>
          <a:prstGeom prst="wedgeRectCallout">
            <a:avLst>
              <a:gd name="adj1" fmla="val -77681"/>
              <a:gd name="adj2" fmla="val 21509"/>
            </a:avLst>
          </a:prstGeom>
          <a:no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70C0"/>
              </a:solidFill>
              <a:latin typeface="Open Sans"/>
              <a:ea typeface="Open Sans"/>
              <a:cs typeface="Open Sans"/>
              <a:sym typeface="Open Sans"/>
            </a:endParaRPr>
          </a:p>
        </p:txBody>
      </p:sp>
      <p:grpSp>
        <p:nvGrpSpPr>
          <p:cNvPr id="191" name="Google Shape;191;p19"/>
          <p:cNvGrpSpPr/>
          <p:nvPr/>
        </p:nvGrpSpPr>
        <p:grpSpPr>
          <a:xfrm>
            <a:off x="92250" y="3357963"/>
            <a:ext cx="5805554" cy="3550837"/>
            <a:chOff x="4166748" y="83158"/>
            <a:chExt cx="10020254" cy="5407158"/>
          </a:xfrm>
        </p:grpSpPr>
        <p:pic>
          <p:nvPicPr>
            <p:cNvPr id="192" name="Google Shape;192;p19"/>
            <p:cNvPicPr preferRelativeResize="0"/>
            <p:nvPr/>
          </p:nvPicPr>
          <p:blipFill rotWithShape="1">
            <a:blip r:embed="rId4">
              <a:alphaModFix/>
            </a:blip>
            <a:srcRect r="60609"/>
            <a:stretch/>
          </p:blipFill>
          <p:spPr>
            <a:xfrm>
              <a:off x="4166748" y="83158"/>
              <a:ext cx="3917585" cy="5407158"/>
            </a:xfrm>
            <a:prstGeom prst="rect">
              <a:avLst/>
            </a:prstGeom>
            <a:noFill/>
            <a:ln>
              <a:noFill/>
            </a:ln>
          </p:spPr>
        </p:pic>
        <p:pic>
          <p:nvPicPr>
            <p:cNvPr id="193" name="Google Shape;193;p19"/>
            <p:cNvPicPr preferRelativeResize="0"/>
            <p:nvPr/>
          </p:nvPicPr>
          <p:blipFill rotWithShape="1">
            <a:blip r:embed="rId5">
              <a:alphaModFix/>
            </a:blip>
            <a:srcRect/>
            <a:stretch/>
          </p:blipFill>
          <p:spPr>
            <a:xfrm>
              <a:off x="11296351" y="95451"/>
              <a:ext cx="2890651" cy="3079268"/>
            </a:xfrm>
            <a:prstGeom prst="rect">
              <a:avLst/>
            </a:prstGeom>
            <a:noFill/>
            <a:ln>
              <a:noFill/>
            </a:ln>
          </p:spPr>
        </p:pic>
      </p:grpSp>
      <p:pic>
        <p:nvPicPr>
          <p:cNvPr id="194" name="Google Shape;194;p19"/>
          <p:cNvPicPr preferRelativeResize="0"/>
          <p:nvPr/>
        </p:nvPicPr>
        <p:blipFill rotWithShape="1">
          <a:blip r:embed="rId6">
            <a:alphaModFix/>
          </a:blip>
          <a:srcRect l="8832" t="13292" r="10011" b="11146"/>
          <a:stretch/>
        </p:blipFill>
        <p:spPr>
          <a:xfrm rot="-5400000">
            <a:off x="2107265" y="4446860"/>
            <a:ext cx="2591261" cy="1907722"/>
          </a:xfrm>
          <a:prstGeom prst="rect">
            <a:avLst/>
          </a:prstGeom>
          <a:noFill/>
          <a:ln>
            <a:noFill/>
          </a:ln>
          <a:effectLst>
            <a:outerShdw blurRad="190500" algn="tl" rotWithShape="0">
              <a:srgbClr val="000000">
                <a:alpha val="69803"/>
              </a:srgbClr>
            </a:outerShdw>
          </a:effectLst>
        </p:spPr>
      </p:pic>
      <p:pic>
        <p:nvPicPr>
          <p:cNvPr id="195" name="Google Shape;195;p19" descr="旋转 IM1G_0127"/>
          <p:cNvPicPr preferRelativeResize="0"/>
          <p:nvPr/>
        </p:nvPicPr>
        <p:blipFill rotWithShape="1">
          <a:blip r:embed="rId7">
            <a:alphaModFix/>
          </a:blip>
          <a:srcRect t="8211" r="10651" b="3049"/>
          <a:stretch/>
        </p:blipFill>
        <p:spPr>
          <a:xfrm>
            <a:off x="4310018" y="1305620"/>
            <a:ext cx="2893539" cy="5487720"/>
          </a:xfrm>
          <a:prstGeom prst="rect">
            <a:avLst/>
          </a:prstGeom>
          <a:noFill/>
          <a:ln>
            <a:noFill/>
          </a:ln>
        </p:spPr>
      </p:pic>
      <p:sp>
        <p:nvSpPr>
          <p:cNvPr id="196" name="Google Shape;196;p19"/>
          <p:cNvSpPr txBox="1"/>
          <p:nvPr/>
        </p:nvSpPr>
        <p:spPr>
          <a:xfrm>
            <a:off x="129550" y="1659750"/>
            <a:ext cx="4408500" cy="1939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a:solidFill>
                  <a:srgbClr val="0070C0"/>
                </a:solidFill>
                <a:latin typeface="Open Sans"/>
                <a:ea typeface="Open Sans"/>
                <a:cs typeface="Open Sans"/>
                <a:sym typeface="Open Sans"/>
              </a:rPr>
              <a:t>Feuille : principal légume des zones de culture du manioc en Afrique et en Asie du Sud-Est, avec un volume commercial annuel d'environ 400 000 tonnes, il est riche en protéines, minéraux et flavonoïdes.</a:t>
            </a:r>
            <a:endParaRPr sz="1700">
              <a:solidFill>
                <a:srgbClr val="0070C0"/>
              </a:solidFill>
              <a:latin typeface="Open Sans"/>
              <a:ea typeface="Open Sans"/>
              <a:cs typeface="Open Sans"/>
              <a:sym typeface="Open Sans"/>
            </a:endParaRPr>
          </a:p>
          <a:p>
            <a:pPr marL="0" marR="0" lvl="0" indent="0" algn="l" rtl="0">
              <a:spcBef>
                <a:spcPts val="0"/>
              </a:spcBef>
              <a:spcAft>
                <a:spcPts val="0"/>
              </a:spcAft>
              <a:buNone/>
            </a:pPr>
            <a:endParaRPr sz="1800">
              <a:solidFill>
                <a:srgbClr val="0070C0"/>
              </a:solidFill>
              <a:latin typeface="Open Sans"/>
              <a:ea typeface="Open Sans"/>
              <a:cs typeface="Open Sans"/>
              <a:sym typeface="Open Sans"/>
            </a:endParaRPr>
          </a:p>
        </p:txBody>
      </p:sp>
      <p:sp>
        <p:nvSpPr>
          <p:cNvPr id="197" name="Google Shape;197;p19"/>
          <p:cNvSpPr txBox="1"/>
          <p:nvPr/>
        </p:nvSpPr>
        <p:spPr>
          <a:xfrm>
            <a:off x="225559" y="826736"/>
            <a:ext cx="10972800" cy="562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70C0"/>
              </a:buClr>
              <a:buSzPts val="3000"/>
              <a:buFont typeface="Open Sans"/>
              <a:buNone/>
            </a:pPr>
            <a:r>
              <a:rPr lang="en-US" sz="3000" b="1">
                <a:solidFill>
                  <a:srgbClr val="0070C0"/>
                </a:solidFill>
                <a:latin typeface="Open Sans"/>
                <a:ea typeface="Open Sans"/>
                <a:cs typeface="Open Sans"/>
                <a:sym typeface="Open Sans"/>
              </a:rPr>
              <a:t>Informations générales</a:t>
            </a:r>
            <a:endParaRPr sz="3000" b="1">
              <a:solidFill>
                <a:srgbClr val="0070C0"/>
              </a:solidFill>
              <a:latin typeface="Open Sans"/>
              <a:ea typeface="Open Sans"/>
              <a:cs typeface="Open Sans"/>
              <a:sym typeface="Open Sans"/>
            </a:endParaRPr>
          </a:p>
          <a:p>
            <a:pPr marL="0" marR="0" lvl="0" indent="0" algn="l" rtl="0">
              <a:lnSpc>
                <a:spcPct val="90000"/>
              </a:lnSpc>
              <a:spcBef>
                <a:spcPts val="0"/>
              </a:spcBef>
              <a:spcAft>
                <a:spcPts val="0"/>
              </a:spcAft>
              <a:buClr>
                <a:srgbClr val="0070C0"/>
              </a:buClr>
              <a:buSzPts val="3000"/>
              <a:buFont typeface="Open Sans"/>
              <a:buNone/>
            </a:pPr>
            <a:endParaRPr sz="3000" b="1">
              <a:solidFill>
                <a:srgbClr val="0070C0"/>
              </a:solidFill>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0"/>
          <p:cNvSpPr txBox="1"/>
          <p:nvPr/>
        </p:nvSpPr>
        <p:spPr>
          <a:xfrm>
            <a:off x="202521" y="1596985"/>
            <a:ext cx="2920800" cy="5233500"/>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rgbClr val="0070C0"/>
              </a:buClr>
              <a:buSzPts val="1800"/>
              <a:buFont typeface="Noto Sans Symbols"/>
              <a:buChar char="◆"/>
            </a:pPr>
            <a:r>
              <a:rPr lang="en-US" sz="1800" u="sng">
                <a:solidFill>
                  <a:srgbClr val="0070C0"/>
                </a:solidFill>
                <a:latin typeface="Open Sans"/>
                <a:ea typeface="Open Sans"/>
                <a:cs typeface="Open Sans"/>
                <a:sym typeface="Open Sans"/>
              </a:rPr>
              <a:t>Feuilles de manioc     </a:t>
            </a:r>
            <a:endParaRPr/>
          </a:p>
          <a:p>
            <a:pPr marL="0" marR="0" lvl="0" indent="0" algn="just" rtl="0">
              <a:spcBef>
                <a:spcPts val="0"/>
              </a:spcBef>
              <a:spcAft>
                <a:spcPts val="0"/>
              </a:spcAft>
              <a:buNone/>
            </a:pPr>
            <a:r>
              <a:rPr lang="en-US" sz="1500">
                <a:solidFill>
                  <a:srgbClr val="0070C0"/>
                </a:solidFill>
                <a:latin typeface="Open Sans"/>
                <a:ea typeface="Open Sans"/>
                <a:cs typeface="Open Sans"/>
                <a:sym typeface="Open Sans"/>
              </a:rPr>
              <a:t>Les feuilles de manioc sont des sous-produits importants de la production de manioc. Elles sont riches en protéines (22,0 %, DW), avec un total comparable à la teneur en protéines brutes d’herbe sèche (22,5 %), mais avec une biomasse et une énergie métabolique élevées, ce sont donc des matières premières de grande qualité  pour l'alimentation animale. On rapporte que le manioc pousse pendant environ 8 mois et que 18,3 tonnes de tiges et de feuilles fraîches peuvent être récoltées par hectare, pour un rendement annuel de 40,0 tonnes/ha/an.</a:t>
            </a:r>
            <a:endParaRPr sz="1500">
              <a:solidFill>
                <a:srgbClr val="0070C0"/>
              </a:solidFill>
              <a:latin typeface="Open Sans"/>
              <a:ea typeface="Open Sans"/>
              <a:cs typeface="Open Sans"/>
              <a:sym typeface="Open Sans"/>
            </a:endParaRPr>
          </a:p>
          <a:p>
            <a:pPr marL="0" marR="0" lvl="0" indent="0" algn="just" rtl="0">
              <a:spcBef>
                <a:spcPts val="0"/>
              </a:spcBef>
              <a:spcAft>
                <a:spcPts val="0"/>
              </a:spcAft>
              <a:buNone/>
            </a:pPr>
            <a:endParaRPr sz="1600">
              <a:solidFill>
                <a:srgbClr val="0070C0"/>
              </a:solidFill>
              <a:latin typeface="Open Sans"/>
              <a:ea typeface="Open Sans"/>
              <a:cs typeface="Open Sans"/>
              <a:sym typeface="Open Sans"/>
            </a:endParaRPr>
          </a:p>
        </p:txBody>
      </p:sp>
      <p:pic>
        <p:nvPicPr>
          <p:cNvPr id="203" name="Google Shape;203;p20"/>
          <p:cNvPicPr preferRelativeResize="0"/>
          <p:nvPr/>
        </p:nvPicPr>
        <p:blipFill rotWithShape="1">
          <a:blip r:embed="rId3">
            <a:alphaModFix/>
          </a:blip>
          <a:srcRect/>
          <a:stretch/>
        </p:blipFill>
        <p:spPr>
          <a:xfrm>
            <a:off x="0" y="-75134"/>
            <a:ext cx="12192000" cy="853440"/>
          </a:xfrm>
          <a:prstGeom prst="rect">
            <a:avLst/>
          </a:prstGeom>
          <a:noFill/>
          <a:ln>
            <a:noFill/>
          </a:ln>
        </p:spPr>
      </p:pic>
      <p:cxnSp>
        <p:nvCxnSpPr>
          <p:cNvPr id="204" name="Google Shape;204;p20"/>
          <p:cNvCxnSpPr/>
          <p:nvPr/>
        </p:nvCxnSpPr>
        <p:spPr>
          <a:xfrm rot="10800000" flipH="1">
            <a:off x="202521" y="1397329"/>
            <a:ext cx="11125200" cy="50800"/>
          </a:xfrm>
          <a:prstGeom prst="straightConnector1">
            <a:avLst/>
          </a:prstGeom>
          <a:noFill/>
          <a:ln w="63500" cap="flat" cmpd="thinThick">
            <a:solidFill>
              <a:schemeClr val="accent2"/>
            </a:solidFill>
            <a:prstDash val="solid"/>
            <a:miter lim="800000"/>
            <a:headEnd type="none" w="sm" len="sm"/>
            <a:tailEnd type="none" w="sm" len="sm"/>
          </a:ln>
        </p:spPr>
      </p:cxnSp>
      <p:graphicFrame>
        <p:nvGraphicFramePr>
          <p:cNvPr id="205" name="Google Shape;205;p20"/>
          <p:cNvGraphicFramePr/>
          <p:nvPr/>
        </p:nvGraphicFramePr>
        <p:xfrm>
          <a:off x="3318504" y="1765296"/>
          <a:ext cx="8743925" cy="3352870"/>
        </p:xfrm>
        <a:graphic>
          <a:graphicData uri="http://schemas.openxmlformats.org/drawingml/2006/table">
            <a:tbl>
              <a:tblPr>
                <a:noFill/>
                <a:tableStyleId>{5226FFCD-FA69-477D-B3CB-434798DDE6ED}</a:tableStyleId>
              </a:tblPr>
              <a:tblGrid>
                <a:gridCol w="1109975">
                  <a:extLst>
                    <a:ext uri="{9D8B030D-6E8A-4147-A177-3AD203B41FA5}">
                      <a16:colId xmlns:a16="http://schemas.microsoft.com/office/drawing/2014/main" val="20000"/>
                    </a:ext>
                  </a:extLst>
                </a:gridCol>
                <a:gridCol w="827400">
                  <a:extLst>
                    <a:ext uri="{9D8B030D-6E8A-4147-A177-3AD203B41FA5}">
                      <a16:colId xmlns:a16="http://schemas.microsoft.com/office/drawing/2014/main" val="20001"/>
                    </a:ext>
                  </a:extLst>
                </a:gridCol>
                <a:gridCol w="1148075">
                  <a:extLst>
                    <a:ext uri="{9D8B030D-6E8A-4147-A177-3AD203B41FA5}">
                      <a16:colId xmlns:a16="http://schemas.microsoft.com/office/drawing/2014/main" val="20002"/>
                    </a:ext>
                  </a:extLst>
                </a:gridCol>
                <a:gridCol w="791200">
                  <a:extLst>
                    <a:ext uri="{9D8B030D-6E8A-4147-A177-3AD203B41FA5}">
                      <a16:colId xmlns:a16="http://schemas.microsoft.com/office/drawing/2014/main" val="20003"/>
                    </a:ext>
                  </a:extLst>
                </a:gridCol>
                <a:gridCol w="1324600">
                  <a:extLst>
                    <a:ext uri="{9D8B030D-6E8A-4147-A177-3AD203B41FA5}">
                      <a16:colId xmlns:a16="http://schemas.microsoft.com/office/drawing/2014/main" val="20004"/>
                    </a:ext>
                  </a:extLst>
                </a:gridCol>
                <a:gridCol w="1671325">
                  <a:extLst>
                    <a:ext uri="{9D8B030D-6E8A-4147-A177-3AD203B41FA5}">
                      <a16:colId xmlns:a16="http://schemas.microsoft.com/office/drawing/2014/main" val="20005"/>
                    </a:ext>
                  </a:extLst>
                </a:gridCol>
                <a:gridCol w="1871350">
                  <a:extLst>
                    <a:ext uri="{9D8B030D-6E8A-4147-A177-3AD203B41FA5}">
                      <a16:colId xmlns:a16="http://schemas.microsoft.com/office/drawing/2014/main" val="20006"/>
                    </a:ext>
                  </a:extLst>
                </a:gridCol>
              </a:tblGrid>
              <a:tr h="354325">
                <a:tc rowSpan="2">
                  <a:txBody>
                    <a:bodyPr/>
                    <a:lstStyle/>
                    <a:p>
                      <a:pPr marL="0" marR="0" lvl="0" indent="0" algn="l" rtl="0">
                        <a:spcBef>
                          <a:spcPts val="0"/>
                        </a:spcBef>
                        <a:spcAft>
                          <a:spcPts val="0"/>
                        </a:spcAft>
                        <a:buClr>
                          <a:schemeClr val="dk1"/>
                        </a:buClr>
                        <a:buSzPts val="1800"/>
                        <a:buFont typeface="Questrial"/>
                        <a:buNone/>
                      </a:pPr>
                      <a:endParaRPr sz="1800" b="1" u="none" strike="noStrike" cap="none">
                        <a:latin typeface="Open Sans"/>
                        <a:ea typeface="Open Sans"/>
                        <a:cs typeface="Open Sans"/>
                        <a:sym typeface="Open Sans"/>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gridSpan="2">
                  <a:txBody>
                    <a:bodyPr/>
                    <a:lstStyle/>
                    <a:p>
                      <a:pPr marL="0" marR="0" lvl="0" indent="0" algn="ctr" rtl="0">
                        <a:spcBef>
                          <a:spcPts val="0"/>
                        </a:spcBef>
                        <a:spcAft>
                          <a:spcPts val="0"/>
                        </a:spcAft>
                        <a:buClr>
                          <a:srgbClr val="008000"/>
                        </a:buClr>
                        <a:buSzPts val="1800"/>
                        <a:buFont typeface="Open Sans"/>
                        <a:buNone/>
                      </a:pPr>
                      <a:r>
                        <a:rPr lang="en-US" sz="1800" b="1">
                          <a:solidFill>
                            <a:srgbClr val="008000"/>
                          </a:solidFill>
                          <a:latin typeface="Open Sans"/>
                          <a:ea typeface="Open Sans"/>
                          <a:cs typeface="Open Sans"/>
                          <a:sym typeface="Open Sans"/>
                        </a:rPr>
                        <a:t>Matière sèche</a:t>
                      </a:r>
                      <a:endParaRPr sz="1800" b="1" u="none" strike="noStrike" cap="none">
                        <a:solidFill>
                          <a:srgbClr val="008000"/>
                        </a:solidFill>
                        <a:latin typeface="Open Sans"/>
                        <a:ea typeface="Open Sans"/>
                        <a:cs typeface="Open Sans"/>
                        <a:sym typeface="Open Sans"/>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zh-CN"/>
                    </a:p>
                  </a:txBody>
                  <a:tcPr/>
                </a:tc>
                <a:tc gridSpan="2">
                  <a:txBody>
                    <a:bodyPr/>
                    <a:lstStyle/>
                    <a:p>
                      <a:pPr marL="0" marR="0" lvl="0" indent="0" algn="ctr" rtl="0">
                        <a:spcBef>
                          <a:spcPts val="0"/>
                        </a:spcBef>
                        <a:spcAft>
                          <a:spcPts val="0"/>
                        </a:spcAft>
                        <a:buClr>
                          <a:srgbClr val="008000"/>
                        </a:buClr>
                        <a:buSzPts val="1800"/>
                        <a:buFont typeface="Open Sans"/>
                        <a:buNone/>
                      </a:pPr>
                      <a:r>
                        <a:rPr lang="en-US" sz="1800" b="1">
                          <a:solidFill>
                            <a:srgbClr val="008000"/>
                          </a:solidFill>
                          <a:latin typeface="Open Sans"/>
                          <a:ea typeface="Open Sans"/>
                          <a:cs typeface="Open Sans"/>
                          <a:sym typeface="Open Sans"/>
                        </a:rPr>
                        <a:t>Protéine brute</a:t>
                      </a:r>
                      <a:endParaRPr sz="1800" b="1" u="none" strike="noStrike" cap="none">
                        <a:solidFill>
                          <a:srgbClr val="008000"/>
                        </a:solidFill>
                        <a:latin typeface="Open Sans"/>
                        <a:ea typeface="Open Sans"/>
                        <a:cs typeface="Open Sans"/>
                        <a:sym typeface="Open Sans"/>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zh-CN"/>
                    </a:p>
                  </a:txBody>
                  <a:tcPr/>
                </a:tc>
                <a:tc gridSpan="2">
                  <a:txBody>
                    <a:bodyPr/>
                    <a:lstStyle/>
                    <a:p>
                      <a:pPr marL="0" marR="0" lvl="0" indent="0" algn="ctr" rtl="0">
                        <a:spcBef>
                          <a:spcPts val="0"/>
                        </a:spcBef>
                        <a:spcAft>
                          <a:spcPts val="0"/>
                        </a:spcAft>
                        <a:buClr>
                          <a:srgbClr val="008000"/>
                        </a:buClr>
                        <a:buSzPts val="1800"/>
                        <a:buFont typeface="Open Sans"/>
                        <a:buNone/>
                      </a:pPr>
                      <a:r>
                        <a:rPr lang="en-US" sz="1800" b="1">
                          <a:solidFill>
                            <a:srgbClr val="008000"/>
                          </a:solidFill>
                          <a:latin typeface="Open Sans"/>
                          <a:ea typeface="Open Sans"/>
                          <a:cs typeface="Open Sans"/>
                          <a:sym typeface="Open Sans"/>
                        </a:rPr>
                        <a:t>Énergie métabolique</a:t>
                      </a:r>
                      <a:endParaRPr sz="1800" b="1" u="none" strike="noStrike" cap="none">
                        <a:solidFill>
                          <a:srgbClr val="008000"/>
                        </a:solidFill>
                        <a:latin typeface="Open Sans"/>
                        <a:ea typeface="Open Sans"/>
                        <a:cs typeface="Open Sans"/>
                        <a:sym typeface="Open Sans"/>
                      </a:endParaRPr>
                    </a:p>
                  </a:txBody>
                  <a:tcPr marL="91450" marR="91450"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zh-CN"/>
                    </a:p>
                  </a:txBody>
                  <a:tcPr/>
                </a:tc>
                <a:extLst>
                  <a:ext uri="{0D108BD9-81ED-4DB2-BD59-A6C34878D82A}">
                    <a16:rowId xmlns:a16="http://schemas.microsoft.com/office/drawing/2014/main" val="10000"/>
                  </a:ext>
                </a:extLst>
              </a:tr>
              <a:tr h="352425">
                <a:tc vMerge="1">
                  <a:txBody>
                    <a:bodyPr/>
                    <a:lstStyle/>
                    <a:p>
                      <a:endParaRPr lang="zh-CN"/>
                    </a:p>
                  </a:txBody>
                  <a:tcPr/>
                </a:tc>
                <a:tc>
                  <a:txBody>
                    <a:bodyPr/>
                    <a:lstStyle/>
                    <a:p>
                      <a:pPr marL="0" marR="0" lvl="0" indent="0" algn="ctr" rtl="0">
                        <a:spcBef>
                          <a:spcPts val="0"/>
                        </a:spcBef>
                        <a:spcAft>
                          <a:spcPts val="0"/>
                        </a:spcAft>
                        <a:buClr>
                          <a:schemeClr val="dk1"/>
                        </a:buClr>
                        <a:buSzPts val="1400"/>
                        <a:buFont typeface="Open Sans"/>
                        <a:buNone/>
                      </a:pPr>
                      <a:r>
                        <a:rPr lang="en-US" sz="1400" u="none" strike="noStrike" cap="none">
                          <a:latin typeface="Open Sans"/>
                          <a:ea typeface="Open Sans"/>
                          <a:cs typeface="Open Sans"/>
                          <a:sym typeface="Open Sans"/>
                        </a:rPr>
                        <a:t>%</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400"/>
                        <a:buFont typeface="Open Sans"/>
                        <a:buNone/>
                      </a:pPr>
                      <a:r>
                        <a:rPr lang="en-US" sz="1400" u="none" strike="noStrike" cap="none">
                          <a:latin typeface="Open Sans"/>
                          <a:ea typeface="Open Sans"/>
                          <a:cs typeface="Open Sans"/>
                          <a:sym typeface="Open Sans"/>
                        </a:rPr>
                        <a:t>t/ha/</a:t>
                      </a:r>
                      <a:r>
                        <a:rPr lang="en-US">
                          <a:latin typeface="Open Sans"/>
                          <a:ea typeface="Open Sans"/>
                          <a:cs typeface="Open Sans"/>
                          <a:sym typeface="Open Sans"/>
                        </a:rPr>
                        <a:t>année</a:t>
                      </a:r>
                      <a:endParaRPr sz="1400" u="none" strike="noStrike" cap="none">
                        <a:latin typeface="Open Sans"/>
                        <a:ea typeface="Open Sans"/>
                        <a:cs typeface="Open Sans"/>
                        <a:sym typeface="Open Sans"/>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400"/>
                        <a:buFont typeface="Open Sans"/>
                        <a:buNone/>
                      </a:pPr>
                      <a:r>
                        <a:rPr lang="en-US" sz="1400" u="none" strike="noStrike" cap="none">
                          <a:latin typeface="Open Sans"/>
                          <a:ea typeface="Open Sans"/>
                          <a:cs typeface="Open Sans"/>
                          <a:sym typeface="Open Sans"/>
                        </a:rPr>
                        <a:t>%</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400"/>
                        <a:buFont typeface="Open Sans"/>
                        <a:buNone/>
                      </a:pPr>
                      <a:r>
                        <a:rPr lang="en-US" sz="1400" u="none" strike="noStrike" cap="none">
                          <a:latin typeface="Open Sans"/>
                          <a:ea typeface="Open Sans"/>
                          <a:cs typeface="Open Sans"/>
                          <a:sym typeface="Open Sans"/>
                        </a:rPr>
                        <a:t>kg/ha/</a:t>
                      </a:r>
                      <a:r>
                        <a:rPr lang="en-US">
                          <a:latin typeface="Open Sans"/>
                          <a:ea typeface="Open Sans"/>
                          <a:cs typeface="Open Sans"/>
                          <a:sym typeface="Open Sans"/>
                        </a:rPr>
                        <a:t>année</a:t>
                      </a:r>
                      <a:endParaRPr sz="1400" u="none" strike="noStrike" cap="none">
                        <a:latin typeface="Open Sans"/>
                        <a:ea typeface="Open Sans"/>
                        <a:cs typeface="Open Sans"/>
                        <a:sym typeface="Open Sans"/>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400"/>
                        <a:buFont typeface="Open Sans"/>
                        <a:buNone/>
                      </a:pPr>
                      <a:r>
                        <a:rPr lang="en-US" sz="1400" u="none" strike="noStrike" cap="none">
                          <a:latin typeface="Open Sans"/>
                          <a:ea typeface="Open Sans"/>
                          <a:cs typeface="Open Sans"/>
                          <a:sym typeface="Open Sans"/>
                        </a:rPr>
                        <a:t>thermie /kg/</a:t>
                      </a:r>
                      <a:r>
                        <a:rPr lang="en-US">
                          <a:latin typeface="Open Sans"/>
                          <a:ea typeface="Open Sans"/>
                          <a:cs typeface="Open Sans"/>
                          <a:sym typeface="Open Sans"/>
                        </a:rPr>
                        <a:t>année</a:t>
                      </a:r>
                      <a:endParaRPr sz="1400" u="none" strike="noStrike" cap="none">
                        <a:latin typeface="Open Sans"/>
                        <a:ea typeface="Open Sans"/>
                        <a:cs typeface="Open Sans"/>
                        <a:sym typeface="Open Sans"/>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400"/>
                        <a:buFont typeface="Open Sans"/>
                        <a:buNone/>
                      </a:pPr>
                      <a:r>
                        <a:rPr lang="en-US" sz="1400" u="none" strike="noStrike" cap="none">
                          <a:latin typeface="Open Sans"/>
                          <a:ea typeface="Open Sans"/>
                          <a:cs typeface="Open Sans"/>
                          <a:sym typeface="Open Sans"/>
                        </a:rPr>
                        <a:t>thermie /ha/</a:t>
                      </a:r>
                      <a:r>
                        <a:rPr lang="en-US">
                          <a:latin typeface="Open Sans"/>
                          <a:ea typeface="Open Sans"/>
                          <a:cs typeface="Open Sans"/>
                          <a:sym typeface="Open Sans"/>
                        </a:rPr>
                        <a:t>année</a:t>
                      </a:r>
                      <a:endParaRPr sz="1400" u="none" strike="noStrike" cap="none">
                        <a:latin typeface="Open Sans"/>
                        <a:ea typeface="Open Sans"/>
                        <a:cs typeface="Open Sans"/>
                        <a:sym typeface="Open Sans"/>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03200">
                <a:tc>
                  <a:txBody>
                    <a:bodyPr/>
                    <a:lstStyle/>
                    <a:p>
                      <a:pPr marL="0" marR="0" lvl="0" indent="0" algn="l" rtl="0">
                        <a:spcBef>
                          <a:spcPts val="0"/>
                        </a:spcBef>
                        <a:spcAft>
                          <a:spcPts val="0"/>
                        </a:spcAft>
                        <a:buClr>
                          <a:schemeClr val="dk1"/>
                        </a:buClr>
                        <a:buSzPts val="1200"/>
                        <a:buFont typeface="Open Sans"/>
                        <a:buNone/>
                      </a:pPr>
                      <a:r>
                        <a:rPr lang="en-US" sz="1200" u="none" strike="noStrike" cap="none">
                          <a:latin typeface="Open Sans"/>
                          <a:ea typeface="Open Sans"/>
                          <a:cs typeface="Open Sans"/>
                          <a:sym typeface="Open Sans"/>
                        </a:rPr>
                        <a:t>Kudzu</a:t>
                      </a:r>
                      <a:endParaRPr sz="1200" u="none" strike="noStrike" cap="none">
                        <a:latin typeface="Open Sans"/>
                        <a:ea typeface="Open Sans"/>
                        <a:cs typeface="Open Sans"/>
                        <a:sym typeface="Open Sans"/>
                      </a:endParaRPr>
                    </a:p>
                  </a:txBody>
                  <a:tcPr marL="91450" marR="91450" marT="45725" marB="457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800"/>
                        <a:buFont typeface="Open Sans"/>
                        <a:buNone/>
                      </a:pPr>
                      <a:r>
                        <a:rPr lang="en-US" sz="1800" u="none" strike="noStrike" cap="none">
                          <a:latin typeface="Open Sans"/>
                          <a:ea typeface="Open Sans"/>
                          <a:cs typeface="Open Sans"/>
                          <a:sym typeface="Open Sans"/>
                        </a:rPr>
                        <a:t>24</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800"/>
                        <a:buFont typeface="Open Sans"/>
                        <a:buNone/>
                      </a:pPr>
                      <a:r>
                        <a:rPr lang="en-US" sz="1800" u="none" strike="noStrike" cap="none">
                          <a:latin typeface="Open Sans"/>
                          <a:ea typeface="Open Sans"/>
                          <a:cs typeface="Open Sans"/>
                          <a:sym typeface="Open Sans"/>
                        </a:rPr>
                        <a:t>10.0</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800"/>
                        <a:buFont typeface="Open Sans"/>
                        <a:buNone/>
                      </a:pPr>
                      <a:r>
                        <a:rPr lang="en-US" sz="1800" u="none" strike="noStrike" cap="none">
                          <a:latin typeface="Open Sans"/>
                          <a:ea typeface="Open Sans"/>
                          <a:cs typeface="Open Sans"/>
                          <a:sym typeface="Open Sans"/>
                        </a:rPr>
                        <a:t>21.0</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800"/>
                        <a:buFont typeface="Open Sans"/>
                        <a:buNone/>
                      </a:pPr>
                      <a:r>
                        <a:rPr lang="en-US" sz="1800" u="none" strike="noStrike" cap="none">
                          <a:latin typeface="Open Sans"/>
                          <a:ea typeface="Open Sans"/>
                          <a:cs typeface="Open Sans"/>
                          <a:sym typeface="Open Sans"/>
                        </a:rPr>
                        <a:t>2,100</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800"/>
                        <a:buFont typeface="Open Sans"/>
                        <a:buNone/>
                      </a:pPr>
                      <a:r>
                        <a:rPr lang="en-US" sz="1800" u="none" strike="noStrike" cap="none">
                          <a:latin typeface="Open Sans"/>
                          <a:ea typeface="Open Sans"/>
                          <a:cs typeface="Open Sans"/>
                          <a:sym typeface="Open Sans"/>
                        </a:rPr>
                        <a:t>2.20</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800"/>
                        <a:buFont typeface="Open Sans"/>
                        <a:buNone/>
                      </a:pPr>
                      <a:r>
                        <a:rPr lang="en-US" sz="1800" u="none" strike="noStrike" cap="none">
                          <a:latin typeface="Open Sans"/>
                          <a:ea typeface="Open Sans"/>
                          <a:cs typeface="Open Sans"/>
                          <a:sym typeface="Open Sans"/>
                        </a:rPr>
                        <a:t>22,000</a:t>
                      </a:r>
                      <a:endParaRPr/>
                    </a:p>
                  </a:txBody>
                  <a:tcPr marL="91450" marR="91450"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03225">
                <a:tc>
                  <a:txBody>
                    <a:bodyPr/>
                    <a:lstStyle/>
                    <a:p>
                      <a:pPr marL="0" marR="0" lvl="0" indent="0" algn="l" rtl="0">
                        <a:spcBef>
                          <a:spcPts val="0"/>
                        </a:spcBef>
                        <a:spcAft>
                          <a:spcPts val="0"/>
                        </a:spcAft>
                        <a:buClr>
                          <a:schemeClr val="dk1"/>
                        </a:buClr>
                        <a:buSzPts val="1200"/>
                        <a:buFont typeface="Open Sans"/>
                        <a:buNone/>
                      </a:pPr>
                      <a:r>
                        <a:rPr lang="en-US" sz="1200">
                          <a:latin typeface="Open Sans"/>
                          <a:ea typeface="Open Sans"/>
                          <a:cs typeface="Open Sans"/>
                          <a:sym typeface="Open Sans"/>
                        </a:rPr>
                        <a:t>Sangsues des montagnes</a:t>
                      </a:r>
                      <a:endParaRPr/>
                    </a:p>
                  </a:txBody>
                  <a:tcPr marL="91450" marR="91450" marT="45725" marB="457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800"/>
                        <a:buFont typeface="Open Sans"/>
                        <a:buNone/>
                      </a:pPr>
                      <a:r>
                        <a:rPr lang="en-US" sz="1800" u="none" strike="noStrike" cap="none">
                          <a:latin typeface="Open Sans"/>
                          <a:ea typeface="Open Sans"/>
                          <a:cs typeface="Open Sans"/>
                          <a:sym typeface="Open Sans"/>
                        </a:rPr>
                        <a:t>21</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800"/>
                        <a:buFont typeface="Open Sans"/>
                        <a:buNone/>
                      </a:pPr>
                      <a:r>
                        <a:rPr lang="en-US" sz="1800" u="none" strike="noStrike" cap="none">
                          <a:latin typeface="Open Sans"/>
                          <a:ea typeface="Open Sans"/>
                          <a:cs typeface="Open Sans"/>
                          <a:sym typeface="Open Sans"/>
                        </a:rPr>
                        <a:t>4.5</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800"/>
                        <a:buFont typeface="Open Sans"/>
                        <a:buNone/>
                      </a:pPr>
                      <a:r>
                        <a:rPr lang="en-US" sz="1800" u="none" strike="noStrike" cap="none">
                          <a:latin typeface="Open Sans"/>
                          <a:ea typeface="Open Sans"/>
                          <a:cs typeface="Open Sans"/>
                          <a:sym typeface="Open Sans"/>
                        </a:rPr>
                        <a:t>15.0</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800"/>
                        <a:buFont typeface="Open Sans"/>
                        <a:buNone/>
                      </a:pPr>
                      <a:r>
                        <a:rPr lang="en-US" sz="1800" u="none" strike="noStrike" cap="none">
                          <a:latin typeface="Open Sans"/>
                          <a:ea typeface="Open Sans"/>
                          <a:cs typeface="Open Sans"/>
                          <a:sym typeface="Open Sans"/>
                        </a:rPr>
                        <a:t>675</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800"/>
                        <a:buFont typeface="Open Sans"/>
                        <a:buNone/>
                      </a:pPr>
                      <a:r>
                        <a:rPr lang="en-US" sz="1800" u="none" strike="noStrike" cap="none">
                          <a:latin typeface="Open Sans"/>
                          <a:ea typeface="Open Sans"/>
                          <a:cs typeface="Open Sans"/>
                          <a:sym typeface="Open Sans"/>
                        </a:rPr>
                        <a:t>1.90</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800"/>
                        <a:buFont typeface="Open Sans"/>
                        <a:buNone/>
                      </a:pPr>
                      <a:r>
                        <a:rPr lang="en-US" sz="1800" u="none" strike="noStrike" cap="none">
                          <a:latin typeface="Open Sans"/>
                          <a:ea typeface="Open Sans"/>
                          <a:cs typeface="Open Sans"/>
                          <a:sym typeface="Open Sans"/>
                        </a:rPr>
                        <a:t>8,550</a:t>
                      </a:r>
                      <a:endParaRPr/>
                    </a:p>
                  </a:txBody>
                  <a:tcPr marL="91450" marR="91450"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03225">
                <a:tc>
                  <a:txBody>
                    <a:bodyPr/>
                    <a:lstStyle/>
                    <a:p>
                      <a:pPr marL="0" marR="0" lvl="0" indent="0" algn="l" rtl="0">
                        <a:spcBef>
                          <a:spcPts val="0"/>
                        </a:spcBef>
                        <a:spcAft>
                          <a:spcPts val="0"/>
                        </a:spcAft>
                        <a:buClr>
                          <a:schemeClr val="dk1"/>
                        </a:buClr>
                        <a:buSzPts val="1200"/>
                        <a:buFont typeface="Open Sans"/>
                        <a:buNone/>
                      </a:pPr>
                      <a:r>
                        <a:rPr lang="en-US" sz="1200">
                          <a:latin typeface="Open Sans"/>
                          <a:ea typeface="Open Sans"/>
                          <a:cs typeface="Open Sans"/>
                          <a:sym typeface="Open Sans"/>
                        </a:rPr>
                        <a:t>Acacia argenté</a:t>
                      </a:r>
                      <a:endParaRPr/>
                    </a:p>
                  </a:txBody>
                  <a:tcPr marL="91450" marR="91450" marT="45725" marB="457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800"/>
                        <a:buFont typeface="Open Sans"/>
                        <a:buNone/>
                      </a:pPr>
                      <a:r>
                        <a:rPr lang="en-US" sz="1800" u="none" strike="noStrike" cap="none">
                          <a:latin typeface="Open Sans"/>
                          <a:ea typeface="Open Sans"/>
                          <a:cs typeface="Open Sans"/>
                          <a:sym typeface="Open Sans"/>
                        </a:rPr>
                        <a:t>35</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800"/>
                        <a:buFont typeface="Open Sans"/>
                        <a:buNone/>
                      </a:pPr>
                      <a:r>
                        <a:rPr lang="en-US" sz="1800" u="none" strike="noStrike" cap="none">
                          <a:latin typeface="Open Sans"/>
                          <a:ea typeface="Open Sans"/>
                          <a:cs typeface="Open Sans"/>
                          <a:sym typeface="Open Sans"/>
                        </a:rPr>
                        <a:t>15.2</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800"/>
                        <a:buFont typeface="Open Sans"/>
                        <a:buNone/>
                      </a:pPr>
                      <a:r>
                        <a:rPr lang="en-US" sz="1800" u="none" strike="noStrike" cap="none">
                          <a:latin typeface="Open Sans"/>
                          <a:ea typeface="Open Sans"/>
                          <a:cs typeface="Open Sans"/>
                          <a:sym typeface="Open Sans"/>
                        </a:rPr>
                        <a:t>25.7</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800"/>
                        <a:buFont typeface="Open Sans"/>
                        <a:buNone/>
                      </a:pPr>
                      <a:r>
                        <a:rPr lang="en-US" sz="1800" u="none" strike="noStrike" cap="none">
                          <a:latin typeface="Open Sans"/>
                          <a:ea typeface="Open Sans"/>
                          <a:cs typeface="Open Sans"/>
                          <a:sym typeface="Open Sans"/>
                        </a:rPr>
                        <a:t>3,906</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800"/>
                        <a:buFont typeface="Open Sans"/>
                        <a:buNone/>
                      </a:pPr>
                      <a:r>
                        <a:rPr lang="en-US" sz="1800" u="none" strike="noStrike" cap="none">
                          <a:latin typeface="Open Sans"/>
                          <a:ea typeface="Open Sans"/>
                          <a:cs typeface="Open Sans"/>
                          <a:sym typeface="Open Sans"/>
                        </a:rPr>
                        <a:t>1.90</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800"/>
                        <a:buFont typeface="Open Sans"/>
                        <a:buNone/>
                      </a:pPr>
                      <a:r>
                        <a:rPr lang="en-US" sz="1800" u="none" strike="noStrike" cap="none">
                          <a:latin typeface="Open Sans"/>
                          <a:ea typeface="Open Sans"/>
                          <a:cs typeface="Open Sans"/>
                          <a:sym typeface="Open Sans"/>
                        </a:rPr>
                        <a:t>28,880</a:t>
                      </a:r>
                      <a:endParaRPr/>
                    </a:p>
                  </a:txBody>
                  <a:tcPr marL="91450" marR="91450"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354000">
                <a:tc>
                  <a:txBody>
                    <a:bodyPr/>
                    <a:lstStyle/>
                    <a:p>
                      <a:pPr marL="0" marR="0" lvl="0" indent="0" algn="l" rtl="0">
                        <a:spcBef>
                          <a:spcPts val="0"/>
                        </a:spcBef>
                        <a:spcAft>
                          <a:spcPts val="0"/>
                        </a:spcAft>
                        <a:buClr>
                          <a:schemeClr val="dk1"/>
                        </a:buClr>
                        <a:buSzPts val="1200"/>
                        <a:buFont typeface="Open Sans"/>
                        <a:buNone/>
                      </a:pPr>
                      <a:r>
                        <a:rPr lang="en-US" sz="1200">
                          <a:latin typeface="Open Sans"/>
                          <a:ea typeface="Open Sans"/>
                          <a:cs typeface="Open Sans"/>
                          <a:sym typeface="Open Sans"/>
                        </a:rPr>
                        <a:t>Herbe sèche</a:t>
                      </a:r>
                      <a:endParaRPr sz="1200" u="none" strike="noStrike" cap="none">
                        <a:latin typeface="Open Sans"/>
                        <a:ea typeface="Open Sans"/>
                        <a:cs typeface="Open Sans"/>
                        <a:sym typeface="Open Sans"/>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800"/>
                        <a:buFont typeface="Open Sans"/>
                        <a:buNone/>
                      </a:pPr>
                      <a:r>
                        <a:rPr lang="en-US" sz="1800" u="none" strike="noStrike" cap="none">
                          <a:latin typeface="Open Sans"/>
                          <a:ea typeface="Open Sans"/>
                          <a:cs typeface="Open Sans"/>
                          <a:sym typeface="Open Sans"/>
                        </a:rPr>
                        <a:t>25.8</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800"/>
                        <a:buFont typeface="Open Sans"/>
                        <a:buNone/>
                      </a:pPr>
                      <a:r>
                        <a:rPr lang="en-US" sz="1800" u="none" strike="noStrike" cap="none">
                          <a:latin typeface="Open Sans"/>
                          <a:ea typeface="Open Sans"/>
                          <a:cs typeface="Open Sans"/>
                          <a:sym typeface="Open Sans"/>
                        </a:rPr>
                        <a:t>24.0</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800"/>
                        <a:buFont typeface="Open Sans"/>
                        <a:buNone/>
                      </a:pPr>
                      <a:r>
                        <a:rPr lang="en-US" sz="1800" u="none" strike="noStrike" cap="none">
                          <a:solidFill>
                            <a:schemeClr val="dk1"/>
                          </a:solidFill>
                          <a:latin typeface="Open Sans"/>
                          <a:ea typeface="Open Sans"/>
                          <a:cs typeface="Open Sans"/>
                          <a:sym typeface="Open Sans"/>
                        </a:rPr>
                        <a:t>22.5</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800"/>
                        <a:buFont typeface="Open Sans"/>
                        <a:buNone/>
                      </a:pPr>
                      <a:r>
                        <a:rPr lang="en-US" sz="1800" u="none" strike="noStrike" cap="none">
                          <a:latin typeface="Open Sans"/>
                          <a:ea typeface="Open Sans"/>
                          <a:cs typeface="Open Sans"/>
                          <a:sym typeface="Open Sans"/>
                        </a:rPr>
                        <a:t>5,400</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800"/>
                        <a:buFont typeface="Open Sans"/>
                        <a:buNone/>
                      </a:pPr>
                      <a:r>
                        <a:rPr lang="en-US" sz="1800" u="none" strike="noStrike" cap="none">
                          <a:latin typeface="Open Sans"/>
                          <a:ea typeface="Open Sans"/>
                          <a:cs typeface="Open Sans"/>
                          <a:sym typeface="Open Sans"/>
                        </a:rPr>
                        <a:t>1.47</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800"/>
                        <a:buFont typeface="Open Sans"/>
                        <a:buNone/>
                      </a:pPr>
                      <a:r>
                        <a:rPr lang="en-US" sz="1800" u="none" strike="noStrike" cap="none">
                          <a:latin typeface="Open Sans"/>
                          <a:ea typeface="Open Sans"/>
                          <a:cs typeface="Open Sans"/>
                          <a:sym typeface="Open Sans"/>
                        </a:rPr>
                        <a:t>35,280</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303225">
                <a:tc>
                  <a:txBody>
                    <a:bodyPr/>
                    <a:lstStyle/>
                    <a:p>
                      <a:pPr marL="0" marR="0" lvl="0" indent="0" algn="l" rtl="0">
                        <a:spcBef>
                          <a:spcPts val="0"/>
                        </a:spcBef>
                        <a:spcAft>
                          <a:spcPts val="0"/>
                        </a:spcAft>
                        <a:buClr>
                          <a:schemeClr val="dk1"/>
                        </a:buClr>
                        <a:buSzPts val="1200"/>
                        <a:buFont typeface="Open Sans"/>
                        <a:buNone/>
                      </a:pPr>
                      <a:r>
                        <a:rPr lang="en-US" sz="1200">
                          <a:latin typeface="Open Sans"/>
                          <a:ea typeface="Open Sans"/>
                          <a:cs typeface="Open Sans"/>
                          <a:sym typeface="Open Sans"/>
                        </a:rPr>
                        <a:t>Jeunes feuilles de tige</a:t>
                      </a:r>
                      <a:endParaRPr sz="1200" u="none" strike="noStrike" cap="none">
                        <a:latin typeface="Open Sans"/>
                        <a:ea typeface="Open Sans"/>
                        <a:cs typeface="Open Sans"/>
                        <a:sym typeface="Open Sans"/>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800"/>
                        <a:buFont typeface="Open Sans"/>
                        <a:buNone/>
                      </a:pPr>
                      <a:r>
                        <a:rPr lang="en-US" sz="1800" b="1" u="none" strike="noStrike" cap="none">
                          <a:latin typeface="Open Sans"/>
                          <a:ea typeface="Open Sans"/>
                          <a:cs typeface="Open Sans"/>
                          <a:sym typeface="Open Sans"/>
                        </a:rPr>
                        <a:t>25</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800"/>
                        <a:buFont typeface="Open Sans"/>
                        <a:buNone/>
                      </a:pPr>
                      <a:r>
                        <a:rPr lang="en-US" sz="1800" b="1" u="none" strike="noStrike" cap="none">
                          <a:latin typeface="Open Sans"/>
                          <a:ea typeface="Open Sans"/>
                          <a:cs typeface="Open Sans"/>
                          <a:sym typeface="Open Sans"/>
                        </a:rPr>
                        <a:t>40.0</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rgbClr val="FF0000"/>
                        </a:buClr>
                        <a:buSzPts val="1800"/>
                        <a:buFont typeface="Open Sans"/>
                        <a:buNone/>
                      </a:pPr>
                      <a:r>
                        <a:rPr lang="en-US" sz="1800" b="1" u="none" strike="noStrike" cap="none">
                          <a:solidFill>
                            <a:srgbClr val="FF0000"/>
                          </a:solidFill>
                          <a:latin typeface="Open Sans"/>
                          <a:ea typeface="Open Sans"/>
                          <a:cs typeface="Open Sans"/>
                          <a:sym typeface="Open Sans"/>
                        </a:rPr>
                        <a:t>22.0</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rgbClr val="FF0000"/>
                        </a:buClr>
                        <a:buSzPts val="1800"/>
                        <a:buFont typeface="Open Sans"/>
                        <a:buNone/>
                      </a:pPr>
                      <a:r>
                        <a:rPr lang="en-US" sz="1800" b="1" u="none" strike="noStrike" cap="none">
                          <a:solidFill>
                            <a:srgbClr val="FF0000"/>
                          </a:solidFill>
                          <a:latin typeface="Open Sans"/>
                          <a:ea typeface="Open Sans"/>
                          <a:cs typeface="Open Sans"/>
                          <a:sym typeface="Open Sans"/>
                        </a:rPr>
                        <a:t>8,800</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800"/>
                        <a:buFont typeface="Open Sans"/>
                        <a:buNone/>
                      </a:pPr>
                      <a:r>
                        <a:rPr lang="en-US" sz="1800" b="1" u="none" strike="noStrike" cap="none">
                          <a:latin typeface="Open Sans"/>
                          <a:ea typeface="Open Sans"/>
                          <a:cs typeface="Open Sans"/>
                          <a:sym typeface="Open Sans"/>
                        </a:rPr>
                        <a:t>1.70</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800"/>
                        <a:buFont typeface="Open Sans"/>
                        <a:buNone/>
                      </a:pPr>
                      <a:r>
                        <a:rPr lang="en-US" sz="1800" b="1" u="none" strike="noStrike" cap="none">
                          <a:latin typeface="Open Sans"/>
                          <a:ea typeface="Open Sans"/>
                          <a:cs typeface="Open Sans"/>
                          <a:sym typeface="Open Sans"/>
                        </a:rPr>
                        <a:t>68,000</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pic>
        <p:nvPicPr>
          <p:cNvPr id="206" name="Google Shape;206;p20"/>
          <p:cNvPicPr preferRelativeResize="0"/>
          <p:nvPr/>
        </p:nvPicPr>
        <p:blipFill rotWithShape="1">
          <a:blip r:embed="rId4">
            <a:alphaModFix/>
          </a:blip>
          <a:srcRect/>
          <a:stretch/>
        </p:blipFill>
        <p:spPr>
          <a:xfrm>
            <a:off x="5255885" y="5118181"/>
            <a:ext cx="5444272" cy="1760923"/>
          </a:xfrm>
          <a:prstGeom prst="rect">
            <a:avLst/>
          </a:prstGeom>
          <a:noFill/>
          <a:ln>
            <a:noFill/>
          </a:ln>
        </p:spPr>
      </p:pic>
      <p:sp>
        <p:nvSpPr>
          <p:cNvPr id="207" name="Google Shape;207;p20"/>
          <p:cNvSpPr txBox="1">
            <a:spLocks noGrp="1"/>
          </p:cNvSpPr>
          <p:nvPr>
            <p:ph type="title"/>
          </p:nvPr>
        </p:nvSpPr>
        <p:spPr>
          <a:xfrm>
            <a:off x="225559" y="826736"/>
            <a:ext cx="10972800" cy="5620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70C0"/>
              </a:buClr>
              <a:buSzPts val="3000"/>
              <a:buFont typeface="Open Sans"/>
              <a:buNone/>
            </a:pPr>
            <a:r>
              <a:rPr lang="en-US" sz="3000" b="1">
                <a:solidFill>
                  <a:srgbClr val="0070C0"/>
                </a:solidFill>
                <a:latin typeface="Open Sans"/>
                <a:ea typeface="Open Sans"/>
                <a:cs typeface="Open Sans"/>
                <a:sym typeface="Open Sans"/>
              </a:rPr>
              <a:t>Informations générales</a:t>
            </a:r>
            <a:endParaRPr sz="3000" b="1">
              <a:solidFill>
                <a:srgbClr val="0070C0"/>
              </a:solidFill>
              <a:latin typeface="Open Sans"/>
              <a:ea typeface="Open Sans"/>
              <a:cs typeface="Open Sans"/>
              <a:sym typeface="Open Sans"/>
            </a:endParaRPr>
          </a:p>
          <a:p>
            <a:pPr marL="0" lvl="0" indent="0" algn="l" rtl="0">
              <a:lnSpc>
                <a:spcPct val="90000"/>
              </a:lnSpc>
              <a:spcBef>
                <a:spcPts val="0"/>
              </a:spcBef>
              <a:spcAft>
                <a:spcPts val="0"/>
              </a:spcAft>
              <a:buClr>
                <a:srgbClr val="0070C0"/>
              </a:buClr>
              <a:buSzPts val="3000"/>
              <a:buFont typeface="Open Sans"/>
              <a:buNone/>
            </a:pPr>
            <a:endParaRPr sz="3000" b="1">
              <a:solidFill>
                <a:srgbClr val="0070C0"/>
              </a:solidFill>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1"/>
          <p:cNvSpPr txBox="1"/>
          <p:nvPr/>
        </p:nvSpPr>
        <p:spPr>
          <a:xfrm>
            <a:off x="225559" y="1526402"/>
            <a:ext cx="2999700" cy="3386400"/>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rgbClr val="0070C0"/>
              </a:buClr>
              <a:buSzPts val="1800"/>
              <a:buFont typeface="Noto Sans Symbols"/>
              <a:buChar char="◆"/>
            </a:pPr>
            <a:r>
              <a:rPr lang="en-US" sz="1800" u="sng">
                <a:solidFill>
                  <a:srgbClr val="0070C0"/>
                </a:solidFill>
                <a:latin typeface="Open Sans"/>
                <a:ea typeface="Open Sans"/>
                <a:cs typeface="Open Sans"/>
                <a:sym typeface="Open Sans"/>
              </a:rPr>
              <a:t>Tiges de manioc</a:t>
            </a:r>
            <a:endParaRPr/>
          </a:p>
          <a:p>
            <a:pPr marL="0" marR="0" lvl="0" indent="0" algn="just" rtl="0">
              <a:spcBef>
                <a:spcPts val="0"/>
              </a:spcBef>
              <a:spcAft>
                <a:spcPts val="0"/>
              </a:spcAft>
              <a:buNone/>
            </a:pPr>
            <a:r>
              <a:rPr lang="en-US" sz="1500">
                <a:solidFill>
                  <a:srgbClr val="0070C0"/>
                </a:solidFill>
                <a:latin typeface="Open Sans"/>
                <a:ea typeface="Open Sans"/>
                <a:cs typeface="Open Sans"/>
                <a:sym typeface="Open Sans"/>
              </a:rPr>
              <a:t>Les tiges de manioc contiennent 4,47 % de protéines brutes, 39,32 % de fibres brutes et 19,84 % de lignine, ce qui constitue une matière de base idéale pour la culture de champignons comestibles. Elles peuvent être utilisées comme culture de substituts de champignons noirs, de champignons d'orme et d'aiguilles dorées.</a:t>
            </a:r>
            <a:endParaRPr sz="1300"/>
          </a:p>
          <a:p>
            <a:pPr marL="0" marR="0" lvl="0" indent="0" algn="just" rtl="0">
              <a:spcBef>
                <a:spcPts val="0"/>
              </a:spcBef>
              <a:spcAft>
                <a:spcPts val="0"/>
              </a:spcAft>
              <a:buNone/>
            </a:pPr>
            <a:endParaRPr sz="1600">
              <a:solidFill>
                <a:srgbClr val="0070C0"/>
              </a:solidFill>
              <a:latin typeface="Open Sans"/>
              <a:ea typeface="Open Sans"/>
              <a:cs typeface="Open Sans"/>
              <a:sym typeface="Open Sans"/>
            </a:endParaRPr>
          </a:p>
        </p:txBody>
      </p:sp>
      <p:pic>
        <p:nvPicPr>
          <p:cNvPr id="213" name="Google Shape;213;p21"/>
          <p:cNvPicPr preferRelativeResize="0"/>
          <p:nvPr/>
        </p:nvPicPr>
        <p:blipFill rotWithShape="1">
          <a:blip r:embed="rId3">
            <a:alphaModFix/>
          </a:blip>
          <a:srcRect/>
          <a:stretch/>
        </p:blipFill>
        <p:spPr>
          <a:xfrm>
            <a:off x="0" y="-75134"/>
            <a:ext cx="12192000" cy="853440"/>
          </a:xfrm>
          <a:prstGeom prst="rect">
            <a:avLst/>
          </a:prstGeom>
          <a:noFill/>
          <a:ln>
            <a:noFill/>
          </a:ln>
        </p:spPr>
      </p:pic>
      <p:cxnSp>
        <p:nvCxnSpPr>
          <p:cNvPr id="214" name="Google Shape;214;p21"/>
          <p:cNvCxnSpPr/>
          <p:nvPr/>
        </p:nvCxnSpPr>
        <p:spPr>
          <a:xfrm rot="10800000" flipH="1">
            <a:off x="181257" y="1370747"/>
            <a:ext cx="11125200" cy="50800"/>
          </a:xfrm>
          <a:prstGeom prst="straightConnector1">
            <a:avLst/>
          </a:prstGeom>
          <a:noFill/>
          <a:ln w="63500" cap="flat" cmpd="thinThick">
            <a:solidFill>
              <a:schemeClr val="accent2"/>
            </a:solidFill>
            <a:prstDash val="solid"/>
            <a:miter lim="800000"/>
            <a:headEnd type="none" w="sm" len="sm"/>
            <a:tailEnd type="none" w="sm" len="sm"/>
          </a:ln>
        </p:spPr>
      </p:cxnSp>
      <p:graphicFrame>
        <p:nvGraphicFramePr>
          <p:cNvPr id="215" name="Google Shape;215;p21"/>
          <p:cNvGraphicFramePr/>
          <p:nvPr>
            <p:extLst>
              <p:ext uri="{D42A27DB-BD31-4B8C-83A1-F6EECF244321}">
                <p14:modId xmlns:p14="http://schemas.microsoft.com/office/powerpoint/2010/main" val="648145331"/>
              </p:ext>
            </p:extLst>
          </p:nvPr>
        </p:nvGraphicFramePr>
        <p:xfrm>
          <a:off x="3296674" y="1599790"/>
          <a:ext cx="8665425" cy="3302253"/>
        </p:xfrm>
        <a:graphic>
          <a:graphicData uri="http://schemas.openxmlformats.org/drawingml/2006/table">
            <a:tbl>
              <a:tblPr firstRow="1" firstCol="1" bandRow="1">
                <a:noFill/>
                <a:tableStyleId>{73D449F9-5810-401E-9E7A-6810A84619A2}</a:tableStyleId>
              </a:tblPr>
              <a:tblGrid>
                <a:gridCol w="1088075">
                  <a:extLst>
                    <a:ext uri="{9D8B030D-6E8A-4147-A177-3AD203B41FA5}">
                      <a16:colId xmlns:a16="http://schemas.microsoft.com/office/drawing/2014/main" val="20000"/>
                    </a:ext>
                  </a:extLst>
                </a:gridCol>
                <a:gridCol w="1299925">
                  <a:extLst>
                    <a:ext uri="{9D8B030D-6E8A-4147-A177-3AD203B41FA5}">
                      <a16:colId xmlns:a16="http://schemas.microsoft.com/office/drawing/2014/main" val="20001"/>
                    </a:ext>
                  </a:extLst>
                </a:gridCol>
                <a:gridCol w="984975">
                  <a:extLst>
                    <a:ext uri="{9D8B030D-6E8A-4147-A177-3AD203B41FA5}">
                      <a16:colId xmlns:a16="http://schemas.microsoft.com/office/drawing/2014/main" val="20002"/>
                    </a:ext>
                  </a:extLst>
                </a:gridCol>
                <a:gridCol w="984975">
                  <a:extLst>
                    <a:ext uri="{9D8B030D-6E8A-4147-A177-3AD203B41FA5}">
                      <a16:colId xmlns:a16="http://schemas.microsoft.com/office/drawing/2014/main" val="20003"/>
                    </a:ext>
                  </a:extLst>
                </a:gridCol>
                <a:gridCol w="1242200">
                  <a:extLst>
                    <a:ext uri="{9D8B030D-6E8A-4147-A177-3AD203B41FA5}">
                      <a16:colId xmlns:a16="http://schemas.microsoft.com/office/drawing/2014/main" val="20004"/>
                    </a:ext>
                  </a:extLst>
                </a:gridCol>
                <a:gridCol w="917000">
                  <a:extLst>
                    <a:ext uri="{9D8B030D-6E8A-4147-A177-3AD203B41FA5}">
                      <a16:colId xmlns:a16="http://schemas.microsoft.com/office/drawing/2014/main" val="20005"/>
                    </a:ext>
                  </a:extLst>
                </a:gridCol>
                <a:gridCol w="1364475">
                  <a:extLst>
                    <a:ext uri="{9D8B030D-6E8A-4147-A177-3AD203B41FA5}">
                      <a16:colId xmlns:a16="http://schemas.microsoft.com/office/drawing/2014/main" val="20006"/>
                    </a:ext>
                  </a:extLst>
                </a:gridCol>
                <a:gridCol w="783800">
                  <a:extLst>
                    <a:ext uri="{9D8B030D-6E8A-4147-A177-3AD203B41FA5}">
                      <a16:colId xmlns:a16="http://schemas.microsoft.com/office/drawing/2014/main" val="20007"/>
                    </a:ext>
                  </a:extLst>
                </a:gridCol>
              </a:tblGrid>
              <a:tr h="193343">
                <a:tc>
                  <a:txBody>
                    <a:bodyPr/>
                    <a:lstStyle/>
                    <a:p>
                      <a:pPr marL="0" marR="0" lvl="0" indent="0" algn="ctr" rtl="0">
                        <a:lnSpc>
                          <a:spcPct val="109090"/>
                        </a:lnSpc>
                        <a:spcBef>
                          <a:spcPts val="0"/>
                        </a:spcBef>
                        <a:spcAft>
                          <a:spcPts val="0"/>
                        </a:spcAft>
                        <a:buNone/>
                      </a:pPr>
                      <a:r>
                        <a:rPr lang="en-US" sz="1100" u="none" strike="noStrike" cap="none" dirty="0">
                          <a:solidFill>
                            <a:schemeClr val="bg1"/>
                          </a:solidFill>
                          <a:latin typeface="Open Sans"/>
                          <a:ea typeface="Open Sans"/>
                          <a:cs typeface="Open Sans"/>
                          <a:sym typeface="Open Sans"/>
                        </a:rPr>
                        <a:t>Base Materials</a:t>
                      </a:r>
                      <a:endParaRPr sz="1400" u="none" strike="noStrike" cap="none" dirty="0">
                        <a:solidFill>
                          <a:schemeClr val="bg1"/>
                        </a:solidFill>
                        <a:latin typeface="Open Sans"/>
                        <a:ea typeface="Open Sans"/>
                        <a:cs typeface="Open Sans"/>
                        <a:sym typeface="Open Sans"/>
                      </a:endParaRPr>
                    </a:p>
                  </a:txBody>
                  <a:tcPr marL="68575" marR="68575" marT="0" marB="0" anchor="ct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9090"/>
                        </a:lnSpc>
                        <a:spcBef>
                          <a:spcPts val="0"/>
                        </a:spcBef>
                        <a:spcAft>
                          <a:spcPts val="0"/>
                        </a:spcAft>
                        <a:buNone/>
                      </a:pPr>
                      <a:r>
                        <a:rPr lang="en-US" sz="1100" u="none" strike="noStrike" cap="none" dirty="0">
                          <a:solidFill>
                            <a:schemeClr val="bg1"/>
                          </a:solidFill>
                          <a:latin typeface="Open Sans"/>
                          <a:ea typeface="Open Sans"/>
                          <a:cs typeface="Open Sans"/>
                          <a:sym typeface="Open Sans"/>
                        </a:rPr>
                        <a:t>Crude Protein%</a:t>
                      </a:r>
                      <a:endParaRPr sz="1400" u="none" strike="noStrike" cap="none" dirty="0">
                        <a:solidFill>
                          <a:schemeClr val="bg1"/>
                        </a:solidFill>
                        <a:latin typeface="Open Sans"/>
                        <a:ea typeface="Open Sans"/>
                        <a:cs typeface="Open Sans"/>
                        <a:sym typeface="Open Sans"/>
                      </a:endParaRPr>
                    </a:p>
                  </a:txBody>
                  <a:tcPr marL="68575" marR="68575" marT="0" marB="0" anchor="ct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9090"/>
                        </a:lnSpc>
                        <a:spcBef>
                          <a:spcPts val="0"/>
                        </a:spcBef>
                        <a:spcAft>
                          <a:spcPts val="0"/>
                        </a:spcAft>
                        <a:buNone/>
                      </a:pPr>
                      <a:r>
                        <a:rPr lang="en-US" sz="1100" u="none" strike="noStrike" cap="none" dirty="0">
                          <a:solidFill>
                            <a:schemeClr val="bg1"/>
                          </a:solidFill>
                          <a:latin typeface="Open Sans"/>
                          <a:ea typeface="Open Sans"/>
                          <a:cs typeface="Open Sans"/>
                          <a:sym typeface="Open Sans"/>
                        </a:rPr>
                        <a:t>Crude Fat%</a:t>
                      </a:r>
                      <a:endParaRPr sz="1400" u="none" strike="noStrike" cap="none" dirty="0">
                        <a:solidFill>
                          <a:schemeClr val="bg1"/>
                        </a:solidFill>
                        <a:latin typeface="Open Sans"/>
                        <a:ea typeface="Open Sans"/>
                        <a:cs typeface="Open Sans"/>
                        <a:sym typeface="Open Sans"/>
                      </a:endParaRPr>
                    </a:p>
                  </a:txBody>
                  <a:tcPr marL="68575" marR="68575" marT="0" marB="0" anchor="ct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9090"/>
                        </a:lnSpc>
                        <a:spcBef>
                          <a:spcPts val="0"/>
                        </a:spcBef>
                        <a:spcAft>
                          <a:spcPts val="0"/>
                        </a:spcAft>
                        <a:buNone/>
                      </a:pPr>
                      <a:r>
                        <a:rPr lang="en-US" sz="1100" u="none" strike="noStrike" cap="none" dirty="0">
                          <a:solidFill>
                            <a:schemeClr val="bg1"/>
                          </a:solidFill>
                          <a:latin typeface="Open Sans"/>
                          <a:ea typeface="Open Sans"/>
                          <a:cs typeface="Open Sans"/>
                          <a:sym typeface="Open Sans"/>
                        </a:rPr>
                        <a:t>Cellulose%</a:t>
                      </a:r>
                      <a:endParaRPr sz="1400" u="none" strike="noStrike" cap="none" dirty="0">
                        <a:solidFill>
                          <a:schemeClr val="bg1"/>
                        </a:solidFill>
                        <a:latin typeface="Open Sans"/>
                        <a:ea typeface="Open Sans"/>
                        <a:cs typeface="Open Sans"/>
                        <a:sym typeface="Open Sans"/>
                      </a:endParaRPr>
                    </a:p>
                  </a:txBody>
                  <a:tcPr marL="68575" marR="68575" marT="0" marB="0" anchor="ct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9090"/>
                        </a:lnSpc>
                        <a:spcBef>
                          <a:spcPts val="0"/>
                        </a:spcBef>
                        <a:spcAft>
                          <a:spcPts val="0"/>
                        </a:spcAft>
                        <a:buNone/>
                      </a:pPr>
                      <a:r>
                        <a:rPr lang="en-US" sz="1100" u="none" strike="noStrike" cap="none" dirty="0">
                          <a:solidFill>
                            <a:schemeClr val="bg1"/>
                          </a:solidFill>
                          <a:latin typeface="Open Sans"/>
                          <a:ea typeface="Open Sans"/>
                          <a:cs typeface="Open Sans"/>
                          <a:sym typeface="Open Sans"/>
                        </a:rPr>
                        <a:t>Hemicellulose%</a:t>
                      </a:r>
                      <a:endParaRPr sz="1400" u="none" strike="noStrike" cap="none" dirty="0">
                        <a:solidFill>
                          <a:schemeClr val="bg1"/>
                        </a:solidFill>
                        <a:latin typeface="Open Sans"/>
                        <a:ea typeface="Open Sans"/>
                        <a:cs typeface="Open Sans"/>
                        <a:sym typeface="Open Sans"/>
                      </a:endParaRPr>
                    </a:p>
                  </a:txBody>
                  <a:tcPr marL="68575" marR="68575" marT="0" marB="0" anchor="ct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9090"/>
                        </a:lnSpc>
                        <a:spcBef>
                          <a:spcPts val="0"/>
                        </a:spcBef>
                        <a:spcAft>
                          <a:spcPts val="0"/>
                        </a:spcAft>
                        <a:buNone/>
                      </a:pPr>
                      <a:r>
                        <a:rPr lang="en-US" sz="1100" u="none" strike="noStrike" cap="none" dirty="0">
                          <a:solidFill>
                            <a:schemeClr val="bg1"/>
                          </a:solidFill>
                          <a:latin typeface="Open Sans"/>
                          <a:ea typeface="Open Sans"/>
                          <a:cs typeface="Open Sans"/>
                          <a:sym typeface="Open Sans"/>
                        </a:rPr>
                        <a:t>Lignin%</a:t>
                      </a:r>
                      <a:endParaRPr sz="1400" u="none" strike="noStrike" cap="none" dirty="0">
                        <a:solidFill>
                          <a:schemeClr val="bg1"/>
                        </a:solidFill>
                        <a:latin typeface="Open Sans"/>
                        <a:ea typeface="Open Sans"/>
                        <a:cs typeface="Open Sans"/>
                        <a:sym typeface="Open Sans"/>
                      </a:endParaRPr>
                    </a:p>
                  </a:txBody>
                  <a:tcPr marL="68575" marR="68575" marT="0" marB="0" anchor="ct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9090"/>
                        </a:lnSpc>
                        <a:spcBef>
                          <a:spcPts val="0"/>
                        </a:spcBef>
                        <a:spcAft>
                          <a:spcPts val="0"/>
                        </a:spcAft>
                        <a:buNone/>
                      </a:pPr>
                      <a:r>
                        <a:rPr lang="en-US" sz="1100" u="none" strike="noStrike" cap="none" dirty="0">
                          <a:solidFill>
                            <a:schemeClr val="bg1"/>
                          </a:solidFill>
                          <a:latin typeface="Open Sans"/>
                          <a:ea typeface="Open Sans"/>
                          <a:cs typeface="Open Sans"/>
                          <a:sym typeface="Open Sans"/>
                        </a:rPr>
                        <a:t>Nitrogen-free Leachate%</a:t>
                      </a:r>
                      <a:endParaRPr sz="1400" u="none" strike="noStrike" cap="none" dirty="0">
                        <a:solidFill>
                          <a:schemeClr val="bg1"/>
                        </a:solidFill>
                        <a:latin typeface="Open Sans"/>
                        <a:ea typeface="Open Sans"/>
                        <a:cs typeface="Open Sans"/>
                        <a:sym typeface="Open Sans"/>
                      </a:endParaRPr>
                    </a:p>
                  </a:txBody>
                  <a:tcPr marL="68575" marR="68575" marT="0" marB="0" anchor="ct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9090"/>
                        </a:lnSpc>
                        <a:spcBef>
                          <a:spcPts val="0"/>
                        </a:spcBef>
                        <a:spcAft>
                          <a:spcPts val="0"/>
                        </a:spcAft>
                        <a:buNone/>
                      </a:pPr>
                      <a:r>
                        <a:rPr lang="en-US" sz="1100" u="none" strike="noStrike" cap="none" dirty="0">
                          <a:solidFill>
                            <a:schemeClr val="bg1"/>
                          </a:solidFill>
                          <a:latin typeface="Open Sans"/>
                          <a:ea typeface="Open Sans"/>
                          <a:cs typeface="Open Sans"/>
                          <a:sym typeface="Open Sans"/>
                        </a:rPr>
                        <a:t>Ash%</a:t>
                      </a:r>
                      <a:endParaRPr sz="1400" u="none" strike="noStrike" cap="none" dirty="0">
                        <a:solidFill>
                          <a:schemeClr val="bg1"/>
                        </a:solidFill>
                        <a:latin typeface="Open Sans"/>
                        <a:ea typeface="Open Sans"/>
                        <a:cs typeface="Open Sans"/>
                        <a:sym typeface="Open Sans"/>
                      </a:endParaRPr>
                    </a:p>
                  </a:txBody>
                  <a:tcPr marL="68575" marR="68575" marT="0" marB="0" anchor="ct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99650">
                <a:tc>
                  <a:txBody>
                    <a:bodyPr/>
                    <a:lstStyle/>
                    <a:p>
                      <a:pPr marL="0" marR="0" lvl="0" indent="0" algn="ctr" rtl="0">
                        <a:lnSpc>
                          <a:spcPct val="127272"/>
                        </a:lnSpc>
                        <a:spcBef>
                          <a:spcPts val="0"/>
                        </a:spcBef>
                        <a:spcAft>
                          <a:spcPts val="0"/>
                        </a:spcAft>
                        <a:buNone/>
                      </a:pPr>
                      <a:r>
                        <a:rPr lang="en-US" sz="1100" b="0">
                          <a:solidFill>
                            <a:schemeClr val="dk1"/>
                          </a:solidFill>
                          <a:latin typeface="Open Sans"/>
                          <a:ea typeface="Open Sans"/>
                          <a:cs typeface="Open Sans"/>
                          <a:sym typeface="Open Sans"/>
                        </a:rPr>
                        <a:t>Morceaux de bois mélangé</a:t>
                      </a:r>
                      <a:endParaRPr sz="1400" b="0" u="none" strike="noStrike" cap="none">
                        <a:solidFill>
                          <a:schemeClr val="dk1"/>
                        </a:solidFill>
                        <a:latin typeface="Open Sans"/>
                        <a:ea typeface="Open Sans"/>
                        <a:cs typeface="Open Sans"/>
                        <a:sym typeface="Open Sans"/>
                      </a:endParaRPr>
                    </a:p>
                  </a:txBody>
                  <a:tcPr marL="68575" marR="68575" marT="0" marB="0" anchor="ctr">
                    <a:lnT w="12700" cap="flat" cmpd="sng">
                      <a:solidFill>
                        <a:schemeClr val="dk1"/>
                      </a:solidFill>
                      <a:prstDash val="solid"/>
                      <a:round/>
                      <a:headEnd type="none" w="sm" len="sm"/>
                      <a:tailEnd type="none" w="sm" len="sm"/>
                    </a:lnT>
                    <a:solidFill>
                      <a:schemeClr val="accent2">
                        <a:lumMod val="20000"/>
                        <a:lumOff val="80000"/>
                      </a:schemeClr>
                    </a:solidFill>
                  </a:tcPr>
                </a:tc>
                <a:tc>
                  <a:txBody>
                    <a:bodyPr/>
                    <a:lstStyle/>
                    <a:p>
                      <a:pPr marL="0" marR="0" lvl="0" indent="0" algn="ctr" rtl="0">
                        <a:lnSpc>
                          <a:spcPct val="109090"/>
                        </a:lnSpc>
                        <a:spcBef>
                          <a:spcPts val="0"/>
                        </a:spcBef>
                        <a:spcAft>
                          <a:spcPts val="0"/>
                        </a:spcAft>
                        <a:buNone/>
                      </a:pPr>
                      <a:r>
                        <a:rPr lang="en-US" sz="1100" u="none" strike="noStrike" cap="none">
                          <a:solidFill>
                            <a:schemeClr val="dk1"/>
                          </a:solidFill>
                          <a:latin typeface="Open Sans"/>
                          <a:ea typeface="Open Sans"/>
                          <a:cs typeface="Open Sans"/>
                          <a:sym typeface="Open Sans"/>
                        </a:rPr>
                        <a:t>1.57</a:t>
                      </a:r>
                      <a:endParaRPr sz="1400" u="none" strike="noStrike" cap="none">
                        <a:solidFill>
                          <a:schemeClr val="dk1"/>
                        </a:solidFill>
                        <a:latin typeface="Open Sans"/>
                        <a:ea typeface="Open Sans"/>
                        <a:cs typeface="Open Sans"/>
                        <a:sym typeface="Open Sans"/>
                      </a:endParaRPr>
                    </a:p>
                  </a:txBody>
                  <a:tcPr marL="68575" marR="68575" marT="0" marB="0" anchor="ctr">
                    <a:lnT w="12700" cap="flat" cmpd="sng">
                      <a:solidFill>
                        <a:schemeClr val="dk1"/>
                      </a:solidFill>
                      <a:prstDash val="solid"/>
                      <a:round/>
                      <a:headEnd type="none" w="sm" len="sm"/>
                      <a:tailEnd type="none" w="sm" len="sm"/>
                    </a:lnT>
                    <a:solidFill>
                      <a:schemeClr val="accent2">
                        <a:lumMod val="20000"/>
                        <a:lumOff val="80000"/>
                      </a:schemeClr>
                    </a:solidFill>
                  </a:tcPr>
                </a:tc>
                <a:tc>
                  <a:txBody>
                    <a:bodyPr/>
                    <a:lstStyle/>
                    <a:p>
                      <a:pPr marL="0" marR="0" lvl="0" indent="0" algn="ctr" rtl="0">
                        <a:lnSpc>
                          <a:spcPct val="109090"/>
                        </a:lnSpc>
                        <a:spcBef>
                          <a:spcPts val="0"/>
                        </a:spcBef>
                        <a:spcAft>
                          <a:spcPts val="0"/>
                        </a:spcAft>
                        <a:buNone/>
                      </a:pPr>
                      <a:r>
                        <a:rPr lang="en-US" sz="1100" u="none" strike="noStrike" cap="none">
                          <a:solidFill>
                            <a:schemeClr val="dk1"/>
                          </a:solidFill>
                          <a:latin typeface="Open Sans"/>
                          <a:ea typeface="Open Sans"/>
                          <a:cs typeface="Open Sans"/>
                          <a:sym typeface="Open Sans"/>
                        </a:rPr>
                        <a:t>3.12</a:t>
                      </a:r>
                      <a:endParaRPr sz="1400" u="none" strike="noStrike" cap="none">
                        <a:solidFill>
                          <a:schemeClr val="dk1"/>
                        </a:solidFill>
                        <a:latin typeface="Open Sans"/>
                        <a:ea typeface="Open Sans"/>
                        <a:cs typeface="Open Sans"/>
                        <a:sym typeface="Open Sans"/>
                      </a:endParaRPr>
                    </a:p>
                  </a:txBody>
                  <a:tcPr marL="68575" marR="68575" marT="0" marB="0" anchor="ctr">
                    <a:lnT w="12700" cap="flat" cmpd="sng">
                      <a:solidFill>
                        <a:schemeClr val="dk1"/>
                      </a:solidFill>
                      <a:prstDash val="solid"/>
                      <a:round/>
                      <a:headEnd type="none" w="sm" len="sm"/>
                      <a:tailEnd type="none" w="sm" len="sm"/>
                    </a:lnT>
                    <a:solidFill>
                      <a:schemeClr val="accent2">
                        <a:lumMod val="20000"/>
                        <a:lumOff val="80000"/>
                      </a:schemeClr>
                    </a:solidFill>
                  </a:tcPr>
                </a:tc>
                <a:tc>
                  <a:txBody>
                    <a:bodyPr/>
                    <a:lstStyle/>
                    <a:p>
                      <a:pPr marL="0" marR="0" lvl="0" indent="0" algn="ctr" rtl="0">
                        <a:lnSpc>
                          <a:spcPct val="109090"/>
                        </a:lnSpc>
                        <a:spcBef>
                          <a:spcPts val="0"/>
                        </a:spcBef>
                        <a:spcAft>
                          <a:spcPts val="0"/>
                        </a:spcAft>
                        <a:buNone/>
                      </a:pPr>
                      <a:r>
                        <a:rPr lang="en-US" sz="1100" u="none" strike="noStrike" cap="none">
                          <a:solidFill>
                            <a:schemeClr val="dk1"/>
                          </a:solidFill>
                          <a:latin typeface="Open Sans"/>
                          <a:ea typeface="Open Sans"/>
                          <a:cs typeface="Open Sans"/>
                          <a:sym typeface="Open Sans"/>
                        </a:rPr>
                        <a:t>36.12</a:t>
                      </a:r>
                      <a:endParaRPr sz="1400" u="none" strike="noStrike" cap="none">
                        <a:solidFill>
                          <a:schemeClr val="dk1"/>
                        </a:solidFill>
                        <a:latin typeface="Open Sans"/>
                        <a:ea typeface="Open Sans"/>
                        <a:cs typeface="Open Sans"/>
                        <a:sym typeface="Open Sans"/>
                      </a:endParaRPr>
                    </a:p>
                  </a:txBody>
                  <a:tcPr marL="68575" marR="68575" marT="0" marB="0" anchor="ctr">
                    <a:lnT w="12700" cap="flat" cmpd="sng">
                      <a:solidFill>
                        <a:schemeClr val="dk1"/>
                      </a:solidFill>
                      <a:prstDash val="solid"/>
                      <a:round/>
                      <a:headEnd type="none" w="sm" len="sm"/>
                      <a:tailEnd type="none" w="sm" len="sm"/>
                    </a:lnT>
                    <a:solidFill>
                      <a:schemeClr val="accent2">
                        <a:lumMod val="20000"/>
                        <a:lumOff val="80000"/>
                      </a:schemeClr>
                    </a:solidFill>
                  </a:tcPr>
                </a:tc>
                <a:tc>
                  <a:txBody>
                    <a:bodyPr/>
                    <a:lstStyle/>
                    <a:p>
                      <a:pPr marL="0" marR="0" lvl="0" indent="0" algn="ctr" rtl="0">
                        <a:lnSpc>
                          <a:spcPct val="109090"/>
                        </a:lnSpc>
                        <a:spcBef>
                          <a:spcPts val="0"/>
                        </a:spcBef>
                        <a:spcAft>
                          <a:spcPts val="0"/>
                        </a:spcAft>
                        <a:buNone/>
                      </a:pPr>
                      <a:r>
                        <a:rPr lang="en-US" sz="1100" u="none" strike="noStrike" cap="none">
                          <a:solidFill>
                            <a:schemeClr val="dk1"/>
                          </a:solidFill>
                          <a:latin typeface="Open Sans"/>
                          <a:ea typeface="Open Sans"/>
                          <a:cs typeface="Open Sans"/>
                          <a:sym typeface="Open Sans"/>
                        </a:rPr>
                        <a:t>12.58</a:t>
                      </a:r>
                      <a:endParaRPr sz="1400" u="none" strike="noStrike" cap="none">
                        <a:solidFill>
                          <a:schemeClr val="dk1"/>
                        </a:solidFill>
                        <a:latin typeface="Open Sans"/>
                        <a:ea typeface="Open Sans"/>
                        <a:cs typeface="Open Sans"/>
                        <a:sym typeface="Open Sans"/>
                      </a:endParaRPr>
                    </a:p>
                  </a:txBody>
                  <a:tcPr marL="68575" marR="68575" marT="0" marB="0" anchor="ctr">
                    <a:lnT w="12700" cap="flat" cmpd="sng">
                      <a:solidFill>
                        <a:schemeClr val="dk1"/>
                      </a:solidFill>
                      <a:prstDash val="solid"/>
                      <a:round/>
                      <a:headEnd type="none" w="sm" len="sm"/>
                      <a:tailEnd type="none" w="sm" len="sm"/>
                    </a:lnT>
                    <a:solidFill>
                      <a:schemeClr val="accent2">
                        <a:lumMod val="20000"/>
                        <a:lumOff val="80000"/>
                      </a:schemeClr>
                    </a:solidFill>
                  </a:tcPr>
                </a:tc>
                <a:tc>
                  <a:txBody>
                    <a:bodyPr/>
                    <a:lstStyle/>
                    <a:p>
                      <a:pPr marL="0" marR="0" lvl="0" indent="0" algn="ctr" rtl="0">
                        <a:lnSpc>
                          <a:spcPct val="109090"/>
                        </a:lnSpc>
                        <a:spcBef>
                          <a:spcPts val="0"/>
                        </a:spcBef>
                        <a:spcAft>
                          <a:spcPts val="0"/>
                        </a:spcAft>
                        <a:buNone/>
                      </a:pPr>
                      <a:r>
                        <a:rPr lang="en-US" sz="1100" u="none" strike="noStrike" cap="none">
                          <a:solidFill>
                            <a:schemeClr val="dk1"/>
                          </a:solidFill>
                          <a:latin typeface="Open Sans"/>
                          <a:ea typeface="Open Sans"/>
                          <a:cs typeface="Open Sans"/>
                          <a:sym typeface="Open Sans"/>
                        </a:rPr>
                        <a:t>19.17</a:t>
                      </a:r>
                      <a:endParaRPr sz="1400" u="none" strike="noStrike" cap="none">
                        <a:solidFill>
                          <a:schemeClr val="dk1"/>
                        </a:solidFill>
                        <a:latin typeface="Open Sans"/>
                        <a:ea typeface="Open Sans"/>
                        <a:cs typeface="Open Sans"/>
                        <a:sym typeface="Open Sans"/>
                      </a:endParaRPr>
                    </a:p>
                  </a:txBody>
                  <a:tcPr marL="68575" marR="68575" marT="0" marB="0" anchor="ctr">
                    <a:lnT w="12700" cap="flat" cmpd="sng">
                      <a:solidFill>
                        <a:schemeClr val="dk1"/>
                      </a:solidFill>
                      <a:prstDash val="solid"/>
                      <a:round/>
                      <a:headEnd type="none" w="sm" len="sm"/>
                      <a:tailEnd type="none" w="sm" len="sm"/>
                    </a:lnT>
                    <a:solidFill>
                      <a:schemeClr val="accent2">
                        <a:lumMod val="20000"/>
                        <a:lumOff val="80000"/>
                      </a:schemeClr>
                    </a:solidFill>
                  </a:tcPr>
                </a:tc>
                <a:tc>
                  <a:txBody>
                    <a:bodyPr/>
                    <a:lstStyle/>
                    <a:p>
                      <a:pPr marL="0" marR="0" lvl="0" indent="0" algn="ctr" rtl="0">
                        <a:lnSpc>
                          <a:spcPct val="109090"/>
                        </a:lnSpc>
                        <a:spcBef>
                          <a:spcPts val="0"/>
                        </a:spcBef>
                        <a:spcAft>
                          <a:spcPts val="0"/>
                        </a:spcAft>
                        <a:buNone/>
                      </a:pPr>
                      <a:r>
                        <a:rPr lang="en-US" sz="1100" u="none" strike="noStrike" cap="none">
                          <a:solidFill>
                            <a:schemeClr val="dk1"/>
                          </a:solidFill>
                          <a:latin typeface="Open Sans"/>
                          <a:ea typeface="Open Sans"/>
                          <a:cs typeface="Open Sans"/>
                          <a:sym typeface="Open Sans"/>
                        </a:rPr>
                        <a:t>24.52</a:t>
                      </a:r>
                      <a:endParaRPr sz="1400" u="none" strike="noStrike" cap="none">
                        <a:solidFill>
                          <a:schemeClr val="dk1"/>
                        </a:solidFill>
                        <a:latin typeface="Open Sans"/>
                        <a:ea typeface="Open Sans"/>
                        <a:cs typeface="Open Sans"/>
                        <a:sym typeface="Open Sans"/>
                      </a:endParaRPr>
                    </a:p>
                  </a:txBody>
                  <a:tcPr marL="68575" marR="68575" marT="0" marB="0" anchor="ctr">
                    <a:lnT w="12700" cap="flat" cmpd="sng">
                      <a:solidFill>
                        <a:schemeClr val="dk1"/>
                      </a:solidFill>
                      <a:prstDash val="solid"/>
                      <a:round/>
                      <a:headEnd type="none" w="sm" len="sm"/>
                      <a:tailEnd type="none" w="sm" len="sm"/>
                    </a:lnT>
                    <a:solidFill>
                      <a:schemeClr val="accent2">
                        <a:lumMod val="20000"/>
                        <a:lumOff val="80000"/>
                      </a:schemeClr>
                    </a:solidFill>
                  </a:tcPr>
                </a:tc>
                <a:tc>
                  <a:txBody>
                    <a:bodyPr/>
                    <a:lstStyle/>
                    <a:p>
                      <a:pPr marL="0" marR="0" lvl="0" indent="0" algn="ctr" rtl="0">
                        <a:lnSpc>
                          <a:spcPct val="109090"/>
                        </a:lnSpc>
                        <a:spcBef>
                          <a:spcPts val="0"/>
                        </a:spcBef>
                        <a:spcAft>
                          <a:spcPts val="0"/>
                        </a:spcAft>
                        <a:buNone/>
                      </a:pPr>
                      <a:r>
                        <a:rPr lang="en-US" sz="1100" u="none" strike="noStrike" cap="none">
                          <a:solidFill>
                            <a:schemeClr val="dk1"/>
                          </a:solidFill>
                          <a:latin typeface="Open Sans"/>
                          <a:ea typeface="Open Sans"/>
                          <a:cs typeface="Open Sans"/>
                          <a:sym typeface="Open Sans"/>
                        </a:rPr>
                        <a:t>2.92</a:t>
                      </a:r>
                      <a:endParaRPr sz="1400" u="none" strike="noStrike" cap="none">
                        <a:solidFill>
                          <a:schemeClr val="dk1"/>
                        </a:solidFill>
                        <a:latin typeface="Open Sans"/>
                        <a:ea typeface="Open Sans"/>
                        <a:cs typeface="Open Sans"/>
                        <a:sym typeface="Open Sans"/>
                      </a:endParaRPr>
                    </a:p>
                  </a:txBody>
                  <a:tcPr marL="68575" marR="68575" marT="0" marB="0" anchor="ctr">
                    <a:lnT w="12700" cap="flat" cmpd="sng">
                      <a:solidFill>
                        <a:schemeClr val="dk1"/>
                      </a:solidFill>
                      <a:prstDash val="solid"/>
                      <a:round/>
                      <a:headEnd type="none" w="sm" len="sm"/>
                      <a:tailEnd type="none" w="sm" len="sm"/>
                    </a:lnT>
                    <a:solidFill>
                      <a:schemeClr val="accent2">
                        <a:lumMod val="20000"/>
                        <a:lumOff val="80000"/>
                      </a:schemeClr>
                    </a:solidFill>
                  </a:tcPr>
                </a:tc>
                <a:extLst>
                  <a:ext uri="{0D108BD9-81ED-4DB2-BD59-A6C34878D82A}">
                    <a16:rowId xmlns:a16="http://schemas.microsoft.com/office/drawing/2014/main" val="10001"/>
                  </a:ext>
                </a:extLst>
              </a:tr>
              <a:tr h="399650">
                <a:tc>
                  <a:txBody>
                    <a:bodyPr/>
                    <a:lstStyle/>
                    <a:p>
                      <a:pPr marL="0" marR="0" lvl="0" indent="0" algn="ctr" rtl="0">
                        <a:lnSpc>
                          <a:spcPct val="127272"/>
                        </a:lnSpc>
                        <a:spcBef>
                          <a:spcPts val="0"/>
                        </a:spcBef>
                        <a:spcAft>
                          <a:spcPts val="0"/>
                        </a:spcAft>
                        <a:buNone/>
                      </a:pPr>
                      <a:r>
                        <a:rPr lang="en-US" sz="1100" b="0" dirty="0" err="1">
                          <a:solidFill>
                            <a:schemeClr val="dk1"/>
                          </a:solidFill>
                          <a:latin typeface="Open Sans"/>
                          <a:ea typeface="Open Sans"/>
                          <a:cs typeface="Open Sans"/>
                          <a:sym typeface="Open Sans"/>
                        </a:rPr>
                        <a:t>Coques</a:t>
                      </a:r>
                      <a:r>
                        <a:rPr lang="en-US" sz="1100" b="0" dirty="0">
                          <a:solidFill>
                            <a:schemeClr val="dk1"/>
                          </a:solidFill>
                          <a:latin typeface="Open Sans"/>
                          <a:ea typeface="Open Sans"/>
                          <a:cs typeface="Open Sans"/>
                          <a:sym typeface="Open Sans"/>
                        </a:rPr>
                        <a:t> de </a:t>
                      </a:r>
                      <a:r>
                        <a:rPr lang="en-US" sz="1100" b="0" dirty="0" err="1">
                          <a:solidFill>
                            <a:schemeClr val="dk1"/>
                          </a:solidFill>
                          <a:latin typeface="Open Sans"/>
                          <a:ea typeface="Open Sans"/>
                          <a:cs typeface="Open Sans"/>
                          <a:sym typeface="Open Sans"/>
                        </a:rPr>
                        <a:t>graines</a:t>
                      </a:r>
                      <a:r>
                        <a:rPr lang="en-US" sz="1100" b="0" dirty="0">
                          <a:solidFill>
                            <a:schemeClr val="dk1"/>
                          </a:solidFill>
                          <a:latin typeface="Open Sans"/>
                          <a:ea typeface="Open Sans"/>
                          <a:cs typeface="Open Sans"/>
                          <a:sym typeface="Open Sans"/>
                        </a:rPr>
                        <a:t> de </a:t>
                      </a:r>
                      <a:r>
                        <a:rPr lang="en-US" sz="1100" b="0" dirty="0" err="1">
                          <a:solidFill>
                            <a:schemeClr val="dk1"/>
                          </a:solidFill>
                          <a:latin typeface="Open Sans"/>
                          <a:ea typeface="Open Sans"/>
                          <a:cs typeface="Open Sans"/>
                          <a:sym typeface="Open Sans"/>
                        </a:rPr>
                        <a:t>coton</a:t>
                      </a:r>
                      <a:endParaRPr sz="1400" b="0" u="none" strike="noStrike" cap="none" dirty="0">
                        <a:solidFill>
                          <a:schemeClr val="dk1"/>
                        </a:solidFill>
                        <a:latin typeface="Open Sans"/>
                        <a:ea typeface="Open Sans"/>
                        <a:cs typeface="Open Sans"/>
                        <a:sym typeface="Open Sans"/>
                      </a:endParaRPr>
                    </a:p>
                  </a:txBody>
                  <a:tcPr marL="68575" marR="68575" marT="0" marB="0" anchor="ctr">
                    <a:solidFill>
                      <a:schemeClr val="accent2">
                        <a:lumMod val="20000"/>
                        <a:lumOff val="80000"/>
                      </a:schemeClr>
                    </a:solidFill>
                  </a:tcPr>
                </a:tc>
                <a:tc>
                  <a:txBody>
                    <a:bodyPr/>
                    <a:lstStyle/>
                    <a:p>
                      <a:pPr marL="0" marR="0" lvl="0" indent="0" algn="ctr" rtl="0">
                        <a:lnSpc>
                          <a:spcPct val="109090"/>
                        </a:lnSpc>
                        <a:spcBef>
                          <a:spcPts val="0"/>
                        </a:spcBef>
                        <a:spcAft>
                          <a:spcPts val="0"/>
                        </a:spcAft>
                        <a:buNone/>
                      </a:pPr>
                      <a:r>
                        <a:rPr lang="en-US" sz="1100" u="none" strike="noStrike" cap="none" dirty="0">
                          <a:solidFill>
                            <a:schemeClr val="dk1"/>
                          </a:solidFill>
                          <a:latin typeface="Open Sans"/>
                          <a:ea typeface="Open Sans"/>
                          <a:cs typeface="Open Sans"/>
                          <a:sym typeface="Open Sans"/>
                        </a:rPr>
                        <a:t>5.07</a:t>
                      </a:r>
                      <a:endParaRPr sz="1400" u="none" strike="noStrike" cap="none" dirty="0">
                        <a:solidFill>
                          <a:schemeClr val="dk1"/>
                        </a:solidFill>
                        <a:latin typeface="Open Sans"/>
                        <a:ea typeface="Open Sans"/>
                        <a:cs typeface="Open Sans"/>
                        <a:sym typeface="Open Sans"/>
                      </a:endParaRPr>
                    </a:p>
                  </a:txBody>
                  <a:tcPr marL="68575" marR="68575" marT="0" marB="0" anchor="ctr">
                    <a:solidFill>
                      <a:schemeClr val="accent2">
                        <a:lumMod val="20000"/>
                        <a:lumOff val="80000"/>
                      </a:schemeClr>
                    </a:solidFill>
                  </a:tcPr>
                </a:tc>
                <a:tc>
                  <a:txBody>
                    <a:bodyPr/>
                    <a:lstStyle/>
                    <a:p>
                      <a:pPr marL="0" marR="0" lvl="0" indent="0" algn="ctr" rtl="0">
                        <a:lnSpc>
                          <a:spcPct val="109090"/>
                        </a:lnSpc>
                        <a:spcBef>
                          <a:spcPts val="0"/>
                        </a:spcBef>
                        <a:spcAft>
                          <a:spcPts val="0"/>
                        </a:spcAft>
                        <a:buNone/>
                      </a:pPr>
                      <a:r>
                        <a:rPr lang="en-US" sz="1100" u="none" strike="noStrike" cap="none">
                          <a:solidFill>
                            <a:schemeClr val="dk1"/>
                          </a:solidFill>
                          <a:latin typeface="Open Sans"/>
                          <a:ea typeface="Open Sans"/>
                          <a:cs typeface="Open Sans"/>
                          <a:sym typeface="Open Sans"/>
                        </a:rPr>
                        <a:t>1.57</a:t>
                      </a:r>
                      <a:endParaRPr sz="1400" u="none" strike="noStrike" cap="none">
                        <a:solidFill>
                          <a:schemeClr val="dk1"/>
                        </a:solidFill>
                        <a:latin typeface="Open Sans"/>
                        <a:ea typeface="Open Sans"/>
                        <a:cs typeface="Open Sans"/>
                        <a:sym typeface="Open Sans"/>
                      </a:endParaRPr>
                    </a:p>
                  </a:txBody>
                  <a:tcPr marL="68575" marR="68575" marT="0" marB="0" anchor="ctr">
                    <a:solidFill>
                      <a:schemeClr val="accent2">
                        <a:lumMod val="20000"/>
                        <a:lumOff val="80000"/>
                      </a:schemeClr>
                    </a:solidFill>
                  </a:tcPr>
                </a:tc>
                <a:tc>
                  <a:txBody>
                    <a:bodyPr/>
                    <a:lstStyle/>
                    <a:p>
                      <a:pPr marL="0" marR="0" lvl="0" indent="0" algn="ctr" rtl="0">
                        <a:lnSpc>
                          <a:spcPct val="109090"/>
                        </a:lnSpc>
                        <a:spcBef>
                          <a:spcPts val="0"/>
                        </a:spcBef>
                        <a:spcAft>
                          <a:spcPts val="0"/>
                        </a:spcAft>
                        <a:buNone/>
                      </a:pPr>
                      <a:r>
                        <a:rPr lang="en-US" sz="1100" u="none" strike="noStrike" cap="none">
                          <a:solidFill>
                            <a:schemeClr val="dk1"/>
                          </a:solidFill>
                          <a:latin typeface="Open Sans"/>
                          <a:ea typeface="Open Sans"/>
                          <a:cs typeface="Open Sans"/>
                          <a:sym typeface="Open Sans"/>
                        </a:rPr>
                        <a:t>32.73</a:t>
                      </a:r>
                      <a:endParaRPr sz="1400" u="none" strike="noStrike" cap="none">
                        <a:solidFill>
                          <a:schemeClr val="dk1"/>
                        </a:solidFill>
                        <a:latin typeface="Open Sans"/>
                        <a:ea typeface="Open Sans"/>
                        <a:cs typeface="Open Sans"/>
                        <a:sym typeface="Open Sans"/>
                      </a:endParaRPr>
                    </a:p>
                  </a:txBody>
                  <a:tcPr marL="68575" marR="68575" marT="0" marB="0" anchor="ctr">
                    <a:solidFill>
                      <a:schemeClr val="accent2">
                        <a:lumMod val="20000"/>
                        <a:lumOff val="80000"/>
                      </a:schemeClr>
                    </a:solidFill>
                  </a:tcPr>
                </a:tc>
                <a:tc>
                  <a:txBody>
                    <a:bodyPr/>
                    <a:lstStyle/>
                    <a:p>
                      <a:pPr marL="0" marR="0" lvl="0" indent="0" algn="ctr" rtl="0">
                        <a:lnSpc>
                          <a:spcPct val="109090"/>
                        </a:lnSpc>
                        <a:spcBef>
                          <a:spcPts val="0"/>
                        </a:spcBef>
                        <a:spcAft>
                          <a:spcPts val="0"/>
                        </a:spcAft>
                        <a:buNone/>
                      </a:pPr>
                      <a:r>
                        <a:rPr lang="en-US" sz="1100" u="none" strike="noStrike" cap="none">
                          <a:solidFill>
                            <a:schemeClr val="dk1"/>
                          </a:solidFill>
                          <a:latin typeface="Open Sans"/>
                          <a:ea typeface="Open Sans"/>
                          <a:cs typeface="Open Sans"/>
                          <a:sym typeface="Open Sans"/>
                        </a:rPr>
                        <a:t>21.42</a:t>
                      </a:r>
                      <a:endParaRPr sz="1400" u="none" strike="noStrike" cap="none">
                        <a:solidFill>
                          <a:schemeClr val="dk1"/>
                        </a:solidFill>
                        <a:latin typeface="Open Sans"/>
                        <a:ea typeface="Open Sans"/>
                        <a:cs typeface="Open Sans"/>
                        <a:sym typeface="Open Sans"/>
                      </a:endParaRPr>
                    </a:p>
                  </a:txBody>
                  <a:tcPr marL="68575" marR="68575" marT="0" marB="0" anchor="ctr">
                    <a:solidFill>
                      <a:schemeClr val="accent2">
                        <a:lumMod val="20000"/>
                        <a:lumOff val="80000"/>
                      </a:schemeClr>
                    </a:solidFill>
                  </a:tcPr>
                </a:tc>
                <a:tc>
                  <a:txBody>
                    <a:bodyPr/>
                    <a:lstStyle/>
                    <a:p>
                      <a:pPr marL="0" marR="0" lvl="0" indent="0" algn="ctr" rtl="0">
                        <a:lnSpc>
                          <a:spcPct val="109090"/>
                        </a:lnSpc>
                        <a:spcBef>
                          <a:spcPts val="0"/>
                        </a:spcBef>
                        <a:spcAft>
                          <a:spcPts val="0"/>
                        </a:spcAft>
                        <a:buNone/>
                      </a:pPr>
                      <a:r>
                        <a:rPr lang="en-US" sz="1100" u="none" strike="noStrike" cap="none">
                          <a:solidFill>
                            <a:schemeClr val="dk1"/>
                          </a:solidFill>
                          <a:latin typeface="Open Sans"/>
                          <a:ea typeface="Open Sans"/>
                          <a:cs typeface="Open Sans"/>
                          <a:sym typeface="Open Sans"/>
                        </a:rPr>
                        <a:t>15.18</a:t>
                      </a:r>
                      <a:endParaRPr sz="1400" u="none" strike="noStrike" cap="none">
                        <a:solidFill>
                          <a:schemeClr val="dk1"/>
                        </a:solidFill>
                        <a:latin typeface="Open Sans"/>
                        <a:ea typeface="Open Sans"/>
                        <a:cs typeface="Open Sans"/>
                        <a:sym typeface="Open Sans"/>
                      </a:endParaRPr>
                    </a:p>
                  </a:txBody>
                  <a:tcPr marL="68575" marR="68575" marT="0" marB="0" anchor="ctr">
                    <a:solidFill>
                      <a:schemeClr val="accent2">
                        <a:lumMod val="20000"/>
                        <a:lumOff val="80000"/>
                      </a:schemeClr>
                    </a:solidFill>
                  </a:tcPr>
                </a:tc>
                <a:tc>
                  <a:txBody>
                    <a:bodyPr/>
                    <a:lstStyle/>
                    <a:p>
                      <a:pPr marL="0" marR="0" lvl="0" indent="0" algn="ctr" rtl="0">
                        <a:lnSpc>
                          <a:spcPct val="109090"/>
                        </a:lnSpc>
                        <a:spcBef>
                          <a:spcPts val="0"/>
                        </a:spcBef>
                        <a:spcAft>
                          <a:spcPts val="0"/>
                        </a:spcAft>
                        <a:buNone/>
                      </a:pPr>
                      <a:r>
                        <a:rPr lang="en-US" sz="1100" u="none" strike="noStrike" cap="none">
                          <a:solidFill>
                            <a:schemeClr val="dk1"/>
                          </a:solidFill>
                          <a:latin typeface="Open Sans"/>
                          <a:ea typeface="Open Sans"/>
                          <a:cs typeface="Open Sans"/>
                          <a:sym typeface="Open Sans"/>
                        </a:rPr>
                        <a:t>18.19</a:t>
                      </a:r>
                      <a:endParaRPr sz="1400" u="none" strike="noStrike" cap="none">
                        <a:solidFill>
                          <a:schemeClr val="dk1"/>
                        </a:solidFill>
                        <a:latin typeface="Open Sans"/>
                        <a:ea typeface="Open Sans"/>
                        <a:cs typeface="Open Sans"/>
                        <a:sym typeface="Open Sans"/>
                      </a:endParaRPr>
                    </a:p>
                  </a:txBody>
                  <a:tcPr marL="68575" marR="68575" marT="0" marB="0" anchor="ctr">
                    <a:solidFill>
                      <a:schemeClr val="accent2">
                        <a:lumMod val="20000"/>
                        <a:lumOff val="80000"/>
                      </a:schemeClr>
                    </a:solidFill>
                  </a:tcPr>
                </a:tc>
                <a:tc>
                  <a:txBody>
                    <a:bodyPr/>
                    <a:lstStyle/>
                    <a:p>
                      <a:pPr marL="0" marR="0" lvl="0" indent="0" algn="ctr" rtl="0">
                        <a:lnSpc>
                          <a:spcPct val="109090"/>
                        </a:lnSpc>
                        <a:spcBef>
                          <a:spcPts val="0"/>
                        </a:spcBef>
                        <a:spcAft>
                          <a:spcPts val="0"/>
                        </a:spcAft>
                        <a:buNone/>
                      </a:pPr>
                      <a:r>
                        <a:rPr lang="en-US" sz="1100" u="none" strike="noStrike" cap="none">
                          <a:solidFill>
                            <a:schemeClr val="dk1"/>
                          </a:solidFill>
                          <a:latin typeface="Open Sans"/>
                          <a:ea typeface="Open Sans"/>
                          <a:cs typeface="Open Sans"/>
                          <a:sym typeface="Open Sans"/>
                        </a:rPr>
                        <a:t>5.84</a:t>
                      </a:r>
                      <a:endParaRPr sz="1400" u="none" strike="noStrike" cap="none">
                        <a:solidFill>
                          <a:schemeClr val="dk1"/>
                        </a:solidFill>
                        <a:latin typeface="Open Sans"/>
                        <a:ea typeface="Open Sans"/>
                        <a:cs typeface="Open Sans"/>
                        <a:sym typeface="Open Sans"/>
                      </a:endParaRPr>
                    </a:p>
                  </a:txBody>
                  <a:tcPr marL="68575" marR="68575" marT="0" marB="0" anchor="ctr">
                    <a:solidFill>
                      <a:schemeClr val="accent2">
                        <a:lumMod val="20000"/>
                        <a:lumOff val="80000"/>
                      </a:schemeClr>
                    </a:solidFill>
                  </a:tcPr>
                </a:tc>
                <a:extLst>
                  <a:ext uri="{0D108BD9-81ED-4DB2-BD59-A6C34878D82A}">
                    <a16:rowId xmlns:a16="http://schemas.microsoft.com/office/drawing/2014/main" val="10002"/>
                  </a:ext>
                </a:extLst>
              </a:tr>
              <a:tr h="399650">
                <a:tc>
                  <a:txBody>
                    <a:bodyPr/>
                    <a:lstStyle/>
                    <a:p>
                      <a:pPr marL="0" marR="0" lvl="0" indent="0" algn="ctr" rtl="0">
                        <a:lnSpc>
                          <a:spcPct val="127272"/>
                        </a:lnSpc>
                        <a:spcBef>
                          <a:spcPts val="0"/>
                        </a:spcBef>
                        <a:spcAft>
                          <a:spcPts val="0"/>
                        </a:spcAft>
                        <a:buNone/>
                      </a:pPr>
                      <a:r>
                        <a:rPr lang="en-US" sz="1100" b="0">
                          <a:solidFill>
                            <a:schemeClr val="dk1"/>
                          </a:solidFill>
                          <a:latin typeface="Open Sans"/>
                          <a:ea typeface="Open Sans"/>
                          <a:cs typeface="Open Sans"/>
                          <a:sym typeface="Open Sans"/>
                        </a:rPr>
                        <a:t>Épis de maïs</a:t>
                      </a:r>
                      <a:endParaRPr sz="1400" b="0" u="none" strike="noStrike" cap="none">
                        <a:solidFill>
                          <a:schemeClr val="dk1"/>
                        </a:solidFill>
                        <a:latin typeface="Open Sans"/>
                        <a:ea typeface="Open Sans"/>
                        <a:cs typeface="Open Sans"/>
                        <a:sym typeface="Open Sans"/>
                      </a:endParaRPr>
                    </a:p>
                  </a:txBody>
                  <a:tcPr marL="68575" marR="68575" marT="0" marB="0" anchor="ctr">
                    <a:solidFill>
                      <a:schemeClr val="accent2">
                        <a:lumMod val="20000"/>
                        <a:lumOff val="80000"/>
                      </a:schemeClr>
                    </a:solidFill>
                  </a:tcPr>
                </a:tc>
                <a:tc>
                  <a:txBody>
                    <a:bodyPr/>
                    <a:lstStyle/>
                    <a:p>
                      <a:pPr marL="0" marR="0" lvl="0" indent="0" algn="ctr" rtl="0">
                        <a:lnSpc>
                          <a:spcPct val="109090"/>
                        </a:lnSpc>
                        <a:spcBef>
                          <a:spcPts val="0"/>
                        </a:spcBef>
                        <a:spcAft>
                          <a:spcPts val="0"/>
                        </a:spcAft>
                        <a:buNone/>
                      </a:pPr>
                      <a:r>
                        <a:rPr lang="en-US" sz="1100" u="none" strike="noStrike" cap="none">
                          <a:solidFill>
                            <a:schemeClr val="dk1"/>
                          </a:solidFill>
                          <a:latin typeface="Open Sans"/>
                          <a:ea typeface="Open Sans"/>
                          <a:cs typeface="Open Sans"/>
                          <a:sym typeface="Open Sans"/>
                        </a:rPr>
                        <a:t>2.05</a:t>
                      </a:r>
                      <a:endParaRPr sz="1400" u="none" strike="noStrike" cap="none">
                        <a:solidFill>
                          <a:schemeClr val="dk1"/>
                        </a:solidFill>
                        <a:latin typeface="Open Sans"/>
                        <a:ea typeface="Open Sans"/>
                        <a:cs typeface="Open Sans"/>
                        <a:sym typeface="Open Sans"/>
                      </a:endParaRPr>
                    </a:p>
                  </a:txBody>
                  <a:tcPr marL="68575" marR="68575" marT="0" marB="0" anchor="ctr">
                    <a:solidFill>
                      <a:schemeClr val="accent2">
                        <a:lumMod val="20000"/>
                        <a:lumOff val="80000"/>
                      </a:schemeClr>
                    </a:solidFill>
                  </a:tcPr>
                </a:tc>
                <a:tc>
                  <a:txBody>
                    <a:bodyPr/>
                    <a:lstStyle/>
                    <a:p>
                      <a:pPr marL="0" marR="0" lvl="0" indent="0" algn="ctr" rtl="0">
                        <a:lnSpc>
                          <a:spcPct val="109090"/>
                        </a:lnSpc>
                        <a:spcBef>
                          <a:spcPts val="0"/>
                        </a:spcBef>
                        <a:spcAft>
                          <a:spcPts val="0"/>
                        </a:spcAft>
                        <a:buNone/>
                      </a:pPr>
                      <a:r>
                        <a:rPr lang="en-US" sz="1100" u="none" strike="noStrike" cap="none">
                          <a:solidFill>
                            <a:schemeClr val="dk1"/>
                          </a:solidFill>
                          <a:latin typeface="Open Sans"/>
                          <a:ea typeface="Open Sans"/>
                          <a:cs typeface="Open Sans"/>
                          <a:sym typeface="Open Sans"/>
                        </a:rPr>
                        <a:t>0.78</a:t>
                      </a:r>
                      <a:endParaRPr sz="1400" u="none" strike="noStrike" cap="none">
                        <a:solidFill>
                          <a:schemeClr val="dk1"/>
                        </a:solidFill>
                        <a:latin typeface="Open Sans"/>
                        <a:ea typeface="Open Sans"/>
                        <a:cs typeface="Open Sans"/>
                        <a:sym typeface="Open Sans"/>
                      </a:endParaRPr>
                    </a:p>
                  </a:txBody>
                  <a:tcPr marL="68575" marR="68575" marT="0" marB="0" anchor="ctr">
                    <a:solidFill>
                      <a:schemeClr val="accent2">
                        <a:lumMod val="20000"/>
                        <a:lumOff val="80000"/>
                      </a:schemeClr>
                    </a:solidFill>
                  </a:tcPr>
                </a:tc>
                <a:tc>
                  <a:txBody>
                    <a:bodyPr/>
                    <a:lstStyle/>
                    <a:p>
                      <a:pPr marL="0" marR="0" lvl="0" indent="0" algn="ctr" rtl="0">
                        <a:lnSpc>
                          <a:spcPct val="109090"/>
                        </a:lnSpc>
                        <a:spcBef>
                          <a:spcPts val="0"/>
                        </a:spcBef>
                        <a:spcAft>
                          <a:spcPts val="0"/>
                        </a:spcAft>
                        <a:buNone/>
                      </a:pPr>
                      <a:r>
                        <a:rPr lang="en-US" sz="1100" u="none" strike="noStrike" cap="none">
                          <a:solidFill>
                            <a:schemeClr val="dk1"/>
                          </a:solidFill>
                          <a:latin typeface="Open Sans"/>
                          <a:ea typeface="Open Sans"/>
                          <a:cs typeface="Open Sans"/>
                          <a:sym typeface="Open Sans"/>
                        </a:rPr>
                        <a:t>30.26</a:t>
                      </a:r>
                      <a:endParaRPr sz="1400" u="none" strike="noStrike" cap="none">
                        <a:solidFill>
                          <a:schemeClr val="dk1"/>
                        </a:solidFill>
                        <a:latin typeface="Open Sans"/>
                        <a:ea typeface="Open Sans"/>
                        <a:cs typeface="Open Sans"/>
                        <a:sym typeface="Open Sans"/>
                      </a:endParaRPr>
                    </a:p>
                  </a:txBody>
                  <a:tcPr marL="68575" marR="68575" marT="0" marB="0" anchor="ctr">
                    <a:solidFill>
                      <a:schemeClr val="accent2">
                        <a:lumMod val="20000"/>
                        <a:lumOff val="80000"/>
                      </a:schemeClr>
                    </a:solidFill>
                  </a:tcPr>
                </a:tc>
                <a:tc>
                  <a:txBody>
                    <a:bodyPr/>
                    <a:lstStyle/>
                    <a:p>
                      <a:pPr marL="0" marR="0" lvl="0" indent="0" algn="ctr" rtl="0">
                        <a:lnSpc>
                          <a:spcPct val="109090"/>
                        </a:lnSpc>
                        <a:spcBef>
                          <a:spcPts val="0"/>
                        </a:spcBef>
                        <a:spcAft>
                          <a:spcPts val="0"/>
                        </a:spcAft>
                        <a:buNone/>
                      </a:pPr>
                      <a:r>
                        <a:rPr lang="en-US" sz="1100" u="none" strike="noStrike" cap="none">
                          <a:solidFill>
                            <a:schemeClr val="dk1"/>
                          </a:solidFill>
                          <a:latin typeface="Open Sans"/>
                          <a:ea typeface="Open Sans"/>
                          <a:cs typeface="Open Sans"/>
                          <a:sym typeface="Open Sans"/>
                        </a:rPr>
                        <a:t>34.13</a:t>
                      </a:r>
                      <a:endParaRPr sz="1400" u="none" strike="noStrike" cap="none">
                        <a:solidFill>
                          <a:schemeClr val="dk1"/>
                        </a:solidFill>
                        <a:latin typeface="Open Sans"/>
                        <a:ea typeface="Open Sans"/>
                        <a:cs typeface="Open Sans"/>
                        <a:sym typeface="Open Sans"/>
                      </a:endParaRPr>
                    </a:p>
                  </a:txBody>
                  <a:tcPr marL="68575" marR="68575" marT="0" marB="0" anchor="ctr">
                    <a:solidFill>
                      <a:schemeClr val="accent2">
                        <a:lumMod val="20000"/>
                        <a:lumOff val="80000"/>
                      </a:schemeClr>
                    </a:solidFill>
                  </a:tcPr>
                </a:tc>
                <a:tc>
                  <a:txBody>
                    <a:bodyPr/>
                    <a:lstStyle/>
                    <a:p>
                      <a:pPr marL="0" marR="0" lvl="0" indent="0" algn="ctr" rtl="0">
                        <a:lnSpc>
                          <a:spcPct val="109090"/>
                        </a:lnSpc>
                        <a:spcBef>
                          <a:spcPts val="0"/>
                        </a:spcBef>
                        <a:spcAft>
                          <a:spcPts val="0"/>
                        </a:spcAft>
                        <a:buNone/>
                      </a:pPr>
                      <a:r>
                        <a:rPr lang="en-US" sz="1100" u="none" strike="noStrike" cap="none" dirty="0">
                          <a:solidFill>
                            <a:schemeClr val="dk1"/>
                          </a:solidFill>
                          <a:latin typeface="Open Sans"/>
                          <a:ea typeface="Open Sans"/>
                          <a:cs typeface="Open Sans"/>
                          <a:sym typeface="Open Sans"/>
                        </a:rPr>
                        <a:t>17.19</a:t>
                      </a:r>
                      <a:endParaRPr sz="1400" u="none" strike="noStrike" cap="none" dirty="0">
                        <a:solidFill>
                          <a:schemeClr val="dk1"/>
                        </a:solidFill>
                        <a:latin typeface="Open Sans"/>
                        <a:ea typeface="Open Sans"/>
                        <a:cs typeface="Open Sans"/>
                        <a:sym typeface="Open Sans"/>
                      </a:endParaRPr>
                    </a:p>
                  </a:txBody>
                  <a:tcPr marL="68575" marR="68575" marT="0" marB="0" anchor="ctr">
                    <a:solidFill>
                      <a:schemeClr val="accent2">
                        <a:lumMod val="20000"/>
                        <a:lumOff val="80000"/>
                      </a:schemeClr>
                    </a:solidFill>
                  </a:tcPr>
                </a:tc>
                <a:tc>
                  <a:txBody>
                    <a:bodyPr/>
                    <a:lstStyle/>
                    <a:p>
                      <a:pPr marL="0" marR="0" lvl="0" indent="0" algn="ctr" rtl="0">
                        <a:lnSpc>
                          <a:spcPct val="109090"/>
                        </a:lnSpc>
                        <a:spcBef>
                          <a:spcPts val="0"/>
                        </a:spcBef>
                        <a:spcAft>
                          <a:spcPts val="0"/>
                        </a:spcAft>
                        <a:buNone/>
                      </a:pPr>
                      <a:r>
                        <a:rPr lang="en-US" sz="1100" u="none" strike="noStrike" cap="none">
                          <a:solidFill>
                            <a:schemeClr val="dk1"/>
                          </a:solidFill>
                          <a:latin typeface="Open Sans"/>
                          <a:ea typeface="Open Sans"/>
                          <a:cs typeface="Open Sans"/>
                          <a:sym typeface="Open Sans"/>
                        </a:rPr>
                        <a:t>13.46</a:t>
                      </a:r>
                      <a:endParaRPr sz="1400" u="none" strike="noStrike" cap="none">
                        <a:solidFill>
                          <a:schemeClr val="dk1"/>
                        </a:solidFill>
                        <a:latin typeface="Open Sans"/>
                        <a:ea typeface="Open Sans"/>
                        <a:cs typeface="Open Sans"/>
                        <a:sym typeface="Open Sans"/>
                      </a:endParaRPr>
                    </a:p>
                  </a:txBody>
                  <a:tcPr marL="68575" marR="68575" marT="0" marB="0" anchor="ctr">
                    <a:solidFill>
                      <a:schemeClr val="accent2">
                        <a:lumMod val="20000"/>
                        <a:lumOff val="80000"/>
                      </a:schemeClr>
                    </a:solidFill>
                  </a:tcPr>
                </a:tc>
                <a:tc>
                  <a:txBody>
                    <a:bodyPr/>
                    <a:lstStyle/>
                    <a:p>
                      <a:pPr marL="0" marR="0" lvl="0" indent="0" algn="ctr" rtl="0">
                        <a:lnSpc>
                          <a:spcPct val="109090"/>
                        </a:lnSpc>
                        <a:spcBef>
                          <a:spcPts val="0"/>
                        </a:spcBef>
                        <a:spcAft>
                          <a:spcPts val="0"/>
                        </a:spcAft>
                        <a:buNone/>
                      </a:pPr>
                      <a:r>
                        <a:rPr lang="en-US" sz="1100" u="none" strike="noStrike" cap="none">
                          <a:solidFill>
                            <a:schemeClr val="dk1"/>
                          </a:solidFill>
                          <a:latin typeface="Open Sans"/>
                          <a:ea typeface="Open Sans"/>
                          <a:cs typeface="Open Sans"/>
                          <a:sym typeface="Open Sans"/>
                        </a:rPr>
                        <a:t>2.13</a:t>
                      </a:r>
                      <a:endParaRPr sz="1400" u="none" strike="noStrike" cap="none">
                        <a:solidFill>
                          <a:schemeClr val="dk1"/>
                        </a:solidFill>
                        <a:latin typeface="Open Sans"/>
                        <a:ea typeface="Open Sans"/>
                        <a:cs typeface="Open Sans"/>
                        <a:sym typeface="Open Sans"/>
                      </a:endParaRPr>
                    </a:p>
                  </a:txBody>
                  <a:tcPr marL="68575" marR="68575" marT="0" marB="0" anchor="ctr">
                    <a:solidFill>
                      <a:schemeClr val="accent2">
                        <a:lumMod val="20000"/>
                        <a:lumOff val="80000"/>
                      </a:schemeClr>
                    </a:solidFill>
                  </a:tcPr>
                </a:tc>
                <a:extLst>
                  <a:ext uri="{0D108BD9-81ED-4DB2-BD59-A6C34878D82A}">
                    <a16:rowId xmlns:a16="http://schemas.microsoft.com/office/drawing/2014/main" val="10003"/>
                  </a:ext>
                </a:extLst>
              </a:tr>
              <a:tr h="310300">
                <a:tc>
                  <a:txBody>
                    <a:bodyPr/>
                    <a:lstStyle/>
                    <a:p>
                      <a:pPr marL="0" marR="0" lvl="0" indent="0" algn="ctr" rtl="0">
                        <a:lnSpc>
                          <a:spcPct val="127272"/>
                        </a:lnSpc>
                        <a:spcBef>
                          <a:spcPts val="0"/>
                        </a:spcBef>
                        <a:spcAft>
                          <a:spcPts val="0"/>
                        </a:spcAft>
                        <a:buNone/>
                      </a:pPr>
                      <a:r>
                        <a:rPr lang="en-US" sz="1100" b="0">
                          <a:solidFill>
                            <a:schemeClr val="dk1"/>
                          </a:solidFill>
                          <a:latin typeface="Open Sans"/>
                          <a:ea typeface="Open Sans"/>
                          <a:cs typeface="Open Sans"/>
                          <a:sym typeface="Open Sans"/>
                        </a:rPr>
                        <a:t>Tiges de maïs</a:t>
                      </a:r>
                      <a:endParaRPr sz="1400" b="0" u="none" strike="noStrike" cap="none">
                        <a:solidFill>
                          <a:schemeClr val="dk1"/>
                        </a:solidFill>
                        <a:latin typeface="Open Sans"/>
                        <a:ea typeface="Open Sans"/>
                        <a:cs typeface="Open Sans"/>
                        <a:sym typeface="Open Sans"/>
                      </a:endParaRPr>
                    </a:p>
                  </a:txBody>
                  <a:tcPr marL="68575" marR="68575" marT="0" marB="0" anchor="ctr">
                    <a:solidFill>
                      <a:schemeClr val="accent2">
                        <a:lumMod val="20000"/>
                        <a:lumOff val="80000"/>
                      </a:schemeClr>
                    </a:solidFill>
                  </a:tcPr>
                </a:tc>
                <a:tc>
                  <a:txBody>
                    <a:bodyPr/>
                    <a:lstStyle/>
                    <a:p>
                      <a:pPr marL="0" marR="0" lvl="0" indent="0" algn="ctr" rtl="0">
                        <a:lnSpc>
                          <a:spcPct val="109090"/>
                        </a:lnSpc>
                        <a:spcBef>
                          <a:spcPts val="0"/>
                        </a:spcBef>
                        <a:spcAft>
                          <a:spcPts val="0"/>
                        </a:spcAft>
                        <a:buNone/>
                      </a:pPr>
                      <a:r>
                        <a:rPr lang="en-US" sz="1100" u="none" strike="noStrike" cap="none">
                          <a:solidFill>
                            <a:schemeClr val="dk1"/>
                          </a:solidFill>
                          <a:latin typeface="Open Sans"/>
                          <a:ea typeface="Open Sans"/>
                          <a:cs typeface="Open Sans"/>
                          <a:sym typeface="Open Sans"/>
                        </a:rPr>
                        <a:t>3.51</a:t>
                      </a:r>
                      <a:endParaRPr sz="1400" u="none" strike="noStrike" cap="none">
                        <a:solidFill>
                          <a:schemeClr val="dk1"/>
                        </a:solidFill>
                        <a:latin typeface="Open Sans"/>
                        <a:ea typeface="Open Sans"/>
                        <a:cs typeface="Open Sans"/>
                        <a:sym typeface="Open Sans"/>
                      </a:endParaRPr>
                    </a:p>
                  </a:txBody>
                  <a:tcPr marL="68575" marR="68575" marT="0" marB="0" anchor="ctr">
                    <a:solidFill>
                      <a:schemeClr val="accent2">
                        <a:lumMod val="20000"/>
                        <a:lumOff val="80000"/>
                      </a:schemeClr>
                    </a:solidFill>
                  </a:tcPr>
                </a:tc>
                <a:tc>
                  <a:txBody>
                    <a:bodyPr/>
                    <a:lstStyle/>
                    <a:p>
                      <a:pPr marL="0" marR="0" lvl="0" indent="0" algn="ctr" rtl="0">
                        <a:lnSpc>
                          <a:spcPct val="109090"/>
                        </a:lnSpc>
                        <a:spcBef>
                          <a:spcPts val="0"/>
                        </a:spcBef>
                        <a:spcAft>
                          <a:spcPts val="0"/>
                        </a:spcAft>
                        <a:buNone/>
                      </a:pPr>
                      <a:r>
                        <a:rPr lang="en-US" sz="1100" u="none" strike="noStrike" cap="none">
                          <a:solidFill>
                            <a:schemeClr val="dk1"/>
                          </a:solidFill>
                          <a:latin typeface="Open Sans"/>
                          <a:ea typeface="Open Sans"/>
                          <a:cs typeface="Open Sans"/>
                          <a:sym typeface="Open Sans"/>
                        </a:rPr>
                        <a:t>0.82</a:t>
                      </a:r>
                      <a:endParaRPr sz="1400" u="none" strike="noStrike" cap="none">
                        <a:solidFill>
                          <a:schemeClr val="dk1"/>
                        </a:solidFill>
                        <a:latin typeface="Open Sans"/>
                        <a:ea typeface="Open Sans"/>
                        <a:cs typeface="Open Sans"/>
                        <a:sym typeface="Open Sans"/>
                      </a:endParaRPr>
                    </a:p>
                  </a:txBody>
                  <a:tcPr marL="68575" marR="68575" marT="0" marB="0" anchor="ctr">
                    <a:solidFill>
                      <a:schemeClr val="accent2">
                        <a:lumMod val="20000"/>
                        <a:lumOff val="80000"/>
                      </a:schemeClr>
                    </a:solidFill>
                  </a:tcPr>
                </a:tc>
                <a:tc>
                  <a:txBody>
                    <a:bodyPr/>
                    <a:lstStyle/>
                    <a:p>
                      <a:pPr marL="0" marR="0" lvl="0" indent="0" algn="ctr" rtl="0">
                        <a:lnSpc>
                          <a:spcPct val="109090"/>
                        </a:lnSpc>
                        <a:spcBef>
                          <a:spcPts val="0"/>
                        </a:spcBef>
                        <a:spcAft>
                          <a:spcPts val="0"/>
                        </a:spcAft>
                        <a:buNone/>
                      </a:pPr>
                      <a:r>
                        <a:rPr lang="en-US" sz="1100" u="none" strike="noStrike" cap="none">
                          <a:solidFill>
                            <a:schemeClr val="dk1"/>
                          </a:solidFill>
                          <a:latin typeface="Open Sans"/>
                          <a:ea typeface="Open Sans"/>
                          <a:cs typeface="Open Sans"/>
                          <a:sym typeface="Open Sans"/>
                        </a:rPr>
                        <a:t>32.91</a:t>
                      </a:r>
                      <a:endParaRPr sz="1400" u="none" strike="noStrike" cap="none">
                        <a:solidFill>
                          <a:schemeClr val="dk1"/>
                        </a:solidFill>
                        <a:latin typeface="Open Sans"/>
                        <a:ea typeface="Open Sans"/>
                        <a:cs typeface="Open Sans"/>
                        <a:sym typeface="Open Sans"/>
                      </a:endParaRPr>
                    </a:p>
                  </a:txBody>
                  <a:tcPr marL="68575" marR="68575" marT="0" marB="0" anchor="ctr">
                    <a:solidFill>
                      <a:schemeClr val="accent2">
                        <a:lumMod val="20000"/>
                        <a:lumOff val="80000"/>
                      </a:schemeClr>
                    </a:solidFill>
                  </a:tcPr>
                </a:tc>
                <a:tc>
                  <a:txBody>
                    <a:bodyPr/>
                    <a:lstStyle/>
                    <a:p>
                      <a:pPr marL="0" marR="0" lvl="0" indent="0" algn="ctr" rtl="0">
                        <a:lnSpc>
                          <a:spcPct val="109090"/>
                        </a:lnSpc>
                        <a:spcBef>
                          <a:spcPts val="0"/>
                        </a:spcBef>
                        <a:spcAft>
                          <a:spcPts val="0"/>
                        </a:spcAft>
                        <a:buNone/>
                      </a:pPr>
                      <a:r>
                        <a:rPr lang="en-US" sz="1100" u="none" strike="noStrike" cap="none">
                          <a:solidFill>
                            <a:schemeClr val="dk1"/>
                          </a:solidFill>
                          <a:latin typeface="Open Sans"/>
                          <a:ea typeface="Open Sans"/>
                          <a:cs typeface="Open Sans"/>
                          <a:sym typeface="Open Sans"/>
                        </a:rPr>
                        <a:t>31.89</a:t>
                      </a:r>
                      <a:endParaRPr sz="1400" u="none" strike="noStrike" cap="none">
                        <a:solidFill>
                          <a:schemeClr val="dk1"/>
                        </a:solidFill>
                        <a:latin typeface="Open Sans"/>
                        <a:ea typeface="Open Sans"/>
                        <a:cs typeface="Open Sans"/>
                        <a:sym typeface="Open Sans"/>
                      </a:endParaRPr>
                    </a:p>
                  </a:txBody>
                  <a:tcPr marL="68575" marR="68575" marT="0" marB="0" anchor="ctr">
                    <a:solidFill>
                      <a:schemeClr val="accent2">
                        <a:lumMod val="20000"/>
                        <a:lumOff val="80000"/>
                      </a:schemeClr>
                    </a:solidFill>
                  </a:tcPr>
                </a:tc>
                <a:tc>
                  <a:txBody>
                    <a:bodyPr/>
                    <a:lstStyle/>
                    <a:p>
                      <a:pPr marL="0" marR="0" lvl="0" indent="0" algn="ctr" rtl="0">
                        <a:lnSpc>
                          <a:spcPct val="109090"/>
                        </a:lnSpc>
                        <a:spcBef>
                          <a:spcPts val="0"/>
                        </a:spcBef>
                        <a:spcAft>
                          <a:spcPts val="0"/>
                        </a:spcAft>
                        <a:buNone/>
                      </a:pPr>
                      <a:r>
                        <a:rPr lang="en-US" sz="1100" u="none" strike="noStrike" cap="none">
                          <a:solidFill>
                            <a:schemeClr val="dk1"/>
                          </a:solidFill>
                          <a:latin typeface="Open Sans"/>
                          <a:ea typeface="Open Sans"/>
                          <a:cs typeface="Open Sans"/>
                          <a:sym typeface="Open Sans"/>
                        </a:rPr>
                        <a:t>14.65</a:t>
                      </a:r>
                      <a:endParaRPr sz="1400" u="none" strike="noStrike" cap="none">
                        <a:solidFill>
                          <a:schemeClr val="dk1"/>
                        </a:solidFill>
                        <a:latin typeface="Open Sans"/>
                        <a:ea typeface="Open Sans"/>
                        <a:cs typeface="Open Sans"/>
                        <a:sym typeface="Open Sans"/>
                      </a:endParaRPr>
                    </a:p>
                  </a:txBody>
                  <a:tcPr marL="68575" marR="68575" marT="0" marB="0" anchor="ctr">
                    <a:solidFill>
                      <a:schemeClr val="accent2">
                        <a:lumMod val="20000"/>
                        <a:lumOff val="80000"/>
                      </a:schemeClr>
                    </a:solidFill>
                  </a:tcPr>
                </a:tc>
                <a:tc>
                  <a:txBody>
                    <a:bodyPr/>
                    <a:lstStyle/>
                    <a:p>
                      <a:pPr marL="0" marR="0" lvl="0" indent="0" algn="ctr" rtl="0">
                        <a:lnSpc>
                          <a:spcPct val="109090"/>
                        </a:lnSpc>
                        <a:spcBef>
                          <a:spcPts val="0"/>
                        </a:spcBef>
                        <a:spcAft>
                          <a:spcPts val="0"/>
                        </a:spcAft>
                        <a:buNone/>
                      </a:pPr>
                      <a:r>
                        <a:rPr lang="en-US" sz="1100" u="none" strike="noStrike" cap="none">
                          <a:solidFill>
                            <a:schemeClr val="dk1"/>
                          </a:solidFill>
                          <a:latin typeface="Open Sans"/>
                          <a:ea typeface="Open Sans"/>
                          <a:cs typeface="Open Sans"/>
                          <a:sym typeface="Open Sans"/>
                        </a:rPr>
                        <a:t>11.36</a:t>
                      </a:r>
                      <a:endParaRPr sz="1400" u="none" strike="noStrike" cap="none">
                        <a:solidFill>
                          <a:schemeClr val="dk1"/>
                        </a:solidFill>
                        <a:latin typeface="Open Sans"/>
                        <a:ea typeface="Open Sans"/>
                        <a:cs typeface="Open Sans"/>
                        <a:sym typeface="Open Sans"/>
                      </a:endParaRPr>
                    </a:p>
                  </a:txBody>
                  <a:tcPr marL="68575" marR="68575" marT="0" marB="0" anchor="ctr">
                    <a:solidFill>
                      <a:schemeClr val="accent2">
                        <a:lumMod val="20000"/>
                        <a:lumOff val="80000"/>
                      </a:schemeClr>
                    </a:solidFill>
                  </a:tcPr>
                </a:tc>
                <a:tc>
                  <a:txBody>
                    <a:bodyPr/>
                    <a:lstStyle/>
                    <a:p>
                      <a:pPr marL="0" marR="0" lvl="0" indent="0" algn="ctr" rtl="0">
                        <a:lnSpc>
                          <a:spcPct val="109090"/>
                        </a:lnSpc>
                        <a:spcBef>
                          <a:spcPts val="0"/>
                        </a:spcBef>
                        <a:spcAft>
                          <a:spcPts val="0"/>
                        </a:spcAft>
                        <a:buNone/>
                      </a:pPr>
                      <a:r>
                        <a:rPr lang="en-US" sz="1100" u="none" strike="noStrike" cap="none">
                          <a:solidFill>
                            <a:schemeClr val="dk1"/>
                          </a:solidFill>
                          <a:latin typeface="Open Sans"/>
                          <a:ea typeface="Open Sans"/>
                          <a:cs typeface="Open Sans"/>
                          <a:sym typeface="Open Sans"/>
                        </a:rPr>
                        <a:t>4.86</a:t>
                      </a:r>
                      <a:endParaRPr sz="1400" u="none" strike="noStrike" cap="none">
                        <a:solidFill>
                          <a:schemeClr val="dk1"/>
                        </a:solidFill>
                        <a:latin typeface="Open Sans"/>
                        <a:ea typeface="Open Sans"/>
                        <a:cs typeface="Open Sans"/>
                        <a:sym typeface="Open Sans"/>
                      </a:endParaRPr>
                    </a:p>
                  </a:txBody>
                  <a:tcPr marL="68575" marR="68575" marT="0" marB="0" anchor="ctr">
                    <a:solidFill>
                      <a:schemeClr val="accent2">
                        <a:lumMod val="20000"/>
                        <a:lumOff val="80000"/>
                      </a:schemeClr>
                    </a:solidFill>
                  </a:tcPr>
                </a:tc>
                <a:extLst>
                  <a:ext uri="{0D108BD9-81ED-4DB2-BD59-A6C34878D82A}">
                    <a16:rowId xmlns:a16="http://schemas.microsoft.com/office/drawing/2014/main" val="10004"/>
                  </a:ext>
                </a:extLst>
              </a:tr>
              <a:tr h="388725">
                <a:tc>
                  <a:txBody>
                    <a:bodyPr/>
                    <a:lstStyle/>
                    <a:p>
                      <a:pPr marL="0" marR="0" lvl="0" indent="0" algn="ctr" rtl="0">
                        <a:lnSpc>
                          <a:spcPct val="127272"/>
                        </a:lnSpc>
                        <a:spcBef>
                          <a:spcPts val="0"/>
                        </a:spcBef>
                        <a:spcAft>
                          <a:spcPts val="0"/>
                        </a:spcAft>
                        <a:buNone/>
                      </a:pPr>
                      <a:r>
                        <a:rPr lang="en-US" sz="1100" b="0">
                          <a:solidFill>
                            <a:schemeClr val="dk1"/>
                          </a:solidFill>
                          <a:latin typeface="Open Sans"/>
                          <a:ea typeface="Open Sans"/>
                          <a:cs typeface="Open Sans"/>
                          <a:sym typeface="Open Sans"/>
                        </a:rPr>
                        <a:t>Tiges de blé</a:t>
                      </a:r>
                      <a:endParaRPr sz="1400" b="0" u="none" strike="noStrike" cap="none">
                        <a:solidFill>
                          <a:schemeClr val="dk1"/>
                        </a:solidFill>
                        <a:latin typeface="Open Sans"/>
                        <a:ea typeface="Open Sans"/>
                        <a:cs typeface="Open Sans"/>
                        <a:sym typeface="Open Sans"/>
                      </a:endParaRPr>
                    </a:p>
                  </a:txBody>
                  <a:tcPr marL="68575" marR="68575" marT="0" marB="0" anchor="ctr">
                    <a:solidFill>
                      <a:schemeClr val="accent2">
                        <a:lumMod val="20000"/>
                        <a:lumOff val="80000"/>
                      </a:schemeClr>
                    </a:solidFill>
                  </a:tcPr>
                </a:tc>
                <a:tc>
                  <a:txBody>
                    <a:bodyPr/>
                    <a:lstStyle/>
                    <a:p>
                      <a:pPr marL="0" marR="0" lvl="0" indent="0" algn="ctr" rtl="0">
                        <a:lnSpc>
                          <a:spcPct val="109090"/>
                        </a:lnSpc>
                        <a:spcBef>
                          <a:spcPts val="0"/>
                        </a:spcBef>
                        <a:spcAft>
                          <a:spcPts val="0"/>
                        </a:spcAft>
                        <a:buNone/>
                      </a:pPr>
                      <a:r>
                        <a:rPr lang="en-US" sz="1100" u="none" strike="noStrike" cap="none">
                          <a:solidFill>
                            <a:schemeClr val="dk1"/>
                          </a:solidFill>
                          <a:latin typeface="Open Sans"/>
                          <a:ea typeface="Open Sans"/>
                          <a:cs typeface="Open Sans"/>
                          <a:sym typeface="Open Sans"/>
                        </a:rPr>
                        <a:t>2.63</a:t>
                      </a:r>
                      <a:endParaRPr sz="1400" u="none" strike="noStrike" cap="none">
                        <a:solidFill>
                          <a:schemeClr val="dk1"/>
                        </a:solidFill>
                        <a:latin typeface="Open Sans"/>
                        <a:ea typeface="Open Sans"/>
                        <a:cs typeface="Open Sans"/>
                        <a:sym typeface="Open Sans"/>
                      </a:endParaRPr>
                    </a:p>
                  </a:txBody>
                  <a:tcPr marL="68575" marR="68575" marT="0" marB="0" anchor="ctr">
                    <a:solidFill>
                      <a:schemeClr val="accent2">
                        <a:lumMod val="20000"/>
                        <a:lumOff val="80000"/>
                      </a:schemeClr>
                    </a:solidFill>
                  </a:tcPr>
                </a:tc>
                <a:tc>
                  <a:txBody>
                    <a:bodyPr/>
                    <a:lstStyle/>
                    <a:p>
                      <a:pPr marL="0" marR="0" lvl="0" indent="0" algn="ctr" rtl="0">
                        <a:lnSpc>
                          <a:spcPct val="109090"/>
                        </a:lnSpc>
                        <a:spcBef>
                          <a:spcPts val="0"/>
                        </a:spcBef>
                        <a:spcAft>
                          <a:spcPts val="0"/>
                        </a:spcAft>
                        <a:buNone/>
                      </a:pPr>
                      <a:r>
                        <a:rPr lang="en-US" sz="1100" u="none" strike="noStrike" cap="none">
                          <a:solidFill>
                            <a:schemeClr val="dk1"/>
                          </a:solidFill>
                          <a:latin typeface="Open Sans"/>
                          <a:ea typeface="Open Sans"/>
                          <a:cs typeface="Open Sans"/>
                          <a:sym typeface="Open Sans"/>
                        </a:rPr>
                        <a:t>1.16</a:t>
                      </a:r>
                      <a:endParaRPr sz="1400" u="none" strike="noStrike" cap="none">
                        <a:solidFill>
                          <a:schemeClr val="dk1"/>
                        </a:solidFill>
                        <a:latin typeface="Open Sans"/>
                        <a:ea typeface="Open Sans"/>
                        <a:cs typeface="Open Sans"/>
                        <a:sym typeface="Open Sans"/>
                      </a:endParaRPr>
                    </a:p>
                  </a:txBody>
                  <a:tcPr marL="68575" marR="68575" marT="0" marB="0" anchor="ctr">
                    <a:solidFill>
                      <a:schemeClr val="accent2">
                        <a:lumMod val="20000"/>
                        <a:lumOff val="80000"/>
                      </a:schemeClr>
                    </a:solidFill>
                  </a:tcPr>
                </a:tc>
                <a:tc>
                  <a:txBody>
                    <a:bodyPr/>
                    <a:lstStyle/>
                    <a:p>
                      <a:pPr marL="0" marR="0" lvl="0" indent="0" algn="ctr" rtl="0">
                        <a:lnSpc>
                          <a:spcPct val="109090"/>
                        </a:lnSpc>
                        <a:spcBef>
                          <a:spcPts val="0"/>
                        </a:spcBef>
                        <a:spcAft>
                          <a:spcPts val="0"/>
                        </a:spcAft>
                        <a:buNone/>
                      </a:pPr>
                      <a:r>
                        <a:rPr lang="en-US" sz="1100" u="none" strike="noStrike" cap="none">
                          <a:solidFill>
                            <a:schemeClr val="dk1"/>
                          </a:solidFill>
                          <a:latin typeface="Open Sans"/>
                          <a:ea typeface="Open Sans"/>
                          <a:cs typeface="Open Sans"/>
                          <a:sym typeface="Open Sans"/>
                        </a:rPr>
                        <a:t>43.6</a:t>
                      </a:r>
                      <a:endParaRPr sz="1400" u="none" strike="noStrike" cap="none">
                        <a:solidFill>
                          <a:schemeClr val="dk1"/>
                        </a:solidFill>
                        <a:latin typeface="Open Sans"/>
                        <a:ea typeface="Open Sans"/>
                        <a:cs typeface="Open Sans"/>
                        <a:sym typeface="Open Sans"/>
                      </a:endParaRPr>
                    </a:p>
                  </a:txBody>
                  <a:tcPr marL="68575" marR="68575" marT="0" marB="0" anchor="ctr">
                    <a:solidFill>
                      <a:schemeClr val="accent2">
                        <a:lumMod val="20000"/>
                        <a:lumOff val="80000"/>
                      </a:schemeClr>
                    </a:solidFill>
                  </a:tcPr>
                </a:tc>
                <a:tc>
                  <a:txBody>
                    <a:bodyPr/>
                    <a:lstStyle/>
                    <a:p>
                      <a:pPr marL="0" marR="0" lvl="0" indent="0" algn="ctr" rtl="0">
                        <a:lnSpc>
                          <a:spcPct val="109090"/>
                        </a:lnSpc>
                        <a:spcBef>
                          <a:spcPts val="0"/>
                        </a:spcBef>
                        <a:spcAft>
                          <a:spcPts val="0"/>
                        </a:spcAft>
                        <a:buNone/>
                      </a:pPr>
                      <a:r>
                        <a:rPr lang="en-US" sz="1100" u="none" strike="noStrike" cap="none">
                          <a:solidFill>
                            <a:schemeClr val="dk1"/>
                          </a:solidFill>
                          <a:latin typeface="Open Sans"/>
                          <a:ea typeface="Open Sans"/>
                          <a:cs typeface="Open Sans"/>
                          <a:sym typeface="Open Sans"/>
                        </a:rPr>
                        <a:t>22.21</a:t>
                      </a:r>
                      <a:endParaRPr sz="1400" u="none" strike="noStrike" cap="none">
                        <a:solidFill>
                          <a:schemeClr val="dk1"/>
                        </a:solidFill>
                        <a:latin typeface="Open Sans"/>
                        <a:ea typeface="Open Sans"/>
                        <a:cs typeface="Open Sans"/>
                        <a:sym typeface="Open Sans"/>
                      </a:endParaRPr>
                    </a:p>
                  </a:txBody>
                  <a:tcPr marL="68575" marR="68575" marT="0" marB="0" anchor="ctr">
                    <a:solidFill>
                      <a:schemeClr val="accent2">
                        <a:lumMod val="20000"/>
                        <a:lumOff val="80000"/>
                      </a:schemeClr>
                    </a:solidFill>
                  </a:tcPr>
                </a:tc>
                <a:tc>
                  <a:txBody>
                    <a:bodyPr/>
                    <a:lstStyle/>
                    <a:p>
                      <a:pPr marL="0" marR="0" lvl="0" indent="0" algn="ctr" rtl="0">
                        <a:lnSpc>
                          <a:spcPct val="109090"/>
                        </a:lnSpc>
                        <a:spcBef>
                          <a:spcPts val="0"/>
                        </a:spcBef>
                        <a:spcAft>
                          <a:spcPts val="0"/>
                        </a:spcAft>
                        <a:buNone/>
                      </a:pPr>
                      <a:r>
                        <a:rPr lang="en-US" sz="1100" u="none" strike="noStrike" cap="none">
                          <a:solidFill>
                            <a:schemeClr val="dk1"/>
                          </a:solidFill>
                          <a:latin typeface="Open Sans"/>
                          <a:ea typeface="Open Sans"/>
                          <a:cs typeface="Open Sans"/>
                          <a:sym typeface="Open Sans"/>
                        </a:rPr>
                        <a:t>9.32</a:t>
                      </a:r>
                      <a:endParaRPr sz="1400" u="none" strike="noStrike" cap="none">
                        <a:solidFill>
                          <a:schemeClr val="dk1"/>
                        </a:solidFill>
                        <a:latin typeface="Open Sans"/>
                        <a:ea typeface="Open Sans"/>
                        <a:cs typeface="Open Sans"/>
                        <a:sym typeface="Open Sans"/>
                      </a:endParaRPr>
                    </a:p>
                  </a:txBody>
                  <a:tcPr marL="68575" marR="68575" marT="0" marB="0" anchor="ctr">
                    <a:solidFill>
                      <a:schemeClr val="accent2">
                        <a:lumMod val="20000"/>
                        <a:lumOff val="80000"/>
                      </a:schemeClr>
                    </a:solidFill>
                  </a:tcPr>
                </a:tc>
                <a:tc>
                  <a:txBody>
                    <a:bodyPr/>
                    <a:lstStyle/>
                    <a:p>
                      <a:pPr marL="0" marR="0" lvl="0" indent="0" algn="ctr" rtl="0">
                        <a:lnSpc>
                          <a:spcPct val="109090"/>
                        </a:lnSpc>
                        <a:spcBef>
                          <a:spcPts val="0"/>
                        </a:spcBef>
                        <a:spcAft>
                          <a:spcPts val="0"/>
                        </a:spcAft>
                        <a:buNone/>
                      </a:pPr>
                      <a:r>
                        <a:rPr lang="en-US" sz="1100" u="none" strike="noStrike" cap="none">
                          <a:solidFill>
                            <a:schemeClr val="dk1"/>
                          </a:solidFill>
                          <a:latin typeface="Open Sans"/>
                          <a:ea typeface="Open Sans"/>
                          <a:cs typeface="Open Sans"/>
                          <a:sym typeface="Open Sans"/>
                        </a:rPr>
                        <a:t>14.81</a:t>
                      </a:r>
                      <a:endParaRPr sz="1400" u="none" strike="noStrike" cap="none">
                        <a:solidFill>
                          <a:schemeClr val="dk1"/>
                        </a:solidFill>
                        <a:latin typeface="Open Sans"/>
                        <a:ea typeface="Open Sans"/>
                        <a:cs typeface="Open Sans"/>
                        <a:sym typeface="Open Sans"/>
                      </a:endParaRPr>
                    </a:p>
                  </a:txBody>
                  <a:tcPr marL="68575" marR="68575" marT="0" marB="0" anchor="ctr">
                    <a:solidFill>
                      <a:schemeClr val="accent2">
                        <a:lumMod val="20000"/>
                        <a:lumOff val="80000"/>
                      </a:schemeClr>
                    </a:solidFill>
                  </a:tcPr>
                </a:tc>
                <a:tc>
                  <a:txBody>
                    <a:bodyPr/>
                    <a:lstStyle/>
                    <a:p>
                      <a:pPr marL="0" marR="0" lvl="0" indent="0" algn="ctr" rtl="0">
                        <a:lnSpc>
                          <a:spcPct val="109090"/>
                        </a:lnSpc>
                        <a:spcBef>
                          <a:spcPts val="0"/>
                        </a:spcBef>
                        <a:spcAft>
                          <a:spcPts val="0"/>
                        </a:spcAft>
                        <a:buNone/>
                      </a:pPr>
                      <a:r>
                        <a:rPr lang="en-US" sz="1100" u="none" strike="noStrike" cap="none">
                          <a:solidFill>
                            <a:schemeClr val="dk1"/>
                          </a:solidFill>
                          <a:latin typeface="Open Sans"/>
                          <a:ea typeface="Open Sans"/>
                          <a:cs typeface="Open Sans"/>
                          <a:sym typeface="Open Sans"/>
                        </a:rPr>
                        <a:t>6.27</a:t>
                      </a:r>
                      <a:endParaRPr sz="1400" u="none" strike="noStrike" cap="none">
                        <a:solidFill>
                          <a:schemeClr val="dk1"/>
                        </a:solidFill>
                        <a:latin typeface="Open Sans"/>
                        <a:ea typeface="Open Sans"/>
                        <a:cs typeface="Open Sans"/>
                        <a:sym typeface="Open Sans"/>
                      </a:endParaRPr>
                    </a:p>
                  </a:txBody>
                  <a:tcPr marL="68575" marR="68575" marT="0" marB="0" anchor="ctr">
                    <a:solidFill>
                      <a:schemeClr val="accent2">
                        <a:lumMod val="20000"/>
                        <a:lumOff val="80000"/>
                      </a:schemeClr>
                    </a:solidFill>
                  </a:tcPr>
                </a:tc>
                <a:extLst>
                  <a:ext uri="{0D108BD9-81ED-4DB2-BD59-A6C34878D82A}">
                    <a16:rowId xmlns:a16="http://schemas.microsoft.com/office/drawing/2014/main" val="10005"/>
                  </a:ext>
                </a:extLst>
              </a:tr>
              <a:tr h="336900">
                <a:tc>
                  <a:txBody>
                    <a:bodyPr/>
                    <a:lstStyle/>
                    <a:p>
                      <a:pPr marL="0" marR="0" lvl="0" indent="0" algn="ctr" rtl="0">
                        <a:lnSpc>
                          <a:spcPct val="127272"/>
                        </a:lnSpc>
                        <a:spcBef>
                          <a:spcPts val="0"/>
                        </a:spcBef>
                        <a:spcAft>
                          <a:spcPts val="0"/>
                        </a:spcAft>
                        <a:buNone/>
                      </a:pPr>
                      <a:r>
                        <a:rPr lang="en-US" sz="1100" b="0">
                          <a:solidFill>
                            <a:schemeClr val="dk1"/>
                          </a:solidFill>
                          <a:latin typeface="Open Sans"/>
                          <a:ea typeface="Open Sans"/>
                          <a:cs typeface="Open Sans"/>
                          <a:sym typeface="Open Sans"/>
                        </a:rPr>
                        <a:t>Tiges de sorgho</a:t>
                      </a:r>
                      <a:endParaRPr sz="1400" b="0" u="none" strike="noStrike" cap="none">
                        <a:solidFill>
                          <a:schemeClr val="dk1"/>
                        </a:solidFill>
                        <a:latin typeface="Open Sans"/>
                        <a:ea typeface="Open Sans"/>
                        <a:cs typeface="Open Sans"/>
                        <a:sym typeface="Open Sans"/>
                      </a:endParaRPr>
                    </a:p>
                  </a:txBody>
                  <a:tcPr marL="68575" marR="68575" marT="0" marB="0" anchor="ctr">
                    <a:solidFill>
                      <a:schemeClr val="accent2">
                        <a:lumMod val="20000"/>
                        <a:lumOff val="80000"/>
                      </a:schemeClr>
                    </a:solidFill>
                  </a:tcPr>
                </a:tc>
                <a:tc>
                  <a:txBody>
                    <a:bodyPr/>
                    <a:lstStyle/>
                    <a:p>
                      <a:pPr marL="0" marR="0" lvl="0" indent="0" algn="ctr" rtl="0">
                        <a:lnSpc>
                          <a:spcPct val="109090"/>
                        </a:lnSpc>
                        <a:spcBef>
                          <a:spcPts val="0"/>
                        </a:spcBef>
                        <a:spcAft>
                          <a:spcPts val="0"/>
                        </a:spcAft>
                        <a:buNone/>
                      </a:pPr>
                      <a:r>
                        <a:rPr lang="en-US" sz="1100" u="none" strike="noStrike" cap="none">
                          <a:solidFill>
                            <a:schemeClr val="dk1"/>
                          </a:solidFill>
                          <a:latin typeface="Open Sans"/>
                          <a:ea typeface="Open Sans"/>
                          <a:cs typeface="Open Sans"/>
                          <a:sym typeface="Open Sans"/>
                        </a:rPr>
                        <a:t>3.42</a:t>
                      </a:r>
                      <a:endParaRPr sz="1400" u="none" strike="noStrike" cap="none">
                        <a:solidFill>
                          <a:schemeClr val="dk1"/>
                        </a:solidFill>
                        <a:latin typeface="Open Sans"/>
                        <a:ea typeface="Open Sans"/>
                        <a:cs typeface="Open Sans"/>
                        <a:sym typeface="Open Sans"/>
                      </a:endParaRPr>
                    </a:p>
                  </a:txBody>
                  <a:tcPr marL="68575" marR="68575" marT="0" marB="0" anchor="ctr">
                    <a:solidFill>
                      <a:schemeClr val="accent2">
                        <a:lumMod val="20000"/>
                        <a:lumOff val="80000"/>
                      </a:schemeClr>
                    </a:solidFill>
                  </a:tcPr>
                </a:tc>
                <a:tc>
                  <a:txBody>
                    <a:bodyPr/>
                    <a:lstStyle/>
                    <a:p>
                      <a:pPr marL="0" marR="0" lvl="0" indent="0" algn="ctr" rtl="0">
                        <a:lnSpc>
                          <a:spcPct val="109090"/>
                        </a:lnSpc>
                        <a:spcBef>
                          <a:spcPts val="0"/>
                        </a:spcBef>
                        <a:spcAft>
                          <a:spcPts val="0"/>
                        </a:spcAft>
                        <a:buNone/>
                      </a:pPr>
                      <a:r>
                        <a:rPr lang="en-US" sz="1100" u="none" strike="noStrike" cap="none">
                          <a:solidFill>
                            <a:schemeClr val="dk1"/>
                          </a:solidFill>
                          <a:latin typeface="Open Sans"/>
                          <a:ea typeface="Open Sans"/>
                          <a:cs typeface="Open Sans"/>
                          <a:sym typeface="Open Sans"/>
                        </a:rPr>
                        <a:t>1.73</a:t>
                      </a:r>
                      <a:endParaRPr sz="1400" u="none" strike="noStrike" cap="none">
                        <a:solidFill>
                          <a:schemeClr val="dk1"/>
                        </a:solidFill>
                        <a:latin typeface="Open Sans"/>
                        <a:ea typeface="Open Sans"/>
                        <a:cs typeface="Open Sans"/>
                        <a:sym typeface="Open Sans"/>
                      </a:endParaRPr>
                    </a:p>
                  </a:txBody>
                  <a:tcPr marL="68575" marR="68575" marT="0" marB="0" anchor="ctr">
                    <a:solidFill>
                      <a:schemeClr val="accent2">
                        <a:lumMod val="20000"/>
                        <a:lumOff val="80000"/>
                      </a:schemeClr>
                    </a:solidFill>
                  </a:tcPr>
                </a:tc>
                <a:tc>
                  <a:txBody>
                    <a:bodyPr/>
                    <a:lstStyle/>
                    <a:p>
                      <a:pPr marL="0" marR="0" lvl="0" indent="0" algn="ctr" rtl="0">
                        <a:lnSpc>
                          <a:spcPct val="109090"/>
                        </a:lnSpc>
                        <a:spcBef>
                          <a:spcPts val="0"/>
                        </a:spcBef>
                        <a:spcAft>
                          <a:spcPts val="0"/>
                        </a:spcAft>
                        <a:buNone/>
                      </a:pPr>
                      <a:r>
                        <a:rPr lang="en-US" sz="1100" u="none" strike="noStrike" cap="none">
                          <a:solidFill>
                            <a:schemeClr val="dk1"/>
                          </a:solidFill>
                          <a:latin typeface="Open Sans"/>
                          <a:ea typeface="Open Sans"/>
                          <a:cs typeface="Open Sans"/>
                          <a:sym typeface="Open Sans"/>
                        </a:rPr>
                        <a:t>40.11</a:t>
                      </a:r>
                      <a:endParaRPr sz="1400" u="none" strike="noStrike" cap="none">
                        <a:solidFill>
                          <a:schemeClr val="dk1"/>
                        </a:solidFill>
                        <a:latin typeface="Open Sans"/>
                        <a:ea typeface="Open Sans"/>
                        <a:cs typeface="Open Sans"/>
                        <a:sym typeface="Open Sans"/>
                      </a:endParaRPr>
                    </a:p>
                  </a:txBody>
                  <a:tcPr marL="68575" marR="68575" marT="0" marB="0" anchor="ctr">
                    <a:solidFill>
                      <a:schemeClr val="accent2">
                        <a:lumMod val="20000"/>
                        <a:lumOff val="80000"/>
                      </a:schemeClr>
                    </a:solidFill>
                  </a:tcPr>
                </a:tc>
                <a:tc>
                  <a:txBody>
                    <a:bodyPr/>
                    <a:lstStyle/>
                    <a:p>
                      <a:pPr marL="0" marR="0" lvl="0" indent="0" algn="ctr" rtl="0">
                        <a:lnSpc>
                          <a:spcPct val="109090"/>
                        </a:lnSpc>
                        <a:spcBef>
                          <a:spcPts val="0"/>
                        </a:spcBef>
                        <a:spcAft>
                          <a:spcPts val="0"/>
                        </a:spcAft>
                        <a:buNone/>
                      </a:pPr>
                      <a:r>
                        <a:rPr lang="en-US" sz="1100" u="none" strike="noStrike" cap="none">
                          <a:solidFill>
                            <a:schemeClr val="dk1"/>
                          </a:solidFill>
                          <a:latin typeface="Open Sans"/>
                          <a:ea typeface="Open Sans"/>
                          <a:cs typeface="Open Sans"/>
                          <a:sym typeface="Open Sans"/>
                        </a:rPr>
                        <a:t>30.15</a:t>
                      </a:r>
                      <a:endParaRPr sz="1400" u="none" strike="noStrike" cap="none">
                        <a:solidFill>
                          <a:schemeClr val="dk1"/>
                        </a:solidFill>
                        <a:latin typeface="Open Sans"/>
                        <a:ea typeface="Open Sans"/>
                        <a:cs typeface="Open Sans"/>
                        <a:sym typeface="Open Sans"/>
                      </a:endParaRPr>
                    </a:p>
                  </a:txBody>
                  <a:tcPr marL="68575" marR="68575" marT="0" marB="0" anchor="ctr">
                    <a:solidFill>
                      <a:schemeClr val="accent2">
                        <a:lumMod val="20000"/>
                        <a:lumOff val="80000"/>
                      </a:schemeClr>
                    </a:solidFill>
                  </a:tcPr>
                </a:tc>
                <a:tc>
                  <a:txBody>
                    <a:bodyPr/>
                    <a:lstStyle/>
                    <a:p>
                      <a:pPr marL="0" marR="0" lvl="0" indent="0" algn="ctr" rtl="0">
                        <a:lnSpc>
                          <a:spcPct val="109090"/>
                        </a:lnSpc>
                        <a:spcBef>
                          <a:spcPts val="0"/>
                        </a:spcBef>
                        <a:spcAft>
                          <a:spcPts val="0"/>
                        </a:spcAft>
                        <a:buNone/>
                      </a:pPr>
                      <a:r>
                        <a:rPr lang="en-US" sz="1100" u="none" strike="noStrike" cap="none">
                          <a:solidFill>
                            <a:schemeClr val="dk1"/>
                          </a:solidFill>
                          <a:latin typeface="Open Sans"/>
                          <a:ea typeface="Open Sans"/>
                          <a:cs typeface="Open Sans"/>
                          <a:sym typeface="Open Sans"/>
                        </a:rPr>
                        <a:t>7.68</a:t>
                      </a:r>
                      <a:endParaRPr sz="1400" u="none" strike="noStrike" cap="none">
                        <a:solidFill>
                          <a:schemeClr val="dk1"/>
                        </a:solidFill>
                        <a:latin typeface="Open Sans"/>
                        <a:ea typeface="Open Sans"/>
                        <a:cs typeface="Open Sans"/>
                        <a:sym typeface="Open Sans"/>
                      </a:endParaRPr>
                    </a:p>
                  </a:txBody>
                  <a:tcPr marL="68575" marR="68575" marT="0" marB="0" anchor="ctr">
                    <a:solidFill>
                      <a:schemeClr val="accent2">
                        <a:lumMod val="20000"/>
                        <a:lumOff val="80000"/>
                      </a:schemeClr>
                    </a:solidFill>
                  </a:tcPr>
                </a:tc>
                <a:tc>
                  <a:txBody>
                    <a:bodyPr/>
                    <a:lstStyle/>
                    <a:p>
                      <a:pPr marL="0" marR="0" lvl="0" indent="0" algn="ctr" rtl="0">
                        <a:lnSpc>
                          <a:spcPct val="109090"/>
                        </a:lnSpc>
                        <a:spcBef>
                          <a:spcPts val="0"/>
                        </a:spcBef>
                        <a:spcAft>
                          <a:spcPts val="0"/>
                        </a:spcAft>
                        <a:buNone/>
                      </a:pPr>
                      <a:r>
                        <a:rPr lang="en-US" sz="1100" u="none" strike="noStrike" cap="none">
                          <a:solidFill>
                            <a:schemeClr val="dk1"/>
                          </a:solidFill>
                          <a:latin typeface="Open Sans"/>
                          <a:ea typeface="Open Sans"/>
                          <a:cs typeface="Open Sans"/>
                          <a:sym typeface="Open Sans"/>
                        </a:rPr>
                        <a:t>10.79</a:t>
                      </a:r>
                      <a:endParaRPr sz="1400" u="none" strike="noStrike" cap="none">
                        <a:solidFill>
                          <a:schemeClr val="dk1"/>
                        </a:solidFill>
                        <a:latin typeface="Open Sans"/>
                        <a:ea typeface="Open Sans"/>
                        <a:cs typeface="Open Sans"/>
                        <a:sym typeface="Open Sans"/>
                      </a:endParaRPr>
                    </a:p>
                  </a:txBody>
                  <a:tcPr marL="68575" marR="68575" marT="0" marB="0" anchor="ctr">
                    <a:solidFill>
                      <a:schemeClr val="accent2">
                        <a:lumMod val="20000"/>
                        <a:lumOff val="80000"/>
                      </a:schemeClr>
                    </a:solidFill>
                  </a:tcPr>
                </a:tc>
                <a:tc>
                  <a:txBody>
                    <a:bodyPr/>
                    <a:lstStyle/>
                    <a:p>
                      <a:pPr marL="0" marR="0" lvl="0" indent="0" algn="ctr" rtl="0">
                        <a:lnSpc>
                          <a:spcPct val="109090"/>
                        </a:lnSpc>
                        <a:spcBef>
                          <a:spcPts val="0"/>
                        </a:spcBef>
                        <a:spcAft>
                          <a:spcPts val="0"/>
                        </a:spcAft>
                        <a:buNone/>
                      </a:pPr>
                      <a:r>
                        <a:rPr lang="en-US" sz="1100" u="none" strike="noStrike" cap="none">
                          <a:solidFill>
                            <a:schemeClr val="dk1"/>
                          </a:solidFill>
                          <a:latin typeface="Open Sans"/>
                          <a:ea typeface="Open Sans"/>
                          <a:cs typeface="Open Sans"/>
                          <a:sym typeface="Open Sans"/>
                        </a:rPr>
                        <a:t>6.12</a:t>
                      </a:r>
                      <a:endParaRPr sz="1400" u="none" strike="noStrike" cap="none">
                        <a:solidFill>
                          <a:schemeClr val="dk1"/>
                        </a:solidFill>
                        <a:latin typeface="Open Sans"/>
                        <a:ea typeface="Open Sans"/>
                        <a:cs typeface="Open Sans"/>
                        <a:sym typeface="Open Sans"/>
                      </a:endParaRPr>
                    </a:p>
                  </a:txBody>
                  <a:tcPr marL="68575" marR="68575" marT="0" marB="0" anchor="ctr">
                    <a:solidFill>
                      <a:schemeClr val="accent2">
                        <a:lumMod val="20000"/>
                        <a:lumOff val="80000"/>
                      </a:schemeClr>
                    </a:solidFill>
                  </a:tcPr>
                </a:tc>
                <a:extLst>
                  <a:ext uri="{0D108BD9-81ED-4DB2-BD59-A6C34878D82A}">
                    <a16:rowId xmlns:a16="http://schemas.microsoft.com/office/drawing/2014/main" val="10006"/>
                  </a:ext>
                </a:extLst>
              </a:tr>
              <a:tr h="399650">
                <a:tc>
                  <a:txBody>
                    <a:bodyPr/>
                    <a:lstStyle/>
                    <a:p>
                      <a:pPr marL="0" marR="0" lvl="0" indent="0" algn="ctr" rtl="0">
                        <a:lnSpc>
                          <a:spcPct val="127272"/>
                        </a:lnSpc>
                        <a:spcBef>
                          <a:spcPts val="0"/>
                        </a:spcBef>
                        <a:spcAft>
                          <a:spcPts val="0"/>
                        </a:spcAft>
                        <a:buNone/>
                      </a:pPr>
                      <a:r>
                        <a:rPr lang="en-US" sz="1100" b="0">
                          <a:solidFill>
                            <a:schemeClr val="dk1"/>
                          </a:solidFill>
                          <a:latin typeface="Open Sans"/>
                          <a:ea typeface="Open Sans"/>
                          <a:cs typeface="Open Sans"/>
                          <a:sym typeface="Open Sans"/>
                        </a:rPr>
                        <a:t>Tiges de manioc</a:t>
                      </a:r>
                      <a:endParaRPr sz="1400" b="0" u="none" strike="noStrike" cap="none">
                        <a:solidFill>
                          <a:schemeClr val="dk1"/>
                        </a:solidFill>
                        <a:latin typeface="Open Sans"/>
                        <a:ea typeface="Open Sans"/>
                        <a:cs typeface="Open Sans"/>
                        <a:sym typeface="Open Sans"/>
                      </a:endParaRPr>
                    </a:p>
                  </a:txBody>
                  <a:tcPr marL="68575" marR="68575" marT="0" marB="0" anchor="ctr">
                    <a:lnB w="12700" cap="flat" cmpd="sng">
                      <a:solidFill>
                        <a:schemeClr val="dk1"/>
                      </a:solidFill>
                      <a:prstDash val="solid"/>
                      <a:round/>
                      <a:headEnd type="none" w="sm" len="sm"/>
                      <a:tailEnd type="none" w="sm" len="sm"/>
                    </a:lnB>
                    <a:solidFill>
                      <a:schemeClr val="accent2">
                        <a:lumMod val="20000"/>
                        <a:lumOff val="80000"/>
                      </a:schemeClr>
                    </a:solidFill>
                  </a:tcPr>
                </a:tc>
                <a:tc>
                  <a:txBody>
                    <a:bodyPr/>
                    <a:lstStyle/>
                    <a:p>
                      <a:pPr marL="0" marR="0" lvl="0" indent="0" algn="ctr" rtl="0">
                        <a:lnSpc>
                          <a:spcPct val="109090"/>
                        </a:lnSpc>
                        <a:spcBef>
                          <a:spcPts val="0"/>
                        </a:spcBef>
                        <a:spcAft>
                          <a:spcPts val="0"/>
                        </a:spcAft>
                        <a:buNone/>
                      </a:pPr>
                      <a:r>
                        <a:rPr lang="en-US" sz="1100" u="none" strike="noStrike" cap="none">
                          <a:solidFill>
                            <a:srgbClr val="FF0000"/>
                          </a:solidFill>
                          <a:latin typeface="Open Sans"/>
                          <a:ea typeface="Open Sans"/>
                          <a:cs typeface="Open Sans"/>
                          <a:sym typeface="Open Sans"/>
                        </a:rPr>
                        <a:t>4.47</a:t>
                      </a:r>
                      <a:endParaRPr sz="1400" u="none" strike="noStrike" cap="none">
                        <a:solidFill>
                          <a:srgbClr val="FF0000"/>
                        </a:solidFill>
                        <a:latin typeface="Open Sans"/>
                        <a:ea typeface="Open Sans"/>
                        <a:cs typeface="Open Sans"/>
                        <a:sym typeface="Open Sans"/>
                      </a:endParaRPr>
                    </a:p>
                  </a:txBody>
                  <a:tcPr marL="68575" marR="68575" marT="0" marB="0" anchor="ctr">
                    <a:lnB w="12700" cap="flat" cmpd="sng">
                      <a:solidFill>
                        <a:schemeClr val="dk1"/>
                      </a:solidFill>
                      <a:prstDash val="solid"/>
                      <a:round/>
                      <a:headEnd type="none" w="sm" len="sm"/>
                      <a:tailEnd type="none" w="sm" len="sm"/>
                    </a:lnB>
                    <a:solidFill>
                      <a:schemeClr val="accent2">
                        <a:lumMod val="20000"/>
                        <a:lumOff val="80000"/>
                      </a:schemeClr>
                    </a:solidFill>
                  </a:tcPr>
                </a:tc>
                <a:tc>
                  <a:txBody>
                    <a:bodyPr/>
                    <a:lstStyle/>
                    <a:p>
                      <a:pPr marL="0" marR="0" lvl="0" indent="0" algn="ctr" rtl="0">
                        <a:lnSpc>
                          <a:spcPct val="109090"/>
                        </a:lnSpc>
                        <a:spcBef>
                          <a:spcPts val="0"/>
                        </a:spcBef>
                        <a:spcAft>
                          <a:spcPts val="0"/>
                        </a:spcAft>
                        <a:buNone/>
                      </a:pPr>
                      <a:r>
                        <a:rPr lang="en-US" sz="1100" u="none" strike="noStrike" cap="none">
                          <a:solidFill>
                            <a:schemeClr val="dk1"/>
                          </a:solidFill>
                          <a:latin typeface="Open Sans"/>
                          <a:ea typeface="Open Sans"/>
                          <a:cs typeface="Open Sans"/>
                          <a:sym typeface="Open Sans"/>
                        </a:rPr>
                        <a:t>0.38</a:t>
                      </a:r>
                      <a:endParaRPr sz="1400" u="none" strike="noStrike" cap="none">
                        <a:solidFill>
                          <a:schemeClr val="dk1"/>
                        </a:solidFill>
                        <a:latin typeface="Open Sans"/>
                        <a:ea typeface="Open Sans"/>
                        <a:cs typeface="Open Sans"/>
                        <a:sym typeface="Open Sans"/>
                      </a:endParaRPr>
                    </a:p>
                  </a:txBody>
                  <a:tcPr marL="68575" marR="68575" marT="0" marB="0" anchor="ctr">
                    <a:lnB w="12700" cap="flat" cmpd="sng">
                      <a:solidFill>
                        <a:schemeClr val="dk1"/>
                      </a:solidFill>
                      <a:prstDash val="solid"/>
                      <a:round/>
                      <a:headEnd type="none" w="sm" len="sm"/>
                      <a:tailEnd type="none" w="sm" len="sm"/>
                    </a:lnB>
                    <a:solidFill>
                      <a:schemeClr val="accent2">
                        <a:lumMod val="20000"/>
                        <a:lumOff val="80000"/>
                      </a:schemeClr>
                    </a:solidFill>
                  </a:tcPr>
                </a:tc>
                <a:tc>
                  <a:txBody>
                    <a:bodyPr/>
                    <a:lstStyle/>
                    <a:p>
                      <a:pPr marL="0" marR="0" lvl="0" indent="0" algn="ctr" rtl="0">
                        <a:lnSpc>
                          <a:spcPct val="109090"/>
                        </a:lnSpc>
                        <a:spcBef>
                          <a:spcPts val="0"/>
                        </a:spcBef>
                        <a:spcAft>
                          <a:spcPts val="0"/>
                        </a:spcAft>
                        <a:buNone/>
                      </a:pPr>
                      <a:r>
                        <a:rPr lang="en-US" sz="1100" u="none" strike="noStrike" cap="none">
                          <a:solidFill>
                            <a:srgbClr val="FF0000"/>
                          </a:solidFill>
                          <a:latin typeface="Open Sans"/>
                          <a:ea typeface="Open Sans"/>
                          <a:cs typeface="Open Sans"/>
                          <a:sym typeface="Open Sans"/>
                        </a:rPr>
                        <a:t>39.32</a:t>
                      </a:r>
                      <a:endParaRPr sz="1400" u="none" strike="noStrike" cap="none">
                        <a:solidFill>
                          <a:srgbClr val="FF0000"/>
                        </a:solidFill>
                        <a:latin typeface="Open Sans"/>
                        <a:ea typeface="Open Sans"/>
                        <a:cs typeface="Open Sans"/>
                        <a:sym typeface="Open Sans"/>
                      </a:endParaRPr>
                    </a:p>
                  </a:txBody>
                  <a:tcPr marL="68575" marR="68575" marT="0" marB="0" anchor="ctr">
                    <a:lnB w="12700" cap="flat" cmpd="sng">
                      <a:solidFill>
                        <a:schemeClr val="dk1"/>
                      </a:solidFill>
                      <a:prstDash val="solid"/>
                      <a:round/>
                      <a:headEnd type="none" w="sm" len="sm"/>
                      <a:tailEnd type="none" w="sm" len="sm"/>
                    </a:lnB>
                    <a:solidFill>
                      <a:schemeClr val="accent2">
                        <a:lumMod val="20000"/>
                        <a:lumOff val="80000"/>
                      </a:schemeClr>
                    </a:solidFill>
                  </a:tcPr>
                </a:tc>
                <a:tc>
                  <a:txBody>
                    <a:bodyPr/>
                    <a:lstStyle/>
                    <a:p>
                      <a:pPr marL="0" marR="0" lvl="0" indent="0" algn="ctr" rtl="0">
                        <a:lnSpc>
                          <a:spcPct val="109090"/>
                        </a:lnSpc>
                        <a:spcBef>
                          <a:spcPts val="0"/>
                        </a:spcBef>
                        <a:spcAft>
                          <a:spcPts val="0"/>
                        </a:spcAft>
                        <a:buNone/>
                      </a:pPr>
                      <a:r>
                        <a:rPr lang="en-US" sz="1100" u="none" strike="noStrike" cap="none">
                          <a:solidFill>
                            <a:schemeClr val="dk1"/>
                          </a:solidFill>
                          <a:latin typeface="Open Sans"/>
                          <a:ea typeface="Open Sans"/>
                          <a:cs typeface="Open Sans"/>
                          <a:sym typeface="Open Sans"/>
                        </a:rPr>
                        <a:t>11.88</a:t>
                      </a:r>
                      <a:endParaRPr sz="1400" u="none" strike="noStrike" cap="none">
                        <a:solidFill>
                          <a:schemeClr val="dk1"/>
                        </a:solidFill>
                        <a:latin typeface="Open Sans"/>
                        <a:ea typeface="Open Sans"/>
                        <a:cs typeface="Open Sans"/>
                        <a:sym typeface="Open Sans"/>
                      </a:endParaRPr>
                    </a:p>
                  </a:txBody>
                  <a:tcPr marL="68575" marR="68575" marT="0" marB="0" anchor="ctr">
                    <a:lnB w="12700" cap="flat" cmpd="sng">
                      <a:solidFill>
                        <a:schemeClr val="dk1"/>
                      </a:solidFill>
                      <a:prstDash val="solid"/>
                      <a:round/>
                      <a:headEnd type="none" w="sm" len="sm"/>
                      <a:tailEnd type="none" w="sm" len="sm"/>
                    </a:lnB>
                    <a:solidFill>
                      <a:schemeClr val="accent2">
                        <a:lumMod val="20000"/>
                        <a:lumOff val="80000"/>
                      </a:schemeClr>
                    </a:solidFill>
                  </a:tcPr>
                </a:tc>
                <a:tc>
                  <a:txBody>
                    <a:bodyPr/>
                    <a:lstStyle/>
                    <a:p>
                      <a:pPr marL="0" marR="0" lvl="0" indent="0" algn="ctr" rtl="0">
                        <a:lnSpc>
                          <a:spcPct val="109090"/>
                        </a:lnSpc>
                        <a:spcBef>
                          <a:spcPts val="0"/>
                        </a:spcBef>
                        <a:spcAft>
                          <a:spcPts val="0"/>
                        </a:spcAft>
                        <a:buNone/>
                      </a:pPr>
                      <a:r>
                        <a:rPr lang="en-US" sz="1100" u="none" strike="noStrike" cap="none">
                          <a:solidFill>
                            <a:srgbClr val="FF0000"/>
                          </a:solidFill>
                          <a:latin typeface="Open Sans"/>
                          <a:ea typeface="Open Sans"/>
                          <a:cs typeface="Open Sans"/>
                          <a:sym typeface="Open Sans"/>
                        </a:rPr>
                        <a:t>19.84</a:t>
                      </a:r>
                      <a:endParaRPr sz="1400" u="none" strike="noStrike" cap="none">
                        <a:solidFill>
                          <a:srgbClr val="FF0000"/>
                        </a:solidFill>
                        <a:latin typeface="Open Sans"/>
                        <a:ea typeface="Open Sans"/>
                        <a:cs typeface="Open Sans"/>
                        <a:sym typeface="Open Sans"/>
                      </a:endParaRPr>
                    </a:p>
                  </a:txBody>
                  <a:tcPr marL="68575" marR="68575" marT="0" marB="0" anchor="ctr">
                    <a:lnB w="12700" cap="flat" cmpd="sng">
                      <a:solidFill>
                        <a:schemeClr val="dk1"/>
                      </a:solidFill>
                      <a:prstDash val="solid"/>
                      <a:round/>
                      <a:headEnd type="none" w="sm" len="sm"/>
                      <a:tailEnd type="none" w="sm" len="sm"/>
                    </a:lnB>
                    <a:solidFill>
                      <a:schemeClr val="accent2">
                        <a:lumMod val="20000"/>
                        <a:lumOff val="80000"/>
                      </a:schemeClr>
                    </a:solidFill>
                  </a:tcPr>
                </a:tc>
                <a:tc>
                  <a:txBody>
                    <a:bodyPr/>
                    <a:lstStyle/>
                    <a:p>
                      <a:pPr marL="0" marR="0" lvl="0" indent="0" algn="ctr" rtl="0">
                        <a:lnSpc>
                          <a:spcPct val="109090"/>
                        </a:lnSpc>
                        <a:spcBef>
                          <a:spcPts val="0"/>
                        </a:spcBef>
                        <a:spcAft>
                          <a:spcPts val="0"/>
                        </a:spcAft>
                        <a:buNone/>
                      </a:pPr>
                      <a:r>
                        <a:rPr lang="en-US" sz="1100" u="none" strike="noStrike" cap="none" dirty="0">
                          <a:solidFill>
                            <a:schemeClr val="dk1"/>
                          </a:solidFill>
                          <a:latin typeface="Open Sans"/>
                          <a:ea typeface="Open Sans"/>
                          <a:cs typeface="Open Sans"/>
                          <a:sym typeface="Open Sans"/>
                        </a:rPr>
                        <a:t>21.32</a:t>
                      </a:r>
                      <a:endParaRPr sz="1400" u="none" strike="noStrike" cap="none" dirty="0">
                        <a:solidFill>
                          <a:schemeClr val="dk1"/>
                        </a:solidFill>
                        <a:latin typeface="Open Sans"/>
                        <a:ea typeface="Open Sans"/>
                        <a:cs typeface="Open Sans"/>
                        <a:sym typeface="Open Sans"/>
                      </a:endParaRPr>
                    </a:p>
                  </a:txBody>
                  <a:tcPr marL="68575" marR="68575" marT="0" marB="0" anchor="ctr">
                    <a:lnB w="12700" cap="flat" cmpd="sng">
                      <a:solidFill>
                        <a:schemeClr val="dk1"/>
                      </a:solidFill>
                      <a:prstDash val="solid"/>
                      <a:round/>
                      <a:headEnd type="none" w="sm" len="sm"/>
                      <a:tailEnd type="none" w="sm" len="sm"/>
                    </a:lnB>
                    <a:solidFill>
                      <a:schemeClr val="accent2">
                        <a:lumMod val="20000"/>
                        <a:lumOff val="80000"/>
                      </a:schemeClr>
                    </a:solidFill>
                  </a:tcPr>
                </a:tc>
                <a:tc>
                  <a:txBody>
                    <a:bodyPr/>
                    <a:lstStyle/>
                    <a:p>
                      <a:pPr marL="0" marR="0" lvl="0" indent="0" algn="ctr" rtl="0">
                        <a:lnSpc>
                          <a:spcPct val="109090"/>
                        </a:lnSpc>
                        <a:spcBef>
                          <a:spcPts val="0"/>
                        </a:spcBef>
                        <a:spcAft>
                          <a:spcPts val="0"/>
                        </a:spcAft>
                        <a:buNone/>
                      </a:pPr>
                      <a:r>
                        <a:rPr lang="en-US" sz="1100" u="none" strike="noStrike" cap="none" dirty="0">
                          <a:solidFill>
                            <a:schemeClr val="dk1"/>
                          </a:solidFill>
                          <a:latin typeface="Open Sans"/>
                          <a:ea typeface="Open Sans"/>
                          <a:cs typeface="Open Sans"/>
                          <a:sym typeface="Open Sans"/>
                        </a:rPr>
                        <a:t>2.79</a:t>
                      </a:r>
                      <a:endParaRPr sz="1400" u="none" strike="noStrike" cap="none" dirty="0">
                        <a:solidFill>
                          <a:schemeClr val="dk1"/>
                        </a:solidFill>
                        <a:latin typeface="Open Sans"/>
                        <a:ea typeface="Open Sans"/>
                        <a:cs typeface="Open Sans"/>
                        <a:sym typeface="Open Sans"/>
                      </a:endParaRPr>
                    </a:p>
                  </a:txBody>
                  <a:tcPr marL="68575" marR="68575" marT="0" marB="0" anchor="ctr">
                    <a:lnB w="12700" cap="flat" cmpd="sng">
                      <a:solidFill>
                        <a:schemeClr val="dk1"/>
                      </a:solidFill>
                      <a:prstDash val="solid"/>
                      <a:round/>
                      <a:headEnd type="none" w="sm" len="sm"/>
                      <a:tailEnd type="none" w="sm" len="sm"/>
                    </a:lnB>
                    <a:solidFill>
                      <a:schemeClr val="accent2">
                        <a:lumMod val="20000"/>
                        <a:lumOff val="80000"/>
                      </a:schemeClr>
                    </a:solidFill>
                  </a:tcPr>
                </a:tc>
                <a:extLst>
                  <a:ext uri="{0D108BD9-81ED-4DB2-BD59-A6C34878D82A}">
                    <a16:rowId xmlns:a16="http://schemas.microsoft.com/office/drawing/2014/main" val="10007"/>
                  </a:ext>
                </a:extLst>
              </a:tr>
            </a:tbl>
          </a:graphicData>
        </a:graphic>
      </p:graphicFrame>
      <p:pic>
        <p:nvPicPr>
          <p:cNvPr id="216" name="Google Shape;216;p21" descr="IMG_7159"/>
          <p:cNvPicPr preferRelativeResize="0"/>
          <p:nvPr/>
        </p:nvPicPr>
        <p:blipFill rotWithShape="1">
          <a:blip r:embed="rId4">
            <a:alphaModFix/>
          </a:blip>
          <a:srcRect l="16660" t="14583" r="18018"/>
          <a:stretch/>
        </p:blipFill>
        <p:spPr>
          <a:xfrm>
            <a:off x="2201971" y="4814504"/>
            <a:ext cx="1643679" cy="1436099"/>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88900" algn="tl" rotWithShape="0">
              <a:srgbClr val="000000">
                <a:alpha val="44705"/>
              </a:srgbClr>
            </a:outerShdw>
          </a:effectLst>
        </p:spPr>
      </p:pic>
      <p:pic>
        <p:nvPicPr>
          <p:cNvPr id="217" name="Google Shape;217;p21" descr="IMG_8265"/>
          <p:cNvPicPr preferRelativeResize="0"/>
          <p:nvPr/>
        </p:nvPicPr>
        <p:blipFill rotWithShape="1">
          <a:blip r:embed="rId5">
            <a:alphaModFix/>
          </a:blip>
          <a:srcRect l="13155" r="12230"/>
          <a:stretch/>
        </p:blipFill>
        <p:spPr>
          <a:xfrm>
            <a:off x="4183316" y="4794948"/>
            <a:ext cx="1643679" cy="1422728"/>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88900" algn="tl" rotWithShape="0">
              <a:srgbClr val="000000">
                <a:alpha val="44705"/>
              </a:srgbClr>
            </a:outerShdw>
          </a:effectLst>
        </p:spPr>
      </p:pic>
      <p:pic>
        <p:nvPicPr>
          <p:cNvPr id="218" name="Google Shape;218;p21" descr="H:\食用菌\食用菌相片\金针菇3.JPG"/>
          <p:cNvPicPr preferRelativeResize="0"/>
          <p:nvPr/>
        </p:nvPicPr>
        <p:blipFill rotWithShape="1">
          <a:blip r:embed="rId6">
            <a:alphaModFix/>
          </a:blip>
          <a:srcRect/>
          <a:stretch/>
        </p:blipFill>
        <p:spPr>
          <a:xfrm>
            <a:off x="6164661" y="4794948"/>
            <a:ext cx="1625945" cy="1455655"/>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88900" algn="tl" rotWithShape="0">
              <a:srgbClr val="000000">
                <a:alpha val="44705"/>
              </a:srgbClr>
            </a:outerShdw>
          </a:effectLst>
        </p:spPr>
      </p:pic>
      <p:pic>
        <p:nvPicPr>
          <p:cNvPr id="219" name="Google Shape;219;p21" descr="H:\食用菌\食用菌相片\杏鲍菇2.JPG"/>
          <p:cNvPicPr preferRelativeResize="0"/>
          <p:nvPr/>
        </p:nvPicPr>
        <p:blipFill rotWithShape="1">
          <a:blip r:embed="rId7">
            <a:alphaModFix/>
          </a:blip>
          <a:srcRect/>
          <a:stretch/>
        </p:blipFill>
        <p:spPr>
          <a:xfrm>
            <a:off x="8128272" y="4862147"/>
            <a:ext cx="1643678" cy="1455655"/>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88900" algn="tl" rotWithShape="0">
              <a:srgbClr val="000000">
                <a:alpha val="44705"/>
              </a:srgbClr>
            </a:outerShdw>
          </a:effectLst>
        </p:spPr>
      </p:pic>
      <p:sp>
        <p:nvSpPr>
          <p:cNvPr id="220" name="Google Shape;220;p21"/>
          <p:cNvSpPr txBox="1"/>
          <p:nvPr/>
        </p:nvSpPr>
        <p:spPr>
          <a:xfrm>
            <a:off x="6155793" y="6383561"/>
            <a:ext cx="16437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dk1"/>
                </a:solidFill>
                <a:latin typeface="Calibri"/>
                <a:ea typeface="Calibri"/>
                <a:cs typeface="Calibri"/>
                <a:sym typeface="Calibri"/>
              </a:rPr>
              <a:t>Champignon Énoki</a:t>
            </a:r>
            <a:endParaRPr sz="1600" b="1">
              <a:solidFill>
                <a:schemeClr val="dk1"/>
              </a:solidFill>
              <a:latin typeface="Calibri"/>
              <a:ea typeface="Calibri"/>
              <a:cs typeface="Calibri"/>
              <a:sym typeface="Calibri"/>
            </a:endParaRPr>
          </a:p>
        </p:txBody>
      </p:sp>
      <p:sp>
        <p:nvSpPr>
          <p:cNvPr id="221" name="Google Shape;221;p21"/>
          <p:cNvSpPr txBox="1"/>
          <p:nvPr/>
        </p:nvSpPr>
        <p:spPr>
          <a:xfrm>
            <a:off x="8041038" y="6383561"/>
            <a:ext cx="18180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dk1"/>
                </a:solidFill>
                <a:latin typeface="Calibri"/>
                <a:ea typeface="Calibri"/>
                <a:cs typeface="Calibri"/>
                <a:sym typeface="Calibri"/>
              </a:rPr>
              <a:t>Champignon Apricot</a:t>
            </a:r>
            <a:endParaRPr sz="1600" b="1">
              <a:solidFill>
                <a:schemeClr val="dk1"/>
              </a:solidFill>
              <a:latin typeface="Calibri"/>
              <a:ea typeface="Calibri"/>
              <a:cs typeface="Calibri"/>
              <a:sym typeface="Calibri"/>
            </a:endParaRPr>
          </a:p>
        </p:txBody>
      </p:sp>
      <p:sp>
        <p:nvSpPr>
          <p:cNvPr id="222" name="Google Shape;222;p21"/>
          <p:cNvSpPr txBox="1"/>
          <p:nvPr/>
        </p:nvSpPr>
        <p:spPr>
          <a:xfrm>
            <a:off x="2162553" y="6383561"/>
            <a:ext cx="16437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dk1"/>
                </a:solidFill>
                <a:latin typeface="Calibri"/>
                <a:ea typeface="Calibri"/>
                <a:cs typeface="Calibri"/>
                <a:sym typeface="Calibri"/>
              </a:rPr>
              <a:t>Champignon Orme</a:t>
            </a:r>
            <a:endParaRPr sz="1600" b="1">
              <a:solidFill>
                <a:schemeClr val="dk1"/>
              </a:solidFill>
              <a:latin typeface="Calibri"/>
              <a:ea typeface="Calibri"/>
              <a:cs typeface="Calibri"/>
              <a:sym typeface="Calibri"/>
            </a:endParaRPr>
          </a:p>
        </p:txBody>
      </p:sp>
      <p:sp>
        <p:nvSpPr>
          <p:cNvPr id="223" name="Google Shape;223;p21"/>
          <p:cNvSpPr txBox="1"/>
          <p:nvPr/>
        </p:nvSpPr>
        <p:spPr>
          <a:xfrm>
            <a:off x="4043680" y="6389503"/>
            <a:ext cx="15558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dk1"/>
                </a:solidFill>
                <a:latin typeface="Calibri"/>
                <a:ea typeface="Calibri"/>
                <a:cs typeface="Calibri"/>
                <a:sym typeface="Calibri"/>
              </a:rPr>
              <a:t>Champignon Plat</a:t>
            </a:r>
            <a:endParaRPr sz="1600" b="1">
              <a:solidFill>
                <a:schemeClr val="dk1"/>
              </a:solidFill>
              <a:latin typeface="Calibri"/>
              <a:ea typeface="Calibri"/>
              <a:cs typeface="Calibri"/>
              <a:sym typeface="Calibri"/>
            </a:endParaRPr>
          </a:p>
        </p:txBody>
      </p:sp>
      <p:sp>
        <p:nvSpPr>
          <p:cNvPr id="224" name="Google Shape;224;p21"/>
          <p:cNvSpPr txBox="1"/>
          <p:nvPr/>
        </p:nvSpPr>
        <p:spPr>
          <a:xfrm>
            <a:off x="147055" y="6383561"/>
            <a:ext cx="1643678"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dk1"/>
                </a:solidFill>
                <a:latin typeface="Calibri"/>
                <a:ea typeface="Calibri"/>
                <a:cs typeface="Calibri"/>
                <a:sym typeface="Calibri"/>
              </a:rPr>
              <a:t>Champignon noir</a:t>
            </a:r>
            <a:endParaRPr sz="1600" b="1">
              <a:solidFill>
                <a:schemeClr val="dk1"/>
              </a:solidFill>
              <a:latin typeface="Calibri"/>
              <a:ea typeface="Calibri"/>
              <a:cs typeface="Calibri"/>
              <a:sym typeface="Calibri"/>
            </a:endParaRPr>
          </a:p>
        </p:txBody>
      </p:sp>
      <p:pic>
        <p:nvPicPr>
          <p:cNvPr id="225" name="Google Shape;225;p21" descr="http://imgsrc.baidu.com/forum/pic/item/32fa828ba61ea8d3446ab8a7970a304e241f58cd.jpg"/>
          <p:cNvPicPr preferRelativeResize="0"/>
          <p:nvPr/>
        </p:nvPicPr>
        <p:blipFill rotWithShape="1">
          <a:blip r:embed="rId8">
            <a:alphaModFix/>
          </a:blip>
          <a:srcRect l="22281"/>
          <a:stretch/>
        </p:blipFill>
        <p:spPr>
          <a:xfrm>
            <a:off x="10180965" y="4895074"/>
            <a:ext cx="1695559" cy="1444122"/>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88900" algn="tl" rotWithShape="0">
              <a:srgbClr val="000000">
                <a:alpha val="44705"/>
              </a:srgbClr>
            </a:outerShdw>
          </a:effectLst>
        </p:spPr>
      </p:pic>
      <p:sp>
        <p:nvSpPr>
          <p:cNvPr id="226" name="Google Shape;226;p21"/>
          <p:cNvSpPr txBox="1"/>
          <p:nvPr/>
        </p:nvSpPr>
        <p:spPr>
          <a:xfrm>
            <a:off x="9914455" y="6383561"/>
            <a:ext cx="217040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dk1"/>
                </a:solidFill>
                <a:latin typeface="Calibri"/>
                <a:ea typeface="Calibri"/>
                <a:cs typeface="Calibri"/>
                <a:sym typeface="Calibri"/>
              </a:rPr>
              <a:t>Auricularia Polytricha</a:t>
            </a:r>
            <a:endParaRPr sz="1600" b="1">
              <a:solidFill>
                <a:schemeClr val="dk1"/>
              </a:solidFill>
              <a:latin typeface="Calibri"/>
              <a:ea typeface="Calibri"/>
              <a:cs typeface="Calibri"/>
              <a:sym typeface="Calibri"/>
            </a:endParaRPr>
          </a:p>
        </p:txBody>
      </p:sp>
      <p:pic>
        <p:nvPicPr>
          <p:cNvPr id="227" name="Google Shape;227;p21" descr="http://www.emushroom.net/file/upload/201601/28/10-55-42-58-11944.jpg"/>
          <p:cNvPicPr preferRelativeResize="0"/>
          <p:nvPr/>
        </p:nvPicPr>
        <p:blipFill rotWithShape="1">
          <a:blip r:embed="rId9">
            <a:alphaModFix/>
          </a:blip>
          <a:srcRect l="9942" t="8681" r="12427"/>
          <a:stretch/>
        </p:blipFill>
        <p:spPr>
          <a:xfrm>
            <a:off x="283692" y="4792702"/>
            <a:ext cx="1643679" cy="1412031"/>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88900" algn="tl" rotWithShape="0">
              <a:srgbClr val="000000">
                <a:alpha val="44705"/>
              </a:srgbClr>
            </a:outerShdw>
          </a:effectLst>
        </p:spPr>
      </p:pic>
      <p:sp>
        <p:nvSpPr>
          <p:cNvPr id="228" name="Google Shape;228;p21"/>
          <p:cNvSpPr txBox="1">
            <a:spLocks noGrp="1"/>
          </p:cNvSpPr>
          <p:nvPr>
            <p:ph type="title"/>
          </p:nvPr>
        </p:nvSpPr>
        <p:spPr>
          <a:xfrm>
            <a:off x="225559" y="826736"/>
            <a:ext cx="10972800" cy="5620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70C0"/>
              </a:buClr>
              <a:buSzPts val="3000"/>
              <a:buFont typeface="Open Sans"/>
              <a:buNone/>
            </a:pPr>
            <a:r>
              <a:rPr lang="en-US" sz="3000" b="1" dirty="0" err="1">
                <a:solidFill>
                  <a:srgbClr val="0070C0"/>
                </a:solidFill>
                <a:latin typeface="Open Sans"/>
                <a:ea typeface="Open Sans"/>
                <a:cs typeface="Open Sans"/>
                <a:sym typeface="Open Sans"/>
              </a:rPr>
              <a:t>Informations</a:t>
            </a:r>
            <a:r>
              <a:rPr lang="en-US" sz="3000" b="1" dirty="0">
                <a:solidFill>
                  <a:srgbClr val="0070C0"/>
                </a:solidFill>
                <a:latin typeface="Open Sans"/>
                <a:ea typeface="Open Sans"/>
                <a:cs typeface="Open Sans"/>
                <a:sym typeface="Open Sans"/>
              </a:rPr>
              <a:t> </a:t>
            </a:r>
            <a:r>
              <a:rPr lang="en-US" sz="3000" b="1" dirty="0" err="1">
                <a:solidFill>
                  <a:srgbClr val="0070C0"/>
                </a:solidFill>
                <a:latin typeface="Open Sans"/>
                <a:ea typeface="Open Sans"/>
                <a:cs typeface="Open Sans"/>
                <a:sym typeface="Open Sans"/>
              </a:rPr>
              <a:t>générales</a:t>
            </a:r>
            <a:endParaRPr sz="3000" b="1" dirty="0">
              <a:solidFill>
                <a:srgbClr val="0070C0"/>
              </a:solidFill>
              <a:latin typeface="Open Sans"/>
              <a:ea typeface="Open Sans"/>
              <a:cs typeface="Open Sans"/>
              <a:sym typeface="Open Sans"/>
            </a:endParaRPr>
          </a:p>
          <a:p>
            <a:pPr marL="0" lvl="0" indent="0" algn="l" rtl="0">
              <a:lnSpc>
                <a:spcPct val="90000"/>
              </a:lnSpc>
              <a:spcBef>
                <a:spcPts val="0"/>
              </a:spcBef>
              <a:spcAft>
                <a:spcPts val="0"/>
              </a:spcAft>
              <a:buClr>
                <a:srgbClr val="0070C0"/>
              </a:buClr>
              <a:buSzPts val="3000"/>
              <a:buFont typeface="Open Sans"/>
              <a:buNone/>
            </a:pPr>
            <a:endParaRPr sz="3000" b="1" dirty="0">
              <a:solidFill>
                <a:srgbClr val="0070C0"/>
              </a:solidFill>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2"/>
          <p:cNvSpPr txBox="1"/>
          <p:nvPr/>
        </p:nvSpPr>
        <p:spPr>
          <a:xfrm>
            <a:off x="435159" y="1521909"/>
            <a:ext cx="5641800" cy="53361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20000"/>
              </a:lnSpc>
              <a:spcBef>
                <a:spcPts val="0"/>
              </a:spcBef>
              <a:spcAft>
                <a:spcPts val="0"/>
              </a:spcAft>
              <a:buClr>
                <a:srgbClr val="0070C0"/>
              </a:buClr>
              <a:buSzPts val="2000"/>
              <a:buFont typeface="Noto Sans Symbols"/>
              <a:buChar char="◆"/>
            </a:pPr>
            <a:r>
              <a:rPr lang="en-US" sz="2000" b="1" u="sng">
                <a:solidFill>
                  <a:srgbClr val="0070C0"/>
                </a:solidFill>
                <a:latin typeface="Open Sans"/>
                <a:ea typeface="Open Sans"/>
                <a:cs typeface="Open Sans"/>
                <a:sym typeface="Open Sans"/>
              </a:rPr>
              <a:t>Manioc frais/séché</a:t>
            </a:r>
            <a:endParaRPr/>
          </a:p>
          <a:p>
            <a:pPr marL="0" marR="0" lvl="0" indent="0" algn="just" rtl="0">
              <a:lnSpc>
                <a:spcPct val="133333"/>
              </a:lnSpc>
              <a:spcBef>
                <a:spcPts val="600"/>
              </a:spcBef>
              <a:spcAft>
                <a:spcPts val="0"/>
              </a:spcAft>
              <a:buNone/>
            </a:pPr>
            <a:r>
              <a:rPr lang="en-US" sz="1700">
                <a:solidFill>
                  <a:srgbClr val="0070C0"/>
                </a:solidFill>
                <a:latin typeface="Open Sans"/>
                <a:ea typeface="Open Sans"/>
                <a:cs typeface="Open Sans"/>
                <a:sym typeface="Open Sans"/>
              </a:rPr>
              <a:t>La teneur en amidon du manioc frais/séché est de 60 à 82 % (base sèche), soit une importante source d'énergie et une matière première alimentaire, et son rendement en amidon est à peu près équivalent au rendement en amidon de 4 acres de riz par saison (riz à 500 kg/acre et 70 % d'amidon sec). Les teneurs en matières grasses et en protéines du manioc sec sont respectivement de 0,82% et 2,56%, et il est riche en éléments minéraux (potassium 1,2%, calcium 0,07%).</a:t>
            </a:r>
            <a:endParaRPr sz="1700">
              <a:solidFill>
                <a:srgbClr val="0070C0"/>
              </a:solidFill>
              <a:latin typeface="Open Sans"/>
              <a:ea typeface="Open Sans"/>
              <a:cs typeface="Open Sans"/>
              <a:sym typeface="Open Sans"/>
            </a:endParaRPr>
          </a:p>
          <a:p>
            <a:pPr marL="0" marR="0" lvl="0" indent="0" algn="just" rtl="0">
              <a:lnSpc>
                <a:spcPct val="133333"/>
              </a:lnSpc>
              <a:spcBef>
                <a:spcPts val="0"/>
              </a:spcBef>
              <a:spcAft>
                <a:spcPts val="0"/>
              </a:spcAft>
              <a:buNone/>
            </a:pPr>
            <a:r>
              <a:rPr lang="en-US" sz="1700">
                <a:solidFill>
                  <a:srgbClr val="0070C0"/>
                </a:solidFill>
                <a:latin typeface="Open Sans"/>
                <a:ea typeface="Open Sans"/>
                <a:cs typeface="Open Sans"/>
                <a:sym typeface="Open Sans"/>
              </a:rPr>
              <a:t>Le manioc comestible peut être transformé en une variété de produits tels que de l'amidon, de l'amidon modifié, de l'alcool et d’autres aliments, parmi lesquels les principaux ayant été industrialisés sont l'amidon, l'amidon modifié et l'alcool.</a:t>
            </a:r>
            <a:endParaRPr sz="1700">
              <a:solidFill>
                <a:srgbClr val="0070C0"/>
              </a:solidFill>
              <a:latin typeface="Open Sans"/>
              <a:ea typeface="Open Sans"/>
              <a:cs typeface="Open Sans"/>
              <a:sym typeface="Open Sans"/>
            </a:endParaRPr>
          </a:p>
        </p:txBody>
      </p:sp>
      <p:pic>
        <p:nvPicPr>
          <p:cNvPr id="235" name="Google Shape;235;p22"/>
          <p:cNvPicPr preferRelativeResize="0"/>
          <p:nvPr/>
        </p:nvPicPr>
        <p:blipFill rotWithShape="1">
          <a:blip r:embed="rId3">
            <a:alphaModFix/>
          </a:blip>
          <a:srcRect/>
          <a:stretch/>
        </p:blipFill>
        <p:spPr>
          <a:xfrm>
            <a:off x="0" y="-75134"/>
            <a:ext cx="12192000" cy="853440"/>
          </a:xfrm>
          <a:prstGeom prst="rect">
            <a:avLst/>
          </a:prstGeom>
          <a:noFill/>
          <a:ln>
            <a:noFill/>
          </a:ln>
        </p:spPr>
      </p:pic>
      <p:cxnSp>
        <p:nvCxnSpPr>
          <p:cNvPr id="236" name="Google Shape;236;p22"/>
          <p:cNvCxnSpPr/>
          <p:nvPr/>
        </p:nvCxnSpPr>
        <p:spPr>
          <a:xfrm rot="10800000" flipH="1">
            <a:off x="149359" y="1390251"/>
            <a:ext cx="11125200" cy="50800"/>
          </a:xfrm>
          <a:prstGeom prst="straightConnector1">
            <a:avLst/>
          </a:prstGeom>
          <a:noFill/>
          <a:ln w="63500" cap="flat" cmpd="thinThick">
            <a:solidFill>
              <a:schemeClr val="accent2"/>
            </a:solidFill>
            <a:prstDash val="solid"/>
            <a:miter lim="800000"/>
            <a:headEnd type="none" w="sm" len="sm"/>
            <a:tailEnd type="none" w="sm" len="sm"/>
          </a:ln>
        </p:spPr>
      </p:cxnSp>
      <p:graphicFrame>
        <p:nvGraphicFramePr>
          <p:cNvPr id="237" name="Google Shape;237;p22"/>
          <p:cNvGraphicFramePr/>
          <p:nvPr/>
        </p:nvGraphicFramePr>
        <p:xfrm>
          <a:off x="6192826" y="2205137"/>
          <a:ext cx="5809975" cy="3955907"/>
        </p:xfrm>
        <a:graphic>
          <a:graphicData uri="http://schemas.openxmlformats.org/drawingml/2006/table">
            <a:tbl>
              <a:tblPr firstRow="1" firstCol="1" bandRow="1">
                <a:noFill/>
                <a:tableStyleId>{5D3A3785-107C-467C-A1E5-CD2CB7620D25}</a:tableStyleId>
              </a:tblPr>
              <a:tblGrid>
                <a:gridCol w="2868125">
                  <a:extLst>
                    <a:ext uri="{9D8B030D-6E8A-4147-A177-3AD203B41FA5}">
                      <a16:colId xmlns:a16="http://schemas.microsoft.com/office/drawing/2014/main" val="20000"/>
                    </a:ext>
                  </a:extLst>
                </a:gridCol>
                <a:gridCol w="1104800">
                  <a:extLst>
                    <a:ext uri="{9D8B030D-6E8A-4147-A177-3AD203B41FA5}">
                      <a16:colId xmlns:a16="http://schemas.microsoft.com/office/drawing/2014/main" val="20001"/>
                    </a:ext>
                  </a:extLst>
                </a:gridCol>
                <a:gridCol w="1837050">
                  <a:extLst>
                    <a:ext uri="{9D8B030D-6E8A-4147-A177-3AD203B41FA5}">
                      <a16:colId xmlns:a16="http://schemas.microsoft.com/office/drawing/2014/main" val="20002"/>
                    </a:ext>
                  </a:extLst>
                </a:gridCol>
              </a:tblGrid>
              <a:tr h="655175">
                <a:tc>
                  <a:txBody>
                    <a:bodyPr/>
                    <a:lstStyle/>
                    <a:p>
                      <a:pPr marL="0" marR="0" lvl="0" indent="266700" algn="l" rtl="0">
                        <a:lnSpc>
                          <a:spcPct val="157142"/>
                        </a:lnSpc>
                        <a:spcBef>
                          <a:spcPts val="0"/>
                        </a:spcBef>
                        <a:spcAft>
                          <a:spcPts val="0"/>
                        </a:spcAft>
                        <a:buNone/>
                      </a:pPr>
                      <a:r>
                        <a:rPr lang="en-US">
                          <a:latin typeface="Open Sans"/>
                          <a:ea typeface="Open Sans"/>
                          <a:cs typeface="Open Sans"/>
                          <a:sym typeface="Open Sans"/>
                        </a:rPr>
                        <a:t>Indicateurs/</a:t>
                      </a:r>
                      <a:endParaRPr>
                        <a:latin typeface="Open Sans"/>
                        <a:ea typeface="Open Sans"/>
                        <a:cs typeface="Open Sans"/>
                        <a:sym typeface="Open Sans"/>
                      </a:endParaRPr>
                    </a:p>
                    <a:p>
                      <a:pPr marL="0" marR="0" lvl="0" indent="266700" algn="l" rtl="0">
                        <a:lnSpc>
                          <a:spcPct val="157142"/>
                        </a:lnSpc>
                        <a:spcBef>
                          <a:spcPts val="0"/>
                        </a:spcBef>
                        <a:spcAft>
                          <a:spcPts val="0"/>
                        </a:spcAft>
                        <a:buNone/>
                      </a:pPr>
                      <a:r>
                        <a:rPr lang="en-US">
                          <a:latin typeface="Open Sans"/>
                          <a:ea typeface="Open Sans"/>
                          <a:cs typeface="Open Sans"/>
                          <a:sym typeface="Open Sans"/>
                        </a:rPr>
                        <a:t>Matières premières</a:t>
                      </a:r>
                      <a:endParaRPr>
                        <a:latin typeface="Open Sans"/>
                        <a:ea typeface="Open Sans"/>
                        <a:cs typeface="Open Sans"/>
                        <a:sym typeface="Open Sans"/>
                      </a:endParaRPr>
                    </a:p>
                  </a:txBody>
                  <a:tcPr marL="0" marR="0" marT="0" marB="0" anchor="ctr"/>
                </a:tc>
                <a:tc>
                  <a:txBody>
                    <a:bodyPr/>
                    <a:lstStyle/>
                    <a:p>
                      <a:pPr marL="0" marR="0" lvl="0" indent="0" algn="ctr" rtl="0">
                        <a:lnSpc>
                          <a:spcPct val="178571"/>
                        </a:lnSpc>
                        <a:spcBef>
                          <a:spcPts val="0"/>
                        </a:spcBef>
                        <a:spcAft>
                          <a:spcPts val="0"/>
                        </a:spcAft>
                        <a:buNone/>
                      </a:pPr>
                      <a:r>
                        <a:rPr lang="en-US">
                          <a:latin typeface="Open Sans"/>
                          <a:ea typeface="Open Sans"/>
                          <a:cs typeface="Open Sans"/>
                          <a:sym typeface="Open Sans"/>
                        </a:rPr>
                        <a:t>Manioc séché</a:t>
                      </a:r>
                      <a:endParaRPr sz="1000" u="none" strike="noStrike" cap="none">
                        <a:latin typeface="Open Sans"/>
                        <a:ea typeface="Open Sans"/>
                        <a:cs typeface="Open Sans"/>
                        <a:sym typeface="Open Sans"/>
                      </a:endParaRPr>
                    </a:p>
                  </a:txBody>
                  <a:tcPr marL="0" marR="0" marT="0" marB="0"/>
                </a:tc>
                <a:tc>
                  <a:txBody>
                    <a:bodyPr/>
                    <a:lstStyle/>
                    <a:p>
                      <a:pPr marL="0" marR="0" lvl="0" indent="0" algn="ctr" rtl="0">
                        <a:lnSpc>
                          <a:spcPct val="178571"/>
                        </a:lnSpc>
                        <a:spcBef>
                          <a:spcPts val="0"/>
                        </a:spcBef>
                        <a:spcAft>
                          <a:spcPts val="0"/>
                        </a:spcAft>
                        <a:buNone/>
                      </a:pPr>
                      <a:r>
                        <a:rPr lang="en-US">
                          <a:latin typeface="Open Sans"/>
                          <a:ea typeface="Open Sans"/>
                          <a:cs typeface="Open Sans"/>
                          <a:sym typeface="Open Sans"/>
                        </a:rPr>
                        <a:t>Manioc frais</a:t>
                      </a:r>
                      <a:endParaRPr sz="1000" u="none" strike="noStrike" cap="none">
                        <a:latin typeface="Open Sans"/>
                        <a:ea typeface="Open Sans"/>
                        <a:cs typeface="Open Sans"/>
                        <a:sym typeface="Open Sans"/>
                      </a:endParaRPr>
                    </a:p>
                  </a:txBody>
                  <a:tcPr marL="0" marR="0" marT="0" marB="0"/>
                </a:tc>
                <a:extLst>
                  <a:ext uri="{0D108BD9-81ED-4DB2-BD59-A6C34878D82A}">
                    <a16:rowId xmlns:a16="http://schemas.microsoft.com/office/drawing/2014/main" val="10000"/>
                  </a:ext>
                </a:extLst>
              </a:tr>
              <a:tr h="310350">
                <a:tc>
                  <a:txBody>
                    <a:bodyPr/>
                    <a:lstStyle/>
                    <a:p>
                      <a:pPr marL="0" marR="0" lvl="0" indent="266700" algn="just" rtl="0">
                        <a:lnSpc>
                          <a:spcPct val="178571"/>
                        </a:lnSpc>
                        <a:spcBef>
                          <a:spcPts val="0"/>
                        </a:spcBef>
                        <a:spcAft>
                          <a:spcPts val="0"/>
                        </a:spcAft>
                        <a:buNone/>
                      </a:pPr>
                      <a:r>
                        <a:rPr lang="en-US">
                          <a:latin typeface="Open Sans"/>
                          <a:ea typeface="Open Sans"/>
                          <a:cs typeface="Open Sans"/>
                          <a:sym typeface="Open Sans"/>
                        </a:rPr>
                        <a:t>Teneur en amidon (%)</a:t>
                      </a:r>
                      <a:endParaRPr sz="1400" b="1" u="none" strike="noStrike" cap="none">
                        <a:solidFill>
                          <a:schemeClr val="lt1"/>
                        </a:solidFill>
                        <a:latin typeface="Open Sans"/>
                        <a:ea typeface="Open Sans"/>
                        <a:cs typeface="Open Sans"/>
                        <a:sym typeface="Open Sans"/>
                      </a:endParaRPr>
                    </a:p>
                  </a:txBody>
                  <a:tcPr marL="0" marR="0" marT="0" marB="0" anchor="ctr"/>
                </a:tc>
                <a:tc>
                  <a:txBody>
                    <a:bodyPr/>
                    <a:lstStyle/>
                    <a:p>
                      <a:pPr marL="0" marR="0" lvl="0" indent="0" algn="ctr" rtl="0">
                        <a:lnSpc>
                          <a:spcPct val="178571"/>
                        </a:lnSpc>
                        <a:spcBef>
                          <a:spcPts val="0"/>
                        </a:spcBef>
                        <a:spcAft>
                          <a:spcPts val="0"/>
                        </a:spcAft>
                        <a:buNone/>
                      </a:pPr>
                      <a:r>
                        <a:rPr lang="en-US" sz="1400" u="none" strike="noStrike" cap="none">
                          <a:solidFill>
                            <a:srgbClr val="FF0000"/>
                          </a:solidFill>
                          <a:latin typeface="Open Sans"/>
                          <a:ea typeface="Open Sans"/>
                          <a:cs typeface="Open Sans"/>
                          <a:sym typeface="Open Sans"/>
                        </a:rPr>
                        <a:t>75.00</a:t>
                      </a:r>
                      <a:endParaRPr sz="1000" u="none" strike="noStrike" cap="none">
                        <a:solidFill>
                          <a:srgbClr val="FF0000"/>
                        </a:solidFill>
                        <a:latin typeface="Open Sans"/>
                        <a:ea typeface="Open Sans"/>
                        <a:cs typeface="Open Sans"/>
                        <a:sym typeface="Open Sans"/>
                      </a:endParaRPr>
                    </a:p>
                  </a:txBody>
                  <a:tcPr marL="0" marR="0" marT="0" marB="0" anchor="ctr"/>
                </a:tc>
                <a:tc>
                  <a:txBody>
                    <a:bodyPr/>
                    <a:lstStyle/>
                    <a:p>
                      <a:pPr marL="0" marR="0" lvl="0" indent="0" algn="ctr" rtl="0">
                        <a:lnSpc>
                          <a:spcPct val="178571"/>
                        </a:lnSpc>
                        <a:spcBef>
                          <a:spcPts val="0"/>
                        </a:spcBef>
                        <a:spcAft>
                          <a:spcPts val="0"/>
                        </a:spcAft>
                        <a:buNone/>
                      </a:pPr>
                      <a:r>
                        <a:rPr lang="en-US" sz="1400" u="none" strike="noStrike" cap="none">
                          <a:solidFill>
                            <a:srgbClr val="FF0000"/>
                          </a:solidFill>
                          <a:latin typeface="Open Sans"/>
                          <a:ea typeface="Open Sans"/>
                          <a:cs typeface="Open Sans"/>
                          <a:sym typeface="Open Sans"/>
                        </a:rPr>
                        <a:t>25.00</a:t>
                      </a:r>
                      <a:endParaRPr sz="1400" u="none" strike="noStrike" cap="none">
                        <a:solidFill>
                          <a:srgbClr val="FF0000"/>
                        </a:solidFill>
                        <a:latin typeface="Open Sans"/>
                        <a:ea typeface="Open Sans"/>
                        <a:cs typeface="Open Sans"/>
                        <a:sym typeface="Open Sans"/>
                      </a:endParaRPr>
                    </a:p>
                  </a:txBody>
                  <a:tcPr marL="0" marR="0" marT="0" marB="0" anchor="ctr"/>
                </a:tc>
                <a:extLst>
                  <a:ext uri="{0D108BD9-81ED-4DB2-BD59-A6C34878D82A}">
                    <a16:rowId xmlns:a16="http://schemas.microsoft.com/office/drawing/2014/main" val="10001"/>
                  </a:ext>
                </a:extLst>
              </a:tr>
              <a:tr h="310350">
                <a:tc>
                  <a:txBody>
                    <a:bodyPr/>
                    <a:lstStyle/>
                    <a:p>
                      <a:pPr marL="0" marR="0" lvl="0" indent="266700" algn="just" rtl="0">
                        <a:lnSpc>
                          <a:spcPct val="178571"/>
                        </a:lnSpc>
                        <a:spcBef>
                          <a:spcPts val="0"/>
                        </a:spcBef>
                        <a:spcAft>
                          <a:spcPts val="0"/>
                        </a:spcAft>
                        <a:buNone/>
                      </a:pPr>
                      <a:r>
                        <a:rPr lang="en-US">
                          <a:latin typeface="Open Sans"/>
                          <a:ea typeface="Open Sans"/>
                          <a:cs typeface="Open Sans"/>
                          <a:sym typeface="Open Sans"/>
                        </a:rPr>
                        <a:t>Teneur en eau (%)</a:t>
                      </a:r>
                      <a:endParaRPr sz="1400" b="1" u="none" strike="noStrike" cap="none">
                        <a:solidFill>
                          <a:schemeClr val="lt1"/>
                        </a:solidFill>
                        <a:latin typeface="Open Sans"/>
                        <a:ea typeface="Open Sans"/>
                        <a:cs typeface="Open Sans"/>
                        <a:sym typeface="Open Sans"/>
                      </a:endParaRPr>
                    </a:p>
                  </a:txBody>
                  <a:tcPr marL="0" marR="0" marT="0" marB="0" anchor="ctr"/>
                </a:tc>
                <a:tc>
                  <a:txBody>
                    <a:bodyPr/>
                    <a:lstStyle/>
                    <a:p>
                      <a:pPr marL="0" marR="0" lvl="0" indent="0" algn="ctr" rtl="0">
                        <a:lnSpc>
                          <a:spcPct val="178571"/>
                        </a:lnSpc>
                        <a:spcBef>
                          <a:spcPts val="0"/>
                        </a:spcBef>
                        <a:spcAft>
                          <a:spcPts val="0"/>
                        </a:spcAft>
                        <a:buNone/>
                      </a:pPr>
                      <a:r>
                        <a:rPr lang="en-US" sz="1400" u="none" strike="noStrike" cap="none">
                          <a:latin typeface="Open Sans"/>
                          <a:ea typeface="Open Sans"/>
                          <a:cs typeface="Open Sans"/>
                          <a:sym typeface="Open Sans"/>
                        </a:rPr>
                        <a:t>13.73</a:t>
                      </a:r>
                      <a:endParaRPr sz="1000" u="none" strike="noStrike" cap="none">
                        <a:latin typeface="Open Sans"/>
                        <a:ea typeface="Open Sans"/>
                        <a:cs typeface="Open Sans"/>
                        <a:sym typeface="Open Sans"/>
                      </a:endParaRPr>
                    </a:p>
                  </a:txBody>
                  <a:tcPr marL="0" marR="0" marT="0" marB="0" anchor="ctr"/>
                </a:tc>
                <a:tc>
                  <a:txBody>
                    <a:bodyPr/>
                    <a:lstStyle/>
                    <a:p>
                      <a:pPr marL="0" marR="0" lvl="0" indent="0" algn="ctr" rtl="0">
                        <a:lnSpc>
                          <a:spcPct val="178571"/>
                        </a:lnSpc>
                        <a:spcBef>
                          <a:spcPts val="0"/>
                        </a:spcBef>
                        <a:spcAft>
                          <a:spcPts val="0"/>
                        </a:spcAft>
                        <a:buNone/>
                      </a:pPr>
                      <a:r>
                        <a:rPr lang="en-US" sz="1400" u="none" strike="noStrike" cap="none">
                          <a:solidFill>
                            <a:schemeClr val="dk1"/>
                          </a:solidFill>
                          <a:latin typeface="Open Sans"/>
                          <a:ea typeface="Open Sans"/>
                          <a:cs typeface="Open Sans"/>
                          <a:sym typeface="Open Sans"/>
                        </a:rPr>
                        <a:t>64.70</a:t>
                      </a:r>
                      <a:endParaRPr sz="1400" u="none" strike="noStrike" cap="none">
                        <a:solidFill>
                          <a:schemeClr val="dk1"/>
                        </a:solidFill>
                        <a:latin typeface="Open Sans"/>
                        <a:ea typeface="Open Sans"/>
                        <a:cs typeface="Open Sans"/>
                        <a:sym typeface="Open Sans"/>
                      </a:endParaRPr>
                    </a:p>
                  </a:txBody>
                  <a:tcPr marL="0" marR="0" marT="0" marB="0" anchor="ctr"/>
                </a:tc>
                <a:extLst>
                  <a:ext uri="{0D108BD9-81ED-4DB2-BD59-A6C34878D82A}">
                    <a16:rowId xmlns:a16="http://schemas.microsoft.com/office/drawing/2014/main" val="10002"/>
                  </a:ext>
                </a:extLst>
              </a:tr>
              <a:tr h="310350">
                <a:tc>
                  <a:txBody>
                    <a:bodyPr/>
                    <a:lstStyle/>
                    <a:p>
                      <a:pPr marL="0" marR="0" lvl="0" indent="266700" algn="just" rtl="0">
                        <a:lnSpc>
                          <a:spcPct val="178571"/>
                        </a:lnSpc>
                        <a:spcBef>
                          <a:spcPts val="0"/>
                        </a:spcBef>
                        <a:spcAft>
                          <a:spcPts val="0"/>
                        </a:spcAft>
                        <a:buNone/>
                      </a:pPr>
                      <a:r>
                        <a:rPr lang="en-US">
                          <a:latin typeface="Open Sans"/>
                          <a:ea typeface="Open Sans"/>
                          <a:cs typeface="Open Sans"/>
                          <a:sym typeface="Open Sans"/>
                        </a:rPr>
                        <a:t>Cendre (%)</a:t>
                      </a:r>
                      <a:endParaRPr sz="1400" b="1" u="none" strike="noStrike" cap="none">
                        <a:solidFill>
                          <a:schemeClr val="lt1"/>
                        </a:solidFill>
                        <a:latin typeface="Open Sans"/>
                        <a:ea typeface="Open Sans"/>
                        <a:cs typeface="Open Sans"/>
                        <a:sym typeface="Open Sans"/>
                      </a:endParaRPr>
                    </a:p>
                  </a:txBody>
                  <a:tcPr marL="0" marR="0" marT="0" marB="0" anchor="ctr"/>
                </a:tc>
                <a:tc>
                  <a:txBody>
                    <a:bodyPr/>
                    <a:lstStyle/>
                    <a:p>
                      <a:pPr marL="0" marR="0" lvl="0" indent="0" algn="ctr" rtl="0">
                        <a:lnSpc>
                          <a:spcPct val="178571"/>
                        </a:lnSpc>
                        <a:spcBef>
                          <a:spcPts val="0"/>
                        </a:spcBef>
                        <a:spcAft>
                          <a:spcPts val="0"/>
                        </a:spcAft>
                        <a:buNone/>
                      </a:pPr>
                      <a:r>
                        <a:rPr lang="en-US" sz="1400" u="none" strike="noStrike" cap="none">
                          <a:solidFill>
                            <a:schemeClr val="dk1"/>
                          </a:solidFill>
                          <a:latin typeface="Open Sans"/>
                          <a:ea typeface="Open Sans"/>
                          <a:cs typeface="Open Sans"/>
                          <a:sym typeface="Open Sans"/>
                        </a:rPr>
                        <a:t>2.46</a:t>
                      </a:r>
                      <a:endParaRPr sz="1400" u="none" strike="noStrike" cap="none">
                        <a:solidFill>
                          <a:schemeClr val="dk1"/>
                        </a:solidFill>
                        <a:latin typeface="Open Sans"/>
                        <a:ea typeface="Open Sans"/>
                        <a:cs typeface="Open Sans"/>
                        <a:sym typeface="Open Sans"/>
                      </a:endParaRPr>
                    </a:p>
                  </a:txBody>
                  <a:tcPr marL="0" marR="0" marT="0" marB="0" anchor="ctr"/>
                </a:tc>
                <a:tc>
                  <a:txBody>
                    <a:bodyPr/>
                    <a:lstStyle/>
                    <a:p>
                      <a:pPr marL="0" marR="0" lvl="0" indent="0" algn="ctr" rtl="0">
                        <a:lnSpc>
                          <a:spcPct val="178571"/>
                        </a:lnSpc>
                        <a:spcBef>
                          <a:spcPts val="0"/>
                        </a:spcBef>
                        <a:spcAft>
                          <a:spcPts val="0"/>
                        </a:spcAft>
                        <a:buNone/>
                      </a:pPr>
                      <a:r>
                        <a:rPr lang="en-US" sz="1400" u="none" strike="noStrike" cap="none">
                          <a:solidFill>
                            <a:schemeClr val="dk1"/>
                          </a:solidFill>
                          <a:latin typeface="Open Sans"/>
                          <a:ea typeface="Open Sans"/>
                          <a:cs typeface="Open Sans"/>
                          <a:sym typeface="Open Sans"/>
                        </a:rPr>
                        <a:t>0.63</a:t>
                      </a:r>
                      <a:endParaRPr sz="1400" u="none" strike="noStrike" cap="none">
                        <a:solidFill>
                          <a:schemeClr val="dk1"/>
                        </a:solidFill>
                        <a:latin typeface="Open Sans"/>
                        <a:ea typeface="Open Sans"/>
                        <a:cs typeface="Open Sans"/>
                        <a:sym typeface="Open Sans"/>
                      </a:endParaRPr>
                    </a:p>
                  </a:txBody>
                  <a:tcPr marL="0" marR="0" marT="0" marB="0" anchor="ctr"/>
                </a:tc>
                <a:extLst>
                  <a:ext uri="{0D108BD9-81ED-4DB2-BD59-A6C34878D82A}">
                    <a16:rowId xmlns:a16="http://schemas.microsoft.com/office/drawing/2014/main" val="10003"/>
                  </a:ext>
                </a:extLst>
              </a:tr>
              <a:tr h="310350">
                <a:tc>
                  <a:txBody>
                    <a:bodyPr/>
                    <a:lstStyle/>
                    <a:p>
                      <a:pPr marL="0" marR="0" lvl="0" indent="266700" algn="just" rtl="0">
                        <a:lnSpc>
                          <a:spcPct val="178571"/>
                        </a:lnSpc>
                        <a:spcBef>
                          <a:spcPts val="0"/>
                        </a:spcBef>
                        <a:spcAft>
                          <a:spcPts val="0"/>
                        </a:spcAft>
                        <a:buNone/>
                      </a:pPr>
                      <a:r>
                        <a:rPr lang="en-US">
                          <a:latin typeface="Open Sans"/>
                          <a:ea typeface="Open Sans"/>
                          <a:cs typeface="Open Sans"/>
                          <a:sym typeface="Open Sans"/>
                        </a:rPr>
                        <a:t>Gras </a:t>
                      </a:r>
                      <a:r>
                        <a:rPr lang="en-US" sz="1400" b="1" u="none" strike="noStrike" cap="none">
                          <a:solidFill>
                            <a:schemeClr val="lt1"/>
                          </a:solidFill>
                          <a:latin typeface="Open Sans"/>
                          <a:ea typeface="Open Sans"/>
                          <a:cs typeface="Open Sans"/>
                          <a:sym typeface="Open Sans"/>
                        </a:rPr>
                        <a:t>(%)</a:t>
                      </a:r>
                      <a:endParaRPr sz="1400" b="1" u="none" strike="noStrike" cap="none">
                        <a:solidFill>
                          <a:schemeClr val="lt1"/>
                        </a:solidFill>
                        <a:latin typeface="Open Sans"/>
                        <a:ea typeface="Open Sans"/>
                        <a:cs typeface="Open Sans"/>
                        <a:sym typeface="Open Sans"/>
                      </a:endParaRPr>
                    </a:p>
                  </a:txBody>
                  <a:tcPr marL="0" marR="0" marT="0" marB="0" anchor="ctr"/>
                </a:tc>
                <a:tc>
                  <a:txBody>
                    <a:bodyPr/>
                    <a:lstStyle/>
                    <a:p>
                      <a:pPr marL="0" marR="0" lvl="0" indent="0" algn="ctr" rtl="0">
                        <a:lnSpc>
                          <a:spcPct val="178571"/>
                        </a:lnSpc>
                        <a:spcBef>
                          <a:spcPts val="0"/>
                        </a:spcBef>
                        <a:spcAft>
                          <a:spcPts val="0"/>
                        </a:spcAft>
                        <a:buNone/>
                      </a:pPr>
                      <a:r>
                        <a:rPr lang="en-US" sz="1400" u="none" strike="noStrike" cap="none">
                          <a:solidFill>
                            <a:srgbClr val="FF0000"/>
                          </a:solidFill>
                          <a:latin typeface="Open Sans"/>
                          <a:ea typeface="Open Sans"/>
                          <a:cs typeface="Open Sans"/>
                          <a:sym typeface="Open Sans"/>
                        </a:rPr>
                        <a:t>0.82</a:t>
                      </a:r>
                      <a:endParaRPr sz="1400" u="none" strike="noStrike" cap="none">
                        <a:solidFill>
                          <a:srgbClr val="FF0000"/>
                        </a:solidFill>
                        <a:latin typeface="Open Sans"/>
                        <a:ea typeface="Open Sans"/>
                        <a:cs typeface="Open Sans"/>
                        <a:sym typeface="Open Sans"/>
                      </a:endParaRPr>
                    </a:p>
                  </a:txBody>
                  <a:tcPr marL="0" marR="0" marT="0" marB="0" anchor="ctr"/>
                </a:tc>
                <a:tc>
                  <a:txBody>
                    <a:bodyPr/>
                    <a:lstStyle/>
                    <a:p>
                      <a:pPr marL="0" marR="0" lvl="0" indent="0" algn="ctr" rtl="0">
                        <a:lnSpc>
                          <a:spcPct val="178571"/>
                        </a:lnSpc>
                        <a:spcBef>
                          <a:spcPts val="0"/>
                        </a:spcBef>
                        <a:spcAft>
                          <a:spcPts val="0"/>
                        </a:spcAft>
                        <a:buNone/>
                      </a:pPr>
                      <a:r>
                        <a:rPr lang="en-US" sz="1400" u="none" strike="noStrike" cap="none">
                          <a:solidFill>
                            <a:schemeClr val="dk1"/>
                          </a:solidFill>
                          <a:latin typeface="Open Sans"/>
                          <a:ea typeface="Open Sans"/>
                          <a:cs typeface="Open Sans"/>
                          <a:sym typeface="Open Sans"/>
                        </a:rPr>
                        <a:t>0.25</a:t>
                      </a:r>
                      <a:endParaRPr sz="1400" u="none" strike="noStrike" cap="none">
                        <a:solidFill>
                          <a:schemeClr val="dk1"/>
                        </a:solidFill>
                        <a:latin typeface="Open Sans"/>
                        <a:ea typeface="Open Sans"/>
                        <a:cs typeface="Open Sans"/>
                        <a:sym typeface="Open Sans"/>
                      </a:endParaRPr>
                    </a:p>
                  </a:txBody>
                  <a:tcPr marL="0" marR="0" marT="0" marB="0" anchor="ctr"/>
                </a:tc>
                <a:extLst>
                  <a:ext uri="{0D108BD9-81ED-4DB2-BD59-A6C34878D82A}">
                    <a16:rowId xmlns:a16="http://schemas.microsoft.com/office/drawing/2014/main" val="10004"/>
                  </a:ext>
                </a:extLst>
              </a:tr>
              <a:tr h="310350">
                <a:tc>
                  <a:txBody>
                    <a:bodyPr/>
                    <a:lstStyle/>
                    <a:p>
                      <a:pPr marL="0" marR="0" lvl="0" indent="266700" algn="just" rtl="0">
                        <a:lnSpc>
                          <a:spcPct val="178571"/>
                        </a:lnSpc>
                        <a:spcBef>
                          <a:spcPts val="0"/>
                        </a:spcBef>
                        <a:spcAft>
                          <a:spcPts val="0"/>
                        </a:spcAft>
                        <a:buNone/>
                      </a:pPr>
                      <a:r>
                        <a:rPr lang="en-US" sz="1400" b="1" u="none" strike="noStrike" cap="none">
                          <a:solidFill>
                            <a:schemeClr val="lt1"/>
                          </a:solidFill>
                          <a:latin typeface="Open Sans"/>
                          <a:ea typeface="Open Sans"/>
                          <a:cs typeface="Open Sans"/>
                          <a:sym typeface="Open Sans"/>
                        </a:rPr>
                        <a:t>Prot</a:t>
                      </a:r>
                      <a:r>
                        <a:rPr lang="en-US">
                          <a:latin typeface="Open Sans"/>
                          <a:ea typeface="Open Sans"/>
                          <a:cs typeface="Open Sans"/>
                          <a:sym typeface="Open Sans"/>
                        </a:rPr>
                        <a:t>éine </a:t>
                      </a:r>
                      <a:r>
                        <a:rPr lang="en-US" sz="1400" b="1" u="none" strike="noStrike" cap="none">
                          <a:solidFill>
                            <a:schemeClr val="lt1"/>
                          </a:solidFill>
                          <a:latin typeface="Open Sans"/>
                          <a:ea typeface="Open Sans"/>
                          <a:cs typeface="Open Sans"/>
                          <a:sym typeface="Open Sans"/>
                        </a:rPr>
                        <a:t>(%)</a:t>
                      </a:r>
                      <a:endParaRPr sz="1400" b="1" u="none" strike="noStrike" cap="none">
                        <a:solidFill>
                          <a:schemeClr val="lt1"/>
                        </a:solidFill>
                        <a:latin typeface="Open Sans"/>
                        <a:ea typeface="Open Sans"/>
                        <a:cs typeface="Open Sans"/>
                        <a:sym typeface="Open Sans"/>
                      </a:endParaRPr>
                    </a:p>
                  </a:txBody>
                  <a:tcPr marL="0" marR="0" marT="0" marB="0" anchor="ctr"/>
                </a:tc>
                <a:tc>
                  <a:txBody>
                    <a:bodyPr/>
                    <a:lstStyle/>
                    <a:p>
                      <a:pPr marL="0" marR="0" lvl="0" indent="0" algn="ctr" rtl="0">
                        <a:lnSpc>
                          <a:spcPct val="178571"/>
                        </a:lnSpc>
                        <a:spcBef>
                          <a:spcPts val="0"/>
                        </a:spcBef>
                        <a:spcAft>
                          <a:spcPts val="0"/>
                        </a:spcAft>
                        <a:buNone/>
                      </a:pPr>
                      <a:r>
                        <a:rPr lang="en-US" sz="1400" u="none" strike="noStrike" cap="none">
                          <a:solidFill>
                            <a:srgbClr val="FF0000"/>
                          </a:solidFill>
                          <a:latin typeface="Open Sans"/>
                          <a:ea typeface="Open Sans"/>
                          <a:cs typeface="Open Sans"/>
                          <a:sym typeface="Open Sans"/>
                        </a:rPr>
                        <a:t>2.56</a:t>
                      </a:r>
                      <a:endParaRPr sz="1400" u="none" strike="noStrike" cap="none">
                        <a:solidFill>
                          <a:srgbClr val="FF0000"/>
                        </a:solidFill>
                        <a:latin typeface="Open Sans"/>
                        <a:ea typeface="Open Sans"/>
                        <a:cs typeface="Open Sans"/>
                        <a:sym typeface="Open Sans"/>
                      </a:endParaRPr>
                    </a:p>
                  </a:txBody>
                  <a:tcPr marL="0" marR="0" marT="0" marB="0" anchor="ctr"/>
                </a:tc>
                <a:tc>
                  <a:txBody>
                    <a:bodyPr/>
                    <a:lstStyle/>
                    <a:p>
                      <a:pPr marL="0" marR="0" lvl="0" indent="0" algn="ctr" rtl="0">
                        <a:lnSpc>
                          <a:spcPct val="178571"/>
                        </a:lnSpc>
                        <a:spcBef>
                          <a:spcPts val="0"/>
                        </a:spcBef>
                        <a:spcAft>
                          <a:spcPts val="0"/>
                        </a:spcAft>
                        <a:buNone/>
                      </a:pPr>
                      <a:r>
                        <a:rPr lang="en-US" sz="1400" u="none" strike="noStrike" cap="none">
                          <a:solidFill>
                            <a:schemeClr val="dk1"/>
                          </a:solidFill>
                          <a:latin typeface="Open Sans"/>
                          <a:ea typeface="Open Sans"/>
                          <a:cs typeface="Open Sans"/>
                          <a:sym typeface="Open Sans"/>
                        </a:rPr>
                        <a:t>1.07</a:t>
                      </a:r>
                      <a:endParaRPr sz="1400" u="none" strike="noStrike" cap="none">
                        <a:solidFill>
                          <a:schemeClr val="dk1"/>
                        </a:solidFill>
                        <a:latin typeface="Open Sans"/>
                        <a:ea typeface="Open Sans"/>
                        <a:cs typeface="Open Sans"/>
                        <a:sym typeface="Open Sans"/>
                      </a:endParaRPr>
                    </a:p>
                  </a:txBody>
                  <a:tcPr marL="0" marR="0" marT="0" marB="0" anchor="ctr"/>
                </a:tc>
                <a:extLst>
                  <a:ext uri="{0D108BD9-81ED-4DB2-BD59-A6C34878D82A}">
                    <a16:rowId xmlns:a16="http://schemas.microsoft.com/office/drawing/2014/main" val="10005"/>
                  </a:ext>
                </a:extLst>
              </a:tr>
              <a:tr h="310350">
                <a:tc>
                  <a:txBody>
                    <a:bodyPr/>
                    <a:lstStyle/>
                    <a:p>
                      <a:pPr marL="0" marR="0" lvl="0" indent="266700" algn="just" rtl="0">
                        <a:lnSpc>
                          <a:spcPct val="178571"/>
                        </a:lnSpc>
                        <a:spcBef>
                          <a:spcPts val="0"/>
                        </a:spcBef>
                        <a:spcAft>
                          <a:spcPts val="0"/>
                        </a:spcAft>
                        <a:buNone/>
                      </a:pPr>
                      <a:r>
                        <a:rPr lang="en-US">
                          <a:latin typeface="Open Sans"/>
                          <a:ea typeface="Open Sans"/>
                          <a:cs typeface="Open Sans"/>
                          <a:sym typeface="Open Sans"/>
                        </a:rPr>
                        <a:t>Cellulose grossière (%)</a:t>
                      </a:r>
                      <a:endParaRPr sz="1400" b="1" u="none" strike="noStrike" cap="none">
                        <a:solidFill>
                          <a:schemeClr val="lt1"/>
                        </a:solidFill>
                        <a:latin typeface="Open Sans"/>
                        <a:ea typeface="Open Sans"/>
                        <a:cs typeface="Open Sans"/>
                        <a:sym typeface="Open Sans"/>
                      </a:endParaRPr>
                    </a:p>
                  </a:txBody>
                  <a:tcPr marL="0" marR="0" marT="0" marB="0" anchor="ctr"/>
                </a:tc>
                <a:tc>
                  <a:txBody>
                    <a:bodyPr/>
                    <a:lstStyle/>
                    <a:p>
                      <a:pPr marL="0" marR="0" lvl="0" indent="0" algn="ctr" rtl="0">
                        <a:lnSpc>
                          <a:spcPct val="178571"/>
                        </a:lnSpc>
                        <a:spcBef>
                          <a:spcPts val="0"/>
                        </a:spcBef>
                        <a:spcAft>
                          <a:spcPts val="0"/>
                        </a:spcAft>
                        <a:buNone/>
                      </a:pPr>
                      <a:r>
                        <a:rPr lang="en-US" sz="1400" u="none" strike="noStrike" cap="none">
                          <a:solidFill>
                            <a:schemeClr val="dk1"/>
                          </a:solidFill>
                          <a:latin typeface="Open Sans"/>
                          <a:ea typeface="Open Sans"/>
                          <a:cs typeface="Open Sans"/>
                          <a:sym typeface="Open Sans"/>
                        </a:rPr>
                        <a:t>3.20</a:t>
                      </a:r>
                      <a:endParaRPr sz="1400" u="none" strike="noStrike" cap="none">
                        <a:solidFill>
                          <a:schemeClr val="dk1"/>
                        </a:solidFill>
                        <a:latin typeface="Open Sans"/>
                        <a:ea typeface="Open Sans"/>
                        <a:cs typeface="Open Sans"/>
                        <a:sym typeface="Open Sans"/>
                      </a:endParaRPr>
                    </a:p>
                  </a:txBody>
                  <a:tcPr marL="0" marR="0" marT="0" marB="0" anchor="ctr"/>
                </a:tc>
                <a:tc>
                  <a:txBody>
                    <a:bodyPr/>
                    <a:lstStyle/>
                    <a:p>
                      <a:pPr marL="0" marR="0" lvl="0" indent="0" algn="ctr" rtl="0">
                        <a:lnSpc>
                          <a:spcPct val="178571"/>
                        </a:lnSpc>
                        <a:spcBef>
                          <a:spcPts val="0"/>
                        </a:spcBef>
                        <a:spcAft>
                          <a:spcPts val="0"/>
                        </a:spcAft>
                        <a:buNone/>
                      </a:pPr>
                      <a:r>
                        <a:rPr lang="en-US" sz="1400" u="none" strike="noStrike" cap="none">
                          <a:solidFill>
                            <a:schemeClr val="dk1"/>
                          </a:solidFill>
                          <a:latin typeface="Open Sans"/>
                          <a:ea typeface="Open Sans"/>
                          <a:cs typeface="Open Sans"/>
                          <a:sym typeface="Open Sans"/>
                        </a:rPr>
                        <a:t>1.11</a:t>
                      </a:r>
                      <a:endParaRPr sz="1400" u="none" strike="noStrike" cap="none">
                        <a:solidFill>
                          <a:schemeClr val="dk1"/>
                        </a:solidFill>
                        <a:latin typeface="Open Sans"/>
                        <a:ea typeface="Open Sans"/>
                        <a:cs typeface="Open Sans"/>
                        <a:sym typeface="Open Sans"/>
                      </a:endParaRPr>
                    </a:p>
                  </a:txBody>
                  <a:tcPr marL="0" marR="0" marT="0" marB="0" anchor="ctr"/>
                </a:tc>
                <a:extLst>
                  <a:ext uri="{0D108BD9-81ED-4DB2-BD59-A6C34878D82A}">
                    <a16:rowId xmlns:a16="http://schemas.microsoft.com/office/drawing/2014/main" val="10006"/>
                  </a:ext>
                </a:extLst>
              </a:tr>
              <a:tr h="728075">
                <a:tc>
                  <a:txBody>
                    <a:bodyPr/>
                    <a:lstStyle/>
                    <a:p>
                      <a:pPr marL="0" marR="0" lvl="0" indent="266700" algn="just" rtl="0">
                        <a:lnSpc>
                          <a:spcPct val="178571"/>
                        </a:lnSpc>
                        <a:spcBef>
                          <a:spcPts val="0"/>
                        </a:spcBef>
                        <a:spcAft>
                          <a:spcPts val="0"/>
                        </a:spcAft>
                        <a:buNone/>
                      </a:pPr>
                      <a:r>
                        <a:rPr lang="en-US" sz="1400" b="1" u="none" strike="noStrike" cap="none">
                          <a:solidFill>
                            <a:schemeClr val="lt1"/>
                          </a:solidFill>
                          <a:latin typeface="Open Sans"/>
                          <a:ea typeface="Open Sans"/>
                          <a:cs typeface="Open Sans"/>
                          <a:sym typeface="Open Sans"/>
                        </a:rPr>
                        <a:t>Potassium (%)</a:t>
                      </a:r>
                      <a:endParaRPr sz="1400" b="1" u="none" strike="noStrike" cap="none">
                        <a:solidFill>
                          <a:schemeClr val="lt1"/>
                        </a:solidFill>
                        <a:latin typeface="Open Sans"/>
                        <a:ea typeface="Open Sans"/>
                        <a:cs typeface="Open Sans"/>
                        <a:sym typeface="Open Sans"/>
                      </a:endParaRPr>
                    </a:p>
                  </a:txBody>
                  <a:tcPr marL="0" marR="0" marT="0" marB="0" anchor="ctr"/>
                </a:tc>
                <a:tc>
                  <a:txBody>
                    <a:bodyPr/>
                    <a:lstStyle/>
                    <a:p>
                      <a:pPr marL="0" marR="0" lvl="0" indent="0" algn="ctr" rtl="0">
                        <a:lnSpc>
                          <a:spcPct val="178571"/>
                        </a:lnSpc>
                        <a:spcBef>
                          <a:spcPts val="0"/>
                        </a:spcBef>
                        <a:spcAft>
                          <a:spcPts val="0"/>
                        </a:spcAft>
                        <a:buNone/>
                      </a:pPr>
                      <a:r>
                        <a:rPr lang="en-US" sz="1400" u="none" strike="noStrike" cap="none">
                          <a:solidFill>
                            <a:srgbClr val="FF0000"/>
                          </a:solidFill>
                          <a:latin typeface="Open Sans"/>
                          <a:ea typeface="Open Sans"/>
                          <a:cs typeface="Open Sans"/>
                          <a:sym typeface="Open Sans"/>
                        </a:rPr>
                        <a:t>1.20</a:t>
                      </a:r>
                      <a:endParaRPr sz="1400" u="none" strike="noStrike" cap="none">
                        <a:solidFill>
                          <a:srgbClr val="FF0000"/>
                        </a:solidFill>
                        <a:latin typeface="Open Sans"/>
                        <a:ea typeface="Open Sans"/>
                        <a:cs typeface="Open Sans"/>
                        <a:sym typeface="Open Sans"/>
                      </a:endParaRPr>
                    </a:p>
                  </a:txBody>
                  <a:tcPr marL="0" marR="0" marT="0" marB="0" anchor="ctr"/>
                </a:tc>
                <a:tc>
                  <a:txBody>
                    <a:bodyPr/>
                    <a:lstStyle/>
                    <a:p>
                      <a:pPr marL="0" marR="0" lvl="0" indent="0" algn="l" rtl="0">
                        <a:lnSpc>
                          <a:spcPct val="150000"/>
                        </a:lnSpc>
                        <a:spcBef>
                          <a:spcPts val="0"/>
                        </a:spcBef>
                        <a:spcAft>
                          <a:spcPts val="0"/>
                        </a:spcAft>
                        <a:buNone/>
                      </a:pPr>
                      <a:r>
                        <a:rPr lang="en-US" sz="1200">
                          <a:latin typeface="Open Sans"/>
                          <a:ea typeface="Open Sans"/>
                          <a:cs typeface="Open Sans"/>
                          <a:sym typeface="Open Sans"/>
                        </a:rPr>
                        <a:t>Trois fois la teneur en potassium des bananes</a:t>
                      </a:r>
                      <a:endParaRPr sz="1200" u="none" strike="noStrike" cap="none">
                        <a:solidFill>
                          <a:schemeClr val="dk1"/>
                        </a:solidFill>
                        <a:latin typeface="Open Sans"/>
                        <a:ea typeface="Open Sans"/>
                        <a:cs typeface="Open Sans"/>
                        <a:sym typeface="Open Sans"/>
                      </a:endParaRPr>
                    </a:p>
                  </a:txBody>
                  <a:tcPr marL="0" marR="0" marT="0" marB="0" anchor="ctr"/>
                </a:tc>
                <a:extLst>
                  <a:ext uri="{0D108BD9-81ED-4DB2-BD59-A6C34878D82A}">
                    <a16:rowId xmlns:a16="http://schemas.microsoft.com/office/drawing/2014/main" val="10007"/>
                  </a:ext>
                </a:extLst>
              </a:tr>
              <a:tr h="479800">
                <a:tc>
                  <a:txBody>
                    <a:bodyPr/>
                    <a:lstStyle/>
                    <a:p>
                      <a:pPr marL="0" marR="0" lvl="0" indent="266700" algn="just" rtl="0">
                        <a:lnSpc>
                          <a:spcPct val="178571"/>
                        </a:lnSpc>
                        <a:spcBef>
                          <a:spcPts val="0"/>
                        </a:spcBef>
                        <a:spcAft>
                          <a:spcPts val="0"/>
                        </a:spcAft>
                        <a:buNone/>
                      </a:pPr>
                      <a:r>
                        <a:rPr lang="en-US" sz="1400" b="1" u="none" strike="noStrike" cap="none">
                          <a:solidFill>
                            <a:schemeClr val="lt1"/>
                          </a:solidFill>
                          <a:latin typeface="Open Sans"/>
                          <a:ea typeface="Open Sans"/>
                          <a:cs typeface="Open Sans"/>
                          <a:sym typeface="Open Sans"/>
                        </a:rPr>
                        <a:t>Calcium (%)</a:t>
                      </a:r>
                      <a:endParaRPr sz="1400" b="1" u="none" strike="noStrike" cap="none">
                        <a:solidFill>
                          <a:schemeClr val="lt1"/>
                        </a:solidFill>
                        <a:latin typeface="Open Sans"/>
                        <a:ea typeface="Open Sans"/>
                        <a:cs typeface="Open Sans"/>
                        <a:sym typeface="Open Sans"/>
                      </a:endParaRPr>
                    </a:p>
                  </a:txBody>
                  <a:tcPr marL="0" marR="0" marT="0" marB="0" anchor="ctr"/>
                </a:tc>
                <a:tc>
                  <a:txBody>
                    <a:bodyPr/>
                    <a:lstStyle/>
                    <a:p>
                      <a:pPr marL="0" marR="0" lvl="0" indent="0" algn="ctr" rtl="0">
                        <a:lnSpc>
                          <a:spcPct val="178571"/>
                        </a:lnSpc>
                        <a:spcBef>
                          <a:spcPts val="0"/>
                        </a:spcBef>
                        <a:spcAft>
                          <a:spcPts val="0"/>
                        </a:spcAft>
                        <a:buNone/>
                      </a:pPr>
                      <a:r>
                        <a:rPr lang="en-US" sz="1400" u="none" strike="noStrike" cap="none">
                          <a:solidFill>
                            <a:srgbClr val="FF0000"/>
                          </a:solidFill>
                          <a:latin typeface="Open Sans"/>
                          <a:ea typeface="Open Sans"/>
                          <a:cs typeface="Open Sans"/>
                          <a:sym typeface="Open Sans"/>
                        </a:rPr>
                        <a:t>0.07</a:t>
                      </a:r>
                      <a:endParaRPr sz="1400" u="none" strike="noStrike" cap="none">
                        <a:solidFill>
                          <a:srgbClr val="FF0000"/>
                        </a:solidFill>
                        <a:latin typeface="Open Sans"/>
                        <a:ea typeface="Open Sans"/>
                        <a:cs typeface="Open Sans"/>
                        <a:sym typeface="Open Sans"/>
                      </a:endParaRPr>
                    </a:p>
                  </a:txBody>
                  <a:tcPr marL="0" marR="0" marT="0" marB="0" anchor="ctr"/>
                </a:tc>
                <a:tc>
                  <a:txBody>
                    <a:bodyPr/>
                    <a:lstStyle/>
                    <a:p>
                      <a:pPr marL="0" marR="0" lvl="0" indent="0" algn="l" rtl="0">
                        <a:lnSpc>
                          <a:spcPct val="150000"/>
                        </a:lnSpc>
                        <a:spcBef>
                          <a:spcPts val="0"/>
                        </a:spcBef>
                        <a:spcAft>
                          <a:spcPts val="0"/>
                        </a:spcAft>
                        <a:buNone/>
                      </a:pPr>
                      <a:r>
                        <a:rPr lang="en-US" sz="1200">
                          <a:latin typeface="Open Sans"/>
                          <a:ea typeface="Open Sans"/>
                          <a:cs typeface="Open Sans"/>
                          <a:sym typeface="Open Sans"/>
                        </a:rPr>
                        <a:t>Équivalent aux haricots rouges</a:t>
                      </a:r>
                      <a:endParaRPr sz="1200" u="none" strike="noStrike" cap="none">
                        <a:solidFill>
                          <a:schemeClr val="dk1"/>
                        </a:solidFill>
                        <a:latin typeface="Open Sans"/>
                        <a:ea typeface="Open Sans"/>
                        <a:cs typeface="Open Sans"/>
                        <a:sym typeface="Open Sans"/>
                      </a:endParaRPr>
                    </a:p>
                  </a:txBody>
                  <a:tcPr marL="0" marR="0" marT="0" marB="0" anchor="ctr"/>
                </a:tc>
                <a:extLst>
                  <a:ext uri="{0D108BD9-81ED-4DB2-BD59-A6C34878D82A}">
                    <a16:rowId xmlns:a16="http://schemas.microsoft.com/office/drawing/2014/main" val="10008"/>
                  </a:ext>
                </a:extLst>
              </a:tr>
            </a:tbl>
          </a:graphicData>
        </a:graphic>
      </p:graphicFrame>
    </p:spTree>
  </p:cSld>
  <p:clrMapOvr>
    <a:masterClrMapping/>
  </p:clrMapOvr>
</p:sld>
</file>

<file path=ppt/theme/theme1.xml><?xml version="1.0" encoding="utf-8"?>
<a:theme xmlns:a="http://schemas.openxmlformats.org/drawingml/2006/main" name="Office 主题">
  <a:themeElements>
    <a:clrScheme name="自定义 98">
      <a:dk1>
        <a:srgbClr val="000000"/>
      </a:dk1>
      <a:lt1>
        <a:srgbClr val="FFFFFF"/>
      </a:lt1>
      <a:dk2>
        <a:srgbClr val="212745"/>
      </a:dk2>
      <a:lt2>
        <a:srgbClr val="7F7F7F"/>
      </a:lt2>
      <a:accent1>
        <a:srgbClr val="0070C0"/>
      </a:accent1>
      <a:accent2>
        <a:srgbClr val="0070C0"/>
      </a:accent2>
      <a:accent3>
        <a:srgbClr val="0070C0"/>
      </a:accent3>
      <a:accent4>
        <a:srgbClr val="0070C0"/>
      </a:accent4>
      <a:accent5>
        <a:srgbClr val="0070C0"/>
      </a:accent5>
      <a:accent6>
        <a:srgbClr val="0070C0"/>
      </a:accent6>
      <a:hlink>
        <a:srgbClr val="56C7AA"/>
      </a:hlink>
      <a:folHlink>
        <a:srgbClr val="59A8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TotalTime>
  <Words>3418</Words>
  <Application>Microsoft Office PowerPoint</Application>
  <PresentationFormat>Widescreen</PresentationFormat>
  <Paragraphs>558</Paragraphs>
  <Slides>40</Slides>
  <Notes>40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Questrial</vt:lpstr>
      <vt:lpstr>Noto Sans Symbols</vt:lpstr>
      <vt:lpstr>Calibri</vt:lpstr>
      <vt:lpstr>Arial</vt:lpstr>
      <vt:lpstr>Open Sans</vt:lpstr>
      <vt:lpstr>Times New Roman</vt:lpstr>
      <vt:lpstr>Office 主题</vt:lpstr>
      <vt:lpstr>PowerPoint Presentation</vt:lpstr>
      <vt:lpstr>PowerPoint Presentation</vt:lpstr>
      <vt:lpstr>PowerPoint Presentation</vt:lpstr>
      <vt:lpstr>PowerPoint Presentation</vt:lpstr>
      <vt:lpstr>Informations générales </vt:lpstr>
      <vt:lpstr>PowerPoint Presentation</vt:lpstr>
      <vt:lpstr>Informations générales </vt:lpstr>
      <vt:lpstr>Informations générales </vt:lpstr>
      <vt:lpstr>PowerPoint Presentation</vt:lpstr>
      <vt:lpstr>PowerPoint Presentation</vt:lpstr>
      <vt:lpstr>PowerPoint Presentation</vt:lpstr>
      <vt:lpstr>PowerPoint Presentation</vt:lpstr>
      <vt:lpstr>Technologies de réduction des pertes après récolte </vt:lpstr>
      <vt:lpstr>PowerPoint Presentation</vt:lpstr>
      <vt:lpstr>Technologies de réduction des pertes après récolte </vt:lpstr>
      <vt:lpstr>Technologies de réduction des pertes après récolte </vt:lpstr>
      <vt:lpstr>Technologies de réduction des pertes après récolte </vt:lpstr>
      <vt:lpstr>Technologies de réduction des pertes après récolte </vt:lpstr>
      <vt:lpstr>Technologies de réduction des pertes après récolte  (Technologie de conservation de la fraîcheur)</vt:lpstr>
      <vt:lpstr>Technologies de réduction des pertes après récolte  (Technologie de conservation de la fraîcheur)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Technologies de transformation</vt:lpstr>
      <vt:lpstr>Technologies de transformation</vt:lpstr>
      <vt:lpstr>Technologies de transformation</vt:lpstr>
      <vt:lpstr>Technologies de transformation</vt:lpstr>
      <vt:lpstr>Technologies de transformation</vt:lpstr>
      <vt:lpstr>Technologies de transformation</vt:lpstr>
      <vt:lpstr>Technologies de transformation</vt:lpstr>
      <vt:lpstr>PowerPoint Presentation</vt:lpstr>
      <vt:lpstr> Perspectives</vt:lpstr>
      <vt:lpstr>Perspectives</vt:lpstr>
      <vt:lpstr>Perspectives</vt:lpstr>
      <vt:lpstr> Perspectives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Yunjuan LIANG</cp:lastModifiedBy>
  <cp:revision>9</cp:revision>
  <dcterms:modified xsi:type="dcterms:W3CDTF">2022-07-07T06:04:24Z</dcterms:modified>
</cp:coreProperties>
</file>