
<file path=[Content_Types].xml><?xml version="1.0" encoding="utf-8"?>
<Types xmlns="http://schemas.openxmlformats.org/package/2006/content-types">
  <Default Extension="jpeg" ContentType="image/jpeg"/>
  <Default Extension="JPG" ContentType="image/.jpg"/>
  <Default Extension="mp3" ContentType="audio/mp3"/>
  <Default Extension="png" ContentType="image/png"/>
  <Default Extension="rels" ContentType="application/vnd.openxmlformats-package.relationships+xml"/>
  <Default Extension="xml" ContentType="applicatio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34" r:id="rId3"/>
    <p:sldId id="343" r:id="rId5"/>
    <p:sldId id="266" r:id="rId6"/>
    <p:sldId id="326" r:id="rId7"/>
    <p:sldId id="333" r:id="rId8"/>
    <p:sldId id="372" r:id="rId9"/>
    <p:sldId id="328" r:id="rId10"/>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02" userDrawn="1">
          <p15:clr>
            <a:srgbClr val="A4A3A4"/>
          </p15:clr>
        </p15:guide>
        <p15:guide id="2" pos="438" userDrawn="1">
          <p15:clr>
            <a:srgbClr val="A4A3A4"/>
          </p15:clr>
        </p15:guide>
        <p15:guide id="3" pos="7246" userDrawn="1">
          <p15:clr>
            <a:srgbClr val="A4A3A4"/>
          </p15:clr>
        </p15:guide>
        <p15:guide id="4" orient="horz" pos="38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BAE3E"/>
    <a:srgbClr val="92D050"/>
    <a:srgbClr val="DEB855"/>
    <a:srgbClr val="E5C677"/>
    <a:srgbClr val="70E8CA"/>
    <a:srgbClr val="FFFF99"/>
    <a:srgbClr val="77BD36"/>
    <a:srgbClr val="FFE8CB"/>
    <a:srgbClr val="68AE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789" autoAdjust="0"/>
  </p:normalViewPr>
  <p:slideViewPr>
    <p:cSldViewPr snapToGrid="0" showGuides="1">
      <p:cViewPr varScale="1">
        <p:scale>
          <a:sx n="68" d="100"/>
          <a:sy n="68" d="100"/>
        </p:scale>
        <p:origin x="798" y="66"/>
      </p:cViewPr>
      <p:guideLst>
        <p:guide orient="horz" pos="602"/>
        <p:guide pos="438"/>
        <p:guide pos="7246"/>
        <p:guide orient="horz" pos="38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4.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theme" Target="theme/theme1.xml"/><Relationship Id="rId16" Type="http://schemas.openxmlformats.org/officeDocument/2006/relationships/customXml" Target="../customXml/item2.xml"/><Relationship Id="rId6" Type="http://schemas.openxmlformats.org/officeDocument/2006/relationships/slide" Target="slides/slide3.xml"/><Relationship Id="rId11" Type="http://schemas.openxmlformats.org/officeDocument/2006/relationships/presProps" Target="presProps.xml"/><Relationship Id="rId1" Type="http://schemas.openxmlformats.org/officeDocument/2006/relationships/slideMaster" Target="slideMasters/slideMaster1.xml"/><Relationship Id="rId5" Type="http://schemas.openxmlformats.org/officeDocument/2006/relationships/slide" Target="slides/slide2.xml"/><Relationship Id="rId15" Type="http://schemas.openxmlformats.org/officeDocument/2006/relationships/customXml" Target="../customXml/item1.xml"/><Relationship Id="rId10" Type="http://schemas.openxmlformats.org/officeDocument/2006/relationships/slide" Target="slides/slide7.xml"/><Relationship Id="rId9" Type="http://schemas.openxmlformats.org/officeDocument/2006/relationships/slide" Target="slides/slide6.xml"/><Relationship Id="rId4" Type="http://schemas.openxmlformats.org/officeDocument/2006/relationships/notesMaster" Target="notesMasters/notesMaster1.xml"/><Relationship Id="rId14" Type="http://schemas.openxmlformats.org/officeDocument/2006/relationships/tags" Target="tags/tag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D3D897-D653-4E87-B3FC-7F91767C454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EF9725-8BE2-4180-AB15-955F822207C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highlight>
                  <a:srgbClr val="FFFF00"/>
                </a:highlight>
                <a:sym typeface="+mn-ea"/>
              </a:rPr>
              <a:t> 四大节水灌溉技术介绍</a:t>
            </a:r>
            <a:endParaRPr lang="zh-CN" altLang="en-US" dirty="0">
              <a:highlight>
                <a:srgbClr val="FFFF00"/>
              </a:highlight>
            </a:endParaRPr>
          </a:p>
          <a:p>
            <a:r>
              <a:rPr lang="en-US" altLang="zh-CN" dirty="0">
                <a:highlight>
                  <a:srgbClr val="FFFF00"/>
                </a:highlight>
                <a:sym typeface="+mn-ea"/>
              </a:rPr>
              <a:t>Introduction to Four Major Water-Saving Irrigation Technologies</a:t>
            </a:r>
            <a:endParaRPr lang="zh-CN" altLang="en-US" dirty="0">
              <a:highlight>
                <a:srgbClr val="FFFF00"/>
              </a:highlight>
            </a:endParaRPr>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4.</a:t>
            </a:r>
            <a:r>
              <a:rPr lang="zh-CN" altLang="en-US" dirty="0"/>
              <a:t>潮汐灌溉技术</a:t>
            </a:r>
            <a:endParaRPr lang="zh-CN" altLang="en-US" dirty="0"/>
          </a:p>
          <a:p>
            <a:r>
              <a:rPr lang="en-US" altLang="zh-CN" i="1" dirty="0">
                <a:solidFill>
                  <a:srgbClr val="5BAE3E"/>
                </a:solidFill>
                <a:latin typeface="Arial" panose="020B0604020202020204" pitchFamily="34" charset="0"/>
                <a:ea typeface="+mj-ea"/>
                <a:cs typeface="Arial" panose="020B0604020202020204" pitchFamily="34" charset="0"/>
                <a:sym typeface="Arial" panose="020B0604020202020204" pitchFamily="34" charset="0"/>
              </a:rPr>
              <a:t>PART </a:t>
            </a:r>
            <a:r>
              <a:rPr lang="en-US" altLang="zh-CN" dirty="0"/>
              <a:t>4.Tidal Irrigation Technology</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（一）什么是潮汐灌溉</a:t>
            </a:r>
            <a:endParaRPr lang="zh-CN" altLang="en-US" dirty="0"/>
          </a:p>
          <a:p>
            <a:r>
              <a:rPr lang="zh-CN" altLang="en-US" dirty="0"/>
              <a:t>潮汐灌溉是基于潮水涨落原理而设计的一种高效节水灌溉系统，是针对盆栽植物的营养液栽培和容器育苗所设计的底部给水灌溉方式，可有效提高水资源和营养液的利用效率。</a:t>
            </a:r>
            <a:endParaRPr lang="zh-CN" altLang="en-US" dirty="0"/>
          </a:p>
          <a:p>
            <a:r>
              <a:rPr lang="en-US" altLang="zh-CN" dirty="0"/>
              <a:t>4.1.What is Tidal Irrigation?</a:t>
            </a:r>
            <a:endParaRPr lang="en-US" altLang="zh-CN" dirty="0"/>
          </a:p>
          <a:p>
            <a:r>
              <a:rPr lang="en-US" altLang="zh-CN" dirty="0"/>
              <a:t>Tidal irrigation is a high-efficiency water-saving irrigation system that artificially simulates the ebb and flow of natural tides. </a:t>
            </a:r>
            <a:endParaRPr lang="en-US" altLang="zh-CN" dirty="0"/>
          </a:p>
          <a:p>
            <a:r>
              <a:rPr lang="en-US" altLang="zh-CN" dirty="0"/>
              <a:t>It uses a bottom-watering irrigation method tailored for nutrient-solution cultivation and container-based seedling production, </a:t>
            </a:r>
            <a:endParaRPr lang="en-US" altLang="zh-CN" dirty="0"/>
          </a:p>
          <a:p>
            <a:r>
              <a:rPr lang="en-US" altLang="zh-CN" dirty="0"/>
              <a:t>effectively improving the utilization efficiency of water and nutrient solutions.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（二）潮汐灌溉分类</a:t>
            </a:r>
            <a:endParaRPr lang="zh-CN" altLang="en-US" dirty="0"/>
          </a:p>
          <a:p>
            <a:r>
              <a:rPr lang="zh-CN" altLang="en-US" dirty="0"/>
              <a:t>常见的潮汐灌溉主要分为两类，即地面式和植床式。</a:t>
            </a:r>
            <a:endParaRPr lang="zh-CN" altLang="en-US" dirty="0"/>
          </a:p>
          <a:p>
            <a:r>
              <a:rPr lang="zh-CN" altLang="en-US" dirty="0"/>
              <a:t>1.地面式潮汐灌溉系统：在地表砌筑一个外形扁平如育苗托盘的蓄水池（即苗盘装水池），并在水池中设置若干出水孔和回水孔。</a:t>
            </a:r>
            <a:endParaRPr lang="zh-CN" altLang="en-US" dirty="0"/>
          </a:p>
          <a:p>
            <a:r>
              <a:rPr lang="zh-CN" altLang="en-US" dirty="0"/>
              <a:t>2.植床式潮汐灌溉系统：在苗床（指高出地面的栽培设施平台）上搭建出一层大面积的蓄水苗盘（即架设于苗床上、可蓄留营养液并实现潮汐灌溉的专用托盘），盘面预留出水孔和回水孔。</a:t>
            </a:r>
            <a:endParaRPr lang="zh-CN" altLang="en-US" dirty="0"/>
          </a:p>
          <a:p>
            <a:r>
              <a:rPr lang="en-US" altLang="zh-CN" dirty="0"/>
              <a:t>4.2.Classification of Tidal Irrigation</a:t>
            </a:r>
            <a:endParaRPr lang="en-US" altLang="zh-CN" dirty="0"/>
          </a:p>
          <a:p>
            <a:r>
              <a:rPr lang="en-US" altLang="zh-CN" dirty="0"/>
              <a:t>Common tidal irrigation systems are mainly divided into two categories: </a:t>
            </a:r>
            <a:endParaRPr lang="en-US" altLang="zh-CN" dirty="0"/>
          </a:p>
          <a:p>
            <a:r>
              <a:rPr lang="en-US" altLang="zh-CN" dirty="0"/>
              <a:t>ground-based type </a:t>
            </a:r>
            <a:r>
              <a:rPr lang="en-US" altLang="zh-CN" dirty="0" err="1"/>
              <a:t>type</a:t>
            </a:r>
            <a:r>
              <a:rPr lang="en-US" altLang="zh-CN" dirty="0"/>
              <a:t>.</a:t>
            </a:r>
            <a:endParaRPr lang="en-US" altLang="zh-CN" dirty="0"/>
          </a:p>
          <a:p>
            <a:r>
              <a:rPr lang="en-US" altLang="zh-CN" dirty="0"/>
              <a:t>and bench-based </a:t>
            </a:r>
            <a:endParaRPr lang="en-US" altLang="zh-CN" dirty="0"/>
          </a:p>
          <a:p>
            <a:r>
              <a:rPr lang="en-US" altLang="zh-CN" dirty="0"/>
              <a:t>4.2.1.Ground-based tidal irrigation system</a:t>
            </a:r>
            <a:endParaRPr lang="en-US" altLang="zh-CN" dirty="0"/>
          </a:p>
          <a:p>
            <a:r>
              <a:rPr lang="en-US" altLang="zh-CN" dirty="0"/>
              <a:t>A flat water-storage tank similar to a seedling tray is constructed on the ground. </a:t>
            </a:r>
            <a:endParaRPr lang="en-US" altLang="zh-CN" dirty="0"/>
          </a:p>
          <a:p>
            <a:r>
              <a:rPr lang="en-US" altLang="zh-CN" dirty="0"/>
              <a:t>Multiple water-outlet and return holes are prearranged inside the tank for water supply and drainage in tidal irrigation.</a:t>
            </a:r>
            <a:endParaRPr lang="en-US" altLang="zh-CN" dirty="0"/>
          </a:p>
          <a:p>
            <a:endParaRPr lang="en-US" altLang="zh-CN" dirty="0"/>
          </a:p>
          <a:p>
            <a:r>
              <a:rPr lang="en-US" altLang="zh-CN" dirty="0"/>
              <a:t>4.2.2. Bench-based tidal irrigation system</a:t>
            </a:r>
            <a:endParaRPr lang="en-US" altLang="zh-CN" dirty="0"/>
          </a:p>
          <a:p>
            <a:r>
              <a:rPr lang="en-US" altLang="zh-CN" dirty="0"/>
              <a:t>In this bench-based tidal irrigation system,  </a:t>
            </a:r>
            <a:endParaRPr lang="en-US" altLang="zh-CN" dirty="0"/>
          </a:p>
          <a:p>
            <a:r>
              <a:rPr lang="en-US" altLang="zh-CN" dirty="0"/>
              <a:t>large water-storing seedling trays are installed on seedling benches (elevated cultivation platforms). These trays are dedicated units designed to store nutrient solutions and enable tidal irrigation, </a:t>
            </a:r>
            <a:endParaRPr lang="en-US" altLang="zh-CN" dirty="0"/>
          </a:p>
          <a:p>
            <a:r>
              <a:rPr lang="en-US" altLang="zh-CN" dirty="0"/>
              <a:t>with pre-arranged water-outlet and return holes on the tray surface.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（三）潮汐灌溉技术实现路径</a:t>
            </a:r>
            <a:endParaRPr lang="zh-CN" altLang="en-US" dirty="0"/>
          </a:p>
          <a:p>
            <a:r>
              <a:rPr lang="zh-CN" altLang="en-US" dirty="0"/>
              <a:t>在应用时，灌溉水或配比好的营养液由出水孔漫出，使整个苗床中的水位缓慢上升并达到合适的液位高度，将栽培床淹没2-3</a:t>
            </a:r>
            <a:r>
              <a:rPr lang="en-US" altLang="zh-CN" dirty="0"/>
              <a:t>cm</a:t>
            </a:r>
            <a:r>
              <a:rPr lang="zh-CN" altLang="en-US" dirty="0"/>
              <a:t>的深度。在保持约10-15分钟后，营养液由毛细作用而上升至盆中介质的表面。此时打开回水口，将营养液排出退回营养液池，待另一栽培床需水时，再将营养液送出。 </a:t>
            </a:r>
            <a:endParaRPr lang="zh-CN" altLang="en-US" dirty="0"/>
          </a:p>
          <a:p>
            <a:r>
              <a:rPr lang="en-US" altLang="zh-CN" dirty="0"/>
              <a:t>4.3.Approaches for the Implementation of Tidal Irrigation Technology</a:t>
            </a:r>
            <a:endParaRPr lang="en-US" altLang="zh-CN" dirty="0"/>
          </a:p>
          <a:p>
            <a:endParaRPr lang="en-US" altLang="zh-CN" dirty="0"/>
          </a:p>
          <a:p>
            <a:r>
              <a:rPr lang="en-US" altLang="zh-CN" dirty="0"/>
              <a:t>During operation, </a:t>
            </a:r>
            <a:endParaRPr lang="en-US" altLang="zh-CN" dirty="0"/>
          </a:p>
          <a:p>
            <a:r>
              <a:rPr lang="en-US" altLang="zh-CN" dirty="0"/>
              <a:t>irrigation water or prepared nutrient solution overflows from the water outlet holes, slowly raising the water level inside the seedling bed to an appropriate height </a:t>
            </a:r>
            <a:endParaRPr lang="en-US" altLang="zh-CN" dirty="0"/>
          </a:p>
          <a:p>
            <a:endParaRPr lang="en-US" altLang="zh-CN" dirty="0"/>
          </a:p>
          <a:p>
            <a:r>
              <a:rPr lang="en-US" altLang="zh-CN" dirty="0"/>
              <a:t>and submerging the cultivation bed to a depth of 2 to 3 centimeters. </a:t>
            </a:r>
            <a:endParaRPr lang="en-US" altLang="zh-CN" dirty="0"/>
          </a:p>
          <a:p>
            <a:endParaRPr lang="en-US" altLang="zh-CN" dirty="0"/>
          </a:p>
          <a:p>
            <a:r>
              <a:rPr lang="en-US" altLang="zh-CN" dirty="0"/>
              <a:t>During a retention period of approximately 10–15 minutes, </a:t>
            </a:r>
            <a:endParaRPr lang="en-US" altLang="zh-CN" dirty="0"/>
          </a:p>
          <a:p>
            <a:r>
              <a:rPr lang="en-US" altLang="zh-CN" dirty="0"/>
              <a:t>the nutrient solution is drawn upward through the growing medium via capillary action, wetting the root zone. </a:t>
            </a:r>
            <a:endParaRPr lang="en-US" altLang="zh-CN" dirty="0"/>
          </a:p>
          <a:p>
            <a:endParaRPr lang="en-US" altLang="zh-CN" dirty="0"/>
          </a:p>
          <a:p>
            <a:r>
              <a:rPr lang="en-US" altLang="zh-CN" dirty="0"/>
              <a:t>Afterwards, </a:t>
            </a:r>
            <a:endParaRPr lang="en-US" altLang="zh-CN" dirty="0"/>
          </a:p>
          <a:p>
            <a:r>
              <a:rPr lang="en-US" altLang="zh-CN" dirty="0"/>
              <a:t>the backwater holes are opened to discharge the nutrient solution back into the nutrient solution tank. </a:t>
            </a:r>
            <a:endParaRPr lang="en-US" altLang="zh-CN" dirty="0"/>
          </a:p>
          <a:p>
            <a:endParaRPr lang="en-US" altLang="zh-CN" dirty="0"/>
          </a:p>
          <a:p>
            <a:r>
              <a:rPr lang="en-US" altLang="zh-CN" dirty="0"/>
              <a:t>The recycled solution can be delivered again when other cultivation beds require irrigation.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潮汐灌溉系统具有调整营养液</a:t>
            </a:r>
            <a:r>
              <a:rPr lang="en-US" altLang="zh-CN" dirty="0"/>
              <a:t>pH</a:t>
            </a:r>
            <a:r>
              <a:rPr lang="zh-CN" altLang="en-US" dirty="0"/>
              <a:t>值和各种养分浓度的设备。为避免营养液过度污浊，系统还增加了介质的过滤系统和消毒系统。植床潮汐灌溉系统都须使用架高的特制栽培床，所以相对应的设备费用也较高。</a:t>
            </a:r>
            <a:endParaRPr lang="zh-CN" altLang="en-US" dirty="0"/>
          </a:p>
          <a:p>
            <a:r>
              <a:rPr lang="en-US" altLang="zh-CN" dirty="0"/>
              <a:t>The tidal irrigation system is </a:t>
            </a:r>
            <a:endParaRPr lang="en-US" altLang="zh-CN" dirty="0"/>
          </a:p>
          <a:p>
            <a:endParaRPr lang="en-US" altLang="zh-CN" dirty="0"/>
          </a:p>
          <a:p>
            <a:r>
              <a:rPr lang="en-US" altLang="zh-CN" dirty="0"/>
              <a:t>equipped with devices to adjust the pH value </a:t>
            </a:r>
            <a:endParaRPr lang="en-US" altLang="zh-CN" dirty="0"/>
          </a:p>
          <a:p>
            <a:r>
              <a:rPr lang="en-US" altLang="zh-CN" dirty="0"/>
              <a:t>and nutrient concentrations of the nutrient solution. </a:t>
            </a:r>
            <a:endParaRPr lang="en-US" altLang="zh-CN" dirty="0"/>
          </a:p>
          <a:p>
            <a:endParaRPr lang="en-US" altLang="zh-CN" dirty="0"/>
          </a:p>
          <a:p>
            <a:r>
              <a:rPr lang="en-US" altLang="zh-CN" dirty="0"/>
              <a:t>To prevent excessive contamination of the solution, </a:t>
            </a:r>
            <a:endParaRPr lang="en-US" altLang="zh-CN" dirty="0"/>
          </a:p>
          <a:p>
            <a:r>
              <a:rPr lang="en-US" altLang="zh-CN" dirty="0"/>
              <a:t>the system is additionally fitted with media-filtration </a:t>
            </a:r>
            <a:endParaRPr lang="en-US" altLang="zh-CN" dirty="0"/>
          </a:p>
          <a:p>
            <a:r>
              <a:rPr lang="en-US" altLang="zh-CN" dirty="0"/>
              <a:t>and disinfection units. </a:t>
            </a:r>
            <a:endParaRPr lang="en-US" altLang="zh-CN" dirty="0"/>
          </a:p>
          <a:p>
            <a:endParaRPr lang="en-US" altLang="zh-CN" dirty="0"/>
          </a:p>
          <a:p>
            <a:r>
              <a:rPr lang="en-US" altLang="zh-CN" dirty="0"/>
              <a:t>Since bench-based tidal irrigation systems require specially elevated cultivation beds, </a:t>
            </a:r>
            <a:endParaRPr lang="en-US" altLang="zh-CN" dirty="0"/>
          </a:p>
          <a:p>
            <a:r>
              <a:rPr lang="en-US" altLang="zh-CN" dirty="0"/>
              <a:t>the corresponding equipment costs are relatively high.</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（四）潮汐灌溉应用注意事项</a:t>
            </a:r>
            <a:endParaRPr lang="zh-CN" altLang="en-US" dirty="0"/>
          </a:p>
          <a:p>
            <a:r>
              <a:rPr lang="zh-CN" altLang="en-US" dirty="0"/>
              <a:t>潮汐灌溉，需要时刻注意电导率和</a:t>
            </a:r>
            <a:r>
              <a:rPr lang="en-US" altLang="zh-CN" dirty="0"/>
              <a:t>pH</a:t>
            </a:r>
            <a:r>
              <a:rPr lang="zh-CN" altLang="en-US" dirty="0"/>
              <a:t>值，并注意消毒处理；在高温或低温季节，还要监测水温；还应当注意病虫害防治，加强通风管理；注意潮汐灌溉施工时的标准性。</a:t>
            </a:r>
            <a:endParaRPr lang="zh-CN" altLang="en-US" dirty="0"/>
          </a:p>
          <a:p>
            <a:r>
              <a:rPr lang="en-US" altLang="zh-CN" dirty="0"/>
              <a:t>4.4.Precautions for Tidal Irrigation Application</a:t>
            </a:r>
            <a:endParaRPr lang="en-US" altLang="zh-CN" dirty="0"/>
          </a:p>
          <a:p>
            <a:r>
              <a:rPr lang="en-US" altLang="zh-CN" dirty="0"/>
              <a:t>For tidal irrigation, </a:t>
            </a:r>
            <a:endParaRPr lang="en-US" altLang="zh-CN" dirty="0"/>
          </a:p>
          <a:p>
            <a:r>
              <a:rPr lang="en-US" altLang="zh-CN" dirty="0"/>
              <a:t>operators should constantly monitor the electrical conductivity (EC) value and pH value of the nutrient solution </a:t>
            </a:r>
            <a:endParaRPr lang="en-US" altLang="zh-CN" dirty="0"/>
          </a:p>
          <a:p>
            <a:r>
              <a:rPr lang="en-US" altLang="zh-CN" dirty="0"/>
              <a:t>and conduct regular disinfection treatments. </a:t>
            </a:r>
            <a:endParaRPr lang="en-US" altLang="zh-CN" dirty="0"/>
          </a:p>
          <a:p>
            <a:endParaRPr lang="en-US" altLang="zh-CN" dirty="0"/>
          </a:p>
          <a:p>
            <a:r>
              <a:rPr lang="en-US" altLang="zh-CN" dirty="0"/>
              <a:t>Water temperature also needs to be monitored during high-temperature and low-temperature seasons.</a:t>
            </a:r>
            <a:endParaRPr lang="en-US" altLang="zh-CN" dirty="0"/>
          </a:p>
          <a:p>
            <a:r>
              <a:rPr lang="en-US" altLang="zh-CN" dirty="0"/>
              <a:t> In addition, it is essential to </a:t>
            </a:r>
            <a:endParaRPr lang="en-US" altLang="zh-CN" dirty="0"/>
          </a:p>
          <a:p>
            <a:r>
              <a:rPr lang="en-US" altLang="zh-CN" dirty="0"/>
              <a:t>prevent diseases and pests and to maintain good ventilation within the facilities. </a:t>
            </a:r>
            <a:endParaRPr lang="en-US" altLang="zh-CN" dirty="0"/>
          </a:p>
          <a:p>
            <a:endParaRPr lang="en-US" altLang="zh-CN" dirty="0"/>
          </a:p>
          <a:p>
            <a:r>
              <a:rPr lang="en-US" altLang="zh-CN" dirty="0"/>
              <a:t>Standardized construction procedures should also be followed during the installation of tidal irrigation facilities.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7" name="组合 6"/>
          <p:cNvGrpSpPr/>
          <p:nvPr userDrawn="1"/>
        </p:nvGrpSpPr>
        <p:grpSpPr>
          <a:xfrm>
            <a:off x="-5079" y="-3810"/>
            <a:ext cx="2292783" cy="6861810"/>
            <a:chOff x="-5079" y="-3810"/>
            <a:chExt cx="2292783" cy="6861810"/>
          </a:xfrm>
        </p:grpSpPr>
        <p:pic>
          <p:nvPicPr>
            <p:cNvPr id="3" name="图片 2" descr="C:/Users/QX_HD/Desktop/图片格式转换 (1).png图片格式转换 (1)"/>
            <p:cNvPicPr>
              <a:picLocks noChangeAspect="1"/>
            </p:cNvPicPr>
            <p:nvPr userDrawn="1"/>
          </p:nvPicPr>
          <p:blipFill>
            <a:blip r:embed="rId2"/>
            <a:srcRect l="20307" r="20307"/>
            <a:stretch>
              <a:fillRect/>
            </a:stretch>
          </p:blipFill>
          <p:spPr>
            <a:xfrm>
              <a:off x="-4950" y="-3510"/>
              <a:ext cx="2292654" cy="6861510"/>
            </a:xfrm>
            <a:prstGeom prst="rect">
              <a:avLst/>
            </a:prstGeom>
          </p:spPr>
        </p:pic>
        <p:sp>
          <p:nvSpPr>
            <p:cNvPr id="4" name="矩形 3"/>
            <p:cNvSpPr/>
            <p:nvPr userDrawn="1"/>
          </p:nvSpPr>
          <p:spPr>
            <a:xfrm>
              <a:off x="-5079" y="-3810"/>
              <a:ext cx="2287703" cy="6858000"/>
            </a:xfrm>
            <a:prstGeom prst="rect">
              <a:avLst/>
            </a:prstGeom>
            <a:solidFill>
              <a:srgbClr val="5BAE3E">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5" name="矩形 4"/>
            <p:cNvSpPr/>
            <p:nvPr userDrawn="1"/>
          </p:nvSpPr>
          <p:spPr>
            <a:xfrm>
              <a:off x="682187" y="1082040"/>
              <a:ext cx="923330" cy="4693920"/>
            </a:xfrm>
            <a:prstGeom prst="rect">
              <a:avLst/>
            </a:prstGeom>
            <a:noFill/>
            <a:ln w="57150">
              <a:solidFill>
                <a:srgbClr val="DEB8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6" name="文本框 5"/>
            <p:cNvSpPr txBox="1"/>
            <p:nvPr userDrawn="1"/>
          </p:nvSpPr>
          <p:spPr>
            <a:xfrm>
              <a:off x="620632" y="1390731"/>
              <a:ext cx="984885" cy="4076538"/>
            </a:xfrm>
            <a:prstGeom prst="rect">
              <a:avLst/>
            </a:prstGeom>
            <a:noFill/>
          </p:spPr>
          <p:txBody>
            <a:bodyPr vert="eaVert" wrap="square" rtlCol="0">
              <a:spAutoFit/>
            </a:bodyPr>
            <a:lstStyle/>
            <a:p>
              <a:pPr algn="dist"/>
              <a:r>
                <a:rPr lang="en-US" altLang="zh-CN" sz="5200" b="1" dirty="0">
                  <a:solidFill>
                    <a:schemeClr val="bg1"/>
                  </a:solidFill>
                  <a:latin typeface="Arial" panose="020B0604020202020204" pitchFamily="34" charset="0"/>
                  <a:ea typeface="+mj-ea"/>
                  <a:cs typeface="Arial" panose="020B0604020202020204" pitchFamily="34" charset="0"/>
                  <a:sym typeface="Arial" panose="020B0604020202020204" pitchFamily="34" charset="0"/>
                </a:rPr>
                <a:t>CONTENTS</a:t>
              </a:r>
              <a:endParaRPr lang="zh-CN" altLang="en-US" sz="520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grpSp>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1"/>
          <p:cNvSpPr/>
          <p:nvPr userDrawn="1"/>
        </p:nvSpPr>
        <p:spPr>
          <a:xfrm>
            <a:off x="716280" y="0"/>
            <a:ext cx="3611880" cy="48768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6598920" y="5913120"/>
            <a:ext cx="3611880" cy="94488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flipH="1">
            <a:off x="0" y="2183130"/>
            <a:ext cx="12192000" cy="249174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5" name="图片 2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grpSp>
        <p:nvGrpSpPr>
          <p:cNvPr id="10" name="组合 9"/>
          <p:cNvGrpSpPr/>
          <p:nvPr userDrawn="1"/>
        </p:nvGrpSpPr>
        <p:grpSpPr>
          <a:xfrm>
            <a:off x="1098690" y="1547127"/>
            <a:ext cx="4083560" cy="2368148"/>
            <a:chOff x="1098690" y="1547127"/>
            <a:chExt cx="4083560" cy="2368148"/>
          </a:xfrm>
        </p:grpSpPr>
        <p:grpSp>
          <p:nvGrpSpPr>
            <p:cNvPr id="6" name="组合 5"/>
            <p:cNvGrpSpPr/>
            <p:nvPr/>
          </p:nvGrpSpPr>
          <p:grpSpPr>
            <a:xfrm>
              <a:off x="4198990" y="2393767"/>
              <a:ext cx="983260" cy="1521508"/>
              <a:chOff x="1432560" y="2630282"/>
              <a:chExt cx="853440" cy="1320624"/>
            </a:xfrm>
          </p:grpSpPr>
          <p:cxnSp>
            <p:nvCxnSpPr>
              <p:cNvPr id="8" name="直接连接符 7"/>
              <p:cNvCxnSpPr/>
              <p:nvPr/>
            </p:nvCxnSpPr>
            <p:spPr>
              <a:xfrm>
                <a:off x="2286000" y="2630282"/>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432560" y="3940976"/>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userDrawn="1"/>
          </p:nvPicPr>
          <p:blipFill>
            <a:blip r:embed="rId3"/>
            <a:srcRect l="11072"/>
            <a:stretch>
              <a:fillRect/>
            </a:stretch>
          </p:blipFill>
          <p:spPr>
            <a:xfrm>
              <a:off x="1098690" y="1547127"/>
              <a:ext cx="3976155" cy="2235600"/>
            </a:xfrm>
            <a:prstGeom prst="rect">
              <a:avLst/>
            </a:prstGeom>
          </p:spPr>
        </p:pic>
      </p:grpSp>
      <p:grpSp>
        <p:nvGrpSpPr>
          <p:cNvPr id="12" name="组合 11"/>
          <p:cNvGrpSpPr/>
          <p:nvPr userDrawn="1"/>
        </p:nvGrpSpPr>
        <p:grpSpPr>
          <a:xfrm>
            <a:off x="507329" y="3333888"/>
            <a:ext cx="2472560" cy="2079456"/>
            <a:chOff x="507329" y="3333888"/>
            <a:chExt cx="2472560" cy="2079456"/>
          </a:xfrm>
        </p:grpSpPr>
        <p:grpSp>
          <p:nvGrpSpPr>
            <p:cNvPr id="11" name="组合 10"/>
            <p:cNvGrpSpPr/>
            <p:nvPr/>
          </p:nvGrpSpPr>
          <p:grpSpPr>
            <a:xfrm rot="16200000" flipV="1">
              <a:off x="403151" y="4108359"/>
              <a:ext cx="632141" cy="423786"/>
              <a:chOff x="1432560" y="2623534"/>
              <a:chExt cx="853440" cy="1320624"/>
            </a:xfrm>
          </p:grpSpPr>
          <p:cxnSp>
            <p:nvCxnSpPr>
              <p:cNvPr id="13" name="直接连接符 12"/>
              <p:cNvCxnSpPr/>
              <p:nvPr/>
            </p:nvCxnSpPr>
            <p:spPr>
              <a:xfrm>
                <a:off x="2285999" y="2623534"/>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432560" y="3930930"/>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7" name="图片 6"/>
            <p:cNvPicPr>
              <a:picLocks noChangeAspect="1"/>
            </p:cNvPicPr>
            <p:nvPr userDrawn="1"/>
          </p:nvPicPr>
          <p:blipFill>
            <a:blip r:embed="rId4"/>
            <a:srcRect r="12452"/>
            <a:stretch>
              <a:fillRect/>
            </a:stretch>
          </p:blipFill>
          <p:spPr>
            <a:xfrm>
              <a:off x="607158" y="4103058"/>
              <a:ext cx="2372731" cy="1310286"/>
            </a:xfrm>
            <a:prstGeom prst="rect">
              <a:avLst/>
            </a:prstGeom>
          </p:spPr>
        </p:pic>
        <p:grpSp>
          <p:nvGrpSpPr>
            <p:cNvPr id="15" name="组合 14"/>
            <p:cNvGrpSpPr/>
            <p:nvPr userDrawn="1"/>
          </p:nvGrpSpPr>
          <p:grpSpPr>
            <a:xfrm>
              <a:off x="1280745" y="3333888"/>
              <a:ext cx="1538345" cy="1025562"/>
              <a:chOff x="2178006" y="5732219"/>
              <a:chExt cx="1219876" cy="813250"/>
            </a:xfrm>
          </p:grpSpPr>
          <p:cxnSp>
            <p:nvCxnSpPr>
              <p:cNvPr id="16" name="直接连接符 15"/>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16" presetClass="entr" presetSubtype="42"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outHorizontal)">
                                      <p:cBhvr>
                                        <p:cTn id="12" dur="500"/>
                                        <p:tgtEl>
                                          <p:spTgt spid="4"/>
                                        </p:tgtEl>
                                      </p:cBhvr>
                                    </p:animEffect>
                                  </p:childTnLst>
                                </p:cTn>
                              </p:par>
                              <p:par>
                                <p:cTn id="13" presetID="22" presetClass="entr" presetSubtype="1"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par>
                                <p:cTn id="16" presetID="22" presetClass="entr" presetSubtype="4"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矩形 7"/>
          <p:cNvSpPr/>
          <p:nvPr userDrawn="1"/>
        </p:nvSpPr>
        <p:spPr>
          <a:xfrm>
            <a:off x="348635" y="-9671"/>
            <a:ext cx="3611880" cy="20739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1E53A5-470F-4464-9552-506006F3BF8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CB4AF2-41F1-4F13-8488-B9644486515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image" Target="../media/image5.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image" Target="../media/image6.png"/><Relationship Id="rId2" Type="http://schemas.microsoft.com/office/2007/relationships/media" Target="../media/media1.mp3"/><Relationship Id="rId1" Type="http://schemas.openxmlformats.org/officeDocument/2006/relationships/audio" Target="../media/media1.mp3"/></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4.xml"/><Relationship Id="rId4" Type="http://schemas.openxmlformats.org/officeDocument/2006/relationships/image" Target="../media/image6.png"/><Relationship Id="rId3" Type="http://schemas.microsoft.com/office/2007/relationships/media" Target="../media/media2.mp3"/><Relationship Id="rId2" Type="http://schemas.openxmlformats.org/officeDocument/2006/relationships/audio" Target="../media/media2.mp3"/><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4.xml"/><Relationship Id="rId4" Type="http://schemas.openxmlformats.org/officeDocument/2006/relationships/image" Target="../media/image6.png"/><Relationship Id="rId3" Type="http://schemas.microsoft.com/office/2007/relationships/media" Target="../media/media3.mp3"/><Relationship Id="rId2" Type="http://schemas.openxmlformats.org/officeDocument/2006/relationships/audio" Target="../media/media3.mp3"/><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9" Type="http://schemas.openxmlformats.org/officeDocument/2006/relationships/tags" Target="../tags/tag6.xml"/><Relationship Id="rId8" Type="http://schemas.microsoft.com/office/2007/relationships/media" Target="../media/media4.mp3"/><Relationship Id="rId7" Type="http://schemas.openxmlformats.org/officeDocument/2006/relationships/audio" Target="../media/media4.mp3"/><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image" Target="../media/image9.png"/><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5.xml"/><Relationship Id="rId11" Type="http://schemas.openxmlformats.org/officeDocument/2006/relationships/slideLayout" Target="../slideLayouts/slideLayout4.xml"/><Relationship Id="rId10" Type="http://schemas.openxmlformats.org/officeDocument/2006/relationships/image" Target="../media/image6.png"/><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4.xml"/><Relationship Id="rId4" Type="http://schemas.openxmlformats.org/officeDocument/2006/relationships/image" Target="../media/image6.png"/><Relationship Id="rId3" Type="http://schemas.microsoft.com/office/2007/relationships/media" Target="../media/media5.mp3"/><Relationship Id="rId2" Type="http://schemas.openxmlformats.org/officeDocument/2006/relationships/audio" Target="../media/media5.mp3"/><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4.xml"/><Relationship Id="rId4" Type="http://schemas.openxmlformats.org/officeDocument/2006/relationships/image" Target="../media/image6.png"/><Relationship Id="rId3" Type="http://schemas.microsoft.com/office/2007/relationships/media" Target="../media/media6.mp3"/><Relationship Id="rId2" Type="http://schemas.openxmlformats.org/officeDocument/2006/relationships/audio" Target="../media/media6.mp3"/><Relationship Id="rId1"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pic>
        <p:nvPicPr>
          <p:cNvPr id="2" name="图片 1"/>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199255" y="2393950"/>
            <a:ext cx="982980" cy="1521460"/>
            <a:chOff x="1432560" y="2630282"/>
            <a:chExt cx="853440" cy="1320624"/>
          </a:xfrm>
        </p:grpSpPr>
        <p:cxnSp>
          <p:nvCxnSpPr>
            <p:cNvPr id="14" name="直接连接符 13"/>
            <p:cNvCxnSpPr/>
            <p:nvPr/>
          </p:nvCxnSpPr>
          <p:spPr>
            <a:xfrm>
              <a:off x="2286000" y="2630282"/>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432560" y="3940976"/>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p:nvSpPr>
        <p:spPr>
          <a:xfrm>
            <a:off x="2514437" y="1010906"/>
            <a:ext cx="2699712" cy="583565"/>
          </a:xfrm>
          <a:prstGeom prst="rect">
            <a:avLst/>
          </a:prstGeom>
          <a:noFill/>
        </p:spPr>
        <p:txBody>
          <a:bodyPr vert="horz" wrap="square" rtlCol="0">
            <a:spAutoFit/>
          </a:bodyPr>
          <a:lstStyle/>
          <a:p>
            <a:pPr algn="r"/>
            <a:r>
              <a:rPr lang="en-US" altLang="zh-CN" sz="3200" i="1" dirty="0">
                <a:solidFill>
                  <a:srgbClr val="5BAE3E"/>
                </a:solidFill>
                <a:latin typeface="Arial" panose="020B0604020202020204" pitchFamily="34" charset="0"/>
                <a:ea typeface="+mj-ea"/>
                <a:cs typeface="Arial" panose="020B0604020202020204" pitchFamily="34" charset="0"/>
                <a:sym typeface="Arial" panose="020B0604020202020204" pitchFamily="34" charset="0"/>
              </a:rPr>
              <a:t>PART.04</a:t>
            </a:r>
            <a:endParaRPr lang="zh-CN" altLang="en-US" sz="3200" i="1" dirty="0">
              <a:solidFill>
                <a:srgbClr val="5BAE3E"/>
              </a:solidFill>
              <a:latin typeface="Arial" panose="020B0604020202020204" pitchFamily="34" charset="0"/>
              <a:ea typeface="+mj-ea"/>
              <a:cs typeface="Arial" panose="020B0604020202020204" pitchFamily="34" charset="0"/>
              <a:sym typeface="Arial" panose="020B0604020202020204" pitchFamily="34" charset="0"/>
            </a:endParaRPr>
          </a:p>
        </p:txBody>
      </p:sp>
      <p:grpSp>
        <p:nvGrpSpPr>
          <p:cNvPr id="121" name="组合 120"/>
          <p:cNvGrpSpPr/>
          <p:nvPr/>
        </p:nvGrpSpPr>
        <p:grpSpPr>
          <a:xfrm rot="16200000" flipV="1">
            <a:off x="403225" y="4108450"/>
            <a:ext cx="631825" cy="423545"/>
            <a:chOff x="1432560" y="2623534"/>
            <a:chExt cx="853440" cy="1320624"/>
          </a:xfrm>
        </p:grpSpPr>
        <p:cxnSp>
          <p:nvCxnSpPr>
            <p:cNvPr id="122" name="直接连接符 121"/>
            <p:cNvCxnSpPr/>
            <p:nvPr/>
          </p:nvCxnSpPr>
          <p:spPr>
            <a:xfrm>
              <a:off x="2285999" y="2623534"/>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1432560" y="3930930"/>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a:off x="1280745" y="3333888"/>
            <a:ext cx="1538345" cy="1025562"/>
            <a:chOff x="2178006" y="5732219"/>
            <a:chExt cx="1219876" cy="813250"/>
          </a:xfrm>
        </p:grpSpPr>
        <p:cxnSp>
          <p:nvCxnSpPr>
            <p:cNvPr id="109" name="直接连接符 108"/>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5625510" y="3125153"/>
            <a:ext cx="6489875" cy="607695"/>
          </a:xfrm>
          <a:prstGeom prst="rect">
            <a:avLst/>
          </a:prstGeom>
          <a:noFill/>
        </p:spPr>
        <p:txBody>
          <a:bodyPr wrap="square" rtlCol="0">
            <a:spAutoFit/>
          </a:bodyPr>
          <a:lstStyle/>
          <a:p>
            <a:pPr lvl="0" defTabSz="685800">
              <a:lnSpc>
                <a:spcPct val="120000"/>
              </a:lnSpc>
              <a:defRPr/>
            </a:pPr>
            <a:r>
              <a:rPr lang="en-US" altLang="zh-CN" sz="2800" b="1" dirty="0">
                <a:solidFill>
                  <a:srgbClr val="FFFFFF"/>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Tidal Irrigation Technology</a:t>
            </a:r>
            <a:endParaRPr lang="en-US" altLang="zh-CN" sz="2800" b="1" dirty="0">
              <a:solidFill>
                <a:srgbClr val="FFFFFF"/>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2" name="2">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848485" y="6182277"/>
            <a:ext cx="609601" cy="67572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127"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0097" y="1223681"/>
            <a:ext cx="7075623" cy="1136208"/>
          </a:xfrm>
          <a:prstGeom prst="rect">
            <a:avLst/>
          </a:prstGeom>
          <a:noFill/>
        </p:spPr>
        <p:txBody>
          <a:bodyPr wrap="square" rtlCol="0">
            <a:spAutoFit/>
          </a:bodyPr>
          <a:lstStyle/>
          <a:p>
            <a:pPr marL="285750" indent="-285750">
              <a:lnSpc>
                <a:spcPct val="13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Arial" panose="020B0604020202020204" pitchFamily="34" charset="0"/>
              </a:rPr>
              <a:t>Concept</a:t>
            </a:r>
            <a:endParaRPr lang="en-US" altLang="zh-CN" b="1" dirty="0">
              <a:solidFill>
                <a:srgbClr val="5BAE3E"/>
              </a:solidFill>
              <a:latin typeface="Arial" panose="020B0604020202020204" pitchFamily="34" charset="0"/>
              <a:cs typeface="Arial" panose="020B0604020202020204" pitchFamily="34" charset="0"/>
              <a:sym typeface="Arial" panose="020B0604020202020204" pitchFamily="34" charset="0"/>
            </a:endParaRPr>
          </a:p>
          <a:p>
            <a:pPr marL="609600" lvl="1" indent="-285750" algn="l">
              <a:lnSpc>
                <a:spcPct val="13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Arial" panose="020B0604020202020204" pitchFamily="34" charset="0"/>
              </a:rPr>
              <a:t>A high-efficiency, water-saving irrigation system</a:t>
            </a:r>
            <a:r>
              <a:rPr lang="en-US" altLang="zh-CN" sz="1600" dirty="0">
                <a:latin typeface="Arial" panose="020B0604020202020204" pitchFamily="34" charset="0"/>
                <a:cs typeface="Arial" panose="020B0604020202020204" pitchFamily="34" charset="0"/>
                <a:sym typeface="Arial" panose="020B0604020202020204" pitchFamily="34" charset="0"/>
              </a:rPr>
              <a:t> that artificially simulates the ebb and flow of natural tides.</a:t>
            </a:r>
            <a:endParaRPr lang="en-US" altLang="zh-CN" sz="1600" dirty="0">
              <a:latin typeface="Arial" panose="020B0604020202020204" pitchFamily="34" charset="0"/>
              <a:cs typeface="Arial" panose="020B0604020202020204" pitchFamily="34" charset="0"/>
              <a:sym typeface="Arial" panose="020B0604020202020204" pitchFamily="34" charset="0"/>
            </a:endParaRPr>
          </a:p>
        </p:txBody>
      </p:sp>
      <p:sp>
        <p:nvSpPr>
          <p:cNvPr id="2" name="矩形 1"/>
          <p:cNvSpPr/>
          <p:nvPr/>
        </p:nvSpPr>
        <p:spPr>
          <a:xfrm>
            <a:off x="0" y="4785360"/>
            <a:ext cx="12192000" cy="207264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90097" y="2450387"/>
            <a:ext cx="6881770" cy="1136208"/>
          </a:xfrm>
          <a:prstGeom prst="rect">
            <a:avLst/>
          </a:prstGeom>
          <a:noFill/>
        </p:spPr>
        <p:txBody>
          <a:bodyPr wrap="square" rtlCol="0">
            <a:spAutoFit/>
          </a:bodyPr>
          <a:lstStyle/>
          <a:p>
            <a:pPr marL="285750" lvl="0" indent="-285750" algn="l">
              <a:lnSpc>
                <a:spcPct val="13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Core Method</a:t>
            </a:r>
            <a:endParaRPr lang="en-US" altLang="zh-CN" b="1" dirty="0">
              <a:solidFill>
                <a:srgbClr val="5BAE3E"/>
              </a:solidFill>
              <a:latin typeface="Arial" panose="020B0604020202020204" pitchFamily="34" charset="0"/>
              <a:cs typeface="Arial" panose="020B0604020202020204" pitchFamily="34" charset="0"/>
              <a:sym typeface="+mn-ea"/>
            </a:endParaRPr>
          </a:p>
          <a:p>
            <a:pPr marL="609600" lvl="1" indent="-285750" algn="l" fontAlgn="auto">
              <a:lnSpc>
                <a:spcPct val="130000"/>
              </a:lnSpc>
              <a:spcBef>
                <a:spcPts val="200"/>
              </a:spcBef>
              <a:spcAft>
                <a:spcPts val="200"/>
              </a:spcAft>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Uses a bottom-watering irrigation method </a:t>
            </a:r>
            <a:r>
              <a:rPr lang="en-US" altLang="zh-CN" sz="1600" dirty="0">
                <a:latin typeface="Arial" panose="020B0604020202020204" pitchFamily="34" charset="0"/>
                <a:cs typeface="Arial" panose="020B0604020202020204" pitchFamily="34" charset="0"/>
                <a:sym typeface="+mn-ea"/>
              </a:rPr>
              <a:t>tailored for</a:t>
            </a:r>
            <a:r>
              <a:rPr lang="en-US" altLang="zh-CN" sz="1600" b="1" dirty="0">
                <a:latin typeface="Arial" panose="020B0604020202020204" pitchFamily="34" charset="0"/>
                <a:cs typeface="Arial" panose="020B0604020202020204" pitchFamily="34" charset="0"/>
                <a:sym typeface="+mn-ea"/>
              </a:rPr>
              <a:t> nutrient-solution cultivation </a:t>
            </a:r>
            <a:r>
              <a:rPr lang="en-US" altLang="zh-CN" sz="1600" dirty="0">
                <a:latin typeface="Arial" panose="020B0604020202020204" pitchFamily="34" charset="0"/>
                <a:cs typeface="Arial" panose="020B0604020202020204" pitchFamily="34" charset="0"/>
                <a:sym typeface="+mn-ea"/>
              </a:rPr>
              <a:t>and </a:t>
            </a:r>
            <a:r>
              <a:rPr lang="en-US" altLang="zh-CN" sz="1600" b="1" dirty="0">
                <a:latin typeface="Arial" panose="020B0604020202020204" pitchFamily="34" charset="0"/>
                <a:cs typeface="Arial" panose="020B0604020202020204" pitchFamily="34" charset="0"/>
                <a:sym typeface="+mn-ea"/>
              </a:rPr>
              <a:t>container-based seedling production.</a:t>
            </a:r>
            <a:endParaRPr lang="en-US" altLang="zh-CN" sz="1600" b="1" dirty="0">
              <a:latin typeface="Arial" panose="020B0604020202020204" pitchFamily="34" charset="0"/>
              <a:cs typeface="Arial" panose="020B0604020202020204" pitchFamily="34" charset="0"/>
              <a:sym typeface="+mn-ea"/>
            </a:endParaRPr>
          </a:p>
        </p:txBody>
      </p:sp>
      <p:sp>
        <p:nvSpPr>
          <p:cNvPr id="6" name="文本框 5"/>
          <p:cNvSpPr txBox="1"/>
          <p:nvPr/>
        </p:nvSpPr>
        <p:spPr>
          <a:xfrm>
            <a:off x="572752" y="441757"/>
            <a:ext cx="8470690" cy="583565"/>
          </a:xfrm>
          <a:prstGeom prst="rect">
            <a:avLst/>
          </a:prstGeom>
          <a:noFill/>
        </p:spPr>
        <p:txBody>
          <a:bodyPr wrap="square" rtlCol="0">
            <a:spAutoFit/>
          </a:bodyPr>
          <a:lstStyle/>
          <a:p>
            <a:r>
              <a:rPr lang="en-US" altLang="zh-CN" sz="3200" b="1" noProof="0" dirty="0">
                <a:ln>
                  <a:noFill/>
                </a:ln>
                <a:solidFill>
                  <a:srgbClr val="5BAE3E"/>
                </a:solidFill>
                <a:effectLst/>
                <a:uLnTx/>
                <a:uFillTx/>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What is Tidal Irrigation?</a:t>
            </a:r>
            <a:endParaRPr lang="en-US" altLang="zh-CN" sz="3200" b="1" noProof="0" dirty="0">
              <a:ln>
                <a:noFill/>
              </a:ln>
              <a:solidFill>
                <a:srgbClr val="5BAE3E"/>
              </a:solidFill>
              <a:effectLst/>
              <a:uLnTx/>
              <a:uFillTx/>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9" name="文本框 8"/>
          <p:cNvSpPr txBox="1"/>
          <p:nvPr/>
        </p:nvSpPr>
        <p:spPr>
          <a:xfrm>
            <a:off x="590097" y="3677093"/>
            <a:ext cx="7845243" cy="790473"/>
          </a:xfrm>
          <a:prstGeom prst="rect">
            <a:avLst/>
          </a:prstGeom>
          <a:noFill/>
        </p:spPr>
        <p:txBody>
          <a:bodyPr wrap="square" rtlCol="0">
            <a:spAutoFit/>
          </a:bodyPr>
          <a:lstStyle/>
          <a:p>
            <a:pPr marL="285750" lvl="0" indent="-285750" algn="l">
              <a:lnSpc>
                <a:spcPct val="13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Key Outcome</a:t>
            </a:r>
            <a:endParaRPr lang="en-US" altLang="zh-CN" b="1" dirty="0">
              <a:solidFill>
                <a:srgbClr val="5BAE3E"/>
              </a:solidFill>
              <a:latin typeface="Arial" panose="020B0604020202020204" pitchFamily="34" charset="0"/>
              <a:cs typeface="Arial" panose="020B0604020202020204" pitchFamily="34" charset="0"/>
              <a:sym typeface="+mn-ea"/>
            </a:endParaRPr>
          </a:p>
          <a:p>
            <a:pPr marL="609600" lvl="1" indent="-285750" algn="l" fontAlgn="auto">
              <a:lnSpc>
                <a:spcPct val="130000"/>
              </a:lnSpc>
              <a:spcBef>
                <a:spcPts val="200"/>
              </a:spcBef>
              <a:spcAft>
                <a:spcPts val="200"/>
              </a:spcAft>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Effectively</a:t>
            </a:r>
            <a:r>
              <a:rPr lang="en-US" altLang="zh-CN" sz="1600" b="1" dirty="0">
                <a:latin typeface="Arial" panose="020B0604020202020204" pitchFamily="34" charset="0"/>
                <a:cs typeface="Arial" panose="020B0604020202020204" pitchFamily="34" charset="0"/>
                <a:sym typeface="+mn-ea"/>
              </a:rPr>
              <a:t> improves the utilization efficiency</a:t>
            </a:r>
            <a:r>
              <a:rPr lang="en-US" altLang="zh-CN" sz="1600" dirty="0">
                <a:latin typeface="Arial" panose="020B0604020202020204" pitchFamily="34" charset="0"/>
                <a:cs typeface="Arial" panose="020B0604020202020204" pitchFamily="34" charset="0"/>
                <a:sym typeface="+mn-ea"/>
              </a:rPr>
              <a:t> of water and nutrient solutions.</a:t>
            </a:r>
            <a:endParaRPr lang="en-US" altLang="zh-CN" sz="1600" dirty="0">
              <a:latin typeface="Arial" panose="020B0604020202020204" pitchFamily="34" charset="0"/>
              <a:cs typeface="Arial" panose="020B0604020202020204" pitchFamily="34" charset="0"/>
              <a:sym typeface="+mn-ea"/>
            </a:endParaRPr>
          </a:p>
        </p:txBody>
      </p:sp>
      <p:pic>
        <p:nvPicPr>
          <p:cNvPr id="16" name="图片 15"/>
          <p:cNvPicPr>
            <a:picLocks noChangeAspect="1"/>
          </p:cNvPicPr>
          <p:nvPr/>
        </p:nvPicPr>
        <p:blipFill>
          <a:blip r:embed="rId1"/>
          <a:srcRect/>
          <a:stretch>
            <a:fillRect/>
          </a:stretch>
        </p:blipFill>
        <p:spPr>
          <a:xfrm>
            <a:off x="8104704" y="1110343"/>
            <a:ext cx="3391971" cy="3391971"/>
          </a:xfrm>
          <a:prstGeom prst="ellipse">
            <a:avLst/>
          </a:prstGeom>
          <a:effectLst/>
        </p:spPr>
      </p:pic>
      <p:pic>
        <p:nvPicPr>
          <p:cNvPr id="7" name="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062038" y="59309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5" grpId="0"/>
      <p:bldP spid="2" grpId="0" animBg="1"/>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201116"/>
            <a:ext cx="12192000" cy="17640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95054" y="430606"/>
            <a:ext cx="8470690" cy="583565"/>
          </a:xfrm>
          <a:prstGeom prst="rect">
            <a:avLst/>
          </a:prstGeom>
          <a:noFill/>
        </p:spPr>
        <p:txBody>
          <a:bodyPr wrap="square" rtlCol="0">
            <a:spAutoFit/>
          </a:bodyPr>
          <a:lstStyle/>
          <a:p>
            <a:r>
              <a:rPr lang="en-US" altLang="zh-CN" sz="3200" b="1" noProof="0" dirty="0">
                <a:ln>
                  <a:noFill/>
                </a:ln>
                <a:solidFill>
                  <a:srgbClr val="5BAE3E"/>
                </a:solidFill>
                <a:effectLst/>
                <a:uLnTx/>
                <a:uFillTx/>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Classification of Tidal Irrigation</a:t>
            </a:r>
            <a:endParaRPr lang="en-US" altLang="zh-CN" sz="3200" b="1" noProof="0" dirty="0">
              <a:ln>
                <a:noFill/>
              </a:ln>
              <a:solidFill>
                <a:srgbClr val="5BAE3E"/>
              </a:solidFill>
              <a:effectLst/>
              <a:uLnTx/>
              <a:uFillTx/>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2" name="文本框 1"/>
          <p:cNvSpPr txBox="1"/>
          <p:nvPr/>
        </p:nvSpPr>
        <p:spPr>
          <a:xfrm>
            <a:off x="611104" y="1969486"/>
            <a:ext cx="5041860" cy="379078"/>
          </a:xfrm>
          <a:prstGeom prst="rect">
            <a:avLst/>
          </a:prstGeom>
          <a:noFill/>
        </p:spPr>
        <p:txBody>
          <a:bodyPr wrap="square" rtlCol="0" anchor="t">
            <a:spAutoFit/>
          </a:bodyPr>
          <a:lstStyle/>
          <a:p>
            <a:pPr marL="179705" lvl="1" indent="-179705" fontAlgn="auto">
              <a:lnSpc>
                <a:spcPct val="130000"/>
              </a:lnSpc>
              <a:spcBef>
                <a:spcPts val="0"/>
              </a:spcBef>
              <a:spcAft>
                <a:spcPts val="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Arial" panose="020B0604020202020204" pitchFamily="34" charset="0"/>
              </a:rPr>
              <a:t>Ground-based tidal irrigation system.</a:t>
            </a:r>
            <a:endParaRPr lang="en-US" altLang="zh-CN" sz="16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4" name="文本框 3"/>
          <p:cNvSpPr txBox="1"/>
          <p:nvPr/>
        </p:nvSpPr>
        <p:spPr>
          <a:xfrm>
            <a:off x="611104" y="2354481"/>
            <a:ext cx="5224212" cy="379078"/>
          </a:xfrm>
          <a:prstGeom prst="rect">
            <a:avLst/>
          </a:prstGeom>
          <a:noFill/>
        </p:spPr>
        <p:txBody>
          <a:bodyPr wrap="square" rtlCol="0" anchor="t">
            <a:spAutoFit/>
          </a:bodyPr>
          <a:lstStyle/>
          <a:p>
            <a:pPr marL="179705" lvl="1" indent="-179705" fontAlgn="auto">
              <a:lnSpc>
                <a:spcPct val="130000"/>
              </a:lnSpc>
              <a:spcBef>
                <a:spcPts val="0"/>
              </a:spcBef>
              <a:spcAft>
                <a:spcPts val="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Arial" panose="020B0604020202020204" pitchFamily="34" charset="0"/>
              </a:rPr>
              <a:t>Bench-based tidal irrigation system.</a:t>
            </a:r>
            <a:endParaRPr lang="en-US" altLang="zh-CN" sz="16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文本框 5"/>
          <p:cNvSpPr txBox="1"/>
          <p:nvPr/>
        </p:nvSpPr>
        <p:spPr>
          <a:xfrm>
            <a:off x="593090" y="3096895"/>
            <a:ext cx="10881360" cy="1115695"/>
          </a:xfrm>
          <a:prstGeom prst="rect">
            <a:avLst/>
          </a:prstGeom>
          <a:noFill/>
        </p:spPr>
        <p:txBody>
          <a:bodyPr wrap="square" rtlCol="0">
            <a:spAutoFit/>
          </a:bodyPr>
          <a:lstStyle/>
          <a:p>
            <a:pPr marL="285750" indent="-28575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Arial" panose="020B0604020202020204" pitchFamily="34" charset="0"/>
              </a:rPr>
              <a:t>Ground-Based Tidal Irrigation System</a:t>
            </a:r>
            <a:endParaRPr lang="en-US" altLang="zh-CN" b="1" dirty="0">
              <a:solidFill>
                <a:srgbClr val="5BAE3E"/>
              </a:solidFill>
              <a:latin typeface="Arial" panose="020B0604020202020204" pitchFamily="34" charset="0"/>
              <a:cs typeface="Arial" panose="020B0604020202020204" pitchFamily="34" charset="0"/>
              <a:sym typeface="Arial" panose="020B0604020202020204" pitchFamily="34" charset="0"/>
            </a:endParaRPr>
          </a:p>
          <a:p>
            <a:pPr marL="609600" lvl="1" indent="-285750" algn="l">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Arial" panose="020B0604020202020204" pitchFamily="34" charset="0"/>
              </a:rPr>
              <a:t>A flat water-storage tank</a:t>
            </a:r>
            <a:r>
              <a:rPr lang="en-US" altLang="zh-CN" sz="1600" dirty="0">
                <a:latin typeface="Arial" panose="020B0604020202020204" pitchFamily="34" charset="0"/>
                <a:cs typeface="Arial" panose="020B0604020202020204" pitchFamily="34" charset="0"/>
                <a:sym typeface="Arial" panose="020B0604020202020204" pitchFamily="34" charset="0"/>
              </a:rPr>
              <a:t> similar to a seedling tray is </a:t>
            </a:r>
            <a:r>
              <a:rPr lang="en-US" altLang="zh-CN" sz="1600" b="1" dirty="0">
                <a:latin typeface="Arial" panose="020B0604020202020204" pitchFamily="34" charset="0"/>
                <a:cs typeface="Arial" panose="020B0604020202020204" pitchFamily="34" charset="0"/>
                <a:sym typeface="Arial" panose="020B0604020202020204" pitchFamily="34" charset="0"/>
              </a:rPr>
              <a:t>constructed on the ground.</a:t>
            </a:r>
            <a:endParaRPr lang="en-US" altLang="zh-CN" sz="1600" b="1" dirty="0">
              <a:latin typeface="Arial" panose="020B0604020202020204" pitchFamily="34" charset="0"/>
              <a:cs typeface="Arial" panose="020B0604020202020204" pitchFamily="34" charset="0"/>
              <a:sym typeface="Arial" panose="020B0604020202020204" pitchFamily="34" charset="0"/>
            </a:endParaRPr>
          </a:p>
          <a:p>
            <a:pPr marL="609600" lvl="1" indent="-285750" algn="l">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Arial" panose="020B0604020202020204" pitchFamily="34" charset="0"/>
              </a:rPr>
              <a:t>Multiple water-outlet and return holes</a:t>
            </a:r>
            <a:r>
              <a:rPr lang="en-US" altLang="zh-CN" sz="1600" dirty="0">
                <a:latin typeface="Arial" panose="020B0604020202020204" pitchFamily="34" charset="0"/>
                <a:cs typeface="Arial" panose="020B0604020202020204" pitchFamily="34" charset="0"/>
                <a:sym typeface="Arial" panose="020B0604020202020204" pitchFamily="34" charset="0"/>
              </a:rPr>
              <a:t> are prearranged inside the tank </a:t>
            </a:r>
            <a:r>
              <a:rPr lang="en-US" altLang="zh-CN" sz="1600" dirty="0">
                <a:solidFill>
                  <a:schemeClr val="tx1"/>
                </a:solidFill>
                <a:latin typeface="Arial" panose="020B0604020202020204" pitchFamily="34" charset="0"/>
                <a:cs typeface="Arial" panose="020B0604020202020204" pitchFamily="34" charset="0"/>
                <a:sym typeface="Arial" panose="020B0604020202020204" pitchFamily="34" charset="0"/>
              </a:rPr>
              <a:t>➜ for water supply and drainage.</a:t>
            </a:r>
            <a:endParaRPr lang="en-US" altLang="zh-CN" sz="1600" dirty="0">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7" name="文本框 6"/>
          <p:cNvSpPr txBox="1"/>
          <p:nvPr/>
        </p:nvSpPr>
        <p:spPr>
          <a:xfrm>
            <a:off x="593090" y="4407535"/>
            <a:ext cx="10880725" cy="1437830"/>
          </a:xfrm>
          <a:prstGeom prst="rect">
            <a:avLst/>
          </a:prstGeom>
          <a:noFill/>
        </p:spPr>
        <p:txBody>
          <a:bodyPr wrap="square" rtlCol="0">
            <a:spAutoFit/>
          </a:bodyPr>
          <a:lstStyle/>
          <a:p>
            <a:pPr marL="285750" indent="-28575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Arial" panose="020B0604020202020204" pitchFamily="34" charset="0"/>
              </a:rPr>
              <a:t>Bench-Based Tidal Irrigation System</a:t>
            </a:r>
            <a:endParaRPr lang="en-US" altLang="zh-CN" b="1" dirty="0">
              <a:solidFill>
                <a:srgbClr val="5BAE3E"/>
              </a:solidFill>
              <a:latin typeface="Arial" panose="020B0604020202020204" pitchFamily="34" charset="0"/>
              <a:cs typeface="Arial" panose="020B0604020202020204" pitchFamily="34" charset="0"/>
              <a:sym typeface="Arial" panose="020B0604020202020204" pitchFamily="34" charset="0"/>
            </a:endParaRPr>
          </a:p>
          <a:p>
            <a:pPr marL="609600" lvl="1" indent="-285750" algn="l">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Arial" panose="020B0604020202020204" pitchFamily="34" charset="0"/>
              </a:rPr>
              <a:t>Large water-storing seedling trays</a:t>
            </a:r>
            <a:r>
              <a:rPr lang="en-US" altLang="zh-CN" sz="1600" dirty="0">
                <a:latin typeface="Arial" panose="020B0604020202020204" pitchFamily="34" charset="0"/>
                <a:cs typeface="Arial" panose="020B0604020202020204" pitchFamily="34" charset="0"/>
                <a:sym typeface="Arial" panose="020B0604020202020204" pitchFamily="34" charset="0"/>
              </a:rPr>
              <a:t> are installed on seedling benches (elevated cultivation platforms).</a:t>
            </a:r>
            <a:endParaRPr lang="en-US" altLang="zh-CN" sz="1600" dirty="0">
              <a:latin typeface="Arial" panose="020B0604020202020204" pitchFamily="34" charset="0"/>
              <a:cs typeface="Arial" panose="020B0604020202020204" pitchFamily="34" charset="0"/>
              <a:sym typeface="Arial" panose="020B0604020202020204" pitchFamily="34" charset="0"/>
            </a:endParaRPr>
          </a:p>
          <a:p>
            <a:pPr marL="323850" lvl="1" indent="0" algn="l">
              <a:lnSpc>
                <a:spcPct val="120000"/>
              </a:lnSpc>
              <a:spcBef>
                <a:spcPts val="200"/>
              </a:spcBef>
              <a:spcAft>
                <a:spcPts val="200"/>
              </a:spcAft>
              <a:buSzPct val="100000"/>
              <a:buFont typeface="Arial" panose="020B0604020202020204" pitchFamily="34" charset="0"/>
              <a:buNone/>
            </a:pPr>
            <a:r>
              <a:rPr lang="en-US" altLang="zh-CN" sz="1600" dirty="0">
                <a:latin typeface="Arial" panose="020B0604020202020204" pitchFamily="34" charset="0"/>
                <a:cs typeface="Arial" panose="020B0604020202020204" pitchFamily="34" charset="0"/>
                <a:sym typeface="Arial" panose="020B0604020202020204" pitchFamily="34" charset="0"/>
              </a:rPr>
              <a:t>     = dedicated units designed to </a:t>
            </a:r>
            <a:r>
              <a:rPr lang="en-US" altLang="zh-CN" sz="1600" b="1" dirty="0">
                <a:latin typeface="Arial" panose="020B0604020202020204" pitchFamily="34" charset="0"/>
                <a:cs typeface="Arial" panose="020B0604020202020204" pitchFamily="34" charset="0"/>
                <a:sym typeface="Arial" panose="020B0604020202020204" pitchFamily="34" charset="0"/>
              </a:rPr>
              <a:t>store nutrient solutions and enable tidal irrigation.</a:t>
            </a:r>
            <a:endParaRPr lang="en-US" altLang="zh-CN" sz="1600" dirty="0">
              <a:latin typeface="Arial" panose="020B0604020202020204" pitchFamily="34" charset="0"/>
              <a:cs typeface="Arial" panose="020B0604020202020204" pitchFamily="34" charset="0"/>
              <a:sym typeface="Arial" panose="020B0604020202020204" pitchFamily="34" charset="0"/>
            </a:endParaRPr>
          </a:p>
          <a:p>
            <a:pPr marL="609600" lvl="1" indent="-285750" algn="l">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Arial" panose="020B0604020202020204" pitchFamily="34" charset="0"/>
              </a:rPr>
              <a:t>With </a:t>
            </a:r>
            <a:r>
              <a:rPr lang="en-US" altLang="zh-CN" sz="1600" b="1" dirty="0">
                <a:latin typeface="Arial" panose="020B0604020202020204" pitchFamily="34" charset="0"/>
                <a:cs typeface="Arial" panose="020B0604020202020204" pitchFamily="34" charset="0"/>
                <a:sym typeface="Arial" panose="020B0604020202020204" pitchFamily="34" charset="0"/>
              </a:rPr>
              <a:t>pre-arranged water-outlet</a:t>
            </a:r>
            <a:r>
              <a:rPr lang="en-US" altLang="zh-CN" sz="1600" dirty="0">
                <a:latin typeface="Arial" panose="020B0604020202020204" pitchFamily="34" charset="0"/>
                <a:cs typeface="Arial" panose="020B0604020202020204" pitchFamily="34" charset="0"/>
                <a:sym typeface="Arial" panose="020B0604020202020204" pitchFamily="34" charset="0"/>
              </a:rPr>
              <a:t> and </a:t>
            </a:r>
            <a:r>
              <a:rPr lang="en-US" altLang="zh-CN" sz="1600" b="1" dirty="0">
                <a:latin typeface="Arial" panose="020B0604020202020204" pitchFamily="34" charset="0"/>
                <a:cs typeface="Arial" panose="020B0604020202020204" pitchFamily="34" charset="0"/>
                <a:sym typeface="Arial" panose="020B0604020202020204" pitchFamily="34" charset="0"/>
              </a:rPr>
              <a:t>return holes</a:t>
            </a:r>
            <a:r>
              <a:rPr lang="en-US" altLang="zh-CN" sz="1600" dirty="0">
                <a:latin typeface="Arial" panose="020B0604020202020204" pitchFamily="34" charset="0"/>
                <a:cs typeface="Arial" panose="020B0604020202020204" pitchFamily="34" charset="0"/>
                <a:sym typeface="Arial" panose="020B0604020202020204" pitchFamily="34" charset="0"/>
              </a:rPr>
              <a:t> on the tray surface.</a:t>
            </a:r>
            <a:endParaRPr lang="en-US" altLang="zh-CN" sz="1600" dirty="0">
              <a:latin typeface="Arial" panose="020B0604020202020204" pitchFamily="34" charset="0"/>
              <a:cs typeface="Arial" panose="020B0604020202020204" pitchFamily="34" charset="0"/>
              <a:sym typeface="Arial" panose="020B0604020202020204" pitchFamily="34" charset="0"/>
            </a:endParaRPr>
          </a:p>
        </p:txBody>
      </p:sp>
      <p:sp>
        <p:nvSpPr>
          <p:cNvPr id="3" name="矩形: 圆角 2"/>
          <p:cNvSpPr/>
          <p:nvPr/>
        </p:nvSpPr>
        <p:spPr>
          <a:xfrm>
            <a:off x="695325" y="1470979"/>
            <a:ext cx="2769770" cy="3960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5BAE3E"/>
                </a:solidFill>
                <a:latin typeface="Arial" panose="020B0604020202020204" pitchFamily="34" charset="0"/>
                <a:cs typeface="Arial" panose="020B0604020202020204" pitchFamily="34" charset="0"/>
                <a:sym typeface="Arial" panose="020B0604020202020204" pitchFamily="34" charset="0"/>
              </a:rPr>
              <a:t>Two categories</a:t>
            </a:r>
            <a:endParaRPr lang="en-US" altLang="zh-CN" b="1" dirty="0">
              <a:solidFill>
                <a:srgbClr val="5BAE3E"/>
              </a:solidFill>
              <a:latin typeface="Arial" panose="020B0604020202020204" pitchFamily="34" charset="0"/>
              <a:cs typeface="Arial" panose="020B0604020202020204" pitchFamily="34" charset="0"/>
              <a:sym typeface="Arial" panose="020B0604020202020204" pitchFamily="34" charset="0"/>
            </a:endParaRPr>
          </a:p>
        </p:txBody>
      </p:sp>
      <p:pic>
        <p:nvPicPr>
          <p:cNvPr id="9" name="图片 8" descr="节水农业与水资源优化配置 (2)"/>
          <p:cNvPicPr>
            <a:picLocks noChangeAspect="1"/>
          </p:cNvPicPr>
          <p:nvPr/>
        </p:nvPicPr>
        <p:blipFill>
          <a:blip r:embed="rId1"/>
          <a:stretch>
            <a:fillRect/>
          </a:stretch>
        </p:blipFill>
        <p:spPr>
          <a:xfrm>
            <a:off x="7791187" y="1042034"/>
            <a:ext cx="3705488" cy="2082165"/>
          </a:xfrm>
          <a:prstGeom prst="rect">
            <a:avLst/>
          </a:prstGeom>
        </p:spPr>
      </p:pic>
      <p:pic>
        <p:nvPicPr>
          <p:cNvPr id="8" name="4">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 y="61753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bldLst>
      <p:bldP spid="5" grpId="0" animBg="1"/>
      <p:bldP spid="11" grpId="0"/>
      <p:bldP spid="2" grpId="0"/>
      <p:bldP spid="4" grpId="0"/>
      <p:bldP spid="6" grpId="0" uiExpand="1" build="p"/>
      <p:bldP spid="7" grpId="0" build="p"/>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MG-文本框 14"/>
          <p:cNvSpPr txBox="1"/>
          <p:nvPr>
            <p:custDataLst>
              <p:tags r:id="rId1"/>
            </p:custDataLst>
          </p:nvPr>
        </p:nvSpPr>
        <p:spPr>
          <a:xfrm>
            <a:off x="588647" y="2113292"/>
            <a:ext cx="8963658" cy="2656625"/>
          </a:xfrm>
          <a:prstGeom prst="rect">
            <a:avLst/>
          </a:prstGeom>
          <a:noFill/>
        </p:spPr>
        <p:txBody>
          <a:bodyPr wrap="square" rtlCol="0">
            <a:spAutoFit/>
          </a:bodyPr>
          <a:lstStyle/>
          <a:p>
            <a:pPr marL="285750" lvl="0" indent="-285750" algn="l">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Water Filling Phase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Irrigation water/ prepared nutrient solution </a:t>
            </a:r>
            <a:r>
              <a:rPr lang="en-US" altLang="zh-CN" sz="1600" b="1" dirty="0">
                <a:solidFill>
                  <a:schemeClr val="tx1"/>
                </a:solidFill>
                <a:latin typeface="Arial" panose="020B0604020202020204" pitchFamily="34" charset="0"/>
                <a:cs typeface="Arial" panose="020B0604020202020204" pitchFamily="34" charset="0"/>
                <a:sym typeface="+mn-ea"/>
              </a:rPr>
              <a:t>overflows from water-outlet holes.</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2" indent="0" algn="l">
              <a:lnSpc>
                <a:spcPct val="120000"/>
              </a:lnSpc>
              <a:spcBef>
                <a:spcPts val="100"/>
              </a:spcBef>
              <a:spcAft>
                <a:spcPts val="100"/>
              </a:spcAft>
              <a:buSzPct val="100000"/>
              <a:buFont typeface="Arial" panose="020B0604020202020204" pitchFamily="34" charset="0"/>
              <a:buNone/>
            </a:pPr>
            <a:r>
              <a:rPr lang="en-US" altLang="zh-CN" sz="1600" dirty="0">
                <a:solidFill>
                  <a:schemeClr val="tx1"/>
                </a:solidFill>
                <a:latin typeface="Arial" panose="020B0604020202020204" pitchFamily="34" charset="0"/>
                <a:cs typeface="Arial" panose="020B0604020202020204" pitchFamily="34" charset="0"/>
                <a:sym typeface="+mn-ea"/>
              </a:rPr>
              <a:t>➜ Slowly </a:t>
            </a:r>
            <a:r>
              <a:rPr lang="en-US" altLang="zh-CN" sz="1600" b="1" dirty="0">
                <a:solidFill>
                  <a:schemeClr val="tx1"/>
                </a:solidFill>
                <a:latin typeface="Arial" panose="020B0604020202020204" pitchFamily="34" charset="0"/>
                <a:cs typeface="Arial" panose="020B0604020202020204" pitchFamily="34" charset="0"/>
                <a:sym typeface="+mn-ea"/>
              </a:rPr>
              <a:t>raising the water level</a:t>
            </a:r>
            <a:r>
              <a:rPr lang="en-US" altLang="zh-CN" sz="1600" dirty="0">
                <a:solidFill>
                  <a:schemeClr val="tx1"/>
                </a:solidFill>
                <a:latin typeface="Arial" panose="020B0604020202020204" pitchFamily="34" charset="0"/>
                <a:cs typeface="Arial" panose="020B0604020202020204" pitchFamily="34" charset="0"/>
                <a:sym typeface="+mn-ea"/>
              </a:rPr>
              <a:t> inside the seedling bed to an appropriate height.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gn="l">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Submerge the cultivation bed </a:t>
            </a:r>
            <a:r>
              <a:rPr lang="en-US" altLang="zh-CN" sz="1600" b="1" dirty="0">
                <a:solidFill>
                  <a:schemeClr val="tx1"/>
                </a:solidFill>
                <a:latin typeface="Arial" panose="020B0604020202020204" pitchFamily="34" charset="0"/>
                <a:cs typeface="Arial" panose="020B0604020202020204" pitchFamily="34" charset="0"/>
                <a:sym typeface="+mn-ea"/>
              </a:rPr>
              <a:t>to a depth of 2–3 cm</a:t>
            </a:r>
            <a:r>
              <a:rPr lang="en-US" altLang="zh-CN" sz="1600" dirty="0">
                <a:solidFill>
                  <a:schemeClr val="tx1"/>
                </a:solidFill>
                <a:latin typeface="Arial" panose="020B0604020202020204" pitchFamily="34" charset="0"/>
                <a:cs typeface="Arial" panose="020B0604020202020204" pitchFamily="34" charset="0"/>
                <a:sym typeface="+mn-ea"/>
              </a:rPr>
              <a:t>.</a:t>
            </a:r>
            <a:endParaRPr lang="en-US" altLang="zh-CN" sz="1600" dirty="0">
              <a:latin typeface="Arial" panose="020B0604020202020204" pitchFamily="34" charset="0"/>
              <a:cs typeface="Arial" panose="020B0604020202020204" pitchFamily="34" charset="0"/>
              <a:sym typeface="+mn-ea"/>
            </a:endParaRPr>
          </a:p>
          <a:p>
            <a:pPr marL="285750" lvl="0" indent="-285750" algn="l">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Capillary Absorption Phase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fontAlgn="auto">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Timing: retention period </a:t>
            </a:r>
            <a:r>
              <a:rPr lang="en-US" altLang="zh-CN" sz="1600" dirty="0">
                <a:solidFill>
                  <a:schemeClr val="tx1"/>
                </a:solidFill>
                <a:latin typeface="Arial" panose="020B0604020202020204" pitchFamily="34" charset="0"/>
                <a:cs typeface="Arial" panose="020B0604020202020204" pitchFamily="34" charset="0"/>
                <a:sym typeface="+mn-ea"/>
              </a:rPr>
              <a:t>of approximately </a:t>
            </a:r>
            <a:r>
              <a:rPr lang="en-US" altLang="zh-CN" sz="1600" b="1" dirty="0">
                <a:solidFill>
                  <a:schemeClr val="tx1"/>
                </a:solidFill>
                <a:latin typeface="Arial" panose="020B0604020202020204" pitchFamily="34" charset="0"/>
                <a:cs typeface="Arial" panose="020B0604020202020204" pitchFamily="34" charset="0"/>
                <a:sym typeface="+mn-ea"/>
              </a:rPr>
              <a:t>10–15 minutes.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gn="l" fontAlgn="auto">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Action: nutrient solution</a:t>
            </a:r>
            <a:r>
              <a:rPr lang="en-US" altLang="zh-CN" sz="1600" dirty="0">
                <a:solidFill>
                  <a:schemeClr val="tx1"/>
                </a:solidFill>
                <a:latin typeface="Arial" panose="020B0604020202020204" pitchFamily="34" charset="0"/>
                <a:cs typeface="Arial" panose="020B0604020202020204" pitchFamily="34" charset="0"/>
                <a:sym typeface="+mn-ea"/>
              </a:rPr>
              <a:t> is </a:t>
            </a:r>
            <a:r>
              <a:rPr lang="en-US" altLang="zh-CN" sz="1600" b="1" dirty="0">
                <a:solidFill>
                  <a:schemeClr val="tx1"/>
                </a:solidFill>
                <a:latin typeface="Arial" panose="020B0604020202020204" pitchFamily="34" charset="0"/>
                <a:cs typeface="Arial" panose="020B0604020202020204" pitchFamily="34" charset="0"/>
                <a:sym typeface="+mn-ea"/>
              </a:rPr>
              <a:t>drawn upward</a:t>
            </a:r>
            <a:r>
              <a:rPr lang="en-US" altLang="zh-CN" sz="1600" dirty="0">
                <a:solidFill>
                  <a:schemeClr val="tx1"/>
                </a:solidFill>
                <a:latin typeface="Arial" panose="020B0604020202020204" pitchFamily="34" charset="0"/>
                <a:cs typeface="Arial" panose="020B0604020202020204" pitchFamily="34" charset="0"/>
                <a:sym typeface="+mn-ea"/>
              </a:rPr>
              <a:t> through the growing medium </a:t>
            </a:r>
            <a:r>
              <a:rPr lang="en-US" altLang="zh-CN" sz="1600" b="1" dirty="0">
                <a:solidFill>
                  <a:schemeClr val="tx1"/>
                </a:solidFill>
                <a:latin typeface="Arial" panose="020B0604020202020204" pitchFamily="34" charset="0"/>
                <a:cs typeface="Arial" panose="020B0604020202020204" pitchFamily="34" charset="0"/>
                <a:sym typeface="+mn-ea"/>
              </a:rPr>
              <a:t>via capillary action</a:t>
            </a:r>
            <a:r>
              <a:rPr lang="en-US" altLang="zh-CN" sz="1600" dirty="0">
                <a:solidFill>
                  <a:schemeClr val="tx1"/>
                </a:solidFill>
                <a:latin typeface="Arial" panose="020B0604020202020204" pitchFamily="34" charset="0"/>
                <a:cs typeface="Arial" panose="020B0604020202020204" pitchFamily="34" charset="0"/>
                <a:sym typeface="+mn-ea"/>
              </a:rPr>
              <a:t>, wetting the </a:t>
            </a:r>
            <a:r>
              <a:rPr lang="en-US" altLang="zh-CN" sz="1600" b="1" dirty="0">
                <a:solidFill>
                  <a:schemeClr val="tx1"/>
                </a:solidFill>
                <a:latin typeface="Arial" panose="020B0604020202020204" pitchFamily="34" charset="0"/>
                <a:cs typeface="Arial" panose="020B0604020202020204" pitchFamily="34" charset="0"/>
                <a:sym typeface="+mn-ea"/>
              </a:rPr>
              <a:t>root zone.</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11" name="MG-文本框 10"/>
          <p:cNvSpPr txBox="1"/>
          <p:nvPr>
            <p:custDataLst>
              <p:tags r:id="rId2"/>
            </p:custDataLst>
          </p:nvPr>
        </p:nvSpPr>
        <p:spPr>
          <a:xfrm>
            <a:off x="596816" y="417693"/>
            <a:ext cx="8470690" cy="1076325"/>
          </a:xfrm>
          <a:prstGeom prst="rect">
            <a:avLst/>
          </a:prstGeom>
          <a:noFill/>
        </p:spPr>
        <p:txBody>
          <a:bodyPr wrap="square" rtlCol="0">
            <a:spAutoFit/>
          </a:bodyPr>
          <a:lstStyle/>
          <a:p>
            <a:r>
              <a:rPr lang="en-US" altLang="zh-CN" sz="3200" b="1" noProof="0" dirty="0">
                <a:ln>
                  <a:noFill/>
                </a:ln>
                <a:solidFill>
                  <a:srgbClr val="5BAE3E"/>
                </a:solidFill>
                <a:effectLst/>
                <a:uLnTx/>
                <a:uFillTx/>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3. Approaches for the Implementation of Tidal Irrigation Technology</a:t>
            </a:r>
            <a:endParaRPr lang="en-US" altLang="zh-CN" sz="3200" b="1" noProof="0" dirty="0">
              <a:ln>
                <a:noFill/>
              </a:ln>
              <a:solidFill>
                <a:srgbClr val="5BAE3E"/>
              </a:solidFill>
              <a:effectLst/>
              <a:uLnTx/>
              <a:uFillTx/>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7" name="MG-图片 6"/>
          <p:cNvPicPr>
            <a:picLocks noChangeAspect="1"/>
          </p:cNvPicPr>
          <p:nvPr>
            <p:custDataLst>
              <p:tags r:id="rId3"/>
            </p:custDataLst>
          </p:nvPr>
        </p:nvPicPr>
        <p:blipFill>
          <a:blip r:embed="rId4"/>
          <a:stretch>
            <a:fillRect/>
          </a:stretch>
        </p:blipFill>
        <p:spPr>
          <a:xfrm>
            <a:off x="9372600" y="1761553"/>
            <a:ext cx="2124075" cy="3016214"/>
          </a:xfrm>
          <a:prstGeom prst="rect">
            <a:avLst/>
          </a:prstGeom>
        </p:spPr>
      </p:pic>
      <p:sp>
        <p:nvSpPr>
          <p:cNvPr id="5" name="MG-文本框 4"/>
          <p:cNvSpPr txBox="1"/>
          <p:nvPr>
            <p:custDataLst>
              <p:tags r:id="rId5"/>
            </p:custDataLst>
          </p:nvPr>
        </p:nvSpPr>
        <p:spPr>
          <a:xfrm>
            <a:off x="588647" y="4785612"/>
            <a:ext cx="10892788" cy="1422400"/>
          </a:xfrm>
          <a:prstGeom prst="rect">
            <a:avLst/>
          </a:prstGeom>
          <a:noFill/>
        </p:spPr>
        <p:txBody>
          <a:bodyPr wrap="square" rtlCol="0">
            <a:spAutoFit/>
          </a:bodyPr>
          <a:lstStyle/>
          <a:p>
            <a:pPr marL="288290" lvl="1" indent="-285750">
              <a:lnSpc>
                <a:spcPct val="120000"/>
              </a:lnSpc>
              <a:spcBef>
                <a:spcPts val="100"/>
              </a:spcBef>
              <a:spcAft>
                <a:spcPts val="100"/>
              </a:spcAft>
              <a:buSzPct val="100000"/>
              <a:buFont typeface="Wingdings" panose="05000000000000000000" pitchFamily="2" charset="2"/>
              <a:buChar char="n"/>
            </a:pPr>
            <a:r>
              <a:rPr lang="en-US" altLang="zh-CN" b="1" dirty="0">
                <a:solidFill>
                  <a:srgbClr val="5BAE3E"/>
                </a:solidFill>
                <a:latin typeface="Arial" panose="020B0604020202020204" pitchFamily="34" charset="0"/>
                <a:cs typeface="Arial" panose="020B0604020202020204" pitchFamily="34" charset="0"/>
                <a:sym typeface="+mn-ea"/>
              </a:rPr>
              <a:t>Drainage Phase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Backwater holes</a:t>
            </a:r>
            <a:r>
              <a:rPr lang="en-US" altLang="zh-CN" sz="1600" dirty="0">
                <a:latin typeface="Arial" panose="020B0604020202020204" pitchFamily="34" charset="0"/>
                <a:cs typeface="Arial" panose="020B0604020202020204" pitchFamily="34" charset="0"/>
                <a:sym typeface="+mn-ea"/>
              </a:rPr>
              <a:t> are opened to </a:t>
            </a:r>
            <a:r>
              <a:rPr lang="en-US" altLang="zh-CN" sz="1600" b="1" dirty="0">
                <a:latin typeface="Arial" panose="020B0604020202020204" pitchFamily="34" charset="0"/>
                <a:cs typeface="Arial" panose="020B0604020202020204" pitchFamily="34" charset="0"/>
                <a:sym typeface="+mn-ea"/>
              </a:rPr>
              <a:t>discharge the nutrient solution</a:t>
            </a:r>
            <a:r>
              <a:rPr lang="en-US" altLang="zh-CN" sz="1600" dirty="0">
                <a:latin typeface="Arial" panose="020B0604020202020204" pitchFamily="34" charset="0"/>
                <a:cs typeface="Arial" panose="020B0604020202020204" pitchFamily="34" charset="0"/>
                <a:sym typeface="+mn-ea"/>
              </a:rPr>
              <a:t> back into the nutrient-solution tank.</a:t>
            </a:r>
            <a:endParaRPr lang="en-US" altLang="zh-CN" sz="1600" dirty="0">
              <a:latin typeface="Arial" panose="020B0604020202020204" pitchFamily="34" charset="0"/>
              <a:cs typeface="Arial" panose="020B0604020202020204" pitchFamily="34" charset="0"/>
              <a:sym typeface="+mn-ea"/>
            </a:endParaRPr>
          </a:p>
          <a:p>
            <a:pPr marL="288290" lvl="1" indent="-285750">
              <a:lnSpc>
                <a:spcPct val="120000"/>
              </a:lnSpc>
              <a:spcBef>
                <a:spcPts val="100"/>
              </a:spcBef>
              <a:spcAft>
                <a:spcPts val="100"/>
              </a:spcAft>
              <a:buSzPct val="100000"/>
              <a:buFont typeface="Wingdings" panose="05000000000000000000" pitchFamily="2" charset="2"/>
              <a:buChar char="n"/>
            </a:pPr>
            <a:r>
              <a:rPr lang="en-US" altLang="zh-CN" b="1" dirty="0">
                <a:solidFill>
                  <a:srgbClr val="5BAE3E"/>
                </a:solidFill>
                <a:latin typeface="Arial" panose="020B0604020202020204" pitchFamily="34" charset="0"/>
                <a:cs typeface="Arial" panose="020B0604020202020204" pitchFamily="34" charset="0"/>
                <a:sym typeface="+mn-ea"/>
              </a:rPr>
              <a:t>Reuse Phase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The </a:t>
            </a:r>
            <a:r>
              <a:rPr lang="en-US" altLang="zh-CN" sz="1600" b="1" dirty="0">
                <a:latin typeface="Arial" panose="020B0604020202020204" pitchFamily="34" charset="0"/>
                <a:cs typeface="Arial" panose="020B0604020202020204" pitchFamily="34" charset="0"/>
                <a:sym typeface="+mn-ea"/>
              </a:rPr>
              <a:t>recycled solution</a:t>
            </a:r>
            <a:r>
              <a:rPr lang="en-US" altLang="zh-CN" sz="1600" dirty="0">
                <a:latin typeface="Arial" panose="020B0604020202020204" pitchFamily="34" charset="0"/>
                <a:cs typeface="Arial" panose="020B0604020202020204" pitchFamily="34" charset="0"/>
                <a:sym typeface="+mn-ea"/>
              </a:rPr>
              <a:t> can be delivered again when other cultivation beds require irrigation.</a:t>
            </a:r>
            <a:endParaRPr lang="en-US" altLang="zh-CN" sz="1600" dirty="0">
              <a:latin typeface="Arial" panose="020B0604020202020204" pitchFamily="34" charset="0"/>
              <a:cs typeface="Arial" panose="020B0604020202020204" pitchFamily="34" charset="0"/>
              <a:sym typeface="+mn-ea"/>
            </a:endParaRPr>
          </a:p>
        </p:txBody>
      </p:sp>
      <p:sp>
        <p:nvSpPr>
          <p:cNvPr id="3" name="MG-圆角矩形 2"/>
          <p:cNvSpPr/>
          <p:nvPr>
            <p:custDataLst>
              <p:tags r:id="rId6"/>
            </p:custDataLst>
          </p:nvPr>
        </p:nvSpPr>
        <p:spPr>
          <a:xfrm>
            <a:off x="695325" y="1648827"/>
            <a:ext cx="5521960"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Operation Flow of Tidal Irrigation System</a:t>
            </a:r>
            <a:endParaRPr lang="en-US" altLang="zh-CN" b="1" dirty="0"/>
          </a:p>
        </p:txBody>
      </p:sp>
      <p:pic>
        <p:nvPicPr>
          <p:cNvPr id="2" name="MG-5">
            <a:hlinkClick r:id="" action="ppaction://media"/>
          </p:cNvPr>
          <p:cNvPicPr>
            <a:picLocks noChangeAspect="1"/>
          </p:cNvPicPr>
          <p:nvPr>
            <a:audioFile r:link="rId7"/>
            <p:extLst>
              <p:ext uri="{DAA4B4D4-6D71-4841-9C94-3DE7FCFB9230}">
                <p14:media xmlns:p14="http://schemas.microsoft.com/office/powerpoint/2010/main" r:embed="rId8"/>
              </p:ext>
            </p:extLst>
            <p:custDataLst>
              <p:tags r:id="rId9"/>
            </p:custDataLst>
          </p:nvPr>
        </p:nvPicPr>
        <p:blipFill>
          <a:blip r:embed="rId10"/>
          <a:stretch>
            <a:fillRect/>
          </a:stretch>
        </p:blipFill>
        <p:spPr>
          <a:xfrm>
            <a:off x="-690563" y="614838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15" grpId="0" uiExpand="1" build="p"/>
      <p:bldP spid="11" grpId="0"/>
      <p:bldP spid="5" grpId="0" uiExpand="1" build="p"/>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4851400"/>
            <a:ext cx="12192000" cy="202438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6267" y="2085987"/>
            <a:ext cx="6962774" cy="1064260"/>
          </a:xfrm>
          <a:prstGeom prst="rect">
            <a:avLst/>
          </a:prstGeom>
          <a:noFill/>
        </p:spPr>
        <p:txBody>
          <a:bodyPr wrap="square" rtlCol="0">
            <a:spAutoFit/>
          </a:bodyPr>
          <a:lstStyle/>
          <a:p>
            <a:pPr marL="285750" lvl="0" indent="-28575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Nutrient Solution Adjustment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Equipped with devices ➜ to adjust pH</a:t>
            </a:r>
            <a:r>
              <a:rPr lang="en-US" altLang="zh-CN" sz="1600" dirty="0">
                <a:latin typeface="Arial" panose="020B0604020202020204" pitchFamily="34" charset="0"/>
                <a:cs typeface="Arial" panose="020B0604020202020204" pitchFamily="34" charset="0"/>
                <a:sym typeface="+mn-ea"/>
              </a:rPr>
              <a:t> and </a:t>
            </a:r>
            <a:r>
              <a:rPr lang="en-US" altLang="zh-CN" sz="1600" b="1" dirty="0">
                <a:latin typeface="Arial" panose="020B0604020202020204" pitchFamily="34" charset="0"/>
                <a:cs typeface="Arial" panose="020B0604020202020204" pitchFamily="34" charset="0"/>
                <a:sym typeface="+mn-ea"/>
              </a:rPr>
              <a:t>nutrient concentrations</a:t>
            </a:r>
            <a:r>
              <a:rPr lang="en-US" altLang="zh-CN" sz="1600" dirty="0">
                <a:latin typeface="Arial" panose="020B0604020202020204" pitchFamily="34" charset="0"/>
                <a:cs typeface="Arial" panose="020B0604020202020204" pitchFamily="34" charset="0"/>
                <a:sym typeface="+mn-ea"/>
              </a:rPr>
              <a:t> of the nutrient solution.</a:t>
            </a:r>
            <a:endParaRPr lang="en-US" altLang="zh-CN" sz="1600" dirty="0">
              <a:latin typeface="Arial" panose="020B0604020202020204" pitchFamily="34" charset="0"/>
              <a:cs typeface="Arial" panose="020B0604020202020204" pitchFamily="34" charset="0"/>
              <a:sym typeface="+mn-ea"/>
            </a:endParaRPr>
          </a:p>
        </p:txBody>
      </p:sp>
      <p:sp>
        <p:nvSpPr>
          <p:cNvPr id="11" name="文本框 10"/>
          <p:cNvSpPr txBox="1"/>
          <p:nvPr/>
        </p:nvSpPr>
        <p:spPr>
          <a:xfrm>
            <a:off x="596816" y="417693"/>
            <a:ext cx="8470690" cy="1076325"/>
          </a:xfrm>
          <a:prstGeom prst="rect">
            <a:avLst/>
          </a:prstGeom>
          <a:noFill/>
        </p:spPr>
        <p:txBody>
          <a:bodyPr wrap="square" rtlCol="0">
            <a:spAutoFit/>
          </a:bodyPr>
          <a:lstStyle/>
          <a:p>
            <a:r>
              <a:rPr lang="en-US" altLang="zh-CN" sz="3200" b="1" noProof="0" dirty="0">
                <a:ln>
                  <a:noFill/>
                </a:ln>
                <a:solidFill>
                  <a:srgbClr val="5BAE3E"/>
                </a:solidFill>
                <a:effectLst/>
                <a:uLnTx/>
                <a:uFillTx/>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3. Approaches for the Implementation of Tidal Irrigation Technology</a:t>
            </a:r>
            <a:endParaRPr lang="en-US" altLang="zh-CN" sz="3200" b="1" noProof="0" dirty="0">
              <a:ln>
                <a:noFill/>
              </a:ln>
              <a:solidFill>
                <a:srgbClr val="5BAE3E"/>
              </a:solidFill>
              <a:effectLst/>
              <a:uLnTx/>
              <a:uFillTx/>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4" name="文本框 3"/>
          <p:cNvSpPr txBox="1"/>
          <p:nvPr/>
        </p:nvSpPr>
        <p:spPr>
          <a:xfrm>
            <a:off x="596267" y="3173745"/>
            <a:ext cx="6596380" cy="988476"/>
          </a:xfrm>
          <a:prstGeom prst="rect">
            <a:avLst/>
          </a:prstGeom>
          <a:noFill/>
        </p:spPr>
        <p:txBody>
          <a:bodyPr wrap="square" rtlCol="0">
            <a:spAutoFit/>
          </a:bodyPr>
          <a:lstStyle/>
          <a:p>
            <a:pPr marL="285750" lvl="0" indent="-285750">
              <a:lnSpc>
                <a:spcPct val="120000"/>
              </a:lnSpc>
              <a:buSzPct val="100000"/>
              <a:buFont typeface="Wingdings" panose="05000000000000000000" pitchFamily="2" charset="2"/>
              <a:buChar char="n"/>
            </a:pPr>
            <a:r>
              <a:rPr lang="en-US" altLang="zh-CN" b="1" dirty="0">
                <a:solidFill>
                  <a:srgbClr val="5BAE3E"/>
                </a:solidFill>
                <a:latin typeface="Arial" panose="020B0604020202020204" pitchFamily="34" charset="0"/>
                <a:cs typeface="Arial" panose="020B0604020202020204" pitchFamily="34" charset="0"/>
                <a:sym typeface="+mn-ea"/>
              </a:rPr>
              <a:t>Contamination Control</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0"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To prevent </a:t>
            </a:r>
            <a:r>
              <a:rPr lang="en-US" altLang="zh-CN" sz="1600" b="1" dirty="0">
                <a:latin typeface="Arial" panose="020B0604020202020204" pitchFamily="34" charset="0"/>
                <a:cs typeface="Arial" panose="020B0604020202020204" pitchFamily="34" charset="0"/>
                <a:sym typeface="+mn-ea"/>
              </a:rPr>
              <a:t>excessive contamination of the solution</a:t>
            </a:r>
            <a:r>
              <a:rPr lang="en-US" altLang="zh-CN" sz="1600" dirty="0">
                <a:latin typeface="Arial" panose="020B0604020202020204" pitchFamily="34" charset="0"/>
                <a:cs typeface="Arial" panose="020B0604020202020204" pitchFamily="34" charset="0"/>
                <a:sym typeface="+mn-ea"/>
              </a:rPr>
              <a:t>, the system includes:</a:t>
            </a:r>
            <a:endParaRPr lang="en-US" altLang="zh-CN" sz="1600" dirty="0">
              <a:latin typeface="Arial" panose="020B0604020202020204" pitchFamily="34" charset="0"/>
              <a:cs typeface="Arial" panose="020B0604020202020204" pitchFamily="34" charset="0"/>
              <a:sym typeface="+mn-ea"/>
            </a:endParaRPr>
          </a:p>
        </p:txBody>
      </p:sp>
      <p:sp>
        <p:nvSpPr>
          <p:cNvPr id="6" name="文本框 5"/>
          <p:cNvSpPr txBox="1"/>
          <p:nvPr/>
        </p:nvSpPr>
        <p:spPr>
          <a:xfrm>
            <a:off x="596267" y="5001162"/>
            <a:ext cx="10892155" cy="1162050"/>
          </a:xfrm>
          <a:prstGeom prst="rect">
            <a:avLst/>
          </a:prstGeom>
          <a:noFill/>
        </p:spPr>
        <p:txBody>
          <a:bodyPr wrap="square" rtlCol="0">
            <a:spAutoFit/>
          </a:bodyPr>
          <a:lstStyle/>
          <a:p>
            <a:pPr marL="285750" indent="-285750">
              <a:lnSpc>
                <a:spcPct val="120000"/>
              </a:lnSpc>
              <a:buSzPct val="100000"/>
              <a:buFont typeface="Wingdings" panose="05000000000000000000" pitchFamily="2" charset="2"/>
              <a:buChar char="n"/>
            </a:pPr>
            <a:r>
              <a:rPr lang="en-US" altLang="zh-CN" b="1" dirty="0">
                <a:solidFill>
                  <a:schemeClr val="bg1"/>
                </a:solidFill>
                <a:latin typeface="Arial" panose="020B0604020202020204" pitchFamily="34" charset="0"/>
                <a:cs typeface="Arial" panose="020B0604020202020204" pitchFamily="34" charset="0"/>
                <a:sym typeface="+mn-ea"/>
              </a:rPr>
              <a:t>Cost Consideration</a:t>
            </a:r>
            <a:endParaRPr lang="en-US" altLang="zh-CN" dirty="0">
              <a:solidFill>
                <a:schemeClr val="bg1"/>
              </a:solidFill>
              <a:latin typeface="Arial" panose="020B0604020202020204" pitchFamily="34" charset="0"/>
              <a:cs typeface="Arial" panose="020B0604020202020204" pitchFamily="34" charset="0"/>
              <a:sym typeface="+mn-ea"/>
            </a:endParaRPr>
          </a:p>
          <a:p>
            <a:pPr marL="575945" lvl="0" indent="-285750">
              <a:lnSpc>
                <a:spcPct val="15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Bench-based tidal irrigation systems require specially </a:t>
            </a:r>
            <a:r>
              <a:rPr lang="en-US" altLang="zh-CN" sz="1600" b="1" dirty="0">
                <a:solidFill>
                  <a:schemeClr val="bg1"/>
                </a:solidFill>
                <a:latin typeface="Arial" panose="020B0604020202020204" pitchFamily="34" charset="0"/>
                <a:cs typeface="Arial" panose="020B0604020202020204" pitchFamily="34" charset="0"/>
                <a:sym typeface="+mn-ea"/>
              </a:rPr>
              <a:t>elevated cultivation beds</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0" indent="-285750">
              <a:lnSpc>
                <a:spcPct val="15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The equipment</a:t>
            </a:r>
            <a:r>
              <a:rPr lang="en-US" altLang="zh-CN" sz="1600" b="1" dirty="0">
                <a:solidFill>
                  <a:schemeClr val="bg1"/>
                </a:solidFill>
                <a:latin typeface="Arial" panose="020B0604020202020204" pitchFamily="34" charset="0"/>
                <a:cs typeface="Arial" panose="020B0604020202020204" pitchFamily="34" charset="0"/>
                <a:sym typeface="+mn-ea"/>
              </a:rPr>
              <a:t> costs </a:t>
            </a:r>
            <a:r>
              <a:rPr lang="en-US" altLang="zh-CN" sz="1600" dirty="0">
                <a:solidFill>
                  <a:schemeClr val="bg1"/>
                </a:solidFill>
                <a:latin typeface="Arial" panose="020B0604020202020204" pitchFamily="34" charset="0"/>
                <a:cs typeface="Arial" panose="020B0604020202020204" pitchFamily="34" charset="0"/>
                <a:sym typeface="+mn-ea"/>
              </a:rPr>
              <a:t>are </a:t>
            </a:r>
            <a:r>
              <a:rPr lang="en-US" altLang="zh-CN" sz="1600" b="1" dirty="0">
                <a:solidFill>
                  <a:schemeClr val="bg1"/>
                </a:solidFill>
                <a:latin typeface="Arial" panose="020B0604020202020204" pitchFamily="34" charset="0"/>
                <a:cs typeface="Arial" panose="020B0604020202020204" pitchFamily="34" charset="0"/>
                <a:sym typeface="+mn-ea"/>
              </a:rPr>
              <a:t>relatively high</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9" name="图片 8"/>
          <p:cNvPicPr>
            <a:picLocks noChangeAspect="1"/>
          </p:cNvPicPr>
          <p:nvPr/>
        </p:nvPicPr>
        <p:blipFill>
          <a:blip r:embed="rId1"/>
          <a:stretch>
            <a:fillRect/>
          </a:stretch>
        </p:blipFill>
        <p:spPr>
          <a:xfrm>
            <a:off x="7758430" y="1668780"/>
            <a:ext cx="3738245" cy="3174365"/>
          </a:xfrm>
          <a:prstGeom prst="rect">
            <a:avLst/>
          </a:prstGeom>
        </p:spPr>
      </p:pic>
      <p:sp>
        <p:nvSpPr>
          <p:cNvPr id="7" name="矩形: 圆角 6"/>
          <p:cNvSpPr/>
          <p:nvPr/>
        </p:nvSpPr>
        <p:spPr>
          <a:xfrm>
            <a:off x="695325" y="1648827"/>
            <a:ext cx="5521960"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Key Features of Tidal Irrigation System</a:t>
            </a:r>
            <a:endParaRPr lang="en-US" altLang="zh-CN" b="1" dirty="0"/>
          </a:p>
        </p:txBody>
      </p:sp>
      <p:sp>
        <p:nvSpPr>
          <p:cNvPr id="10" name="矩形: 圆角 9"/>
          <p:cNvSpPr/>
          <p:nvPr/>
        </p:nvSpPr>
        <p:spPr>
          <a:xfrm>
            <a:off x="1257300" y="4149080"/>
            <a:ext cx="5707380"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marL="0" lvl="2"/>
            <a:r>
              <a:rPr lang="en-US" altLang="zh-CN" sz="1400" b="1" dirty="0">
                <a:solidFill>
                  <a:schemeClr val="tx1"/>
                </a:solidFill>
                <a:latin typeface="Arial" panose="020B0604020202020204" pitchFamily="34" charset="0"/>
                <a:cs typeface="Arial" panose="020B0604020202020204" pitchFamily="34" charset="0"/>
                <a:sym typeface="+mn-ea"/>
              </a:rPr>
              <a:t>Media-filtration units.</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12" name="矩形: 圆角 11"/>
          <p:cNvSpPr/>
          <p:nvPr/>
        </p:nvSpPr>
        <p:spPr>
          <a:xfrm>
            <a:off x="1257300" y="4462319"/>
            <a:ext cx="5707380"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marL="0" lvl="2"/>
            <a:r>
              <a:rPr lang="en-US" altLang="zh-CN" sz="1400" b="1" dirty="0">
                <a:solidFill>
                  <a:schemeClr val="tx1"/>
                </a:solidFill>
                <a:latin typeface="Arial" panose="020B0604020202020204" pitchFamily="34" charset="0"/>
                <a:cs typeface="Arial" panose="020B0604020202020204" pitchFamily="34" charset="0"/>
                <a:sym typeface="+mn-ea"/>
              </a:rPr>
              <a:t>Disinfection units.</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pic>
        <p:nvPicPr>
          <p:cNvPr id="2" name="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15963" y="61753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13" grpId="0" animBg="1"/>
      <p:bldP spid="15" grpId="0"/>
      <p:bldP spid="4" grpId="0"/>
      <p:bldP spid="6" grpId="0" uiExpand="1" build="p"/>
      <p:bldP spid="7" grpId="0" animBg="1"/>
      <p:bldP spid="10"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3163829"/>
            <a:ext cx="12192000" cy="2922948"/>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6" name="文本框 5"/>
          <p:cNvSpPr txBox="1"/>
          <p:nvPr/>
        </p:nvSpPr>
        <p:spPr>
          <a:xfrm>
            <a:off x="889000" y="3890645"/>
            <a:ext cx="6378575" cy="1001395"/>
          </a:xfrm>
          <a:prstGeom prst="rect">
            <a:avLst/>
          </a:prstGeom>
          <a:noFill/>
        </p:spPr>
        <p:txBody>
          <a:bodyPr wrap="square" rtlCol="0">
            <a:spAutoFit/>
          </a:bodyPr>
          <a:lstStyle/>
          <a:p>
            <a:pPr marL="285750" lvl="0" indent="-285750" algn="l">
              <a:lnSpc>
                <a:spcPct val="120000"/>
              </a:lnSpc>
              <a:spcBef>
                <a:spcPts val="100"/>
              </a:spcBef>
              <a:spcAft>
                <a:spcPts val="100"/>
              </a:spcAft>
              <a:buClr>
                <a:schemeClr val="bg1"/>
              </a:buClr>
              <a:buSzPct val="75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Water temperature</a:t>
            </a:r>
            <a:r>
              <a:rPr lang="en-US" altLang="zh-CN" sz="1600" dirty="0">
                <a:solidFill>
                  <a:schemeClr val="bg1"/>
                </a:solidFill>
                <a:latin typeface="Arial" panose="020B0604020202020204" pitchFamily="34" charset="0"/>
                <a:cs typeface="Arial" panose="020B0604020202020204" pitchFamily="34" charset="0"/>
                <a:sym typeface="+mn-ea"/>
              </a:rPr>
              <a:t> needs to be </a:t>
            </a:r>
            <a:r>
              <a:rPr lang="en-US" altLang="zh-CN" sz="1600" b="1" dirty="0">
                <a:solidFill>
                  <a:schemeClr val="bg1"/>
                </a:solidFill>
                <a:latin typeface="Arial" panose="020B0604020202020204" pitchFamily="34" charset="0"/>
                <a:cs typeface="Arial" panose="020B0604020202020204" pitchFamily="34" charset="0"/>
                <a:sym typeface="+mn-ea"/>
              </a:rPr>
              <a:t>monitored </a:t>
            </a:r>
            <a:r>
              <a:rPr lang="en-US" altLang="zh-CN" sz="1600" dirty="0">
                <a:solidFill>
                  <a:schemeClr val="bg1"/>
                </a:solidFill>
                <a:latin typeface="Arial" panose="020B0604020202020204" pitchFamily="34" charset="0"/>
                <a:cs typeface="Arial" panose="020B0604020202020204" pitchFamily="34" charset="0"/>
                <a:sym typeface="+mn-ea"/>
              </a:rPr>
              <a:t>during </a:t>
            </a:r>
            <a:r>
              <a:rPr lang="en-US" altLang="zh-CN" sz="1600" b="1" dirty="0">
                <a:solidFill>
                  <a:schemeClr val="bg1"/>
                </a:solidFill>
                <a:latin typeface="Arial" panose="020B0604020202020204" pitchFamily="34" charset="0"/>
                <a:cs typeface="Arial" panose="020B0604020202020204" pitchFamily="34" charset="0"/>
                <a:sym typeface="+mn-ea"/>
              </a:rPr>
              <a:t>high-temperature</a:t>
            </a:r>
            <a:r>
              <a:rPr lang="en-US" altLang="zh-CN" sz="1600" dirty="0">
                <a:solidFill>
                  <a:schemeClr val="bg1"/>
                </a:solidFill>
                <a:latin typeface="Arial" panose="020B0604020202020204" pitchFamily="34" charset="0"/>
                <a:cs typeface="Arial" panose="020B0604020202020204" pitchFamily="34" charset="0"/>
                <a:sym typeface="+mn-ea"/>
              </a:rPr>
              <a:t> and </a:t>
            </a:r>
            <a:r>
              <a:rPr lang="en-US" altLang="zh-CN" sz="1600" b="1" dirty="0">
                <a:solidFill>
                  <a:schemeClr val="bg1"/>
                </a:solidFill>
                <a:latin typeface="Arial" panose="020B0604020202020204" pitchFamily="34" charset="0"/>
                <a:cs typeface="Arial" panose="020B0604020202020204" pitchFamily="34" charset="0"/>
                <a:sym typeface="+mn-ea"/>
              </a:rPr>
              <a:t>low-temperature </a:t>
            </a:r>
            <a:r>
              <a:rPr lang="en-US" altLang="zh-CN" sz="1600" dirty="0">
                <a:solidFill>
                  <a:schemeClr val="bg1"/>
                </a:solidFill>
                <a:latin typeface="Arial" panose="020B0604020202020204" pitchFamily="34" charset="0"/>
                <a:cs typeface="Arial" panose="020B0604020202020204" pitchFamily="34" charset="0"/>
                <a:sym typeface="+mn-ea"/>
              </a:rPr>
              <a:t>seasons.</a:t>
            </a:r>
            <a:endParaRPr lang="en-US" altLang="zh-CN" sz="1600" dirty="0">
              <a:solidFill>
                <a:schemeClr val="bg1"/>
              </a:solidFill>
              <a:latin typeface="Arial" panose="020B0604020202020204" pitchFamily="34" charset="0"/>
              <a:cs typeface="Arial" panose="020B0604020202020204" pitchFamily="34" charset="0"/>
              <a:sym typeface="+mn-ea"/>
            </a:endParaRPr>
          </a:p>
          <a:p>
            <a:pPr marL="285750" lvl="0" indent="-285750" algn="l">
              <a:lnSpc>
                <a:spcPct val="120000"/>
              </a:lnSpc>
              <a:spcBef>
                <a:spcPts val="100"/>
              </a:spcBef>
              <a:spcAft>
                <a:spcPts val="100"/>
              </a:spcAft>
              <a:buClr>
                <a:schemeClr val="bg1"/>
              </a:buClr>
              <a:buSzPct val="75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Prevent </a:t>
            </a:r>
            <a:r>
              <a:rPr lang="en-US" altLang="zh-CN" sz="1600" b="1" dirty="0">
                <a:solidFill>
                  <a:schemeClr val="bg1"/>
                </a:solidFill>
                <a:latin typeface="Arial" panose="020B0604020202020204" pitchFamily="34" charset="0"/>
                <a:cs typeface="Arial" panose="020B0604020202020204" pitchFamily="34" charset="0"/>
                <a:sym typeface="+mn-ea"/>
              </a:rPr>
              <a:t>diseases and pests </a:t>
            </a:r>
            <a:r>
              <a:rPr lang="en-US" altLang="zh-CN" sz="1600" dirty="0">
                <a:solidFill>
                  <a:schemeClr val="bg1"/>
                </a:solidFill>
                <a:latin typeface="Arial" panose="020B0604020202020204" pitchFamily="34" charset="0"/>
                <a:cs typeface="Arial" panose="020B0604020202020204" pitchFamily="34" charset="0"/>
                <a:sym typeface="+mn-ea"/>
              </a:rPr>
              <a:t>and maintain </a:t>
            </a:r>
            <a:r>
              <a:rPr lang="en-US" altLang="zh-CN" sz="1600" b="1" dirty="0">
                <a:solidFill>
                  <a:schemeClr val="bg1"/>
                </a:solidFill>
                <a:latin typeface="Arial" panose="020B0604020202020204" pitchFamily="34" charset="0"/>
                <a:cs typeface="Arial" panose="020B0604020202020204" pitchFamily="34" charset="0"/>
                <a:sym typeface="+mn-ea"/>
              </a:rPr>
              <a:t>good ventilation.</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sp>
        <p:nvSpPr>
          <p:cNvPr id="11" name="文本框 10"/>
          <p:cNvSpPr txBox="1"/>
          <p:nvPr/>
        </p:nvSpPr>
        <p:spPr>
          <a:xfrm>
            <a:off x="620880" y="417693"/>
            <a:ext cx="8470690" cy="1076325"/>
          </a:xfrm>
          <a:prstGeom prst="rect">
            <a:avLst/>
          </a:prstGeom>
          <a:noFill/>
        </p:spPr>
        <p:txBody>
          <a:bodyPr wrap="square" rtlCol="0">
            <a:spAutoFit/>
          </a:bodyPr>
          <a:lstStyle/>
          <a:p>
            <a:r>
              <a:rPr lang="en-US" altLang="zh-CN" sz="3200" b="1" noProof="0" dirty="0">
                <a:ln>
                  <a:noFill/>
                </a:ln>
                <a:solidFill>
                  <a:srgbClr val="5BAE3E"/>
                </a:solidFill>
                <a:effectLst/>
                <a:uLnTx/>
                <a:uFillTx/>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4. Precautions for Tidal Irrigation Application</a:t>
            </a:r>
            <a:endParaRPr lang="en-US" altLang="zh-CN" sz="3200" b="1" noProof="0" dirty="0">
              <a:ln>
                <a:noFill/>
              </a:ln>
              <a:solidFill>
                <a:srgbClr val="5BAE3E"/>
              </a:solidFill>
              <a:effectLst/>
              <a:uLnTx/>
              <a:uFillTx/>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0" name="文本框 9"/>
          <p:cNvSpPr txBox="1"/>
          <p:nvPr/>
        </p:nvSpPr>
        <p:spPr>
          <a:xfrm>
            <a:off x="889000" y="5457884"/>
            <a:ext cx="10584815" cy="360612"/>
          </a:xfrm>
          <a:prstGeom prst="rect">
            <a:avLst/>
          </a:prstGeom>
          <a:noFill/>
        </p:spPr>
        <p:txBody>
          <a:bodyPr wrap="square" rtlCol="0">
            <a:spAutoFit/>
          </a:bodyPr>
          <a:lstStyle/>
          <a:p>
            <a:pPr marL="285750" lvl="0" indent="-285750" algn="l">
              <a:lnSpc>
                <a:spcPct val="120000"/>
              </a:lnSpc>
              <a:spcBef>
                <a:spcPts val="100"/>
              </a:spcBef>
              <a:spcAft>
                <a:spcPts val="100"/>
              </a:spcAft>
              <a:buClr>
                <a:schemeClr val="bg1"/>
              </a:buClr>
              <a:buSzPct val="75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Follow </a:t>
            </a:r>
            <a:r>
              <a:rPr lang="en-US" altLang="zh-CN" sz="1600" b="1" dirty="0">
                <a:solidFill>
                  <a:schemeClr val="bg1"/>
                </a:solidFill>
                <a:latin typeface="Arial" panose="020B0604020202020204" pitchFamily="34" charset="0"/>
                <a:cs typeface="Arial" panose="020B0604020202020204" pitchFamily="34" charset="0"/>
                <a:sym typeface="+mn-ea"/>
              </a:rPr>
              <a:t>standardized construction procedures</a:t>
            </a:r>
            <a:r>
              <a:rPr lang="en-US" altLang="zh-CN" sz="1600" dirty="0">
                <a:solidFill>
                  <a:schemeClr val="bg1"/>
                </a:solidFill>
                <a:latin typeface="Arial" panose="020B0604020202020204" pitchFamily="34" charset="0"/>
                <a:cs typeface="Arial" panose="020B0604020202020204" pitchFamily="34" charset="0"/>
                <a:sym typeface="+mn-ea"/>
              </a:rPr>
              <a:t> during the installation of tidal irrigation facilities. </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13" name="图片 12"/>
          <p:cNvPicPr>
            <a:picLocks noChangeAspect="1"/>
          </p:cNvPicPr>
          <p:nvPr/>
        </p:nvPicPr>
        <p:blipFill>
          <a:blip r:embed="rId1"/>
          <a:stretch>
            <a:fillRect/>
          </a:stretch>
        </p:blipFill>
        <p:spPr>
          <a:xfrm>
            <a:off x="7268210" y="1494155"/>
            <a:ext cx="4235450" cy="2693670"/>
          </a:xfrm>
          <a:prstGeom prst="rect">
            <a:avLst/>
          </a:prstGeom>
        </p:spPr>
      </p:pic>
      <p:sp>
        <p:nvSpPr>
          <p:cNvPr id="2" name="文本框 1"/>
          <p:cNvSpPr txBox="1"/>
          <p:nvPr/>
        </p:nvSpPr>
        <p:spPr>
          <a:xfrm>
            <a:off x="603885" y="1671320"/>
            <a:ext cx="6559550" cy="1335237"/>
          </a:xfrm>
          <a:prstGeom prst="rect">
            <a:avLst/>
          </a:prstGeom>
          <a:noFill/>
        </p:spPr>
        <p:txBody>
          <a:bodyPr wrap="square" rtlCol="0">
            <a:spAutoFit/>
          </a:bodyPr>
          <a:lstStyle/>
          <a:p>
            <a:pPr marL="285750" lvl="0" indent="-28575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Nutrient Solution &amp; Sanitation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Constantly </a:t>
            </a:r>
            <a:r>
              <a:rPr lang="en-US" altLang="zh-CN" sz="1600" b="1" dirty="0">
                <a:latin typeface="Arial" panose="020B0604020202020204" pitchFamily="34" charset="0"/>
                <a:cs typeface="Arial" panose="020B0604020202020204" pitchFamily="34" charset="0"/>
                <a:sym typeface="+mn-ea"/>
              </a:rPr>
              <a:t>monitor electrical conductivity (EC) and pH</a:t>
            </a:r>
            <a:r>
              <a:rPr lang="en-US" altLang="zh-CN" sz="1600" dirty="0">
                <a:latin typeface="Arial" panose="020B0604020202020204" pitchFamily="34" charset="0"/>
                <a:cs typeface="Arial" panose="020B0604020202020204" pitchFamily="34" charset="0"/>
                <a:sym typeface="+mn-ea"/>
              </a:rPr>
              <a:t> of nutrient solution.</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Conduct</a:t>
            </a:r>
            <a:r>
              <a:rPr lang="en-US" altLang="zh-CN" sz="1600" b="1" dirty="0">
                <a:latin typeface="Arial" panose="020B0604020202020204" pitchFamily="34" charset="0"/>
                <a:cs typeface="Arial" panose="020B0604020202020204" pitchFamily="34" charset="0"/>
                <a:sym typeface="+mn-ea"/>
              </a:rPr>
              <a:t> regular disinfection treatment.</a:t>
            </a:r>
            <a:endParaRPr lang="en-US" altLang="zh-CN" sz="1600" b="1" dirty="0">
              <a:latin typeface="Arial" panose="020B0604020202020204" pitchFamily="34" charset="0"/>
              <a:cs typeface="Arial" panose="020B0604020202020204" pitchFamily="34" charset="0"/>
              <a:sym typeface="+mn-ea"/>
            </a:endParaRPr>
          </a:p>
        </p:txBody>
      </p:sp>
      <p:sp>
        <p:nvSpPr>
          <p:cNvPr id="3" name="文本框 2"/>
          <p:cNvSpPr txBox="1"/>
          <p:nvPr/>
        </p:nvSpPr>
        <p:spPr>
          <a:xfrm>
            <a:off x="603885" y="3429000"/>
            <a:ext cx="6096000" cy="368300"/>
          </a:xfrm>
          <a:prstGeom prst="rect">
            <a:avLst/>
          </a:prstGeom>
          <a:noFill/>
        </p:spPr>
        <p:txBody>
          <a:bodyPr wrap="square" rtlCol="0" anchor="t">
            <a:spAutoFit/>
          </a:bodyPr>
          <a:lstStyle/>
          <a:p>
            <a:pPr marL="285750" indent="-285750" algn="l">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Environmental Conditions</a:t>
            </a:r>
            <a:endParaRPr lang="en-US" altLang="zh-CN" b="1" dirty="0">
              <a:solidFill>
                <a:schemeClr val="bg1"/>
              </a:solidFill>
              <a:latin typeface="Arial" panose="020B0604020202020204" pitchFamily="34" charset="0"/>
              <a:cs typeface="Arial" panose="020B0604020202020204" pitchFamily="34" charset="0"/>
              <a:sym typeface="+mn-ea"/>
            </a:endParaRPr>
          </a:p>
        </p:txBody>
      </p:sp>
      <p:sp>
        <p:nvSpPr>
          <p:cNvPr id="4" name="文本框 3"/>
          <p:cNvSpPr txBox="1"/>
          <p:nvPr/>
        </p:nvSpPr>
        <p:spPr>
          <a:xfrm>
            <a:off x="603885" y="5089525"/>
            <a:ext cx="6096000" cy="368300"/>
          </a:xfrm>
          <a:prstGeom prst="rect">
            <a:avLst/>
          </a:prstGeom>
          <a:noFill/>
        </p:spPr>
        <p:txBody>
          <a:bodyPr wrap="square" rtlCol="0" anchor="t">
            <a:spAutoFit/>
          </a:bodyPr>
          <a:lstStyle/>
          <a:p>
            <a:pPr marL="285750" lvl="0" indent="-285750" algn="l">
              <a:buClrTx/>
              <a:buSzTx/>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Installation Requirements</a:t>
            </a:r>
            <a:endParaRPr lang="en-US" altLang="zh-CN" b="1" dirty="0">
              <a:solidFill>
                <a:schemeClr val="bg1"/>
              </a:solidFill>
              <a:latin typeface="Arial" panose="020B0604020202020204" pitchFamily="34" charset="0"/>
              <a:cs typeface="Arial" panose="020B0604020202020204" pitchFamily="34" charset="0"/>
              <a:sym typeface="+mn-ea"/>
            </a:endParaRPr>
          </a:p>
        </p:txBody>
      </p:sp>
      <p:pic>
        <p:nvPicPr>
          <p:cNvPr id="5" name="7">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84200" y="605631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bldLst>
      <p:bldP spid="7" grpId="0" animBg="1"/>
      <p:bldP spid="6" grpId="0" uiExpand="1" build="p"/>
      <p:bldP spid="11" grpId="0"/>
      <p:bldP spid="10" grpId="0"/>
      <p:bldP spid="2" grpId="0" uiExpand="1" build="p"/>
      <p:bldP spid="3" grpId="0"/>
      <p:bldP spid="4" grpId="0"/>
    </p:bldLst>
  </p:timing>
</p:sld>
</file>

<file path=ppt/tags/tag1.xml><?xml version="1.0" encoding="utf-8"?>
<p:tagLst xmlns:p="http://schemas.openxmlformats.org/presentationml/2006/main">
  <p:tag name="MD-PA" val="v1.0.0"/>
</p:tagLst>
</file>

<file path=ppt/tags/tag2.xml><?xml version="1.0" encoding="utf-8"?>
<p:tagLst xmlns:p="http://schemas.openxmlformats.org/presentationml/2006/main">
  <p:tag name="MD-PA" val="v1.0.0"/>
</p:tagLst>
</file>

<file path=ppt/tags/tag3.xml><?xml version="1.0" encoding="utf-8"?>
<p:tagLst xmlns:p="http://schemas.openxmlformats.org/presentationml/2006/main">
  <p:tag name="MD-PA" val="v1.0.0"/>
</p:tagLst>
</file>

<file path=ppt/tags/tag4.xml><?xml version="1.0" encoding="utf-8"?>
<p:tagLst xmlns:p="http://schemas.openxmlformats.org/presentationml/2006/main">
  <p:tag name="MD-PA" val="v1.0.0"/>
</p:tagLst>
</file>

<file path=ppt/tags/tag5.xml><?xml version="1.0" encoding="utf-8"?>
<p:tagLst xmlns:p="http://schemas.openxmlformats.org/presentationml/2006/main">
  <p:tag name="MD-PA" val="v1.0.0"/>
</p:tagLst>
</file>

<file path=ppt/tags/tag6.xml><?xml version="1.0" encoding="utf-8"?>
<p:tagLst xmlns:p="http://schemas.openxmlformats.org/presentationml/2006/main">
  <p:tag name="MD-PA" val="v1.0.0"/>
</p:tagLst>
</file>

<file path=ppt/tags/tag7.xml><?xml version="1.0" encoding="utf-8"?>
<p:tagLst xmlns:p="http://schemas.openxmlformats.org/presentationml/2006/main">
  <p:tag name="RESOURCE_RECORD_KEY" val="{&quot;70&quot;:[3318451,3312359,3322227,3322133]}"/>
</p:tagLst>
</file>

<file path=ppt/theme/theme1.xml><?xml version="1.0" encoding="utf-8"?>
<a:theme xmlns:a="http://schemas.openxmlformats.org/drawingml/2006/main" name="Office 主题​​">
  <a:themeElements>
    <a:clrScheme name="自定义 34">
      <a:dk1>
        <a:sysClr val="windowText" lastClr="000000"/>
      </a:dk1>
      <a:lt1>
        <a:sysClr val="window" lastClr="FFFFFF"/>
      </a:lt1>
      <a:dk2>
        <a:srgbClr val="44546A"/>
      </a:dk2>
      <a:lt2>
        <a:srgbClr val="E7E6E6"/>
      </a:lt2>
      <a:accent1>
        <a:srgbClr val="68AE77"/>
      </a:accent1>
      <a:accent2>
        <a:srgbClr val="8CF5D4"/>
      </a:accent2>
      <a:accent3>
        <a:srgbClr val="FFE8CB"/>
      </a:accent3>
      <a:accent4>
        <a:srgbClr val="57965F"/>
      </a:accent4>
      <a:accent5>
        <a:srgbClr val="6BEEB8"/>
      </a:accent5>
      <a:accent6>
        <a:srgbClr val="FDCCA4"/>
      </a:accent6>
      <a:hlink>
        <a:srgbClr val="0563C1"/>
      </a:hlink>
      <a:folHlink>
        <a:srgbClr val="954F72"/>
      </a:folHlink>
    </a:clrScheme>
    <a:fontScheme name="思源">
      <a:majorFont>
        <a:latin typeface="Arial Black"/>
        <a:ea typeface="思源宋体 Heavy"/>
        <a:cs typeface=""/>
      </a:majorFont>
      <a:minorFont>
        <a:latin typeface="Arial"/>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130CFC53E1D4458B80B5377008CEEE" ma:contentTypeVersion="19" ma:contentTypeDescription="Create a new document." ma:contentTypeScope="" ma:versionID="c5bca55066547ace3c95494f7058db64">
  <xsd:schema xmlns:xsd="http://www.w3.org/2001/XMLSchema" xmlns:xs="http://www.w3.org/2001/XMLSchema" xmlns:p="http://schemas.microsoft.com/office/2006/metadata/properties" xmlns:ns2="9e4d4028-7d2f-484c-bcd4-65d8dfc13344" xmlns:ns3="ca5b2271-c080-4650-a5bc-0c2553a50190" targetNamespace="http://schemas.microsoft.com/office/2006/metadata/properties" ma:root="true" ma:fieldsID="81bc9a00293841ddd936cdd7271aa752" ns2:_="" ns3:_="">
    <xsd:import namespace="9e4d4028-7d2f-484c-bcd4-65d8dfc13344"/>
    <xsd:import namespace="ca5b2271-c080-4650-a5bc-0c2553a5019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4d4028-7d2f-484c-bcd4-65d8dfc133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acc4dc2-1d7d-4ba2-9bc5-748c4ad50a6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5b2271-c080-4650-a5bc-0c2553a5019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76fce6c-187e-470c-9925-28fe6492cd1f}" ma:internalName="TaxCatchAll" ma:showField="CatchAllData" ma:web="ca5b2271-c080-4650-a5bc-0c2553a501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e4d4028-7d2f-484c-bcd4-65d8dfc13344">
      <Terms xmlns="http://schemas.microsoft.com/office/infopath/2007/PartnerControls"/>
    </lcf76f155ced4ddcb4097134ff3c332f>
    <TaxCatchAll xmlns="ca5b2271-c080-4650-a5bc-0c2553a50190" xsi:nil="true"/>
  </documentManagement>
</p:properties>
</file>

<file path=customXml/itemProps1.xml><?xml version="1.0" encoding="utf-8"?>
<ds:datastoreItem xmlns:ds="http://schemas.openxmlformats.org/officeDocument/2006/customXml" ds:itemID="{125DD6B6-F199-420F-9C9B-988BFE99DAA8}"/>
</file>

<file path=customXml/itemProps2.xml><?xml version="1.0" encoding="utf-8"?>
<ds:datastoreItem xmlns:ds="http://schemas.openxmlformats.org/officeDocument/2006/customXml" ds:itemID="{DAED0FBD-A7FD-4C54-A218-95D62F15B352}"/>
</file>

<file path=customXml/itemProps3.xml><?xml version="1.0" encoding="utf-8"?>
<ds:datastoreItem xmlns:ds="http://schemas.openxmlformats.org/officeDocument/2006/customXml" ds:itemID="{CF554FD1-8883-4AEF-A214-0CCC9AFA257A}"/>
</file>

<file path=docProps/app.xml><?xml version="1.0" encoding="utf-8"?>
<Properties xmlns="http://schemas.openxmlformats.org/officeDocument/2006/extended-properties" xmlns:vt="http://schemas.openxmlformats.org/officeDocument/2006/docPropsVTypes">
  <TotalTime>0</TotalTime>
  <Words>2784</Words>
  <Application>WPS 演示</Application>
  <PresentationFormat>宽屏</PresentationFormat>
  <Paragraphs>82</Paragraphs>
  <Slides>7</Slides>
  <Notes>7</Notes>
  <HiddenSlides>0</HiddenSlides>
  <MMClips>6</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7</vt:i4>
      </vt:variant>
    </vt:vector>
  </HeadingPairs>
  <TitlesOfParts>
    <vt:vector size="20" baseType="lpstr">
      <vt:lpstr>Arial</vt:lpstr>
      <vt:lpstr>宋体</vt:lpstr>
      <vt:lpstr>Wingdings</vt:lpstr>
      <vt:lpstr>字魂59号-创粗黑</vt:lpstr>
      <vt:lpstr>黑体</vt:lpstr>
      <vt:lpstr>Wingdings</vt:lpstr>
      <vt:lpstr>微软雅黑</vt:lpstr>
      <vt:lpstr>Arial Unicode MS</vt:lpstr>
      <vt:lpstr>思源宋体 Heavy</vt:lpstr>
      <vt:lpstr>Arial Black</vt:lpstr>
      <vt:lpstr>思源黑体 CN Normal</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V23767</dc:creator>
  <cp:lastModifiedBy>Lily</cp:lastModifiedBy>
  <cp:revision>266</cp:revision>
  <dcterms:created xsi:type="dcterms:W3CDTF">2022-02-05T08:07:00Z</dcterms:created>
  <dcterms:modified xsi:type="dcterms:W3CDTF">2026-09-09T01:27:58Z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AD4A1A08FA2040589A47EC24B67C6C55_13</vt:lpwstr>
  </property>
  <property fmtid="{D5CDD505-2E9C-101B-9397-08002B2CF9AE}" pid="3" name="KSOProductBuildVer">
    <vt:lpwstr>2052-12.1.0.28505</vt:lpwstr>
  </property>
  <property fmtid="{D5CDD505-2E9C-101B-9397-08002B2CF9AE}" pid="4" name="ContentTypeId">
    <vt:lpwstr>0x0101008C130CFC53E1D4458B80B5377008CEEE</vt:lpwstr>
  </property>
</Properties>
</file>