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5" r:id="rId3"/>
  </p:sldMasterIdLst>
  <p:notesMasterIdLst>
    <p:notesMasterId r:id="rId13"/>
  </p:notesMasterIdLst>
  <p:handoutMasterIdLst>
    <p:handoutMasterId r:id="rId14"/>
  </p:handoutMasterIdLst>
  <p:sldIdLst>
    <p:sldId id="387" r:id="rId4"/>
    <p:sldId id="284" r:id="rId5"/>
    <p:sldId id="368" r:id="rId6"/>
    <p:sldId id="369" r:id="rId7"/>
    <p:sldId id="283" r:id="rId8"/>
    <p:sldId id="383" r:id="rId9"/>
    <p:sldId id="382" r:id="rId10"/>
    <p:sldId id="381" r:id="rId11"/>
    <p:sldId id="384" r:id="rId1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E"/>
    <a:srgbClr val="000000"/>
    <a:srgbClr val="B4E6CD"/>
    <a:srgbClr val="71DDB4"/>
    <a:srgbClr val="F7F5F3"/>
    <a:srgbClr val="E2D9D1"/>
    <a:srgbClr val="F1ECE8"/>
    <a:srgbClr val="C8BB0C"/>
    <a:srgbClr val="BFAF15"/>
    <a:srgbClr val="F4A9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60CBB4-389F-DA36-2B96-105165D28573}" v="2" dt="2023-05-25T06:31:18.8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442" autoAdjust="0"/>
    <p:restoredTop sz="94674"/>
  </p:normalViewPr>
  <p:slideViewPr>
    <p:cSldViewPr snapToGrid="0" snapToObjects="1" showGuides="1">
      <p:cViewPr varScale="1">
        <p:scale>
          <a:sx n="61" d="100"/>
          <a:sy n="61" d="100"/>
        </p:scale>
        <p:origin x="96" y="5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63" d="100"/>
          <a:sy n="163" d="100"/>
        </p:scale>
        <p:origin x="444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286862299772248E-2"/>
          <c:y val="4.5972245531938696E-2"/>
          <c:w val="0.8813135240947213"/>
          <c:h val="0.9080555089361226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noFill/>
            <a:ln>
              <a:noFill/>
            </a:ln>
          </c:spPr>
          <c:dPt>
            <c:idx val="0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D7E-44A7-A22C-CF273F7216A8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accent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95A5-4483-85E2-2F9C48AE8A65}"/>
              </c:ext>
            </c:extLst>
          </c:dPt>
          <c:dPt>
            <c:idx val="2"/>
            <c:bubble3D val="0"/>
            <c:spPr>
              <a:solidFill>
                <a:schemeClr val="accent4">
                  <a:lumMod val="20000"/>
                  <a:lumOff val="80000"/>
                </a:schemeClr>
              </a:solidFill>
              <a:ln w="19050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95A5-4483-85E2-2F9C48AE8A65}"/>
              </c:ext>
            </c:extLst>
          </c:dPt>
          <c:cat>
            <c:strRef>
              <c:f>Sheet1!$A$2:$A$4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Sheet1!$B$2:$B$4</c:f>
              <c:numCache>
                <c:formatCode>0.00%</c:formatCode>
                <c:ptCount val="3"/>
                <c:pt idx="0" formatCode="0%">
                  <c:v>0.5</c:v>
                </c:pt>
                <c:pt idx="1">
                  <c:v>0.13</c:v>
                </c:pt>
                <c:pt idx="2" formatCode="0%">
                  <c:v>0.37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A5-4483-85E2-2F9C48AE8A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90"/>
        <c:holeSize val="4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noFill/>
            <a:ln>
              <a:noFill/>
            </a:ln>
          </c:spPr>
          <c:dPt>
            <c:idx val="0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DBF-4D09-A0C3-3B8B2FB7006E}"/>
              </c:ext>
            </c:extLst>
          </c:dPt>
          <c:dPt>
            <c:idx val="1"/>
            <c:bubble3D val="0"/>
            <c:spPr>
              <a:solidFill>
                <a:schemeClr val="tx1"/>
              </a:solidFill>
              <a:ln w="19050">
                <a:solidFill>
                  <a:schemeClr val="tx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DBF-4D09-A0C3-3B8B2FB7006E}"/>
              </c:ext>
            </c:extLst>
          </c:dPt>
          <c:dPt>
            <c:idx val="2"/>
            <c:bubble3D val="0"/>
            <c:spPr>
              <a:solidFill>
                <a:schemeClr val="accent4">
                  <a:lumMod val="20000"/>
                  <a:lumOff val="80000"/>
                </a:schemeClr>
              </a:solidFill>
              <a:ln w="19050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4DBF-4D09-A0C3-3B8B2FB7006E}"/>
              </c:ext>
            </c:extLst>
          </c:dPt>
          <c:cat>
            <c:strRef>
              <c:f>Sheet1!$A$2:$A$4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Sheet1!$B$2:$B$4</c:f>
              <c:numCache>
                <c:formatCode>0.00%</c:formatCode>
                <c:ptCount val="3"/>
                <c:pt idx="0" formatCode="0%">
                  <c:v>0.5</c:v>
                </c:pt>
                <c:pt idx="1">
                  <c:v>0.115</c:v>
                </c:pt>
                <c:pt idx="2" formatCode="0%">
                  <c:v>0.38500000000000001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DBF-4D09-A0C3-3B8B2FB700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90"/>
        <c:holeSize val="4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3480979252199392"/>
          <c:y val="0"/>
          <c:w val="0.50244573754695676"/>
          <c:h val="0.9452208287564142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rgbClr val="00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Overweight and obesity</c:v>
                </c:pt>
                <c:pt idx="1">
                  <c:v>Obesity</c:v>
                </c:pt>
                <c:pt idx="2">
                  <c:v>Stunted</c:v>
                </c:pt>
                <c:pt idx="3">
                  <c:v>Overweight and obesity</c:v>
                </c:pt>
                <c:pt idx="4">
                  <c:v>Not meeting MAD*</c:v>
                </c:pt>
                <c:pt idx="5">
                  <c:v>Overweight and obesity</c:v>
                </c:pt>
                <c:pt idx="6">
                  <c:v>Undernourished</c:v>
                </c:pt>
              </c:strCache>
            </c:strRef>
          </c:cat>
          <c:val>
            <c:numRef>
              <c:f>Sheet1!$B$2:$B$8</c:f>
              <c:numCache>
                <c:formatCode>0.00%</c:formatCode>
                <c:ptCount val="7"/>
                <c:pt idx="0">
                  <c:v>0.27700000000000002</c:v>
                </c:pt>
                <c:pt idx="1">
                  <c:v>0.126</c:v>
                </c:pt>
                <c:pt idx="2" formatCode="0%">
                  <c:v>0.09</c:v>
                </c:pt>
                <c:pt idx="3" formatCode="0%">
                  <c:v>0.14000000000000001</c:v>
                </c:pt>
                <c:pt idx="4" formatCode="0%">
                  <c:v>0.66</c:v>
                </c:pt>
                <c:pt idx="5" formatCode="0%">
                  <c:v>0.48</c:v>
                </c:pt>
                <c:pt idx="6" formatCode="0%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AA-4850-A756-7739F20914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354622607"/>
        <c:axId val="354613039"/>
      </c:barChart>
      <c:catAx>
        <c:axId val="35462260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354613039"/>
        <c:crosses val="autoZero"/>
        <c:auto val="1"/>
        <c:lblAlgn val="ctr"/>
        <c:lblOffset val="100"/>
        <c:noMultiLvlLbl val="0"/>
      </c:catAx>
      <c:valAx>
        <c:axId val="354613039"/>
        <c:scaling>
          <c:orientation val="minMax"/>
        </c:scaling>
        <c:delete val="1"/>
        <c:axPos val="b"/>
        <c:numFmt formatCode="0.00%" sourceLinked="1"/>
        <c:majorTickMark val="none"/>
        <c:minorTickMark val="none"/>
        <c:tickLblPos val="nextTo"/>
        <c:crossAx val="3546226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 b="1">
          <a:solidFill>
            <a:srgbClr val="000000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999169531384138E-2"/>
          <c:y val="5.4933819139248177E-2"/>
          <c:w val="0.82932545931758528"/>
          <c:h val="0.91875852323116602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c:spPr>
          <c:explosion val="4"/>
          <c:dPt>
            <c:idx val="0"/>
            <c:bubble3D val="0"/>
            <c:spPr>
              <a:solidFill>
                <a:schemeClr val="bg2">
                  <a:lumMod val="75000"/>
                </a:schemeClr>
              </a:solidFill>
              <a:ln w="19050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072-47DE-9266-80869D8BD9AB}"/>
              </c:ext>
            </c:extLst>
          </c:dPt>
          <c:dPt>
            <c:idx val="1"/>
            <c:bubble3D val="0"/>
            <c:spPr>
              <a:solidFill>
                <a:schemeClr val="bg2">
                  <a:lumMod val="75000"/>
                </a:schemeClr>
              </a:solidFill>
              <a:ln w="19050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5072-47DE-9266-80869D8BD9AB}"/>
              </c:ext>
            </c:extLst>
          </c:dPt>
          <c:dPt>
            <c:idx val="2"/>
            <c:bubble3D val="0"/>
            <c:spPr>
              <a:solidFill>
                <a:schemeClr val="bg2">
                  <a:lumMod val="75000"/>
                </a:schemeClr>
              </a:solidFill>
              <a:ln w="19050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5072-47DE-9266-80869D8BD9AB}"/>
              </c:ext>
            </c:extLst>
          </c:dPt>
          <c:dPt>
            <c:idx val="3"/>
            <c:bubble3D val="0"/>
            <c:spPr>
              <a:gradFill flip="none" rotWithShape="1">
                <a:gsLst>
                  <a:gs pos="85446">
                    <a:schemeClr val="bg2">
                      <a:lumMod val="75000"/>
                    </a:schemeClr>
                  </a:gs>
                  <a:gs pos="85000">
                    <a:schemeClr val="bg2">
                      <a:lumMod val="75000"/>
                    </a:schemeClr>
                  </a:gs>
                  <a:gs pos="0">
                    <a:schemeClr val="tx1"/>
                  </a:gs>
                  <a:gs pos="100000">
                    <a:schemeClr val="bg2">
                      <a:lumMod val="75000"/>
                    </a:schemeClr>
                  </a:gs>
                </a:gsLst>
                <a:lin ang="5400000" scaled="1"/>
                <a:tileRect/>
              </a:gradFill>
              <a:ln w="19050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5072-47DE-9266-80869D8BD9AB}"/>
              </c:ext>
            </c:extLst>
          </c:dPt>
          <c:dPt>
            <c:idx val="4"/>
            <c:bubble3D val="0"/>
            <c:spPr>
              <a:gradFill flip="none" rotWithShape="1">
                <a:gsLst>
                  <a:gs pos="77000">
                    <a:schemeClr val="bg2">
                      <a:lumMod val="75000"/>
                    </a:schemeClr>
                  </a:gs>
                  <a:gs pos="0">
                    <a:schemeClr val="tx1"/>
                  </a:gs>
                  <a:gs pos="100000">
                    <a:schemeClr val="bg2">
                      <a:lumMod val="75000"/>
                    </a:schemeClr>
                  </a:gs>
                </a:gsLst>
                <a:lin ang="8100000" scaled="1"/>
                <a:tileRect/>
              </a:gradFill>
              <a:ln w="19050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5072-47DE-9266-80869D8BD9AB}"/>
              </c:ext>
            </c:extLst>
          </c:dPt>
          <c:dPt>
            <c:idx val="5"/>
            <c:bubble3D val="0"/>
            <c:spPr>
              <a:gradFill flip="none" rotWithShape="1">
                <a:gsLst>
                  <a:gs pos="0">
                    <a:schemeClr val="tx1"/>
                  </a:gs>
                  <a:gs pos="100000">
                    <a:schemeClr val="bg2">
                      <a:lumMod val="75000"/>
                    </a:schemeClr>
                  </a:gs>
                </a:gsLst>
                <a:lin ang="10800000" scaled="1"/>
                <a:tileRect/>
              </a:gradFill>
              <a:ln w="19050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5072-47DE-9266-80869D8BD9AB}"/>
              </c:ext>
            </c:extLst>
          </c:dPt>
          <c:dPt>
            <c:idx val="6"/>
            <c:bubble3D val="0"/>
            <c:spPr>
              <a:solidFill>
                <a:schemeClr val="tx1"/>
              </a:solidFill>
              <a:ln w="19050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04D9-4675-834F-34F9802C3491}"/>
              </c:ext>
            </c:extLst>
          </c:dPt>
          <c:cat>
            <c:numRef>
              <c:f>Sheet1!$A$2:$A$8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</c:numCache>
            </c:numRef>
          </c:cat>
          <c:val>
            <c:numRef>
              <c:f>Sheet1!$B$2:$B$8</c:f>
              <c:numCache>
                <c:formatCode>General</c:formatCode>
                <c:ptCount val="7"/>
                <c:pt idx="0">
                  <c:v>14.285714285714286</c:v>
                </c:pt>
                <c:pt idx="1">
                  <c:v>14.285714285714286</c:v>
                </c:pt>
                <c:pt idx="2">
                  <c:v>14.285714285714286</c:v>
                </c:pt>
                <c:pt idx="3">
                  <c:v>14.285714285714286</c:v>
                </c:pt>
                <c:pt idx="4">
                  <c:v>14.285714285714286</c:v>
                </c:pt>
                <c:pt idx="5">
                  <c:v>14.285714285714286</c:v>
                </c:pt>
                <c:pt idx="6">
                  <c:v>14.285714285714286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072-47DE-9266-80869D8BD9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39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c:spPr>
          <c:dPt>
            <c:idx val="0"/>
            <c:bubble3D val="0"/>
            <c:explosion val="1"/>
            <c:spPr>
              <a:solidFill>
                <a:srgbClr val="B4E6CD"/>
              </a:solidFill>
              <a:ln w="19050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865-4C29-A6B4-00BB4DCD3F36}"/>
              </c:ext>
            </c:extLst>
          </c:dPt>
          <c:dPt>
            <c:idx val="1"/>
            <c:bubble3D val="0"/>
            <c:explosion val="7"/>
            <c:spPr>
              <a:solidFill>
                <a:srgbClr val="AFE4FF"/>
              </a:solidFill>
              <a:ln w="19050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865-4C29-A6B4-00BB4DCD3F36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50</c:v>
                </c:pt>
                <c:pt idx="1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865-4C29-A6B4-00BB4DCD3F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FFAB1A-079C-564C-A3B2-E630BC843578}" type="datetimeFigureOut">
              <a:rPr lang="it-IT" smtClean="0"/>
              <a:t>24/05/2023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900685-03CC-EF47-A6B6-8CB07CAC109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66613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B21A65-5E85-7243-A45D-5622BE4ACE07}" type="datetimeFigureOut">
              <a:rPr lang="it-IT" smtClean="0"/>
              <a:t>24/05/2023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27884D-8063-894A-9B96-2E8B250142E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9342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6967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846311" y="664870"/>
            <a:ext cx="10542124" cy="115200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 i="0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it-IT" dirty="0"/>
              <a:t>Click to </a:t>
            </a:r>
            <a:r>
              <a:rPr lang="it-IT" dirty="0" err="1"/>
              <a:t>insert</a:t>
            </a:r>
            <a:r>
              <a:rPr lang="it-IT" dirty="0"/>
              <a:t> </a:t>
            </a:r>
            <a:r>
              <a:rPr lang="it-IT" dirty="0" err="1"/>
              <a:t>title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>
          <a:xfrm>
            <a:off x="846312" y="1919941"/>
            <a:ext cx="10542124" cy="4100053"/>
          </a:xfrm>
        </p:spPr>
        <p:txBody>
          <a:bodyPr>
            <a:noAutofit/>
          </a:bodyPr>
          <a:lstStyle>
            <a:lvl1pPr marL="342900" indent="-342900">
              <a:lnSpc>
                <a:spcPct val="100000"/>
              </a:lnSpc>
              <a:buClr>
                <a:srgbClr val="0070BA"/>
              </a:buClr>
              <a:buFont typeface="Arial" charset="0"/>
              <a:buChar char="•"/>
              <a:defRPr baseline="0"/>
            </a:lvl1pPr>
            <a:lvl2pPr marL="742950" indent="-285750">
              <a:lnSpc>
                <a:spcPct val="100000"/>
              </a:lnSpc>
              <a:buClr>
                <a:srgbClr val="0070BA"/>
              </a:buClr>
              <a:buFont typeface="Arial" charset="0"/>
              <a:buChar char="•"/>
              <a:defRPr baseline="0"/>
            </a:lvl2pPr>
            <a:lvl3pPr marL="1200150" indent="-285750">
              <a:lnSpc>
                <a:spcPct val="100000"/>
              </a:lnSpc>
              <a:buClr>
                <a:srgbClr val="0070BA"/>
              </a:buClr>
              <a:buFont typeface="Arial" charset="0"/>
              <a:buChar char="•"/>
              <a:defRPr baseline="0"/>
            </a:lvl3pPr>
            <a:lvl4pPr marL="1657350" indent="-285750">
              <a:lnSpc>
                <a:spcPct val="100000"/>
              </a:lnSpc>
              <a:buClr>
                <a:srgbClr val="0070BA"/>
              </a:buClr>
              <a:buFont typeface="Arial" charset="0"/>
              <a:buChar char="•"/>
              <a:defRPr/>
            </a:lvl4pPr>
            <a:lvl5pPr marL="2114550" indent="-285750">
              <a:lnSpc>
                <a:spcPct val="100000"/>
              </a:lnSpc>
              <a:buClr>
                <a:srgbClr val="0070BA"/>
              </a:buClr>
              <a:buFont typeface="Arial" charset="0"/>
              <a:buChar char="•"/>
              <a:defRPr/>
            </a:lvl5pPr>
          </a:lstStyle>
          <a:p>
            <a:pPr lvl="0"/>
            <a:r>
              <a:rPr lang="it-IT" dirty="0"/>
              <a:t>Click to </a:t>
            </a:r>
            <a:r>
              <a:rPr lang="it-IT" dirty="0" err="1"/>
              <a:t>insert</a:t>
            </a:r>
            <a:r>
              <a:rPr lang="it-IT" dirty="0"/>
              <a:t> </a:t>
            </a:r>
            <a:r>
              <a:rPr lang="it-IT" dirty="0" err="1"/>
              <a:t>tex</a:t>
            </a:r>
            <a:endParaRPr lang="it-IT" dirty="0"/>
          </a:p>
          <a:p>
            <a:pPr lvl="1"/>
            <a:r>
              <a:rPr lang="it-IT" dirty="0"/>
              <a:t>Second </a:t>
            </a:r>
            <a:r>
              <a:rPr lang="it-IT" dirty="0" err="1"/>
              <a:t>level</a:t>
            </a:r>
            <a:endParaRPr lang="it-IT" dirty="0"/>
          </a:p>
          <a:p>
            <a:pPr lvl="2"/>
            <a:r>
              <a:rPr lang="it-IT" dirty="0"/>
              <a:t>Third </a:t>
            </a:r>
            <a:r>
              <a:rPr lang="it-IT" dirty="0" err="1"/>
              <a:t>level</a:t>
            </a:r>
            <a:endParaRPr lang="it-IT" dirty="0"/>
          </a:p>
          <a:p>
            <a:pPr lvl="3"/>
            <a:r>
              <a:rPr lang="it-IT" dirty="0" err="1"/>
              <a:t>Fourth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  <a:p>
            <a:pPr lvl="4"/>
            <a:r>
              <a:rPr lang="it-IT" dirty="0" err="1"/>
              <a:t>Fifth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10398482" y="6055012"/>
            <a:ext cx="1027267" cy="365125"/>
          </a:xfrm>
        </p:spPr>
        <p:txBody>
          <a:bodyPr/>
          <a:lstStyle/>
          <a:p>
            <a:fld id="{2026EB2A-1F26-4143-92A6-3B752CD465D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5421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10398482" y="6055012"/>
            <a:ext cx="1027267" cy="365125"/>
          </a:xfrm>
        </p:spPr>
        <p:txBody>
          <a:bodyPr/>
          <a:lstStyle/>
          <a:p>
            <a:fld id="{2026EB2A-1F26-4143-92A6-3B752CD465DB}" type="slidenum">
              <a:rPr lang="it-IT" smtClean="0"/>
              <a:t>‹#›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066" y="5663048"/>
            <a:ext cx="1625642" cy="79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099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half" idx="1" hasCustomPrompt="1"/>
          </p:nvPr>
        </p:nvSpPr>
        <p:spPr>
          <a:xfrm>
            <a:off x="539999" y="1795071"/>
            <a:ext cx="5460945" cy="4100053"/>
          </a:xfr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70BA"/>
              </a:buClr>
              <a:buFont typeface="Arial" charset="0"/>
              <a:buChar char="•"/>
              <a:defRPr sz="1800" spc="60" baseline="0"/>
            </a:lvl1pPr>
            <a:lvl2pPr marL="685800" indent="-228600">
              <a:lnSpc>
                <a:spcPct val="100000"/>
              </a:lnSpc>
              <a:buClr>
                <a:srgbClr val="0070BA"/>
              </a:buClr>
              <a:buFont typeface="Arial" charset="0"/>
              <a:buChar char="•"/>
              <a:defRPr sz="1600" spc="60" baseline="0"/>
            </a:lvl2pPr>
            <a:lvl3pPr marL="1143000" indent="-228600">
              <a:lnSpc>
                <a:spcPct val="100000"/>
              </a:lnSpc>
              <a:buClr>
                <a:srgbClr val="0070BA"/>
              </a:buClr>
              <a:buFont typeface="Arial" charset="0"/>
              <a:buChar char="•"/>
              <a:defRPr sz="1400" spc="60" baseline="0"/>
            </a:lvl3pPr>
            <a:lvl4pPr marL="1600200" indent="-228600">
              <a:lnSpc>
                <a:spcPct val="100000"/>
              </a:lnSpc>
              <a:buClr>
                <a:srgbClr val="0070BA"/>
              </a:buClr>
              <a:buFont typeface="Arial" charset="0"/>
              <a:buChar char="•"/>
              <a:defRPr sz="1200" spc="60" baseline="0"/>
            </a:lvl4pPr>
            <a:lvl5pPr marL="2057400" indent="-228600">
              <a:lnSpc>
                <a:spcPct val="100000"/>
              </a:lnSpc>
              <a:buClr>
                <a:srgbClr val="0070BA"/>
              </a:buClr>
              <a:buFont typeface="Arial" charset="0"/>
              <a:buChar char="•"/>
              <a:defRPr sz="1200" spc="60" baseline="0"/>
            </a:lvl5pPr>
          </a:lstStyle>
          <a:p>
            <a:pPr lvl="0"/>
            <a:r>
              <a:rPr lang="it-IT" dirty="0"/>
              <a:t>Click to </a:t>
            </a:r>
            <a:r>
              <a:rPr lang="it-IT" dirty="0" err="1"/>
              <a:t>insert</a:t>
            </a:r>
            <a:r>
              <a:rPr lang="it-IT" dirty="0"/>
              <a:t> </a:t>
            </a:r>
            <a:r>
              <a:rPr lang="it-IT" dirty="0" err="1"/>
              <a:t>tex</a:t>
            </a:r>
            <a:endParaRPr lang="it-IT" dirty="0"/>
          </a:p>
          <a:p>
            <a:pPr lvl="1"/>
            <a:r>
              <a:rPr lang="it-IT" dirty="0"/>
              <a:t>Second </a:t>
            </a:r>
            <a:r>
              <a:rPr lang="it-IT" dirty="0" err="1"/>
              <a:t>level</a:t>
            </a:r>
            <a:endParaRPr lang="it-IT" dirty="0"/>
          </a:p>
          <a:p>
            <a:pPr lvl="2"/>
            <a:r>
              <a:rPr lang="it-IT" dirty="0"/>
              <a:t>Third </a:t>
            </a:r>
            <a:r>
              <a:rPr lang="it-IT" dirty="0" err="1"/>
              <a:t>level</a:t>
            </a:r>
            <a:endParaRPr lang="it-IT" dirty="0"/>
          </a:p>
          <a:p>
            <a:pPr lvl="3"/>
            <a:r>
              <a:rPr lang="it-IT" dirty="0" err="1"/>
              <a:t>Fourth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  <a:p>
            <a:pPr lvl="4"/>
            <a:r>
              <a:rPr lang="it-IT" dirty="0" err="1"/>
              <a:t>Fifth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6078019" y="1795071"/>
            <a:ext cx="5513982" cy="4100053"/>
          </a:xfr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70BA"/>
              </a:buClr>
              <a:buFont typeface="Arial" charset="0"/>
              <a:buChar char="•"/>
              <a:defRPr/>
            </a:lvl1pPr>
            <a:lvl2pPr marL="685800" indent="-228600">
              <a:lnSpc>
                <a:spcPct val="100000"/>
              </a:lnSpc>
              <a:buClr>
                <a:srgbClr val="0070BA"/>
              </a:buClr>
              <a:buFont typeface="Arial" charset="0"/>
              <a:buChar char="•"/>
              <a:defRPr/>
            </a:lvl2pPr>
            <a:lvl3pPr marL="1143000" indent="-228600">
              <a:lnSpc>
                <a:spcPct val="100000"/>
              </a:lnSpc>
              <a:buClr>
                <a:srgbClr val="0070BA"/>
              </a:buClr>
              <a:buFont typeface="Arial" charset="0"/>
              <a:buChar char="•"/>
              <a:defRPr/>
            </a:lvl3pPr>
            <a:lvl4pPr marL="1600200" indent="-228600">
              <a:lnSpc>
                <a:spcPct val="100000"/>
              </a:lnSpc>
              <a:buClr>
                <a:srgbClr val="0070BA"/>
              </a:buClr>
              <a:buFont typeface="Arial" charset="0"/>
              <a:buChar char="•"/>
              <a:defRPr/>
            </a:lvl4pPr>
            <a:lvl5pPr marL="2057400" indent="-228600">
              <a:lnSpc>
                <a:spcPct val="100000"/>
              </a:lnSpc>
              <a:buClr>
                <a:srgbClr val="0070BA"/>
              </a:buClr>
              <a:buFont typeface="Arial" charset="0"/>
              <a:buChar char="•"/>
              <a:defRPr/>
            </a:lvl5pPr>
          </a:lstStyle>
          <a:p>
            <a:pPr lvl="0"/>
            <a:r>
              <a:rPr lang="it-IT" dirty="0"/>
              <a:t>Click to </a:t>
            </a:r>
            <a:r>
              <a:rPr lang="it-IT" dirty="0" err="1"/>
              <a:t>insert</a:t>
            </a:r>
            <a:r>
              <a:rPr lang="it-IT" dirty="0"/>
              <a:t> </a:t>
            </a:r>
            <a:r>
              <a:rPr lang="it-IT" dirty="0" err="1"/>
              <a:t>tex</a:t>
            </a:r>
            <a:endParaRPr lang="it-IT" dirty="0"/>
          </a:p>
          <a:p>
            <a:pPr lvl="1"/>
            <a:r>
              <a:rPr lang="it-IT" dirty="0"/>
              <a:t>Second </a:t>
            </a:r>
            <a:r>
              <a:rPr lang="it-IT" dirty="0" err="1"/>
              <a:t>level</a:t>
            </a:r>
            <a:endParaRPr lang="it-IT" dirty="0"/>
          </a:p>
          <a:p>
            <a:pPr lvl="2"/>
            <a:r>
              <a:rPr lang="it-IT" dirty="0"/>
              <a:t>Third </a:t>
            </a:r>
            <a:r>
              <a:rPr lang="it-IT" dirty="0" err="1"/>
              <a:t>level</a:t>
            </a:r>
            <a:endParaRPr lang="it-IT" dirty="0"/>
          </a:p>
          <a:p>
            <a:pPr lvl="3"/>
            <a:r>
              <a:rPr lang="it-IT" dirty="0" err="1"/>
              <a:t>Fourth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  <a:p>
            <a:pPr lvl="4"/>
            <a:r>
              <a:rPr lang="it-IT" dirty="0" err="1"/>
              <a:t>Fifth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</p:txBody>
      </p:sp>
      <p:sp>
        <p:nvSpPr>
          <p:cNvPr id="8" name="Segnaposto numero diapositiva 5">
            <a:extLst>
              <a:ext uri="{FF2B5EF4-FFF2-40B4-BE49-F238E27FC236}">
                <a16:creationId xmlns:a16="http://schemas.microsoft.com/office/drawing/2014/main" id="{423F2EF9-E3A7-7C43-99DB-3D909AA2C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98482" y="6055012"/>
            <a:ext cx="1027267" cy="365125"/>
          </a:xfrm>
        </p:spPr>
        <p:txBody>
          <a:bodyPr/>
          <a:lstStyle/>
          <a:p>
            <a:fld id="{2026EB2A-1F26-4143-92A6-3B752CD465DB}" type="slidenum">
              <a:rPr lang="it-IT" smtClean="0"/>
              <a:t>‹#›</a:t>
            </a:fld>
            <a:endParaRPr lang="it-IT"/>
          </a:p>
        </p:txBody>
      </p:sp>
      <p:pic>
        <p:nvPicPr>
          <p:cNvPr id="10" name="Immagine 6">
            <a:extLst>
              <a:ext uri="{FF2B5EF4-FFF2-40B4-BE49-F238E27FC236}">
                <a16:creationId xmlns:a16="http://schemas.microsoft.com/office/drawing/2014/main" id="{C72777E0-737A-CE4D-97A6-44B3AB1E52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066" y="5663048"/>
            <a:ext cx="1625642" cy="797675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45E43B2A-AD48-1C47-BB21-AA2602857130}"/>
              </a:ext>
            </a:extLst>
          </p:cNvPr>
          <p:cNvSpPr txBox="1">
            <a:spLocks/>
          </p:cNvSpPr>
          <p:nvPr userDrawn="1"/>
        </p:nvSpPr>
        <p:spPr>
          <a:xfrm>
            <a:off x="717181" y="716415"/>
            <a:ext cx="11052002" cy="66255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 spc="60" baseline="0">
                <a:solidFill>
                  <a:srgbClr val="0070BA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en-GB" sz="3600" b="0" kern="1400" spc="230" dirty="0">
                <a:solidFill>
                  <a:schemeClr val="tx1"/>
                </a:solidFill>
                <a:latin typeface="HALDEN SOLID" pitchFamily="2" charset="0"/>
              </a:rPr>
              <a:t>Slide title lorem ipsum </a:t>
            </a:r>
            <a:r>
              <a:rPr lang="en-GB" sz="3600" b="0" kern="1400" spc="230" dirty="0" err="1">
                <a:solidFill>
                  <a:schemeClr val="tx1"/>
                </a:solidFill>
                <a:latin typeface="HALDEN SOLID" pitchFamily="2" charset="0"/>
              </a:rPr>
              <a:t>dolor</a:t>
            </a:r>
            <a:endParaRPr lang="en-GB" sz="3600" b="0" kern="1400" spc="230" dirty="0">
              <a:solidFill>
                <a:schemeClr val="tx1"/>
              </a:solidFill>
              <a:latin typeface="HALDEN SOLI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10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half" idx="1" hasCustomPrompt="1"/>
          </p:nvPr>
        </p:nvSpPr>
        <p:spPr>
          <a:xfrm>
            <a:off x="539999" y="1795071"/>
            <a:ext cx="5460945" cy="4100053"/>
          </a:xfr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70BA"/>
              </a:buClr>
              <a:buFont typeface="Arial" charset="0"/>
              <a:buChar char="•"/>
              <a:defRPr sz="1800" spc="60" baseline="0"/>
            </a:lvl1pPr>
            <a:lvl2pPr marL="685800" indent="-228600">
              <a:lnSpc>
                <a:spcPct val="100000"/>
              </a:lnSpc>
              <a:buClr>
                <a:srgbClr val="0070BA"/>
              </a:buClr>
              <a:buFont typeface="Arial" charset="0"/>
              <a:buChar char="•"/>
              <a:defRPr sz="1600" spc="60" baseline="0"/>
            </a:lvl2pPr>
            <a:lvl3pPr marL="1143000" indent="-228600">
              <a:lnSpc>
                <a:spcPct val="100000"/>
              </a:lnSpc>
              <a:buClr>
                <a:srgbClr val="0070BA"/>
              </a:buClr>
              <a:buFont typeface="Arial" charset="0"/>
              <a:buChar char="•"/>
              <a:defRPr sz="1400" spc="60" baseline="0"/>
            </a:lvl3pPr>
            <a:lvl4pPr marL="1600200" indent="-228600">
              <a:lnSpc>
                <a:spcPct val="100000"/>
              </a:lnSpc>
              <a:buClr>
                <a:srgbClr val="0070BA"/>
              </a:buClr>
              <a:buFont typeface="Arial" charset="0"/>
              <a:buChar char="•"/>
              <a:defRPr sz="1200" spc="60" baseline="0"/>
            </a:lvl4pPr>
            <a:lvl5pPr marL="2057400" indent="-228600">
              <a:lnSpc>
                <a:spcPct val="100000"/>
              </a:lnSpc>
              <a:buClr>
                <a:srgbClr val="0070BA"/>
              </a:buClr>
              <a:buFont typeface="Arial" charset="0"/>
              <a:buChar char="•"/>
              <a:defRPr sz="1200" spc="60" baseline="0"/>
            </a:lvl5pPr>
          </a:lstStyle>
          <a:p>
            <a:pPr lvl="0"/>
            <a:r>
              <a:rPr lang="it-IT" dirty="0"/>
              <a:t>Click to </a:t>
            </a:r>
            <a:r>
              <a:rPr lang="it-IT" dirty="0" err="1"/>
              <a:t>insert</a:t>
            </a:r>
            <a:r>
              <a:rPr lang="it-IT" dirty="0"/>
              <a:t> </a:t>
            </a:r>
            <a:r>
              <a:rPr lang="it-IT" dirty="0" err="1"/>
              <a:t>tex</a:t>
            </a:r>
            <a:endParaRPr lang="it-IT" dirty="0"/>
          </a:p>
          <a:p>
            <a:pPr lvl="1"/>
            <a:r>
              <a:rPr lang="it-IT" dirty="0"/>
              <a:t>Second </a:t>
            </a:r>
            <a:r>
              <a:rPr lang="it-IT" dirty="0" err="1"/>
              <a:t>level</a:t>
            </a:r>
            <a:endParaRPr lang="it-IT" dirty="0"/>
          </a:p>
          <a:p>
            <a:pPr lvl="2"/>
            <a:r>
              <a:rPr lang="it-IT" dirty="0"/>
              <a:t>Third </a:t>
            </a:r>
            <a:r>
              <a:rPr lang="it-IT" dirty="0" err="1"/>
              <a:t>level</a:t>
            </a:r>
            <a:endParaRPr lang="it-IT" dirty="0"/>
          </a:p>
          <a:p>
            <a:pPr lvl="3"/>
            <a:r>
              <a:rPr lang="it-IT" dirty="0" err="1"/>
              <a:t>Fourth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  <a:p>
            <a:pPr lvl="4"/>
            <a:r>
              <a:rPr lang="it-IT" dirty="0" err="1"/>
              <a:t>Fifth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29D93D5-8F53-3444-8F3E-BBF377575D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94425" y="1795463"/>
            <a:ext cx="5397500" cy="4098925"/>
          </a:xfrm>
        </p:spPr>
        <p:txBody>
          <a:bodyPr/>
          <a:lstStyle/>
          <a:p>
            <a:r>
              <a:rPr lang="en-GB"/>
              <a:t>Click icon to add picture</a:t>
            </a:r>
            <a:endParaRPr lang="it-IT"/>
          </a:p>
        </p:txBody>
      </p:sp>
      <p:sp>
        <p:nvSpPr>
          <p:cNvPr id="8" name="Segnaposto numero diapositiva 5">
            <a:extLst>
              <a:ext uri="{FF2B5EF4-FFF2-40B4-BE49-F238E27FC236}">
                <a16:creationId xmlns:a16="http://schemas.microsoft.com/office/drawing/2014/main" id="{592D85CC-EB0C-D645-85D6-3DB77E029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98482" y="6055012"/>
            <a:ext cx="1027267" cy="365125"/>
          </a:xfrm>
        </p:spPr>
        <p:txBody>
          <a:bodyPr/>
          <a:lstStyle/>
          <a:p>
            <a:fld id="{2026EB2A-1F26-4143-92A6-3B752CD465DB}" type="slidenum">
              <a:rPr lang="it-IT" smtClean="0"/>
              <a:t>‹#›</a:t>
            </a:fld>
            <a:endParaRPr lang="it-IT"/>
          </a:p>
        </p:txBody>
      </p:sp>
      <p:pic>
        <p:nvPicPr>
          <p:cNvPr id="10" name="Immagine 6">
            <a:extLst>
              <a:ext uri="{FF2B5EF4-FFF2-40B4-BE49-F238E27FC236}">
                <a16:creationId xmlns:a16="http://schemas.microsoft.com/office/drawing/2014/main" id="{EE9D2174-1656-564C-9C34-210AF0606E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066" y="5663048"/>
            <a:ext cx="1625642" cy="797675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622D786E-D5DB-B346-B2FA-981C681ADAA2}"/>
              </a:ext>
            </a:extLst>
          </p:cNvPr>
          <p:cNvSpPr txBox="1">
            <a:spLocks/>
          </p:cNvSpPr>
          <p:nvPr userDrawn="1"/>
        </p:nvSpPr>
        <p:spPr>
          <a:xfrm>
            <a:off x="717181" y="716415"/>
            <a:ext cx="11052002" cy="66255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 spc="60" baseline="0">
                <a:solidFill>
                  <a:srgbClr val="0070BA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en-GB" sz="3600" b="0" kern="1400" spc="230" dirty="0">
                <a:solidFill>
                  <a:schemeClr val="tx1"/>
                </a:solidFill>
                <a:latin typeface="HALDEN SOLID" pitchFamily="2" charset="0"/>
              </a:rPr>
              <a:t>Slide title lorem ipsum </a:t>
            </a:r>
            <a:r>
              <a:rPr lang="en-GB" sz="3600" b="0" kern="1400" spc="230" dirty="0" err="1">
                <a:solidFill>
                  <a:schemeClr val="tx1"/>
                </a:solidFill>
                <a:latin typeface="HALDEN SOLID" pitchFamily="2" charset="0"/>
              </a:rPr>
              <a:t>dolor</a:t>
            </a:r>
            <a:endParaRPr lang="en-GB" sz="3600" b="0" kern="1400" spc="230" dirty="0">
              <a:solidFill>
                <a:schemeClr val="tx1"/>
              </a:solidFill>
              <a:latin typeface="HALDEN SOLI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742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73394" y="1732935"/>
            <a:ext cx="10667744" cy="44440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7637761" y="622799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 b="0" i="0">
                <a:solidFill>
                  <a:srgbClr val="0070BA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it-IT"/>
              <a:t>Year Month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711542" y="6227991"/>
            <a:ext cx="1027267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 b="1" i="0">
                <a:solidFill>
                  <a:srgbClr val="0070BA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2026EB2A-1F26-4143-92A6-3B752CD465DB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424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4" r:id="rId3"/>
    <p:sldLayoutId id="2147483672" r:id="rId4"/>
    <p:sldLayoutId id="2147483673" r:id="rId5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i="0" kern="1200">
          <a:solidFill>
            <a:srgbClr val="0070BA"/>
          </a:solidFill>
          <a:latin typeface="Open Sans" charset="0"/>
          <a:ea typeface="Open Sans" charset="0"/>
          <a:cs typeface="Open Sans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000" b="0" i="0" kern="12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b="0" i="0" kern="12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400" b="0" i="0" kern="12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400" b="0" i="0" kern="12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74">
          <p15:clr>
            <a:srgbClr val="F26B43"/>
          </p15:clr>
        </p15:guide>
        <p15:guide id="2" pos="7333">
          <p15:clr>
            <a:srgbClr val="F26B43"/>
          </p15:clr>
        </p15:guide>
        <p15:guide id="3" pos="688">
          <p15:clr>
            <a:srgbClr val="F26B43"/>
          </p15:clr>
        </p15:guide>
        <p15:guide id="4" orient="horz" pos="334">
          <p15:clr>
            <a:srgbClr val="F26B43"/>
          </p15:clr>
        </p15:guide>
        <p15:guide id="5" orient="horz" pos="113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0.png"/><Relationship Id="rId5" Type="http://schemas.openxmlformats.org/officeDocument/2006/relationships/image" Target="../media/image5.jpeg"/><Relationship Id="rId10" Type="http://schemas.openxmlformats.org/officeDocument/2006/relationships/image" Target="../media/image9.JPG"/><Relationship Id="rId4" Type="http://schemas.openxmlformats.org/officeDocument/2006/relationships/image" Target="../media/image4.jpeg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12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19.sv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svg"/><Relationship Id="rId9" Type="http://schemas.openxmlformats.org/officeDocument/2006/relationships/image" Target="../media/image1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in front of solar panels&#10;&#10;Description automatically generated">
            <a:extLst>
              <a:ext uri="{FF2B5EF4-FFF2-40B4-BE49-F238E27FC236}">
                <a16:creationId xmlns:a16="http://schemas.microsoft.com/office/drawing/2014/main" id="{516FEED3-CF24-B4CA-7987-8C2D1119B5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20" y="193807"/>
            <a:ext cx="2937420" cy="1959264"/>
          </a:xfrm>
          <a:prstGeom prst="rect">
            <a:avLst/>
          </a:prstGeom>
        </p:spPr>
      </p:pic>
      <p:pic>
        <p:nvPicPr>
          <p:cNvPr id="6" name="Picture 5" descr="A person kneeling in the dirt&#10;&#10;Description automatically generated with low confidence">
            <a:extLst>
              <a:ext uri="{FF2B5EF4-FFF2-40B4-BE49-F238E27FC236}">
                <a16:creationId xmlns:a16="http://schemas.microsoft.com/office/drawing/2014/main" id="{A5690C8F-F710-B6CD-C6D4-E5C8CD39B3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6860" y="2233304"/>
            <a:ext cx="2937420" cy="1959264"/>
          </a:xfrm>
          <a:prstGeom prst="rect">
            <a:avLst/>
          </a:prstGeom>
        </p:spPr>
      </p:pic>
      <p:pic>
        <p:nvPicPr>
          <p:cNvPr id="7" name="Picture 6" descr="A close-up of a drip irrigation system&#10;&#10;Description automatically generated with medium confidence">
            <a:extLst>
              <a:ext uri="{FF2B5EF4-FFF2-40B4-BE49-F238E27FC236}">
                <a16:creationId xmlns:a16="http://schemas.microsoft.com/office/drawing/2014/main" id="{10456758-B41D-E34C-001A-D3BD0B6645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6860" y="193316"/>
            <a:ext cx="2937420" cy="1959264"/>
          </a:xfrm>
          <a:prstGeom prst="rect">
            <a:avLst/>
          </a:prstGeom>
        </p:spPr>
      </p:pic>
      <p:pic>
        <p:nvPicPr>
          <p:cNvPr id="8" name="Picture 7" descr="A picture containing grass, outdoor, plant, tree&#10;&#10;Description automatically generated">
            <a:extLst>
              <a:ext uri="{FF2B5EF4-FFF2-40B4-BE49-F238E27FC236}">
                <a16:creationId xmlns:a16="http://schemas.microsoft.com/office/drawing/2014/main" id="{E45104FD-4B53-DB2C-BEDC-CF7D4DA6D6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20" y="2232320"/>
            <a:ext cx="2937420" cy="1959264"/>
          </a:xfrm>
          <a:prstGeom prst="rect">
            <a:avLst/>
          </a:prstGeom>
        </p:spPr>
      </p:pic>
      <p:pic>
        <p:nvPicPr>
          <p:cNvPr id="13" name="Picture 12" descr="A person in a blue vest&#10;&#10;Description automatically generated with low confidence">
            <a:extLst>
              <a:ext uri="{FF2B5EF4-FFF2-40B4-BE49-F238E27FC236}">
                <a16:creationId xmlns:a16="http://schemas.microsoft.com/office/drawing/2014/main" id="{25550601-4EEB-A095-1EE2-05AEB1273D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4100" y="2232320"/>
            <a:ext cx="2937420" cy="1959264"/>
          </a:xfrm>
          <a:prstGeom prst="rect">
            <a:avLst/>
          </a:prstGeom>
        </p:spPr>
      </p:pic>
      <p:pic>
        <p:nvPicPr>
          <p:cNvPr id="17" name="Picture 16" descr="A person picking tomatoes from a plant&#10;&#10;Description automatically generated with low confidence">
            <a:extLst>
              <a:ext uri="{FF2B5EF4-FFF2-40B4-BE49-F238E27FC236}">
                <a16:creationId xmlns:a16="http://schemas.microsoft.com/office/drawing/2014/main" id="{50D7C3AC-68B0-F552-8EFD-F2652C1D74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0480" y="2233304"/>
            <a:ext cx="2937420" cy="1958280"/>
          </a:xfrm>
          <a:prstGeom prst="rect">
            <a:avLst/>
          </a:prstGeom>
        </p:spPr>
      </p:pic>
      <p:pic>
        <p:nvPicPr>
          <p:cNvPr id="19" name="Picture 18" descr="A picture containing outdoor, plant, grass, sky&#10;&#10;Description automatically generated">
            <a:extLst>
              <a:ext uri="{FF2B5EF4-FFF2-40B4-BE49-F238E27FC236}">
                <a16:creationId xmlns:a16="http://schemas.microsoft.com/office/drawing/2014/main" id="{F1D36630-E055-6986-5E44-11DDB9CDE9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4100" y="193807"/>
            <a:ext cx="2937420" cy="1959264"/>
          </a:xfrm>
          <a:prstGeom prst="rect">
            <a:avLst/>
          </a:prstGeom>
        </p:spPr>
      </p:pic>
      <p:pic>
        <p:nvPicPr>
          <p:cNvPr id="21" name="Picture 20" descr="A person holding a bundle of wheat&#10;&#10;Description automatically generated with medium confidence">
            <a:extLst>
              <a:ext uri="{FF2B5EF4-FFF2-40B4-BE49-F238E27FC236}">
                <a16:creationId xmlns:a16="http://schemas.microsoft.com/office/drawing/2014/main" id="{8EDC61AA-489B-43E2-FECE-D53D56B531D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21296" r="22401" b="1104"/>
          <a:stretch/>
        </p:blipFill>
        <p:spPr>
          <a:xfrm>
            <a:off x="6140480" y="193316"/>
            <a:ext cx="2937420" cy="1958280"/>
          </a:xfrm>
          <a:prstGeom prst="rect">
            <a:avLst/>
          </a:prstGeom>
        </p:spPr>
      </p:pic>
      <p:sp>
        <p:nvSpPr>
          <p:cNvPr id="22" name="Titolo 1">
            <a:extLst>
              <a:ext uri="{FF2B5EF4-FFF2-40B4-BE49-F238E27FC236}">
                <a16:creationId xmlns:a16="http://schemas.microsoft.com/office/drawing/2014/main" id="{DD7B152E-6597-4EF3-B025-A93579017DEB}"/>
              </a:ext>
            </a:extLst>
          </p:cNvPr>
          <p:cNvSpPr txBox="1">
            <a:spLocks/>
          </p:cNvSpPr>
          <p:nvPr/>
        </p:nvSpPr>
        <p:spPr>
          <a:xfrm>
            <a:off x="87720" y="4698160"/>
            <a:ext cx="8867765" cy="9298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0070BA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GB" sz="3200" dirty="0">
                <a:solidFill>
                  <a:schemeClr val="tx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WFP ARMENIA COUNTRY OFFICE</a:t>
            </a:r>
            <a:br>
              <a:rPr lang="en-GB" sz="3200" dirty="0">
                <a:solidFill>
                  <a:schemeClr val="tx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</a:br>
            <a:r>
              <a:rPr lang="en-GB" sz="2800" b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Nanna </a:t>
            </a:r>
            <a:r>
              <a:rPr lang="en-GB" sz="2800" b="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Skau</a:t>
            </a:r>
            <a:r>
              <a:rPr lang="en-GB" sz="2800" b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Country Director</a:t>
            </a:r>
          </a:p>
        </p:txBody>
      </p:sp>
      <p:sp>
        <p:nvSpPr>
          <p:cNvPr id="23" name="Date Placeholder 4">
            <a:extLst>
              <a:ext uri="{FF2B5EF4-FFF2-40B4-BE49-F238E27FC236}">
                <a16:creationId xmlns:a16="http://schemas.microsoft.com/office/drawing/2014/main" id="{92B07B9D-969E-A34A-AD31-F606EA2FE4E1}"/>
              </a:ext>
            </a:extLst>
          </p:cNvPr>
          <p:cNvSpPr txBox="1">
            <a:spLocks/>
          </p:cNvSpPr>
          <p:nvPr/>
        </p:nvSpPr>
        <p:spPr>
          <a:xfrm>
            <a:off x="87720" y="5866798"/>
            <a:ext cx="1612864" cy="38841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May 2023</a:t>
            </a:r>
          </a:p>
        </p:txBody>
      </p:sp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F68B4788-0235-4628-4CA6-EBC47E57774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6365" y="2837958"/>
            <a:ext cx="1019944" cy="270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9743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6B571BF-8180-860F-F514-0438368D21E5}"/>
              </a:ext>
            </a:extLst>
          </p:cNvPr>
          <p:cNvGrpSpPr/>
          <p:nvPr/>
        </p:nvGrpSpPr>
        <p:grpSpPr>
          <a:xfrm>
            <a:off x="4963793" y="2785200"/>
            <a:ext cx="1914250" cy="1914250"/>
            <a:chOff x="362240" y="5245790"/>
            <a:chExt cx="1920240" cy="1920240"/>
          </a:xfrm>
          <a:solidFill>
            <a:schemeClr val="accent2"/>
          </a:solidFill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5D427C01-5577-B264-7A44-8D587393E158}"/>
                </a:ext>
              </a:extLst>
            </p:cNvPr>
            <p:cNvSpPr/>
            <p:nvPr/>
          </p:nvSpPr>
          <p:spPr>
            <a:xfrm>
              <a:off x="545120" y="5428670"/>
              <a:ext cx="1554480" cy="1554480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6" name="Circle: Hollow 5">
              <a:extLst>
                <a:ext uri="{FF2B5EF4-FFF2-40B4-BE49-F238E27FC236}">
                  <a16:creationId xmlns:a16="http://schemas.microsoft.com/office/drawing/2014/main" id="{E7B34D58-CCC7-D5DC-3CDC-3F0799529013}"/>
                </a:ext>
              </a:extLst>
            </p:cNvPr>
            <p:cNvSpPr/>
            <p:nvPr/>
          </p:nvSpPr>
          <p:spPr>
            <a:xfrm>
              <a:off x="362240" y="5245790"/>
              <a:ext cx="1920240" cy="1920240"/>
            </a:xfrm>
            <a:prstGeom prst="donut">
              <a:avLst>
                <a:gd name="adj" fmla="val 3824"/>
              </a:avLst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00">
                <a:solidFill>
                  <a:schemeClr val="tx1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00E024B-0883-ECBD-E67C-B6FCA16696B4}"/>
              </a:ext>
            </a:extLst>
          </p:cNvPr>
          <p:cNvSpPr txBox="1"/>
          <p:nvPr/>
        </p:nvSpPr>
        <p:spPr>
          <a:xfrm>
            <a:off x="1969305" y="4594054"/>
            <a:ext cx="262701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Rise of non-communicable diseases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99BE4D-B556-EE82-EE63-61D61E7C8D75}"/>
              </a:ext>
            </a:extLst>
          </p:cNvPr>
          <p:cNvSpPr txBox="1"/>
          <p:nvPr/>
        </p:nvSpPr>
        <p:spPr>
          <a:xfrm>
            <a:off x="1546624" y="3382879"/>
            <a:ext cx="22006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Broken food systems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4D0D52-CAC3-DF96-0296-B22692044BE6}"/>
              </a:ext>
            </a:extLst>
          </p:cNvPr>
          <p:cNvSpPr txBox="1"/>
          <p:nvPr/>
        </p:nvSpPr>
        <p:spPr>
          <a:xfrm>
            <a:off x="7151316" y="4594054"/>
            <a:ext cx="236873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Lack of employment opportunities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5514CF-2492-DC10-E1E5-6AF20233A275}"/>
              </a:ext>
            </a:extLst>
          </p:cNvPr>
          <p:cNvSpPr txBox="1"/>
          <p:nvPr/>
        </p:nvSpPr>
        <p:spPr>
          <a:xfrm>
            <a:off x="8087697" y="3382879"/>
            <a:ext cx="17467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Landlocked country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11E0BF-96E6-27EA-2012-086F26E2ACBA}"/>
              </a:ext>
            </a:extLst>
          </p:cNvPr>
          <p:cNvSpPr txBox="1"/>
          <p:nvPr/>
        </p:nvSpPr>
        <p:spPr>
          <a:xfrm>
            <a:off x="3193876" y="2019771"/>
            <a:ext cx="16689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Climate change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D1264C-F254-1DDC-69B9-BE96A5C2ED17}"/>
              </a:ext>
            </a:extLst>
          </p:cNvPr>
          <p:cNvSpPr txBox="1"/>
          <p:nvPr/>
        </p:nvSpPr>
        <p:spPr>
          <a:xfrm>
            <a:off x="7028345" y="1835104"/>
            <a:ext cx="260225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Man-made conflicts and natural disasters</a:t>
            </a:r>
          </a:p>
        </p:txBody>
      </p:sp>
      <p:pic>
        <p:nvPicPr>
          <p:cNvPr id="20" name="Picture 19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B11A2A53-2946-986E-25ED-3FE2C537B0C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751772" y="3158143"/>
            <a:ext cx="1095802" cy="1095802"/>
          </a:xfrm>
          <a:prstGeom prst="rect">
            <a:avLst/>
          </a:prstGeom>
        </p:spPr>
      </p:pic>
      <p:pic>
        <p:nvPicPr>
          <p:cNvPr id="21" name="Graphic 20" descr="Heart with pulse with solid fill">
            <a:extLst>
              <a:ext uri="{FF2B5EF4-FFF2-40B4-BE49-F238E27FC236}">
                <a16:creationId xmlns:a16="http://schemas.microsoft.com/office/drawing/2014/main" id="{8E55CEF5-8AB1-1F9E-7387-9DA0F7C7EB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18984" y="4589447"/>
            <a:ext cx="932545" cy="932545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A3341B32-58CC-36E1-9135-405105CE3E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7575" y="2016892"/>
            <a:ext cx="832453" cy="65208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178389C-BC91-00EF-CCB4-61BC14C728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1744" y="2069323"/>
            <a:ext cx="627979" cy="627979"/>
          </a:xfrm>
          <a:prstGeom prst="rect">
            <a:avLst/>
          </a:prstGeom>
        </p:spPr>
      </p:pic>
      <p:pic>
        <p:nvPicPr>
          <p:cNvPr id="24" name="Graphic 23" descr="Mountains with solid fill">
            <a:extLst>
              <a:ext uri="{FF2B5EF4-FFF2-40B4-BE49-F238E27FC236}">
                <a16:creationId xmlns:a16="http://schemas.microsoft.com/office/drawing/2014/main" id="{66416919-0EE9-AE5B-9913-BD6BF29A52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10764" y="3267578"/>
            <a:ext cx="876933" cy="876933"/>
          </a:xfrm>
          <a:prstGeom prst="rect">
            <a:avLst/>
          </a:prstGeom>
        </p:spPr>
      </p:pic>
      <p:pic>
        <p:nvPicPr>
          <p:cNvPr id="25" name="Graphic 24" descr="Briefcase with solid fill">
            <a:extLst>
              <a:ext uri="{FF2B5EF4-FFF2-40B4-BE49-F238E27FC236}">
                <a16:creationId xmlns:a16="http://schemas.microsoft.com/office/drawing/2014/main" id="{605C9D18-7EDA-8CA9-C25E-7DB12895BF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433544" y="4699450"/>
            <a:ext cx="712539" cy="712539"/>
          </a:xfrm>
          <a:prstGeom prst="rect">
            <a:avLst/>
          </a:prstGeom>
        </p:spPr>
      </p:pic>
      <p:pic>
        <p:nvPicPr>
          <p:cNvPr id="27" name="Graphic 26" descr="Man and woman with solid fill">
            <a:extLst>
              <a:ext uri="{FF2B5EF4-FFF2-40B4-BE49-F238E27FC236}">
                <a16:creationId xmlns:a16="http://schemas.microsoft.com/office/drawing/2014/main" id="{A7147029-139D-8813-218A-4415D6C2AC8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343667" y="3170018"/>
            <a:ext cx="1154500" cy="11545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1F685B1-3ED7-7FB9-07BE-F41D6B276AE0}"/>
              </a:ext>
            </a:extLst>
          </p:cNvPr>
          <p:cNvSpPr txBox="1"/>
          <p:nvPr/>
        </p:nvSpPr>
        <p:spPr>
          <a:xfrm>
            <a:off x="2561398" y="468141"/>
            <a:ext cx="70692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rgbClr val="1A416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ARMENIA’S RISK ENVIRONMENT</a:t>
            </a:r>
          </a:p>
        </p:txBody>
      </p:sp>
    </p:spTree>
    <p:extLst>
      <p:ext uri="{BB962C8B-B14F-4D97-AF65-F5344CB8AC3E}">
        <p14:creationId xmlns:p14="http://schemas.microsoft.com/office/powerpoint/2010/main" val="761898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86EA5C88-FDAD-1137-E3A4-0B4FD565E0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26207575"/>
              </p:ext>
            </p:extLst>
          </p:nvPr>
        </p:nvGraphicFramePr>
        <p:xfrm>
          <a:off x="776834" y="1670414"/>
          <a:ext cx="3130997" cy="30387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A426D4AC-405F-6761-9573-24DD7704352D}"/>
              </a:ext>
            </a:extLst>
          </p:cNvPr>
          <p:cNvSpPr txBox="1"/>
          <p:nvPr/>
        </p:nvSpPr>
        <p:spPr>
          <a:xfrm>
            <a:off x="2561398" y="310496"/>
            <a:ext cx="70692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rgbClr val="1A416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ARMENIA: COUNTRY CONTEXT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053A8B-A646-EEC6-B13D-FC2BF21C052A}"/>
              </a:ext>
            </a:extLst>
          </p:cNvPr>
          <p:cNvSpPr/>
          <p:nvPr/>
        </p:nvSpPr>
        <p:spPr>
          <a:xfrm>
            <a:off x="1448646" y="3323935"/>
            <a:ext cx="17816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Poverty Rate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CF1E47-0EAB-D248-7AE5-05E55F2045A8}"/>
              </a:ext>
            </a:extLst>
          </p:cNvPr>
          <p:cNvSpPr/>
          <p:nvPr/>
        </p:nvSpPr>
        <p:spPr>
          <a:xfrm>
            <a:off x="661332" y="1734959"/>
            <a:ext cx="9361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27%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954A67-0A6A-F687-4095-2F7296D2BEF4}"/>
              </a:ext>
            </a:extLst>
          </p:cNvPr>
          <p:cNvSpPr/>
          <p:nvPr/>
        </p:nvSpPr>
        <p:spPr>
          <a:xfrm>
            <a:off x="1314333" y="1095391"/>
            <a:ext cx="21564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HOUSEHOLD</a:t>
            </a:r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5712ECF1-5A2D-B8CF-5217-5869D0D30A21}"/>
              </a:ext>
            </a:extLst>
          </p:cNvPr>
          <p:cNvSpPr/>
          <p:nvPr/>
        </p:nvSpPr>
        <p:spPr>
          <a:xfrm rot="18996546">
            <a:off x="1943157" y="2334968"/>
            <a:ext cx="121920" cy="1001903"/>
          </a:xfrm>
          <a:prstGeom prst="triangle">
            <a:avLst>
              <a:gd name="adj" fmla="val 52486"/>
            </a:avLst>
          </a:prstGeom>
          <a:solidFill>
            <a:schemeClr val="accent1"/>
          </a:solidFill>
          <a:ln w="3175">
            <a:solidFill>
              <a:schemeClr val="accent4">
                <a:lumMod val="20000"/>
                <a:lumOff val="8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96CE6B3-6C54-1CAC-2C73-BFC8223F42DC}"/>
              </a:ext>
            </a:extLst>
          </p:cNvPr>
          <p:cNvSpPr/>
          <p:nvPr/>
        </p:nvSpPr>
        <p:spPr>
          <a:xfrm>
            <a:off x="2237889" y="3088209"/>
            <a:ext cx="203200" cy="2032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03CB3155-6634-8921-FD48-D31022701D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21621831"/>
              </p:ext>
            </p:extLst>
          </p:nvPr>
        </p:nvGraphicFramePr>
        <p:xfrm>
          <a:off x="779415" y="4037523"/>
          <a:ext cx="3130997" cy="30387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58C2DAA9-5442-B742-EE80-B1259BEA6F3E}"/>
              </a:ext>
            </a:extLst>
          </p:cNvPr>
          <p:cNvSpPr/>
          <p:nvPr/>
        </p:nvSpPr>
        <p:spPr>
          <a:xfrm>
            <a:off x="1243089" y="5738870"/>
            <a:ext cx="21746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Food Insecurity Rate</a:t>
            </a: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CBFF42FA-BF3E-B631-34DD-BACCFB88EFD1}"/>
              </a:ext>
            </a:extLst>
          </p:cNvPr>
          <p:cNvSpPr/>
          <p:nvPr/>
        </p:nvSpPr>
        <p:spPr>
          <a:xfrm rot="18693242">
            <a:off x="1916282" y="4730076"/>
            <a:ext cx="121920" cy="1001903"/>
          </a:xfrm>
          <a:prstGeom prst="triangle">
            <a:avLst>
              <a:gd name="adj" fmla="val 47910"/>
            </a:avLst>
          </a:prstGeom>
          <a:solidFill>
            <a:schemeClr val="tx1"/>
          </a:solidFill>
          <a:ln w="3175">
            <a:solidFill>
              <a:schemeClr val="accent4">
                <a:lumMod val="20000"/>
                <a:lumOff val="8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DFBB48A-1F86-C599-5055-EFADC4997ADE}"/>
              </a:ext>
            </a:extLst>
          </p:cNvPr>
          <p:cNvSpPr/>
          <p:nvPr/>
        </p:nvSpPr>
        <p:spPr>
          <a:xfrm>
            <a:off x="2240470" y="5455318"/>
            <a:ext cx="203200" cy="203200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9C14BE8-99DC-8260-0467-DC0B02D9D4CF}"/>
              </a:ext>
            </a:extLst>
          </p:cNvPr>
          <p:cNvSpPr/>
          <p:nvPr/>
        </p:nvSpPr>
        <p:spPr>
          <a:xfrm>
            <a:off x="661331" y="4124639"/>
            <a:ext cx="9361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30%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612598A-52A8-C973-C0A7-648446F469AD}"/>
              </a:ext>
            </a:extLst>
          </p:cNvPr>
          <p:cNvSpPr txBox="1"/>
          <p:nvPr/>
        </p:nvSpPr>
        <p:spPr>
          <a:xfrm>
            <a:off x="613450" y="6433662"/>
            <a:ext cx="280426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i="1" spc="60" dirty="0">
                <a:solidFill>
                  <a:srgbClr val="000000"/>
                </a:solidFill>
                <a:latin typeface="Open Sans" charset="0"/>
                <a:ea typeface="Open Sans" charset="0"/>
                <a:cs typeface="Open Sans" charset="0"/>
              </a:rPr>
              <a:t>*MAD: Minimum Acceptable Diet</a:t>
            </a:r>
            <a:endParaRPr lang="en-US" sz="1200" i="1" spc="60" dirty="0">
              <a:solidFill>
                <a:srgbClr val="000000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898CF5D0-584E-3163-54F5-FEED466619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50434341"/>
              </p:ext>
            </p:extLst>
          </p:nvPr>
        </p:nvGraphicFramePr>
        <p:xfrm>
          <a:off x="6428088" y="1095390"/>
          <a:ext cx="5321912" cy="57626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50552999-33F0-D433-42E6-BDEB3D100904}"/>
              </a:ext>
            </a:extLst>
          </p:cNvPr>
          <p:cNvSpPr/>
          <p:nvPr/>
        </p:nvSpPr>
        <p:spPr>
          <a:xfrm>
            <a:off x="4949410" y="1697527"/>
            <a:ext cx="11163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ADULTs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7F5A893-A182-58AD-C12D-A4DB7FECF10A}"/>
              </a:ext>
            </a:extLst>
          </p:cNvPr>
          <p:cNvCxnSpPr>
            <a:cxnSpLocks/>
          </p:cNvCxnSpPr>
          <p:nvPr/>
        </p:nvCxnSpPr>
        <p:spPr>
          <a:xfrm flipH="1">
            <a:off x="4564686" y="2677413"/>
            <a:ext cx="7142229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C4BA4DF5-83C4-3D1C-6D9A-8A6D8DFC5428}"/>
              </a:ext>
            </a:extLst>
          </p:cNvPr>
          <p:cNvSpPr/>
          <p:nvPr/>
        </p:nvSpPr>
        <p:spPr>
          <a:xfrm>
            <a:off x="4657516" y="2782496"/>
            <a:ext cx="16219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CHILDREN 6-23 months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C739A9-E33B-0A67-1004-7B7ECEEE7049}"/>
              </a:ext>
            </a:extLst>
          </p:cNvPr>
          <p:cNvSpPr/>
          <p:nvPr/>
        </p:nvSpPr>
        <p:spPr>
          <a:xfrm>
            <a:off x="4564686" y="4121424"/>
            <a:ext cx="17827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CHILDREN &lt;5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5F59B7C-7F7F-A9F9-7779-7DFA471398CB}"/>
              </a:ext>
            </a:extLst>
          </p:cNvPr>
          <p:cNvSpPr/>
          <p:nvPr/>
        </p:nvSpPr>
        <p:spPr>
          <a:xfrm>
            <a:off x="4454592" y="5421993"/>
            <a:ext cx="19734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CHILDREN 7-8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FEB1C29-3594-D94C-99CF-918C8BC5ACDC}"/>
              </a:ext>
            </a:extLst>
          </p:cNvPr>
          <p:cNvCxnSpPr>
            <a:cxnSpLocks/>
          </p:cNvCxnSpPr>
          <p:nvPr/>
        </p:nvCxnSpPr>
        <p:spPr>
          <a:xfrm flipH="1">
            <a:off x="4564686" y="3429000"/>
            <a:ext cx="7142229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BADD5D4-B434-AF73-2771-51694E9BED41}"/>
              </a:ext>
            </a:extLst>
          </p:cNvPr>
          <p:cNvCxnSpPr>
            <a:cxnSpLocks/>
          </p:cNvCxnSpPr>
          <p:nvPr/>
        </p:nvCxnSpPr>
        <p:spPr>
          <a:xfrm flipH="1">
            <a:off x="4657516" y="4990513"/>
            <a:ext cx="7049399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819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55E3C4D5-E9C6-4B86-5097-E0187065DEC2}"/>
              </a:ext>
            </a:extLst>
          </p:cNvPr>
          <p:cNvSpPr/>
          <p:nvPr/>
        </p:nvSpPr>
        <p:spPr>
          <a:xfrm>
            <a:off x="1155822" y="1369507"/>
            <a:ext cx="9880355" cy="4982403"/>
          </a:xfrm>
          <a:prstGeom prst="ellipse">
            <a:avLst/>
          </a:prstGeom>
          <a:solidFill>
            <a:srgbClr val="F6F3F0"/>
          </a:solidFill>
          <a:ln>
            <a:noFill/>
          </a:ln>
          <a:effectLst>
            <a:outerShdw blurRad="63500" sx="102000" sy="102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637AA25-8521-6A76-71EE-57958E14DEAC}"/>
              </a:ext>
            </a:extLst>
          </p:cNvPr>
          <p:cNvSpPr/>
          <p:nvPr/>
        </p:nvSpPr>
        <p:spPr>
          <a:xfrm>
            <a:off x="4501011" y="2144286"/>
            <a:ext cx="3289829" cy="1716423"/>
          </a:xfrm>
          <a:prstGeom prst="ellipse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6BC083A-9C8B-8BB5-D8B1-7A073E7623D4}"/>
              </a:ext>
            </a:extLst>
          </p:cNvPr>
          <p:cNvSpPr/>
          <p:nvPr/>
        </p:nvSpPr>
        <p:spPr>
          <a:xfrm>
            <a:off x="6099798" y="3071118"/>
            <a:ext cx="3508659" cy="1716423"/>
          </a:xfrm>
          <a:prstGeom prst="ellipse">
            <a:avLst/>
          </a:prstGeom>
          <a:solidFill>
            <a:schemeClr val="accent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4EBAD2F-8589-5C82-EAA7-3918DEFFC277}"/>
              </a:ext>
            </a:extLst>
          </p:cNvPr>
          <p:cNvSpPr/>
          <p:nvPr/>
        </p:nvSpPr>
        <p:spPr>
          <a:xfrm>
            <a:off x="4501010" y="3860709"/>
            <a:ext cx="3289829" cy="1716423"/>
          </a:xfrm>
          <a:prstGeom prst="ellipse">
            <a:avLst/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1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A017B4D-CFC8-E283-3081-F3A23F5CF316}"/>
              </a:ext>
            </a:extLst>
          </p:cNvPr>
          <p:cNvSpPr/>
          <p:nvPr/>
        </p:nvSpPr>
        <p:spPr>
          <a:xfrm>
            <a:off x="2583543" y="2995728"/>
            <a:ext cx="3512457" cy="1716423"/>
          </a:xfrm>
          <a:prstGeom prst="ellipse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481496-6AC5-2C70-F0F1-4954060F5916}"/>
              </a:ext>
            </a:extLst>
          </p:cNvPr>
          <p:cNvSpPr txBox="1"/>
          <p:nvPr/>
        </p:nvSpPr>
        <p:spPr>
          <a:xfrm>
            <a:off x="4810610" y="1698965"/>
            <a:ext cx="2670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NATIONALISATION</a:t>
            </a:r>
            <a:endParaRPr lang="en-GB" b="1" dirty="0">
              <a:solidFill>
                <a:schemeClr val="accen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8D4A0E-A741-6C00-3FDC-1401FFFFBE9E}"/>
              </a:ext>
            </a:extLst>
          </p:cNvPr>
          <p:cNvSpPr txBox="1"/>
          <p:nvPr/>
        </p:nvSpPr>
        <p:spPr>
          <a:xfrm>
            <a:off x="4043420" y="5652522"/>
            <a:ext cx="4147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EVIDENCE BASED AND STRATEGY DEVELOPMENT</a:t>
            </a:r>
            <a:endParaRPr lang="en-GB" b="1" dirty="0">
              <a:solidFill>
                <a:schemeClr val="accen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3E7B57-FD8D-D806-E33C-4750F2559D2F}"/>
              </a:ext>
            </a:extLst>
          </p:cNvPr>
          <p:cNvSpPr txBox="1"/>
          <p:nvPr/>
        </p:nvSpPr>
        <p:spPr>
          <a:xfrm rot="5400000">
            <a:off x="8699949" y="3537544"/>
            <a:ext cx="2670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CLIMATE-SENSITIVE AND ADAPTIVE</a:t>
            </a:r>
            <a:endParaRPr lang="en-GB" b="1" dirty="0">
              <a:solidFill>
                <a:schemeClr val="accen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771A5D-65C1-474D-0BBF-B898A5A303DD}"/>
              </a:ext>
            </a:extLst>
          </p:cNvPr>
          <p:cNvSpPr txBox="1"/>
          <p:nvPr/>
        </p:nvSpPr>
        <p:spPr>
          <a:xfrm rot="16200000">
            <a:off x="821423" y="3537543"/>
            <a:ext cx="2670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NUTRITION AND GENDER-SENSITIVE</a:t>
            </a:r>
            <a:endParaRPr lang="en-GB" b="1" dirty="0">
              <a:solidFill>
                <a:schemeClr val="accen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B7EE74-540C-FBBE-F876-44C75AC685C4}"/>
              </a:ext>
            </a:extLst>
          </p:cNvPr>
          <p:cNvSpPr txBox="1"/>
          <p:nvPr/>
        </p:nvSpPr>
        <p:spPr>
          <a:xfrm>
            <a:off x="2561398" y="193799"/>
            <a:ext cx="706920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rgbClr val="1A416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WFP’S INTEGRATED APPROACH FOR FOOD SECURITY IN ARMENIA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503B4D2-8D2D-68D7-A712-9E4D7605129F}"/>
              </a:ext>
            </a:extLst>
          </p:cNvPr>
          <p:cNvSpPr txBox="1"/>
          <p:nvPr/>
        </p:nvSpPr>
        <p:spPr>
          <a:xfrm>
            <a:off x="5321183" y="3572168"/>
            <a:ext cx="155722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DRR, MITIGATION AND SHOCK RESPONSIVENESS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AC1EA8-1CD4-3D6B-DED3-D2BEEC472640}"/>
              </a:ext>
            </a:extLst>
          </p:cNvPr>
          <p:cNvSpPr txBox="1"/>
          <p:nvPr/>
        </p:nvSpPr>
        <p:spPr>
          <a:xfrm>
            <a:off x="7082919" y="3392274"/>
            <a:ext cx="22168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SOCIAL BEHAVIOUR CHANGE</a:t>
            </a:r>
            <a:endParaRPr lang="en-GB" b="1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9A10E07-CA20-783D-5110-DEACB98194E5}"/>
              </a:ext>
            </a:extLst>
          </p:cNvPr>
          <p:cNvSpPr txBox="1"/>
          <p:nvPr/>
        </p:nvSpPr>
        <p:spPr>
          <a:xfrm>
            <a:off x="2819684" y="3447043"/>
            <a:ext cx="2289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TRANSFORMATIVE 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SCHOOL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FEEDING</a:t>
            </a:r>
            <a:endParaRPr lang="en-GB" b="1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FCD53D-023C-3BFD-DC6D-9D959F853EE7}"/>
              </a:ext>
            </a:extLst>
          </p:cNvPr>
          <p:cNvSpPr txBox="1"/>
          <p:nvPr/>
        </p:nvSpPr>
        <p:spPr>
          <a:xfrm>
            <a:off x="4955182" y="4590347"/>
            <a:ext cx="2289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SOCIAL PROTECTION</a:t>
            </a:r>
            <a:endParaRPr lang="en-GB" b="1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00C2A35-C177-A998-71AA-E4F7B4269B7B}"/>
              </a:ext>
            </a:extLst>
          </p:cNvPr>
          <p:cNvSpPr txBox="1"/>
          <p:nvPr/>
        </p:nvSpPr>
        <p:spPr>
          <a:xfrm>
            <a:off x="5268816" y="2542642"/>
            <a:ext cx="1754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FOOD SYSTEMS</a:t>
            </a:r>
            <a:endParaRPr lang="en-GB" b="1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2285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BCDE28C-B79A-87B6-9285-63BC80029D03}"/>
              </a:ext>
            </a:extLst>
          </p:cNvPr>
          <p:cNvSpPr txBox="1"/>
          <p:nvPr/>
        </p:nvSpPr>
        <p:spPr>
          <a:xfrm>
            <a:off x="314486" y="232425"/>
            <a:ext cx="55459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SAVING LIVES CHANGING LIVES</a:t>
            </a:r>
            <a:endParaRPr lang="en-US" sz="2400" b="1" i="1" dirty="0">
              <a:solidFill>
                <a:schemeClr val="accent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8C0A6482-DEC1-A074-6D75-B90EC62FE6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277" y="1532188"/>
            <a:ext cx="991329" cy="2648265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B6D267DA-778E-836D-FD16-FE9A9C5197F7}"/>
              </a:ext>
            </a:extLst>
          </p:cNvPr>
          <p:cNvGrpSpPr/>
          <p:nvPr/>
        </p:nvGrpSpPr>
        <p:grpSpPr>
          <a:xfrm>
            <a:off x="4153135" y="-250462"/>
            <a:ext cx="7669588" cy="7108462"/>
            <a:chOff x="4522412" y="-250462"/>
            <a:chExt cx="7669588" cy="7108462"/>
          </a:xfrm>
        </p:grpSpPr>
        <p:graphicFrame>
          <p:nvGraphicFramePr>
            <p:cNvPr id="20" name="Chart 19">
              <a:extLst>
                <a:ext uri="{FF2B5EF4-FFF2-40B4-BE49-F238E27FC236}">
                  <a16:creationId xmlns:a16="http://schemas.microsoft.com/office/drawing/2014/main" id="{6E5D09CF-E9B9-3C62-8972-88AA667638A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981857176"/>
                </p:ext>
              </p:extLst>
            </p:nvPr>
          </p:nvGraphicFramePr>
          <p:xfrm>
            <a:off x="4522412" y="-250462"/>
            <a:ext cx="7669588" cy="710846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5111FC8-E812-E833-91A4-50DD15FB88E3}"/>
                </a:ext>
              </a:extLst>
            </p:cNvPr>
            <p:cNvSpPr txBox="1"/>
            <p:nvPr/>
          </p:nvSpPr>
          <p:spPr>
            <a:xfrm>
              <a:off x="8533992" y="961878"/>
              <a:ext cx="15299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FFF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Food Value Chains</a:t>
              </a:r>
              <a:endParaRPr lang="en-GB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1AC7C2F-09A5-8B03-66A9-D62D8BEFF173}"/>
                </a:ext>
              </a:extLst>
            </p:cNvPr>
            <p:cNvSpPr txBox="1"/>
            <p:nvPr/>
          </p:nvSpPr>
          <p:spPr>
            <a:xfrm>
              <a:off x="9557583" y="2422035"/>
              <a:ext cx="205081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FFF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Renewable Energy Infrastructure</a:t>
              </a:r>
              <a:endParaRPr lang="en-GB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23FA591-2B3E-F5CA-2C28-1676920F2252}"/>
                </a:ext>
              </a:extLst>
            </p:cNvPr>
            <p:cNvSpPr txBox="1"/>
            <p:nvPr/>
          </p:nvSpPr>
          <p:spPr>
            <a:xfrm>
              <a:off x="9153179" y="4146052"/>
              <a:ext cx="182129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FFF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Water Resource Management</a:t>
              </a:r>
              <a:endParaRPr lang="en-GB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58068BB-71BF-49D8-1C29-958109C19A53}"/>
                </a:ext>
              </a:extLst>
            </p:cNvPr>
            <p:cNvSpPr txBox="1"/>
            <p:nvPr/>
          </p:nvSpPr>
          <p:spPr>
            <a:xfrm>
              <a:off x="7331797" y="5210780"/>
              <a:ext cx="205081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FFF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National Capacity Strengthening</a:t>
              </a:r>
              <a:endParaRPr lang="en-GB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3C6D706-DEB1-CCBE-9713-51CDDB8BB5FE}"/>
                </a:ext>
              </a:extLst>
            </p:cNvPr>
            <p:cNvSpPr txBox="1"/>
            <p:nvPr/>
          </p:nvSpPr>
          <p:spPr>
            <a:xfrm>
              <a:off x="5335995" y="2431973"/>
              <a:ext cx="152993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FFF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Shock Responsive Social Protection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F4028D4-1E72-B03C-862C-60F8C97A051F}"/>
                </a:ext>
              </a:extLst>
            </p:cNvPr>
            <p:cNvSpPr txBox="1"/>
            <p:nvPr/>
          </p:nvSpPr>
          <p:spPr>
            <a:xfrm>
              <a:off x="5770684" y="4354523"/>
              <a:ext cx="152993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FFF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Food Security Analysis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D8F3897-751B-E3C8-0225-280FFC46139E}"/>
                </a:ext>
              </a:extLst>
            </p:cNvPr>
            <p:cNvSpPr/>
            <p:nvPr/>
          </p:nvSpPr>
          <p:spPr>
            <a:xfrm>
              <a:off x="6873129" y="2000342"/>
              <a:ext cx="2764427" cy="276442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aphicFrame>
          <p:nvGraphicFramePr>
            <p:cNvPr id="28" name="Chart 27">
              <a:extLst>
                <a:ext uri="{FF2B5EF4-FFF2-40B4-BE49-F238E27FC236}">
                  <a16:creationId xmlns:a16="http://schemas.microsoft.com/office/drawing/2014/main" id="{6703182F-D389-404D-D1E1-5791E7219FF3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312639563"/>
                </p:ext>
              </p:extLst>
            </p:nvPr>
          </p:nvGraphicFramePr>
          <p:xfrm>
            <a:off x="6810777" y="2152177"/>
            <a:ext cx="2946180" cy="246075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4B8AC24-A5EA-9B73-D738-DD4D6F45C796}"/>
                </a:ext>
              </a:extLst>
            </p:cNvPr>
            <p:cNvSpPr txBox="1"/>
            <p:nvPr/>
          </p:nvSpPr>
          <p:spPr>
            <a:xfrm>
              <a:off x="6796901" y="3109850"/>
              <a:ext cx="142335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600" b="1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SAVING LIVES</a:t>
              </a:r>
              <a:endParaRPr lang="en-US" sz="1100" b="1" i="1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B4838FE-A254-1E9B-CD0B-72B6AC6A6F40}"/>
                </a:ext>
              </a:extLst>
            </p:cNvPr>
            <p:cNvSpPr txBox="1"/>
            <p:nvPr/>
          </p:nvSpPr>
          <p:spPr>
            <a:xfrm>
              <a:off x="8200140" y="3115267"/>
              <a:ext cx="153670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b="1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CHANGING LIVES</a:t>
              </a:r>
              <a:endParaRPr lang="en-US" sz="1100" b="1" i="1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5A41FBD-8383-9248-E900-21CD12670DEB}"/>
              </a:ext>
            </a:extLst>
          </p:cNvPr>
          <p:cNvSpPr txBox="1"/>
          <p:nvPr/>
        </p:nvSpPr>
        <p:spPr>
          <a:xfrm>
            <a:off x="6166375" y="1024062"/>
            <a:ext cx="1529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Food/cash assistance</a:t>
            </a:r>
          </a:p>
        </p:txBody>
      </p:sp>
    </p:spTree>
    <p:extLst>
      <p:ext uri="{BB962C8B-B14F-4D97-AF65-F5344CB8AC3E}">
        <p14:creationId xmlns:p14="http://schemas.microsoft.com/office/powerpoint/2010/main" val="5760873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F0125CA-D6E9-5F28-2966-8B336C5CCE3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7E5C53-2D90-3F66-6902-176AAD12ACBC}"/>
              </a:ext>
            </a:extLst>
          </p:cNvPr>
          <p:cNvSpPr txBox="1"/>
          <p:nvPr/>
        </p:nvSpPr>
        <p:spPr>
          <a:xfrm>
            <a:off x="2315028" y="2119087"/>
            <a:ext cx="7561943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FFF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RENEWABLE ENERGY PROMOTION</a:t>
            </a:r>
          </a:p>
          <a:p>
            <a:pPr algn="ctr"/>
            <a:r>
              <a:rPr lang="en-US" sz="40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BY WFP ARMENIA</a:t>
            </a:r>
            <a:endParaRPr lang="en-GB" sz="4000" b="1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0372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D8F35544-2626-B183-162A-8602BBFE90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927" y="0"/>
            <a:ext cx="98921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4852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12D15B68-FEDA-1441-89E8-DC6F3DF208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773" y="11050"/>
            <a:ext cx="9986453" cy="683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148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E98EC0D1-C2DA-C30B-F8E3-503D1132AE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2791" y="0"/>
            <a:ext cx="89264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128603"/>
      </p:ext>
    </p:extLst>
  </p:cSld>
  <p:clrMapOvr>
    <a:masterClrMapping/>
  </p:clrMapOvr>
</p:sld>
</file>

<file path=ppt/theme/theme1.xml><?xml version="1.0" encoding="utf-8"?>
<a:theme xmlns:a="http://schemas.openxmlformats.org/drawingml/2006/main" name="Theme2">
  <a:themeElements>
    <a:clrScheme name="WFP COLOUR PALETTE">
      <a:dk1>
        <a:srgbClr val="007DBC"/>
      </a:dk1>
      <a:lt1>
        <a:srgbClr val="36B5C5"/>
      </a:lt1>
      <a:dk2>
        <a:srgbClr val="00B385"/>
      </a:dk2>
      <a:lt2>
        <a:srgbClr val="008868"/>
      </a:lt2>
      <a:accent1>
        <a:srgbClr val="1A4161"/>
      </a:accent1>
      <a:accent2>
        <a:srgbClr val="982B56"/>
      </a:accent2>
      <a:accent3>
        <a:srgbClr val="EF404C"/>
      </a:accent3>
      <a:accent4>
        <a:srgbClr val="B79F8D"/>
      </a:accent4>
      <a:accent5>
        <a:srgbClr val="ECDFBB"/>
      </a:accent5>
      <a:accent6>
        <a:srgbClr val="F37847"/>
      </a:accent6>
      <a:hlink>
        <a:srgbClr val="FFFFFF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EABC6C1-02E8-6E4D-9B35-02EDBE627B8A}" vid="{F8040699-0E4C-D043-8EE2-4232DCF6EB18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7CB6B62C2AD3B44A3B419A83189101E" ma:contentTypeVersion="16" ma:contentTypeDescription="Create a new document." ma:contentTypeScope="" ma:versionID="e5088bb9b46b9f750275bd3a9fd36277">
  <xsd:schema xmlns:xsd="http://www.w3.org/2001/XMLSchema" xmlns:xs="http://www.w3.org/2001/XMLSchema" xmlns:p="http://schemas.microsoft.com/office/2006/metadata/properties" xmlns:ns2="a904bb63-280f-43e5-a419-605e128c1fbc" xmlns:ns3="5198343f-5efb-436e-bd8b-96cb4ef0b591" targetNamespace="http://schemas.microsoft.com/office/2006/metadata/properties" ma:root="true" ma:fieldsID="f178a9db6b90f66f5a11e5f0ab73976a" ns2:_="" ns3:_="">
    <xsd:import namespace="a904bb63-280f-43e5-a419-605e128c1fbc"/>
    <xsd:import namespace="5198343f-5efb-436e-bd8b-96cb4ef0b59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04bb63-280f-43e5-a419-605e128c1fb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6749c97-f1db-4c8b-b89c-d55c6307f189}" ma:internalName="TaxCatchAll" ma:showField="CatchAllData" ma:web="a904bb63-280f-43e5-a419-605e128c1fb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98343f-5efb-436e-bd8b-96cb4ef0b5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5acc4dc2-1d7d-4ba2-9bc5-748c4ad50a6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9794C16-72E3-4C1D-B63C-C5F5E69F2FF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8ADDA16-1E35-4351-BD21-061707798E1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904bb63-280f-43e5-a419-605e128c1fbc"/>
    <ds:schemaRef ds:uri="5198343f-5efb-436e-bd8b-96cb4ef0b5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5690</TotalTime>
  <Words>646</Words>
  <Application>Microsoft Office PowerPoint</Application>
  <PresentationFormat>Widescreen</PresentationFormat>
  <Paragraphs>154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Theme2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Instructions slide Useful tips to correctly edit this powerpoint template</dc:title>
  <dc:creator>Helen CLARKE</dc:creator>
  <cp:lastModifiedBy>Maria MURADYAN</cp:lastModifiedBy>
  <cp:revision>82</cp:revision>
  <dcterms:created xsi:type="dcterms:W3CDTF">2018-08-20T09:35:59Z</dcterms:created>
  <dcterms:modified xsi:type="dcterms:W3CDTF">2023-05-25T06:44:09Z</dcterms:modified>
</cp:coreProperties>
</file>