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70" r:id="rId2"/>
    <p:sldId id="270" r:id="rId3"/>
    <p:sldId id="256" r:id="rId4"/>
    <p:sldId id="269" r:id="rId5"/>
    <p:sldId id="276" r:id="rId6"/>
    <p:sldId id="277" r:id="rId7"/>
    <p:sldId id="399" r:id="rId8"/>
    <p:sldId id="278" r:id="rId9"/>
    <p:sldId id="400" r:id="rId10"/>
    <p:sldId id="275" r:id="rId11"/>
    <p:sldId id="279" r:id="rId12"/>
    <p:sldId id="280" r:id="rId13"/>
    <p:sldId id="401" r:id="rId14"/>
    <p:sldId id="281" r:id="rId15"/>
    <p:sldId id="263" r:id="rId16"/>
    <p:sldId id="283" r:id="rId17"/>
    <p:sldId id="284" r:id="rId18"/>
    <p:sldId id="286" r:id="rId19"/>
    <p:sldId id="287" r:id="rId20"/>
    <p:sldId id="402" r:id="rId21"/>
    <p:sldId id="288" r:id="rId22"/>
    <p:sldId id="289" r:id="rId23"/>
    <p:sldId id="290" r:id="rId24"/>
    <p:sldId id="291" r:id="rId25"/>
    <p:sldId id="292" r:id="rId26"/>
    <p:sldId id="293" r:id="rId27"/>
    <p:sldId id="403" r:id="rId28"/>
    <p:sldId id="405" r:id="rId29"/>
    <p:sldId id="406" r:id="rId30"/>
    <p:sldId id="407" r:id="rId31"/>
    <p:sldId id="408" r:id="rId32"/>
    <p:sldId id="409" r:id="rId33"/>
    <p:sldId id="410" r:id="rId34"/>
    <p:sldId id="411" r:id="rId35"/>
    <p:sldId id="412" r:id="rId36"/>
    <p:sldId id="413" r:id="rId37"/>
    <p:sldId id="414" r:id="rId38"/>
    <p:sldId id="415" r:id="rId39"/>
    <p:sldId id="371" r:id="rId4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42">
          <p15:clr>
            <a:srgbClr val="A4A3A4"/>
          </p15:clr>
        </p15:guide>
        <p15:guide id="2" orient="horz" pos="4292">
          <p15:clr>
            <a:srgbClr val="A4A3A4"/>
          </p15:clr>
        </p15:guide>
        <p15:guide id="3" orient="horz" pos="3339">
          <p15:clr>
            <a:srgbClr val="A4A3A4"/>
          </p15:clr>
        </p15:guide>
        <p15:guide id="4" orient="horz" pos="2614">
          <p15:clr>
            <a:srgbClr val="A4A3A4"/>
          </p15:clr>
        </p15:guide>
        <p15:guide id="5" orient="horz" pos="1933">
          <p15:clr>
            <a:srgbClr val="A4A3A4"/>
          </p15:clr>
        </p15:guide>
        <p15:guide id="6" pos="2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 initials="MOU" lastIdx="1" clrIdx="0">
    <p:extLst>
      <p:ext uri="{19B8F6BF-5375-455C-9EA6-DF929625EA0E}">
        <p15:presenceInfo xmlns:p15="http://schemas.microsoft.com/office/powerpoint/2012/main" userId="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FB1"/>
    <a:srgbClr val="D97213"/>
    <a:srgbClr val="E1995F"/>
    <a:srgbClr val="E53074"/>
    <a:srgbClr val="FFF726"/>
    <a:srgbClr val="FEAF46"/>
    <a:srgbClr val="DF78AC"/>
    <a:srgbClr val="61B74A"/>
    <a:srgbClr val="017DB3"/>
    <a:srgbClr val="F9A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22" d="100"/>
          <a:sy n="122" d="100"/>
        </p:scale>
        <p:origin x="232" y="344"/>
      </p:cViewPr>
      <p:guideLst>
        <p:guide orient="horz" pos="142"/>
        <p:guide orient="horz" pos="4292"/>
        <p:guide orient="horz" pos="3339"/>
        <p:guide orient="horz" pos="2614"/>
        <p:guide orient="horz" pos="1933"/>
        <p:guide pos="279"/>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01T17:10:10.519" idx="1">
    <p:pos x="6700" y="1344"/>
    <p:text>原文PPT中这里的国标字号有误，营养强化剂使用标准的字号为GB 14880-2012而不是2912</p:text>
    <p:extLst>
      <p:ext uri="{C676402C-5697-4E1C-873F-D02D1690AC5C}">
        <p15:threadingInfo xmlns:p15="http://schemas.microsoft.com/office/powerpoint/2012/main" timeZoneBias="-4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575E3C1C-3A48-4367-8984-22F05F9120F9}" type="datetimeFigureOut">
              <a:rPr lang="zh-CN" altLang="en-US"/>
              <a:t>2020/12/3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62CF50-01BA-494C-8BE1-CEC2CC1AE954}"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B38E065-68CA-4913-BC62-94282A0529F1}" type="datetimeFigureOut">
              <a:rPr lang="zh-CN" altLang="en-US"/>
              <a:t>2020/12/3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DD672FE-D329-4AA1-8AEE-779AB90DEDFD}"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09907CF-E512-4597-9DFE-35F25A90EDE8}" type="datetimeFigureOut">
              <a:rPr lang="zh-CN" altLang="en-US"/>
              <a:t>2020/12/3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514BB5-A78B-4EC4-AC2C-9BFC91F2064B}"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80930B9-40BB-42F1-90FC-6B8E5D345C2C}" type="datetimeFigureOut">
              <a:rPr lang="zh-CN" altLang="en-US"/>
              <a:t>2020/12/3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4FF45FC-609B-4B55-883D-B983F419354A}"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9BADF0D-BCF9-4F06-BE6E-3BD955C89648}" type="datetimeFigureOut">
              <a:rPr lang="zh-CN" altLang="en-US"/>
              <a:t>2020/12/3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F6CA12C-3F04-42E7-9260-77BDD21B72CA}"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80A43E29-1152-4A29-B17F-EB4C09AC47EB}" type="datetimeFigureOut">
              <a:rPr lang="zh-CN" altLang="en-US"/>
              <a:t>2020/12/3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76504AB-CA04-431C-A1BF-FCA430EFF96C}"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1298DFE5-BAA9-4B83-9309-08EB5F21F792}" type="datetimeFigureOut">
              <a:rPr lang="zh-CN" altLang="en-US"/>
              <a:t>2020/12/3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A01750F-0F74-4499-B3E3-1F90B4C70E77}"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FF6EAA8D-E79B-4237-9148-BC93841008DD}" type="datetimeFigureOut">
              <a:rPr lang="zh-CN" altLang="en-US"/>
              <a:t>2020/12/3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6EDF591-D20D-485F-9C4B-1FB344FE03A3}"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D12078D-D91A-4C04-BD9C-020DE53F8C5F}" type="datetimeFigureOut">
              <a:rPr lang="zh-CN" altLang="en-US"/>
              <a:t>2020/12/3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F34791D-A9B2-4C8E-B115-E8A84CB11C0D}"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A009F5A-CC69-4426-AB30-3DCCC1806A78}" type="datetimeFigureOut">
              <a:rPr lang="zh-CN" altLang="en-US"/>
              <a:t>2020/12/3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A84CAA4-AD8E-472C-91F2-8E8CEC26A16C}"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6D36D3D-3EB9-42C0-A51F-DE2A30EC05B2}" type="datetimeFigureOut">
              <a:rPr lang="zh-CN" altLang="en-US"/>
              <a:t>2020/12/3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71CE371-5AE3-47BF-A90C-4CFED65DB6E8}"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CA9B04A7-8A3D-4955-8B61-7B55FF7ED1C6}" type="datetimeFigureOut">
              <a:rPr lang="zh-CN" altLang="en-US"/>
              <a:t>2020/12/3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BEA5106B-5763-4007-B0D8-A6FE3A13AC1B}"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0.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992313" y="2122488"/>
            <a:ext cx="8170862" cy="1446550"/>
          </a:xfrm>
          <a:prstGeom prst="rect">
            <a:avLst/>
          </a:prstGeom>
          <a:noFill/>
        </p:spPr>
        <p:txBody>
          <a:bodyPr>
            <a:spAutoFit/>
          </a:bodyPr>
          <a:lstStyle/>
          <a:p>
            <a:pPr algn="ctr" eaLnBrk="1" fontAlgn="auto" hangingPunct="1">
              <a:spcBef>
                <a:spcPts val="0"/>
              </a:spcBef>
              <a:spcAft>
                <a:spcPts val="0"/>
              </a:spcAft>
              <a:defRPr/>
            </a:pPr>
            <a:r>
              <a:rPr lang="en" altLang="zh-CN" sz="4400" b="1" dirty="0">
                <a:solidFill>
                  <a:srgbClr val="044875"/>
                </a:solidFill>
                <a:latin typeface="Times New Roman" panose="02020603050405020304" pitchFamily="18" charset="0"/>
                <a:sym typeface="Times New Roman" panose="02020603050405020304" pitchFamily="18" charset="0"/>
              </a:rPr>
              <a:t>China </a:t>
            </a:r>
            <a:r>
              <a:rPr sz="4400" b="1" baseline="0" dirty="0">
                <a:solidFill>
                  <a:srgbClr val="044875"/>
                </a:solidFill>
                <a:latin typeface="Times New Roman" panose="02020603050405020304" pitchFamily="18" charset="0"/>
                <a:sym typeface="Times New Roman" panose="02020603050405020304" pitchFamily="18" charset="0"/>
              </a:rPr>
              <a:t>Experience </a:t>
            </a:r>
            <a:r>
              <a:rPr lang="en-US" altLang="zh-CN" sz="4400" b="1" baseline="0" dirty="0">
                <a:solidFill>
                  <a:srgbClr val="044875"/>
                </a:solidFill>
                <a:latin typeface="Times New Roman" panose="02020603050405020304" pitchFamily="18" charset="0"/>
                <a:sym typeface="Times New Roman" panose="02020603050405020304" pitchFamily="18" charset="0"/>
              </a:rPr>
              <a:t>in</a:t>
            </a:r>
            <a:r>
              <a:rPr sz="4400" b="1" baseline="0" dirty="0">
                <a:solidFill>
                  <a:srgbClr val="044875"/>
                </a:solidFill>
                <a:latin typeface="Times New Roman" panose="02020603050405020304" pitchFamily="18" charset="0"/>
                <a:sym typeface="Times New Roman" panose="02020603050405020304" pitchFamily="18" charset="0"/>
              </a:rPr>
              <a:t> Fortified Flour</a:t>
            </a:r>
            <a:endParaRPr dirty="0">
              <a:latin typeface="Times New Roman" panose="02020603050405020304" pitchFamily="18" charset="0"/>
              <a:sym typeface="Times New Roman" panose="02020603050405020304" pitchFamily="18" charset="0"/>
            </a:endParaRPr>
          </a:p>
        </p:txBody>
      </p:sp>
      <p:grpSp>
        <p:nvGrpSpPr>
          <p:cNvPr id="59" name="组合 58"/>
          <p:cNvGrpSpPr/>
          <p:nvPr/>
        </p:nvGrpSpPr>
        <p:grpSpPr bwMode="auto">
          <a:xfrm>
            <a:off x="4154488" y="3452813"/>
            <a:ext cx="3846512" cy="361950"/>
            <a:chOff x="4154888" y="3453573"/>
            <a:chExt cx="3846874" cy="361046"/>
          </a:xfrm>
        </p:grpSpPr>
        <p:cxnSp>
          <p:nvCxnSpPr>
            <p:cNvPr id="21" name="直接连接符 20"/>
            <p:cNvCxnSpPr/>
            <p:nvPr/>
          </p:nvCxnSpPr>
          <p:spPr>
            <a:xfrm>
              <a:off x="4154888" y="3453573"/>
              <a:ext cx="3846874"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flipV="1">
              <a:off x="5872725" y="3459907"/>
              <a:ext cx="411201" cy="354712"/>
            </a:xfrm>
            <a:prstGeom prs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sp>
        <p:nvSpPr>
          <p:cNvPr id="9" name="矩形 8"/>
          <p:cNvSpPr/>
          <p:nvPr/>
        </p:nvSpPr>
        <p:spPr>
          <a:xfrm>
            <a:off x="1600200" y="2257425"/>
            <a:ext cx="8956675" cy="23828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43" name="组合 42"/>
          <p:cNvGrpSpPr/>
          <p:nvPr/>
        </p:nvGrpSpPr>
        <p:grpSpPr bwMode="auto">
          <a:xfrm>
            <a:off x="10290175" y="4325938"/>
            <a:ext cx="1109663" cy="1130300"/>
            <a:chOff x="2666985" y="682103"/>
            <a:chExt cx="1109138" cy="1131217"/>
          </a:xfrm>
        </p:grpSpPr>
        <p:sp>
          <p:nvSpPr>
            <p:cNvPr id="40" name="矩形 39"/>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1" name="矩形 40"/>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2" name="矩形 41"/>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grpSp>
        <p:nvGrpSpPr>
          <p:cNvPr id="44" name="组合 43"/>
          <p:cNvGrpSpPr/>
          <p:nvPr/>
        </p:nvGrpSpPr>
        <p:grpSpPr bwMode="auto">
          <a:xfrm>
            <a:off x="792163" y="1462088"/>
            <a:ext cx="1109662" cy="1131887"/>
            <a:chOff x="2666985" y="682103"/>
            <a:chExt cx="1109138" cy="1131217"/>
          </a:xfrm>
        </p:grpSpPr>
        <p:sp>
          <p:nvSpPr>
            <p:cNvPr id="45" name="矩形 44"/>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6" name="矩形 45"/>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7" name="矩形 46"/>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sp>
        <p:nvSpPr>
          <p:cNvPr id="49" name="矩形 48"/>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3" name="矩形 52"/>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4" name="矩形 53"/>
          <p:cNvSpPr/>
          <p:nvPr/>
        </p:nvSpPr>
        <p:spPr>
          <a:xfrm>
            <a:off x="0" y="6523038"/>
            <a:ext cx="12192000"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3" name="图片 2" descr="微信图片_20201009111339"/>
          <p:cNvPicPr>
            <a:picLocks noChangeAspect="1"/>
          </p:cNvPicPr>
          <p:nvPr/>
        </p:nvPicPr>
        <p:blipFill>
          <a:blip r:embed="rId2"/>
          <a:stretch>
            <a:fillRect/>
          </a:stretch>
        </p:blipFill>
        <p:spPr>
          <a:xfrm>
            <a:off x="9986645" y="-12700"/>
            <a:ext cx="1726565" cy="1826895"/>
          </a:xfrm>
          <a:prstGeom prst="rect">
            <a:avLst/>
          </a:prstGeom>
        </p:spPr>
      </p:pic>
      <p:pic>
        <p:nvPicPr>
          <p:cNvPr id="20" name="图片 19" descr="微信图片_20201009111330">
            <a:extLst>
              <a:ext uri="{FF2B5EF4-FFF2-40B4-BE49-F238E27FC236}">
                <a16:creationId xmlns:a16="http://schemas.microsoft.com/office/drawing/2014/main" id="{85F99A66-775B-4640-96F4-6937D351832C}"/>
              </a:ext>
            </a:extLst>
          </p:cNvPr>
          <p:cNvPicPr>
            <a:picLocks noChangeAspect="1"/>
          </p:cNvPicPr>
          <p:nvPr/>
        </p:nvPicPr>
        <p:blipFill>
          <a:blip r:embed="rId3"/>
          <a:stretch>
            <a:fillRect/>
          </a:stretch>
        </p:blipFill>
        <p:spPr>
          <a:xfrm>
            <a:off x="0" y="-12700"/>
            <a:ext cx="3429000" cy="1504315"/>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4092574" y="254001"/>
            <a:ext cx="8099425" cy="23009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4" name="组合 3"/>
          <p:cNvGrpSpPr/>
          <p:nvPr/>
        </p:nvGrpSpPr>
        <p:grpSpPr bwMode="auto">
          <a:xfrm>
            <a:off x="550863" y="82550"/>
            <a:ext cx="3646409" cy="875116"/>
            <a:chOff x="551544" y="82976"/>
            <a:chExt cx="3645054" cy="873603"/>
          </a:xfrm>
        </p:grpSpPr>
        <p:sp>
          <p:nvSpPr>
            <p:cNvPr id="5146" name="文本框 4"/>
            <p:cNvSpPr txBox="1">
              <a:spLocks noChangeArrowheads="1"/>
            </p:cNvSpPr>
            <p:nvPr/>
          </p:nvSpPr>
          <p:spPr bwMode="auto">
            <a:xfrm>
              <a:off x="904758" y="127019"/>
              <a:ext cx="3291840"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dirty="0">
                  <a:solidFill>
                    <a:srgbClr val="044875"/>
                  </a:solidFill>
                  <a:latin typeface="Times New Roman" panose="02020603050405020304" pitchFamily="18" charset="0"/>
                  <a:sym typeface="Times New Roman" panose="02020603050405020304" pitchFamily="18" charset="0"/>
                </a:rPr>
                <a:t> </a:t>
              </a:r>
              <a:r>
                <a:rPr lang="en-US" altLang="zh-CN" sz="2400" dirty="0">
                  <a:solidFill>
                    <a:srgbClr val="044875"/>
                  </a:solidFill>
                  <a:latin typeface="Times New Roman" panose="02020603050405020304" pitchFamily="18" charset="0"/>
                  <a:sym typeface="Times New Roman" panose="02020603050405020304" pitchFamily="18" charset="0"/>
                </a:rPr>
                <a:t>History</a:t>
              </a:r>
              <a:r>
                <a:rPr lang="zh-CN" altLang="en-US" sz="2400" dirty="0">
                  <a:solidFill>
                    <a:srgbClr val="044875"/>
                  </a:solidFill>
                  <a:latin typeface="Times New Roman" panose="02020603050405020304" pitchFamily="18" charset="0"/>
                  <a:sym typeface="Times New Roman" panose="02020603050405020304" pitchFamily="18" charset="0"/>
                </a:rPr>
                <a:t> </a:t>
              </a:r>
              <a:r>
                <a:rPr lang="en-US" altLang="zh-CN" sz="2400" dirty="0">
                  <a:solidFill>
                    <a:srgbClr val="044875"/>
                  </a:solidFill>
                  <a:latin typeface="Times New Roman" panose="02020603050405020304" pitchFamily="18" charset="0"/>
                  <a:sym typeface="Times New Roman" panose="02020603050405020304" pitchFamily="18" charset="0"/>
                </a:rPr>
                <a:t>of</a:t>
              </a:r>
              <a:r>
                <a:rPr lang="zh-CN" altLang="en-US" sz="2400" dirty="0">
                  <a:solidFill>
                    <a:srgbClr val="044875"/>
                  </a:solidFill>
                  <a:latin typeface="Times New Roman" panose="02020603050405020304" pitchFamily="18" charset="0"/>
                  <a:sym typeface="Times New Roman" panose="02020603050405020304" pitchFamily="18" charset="0"/>
                </a:rPr>
                <a:t> </a:t>
              </a:r>
              <a:r>
                <a:rPr sz="2400" baseline="0" dirty="0">
                  <a:solidFill>
                    <a:srgbClr val="044875"/>
                  </a:solidFill>
                  <a:latin typeface="Times New Roman" panose="02020603050405020304" pitchFamily="18" charset="0"/>
                  <a:sym typeface="Times New Roman" panose="02020603050405020304" pitchFamily="18" charset="0"/>
                </a:rPr>
                <a:t>Wheat </a:t>
              </a:r>
              <a:r>
                <a:rPr lang="en-US" altLang="zh-CN" sz="2400" dirty="0">
                  <a:solidFill>
                    <a:srgbClr val="044875"/>
                  </a:solidFill>
                  <a:latin typeface="Times New Roman" panose="02020603050405020304" pitchFamily="18" charset="0"/>
                  <a:sym typeface="Times New Roman" panose="02020603050405020304" pitchFamily="18" charset="0"/>
                </a:rPr>
                <a:t>F</a:t>
              </a:r>
              <a:r>
                <a:rPr sz="2400" baseline="0" dirty="0">
                  <a:solidFill>
                    <a:srgbClr val="044875"/>
                  </a:solidFill>
                  <a:latin typeface="Times New Roman" panose="02020603050405020304" pitchFamily="18" charset="0"/>
                  <a:sym typeface="Times New Roman" panose="02020603050405020304" pitchFamily="18" charset="0"/>
                </a:rPr>
                <a:t>lour </a:t>
              </a:r>
              <a:r>
                <a:rPr lang="en-US" altLang="zh-CN" sz="2400" dirty="0">
                  <a:solidFill>
                    <a:srgbClr val="044875"/>
                  </a:solidFill>
                  <a:latin typeface="Times New Roman" panose="02020603050405020304" pitchFamily="18" charset="0"/>
                  <a:sym typeface="Times New Roman" panose="02020603050405020304" pitchFamily="18" charset="0"/>
                </a:rPr>
                <a:t>F</a:t>
              </a:r>
              <a:r>
                <a:rPr sz="2400" baseline="0" dirty="0">
                  <a:solidFill>
                    <a:srgbClr val="044875"/>
                  </a:solidFill>
                  <a:latin typeface="Times New Roman" panose="02020603050405020304" pitchFamily="18" charset="0"/>
                  <a:sym typeface="Times New Roman" panose="02020603050405020304" pitchFamily="18" charset="0"/>
                </a:rPr>
                <a:t>ortification in China</a:t>
              </a:r>
              <a:r>
                <a:rPr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51544" y="82976"/>
              <a:ext cx="723631" cy="522315"/>
            </a:xfrm>
            <a:prstGeom prst="rect">
              <a:avLst/>
            </a:prstGeom>
            <a:noFill/>
          </p:spPr>
          <p:txBody>
            <a:bodyPr>
              <a:spAutoFit/>
            </a:bodyPr>
            <a:lstStyle/>
            <a:p>
              <a:pPr algn="ctr" eaLnBrk="1" fontAlgn="auto" hangingPunct="1">
                <a:spcBef>
                  <a:spcPts val="0"/>
                </a:spcBef>
                <a:spcAft>
                  <a:spcPts val="0"/>
                </a:spcAft>
                <a:defRPr/>
              </a:pPr>
              <a:r>
                <a:rPr sz="2800" baseline="0" dirty="0">
                  <a:latin typeface="Times New Roman" panose="02020603050405020304" pitchFamily="18" charset="0"/>
                  <a:sym typeface="Times New Roman" panose="02020603050405020304" pitchFamily="18" charset="0"/>
                </a:rPr>
                <a:t>1.2</a:t>
              </a:r>
              <a:endParaRPr lang="zh-CN" altLang="en-US" sz="28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7" name="矩形 6"/>
          <p:cNvSpPr/>
          <p:nvPr/>
        </p:nvSpPr>
        <p:spPr>
          <a:xfrm>
            <a:off x="10339755" y="6621463"/>
            <a:ext cx="1852246"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矩形 7"/>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cxnSp>
        <p:nvCxnSpPr>
          <p:cNvPr id="14" name="直接箭头连接符 13"/>
          <p:cNvCxnSpPr/>
          <p:nvPr/>
        </p:nvCxnSpPr>
        <p:spPr>
          <a:xfrm>
            <a:off x="176732" y="3304194"/>
            <a:ext cx="11808942" cy="0"/>
          </a:xfrm>
          <a:prstGeom prst="straightConnector1">
            <a:avLst/>
          </a:prstGeom>
          <a:ln w="127000">
            <a:solidFill>
              <a:schemeClr val="bg1">
                <a:lumMod val="85000"/>
              </a:schemeClr>
            </a:solidFill>
            <a:prstDash val="solid"/>
            <a:tailEnd type="triangle"/>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八边形 14"/>
          <p:cNvSpPr/>
          <p:nvPr/>
        </p:nvSpPr>
        <p:spPr>
          <a:xfrm>
            <a:off x="437385" y="2870473"/>
            <a:ext cx="899035" cy="872196"/>
          </a:xfrm>
          <a:prstGeom prst="oc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baseline="0" dirty="0">
                <a:latin typeface="Times New Roman" panose="02020603050405020304" pitchFamily="18" charset="0"/>
                <a:ea typeface="宋体" panose="02010600030101010101" pitchFamily="2" charset="-122"/>
                <a:sym typeface="Times New Roman" panose="02020603050405020304" pitchFamily="18" charset="0"/>
              </a:rPr>
              <a:t>1954</a:t>
            </a:r>
            <a:endParaRPr lang="zh-CN" altLang="en-US" dirty="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文本框 15"/>
          <p:cNvSpPr txBox="1"/>
          <p:nvPr/>
        </p:nvSpPr>
        <p:spPr>
          <a:xfrm>
            <a:off x="283884" y="3895220"/>
            <a:ext cx="1052536" cy="954107"/>
          </a:xfrm>
          <a:prstGeom prst="rect">
            <a:avLst/>
          </a:prstGeom>
          <a:noFill/>
        </p:spPr>
        <p:txBody>
          <a:bodyPr wrap="square" rtlCol="0">
            <a:spAutoFit/>
          </a:bodyPr>
          <a:lstStyle/>
          <a:p>
            <a:pPr algn="ctr"/>
            <a:r>
              <a:rPr sz="1400" baseline="0" dirty="0">
                <a:solidFill>
                  <a:srgbClr val="333333"/>
                </a:solidFill>
                <a:latin typeface="Times New Roman" panose="02020603050405020304" pitchFamily="18" charset="0"/>
                <a:sym typeface="Times New Roman" panose="02020603050405020304" pitchFamily="18" charset="0"/>
              </a:rPr>
              <a:t>Milk substitute 5410 formula</a:t>
            </a:r>
            <a:r>
              <a:rPr sz="1400"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17" name="八边形 16"/>
          <p:cNvSpPr/>
          <p:nvPr/>
        </p:nvSpPr>
        <p:spPr>
          <a:xfrm>
            <a:off x="1630787" y="2868125"/>
            <a:ext cx="899035" cy="872196"/>
          </a:xfrm>
          <a:prstGeom prst="oc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baseline="0" dirty="0">
                <a:latin typeface="Times New Roman" panose="02020603050405020304" pitchFamily="18" charset="0"/>
                <a:ea typeface="宋体" panose="02010600030101010101" pitchFamily="2" charset="-122"/>
                <a:sym typeface="Times New Roman" panose="02020603050405020304" pitchFamily="18" charset="0"/>
              </a:rPr>
              <a:t>1986</a:t>
            </a:r>
            <a:endParaRPr lang="zh-CN" altLang="en-US" dirty="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8" name="文本框 17"/>
          <p:cNvSpPr txBox="1"/>
          <p:nvPr/>
        </p:nvSpPr>
        <p:spPr>
          <a:xfrm>
            <a:off x="1187118" y="3895680"/>
            <a:ext cx="1834543" cy="2462213"/>
          </a:xfrm>
          <a:prstGeom prst="rect">
            <a:avLst/>
          </a:prstGeom>
          <a:noFill/>
        </p:spPr>
        <p:txBody>
          <a:bodyPr wrap="square" rtlCol="0">
            <a:spAutoFit/>
          </a:bodyPr>
          <a:lstStyle/>
          <a:p>
            <a:r>
              <a:rPr sz="1400" dirty="0">
                <a:solidFill>
                  <a:schemeClr val="tx1"/>
                </a:solidFill>
                <a:latin typeface="Times New Roman" panose="02020603050405020304" pitchFamily="18" charset="0"/>
                <a:sym typeface="Times New Roman" panose="02020603050405020304" pitchFamily="18" charset="0"/>
              </a:rPr>
              <a:t>Eleven nutritional fortification substances can be used in accordance with the </a:t>
            </a:r>
            <a:r>
              <a:rPr sz="1400" b="1" i="1" dirty="0">
                <a:solidFill>
                  <a:schemeClr val="tx1"/>
                </a:solidFill>
                <a:latin typeface="Times New Roman" panose="02020603050405020304" pitchFamily="18" charset="0"/>
                <a:sym typeface="Times New Roman" panose="02020603050405020304" pitchFamily="18" charset="0"/>
              </a:rPr>
              <a:t>Measures and Standards for the Management of Nutritional Fortification Substances</a:t>
            </a:r>
            <a:r>
              <a:rPr sz="1400" dirty="0">
                <a:solidFill>
                  <a:schemeClr val="tx1"/>
                </a:solidFill>
                <a:latin typeface="Times New Roman" panose="02020603050405020304" pitchFamily="18" charset="0"/>
                <a:sym typeface="Times New Roman" panose="02020603050405020304" pitchFamily="18" charset="0"/>
              </a:rPr>
              <a:t> issued by the Ministry of Health.</a:t>
            </a:r>
            <a:r>
              <a:rPr sz="1400"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19" name="八边形 18"/>
          <p:cNvSpPr/>
          <p:nvPr/>
        </p:nvSpPr>
        <p:spPr>
          <a:xfrm>
            <a:off x="3146030" y="2879845"/>
            <a:ext cx="899035" cy="872196"/>
          </a:xfrm>
          <a:prstGeom prst="oc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baseline="0" dirty="0">
                <a:latin typeface="Times New Roman" panose="02020603050405020304" pitchFamily="18" charset="0"/>
                <a:ea typeface="宋体" panose="02010600030101010101" pitchFamily="2" charset="-122"/>
                <a:sym typeface="Times New Roman" panose="02020603050405020304" pitchFamily="18" charset="0"/>
              </a:rPr>
              <a:t>1994</a:t>
            </a:r>
            <a:endParaRPr lang="zh-CN" altLang="en-US" dirty="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1" name="八边形 20"/>
          <p:cNvSpPr/>
          <p:nvPr/>
        </p:nvSpPr>
        <p:spPr>
          <a:xfrm>
            <a:off x="4829092" y="2891566"/>
            <a:ext cx="899035" cy="872196"/>
          </a:xfrm>
          <a:prstGeom prst="oc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baseline="0" dirty="0">
                <a:latin typeface="Times New Roman" panose="02020603050405020304" pitchFamily="18" charset="0"/>
                <a:ea typeface="宋体" panose="02010600030101010101" pitchFamily="2" charset="-122"/>
                <a:sym typeface="Times New Roman" panose="02020603050405020304" pitchFamily="18" charset="0"/>
              </a:rPr>
              <a:t>1996</a:t>
            </a:r>
            <a:endParaRPr lang="zh-CN" altLang="en-US" dirty="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2" name="文本框 21"/>
          <p:cNvSpPr txBox="1"/>
          <p:nvPr/>
        </p:nvSpPr>
        <p:spPr>
          <a:xfrm>
            <a:off x="2941979" y="3905052"/>
            <a:ext cx="1571445" cy="1815882"/>
          </a:xfrm>
          <a:prstGeom prst="rect">
            <a:avLst/>
          </a:prstGeom>
          <a:noFill/>
        </p:spPr>
        <p:txBody>
          <a:bodyPr wrap="square" rtlCol="0">
            <a:spAutoFit/>
          </a:bodyPr>
          <a:lstStyle/>
          <a:p>
            <a:r>
              <a:rPr sz="1400" b="1" i="1" baseline="0" dirty="0">
                <a:solidFill>
                  <a:schemeClr val="tx1"/>
                </a:solidFill>
                <a:latin typeface="Times New Roman" panose="02020603050405020304" pitchFamily="18" charset="0"/>
                <a:sym typeface="Times New Roman" panose="02020603050405020304" pitchFamily="18" charset="0"/>
              </a:rPr>
              <a:t>Hygienic</a:t>
            </a:r>
            <a:r>
              <a:rPr sz="1400" i="1" baseline="0" dirty="0">
                <a:solidFill>
                  <a:schemeClr val="tx1"/>
                </a:solidFill>
                <a:latin typeface="Times New Roman" panose="02020603050405020304" pitchFamily="18" charset="0"/>
                <a:sym typeface="Times New Roman" panose="02020603050405020304" pitchFamily="18" charset="0"/>
              </a:rPr>
              <a:t> </a:t>
            </a:r>
            <a:r>
              <a:rPr sz="1400" b="1" i="1" baseline="0" dirty="0">
                <a:solidFill>
                  <a:schemeClr val="tx1"/>
                </a:solidFill>
                <a:latin typeface="Times New Roman" panose="02020603050405020304" pitchFamily="18" charset="0"/>
                <a:sym typeface="Times New Roman" panose="02020603050405020304" pitchFamily="18" charset="0"/>
              </a:rPr>
              <a:t>Standard</a:t>
            </a:r>
            <a:r>
              <a:rPr sz="1400" i="1" baseline="0" dirty="0">
                <a:solidFill>
                  <a:schemeClr val="tx1"/>
                </a:solidFill>
                <a:latin typeface="Times New Roman" panose="02020603050405020304" pitchFamily="18" charset="0"/>
                <a:sym typeface="Times New Roman" panose="02020603050405020304" pitchFamily="18" charset="0"/>
              </a:rPr>
              <a:t> </a:t>
            </a:r>
            <a:r>
              <a:rPr sz="1400" b="1" i="1" baseline="0" dirty="0">
                <a:solidFill>
                  <a:schemeClr val="tx1"/>
                </a:solidFill>
                <a:latin typeface="Times New Roman" panose="02020603050405020304" pitchFamily="18" charset="0"/>
                <a:sym typeface="Times New Roman" panose="02020603050405020304" pitchFamily="18" charset="0"/>
              </a:rPr>
              <a:t>for</a:t>
            </a:r>
            <a:r>
              <a:rPr sz="1400" i="1" baseline="0" dirty="0">
                <a:solidFill>
                  <a:schemeClr val="tx1"/>
                </a:solidFill>
                <a:latin typeface="Times New Roman" panose="02020603050405020304" pitchFamily="18" charset="0"/>
                <a:sym typeface="Times New Roman" panose="02020603050405020304" pitchFamily="18" charset="0"/>
              </a:rPr>
              <a:t> </a:t>
            </a:r>
            <a:r>
              <a:rPr sz="1400" b="1" i="1" baseline="0" dirty="0">
                <a:solidFill>
                  <a:schemeClr val="tx1"/>
                </a:solidFill>
                <a:latin typeface="Times New Roman" panose="02020603050405020304" pitchFamily="18" charset="0"/>
                <a:sym typeface="Times New Roman" panose="02020603050405020304" pitchFamily="18" charset="0"/>
              </a:rPr>
              <a:t>the</a:t>
            </a:r>
            <a:r>
              <a:rPr sz="1400" i="1" baseline="0" dirty="0">
                <a:solidFill>
                  <a:schemeClr val="tx1"/>
                </a:solidFill>
                <a:latin typeface="Times New Roman" panose="02020603050405020304" pitchFamily="18" charset="0"/>
                <a:sym typeface="Times New Roman" panose="02020603050405020304" pitchFamily="18" charset="0"/>
              </a:rPr>
              <a:t> </a:t>
            </a:r>
            <a:r>
              <a:rPr sz="1400" b="1" i="1" baseline="0" dirty="0">
                <a:solidFill>
                  <a:schemeClr val="tx1"/>
                </a:solidFill>
                <a:latin typeface="Times New Roman" panose="02020603050405020304" pitchFamily="18" charset="0"/>
                <a:sym typeface="Times New Roman" panose="02020603050405020304" pitchFamily="18" charset="0"/>
              </a:rPr>
              <a:t>Use</a:t>
            </a:r>
            <a:r>
              <a:rPr sz="1400" i="1" baseline="0" dirty="0">
                <a:solidFill>
                  <a:schemeClr val="tx1"/>
                </a:solidFill>
                <a:latin typeface="Times New Roman" panose="02020603050405020304" pitchFamily="18" charset="0"/>
                <a:sym typeface="Times New Roman" panose="02020603050405020304" pitchFamily="18" charset="0"/>
              </a:rPr>
              <a:t> </a:t>
            </a:r>
            <a:r>
              <a:rPr sz="1400" b="1" i="1" baseline="0" dirty="0">
                <a:solidFill>
                  <a:schemeClr val="tx1"/>
                </a:solidFill>
                <a:latin typeface="Times New Roman" panose="02020603050405020304" pitchFamily="18" charset="0"/>
                <a:sym typeface="Times New Roman" panose="02020603050405020304" pitchFamily="18" charset="0"/>
              </a:rPr>
              <a:t>of</a:t>
            </a:r>
            <a:r>
              <a:rPr sz="1400" i="1" baseline="0" dirty="0">
                <a:solidFill>
                  <a:schemeClr val="tx1"/>
                </a:solidFill>
                <a:latin typeface="Times New Roman" panose="02020603050405020304" pitchFamily="18" charset="0"/>
                <a:sym typeface="Times New Roman" panose="02020603050405020304" pitchFamily="18" charset="0"/>
              </a:rPr>
              <a:t> </a:t>
            </a:r>
            <a:r>
              <a:rPr sz="1400" b="1" i="1" baseline="0" dirty="0">
                <a:solidFill>
                  <a:schemeClr val="tx1"/>
                </a:solidFill>
                <a:latin typeface="Times New Roman" panose="02020603050405020304" pitchFamily="18" charset="0"/>
                <a:sym typeface="Times New Roman" panose="02020603050405020304" pitchFamily="18" charset="0"/>
              </a:rPr>
              <a:t>Nutritional</a:t>
            </a:r>
            <a:r>
              <a:rPr sz="1400" i="1" baseline="0" dirty="0">
                <a:solidFill>
                  <a:schemeClr val="tx1"/>
                </a:solidFill>
                <a:latin typeface="Times New Roman" panose="02020603050405020304" pitchFamily="18" charset="0"/>
                <a:sym typeface="Times New Roman" panose="02020603050405020304" pitchFamily="18" charset="0"/>
              </a:rPr>
              <a:t> </a:t>
            </a:r>
            <a:r>
              <a:rPr sz="1400" b="1" i="1" baseline="0" dirty="0">
                <a:solidFill>
                  <a:schemeClr val="tx1"/>
                </a:solidFill>
                <a:latin typeface="Times New Roman" panose="02020603050405020304" pitchFamily="18" charset="0"/>
                <a:sym typeface="Times New Roman" panose="02020603050405020304" pitchFamily="18" charset="0"/>
              </a:rPr>
              <a:t>Fortification</a:t>
            </a:r>
            <a:r>
              <a:rPr sz="1400" i="1" baseline="0" dirty="0">
                <a:solidFill>
                  <a:schemeClr val="tx1"/>
                </a:solidFill>
                <a:latin typeface="Times New Roman" panose="02020603050405020304" pitchFamily="18" charset="0"/>
                <a:sym typeface="Times New Roman" panose="02020603050405020304" pitchFamily="18" charset="0"/>
              </a:rPr>
              <a:t> </a:t>
            </a:r>
            <a:r>
              <a:rPr sz="1400" b="1" i="1" baseline="0" dirty="0">
                <a:solidFill>
                  <a:schemeClr val="tx1"/>
                </a:solidFill>
                <a:latin typeface="Times New Roman" panose="02020603050405020304" pitchFamily="18" charset="0"/>
                <a:sym typeface="Times New Roman" panose="02020603050405020304" pitchFamily="18" charset="0"/>
              </a:rPr>
              <a:t>Substances</a:t>
            </a:r>
            <a:r>
              <a:rPr sz="1400" i="1" baseline="0" dirty="0">
                <a:solidFill>
                  <a:schemeClr val="tx1"/>
                </a:solidFill>
                <a:latin typeface="Times New Roman" panose="02020603050405020304" pitchFamily="18" charset="0"/>
                <a:sym typeface="Times New Roman" panose="02020603050405020304" pitchFamily="18" charset="0"/>
              </a:rPr>
              <a:t> </a:t>
            </a:r>
            <a:r>
              <a:rPr sz="1400" b="1" i="1" baseline="0" dirty="0">
                <a:solidFill>
                  <a:schemeClr val="tx1"/>
                </a:solidFill>
                <a:latin typeface="Times New Roman" panose="02020603050405020304" pitchFamily="18" charset="0"/>
                <a:sym typeface="Times New Roman" panose="02020603050405020304" pitchFamily="18" charset="0"/>
              </a:rPr>
              <a:t>in</a:t>
            </a:r>
            <a:r>
              <a:rPr sz="1400" i="1" baseline="0" dirty="0">
                <a:solidFill>
                  <a:schemeClr val="tx1"/>
                </a:solidFill>
                <a:latin typeface="Times New Roman" panose="02020603050405020304" pitchFamily="18" charset="0"/>
                <a:sym typeface="Times New Roman" panose="02020603050405020304" pitchFamily="18" charset="0"/>
              </a:rPr>
              <a:t> </a:t>
            </a:r>
            <a:r>
              <a:rPr sz="1400" b="1" i="1" baseline="0" dirty="0">
                <a:solidFill>
                  <a:schemeClr val="tx1"/>
                </a:solidFill>
                <a:latin typeface="Times New Roman" panose="02020603050405020304" pitchFamily="18" charset="0"/>
                <a:sym typeface="Times New Roman" panose="02020603050405020304" pitchFamily="18" charset="0"/>
              </a:rPr>
              <a:t>Foods</a:t>
            </a:r>
            <a:r>
              <a:rPr sz="1400" baseline="0" dirty="0">
                <a:solidFill>
                  <a:schemeClr val="tx1"/>
                </a:solidFill>
                <a:latin typeface="Times New Roman" panose="02020603050405020304" pitchFamily="18" charset="0"/>
                <a:sym typeface="Times New Roman" panose="02020603050405020304" pitchFamily="18" charset="0"/>
              </a:rPr>
              <a:t> </a:t>
            </a:r>
            <a:r>
              <a:rPr sz="1400" b="1" baseline="0" dirty="0">
                <a:solidFill>
                  <a:schemeClr val="tx1"/>
                </a:solidFill>
                <a:latin typeface="Times New Roman" panose="02020603050405020304" pitchFamily="18" charset="0"/>
                <a:sym typeface="Times New Roman" panose="02020603050405020304" pitchFamily="18" charset="0"/>
              </a:rPr>
              <a:t>(GB</a:t>
            </a:r>
            <a:r>
              <a:rPr sz="1400" baseline="0" dirty="0">
                <a:solidFill>
                  <a:schemeClr val="tx1"/>
                </a:solidFill>
                <a:latin typeface="Times New Roman" panose="02020603050405020304" pitchFamily="18" charset="0"/>
                <a:sym typeface="Times New Roman" panose="02020603050405020304" pitchFamily="18" charset="0"/>
              </a:rPr>
              <a:t> </a:t>
            </a:r>
            <a:r>
              <a:rPr sz="1400" b="1" baseline="0" dirty="0">
                <a:solidFill>
                  <a:schemeClr val="tx1"/>
                </a:solidFill>
                <a:latin typeface="Times New Roman" panose="02020603050405020304" pitchFamily="18" charset="0"/>
                <a:sym typeface="Times New Roman" panose="02020603050405020304" pitchFamily="18" charset="0"/>
              </a:rPr>
              <a:t>14880-94)</a:t>
            </a:r>
            <a:r>
              <a:rPr sz="1400" baseline="0" dirty="0">
                <a:solidFill>
                  <a:schemeClr val="tx1"/>
                </a:solidFill>
                <a:latin typeface="Times New Roman" panose="02020603050405020304" pitchFamily="18" charset="0"/>
                <a:sym typeface="Times New Roman" panose="02020603050405020304" pitchFamily="18" charset="0"/>
              </a:rPr>
              <a:t> issued by the Ministry of Health</a:t>
            </a:r>
            <a:r>
              <a:rPr sz="1400" dirty="0">
                <a:latin typeface="Times New Roman" panose="02020603050405020304" pitchFamily="18" charset="0"/>
                <a:sym typeface="Times New Roman" panose="02020603050405020304" pitchFamily="18" charset="0"/>
              </a:rPr>
              <a:t> </a:t>
            </a:r>
            <a:endParaRPr lang="zh-CN" altLang="en-US" sz="1400" b="1" dirty="0">
              <a:solidFill>
                <a:srgbClr val="C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3" name="八边形 22"/>
          <p:cNvSpPr/>
          <p:nvPr/>
        </p:nvSpPr>
        <p:spPr>
          <a:xfrm>
            <a:off x="6312610" y="2891566"/>
            <a:ext cx="899035" cy="872196"/>
          </a:xfrm>
          <a:prstGeom prst="oc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baseline="0" dirty="0">
                <a:latin typeface="Times New Roman" panose="02020603050405020304" pitchFamily="18" charset="0"/>
                <a:ea typeface="宋体" panose="02010600030101010101" pitchFamily="2" charset="-122"/>
                <a:sym typeface="Times New Roman" panose="02020603050405020304" pitchFamily="18" charset="0"/>
              </a:rPr>
              <a:t>2000</a:t>
            </a:r>
            <a:endParaRPr lang="zh-CN" altLang="en-US" dirty="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4" name="八边形 23"/>
          <p:cNvSpPr/>
          <p:nvPr/>
        </p:nvSpPr>
        <p:spPr>
          <a:xfrm>
            <a:off x="7669081" y="2891566"/>
            <a:ext cx="899035" cy="872196"/>
          </a:xfrm>
          <a:prstGeom prst="oc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baseline="0" dirty="0">
                <a:latin typeface="Times New Roman" panose="02020603050405020304" pitchFamily="18" charset="0"/>
                <a:ea typeface="宋体" panose="02010600030101010101" pitchFamily="2" charset="-122"/>
                <a:sym typeface="Times New Roman" panose="02020603050405020304" pitchFamily="18" charset="0"/>
              </a:rPr>
              <a:t>2007</a:t>
            </a:r>
            <a:endParaRPr lang="zh-CN" altLang="en-US" dirty="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6" name="流程图: 可选过程 25"/>
          <p:cNvSpPr/>
          <p:nvPr/>
        </p:nvSpPr>
        <p:spPr>
          <a:xfrm>
            <a:off x="8899357" y="1416265"/>
            <a:ext cx="2554408" cy="1256411"/>
          </a:xfrm>
          <a:prstGeom prst="flowChartAlternateProcess">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spcAft>
                <a:spcPts val="0"/>
              </a:spcAft>
            </a:pPr>
            <a:r>
              <a:rPr lang="en-US" altLang="zh-CN" sz="1200" kern="100" dirty="0">
                <a:latin typeface="Times New Roman" panose="02020603050405020304" pitchFamily="18" charset="0"/>
                <a:cs typeface="Times New Roman" panose="02020603050405020304" pitchFamily="18" charset="0"/>
              </a:rPr>
              <a:t>Revised </a:t>
            </a:r>
            <a:r>
              <a:rPr lang="en-US" altLang="zh-CN" sz="1200" i="1" kern="100" dirty="0">
                <a:latin typeface="Times New Roman" panose="02020603050405020304" pitchFamily="18" charset="0"/>
                <a:cs typeface="Times New Roman" panose="02020603050405020304" pitchFamily="18" charset="0"/>
              </a:rPr>
              <a:t>National Food Safety Standard –</a:t>
            </a:r>
            <a:r>
              <a:rPr lang="zh-CN" altLang="en-US" sz="1200" i="1" kern="100" dirty="0">
                <a:latin typeface="Times New Roman" panose="02020603050405020304" pitchFamily="18" charset="0"/>
                <a:cs typeface="Times New Roman" panose="02020603050405020304" pitchFamily="18" charset="0"/>
              </a:rPr>
              <a:t> </a:t>
            </a:r>
            <a:r>
              <a:rPr lang="en-US" altLang="zh-CN" sz="1200" i="1" kern="100" dirty="0">
                <a:latin typeface="Times New Roman" panose="02020603050405020304" pitchFamily="18" charset="0"/>
                <a:cs typeface="Times New Roman" panose="02020603050405020304" pitchFamily="18" charset="0"/>
              </a:rPr>
              <a:t>Standards</a:t>
            </a:r>
            <a:r>
              <a:rPr lang="zh-CN" altLang="en-US" sz="1200" i="1" kern="100" dirty="0">
                <a:latin typeface="Times New Roman" panose="02020603050405020304" pitchFamily="18" charset="0"/>
                <a:cs typeface="Times New Roman" panose="02020603050405020304" pitchFamily="18" charset="0"/>
              </a:rPr>
              <a:t> </a:t>
            </a:r>
            <a:r>
              <a:rPr lang="en-US" altLang="zh-CN" sz="1200" i="1" kern="100" dirty="0">
                <a:latin typeface="Times New Roman" panose="02020603050405020304" pitchFamily="18" charset="0"/>
                <a:cs typeface="Times New Roman" panose="02020603050405020304" pitchFamily="18" charset="0"/>
              </a:rPr>
              <a:t>for the Use of Nutritional Fortification Substances in Foods</a:t>
            </a:r>
            <a:r>
              <a:rPr lang="en-US" altLang="zh-CN" sz="1200" kern="100" dirty="0">
                <a:latin typeface="Times New Roman" panose="02020603050405020304" pitchFamily="18" charset="0"/>
                <a:cs typeface="Times New Roman" panose="02020603050405020304" pitchFamily="18" charset="0"/>
              </a:rPr>
              <a:t> (GB14880-2012) issued by the Ministry of Health </a:t>
            </a:r>
            <a:endParaRPr lang="zh-CN" altLang="zh-CN" sz="1200" kern="100" dirty="0">
              <a:effectLst/>
              <a:latin typeface="Times New Roman" panose="02020603050405020304" pitchFamily="18" charset="0"/>
              <a:ea typeface="Microsoft JhengHei Light" panose="020B0304030504040204" pitchFamily="34" charset="-120"/>
              <a:cs typeface="Times New Roman" panose="02020603050405020304" pitchFamily="18" charset="0"/>
            </a:endParaRPr>
          </a:p>
        </p:txBody>
      </p:sp>
      <p:sp>
        <p:nvSpPr>
          <p:cNvPr id="28" name="文本框 27"/>
          <p:cNvSpPr txBox="1"/>
          <p:nvPr/>
        </p:nvSpPr>
        <p:spPr>
          <a:xfrm>
            <a:off x="9055039" y="3845041"/>
            <a:ext cx="2402737" cy="1600438"/>
          </a:xfrm>
          <a:prstGeom prst="rect">
            <a:avLst/>
          </a:prstGeom>
          <a:noFill/>
        </p:spPr>
        <p:txBody>
          <a:bodyPr wrap="square" rtlCol="0">
            <a:spAutoFit/>
          </a:bodyPr>
          <a:lstStyle/>
          <a:p>
            <a:r>
              <a:rPr lang="en-US" sz="1400" dirty="0">
                <a:solidFill>
                  <a:schemeClr val="tx1"/>
                </a:solidFill>
                <a:latin typeface="Times New Roman" panose="02020603050405020304" pitchFamily="18" charset="0"/>
                <a:sym typeface="Times New Roman" panose="02020603050405020304" pitchFamily="18" charset="0"/>
              </a:rPr>
              <a:t>T</a:t>
            </a:r>
            <a:r>
              <a:rPr lang="en-US" altLang="zh-CN" sz="1400" dirty="0">
                <a:solidFill>
                  <a:schemeClr val="tx1"/>
                </a:solidFill>
                <a:latin typeface="Times New Roman" panose="02020603050405020304" pitchFamily="18" charset="0"/>
                <a:sym typeface="Times New Roman" panose="02020603050405020304" pitchFamily="18" charset="0"/>
              </a:rPr>
              <a:t>hirty seven </a:t>
            </a:r>
            <a:r>
              <a:rPr sz="1400" dirty="0">
                <a:solidFill>
                  <a:schemeClr val="tx1"/>
                </a:solidFill>
                <a:latin typeface="Times New Roman" panose="02020603050405020304" pitchFamily="18" charset="0"/>
                <a:sym typeface="Times New Roman" panose="02020603050405020304" pitchFamily="18" charset="0"/>
              </a:rPr>
              <a:t>nutritional fortification substances from 131 compounds can be used to fortify foods. 48 nutritional fortification substances from 127 compounds can be used in special dietary.</a:t>
            </a:r>
            <a:r>
              <a:rPr sz="1400" dirty="0">
                <a:latin typeface="Times New Roman" panose="02020603050405020304" pitchFamily="18" charset="0"/>
                <a:sym typeface="Times New Roman" panose="02020603050405020304" pitchFamily="18" charset="0"/>
              </a:rPr>
              <a:t> </a:t>
            </a:r>
            <a:endParaRPr lang="zh-CN" altLang="en-US" sz="1400" b="1" dirty="0">
              <a:latin typeface="Times New Roman" panose="02020603050405020304" pitchFamily="18" charset="0"/>
              <a:sym typeface="Times New Roman" panose="02020603050405020304" pitchFamily="18" charset="0"/>
            </a:endParaRPr>
          </a:p>
        </p:txBody>
      </p:sp>
      <p:sp>
        <p:nvSpPr>
          <p:cNvPr id="30" name="流程图: 可选过程 29"/>
          <p:cNvSpPr/>
          <p:nvPr/>
        </p:nvSpPr>
        <p:spPr>
          <a:xfrm>
            <a:off x="2706432" y="1474221"/>
            <a:ext cx="1631911" cy="1125415"/>
          </a:xfrm>
          <a:prstGeom prst="flowChartAlternateProcess">
            <a:avLst/>
          </a:prstGeom>
          <a:solidFill>
            <a:schemeClr val="accent6">
              <a:lumMod val="75000"/>
            </a:schemeClr>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sz="140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The regulation on salt iodization was enacted by the State Council in 1994. </a:t>
            </a:r>
            <a:endParaRPr lang="zh-CN" altLang="en-US" sz="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
        <p:nvSpPr>
          <p:cNvPr id="31" name="文本框 30"/>
          <p:cNvSpPr txBox="1"/>
          <p:nvPr/>
        </p:nvSpPr>
        <p:spPr>
          <a:xfrm>
            <a:off x="4453260" y="3897565"/>
            <a:ext cx="1815025" cy="1600438"/>
          </a:xfrm>
          <a:prstGeom prst="rect">
            <a:avLst/>
          </a:prstGeom>
          <a:noFill/>
        </p:spPr>
        <p:txBody>
          <a:bodyPr wrap="square" rtlCol="0">
            <a:spAutoFit/>
          </a:bodyPr>
          <a:lstStyle/>
          <a:p>
            <a:r>
              <a:rPr lang="en-US" altLang="zh-CN" sz="1400" baseline="0" dirty="0">
                <a:solidFill>
                  <a:schemeClr val="tx1"/>
                </a:solidFill>
                <a:latin typeface="Times New Roman" panose="02020603050405020304" pitchFamily="18" charset="0"/>
                <a:sym typeface="Times New Roman" panose="02020603050405020304" pitchFamily="18" charset="0"/>
              </a:rPr>
              <a:t>Include</a:t>
            </a:r>
            <a:r>
              <a:rPr lang="zh-CN" altLang="en-US" sz="1400" baseline="0" dirty="0">
                <a:solidFill>
                  <a:schemeClr val="tx1"/>
                </a:solidFill>
                <a:latin typeface="Times New Roman" panose="02020603050405020304" pitchFamily="18" charset="0"/>
                <a:sym typeface="Times New Roman" panose="02020603050405020304" pitchFamily="18" charset="0"/>
              </a:rPr>
              <a:t> </a:t>
            </a:r>
            <a:r>
              <a:rPr lang="en-US" altLang="zh-CN" sz="1400" baseline="0" dirty="0">
                <a:solidFill>
                  <a:schemeClr val="tx1"/>
                </a:solidFill>
                <a:latin typeface="Times New Roman" panose="02020603050405020304" pitchFamily="18" charset="0"/>
                <a:sym typeface="Times New Roman" panose="02020603050405020304" pitchFamily="18" charset="0"/>
              </a:rPr>
              <a:t>the</a:t>
            </a:r>
            <a:r>
              <a:rPr lang="zh-CN" altLang="en-US" sz="1400" baseline="0" dirty="0">
                <a:solidFill>
                  <a:schemeClr val="tx1"/>
                </a:solidFill>
                <a:latin typeface="Times New Roman" panose="02020603050405020304" pitchFamily="18" charset="0"/>
                <a:sym typeface="Times New Roman" panose="02020603050405020304" pitchFamily="18" charset="0"/>
              </a:rPr>
              <a:t> </a:t>
            </a:r>
            <a:r>
              <a:rPr lang="en-US" altLang="zh-CN" sz="1400" dirty="0">
                <a:latin typeface="Times New Roman" panose="02020603050405020304" pitchFamily="18" charset="0"/>
                <a:sym typeface="Times New Roman" panose="02020603050405020304" pitchFamily="18" charset="0"/>
              </a:rPr>
              <a:t>s</a:t>
            </a:r>
            <a:r>
              <a:rPr sz="1400" baseline="0" dirty="0">
                <a:solidFill>
                  <a:schemeClr val="tx1"/>
                </a:solidFill>
                <a:latin typeface="Times New Roman" panose="02020603050405020304" pitchFamily="18" charset="0"/>
                <a:sym typeface="Times New Roman" panose="02020603050405020304" pitchFamily="18" charset="0"/>
              </a:rPr>
              <a:t>cope of application of new nutritional fortification substances, </a:t>
            </a:r>
            <a:r>
              <a:rPr lang="en-US" altLang="zh-CN" sz="1400" baseline="0" dirty="0">
                <a:solidFill>
                  <a:schemeClr val="tx1"/>
                </a:solidFill>
                <a:latin typeface="Times New Roman" panose="02020603050405020304" pitchFamily="18" charset="0"/>
                <a:sym typeface="Times New Roman" panose="02020603050405020304" pitchFamily="18" charset="0"/>
              </a:rPr>
              <a:t>cover</a:t>
            </a:r>
            <a:r>
              <a:rPr sz="1400" baseline="0" dirty="0">
                <a:solidFill>
                  <a:schemeClr val="tx1"/>
                </a:solidFill>
                <a:latin typeface="Times New Roman" panose="02020603050405020304" pitchFamily="18" charset="0"/>
                <a:sym typeface="Times New Roman" panose="02020603050405020304" pitchFamily="18" charset="0"/>
              </a:rPr>
              <a:t>ing </a:t>
            </a:r>
            <a:r>
              <a:rPr sz="1400" b="1" baseline="0" dirty="0">
                <a:solidFill>
                  <a:schemeClr val="tx1"/>
                </a:solidFill>
                <a:latin typeface="Times New Roman" panose="02020603050405020304" pitchFamily="18" charset="0"/>
                <a:sym typeface="Times New Roman" panose="02020603050405020304" pitchFamily="18" charset="0"/>
              </a:rPr>
              <a:t>31 nutrients and 87 compound sources</a:t>
            </a:r>
            <a:r>
              <a:rPr sz="1400" baseline="0" dirty="0">
                <a:solidFill>
                  <a:schemeClr val="tx1"/>
                </a:solidFill>
                <a:latin typeface="Times New Roman" panose="02020603050405020304" pitchFamily="18" charset="0"/>
                <a:sym typeface="Times New Roman" panose="02020603050405020304" pitchFamily="18" charset="0"/>
              </a:rPr>
              <a:t> in total.</a:t>
            </a:r>
            <a:r>
              <a:rPr sz="1400" dirty="0">
                <a:latin typeface="Times New Roman" panose="02020603050405020304" pitchFamily="18" charset="0"/>
                <a:sym typeface="Times New Roman" panose="02020603050405020304" pitchFamily="18" charset="0"/>
              </a:rPr>
              <a:t> </a:t>
            </a:r>
            <a:endParaRPr kumimoji="0" lang="zh-CN" altLang="en-US" sz="1400" b="0" i="0" u="none" strike="noStrike" cap="none" normalizeH="0" baseline="0" dirty="0">
              <a:ln>
                <a:noFill/>
              </a:ln>
              <a:solidFill>
                <a:schemeClr val="tx1"/>
              </a:solidFill>
              <a:effectLst/>
              <a:latin typeface="Times New Roman" panose="02020603050405020304" pitchFamily="18" charset="0"/>
              <a:cs typeface="宋体" panose="02010600030101010101" pitchFamily="2" charset="-122"/>
              <a:sym typeface="Times New Roman" panose="02020603050405020304" pitchFamily="18" charset="0"/>
            </a:endParaRPr>
          </a:p>
        </p:txBody>
      </p:sp>
      <p:sp>
        <p:nvSpPr>
          <p:cNvPr id="32" name="流程图: 可选过程 31"/>
          <p:cNvSpPr/>
          <p:nvPr/>
        </p:nvSpPr>
        <p:spPr>
          <a:xfrm>
            <a:off x="4508805" y="1481764"/>
            <a:ext cx="1628736" cy="1125415"/>
          </a:xfrm>
          <a:prstGeom prst="flowChartAlternateProcess">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sz="1400"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The Ministry of Health </a:t>
            </a:r>
            <a:r>
              <a:rPr lang="en-US" altLang="zh-CN" sz="140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issu</a:t>
            </a:r>
            <a:r>
              <a:rPr sz="1400"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ed the </a:t>
            </a:r>
            <a:r>
              <a:rPr sz="1400" i="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Measures for the </a:t>
            </a:r>
            <a:r>
              <a:rPr lang="en-US" altLang="zh-CN" sz="1400" i="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Administration</a:t>
            </a:r>
            <a:r>
              <a:rPr sz="1400" i="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of Health Foods</a:t>
            </a:r>
            <a:r>
              <a:rPr sz="1400"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a:t>
            </a:r>
            <a:endParaRPr lang="zh-CN" altLang="en-US" sz="14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
        <p:nvSpPr>
          <p:cNvPr id="33" name="文本框 32"/>
          <p:cNvSpPr txBox="1"/>
          <p:nvPr/>
        </p:nvSpPr>
        <p:spPr>
          <a:xfrm>
            <a:off x="6249983" y="3906779"/>
            <a:ext cx="1230126" cy="954107"/>
          </a:xfrm>
          <a:prstGeom prst="rect">
            <a:avLst/>
          </a:prstGeom>
          <a:noFill/>
        </p:spPr>
        <p:txBody>
          <a:bodyPr wrap="square" rtlCol="0">
            <a:spAutoFit/>
          </a:bodyPr>
          <a:lstStyle/>
          <a:p>
            <a:r>
              <a:rPr sz="1400" b="1" baseline="0" dirty="0">
                <a:solidFill>
                  <a:srgbClr val="FF0000"/>
                </a:solidFill>
                <a:latin typeface="Times New Roman" panose="02020603050405020304" pitchFamily="18" charset="0"/>
                <a:sym typeface="Times New Roman" panose="02020603050405020304" pitchFamily="18" charset="0"/>
              </a:rPr>
              <a:t>Study on Wheat flour Fortification Technology</a:t>
            </a:r>
            <a:r>
              <a:rPr sz="1400" dirty="0">
                <a:latin typeface="Times New Roman" panose="02020603050405020304" pitchFamily="18" charset="0"/>
                <a:sym typeface="Times New Roman" panose="02020603050405020304" pitchFamily="18" charset="0"/>
              </a:rPr>
              <a:t> </a:t>
            </a:r>
            <a:endParaRPr kumimoji="0" lang="zh-CN" altLang="en-US" sz="1400" b="1" i="0" u="none" strike="noStrike" cap="none" normalizeH="0" baseline="0" dirty="0">
              <a:ln>
                <a:noFill/>
              </a:ln>
              <a:solidFill>
                <a:srgbClr val="FF0000"/>
              </a:solidFill>
              <a:effectLst/>
              <a:latin typeface="Times New Roman" panose="02020603050405020304" pitchFamily="18" charset="0"/>
              <a:cs typeface="宋体" panose="02010600030101010101" pitchFamily="2" charset="-122"/>
              <a:sym typeface="Times New Roman" panose="02020603050405020304" pitchFamily="18" charset="0"/>
            </a:endParaRPr>
          </a:p>
        </p:txBody>
      </p:sp>
      <p:sp>
        <p:nvSpPr>
          <p:cNvPr id="34" name="文本框 33"/>
          <p:cNvSpPr txBox="1"/>
          <p:nvPr/>
        </p:nvSpPr>
        <p:spPr>
          <a:xfrm>
            <a:off x="7309433" y="3910174"/>
            <a:ext cx="1745605" cy="1169551"/>
          </a:xfrm>
          <a:prstGeom prst="rect">
            <a:avLst/>
          </a:prstGeom>
          <a:noFill/>
        </p:spPr>
        <p:txBody>
          <a:bodyPr wrap="square" rtlCol="0">
            <a:spAutoFit/>
          </a:bodyPr>
          <a:lstStyle/>
          <a:p>
            <a:r>
              <a:rPr sz="1400" b="1" baseline="0" dirty="0">
                <a:solidFill>
                  <a:srgbClr val="FF0000"/>
                </a:solidFill>
                <a:latin typeface="Times New Roman" panose="02020603050405020304" pitchFamily="18" charset="0"/>
                <a:sym typeface="Times New Roman" panose="02020603050405020304" pitchFamily="18" charset="0"/>
              </a:rPr>
              <a:t>The Ministry of Health issued the </a:t>
            </a:r>
            <a:r>
              <a:rPr sz="1400" b="1" i="1" baseline="0" dirty="0">
                <a:solidFill>
                  <a:srgbClr val="FF0000"/>
                </a:solidFill>
                <a:latin typeface="Times New Roman" panose="02020603050405020304" pitchFamily="18" charset="0"/>
                <a:sym typeface="Times New Roman" panose="02020603050405020304" pitchFamily="18" charset="0"/>
              </a:rPr>
              <a:t>Fortified Wheat Flour </a:t>
            </a:r>
            <a:r>
              <a:rPr sz="1400" b="1" baseline="0" dirty="0">
                <a:solidFill>
                  <a:srgbClr val="FF0000"/>
                </a:solidFill>
                <a:latin typeface="Times New Roman" panose="02020603050405020304" pitchFamily="18" charset="0"/>
                <a:sym typeface="Times New Roman" panose="02020603050405020304" pitchFamily="18" charset="0"/>
              </a:rPr>
              <a:t>(GB/T 21122-2007).</a:t>
            </a:r>
            <a:r>
              <a:rPr sz="1400" dirty="0">
                <a:latin typeface="Times New Roman" panose="02020603050405020304" pitchFamily="18" charset="0"/>
                <a:sym typeface="Times New Roman" panose="02020603050405020304" pitchFamily="18" charset="0"/>
              </a:rPr>
              <a:t> </a:t>
            </a:r>
            <a:endParaRPr kumimoji="0" lang="zh-CN" altLang="en-US" sz="1400" b="1" i="0" u="none" strike="noStrike" cap="none" normalizeH="0" baseline="0" dirty="0">
              <a:ln>
                <a:noFill/>
              </a:ln>
              <a:solidFill>
                <a:srgbClr val="FF0000"/>
              </a:solidFill>
              <a:effectLst/>
              <a:latin typeface="Times New Roman" panose="02020603050405020304" pitchFamily="18" charset="0"/>
              <a:cs typeface="宋体" panose="02010600030101010101" pitchFamily="2" charset="-122"/>
              <a:sym typeface="Times New Roman" panose="02020603050405020304" pitchFamily="18" charset="0"/>
            </a:endParaRPr>
          </a:p>
        </p:txBody>
      </p:sp>
      <p:sp>
        <p:nvSpPr>
          <p:cNvPr id="35" name="八边形 34"/>
          <p:cNvSpPr/>
          <p:nvPr/>
        </p:nvSpPr>
        <p:spPr>
          <a:xfrm>
            <a:off x="9581961" y="2860076"/>
            <a:ext cx="899035" cy="872196"/>
          </a:xfrm>
          <a:prstGeom prst="oc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baseline="0" dirty="0">
                <a:latin typeface="Times New Roman" panose="02020603050405020304" pitchFamily="18" charset="0"/>
                <a:ea typeface="宋体" panose="02010600030101010101" pitchFamily="2" charset="-122"/>
                <a:sym typeface="Times New Roman" panose="02020603050405020304" pitchFamily="18" charset="0"/>
              </a:rPr>
              <a:t>2012</a:t>
            </a:r>
            <a:endParaRPr lang="zh-CN" altLang="en-US" dirty="0">
              <a:latin typeface="Times New Roman" panose="02020603050405020304" pitchFamily="18" charset="0"/>
              <a:ea typeface="宋体" panose="02010600030101010101" pitchFamily="2" charset="-122"/>
              <a:sym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343522" y="254001"/>
            <a:ext cx="6848478" cy="1631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4" name="组合 3"/>
          <p:cNvGrpSpPr/>
          <p:nvPr/>
        </p:nvGrpSpPr>
        <p:grpSpPr bwMode="auto">
          <a:xfrm>
            <a:off x="463779" y="82550"/>
            <a:ext cx="5075969" cy="859348"/>
            <a:chOff x="491502" y="82976"/>
            <a:chExt cx="3499876" cy="857862"/>
          </a:xfrm>
        </p:grpSpPr>
        <p:sp>
          <p:nvSpPr>
            <p:cNvPr id="5146" name="文本框 4"/>
            <p:cNvSpPr txBox="1">
              <a:spLocks noChangeArrowheads="1"/>
            </p:cNvSpPr>
            <p:nvPr/>
          </p:nvSpPr>
          <p:spPr bwMode="auto">
            <a:xfrm>
              <a:off x="800101" y="111278"/>
              <a:ext cx="3191277"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044875"/>
                  </a:solidFill>
                  <a:latin typeface="Times New Roman" panose="02020603050405020304" pitchFamily="18" charset="0"/>
                  <a:sym typeface="Times New Roman" panose="02020603050405020304" pitchFamily="18" charset="0"/>
                </a:rPr>
                <a:t>Multi-</a:t>
              </a:r>
              <a:r>
                <a:rPr sz="2400" baseline="0" dirty="0">
                  <a:solidFill>
                    <a:srgbClr val="044875"/>
                  </a:solidFill>
                  <a:latin typeface="Times New Roman" panose="02020603050405020304" pitchFamily="18" charset="0"/>
                  <a:sym typeface="Times New Roman" panose="02020603050405020304" pitchFamily="18" charset="0"/>
                </a:rPr>
                <a:t>Cooperation </a:t>
              </a:r>
              <a:r>
                <a:rPr lang="en-US" altLang="zh-CN" sz="2400" baseline="0" dirty="0">
                  <a:solidFill>
                    <a:srgbClr val="044875"/>
                  </a:solidFill>
                  <a:latin typeface="Times New Roman" panose="02020603050405020304" pitchFamily="18" charset="0"/>
                  <a:sym typeface="Times New Roman" panose="02020603050405020304" pitchFamily="18" charset="0"/>
                </a:rPr>
                <a:t>in</a:t>
              </a:r>
              <a:r>
                <a:rPr sz="2400" baseline="0" dirty="0">
                  <a:solidFill>
                    <a:srgbClr val="044875"/>
                  </a:solidFill>
                  <a:latin typeface="Times New Roman" panose="02020603050405020304" pitchFamily="18" charset="0"/>
                  <a:sym typeface="Times New Roman" panose="02020603050405020304" pitchFamily="18" charset="0"/>
                </a:rPr>
                <a:t> Nutritional </a:t>
              </a:r>
              <a:r>
                <a:rPr sz="2400" dirty="0">
                  <a:solidFill>
                    <a:srgbClr val="044875"/>
                  </a:solidFill>
                  <a:latin typeface="Times New Roman" panose="02020603050405020304" pitchFamily="18" charset="0"/>
                  <a:sym typeface="Times New Roman" panose="02020603050405020304" pitchFamily="18" charset="0"/>
                </a:rPr>
                <a:t>Fortification</a:t>
              </a:r>
              <a:r>
                <a:rPr lang="zh-CN" altLang="en-US" sz="2400" dirty="0">
                  <a:solidFill>
                    <a:srgbClr val="044875"/>
                  </a:solidFill>
                  <a:latin typeface="Times New Roman" panose="02020603050405020304" pitchFamily="18" charset="0"/>
                  <a:sym typeface="Times New Roman" panose="02020603050405020304" pitchFamily="18" charset="0"/>
                </a:rPr>
                <a:t> </a:t>
              </a:r>
              <a:r>
                <a:rPr lang="en-US" altLang="zh-CN" sz="2400" dirty="0">
                  <a:solidFill>
                    <a:srgbClr val="044875"/>
                  </a:solidFill>
                  <a:latin typeface="Times New Roman" panose="02020603050405020304" pitchFamily="18" charset="0"/>
                  <a:sym typeface="Times New Roman" panose="02020603050405020304" pitchFamily="18" charset="0"/>
                </a:rPr>
                <a:t>Promotion</a:t>
              </a:r>
              <a:endParaRPr sz="2400" dirty="0">
                <a:solidFill>
                  <a:srgbClr val="044875"/>
                </a:solidFill>
                <a:latin typeface="Times New Roman" panose="02020603050405020304" pitchFamily="18" charset="0"/>
                <a:sym typeface="Times New Roman" panose="02020603050405020304" pitchFamily="18" charset="0"/>
              </a:endParaRPr>
            </a:p>
          </p:txBody>
        </p:sp>
        <p:sp>
          <p:nvSpPr>
            <p:cNvPr id="6" name="文本框 5"/>
            <p:cNvSpPr txBox="1"/>
            <p:nvPr/>
          </p:nvSpPr>
          <p:spPr>
            <a:xfrm>
              <a:off x="491502" y="82976"/>
              <a:ext cx="723631" cy="522315"/>
            </a:xfrm>
            <a:prstGeom prst="rect">
              <a:avLst/>
            </a:prstGeom>
            <a:noFill/>
          </p:spPr>
          <p:txBody>
            <a:bodyPr>
              <a:spAutoFit/>
            </a:bodyPr>
            <a:lstStyle/>
            <a:p>
              <a:pPr algn="ctr" eaLnBrk="1" fontAlgn="auto" hangingPunct="1">
                <a:spcBef>
                  <a:spcPts val="0"/>
                </a:spcBef>
                <a:spcAft>
                  <a:spcPts val="0"/>
                </a:spcAft>
                <a:defRPr/>
              </a:pPr>
              <a:r>
                <a:rPr sz="2800" baseline="0" dirty="0">
                  <a:latin typeface="Times New Roman" panose="02020603050405020304" pitchFamily="18" charset="0"/>
                  <a:sym typeface="Times New Roman" panose="02020603050405020304" pitchFamily="18" charset="0"/>
                </a:rPr>
                <a:t>1.3</a:t>
              </a:r>
              <a:endParaRPr lang="zh-CN" altLang="en-US" sz="28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7" name="矩形 6"/>
          <p:cNvSpPr/>
          <p:nvPr/>
        </p:nvSpPr>
        <p:spPr>
          <a:xfrm>
            <a:off x="10339755" y="6621463"/>
            <a:ext cx="1852246"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矩形 7"/>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3" name="文本框 12"/>
          <p:cNvSpPr txBox="1"/>
          <p:nvPr/>
        </p:nvSpPr>
        <p:spPr>
          <a:xfrm>
            <a:off x="579755" y="1341664"/>
            <a:ext cx="11410315" cy="2554545"/>
          </a:xfrm>
          <a:prstGeom prst="rect">
            <a:avLst/>
          </a:prstGeom>
          <a:noFill/>
        </p:spPr>
        <p:txBody>
          <a:bodyPr wrap="square" rtlCol="0">
            <a:spAutoFit/>
          </a:bodyPr>
          <a:lstStyle/>
          <a:p>
            <a:pPr algn="just"/>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baseline="0" dirty="0">
                <a:solidFill>
                  <a:srgbClr val="333333"/>
                </a:solidFill>
                <a:latin typeface="Times New Roman" panose="02020603050405020304" pitchFamily="18" charset="0"/>
                <a:sym typeface="Times New Roman" panose="02020603050405020304" pitchFamily="18" charset="0"/>
              </a:rPr>
              <a:t>Considering</a:t>
            </a:r>
            <a:r>
              <a:rPr sz="2000" baseline="0" dirty="0">
                <a:solidFill>
                  <a:srgbClr val="333333"/>
                </a:solidFill>
                <a:latin typeface="Times New Roman" panose="02020603050405020304" pitchFamily="18" charset="0"/>
                <a:sym typeface="Times New Roman" panose="02020603050405020304" pitchFamily="18" charset="0"/>
              </a:rPr>
              <a:t> the </a:t>
            </a:r>
            <a:r>
              <a:rPr lang="en-US" altLang="zh-CN" sz="2000" baseline="0" dirty="0">
                <a:solidFill>
                  <a:srgbClr val="333333"/>
                </a:solidFill>
                <a:latin typeface="Times New Roman" panose="02020603050405020304" pitchFamily="18" charset="0"/>
                <a:sym typeface="Times New Roman" panose="02020603050405020304" pitchFamily="18" charset="0"/>
              </a:rPr>
              <a:t>high-level</a:t>
            </a:r>
            <a:r>
              <a:rPr lang="zh-CN" altLang="en-US" sz="2000" baseline="0" dirty="0">
                <a:solidFill>
                  <a:srgbClr val="333333"/>
                </a:solidFill>
                <a:latin typeface="Times New Roman" panose="02020603050405020304" pitchFamily="18" charset="0"/>
                <a:sym typeface="Times New Roman" panose="02020603050405020304" pitchFamily="18" charset="0"/>
              </a:rPr>
              <a:t> </a:t>
            </a:r>
            <a:r>
              <a:rPr lang="en-US" altLang="zh-CN" sz="2000" baseline="0" dirty="0">
                <a:solidFill>
                  <a:srgbClr val="333333"/>
                </a:solidFill>
                <a:latin typeface="Times New Roman" panose="02020603050405020304" pitchFamily="18" charset="0"/>
                <a:sym typeface="Times New Roman" panose="02020603050405020304" pitchFamily="18" charset="0"/>
              </a:rPr>
              <a:t>of</a:t>
            </a:r>
            <a:r>
              <a:rPr sz="2000" baseline="0" dirty="0">
                <a:solidFill>
                  <a:srgbClr val="333333"/>
                </a:solidFill>
                <a:latin typeface="Times New Roman" panose="02020603050405020304" pitchFamily="18" charset="0"/>
                <a:sym typeface="Times New Roman" panose="02020603050405020304" pitchFamily="18" charset="0"/>
              </a:rPr>
              <a:t> flour consumption</a:t>
            </a:r>
            <a:r>
              <a:rPr lang="en-US" altLang="zh-CN" sz="2000" baseline="0" dirty="0">
                <a:solidFill>
                  <a:srgbClr val="333333"/>
                </a:solidFill>
                <a:latin typeface="Times New Roman" panose="02020603050405020304" pitchFamily="18" charset="0"/>
                <a:sym typeface="Times New Roman" panose="02020603050405020304" pitchFamily="18" charset="0"/>
              </a:rPr>
              <a:t>,</a:t>
            </a:r>
            <a:r>
              <a:rPr sz="2000" baseline="0" dirty="0">
                <a:solidFill>
                  <a:srgbClr val="333333"/>
                </a:solidFill>
                <a:latin typeface="Times New Roman" panose="02020603050405020304" pitchFamily="18" charset="0"/>
                <a:sym typeface="Times New Roman" panose="02020603050405020304" pitchFamily="18" charset="0"/>
              </a:rPr>
              <a:t> </a:t>
            </a:r>
            <a:r>
              <a:rPr lang="en-US" altLang="zh-CN" sz="2000" baseline="0" dirty="0">
                <a:solidFill>
                  <a:srgbClr val="333333"/>
                </a:solidFill>
                <a:latin typeface="Times New Roman" panose="02020603050405020304" pitchFamily="18" charset="0"/>
                <a:sym typeface="Times New Roman" panose="02020603050405020304" pitchFamily="18" charset="0"/>
              </a:rPr>
              <a:t>the</a:t>
            </a:r>
            <a:r>
              <a:rPr lang="zh-CN" altLang="en-US" sz="2000" baseline="0" dirty="0">
                <a:solidFill>
                  <a:srgbClr val="333333"/>
                </a:solidFill>
                <a:latin typeface="Times New Roman" panose="02020603050405020304" pitchFamily="18" charset="0"/>
                <a:sym typeface="Times New Roman" panose="02020603050405020304" pitchFamily="18" charset="0"/>
              </a:rPr>
              <a:t> </a:t>
            </a:r>
            <a:r>
              <a:rPr lang="en-US" altLang="zh-CN" sz="2000" baseline="0" dirty="0">
                <a:solidFill>
                  <a:srgbClr val="333333"/>
                </a:solidFill>
                <a:latin typeface="Times New Roman" panose="02020603050405020304" pitchFamily="18" charset="0"/>
                <a:sym typeface="Times New Roman" panose="02020603050405020304" pitchFamily="18" charset="0"/>
              </a:rPr>
              <a:t>large</a:t>
            </a:r>
            <a:r>
              <a:rPr lang="zh-CN" altLang="en-US" sz="2000" baseline="0" dirty="0">
                <a:solidFill>
                  <a:srgbClr val="333333"/>
                </a:solidFill>
                <a:latin typeface="Times New Roman" panose="02020603050405020304" pitchFamily="18" charset="0"/>
                <a:sym typeface="Times New Roman" panose="02020603050405020304" pitchFamily="18" charset="0"/>
              </a:rPr>
              <a:t> </a:t>
            </a:r>
            <a:r>
              <a:rPr lang="en-US" altLang="zh-CN" sz="2000" baseline="0" dirty="0">
                <a:solidFill>
                  <a:srgbClr val="333333"/>
                </a:solidFill>
                <a:latin typeface="Times New Roman" panose="02020603050405020304" pitchFamily="18" charset="0"/>
                <a:sym typeface="Times New Roman" panose="02020603050405020304" pitchFamily="18" charset="0"/>
              </a:rPr>
              <a:t>number</a:t>
            </a:r>
            <a:r>
              <a:rPr lang="zh-CN" altLang="en-US" sz="2000" baseline="0" dirty="0">
                <a:solidFill>
                  <a:srgbClr val="333333"/>
                </a:solidFill>
                <a:latin typeface="Times New Roman" panose="02020603050405020304" pitchFamily="18" charset="0"/>
                <a:sym typeface="Times New Roman" panose="02020603050405020304" pitchFamily="18" charset="0"/>
              </a:rPr>
              <a:t> </a:t>
            </a:r>
            <a:r>
              <a:rPr lang="en-US" altLang="zh-CN" sz="2000" baseline="0" dirty="0">
                <a:solidFill>
                  <a:srgbClr val="333333"/>
                </a:solidFill>
                <a:latin typeface="Times New Roman" panose="02020603050405020304" pitchFamily="18" charset="0"/>
                <a:sym typeface="Times New Roman" panose="02020603050405020304" pitchFamily="18" charset="0"/>
              </a:rPr>
              <a:t>of</a:t>
            </a:r>
            <a:r>
              <a:rPr lang="zh-CN" altLang="en-US" sz="2000" baseline="0" dirty="0">
                <a:solidFill>
                  <a:srgbClr val="333333"/>
                </a:solidFill>
                <a:latin typeface="Times New Roman" panose="02020603050405020304" pitchFamily="18" charset="0"/>
                <a:sym typeface="Times New Roman" panose="02020603050405020304" pitchFamily="18" charset="0"/>
              </a:rPr>
              <a:t> </a:t>
            </a:r>
            <a:r>
              <a:rPr lang="en-US" altLang="zh-CN" sz="2000" baseline="0" dirty="0">
                <a:solidFill>
                  <a:srgbClr val="333333"/>
                </a:solidFill>
                <a:latin typeface="Times New Roman" panose="02020603050405020304" pitchFamily="18" charset="0"/>
                <a:sym typeface="Times New Roman" panose="02020603050405020304" pitchFamily="18" charset="0"/>
              </a:rPr>
              <a:t>consumers</a:t>
            </a:r>
            <a:r>
              <a:rPr sz="2000" baseline="0" dirty="0">
                <a:solidFill>
                  <a:srgbClr val="333333"/>
                </a:solidFill>
                <a:latin typeface="Times New Roman" panose="02020603050405020304" pitchFamily="18" charset="0"/>
                <a:sym typeface="Times New Roman" panose="02020603050405020304" pitchFamily="18" charset="0"/>
              </a:rPr>
              <a:t> and the public demand on nutrition and health</a:t>
            </a:r>
            <a:r>
              <a:rPr lang="zh-CN" altLang="en-US" sz="2000" baseline="0" dirty="0">
                <a:solidFill>
                  <a:srgbClr val="333333"/>
                </a:solidFill>
                <a:latin typeface="Times New Roman" panose="02020603050405020304" pitchFamily="18" charset="0"/>
                <a:sym typeface="Times New Roman" panose="02020603050405020304" pitchFamily="18" charset="0"/>
              </a:rPr>
              <a:t> </a:t>
            </a:r>
            <a:r>
              <a:rPr lang="en-US" altLang="zh-CN" sz="2000" baseline="0" dirty="0">
                <a:solidFill>
                  <a:srgbClr val="333333"/>
                </a:solidFill>
                <a:latin typeface="Times New Roman" panose="02020603050405020304" pitchFamily="18" charset="0"/>
                <a:sym typeface="Times New Roman" panose="02020603050405020304" pitchFamily="18" charset="0"/>
              </a:rPr>
              <a:t>in</a:t>
            </a:r>
            <a:r>
              <a:rPr lang="zh-CN" altLang="en-US" sz="2000" baseline="0" dirty="0">
                <a:solidFill>
                  <a:srgbClr val="333333"/>
                </a:solidFill>
                <a:latin typeface="Times New Roman" panose="02020603050405020304" pitchFamily="18" charset="0"/>
                <a:sym typeface="Times New Roman" panose="02020603050405020304" pitchFamily="18" charset="0"/>
              </a:rPr>
              <a:t> </a:t>
            </a:r>
            <a:r>
              <a:rPr lang="en-US" altLang="zh-CN" sz="2000" baseline="0" dirty="0">
                <a:solidFill>
                  <a:srgbClr val="333333"/>
                </a:solidFill>
                <a:latin typeface="Times New Roman" panose="02020603050405020304" pitchFamily="18" charset="0"/>
                <a:sym typeface="Times New Roman" panose="02020603050405020304" pitchFamily="18" charset="0"/>
              </a:rPr>
              <a:t>China</a:t>
            </a:r>
            <a:r>
              <a:rPr sz="2000" baseline="0" dirty="0">
                <a:solidFill>
                  <a:srgbClr val="333333"/>
                </a:solidFill>
                <a:latin typeface="Times New Roman" panose="02020603050405020304" pitchFamily="18" charset="0"/>
                <a:sym typeface="Times New Roman" panose="02020603050405020304" pitchFamily="18" charset="0"/>
              </a:rPr>
              <a:t>, Chinese government agencies have cooperated with the international community to conduct </a:t>
            </a:r>
            <a:r>
              <a:rPr lang="en-US" altLang="zh-CN" sz="2000" baseline="0" dirty="0">
                <a:solidFill>
                  <a:srgbClr val="333333"/>
                </a:solidFill>
                <a:latin typeface="Times New Roman" panose="02020603050405020304" pitchFamily="18" charset="0"/>
                <a:sym typeface="Times New Roman" panose="02020603050405020304" pitchFamily="18" charset="0"/>
              </a:rPr>
              <a:t>the</a:t>
            </a:r>
            <a:r>
              <a:rPr lang="zh-CN" altLang="en-US" sz="2000" baseline="0" dirty="0">
                <a:solidFill>
                  <a:srgbClr val="333333"/>
                </a:solidFill>
                <a:latin typeface="Times New Roman" panose="02020603050405020304" pitchFamily="18" charset="0"/>
                <a:sym typeface="Times New Roman" panose="02020603050405020304" pitchFamily="18" charset="0"/>
              </a:rPr>
              <a:t> </a:t>
            </a:r>
            <a:r>
              <a:rPr sz="2000" baseline="0" dirty="0">
                <a:solidFill>
                  <a:srgbClr val="333333"/>
                </a:solidFill>
                <a:latin typeface="Times New Roman" panose="02020603050405020304" pitchFamily="18" charset="0"/>
                <a:sym typeface="Times New Roman" panose="02020603050405020304" pitchFamily="18" charset="0"/>
              </a:rPr>
              <a:t>research and practice on the food nutritional fortification </a:t>
            </a:r>
            <a:r>
              <a:rPr sz="2000" dirty="0">
                <a:solidFill>
                  <a:srgbClr val="333333"/>
                </a:solidFill>
                <a:latin typeface="Times New Roman" panose="02020603050405020304" pitchFamily="18" charset="0"/>
                <a:sym typeface="Times New Roman" panose="02020603050405020304" pitchFamily="18" charset="0"/>
              </a:rPr>
              <a:t>work</a:t>
            </a:r>
            <a:r>
              <a:rPr lang="en-US" altLang="zh-CN" sz="2000" dirty="0">
                <a:solidFill>
                  <a:srgbClr val="333333"/>
                </a:solidFill>
                <a:latin typeface="Times New Roman" panose="02020603050405020304" pitchFamily="18" charset="0"/>
                <a:sym typeface="Times New Roman" panose="02020603050405020304" pitchFamily="18" charset="0"/>
              </a:rPr>
              <a:t>,</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in</a:t>
            </a:r>
            <a:r>
              <a:rPr lang="en" altLang="zh-CN" sz="2000" dirty="0">
                <a:solidFill>
                  <a:srgbClr val="333333"/>
                </a:solidFill>
                <a:latin typeface="Times New Roman" panose="02020603050405020304" pitchFamily="18" charset="0"/>
                <a:sym typeface="Times New Roman" panose="02020603050405020304" pitchFamily="18" charset="0"/>
              </a:rPr>
              <a:t> order to explore the effective approach to improve public nutrition in China</a:t>
            </a:r>
            <a:r>
              <a:rPr lang="en-US" altLang="zh-CN" sz="2000" dirty="0">
                <a:solidFill>
                  <a:srgbClr val="333333"/>
                </a:solidFill>
                <a:latin typeface="Times New Roman" panose="02020603050405020304" pitchFamily="18" charset="0"/>
                <a:sym typeface="Times New Roman" panose="02020603050405020304" pitchFamily="18" charset="0"/>
              </a:rPr>
              <a:t>.</a:t>
            </a:r>
          </a:p>
          <a:p>
            <a:pPr algn="just"/>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Endorsed</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by</a:t>
            </a:r>
            <a:r>
              <a:rPr lang="zh-CN" altLang="en-US" sz="2000" dirty="0">
                <a:solidFill>
                  <a:srgbClr val="333333"/>
                </a:solidFill>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international </a:t>
            </a:r>
            <a:r>
              <a:rPr lang="en-US" altLang="zh-CN" sz="2000" dirty="0">
                <a:solidFill>
                  <a:srgbClr val="333333"/>
                </a:solidFill>
                <a:latin typeface="Times New Roman" panose="02020603050405020304" pitchFamily="18" charset="0"/>
                <a:sym typeface="Times New Roman" panose="02020603050405020304" pitchFamily="18" charset="0"/>
              </a:rPr>
              <a:t>organization</a:t>
            </a:r>
            <a:r>
              <a:rPr sz="2000" dirty="0">
                <a:solidFill>
                  <a:srgbClr val="333333"/>
                </a:solidFill>
                <a:latin typeface="Times New Roman" panose="02020603050405020304" pitchFamily="18" charset="0"/>
                <a:sym typeface="Times New Roman" panose="02020603050405020304" pitchFamily="18" charset="0"/>
              </a:rPr>
              <a:t>s </a:t>
            </a:r>
            <a:r>
              <a:rPr lang="en-US" altLang="zh-CN" sz="2000" dirty="0">
                <a:solidFill>
                  <a:srgbClr val="333333"/>
                </a:solidFill>
                <a:latin typeface="Times New Roman" panose="02020603050405020304" pitchFamily="18" charset="0"/>
                <a:sym typeface="Times New Roman" panose="02020603050405020304" pitchFamily="18" charset="0"/>
              </a:rPr>
              <a:t>such</a:t>
            </a:r>
            <a:r>
              <a:rPr lang="zh-CN" altLang="en-US" sz="2000" dirty="0">
                <a:solidFill>
                  <a:srgbClr val="333333"/>
                </a:solidFill>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as United Nations International Children‘s Emergency Fund</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(UNICEF)</a:t>
            </a:r>
            <a:r>
              <a:rPr sz="2000" dirty="0">
                <a:solidFill>
                  <a:srgbClr val="333333"/>
                </a:solidFill>
                <a:latin typeface="Times New Roman" panose="02020603050405020304" pitchFamily="18" charset="0"/>
                <a:sym typeface="Times New Roman" panose="02020603050405020304" pitchFamily="18" charset="0"/>
              </a:rPr>
              <a:t> and Asian Development Bank (ADB)</a:t>
            </a:r>
            <a:r>
              <a:rPr lang="zh-CN" altLang="en-US" sz="2000" dirty="0">
                <a:solidFill>
                  <a:srgbClr val="333333"/>
                </a:solidFill>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and </a:t>
            </a:r>
            <a:r>
              <a:rPr lang="en-US" altLang="zh-CN" sz="2000" dirty="0">
                <a:solidFill>
                  <a:srgbClr val="333333"/>
                </a:solidFill>
                <a:latin typeface="Times New Roman" panose="02020603050405020304" pitchFamily="18" charset="0"/>
                <a:sym typeface="Times New Roman" panose="02020603050405020304" pitchFamily="18" charset="0"/>
              </a:rPr>
              <a:t>approved</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by</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the</a:t>
            </a:r>
            <a:r>
              <a:rPr lang="zh-CN" altLang="en-US" sz="2000" dirty="0">
                <a:solidFill>
                  <a:srgbClr val="333333"/>
                </a:solidFill>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Chinese Government, </a:t>
            </a:r>
            <a:r>
              <a:rPr lang="en-US" altLang="zh-CN" sz="2000" dirty="0">
                <a:solidFill>
                  <a:srgbClr val="333333"/>
                </a:solidFill>
                <a:latin typeface="Times New Roman" panose="02020603050405020304" pitchFamily="18" charset="0"/>
                <a:sym typeface="Times New Roman" panose="02020603050405020304" pitchFamily="18" charset="0"/>
              </a:rPr>
              <a:t>t</a:t>
            </a:r>
            <a:r>
              <a:rPr lang="en" altLang="zh-CN" sz="2000" dirty="0">
                <a:solidFill>
                  <a:srgbClr val="333333"/>
                </a:solidFill>
                <a:latin typeface="Times New Roman" panose="02020603050405020304" pitchFamily="18" charset="0"/>
                <a:sym typeface="Times New Roman" panose="02020603050405020304" pitchFamily="18" charset="0"/>
              </a:rPr>
              <a:t>he RETA Program</a:t>
            </a:r>
            <a:r>
              <a:rPr sz="2000" dirty="0">
                <a:solidFill>
                  <a:srgbClr val="333333"/>
                </a:solidFill>
                <a:latin typeface="Times New Roman" panose="02020603050405020304" pitchFamily="18" charset="0"/>
                <a:sym typeface="Times New Roman" panose="02020603050405020304" pitchFamily="18" charset="0"/>
              </a:rPr>
              <a:t> has </a:t>
            </a:r>
            <a:r>
              <a:rPr lang="en-US" altLang="zh-CN" sz="2000" dirty="0">
                <a:solidFill>
                  <a:srgbClr val="333333"/>
                </a:solidFill>
                <a:latin typeface="Times New Roman" panose="02020603050405020304" pitchFamily="18" charset="0"/>
                <a:sym typeface="Times New Roman" panose="02020603050405020304" pitchFamily="18" charset="0"/>
              </a:rPr>
              <a:t>been</a:t>
            </a:r>
            <a:r>
              <a:rPr lang="zh-CN" altLang="en-US" sz="2000" dirty="0">
                <a:solidFill>
                  <a:srgbClr val="333333"/>
                </a:solidFill>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carried out </a:t>
            </a:r>
            <a:r>
              <a:rPr lang="en-US" altLang="zh-CN" sz="2000" dirty="0">
                <a:solidFill>
                  <a:srgbClr val="333333"/>
                </a:solidFill>
                <a:latin typeface="Times New Roman" panose="02020603050405020304" pitchFamily="18" charset="0"/>
                <a:sym typeface="Times New Roman" panose="02020603050405020304" pitchFamily="18" charset="0"/>
              </a:rPr>
              <a:t>nationwide</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to</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promote</a:t>
            </a:r>
            <a:r>
              <a:rPr sz="2000" dirty="0">
                <a:solidFill>
                  <a:srgbClr val="333333"/>
                </a:solidFill>
                <a:latin typeface="Times New Roman" panose="02020603050405020304" pitchFamily="18" charset="0"/>
                <a:sym typeface="Times New Roman" panose="02020603050405020304" pitchFamily="18" charset="0"/>
              </a:rPr>
              <a:t>, test, pilot </a:t>
            </a:r>
            <a:r>
              <a:rPr lang="en-US" altLang="zh-CN" sz="2000" dirty="0">
                <a:solidFill>
                  <a:srgbClr val="333333"/>
                </a:solidFill>
                <a:latin typeface="Times New Roman" panose="02020603050405020304" pitchFamily="18" charset="0"/>
                <a:sym typeface="Times New Roman" panose="02020603050405020304" pitchFamily="18" charset="0"/>
              </a:rPr>
              <a:t>and</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facilitate</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the</a:t>
            </a:r>
            <a:r>
              <a:rPr lang="zh-CN" altLang="en-US" sz="2000" dirty="0">
                <a:solidFill>
                  <a:srgbClr val="333333"/>
                </a:solidFill>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public nutrition improvement since 1995.</a:t>
            </a:r>
            <a:r>
              <a:rPr dirty="0">
                <a:latin typeface="Times New Roman" panose="02020603050405020304" pitchFamily="18" charset="0"/>
                <a:sym typeface="Times New Roman" panose="02020603050405020304" pitchFamily="18" charset="0"/>
              </a:rPr>
              <a:t> </a:t>
            </a:r>
          </a:p>
        </p:txBody>
      </p:sp>
      <p:pic>
        <p:nvPicPr>
          <p:cNvPr id="9" name="图片 8" descr="图片包含 人, 室内, 桌子, 人们&#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8253" y="4129667"/>
            <a:ext cx="3259015" cy="2171818"/>
          </a:xfrm>
          <a:prstGeom prst="rect">
            <a:avLst/>
          </a:prstGeom>
        </p:spPr>
      </p:pic>
      <p:pic>
        <p:nvPicPr>
          <p:cNvPr id="12" name="图片 11" descr="图片包含 游戏机, 建筑, 桌子, 女人&#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442" y="4129667"/>
            <a:ext cx="3698117" cy="2160021"/>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343522" y="254001"/>
            <a:ext cx="6848478" cy="1631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4" name="组合 3"/>
          <p:cNvGrpSpPr/>
          <p:nvPr/>
        </p:nvGrpSpPr>
        <p:grpSpPr bwMode="auto">
          <a:xfrm>
            <a:off x="376688" y="82550"/>
            <a:ext cx="5163061" cy="859348"/>
            <a:chOff x="431453" y="82976"/>
            <a:chExt cx="3559925" cy="857862"/>
          </a:xfrm>
        </p:grpSpPr>
        <p:sp>
          <p:nvSpPr>
            <p:cNvPr id="5146" name="文本框 4"/>
            <p:cNvSpPr txBox="1">
              <a:spLocks noChangeArrowheads="1"/>
            </p:cNvSpPr>
            <p:nvPr/>
          </p:nvSpPr>
          <p:spPr bwMode="auto">
            <a:xfrm>
              <a:off x="800101" y="111278"/>
              <a:ext cx="3191277"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044875"/>
                  </a:solidFill>
                  <a:latin typeface="Times New Roman" panose="02020603050405020304" pitchFamily="18" charset="0"/>
                  <a:sym typeface="Times New Roman" panose="02020603050405020304" pitchFamily="18" charset="0"/>
                </a:rPr>
                <a:t>Multi-Cooperation in Nutritional Fortification Promotion</a:t>
              </a:r>
            </a:p>
          </p:txBody>
        </p:sp>
        <p:sp>
          <p:nvSpPr>
            <p:cNvPr id="6" name="文本框 5"/>
            <p:cNvSpPr txBox="1"/>
            <p:nvPr/>
          </p:nvSpPr>
          <p:spPr>
            <a:xfrm>
              <a:off x="431453" y="82976"/>
              <a:ext cx="723631" cy="522315"/>
            </a:xfrm>
            <a:prstGeom prst="rect">
              <a:avLst/>
            </a:prstGeom>
            <a:noFill/>
          </p:spPr>
          <p:txBody>
            <a:bodyPr>
              <a:spAutoFit/>
            </a:bodyPr>
            <a:lstStyle/>
            <a:p>
              <a:pPr algn="ctr" eaLnBrk="1" fontAlgn="auto" hangingPunct="1">
                <a:spcBef>
                  <a:spcPts val="0"/>
                </a:spcBef>
                <a:spcAft>
                  <a:spcPts val="0"/>
                </a:spcAft>
                <a:defRPr/>
              </a:pPr>
              <a:r>
                <a:rPr sz="2800" baseline="0" dirty="0">
                  <a:latin typeface="Times New Roman" panose="02020603050405020304" pitchFamily="18" charset="0"/>
                  <a:sym typeface="Times New Roman" panose="02020603050405020304" pitchFamily="18" charset="0"/>
                </a:rPr>
                <a:t>1.3</a:t>
              </a:r>
              <a:endParaRPr lang="zh-CN" altLang="en-US" sz="28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7" name="矩形 6"/>
          <p:cNvSpPr/>
          <p:nvPr/>
        </p:nvSpPr>
        <p:spPr>
          <a:xfrm>
            <a:off x="10339755" y="6621463"/>
            <a:ext cx="1852246"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矩形 7"/>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3" name="文本框 12"/>
          <p:cNvSpPr txBox="1"/>
          <p:nvPr/>
        </p:nvSpPr>
        <p:spPr>
          <a:xfrm>
            <a:off x="183577" y="1108789"/>
            <a:ext cx="11466144" cy="2246769"/>
          </a:xfrm>
          <a:prstGeom prst="rect">
            <a:avLst/>
          </a:prstGeom>
          <a:noFill/>
        </p:spPr>
        <p:txBody>
          <a:bodyPr wrap="square" rtlCol="0">
            <a:spAutoFit/>
          </a:bodyPr>
          <a:lstStyle/>
          <a:p>
            <a:pPr algn="just"/>
            <a:r>
              <a:rPr lang="zh-CN" altLang="en-US" sz="2000" dirty="0">
                <a:solidFill>
                  <a:srgbClr val="333333"/>
                </a:solidFill>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In 2001 and 2002, with </a:t>
            </a:r>
            <a:r>
              <a:rPr lang="en-US" altLang="zh-CN" sz="2000" dirty="0">
                <a:solidFill>
                  <a:srgbClr val="333333"/>
                </a:solidFill>
                <a:latin typeface="Times New Roman" panose="02020603050405020304" pitchFamily="18" charset="0"/>
                <a:sym typeface="Times New Roman" panose="02020603050405020304" pitchFamily="18" charset="0"/>
              </a:rPr>
              <a:t>several</a:t>
            </a:r>
            <a:r>
              <a:rPr lang="zh-CN" altLang="en-US" sz="2000" dirty="0">
                <a:solidFill>
                  <a:srgbClr val="333333"/>
                </a:solidFill>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rounds of discussion and demonstration, </a:t>
            </a:r>
            <a:r>
              <a:rPr lang="en-US" altLang="zh-CN" sz="2000" dirty="0">
                <a:solidFill>
                  <a:srgbClr val="333333"/>
                </a:solidFill>
                <a:latin typeface="Times New Roman" panose="02020603050405020304" pitchFamily="18" charset="0"/>
                <a:sym typeface="Times New Roman" panose="02020603050405020304" pitchFamily="18" charset="0"/>
              </a:rPr>
              <a:t>authorities</a:t>
            </a:r>
            <a:r>
              <a:rPr lang="zh-CN" altLang="en-US" sz="2000" dirty="0">
                <a:solidFill>
                  <a:srgbClr val="333333"/>
                </a:solidFill>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determined to use </a:t>
            </a:r>
            <a:r>
              <a:rPr sz="2000" b="1" dirty="0">
                <a:solidFill>
                  <a:srgbClr val="333333"/>
                </a:solidFill>
                <a:latin typeface="Times New Roman" panose="02020603050405020304" pitchFamily="18" charset="0"/>
                <a:sym typeface="Times New Roman" panose="02020603050405020304" pitchFamily="18" charset="0"/>
              </a:rPr>
              <a:t>flour (rice, rice flour and other staple food)</a:t>
            </a:r>
            <a:r>
              <a:rPr sz="2000" dirty="0">
                <a:solidFill>
                  <a:srgbClr val="333333"/>
                </a:solidFill>
                <a:latin typeface="Times New Roman" panose="02020603050405020304" pitchFamily="18" charset="0"/>
                <a:sym typeface="Times New Roman" panose="02020603050405020304" pitchFamily="18" charset="0"/>
              </a:rPr>
              <a:t>, edible oil, supplementary foods for infants and young children (including food for pregnant women and lactating women) and soy sauce as the carrier for mandatory and instructional </a:t>
            </a:r>
            <a:r>
              <a:rPr lang="en-US" altLang="zh-CN" sz="2000" dirty="0">
                <a:solidFill>
                  <a:srgbClr val="333333"/>
                </a:solidFill>
                <a:latin typeface="Times New Roman" panose="02020603050405020304" pitchFamily="18" charset="0"/>
                <a:sym typeface="Times New Roman" panose="02020603050405020304" pitchFamily="18" charset="0"/>
              </a:rPr>
              <a:t>food</a:t>
            </a:r>
            <a:r>
              <a:rPr sz="2000" dirty="0">
                <a:solidFill>
                  <a:srgbClr val="333333"/>
                </a:solidFill>
                <a:latin typeface="Times New Roman" panose="02020603050405020304" pitchFamily="18" charset="0"/>
                <a:sym typeface="Times New Roman" panose="02020603050405020304" pitchFamily="18" charset="0"/>
              </a:rPr>
              <a:t> fortification based on </a:t>
            </a:r>
            <a:r>
              <a:rPr lang="en-US" altLang="zh-CN" sz="2000" dirty="0">
                <a:solidFill>
                  <a:srgbClr val="333333"/>
                </a:solidFill>
                <a:latin typeface="Times New Roman" panose="02020603050405020304" pitchFamily="18" charset="0"/>
                <a:sym typeface="Times New Roman" panose="02020603050405020304" pitchFamily="18" charset="0"/>
              </a:rPr>
              <a:t>the</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practice</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of</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fortifying</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salt</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with</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iodine</a:t>
            </a:r>
            <a:r>
              <a:rPr sz="2000" dirty="0">
                <a:solidFill>
                  <a:srgbClr val="333333"/>
                </a:solidFill>
                <a:latin typeface="Times New Roman" panose="02020603050405020304" pitchFamily="18" charset="0"/>
                <a:sym typeface="Times New Roman" panose="02020603050405020304" pitchFamily="18" charset="0"/>
              </a:rPr>
              <a:t>, and </a:t>
            </a:r>
            <a:r>
              <a:rPr lang="en-US" altLang="zh-CN" sz="2000" dirty="0">
                <a:solidFill>
                  <a:srgbClr val="333333"/>
                </a:solidFill>
                <a:latin typeface="Times New Roman" panose="02020603050405020304" pitchFamily="18" charset="0"/>
                <a:sym typeface="Times New Roman" panose="02020603050405020304" pitchFamily="18" charset="0"/>
              </a:rPr>
              <a:t>made</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an</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overall</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plan</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for</a:t>
            </a:r>
            <a:r>
              <a:rPr sz="2000" dirty="0">
                <a:solidFill>
                  <a:srgbClr val="333333"/>
                </a:solidFill>
                <a:latin typeface="Times New Roman" panose="02020603050405020304" pitchFamily="18" charset="0"/>
                <a:sym typeface="Times New Roman" panose="02020603050405020304" pitchFamily="18" charset="0"/>
              </a:rPr>
              <a:t> the fortification method</a:t>
            </a:r>
            <a:r>
              <a:rPr lang="en-US" altLang="zh-CN" sz="2000" dirty="0">
                <a:solidFill>
                  <a:srgbClr val="333333"/>
                </a:solidFill>
                <a:latin typeface="Times New Roman" panose="02020603050405020304" pitchFamily="18" charset="0"/>
                <a:sym typeface="Times New Roman" panose="02020603050405020304" pitchFamily="18" charset="0"/>
              </a:rPr>
              <a:t>s</a:t>
            </a:r>
            <a:r>
              <a:rPr sz="2000" dirty="0">
                <a:solidFill>
                  <a:srgbClr val="333333"/>
                </a:solidFill>
                <a:latin typeface="Times New Roman" panose="02020603050405020304" pitchFamily="18" charset="0"/>
                <a:sym typeface="Times New Roman" panose="02020603050405020304" pitchFamily="18" charset="0"/>
              </a:rPr>
              <a:t>.</a:t>
            </a:r>
            <a:r>
              <a:rPr sz="2000" dirty="0">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In August 2002, Lanzhou</a:t>
            </a:r>
            <a:r>
              <a:rPr lang="zh-CN" altLang="en-US" sz="2000" dirty="0">
                <a:solidFill>
                  <a:srgbClr val="333333"/>
                </a:solidFill>
                <a:latin typeface="Times New Roman" panose="02020603050405020304" pitchFamily="18" charset="0"/>
                <a:sym typeface="Times New Roman" panose="02020603050405020304" pitchFamily="18" charset="0"/>
              </a:rPr>
              <a:t> </a:t>
            </a:r>
            <a:r>
              <a:rPr lang="en-US" altLang="zh-CN" sz="2000" dirty="0">
                <a:solidFill>
                  <a:srgbClr val="333333"/>
                </a:solidFill>
                <a:latin typeface="Times New Roman" panose="02020603050405020304" pitchFamily="18" charset="0"/>
                <a:sym typeface="Times New Roman" panose="02020603050405020304" pitchFamily="18" charset="0"/>
              </a:rPr>
              <a:t>(</a:t>
            </a:r>
            <a:r>
              <a:rPr lang="en" altLang="zh-CN" sz="2000" dirty="0">
                <a:solidFill>
                  <a:srgbClr val="333333"/>
                </a:solidFill>
                <a:latin typeface="Times New Roman" panose="02020603050405020304" pitchFamily="18" charset="0"/>
                <a:sym typeface="Times New Roman" panose="02020603050405020304" pitchFamily="18" charset="0"/>
              </a:rPr>
              <a:t>Gansu </a:t>
            </a:r>
            <a:r>
              <a:rPr lang="en-US" altLang="zh-CN" sz="2000" dirty="0">
                <a:solidFill>
                  <a:srgbClr val="333333"/>
                </a:solidFill>
                <a:latin typeface="Times New Roman" panose="02020603050405020304" pitchFamily="18" charset="0"/>
                <a:sym typeface="Times New Roman" panose="02020603050405020304" pitchFamily="18" charset="0"/>
              </a:rPr>
              <a:t>province)</a:t>
            </a:r>
            <a:r>
              <a:rPr lang="zh-CN" altLang="en-US" sz="2000" dirty="0">
                <a:solidFill>
                  <a:srgbClr val="333333"/>
                </a:solidFill>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and Chengde </a:t>
            </a:r>
            <a:r>
              <a:rPr lang="en-US" altLang="zh-CN" sz="2000" dirty="0">
                <a:solidFill>
                  <a:srgbClr val="333333"/>
                </a:solidFill>
                <a:latin typeface="Times New Roman" panose="02020603050405020304" pitchFamily="18" charset="0"/>
                <a:sym typeface="Times New Roman" panose="02020603050405020304" pitchFamily="18" charset="0"/>
              </a:rPr>
              <a:t>(</a:t>
            </a:r>
            <a:r>
              <a:rPr lang="en" altLang="zh-CN" sz="2000" dirty="0">
                <a:solidFill>
                  <a:srgbClr val="333333"/>
                </a:solidFill>
                <a:latin typeface="Times New Roman" panose="02020603050405020304" pitchFamily="18" charset="0"/>
                <a:sym typeface="Times New Roman" panose="02020603050405020304" pitchFamily="18" charset="0"/>
              </a:rPr>
              <a:t>Hebei </a:t>
            </a:r>
            <a:r>
              <a:rPr lang="en-US" altLang="zh-CN" sz="2000" dirty="0">
                <a:solidFill>
                  <a:srgbClr val="333333"/>
                </a:solidFill>
                <a:latin typeface="Times New Roman" panose="02020603050405020304" pitchFamily="18" charset="0"/>
                <a:sym typeface="Times New Roman" panose="02020603050405020304" pitchFamily="18" charset="0"/>
              </a:rPr>
              <a:t>province)</a:t>
            </a:r>
            <a:r>
              <a:rPr lang="zh-CN" altLang="en-US" sz="2000" dirty="0">
                <a:solidFill>
                  <a:srgbClr val="333333"/>
                </a:solidFill>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municipal governments started the flour fortification work together with grant</a:t>
            </a:r>
            <a:r>
              <a:rPr lang="en-US" altLang="zh-CN" sz="2000" dirty="0">
                <a:solidFill>
                  <a:srgbClr val="333333"/>
                </a:solidFill>
                <a:latin typeface="Times New Roman" panose="02020603050405020304" pitchFamily="18" charset="0"/>
                <a:sym typeface="Times New Roman" panose="02020603050405020304" pitchFamily="18" charset="0"/>
              </a:rPr>
              <a:t>ing</a:t>
            </a:r>
            <a:r>
              <a:rPr sz="2000" dirty="0">
                <a:solidFill>
                  <a:srgbClr val="333333"/>
                </a:solidFill>
                <a:latin typeface="Times New Roman" panose="02020603050405020304" pitchFamily="18" charset="0"/>
                <a:sym typeface="Times New Roman" panose="02020603050405020304" pitchFamily="18" charset="0"/>
              </a:rPr>
              <a:t> subsidies for re</a:t>
            </a:r>
            <a:r>
              <a:rPr lang="en-US" altLang="zh-CN" sz="2000" dirty="0">
                <a:solidFill>
                  <a:srgbClr val="333333"/>
                </a:solidFill>
                <a:latin typeface="Times New Roman" panose="02020603050405020304" pitchFamily="18" charset="0"/>
                <a:sym typeface="Times New Roman" panose="02020603050405020304" pitchFamily="18" charset="0"/>
              </a:rPr>
              <a:t>stor</a:t>
            </a:r>
            <a:r>
              <a:rPr sz="2000" dirty="0">
                <a:solidFill>
                  <a:srgbClr val="333333"/>
                </a:solidFill>
                <a:latin typeface="Times New Roman" panose="02020603050405020304" pitchFamily="18" charset="0"/>
                <a:sym typeface="Times New Roman" panose="02020603050405020304" pitchFamily="18" charset="0"/>
              </a:rPr>
              <a:t>ing farmland to forests.</a:t>
            </a:r>
            <a:r>
              <a:rPr sz="2000" dirty="0">
                <a:latin typeface="Times New Roman" panose="02020603050405020304" pitchFamily="18" charset="0"/>
                <a:sym typeface="Times New Roman" panose="02020603050405020304" pitchFamily="18" charset="0"/>
              </a:rPr>
              <a:t> </a:t>
            </a:r>
            <a:endParaRPr lang="zh-CN" altLang="en-US" sz="2000" b="1" dirty="0">
              <a:latin typeface="Times New Roman" panose="02020603050405020304" pitchFamily="18" charset="0"/>
              <a:sym typeface="Times New Roman" panose="02020603050405020304" pitchFamily="18" charset="0"/>
            </a:endParaRPr>
          </a:p>
        </p:txBody>
      </p:sp>
      <p:pic>
        <p:nvPicPr>
          <p:cNvPr id="20" name="Picture 3" descr="101_7704"/>
          <p:cNvPicPr>
            <a:picLocks noChangeAspect="1" noChangeArrowheads="1"/>
          </p:cNvPicPr>
          <p:nvPr/>
        </p:nvPicPr>
        <p:blipFill>
          <a:blip r:embed="rId2" cstate="print"/>
          <a:srcRect/>
          <a:stretch>
            <a:fillRect/>
          </a:stretch>
        </p:blipFill>
        <p:spPr bwMode="auto">
          <a:xfrm>
            <a:off x="911431" y="3343171"/>
            <a:ext cx="2119774" cy="2808734"/>
          </a:xfrm>
          <a:prstGeom prst="rect">
            <a:avLst/>
          </a:prstGeom>
          <a:noFill/>
          <a:ln w="19050">
            <a:solidFill>
              <a:srgbClr val="66FF33"/>
            </a:solidFill>
            <a:miter lim="800000"/>
            <a:headEnd/>
            <a:tailEnd/>
          </a:ln>
          <a:effectLst>
            <a:outerShdw dist="107763" dir="2700000" algn="ctr" rotWithShape="0">
              <a:srgbClr val="808080">
                <a:alpha val="50000"/>
              </a:srgbClr>
            </a:outerShdw>
          </a:effectLst>
        </p:spPr>
      </p:pic>
      <p:pic>
        <p:nvPicPr>
          <p:cNvPr id="5" name="图片 4" descr="10197997_091137110000_2"/>
          <p:cNvPicPr>
            <a:picLocks noChangeAspect="1"/>
          </p:cNvPicPr>
          <p:nvPr/>
        </p:nvPicPr>
        <p:blipFill>
          <a:blip r:embed="rId3"/>
          <a:stretch>
            <a:fillRect/>
          </a:stretch>
        </p:blipFill>
        <p:spPr>
          <a:xfrm>
            <a:off x="4441190" y="3432810"/>
            <a:ext cx="3942715" cy="2630170"/>
          </a:xfrm>
          <a:prstGeom prst="rect">
            <a:avLst/>
          </a:prstGeom>
        </p:spPr>
      </p:pic>
      <p:pic>
        <p:nvPicPr>
          <p:cNvPr id="9" name="图片 8" descr="13143150004"/>
          <p:cNvPicPr>
            <a:picLocks noChangeAspect="1"/>
          </p:cNvPicPr>
          <p:nvPr/>
        </p:nvPicPr>
        <p:blipFill>
          <a:blip r:embed="rId4"/>
          <a:stretch>
            <a:fillRect/>
          </a:stretch>
        </p:blipFill>
        <p:spPr>
          <a:xfrm>
            <a:off x="8834120" y="3343275"/>
            <a:ext cx="2705735" cy="278701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343522" y="254001"/>
            <a:ext cx="6848478" cy="1631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4" name="组合 3"/>
          <p:cNvGrpSpPr/>
          <p:nvPr/>
        </p:nvGrpSpPr>
        <p:grpSpPr bwMode="auto">
          <a:xfrm>
            <a:off x="463779" y="82550"/>
            <a:ext cx="5075969" cy="859348"/>
            <a:chOff x="491502" y="82976"/>
            <a:chExt cx="3499876" cy="857862"/>
          </a:xfrm>
        </p:grpSpPr>
        <p:sp>
          <p:nvSpPr>
            <p:cNvPr id="5146" name="文本框 4"/>
            <p:cNvSpPr txBox="1">
              <a:spLocks noChangeArrowheads="1"/>
            </p:cNvSpPr>
            <p:nvPr/>
          </p:nvSpPr>
          <p:spPr bwMode="auto">
            <a:xfrm>
              <a:off x="800101" y="111278"/>
              <a:ext cx="3191277"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044875"/>
                  </a:solidFill>
                  <a:latin typeface="Times New Roman" panose="02020603050405020304" pitchFamily="18" charset="0"/>
                  <a:sym typeface="Times New Roman" panose="02020603050405020304" pitchFamily="18" charset="0"/>
                </a:rPr>
                <a:t>Multi-Cooperation in Nutritional Fortification Promotion</a:t>
              </a:r>
            </a:p>
          </p:txBody>
        </p:sp>
        <p:sp>
          <p:nvSpPr>
            <p:cNvPr id="6" name="文本框 5"/>
            <p:cNvSpPr txBox="1"/>
            <p:nvPr/>
          </p:nvSpPr>
          <p:spPr>
            <a:xfrm>
              <a:off x="491502" y="82976"/>
              <a:ext cx="723631" cy="522315"/>
            </a:xfrm>
            <a:prstGeom prst="rect">
              <a:avLst/>
            </a:prstGeom>
            <a:noFill/>
          </p:spPr>
          <p:txBody>
            <a:bodyPr>
              <a:spAutoFit/>
            </a:bodyPr>
            <a:lstStyle/>
            <a:p>
              <a:pPr algn="ctr" eaLnBrk="1" fontAlgn="auto" hangingPunct="1">
                <a:spcBef>
                  <a:spcPts val="0"/>
                </a:spcBef>
                <a:spcAft>
                  <a:spcPts val="0"/>
                </a:spcAft>
                <a:defRPr/>
              </a:pPr>
              <a:r>
                <a:rPr sz="2800" baseline="0" dirty="0">
                  <a:latin typeface="Times New Roman" panose="02020603050405020304" pitchFamily="18" charset="0"/>
                  <a:sym typeface="Times New Roman" panose="02020603050405020304" pitchFamily="18" charset="0"/>
                </a:rPr>
                <a:t>1.3</a:t>
              </a:r>
              <a:endParaRPr lang="zh-CN" altLang="en-US" sz="28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7" name="矩形 6"/>
          <p:cNvSpPr/>
          <p:nvPr/>
        </p:nvSpPr>
        <p:spPr>
          <a:xfrm>
            <a:off x="10339755" y="6621463"/>
            <a:ext cx="1852246"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矩形 7"/>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3" name="文本框 12"/>
          <p:cNvSpPr txBox="1"/>
          <p:nvPr/>
        </p:nvSpPr>
        <p:spPr>
          <a:xfrm>
            <a:off x="173067" y="1009208"/>
            <a:ext cx="11466144" cy="1495794"/>
          </a:xfrm>
          <a:prstGeom prst="rect">
            <a:avLst/>
          </a:prstGeom>
          <a:noFill/>
        </p:spPr>
        <p:txBody>
          <a:bodyPr wrap="square" rtlCol="0">
            <a:spAutoFit/>
          </a:bodyPr>
          <a:lstStyle/>
          <a:p>
            <a:pPr algn="just">
              <a:lnSpc>
                <a:spcPct val="120000"/>
              </a:lnSpc>
            </a:pPr>
            <a:r>
              <a:rPr lang="en-US" altLang="zh-CN" sz="24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rPr>
              <a:t>  </a:t>
            </a:r>
            <a:endParaRPr lang="zh-CN" altLang="zh-CN" sz="3200" dirty="0">
              <a:effectLst/>
              <a:latin typeface="Times New Roman" panose="02020603050405020304" pitchFamily="18" charset="0"/>
              <a:cs typeface="Times New Roman" panose="02020603050405020304" pitchFamily="18" charset="0"/>
              <a:sym typeface="Times New Roman" panose="02020603050405020304" pitchFamily="18" charset="0"/>
            </a:endParaRPr>
          </a:p>
          <a:p>
            <a:pPr algn="just">
              <a:lnSpc>
                <a:spcPct val="130000"/>
              </a:lnSpc>
            </a:pPr>
            <a:r>
              <a:rPr sz="2400" b="1" dirty="0">
                <a:solidFill>
                  <a:srgbClr val="333333"/>
                </a:solidFill>
                <a:latin typeface="Times New Roman" panose="02020603050405020304" pitchFamily="18" charset="0"/>
                <a:sym typeface="Times New Roman" panose="02020603050405020304" pitchFamily="18" charset="0"/>
              </a:rPr>
              <a:t>      Currently, </a:t>
            </a:r>
            <a:r>
              <a:rPr lang="en-US" altLang="zh-CN" sz="2400" b="1" dirty="0">
                <a:solidFill>
                  <a:srgbClr val="333333"/>
                </a:solidFill>
                <a:latin typeface="Times New Roman" panose="02020603050405020304" pitchFamily="18" charset="0"/>
                <a:sym typeface="Times New Roman" panose="02020603050405020304" pitchFamily="18" charset="0"/>
              </a:rPr>
              <a:t>fortified</a:t>
            </a:r>
            <a:r>
              <a:rPr lang="zh-CN" altLang="en-US" sz="2400" b="1" dirty="0">
                <a:solidFill>
                  <a:srgbClr val="333333"/>
                </a:solidFill>
                <a:latin typeface="Times New Roman" panose="02020603050405020304" pitchFamily="18" charset="0"/>
                <a:sym typeface="Times New Roman" panose="02020603050405020304" pitchFamily="18" charset="0"/>
              </a:rPr>
              <a:t> </a:t>
            </a:r>
            <a:r>
              <a:rPr lang="en-US" altLang="zh-CN" sz="2400" b="1" dirty="0">
                <a:solidFill>
                  <a:srgbClr val="333333"/>
                </a:solidFill>
                <a:latin typeface="Times New Roman" panose="02020603050405020304" pitchFamily="18" charset="0"/>
                <a:sym typeface="Times New Roman" panose="02020603050405020304" pitchFamily="18" charset="0"/>
              </a:rPr>
              <a:t>food</a:t>
            </a:r>
            <a:r>
              <a:rPr sz="2400" b="1" dirty="0">
                <a:solidFill>
                  <a:srgbClr val="333333"/>
                </a:solidFill>
                <a:latin typeface="Times New Roman" panose="02020603050405020304" pitchFamily="18" charset="0"/>
                <a:sym typeface="Times New Roman" panose="02020603050405020304" pitchFamily="18" charset="0"/>
              </a:rPr>
              <a:t> </a:t>
            </a:r>
            <a:r>
              <a:rPr lang="en-US" altLang="zh-CN" sz="2400" b="1" dirty="0">
                <a:solidFill>
                  <a:srgbClr val="333333"/>
                </a:solidFill>
                <a:latin typeface="Times New Roman" panose="02020603050405020304" pitchFamily="18" charset="0"/>
                <a:sym typeface="Times New Roman" panose="02020603050405020304" pitchFamily="18" charset="0"/>
              </a:rPr>
              <a:t>in</a:t>
            </a:r>
            <a:r>
              <a:rPr lang="zh-CN" altLang="en-US" sz="2400" b="1" dirty="0">
                <a:solidFill>
                  <a:srgbClr val="333333"/>
                </a:solidFill>
                <a:latin typeface="Times New Roman" panose="02020603050405020304" pitchFamily="18" charset="0"/>
                <a:sym typeface="Times New Roman" panose="02020603050405020304" pitchFamily="18" charset="0"/>
              </a:rPr>
              <a:t> </a:t>
            </a:r>
            <a:r>
              <a:rPr lang="en-US" altLang="zh-CN" sz="2400" b="1" dirty="0">
                <a:solidFill>
                  <a:srgbClr val="333333"/>
                </a:solidFill>
                <a:latin typeface="Times New Roman" panose="02020603050405020304" pitchFamily="18" charset="0"/>
                <a:sym typeface="Times New Roman" panose="02020603050405020304" pitchFamily="18" charset="0"/>
              </a:rPr>
              <a:t>China</a:t>
            </a:r>
            <a:r>
              <a:rPr lang="zh-CN" altLang="en-US" sz="2400" b="1" dirty="0">
                <a:solidFill>
                  <a:srgbClr val="333333"/>
                </a:solidFill>
                <a:latin typeface="Times New Roman" panose="02020603050405020304" pitchFamily="18" charset="0"/>
                <a:sym typeface="Times New Roman" panose="02020603050405020304" pitchFamily="18" charset="0"/>
              </a:rPr>
              <a:t> </a:t>
            </a:r>
            <a:r>
              <a:rPr sz="2400" b="1" dirty="0">
                <a:solidFill>
                  <a:srgbClr val="333333"/>
                </a:solidFill>
                <a:latin typeface="Times New Roman" panose="02020603050405020304" pitchFamily="18" charset="0"/>
                <a:sym typeface="Times New Roman" panose="02020603050405020304" pitchFamily="18" charset="0"/>
              </a:rPr>
              <a:t>involves condiments, cereals and products thereof, milk and products thereof, oils and fats, beverages</a:t>
            </a:r>
            <a:r>
              <a:rPr lang="en-US" altLang="zh-CN" sz="2400" b="1" dirty="0">
                <a:solidFill>
                  <a:srgbClr val="333333"/>
                </a:solidFill>
                <a:latin typeface="Times New Roman" panose="02020603050405020304" pitchFamily="18" charset="0"/>
                <a:sym typeface="Times New Roman" panose="02020603050405020304" pitchFamily="18" charset="0"/>
              </a:rPr>
              <a:t>,</a:t>
            </a:r>
            <a:r>
              <a:rPr lang="zh-CN" altLang="en-US" sz="2400" b="1" dirty="0">
                <a:solidFill>
                  <a:srgbClr val="333333"/>
                </a:solidFill>
                <a:latin typeface="Times New Roman" panose="02020603050405020304" pitchFamily="18" charset="0"/>
                <a:sym typeface="Times New Roman" panose="02020603050405020304" pitchFamily="18" charset="0"/>
              </a:rPr>
              <a:t> </a:t>
            </a:r>
            <a:r>
              <a:rPr lang="en-US" altLang="zh-CN" sz="2400" b="1" dirty="0">
                <a:solidFill>
                  <a:srgbClr val="333333"/>
                </a:solidFill>
                <a:latin typeface="Times New Roman" panose="02020603050405020304" pitchFamily="18" charset="0"/>
                <a:sym typeface="Times New Roman" panose="02020603050405020304" pitchFamily="18" charset="0"/>
              </a:rPr>
              <a:t>etc</a:t>
            </a:r>
            <a:r>
              <a:rPr sz="2400" b="1" dirty="0">
                <a:solidFill>
                  <a:srgbClr val="333333"/>
                </a:solidFill>
                <a:latin typeface="Times New Roman" panose="02020603050405020304" pitchFamily="18" charset="0"/>
                <a:sym typeface="Times New Roman" panose="02020603050405020304" pitchFamily="18" charset="0"/>
              </a:rPr>
              <a:t>. </a:t>
            </a:r>
            <a:endParaRPr lang="zh-CN" altLang="en-US" sz="2400" b="1" dirty="0">
              <a:latin typeface="Times New Roman" panose="02020603050405020304" pitchFamily="18" charset="0"/>
              <a:sym typeface="Times New Roman" panose="02020603050405020304" pitchFamily="18" charset="0"/>
            </a:endParaRPr>
          </a:p>
        </p:txBody>
      </p:sp>
      <p:grpSp>
        <p:nvGrpSpPr>
          <p:cNvPr id="11" name="组合 12"/>
          <p:cNvGrpSpPr/>
          <p:nvPr/>
        </p:nvGrpSpPr>
        <p:grpSpPr>
          <a:xfrm>
            <a:off x="1265270" y="4313579"/>
            <a:ext cx="3096344" cy="1454845"/>
            <a:chOff x="251520" y="4156497"/>
            <a:chExt cx="3810000" cy="2095500"/>
          </a:xfrm>
        </p:grpSpPr>
        <p:pic>
          <p:nvPicPr>
            <p:cNvPr id="12" name="Picture 2" descr="http://www.cdc-ffo.cn/uploadfile/gethttppic/2008-4/2008425143084532.jpg"/>
            <p:cNvPicPr>
              <a:picLocks noChangeAspect="1" noChangeArrowheads="1"/>
            </p:cNvPicPr>
            <p:nvPr/>
          </p:nvPicPr>
          <p:blipFill>
            <a:blip r:embed="rId2" cstate="print"/>
            <a:srcRect/>
            <a:stretch>
              <a:fillRect/>
            </a:stretch>
          </p:blipFill>
          <p:spPr bwMode="auto">
            <a:xfrm>
              <a:off x="251520" y="5085184"/>
              <a:ext cx="3810000" cy="1166813"/>
            </a:xfrm>
            <a:prstGeom prst="rect">
              <a:avLst/>
            </a:prstGeom>
            <a:noFill/>
            <a:ln w="9525">
              <a:noFill/>
              <a:miter lim="800000"/>
              <a:headEnd/>
              <a:tailEnd/>
            </a:ln>
          </p:spPr>
        </p:pic>
        <p:pic>
          <p:nvPicPr>
            <p:cNvPr id="14" name="Picture 4" descr="http://www.cdc-ffo.cn/uploadfile/gethttppic/2008-4/20084251429383761.jpg"/>
            <p:cNvPicPr>
              <a:picLocks noChangeAspect="1" noChangeArrowheads="1"/>
            </p:cNvPicPr>
            <p:nvPr/>
          </p:nvPicPr>
          <p:blipFill>
            <a:blip r:embed="rId3" cstate="print"/>
            <a:srcRect/>
            <a:stretch>
              <a:fillRect/>
            </a:stretch>
          </p:blipFill>
          <p:spPr bwMode="auto">
            <a:xfrm>
              <a:off x="251520" y="4156497"/>
              <a:ext cx="3810000" cy="952500"/>
            </a:xfrm>
            <a:prstGeom prst="rect">
              <a:avLst/>
            </a:prstGeom>
            <a:noFill/>
            <a:ln w="9525">
              <a:noFill/>
              <a:miter lim="800000"/>
              <a:headEnd/>
              <a:tailEnd/>
            </a:ln>
          </p:spPr>
        </p:pic>
      </p:grpSp>
      <p:grpSp>
        <p:nvGrpSpPr>
          <p:cNvPr id="16" name="组合 13"/>
          <p:cNvGrpSpPr/>
          <p:nvPr/>
        </p:nvGrpSpPr>
        <p:grpSpPr>
          <a:xfrm>
            <a:off x="5013885" y="4240969"/>
            <a:ext cx="1088131" cy="1701478"/>
            <a:chOff x="4059933" y="3642147"/>
            <a:chExt cx="1862864" cy="2784475"/>
          </a:xfrm>
        </p:grpSpPr>
        <p:pic>
          <p:nvPicPr>
            <p:cNvPr id="17" name="Picture 6" descr="P:\铁酱油材料20080730整理\宣传材料图\宣传品\厂家产品图片\海天.jpg"/>
            <p:cNvPicPr>
              <a:picLocks noChangeAspect="1" noChangeArrowheads="1"/>
            </p:cNvPicPr>
            <p:nvPr/>
          </p:nvPicPr>
          <p:blipFill>
            <a:blip r:embed="rId4" cstate="print">
              <a:clrChange>
                <a:clrFrom>
                  <a:srgbClr val="FDFDFD"/>
                </a:clrFrom>
                <a:clrTo>
                  <a:srgbClr val="FDFDFD">
                    <a:alpha val="0"/>
                  </a:srgbClr>
                </a:clrTo>
              </a:clrChange>
            </a:blip>
            <a:srcRect r="72713"/>
            <a:stretch>
              <a:fillRect/>
            </a:stretch>
          </p:blipFill>
          <p:spPr bwMode="auto">
            <a:xfrm>
              <a:off x="5252122" y="4085038"/>
              <a:ext cx="670675" cy="1843087"/>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pic>
          <p:nvPicPr>
            <p:cNvPr id="18" name="Picture 6" descr="P:\铁酱油材料20080730整理\宣传材料图\宣传品\厂家产品图片\海天.jpg"/>
            <p:cNvPicPr>
              <a:picLocks noChangeAspect="1" noChangeArrowheads="1"/>
            </p:cNvPicPr>
            <p:nvPr/>
          </p:nvPicPr>
          <p:blipFill>
            <a:blip r:embed="rId4" cstate="print">
              <a:clrChange>
                <a:clrFrom>
                  <a:srgbClr val="FDFDFD"/>
                </a:clrFrom>
                <a:clrTo>
                  <a:srgbClr val="FDFDFD">
                    <a:alpha val="0"/>
                  </a:srgbClr>
                </a:clrTo>
              </a:clrChange>
            </a:blip>
            <a:srcRect l="76901" t="9920" b="4114"/>
            <a:stretch>
              <a:fillRect/>
            </a:stretch>
          </p:blipFill>
          <p:spPr bwMode="auto">
            <a:xfrm>
              <a:off x="4059933" y="3642147"/>
              <a:ext cx="996950" cy="2784475"/>
            </a:xfrm>
            <a:prstGeom prst="rect">
              <a:avLst/>
            </a:prstGeom>
            <a:noFill/>
            <a:ln w="9525">
              <a:noFill/>
              <a:miter lim="800000"/>
              <a:headEnd/>
              <a:tailEnd/>
            </a:ln>
            <a:effectLst>
              <a:outerShdw blurRad="76200" dir="13500000" sy="23000" kx="1200000" algn="br" rotWithShape="0">
                <a:prstClr val="black">
                  <a:alpha val="20000"/>
                </a:prstClr>
              </a:outerShdw>
            </a:effectLst>
          </p:spPr>
        </p:pic>
        <p:pic>
          <p:nvPicPr>
            <p:cNvPr id="19" name="Picture 6" descr="P:\铁酱油材料20080730整理\宣传材料图\宣传品\厂家产品图片\海天.jpg"/>
            <p:cNvPicPr>
              <a:picLocks noChangeAspect="1" noChangeArrowheads="1"/>
            </p:cNvPicPr>
            <p:nvPr/>
          </p:nvPicPr>
          <p:blipFill>
            <a:blip r:embed="rId4" cstate="print">
              <a:clrChange>
                <a:clrFrom>
                  <a:srgbClr val="FDFDFD"/>
                </a:clrFrom>
                <a:clrTo>
                  <a:srgbClr val="FDFDFD">
                    <a:alpha val="0"/>
                  </a:srgbClr>
                </a:clrTo>
              </a:clrChange>
            </a:blip>
            <a:srcRect r="72713"/>
            <a:stretch>
              <a:fillRect/>
            </a:stretch>
          </p:blipFill>
          <p:spPr bwMode="auto">
            <a:xfrm>
              <a:off x="4752056" y="3727848"/>
              <a:ext cx="630237" cy="1731962"/>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effectLst>
          </p:spPr>
        </p:pic>
      </p:grpSp>
      <p:pic>
        <p:nvPicPr>
          <p:cNvPr id="20" name="Picture 3" descr="101_7704"/>
          <p:cNvPicPr>
            <a:picLocks noChangeAspect="1" noChangeArrowheads="1"/>
          </p:cNvPicPr>
          <p:nvPr/>
        </p:nvPicPr>
        <p:blipFill>
          <a:blip r:embed="rId5" cstate="print"/>
          <a:srcRect/>
          <a:stretch>
            <a:fillRect/>
          </a:stretch>
        </p:blipFill>
        <p:spPr bwMode="auto">
          <a:xfrm>
            <a:off x="9141031" y="3687341"/>
            <a:ext cx="2119774" cy="2808734"/>
          </a:xfrm>
          <a:prstGeom prst="rect">
            <a:avLst/>
          </a:prstGeom>
          <a:noFill/>
          <a:ln w="19050">
            <a:solidFill>
              <a:srgbClr val="66FF33"/>
            </a:solidFill>
            <a:miter lim="800000"/>
            <a:headEnd/>
            <a:tailEnd/>
          </a:ln>
          <a:effectLst>
            <a:outerShdw dist="107763" dir="2700000" algn="ctr" rotWithShape="0">
              <a:srgbClr val="808080">
                <a:alpha val="50000"/>
              </a:srgbClr>
            </a:outerShdw>
          </a:effectLst>
        </p:spPr>
      </p:pic>
      <p:pic>
        <p:nvPicPr>
          <p:cNvPr id="21" name="Picture 2" descr="E:\未命名1.jpg"/>
          <p:cNvPicPr>
            <a:picLocks noChangeAspect="1" noChangeArrowheads="1"/>
          </p:cNvPicPr>
          <p:nvPr/>
        </p:nvPicPr>
        <p:blipFill>
          <a:blip r:embed="rId6" cstate="print"/>
          <a:srcRect/>
          <a:stretch>
            <a:fillRect/>
          </a:stretch>
        </p:blipFill>
        <p:spPr bwMode="auto">
          <a:xfrm>
            <a:off x="6945805" y="4069094"/>
            <a:ext cx="1450429" cy="211907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014538"/>
            <a:ext cx="12192000" cy="28495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6" name="矩形 5"/>
          <p:cNvSpPr/>
          <p:nvPr/>
        </p:nvSpPr>
        <p:spPr>
          <a:xfrm>
            <a:off x="0" y="2663825"/>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文本框 7"/>
          <p:cNvSpPr txBox="1">
            <a:spLocks noChangeArrowheads="1"/>
          </p:cNvSpPr>
          <p:nvPr/>
        </p:nvSpPr>
        <p:spPr bwMode="auto">
          <a:xfrm>
            <a:off x="946150" y="2000250"/>
            <a:ext cx="15398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11500" baseline="0" dirty="0">
                <a:solidFill>
                  <a:schemeClr val="bg1"/>
                </a:solidFill>
                <a:latin typeface="Times New Roman" panose="02020603050405020304" pitchFamily="18" charset="0"/>
                <a:sym typeface="Times New Roman" panose="02020603050405020304" pitchFamily="18" charset="0"/>
              </a:rPr>
              <a:t>2</a:t>
            </a:r>
            <a:endParaRPr lang="zh-CN" altLang="en-US" sz="11500" dirty="0">
              <a:solidFill>
                <a:schemeClr val="bg1"/>
              </a:solidFill>
              <a:latin typeface="Times New Roman" panose="02020603050405020304" pitchFamily="18" charset="0"/>
              <a:sym typeface="Times New Roman" panose="02020603050405020304" pitchFamily="18" charset="0"/>
            </a:endParaRPr>
          </a:p>
        </p:txBody>
      </p:sp>
      <p:sp>
        <p:nvSpPr>
          <p:cNvPr id="9" name="文本框 8"/>
          <p:cNvSpPr txBox="1">
            <a:spLocks noChangeArrowheads="1"/>
          </p:cNvSpPr>
          <p:nvPr/>
        </p:nvSpPr>
        <p:spPr bwMode="auto">
          <a:xfrm>
            <a:off x="0" y="2638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sz="3200" b="1" baseline="0" dirty="0">
                <a:solidFill>
                  <a:srgbClr val="044875"/>
                </a:solidFill>
                <a:latin typeface="Times New Roman" panose="02020603050405020304" pitchFamily="18" charset="0"/>
                <a:sym typeface="Times New Roman" panose="02020603050405020304" pitchFamily="18" charset="0"/>
              </a:rPr>
              <a:t>Part </a:t>
            </a:r>
          </a:p>
        </p:txBody>
      </p:sp>
      <p:sp>
        <p:nvSpPr>
          <p:cNvPr id="10" name="矩形 9"/>
          <p:cNvSpPr/>
          <p:nvPr/>
        </p:nvSpPr>
        <p:spPr>
          <a:xfrm>
            <a:off x="2498725" y="2663825"/>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1" name="文本框 10"/>
          <p:cNvSpPr txBox="1">
            <a:spLocks noChangeArrowheads="1"/>
          </p:cNvSpPr>
          <p:nvPr/>
        </p:nvSpPr>
        <p:spPr bwMode="auto">
          <a:xfrm>
            <a:off x="2525713" y="2638425"/>
            <a:ext cx="1766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dirty="0">
                <a:latin typeface="Times New Roman" panose="02020603050405020304" pitchFamily="18" charset="0"/>
                <a:sym typeface="Times New Roman" panose="02020603050405020304" pitchFamily="18" charset="0"/>
              </a:rPr>
              <a:t>	 </a:t>
            </a:r>
          </a:p>
        </p:txBody>
      </p:sp>
      <p:sp>
        <p:nvSpPr>
          <p:cNvPr id="12" name="文本框 11"/>
          <p:cNvSpPr txBox="1">
            <a:spLocks noChangeArrowheads="1"/>
          </p:cNvSpPr>
          <p:nvPr/>
        </p:nvSpPr>
        <p:spPr bwMode="auto">
          <a:xfrm>
            <a:off x="4292600" y="3125152"/>
            <a:ext cx="785077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3600" b="1" baseline="0" dirty="0">
                <a:solidFill>
                  <a:schemeClr val="bg1"/>
                </a:solidFill>
                <a:latin typeface="Times New Roman" panose="02020603050405020304" pitchFamily="18" charset="0"/>
                <a:sym typeface="Times New Roman" panose="02020603050405020304" pitchFamily="18" charset="0"/>
              </a:rPr>
              <a:t>Standard</a:t>
            </a:r>
            <a:r>
              <a:rPr lang="en-US" altLang="zh-CN" sz="3600" b="1" baseline="0" dirty="0">
                <a:solidFill>
                  <a:schemeClr val="bg1"/>
                </a:solidFill>
                <a:latin typeface="Times New Roman" panose="02020603050405020304" pitchFamily="18" charset="0"/>
                <a:sym typeface="Times New Roman" panose="02020603050405020304" pitchFamily="18" charset="0"/>
              </a:rPr>
              <a:t>-</a:t>
            </a:r>
            <a:r>
              <a:rPr sz="3600" b="1" baseline="0" dirty="0">
                <a:solidFill>
                  <a:schemeClr val="bg1"/>
                </a:solidFill>
                <a:latin typeface="Times New Roman" panose="02020603050405020304" pitchFamily="18" charset="0"/>
                <a:sym typeface="Times New Roman" panose="02020603050405020304" pitchFamily="18" charset="0"/>
              </a:rPr>
              <a:t> and Administrative System</a:t>
            </a:r>
            <a:r>
              <a:rPr lang="en-US" altLang="zh-CN" sz="3600" b="1" baseline="0" dirty="0">
                <a:solidFill>
                  <a:schemeClr val="bg1"/>
                </a:solidFill>
                <a:latin typeface="Times New Roman" panose="02020603050405020304" pitchFamily="18" charset="0"/>
                <a:sym typeface="Times New Roman" panose="02020603050405020304" pitchFamily="18" charset="0"/>
              </a:rPr>
              <a:t>-</a:t>
            </a:r>
            <a:r>
              <a:rPr sz="3600" b="1" baseline="0" dirty="0">
                <a:solidFill>
                  <a:schemeClr val="bg1"/>
                </a:solidFill>
                <a:latin typeface="Times New Roman" panose="02020603050405020304" pitchFamily="18" charset="0"/>
                <a:sym typeface="Times New Roman" panose="02020603050405020304" pitchFamily="18" charset="0"/>
              </a:rPr>
              <a:t> Based </a:t>
            </a:r>
            <a:r>
              <a:rPr lang="en-US" altLang="zh-CN" sz="3600" b="1" baseline="0" dirty="0">
                <a:solidFill>
                  <a:schemeClr val="bg1"/>
                </a:solidFill>
                <a:latin typeface="Times New Roman" panose="02020603050405020304" pitchFamily="18" charset="0"/>
                <a:sym typeface="Times New Roman" panose="02020603050405020304" pitchFamily="18" charset="0"/>
              </a:rPr>
              <a:t>F</a:t>
            </a:r>
            <a:r>
              <a:rPr sz="3600" b="1" baseline="0" dirty="0">
                <a:solidFill>
                  <a:schemeClr val="bg1"/>
                </a:solidFill>
                <a:latin typeface="Times New Roman" panose="02020603050405020304" pitchFamily="18" charset="0"/>
                <a:sym typeface="Times New Roman" panose="02020603050405020304" pitchFamily="18" charset="0"/>
              </a:rPr>
              <a:t>lour Fortification Management System</a:t>
            </a:r>
            <a:r>
              <a:rPr dirty="0">
                <a:latin typeface="Times New Roman" panose="02020603050405020304" pitchFamily="18" charset="0"/>
                <a:sym typeface="Times New Roman" panose="02020603050405020304" pitchFamily="18" charset="0"/>
              </a:rPr>
              <a:t> </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459412" y="254000"/>
            <a:ext cx="6732587" cy="19126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438568" y="82550"/>
            <a:ext cx="5362575" cy="859348"/>
            <a:chOff x="551544" y="82976"/>
            <a:chExt cx="3540396" cy="857862"/>
          </a:xfrm>
        </p:grpSpPr>
        <p:sp>
          <p:nvSpPr>
            <p:cNvPr id="6227" name="文本框 3"/>
            <p:cNvSpPr txBox="1">
              <a:spLocks noChangeArrowheads="1"/>
            </p:cNvSpPr>
            <p:nvPr/>
          </p:nvSpPr>
          <p:spPr bwMode="auto">
            <a:xfrm>
              <a:off x="800100" y="111278"/>
              <a:ext cx="3291840"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400" dirty="0">
                  <a:solidFill>
                    <a:srgbClr val="044875"/>
                  </a:solidFill>
                  <a:latin typeface="Times New Roman" panose="02020603050405020304" pitchFamily="18" charset="0"/>
                  <a:sym typeface="Times New Roman" panose="02020603050405020304" pitchFamily="18" charset="0"/>
                </a:rPr>
                <a:t>Government </a:t>
              </a:r>
              <a:r>
                <a:rPr lang="en-US" altLang="zh-CN" sz="2400" dirty="0">
                  <a:solidFill>
                    <a:srgbClr val="044875"/>
                  </a:solidFill>
                  <a:latin typeface="Times New Roman" panose="02020603050405020304" pitchFamily="18" charset="0"/>
                  <a:sym typeface="Times New Roman" panose="02020603050405020304" pitchFamily="18" charset="0"/>
                </a:rPr>
                <a:t>S</a:t>
              </a:r>
              <a:r>
                <a:rPr sz="2400" dirty="0">
                  <a:solidFill>
                    <a:srgbClr val="044875"/>
                  </a:solidFill>
                  <a:latin typeface="Times New Roman" panose="02020603050405020304" pitchFamily="18" charset="0"/>
                  <a:sym typeface="Times New Roman" panose="02020603050405020304" pitchFamily="18" charset="0"/>
                </a:rPr>
                <a:t>ervice </a:t>
              </a:r>
              <a:r>
                <a:rPr lang="en-US" altLang="zh-CN" sz="2400" dirty="0">
                  <a:solidFill>
                    <a:srgbClr val="044875"/>
                  </a:solidFill>
                  <a:latin typeface="Times New Roman" panose="02020603050405020304" pitchFamily="18" charset="0"/>
                  <a:sym typeface="Times New Roman" panose="02020603050405020304" pitchFamily="18" charset="0"/>
                </a:rPr>
                <a:t>S</a:t>
              </a:r>
              <a:r>
                <a:rPr sz="2400" dirty="0">
                  <a:solidFill>
                    <a:srgbClr val="044875"/>
                  </a:solidFill>
                  <a:latin typeface="Times New Roman" panose="02020603050405020304" pitchFamily="18" charset="0"/>
                  <a:sym typeface="Times New Roman" panose="02020603050405020304" pitchFamily="18" charset="0"/>
                </a:rPr>
                <a:t>ystem for </a:t>
              </a:r>
              <a:r>
                <a:rPr lang="en-US" altLang="zh-CN" sz="2400" dirty="0">
                  <a:solidFill>
                    <a:srgbClr val="044875"/>
                  </a:solidFill>
                  <a:latin typeface="Times New Roman" panose="02020603050405020304" pitchFamily="18" charset="0"/>
                  <a:sym typeface="Times New Roman" panose="02020603050405020304" pitchFamily="18" charset="0"/>
                </a:rPr>
                <a:t>F</a:t>
              </a:r>
              <a:r>
                <a:rPr sz="2400" dirty="0">
                  <a:solidFill>
                    <a:srgbClr val="044875"/>
                  </a:solidFill>
                  <a:latin typeface="Times New Roman" panose="02020603050405020304" pitchFamily="18" charset="0"/>
                  <a:sym typeface="Times New Roman" panose="02020603050405020304" pitchFamily="18" charset="0"/>
                </a:rPr>
                <a:t>ortifi</a:t>
              </a:r>
              <a:r>
                <a:rPr lang="en-US" altLang="zh-CN" sz="2400" dirty="0">
                  <a:solidFill>
                    <a:srgbClr val="044875"/>
                  </a:solidFill>
                  <a:latin typeface="Times New Roman" panose="02020603050405020304" pitchFamily="18" charset="0"/>
                  <a:sym typeface="Times New Roman" panose="02020603050405020304" pitchFamily="18" charset="0"/>
                </a:rPr>
                <a:t>ed</a:t>
              </a:r>
              <a:r>
                <a:rPr sz="2400" dirty="0">
                  <a:solidFill>
                    <a:srgbClr val="044875"/>
                  </a:solidFill>
                  <a:latin typeface="Times New Roman" panose="02020603050405020304" pitchFamily="18" charset="0"/>
                  <a:sym typeface="Times New Roman" panose="02020603050405020304" pitchFamily="18" charset="0"/>
                </a:rPr>
                <a:t> </a:t>
              </a:r>
              <a:r>
                <a:rPr lang="en-US" altLang="zh-CN" sz="2400" dirty="0">
                  <a:solidFill>
                    <a:srgbClr val="044875"/>
                  </a:solidFill>
                  <a:latin typeface="Times New Roman" panose="02020603050405020304" pitchFamily="18" charset="0"/>
                  <a:sym typeface="Times New Roman" panose="02020603050405020304" pitchFamily="18" charset="0"/>
                </a:rPr>
                <a:t>F</a:t>
              </a:r>
              <a:r>
                <a:rPr sz="2400" dirty="0">
                  <a:solidFill>
                    <a:srgbClr val="044875"/>
                  </a:solidFill>
                  <a:latin typeface="Times New Roman" panose="02020603050405020304" pitchFamily="18" charset="0"/>
                  <a:sym typeface="Times New Roman" panose="02020603050405020304" pitchFamily="18" charset="0"/>
                </a:rPr>
                <a:t>lour</a:t>
              </a:r>
              <a:r>
                <a:rPr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2.1</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7" name="图片 6" descr="图片包含 游戏机, 文字, 地图&#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961" y="1450808"/>
            <a:ext cx="6305487" cy="3956384"/>
          </a:xfrm>
          <a:prstGeom prst="rect">
            <a:avLst/>
          </a:prstGeom>
        </p:spPr>
      </p:pic>
      <p:sp>
        <p:nvSpPr>
          <p:cNvPr id="87" name="文本框 86"/>
          <p:cNvSpPr txBox="1"/>
          <p:nvPr/>
        </p:nvSpPr>
        <p:spPr>
          <a:xfrm>
            <a:off x="609600" y="1182335"/>
            <a:ext cx="4986092" cy="4928850"/>
          </a:xfrm>
          <a:prstGeom prst="rect">
            <a:avLst/>
          </a:prstGeom>
          <a:noFill/>
        </p:spPr>
        <p:txBody>
          <a:bodyPr wrap="square" rtlCol="0">
            <a:spAutoFit/>
          </a:bodyPr>
          <a:lstStyle/>
          <a:p>
            <a:pPr algn="just">
              <a:lnSpc>
                <a:spcPct val="120000"/>
              </a:lnSpc>
            </a:pPr>
            <a:r>
              <a:rPr sz="2400" dirty="0">
                <a:solidFill>
                  <a:srgbClr val="333333"/>
                </a:solidFill>
                <a:latin typeface="Times New Roman" panose="02020603050405020304" pitchFamily="18" charset="0"/>
                <a:sym typeface="Times New Roman" panose="02020603050405020304" pitchFamily="18" charset="0"/>
              </a:rPr>
              <a:t>        </a:t>
            </a:r>
            <a:r>
              <a:rPr sz="2400" baseline="0" dirty="0">
                <a:solidFill>
                  <a:srgbClr val="333333"/>
                </a:solidFill>
                <a:latin typeface="Times New Roman" panose="02020603050405020304" pitchFamily="18" charset="0"/>
                <a:sym typeface="Times New Roman" panose="02020603050405020304" pitchFamily="18" charset="0"/>
              </a:rPr>
              <a:t>Wheat yield in China accounts for 16%</a:t>
            </a:r>
            <a:r>
              <a:rPr lang="en-US" altLang="zh-CN" sz="2400" baseline="0" dirty="0">
                <a:solidFill>
                  <a:srgbClr val="333333"/>
                </a:solidFill>
                <a:latin typeface="Times New Roman" panose="02020603050405020304" pitchFamily="18" charset="0"/>
                <a:sym typeface="Times New Roman" panose="02020603050405020304" pitchFamily="18" charset="0"/>
              </a:rPr>
              <a:t>–</a:t>
            </a:r>
            <a:r>
              <a:rPr sz="2400" baseline="0" dirty="0">
                <a:solidFill>
                  <a:srgbClr val="333333"/>
                </a:solidFill>
                <a:latin typeface="Times New Roman" panose="02020603050405020304" pitchFamily="18" charset="0"/>
                <a:sym typeface="Times New Roman" panose="02020603050405020304" pitchFamily="18" charset="0"/>
              </a:rPr>
              <a:t>18%</a:t>
            </a:r>
            <a:r>
              <a:rPr sz="2400" dirty="0">
                <a:solidFill>
                  <a:srgbClr val="333333"/>
                </a:solidFill>
                <a:latin typeface="Times New Roman" panose="02020603050405020304" pitchFamily="18" charset="0"/>
                <a:sym typeface="Times New Roman" panose="02020603050405020304" pitchFamily="18" charset="0"/>
              </a:rPr>
              <a:t> of </a:t>
            </a:r>
            <a:r>
              <a:rPr lang="en-US" altLang="zh-CN" sz="2400" dirty="0">
                <a:solidFill>
                  <a:srgbClr val="333333"/>
                </a:solidFill>
                <a:latin typeface="Times New Roman" panose="02020603050405020304" pitchFamily="18" charset="0"/>
                <a:sym typeface="Times New Roman" panose="02020603050405020304" pitchFamily="18" charset="0"/>
              </a:rPr>
              <a:t>the</a:t>
            </a:r>
            <a:r>
              <a:rPr lang="zh-CN" altLang="en-US" sz="2400" dirty="0">
                <a:solidFill>
                  <a:srgbClr val="333333"/>
                </a:solidFill>
                <a:latin typeface="Times New Roman" panose="02020603050405020304" pitchFamily="18" charset="0"/>
                <a:sym typeface="Times New Roman" panose="02020603050405020304" pitchFamily="18" charset="0"/>
              </a:rPr>
              <a:t> </a:t>
            </a:r>
            <a:r>
              <a:rPr sz="2400" dirty="0">
                <a:solidFill>
                  <a:srgbClr val="333333"/>
                </a:solidFill>
                <a:latin typeface="Times New Roman" panose="02020603050405020304" pitchFamily="18" charset="0"/>
                <a:sym typeface="Times New Roman" panose="02020603050405020304" pitchFamily="18" charset="0"/>
              </a:rPr>
              <a:t>world</a:t>
            </a:r>
            <a:r>
              <a:rPr lang="en-US" altLang="zh-CN" sz="2400" dirty="0">
                <a:solidFill>
                  <a:srgbClr val="333333"/>
                </a:solidFill>
                <a:latin typeface="Times New Roman" panose="02020603050405020304" pitchFamily="18" charset="0"/>
                <a:sym typeface="Times New Roman" panose="02020603050405020304" pitchFamily="18" charset="0"/>
              </a:rPr>
              <a:t>’s</a:t>
            </a:r>
            <a:r>
              <a:rPr sz="2400" dirty="0">
                <a:solidFill>
                  <a:srgbClr val="333333"/>
                </a:solidFill>
                <a:latin typeface="Times New Roman" panose="02020603050405020304" pitchFamily="18" charset="0"/>
                <a:sym typeface="Times New Roman" panose="02020603050405020304" pitchFamily="18" charset="0"/>
              </a:rPr>
              <a:t> production.</a:t>
            </a:r>
            <a:r>
              <a:rPr dirty="0">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M</a:t>
            </a:r>
            <a:r>
              <a:rPr sz="2400" dirty="0">
                <a:solidFill>
                  <a:srgbClr val="333333"/>
                </a:solidFill>
                <a:latin typeface="Times New Roman" panose="02020603050405020304" pitchFamily="18" charset="0"/>
                <a:sym typeface="Times New Roman" panose="02020603050405020304" pitchFamily="18" charset="0"/>
              </a:rPr>
              <a:t>ost of the wheat produced in China is consumed as staple food </a:t>
            </a:r>
            <a:r>
              <a:rPr lang="en-US" altLang="zh-CN" sz="2400" dirty="0">
                <a:solidFill>
                  <a:srgbClr val="333333"/>
                </a:solidFill>
                <a:latin typeface="Times New Roman" panose="02020603050405020304" pitchFamily="18" charset="0"/>
                <a:sym typeface="Times New Roman" panose="02020603050405020304" pitchFamily="18" charset="0"/>
              </a:rPr>
              <a:t>domestically,</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which</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covers</a:t>
            </a:r>
            <a:r>
              <a:rPr sz="2400" dirty="0">
                <a:solidFill>
                  <a:srgbClr val="333333"/>
                </a:solidFill>
                <a:latin typeface="Times New Roman" panose="02020603050405020304" pitchFamily="18" charset="0"/>
                <a:sym typeface="Times New Roman" panose="02020603050405020304" pitchFamily="18" charset="0"/>
              </a:rPr>
              <a:t> all parts and population of the country.</a:t>
            </a:r>
            <a:r>
              <a:rPr dirty="0">
                <a:latin typeface="Times New Roman" panose="02020603050405020304" pitchFamily="18" charset="0"/>
                <a:sym typeface="Times New Roman" panose="02020603050405020304" pitchFamily="18" charset="0"/>
              </a:rPr>
              <a:t> </a:t>
            </a:r>
          </a:p>
          <a:p>
            <a:pPr algn="just">
              <a:lnSpc>
                <a:spcPct val="120000"/>
              </a:lnSpc>
            </a:pPr>
            <a:endParaRPr lang="zh-CN" altLang="zh-CN" sz="2400" b="1" kern="100" dirty="0">
              <a:solidFill>
                <a:srgbClr val="333333"/>
              </a:solidFill>
              <a:effectLst/>
              <a:latin typeface="Times New Roman" panose="02020603050405020304" pitchFamily="18" charset="0"/>
              <a:cs typeface="Times New Roman" panose="02020603050405020304" pitchFamily="18" charset="0"/>
              <a:sym typeface="Times New Roman" panose="02020603050405020304" pitchFamily="18" charset="0"/>
            </a:endParaRPr>
          </a:p>
          <a:p>
            <a:pPr>
              <a:lnSpc>
                <a:spcPct val="120000"/>
              </a:lnSpc>
            </a:pPr>
            <a:r>
              <a:rPr sz="2400" b="1" dirty="0">
                <a:solidFill>
                  <a:srgbClr val="333333"/>
                </a:solidFill>
                <a:latin typeface="Times New Roman" panose="02020603050405020304" pitchFamily="18" charset="0"/>
                <a:sym typeface="Times New Roman" panose="02020603050405020304" pitchFamily="18" charset="0"/>
              </a:rPr>
              <a:t>Most of the wheat </a:t>
            </a:r>
            <a:r>
              <a:rPr lang="en" sz="2400" b="1" dirty="0">
                <a:solidFill>
                  <a:srgbClr val="333333"/>
                </a:solidFill>
                <a:latin typeface="Times New Roman" panose="02020603050405020304" pitchFamily="18" charset="0"/>
                <a:sym typeface="Times New Roman" panose="02020603050405020304" pitchFamily="18" charset="0"/>
              </a:rPr>
              <a:t>is </a:t>
            </a:r>
            <a:r>
              <a:rPr lang="en-US" altLang="zh-CN" sz="2400" b="1" dirty="0">
                <a:solidFill>
                  <a:srgbClr val="333333"/>
                </a:solidFill>
                <a:latin typeface="Times New Roman" panose="02020603050405020304" pitchFamily="18" charset="0"/>
                <a:sym typeface="Times New Roman" panose="02020603050405020304" pitchFamily="18" charset="0"/>
              </a:rPr>
              <a:t>cultivated</a:t>
            </a:r>
            <a:r>
              <a:rPr lang="zh-CN" altLang="en-US" sz="2400" b="1" dirty="0">
                <a:solidFill>
                  <a:srgbClr val="333333"/>
                </a:solidFill>
                <a:latin typeface="Times New Roman" panose="02020603050405020304" pitchFamily="18" charset="0"/>
                <a:sym typeface="Times New Roman" panose="02020603050405020304" pitchFamily="18" charset="0"/>
              </a:rPr>
              <a:t> </a:t>
            </a:r>
            <a:r>
              <a:rPr sz="2400" b="1" dirty="0">
                <a:solidFill>
                  <a:srgbClr val="333333"/>
                </a:solidFill>
                <a:latin typeface="Times New Roman" panose="02020603050405020304" pitchFamily="18" charset="0"/>
                <a:sym typeface="Times New Roman" panose="02020603050405020304" pitchFamily="18" charset="0"/>
              </a:rPr>
              <a:t>and consumed in </a:t>
            </a:r>
            <a:r>
              <a:rPr lang="en-US" altLang="zh-CN" sz="2400" b="1" dirty="0">
                <a:solidFill>
                  <a:srgbClr val="333333"/>
                </a:solidFill>
                <a:latin typeface="Times New Roman" panose="02020603050405020304" pitchFamily="18" charset="0"/>
                <a:sym typeface="Times New Roman" panose="02020603050405020304" pitchFamily="18" charset="0"/>
              </a:rPr>
              <a:t>provinces</a:t>
            </a:r>
            <a:r>
              <a:rPr lang="zh-CN" altLang="en-US" sz="2400" b="1" dirty="0">
                <a:solidFill>
                  <a:srgbClr val="333333"/>
                </a:solidFill>
                <a:latin typeface="Times New Roman" panose="02020603050405020304" pitchFamily="18" charset="0"/>
                <a:sym typeface="Times New Roman" panose="02020603050405020304" pitchFamily="18" charset="0"/>
              </a:rPr>
              <a:t> </a:t>
            </a:r>
            <a:r>
              <a:rPr lang="en-US" altLang="zh-CN" sz="2400" b="1" dirty="0">
                <a:solidFill>
                  <a:srgbClr val="333333"/>
                </a:solidFill>
                <a:latin typeface="Times New Roman" panose="02020603050405020304" pitchFamily="18" charset="0"/>
                <a:sym typeface="Times New Roman" panose="02020603050405020304" pitchFamily="18" charset="0"/>
              </a:rPr>
              <a:t>including</a:t>
            </a:r>
            <a:r>
              <a:rPr lang="zh-CN" altLang="en-US" sz="2400" b="1" dirty="0">
                <a:solidFill>
                  <a:srgbClr val="333333"/>
                </a:solidFill>
                <a:latin typeface="Times New Roman" panose="02020603050405020304" pitchFamily="18" charset="0"/>
                <a:sym typeface="Times New Roman" panose="02020603050405020304" pitchFamily="18" charset="0"/>
              </a:rPr>
              <a:t> </a:t>
            </a:r>
            <a:r>
              <a:rPr sz="2400" b="1" dirty="0">
                <a:solidFill>
                  <a:srgbClr val="333333"/>
                </a:solidFill>
                <a:latin typeface="Times New Roman" panose="02020603050405020304" pitchFamily="18" charset="0"/>
                <a:sym typeface="Times New Roman" panose="02020603050405020304" pitchFamily="18" charset="0"/>
              </a:rPr>
              <a:t>Henan, Hebei, Shandong, Shanxi, Jiangsu, Anhui, Hubei, Sichuan</a:t>
            </a:r>
            <a:r>
              <a:rPr lang="en-US" altLang="zh-CN" sz="2400" b="1" dirty="0">
                <a:solidFill>
                  <a:srgbClr val="333333"/>
                </a:solidFill>
                <a:latin typeface="Times New Roman" panose="02020603050405020304" pitchFamily="18" charset="0"/>
                <a:sym typeface="Times New Roman" panose="02020603050405020304" pitchFamily="18" charset="0"/>
              </a:rPr>
              <a:t>,</a:t>
            </a:r>
            <a:r>
              <a:rPr lang="zh-CN" altLang="en-US" sz="2400" b="1" dirty="0">
                <a:solidFill>
                  <a:srgbClr val="333333"/>
                </a:solidFill>
                <a:latin typeface="Times New Roman" panose="02020603050405020304" pitchFamily="18" charset="0"/>
                <a:sym typeface="Times New Roman" panose="02020603050405020304" pitchFamily="18" charset="0"/>
              </a:rPr>
              <a:t> </a:t>
            </a:r>
            <a:r>
              <a:rPr lang="en-US" altLang="zh-CN" sz="2400" b="1" dirty="0">
                <a:solidFill>
                  <a:srgbClr val="333333"/>
                </a:solidFill>
                <a:latin typeface="Times New Roman" panose="02020603050405020304" pitchFamily="18" charset="0"/>
                <a:sym typeface="Times New Roman" panose="02020603050405020304" pitchFamily="18" charset="0"/>
              </a:rPr>
              <a:t>etc</a:t>
            </a:r>
            <a:r>
              <a:rPr sz="2400" b="1" dirty="0">
                <a:solidFill>
                  <a:srgbClr val="333333"/>
                </a:solidFill>
                <a:latin typeface="Times New Roman" panose="02020603050405020304" pitchFamily="18" charset="0"/>
                <a:sym typeface="Times New Roman" panose="02020603050405020304" pitchFamily="18" charset="0"/>
              </a:rPr>
              <a:t>. </a:t>
            </a:r>
            <a:endPar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矩形 10"/>
          <p:cNvSpPr/>
          <p:nvPr/>
        </p:nvSpPr>
        <p:spPr>
          <a:xfrm>
            <a:off x="7497234" y="1536536"/>
            <a:ext cx="2476500" cy="246004"/>
          </a:xfrm>
          <a:prstGeom prst="rect">
            <a:avLst/>
          </a:prstGeom>
          <a:solidFill>
            <a:schemeClr val="bg1"/>
          </a:solidFill>
        </p:spPr>
        <p:txBody>
          <a:bodyPr wrap="square" lIns="0" tIns="0" rIns="0" bIns="0" anchor="ctr" anchorCtr="0">
            <a:noAutofit/>
          </a:bodyPr>
          <a:lstStyle/>
          <a:p>
            <a:pPr algn="ctr"/>
            <a:r>
              <a:rPr lang="en-US" altLang="zh-CN" sz="1100" dirty="0">
                <a:latin typeface="Times New Roman" panose="02020603050405020304" pitchFamily="18" charset="0"/>
                <a:sym typeface="Times New Roman" panose="02020603050405020304" pitchFamily="18" charset="0"/>
              </a:rPr>
              <a:t>Layout</a:t>
            </a:r>
            <a:r>
              <a:rPr sz="1100" baseline="0" dirty="0">
                <a:latin typeface="Times New Roman" panose="02020603050405020304" pitchFamily="18" charset="0"/>
                <a:sym typeface="Times New Roman" panose="02020603050405020304" pitchFamily="18" charset="0"/>
              </a:rPr>
              <a:t> Diagram of Wheat Dominant Area</a:t>
            </a:r>
            <a:r>
              <a:rPr lang="en-US" altLang="zh-CN" sz="1100" baseline="0" dirty="0">
                <a:latin typeface="Times New Roman" panose="02020603050405020304" pitchFamily="18" charset="0"/>
                <a:sym typeface="Times New Roman" panose="02020603050405020304" pitchFamily="18" charset="0"/>
              </a:rPr>
              <a:t>s</a:t>
            </a:r>
            <a:endParaRPr lang="zh-CN" altLang="en-US" sz="1100" dirty="0">
              <a:latin typeface="Times New Roman" panose="02020603050405020304" pitchFamily="18" charset="0"/>
              <a:sym typeface="Times New Roman" panose="02020603050405020304" pitchFamily="18" charset="0"/>
            </a:endParaRPr>
          </a:p>
        </p:txBody>
      </p:sp>
      <p:sp>
        <p:nvSpPr>
          <p:cNvPr id="12" name="矩形 11"/>
          <p:cNvSpPr/>
          <p:nvPr/>
        </p:nvSpPr>
        <p:spPr>
          <a:xfrm>
            <a:off x="7878234" y="5033269"/>
            <a:ext cx="2476500" cy="246004"/>
          </a:xfrm>
          <a:prstGeom prst="rect">
            <a:avLst/>
          </a:prstGeom>
          <a:solidFill>
            <a:schemeClr val="bg1"/>
          </a:solidFill>
        </p:spPr>
        <p:txBody>
          <a:bodyPr wrap="square" lIns="0" tIns="0" rIns="0" bIns="0" anchor="ctr" anchorCtr="0">
            <a:noAutofit/>
          </a:bodyPr>
          <a:lstStyle/>
          <a:p>
            <a:pPr algn="ctr"/>
            <a:r>
              <a:rPr sz="1100" baseline="0" dirty="0">
                <a:latin typeface="Times New Roman" panose="02020603050405020304" pitchFamily="18" charset="0"/>
                <a:sym typeface="Times New Roman" panose="02020603050405020304" pitchFamily="18" charset="0"/>
              </a:rPr>
              <a:t>Distribution Diagram of Wheat Dominant Producing Area</a:t>
            </a:r>
            <a:r>
              <a:rPr lang="en-US" altLang="zh-CN" sz="1100" baseline="0" dirty="0">
                <a:latin typeface="Times New Roman" panose="02020603050405020304" pitchFamily="18" charset="0"/>
                <a:sym typeface="Times New Roman" panose="02020603050405020304" pitchFamily="18" charset="0"/>
              </a:rPr>
              <a:t>s</a:t>
            </a:r>
            <a:endParaRPr lang="zh-CN" altLang="en-US" sz="1100" dirty="0">
              <a:latin typeface="Times New Roman" panose="02020603050405020304" pitchFamily="18" charset="0"/>
              <a:sym typeface="Times New Roman" panose="02020603050405020304" pitchFamily="18" charset="0"/>
            </a:endParaRPr>
          </a:p>
        </p:txBody>
      </p:sp>
      <p:sp>
        <p:nvSpPr>
          <p:cNvPr id="13" name="矩形 12"/>
          <p:cNvSpPr/>
          <p:nvPr/>
        </p:nvSpPr>
        <p:spPr>
          <a:xfrm>
            <a:off x="6024034" y="3445934"/>
            <a:ext cx="698499" cy="246004"/>
          </a:xfrm>
          <a:prstGeom prst="rect">
            <a:avLst/>
          </a:prstGeom>
          <a:solidFill>
            <a:schemeClr val="bg1"/>
          </a:solidFill>
        </p:spPr>
        <p:txBody>
          <a:bodyPr wrap="square" lIns="0" tIns="0" rIns="0" bIns="0" anchor="ctr" anchorCtr="0">
            <a:noAutofit/>
          </a:bodyPr>
          <a:lstStyle/>
          <a:p>
            <a:pPr algn="ctr"/>
            <a:r>
              <a:rPr sz="1100" baseline="0" dirty="0">
                <a:latin typeface="Times New Roman" panose="02020603050405020304" pitchFamily="18" charset="0"/>
                <a:sym typeface="Times New Roman" panose="02020603050405020304" pitchFamily="18" charset="0"/>
              </a:rPr>
              <a:t>Legend </a:t>
            </a:r>
            <a:endParaRPr lang="zh-CN" altLang="en-US" sz="1100" dirty="0">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459412" y="254000"/>
            <a:ext cx="6732587" cy="19126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438568" y="82550"/>
            <a:ext cx="5362575" cy="859348"/>
            <a:chOff x="551544" y="82976"/>
            <a:chExt cx="3540396" cy="857862"/>
          </a:xfrm>
        </p:grpSpPr>
        <p:sp>
          <p:nvSpPr>
            <p:cNvPr id="6227" name="文本框 3"/>
            <p:cNvSpPr txBox="1">
              <a:spLocks noChangeArrowheads="1"/>
            </p:cNvSpPr>
            <p:nvPr/>
          </p:nvSpPr>
          <p:spPr bwMode="auto">
            <a:xfrm>
              <a:off x="800100" y="111278"/>
              <a:ext cx="3291840"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 altLang="zh-CN" sz="2400" dirty="0">
                  <a:solidFill>
                    <a:srgbClr val="044875"/>
                  </a:solidFill>
                  <a:latin typeface="Times New Roman" panose="02020603050405020304" pitchFamily="18" charset="0"/>
                  <a:sym typeface="Times New Roman" panose="02020603050405020304" pitchFamily="18" charset="0"/>
                </a:rPr>
                <a:t>Government Service System for Fortified Flour</a:t>
              </a:r>
              <a:r>
                <a:rPr lang="en" altLang="zh-CN" sz="2400"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2.1</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7" name="文本框 86"/>
          <p:cNvSpPr txBox="1"/>
          <p:nvPr/>
        </p:nvSpPr>
        <p:spPr>
          <a:xfrm>
            <a:off x="609600" y="1361440"/>
            <a:ext cx="10483215" cy="2712859"/>
          </a:xfrm>
          <a:prstGeom prst="rect">
            <a:avLst/>
          </a:prstGeom>
          <a:noFill/>
        </p:spPr>
        <p:txBody>
          <a:bodyPr wrap="square" rtlCol="0">
            <a:spAutoFit/>
          </a:bodyPr>
          <a:lstStyle/>
          <a:p>
            <a:pPr algn="just">
              <a:lnSpc>
                <a:spcPct val="120000"/>
              </a:lnSpc>
            </a:pPr>
            <a:r>
              <a:rPr lang="zh-CN" altLang="en-US" sz="2400" dirty="0">
                <a:latin typeface="Times New Roman" panose="02020603050405020304" pitchFamily="18" charset="0"/>
                <a:sym typeface="Times New Roman" panose="02020603050405020304" pitchFamily="18" charset="0"/>
              </a:rPr>
              <a:t>    </a:t>
            </a:r>
            <a:r>
              <a:rPr sz="2400" dirty="0">
                <a:latin typeface="Times New Roman" panose="02020603050405020304" pitchFamily="18" charset="0"/>
                <a:sym typeface="Times New Roman" panose="02020603050405020304" pitchFamily="18" charset="0"/>
              </a:rPr>
              <a:t>At present, </a:t>
            </a:r>
            <a:r>
              <a:rPr lang="en-US" altLang="zh-CN" sz="2400" b="1" dirty="0">
                <a:latin typeface="Times New Roman" panose="02020603050405020304" pitchFamily="18" charset="0"/>
                <a:sym typeface="Times New Roman" panose="02020603050405020304" pitchFamily="18" charset="0"/>
              </a:rPr>
              <a:t>the</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annual</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flour</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demand</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in</a:t>
            </a:r>
            <a:r>
              <a:rPr lang="zh-CN" altLang="en-US" sz="2400" b="1" dirty="0">
                <a:latin typeface="Times New Roman" panose="02020603050405020304" pitchFamily="18" charset="0"/>
                <a:sym typeface="Times New Roman" panose="02020603050405020304" pitchFamily="18" charset="0"/>
              </a:rPr>
              <a:t> </a:t>
            </a:r>
            <a:r>
              <a:rPr sz="2400" b="1" dirty="0">
                <a:latin typeface="Times New Roman" panose="02020603050405020304" pitchFamily="18" charset="0"/>
                <a:sym typeface="Times New Roman" panose="02020603050405020304" pitchFamily="18" charset="0"/>
              </a:rPr>
              <a:t>China </a:t>
            </a:r>
            <a:r>
              <a:rPr lang="en-US" altLang="zh-CN" sz="2400" b="1" dirty="0">
                <a:latin typeface="Times New Roman" panose="02020603050405020304" pitchFamily="18" charset="0"/>
                <a:sym typeface="Times New Roman" panose="02020603050405020304" pitchFamily="18" charset="0"/>
              </a:rPr>
              <a:t>is</a:t>
            </a:r>
            <a:r>
              <a:rPr lang="zh-CN" altLang="en-US" sz="2400" b="1" dirty="0">
                <a:latin typeface="Times New Roman" panose="02020603050405020304" pitchFamily="18" charset="0"/>
                <a:sym typeface="Times New Roman" panose="02020603050405020304" pitchFamily="18" charset="0"/>
              </a:rPr>
              <a:t> </a:t>
            </a:r>
            <a:r>
              <a:rPr sz="2400" b="1" dirty="0">
                <a:latin typeface="Times New Roman" panose="02020603050405020304" pitchFamily="18" charset="0"/>
                <a:sym typeface="Times New Roman" panose="02020603050405020304" pitchFamily="18" charset="0"/>
              </a:rPr>
              <a:t>80-90 million tons</a:t>
            </a:r>
            <a:r>
              <a:rPr sz="2400" dirty="0">
                <a:latin typeface="Times New Roman" panose="02020603050405020304" pitchFamily="18" charset="0"/>
                <a:sym typeface="Times New Roman" panose="02020603050405020304" pitchFamily="18" charset="0"/>
              </a:rPr>
              <a:t>, of which </a:t>
            </a:r>
            <a:r>
              <a:rPr lang="en" altLang="zh-CN" sz="2400" dirty="0">
                <a:latin typeface="Times New Roman" panose="02020603050405020304" pitchFamily="18" charset="0"/>
                <a:sym typeface="Times New Roman" panose="02020603050405020304" pitchFamily="18" charset="0"/>
              </a:rPr>
              <a:t>50 million tons are</a:t>
            </a:r>
            <a:r>
              <a:rPr lang="zh-CN" altLang="en-US" sz="2400" dirty="0">
                <a:latin typeface="Times New Roman" panose="02020603050405020304" pitchFamily="18" charset="0"/>
                <a:sym typeface="Times New Roman" panose="02020603050405020304" pitchFamily="18" charset="0"/>
              </a:rPr>
              <a:t> </a:t>
            </a:r>
            <a:r>
              <a:rPr lang="en" altLang="zh-CN" sz="2400" dirty="0">
                <a:latin typeface="Times New Roman" panose="02020603050405020304" pitchFamily="18" charset="0"/>
                <a:sym typeface="Times New Roman" panose="02020603050405020304" pitchFamily="18" charset="0"/>
              </a:rPr>
              <a:t>produced and consumed by the rural households</a:t>
            </a:r>
            <a:r>
              <a:rPr lang="en-US" altLang="zh-CN" sz="2400" dirty="0">
                <a:latin typeface="Times New Roman" panose="02020603050405020304" pitchFamily="18" charset="0"/>
                <a:sym typeface="Times New Roman" panose="02020603050405020304" pitchFamily="18" charset="0"/>
              </a:rPr>
              <a:t>,</a:t>
            </a:r>
            <a:r>
              <a:rPr lang="zh-CN" altLang="en-US" sz="2400" dirty="0">
                <a:latin typeface="Times New Roman" panose="02020603050405020304" pitchFamily="18" charset="0"/>
                <a:sym typeface="Times New Roman" panose="02020603050405020304" pitchFamily="18" charset="0"/>
              </a:rPr>
              <a:t> </a:t>
            </a:r>
            <a:r>
              <a:rPr lang="en-US" altLang="zh-CN" sz="2400" dirty="0">
                <a:latin typeface="Times New Roman" panose="02020603050405020304" pitchFamily="18" charset="0"/>
                <a:sym typeface="Times New Roman" panose="02020603050405020304" pitchFamily="18" charset="0"/>
              </a:rPr>
              <a:t>and</a:t>
            </a:r>
            <a:r>
              <a:rPr lang="en" altLang="zh-CN" sz="2400" dirty="0">
                <a:latin typeface="Times New Roman" panose="02020603050405020304" pitchFamily="18" charset="0"/>
                <a:sym typeface="Times New Roman" panose="02020603050405020304" pitchFamily="18" charset="0"/>
              </a:rPr>
              <a:t> </a:t>
            </a:r>
            <a:r>
              <a:rPr sz="2400" dirty="0">
                <a:latin typeface="Times New Roman" panose="02020603050405020304" pitchFamily="18" charset="0"/>
                <a:sym typeface="Times New Roman" panose="02020603050405020304" pitchFamily="18" charset="0"/>
              </a:rPr>
              <a:t>only 30-40 million tons of flour </a:t>
            </a:r>
            <a:r>
              <a:rPr lang="en-US" altLang="zh-CN" sz="2400" dirty="0">
                <a:latin typeface="Times New Roman" panose="02020603050405020304" pitchFamily="18" charset="0"/>
                <a:sym typeface="Times New Roman" panose="02020603050405020304" pitchFamily="18" charset="0"/>
              </a:rPr>
              <a:t>flow</a:t>
            </a:r>
            <a:r>
              <a:rPr lang="zh-CN" altLang="en-US" sz="2400" dirty="0">
                <a:latin typeface="Times New Roman" panose="02020603050405020304" pitchFamily="18" charset="0"/>
                <a:sym typeface="Times New Roman" panose="02020603050405020304" pitchFamily="18" charset="0"/>
              </a:rPr>
              <a:t> </a:t>
            </a:r>
            <a:r>
              <a:rPr sz="2400" dirty="0">
                <a:latin typeface="Times New Roman" panose="02020603050405020304" pitchFamily="18" charset="0"/>
                <a:sym typeface="Times New Roman" panose="02020603050405020304" pitchFamily="18" charset="0"/>
              </a:rPr>
              <a:t>into the market.</a:t>
            </a:r>
            <a:r>
              <a:rPr dirty="0">
                <a:latin typeface="Times New Roman" panose="02020603050405020304" pitchFamily="18" charset="0"/>
                <a:sym typeface="Times New Roman" panose="02020603050405020304" pitchFamily="18" charset="0"/>
              </a:rPr>
              <a:t> </a:t>
            </a:r>
            <a:r>
              <a:rPr sz="2400" dirty="0">
                <a:solidFill>
                  <a:srgbClr val="333333"/>
                </a:solidFill>
                <a:latin typeface="Times New Roman" panose="02020603050405020304" pitchFamily="18" charset="0"/>
                <a:sym typeface="Times New Roman" panose="02020603050405020304" pitchFamily="18" charset="0"/>
              </a:rPr>
              <a:t>During 1997-2006, the sales volume of flour was 107.4 million tons every year, of which about 9 million tons </a:t>
            </a:r>
            <a:r>
              <a:rPr lang="en-US" altLang="zh-CN" sz="2400" dirty="0">
                <a:solidFill>
                  <a:srgbClr val="333333"/>
                </a:solidFill>
                <a:latin typeface="Times New Roman" panose="02020603050405020304" pitchFamily="18" charset="0"/>
                <a:sym typeface="Times New Roman" panose="02020603050405020304" pitchFamily="18" charset="0"/>
              </a:rPr>
              <a:t>were</a:t>
            </a:r>
            <a:r>
              <a:rPr sz="2400" dirty="0">
                <a:solidFill>
                  <a:srgbClr val="333333"/>
                </a:solidFill>
                <a:latin typeface="Times New Roman" panose="02020603050405020304" pitchFamily="18" charset="0"/>
                <a:sym typeface="Times New Roman" panose="02020603050405020304" pitchFamily="18" charset="0"/>
              </a:rPr>
              <a:t> used as wheat seeds and </a:t>
            </a:r>
            <a:r>
              <a:rPr lang="en-US" altLang="zh-CN" sz="2400" dirty="0">
                <a:solidFill>
                  <a:srgbClr val="333333"/>
                </a:solidFill>
                <a:latin typeface="Times New Roman" panose="02020603050405020304" pitchFamily="18" charset="0"/>
                <a:sym typeface="Times New Roman" panose="02020603050405020304" pitchFamily="18" charset="0"/>
              </a:rPr>
              <a:t>considered</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as</a:t>
            </a:r>
            <a:r>
              <a:rPr lang="zh-CN" altLang="en-US" sz="2400" dirty="0">
                <a:solidFill>
                  <a:srgbClr val="333333"/>
                </a:solidFill>
                <a:latin typeface="Times New Roman" panose="02020603050405020304" pitchFamily="18" charset="0"/>
                <a:sym typeface="Times New Roman" panose="02020603050405020304" pitchFamily="18" charset="0"/>
              </a:rPr>
              <a:t> </a:t>
            </a:r>
            <a:r>
              <a:rPr sz="2400" dirty="0">
                <a:solidFill>
                  <a:srgbClr val="333333"/>
                </a:solidFill>
                <a:latin typeface="Times New Roman" panose="02020603050405020304" pitchFamily="18" charset="0"/>
                <a:sym typeface="Times New Roman" panose="02020603050405020304" pitchFamily="18" charset="0"/>
              </a:rPr>
              <a:t>loss (about 2 million tons). Therefore, the domestic sales volume of flour was 97.4 million tons actually. </a:t>
            </a:r>
            <a:endPar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459412" y="254000"/>
            <a:ext cx="6732587" cy="19126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438568" y="82550"/>
            <a:ext cx="5362575" cy="859348"/>
            <a:chOff x="551544" y="82976"/>
            <a:chExt cx="3540396" cy="857862"/>
          </a:xfrm>
        </p:grpSpPr>
        <p:sp>
          <p:nvSpPr>
            <p:cNvPr id="6227" name="文本框 3"/>
            <p:cNvSpPr txBox="1">
              <a:spLocks noChangeArrowheads="1"/>
            </p:cNvSpPr>
            <p:nvPr/>
          </p:nvSpPr>
          <p:spPr bwMode="auto">
            <a:xfrm>
              <a:off x="800100" y="111278"/>
              <a:ext cx="3291840"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 altLang="zh-CN" sz="2400" dirty="0">
                  <a:solidFill>
                    <a:srgbClr val="044875"/>
                  </a:solidFill>
                  <a:latin typeface="Times New Roman" panose="02020603050405020304" pitchFamily="18" charset="0"/>
                  <a:sym typeface="Times New Roman" panose="02020603050405020304" pitchFamily="18" charset="0"/>
                </a:rPr>
                <a:t>Government Service System for Fortified Flour</a:t>
              </a:r>
              <a:r>
                <a:rPr lang="en" altLang="zh-CN" sz="2400"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2.1</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7" name="文本框 86"/>
          <p:cNvSpPr txBox="1"/>
          <p:nvPr/>
        </p:nvSpPr>
        <p:spPr>
          <a:xfrm>
            <a:off x="815051" y="1406385"/>
            <a:ext cx="5608320" cy="4524315"/>
          </a:xfrm>
          <a:prstGeom prst="rect">
            <a:avLst/>
          </a:prstGeom>
          <a:noFill/>
        </p:spPr>
        <p:txBody>
          <a:bodyPr wrap="square" rtlCol="0">
            <a:spAutoFit/>
          </a:bodyPr>
          <a:lstStyle/>
          <a:p>
            <a:pPr algn="just"/>
            <a:r>
              <a:rPr lang="zh-CN" altLang="en-US" sz="2400" dirty="0">
                <a:solidFill>
                  <a:srgbClr val="333333"/>
                </a:solidFill>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Food fortification is the public health policy supported by </a:t>
            </a:r>
            <a:r>
              <a:rPr lang="en-US" altLang="zh-CN" sz="2000" dirty="0">
                <a:solidFill>
                  <a:srgbClr val="333333"/>
                </a:solidFill>
                <a:latin typeface="Times New Roman" panose="02020603050405020304" pitchFamily="18" charset="0"/>
                <a:sym typeface="Times New Roman" panose="02020603050405020304" pitchFamily="18" charset="0"/>
              </a:rPr>
              <a:t>the</a:t>
            </a:r>
            <a:r>
              <a:rPr lang="zh-CN" altLang="en-US" sz="2000" dirty="0">
                <a:solidFill>
                  <a:srgbClr val="333333"/>
                </a:solidFill>
                <a:latin typeface="Times New Roman" panose="02020603050405020304" pitchFamily="18" charset="0"/>
                <a:sym typeface="Times New Roman" panose="02020603050405020304" pitchFamily="18" charset="0"/>
              </a:rPr>
              <a:t> </a:t>
            </a:r>
            <a:r>
              <a:rPr sz="2000" dirty="0">
                <a:solidFill>
                  <a:srgbClr val="333333"/>
                </a:solidFill>
                <a:latin typeface="Times New Roman" panose="02020603050405020304" pitchFamily="18" charset="0"/>
                <a:sym typeface="Times New Roman" panose="02020603050405020304" pitchFamily="18" charset="0"/>
              </a:rPr>
              <a:t>Chinese Government.</a:t>
            </a:r>
            <a:r>
              <a:rPr sz="2000" dirty="0">
                <a:latin typeface="Times New Roman" panose="02020603050405020304" pitchFamily="18" charset="0"/>
                <a:sym typeface="Times New Roman" panose="02020603050405020304" pitchFamily="18" charset="0"/>
              </a:rPr>
              <a:t> </a:t>
            </a:r>
            <a:r>
              <a:rPr sz="2000" baseline="0" dirty="0">
                <a:solidFill>
                  <a:srgbClr val="333333"/>
                </a:solidFill>
                <a:latin typeface="Times New Roman" panose="02020603050405020304" pitchFamily="18" charset="0"/>
                <a:sym typeface="Times New Roman" panose="02020603050405020304" pitchFamily="18" charset="0"/>
              </a:rPr>
              <a:t>The National Health and Family Planning Commission and State Administration of Grain organized the flour fortification pro</a:t>
            </a:r>
            <a:r>
              <a:rPr lang="en-US" altLang="zh-CN" sz="2000" baseline="0" dirty="0">
                <a:solidFill>
                  <a:srgbClr val="333333"/>
                </a:solidFill>
                <a:latin typeface="Times New Roman" panose="02020603050405020304" pitchFamily="18" charset="0"/>
                <a:sym typeface="Times New Roman" panose="02020603050405020304" pitchFamily="18" charset="0"/>
              </a:rPr>
              <a:t>jects</a:t>
            </a:r>
            <a:r>
              <a:rPr sz="2000" baseline="0" dirty="0">
                <a:solidFill>
                  <a:srgbClr val="333333"/>
                </a:solidFill>
                <a:latin typeface="Times New Roman" panose="02020603050405020304" pitchFamily="18" charset="0"/>
                <a:sym typeface="Times New Roman" panose="02020603050405020304" pitchFamily="18" charset="0"/>
              </a:rPr>
              <a:t> </a:t>
            </a:r>
            <a:r>
              <a:rPr lang="en-US" altLang="zh-CN" sz="2000" baseline="0" dirty="0">
                <a:solidFill>
                  <a:srgbClr val="333333"/>
                </a:solidFill>
                <a:latin typeface="Times New Roman" panose="02020603050405020304" pitchFamily="18" charset="0"/>
                <a:sym typeface="Times New Roman" panose="02020603050405020304" pitchFamily="18" charset="0"/>
              </a:rPr>
              <a:t>to</a:t>
            </a:r>
            <a:r>
              <a:rPr sz="2000" baseline="0" dirty="0">
                <a:solidFill>
                  <a:srgbClr val="333333"/>
                </a:solidFill>
                <a:latin typeface="Times New Roman" panose="02020603050405020304" pitchFamily="18" charset="0"/>
                <a:sym typeface="Times New Roman" panose="02020603050405020304" pitchFamily="18" charset="0"/>
              </a:rPr>
              <a:t> control and prevent micronutrient deficiency </a:t>
            </a:r>
            <a:r>
              <a:rPr lang="en-US" altLang="zh-CN" sz="2000" baseline="0" dirty="0">
                <a:solidFill>
                  <a:srgbClr val="333333"/>
                </a:solidFill>
                <a:latin typeface="Times New Roman" panose="02020603050405020304" pitchFamily="18" charset="0"/>
                <a:sym typeface="Times New Roman" panose="02020603050405020304" pitchFamily="18" charset="0"/>
              </a:rPr>
              <a:t>and</a:t>
            </a:r>
            <a:r>
              <a:rPr lang="zh-CN" altLang="en-US" sz="2000" baseline="0" dirty="0">
                <a:solidFill>
                  <a:srgbClr val="333333"/>
                </a:solidFill>
                <a:latin typeface="Times New Roman" panose="02020603050405020304" pitchFamily="18" charset="0"/>
                <a:sym typeface="Times New Roman" panose="02020603050405020304" pitchFamily="18" charset="0"/>
              </a:rPr>
              <a:t> </a:t>
            </a:r>
            <a:r>
              <a:rPr lang="en-US" altLang="zh-CN" sz="2000" baseline="0" dirty="0">
                <a:solidFill>
                  <a:srgbClr val="333333"/>
                </a:solidFill>
                <a:latin typeface="Times New Roman" panose="02020603050405020304" pitchFamily="18" charset="0"/>
                <a:sym typeface="Times New Roman" panose="02020603050405020304" pitchFamily="18" charset="0"/>
              </a:rPr>
              <a:t>malnutrition</a:t>
            </a:r>
            <a:r>
              <a:rPr lang="zh-CN" altLang="en-US" sz="2000" baseline="0" dirty="0">
                <a:solidFill>
                  <a:srgbClr val="333333"/>
                </a:solidFill>
                <a:latin typeface="Times New Roman" panose="02020603050405020304" pitchFamily="18" charset="0"/>
                <a:sym typeface="Times New Roman" panose="02020603050405020304" pitchFamily="18" charset="0"/>
              </a:rPr>
              <a:t> </a:t>
            </a:r>
            <a:r>
              <a:rPr sz="2000" baseline="0" dirty="0">
                <a:solidFill>
                  <a:srgbClr val="333333"/>
                </a:solidFill>
                <a:latin typeface="Times New Roman" panose="02020603050405020304" pitchFamily="18" charset="0"/>
                <a:sym typeface="Times New Roman" panose="02020603050405020304" pitchFamily="18" charset="0"/>
              </a:rPr>
              <a:t>in poverty area</a:t>
            </a:r>
            <a:r>
              <a:rPr lang="en-US" altLang="zh-CN" sz="2000" baseline="0" dirty="0">
                <a:solidFill>
                  <a:srgbClr val="333333"/>
                </a:solidFill>
                <a:latin typeface="Times New Roman" panose="02020603050405020304" pitchFamily="18" charset="0"/>
                <a:sym typeface="Times New Roman" panose="02020603050405020304" pitchFamily="18" charset="0"/>
              </a:rPr>
              <a:t>s</a:t>
            </a:r>
            <a:r>
              <a:rPr sz="2000" baseline="0" dirty="0">
                <a:solidFill>
                  <a:srgbClr val="333333"/>
                </a:solidFill>
                <a:latin typeface="Times New Roman" panose="02020603050405020304" pitchFamily="18" charset="0"/>
                <a:sym typeface="Times New Roman" panose="02020603050405020304" pitchFamily="18" charset="0"/>
              </a:rPr>
              <a:t>.</a:t>
            </a:r>
            <a:r>
              <a:rPr sz="2000" dirty="0">
                <a:latin typeface="Times New Roman" panose="02020603050405020304" pitchFamily="18" charset="0"/>
                <a:sym typeface="Times New Roman" panose="02020603050405020304" pitchFamily="18" charset="0"/>
              </a:rPr>
              <a:t> </a:t>
            </a:r>
          </a:p>
          <a:p>
            <a:pPr algn="just"/>
            <a:endParaRPr lang="en-US" sz="2000" b="1" baseline="0" dirty="0">
              <a:solidFill>
                <a:srgbClr val="333333"/>
              </a:solidFill>
              <a:latin typeface="Times New Roman" panose="02020603050405020304" pitchFamily="18" charset="0"/>
              <a:sym typeface="Times New Roman" panose="02020603050405020304" pitchFamily="18" charset="0"/>
            </a:endParaRPr>
          </a:p>
          <a:p>
            <a:pPr algn="just"/>
            <a:r>
              <a:rPr lang="en-US" altLang="zh-CN" sz="2000" b="1" dirty="0">
                <a:solidFill>
                  <a:srgbClr val="333333"/>
                </a:solidFill>
                <a:latin typeface="Times New Roman" panose="02020603050405020304" pitchFamily="18" charset="0"/>
                <a:sym typeface="Times New Roman" panose="02020603050405020304" pitchFamily="18" charset="0"/>
              </a:rPr>
              <a:t>The</a:t>
            </a:r>
            <a:r>
              <a:rPr lang="zh-CN" altLang="en-US" sz="2000" b="1" dirty="0">
                <a:solidFill>
                  <a:srgbClr val="333333"/>
                </a:solidFill>
                <a:latin typeface="Times New Roman" panose="02020603050405020304" pitchFamily="18" charset="0"/>
                <a:sym typeface="Times New Roman" panose="02020603050405020304" pitchFamily="18" charset="0"/>
              </a:rPr>
              <a:t> </a:t>
            </a:r>
            <a:r>
              <a:rPr sz="2000" b="1" baseline="0" dirty="0">
                <a:solidFill>
                  <a:srgbClr val="333333"/>
                </a:solidFill>
                <a:latin typeface="Times New Roman" panose="02020603050405020304" pitchFamily="18" charset="0"/>
                <a:sym typeface="Times New Roman" panose="02020603050405020304" pitchFamily="18" charset="0"/>
              </a:rPr>
              <a:t>Government of Shanxi Province supports flour fortification.</a:t>
            </a:r>
            <a:r>
              <a:rPr sz="2000" dirty="0">
                <a:latin typeface="Times New Roman" panose="02020603050405020304" pitchFamily="18" charset="0"/>
                <a:sym typeface="Times New Roman" panose="02020603050405020304" pitchFamily="18" charset="0"/>
              </a:rPr>
              <a:t> </a:t>
            </a:r>
          </a:p>
          <a:p>
            <a:endParaRPr lang="zh-CN" altLang="zh-CN" sz="2400" b="1"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algn="just"/>
            <a:r>
              <a:rPr sz="2000" b="1" baseline="0" dirty="0">
                <a:solidFill>
                  <a:srgbClr val="333333"/>
                </a:solidFill>
                <a:latin typeface="Times New Roman" panose="02020603050405020304" pitchFamily="18" charset="0"/>
                <a:sym typeface="Times New Roman" panose="02020603050405020304" pitchFamily="18" charset="0"/>
              </a:rPr>
              <a:t>Lanzhou Municipal Government of Gansu Province encourages the promotion of nutritionally fortified </a:t>
            </a:r>
            <a:r>
              <a:rPr lang="en-US" altLang="zh-CN" sz="2000" b="1" dirty="0">
                <a:solidFill>
                  <a:srgbClr val="333333"/>
                </a:solidFill>
                <a:latin typeface="Times New Roman" panose="02020603050405020304" pitchFamily="18" charset="0"/>
                <a:sym typeface="Times New Roman" panose="02020603050405020304" pitchFamily="18" charset="0"/>
              </a:rPr>
              <a:t>food</a:t>
            </a:r>
            <a:r>
              <a:rPr sz="2000" b="1" baseline="0" dirty="0">
                <a:solidFill>
                  <a:srgbClr val="333333"/>
                </a:solidFill>
                <a:latin typeface="Times New Roman" panose="02020603050405020304" pitchFamily="18" charset="0"/>
                <a:sym typeface="Times New Roman" panose="02020603050405020304" pitchFamily="18" charset="0"/>
              </a:rPr>
              <a:t> products.</a:t>
            </a:r>
            <a:r>
              <a:rPr sz="2000" dirty="0">
                <a:latin typeface="Times New Roman" panose="02020603050405020304" pitchFamily="18" charset="0"/>
                <a:sym typeface="Times New Roman" panose="02020603050405020304" pitchFamily="18" charset="0"/>
              </a:rPr>
              <a:t> </a:t>
            </a:r>
            <a:endParaRPr lang="zh-CN" altLang="en-US" sz="2000" b="1" dirty="0">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5" name="图片 4" descr="图片包含 游戏机&#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832" y="1826792"/>
            <a:ext cx="3925117" cy="3413145"/>
          </a:xfrm>
          <a:prstGeom prst="rect">
            <a:avLst/>
          </a:prstGeom>
        </p:spPr>
      </p:pic>
      <p:sp>
        <p:nvSpPr>
          <p:cNvPr id="11" name="矩形 10"/>
          <p:cNvSpPr/>
          <p:nvPr/>
        </p:nvSpPr>
        <p:spPr>
          <a:xfrm rot="20839669">
            <a:off x="8969241" y="3473744"/>
            <a:ext cx="1566902" cy="608785"/>
          </a:xfrm>
          <a:prstGeom prst="rect">
            <a:avLst/>
          </a:prstGeom>
          <a:solidFill>
            <a:srgbClr val="B4B4B4"/>
          </a:solidFill>
        </p:spPr>
        <p:txBody>
          <a:bodyPr wrap="square" lIns="0" tIns="0" rIns="0" bIns="0" anchor="ctr" anchorCtr="0">
            <a:noAutofit/>
          </a:bodyPr>
          <a:lstStyle/>
          <a:p>
            <a:pPr algn="ctr"/>
            <a:r>
              <a:rPr sz="1600" b="1" baseline="0" dirty="0">
                <a:latin typeface="Times New Roman" panose="02020603050405020304" pitchFamily="18" charset="0"/>
                <a:sym typeface="Times New Roman" panose="02020603050405020304" pitchFamily="18" charset="0"/>
              </a:rPr>
              <a:t>Folic acid </a:t>
            </a:r>
            <a:endParaRPr lang="zh-CN" altLang="en-US" sz="1600" b="1" dirty="0">
              <a:latin typeface="Times New Roman" panose="02020603050405020304" pitchFamily="18" charset="0"/>
              <a:sym typeface="Times New Roman" panose="02020603050405020304" pitchFamily="18" charset="0"/>
            </a:endParaRPr>
          </a:p>
        </p:txBody>
      </p:sp>
      <p:sp>
        <p:nvSpPr>
          <p:cNvPr id="12" name="矩形 11"/>
          <p:cNvSpPr/>
          <p:nvPr/>
        </p:nvSpPr>
        <p:spPr>
          <a:xfrm>
            <a:off x="7451832" y="2193334"/>
            <a:ext cx="1241318" cy="835616"/>
          </a:xfrm>
          <a:prstGeom prst="rect">
            <a:avLst/>
          </a:prstGeom>
          <a:solidFill>
            <a:schemeClr val="bg1"/>
          </a:solidFill>
        </p:spPr>
        <p:txBody>
          <a:bodyPr wrap="square" lIns="0" tIns="0" rIns="0" bIns="0" anchor="ctr" anchorCtr="0">
            <a:noAutofit/>
          </a:bodyPr>
          <a:lstStyle/>
          <a:p>
            <a:pPr algn="just"/>
            <a:r>
              <a:rPr sz="800" dirty="0">
                <a:latin typeface="Times New Roman" panose="02020603050405020304" pitchFamily="18" charset="0"/>
                <a:sym typeface="Times New Roman" panose="02020603050405020304" pitchFamily="18" charset="0"/>
              </a:rPr>
              <a:t>The optimal </a:t>
            </a:r>
            <a:r>
              <a:rPr lang="en-US" altLang="zh-CN" sz="800" dirty="0">
                <a:latin typeface="Times New Roman" panose="02020603050405020304" pitchFamily="18" charset="0"/>
                <a:sym typeface="Times New Roman" panose="02020603050405020304" pitchFamily="18" charset="0"/>
              </a:rPr>
              <a:t>period</a:t>
            </a:r>
            <a:r>
              <a:rPr lang="zh-CN" altLang="en-US" sz="800" dirty="0">
                <a:latin typeface="Times New Roman" panose="02020603050405020304" pitchFamily="18" charset="0"/>
                <a:sym typeface="Times New Roman" panose="02020603050405020304" pitchFamily="18" charset="0"/>
              </a:rPr>
              <a:t> </a:t>
            </a:r>
            <a:r>
              <a:rPr lang="en-US" altLang="zh-CN" sz="800" dirty="0">
                <a:latin typeface="Times New Roman" panose="02020603050405020304" pitchFamily="18" charset="0"/>
                <a:sym typeface="Times New Roman" panose="02020603050405020304" pitchFamily="18" charset="0"/>
              </a:rPr>
              <a:t>to</a:t>
            </a:r>
            <a:r>
              <a:rPr lang="zh-CN" altLang="en-US" sz="800" dirty="0">
                <a:latin typeface="Times New Roman" panose="02020603050405020304" pitchFamily="18" charset="0"/>
                <a:sym typeface="Times New Roman" panose="02020603050405020304" pitchFamily="18" charset="0"/>
              </a:rPr>
              <a:t> </a:t>
            </a:r>
            <a:r>
              <a:rPr lang="en-US" altLang="zh-CN" sz="800" dirty="0">
                <a:latin typeface="Times New Roman" panose="02020603050405020304" pitchFamily="18" charset="0"/>
                <a:sym typeface="Times New Roman" panose="02020603050405020304" pitchFamily="18" charset="0"/>
              </a:rPr>
              <a:t>take</a:t>
            </a:r>
            <a:r>
              <a:rPr lang="zh-CN" altLang="en-US" sz="800" dirty="0">
                <a:latin typeface="Times New Roman" panose="02020603050405020304" pitchFamily="18" charset="0"/>
                <a:sym typeface="Times New Roman" panose="02020603050405020304" pitchFamily="18" charset="0"/>
              </a:rPr>
              <a:t> </a:t>
            </a:r>
            <a:r>
              <a:rPr lang="en-US" altLang="zh-CN" sz="800" dirty="0">
                <a:latin typeface="Times New Roman" panose="02020603050405020304" pitchFamily="18" charset="0"/>
                <a:sym typeface="Times New Roman" panose="02020603050405020304" pitchFamily="18" charset="0"/>
              </a:rPr>
              <a:t>folic</a:t>
            </a:r>
            <a:r>
              <a:rPr lang="zh-CN" altLang="en-US" sz="800" dirty="0">
                <a:latin typeface="Times New Roman" panose="02020603050405020304" pitchFamily="18" charset="0"/>
                <a:sym typeface="Times New Roman" panose="02020603050405020304" pitchFamily="18" charset="0"/>
              </a:rPr>
              <a:t> </a:t>
            </a:r>
            <a:r>
              <a:rPr lang="en-US" altLang="zh-CN" sz="800" dirty="0">
                <a:latin typeface="Times New Roman" panose="02020603050405020304" pitchFamily="18" charset="0"/>
                <a:sym typeface="Times New Roman" panose="02020603050405020304" pitchFamily="18" charset="0"/>
              </a:rPr>
              <a:t>acid</a:t>
            </a:r>
            <a:r>
              <a:rPr sz="800" dirty="0">
                <a:latin typeface="Times New Roman" panose="02020603050405020304" pitchFamily="18" charset="0"/>
                <a:sym typeface="Times New Roman" panose="02020603050405020304" pitchFamily="18" charset="0"/>
              </a:rPr>
              <a:t> is the first three months prior to pregnancy and the first three months after </a:t>
            </a:r>
            <a:r>
              <a:rPr lang="en-US" altLang="zh-CN" sz="800" dirty="0">
                <a:latin typeface="Times New Roman" panose="02020603050405020304" pitchFamily="18" charset="0"/>
                <a:sym typeface="Times New Roman" panose="02020603050405020304" pitchFamily="18" charset="0"/>
              </a:rPr>
              <a:t>conceiving</a:t>
            </a:r>
            <a:r>
              <a:rPr lang="zh-CN" altLang="en-US" sz="800" dirty="0">
                <a:latin typeface="Times New Roman" panose="02020603050405020304" pitchFamily="18" charset="0"/>
                <a:sym typeface="Times New Roman" panose="02020603050405020304" pitchFamily="18" charset="0"/>
              </a:rPr>
              <a:t> </a:t>
            </a:r>
            <a:r>
              <a:rPr lang="en-US" altLang="zh-CN" sz="800" dirty="0">
                <a:latin typeface="Times New Roman" panose="02020603050405020304" pitchFamily="18" charset="0"/>
                <a:sym typeface="Times New Roman" panose="02020603050405020304" pitchFamily="18" charset="0"/>
              </a:rPr>
              <a:t>a</a:t>
            </a:r>
            <a:r>
              <a:rPr lang="zh-CN" altLang="en-US" sz="800" dirty="0">
                <a:latin typeface="Times New Roman" panose="02020603050405020304" pitchFamily="18" charset="0"/>
                <a:sym typeface="Times New Roman" panose="02020603050405020304" pitchFamily="18" charset="0"/>
              </a:rPr>
              <a:t> </a:t>
            </a:r>
            <a:r>
              <a:rPr lang="en-US" altLang="zh-CN" sz="800" dirty="0">
                <a:latin typeface="Times New Roman" panose="02020603050405020304" pitchFamily="18" charset="0"/>
                <a:sym typeface="Times New Roman" panose="02020603050405020304" pitchFamily="18" charset="0"/>
              </a:rPr>
              <a:t>child</a:t>
            </a:r>
            <a:r>
              <a:rPr sz="800" dirty="0">
                <a:latin typeface="Times New Roman" panose="02020603050405020304" pitchFamily="18" charset="0"/>
                <a:sym typeface="Times New Roman" panose="02020603050405020304" pitchFamily="18" charset="0"/>
              </a:rPr>
              <a:t>. </a:t>
            </a:r>
            <a:endParaRPr lang="zh-CN" altLang="en-US" sz="800" dirty="0">
              <a:latin typeface="Times New Roman" panose="02020603050405020304" pitchFamily="18" charset="0"/>
              <a:sym typeface="Times New Roman" panose="02020603050405020304" pitchFamily="18" charset="0"/>
            </a:endParaRPr>
          </a:p>
        </p:txBody>
      </p:sp>
      <p:sp>
        <p:nvSpPr>
          <p:cNvPr id="13" name="矩形 12"/>
          <p:cNvSpPr/>
          <p:nvPr/>
        </p:nvSpPr>
        <p:spPr>
          <a:xfrm rot="20534279">
            <a:off x="8954256" y="2610083"/>
            <a:ext cx="1738187" cy="486030"/>
          </a:xfrm>
          <a:prstGeom prst="rect">
            <a:avLst/>
          </a:prstGeom>
          <a:solidFill>
            <a:srgbClr val="ECECEC"/>
          </a:solidFill>
        </p:spPr>
        <p:txBody>
          <a:bodyPr wrap="square" lIns="0" tIns="0" rIns="0" bIns="0" anchor="ctr" anchorCtr="0">
            <a:noAutofit/>
          </a:bodyPr>
          <a:lstStyle/>
          <a:p>
            <a:pPr algn="just"/>
            <a:r>
              <a:rPr sz="800" baseline="0" dirty="0">
                <a:latin typeface="Times New Roman" panose="02020603050405020304" pitchFamily="18" charset="0"/>
                <a:sym typeface="Times New Roman" panose="02020603050405020304" pitchFamily="18" charset="0"/>
              </a:rPr>
              <a:t>The human body cannot make folic acid</a:t>
            </a:r>
            <a:r>
              <a:rPr lang="en-US" altLang="zh-CN" sz="800" dirty="0">
                <a:latin typeface="Times New Roman" panose="02020603050405020304" pitchFamily="18" charset="0"/>
                <a:sym typeface="Times New Roman" panose="02020603050405020304" pitchFamily="18" charset="0"/>
              </a:rPr>
              <a:t>.</a:t>
            </a:r>
            <a:r>
              <a:rPr lang="zh-CN" altLang="en-US" sz="800" dirty="0">
                <a:latin typeface="Times New Roman" panose="02020603050405020304" pitchFamily="18" charset="0"/>
                <a:sym typeface="Times New Roman" panose="02020603050405020304" pitchFamily="18" charset="0"/>
              </a:rPr>
              <a:t> </a:t>
            </a:r>
            <a:r>
              <a:rPr lang="en-US" altLang="zh-CN" sz="800" dirty="0">
                <a:latin typeface="Times New Roman" panose="02020603050405020304" pitchFamily="18" charset="0"/>
                <a:sym typeface="Times New Roman" panose="02020603050405020304" pitchFamily="18" charset="0"/>
              </a:rPr>
              <a:t>It</a:t>
            </a:r>
            <a:r>
              <a:rPr lang="zh-CN" altLang="en-US" sz="800" dirty="0">
                <a:latin typeface="Times New Roman" panose="02020603050405020304" pitchFamily="18" charset="0"/>
                <a:sym typeface="Times New Roman" panose="02020603050405020304" pitchFamily="18" charset="0"/>
              </a:rPr>
              <a:t> </a:t>
            </a:r>
            <a:r>
              <a:rPr lang="en-US" altLang="zh-CN" sz="800" dirty="0">
                <a:latin typeface="Times New Roman" panose="02020603050405020304" pitchFamily="18" charset="0"/>
                <a:sym typeface="Times New Roman" panose="02020603050405020304" pitchFamily="18" charset="0"/>
              </a:rPr>
              <a:t>is</a:t>
            </a:r>
            <a:r>
              <a:rPr lang="zh-CN" altLang="en-US" sz="800" dirty="0">
                <a:latin typeface="Times New Roman" panose="02020603050405020304" pitchFamily="18" charset="0"/>
                <a:sym typeface="Times New Roman" panose="02020603050405020304" pitchFamily="18" charset="0"/>
              </a:rPr>
              <a:t> </a:t>
            </a:r>
            <a:r>
              <a:rPr sz="800" baseline="0" dirty="0">
                <a:latin typeface="Times New Roman" panose="02020603050405020304" pitchFamily="18" charset="0"/>
                <a:sym typeface="Times New Roman" panose="02020603050405020304" pitchFamily="18" charset="0"/>
              </a:rPr>
              <a:t>primarily </a:t>
            </a:r>
            <a:r>
              <a:rPr lang="en-US" altLang="zh-CN" sz="800" dirty="0">
                <a:latin typeface="Times New Roman" panose="02020603050405020304" pitchFamily="18" charset="0"/>
                <a:sym typeface="Times New Roman" panose="02020603050405020304" pitchFamily="18" charset="0"/>
              </a:rPr>
              <a:t>t</a:t>
            </a:r>
            <a:r>
              <a:rPr sz="800" baseline="0" dirty="0">
                <a:latin typeface="Times New Roman" panose="02020603050405020304" pitchFamily="18" charset="0"/>
                <a:sym typeface="Times New Roman" panose="02020603050405020304" pitchFamily="18" charset="0"/>
              </a:rPr>
              <a:t>ake</a:t>
            </a:r>
            <a:r>
              <a:rPr lang="en-US" altLang="zh-CN" sz="800" baseline="0" dirty="0">
                <a:latin typeface="Times New Roman" panose="02020603050405020304" pitchFamily="18" charset="0"/>
                <a:sym typeface="Times New Roman" panose="02020603050405020304" pitchFamily="18" charset="0"/>
              </a:rPr>
              <a:t>n</a:t>
            </a:r>
            <a:r>
              <a:rPr sz="800" baseline="0" dirty="0">
                <a:latin typeface="Times New Roman" panose="02020603050405020304" pitchFamily="18" charset="0"/>
                <a:sym typeface="Times New Roman" panose="02020603050405020304" pitchFamily="18" charset="0"/>
              </a:rPr>
              <a:t> from the folic acid fortified food and vitamins that contain folic acid.</a:t>
            </a:r>
            <a:r>
              <a:rPr sz="800" dirty="0">
                <a:latin typeface="Times New Roman" panose="02020603050405020304" pitchFamily="18" charset="0"/>
                <a:sym typeface="Times New Roman" panose="02020603050405020304" pitchFamily="18" charset="0"/>
              </a:rPr>
              <a:t> </a:t>
            </a:r>
            <a:endParaRPr lang="zh-CN" altLang="en-US" sz="800" dirty="0">
              <a:latin typeface="Times New Roman" panose="02020603050405020304" pitchFamily="18" charset="0"/>
              <a:sym typeface="Times New Roman" panose="02020603050405020304" pitchFamily="18" charset="0"/>
            </a:endParaRPr>
          </a:p>
        </p:txBody>
      </p:sp>
      <p:sp>
        <p:nvSpPr>
          <p:cNvPr id="14" name="矩形 13"/>
          <p:cNvSpPr/>
          <p:nvPr/>
        </p:nvSpPr>
        <p:spPr>
          <a:xfrm rot="20885734">
            <a:off x="9004995" y="4182562"/>
            <a:ext cx="1075303" cy="192068"/>
          </a:xfrm>
          <a:prstGeom prst="rect">
            <a:avLst/>
          </a:prstGeom>
          <a:solidFill>
            <a:srgbClr val="B3B3B3"/>
          </a:solidFill>
        </p:spPr>
        <p:txBody>
          <a:bodyPr wrap="square" lIns="0" tIns="0" rIns="0" bIns="0" anchor="ctr" anchorCtr="0">
            <a:noAutofit/>
          </a:bodyPr>
          <a:lstStyle/>
          <a:p>
            <a:pPr algn="just"/>
            <a:r>
              <a:rPr sz="800" i="1" baseline="0" dirty="0">
                <a:latin typeface="Times New Roman" panose="02020603050405020304" pitchFamily="18" charset="0"/>
                <a:sym typeface="Times New Roman" panose="02020603050405020304" pitchFamily="18" charset="0"/>
              </a:rPr>
              <a:t>Water-soluble vitamin B</a:t>
            </a:r>
            <a:r>
              <a:rPr sz="800" dirty="0">
                <a:latin typeface="Times New Roman" panose="02020603050405020304" pitchFamily="18" charset="0"/>
                <a:sym typeface="Times New Roman" panose="02020603050405020304" pitchFamily="18" charset="0"/>
              </a:rPr>
              <a:t> </a:t>
            </a:r>
            <a:endParaRPr lang="zh-CN" altLang="en-US" sz="800" i="1" dirty="0">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459412" y="254000"/>
            <a:ext cx="6732587" cy="19126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438568" y="47401"/>
            <a:ext cx="5362575" cy="830997"/>
            <a:chOff x="551544" y="47888"/>
            <a:chExt cx="3540396" cy="829560"/>
          </a:xfrm>
        </p:grpSpPr>
        <p:sp>
          <p:nvSpPr>
            <p:cNvPr id="6227" name="文本框 3"/>
            <p:cNvSpPr txBox="1">
              <a:spLocks noChangeArrowheads="1"/>
            </p:cNvSpPr>
            <p:nvPr/>
          </p:nvSpPr>
          <p:spPr bwMode="auto">
            <a:xfrm>
              <a:off x="800100" y="47888"/>
              <a:ext cx="3291840"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 altLang="zh-CN" sz="2400" dirty="0">
                  <a:solidFill>
                    <a:srgbClr val="044875"/>
                  </a:solidFill>
                  <a:latin typeface="Times New Roman" panose="02020603050405020304" pitchFamily="18" charset="0"/>
                  <a:sym typeface="Times New Roman" panose="02020603050405020304" pitchFamily="18" charset="0"/>
                </a:rPr>
                <a:t>Government Service System for Fortified Flour</a:t>
              </a:r>
              <a:r>
                <a:rPr lang="en" altLang="zh-CN" sz="2400"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2.1</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17055"/>
            <a:ext cx="12191997" cy="255014"/>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94" name="组合 93"/>
          <p:cNvGrpSpPr/>
          <p:nvPr/>
        </p:nvGrpSpPr>
        <p:grpSpPr bwMode="auto">
          <a:xfrm>
            <a:off x="1236662" y="3678659"/>
            <a:ext cx="1500188" cy="825500"/>
            <a:chOff x="7713778" y="1316467"/>
            <a:chExt cx="1500069" cy="825393"/>
          </a:xfrm>
        </p:grpSpPr>
        <p:sp>
          <p:nvSpPr>
            <p:cNvPr id="58" name="文本框 57"/>
            <p:cNvSpPr txBox="1"/>
            <p:nvPr/>
          </p:nvSpPr>
          <p:spPr>
            <a:xfrm>
              <a:off x="7713778" y="1497908"/>
              <a:ext cx="1500069" cy="400058"/>
            </a:xfrm>
            <a:prstGeom prst="rect">
              <a:avLst/>
            </a:prstGeom>
            <a:noFill/>
          </p:spPr>
          <p:txBody>
            <a:bodyPr>
              <a:spAutoFit/>
            </a:bodyPr>
            <a:lstStyle/>
            <a:p>
              <a:pPr algn="ctr" eaLnBrk="1" fontAlgn="auto" hangingPunct="1">
                <a:spcBef>
                  <a:spcPts val="0"/>
                </a:spcBef>
                <a:spcAft>
                  <a:spcPts val="0"/>
                </a:spcAft>
                <a:defRPr/>
              </a:pPr>
              <a:r>
                <a:rPr sz="2000" baseline="0" dirty="0">
                  <a:latin typeface="Times New Roman" panose="02020603050405020304" pitchFamily="18" charset="0"/>
                  <a:sym typeface="Times New Roman" panose="02020603050405020304" pitchFamily="18" charset="0"/>
                </a:rPr>
                <a:t>1988</a:t>
              </a:r>
              <a:endParaRPr lang="zh-CN" altLang="en-US" sz="2000" dirty="0">
                <a:solidFill>
                  <a:schemeClr val="bg2">
                    <a:lumMod val="25000"/>
                  </a:schemeClr>
                </a:solidFill>
                <a:latin typeface="Times New Roman" panose="02020603050405020304" pitchFamily="18" charset="0"/>
                <a:sym typeface="Times New Roman" panose="02020603050405020304" pitchFamily="18" charset="0"/>
              </a:endParaRPr>
            </a:p>
          </p:txBody>
        </p:sp>
        <p:sp>
          <p:nvSpPr>
            <p:cNvPr id="92" name="椭圆 91"/>
            <p:cNvSpPr/>
            <p:nvPr/>
          </p:nvSpPr>
          <p:spPr>
            <a:xfrm>
              <a:off x="8050301" y="1316467"/>
              <a:ext cx="825435" cy="825393"/>
            </a:xfrm>
            <a:prstGeom prst="ellipse">
              <a:avLst/>
            </a:prstGeom>
            <a:no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latin typeface="Times New Roman" panose="02020603050405020304" pitchFamily="18" charset="0"/>
                <a:ea typeface="宋体" panose="02010600030101010101" pitchFamily="2" charset="-122"/>
                <a:sym typeface="Times New Roman" panose="02020603050405020304" pitchFamily="18" charset="0"/>
              </a:endParaRPr>
            </a:p>
          </p:txBody>
        </p:sp>
      </p:grpSp>
      <p:grpSp>
        <p:nvGrpSpPr>
          <p:cNvPr id="95" name="组合 94"/>
          <p:cNvGrpSpPr/>
          <p:nvPr/>
        </p:nvGrpSpPr>
        <p:grpSpPr bwMode="auto">
          <a:xfrm>
            <a:off x="1235720" y="4636008"/>
            <a:ext cx="1499542" cy="825500"/>
            <a:chOff x="7713307" y="1316468"/>
            <a:chExt cx="1499423" cy="825393"/>
          </a:xfrm>
        </p:grpSpPr>
        <p:sp>
          <p:nvSpPr>
            <p:cNvPr id="6195" name="文本框 96"/>
            <p:cNvSpPr txBox="1">
              <a:spLocks noChangeArrowheads="1"/>
            </p:cNvSpPr>
            <p:nvPr/>
          </p:nvSpPr>
          <p:spPr bwMode="auto">
            <a:xfrm>
              <a:off x="7713307" y="1484393"/>
              <a:ext cx="1499423" cy="40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000" baseline="0" dirty="0">
                  <a:solidFill>
                    <a:srgbClr val="044875"/>
                  </a:solidFill>
                  <a:latin typeface="Times New Roman" panose="02020603050405020304" pitchFamily="18" charset="0"/>
                  <a:sym typeface="Times New Roman" panose="02020603050405020304" pitchFamily="18" charset="0"/>
                </a:rPr>
                <a:t>1993</a:t>
              </a:r>
              <a:endParaRPr lang="zh-CN" altLang="en-US" sz="2000" dirty="0">
                <a:solidFill>
                  <a:srgbClr val="044875"/>
                </a:solidFill>
                <a:latin typeface="Times New Roman" panose="02020603050405020304" pitchFamily="18" charset="0"/>
                <a:sym typeface="Times New Roman" panose="02020603050405020304" pitchFamily="18" charset="0"/>
              </a:endParaRPr>
            </a:p>
          </p:txBody>
        </p:sp>
        <p:sp>
          <p:nvSpPr>
            <p:cNvPr id="98" name="椭圆 97"/>
            <p:cNvSpPr/>
            <p:nvPr/>
          </p:nvSpPr>
          <p:spPr>
            <a:xfrm>
              <a:off x="8050301" y="1316468"/>
              <a:ext cx="825435" cy="825393"/>
            </a:xfrm>
            <a:prstGeom prst="ellipse">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latin typeface="Times New Roman" panose="02020603050405020304" pitchFamily="18" charset="0"/>
                <a:ea typeface="宋体" panose="02010600030101010101" pitchFamily="2" charset="-122"/>
                <a:sym typeface="Times New Roman" panose="02020603050405020304" pitchFamily="18" charset="0"/>
              </a:endParaRPr>
            </a:p>
          </p:txBody>
        </p:sp>
      </p:grpSp>
      <p:grpSp>
        <p:nvGrpSpPr>
          <p:cNvPr id="102" name="组合 101"/>
          <p:cNvGrpSpPr/>
          <p:nvPr/>
        </p:nvGrpSpPr>
        <p:grpSpPr bwMode="auto">
          <a:xfrm>
            <a:off x="1235074" y="5613079"/>
            <a:ext cx="1500188" cy="825500"/>
            <a:chOff x="7713778" y="1316468"/>
            <a:chExt cx="1500069" cy="825393"/>
          </a:xfrm>
        </p:grpSpPr>
        <p:sp>
          <p:nvSpPr>
            <p:cNvPr id="104" name="文本框 103"/>
            <p:cNvSpPr txBox="1"/>
            <p:nvPr/>
          </p:nvSpPr>
          <p:spPr>
            <a:xfrm>
              <a:off x="7713778" y="1511976"/>
              <a:ext cx="1500069" cy="400058"/>
            </a:xfrm>
            <a:prstGeom prst="rect">
              <a:avLst/>
            </a:prstGeom>
            <a:noFill/>
          </p:spPr>
          <p:txBody>
            <a:bodyPr>
              <a:spAutoFit/>
            </a:bodyPr>
            <a:lstStyle/>
            <a:p>
              <a:pPr algn="ctr" eaLnBrk="1" fontAlgn="auto" hangingPunct="1">
                <a:spcBef>
                  <a:spcPts val="0"/>
                </a:spcBef>
                <a:spcAft>
                  <a:spcPts val="0"/>
                </a:spcAft>
                <a:defRPr/>
              </a:pPr>
              <a:r>
                <a:rPr sz="2000" baseline="0" dirty="0">
                  <a:latin typeface="Times New Roman" panose="02020603050405020304" pitchFamily="18" charset="0"/>
                  <a:sym typeface="Times New Roman" panose="02020603050405020304" pitchFamily="18" charset="0"/>
                </a:rPr>
                <a:t>2007</a:t>
              </a:r>
              <a:endParaRPr lang="zh-CN" altLang="en-US" sz="2000" dirty="0">
                <a:solidFill>
                  <a:schemeClr val="bg2">
                    <a:lumMod val="25000"/>
                  </a:schemeClr>
                </a:solidFill>
                <a:latin typeface="Times New Roman" panose="02020603050405020304" pitchFamily="18" charset="0"/>
                <a:sym typeface="Times New Roman" panose="02020603050405020304" pitchFamily="18" charset="0"/>
              </a:endParaRPr>
            </a:p>
          </p:txBody>
        </p:sp>
        <p:sp>
          <p:nvSpPr>
            <p:cNvPr id="105" name="椭圆 104"/>
            <p:cNvSpPr/>
            <p:nvPr/>
          </p:nvSpPr>
          <p:spPr>
            <a:xfrm>
              <a:off x="8050301" y="1316468"/>
              <a:ext cx="825435" cy="825393"/>
            </a:xfrm>
            <a:prstGeom prst="ellipse">
              <a:avLst/>
            </a:prstGeom>
            <a:no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latin typeface="Times New Roman" panose="02020603050405020304" pitchFamily="18" charset="0"/>
                <a:ea typeface="宋体" panose="02010600030101010101" pitchFamily="2" charset="-122"/>
                <a:sym typeface="Times New Roman" panose="02020603050405020304" pitchFamily="18" charset="0"/>
              </a:endParaRPr>
            </a:p>
          </p:txBody>
        </p:sp>
      </p:grpSp>
      <p:grpSp>
        <p:nvGrpSpPr>
          <p:cNvPr id="6182" name="组合 110"/>
          <p:cNvGrpSpPr/>
          <p:nvPr/>
        </p:nvGrpSpPr>
        <p:grpSpPr bwMode="auto">
          <a:xfrm>
            <a:off x="1258415" y="806274"/>
            <a:ext cx="1499215" cy="825500"/>
            <a:chOff x="3003157" y="1294073"/>
            <a:chExt cx="1499423" cy="825470"/>
          </a:xfrm>
        </p:grpSpPr>
        <p:sp>
          <p:nvSpPr>
            <p:cNvPr id="6183" name="文本框 87"/>
            <p:cNvSpPr txBox="1">
              <a:spLocks noChangeArrowheads="1"/>
            </p:cNvSpPr>
            <p:nvPr/>
          </p:nvSpPr>
          <p:spPr bwMode="auto">
            <a:xfrm>
              <a:off x="3003157" y="1469634"/>
              <a:ext cx="1499423" cy="4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000" baseline="0" dirty="0">
                  <a:solidFill>
                    <a:srgbClr val="044875"/>
                  </a:solidFill>
                  <a:latin typeface="Times New Roman" panose="02020603050405020304" pitchFamily="18" charset="0"/>
                  <a:sym typeface="Times New Roman" panose="02020603050405020304" pitchFamily="18" charset="0"/>
                </a:rPr>
                <a:t>1949</a:t>
              </a:r>
              <a:endParaRPr lang="zh-CN" altLang="en-US" sz="2000" dirty="0">
                <a:solidFill>
                  <a:srgbClr val="044875"/>
                </a:solidFill>
                <a:latin typeface="Times New Roman" panose="02020603050405020304" pitchFamily="18" charset="0"/>
                <a:sym typeface="Times New Roman" panose="02020603050405020304" pitchFamily="18" charset="0"/>
              </a:endParaRPr>
            </a:p>
          </p:txBody>
        </p:sp>
        <p:sp>
          <p:nvSpPr>
            <p:cNvPr id="110" name="椭圆 109"/>
            <p:cNvSpPr/>
            <p:nvPr/>
          </p:nvSpPr>
          <p:spPr>
            <a:xfrm>
              <a:off x="3349148" y="1294073"/>
              <a:ext cx="825615" cy="825470"/>
            </a:xfrm>
            <a:prstGeom prst="ellipse">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latin typeface="Times New Roman" panose="02020603050405020304" pitchFamily="18" charset="0"/>
                <a:ea typeface="宋体" panose="02010600030101010101" pitchFamily="2" charset="-122"/>
                <a:sym typeface="Times New Roman" panose="02020603050405020304" pitchFamily="18" charset="0"/>
              </a:endParaRPr>
            </a:p>
          </p:txBody>
        </p:sp>
      </p:grpSp>
      <p:grpSp>
        <p:nvGrpSpPr>
          <p:cNvPr id="6175" name="组合 114"/>
          <p:cNvGrpSpPr/>
          <p:nvPr/>
        </p:nvGrpSpPr>
        <p:grpSpPr bwMode="auto">
          <a:xfrm>
            <a:off x="1237635" y="2683152"/>
            <a:ext cx="1499215" cy="825500"/>
            <a:chOff x="3011936" y="1294073"/>
            <a:chExt cx="1499423" cy="825470"/>
          </a:xfrm>
        </p:grpSpPr>
        <p:sp>
          <p:nvSpPr>
            <p:cNvPr id="6176" name="文本框 115"/>
            <p:cNvSpPr txBox="1">
              <a:spLocks noChangeArrowheads="1"/>
            </p:cNvSpPr>
            <p:nvPr/>
          </p:nvSpPr>
          <p:spPr bwMode="auto">
            <a:xfrm>
              <a:off x="3011936" y="1482475"/>
              <a:ext cx="1499423" cy="4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000" baseline="0" dirty="0">
                  <a:solidFill>
                    <a:srgbClr val="044875"/>
                  </a:solidFill>
                  <a:latin typeface="Times New Roman" panose="02020603050405020304" pitchFamily="18" charset="0"/>
                  <a:sym typeface="Times New Roman" panose="02020603050405020304" pitchFamily="18" charset="0"/>
                </a:rPr>
                <a:t>1986</a:t>
              </a:r>
              <a:endParaRPr lang="zh-CN" altLang="en-US" sz="2000" dirty="0">
                <a:solidFill>
                  <a:srgbClr val="044875"/>
                </a:solidFill>
                <a:latin typeface="Times New Roman" panose="02020603050405020304" pitchFamily="18" charset="0"/>
                <a:sym typeface="Times New Roman" panose="02020603050405020304" pitchFamily="18" charset="0"/>
              </a:endParaRPr>
            </a:p>
          </p:txBody>
        </p:sp>
        <p:sp>
          <p:nvSpPr>
            <p:cNvPr id="117" name="椭圆 116"/>
            <p:cNvSpPr/>
            <p:nvPr/>
          </p:nvSpPr>
          <p:spPr>
            <a:xfrm>
              <a:off x="3349148" y="1294073"/>
              <a:ext cx="825615" cy="825470"/>
            </a:xfrm>
            <a:prstGeom prst="ellipse">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latin typeface="Times New Roman" panose="02020603050405020304" pitchFamily="18" charset="0"/>
                <a:ea typeface="宋体" panose="02010600030101010101" pitchFamily="2" charset="-122"/>
                <a:sym typeface="Times New Roman" panose="02020603050405020304" pitchFamily="18" charset="0"/>
              </a:endParaRPr>
            </a:p>
          </p:txBody>
        </p:sp>
      </p:grpSp>
      <p:grpSp>
        <p:nvGrpSpPr>
          <p:cNvPr id="6168" name="组合 122"/>
          <p:cNvGrpSpPr/>
          <p:nvPr/>
        </p:nvGrpSpPr>
        <p:grpSpPr bwMode="auto">
          <a:xfrm>
            <a:off x="1238250" y="1714871"/>
            <a:ext cx="1498600" cy="825500"/>
            <a:chOff x="3012244" y="1294074"/>
            <a:chExt cx="1498808" cy="825469"/>
          </a:xfrm>
        </p:grpSpPr>
        <p:sp>
          <p:nvSpPr>
            <p:cNvPr id="124" name="文本框 123"/>
            <p:cNvSpPr txBox="1"/>
            <p:nvPr/>
          </p:nvSpPr>
          <p:spPr>
            <a:xfrm>
              <a:off x="3012244" y="1487181"/>
              <a:ext cx="1498808" cy="400095"/>
            </a:xfrm>
            <a:prstGeom prst="rect">
              <a:avLst/>
            </a:prstGeom>
            <a:noFill/>
          </p:spPr>
          <p:txBody>
            <a:bodyPr>
              <a:spAutoFit/>
            </a:bodyPr>
            <a:lstStyle/>
            <a:p>
              <a:pPr algn="ctr" eaLnBrk="1" fontAlgn="auto" hangingPunct="1">
                <a:spcBef>
                  <a:spcPts val="0"/>
                </a:spcBef>
                <a:spcAft>
                  <a:spcPts val="0"/>
                </a:spcAft>
                <a:defRPr/>
              </a:pPr>
              <a:r>
                <a:rPr sz="2000" baseline="0" dirty="0">
                  <a:latin typeface="Times New Roman" panose="02020603050405020304" pitchFamily="18" charset="0"/>
                  <a:sym typeface="Times New Roman" panose="02020603050405020304" pitchFamily="18" charset="0"/>
                </a:rPr>
                <a:t>1954</a:t>
              </a:r>
              <a:endParaRPr lang="zh-CN" altLang="en-US" sz="2000" dirty="0">
                <a:solidFill>
                  <a:schemeClr val="bg2">
                    <a:lumMod val="25000"/>
                  </a:schemeClr>
                </a:solidFill>
                <a:latin typeface="Times New Roman" panose="02020603050405020304" pitchFamily="18" charset="0"/>
                <a:sym typeface="Times New Roman" panose="02020603050405020304" pitchFamily="18" charset="0"/>
              </a:endParaRPr>
            </a:p>
          </p:txBody>
        </p:sp>
        <p:sp>
          <p:nvSpPr>
            <p:cNvPr id="125" name="椭圆 124"/>
            <p:cNvSpPr/>
            <p:nvPr/>
          </p:nvSpPr>
          <p:spPr>
            <a:xfrm>
              <a:off x="3349148" y="1294074"/>
              <a:ext cx="825615" cy="825469"/>
            </a:xfrm>
            <a:prstGeom prst="ellipse">
              <a:avLst/>
            </a:prstGeom>
            <a:no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latin typeface="Times New Roman" panose="02020603050405020304" pitchFamily="18" charset="0"/>
                <a:ea typeface="宋体" panose="02010600030101010101" pitchFamily="2" charset="-122"/>
                <a:sym typeface="Times New Roman" panose="02020603050405020304" pitchFamily="18" charset="0"/>
              </a:endParaRPr>
            </a:p>
          </p:txBody>
        </p:sp>
      </p:grpSp>
      <p:sp>
        <p:nvSpPr>
          <p:cNvPr id="4" name="文本框 3"/>
          <p:cNvSpPr txBox="1"/>
          <p:nvPr/>
        </p:nvSpPr>
        <p:spPr>
          <a:xfrm>
            <a:off x="2934698" y="1036333"/>
            <a:ext cx="4443564" cy="400110"/>
          </a:xfrm>
          <a:prstGeom prst="rect">
            <a:avLst/>
          </a:prstGeom>
          <a:noFill/>
        </p:spPr>
        <p:txBody>
          <a:bodyPr wrap="square" rtlCol="0">
            <a:spAutoFit/>
          </a:bodyPr>
          <a:lstStyle/>
          <a:p>
            <a:r>
              <a:rPr lang="en-US" altLang="zh-CN" sz="2000" b="1" baseline="0" dirty="0">
                <a:solidFill>
                  <a:srgbClr val="333333"/>
                </a:solidFill>
                <a:latin typeface="Times New Roman" panose="02020603050405020304" pitchFamily="18" charset="0"/>
                <a:sym typeface="Times New Roman" panose="02020603050405020304" pitchFamily="18" charset="0"/>
              </a:rPr>
              <a:t>Prosperity</a:t>
            </a:r>
            <a:r>
              <a:rPr sz="2000" b="1" baseline="0" dirty="0">
                <a:solidFill>
                  <a:srgbClr val="333333"/>
                </a:solidFill>
                <a:latin typeface="Times New Roman" panose="02020603050405020304" pitchFamily="18" charset="0"/>
                <a:sym typeface="Times New Roman" panose="02020603050405020304" pitchFamily="18" charset="0"/>
              </a:rPr>
              <a:t>, </a:t>
            </a:r>
            <a:r>
              <a:rPr lang="en-US" altLang="zh-CN" sz="2000" b="1" baseline="0" dirty="0">
                <a:solidFill>
                  <a:srgbClr val="333333"/>
                </a:solidFill>
                <a:latin typeface="Times New Roman" panose="02020603050405020304" pitchFamily="18" charset="0"/>
                <a:sym typeface="Times New Roman" panose="02020603050405020304" pitchFamily="18" charset="0"/>
              </a:rPr>
              <a:t>Construction</a:t>
            </a:r>
            <a:r>
              <a:rPr sz="2000" b="1" baseline="0" dirty="0">
                <a:solidFill>
                  <a:srgbClr val="333333"/>
                </a:solidFill>
                <a:latin typeface="Times New Roman" panose="02020603050405020304" pitchFamily="18" charset="0"/>
                <a:sym typeface="Times New Roman" panose="02020603050405020304" pitchFamily="18" charset="0"/>
              </a:rPr>
              <a:t>, </a:t>
            </a:r>
            <a:r>
              <a:rPr lang="en-US" altLang="zh-CN" sz="2000" b="1" baseline="0" dirty="0">
                <a:solidFill>
                  <a:srgbClr val="333333"/>
                </a:solidFill>
                <a:latin typeface="Times New Roman" panose="02020603050405020304" pitchFamily="18" charset="0"/>
                <a:sym typeface="Times New Roman" panose="02020603050405020304" pitchFamily="18" charset="0"/>
              </a:rPr>
              <a:t>Production</a:t>
            </a:r>
            <a:r>
              <a:rPr sz="1600" dirty="0">
                <a:latin typeface="Times New Roman" panose="02020603050405020304" pitchFamily="18" charset="0"/>
                <a:sym typeface="Times New Roman" panose="02020603050405020304" pitchFamily="18" charset="0"/>
              </a:rPr>
              <a:t> </a:t>
            </a:r>
          </a:p>
        </p:txBody>
      </p:sp>
      <p:sp>
        <p:nvSpPr>
          <p:cNvPr id="65" name="文本框 64"/>
          <p:cNvSpPr txBox="1"/>
          <p:nvPr/>
        </p:nvSpPr>
        <p:spPr>
          <a:xfrm>
            <a:off x="2882096" y="1771143"/>
            <a:ext cx="7523145" cy="400110"/>
          </a:xfrm>
          <a:prstGeom prst="rect">
            <a:avLst/>
          </a:prstGeom>
          <a:noFill/>
        </p:spPr>
        <p:txBody>
          <a:bodyPr wrap="square" rtlCol="0">
            <a:spAutoFit/>
          </a:bodyPr>
          <a:lstStyle/>
          <a:p>
            <a:r>
              <a:rPr sz="2000" b="1" baseline="0" dirty="0">
                <a:solidFill>
                  <a:srgbClr val="333333"/>
                </a:solidFill>
                <a:latin typeface="Times New Roman" panose="02020603050405020304" pitchFamily="18" charset="0"/>
                <a:sym typeface="Times New Roman" panose="02020603050405020304" pitchFamily="18" charset="0"/>
              </a:rPr>
              <a:t>Patent flour, standard flour, low-standard flour, whole </a:t>
            </a:r>
            <a:r>
              <a:rPr lang="en-US" altLang="zh-CN" sz="2000" b="1" baseline="0" dirty="0">
                <a:solidFill>
                  <a:srgbClr val="333333"/>
                </a:solidFill>
                <a:latin typeface="Times New Roman" panose="02020603050405020304" pitchFamily="18" charset="0"/>
                <a:sym typeface="Times New Roman" panose="02020603050405020304" pitchFamily="18" charset="0"/>
              </a:rPr>
              <a:t>wheat</a:t>
            </a:r>
            <a:r>
              <a:rPr lang="zh-CN" altLang="en-US" sz="2000" b="1" baseline="0" dirty="0">
                <a:solidFill>
                  <a:srgbClr val="333333"/>
                </a:solidFill>
                <a:latin typeface="Times New Roman" panose="02020603050405020304" pitchFamily="18" charset="0"/>
                <a:sym typeface="Times New Roman" panose="02020603050405020304" pitchFamily="18" charset="0"/>
              </a:rPr>
              <a:t> </a:t>
            </a:r>
            <a:r>
              <a:rPr sz="2000" b="1" baseline="0" dirty="0">
                <a:solidFill>
                  <a:srgbClr val="333333"/>
                </a:solidFill>
                <a:latin typeface="Times New Roman" panose="02020603050405020304" pitchFamily="18" charset="0"/>
                <a:sym typeface="Times New Roman" panose="02020603050405020304" pitchFamily="18" charset="0"/>
              </a:rPr>
              <a:t>flour</a:t>
            </a:r>
            <a:r>
              <a:rPr sz="1600" dirty="0">
                <a:latin typeface="Times New Roman" panose="02020603050405020304" pitchFamily="18" charset="0"/>
                <a:sym typeface="Times New Roman" panose="02020603050405020304" pitchFamily="18" charset="0"/>
              </a:rPr>
              <a:t> </a:t>
            </a:r>
          </a:p>
        </p:txBody>
      </p:sp>
      <p:sp>
        <p:nvSpPr>
          <p:cNvPr id="66" name="文本框 65"/>
          <p:cNvSpPr txBox="1"/>
          <p:nvPr/>
        </p:nvSpPr>
        <p:spPr>
          <a:xfrm>
            <a:off x="2882097" y="2438402"/>
            <a:ext cx="5825806" cy="1200329"/>
          </a:xfrm>
          <a:prstGeom prst="rect">
            <a:avLst/>
          </a:prstGeom>
          <a:noFill/>
        </p:spPr>
        <p:txBody>
          <a:bodyPr wrap="square" rtlCol="0">
            <a:spAutoFit/>
          </a:bodyPr>
          <a:lstStyle/>
          <a:p>
            <a:pPr>
              <a:lnSpc>
                <a:spcPct val="120000"/>
              </a:lnSpc>
            </a:pPr>
            <a:r>
              <a:rPr sz="2000" baseline="0" dirty="0">
                <a:solidFill>
                  <a:srgbClr val="333333"/>
                </a:solidFill>
                <a:latin typeface="Times New Roman" panose="02020603050405020304" pitchFamily="18" charset="0"/>
                <a:sym typeface="Times New Roman" panose="02020603050405020304" pitchFamily="18" charset="0"/>
              </a:rPr>
              <a:t>National standard for flour</a:t>
            </a:r>
            <a:r>
              <a:rPr lang="zh-CN" altLang="en-US" sz="2000" baseline="0" dirty="0">
                <a:solidFill>
                  <a:srgbClr val="333333"/>
                </a:solidFill>
                <a:latin typeface="Times New Roman" panose="02020603050405020304" pitchFamily="18" charset="0"/>
                <a:sym typeface="Times New Roman" panose="02020603050405020304" pitchFamily="18" charset="0"/>
              </a:rPr>
              <a:t> </a:t>
            </a:r>
            <a:r>
              <a:rPr sz="2000" b="1" baseline="0" dirty="0">
                <a:solidFill>
                  <a:srgbClr val="333333"/>
                </a:solidFill>
                <a:latin typeface="Times New Roman" panose="02020603050405020304" pitchFamily="18" charset="0"/>
                <a:sym typeface="Times New Roman" panose="02020603050405020304" pitchFamily="18" charset="0"/>
              </a:rPr>
              <a:t>GB 1355—1986</a:t>
            </a:r>
            <a:r>
              <a:rPr sz="1600" dirty="0">
                <a:latin typeface="Times New Roman" panose="02020603050405020304" pitchFamily="18" charset="0"/>
                <a:sym typeface="Times New Roman" panose="02020603050405020304" pitchFamily="18" charset="0"/>
              </a:rPr>
              <a:t> </a:t>
            </a:r>
          </a:p>
          <a:p>
            <a:pPr>
              <a:lnSpc>
                <a:spcPct val="120000"/>
              </a:lnSpc>
            </a:pPr>
            <a:r>
              <a:rPr sz="2000" b="1" baseline="0" dirty="0">
                <a:solidFill>
                  <a:srgbClr val="333333"/>
                </a:solidFill>
                <a:latin typeface="Times New Roman" panose="02020603050405020304" pitchFamily="18" charset="0"/>
                <a:sym typeface="Times New Roman" panose="02020603050405020304" pitchFamily="18" charset="0"/>
              </a:rPr>
              <a:t>Level I </a:t>
            </a:r>
            <a:r>
              <a:rPr lang="en-US" altLang="zh-CN" sz="2000" b="1" baseline="0" dirty="0">
                <a:solidFill>
                  <a:srgbClr val="333333"/>
                </a:solidFill>
                <a:latin typeface="Times New Roman" panose="02020603050405020304" pitchFamily="18" charset="0"/>
                <a:sym typeface="Times New Roman" panose="02020603050405020304" pitchFamily="18" charset="0"/>
              </a:rPr>
              <a:t>patent</a:t>
            </a:r>
            <a:r>
              <a:rPr sz="2000" b="1" baseline="0" dirty="0">
                <a:solidFill>
                  <a:srgbClr val="333333"/>
                </a:solidFill>
                <a:latin typeface="Times New Roman" panose="02020603050405020304" pitchFamily="18" charset="0"/>
                <a:sym typeface="Times New Roman" panose="02020603050405020304" pitchFamily="18" charset="0"/>
              </a:rPr>
              <a:t> flour, level II </a:t>
            </a:r>
            <a:r>
              <a:rPr lang="en-US" altLang="zh-CN" sz="2000" b="1" baseline="0" dirty="0">
                <a:solidFill>
                  <a:srgbClr val="333333"/>
                </a:solidFill>
                <a:latin typeface="Times New Roman" panose="02020603050405020304" pitchFamily="18" charset="0"/>
                <a:sym typeface="Times New Roman" panose="02020603050405020304" pitchFamily="18" charset="0"/>
              </a:rPr>
              <a:t>patent</a:t>
            </a:r>
            <a:r>
              <a:rPr sz="2000" b="1" baseline="0" dirty="0">
                <a:solidFill>
                  <a:srgbClr val="333333"/>
                </a:solidFill>
                <a:latin typeface="Times New Roman" panose="02020603050405020304" pitchFamily="18" charset="0"/>
                <a:sym typeface="Times New Roman" panose="02020603050405020304" pitchFamily="18" charset="0"/>
              </a:rPr>
              <a:t> flour, standard flour and plain flour</a:t>
            </a:r>
            <a:r>
              <a:rPr sz="1600" dirty="0">
                <a:latin typeface="Times New Roman" panose="02020603050405020304" pitchFamily="18" charset="0"/>
                <a:sym typeface="Times New Roman" panose="02020603050405020304" pitchFamily="18" charset="0"/>
              </a:rPr>
              <a:t> </a:t>
            </a:r>
          </a:p>
        </p:txBody>
      </p:sp>
      <p:sp>
        <p:nvSpPr>
          <p:cNvPr id="67" name="文本框 66"/>
          <p:cNvSpPr txBox="1"/>
          <p:nvPr/>
        </p:nvSpPr>
        <p:spPr>
          <a:xfrm>
            <a:off x="2882096" y="3759776"/>
            <a:ext cx="8684429" cy="798745"/>
          </a:xfrm>
          <a:prstGeom prst="rect">
            <a:avLst/>
          </a:prstGeom>
          <a:noFill/>
        </p:spPr>
        <p:txBody>
          <a:bodyPr wrap="square" rtlCol="0">
            <a:spAutoFit/>
          </a:bodyPr>
          <a:lstStyle/>
          <a:p>
            <a:pPr>
              <a:lnSpc>
                <a:spcPct val="120000"/>
              </a:lnSpc>
            </a:pPr>
            <a:r>
              <a:rPr sz="2000" b="1" baseline="0" dirty="0">
                <a:solidFill>
                  <a:srgbClr val="333333"/>
                </a:solidFill>
                <a:latin typeface="Times New Roman" panose="02020603050405020304" pitchFamily="18" charset="0"/>
                <a:sym typeface="Times New Roman" panose="02020603050405020304" pitchFamily="18" charset="0"/>
              </a:rPr>
              <a:t>High</a:t>
            </a:r>
            <a:r>
              <a:rPr lang="zh-CN" altLang="en-US" sz="2000" b="1" baseline="0" dirty="0">
                <a:solidFill>
                  <a:srgbClr val="333333"/>
                </a:solidFill>
                <a:latin typeface="Times New Roman" panose="02020603050405020304" pitchFamily="18" charset="0"/>
                <a:sym typeface="Times New Roman" panose="02020603050405020304" pitchFamily="18" charset="0"/>
              </a:rPr>
              <a:t> </a:t>
            </a:r>
            <a:r>
              <a:rPr lang="en-US" altLang="zh-CN" sz="2000" b="1" baseline="0" dirty="0">
                <a:solidFill>
                  <a:srgbClr val="333333"/>
                </a:solidFill>
                <a:latin typeface="Times New Roman" panose="02020603050405020304" pitchFamily="18" charset="0"/>
                <a:sym typeface="Times New Roman" panose="02020603050405020304" pitchFamily="18" charset="0"/>
              </a:rPr>
              <a:t>gluten</a:t>
            </a:r>
            <a:r>
              <a:rPr sz="2000" b="1" baseline="0" dirty="0">
                <a:solidFill>
                  <a:srgbClr val="333333"/>
                </a:solidFill>
                <a:latin typeface="Times New Roman" panose="02020603050405020304" pitchFamily="18" charset="0"/>
                <a:sym typeface="Times New Roman" panose="02020603050405020304" pitchFamily="18" charset="0"/>
              </a:rPr>
              <a:t> </a:t>
            </a:r>
            <a:r>
              <a:rPr lang="en-US" altLang="zh-CN" sz="2000" b="1" baseline="0" dirty="0">
                <a:solidFill>
                  <a:srgbClr val="333333"/>
                </a:solidFill>
                <a:latin typeface="Times New Roman" panose="02020603050405020304" pitchFamily="18" charset="0"/>
                <a:sym typeface="Times New Roman" panose="02020603050405020304" pitchFamily="18" charset="0"/>
              </a:rPr>
              <a:t>wheat</a:t>
            </a:r>
            <a:r>
              <a:rPr lang="zh-CN" altLang="en-US" sz="2000" b="1" baseline="0" dirty="0">
                <a:solidFill>
                  <a:srgbClr val="333333"/>
                </a:solidFill>
                <a:latin typeface="Times New Roman" panose="02020603050405020304" pitchFamily="18" charset="0"/>
                <a:sym typeface="Times New Roman" panose="02020603050405020304" pitchFamily="18" charset="0"/>
              </a:rPr>
              <a:t> </a:t>
            </a:r>
            <a:r>
              <a:rPr sz="2000" b="1" baseline="0" dirty="0">
                <a:solidFill>
                  <a:srgbClr val="333333"/>
                </a:solidFill>
                <a:latin typeface="Times New Roman" panose="02020603050405020304" pitchFamily="18" charset="0"/>
                <a:sym typeface="Times New Roman" panose="02020603050405020304" pitchFamily="18" charset="0"/>
              </a:rPr>
              <a:t>flour </a:t>
            </a:r>
            <a:r>
              <a:rPr sz="2000" baseline="0" dirty="0">
                <a:solidFill>
                  <a:srgbClr val="333333"/>
                </a:solidFill>
                <a:latin typeface="Times New Roman" panose="02020603050405020304" pitchFamily="18" charset="0"/>
                <a:sym typeface="Times New Roman" panose="02020603050405020304" pitchFamily="18" charset="0"/>
              </a:rPr>
              <a:t>and </a:t>
            </a:r>
            <a:r>
              <a:rPr sz="2000" b="1" baseline="0" dirty="0">
                <a:solidFill>
                  <a:srgbClr val="333333"/>
                </a:solidFill>
                <a:latin typeface="Times New Roman" panose="02020603050405020304" pitchFamily="18" charset="0"/>
                <a:sym typeface="Times New Roman" panose="02020603050405020304" pitchFamily="18" charset="0"/>
              </a:rPr>
              <a:t>low</a:t>
            </a:r>
            <a:r>
              <a:rPr lang="zh-CN" altLang="en-US" sz="2000" b="1" baseline="0" dirty="0">
                <a:solidFill>
                  <a:srgbClr val="333333"/>
                </a:solidFill>
                <a:latin typeface="Times New Roman" panose="02020603050405020304" pitchFamily="18" charset="0"/>
                <a:sym typeface="Times New Roman" panose="02020603050405020304" pitchFamily="18" charset="0"/>
              </a:rPr>
              <a:t> </a:t>
            </a:r>
            <a:r>
              <a:rPr lang="en-US" altLang="zh-CN" sz="2000" b="1" dirty="0">
                <a:solidFill>
                  <a:srgbClr val="333333"/>
                </a:solidFill>
                <a:latin typeface="Times New Roman" panose="02020603050405020304" pitchFamily="18" charset="0"/>
                <a:sym typeface="Times New Roman" panose="02020603050405020304" pitchFamily="18" charset="0"/>
              </a:rPr>
              <a:t>gluten</a:t>
            </a:r>
            <a:r>
              <a:rPr sz="2000" b="1" dirty="0">
                <a:solidFill>
                  <a:srgbClr val="333333"/>
                </a:solidFill>
                <a:latin typeface="Times New Roman" panose="02020603050405020304" pitchFamily="18" charset="0"/>
                <a:sym typeface="Times New Roman" panose="02020603050405020304" pitchFamily="18" charset="0"/>
              </a:rPr>
              <a:t> </a:t>
            </a:r>
            <a:r>
              <a:rPr lang="en-US" altLang="zh-CN" sz="2000" b="1" dirty="0">
                <a:solidFill>
                  <a:srgbClr val="333333"/>
                </a:solidFill>
                <a:latin typeface="Times New Roman" panose="02020603050405020304" pitchFamily="18" charset="0"/>
                <a:sym typeface="Times New Roman" panose="02020603050405020304" pitchFamily="18" charset="0"/>
              </a:rPr>
              <a:t>wheat</a:t>
            </a:r>
            <a:r>
              <a:rPr lang="zh-CN" altLang="en-US" sz="2000" b="1" dirty="0">
                <a:solidFill>
                  <a:srgbClr val="333333"/>
                </a:solidFill>
                <a:latin typeface="Times New Roman" panose="02020603050405020304" pitchFamily="18" charset="0"/>
                <a:sym typeface="Times New Roman" panose="02020603050405020304" pitchFamily="18" charset="0"/>
              </a:rPr>
              <a:t> </a:t>
            </a:r>
            <a:r>
              <a:rPr sz="2000" b="1" dirty="0">
                <a:solidFill>
                  <a:srgbClr val="333333"/>
                </a:solidFill>
                <a:latin typeface="Times New Roman" panose="02020603050405020304" pitchFamily="18" charset="0"/>
                <a:sym typeface="Times New Roman" panose="02020603050405020304" pitchFamily="18" charset="0"/>
              </a:rPr>
              <a:t>flour </a:t>
            </a:r>
            <a:r>
              <a:rPr sz="2000" baseline="0" dirty="0">
                <a:solidFill>
                  <a:srgbClr val="333333"/>
                </a:solidFill>
                <a:latin typeface="Times New Roman" panose="02020603050405020304" pitchFamily="18" charset="0"/>
                <a:sym typeface="Times New Roman" panose="02020603050405020304" pitchFamily="18" charset="0"/>
              </a:rPr>
              <a:t>were incorporated into </a:t>
            </a:r>
            <a:r>
              <a:rPr sz="2000" b="1" baseline="0" dirty="0">
                <a:solidFill>
                  <a:srgbClr val="333333"/>
                </a:solidFill>
                <a:latin typeface="Times New Roman" panose="02020603050405020304" pitchFamily="18" charset="0"/>
                <a:sym typeface="Times New Roman" panose="02020603050405020304" pitchFamily="18" charset="0"/>
              </a:rPr>
              <a:t>GB 8607—1988 </a:t>
            </a:r>
            <a:r>
              <a:rPr sz="2000" baseline="0" dirty="0">
                <a:solidFill>
                  <a:srgbClr val="333333"/>
                </a:solidFill>
                <a:latin typeface="Times New Roman" panose="02020603050405020304" pitchFamily="18" charset="0"/>
                <a:sym typeface="Times New Roman" panose="02020603050405020304" pitchFamily="18" charset="0"/>
              </a:rPr>
              <a:t>and </a:t>
            </a:r>
            <a:r>
              <a:rPr sz="2000" b="1" baseline="0" dirty="0">
                <a:solidFill>
                  <a:srgbClr val="333333"/>
                </a:solidFill>
                <a:latin typeface="Times New Roman" panose="02020603050405020304" pitchFamily="18" charset="0"/>
                <a:sym typeface="Times New Roman" panose="02020603050405020304" pitchFamily="18" charset="0"/>
              </a:rPr>
              <a:t>GB 8608—1988.</a:t>
            </a:r>
            <a:r>
              <a:rPr sz="1600" dirty="0">
                <a:latin typeface="Times New Roman" panose="02020603050405020304" pitchFamily="18" charset="0"/>
                <a:sym typeface="Times New Roman" panose="02020603050405020304" pitchFamily="18" charset="0"/>
              </a:rPr>
              <a:t> </a:t>
            </a:r>
          </a:p>
        </p:txBody>
      </p:sp>
      <p:sp>
        <p:nvSpPr>
          <p:cNvPr id="69" name="文本框 68"/>
          <p:cNvSpPr txBox="1"/>
          <p:nvPr/>
        </p:nvSpPr>
        <p:spPr>
          <a:xfrm>
            <a:off x="2882094" y="4715678"/>
            <a:ext cx="9309903" cy="798745"/>
          </a:xfrm>
          <a:prstGeom prst="rect">
            <a:avLst/>
          </a:prstGeom>
          <a:noFill/>
        </p:spPr>
        <p:txBody>
          <a:bodyPr wrap="square" rtlCol="0">
            <a:spAutoFit/>
          </a:bodyPr>
          <a:lstStyle/>
          <a:p>
            <a:pPr>
              <a:lnSpc>
                <a:spcPct val="120000"/>
              </a:lnSpc>
            </a:pPr>
            <a:r>
              <a:rPr sz="2000" b="1" baseline="0" dirty="0">
                <a:solidFill>
                  <a:srgbClr val="333333"/>
                </a:solidFill>
                <a:latin typeface="Times New Roman" panose="02020603050405020304" pitchFamily="18" charset="0"/>
                <a:sym typeface="Times New Roman" panose="02020603050405020304" pitchFamily="18" charset="0"/>
              </a:rPr>
              <a:t>Standards for bread, cake, noodles, boiled dumplings, fermented biscuit</a:t>
            </a:r>
            <a:r>
              <a:rPr lang="en-US" altLang="zh-CN" sz="2000" b="1" dirty="0">
                <a:solidFill>
                  <a:srgbClr val="333333"/>
                </a:solidFill>
                <a:latin typeface="Times New Roman" panose="02020603050405020304" pitchFamily="18" charset="0"/>
                <a:sym typeface="Times New Roman" panose="02020603050405020304" pitchFamily="18" charset="0"/>
              </a:rPr>
              <a:t>,</a:t>
            </a:r>
            <a:r>
              <a:rPr lang="zh-CN" altLang="en-US" sz="2000" b="1" dirty="0">
                <a:solidFill>
                  <a:srgbClr val="333333"/>
                </a:solidFill>
                <a:latin typeface="Times New Roman" panose="02020603050405020304" pitchFamily="18" charset="0"/>
                <a:sym typeface="Times New Roman" panose="02020603050405020304" pitchFamily="18" charset="0"/>
              </a:rPr>
              <a:t> </a:t>
            </a:r>
            <a:r>
              <a:rPr lang="en-US" altLang="zh-CN" sz="2000" b="1" dirty="0">
                <a:solidFill>
                  <a:srgbClr val="333333"/>
                </a:solidFill>
                <a:latin typeface="Times New Roman" panose="02020603050405020304" pitchFamily="18" charset="0"/>
                <a:sym typeface="Times New Roman" panose="02020603050405020304" pitchFamily="18" charset="0"/>
              </a:rPr>
              <a:t>etc.</a:t>
            </a:r>
            <a:r>
              <a:rPr lang="zh-CN" altLang="en-US" sz="2000" b="1" dirty="0">
                <a:solidFill>
                  <a:srgbClr val="333333"/>
                </a:solidFill>
                <a:latin typeface="Times New Roman" panose="02020603050405020304" pitchFamily="18" charset="0"/>
                <a:sym typeface="Times New Roman" panose="02020603050405020304" pitchFamily="18" charset="0"/>
              </a:rPr>
              <a:t> </a:t>
            </a:r>
            <a:r>
              <a:rPr sz="2000" baseline="0" dirty="0">
                <a:solidFill>
                  <a:srgbClr val="333333"/>
                </a:solidFill>
                <a:latin typeface="Times New Roman" panose="02020603050405020304" pitchFamily="18" charset="0"/>
                <a:sym typeface="Times New Roman" panose="02020603050405020304" pitchFamily="18" charset="0"/>
              </a:rPr>
              <a:t>were approved.</a:t>
            </a:r>
            <a:r>
              <a:rPr sz="1600" dirty="0">
                <a:latin typeface="Times New Roman" panose="02020603050405020304" pitchFamily="18" charset="0"/>
                <a:sym typeface="Times New Roman" panose="02020603050405020304" pitchFamily="18" charset="0"/>
              </a:rPr>
              <a:t> </a:t>
            </a:r>
            <a:endPar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70" name="文本框 69"/>
          <p:cNvSpPr txBox="1"/>
          <p:nvPr/>
        </p:nvSpPr>
        <p:spPr>
          <a:xfrm>
            <a:off x="2881430" y="5709842"/>
            <a:ext cx="9309903" cy="429413"/>
          </a:xfrm>
          <a:prstGeom prst="rect">
            <a:avLst/>
          </a:prstGeom>
          <a:noFill/>
        </p:spPr>
        <p:txBody>
          <a:bodyPr wrap="square" rtlCol="0">
            <a:spAutoFit/>
          </a:bodyPr>
          <a:lstStyle/>
          <a:p>
            <a:pPr>
              <a:lnSpc>
                <a:spcPct val="120000"/>
              </a:lnSpc>
            </a:pPr>
            <a:r>
              <a:rPr lang="en-US" altLang="zh-CN" sz="2000" dirty="0">
                <a:solidFill>
                  <a:srgbClr val="333333"/>
                </a:solidFill>
                <a:latin typeface="Times New Roman" panose="02020603050405020304" pitchFamily="18" charset="0"/>
                <a:sym typeface="Times New Roman" panose="02020603050405020304" pitchFamily="18" charset="0"/>
              </a:rPr>
              <a:t>F</a:t>
            </a:r>
            <a:r>
              <a:rPr sz="2000" baseline="0" dirty="0">
                <a:solidFill>
                  <a:srgbClr val="333333"/>
                </a:solidFill>
                <a:latin typeface="Times New Roman" panose="02020603050405020304" pitchFamily="18" charset="0"/>
                <a:sym typeface="Times New Roman" panose="02020603050405020304" pitchFamily="18" charset="0"/>
              </a:rPr>
              <a:t>lour fortification standard</a:t>
            </a:r>
            <a:r>
              <a:rPr lang="en-US" altLang="zh-CN" sz="2000" baseline="0" dirty="0">
                <a:solidFill>
                  <a:srgbClr val="333333"/>
                </a:solidFill>
                <a:latin typeface="Times New Roman" panose="02020603050405020304" pitchFamily="18" charset="0"/>
                <a:sym typeface="Times New Roman" panose="02020603050405020304" pitchFamily="18" charset="0"/>
              </a:rPr>
              <a:t>s</a:t>
            </a:r>
            <a:r>
              <a:rPr sz="2000" baseline="0" dirty="0">
                <a:solidFill>
                  <a:srgbClr val="333333"/>
                </a:solidFill>
                <a:latin typeface="Times New Roman" panose="02020603050405020304" pitchFamily="18" charset="0"/>
                <a:sym typeface="Times New Roman" panose="02020603050405020304" pitchFamily="18" charset="0"/>
              </a:rPr>
              <a:t> were approved.</a:t>
            </a:r>
            <a:r>
              <a:rPr sz="1600" dirty="0">
                <a:latin typeface="Times New Roman" panose="02020603050405020304" pitchFamily="18" charset="0"/>
                <a:sym typeface="Times New Roman" panose="02020603050405020304" pitchFamily="18" charset="0"/>
              </a:rPr>
              <a:t> </a:t>
            </a:r>
            <a:endParaRPr lang="zh-CN" altLang="zh-CN" sz="2000" b="1"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459412" y="254000"/>
            <a:ext cx="6732587" cy="19126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438568" y="82550"/>
            <a:ext cx="5362575" cy="859348"/>
            <a:chOff x="551544" y="82976"/>
            <a:chExt cx="3540396" cy="857862"/>
          </a:xfrm>
        </p:grpSpPr>
        <p:sp>
          <p:nvSpPr>
            <p:cNvPr id="6227" name="文本框 3"/>
            <p:cNvSpPr txBox="1">
              <a:spLocks noChangeArrowheads="1"/>
            </p:cNvSpPr>
            <p:nvPr/>
          </p:nvSpPr>
          <p:spPr bwMode="auto">
            <a:xfrm>
              <a:off x="800100" y="111278"/>
              <a:ext cx="3291840"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 altLang="zh-CN" sz="2400" dirty="0">
                  <a:solidFill>
                    <a:srgbClr val="044875"/>
                  </a:solidFill>
                  <a:latin typeface="Times New Roman" panose="02020603050405020304" pitchFamily="18" charset="0"/>
                  <a:sym typeface="Times New Roman" panose="02020603050405020304" pitchFamily="18" charset="0"/>
                </a:rPr>
                <a:t>Government Service System for Fortified Flour</a:t>
              </a:r>
              <a:r>
                <a:rPr lang="en" altLang="zh-CN" sz="2400"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2.1</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7" name="文本框 86"/>
          <p:cNvSpPr txBox="1"/>
          <p:nvPr/>
        </p:nvSpPr>
        <p:spPr>
          <a:xfrm>
            <a:off x="691455" y="1188033"/>
            <a:ext cx="10809088" cy="2751522"/>
          </a:xfrm>
          <a:prstGeom prst="rect">
            <a:avLst/>
          </a:prstGeom>
          <a:noFill/>
        </p:spPr>
        <p:txBody>
          <a:bodyPr wrap="square" rtlCol="0">
            <a:spAutoFit/>
          </a:bodyPr>
          <a:lstStyle/>
          <a:p>
            <a:pPr algn="just">
              <a:lnSpc>
                <a:spcPct val="120000"/>
              </a:lnSpc>
            </a:pPr>
            <a:r>
              <a:rPr lang="zh-CN" altLang="en-US" sz="2400" dirty="0">
                <a:solidFill>
                  <a:srgbClr val="333333"/>
                </a:solidFill>
                <a:latin typeface="Times New Roman" panose="02020603050405020304" pitchFamily="18" charset="0"/>
                <a:sym typeface="Times New Roman" panose="02020603050405020304" pitchFamily="18" charset="0"/>
              </a:rPr>
              <a:t>    </a:t>
            </a:r>
            <a:r>
              <a:rPr sz="2400" dirty="0">
                <a:solidFill>
                  <a:srgbClr val="333333"/>
                </a:solidFill>
                <a:latin typeface="Times New Roman" panose="02020603050405020304" pitchFamily="18" charset="0"/>
                <a:sym typeface="Times New Roman" panose="02020603050405020304" pitchFamily="18" charset="0"/>
              </a:rPr>
              <a:t>At present, nutrients approved for use in cereals and products thereof (including flour) include </a:t>
            </a:r>
            <a:r>
              <a:rPr sz="2400" b="1" dirty="0">
                <a:solidFill>
                  <a:srgbClr val="333333"/>
                </a:solidFill>
                <a:latin typeface="Times New Roman" panose="02020603050405020304" pitchFamily="18" charset="0"/>
                <a:sym typeface="Times New Roman" panose="02020603050405020304" pitchFamily="18" charset="0"/>
              </a:rPr>
              <a:t>lysine, vitamin A (approved in 2008), vitamin B1, vitamin B2, nicotinic acid, folic acid, calcium, iron, zinc and selenium</a:t>
            </a:r>
            <a:r>
              <a:rPr sz="2400" dirty="0">
                <a:solidFill>
                  <a:srgbClr val="333333"/>
                </a:solidFill>
                <a:latin typeface="Times New Roman" panose="02020603050405020304" pitchFamily="18" charset="0"/>
                <a:sym typeface="Times New Roman" panose="02020603050405020304" pitchFamily="18" charset="0"/>
              </a:rPr>
              <a:t>, which are listed in the</a:t>
            </a:r>
            <a:r>
              <a:rPr sz="2400" b="1" dirty="0">
                <a:solidFill>
                  <a:srgbClr val="333333"/>
                </a:solidFill>
                <a:latin typeface="Times New Roman" panose="02020603050405020304" pitchFamily="18" charset="0"/>
                <a:sym typeface="Times New Roman" panose="02020603050405020304" pitchFamily="18" charset="0"/>
              </a:rPr>
              <a:t> </a:t>
            </a:r>
            <a:r>
              <a:rPr sz="2400" b="1" i="1" dirty="0">
                <a:solidFill>
                  <a:srgbClr val="333333"/>
                </a:solidFill>
                <a:latin typeface="Times New Roman" panose="02020603050405020304" pitchFamily="18" charset="0"/>
                <a:sym typeface="Times New Roman" panose="02020603050405020304" pitchFamily="18" charset="0"/>
              </a:rPr>
              <a:t>Hygienic Standard for the Use of Nutritional Fortification Substances in Foods</a:t>
            </a:r>
            <a:r>
              <a:rPr sz="2400" b="1" dirty="0">
                <a:solidFill>
                  <a:srgbClr val="333333"/>
                </a:solidFill>
                <a:latin typeface="Times New Roman" panose="02020603050405020304" pitchFamily="18" charset="0"/>
                <a:sym typeface="Times New Roman" panose="02020603050405020304" pitchFamily="18" charset="0"/>
              </a:rPr>
              <a:t> (GB 14880—2012) </a:t>
            </a:r>
            <a:r>
              <a:rPr sz="2400" dirty="0">
                <a:solidFill>
                  <a:srgbClr val="333333"/>
                </a:solidFill>
                <a:latin typeface="Times New Roman" panose="02020603050405020304" pitchFamily="18" charset="0"/>
                <a:sym typeface="Times New Roman" panose="02020603050405020304" pitchFamily="18" charset="0"/>
              </a:rPr>
              <a:t>to define the variety and usage amount of nutrients in flour. </a:t>
            </a:r>
            <a:endParaRPr lang="en-US" altLang="zh-CN" sz="2400" kern="100" dirty="0">
              <a:solidFill>
                <a:srgbClr val="333333"/>
              </a:solidFill>
              <a:latin typeface="Times New Roman" panose="02020603050405020304" pitchFamily="18" charset="0"/>
              <a:cs typeface="Times New Roman" panose="02020603050405020304" pitchFamily="18" charset="0"/>
              <a:sym typeface="Times New Roman" panose="02020603050405020304" pitchFamily="18" charset="0"/>
            </a:endParaRPr>
          </a:p>
          <a:p>
            <a:pPr>
              <a:lnSpc>
                <a:spcPct val="120000"/>
              </a:lnSpc>
            </a:pPr>
            <a:r>
              <a:rPr lang="en-US" altLang="zh-CN" sz="2400" kern="100" dirty="0">
                <a:solidFill>
                  <a:srgbClr val="333333"/>
                </a:solidFill>
                <a:effectLst/>
                <a:latin typeface="Times New Roman" panose="02020603050405020304" pitchFamily="18" charset="0"/>
                <a:cs typeface="Times New Roman" panose="02020603050405020304" pitchFamily="18" charset="0"/>
                <a:sym typeface="Times New Roman" panose="02020603050405020304" pitchFamily="18" charset="0"/>
              </a:rPr>
              <a:t>       </a:t>
            </a:r>
            <a:endPar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矩形 3"/>
          <p:cNvSpPr/>
          <p:nvPr/>
        </p:nvSpPr>
        <p:spPr>
          <a:xfrm>
            <a:off x="0" y="6523038"/>
            <a:ext cx="10439400"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132" name="文本框 20"/>
          <p:cNvSpPr txBox="1">
            <a:spLocks noChangeArrowheads="1"/>
          </p:cNvSpPr>
          <p:nvPr/>
        </p:nvSpPr>
        <p:spPr bwMode="auto">
          <a:xfrm>
            <a:off x="1269051" y="2472419"/>
            <a:ext cx="41349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aseline="0" dirty="0">
                <a:solidFill>
                  <a:srgbClr val="044875"/>
                </a:solidFill>
                <a:latin typeface="Times New Roman" panose="02020603050405020304" pitchFamily="18" charset="0"/>
                <a:sym typeface="Times New Roman" panose="02020603050405020304" pitchFamily="18" charset="0"/>
              </a:rPr>
              <a:t>The</a:t>
            </a:r>
            <a:r>
              <a:rPr lang="zh-CN" altLang="en-US" baseline="0" dirty="0">
                <a:solidFill>
                  <a:srgbClr val="044875"/>
                </a:solidFill>
                <a:latin typeface="Times New Roman" panose="02020603050405020304" pitchFamily="18" charset="0"/>
                <a:sym typeface="Times New Roman" panose="02020603050405020304" pitchFamily="18" charset="0"/>
              </a:rPr>
              <a:t> </a:t>
            </a:r>
            <a:r>
              <a:rPr lang="en-US" altLang="zh-CN" baseline="0" dirty="0">
                <a:solidFill>
                  <a:srgbClr val="044875"/>
                </a:solidFill>
                <a:latin typeface="Times New Roman" panose="02020603050405020304" pitchFamily="18" charset="0"/>
                <a:sym typeface="Times New Roman" panose="02020603050405020304" pitchFamily="18" charset="0"/>
              </a:rPr>
              <a:t>history</a:t>
            </a:r>
            <a:r>
              <a:rPr baseline="0" dirty="0">
                <a:solidFill>
                  <a:srgbClr val="044875"/>
                </a:solidFill>
                <a:latin typeface="Times New Roman" panose="02020603050405020304" pitchFamily="18" charset="0"/>
                <a:sym typeface="Times New Roman" panose="02020603050405020304" pitchFamily="18" charset="0"/>
              </a:rPr>
              <a:t> of flour fortification technology </a:t>
            </a:r>
            <a:r>
              <a:rPr lang="en-US" altLang="zh-CN" baseline="0" dirty="0">
                <a:solidFill>
                  <a:srgbClr val="044875"/>
                </a:solidFill>
                <a:latin typeface="Times New Roman" panose="02020603050405020304" pitchFamily="18" charset="0"/>
                <a:sym typeface="Times New Roman" panose="02020603050405020304" pitchFamily="18" charset="0"/>
              </a:rPr>
              <a:t>in</a:t>
            </a:r>
            <a:r>
              <a:rPr baseline="0" dirty="0">
                <a:solidFill>
                  <a:srgbClr val="044875"/>
                </a:solidFill>
                <a:latin typeface="Times New Roman" panose="02020603050405020304" pitchFamily="18" charset="0"/>
                <a:sym typeface="Times New Roman" panose="02020603050405020304" pitchFamily="18" charset="0"/>
              </a:rPr>
              <a:t> China</a:t>
            </a:r>
            <a:r>
              <a:rPr sz="1400" dirty="0">
                <a:latin typeface="Times New Roman" panose="02020603050405020304" pitchFamily="18" charset="0"/>
                <a:sym typeface="Times New Roman" panose="02020603050405020304" pitchFamily="18" charset="0"/>
              </a:rPr>
              <a:t> </a:t>
            </a:r>
          </a:p>
        </p:txBody>
      </p:sp>
      <p:sp>
        <p:nvSpPr>
          <p:cNvPr id="18" name="矩形 17"/>
          <p:cNvSpPr/>
          <p:nvPr/>
        </p:nvSpPr>
        <p:spPr bwMode="auto">
          <a:xfrm>
            <a:off x="1364200" y="2397022"/>
            <a:ext cx="3960812" cy="821107"/>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3135" name="组合 68"/>
          <p:cNvGrpSpPr/>
          <p:nvPr/>
        </p:nvGrpSpPr>
        <p:grpSpPr bwMode="auto">
          <a:xfrm>
            <a:off x="481550" y="2397023"/>
            <a:ext cx="919442" cy="821106"/>
            <a:chOff x="6191369" y="1397569"/>
            <a:chExt cx="919239" cy="712882"/>
          </a:xfrm>
        </p:grpSpPr>
        <p:sp>
          <p:nvSpPr>
            <p:cNvPr id="68" name="矩形 67"/>
            <p:cNvSpPr/>
            <p:nvPr/>
          </p:nvSpPr>
          <p:spPr>
            <a:xfrm>
              <a:off x="6294533" y="1397569"/>
              <a:ext cx="712631"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137" name="文本框 18"/>
            <p:cNvSpPr txBox="1">
              <a:spLocks noChangeArrowheads="1"/>
            </p:cNvSpPr>
            <p:nvPr/>
          </p:nvSpPr>
          <p:spPr bwMode="auto">
            <a:xfrm>
              <a:off x="6191369" y="1527170"/>
              <a:ext cx="919239" cy="45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800" baseline="0" dirty="0">
                  <a:solidFill>
                    <a:srgbClr val="044875"/>
                  </a:solidFill>
                  <a:latin typeface="Times New Roman" panose="02020603050405020304" pitchFamily="18" charset="0"/>
                  <a:sym typeface="Times New Roman" panose="02020603050405020304" pitchFamily="18" charset="0"/>
                </a:rPr>
                <a:t>01</a:t>
              </a:r>
              <a:r>
                <a:rPr sz="1400" dirty="0">
                  <a:latin typeface="Times New Roman" panose="02020603050405020304" pitchFamily="18" charset="0"/>
                  <a:sym typeface="Times New Roman" panose="02020603050405020304" pitchFamily="18" charset="0"/>
                </a:rPr>
                <a:t> </a:t>
              </a:r>
              <a:endParaRPr lang="zh-CN" altLang="en-US" sz="2800" dirty="0">
                <a:solidFill>
                  <a:srgbClr val="044875"/>
                </a:solidFill>
                <a:latin typeface="Times New Roman" panose="02020603050405020304" pitchFamily="18" charset="0"/>
                <a:sym typeface="Times New Roman" panose="02020603050405020304" pitchFamily="18" charset="0"/>
              </a:endParaRPr>
            </a:p>
          </p:txBody>
        </p:sp>
      </p:grpSp>
      <p:sp>
        <p:nvSpPr>
          <p:cNvPr id="3125" name="文本框 81"/>
          <p:cNvSpPr txBox="1">
            <a:spLocks noChangeArrowheads="1"/>
          </p:cNvSpPr>
          <p:nvPr/>
        </p:nvSpPr>
        <p:spPr bwMode="auto">
          <a:xfrm>
            <a:off x="1502312" y="3613622"/>
            <a:ext cx="36530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baseline="0" dirty="0">
                <a:solidFill>
                  <a:srgbClr val="044875"/>
                </a:solidFill>
                <a:latin typeface="Times New Roman" panose="02020603050405020304" pitchFamily="18" charset="0"/>
                <a:sym typeface="Times New Roman" panose="02020603050405020304" pitchFamily="18" charset="0"/>
              </a:rPr>
              <a:t>How to understand flour fortification</a:t>
            </a:r>
            <a:r>
              <a:rPr sz="1400" dirty="0">
                <a:latin typeface="Times New Roman" panose="02020603050405020304" pitchFamily="18" charset="0"/>
                <a:sym typeface="Times New Roman" panose="02020603050405020304" pitchFamily="18" charset="0"/>
              </a:rPr>
              <a:t> </a:t>
            </a:r>
          </a:p>
        </p:txBody>
      </p:sp>
      <p:sp>
        <p:nvSpPr>
          <p:cNvPr id="83" name="矩形 82"/>
          <p:cNvSpPr/>
          <p:nvPr/>
        </p:nvSpPr>
        <p:spPr bwMode="auto">
          <a:xfrm>
            <a:off x="1364200" y="3527323"/>
            <a:ext cx="3960812" cy="821106"/>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3128" name="组合 84"/>
          <p:cNvGrpSpPr/>
          <p:nvPr/>
        </p:nvGrpSpPr>
        <p:grpSpPr bwMode="auto">
          <a:xfrm>
            <a:off x="481550" y="3527323"/>
            <a:ext cx="919442" cy="821106"/>
            <a:chOff x="6191369" y="1397569"/>
            <a:chExt cx="919239" cy="712882"/>
          </a:xfrm>
        </p:grpSpPr>
        <p:sp>
          <p:nvSpPr>
            <p:cNvPr id="86" name="矩形 85"/>
            <p:cNvSpPr/>
            <p:nvPr/>
          </p:nvSpPr>
          <p:spPr>
            <a:xfrm>
              <a:off x="6294533" y="1397569"/>
              <a:ext cx="712631"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130" name="文本框 86"/>
            <p:cNvSpPr txBox="1">
              <a:spLocks noChangeArrowheads="1"/>
            </p:cNvSpPr>
            <p:nvPr/>
          </p:nvSpPr>
          <p:spPr bwMode="auto">
            <a:xfrm>
              <a:off x="6191369" y="1483066"/>
              <a:ext cx="919239" cy="45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800" baseline="0" dirty="0">
                  <a:solidFill>
                    <a:srgbClr val="044875"/>
                  </a:solidFill>
                  <a:latin typeface="Times New Roman" panose="02020603050405020304" pitchFamily="18" charset="0"/>
                  <a:sym typeface="Times New Roman" panose="02020603050405020304" pitchFamily="18" charset="0"/>
                </a:rPr>
                <a:t>03</a:t>
              </a:r>
              <a:r>
                <a:rPr sz="1400" dirty="0">
                  <a:latin typeface="Times New Roman" panose="02020603050405020304" pitchFamily="18" charset="0"/>
                  <a:sym typeface="Times New Roman" panose="02020603050405020304" pitchFamily="18" charset="0"/>
                </a:rPr>
                <a:t> </a:t>
              </a:r>
              <a:endParaRPr lang="zh-CN" altLang="en-US" sz="2800" dirty="0">
                <a:solidFill>
                  <a:srgbClr val="044875"/>
                </a:solidFill>
                <a:latin typeface="Times New Roman" panose="02020603050405020304" pitchFamily="18" charset="0"/>
                <a:sym typeface="Times New Roman" panose="02020603050405020304" pitchFamily="18" charset="0"/>
              </a:endParaRPr>
            </a:p>
          </p:txBody>
        </p:sp>
      </p:grpSp>
      <p:sp>
        <p:nvSpPr>
          <p:cNvPr id="3117" name="文本框 126"/>
          <p:cNvSpPr txBox="1">
            <a:spLocks noChangeArrowheads="1"/>
          </p:cNvSpPr>
          <p:nvPr/>
        </p:nvSpPr>
        <p:spPr bwMode="auto">
          <a:xfrm>
            <a:off x="1412044" y="4691692"/>
            <a:ext cx="38245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baseline="0" dirty="0">
                <a:solidFill>
                  <a:srgbClr val="044875"/>
                </a:solidFill>
                <a:latin typeface="Times New Roman" panose="02020603050405020304" pitchFamily="18" charset="0"/>
                <a:sym typeface="Times New Roman" panose="02020603050405020304" pitchFamily="18" charset="0"/>
              </a:rPr>
              <a:t>Wheat flour fortification </a:t>
            </a:r>
            <a:r>
              <a:rPr lang="en-US" altLang="zh-CN" dirty="0">
                <a:solidFill>
                  <a:srgbClr val="044875"/>
                </a:solidFill>
                <a:latin typeface="Times New Roman" panose="02020603050405020304" pitchFamily="18" charset="0"/>
                <a:sym typeface="Times New Roman" panose="02020603050405020304" pitchFamily="18" charset="0"/>
              </a:rPr>
              <a:t>&amp;</a:t>
            </a:r>
            <a:r>
              <a:rPr lang="zh-CN" altLang="en-US" dirty="0">
                <a:solidFill>
                  <a:srgbClr val="044875"/>
                </a:solidFill>
                <a:latin typeface="Times New Roman" panose="02020603050405020304" pitchFamily="18" charset="0"/>
                <a:sym typeface="Times New Roman" panose="02020603050405020304" pitchFamily="18" charset="0"/>
              </a:rPr>
              <a:t> </a:t>
            </a:r>
            <a:r>
              <a:rPr baseline="0" dirty="0">
                <a:solidFill>
                  <a:srgbClr val="044875"/>
                </a:solidFill>
                <a:latin typeface="Times New Roman" panose="02020603050405020304" pitchFamily="18" charset="0"/>
                <a:sym typeface="Times New Roman" panose="02020603050405020304" pitchFamily="18" charset="0"/>
              </a:rPr>
              <a:t>processing technology</a:t>
            </a:r>
            <a:r>
              <a:rPr sz="1400" dirty="0">
                <a:latin typeface="Times New Roman" panose="02020603050405020304" pitchFamily="18" charset="0"/>
                <a:sym typeface="Times New Roman" panose="02020603050405020304" pitchFamily="18" charset="0"/>
              </a:rPr>
              <a:t> </a:t>
            </a:r>
          </a:p>
        </p:txBody>
      </p:sp>
      <p:sp>
        <p:nvSpPr>
          <p:cNvPr id="128" name="矩形 127"/>
          <p:cNvSpPr/>
          <p:nvPr/>
        </p:nvSpPr>
        <p:spPr bwMode="auto">
          <a:xfrm>
            <a:off x="1364200" y="4657623"/>
            <a:ext cx="3960812" cy="71278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3120" name="组合 129"/>
          <p:cNvGrpSpPr/>
          <p:nvPr/>
        </p:nvGrpSpPr>
        <p:grpSpPr bwMode="auto">
          <a:xfrm>
            <a:off x="481550" y="4657623"/>
            <a:ext cx="919442" cy="712788"/>
            <a:chOff x="6191369" y="1397569"/>
            <a:chExt cx="919239" cy="712882"/>
          </a:xfrm>
        </p:grpSpPr>
        <p:sp>
          <p:nvSpPr>
            <p:cNvPr id="131" name="矩形 130"/>
            <p:cNvSpPr/>
            <p:nvPr/>
          </p:nvSpPr>
          <p:spPr>
            <a:xfrm>
              <a:off x="6294533" y="1397569"/>
              <a:ext cx="712631"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122" name="文本框 131"/>
            <p:cNvSpPr txBox="1">
              <a:spLocks noChangeArrowheads="1"/>
            </p:cNvSpPr>
            <p:nvPr/>
          </p:nvSpPr>
          <p:spPr bwMode="auto">
            <a:xfrm>
              <a:off x="6191369" y="1486481"/>
              <a:ext cx="919239" cy="52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800" baseline="0" dirty="0">
                  <a:solidFill>
                    <a:srgbClr val="044875"/>
                  </a:solidFill>
                  <a:latin typeface="Times New Roman" panose="02020603050405020304" pitchFamily="18" charset="0"/>
                  <a:sym typeface="Times New Roman" panose="02020603050405020304" pitchFamily="18" charset="0"/>
                </a:rPr>
                <a:t>05</a:t>
              </a:r>
              <a:r>
                <a:rPr sz="1400" dirty="0">
                  <a:latin typeface="Times New Roman" panose="02020603050405020304" pitchFamily="18" charset="0"/>
                  <a:sym typeface="Times New Roman" panose="02020603050405020304" pitchFamily="18" charset="0"/>
                </a:rPr>
                <a:t> </a:t>
              </a:r>
              <a:endParaRPr lang="zh-CN" altLang="en-US" sz="2800" dirty="0">
                <a:solidFill>
                  <a:srgbClr val="044875"/>
                </a:solidFill>
                <a:latin typeface="Times New Roman" panose="02020603050405020304" pitchFamily="18" charset="0"/>
                <a:sym typeface="Times New Roman" panose="02020603050405020304" pitchFamily="18" charset="0"/>
              </a:endParaRPr>
            </a:p>
          </p:txBody>
        </p:sp>
      </p:grpSp>
      <p:sp>
        <p:nvSpPr>
          <p:cNvPr id="3109" name="文本框 73"/>
          <p:cNvSpPr txBox="1">
            <a:spLocks noChangeArrowheads="1"/>
          </p:cNvSpPr>
          <p:nvPr/>
        </p:nvSpPr>
        <p:spPr bwMode="auto">
          <a:xfrm>
            <a:off x="7535761" y="2472316"/>
            <a:ext cx="4174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baseline="0" dirty="0">
                <a:solidFill>
                  <a:srgbClr val="044875"/>
                </a:solidFill>
                <a:latin typeface="Times New Roman" panose="02020603050405020304" pitchFamily="18" charset="0"/>
                <a:sym typeface="Times New Roman" panose="02020603050405020304" pitchFamily="18" charset="0"/>
              </a:rPr>
              <a:t>Standard</a:t>
            </a:r>
            <a:r>
              <a:rPr lang="en-US" altLang="zh-CN" baseline="0" dirty="0">
                <a:solidFill>
                  <a:srgbClr val="044875"/>
                </a:solidFill>
                <a:latin typeface="Times New Roman" panose="02020603050405020304" pitchFamily="18" charset="0"/>
                <a:sym typeface="Times New Roman" panose="02020603050405020304" pitchFamily="18" charset="0"/>
              </a:rPr>
              <a:t>-</a:t>
            </a:r>
            <a:r>
              <a:rPr baseline="0" dirty="0">
                <a:solidFill>
                  <a:srgbClr val="044875"/>
                </a:solidFill>
                <a:latin typeface="Times New Roman" panose="02020603050405020304" pitchFamily="18" charset="0"/>
                <a:sym typeface="Times New Roman" panose="02020603050405020304" pitchFamily="18" charset="0"/>
              </a:rPr>
              <a:t> and administrative system</a:t>
            </a:r>
            <a:r>
              <a:rPr lang="en-US" altLang="zh-CN" baseline="0" dirty="0">
                <a:solidFill>
                  <a:srgbClr val="044875"/>
                </a:solidFill>
                <a:latin typeface="Times New Roman" panose="02020603050405020304" pitchFamily="18" charset="0"/>
                <a:sym typeface="Times New Roman" panose="02020603050405020304" pitchFamily="18" charset="0"/>
              </a:rPr>
              <a:t>-</a:t>
            </a:r>
            <a:r>
              <a:rPr baseline="0" dirty="0">
                <a:solidFill>
                  <a:srgbClr val="044875"/>
                </a:solidFill>
                <a:latin typeface="Times New Roman" panose="02020603050405020304" pitchFamily="18" charset="0"/>
                <a:sym typeface="Times New Roman" panose="02020603050405020304" pitchFamily="18" charset="0"/>
              </a:rPr>
              <a:t>based flour fortification system</a:t>
            </a:r>
            <a:r>
              <a:rPr sz="1400" dirty="0">
                <a:latin typeface="Times New Roman" panose="02020603050405020304" pitchFamily="18" charset="0"/>
                <a:sym typeface="Times New Roman" panose="02020603050405020304" pitchFamily="18" charset="0"/>
              </a:rPr>
              <a:t> </a:t>
            </a:r>
          </a:p>
        </p:txBody>
      </p:sp>
      <p:sp>
        <p:nvSpPr>
          <p:cNvPr id="75" name="矩形 74"/>
          <p:cNvSpPr/>
          <p:nvPr/>
        </p:nvSpPr>
        <p:spPr bwMode="auto">
          <a:xfrm>
            <a:off x="7602436" y="2397022"/>
            <a:ext cx="4108014" cy="821105"/>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3112" name="组合 76"/>
          <p:cNvGrpSpPr/>
          <p:nvPr/>
        </p:nvGrpSpPr>
        <p:grpSpPr bwMode="auto">
          <a:xfrm>
            <a:off x="6719786" y="2397022"/>
            <a:ext cx="919442" cy="821101"/>
            <a:chOff x="6191369" y="1397569"/>
            <a:chExt cx="919239" cy="712882"/>
          </a:xfrm>
        </p:grpSpPr>
        <p:sp>
          <p:nvSpPr>
            <p:cNvPr id="78" name="矩形 77"/>
            <p:cNvSpPr/>
            <p:nvPr/>
          </p:nvSpPr>
          <p:spPr>
            <a:xfrm>
              <a:off x="6294533" y="1397569"/>
              <a:ext cx="712631"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114" name="文本框 78"/>
            <p:cNvSpPr txBox="1">
              <a:spLocks noChangeArrowheads="1"/>
            </p:cNvSpPr>
            <p:nvPr/>
          </p:nvSpPr>
          <p:spPr bwMode="auto">
            <a:xfrm>
              <a:off x="6191369" y="1535822"/>
              <a:ext cx="919239" cy="45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800" baseline="0" dirty="0">
                  <a:solidFill>
                    <a:srgbClr val="044875"/>
                  </a:solidFill>
                  <a:latin typeface="Times New Roman" panose="02020603050405020304" pitchFamily="18" charset="0"/>
                  <a:sym typeface="Times New Roman" panose="02020603050405020304" pitchFamily="18" charset="0"/>
                </a:rPr>
                <a:t>02</a:t>
              </a:r>
              <a:r>
                <a:rPr sz="1400" dirty="0">
                  <a:latin typeface="Times New Roman" panose="02020603050405020304" pitchFamily="18" charset="0"/>
                  <a:sym typeface="Times New Roman" panose="02020603050405020304" pitchFamily="18" charset="0"/>
                </a:rPr>
                <a:t> </a:t>
              </a:r>
              <a:endParaRPr lang="zh-CN" altLang="en-US" sz="2800" dirty="0">
                <a:solidFill>
                  <a:srgbClr val="044875"/>
                </a:solidFill>
                <a:latin typeface="Times New Roman" panose="02020603050405020304" pitchFamily="18" charset="0"/>
                <a:sym typeface="Times New Roman" panose="02020603050405020304" pitchFamily="18" charset="0"/>
              </a:endParaRPr>
            </a:p>
          </p:txBody>
        </p:sp>
      </p:grpSp>
      <p:sp>
        <p:nvSpPr>
          <p:cNvPr id="3101" name="文本框 133"/>
          <p:cNvSpPr txBox="1">
            <a:spLocks noChangeArrowheads="1"/>
          </p:cNvSpPr>
          <p:nvPr/>
        </p:nvSpPr>
        <p:spPr bwMode="auto">
          <a:xfrm>
            <a:off x="7832801" y="3479720"/>
            <a:ext cx="36724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rgbClr val="044875"/>
                </a:solidFill>
                <a:latin typeface="Times New Roman" panose="02020603050405020304" pitchFamily="18" charset="0"/>
                <a:sym typeface="Times New Roman" panose="02020603050405020304" pitchFamily="18" charset="0"/>
              </a:rPr>
              <a:t>Flour fortification and fortification substances common in different countries</a:t>
            </a:r>
            <a:r>
              <a:rPr lang="en-US" altLang="zh-CN" dirty="0">
                <a:latin typeface="Times New Roman" panose="02020603050405020304" pitchFamily="18" charset="0"/>
                <a:sym typeface="Times New Roman" panose="02020603050405020304" pitchFamily="18" charset="0"/>
              </a:rPr>
              <a:t> </a:t>
            </a:r>
          </a:p>
        </p:txBody>
      </p:sp>
      <p:sp>
        <p:nvSpPr>
          <p:cNvPr id="135" name="矩形 134"/>
          <p:cNvSpPr/>
          <p:nvPr/>
        </p:nvSpPr>
        <p:spPr bwMode="auto">
          <a:xfrm>
            <a:off x="7602435" y="3527322"/>
            <a:ext cx="4108013" cy="842925"/>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3104" name="组合 136"/>
          <p:cNvGrpSpPr/>
          <p:nvPr/>
        </p:nvGrpSpPr>
        <p:grpSpPr bwMode="auto">
          <a:xfrm>
            <a:off x="6732486" y="3527320"/>
            <a:ext cx="919442" cy="842924"/>
            <a:chOff x="6204066" y="1397569"/>
            <a:chExt cx="919239" cy="712882"/>
          </a:xfrm>
        </p:grpSpPr>
        <p:sp>
          <p:nvSpPr>
            <p:cNvPr id="138" name="矩形 137"/>
            <p:cNvSpPr/>
            <p:nvPr/>
          </p:nvSpPr>
          <p:spPr>
            <a:xfrm>
              <a:off x="6294533" y="1397569"/>
              <a:ext cx="712631"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106" name="文本框 138"/>
            <p:cNvSpPr txBox="1">
              <a:spLocks noChangeArrowheads="1"/>
            </p:cNvSpPr>
            <p:nvPr/>
          </p:nvSpPr>
          <p:spPr bwMode="auto">
            <a:xfrm>
              <a:off x="6204066" y="1538027"/>
              <a:ext cx="919239" cy="44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800" baseline="0" dirty="0">
                  <a:solidFill>
                    <a:srgbClr val="044875"/>
                  </a:solidFill>
                  <a:latin typeface="Times New Roman" panose="02020603050405020304" pitchFamily="18" charset="0"/>
                  <a:sym typeface="Times New Roman" panose="02020603050405020304" pitchFamily="18" charset="0"/>
                </a:rPr>
                <a:t>04</a:t>
              </a:r>
              <a:r>
                <a:rPr sz="1400" dirty="0">
                  <a:latin typeface="Times New Roman" panose="02020603050405020304" pitchFamily="18" charset="0"/>
                  <a:sym typeface="Times New Roman" panose="02020603050405020304" pitchFamily="18" charset="0"/>
                </a:rPr>
                <a:t> </a:t>
              </a:r>
              <a:endParaRPr lang="zh-CN" altLang="en-US" sz="2800" dirty="0">
                <a:solidFill>
                  <a:srgbClr val="044875"/>
                </a:solidFill>
                <a:latin typeface="Times New Roman" panose="02020603050405020304" pitchFamily="18" charset="0"/>
                <a:sym typeface="Times New Roman" panose="02020603050405020304" pitchFamily="18" charset="0"/>
              </a:endParaRPr>
            </a:p>
          </p:txBody>
        </p:sp>
      </p:grpSp>
      <p:sp>
        <p:nvSpPr>
          <p:cNvPr id="3093" name="文本框 119"/>
          <p:cNvSpPr txBox="1">
            <a:spLocks noChangeArrowheads="1"/>
          </p:cNvSpPr>
          <p:nvPr/>
        </p:nvSpPr>
        <p:spPr bwMode="auto">
          <a:xfrm>
            <a:off x="8090267" y="4804624"/>
            <a:ext cx="3338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baseline="0" dirty="0">
                <a:solidFill>
                  <a:srgbClr val="044875"/>
                </a:solidFill>
                <a:latin typeface="Times New Roman" panose="02020603050405020304" pitchFamily="18" charset="0"/>
                <a:sym typeface="Times New Roman" panose="02020603050405020304" pitchFamily="18" charset="0"/>
              </a:rPr>
              <a:t>Quality safety assurance system</a:t>
            </a:r>
            <a:r>
              <a:rPr sz="1400" dirty="0">
                <a:latin typeface="Times New Roman" panose="02020603050405020304" pitchFamily="18" charset="0"/>
                <a:sym typeface="Times New Roman" panose="02020603050405020304" pitchFamily="18" charset="0"/>
              </a:rPr>
              <a:t> </a:t>
            </a:r>
          </a:p>
        </p:txBody>
      </p:sp>
      <p:sp>
        <p:nvSpPr>
          <p:cNvPr id="121" name="矩形 120"/>
          <p:cNvSpPr/>
          <p:nvPr/>
        </p:nvSpPr>
        <p:spPr bwMode="auto">
          <a:xfrm>
            <a:off x="7602436" y="4657623"/>
            <a:ext cx="4108012" cy="71278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3096" name="组合 122"/>
          <p:cNvGrpSpPr/>
          <p:nvPr/>
        </p:nvGrpSpPr>
        <p:grpSpPr bwMode="auto">
          <a:xfrm>
            <a:off x="6719786" y="4657623"/>
            <a:ext cx="919442" cy="712788"/>
            <a:chOff x="6191369" y="1397569"/>
            <a:chExt cx="919239" cy="712882"/>
          </a:xfrm>
        </p:grpSpPr>
        <p:sp>
          <p:nvSpPr>
            <p:cNvPr id="124" name="矩形 123"/>
            <p:cNvSpPr/>
            <p:nvPr/>
          </p:nvSpPr>
          <p:spPr>
            <a:xfrm>
              <a:off x="6294533" y="1397569"/>
              <a:ext cx="712631" cy="712882"/>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098" name="文本框 124"/>
            <p:cNvSpPr txBox="1">
              <a:spLocks noChangeArrowheads="1"/>
            </p:cNvSpPr>
            <p:nvPr/>
          </p:nvSpPr>
          <p:spPr bwMode="auto">
            <a:xfrm>
              <a:off x="6191369" y="1486481"/>
              <a:ext cx="919239" cy="52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800" baseline="0" dirty="0">
                  <a:solidFill>
                    <a:srgbClr val="044875"/>
                  </a:solidFill>
                  <a:latin typeface="Times New Roman" panose="02020603050405020304" pitchFamily="18" charset="0"/>
                  <a:sym typeface="Times New Roman" panose="02020603050405020304" pitchFamily="18" charset="0"/>
                </a:rPr>
                <a:t>06</a:t>
              </a:r>
              <a:r>
                <a:rPr sz="1400" dirty="0">
                  <a:latin typeface="Times New Roman" panose="02020603050405020304" pitchFamily="18" charset="0"/>
                  <a:sym typeface="Times New Roman" panose="02020603050405020304" pitchFamily="18" charset="0"/>
                </a:rPr>
                <a:t> </a:t>
              </a:r>
              <a:endParaRPr lang="zh-CN" altLang="en-US" sz="2800" dirty="0">
                <a:solidFill>
                  <a:srgbClr val="044875"/>
                </a:solidFill>
                <a:latin typeface="Times New Roman" panose="02020603050405020304" pitchFamily="18" charset="0"/>
                <a:sym typeface="Times New Roman" panose="02020603050405020304" pitchFamily="18" charset="0"/>
              </a:endParaRPr>
            </a:p>
          </p:txBody>
        </p:sp>
      </p:grpSp>
      <p:cxnSp>
        <p:nvCxnSpPr>
          <p:cNvPr id="108" name="直接连接符 107"/>
          <p:cNvCxnSpPr/>
          <p:nvPr/>
        </p:nvCxnSpPr>
        <p:spPr>
          <a:xfrm flipH="1">
            <a:off x="5534025" y="2758973"/>
            <a:ext cx="1055688" cy="0"/>
          </a:xfrm>
          <a:prstGeom prst="line">
            <a:avLst/>
          </a:prstGeom>
          <a:ln w="19050">
            <a:solidFill>
              <a:schemeClr val="bg2">
                <a:lumMod val="2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5534025" y="3874986"/>
            <a:ext cx="1055688" cy="0"/>
          </a:xfrm>
          <a:prstGeom prst="line">
            <a:avLst/>
          </a:prstGeom>
          <a:ln w="19050">
            <a:solidFill>
              <a:schemeClr val="bg2">
                <a:lumMod val="2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5534025" y="4992586"/>
            <a:ext cx="1055688" cy="0"/>
          </a:xfrm>
          <a:prstGeom prst="line">
            <a:avLst/>
          </a:prstGeom>
          <a:ln w="19050">
            <a:solidFill>
              <a:schemeClr val="bg2">
                <a:lumMod val="2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743200" y="281529"/>
            <a:ext cx="6688138" cy="1323439"/>
          </a:xfrm>
          <a:prstGeom prst="rect">
            <a:avLst/>
          </a:prstGeom>
          <a:noFill/>
        </p:spPr>
        <p:txBody>
          <a:bodyPr>
            <a:spAutoFit/>
          </a:bodyPr>
          <a:lstStyle/>
          <a:p>
            <a:pPr algn="ctr" eaLnBrk="1" fontAlgn="auto" hangingPunct="1">
              <a:spcBef>
                <a:spcPts val="0"/>
              </a:spcBef>
              <a:spcAft>
                <a:spcPts val="0"/>
              </a:spcAft>
              <a:defRPr/>
            </a:pPr>
            <a:r>
              <a:rPr lang="en" altLang="zh-CN" sz="4000" b="1" dirty="0">
                <a:solidFill>
                  <a:srgbClr val="044875"/>
                </a:solidFill>
                <a:latin typeface="Times New Roman" panose="02020603050405020304" pitchFamily="18" charset="0"/>
                <a:sym typeface="Times New Roman" panose="02020603050405020304" pitchFamily="18" charset="0"/>
              </a:rPr>
              <a:t>China </a:t>
            </a:r>
            <a:r>
              <a:rPr sz="4000" b="1" baseline="0" dirty="0">
                <a:solidFill>
                  <a:srgbClr val="044875"/>
                </a:solidFill>
                <a:latin typeface="Times New Roman" panose="02020603050405020304" pitchFamily="18" charset="0"/>
                <a:sym typeface="Times New Roman" panose="02020603050405020304" pitchFamily="18" charset="0"/>
              </a:rPr>
              <a:t>Experience</a:t>
            </a:r>
            <a:r>
              <a:rPr lang="zh-CN" altLang="en-US" sz="4000" b="1" baseline="0" dirty="0">
                <a:solidFill>
                  <a:srgbClr val="044875"/>
                </a:solidFill>
                <a:latin typeface="Times New Roman" panose="02020603050405020304" pitchFamily="18" charset="0"/>
                <a:sym typeface="Times New Roman" panose="02020603050405020304" pitchFamily="18" charset="0"/>
              </a:rPr>
              <a:t> </a:t>
            </a:r>
            <a:r>
              <a:rPr lang="en-US" altLang="zh-CN" sz="4000" b="1" baseline="0" dirty="0">
                <a:solidFill>
                  <a:srgbClr val="044875"/>
                </a:solidFill>
                <a:latin typeface="Times New Roman" panose="02020603050405020304" pitchFamily="18" charset="0"/>
                <a:sym typeface="Times New Roman" panose="02020603050405020304" pitchFamily="18" charset="0"/>
              </a:rPr>
              <a:t>in</a:t>
            </a:r>
            <a:r>
              <a:rPr sz="4000" b="1" baseline="0" dirty="0">
                <a:solidFill>
                  <a:srgbClr val="044875"/>
                </a:solidFill>
                <a:latin typeface="Times New Roman" panose="02020603050405020304" pitchFamily="18" charset="0"/>
                <a:sym typeface="Times New Roman" panose="02020603050405020304" pitchFamily="18" charset="0"/>
              </a:rPr>
              <a:t> Fortified </a:t>
            </a:r>
            <a:r>
              <a:rPr lang="en-US" altLang="zh-CN" sz="4000" b="1" baseline="0" dirty="0">
                <a:solidFill>
                  <a:srgbClr val="044875"/>
                </a:solidFill>
                <a:latin typeface="Times New Roman" panose="02020603050405020304" pitchFamily="18" charset="0"/>
                <a:sym typeface="Times New Roman" panose="02020603050405020304" pitchFamily="18" charset="0"/>
              </a:rPr>
              <a:t>F</a:t>
            </a:r>
            <a:r>
              <a:rPr sz="4000" b="1" baseline="0" dirty="0">
                <a:solidFill>
                  <a:srgbClr val="044875"/>
                </a:solidFill>
                <a:latin typeface="Times New Roman" panose="02020603050405020304" pitchFamily="18" charset="0"/>
                <a:sym typeface="Times New Roman" panose="02020603050405020304" pitchFamily="18" charset="0"/>
              </a:rPr>
              <a:t>lour</a:t>
            </a:r>
          </a:p>
        </p:txBody>
      </p:sp>
      <p:cxnSp>
        <p:nvCxnSpPr>
          <p:cNvPr id="157" name="直接连接符 156"/>
          <p:cNvCxnSpPr/>
          <p:nvPr/>
        </p:nvCxnSpPr>
        <p:spPr bwMode="auto">
          <a:xfrm>
            <a:off x="3222168" y="1553504"/>
            <a:ext cx="5730875"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459412" y="254000"/>
            <a:ext cx="6732587" cy="19126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438568" y="82550"/>
            <a:ext cx="5362575" cy="859348"/>
            <a:chOff x="551544" y="82976"/>
            <a:chExt cx="3540396" cy="857862"/>
          </a:xfrm>
        </p:grpSpPr>
        <p:sp>
          <p:nvSpPr>
            <p:cNvPr id="6227" name="文本框 3"/>
            <p:cNvSpPr txBox="1">
              <a:spLocks noChangeArrowheads="1"/>
            </p:cNvSpPr>
            <p:nvPr/>
          </p:nvSpPr>
          <p:spPr bwMode="auto">
            <a:xfrm>
              <a:off x="800100" y="111278"/>
              <a:ext cx="3291840"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 altLang="zh-CN" sz="2400" dirty="0">
                  <a:solidFill>
                    <a:srgbClr val="044875"/>
                  </a:solidFill>
                  <a:latin typeface="Times New Roman" panose="02020603050405020304" pitchFamily="18" charset="0"/>
                  <a:sym typeface="Times New Roman" panose="02020603050405020304" pitchFamily="18" charset="0"/>
                </a:rPr>
                <a:t>Government Service System for Fortified Flour</a:t>
              </a:r>
              <a:r>
                <a:rPr lang="en" altLang="zh-CN" sz="2400"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2.1</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7" name="文本框 86"/>
          <p:cNvSpPr txBox="1"/>
          <p:nvPr/>
        </p:nvSpPr>
        <p:spPr>
          <a:xfrm>
            <a:off x="691515" y="1188085"/>
            <a:ext cx="11217275" cy="4049635"/>
          </a:xfrm>
          <a:prstGeom prst="rect">
            <a:avLst/>
          </a:prstGeom>
          <a:noFill/>
        </p:spPr>
        <p:txBody>
          <a:bodyPr wrap="square" rtlCol="0">
            <a:spAutoFit/>
          </a:bodyPr>
          <a:lstStyle/>
          <a:p>
            <a:pPr algn="just">
              <a:lnSpc>
                <a:spcPct val="120000"/>
              </a:lnSpc>
            </a:pPr>
            <a:r>
              <a:rPr lang="zh-CN" altLang="en-US" sz="2400" baseline="0" dirty="0">
                <a:solidFill>
                  <a:srgbClr val="333333"/>
                </a:solidFill>
                <a:latin typeface="Times New Roman" panose="02020603050405020304" pitchFamily="18" charset="0"/>
                <a:sym typeface="Times New Roman" panose="02020603050405020304" pitchFamily="18" charset="0"/>
              </a:rPr>
              <a:t>    </a:t>
            </a:r>
            <a:r>
              <a:rPr sz="2400" baseline="0" dirty="0">
                <a:solidFill>
                  <a:srgbClr val="333333"/>
                </a:solidFill>
                <a:latin typeface="Times New Roman" panose="02020603050405020304" pitchFamily="18" charset="0"/>
                <a:sym typeface="Times New Roman" panose="02020603050405020304" pitchFamily="18" charset="0"/>
              </a:rPr>
              <a:t>The nutrition information must be indicated on the label of micronutrient fortified flour, and its identification content and format should be in compliance with the </a:t>
            </a:r>
            <a:r>
              <a:rPr sz="2400" b="1" i="1" baseline="0" dirty="0">
                <a:solidFill>
                  <a:srgbClr val="333333"/>
                </a:solidFill>
                <a:latin typeface="Times New Roman" panose="02020603050405020304" pitchFamily="18" charset="0"/>
                <a:sym typeface="Times New Roman" panose="02020603050405020304" pitchFamily="18" charset="0"/>
              </a:rPr>
              <a:t>National F</a:t>
            </a:r>
            <a:r>
              <a:rPr lang="en-US" sz="2400" b="1" i="1" baseline="0" dirty="0">
                <a:solidFill>
                  <a:srgbClr val="333333"/>
                </a:solidFill>
                <a:latin typeface="Times New Roman" panose="02020603050405020304" pitchFamily="18" charset="0"/>
                <a:sym typeface="Times New Roman" panose="02020603050405020304" pitchFamily="18" charset="0"/>
              </a:rPr>
              <a:t>ood </a:t>
            </a:r>
            <a:r>
              <a:rPr lang="en-US" altLang="zh-CN" sz="2400" b="1" i="1" baseline="0" dirty="0">
                <a:solidFill>
                  <a:srgbClr val="333333"/>
                </a:solidFill>
                <a:latin typeface="Times New Roman" panose="02020603050405020304" pitchFamily="18" charset="0"/>
                <a:sym typeface="Times New Roman" panose="02020603050405020304" pitchFamily="18" charset="0"/>
              </a:rPr>
              <a:t>Safety</a:t>
            </a:r>
            <a:r>
              <a:rPr sz="2400" b="1" i="1" baseline="0" dirty="0">
                <a:solidFill>
                  <a:srgbClr val="333333"/>
                </a:solidFill>
                <a:latin typeface="Times New Roman" panose="02020603050405020304" pitchFamily="18" charset="0"/>
                <a:sym typeface="Times New Roman" panose="02020603050405020304" pitchFamily="18" charset="0"/>
              </a:rPr>
              <a:t> Standard General </a:t>
            </a:r>
            <a:r>
              <a:rPr lang="en-US" altLang="zh-CN" sz="2400" b="1" i="1" baseline="0" dirty="0">
                <a:solidFill>
                  <a:srgbClr val="333333"/>
                </a:solidFill>
                <a:latin typeface="Times New Roman" panose="02020603050405020304" pitchFamily="18" charset="0"/>
                <a:sym typeface="Times New Roman" panose="02020603050405020304" pitchFamily="18" charset="0"/>
              </a:rPr>
              <a:t>Standard</a:t>
            </a:r>
            <a:r>
              <a:rPr sz="2400" b="1" i="1" baseline="0" dirty="0">
                <a:solidFill>
                  <a:srgbClr val="333333"/>
                </a:solidFill>
                <a:latin typeface="Times New Roman" panose="02020603050405020304" pitchFamily="18" charset="0"/>
                <a:sym typeface="Times New Roman" panose="02020603050405020304" pitchFamily="18" charset="0"/>
              </a:rPr>
              <a:t> </a:t>
            </a:r>
            <a:r>
              <a:rPr lang="en-US" altLang="zh-CN" sz="2400" b="1" i="1" baseline="0" dirty="0">
                <a:solidFill>
                  <a:srgbClr val="333333"/>
                </a:solidFill>
                <a:latin typeface="Times New Roman" panose="02020603050405020304" pitchFamily="18" charset="0"/>
                <a:sym typeface="Times New Roman" panose="02020603050405020304" pitchFamily="18" charset="0"/>
              </a:rPr>
              <a:t>on</a:t>
            </a:r>
            <a:r>
              <a:rPr sz="2400" b="1" i="1" baseline="0" dirty="0">
                <a:solidFill>
                  <a:srgbClr val="333333"/>
                </a:solidFill>
                <a:latin typeface="Times New Roman" panose="02020603050405020304" pitchFamily="18" charset="0"/>
                <a:sym typeface="Times New Roman" panose="02020603050405020304" pitchFamily="18" charset="0"/>
              </a:rPr>
              <a:t> Nutrition Label</a:t>
            </a:r>
            <a:r>
              <a:rPr lang="en-US" altLang="zh-CN" sz="2400" b="1" i="1" baseline="0" dirty="0">
                <a:solidFill>
                  <a:srgbClr val="333333"/>
                </a:solidFill>
                <a:latin typeface="Times New Roman" panose="02020603050405020304" pitchFamily="18" charset="0"/>
                <a:sym typeface="Times New Roman" panose="02020603050405020304" pitchFamily="18" charset="0"/>
              </a:rPr>
              <a:t>l</a:t>
            </a:r>
            <a:r>
              <a:rPr sz="2400" b="1" i="1" baseline="0" dirty="0">
                <a:solidFill>
                  <a:srgbClr val="333333"/>
                </a:solidFill>
                <a:latin typeface="Times New Roman" panose="02020603050405020304" pitchFamily="18" charset="0"/>
                <a:sym typeface="Times New Roman" panose="02020603050405020304" pitchFamily="18" charset="0"/>
              </a:rPr>
              <a:t>ing of Prepackaged Foods</a:t>
            </a:r>
            <a:r>
              <a:rPr sz="2400" b="1" baseline="0" dirty="0">
                <a:solidFill>
                  <a:srgbClr val="333333"/>
                </a:solidFill>
                <a:latin typeface="Times New Roman" panose="02020603050405020304" pitchFamily="18" charset="0"/>
                <a:sym typeface="Times New Roman" panose="02020603050405020304" pitchFamily="18" charset="0"/>
              </a:rPr>
              <a:t> (GB 28050—2011)</a:t>
            </a:r>
            <a:r>
              <a:rPr lang="en-US" altLang="zh-CN" sz="2400" b="1" baseline="0" dirty="0">
                <a:solidFill>
                  <a:srgbClr val="333333"/>
                </a:solidFill>
                <a:latin typeface="Times New Roman" panose="02020603050405020304" pitchFamily="18" charset="0"/>
                <a:sym typeface="Times New Roman" panose="02020603050405020304" pitchFamily="18" charset="0"/>
              </a:rPr>
              <a:t>.</a:t>
            </a:r>
            <a:r>
              <a:rPr lang="zh-CN" altLang="en-US" sz="2400" b="1" dirty="0">
                <a:solidFill>
                  <a:srgbClr val="333333"/>
                </a:solidFill>
                <a:latin typeface="Times New Roman" panose="02020603050405020304" pitchFamily="18" charset="0"/>
                <a:sym typeface="Times New Roman" panose="02020603050405020304" pitchFamily="18" charset="0"/>
              </a:rPr>
              <a:t>   </a:t>
            </a:r>
            <a:r>
              <a:rPr sz="2400" baseline="0" dirty="0">
                <a:solidFill>
                  <a:srgbClr val="333333"/>
                </a:solidFill>
                <a:latin typeface="Times New Roman" panose="02020603050405020304" pitchFamily="18" charset="0"/>
                <a:sym typeface="Times New Roman" panose="02020603050405020304" pitchFamily="18" charset="0"/>
              </a:rPr>
              <a:t>Chinese Government requests the food manufacturers of mill industry to </a:t>
            </a:r>
            <a:r>
              <a:rPr lang="en-US" altLang="zh-CN" sz="2400" baseline="0" dirty="0">
                <a:solidFill>
                  <a:srgbClr val="333333"/>
                </a:solidFill>
                <a:latin typeface="Times New Roman" panose="02020603050405020304" pitchFamily="18" charset="0"/>
                <a:sym typeface="Times New Roman" panose="02020603050405020304" pitchFamily="18" charset="0"/>
              </a:rPr>
              <a:t>adop</a:t>
            </a:r>
            <a:r>
              <a:rPr sz="2400" baseline="0" dirty="0">
                <a:solidFill>
                  <a:srgbClr val="333333"/>
                </a:solidFill>
                <a:latin typeface="Times New Roman" panose="02020603050405020304" pitchFamily="18" charset="0"/>
                <a:sym typeface="Times New Roman" panose="02020603050405020304" pitchFamily="18" charset="0"/>
              </a:rPr>
              <a:t>t the quality assurance system, such as </a:t>
            </a:r>
            <a:r>
              <a:rPr lang="en" altLang="zh-CN" sz="2400" i="1" dirty="0">
                <a:solidFill>
                  <a:srgbClr val="333333"/>
                </a:solidFill>
                <a:latin typeface="Times New Roman" panose="02020603050405020304" pitchFamily="18" charset="0"/>
                <a:sym typeface="Times New Roman" panose="02020603050405020304" pitchFamily="18" charset="0"/>
              </a:rPr>
              <a:t>GB14881—1994</a:t>
            </a:r>
            <a:r>
              <a:rPr lang="zh-CN" altLang="en-US" sz="2400" i="1" dirty="0">
                <a:solidFill>
                  <a:srgbClr val="333333"/>
                </a:solidFill>
                <a:latin typeface="Times New Roman" panose="02020603050405020304" pitchFamily="18" charset="0"/>
                <a:sym typeface="Times New Roman" panose="02020603050405020304" pitchFamily="18" charset="0"/>
              </a:rPr>
              <a:t> </a:t>
            </a:r>
            <a:r>
              <a:rPr sz="2400" i="1" baseline="0" dirty="0">
                <a:solidFill>
                  <a:srgbClr val="333333"/>
                </a:solidFill>
                <a:latin typeface="Times New Roman" panose="02020603050405020304" pitchFamily="18" charset="0"/>
                <a:sym typeface="Times New Roman" panose="02020603050405020304" pitchFamily="18" charset="0"/>
              </a:rPr>
              <a:t>General Hygienic Regulation for Food Enterprises</a:t>
            </a:r>
            <a:r>
              <a:rPr sz="2400" baseline="0" dirty="0">
                <a:solidFill>
                  <a:srgbClr val="333333"/>
                </a:solidFill>
                <a:latin typeface="Times New Roman" panose="02020603050405020304" pitchFamily="18" charset="0"/>
                <a:sym typeface="Times New Roman" panose="02020603050405020304" pitchFamily="18" charset="0"/>
              </a:rPr>
              <a:t> (GMP), ISO QA System, F</a:t>
            </a:r>
            <a:r>
              <a:rPr lang="en-US" sz="2400" baseline="0" dirty="0">
                <a:solidFill>
                  <a:srgbClr val="333333"/>
                </a:solidFill>
                <a:latin typeface="Times New Roman" panose="02020603050405020304" pitchFamily="18" charset="0"/>
                <a:sym typeface="Times New Roman" panose="02020603050405020304" pitchFamily="18" charset="0"/>
              </a:rPr>
              <a:t>ood </a:t>
            </a:r>
            <a:r>
              <a:rPr lang="en-US" altLang="zh-CN" sz="2400" baseline="0" dirty="0">
                <a:solidFill>
                  <a:srgbClr val="333333"/>
                </a:solidFill>
                <a:latin typeface="Times New Roman" panose="02020603050405020304" pitchFamily="18" charset="0"/>
                <a:sym typeface="Times New Roman" panose="02020603050405020304" pitchFamily="18" charset="0"/>
              </a:rPr>
              <a:t>Safety</a:t>
            </a:r>
            <a:r>
              <a:rPr sz="2400" baseline="0" dirty="0">
                <a:solidFill>
                  <a:srgbClr val="333333"/>
                </a:solidFill>
                <a:latin typeface="Times New Roman" panose="02020603050405020304" pitchFamily="18" charset="0"/>
                <a:sym typeface="Times New Roman" panose="02020603050405020304" pitchFamily="18" charset="0"/>
              </a:rPr>
              <a:t> Management System (HACCP</a:t>
            </a:r>
            <a:r>
              <a:rPr lang="en-US" altLang="zh-CN" sz="2400" baseline="0" dirty="0">
                <a:solidFill>
                  <a:srgbClr val="333333"/>
                </a:solidFill>
                <a:latin typeface="Times New Roman" panose="02020603050405020304" pitchFamily="18" charset="0"/>
                <a:sym typeface="Times New Roman" panose="02020603050405020304" pitchFamily="18" charset="0"/>
              </a:rPr>
              <a:t>,</a:t>
            </a:r>
            <a:r>
              <a:rPr lang="zh-CN" altLang="en-US" sz="2400" baseline="0" dirty="0">
                <a:solidFill>
                  <a:srgbClr val="333333"/>
                </a:solidFill>
                <a:latin typeface="Times New Roman" panose="02020603050405020304" pitchFamily="18" charset="0"/>
                <a:sym typeface="Times New Roman" panose="02020603050405020304" pitchFamily="18" charset="0"/>
              </a:rPr>
              <a:t> </a:t>
            </a:r>
            <a:r>
              <a:rPr sz="2400" baseline="0" dirty="0">
                <a:solidFill>
                  <a:srgbClr val="333333"/>
                </a:solidFill>
                <a:latin typeface="Times New Roman" panose="02020603050405020304" pitchFamily="18" charset="0"/>
                <a:sym typeface="Times New Roman" panose="02020603050405020304" pitchFamily="18" charset="0"/>
              </a:rPr>
              <a:t>ISO 22000) and other standards. </a:t>
            </a:r>
            <a:endParaRPr lang="zh-CN" altLang="zh-CN" sz="2400" dirty="0">
              <a:effectLst/>
              <a:latin typeface="Times New Roman" panose="02020603050405020304" pitchFamily="18" charset="0"/>
              <a:cs typeface="Times New Roman" panose="02020603050405020304" pitchFamily="18" charset="0"/>
              <a:sym typeface="Times New Roman" panose="02020603050405020304" pitchFamily="18" charset="0"/>
            </a:endParaRPr>
          </a:p>
          <a:p>
            <a:pPr>
              <a:lnSpc>
                <a:spcPct val="120000"/>
              </a:lnSpc>
            </a:pPr>
            <a:r>
              <a:rPr lang="zh-CN" altLang="en-US" sz="2400" dirty="0">
                <a:solidFill>
                  <a:srgbClr val="333333"/>
                </a:solidFill>
                <a:latin typeface="Times New Roman" panose="02020603050405020304" pitchFamily="18" charset="0"/>
                <a:sym typeface="Times New Roman" panose="02020603050405020304" pitchFamily="18" charset="0"/>
              </a:rPr>
              <a:t>    </a:t>
            </a:r>
            <a:r>
              <a:rPr sz="2400" dirty="0">
                <a:solidFill>
                  <a:srgbClr val="333333"/>
                </a:solidFill>
                <a:latin typeface="Times New Roman" panose="02020603050405020304" pitchFamily="18" charset="0"/>
                <a:sym typeface="Times New Roman" panose="02020603050405020304" pitchFamily="18" charset="0"/>
              </a:rPr>
              <a:t>The establishment of above standards and regulations laid the foundation for the promotion and application of fortified flour and its quality assurance. </a:t>
            </a:r>
            <a:endParaRPr lang="zh-CN" altLang="en-US" sz="2400" b="1" dirty="0">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4754880" y="254000"/>
            <a:ext cx="7437119" cy="2112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452638" y="68482"/>
            <a:ext cx="4686922" cy="1242749"/>
            <a:chOff x="562182" y="68932"/>
            <a:chExt cx="3544064" cy="1240601"/>
          </a:xfrm>
        </p:grpSpPr>
        <p:sp>
          <p:nvSpPr>
            <p:cNvPr id="6227" name="文本框 3"/>
            <p:cNvSpPr txBox="1">
              <a:spLocks noChangeArrowheads="1"/>
            </p:cNvSpPr>
            <p:nvPr/>
          </p:nvSpPr>
          <p:spPr bwMode="auto">
            <a:xfrm>
              <a:off x="832015" y="111278"/>
              <a:ext cx="3274231" cy="119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400" baseline="0" dirty="0">
                  <a:solidFill>
                    <a:srgbClr val="044875"/>
                  </a:solidFill>
                  <a:latin typeface="Times New Roman" panose="02020603050405020304" pitchFamily="18" charset="0"/>
                  <a:sym typeface="Times New Roman" panose="02020603050405020304" pitchFamily="18" charset="0"/>
                </a:rPr>
                <a:t>Application </a:t>
              </a:r>
              <a:r>
                <a:rPr lang="en-US" altLang="zh-CN" sz="2400" baseline="0" dirty="0">
                  <a:solidFill>
                    <a:srgbClr val="044875"/>
                  </a:solidFill>
                  <a:latin typeface="Times New Roman" panose="02020603050405020304" pitchFamily="18" charset="0"/>
                  <a:sym typeface="Times New Roman" panose="02020603050405020304" pitchFamily="18" charset="0"/>
                </a:rPr>
                <a:t>S</a:t>
              </a:r>
              <a:r>
                <a:rPr sz="2400" baseline="0" dirty="0">
                  <a:solidFill>
                    <a:srgbClr val="044875"/>
                  </a:solidFill>
                  <a:latin typeface="Times New Roman" panose="02020603050405020304" pitchFamily="18" charset="0"/>
                  <a:sym typeface="Times New Roman" panose="02020603050405020304" pitchFamily="18" charset="0"/>
                </a:rPr>
                <a:t>tandards for </a:t>
              </a:r>
              <a:r>
                <a:rPr lang="en-US" altLang="zh-CN" sz="2400" baseline="0" dirty="0">
                  <a:solidFill>
                    <a:srgbClr val="044875"/>
                  </a:solidFill>
                  <a:latin typeface="Times New Roman" panose="02020603050405020304" pitchFamily="18" charset="0"/>
                  <a:sym typeface="Times New Roman" panose="02020603050405020304" pitchFamily="18" charset="0"/>
                </a:rPr>
                <a:t>E</a:t>
              </a:r>
              <a:r>
                <a:rPr sz="2400" baseline="0" dirty="0">
                  <a:solidFill>
                    <a:srgbClr val="044875"/>
                  </a:solidFill>
                  <a:latin typeface="Times New Roman" panose="02020603050405020304" pitchFamily="18" charset="0"/>
                  <a:sym typeface="Times New Roman" panose="02020603050405020304" pitchFamily="18" charset="0"/>
                </a:rPr>
                <a:t>nterprises and </a:t>
              </a:r>
              <a:r>
                <a:rPr lang="en-US" altLang="zh-CN" sz="2400" baseline="0" dirty="0">
                  <a:solidFill>
                    <a:srgbClr val="044875"/>
                  </a:solidFill>
                  <a:latin typeface="Times New Roman" panose="02020603050405020304" pitchFamily="18" charset="0"/>
                  <a:sym typeface="Times New Roman" panose="02020603050405020304" pitchFamily="18" charset="0"/>
                </a:rPr>
                <a:t>F</a:t>
              </a:r>
              <a:r>
                <a:rPr sz="2400" baseline="0" dirty="0">
                  <a:solidFill>
                    <a:srgbClr val="044875"/>
                  </a:solidFill>
                  <a:latin typeface="Times New Roman" panose="02020603050405020304" pitchFamily="18" charset="0"/>
                  <a:sym typeface="Times New Roman" panose="02020603050405020304" pitchFamily="18" charset="0"/>
                </a:rPr>
                <a:t>ormula </a:t>
              </a:r>
              <a:r>
                <a:rPr lang="en-US" altLang="zh-CN" sz="2400" dirty="0">
                  <a:solidFill>
                    <a:srgbClr val="044875"/>
                  </a:solidFill>
                  <a:latin typeface="Times New Roman" panose="02020603050405020304" pitchFamily="18" charset="0"/>
                  <a:sym typeface="Times New Roman" panose="02020603050405020304" pitchFamily="18" charset="0"/>
                </a:rPr>
                <a:t>A</a:t>
              </a:r>
              <a:r>
                <a:rPr sz="2400" baseline="0" dirty="0">
                  <a:solidFill>
                    <a:srgbClr val="044875"/>
                  </a:solidFill>
                  <a:latin typeface="Times New Roman" panose="02020603050405020304" pitchFamily="18" charset="0"/>
                  <a:sym typeface="Times New Roman" panose="02020603050405020304" pitchFamily="18" charset="0"/>
                </a:rPr>
                <a:t>djustment</a:t>
              </a:r>
              <a:r>
                <a:rPr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62182" y="68932"/>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2.2</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10" name="组合 64"/>
          <p:cNvGrpSpPr/>
          <p:nvPr/>
        </p:nvGrpSpPr>
        <p:grpSpPr>
          <a:xfrm>
            <a:off x="1144177" y="1276152"/>
            <a:ext cx="2400886" cy="592852"/>
            <a:chOff x="1165609" y="3074796"/>
            <a:chExt cx="3588738" cy="592852"/>
          </a:xfrm>
        </p:grpSpPr>
        <p:sp>
          <p:nvSpPr>
            <p:cNvPr id="11" name="矩形 10"/>
            <p:cNvSpPr/>
            <p:nvPr/>
          </p:nvSpPr>
          <p:spPr>
            <a:xfrm flipH="1">
              <a:off x="1175656" y="3084844"/>
              <a:ext cx="3563663" cy="574849"/>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2" name="TextBox 2059"/>
            <p:cNvSpPr txBox="1"/>
            <p:nvPr/>
          </p:nvSpPr>
          <p:spPr>
            <a:xfrm flipH="1">
              <a:off x="1165609" y="3074796"/>
              <a:ext cx="3588738" cy="592852"/>
            </a:xfrm>
            <a:prstGeom prst="rect">
              <a:avLst/>
            </a:prstGeom>
          </p:spPr>
          <p:txBody>
            <a:bodyPr wrap="square" anchor="ctr">
              <a:noAutofit/>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sz="24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Demonstration </a:t>
              </a:r>
            </a:p>
          </p:txBody>
        </p:sp>
      </p:grpSp>
      <p:grpSp>
        <p:nvGrpSpPr>
          <p:cNvPr id="13" name="组合 64"/>
          <p:cNvGrpSpPr/>
          <p:nvPr/>
        </p:nvGrpSpPr>
        <p:grpSpPr>
          <a:xfrm>
            <a:off x="4658755" y="1286200"/>
            <a:ext cx="2400886" cy="592852"/>
            <a:chOff x="1165609" y="3074796"/>
            <a:chExt cx="3588738" cy="592852"/>
          </a:xfrm>
        </p:grpSpPr>
        <p:sp>
          <p:nvSpPr>
            <p:cNvPr id="14" name="矩形 13"/>
            <p:cNvSpPr/>
            <p:nvPr/>
          </p:nvSpPr>
          <p:spPr>
            <a:xfrm flipH="1">
              <a:off x="1175656" y="3084844"/>
              <a:ext cx="3563663" cy="574849"/>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7" name="TextBox 2059"/>
            <p:cNvSpPr txBox="1"/>
            <p:nvPr/>
          </p:nvSpPr>
          <p:spPr>
            <a:xfrm flipH="1">
              <a:off x="1165609" y="3074796"/>
              <a:ext cx="3588738" cy="592852"/>
            </a:xfrm>
            <a:prstGeom prst="rect">
              <a:avLst/>
            </a:prstGeom>
          </p:spPr>
          <p:txBody>
            <a:bodyPr wrap="square" anchor="ctr">
              <a:noAutofit/>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sz="24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Problem </a:t>
              </a:r>
            </a:p>
          </p:txBody>
        </p:sp>
      </p:grpSp>
      <p:grpSp>
        <p:nvGrpSpPr>
          <p:cNvPr id="18" name="组合 64"/>
          <p:cNvGrpSpPr/>
          <p:nvPr/>
        </p:nvGrpSpPr>
        <p:grpSpPr>
          <a:xfrm>
            <a:off x="8173333" y="1284092"/>
            <a:ext cx="2400886" cy="592852"/>
            <a:chOff x="1165609" y="3074796"/>
            <a:chExt cx="3588738" cy="592852"/>
          </a:xfrm>
        </p:grpSpPr>
        <p:sp>
          <p:nvSpPr>
            <p:cNvPr id="19" name="矩形 18"/>
            <p:cNvSpPr/>
            <p:nvPr/>
          </p:nvSpPr>
          <p:spPr>
            <a:xfrm flipH="1">
              <a:off x="1175656" y="3084844"/>
              <a:ext cx="3563663" cy="574849"/>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0" name="TextBox 2059"/>
            <p:cNvSpPr txBox="1"/>
            <p:nvPr/>
          </p:nvSpPr>
          <p:spPr>
            <a:xfrm flipH="1">
              <a:off x="1165609" y="3074796"/>
              <a:ext cx="3588738" cy="592852"/>
            </a:xfrm>
            <a:prstGeom prst="rect">
              <a:avLst/>
            </a:prstGeom>
          </p:spPr>
          <p:txBody>
            <a:bodyPr wrap="square" anchor="ctr">
              <a:noAutofit/>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sz="24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Solution </a:t>
              </a:r>
            </a:p>
          </p:txBody>
        </p:sp>
      </p:grpSp>
      <p:sp>
        <p:nvSpPr>
          <p:cNvPr id="4" name="箭头: 右 3"/>
          <p:cNvSpPr/>
          <p:nvPr/>
        </p:nvSpPr>
        <p:spPr>
          <a:xfrm>
            <a:off x="3630331" y="1444543"/>
            <a:ext cx="956599" cy="276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2" name="箭头: 右 21"/>
          <p:cNvSpPr/>
          <p:nvPr/>
        </p:nvSpPr>
        <p:spPr>
          <a:xfrm>
            <a:off x="7131466" y="1444543"/>
            <a:ext cx="956599" cy="276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3" name="矩形 22"/>
          <p:cNvSpPr/>
          <p:nvPr/>
        </p:nvSpPr>
        <p:spPr>
          <a:xfrm>
            <a:off x="452638" y="2211717"/>
            <a:ext cx="3542834" cy="3613297"/>
          </a:xfrm>
          <a:prstGeom prst="rect">
            <a:avLst/>
          </a:prstGeom>
        </p:spPr>
        <p:txBody>
          <a:bodyPr wrap="square">
            <a:spAutoFit/>
          </a:bodyPr>
          <a:lstStyle/>
          <a:p>
            <a:pPr lvl="0">
              <a:lnSpc>
                <a:spcPct val="130000"/>
              </a:lnSpc>
            </a:pPr>
            <a:r>
              <a:rPr sz="2200" baseline="0" dirty="0">
                <a:solidFill>
                  <a:srgbClr val="333333"/>
                </a:solidFill>
                <a:latin typeface="Times New Roman" panose="02020603050405020304" pitchFamily="18" charset="0"/>
                <a:sym typeface="Times New Roman" panose="02020603050405020304" pitchFamily="18" charset="0"/>
              </a:rPr>
              <a:t>Pilot demonstration project in Hebei Province in </a:t>
            </a:r>
            <a:r>
              <a:rPr sz="2200" b="1" baseline="0" dirty="0">
                <a:solidFill>
                  <a:srgbClr val="333333"/>
                </a:solidFill>
                <a:latin typeface="Times New Roman" panose="02020603050405020304" pitchFamily="18" charset="0"/>
                <a:sym typeface="Times New Roman" panose="02020603050405020304" pitchFamily="18" charset="0"/>
              </a:rPr>
              <a:t>October 2002</a:t>
            </a:r>
            <a:r>
              <a:rPr dirty="0">
                <a:latin typeface="Times New Roman" panose="02020603050405020304" pitchFamily="18" charset="0"/>
                <a:sym typeface="Times New Roman" panose="02020603050405020304" pitchFamily="18" charset="0"/>
              </a:rPr>
              <a:t> </a:t>
            </a:r>
          </a:p>
          <a:p>
            <a:pPr lvl="0">
              <a:lnSpc>
                <a:spcPct val="130000"/>
              </a:lnSpc>
            </a:pPr>
            <a:endParaRPr lang="zh-CN" altLang="zh-CN" sz="2200" b="1" kern="100" dirty="0">
              <a:solidFill>
                <a:srgbClr val="333333"/>
              </a:solidFill>
              <a:effectLst/>
              <a:latin typeface="Times New Roman" panose="02020603050405020304" pitchFamily="18" charset="0"/>
              <a:cs typeface="Times New Roman" panose="02020603050405020304" pitchFamily="18" charset="0"/>
              <a:sym typeface="Times New Roman" panose="02020603050405020304" pitchFamily="18" charset="0"/>
            </a:endParaRPr>
          </a:p>
          <a:p>
            <a:pPr lvl="0">
              <a:lnSpc>
                <a:spcPct val="130000"/>
              </a:lnSpc>
            </a:pPr>
            <a:r>
              <a:rPr sz="2200" b="1" baseline="0" dirty="0">
                <a:solidFill>
                  <a:srgbClr val="333333"/>
                </a:solidFill>
                <a:latin typeface="Times New Roman" panose="02020603050405020304" pitchFamily="18" charset="0"/>
                <a:sym typeface="Times New Roman" panose="02020603050405020304" pitchFamily="18" charset="0"/>
              </a:rPr>
              <a:t>Ingredients: </a:t>
            </a:r>
            <a:r>
              <a:rPr sz="2200" b="1" dirty="0">
                <a:solidFill>
                  <a:srgbClr val="333333"/>
                </a:solidFill>
                <a:latin typeface="Times New Roman" panose="02020603050405020304" pitchFamily="18" charset="0"/>
                <a:sym typeface="Times New Roman" panose="02020603050405020304" pitchFamily="18" charset="0"/>
              </a:rPr>
              <a:t>vitamin A, vitamin B1, vitamin B2, folic acid, nicotinic acid, iron, zinc</a:t>
            </a:r>
            <a:r>
              <a:rPr lang="en-US" altLang="zh-CN" sz="2200" b="1" dirty="0">
                <a:solidFill>
                  <a:srgbClr val="333333"/>
                </a:solidFill>
                <a:latin typeface="Times New Roman" panose="02020603050405020304" pitchFamily="18" charset="0"/>
                <a:sym typeface="Times New Roman" panose="02020603050405020304" pitchFamily="18" charset="0"/>
              </a:rPr>
              <a:t>,</a:t>
            </a:r>
            <a:r>
              <a:rPr lang="zh-CN" altLang="en-US" sz="2200" b="1" dirty="0">
                <a:solidFill>
                  <a:srgbClr val="333333"/>
                </a:solidFill>
                <a:latin typeface="Times New Roman" panose="02020603050405020304" pitchFamily="18" charset="0"/>
                <a:sym typeface="Times New Roman" panose="02020603050405020304" pitchFamily="18" charset="0"/>
              </a:rPr>
              <a:t> </a:t>
            </a:r>
            <a:r>
              <a:rPr lang="en-US" altLang="zh-CN" sz="2200" b="1" dirty="0">
                <a:solidFill>
                  <a:srgbClr val="333333"/>
                </a:solidFill>
                <a:latin typeface="Times New Roman" panose="02020603050405020304" pitchFamily="18" charset="0"/>
                <a:sym typeface="Times New Roman" panose="02020603050405020304" pitchFamily="18" charset="0"/>
              </a:rPr>
              <a:t>etc</a:t>
            </a:r>
            <a:r>
              <a:rPr sz="2200" b="1" dirty="0">
                <a:solidFill>
                  <a:srgbClr val="333333"/>
                </a:solidFill>
                <a:latin typeface="Times New Roman" panose="02020603050405020304" pitchFamily="18" charset="0"/>
                <a:sym typeface="Times New Roman" panose="02020603050405020304" pitchFamily="18" charset="0"/>
              </a:rPr>
              <a:t>.</a:t>
            </a:r>
            <a:r>
              <a:rPr sz="2200" dirty="0">
                <a:solidFill>
                  <a:srgbClr val="333333"/>
                </a:solidFill>
                <a:latin typeface="Times New Roman" panose="02020603050405020304" pitchFamily="18" charset="0"/>
                <a:sym typeface="Times New Roman" panose="02020603050405020304" pitchFamily="18" charset="0"/>
              </a:rPr>
              <a:t> </a:t>
            </a:r>
            <a:endParaRPr lang="zh-HK" altLang="zh-HK" sz="2200" dirty="0">
              <a:solidFill>
                <a:schemeClr val="tx1">
                  <a:lumMod val="85000"/>
                  <a:lumOff val="15000"/>
                </a:schemeClr>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4" name="矩形 23"/>
          <p:cNvSpPr/>
          <p:nvPr/>
        </p:nvSpPr>
        <p:spPr>
          <a:xfrm>
            <a:off x="4501116" y="2241878"/>
            <a:ext cx="3306453" cy="2689198"/>
          </a:xfrm>
          <a:prstGeom prst="rect">
            <a:avLst/>
          </a:prstGeom>
        </p:spPr>
        <p:txBody>
          <a:bodyPr wrap="square">
            <a:spAutoFit/>
          </a:bodyPr>
          <a:lstStyle/>
          <a:p>
            <a:pPr lvl="0">
              <a:lnSpc>
                <a:spcPct val="130000"/>
              </a:lnSpc>
            </a:pPr>
            <a:r>
              <a:rPr sz="2200" b="1" baseline="0" dirty="0">
                <a:solidFill>
                  <a:srgbClr val="333333"/>
                </a:solidFill>
                <a:latin typeface="Times New Roman" panose="02020603050405020304" pitchFamily="18" charset="0"/>
                <a:sym typeface="Times New Roman" panose="02020603050405020304" pitchFamily="18" charset="0"/>
              </a:rPr>
              <a:t>Quality problem of raw materials;</a:t>
            </a:r>
            <a:r>
              <a:rPr dirty="0">
                <a:latin typeface="Times New Roman" panose="02020603050405020304" pitchFamily="18" charset="0"/>
                <a:sym typeface="Times New Roman" panose="02020603050405020304" pitchFamily="18" charset="0"/>
              </a:rPr>
              <a:t> </a:t>
            </a:r>
            <a:endParaRPr lang="en-US" altLang="zh-CN" sz="22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lvl="0">
              <a:lnSpc>
                <a:spcPct val="130000"/>
              </a:lnSpc>
            </a:pPr>
            <a:r>
              <a:rPr sz="2200" b="1" baseline="0" dirty="0">
                <a:solidFill>
                  <a:srgbClr val="333333"/>
                </a:solidFill>
                <a:latin typeface="Times New Roman" panose="02020603050405020304" pitchFamily="18" charset="0"/>
                <a:sym typeface="Times New Roman" panose="02020603050405020304" pitchFamily="18" charset="0"/>
              </a:rPr>
              <a:t>Finished flour products </a:t>
            </a:r>
            <a:r>
              <a:rPr lang="en-US" altLang="zh-CN" sz="2200" b="1" dirty="0">
                <a:solidFill>
                  <a:srgbClr val="333333"/>
                </a:solidFill>
                <a:latin typeface="Times New Roman" panose="02020603050405020304" pitchFamily="18" charset="0"/>
                <a:sym typeface="Times New Roman" panose="02020603050405020304" pitchFamily="18" charset="0"/>
              </a:rPr>
              <a:t>wer</a:t>
            </a:r>
            <a:r>
              <a:rPr sz="2200" b="1" baseline="0" dirty="0">
                <a:solidFill>
                  <a:srgbClr val="333333"/>
                </a:solidFill>
                <a:latin typeface="Times New Roman" panose="02020603050405020304" pitchFamily="18" charset="0"/>
                <a:sym typeface="Times New Roman" panose="02020603050405020304" pitchFamily="18" charset="0"/>
              </a:rPr>
              <a:t>e black;</a:t>
            </a:r>
            <a:r>
              <a:rPr dirty="0">
                <a:latin typeface="Times New Roman" panose="02020603050405020304" pitchFamily="18" charset="0"/>
                <a:sym typeface="Times New Roman" panose="02020603050405020304" pitchFamily="18" charset="0"/>
              </a:rPr>
              <a:t> </a:t>
            </a:r>
            <a:endParaRPr lang="en-US" altLang="zh-CN" sz="22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lvl="0">
              <a:lnSpc>
                <a:spcPct val="130000"/>
              </a:lnSpc>
            </a:pPr>
            <a:r>
              <a:rPr lang="en-US" altLang="zh-CN" sz="2200" b="1" dirty="0">
                <a:solidFill>
                  <a:srgbClr val="333333"/>
                </a:solidFill>
                <a:latin typeface="Times New Roman" panose="02020603050405020304" pitchFamily="18" charset="0"/>
                <a:sym typeface="Times New Roman" panose="02020603050405020304" pitchFamily="18" charset="0"/>
              </a:rPr>
              <a:t>Yellow</a:t>
            </a:r>
            <a:r>
              <a:rPr lang="en" altLang="zh-CN" sz="2200" b="1" dirty="0">
                <a:solidFill>
                  <a:srgbClr val="333333"/>
                </a:solidFill>
                <a:latin typeface="Times New Roman" panose="02020603050405020304" pitchFamily="18" charset="0"/>
                <a:sym typeface="Times New Roman" panose="02020603050405020304" pitchFamily="18" charset="0"/>
              </a:rPr>
              <a:t> spot</a:t>
            </a:r>
            <a:r>
              <a:rPr lang="en-US" altLang="zh-CN" sz="2200" b="1" dirty="0">
                <a:solidFill>
                  <a:srgbClr val="333333"/>
                </a:solidFill>
                <a:latin typeface="Times New Roman" panose="02020603050405020304" pitchFamily="18" charset="0"/>
                <a:sym typeface="Times New Roman" panose="02020603050405020304" pitchFamily="18" charset="0"/>
              </a:rPr>
              <a:t>s</a:t>
            </a:r>
            <a:r>
              <a:rPr lang="en" altLang="zh-CN" sz="2200" b="1" dirty="0">
                <a:solidFill>
                  <a:srgbClr val="333333"/>
                </a:solidFill>
                <a:latin typeface="Times New Roman" panose="02020603050405020304" pitchFamily="18" charset="0"/>
                <a:sym typeface="Times New Roman" panose="02020603050405020304" pitchFamily="18" charset="0"/>
              </a:rPr>
              <a:t> </a:t>
            </a:r>
            <a:r>
              <a:rPr lang="en-US" altLang="zh-CN" sz="2200" b="1" dirty="0">
                <a:solidFill>
                  <a:srgbClr val="333333"/>
                </a:solidFill>
                <a:latin typeface="Times New Roman" panose="02020603050405020304" pitchFamily="18" charset="0"/>
                <a:sym typeface="Times New Roman" panose="02020603050405020304" pitchFamily="18" charset="0"/>
              </a:rPr>
              <a:t>on</a:t>
            </a:r>
            <a:r>
              <a:rPr lang="zh-CN" altLang="en-US" sz="2200" b="1" dirty="0">
                <a:solidFill>
                  <a:srgbClr val="333333"/>
                </a:solidFill>
                <a:latin typeface="Times New Roman" panose="02020603050405020304" pitchFamily="18" charset="0"/>
                <a:sym typeface="Times New Roman" panose="02020603050405020304" pitchFamily="18" charset="0"/>
              </a:rPr>
              <a:t> </a:t>
            </a:r>
            <a:r>
              <a:rPr lang="en-US" altLang="zh-CN" sz="2200" b="1" dirty="0">
                <a:solidFill>
                  <a:srgbClr val="333333"/>
                </a:solidFill>
                <a:latin typeface="Times New Roman" panose="02020603050405020304" pitchFamily="18" charset="0"/>
                <a:sym typeface="Times New Roman" panose="02020603050405020304" pitchFamily="18" charset="0"/>
              </a:rPr>
              <a:t>s</a:t>
            </a:r>
            <a:r>
              <a:rPr sz="2200" b="1" baseline="0" dirty="0">
                <a:solidFill>
                  <a:srgbClr val="333333"/>
                </a:solidFill>
                <a:latin typeface="Times New Roman" panose="02020603050405020304" pitchFamily="18" charset="0"/>
                <a:sym typeface="Times New Roman" panose="02020603050405020304" pitchFamily="18" charset="0"/>
              </a:rPr>
              <a:t>teamed bun</a:t>
            </a:r>
            <a:endParaRPr lang="zh-HK" altLang="zh-HK" sz="2200" b="1" dirty="0">
              <a:solidFill>
                <a:schemeClr val="tx1">
                  <a:lumMod val="85000"/>
                  <a:lumOff val="15000"/>
                </a:schemeClr>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5" name="矩形 24"/>
          <p:cNvSpPr/>
          <p:nvPr/>
        </p:nvSpPr>
        <p:spPr>
          <a:xfrm>
            <a:off x="7807569" y="2188074"/>
            <a:ext cx="4037428" cy="4009496"/>
          </a:xfrm>
          <a:prstGeom prst="rect">
            <a:avLst/>
          </a:prstGeom>
        </p:spPr>
        <p:txBody>
          <a:bodyPr wrap="square">
            <a:spAutoFit/>
          </a:bodyPr>
          <a:lstStyle/>
          <a:p>
            <a:pPr lvl="0">
              <a:lnSpc>
                <a:spcPct val="130000"/>
              </a:lnSpc>
            </a:pPr>
            <a:r>
              <a:rPr sz="2200" b="1" baseline="0" dirty="0">
                <a:solidFill>
                  <a:srgbClr val="333333"/>
                </a:solidFill>
                <a:latin typeface="Times New Roman" panose="02020603050405020304" pitchFamily="18" charset="0"/>
                <a:sym typeface="Times New Roman" panose="02020603050405020304" pitchFamily="18" charset="0"/>
              </a:rPr>
              <a:t>Firstly, </a:t>
            </a:r>
            <a:r>
              <a:rPr sz="2200" baseline="0" dirty="0">
                <a:solidFill>
                  <a:srgbClr val="333333"/>
                </a:solidFill>
                <a:latin typeface="Times New Roman" panose="02020603050405020304" pitchFamily="18" charset="0"/>
                <a:sym typeface="Times New Roman" panose="02020603050405020304" pitchFamily="18" charset="0"/>
              </a:rPr>
              <a:t>remove vitamin A;</a:t>
            </a:r>
            <a:r>
              <a:rPr dirty="0">
                <a:latin typeface="Times New Roman" panose="02020603050405020304" pitchFamily="18" charset="0"/>
                <a:sym typeface="Times New Roman" panose="02020603050405020304" pitchFamily="18" charset="0"/>
              </a:rPr>
              <a:t> </a:t>
            </a:r>
            <a:endParaRPr lang="en-US" altLang="zh-CN" sz="2200" kern="100" dirty="0">
              <a:solidFill>
                <a:srgbClr val="333333"/>
              </a:solidFill>
              <a:effectLst/>
              <a:latin typeface="Times New Roman" panose="02020603050405020304" pitchFamily="18" charset="0"/>
              <a:cs typeface="Times New Roman" panose="02020603050405020304" pitchFamily="18" charset="0"/>
              <a:sym typeface="Times New Roman" panose="02020603050405020304" pitchFamily="18" charset="0"/>
            </a:endParaRPr>
          </a:p>
          <a:p>
            <a:pPr lvl="0">
              <a:lnSpc>
                <a:spcPct val="130000"/>
              </a:lnSpc>
            </a:pPr>
            <a:r>
              <a:rPr sz="2200" b="1" baseline="0" dirty="0">
                <a:solidFill>
                  <a:srgbClr val="333333"/>
                </a:solidFill>
                <a:latin typeface="Times New Roman" panose="02020603050405020304" pitchFamily="18" charset="0"/>
                <a:sym typeface="Times New Roman" panose="02020603050405020304" pitchFamily="18" charset="0"/>
              </a:rPr>
              <a:t>Secondly, </a:t>
            </a:r>
            <a:r>
              <a:rPr sz="2200" baseline="0" dirty="0">
                <a:solidFill>
                  <a:srgbClr val="333333"/>
                </a:solidFill>
                <a:latin typeface="Times New Roman" panose="02020603050405020304" pitchFamily="18" charset="0"/>
                <a:sym typeface="Times New Roman" panose="02020603050405020304" pitchFamily="18" charset="0"/>
              </a:rPr>
              <a:t>calcium is the optional nutrient for enterprises.</a:t>
            </a:r>
            <a:r>
              <a:rPr dirty="0">
                <a:latin typeface="Times New Roman" panose="02020603050405020304" pitchFamily="18" charset="0"/>
                <a:sym typeface="Times New Roman" panose="02020603050405020304" pitchFamily="18" charset="0"/>
              </a:rPr>
              <a:t> </a:t>
            </a:r>
            <a:endParaRPr lang="en-US" altLang="zh-CN" sz="2200" kern="100" dirty="0">
              <a:solidFill>
                <a:srgbClr val="333333"/>
              </a:solidFill>
              <a:effectLst/>
              <a:latin typeface="Times New Roman" panose="02020603050405020304" pitchFamily="18" charset="0"/>
              <a:cs typeface="Times New Roman" panose="02020603050405020304" pitchFamily="18" charset="0"/>
              <a:sym typeface="Times New Roman" panose="02020603050405020304" pitchFamily="18" charset="0"/>
            </a:endParaRPr>
          </a:p>
          <a:p>
            <a:pPr lvl="0">
              <a:lnSpc>
                <a:spcPct val="130000"/>
              </a:lnSpc>
            </a:pPr>
            <a:r>
              <a:rPr sz="2200" b="1" baseline="0" dirty="0">
                <a:solidFill>
                  <a:srgbClr val="333333"/>
                </a:solidFill>
                <a:latin typeface="Times New Roman" panose="02020603050405020304" pitchFamily="18" charset="0"/>
                <a:sym typeface="Times New Roman" panose="02020603050405020304" pitchFamily="18" charset="0"/>
              </a:rPr>
              <a:t>Thirdly, </a:t>
            </a:r>
            <a:r>
              <a:rPr lang="en-US" altLang="zh-CN" sz="2200" dirty="0">
                <a:solidFill>
                  <a:srgbClr val="333333"/>
                </a:solidFill>
                <a:latin typeface="Times New Roman" panose="02020603050405020304" pitchFamily="18" charset="0"/>
                <a:sym typeface="Times New Roman" panose="02020603050405020304" pitchFamily="18" charset="0"/>
              </a:rPr>
              <a:t>in addition to the  single variety of "EDTA Iron Sodium”, </a:t>
            </a:r>
            <a:r>
              <a:rPr sz="2200" baseline="0" dirty="0">
                <a:solidFill>
                  <a:srgbClr val="333333"/>
                </a:solidFill>
                <a:latin typeface="Times New Roman" panose="02020603050405020304" pitchFamily="18" charset="0"/>
                <a:sym typeface="Times New Roman" panose="02020603050405020304" pitchFamily="18" charset="0"/>
              </a:rPr>
              <a:t>enrich the iron nutrient formulations</a:t>
            </a:r>
            <a:r>
              <a:rPr lang="zh-CN" altLang="en-US" sz="2200" baseline="0" dirty="0">
                <a:solidFill>
                  <a:srgbClr val="333333"/>
                </a:solidFill>
                <a:latin typeface="Times New Roman" panose="02020603050405020304" pitchFamily="18" charset="0"/>
                <a:sym typeface="Times New Roman" panose="02020603050405020304" pitchFamily="18" charset="0"/>
              </a:rPr>
              <a:t> </a:t>
            </a:r>
            <a:r>
              <a:rPr lang="en-US" altLang="zh-CN" sz="2200" baseline="0" dirty="0">
                <a:solidFill>
                  <a:srgbClr val="333333"/>
                </a:solidFill>
                <a:latin typeface="Times New Roman" panose="02020603050405020304" pitchFamily="18" charset="0"/>
                <a:sym typeface="Times New Roman" panose="02020603050405020304" pitchFamily="18" charset="0"/>
              </a:rPr>
              <a:t>by</a:t>
            </a:r>
            <a:r>
              <a:rPr lang="zh-CN" altLang="en-US" sz="2200" baseline="0" dirty="0">
                <a:solidFill>
                  <a:srgbClr val="333333"/>
                </a:solidFill>
                <a:latin typeface="Times New Roman" panose="02020603050405020304" pitchFamily="18" charset="0"/>
                <a:sym typeface="Times New Roman" panose="02020603050405020304" pitchFamily="18" charset="0"/>
              </a:rPr>
              <a:t> </a:t>
            </a:r>
            <a:r>
              <a:rPr lang="en-US" altLang="zh-CN" sz="2200" baseline="0" dirty="0">
                <a:solidFill>
                  <a:srgbClr val="333333"/>
                </a:solidFill>
                <a:latin typeface="Times New Roman" panose="02020603050405020304" pitchFamily="18" charset="0"/>
                <a:sym typeface="Times New Roman" panose="02020603050405020304" pitchFamily="18" charset="0"/>
              </a:rPr>
              <a:t>adding</a:t>
            </a:r>
            <a:r>
              <a:rPr sz="2200" baseline="0" dirty="0">
                <a:solidFill>
                  <a:srgbClr val="333333"/>
                </a:solidFill>
                <a:latin typeface="Times New Roman" panose="02020603050405020304" pitchFamily="18" charset="0"/>
                <a:sym typeface="Times New Roman" panose="02020603050405020304" pitchFamily="18" charset="0"/>
              </a:rPr>
              <a:t> </a:t>
            </a:r>
            <a:r>
              <a:rPr lang="en" altLang="zh-CN" sz="2200" dirty="0">
                <a:solidFill>
                  <a:srgbClr val="333333"/>
                </a:solidFill>
                <a:latin typeface="Times New Roman" panose="02020603050405020304" pitchFamily="18" charset="0"/>
                <a:sym typeface="Times New Roman" panose="02020603050405020304" pitchFamily="18" charset="0"/>
              </a:rPr>
              <a:t>optional formulations such as </a:t>
            </a:r>
            <a:r>
              <a:rPr lang="en-US" altLang="zh-CN" sz="2200" dirty="0">
                <a:solidFill>
                  <a:srgbClr val="333333"/>
                </a:solidFill>
                <a:latin typeface="Times New Roman" panose="02020603050405020304" pitchFamily="18" charset="0"/>
                <a:sym typeface="Times New Roman" panose="02020603050405020304" pitchFamily="18" charset="0"/>
              </a:rPr>
              <a:t>“</a:t>
            </a:r>
            <a:r>
              <a:rPr lang="en" altLang="zh-CN" sz="2200" dirty="0">
                <a:solidFill>
                  <a:srgbClr val="333333"/>
                </a:solidFill>
                <a:latin typeface="Times New Roman" panose="02020603050405020304" pitchFamily="18" charset="0"/>
                <a:sym typeface="Times New Roman" panose="02020603050405020304" pitchFamily="18" charset="0"/>
              </a:rPr>
              <a:t>ferrous sulfate</a:t>
            </a:r>
            <a:r>
              <a:rPr lang="en-US" altLang="zh-CN" sz="2200" dirty="0">
                <a:solidFill>
                  <a:srgbClr val="333333"/>
                </a:solidFill>
                <a:latin typeface="Times New Roman" panose="02020603050405020304" pitchFamily="18" charset="0"/>
                <a:sym typeface="Times New Roman" panose="02020603050405020304" pitchFamily="18" charset="0"/>
              </a:rPr>
              <a:t>”</a:t>
            </a:r>
            <a:r>
              <a:rPr sz="2200" baseline="0" dirty="0">
                <a:solidFill>
                  <a:srgbClr val="333333"/>
                </a:solidFill>
                <a:latin typeface="Times New Roman" panose="02020603050405020304" pitchFamily="18" charset="0"/>
                <a:sym typeface="Times New Roman" panose="02020603050405020304" pitchFamily="18" charset="0"/>
              </a:rPr>
              <a:t>. </a:t>
            </a:r>
            <a:endParaRPr lang="zh-HK" altLang="zh-HK" sz="2200" dirty="0">
              <a:solidFill>
                <a:schemeClr val="tx1">
                  <a:lumMod val="85000"/>
                  <a:lumOff val="15000"/>
                </a:schemeClr>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4754880" y="254000"/>
            <a:ext cx="7437119" cy="2112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452638" y="-79599"/>
            <a:ext cx="4710208" cy="1200329"/>
            <a:chOff x="562182" y="-78893"/>
            <a:chExt cx="3561672" cy="1198253"/>
          </a:xfrm>
        </p:grpSpPr>
        <p:sp>
          <p:nvSpPr>
            <p:cNvPr id="6227" name="文本框 3"/>
            <p:cNvSpPr txBox="1">
              <a:spLocks noChangeArrowheads="1"/>
            </p:cNvSpPr>
            <p:nvPr/>
          </p:nvSpPr>
          <p:spPr bwMode="auto">
            <a:xfrm>
              <a:off x="832014" y="-78893"/>
              <a:ext cx="3291840" cy="11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 altLang="zh-CN" sz="2400" dirty="0">
                  <a:solidFill>
                    <a:srgbClr val="044875"/>
                  </a:solidFill>
                  <a:latin typeface="Times New Roman" panose="02020603050405020304" pitchFamily="18" charset="0"/>
                  <a:sym typeface="Times New Roman" panose="02020603050405020304" pitchFamily="18" charset="0"/>
                </a:rPr>
                <a:t>Application Standards for Enterprises and Formula Adjustment</a:t>
              </a:r>
              <a:r>
                <a:rPr sz="2400"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62182" y="68932"/>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2.2</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3" name="矩形 22"/>
          <p:cNvSpPr/>
          <p:nvPr/>
        </p:nvSpPr>
        <p:spPr>
          <a:xfrm>
            <a:off x="1409619" y="2023633"/>
            <a:ext cx="3542834" cy="2246769"/>
          </a:xfrm>
          <a:prstGeom prst="rect">
            <a:avLst/>
          </a:prstGeom>
        </p:spPr>
        <p:txBody>
          <a:bodyPr wrap="square">
            <a:spAutoFit/>
          </a:bodyPr>
          <a:lstStyle/>
          <a:p>
            <a:pPr lvl="0"/>
            <a:r>
              <a:rPr sz="2000" baseline="0" dirty="0">
                <a:solidFill>
                  <a:srgbClr val="333333"/>
                </a:solidFill>
                <a:latin typeface="Times New Roman" panose="02020603050405020304" pitchFamily="18" charset="0"/>
                <a:sym typeface="Times New Roman" panose="02020603050405020304" pitchFamily="18" charset="0"/>
              </a:rPr>
              <a:t>Vitamin B1: 3.5mg/kg;</a:t>
            </a:r>
            <a:r>
              <a:rPr sz="2000" dirty="0">
                <a:latin typeface="Times New Roman" panose="02020603050405020304" pitchFamily="18" charset="0"/>
                <a:sym typeface="Times New Roman" panose="02020603050405020304" pitchFamily="18" charset="0"/>
              </a:rPr>
              <a:t> </a:t>
            </a:r>
            <a:endParaRPr lang="en-US" altLang="zh-CN" sz="2000" kern="100" dirty="0">
              <a:solidFill>
                <a:srgbClr val="333333"/>
              </a:solidFill>
              <a:effectLst/>
              <a:latin typeface="Times New Roman" panose="02020603050405020304" pitchFamily="18" charset="0"/>
              <a:cs typeface="Times New Roman" panose="02020603050405020304" pitchFamily="18" charset="0"/>
              <a:sym typeface="Times New Roman" panose="02020603050405020304" pitchFamily="18" charset="0"/>
            </a:endParaRPr>
          </a:p>
          <a:p>
            <a:pPr lvl="0"/>
            <a:r>
              <a:rPr sz="2000" baseline="0" dirty="0">
                <a:solidFill>
                  <a:srgbClr val="333333"/>
                </a:solidFill>
                <a:latin typeface="Times New Roman" panose="02020603050405020304" pitchFamily="18" charset="0"/>
                <a:sym typeface="Times New Roman" panose="02020603050405020304" pitchFamily="18" charset="0"/>
              </a:rPr>
              <a:t>Vitamin</a:t>
            </a:r>
            <a:r>
              <a:rPr lang="zh-CN" altLang="en-US" sz="2000" baseline="0" dirty="0">
                <a:solidFill>
                  <a:srgbClr val="333333"/>
                </a:solidFill>
                <a:latin typeface="Times New Roman" panose="02020603050405020304" pitchFamily="18" charset="0"/>
                <a:sym typeface="Times New Roman" panose="02020603050405020304" pitchFamily="18" charset="0"/>
              </a:rPr>
              <a:t> </a:t>
            </a:r>
            <a:r>
              <a:rPr sz="2000" baseline="0" dirty="0">
                <a:solidFill>
                  <a:srgbClr val="333333"/>
                </a:solidFill>
                <a:latin typeface="Times New Roman" panose="02020603050405020304" pitchFamily="18" charset="0"/>
                <a:sym typeface="Times New Roman" panose="02020603050405020304" pitchFamily="18" charset="0"/>
              </a:rPr>
              <a:t>B2: 3.5mg/kg;</a:t>
            </a:r>
            <a:r>
              <a:rPr sz="2000" dirty="0">
                <a:latin typeface="Times New Roman" panose="02020603050405020304" pitchFamily="18" charset="0"/>
                <a:sym typeface="Times New Roman" panose="02020603050405020304" pitchFamily="18" charset="0"/>
              </a:rPr>
              <a:t> </a:t>
            </a:r>
            <a:endParaRPr lang="en-US" altLang="zh-CN" sz="2000" kern="100" dirty="0">
              <a:solidFill>
                <a:srgbClr val="333333"/>
              </a:solidFill>
              <a:effectLst/>
              <a:latin typeface="Times New Roman" panose="02020603050405020304" pitchFamily="18" charset="0"/>
              <a:cs typeface="Times New Roman" panose="02020603050405020304" pitchFamily="18" charset="0"/>
              <a:sym typeface="Times New Roman" panose="02020603050405020304" pitchFamily="18" charset="0"/>
            </a:endParaRPr>
          </a:p>
          <a:p>
            <a:pPr lvl="0"/>
            <a:r>
              <a:rPr sz="2000" baseline="0" dirty="0">
                <a:solidFill>
                  <a:srgbClr val="333333"/>
                </a:solidFill>
                <a:latin typeface="Times New Roman" panose="02020603050405020304" pitchFamily="18" charset="0"/>
                <a:sym typeface="Times New Roman" panose="02020603050405020304" pitchFamily="18" charset="0"/>
              </a:rPr>
              <a:t>Nicotinic acid: 35mg/kg;</a:t>
            </a:r>
            <a:r>
              <a:rPr sz="2000" dirty="0">
                <a:latin typeface="Times New Roman" panose="02020603050405020304" pitchFamily="18" charset="0"/>
                <a:sym typeface="Times New Roman" panose="02020603050405020304" pitchFamily="18" charset="0"/>
              </a:rPr>
              <a:t> </a:t>
            </a:r>
            <a:endParaRPr lang="en-US" altLang="zh-CN" sz="2000" kern="100" dirty="0">
              <a:solidFill>
                <a:srgbClr val="333333"/>
              </a:solidFill>
              <a:effectLst/>
              <a:latin typeface="Times New Roman" panose="02020603050405020304" pitchFamily="18" charset="0"/>
              <a:cs typeface="Times New Roman" panose="02020603050405020304" pitchFamily="18" charset="0"/>
              <a:sym typeface="Times New Roman" panose="02020603050405020304" pitchFamily="18" charset="0"/>
            </a:endParaRPr>
          </a:p>
          <a:p>
            <a:pPr lvl="0"/>
            <a:r>
              <a:rPr sz="2000" baseline="0" dirty="0">
                <a:solidFill>
                  <a:srgbClr val="333333"/>
                </a:solidFill>
                <a:latin typeface="Times New Roman" panose="02020603050405020304" pitchFamily="18" charset="0"/>
                <a:sym typeface="Times New Roman" panose="02020603050405020304" pitchFamily="18" charset="0"/>
              </a:rPr>
              <a:t>Folic acid: 1mg/kg;</a:t>
            </a:r>
            <a:r>
              <a:rPr sz="2000" dirty="0">
                <a:latin typeface="Times New Roman" panose="02020603050405020304" pitchFamily="18" charset="0"/>
                <a:sym typeface="Times New Roman" panose="02020603050405020304" pitchFamily="18" charset="0"/>
              </a:rPr>
              <a:t> </a:t>
            </a:r>
            <a:endParaRPr lang="en-US" altLang="zh-CN" sz="2000" kern="100" dirty="0">
              <a:solidFill>
                <a:srgbClr val="333333"/>
              </a:solidFill>
              <a:effectLst/>
              <a:latin typeface="Times New Roman" panose="02020603050405020304" pitchFamily="18" charset="0"/>
              <a:cs typeface="Times New Roman" panose="02020603050405020304" pitchFamily="18" charset="0"/>
              <a:sym typeface="Times New Roman" panose="02020603050405020304" pitchFamily="18" charset="0"/>
            </a:endParaRPr>
          </a:p>
          <a:p>
            <a:pPr lvl="0"/>
            <a:r>
              <a:rPr sz="2000" baseline="0" dirty="0">
                <a:solidFill>
                  <a:srgbClr val="333333"/>
                </a:solidFill>
                <a:latin typeface="Times New Roman" panose="02020603050405020304" pitchFamily="18" charset="0"/>
                <a:sym typeface="Times New Roman" panose="02020603050405020304" pitchFamily="18" charset="0"/>
              </a:rPr>
              <a:t>Iron: 20mg/kg;</a:t>
            </a:r>
            <a:r>
              <a:rPr sz="2000" dirty="0">
                <a:latin typeface="Times New Roman" panose="02020603050405020304" pitchFamily="18" charset="0"/>
                <a:sym typeface="Times New Roman" panose="02020603050405020304" pitchFamily="18" charset="0"/>
              </a:rPr>
              <a:t> </a:t>
            </a:r>
            <a:endParaRPr lang="en-US" altLang="zh-CN" sz="2000" kern="100" dirty="0">
              <a:solidFill>
                <a:srgbClr val="333333"/>
              </a:solidFill>
              <a:effectLst/>
              <a:latin typeface="Times New Roman" panose="02020603050405020304" pitchFamily="18" charset="0"/>
              <a:cs typeface="Times New Roman" panose="02020603050405020304" pitchFamily="18" charset="0"/>
              <a:sym typeface="Times New Roman" panose="02020603050405020304" pitchFamily="18" charset="0"/>
            </a:endParaRPr>
          </a:p>
          <a:p>
            <a:pPr lvl="0"/>
            <a:r>
              <a:rPr sz="2000" baseline="0" dirty="0">
                <a:solidFill>
                  <a:srgbClr val="333333"/>
                </a:solidFill>
                <a:latin typeface="Times New Roman" panose="02020603050405020304" pitchFamily="18" charset="0"/>
                <a:sym typeface="Times New Roman" panose="02020603050405020304" pitchFamily="18" charset="0"/>
              </a:rPr>
              <a:t>Zinc: 25mg/kg;</a:t>
            </a:r>
            <a:r>
              <a:rPr sz="2000" dirty="0">
                <a:latin typeface="Times New Roman" panose="02020603050405020304" pitchFamily="18" charset="0"/>
                <a:sym typeface="Times New Roman" panose="02020603050405020304" pitchFamily="18" charset="0"/>
              </a:rPr>
              <a:t> </a:t>
            </a:r>
            <a:endParaRPr lang="en-US" altLang="zh-CN" sz="2000" kern="100" dirty="0">
              <a:solidFill>
                <a:srgbClr val="333333"/>
              </a:solidFill>
              <a:effectLst/>
              <a:latin typeface="Times New Roman" panose="02020603050405020304" pitchFamily="18" charset="0"/>
              <a:cs typeface="Times New Roman" panose="02020603050405020304" pitchFamily="18" charset="0"/>
              <a:sym typeface="Times New Roman" panose="02020603050405020304" pitchFamily="18" charset="0"/>
            </a:endParaRPr>
          </a:p>
          <a:p>
            <a:pPr lvl="0"/>
            <a:r>
              <a:rPr sz="2000" baseline="0" dirty="0">
                <a:solidFill>
                  <a:srgbClr val="333333"/>
                </a:solidFill>
                <a:latin typeface="Times New Roman" panose="02020603050405020304" pitchFamily="18" charset="0"/>
                <a:sym typeface="Times New Roman" panose="02020603050405020304" pitchFamily="18" charset="0"/>
              </a:rPr>
              <a:t>Calcium: 1000mg/kg</a:t>
            </a:r>
            <a:r>
              <a:rPr sz="2000" dirty="0">
                <a:latin typeface="Times New Roman" panose="02020603050405020304" pitchFamily="18" charset="0"/>
                <a:sym typeface="Times New Roman" panose="02020603050405020304" pitchFamily="18" charset="0"/>
              </a:rPr>
              <a:t> </a:t>
            </a:r>
            <a:endParaRPr lang="zh-HK" altLang="zh-HK" sz="2000" dirty="0">
              <a:solidFill>
                <a:schemeClr val="tx1">
                  <a:lumMod val="85000"/>
                  <a:lumOff val="15000"/>
                </a:schemeClr>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nvGrpSpPr>
          <p:cNvPr id="26" name="组合 64"/>
          <p:cNvGrpSpPr/>
          <p:nvPr/>
        </p:nvGrpSpPr>
        <p:grpSpPr>
          <a:xfrm>
            <a:off x="1523818" y="1159157"/>
            <a:ext cx="2400886" cy="592852"/>
            <a:chOff x="1165609" y="3074796"/>
            <a:chExt cx="3588738" cy="592852"/>
          </a:xfrm>
        </p:grpSpPr>
        <p:sp>
          <p:nvSpPr>
            <p:cNvPr id="27" name="矩形 26"/>
            <p:cNvSpPr/>
            <p:nvPr/>
          </p:nvSpPr>
          <p:spPr>
            <a:xfrm flipH="1">
              <a:off x="1175656" y="3084844"/>
              <a:ext cx="3563663" cy="574849"/>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8" name="TextBox 2059"/>
            <p:cNvSpPr txBox="1"/>
            <p:nvPr/>
          </p:nvSpPr>
          <p:spPr>
            <a:xfrm flipH="1">
              <a:off x="1165609" y="3074796"/>
              <a:ext cx="3588738" cy="592852"/>
            </a:xfrm>
            <a:prstGeom prst="rect">
              <a:avLst/>
            </a:prstGeom>
          </p:spPr>
          <p:txBody>
            <a:bodyPr wrap="square" anchor="ctr">
              <a:noAutofit/>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sz="20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Formulation </a:t>
              </a:r>
            </a:p>
          </p:txBody>
        </p:sp>
      </p:grpSp>
      <p:grpSp>
        <p:nvGrpSpPr>
          <p:cNvPr id="29" name="组合 64"/>
          <p:cNvGrpSpPr/>
          <p:nvPr/>
        </p:nvGrpSpPr>
        <p:grpSpPr>
          <a:xfrm>
            <a:off x="6867196" y="1169205"/>
            <a:ext cx="3022392" cy="592852"/>
            <a:chOff x="1165609" y="3074796"/>
            <a:chExt cx="3588738" cy="592852"/>
          </a:xfrm>
        </p:grpSpPr>
        <p:sp>
          <p:nvSpPr>
            <p:cNvPr id="30" name="矩形 29"/>
            <p:cNvSpPr/>
            <p:nvPr/>
          </p:nvSpPr>
          <p:spPr>
            <a:xfrm flipH="1">
              <a:off x="1175656" y="3084844"/>
              <a:ext cx="3563663" cy="574849"/>
            </a:xfrm>
            <a:prstGeom prst="rect">
              <a:avLst/>
            </a:prstGeom>
            <a:solidFill>
              <a:srgbClr val="005D9D"/>
            </a:solidFill>
            <a:ln>
              <a:noFill/>
            </a:ln>
            <a:effectLst>
              <a:outerShdw blurRad="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1" name="TextBox 2059"/>
            <p:cNvSpPr txBox="1"/>
            <p:nvPr/>
          </p:nvSpPr>
          <p:spPr>
            <a:xfrm flipH="1">
              <a:off x="1165609" y="3074796"/>
              <a:ext cx="3588738" cy="592852"/>
            </a:xfrm>
            <a:prstGeom prst="rect">
              <a:avLst/>
            </a:prstGeom>
          </p:spPr>
          <p:txBody>
            <a:bodyPr wrap="square" anchor="ctr">
              <a:noAutofit/>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sz="20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Participati</a:t>
              </a:r>
              <a:r>
                <a:rPr lang="en-US" altLang="zh-CN" sz="20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ng</a:t>
              </a:r>
              <a:r>
                <a:rPr sz="20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a:t>
              </a:r>
              <a:r>
                <a:rPr lang="en-US" altLang="zh-CN" sz="20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O</a:t>
              </a:r>
              <a:r>
                <a:rPr sz="20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rganization</a:t>
              </a:r>
              <a:r>
                <a:rPr lang="en-US" altLang="zh-CN" sz="20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s</a:t>
              </a:r>
              <a:r>
                <a:rPr sz="2000" dirty="0">
                  <a:latin typeface="Times New Roman" panose="02020603050405020304" pitchFamily="18" charset="0"/>
                  <a:ea typeface="宋体" panose="02010600030101010101" pitchFamily="2" charset="-122"/>
                  <a:sym typeface="Times New Roman" panose="02020603050405020304" pitchFamily="18" charset="0"/>
                </a:rPr>
                <a:t> </a:t>
              </a:r>
            </a:p>
          </p:txBody>
        </p:sp>
      </p:grpSp>
      <p:sp>
        <p:nvSpPr>
          <p:cNvPr id="32" name="矩形 31"/>
          <p:cNvSpPr/>
          <p:nvPr/>
        </p:nvSpPr>
        <p:spPr>
          <a:xfrm>
            <a:off x="6875657" y="1934393"/>
            <a:ext cx="4247937" cy="4401205"/>
          </a:xfrm>
          <a:prstGeom prst="rect">
            <a:avLst/>
          </a:prstGeom>
        </p:spPr>
        <p:txBody>
          <a:bodyPr wrap="square">
            <a:spAutoFit/>
          </a:bodyPr>
          <a:lstStyle/>
          <a:p>
            <a:pPr lvl="0"/>
            <a:r>
              <a:rPr sz="2000" baseline="0" dirty="0">
                <a:solidFill>
                  <a:srgbClr val="333333"/>
                </a:solidFill>
                <a:latin typeface="Times New Roman" panose="02020603050405020304" pitchFamily="18" charset="0"/>
                <a:sym typeface="Times New Roman" panose="02020603050405020304" pitchFamily="18" charset="0"/>
              </a:rPr>
              <a:t>Center for Public Nutrition and Development of China</a:t>
            </a:r>
            <a:r>
              <a:rPr sz="2000" dirty="0">
                <a:latin typeface="Times New Roman" panose="02020603050405020304" pitchFamily="18" charset="0"/>
                <a:sym typeface="Times New Roman" panose="02020603050405020304" pitchFamily="18" charset="0"/>
              </a:rPr>
              <a:t> </a:t>
            </a:r>
            <a:endParaRPr lang="en-US" altLang="zh-CN" sz="20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lvl="0"/>
            <a:r>
              <a:rPr sz="2000" baseline="0" dirty="0">
                <a:solidFill>
                  <a:srgbClr val="333333"/>
                </a:solidFill>
                <a:latin typeface="Times New Roman" panose="02020603050405020304" pitchFamily="18" charset="0"/>
                <a:sym typeface="Times New Roman" panose="02020603050405020304" pitchFamily="18" charset="0"/>
              </a:rPr>
              <a:t>Chinese Center for Disease Control and Prevention </a:t>
            </a:r>
            <a:endParaRPr lang="en-US" altLang="zh-CN" sz="20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lvl="0"/>
            <a:r>
              <a:rPr sz="2000" baseline="0" dirty="0">
                <a:solidFill>
                  <a:srgbClr val="333333"/>
                </a:solidFill>
                <a:latin typeface="Times New Roman" panose="02020603050405020304" pitchFamily="18" charset="0"/>
                <a:sym typeface="Times New Roman" panose="02020603050405020304" pitchFamily="18" charset="0"/>
              </a:rPr>
              <a:t>United Nations International Children's Emergency Fund </a:t>
            </a:r>
            <a:endParaRPr lang="en-US" altLang="zh-CN" sz="20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lvl="0"/>
            <a:r>
              <a:rPr sz="2000" baseline="0" dirty="0">
                <a:solidFill>
                  <a:srgbClr val="333333"/>
                </a:solidFill>
                <a:latin typeface="Times New Roman" panose="02020603050405020304" pitchFamily="18" charset="0"/>
                <a:sym typeface="Times New Roman" panose="02020603050405020304" pitchFamily="18" charset="0"/>
              </a:rPr>
              <a:t>Chinese Cereals and Oils Association</a:t>
            </a:r>
            <a:r>
              <a:rPr sz="2000" dirty="0">
                <a:latin typeface="Times New Roman" panose="02020603050405020304" pitchFamily="18" charset="0"/>
                <a:sym typeface="Times New Roman" panose="02020603050405020304" pitchFamily="18" charset="0"/>
              </a:rPr>
              <a:t> </a:t>
            </a:r>
            <a:endParaRPr lang="en-US" altLang="zh-CN" sz="20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lvl="0"/>
            <a:r>
              <a:rPr sz="2000" baseline="0" dirty="0">
                <a:solidFill>
                  <a:srgbClr val="333333"/>
                </a:solidFill>
                <a:latin typeface="Times New Roman" panose="02020603050405020304" pitchFamily="18" charset="0"/>
                <a:sym typeface="Times New Roman" panose="02020603050405020304" pitchFamily="18" charset="0"/>
              </a:rPr>
              <a:t>China National Food Industry Association</a:t>
            </a:r>
            <a:r>
              <a:rPr sz="2000" dirty="0">
                <a:latin typeface="Times New Roman" panose="02020603050405020304" pitchFamily="18" charset="0"/>
                <a:sym typeface="Times New Roman" panose="02020603050405020304" pitchFamily="18" charset="0"/>
              </a:rPr>
              <a:t> </a:t>
            </a:r>
            <a:endParaRPr lang="en-US" altLang="zh-CN" sz="20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lvl="0"/>
            <a:r>
              <a:rPr sz="2000" baseline="0" dirty="0">
                <a:solidFill>
                  <a:srgbClr val="333333"/>
                </a:solidFill>
                <a:latin typeface="Times New Roman" panose="02020603050405020304" pitchFamily="18" charset="0"/>
                <a:sym typeface="Times New Roman" panose="02020603050405020304" pitchFamily="18" charset="0"/>
              </a:rPr>
              <a:t>Former Department of Disease Control </a:t>
            </a:r>
            <a:endParaRPr lang="en-US" altLang="zh-CN" sz="20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lvl="0"/>
            <a:r>
              <a:rPr sz="2000" baseline="0" dirty="0">
                <a:solidFill>
                  <a:srgbClr val="333333"/>
                </a:solidFill>
                <a:latin typeface="Times New Roman" panose="02020603050405020304" pitchFamily="18" charset="0"/>
                <a:sym typeface="Times New Roman" panose="02020603050405020304" pitchFamily="18" charset="0"/>
              </a:rPr>
              <a:t>Former Beijing Municipal Bureau of Grain</a:t>
            </a:r>
            <a:r>
              <a:rPr sz="2000" dirty="0">
                <a:latin typeface="Times New Roman" panose="02020603050405020304" pitchFamily="18" charset="0"/>
                <a:sym typeface="Times New Roman" panose="02020603050405020304" pitchFamily="18" charset="0"/>
              </a:rPr>
              <a:t> </a:t>
            </a:r>
            <a:endParaRPr lang="en-US" altLang="zh-CN" sz="20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lvl="0"/>
            <a:r>
              <a:rPr sz="2000" baseline="0" dirty="0">
                <a:solidFill>
                  <a:srgbClr val="333333"/>
                </a:solidFill>
                <a:latin typeface="Times New Roman" panose="02020603050405020304" pitchFamily="18" charset="0"/>
                <a:sym typeface="Times New Roman" panose="02020603050405020304" pitchFamily="18" charset="0"/>
              </a:rPr>
              <a:t>Former Academy of State Administration of Grain</a:t>
            </a:r>
            <a:r>
              <a:rPr sz="2000" dirty="0">
                <a:latin typeface="Times New Roman" panose="02020603050405020304" pitchFamily="18" charset="0"/>
                <a:sym typeface="Times New Roman" panose="02020603050405020304" pitchFamily="18" charset="0"/>
              </a:rPr>
              <a:t> </a:t>
            </a:r>
            <a:endParaRPr lang="zh-HK" altLang="zh-HK" sz="2000" dirty="0">
              <a:solidFill>
                <a:schemeClr val="tx1">
                  <a:lumMod val="85000"/>
                  <a:lumOff val="15000"/>
                </a:schemeClr>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014538"/>
            <a:ext cx="12192000" cy="28495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6" name="矩形 5"/>
          <p:cNvSpPr/>
          <p:nvPr/>
        </p:nvSpPr>
        <p:spPr>
          <a:xfrm>
            <a:off x="0" y="2663825"/>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文本框 7"/>
          <p:cNvSpPr txBox="1">
            <a:spLocks noChangeArrowheads="1"/>
          </p:cNvSpPr>
          <p:nvPr/>
        </p:nvSpPr>
        <p:spPr bwMode="auto">
          <a:xfrm>
            <a:off x="946150" y="2000250"/>
            <a:ext cx="15398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11500" baseline="0" dirty="0">
                <a:solidFill>
                  <a:schemeClr val="bg1"/>
                </a:solidFill>
                <a:latin typeface="Times New Roman" panose="02020603050405020304" pitchFamily="18" charset="0"/>
                <a:sym typeface="Times New Roman" panose="02020603050405020304" pitchFamily="18" charset="0"/>
              </a:rPr>
              <a:t>3</a:t>
            </a:r>
            <a:endParaRPr lang="zh-CN" altLang="en-US" sz="11500" dirty="0">
              <a:solidFill>
                <a:schemeClr val="bg1"/>
              </a:solidFill>
              <a:latin typeface="Times New Roman" panose="02020603050405020304" pitchFamily="18" charset="0"/>
              <a:sym typeface="Times New Roman" panose="02020603050405020304" pitchFamily="18" charset="0"/>
            </a:endParaRPr>
          </a:p>
        </p:txBody>
      </p:sp>
      <p:sp>
        <p:nvSpPr>
          <p:cNvPr id="9" name="文本框 8"/>
          <p:cNvSpPr txBox="1">
            <a:spLocks noChangeArrowheads="1"/>
          </p:cNvSpPr>
          <p:nvPr/>
        </p:nvSpPr>
        <p:spPr bwMode="auto">
          <a:xfrm>
            <a:off x="0" y="2638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sz="3200" b="1" baseline="0" dirty="0">
                <a:solidFill>
                  <a:srgbClr val="044875"/>
                </a:solidFill>
                <a:latin typeface="Times New Roman" panose="02020603050405020304" pitchFamily="18" charset="0"/>
                <a:sym typeface="Times New Roman" panose="02020603050405020304" pitchFamily="18" charset="0"/>
              </a:rPr>
              <a:t>Part </a:t>
            </a:r>
          </a:p>
        </p:txBody>
      </p:sp>
      <p:sp>
        <p:nvSpPr>
          <p:cNvPr id="10" name="矩形 9"/>
          <p:cNvSpPr/>
          <p:nvPr/>
        </p:nvSpPr>
        <p:spPr>
          <a:xfrm>
            <a:off x="2498725" y="2663825"/>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1" name="文本框 10"/>
          <p:cNvSpPr txBox="1">
            <a:spLocks noChangeArrowheads="1"/>
          </p:cNvSpPr>
          <p:nvPr/>
        </p:nvSpPr>
        <p:spPr bwMode="auto">
          <a:xfrm>
            <a:off x="2525713" y="2638425"/>
            <a:ext cx="1766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dirty="0">
                <a:latin typeface="Times New Roman" panose="02020603050405020304" pitchFamily="18" charset="0"/>
                <a:sym typeface="Times New Roman" panose="02020603050405020304" pitchFamily="18" charset="0"/>
              </a:rPr>
              <a:t>	 </a:t>
            </a:r>
          </a:p>
        </p:txBody>
      </p:sp>
      <p:sp>
        <p:nvSpPr>
          <p:cNvPr id="12" name="文本框 11"/>
          <p:cNvSpPr txBox="1">
            <a:spLocks noChangeArrowheads="1"/>
          </p:cNvSpPr>
          <p:nvPr/>
        </p:nvSpPr>
        <p:spPr bwMode="auto">
          <a:xfrm>
            <a:off x="4292600" y="3434146"/>
            <a:ext cx="7850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3600" b="1" baseline="0" dirty="0">
                <a:solidFill>
                  <a:schemeClr val="bg1"/>
                </a:solidFill>
                <a:latin typeface="Times New Roman" panose="02020603050405020304" pitchFamily="18" charset="0"/>
                <a:sym typeface="Times New Roman" panose="02020603050405020304" pitchFamily="18" charset="0"/>
              </a:rPr>
              <a:t>How to </a:t>
            </a:r>
            <a:r>
              <a:rPr lang="en-US" altLang="zh-CN" sz="3600" b="1" baseline="0" dirty="0">
                <a:solidFill>
                  <a:schemeClr val="bg1"/>
                </a:solidFill>
                <a:latin typeface="Times New Roman" panose="02020603050405020304" pitchFamily="18" charset="0"/>
                <a:sym typeface="Times New Roman" panose="02020603050405020304" pitchFamily="18" charset="0"/>
              </a:rPr>
              <a:t>U</a:t>
            </a:r>
            <a:r>
              <a:rPr sz="3600" b="1" baseline="0" dirty="0">
                <a:solidFill>
                  <a:schemeClr val="bg1"/>
                </a:solidFill>
                <a:latin typeface="Times New Roman" panose="02020603050405020304" pitchFamily="18" charset="0"/>
                <a:sym typeface="Times New Roman" panose="02020603050405020304" pitchFamily="18" charset="0"/>
              </a:rPr>
              <a:t>nderstand </a:t>
            </a:r>
            <a:r>
              <a:rPr lang="en-US" altLang="zh-CN" sz="3600" b="1" dirty="0">
                <a:solidFill>
                  <a:schemeClr val="bg1"/>
                </a:solidFill>
                <a:latin typeface="Times New Roman" panose="02020603050405020304" pitchFamily="18" charset="0"/>
                <a:sym typeface="Times New Roman" panose="02020603050405020304" pitchFamily="18" charset="0"/>
              </a:rPr>
              <a:t>F</a:t>
            </a:r>
            <a:r>
              <a:rPr sz="3600" b="1" baseline="0" dirty="0">
                <a:solidFill>
                  <a:schemeClr val="bg1"/>
                </a:solidFill>
                <a:latin typeface="Times New Roman" panose="02020603050405020304" pitchFamily="18" charset="0"/>
                <a:sym typeface="Times New Roman" panose="02020603050405020304" pitchFamily="18" charset="0"/>
              </a:rPr>
              <a:t>lour </a:t>
            </a:r>
            <a:r>
              <a:rPr lang="en-US" altLang="zh-CN" sz="3600" b="1" baseline="0" dirty="0">
                <a:solidFill>
                  <a:schemeClr val="bg1"/>
                </a:solidFill>
                <a:latin typeface="Times New Roman" panose="02020603050405020304" pitchFamily="18" charset="0"/>
                <a:sym typeface="Times New Roman" panose="02020603050405020304" pitchFamily="18" charset="0"/>
              </a:rPr>
              <a:t>F</a:t>
            </a:r>
            <a:r>
              <a:rPr sz="3600" b="1" baseline="0" dirty="0">
                <a:solidFill>
                  <a:schemeClr val="bg1"/>
                </a:solidFill>
                <a:latin typeface="Times New Roman" panose="02020603050405020304" pitchFamily="18" charset="0"/>
                <a:sym typeface="Times New Roman" panose="02020603050405020304" pitchFamily="18" charset="0"/>
              </a:rPr>
              <a:t>ortification </a:t>
            </a: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6798485" y="310272"/>
            <a:ext cx="5393514" cy="153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358849" y="81651"/>
            <a:ext cx="6439637" cy="901337"/>
            <a:chOff x="509541" y="25903"/>
            <a:chExt cx="3614314" cy="899778"/>
          </a:xfrm>
        </p:grpSpPr>
        <p:sp>
          <p:nvSpPr>
            <p:cNvPr id="6227" name="文本框 3"/>
            <p:cNvSpPr txBox="1">
              <a:spLocks noChangeArrowheads="1"/>
            </p:cNvSpPr>
            <p:nvPr/>
          </p:nvSpPr>
          <p:spPr bwMode="auto">
            <a:xfrm>
              <a:off x="926629" y="96121"/>
              <a:ext cx="3197226"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aseline="0" dirty="0">
                  <a:solidFill>
                    <a:srgbClr val="044875"/>
                  </a:solidFill>
                  <a:latin typeface="Times New Roman" panose="02020603050405020304" pitchFamily="18" charset="0"/>
                  <a:sym typeface="Times New Roman" panose="02020603050405020304" pitchFamily="18" charset="0"/>
                </a:rPr>
                <a:t>Food</a:t>
              </a:r>
              <a:r>
                <a:rPr lang="zh-CN" altLang="en-US" sz="2400" baseline="0" dirty="0">
                  <a:solidFill>
                    <a:srgbClr val="044875"/>
                  </a:solidFill>
                  <a:latin typeface="Times New Roman" panose="02020603050405020304" pitchFamily="18" charset="0"/>
                  <a:sym typeface="Times New Roman" panose="02020603050405020304" pitchFamily="18" charset="0"/>
                </a:rPr>
                <a:t> </a:t>
              </a:r>
              <a:r>
                <a:rPr lang="en-US" altLang="zh-CN" sz="2400" baseline="0" dirty="0">
                  <a:solidFill>
                    <a:srgbClr val="044875"/>
                  </a:solidFill>
                  <a:latin typeface="Times New Roman" panose="02020603050405020304" pitchFamily="18" charset="0"/>
                  <a:sym typeface="Times New Roman" panose="02020603050405020304" pitchFamily="18" charset="0"/>
                </a:rPr>
                <a:t>F</a:t>
              </a:r>
              <a:r>
                <a:rPr sz="2400" baseline="0" dirty="0">
                  <a:solidFill>
                    <a:srgbClr val="044875"/>
                  </a:solidFill>
                  <a:latin typeface="Times New Roman" panose="02020603050405020304" pitchFamily="18" charset="0"/>
                  <a:sym typeface="Times New Roman" panose="02020603050405020304" pitchFamily="18" charset="0"/>
                </a:rPr>
                <a:t>ortification </a:t>
              </a:r>
              <a:r>
                <a:rPr lang="en-US" altLang="zh-CN" sz="2400" dirty="0">
                  <a:solidFill>
                    <a:srgbClr val="044875"/>
                  </a:solidFill>
                  <a:latin typeface="Times New Roman" panose="02020603050405020304" pitchFamily="18" charset="0"/>
                  <a:sym typeface="Times New Roman" panose="02020603050405020304" pitchFamily="18" charset="0"/>
                </a:rPr>
                <a:t>P</a:t>
              </a:r>
              <a:r>
                <a:rPr sz="2400" baseline="0" dirty="0">
                  <a:solidFill>
                    <a:srgbClr val="044875"/>
                  </a:solidFill>
                  <a:latin typeface="Times New Roman" panose="02020603050405020304" pitchFamily="18" charset="0"/>
                  <a:sym typeface="Times New Roman" panose="02020603050405020304" pitchFamily="18" charset="0"/>
                </a:rPr>
                <a:t>rogram </a:t>
              </a:r>
              <a:r>
                <a:rPr lang="en-US" altLang="zh-CN" sz="2400" dirty="0">
                  <a:solidFill>
                    <a:srgbClr val="044875"/>
                  </a:solidFill>
                  <a:latin typeface="Times New Roman" panose="02020603050405020304" pitchFamily="18" charset="0"/>
                  <a:sym typeface="Times New Roman" panose="02020603050405020304" pitchFamily="18" charset="0"/>
                </a:rPr>
                <a:t>R</a:t>
              </a:r>
              <a:r>
                <a:rPr sz="2400" baseline="0" dirty="0">
                  <a:solidFill>
                    <a:srgbClr val="044875"/>
                  </a:solidFill>
                  <a:latin typeface="Times New Roman" panose="02020603050405020304" pitchFamily="18" charset="0"/>
                  <a:sym typeface="Times New Roman" panose="02020603050405020304" pitchFamily="18" charset="0"/>
                </a:rPr>
                <a:t>equests </a:t>
              </a:r>
              <a:r>
                <a:rPr lang="en-US" altLang="zh-CN" sz="2400" dirty="0">
                  <a:solidFill>
                    <a:srgbClr val="044875"/>
                  </a:solidFill>
                  <a:latin typeface="Times New Roman" panose="02020603050405020304" pitchFamily="18" charset="0"/>
                  <a:sym typeface="Times New Roman" panose="02020603050405020304" pitchFamily="18" charset="0"/>
                </a:rPr>
                <a:t>I</a:t>
              </a:r>
              <a:r>
                <a:rPr sz="2400" baseline="0" dirty="0">
                  <a:solidFill>
                    <a:srgbClr val="044875"/>
                  </a:solidFill>
                  <a:latin typeface="Times New Roman" panose="02020603050405020304" pitchFamily="18" charset="0"/>
                  <a:sym typeface="Times New Roman" panose="02020603050405020304" pitchFamily="18" charset="0"/>
                </a:rPr>
                <a:t>n-</a:t>
              </a:r>
              <a:r>
                <a:rPr lang="en-US" altLang="zh-CN" sz="2400" baseline="0" dirty="0">
                  <a:solidFill>
                    <a:srgbClr val="044875"/>
                  </a:solidFill>
                  <a:latin typeface="Times New Roman" panose="02020603050405020304" pitchFamily="18" charset="0"/>
                  <a:sym typeface="Times New Roman" panose="02020603050405020304" pitchFamily="18" charset="0"/>
                </a:rPr>
                <a:t>D</a:t>
              </a:r>
              <a:r>
                <a:rPr sz="2400" baseline="0" dirty="0">
                  <a:solidFill>
                    <a:srgbClr val="044875"/>
                  </a:solidFill>
                  <a:latin typeface="Times New Roman" panose="02020603050405020304" pitchFamily="18" charset="0"/>
                  <a:sym typeface="Times New Roman" panose="02020603050405020304" pitchFamily="18" charset="0"/>
                </a:rPr>
                <a:t>epth </a:t>
              </a:r>
              <a:r>
                <a:rPr lang="en-US" altLang="zh-CN" sz="2400" dirty="0">
                  <a:solidFill>
                    <a:srgbClr val="044875"/>
                  </a:solidFill>
                  <a:latin typeface="Times New Roman" panose="02020603050405020304" pitchFamily="18" charset="0"/>
                  <a:sym typeface="Times New Roman" panose="02020603050405020304" pitchFamily="18" charset="0"/>
                </a:rPr>
                <a:t>R</a:t>
              </a:r>
              <a:r>
                <a:rPr sz="2400" baseline="0" dirty="0">
                  <a:solidFill>
                    <a:srgbClr val="044875"/>
                  </a:solidFill>
                  <a:latin typeface="Times New Roman" panose="02020603050405020304" pitchFamily="18" charset="0"/>
                  <a:sym typeface="Times New Roman" panose="02020603050405020304" pitchFamily="18" charset="0"/>
                </a:rPr>
                <a:t>esearch </a:t>
              </a:r>
              <a:r>
                <a:rPr lang="en-US" altLang="zh-CN" sz="2400" dirty="0">
                  <a:solidFill>
                    <a:srgbClr val="044875"/>
                  </a:solidFill>
                  <a:latin typeface="Times New Roman" panose="02020603050405020304" pitchFamily="18" charset="0"/>
                  <a:sym typeface="Times New Roman" panose="02020603050405020304" pitchFamily="18" charset="0"/>
                </a:rPr>
                <a:t>B</a:t>
              </a:r>
              <a:r>
                <a:rPr sz="2400" baseline="0" dirty="0">
                  <a:solidFill>
                    <a:srgbClr val="044875"/>
                  </a:solidFill>
                  <a:latin typeface="Times New Roman" panose="02020603050405020304" pitchFamily="18" charset="0"/>
                  <a:sym typeface="Times New Roman" panose="02020603050405020304" pitchFamily="18" charset="0"/>
                </a:rPr>
                <a:t>asis </a:t>
              </a:r>
            </a:p>
          </p:txBody>
        </p:sp>
        <p:sp>
          <p:nvSpPr>
            <p:cNvPr id="6" name="文本框 5"/>
            <p:cNvSpPr txBox="1"/>
            <p:nvPr/>
          </p:nvSpPr>
          <p:spPr>
            <a:xfrm>
              <a:off x="509541" y="25903"/>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3.1</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文本框 3"/>
          <p:cNvSpPr txBox="1"/>
          <p:nvPr/>
        </p:nvSpPr>
        <p:spPr>
          <a:xfrm>
            <a:off x="692563" y="943477"/>
            <a:ext cx="10806871" cy="1938992"/>
          </a:xfrm>
          <a:prstGeom prst="rect">
            <a:avLst/>
          </a:prstGeom>
          <a:noFill/>
        </p:spPr>
        <p:txBody>
          <a:bodyPr wrap="square" rtlCol="0">
            <a:spAutoFit/>
          </a:bodyPr>
          <a:lstStyle/>
          <a:p>
            <a:pPr algn="just"/>
            <a:r>
              <a:rPr lang="zh-CN" altLang="en-US" sz="2400" dirty="0">
                <a:solidFill>
                  <a:srgbClr val="333333"/>
                </a:solidFill>
                <a:latin typeface="Times New Roman" panose="02020603050405020304" pitchFamily="18" charset="0"/>
                <a:sym typeface="Times New Roman" panose="02020603050405020304" pitchFamily="18" charset="0"/>
              </a:rPr>
              <a:t>    </a:t>
            </a:r>
            <a:r>
              <a:rPr sz="2400" dirty="0">
                <a:solidFill>
                  <a:srgbClr val="333333"/>
                </a:solidFill>
                <a:latin typeface="Times New Roman" panose="02020603050405020304" pitchFamily="18" charset="0"/>
                <a:sym typeface="Times New Roman" panose="02020603050405020304" pitchFamily="18" charset="0"/>
              </a:rPr>
              <a:t>For the production of</a:t>
            </a:r>
            <a:r>
              <a:rPr lang="en" sz="2400" dirty="0">
                <a:solidFill>
                  <a:srgbClr val="333333"/>
                </a:solidFill>
                <a:latin typeface="Times New Roman" panose="02020603050405020304" pitchFamily="18" charset="0"/>
                <a:sym typeface="Times New Roman" panose="02020603050405020304" pitchFamily="18" charset="0"/>
              </a:rPr>
              <a:t> fortified flour</a:t>
            </a:r>
            <a:r>
              <a:rPr sz="2400" dirty="0">
                <a:solidFill>
                  <a:srgbClr val="333333"/>
                </a:solidFill>
                <a:latin typeface="Times New Roman" panose="02020603050405020304" pitchFamily="18" charset="0"/>
                <a:sym typeface="Times New Roman" panose="02020603050405020304" pitchFamily="18" charset="0"/>
              </a:rPr>
              <a:t>, </a:t>
            </a:r>
            <a:r>
              <a:rPr lang="en" sz="2400" dirty="0">
                <a:solidFill>
                  <a:srgbClr val="333333"/>
                </a:solidFill>
                <a:latin typeface="Times New Roman" panose="02020603050405020304" pitchFamily="18" charset="0"/>
                <a:sym typeface="Times New Roman" panose="02020603050405020304" pitchFamily="18" charset="0"/>
              </a:rPr>
              <a:t>t</a:t>
            </a:r>
            <a:r>
              <a:rPr sz="2400" dirty="0">
                <a:solidFill>
                  <a:srgbClr val="333333"/>
                </a:solidFill>
                <a:latin typeface="Times New Roman" panose="02020603050405020304" pitchFamily="18" charset="0"/>
                <a:sym typeface="Times New Roman" panose="02020603050405020304" pitchFamily="18" charset="0"/>
              </a:rPr>
              <a:t>he first</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task</a:t>
            </a:r>
            <a:r>
              <a:rPr lang="zh-CN" altLang="en-US" sz="2400" dirty="0">
                <a:solidFill>
                  <a:srgbClr val="333333"/>
                </a:solidFill>
                <a:latin typeface="Times New Roman" panose="02020603050405020304" pitchFamily="18" charset="0"/>
                <a:sym typeface="Times New Roman" panose="02020603050405020304" pitchFamily="18" charset="0"/>
              </a:rPr>
              <a:t> </a:t>
            </a:r>
            <a:r>
              <a:rPr sz="2400" dirty="0">
                <a:solidFill>
                  <a:srgbClr val="333333"/>
                </a:solidFill>
                <a:latin typeface="Times New Roman" panose="02020603050405020304" pitchFamily="18" charset="0"/>
                <a:sym typeface="Times New Roman" panose="02020603050405020304" pitchFamily="18" charset="0"/>
              </a:rPr>
              <a:t>is to </a:t>
            </a:r>
            <a:r>
              <a:rPr lang="en-US" altLang="zh-CN" sz="2400" dirty="0">
                <a:solidFill>
                  <a:srgbClr val="333333"/>
                </a:solidFill>
                <a:latin typeface="Times New Roman" panose="02020603050405020304" pitchFamily="18" charset="0"/>
                <a:sym typeface="Times New Roman" panose="02020603050405020304" pitchFamily="18" charset="0"/>
              </a:rPr>
              <a:t>make</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an</a:t>
            </a:r>
            <a:r>
              <a:rPr lang="zh-CN" altLang="en-US" sz="2400" dirty="0">
                <a:solidFill>
                  <a:srgbClr val="333333"/>
                </a:solidFill>
                <a:latin typeface="Times New Roman" panose="02020603050405020304" pitchFamily="18" charset="0"/>
                <a:sym typeface="Times New Roman" panose="02020603050405020304" pitchFamily="18" charset="0"/>
              </a:rPr>
              <a:t> </a:t>
            </a:r>
            <a:r>
              <a:rPr sz="2400" dirty="0">
                <a:solidFill>
                  <a:srgbClr val="333333"/>
                </a:solidFill>
                <a:latin typeface="Times New Roman" panose="02020603050405020304" pitchFamily="18" charset="0"/>
                <a:sym typeface="Times New Roman" panose="02020603050405020304" pitchFamily="18" charset="0"/>
              </a:rPr>
              <a:t>in-depth </a:t>
            </a:r>
            <a:r>
              <a:rPr lang="en-US" altLang="zh-CN" sz="2400" dirty="0">
                <a:solidFill>
                  <a:srgbClr val="333333"/>
                </a:solidFill>
                <a:latin typeface="Times New Roman" panose="02020603050405020304" pitchFamily="18" charset="0"/>
                <a:sym typeface="Times New Roman" panose="02020603050405020304" pitchFamily="18" charset="0"/>
              </a:rPr>
              <a:t>and</a:t>
            </a:r>
            <a:r>
              <a:rPr lang="zh-CN" altLang="en-US" sz="2400" dirty="0">
                <a:solidFill>
                  <a:srgbClr val="333333"/>
                </a:solidFill>
                <a:latin typeface="Times New Roman" panose="02020603050405020304" pitchFamily="18" charset="0"/>
                <a:sym typeface="Times New Roman" panose="02020603050405020304" pitchFamily="18" charset="0"/>
              </a:rPr>
              <a:t> </a:t>
            </a:r>
            <a:r>
              <a:rPr sz="2400" dirty="0">
                <a:solidFill>
                  <a:srgbClr val="333333"/>
                </a:solidFill>
                <a:latin typeface="Times New Roman" panose="02020603050405020304" pitchFamily="18" charset="0"/>
                <a:sym typeface="Times New Roman" panose="02020603050405020304" pitchFamily="18" charset="0"/>
              </a:rPr>
              <a:t>scientific analysis on the nutrition and health status of </a:t>
            </a:r>
            <a:r>
              <a:rPr lang="en-US" altLang="zh-CN" sz="2400" dirty="0">
                <a:solidFill>
                  <a:srgbClr val="333333"/>
                </a:solidFill>
                <a:latin typeface="Times New Roman" panose="02020603050405020304" pitchFamily="18" charset="0"/>
                <a:sym typeface="Times New Roman" panose="02020603050405020304" pitchFamily="18" charset="0"/>
              </a:rPr>
              <a:t>the</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people</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nationwide</a:t>
            </a:r>
            <a:r>
              <a:rPr lang="zh-CN" altLang="en-US" sz="2400" dirty="0">
                <a:solidFill>
                  <a:srgbClr val="333333"/>
                </a:solidFill>
                <a:latin typeface="Times New Roman" panose="02020603050405020304" pitchFamily="18" charset="0"/>
                <a:sym typeface="Times New Roman" panose="02020603050405020304" pitchFamily="18" charset="0"/>
              </a:rPr>
              <a:t> </a:t>
            </a:r>
            <a:r>
              <a:rPr sz="2400" dirty="0">
                <a:solidFill>
                  <a:srgbClr val="333333"/>
                </a:solidFill>
                <a:latin typeface="Times New Roman" panose="02020603050405020304" pitchFamily="18" charset="0"/>
                <a:sym typeface="Times New Roman" panose="02020603050405020304" pitchFamily="18" charset="0"/>
              </a:rPr>
              <a:t>or </a:t>
            </a:r>
            <a:r>
              <a:rPr lang="en-US" altLang="zh-CN" sz="2400" dirty="0">
                <a:solidFill>
                  <a:srgbClr val="333333"/>
                </a:solidFill>
                <a:latin typeface="Times New Roman" panose="02020603050405020304" pitchFamily="18" charset="0"/>
                <a:sym typeface="Times New Roman" panose="02020603050405020304" pitchFamily="18" charset="0"/>
              </a:rPr>
              <a:t>in</a:t>
            </a:r>
            <a:r>
              <a:rPr lang="zh-CN" altLang="en-US" sz="2400" dirty="0">
                <a:solidFill>
                  <a:srgbClr val="333333"/>
                </a:solidFill>
                <a:latin typeface="Times New Roman" panose="02020603050405020304" pitchFamily="18" charset="0"/>
                <a:sym typeface="Times New Roman" panose="02020603050405020304" pitchFamily="18" charset="0"/>
              </a:rPr>
              <a:t> </a:t>
            </a:r>
            <a:r>
              <a:rPr sz="2400" dirty="0">
                <a:solidFill>
                  <a:srgbClr val="333333"/>
                </a:solidFill>
                <a:latin typeface="Times New Roman" panose="02020603050405020304" pitchFamily="18" charset="0"/>
                <a:sym typeface="Times New Roman" panose="02020603050405020304" pitchFamily="18" charset="0"/>
              </a:rPr>
              <a:t>certain area</a:t>
            </a:r>
            <a:r>
              <a:rPr lang="en-US" altLang="zh-CN" sz="2400" dirty="0">
                <a:solidFill>
                  <a:srgbClr val="333333"/>
                </a:solidFill>
                <a:latin typeface="Times New Roman" panose="02020603050405020304" pitchFamily="18" charset="0"/>
                <a:sym typeface="Times New Roman" panose="02020603050405020304" pitchFamily="18" charset="0"/>
              </a:rPr>
              <a:t>s</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to</a:t>
            </a:r>
            <a:r>
              <a:rPr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obtain</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the</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first-hand</a:t>
            </a:r>
            <a:r>
              <a:rPr lang="zh-CN" altLang="en-US" sz="2400" dirty="0">
                <a:solidFill>
                  <a:srgbClr val="333333"/>
                </a:solidFill>
                <a:latin typeface="Times New Roman" panose="02020603050405020304" pitchFamily="18" charset="0"/>
                <a:sym typeface="Times New Roman" panose="02020603050405020304" pitchFamily="18" charset="0"/>
              </a:rPr>
              <a:t> </a:t>
            </a:r>
            <a:r>
              <a:rPr sz="2400" dirty="0">
                <a:solidFill>
                  <a:srgbClr val="333333"/>
                </a:solidFill>
                <a:latin typeface="Times New Roman" panose="02020603050405020304" pitchFamily="18" charset="0"/>
                <a:sym typeface="Times New Roman" panose="02020603050405020304" pitchFamily="18" charset="0"/>
              </a:rPr>
              <a:t>data and fully understand the relationship between dietary pattern and nutrition deficiency so as to carry out the fortification of nutrients with a purpose</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namely</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to</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develop</a:t>
            </a:r>
            <a:r>
              <a:rPr lang="zh-CN" altLang="en-US" sz="2400" dirty="0">
                <a:solidFill>
                  <a:srgbClr val="333333"/>
                </a:solidFill>
                <a:latin typeface="Times New Roman" panose="02020603050405020304" pitchFamily="18" charset="0"/>
                <a:sym typeface="Times New Roman" panose="02020603050405020304" pitchFamily="18" charset="0"/>
              </a:rPr>
              <a:t> </a:t>
            </a:r>
            <a:r>
              <a:rPr lang="en-US" altLang="zh-CN" sz="2400" dirty="0">
                <a:solidFill>
                  <a:srgbClr val="333333"/>
                </a:solidFill>
                <a:latin typeface="Times New Roman" panose="02020603050405020304" pitchFamily="18" charset="0"/>
                <a:sym typeface="Times New Roman" panose="02020603050405020304" pitchFamily="18" charset="0"/>
              </a:rPr>
              <a:t>the</a:t>
            </a:r>
            <a:r>
              <a:rPr sz="2400" dirty="0">
                <a:solidFill>
                  <a:srgbClr val="333333"/>
                </a:solidFill>
                <a:latin typeface="Times New Roman" panose="02020603050405020304" pitchFamily="18" charset="0"/>
                <a:sym typeface="Times New Roman" panose="02020603050405020304" pitchFamily="18" charset="0"/>
              </a:rPr>
              <a:t> nutrition formulation.</a:t>
            </a:r>
            <a:r>
              <a:rPr dirty="0">
                <a:latin typeface="Times New Roman" panose="02020603050405020304" pitchFamily="18" charset="0"/>
                <a:sym typeface="Times New Roman" panose="02020603050405020304" pitchFamily="18" charset="0"/>
              </a:rPr>
              <a:t> </a:t>
            </a:r>
            <a:endParaRPr lang="zh-CN" altLang="en-US" sz="2400" dirty="0">
              <a:latin typeface="Times New Roman" panose="02020603050405020304" pitchFamily="18" charset="0"/>
              <a:sym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1098862" y="2936120"/>
            <a:ext cx="4997138" cy="2896431"/>
          </a:xfrm>
          <a:prstGeom prst="rect">
            <a:avLst/>
          </a:prstGeom>
        </p:spPr>
      </p:pic>
      <p:pic>
        <p:nvPicPr>
          <p:cNvPr id="12" name="图片 11"/>
          <p:cNvPicPr>
            <a:picLocks noChangeAspect="1"/>
          </p:cNvPicPr>
          <p:nvPr/>
        </p:nvPicPr>
        <p:blipFill>
          <a:blip r:embed="rId3"/>
          <a:stretch>
            <a:fillRect/>
          </a:stretch>
        </p:blipFill>
        <p:spPr>
          <a:xfrm>
            <a:off x="6673538" y="2936120"/>
            <a:ext cx="4825896" cy="2901778"/>
          </a:xfrm>
          <a:prstGeom prst="rect">
            <a:avLst/>
          </a:prstGeom>
        </p:spPr>
      </p:pic>
      <p:sp>
        <p:nvSpPr>
          <p:cNvPr id="13" name="矩形 12"/>
          <p:cNvSpPr/>
          <p:nvPr/>
        </p:nvSpPr>
        <p:spPr>
          <a:xfrm>
            <a:off x="2068245" y="5167251"/>
            <a:ext cx="912021" cy="251305"/>
          </a:xfrm>
          <a:prstGeom prst="rect">
            <a:avLst/>
          </a:prstGeom>
          <a:solidFill>
            <a:schemeClr val="bg1"/>
          </a:solidFill>
        </p:spPr>
        <p:txBody>
          <a:bodyPr wrap="square" lIns="0" tIns="0" rIns="0" bIns="0" anchor="ctr" anchorCtr="0">
            <a:noAutofit/>
          </a:bodyPr>
          <a:lstStyle/>
          <a:p>
            <a:pPr algn="ctr"/>
            <a:r>
              <a:rPr sz="1200" baseline="0" dirty="0">
                <a:latin typeface="Times New Roman" panose="02020603050405020304" pitchFamily="18" charset="0"/>
                <a:sym typeface="Times New Roman" panose="02020603050405020304" pitchFamily="18" charset="0"/>
              </a:rPr>
              <a:t>Total population</a:t>
            </a:r>
            <a:r>
              <a:rPr sz="1200" dirty="0">
                <a:latin typeface="Times New Roman" panose="02020603050405020304" pitchFamily="18" charset="0"/>
                <a:sym typeface="Times New Roman" panose="02020603050405020304" pitchFamily="18" charset="0"/>
              </a:rPr>
              <a:t> </a:t>
            </a:r>
            <a:endParaRPr lang="zh-CN" altLang="en-US" sz="1200" dirty="0">
              <a:latin typeface="Times New Roman" panose="02020603050405020304" pitchFamily="18" charset="0"/>
              <a:sym typeface="Times New Roman" panose="02020603050405020304" pitchFamily="18" charset="0"/>
            </a:endParaRPr>
          </a:p>
        </p:txBody>
      </p:sp>
      <p:sp>
        <p:nvSpPr>
          <p:cNvPr id="14" name="矩形 13"/>
          <p:cNvSpPr/>
          <p:nvPr/>
        </p:nvSpPr>
        <p:spPr>
          <a:xfrm>
            <a:off x="7376845" y="5167251"/>
            <a:ext cx="912021" cy="251305"/>
          </a:xfrm>
          <a:prstGeom prst="rect">
            <a:avLst/>
          </a:prstGeom>
          <a:solidFill>
            <a:schemeClr val="bg1"/>
          </a:solidFill>
        </p:spPr>
        <p:txBody>
          <a:bodyPr wrap="square" lIns="0" tIns="0" rIns="0" bIns="0" anchor="ctr" anchorCtr="0">
            <a:noAutofit/>
          </a:bodyPr>
          <a:lstStyle/>
          <a:p>
            <a:pPr algn="ctr"/>
            <a:r>
              <a:rPr sz="1200" baseline="0" dirty="0">
                <a:latin typeface="Times New Roman" panose="02020603050405020304" pitchFamily="18" charset="0"/>
                <a:sym typeface="Times New Roman" panose="02020603050405020304" pitchFamily="18" charset="0"/>
              </a:rPr>
              <a:t>Total population</a:t>
            </a:r>
            <a:r>
              <a:rPr sz="1200" dirty="0">
                <a:latin typeface="Times New Roman" panose="02020603050405020304" pitchFamily="18" charset="0"/>
                <a:sym typeface="Times New Roman" panose="02020603050405020304" pitchFamily="18" charset="0"/>
              </a:rPr>
              <a:t> </a:t>
            </a:r>
            <a:endParaRPr lang="zh-CN" altLang="en-US" sz="1200" dirty="0">
              <a:latin typeface="Times New Roman" panose="02020603050405020304" pitchFamily="18" charset="0"/>
              <a:sym typeface="Times New Roman" panose="02020603050405020304" pitchFamily="18" charset="0"/>
            </a:endParaRPr>
          </a:p>
        </p:txBody>
      </p:sp>
      <p:sp>
        <p:nvSpPr>
          <p:cNvPr id="17" name="矩形 16"/>
          <p:cNvSpPr/>
          <p:nvPr/>
        </p:nvSpPr>
        <p:spPr>
          <a:xfrm>
            <a:off x="8706112" y="5167250"/>
            <a:ext cx="912021" cy="251305"/>
          </a:xfrm>
          <a:prstGeom prst="rect">
            <a:avLst/>
          </a:prstGeom>
          <a:solidFill>
            <a:schemeClr val="bg1"/>
          </a:solidFill>
        </p:spPr>
        <p:txBody>
          <a:bodyPr wrap="square" lIns="0" tIns="0" rIns="0" bIns="0" anchor="ctr" anchorCtr="0">
            <a:noAutofit/>
          </a:bodyPr>
          <a:lstStyle/>
          <a:p>
            <a:pPr algn="ctr"/>
            <a:r>
              <a:rPr sz="1200" baseline="0" dirty="0">
                <a:latin typeface="Times New Roman" panose="02020603050405020304" pitchFamily="18" charset="0"/>
                <a:sym typeface="Times New Roman" panose="02020603050405020304" pitchFamily="18" charset="0"/>
              </a:rPr>
              <a:t>Urban area </a:t>
            </a:r>
            <a:endParaRPr lang="zh-CN" altLang="en-US" sz="1200" dirty="0">
              <a:latin typeface="Times New Roman" panose="02020603050405020304" pitchFamily="18" charset="0"/>
              <a:sym typeface="Times New Roman" panose="02020603050405020304" pitchFamily="18" charset="0"/>
            </a:endParaRPr>
          </a:p>
        </p:txBody>
      </p:sp>
      <p:sp>
        <p:nvSpPr>
          <p:cNvPr id="18" name="矩形 17"/>
          <p:cNvSpPr/>
          <p:nvPr/>
        </p:nvSpPr>
        <p:spPr>
          <a:xfrm>
            <a:off x="10035379" y="5144435"/>
            <a:ext cx="912021" cy="251305"/>
          </a:xfrm>
          <a:prstGeom prst="rect">
            <a:avLst/>
          </a:prstGeom>
          <a:solidFill>
            <a:schemeClr val="bg1"/>
          </a:solidFill>
        </p:spPr>
        <p:txBody>
          <a:bodyPr wrap="square" lIns="0" tIns="0" rIns="0" bIns="0" anchor="ctr" anchorCtr="0">
            <a:noAutofit/>
          </a:bodyPr>
          <a:lstStyle/>
          <a:p>
            <a:pPr algn="ctr"/>
            <a:r>
              <a:rPr sz="1200" baseline="0" dirty="0">
                <a:latin typeface="Times New Roman" panose="02020603050405020304" pitchFamily="18" charset="0"/>
                <a:sym typeface="Times New Roman" panose="02020603050405020304" pitchFamily="18" charset="0"/>
              </a:rPr>
              <a:t>Rural area </a:t>
            </a:r>
            <a:endParaRPr lang="zh-CN" altLang="en-US" sz="1200" dirty="0">
              <a:latin typeface="Times New Roman" panose="02020603050405020304" pitchFamily="18" charset="0"/>
              <a:sym typeface="Times New Roman" panose="02020603050405020304" pitchFamily="18" charset="0"/>
            </a:endParaRPr>
          </a:p>
        </p:txBody>
      </p:sp>
      <p:sp>
        <p:nvSpPr>
          <p:cNvPr id="19" name="矩形 18"/>
          <p:cNvSpPr/>
          <p:nvPr/>
        </p:nvSpPr>
        <p:spPr>
          <a:xfrm>
            <a:off x="4432250" y="5178300"/>
            <a:ext cx="912021" cy="251305"/>
          </a:xfrm>
          <a:prstGeom prst="rect">
            <a:avLst/>
          </a:prstGeom>
          <a:solidFill>
            <a:schemeClr val="bg1"/>
          </a:solidFill>
        </p:spPr>
        <p:txBody>
          <a:bodyPr wrap="square" lIns="0" tIns="0" rIns="0" bIns="0" anchor="ctr" anchorCtr="0">
            <a:noAutofit/>
          </a:bodyPr>
          <a:lstStyle/>
          <a:p>
            <a:pPr algn="ctr"/>
            <a:r>
              <a:rPr sz="1200" baseline="0" dirty="0">
                <a:latin typeface="Times New Roman" panose="02020603050405020304" pitchFamily="18" charset="0"/>
                <a:sym typeface="Times New Roman" panose="02020603050405020304" pitchFamily="18" charset="0"/>
              </a:rPr>
              <a:t>Rural area </a:t>
            </a:r>
            <a:endParaRPr lang="zh-CN" altLang="en-US" sz="1200" dirty="0">
              <a:latin typeface="Times New Roman" panose="02020603050405020304" pitchFamily="18" charset="0"/>
              <a:sym typeface="Times New Roman" panose="02020603050405020304" pitchFamily="18" charset="0"/>
            </a:endParaRPr>
          </a:p>
        </p:txBody>
      </p:sp>
      <p:sp>
        <p:nvSpPr>
          <p:cNvPr id="20" name="矩形 19"/>
          <p:cNvSpPr/>
          <p:nvPr/>
        </p:nvSpPr>
        <p:spPr>
          <a:xfrm>
            <a:off x="3290789" y="5180883"/>
            <a:ext cx="912021" cy="251305"/>
          </a:xfrm>
          <a:prstGeom prst="rect">
            <a:avLst/>
          </a:prstGeom>
          <a:solidFill>
            <a:schemeClr val="bg1"/>
          </a:solidFill>
        </p:spPr>
        <p:txBody>
          <a:bodyPr wrap="square" lIns="0" tIns="0" rIns="0" bIns="0" anchor="ctr" anchorCtr="0">
            <a:noAutofit/>
          </a:bodyPr>
          <a:lstStyle/>
          <a:p>
            <a:pPr algn="ctr"/>
            <a:r>
              <a:rPr sz="1200" baseline="0" dirty="0">
                <a:latin typeface="Times New Roman" panose="02020603050405020304" pitchFamily="18" charset="0"/>
                <a:sym typeface="Times New Roman" panose="02020603050405020304" pitchFamily="18" charset="0"/>
              </a:rPr>
              <a:t>Urban area </a:t>
            </a:r>
            <a:endParaRPr lang="zh-CN" altLang="en-US" sz="1200" dirty="0">
              <a:latin typeface="Times New Roman" panose="02020603050405020304" pitchFamily="18" charset="0"/>
              <a:sym typeface="Times New Roman" panose="02020603050405020304" pitchFamily="18" charset="0"/>
            </a:endParaRPr>
          </a:p>
        </p:txBody>
      </p:sp>
      <p:sp>
        <p:nvSpPr>
          <p:cNvPr id="22" name="矩形 21"/>
          <p:cNvSpPr/>
          <p:nvPr/>
        </p:nvSpPr>
        <p:spPr>
          <a:xfrm>
            <a:off x="2270871" y="5506717"/>
            <a:ext cx="2817596" cy="251305"/>
          </a:xfrm>
          <a:prstGeom prst="rect">
            <a:avLst/>
          </a:prstGeom>
          <a:solidFill>
            <a:schemeClr val="bg1"/>
          </a:solidFill>
        </p:spPr>
        <p:txBody>
          <a:bodyPr wrap="square" lIns="0" tIns="0" rIns="0" bIns="0" anchor="ctr" anchorCtr="0">
            <a:noAutofit/>
          </a:bodyPr>
          <a:lstStyle/>
          <a:p>
            <a:pPr algn="ctr"/>
            <a:r>
              <a:rPr sz="1200" baseline="0" dirty="0">
                <a:latin typeface="Times New Roman" panose="02020603050405020304" pitchFamily="18" charset="0"/>
                <a:sym typeface="Times New Roman" panose="02020603050405020304" pitchFamily="18" charset="0"/>
              </a:rPr>
              <a:t>Retinol equivalent (ug/day*standard </a:t>
            </a:r>
            <a:r>
              <a:rPr lang="en-US" altLang="zh-CN" sz="1200" dirty="0">
                <a:latin typeface="Times New Roman" panose="02020603050405020304" pitchFamily="18" charset="0"/>
                <a:sym typeface="Times New Roman" panose="02020603050405020304" pitchFamily="18" charset="0"/>
              </a:rPr>
              <a:t>person</a:t>
            </a:r>
            <a:r>
              <a:rPr sz="1200" baseline="0" dirty="0">
                <a:latin typeface="Times New Roman" panose="02020603050405020304" pitchFamily="18" charset="0"/>
                <a:sym typeface="Times New Roman" panose="02020603050405020304" pitchFamily="18" charset="0"/>
              </a:rPr>
              <a:t>)</a:t>
            </a:r>
            <a:r>
              <a:rPr sz="1200" dirty="0">
                <a:latin typeface="Times New Roman" panose="02020603050405020304" pitchFamily="18" charset="0"/>
                <a:sym typeface="Times New Roman" panose="02020603050405020304" pitchFamily="18" charset="0"/>
              </a:rPr>
              <a:t> </a:t>
            </a:r>
            <a:endParaRPr lang="zh-CN" altLang="en-US" sz="1200" dirty="0">
              <a:latin typeface="Times New Roman" panose="02020603050405020304" pitchFamily="18" charset="0"/>
              <a:sym typeface="Times New Roman" panose="02020603050405020304" pitchFamily="18" charset="0"/>
            </a:endParaRPr>
          </a:p>
        </p:txBody>
      </p:sp>
      <p:sp>
        <p:nvSpPr>
          <p:cNvPr id="23" name="矩形 22"/>
          <p:cNvSpPr/>
          <p:nvPr/>
        </p:nvSpPr>
        <p:spPr>
          <a:xfrm>
            <a:off x="7268009" y="5466264"/>
            <a:ext cx="3892288" cy="251305"/>
          </a:xfrm>
          <a:prstGeom prst="rect">
            <a:avLst/>
          </a:prstGeom>
          <a:solidFill>
            <a:schemeClr val="bg1"/>
          </a:solidFill>
        </p:spPr>
        <p:txBody>
          <a:bodyPr wrap="square" lIns="0" tIns="0" rIns="0" bIns="0" anchor="ctr" anchorCtr="0">
            <a:noAutofit/>
          </a:bodyPr>
          <a:lstStyle/>
          <a:p>
            <a:pPr algn="ctr"/>
            <a:r>
              <a:rPr sz="1200" baseline="0" dirty="0">
                <a:latin typeface="Times New Roman" panose="02020603050405020304" pitchFamily="18" charset="0"/>
                <a:sym typeface="Times New Roman" panose="02020603050405020304" pitchFamily="18" charset="0"/>
              </a:rPr>
              <a:t>Thiamine and riboflavin intake (mg/day*standard </a:t>
            </a:r>
            <a:r>
              <a:rPr lang="en-US" altLang="zh-CN" sz="1200" dirty="0">
                <a:latin typeface="Times New Roman" panose="02020603050405020304" pitchFamily="18" charset="0"/>
                <a:sym typeface="Times New Roman" panose="02020603050405020304" pitchFamily="18" charset="0"/>
              </a:rPr>
              <a:t>person</a:t>
            </a:r>
            <a:r>
              <a:rPr sz="1200" baseline="0" dirty="0">
                <a:latin typeface="Times New Roman" panose="02020603050405020304" pitchFamily="18" charset="0"/>
                <a:sym typeface="Times New Roman" panose="02020603050405020304" pitchFamily="18" charset="0"/>
              </a:rPr>
              <a:t>) </a:t>
            </a:r>
            <a:endParaRPr lang="zh-CN" altLang="en-US" sz="1200" dirty="0">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6798485" y="310272"/>
            <a:ext cx="5393514" cy="1532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358849" y="81651"/>
            <a:ext cx="6608211" cy="901337"/>
            <a:chOff x="509541" y="25903"/>
            <a:chExt cx="3708928" cy="899778"/>
          </a:xfrm>
        </p:grpSpPr>
        <p:sp>
          <p:nvSpPr>
            <p:cNvPr id="6227" name="文本框 3"/>
            <p:cNvSpPr txBox="1">
              <a:spLocks noChangeArrowheads="1"/>
            </p:cNvSpPr>
            <p:nvPr/>
          </p:nvSpPr>
          <p:spPr bwMode="auto">
            <a:xfrm>
              <a:off x="926629" y="96121"/>
              <a:ext cx="3291840"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044875"/>
                  </a:solidFill>
                  <a:latin typeface="Times New Roman" panose="02020603050405020304" pitchFamily="18" charset="0"/>
                  <a:sym typeface="Times New Roman" panose="02020603050405020304" pitchFamily="18" charset="0"/>
                </a:rPr>
                <a:t>Food Fortification Program Requests In-Depth Research Basis </a:t>
              </a:r>
            </a:p>
          </p:txBody>
        </p:sp>
        <p:sp>
          <p:nvSpPr>
            <p:cNvPr id="6" name="文本框 5"/>
            <p:cNvSpPr txBox="1"/>
            <p:nvPr/>
          </p:nvSpPr>
          <p:spPr>
            <a:xfrm>
              <a:off x="509541" y="25903"/>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3.1</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787643" y="1090890"/>
            <a:ext cx="4628417" cy="2571343"/>
          </a:xfrm>
          <a:prstGeom prst="rect">
            <a:avLst/>
          </a:prstGeom>
        </p:spPr>
      </p:pic>
      <p:pic>
        <p:nvPicPr>
          <p:cNvPr id="8" name="图片 7"/>
          <p:cNvPicPr>
            <a:picLocks noChangeAspect="1"/>
          </p:cNvPicPr>
          <p:nvPr/>
        </p:nvPicPr>
        <p:blipFill>
          <a:blip r:embed="rId3"/>
          <a:stretch>
            <a:fillRect/>
          </a:stretch>
        </p:blipFill>
        <p:spPr>
          <a:xfrm>
            <a:off x="6221712" y="1090889"/>
            <a:ext cx="4585899" cy="2571343"/>
          </a:xfrm>
          <a:prstGeom prst="rect">
            <a:avLst/>
          </a:prstGeom>
        </p:spPr>
      </p:pic>
      <p:pic>
        <p:nvPicPr>
          <p:cNvPr id="9" name="图片 8"/>
          <p:cNvPicPr>
            <a:picLocks noChangeAspect="1"/>
          </p:cNvPicPr>
          <p:nvPr/>
        </p:nvPicPr>
        <p:blipFill>
          <a:blip r:embed="rId4"/>
          <a:stretch>
            <a:fillRect/>
          </a:stretch>
        </p:blipFill>
        <p:spPr>
          <a:xfrm>
            <a:off x="787643" y="3846854"/>
            <a:ext cx="4595372" cy="2571343"/>
          </a:xfrm>
          <a:prstGeom prst="rect">
            <a:avLst/>
          </a:prstGeom>
        </p:spPr>
      </p:pic>
      <p:pic>
        <p:nvPicPr>
          <p:cNvPr id="10" name="图片 9"/>
          <p:cNvPicPr>
            <a:picLocks noChangeAspect="1"/>
          </p:cNvPicPr>
          <p:nvPr/>
        </p:nvPicPr>
        <p:blipFill>
          <a:blip r:embed="rId5"/>
          <a:stretch>
            <a:fillRect/>
          </a:stretch>
        </p:blipFill>
        <p:spPr>
          <a:xfrm>
            <a:off x="6221712" y="3960949"/>
            <a:ext cx="4585898" cy="2495865"/>
          </a:xfrm>
          <a:prstGeom prst="rect">
            <a:avLst/>
          </a:prstGeom>
        </p:spPr>
      </p:pic>
      <p:sp>
        <p:nvSpPr>
          <p:cNvPr id="13" name="矩形 12"/>
          <p:cNvSpPr/>
          <p:nvPr/>
        </p:nvSpPr>
        <p:spPr>
          <a:xfrm>
            <a:off x="1565325" y="2976137"/>
            <a:ext cx="912021"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Total population</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14" name="矩形 13"/>
          <p:cNvSpPr/>
          <p:nvPr/>
        </p:nvSpPr>
        <p:spPr>
          <a:xfrm>
            <a:off x="3929330" y="2987186"/>
            <a:ext cx="912021"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Rural area </a:t>
            </a:r>
            <a:endParaRPr lang="zh-CN" altLang="en-US" sz="1400" dirty="0">
              <a:latin typeface="Times New Roman" panose="02020603050405020304" pitchFamily="18" charset="0"/>
              <a:sym typeface="Times New Roman" panose="02020603050405020304" pitchFamily="18" charset="0"/>
            </a:endParaRPr>
          </a:p>
        </p:txBody>
      </p:sp>
      <p:sp>
        <p:nvSpPr>
          <p:cNvPr id="17" name="矩形 16"/>
          <p:cNvSpPr/>
          <p:nvPr/>
        </p:nvSpPr>
        <p:spPr>
          <a:xfrm>
            <a:off x="2787869" y="2989769"/>
            <a:ext cx="912021"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Urban area </a:t>
            </a:r>
            <a:endParaRPr lang="zh-CN" altLang="en-US" sz="1400" dirty="0">
              <a:latin typeface="Times New Roman" panose="02020603050405020304" pitchFamily="18" charset="0"/>
              <a:sym typeface="Times New Roman" panose="02020603050405020304" pitchFamily="18" charset="0"/>
            </a:endParaRPr>
          </a:p>
        </p:txBody>
      </p:sp>
      <p:sp>
        <p:nvSpPr>
          <p:cNvPr id="18" name="矩形 17"/>
          <p:cNvSpPr/>
          <p:nvPr/>
        </p:nvSpPr>
        <p:spPr>
          <a:xfrm>
            <a:off x="1767951" y="3315603"/>
            <a:ext cx="2817596"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VC (mg/day*standard </a:t>
            </a:r>
            <a:r>
              <a:rPr lang="en-US" altLang="zh-CN" sz="1400" dirty="0">
                <a:latin typeface="Times New Roman" panose="02020603050405020304" pitchFamily="18" charset="0"/>
                <a:sym typeface="Times New Roman" panose="02020603050405020304" pitchFamily="18" charset="0"/>
              </a:rPr>
              <a:t>person</a:t>
            </a:r>
            <a:r>
              <a:rPr sz="1400" baseline="0" dirty="0">
                <a:latin typeface="Times New Roman" panose="02020603050405020304" pitchFamily="18" charset="0"/>
                <a:sym typeface="Times New Roman" panose="02020603050405020304" pitchFamily="18" charset="0"/>
              </a:rPr>
              <a:t>)</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19" name="矩形 18"/>
          <p:cNvSpPr/>
          <p:nvPr/>
        </p:nvSpPr>
        <p:spPr>
          <a:xfrm>
            <a:off x="7042301" y="3009600"/>
            <a:ext cx="912021"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Total population</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20" name="矩形 19"/>
          <p:cNvSpPr/>
          <p:nvPr/>
        </p:nvSpPr>
        <p:spPr>
          <a:xfrm>
            <a:off x="9406306" y="3020649"/>
            <a:ext cx="912021"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Rural area </a:t>
            </a:r>
            <a:endParaRPr lang="zh-CN" altLang="en-US" sz="1400" dirty="0">
              <a:latin typeface="Times New Roman" panose="02020603050405020304" pitchFamily="18" charset="0"/>
              <a:sym typeface="Times New Roman" panose="02020603050405020304" pitchFamily="18" charset="0"/>
            </a:endParaRPr>
          </a:p>
        </p:txBody>
      </p:sp>
      <p:sp>
        <p:nvSpPr>
          <p:cNvPr id="22" name="矩形 21"/>
          <p:cNvSpPr/>
          <p:nvPr/>
        </p:nvSpPr>
        <p:spPr>
          <a:xfrm>
            <a:off x="8264845" y="3023232"/>
            <a:ext cx="912021"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Urban area </a:t>
            </a:r>
            <a:endParaRPr lang="zh-CN" altLang="en-US" sz="1400" dirty="0">
              <a:latin typeface="Times New Roman" panose="02020603050405020304" pitchFamily="18" charset="0"/>
              <a:sym typeface="Times New Roman" panose="02020603050405020304" pitchFamily="18" charset="0"/>
            </a:endParaRPr>
          </a:p>
        </p:txBody>
      </p:sp>
      <p:sp>
        <p:nvSpPr>
          <p:cNvPr id="23" name="矩形 22"/>
          <p:cNvSpPr/>
          <p:nvPr/>
        </p:nvSpPr>
        <p:spPr>
          <a:xfrm>
            <a:off x="7244927" y="3349066"/>
            <a:ext cx="2817596"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Ca (mg/day*standard </a:t>
            </a:r>
            <a:r>
              <a:rPr lang="en-US" altLang="zh-CN" sz="1400" dirty="0">
                <a:latin typeface="Times New Roman" panose="02020603050405020304" pitchFamily="18" charset="0"/>
                <a:sym typeface="Times New Roman" panose="02020603050405020304" pitchFamily="18" charset="0"/>
              </a:rPr>
              <a:t>person</a:t>
            </a:r>
            <a:r>
              <a:rPr sz="1400" baseline="0" dirty="0">
                <a:latin typeface="Times New Roman" panose="02020603050405020304" pitchFamily="18" charset="0"/>
                <a:sym typeface="Times New Roman" panose="02020603050405020304" pitchFamily="18" charset="0"/>
              </a:rPr>
              <a:t>)</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24" name="矩形 23"/>
          <p:cNvSpPr/>
          <p:nvPr/>
        </p:nvSpPr>
        <p:spPr>
          <a:xfrm>
            <a:off x="1445519" y="5752033"/>
            <a:ext cx="912021"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Total population</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25" name="矩形 24"/>
          <p:cNvSpPr/>
          <p:nvPr/>
        </p:nvSpPr>
        <p:spPr>
          <a:xfrm>
            <a:off x="3809524" y="5763082"/>
            <a:ext cx="912021"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Rural area </a:t>
            </a:r>
            <a:endParaRPr lang="zh-CN" altLang="en-US" sz="1400" dirty="0">
              <a:latin typeface="Times New Roman" panose="02020603050405020304" pitchFamily="18" charset="0"/>
              <a:sym typeface="Times New Roman" panose="02020603050405020304" pitchFamily="18" charset="0"/>
            </a:endParaRPr>
          </a:p>
        </p:txBody>
      </p:sp>
      <p:sp>
        <p:nvSpPr>
          <p:cNvPr id="26" name="矩形 25"/>
          <p:cNvSpPr/>
          <p:nvPr/>
        </p:nvSpPr>
        <p:spPr>
          <a:xfrm>
            <a:off x="2668063" y="5765665"/>
            <a:ext cx="912021"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Urban area </a:t>
            </a:r>
            <a:endParaRPr lang="zh-CN" altLang="en-US" sz="1400" dirty="0">
              <a:latin typeface="Times New Roman" panose="02020603050405020304" pitchFamily="18" charset="0"/>
              <a:sym typeface="Times New Roman" panose="02020603050405020304" pitchFamily="18" charset="0"/>
            </a:endParaRPr>
          </a:p>
        </p:txBody>
      </p:sp>
      <p:sp>
        <p:nvSpPr>
          <p:cNvPr id="27" name="矩形 26"/>
          <p:cNvSpPr/>
          <p:nvPr/>
        </p:nvSpPr>
        <p:spPr>
          <a:xfrm>
            <a:off x="1648145" y="6091499"/>
            <a:ext cx="2817596"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Fe (mg/day*standard </a:t>
            </a:r>
            <a:r>
              <a:rPr lang="en-US" altLang="zh-CN" sz="1400" dirty="0">
                <a:latin typeface="Times New Roman" panose="02020603050405020304" pitchFamily="18" charset="0"/>
                <a:sym typeface="Times New Roman" panose="02020603050405020304" pitchFamily="18" charset="0"/>
              </a:rPr>
              <a:t>person</a:t>
            </a:r>
            <a:r>
              <a:rPr sz="1400" baseline="0" dirty="0">
                <a:latin typeface="Times New Roman" panose="02020603050405020304" pitchFamily="18" charset="0"/>
                <a:sym typeface="Times New Roman" panose="02020603050405020304" pitchFamily="18" charset="0"/>
              </a:rPr>
              <a:t>)</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28" name="矩形 27"/>
          <p:cNvSpPr/>
          <p:nvPr/>
        </p:nvSpPr>
        <p:spPr>
          <a:xfrm>
            <a:off x="6922495" y="5785496"/>
            <a:ext cx="912021"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Total population</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29" name="矩形 28"/>
          <p:cNvSpPr/>
          <p:nvPr/>
        </p:nvSpPr>
        <p:spPr>
          <a:xfrm>
            <a:off x="9286500" y="5796545"/>
            <a:ext cx="912021"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Rural area </a:t>
            </a:r>
            <a:endParaRPr lang="zh-CN" altLang="en-US" sz="1400" dirty="0">
              <a:latin typeface="Times New Roman" panose="02020603050405020304" pitchFamily="18" charset="0"/>
              <a:sym typeface="Times New Roman" panose="02020603050405020304" pitchFamily="18" charset="0"/>
            </a:endParaRPr>
          </a:p>
        </p:txBody>
      </p:sp>
      <p:sp>
        <p:nvSpPr>
          <p:cNvPr id="30" name="矩形 29"/>
          <p:cNvSpPr/>
          <p:nvPr/>
        </p:nvSpPr>
        <p:spPr>
          <a:xfrm>
            <a:off x="8145039" y="5799128"/>
            <a:ext cx="912021"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Urban area </a:t>
            </a:r>
            <a:endParaRPr lang="zh-CN" altLang="en-US" sz="1400" dirty="0">
              <a:latin typeface="Times New Roman" panose="02020603050405020304" pitchFamily="18" charset="0"/>
              <a:sym typeface="Times New Roman" panose="02020603050405020304" pitchFamily="18" charset="0"/>
            </a:endParaRPr>
          </a:p>
        </p:txBody>
      </p:sp>
      <p:sp>
        <p:nvSpPr>
          <p:cNvPr id="31" name="矩形 30"/>
          <p:cNvSpPr/>
          <p:nvPr/>
        </p:nvSpPr>
        <p:spPr>
          <a:xfrm>
            <a:off x="7125121" y="6124962"/>
            <a:ext cx="2817596" cy="251305"/>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Fe (mg/day*standard </a:t>
            </a:r>
            <a:r>
              <a:rPr lang="en-US" altLang="zh-CN" sz="1400" dirty="0">
                <a:latin typeface="Times New Roman" panose="02020603050405020304" pitchFamily="18" charset="0"/>
                <a:sym typeface="Times New Roman" panose="02020603050405020304" pitchFamily="18" charset="0"/>
              </a:rPr>
              <a:t>person</a:t>
            </a:r>
            <a:r>
              <a:rPr sz="1400" baseline="0" dirty="0">
                <a:latin typeface="Times New Roman" panose="02020603050405020304" pitchFamily="18" charset="0"/>
                <a:sym typeface="Times New Roman" panose="02020603050405020304" pitchFamily="18" charset="0"/>
              </a:rPr>
              <a:t>)</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4754880" y="267286"/>
            <a:ext cx="7437119" cy="22483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612087" y="81651"/>
            <a:ext cx="4325675" cy="901337"/>
            <a:chOff x="656779" y="25903"/>
            <a:chExt cx="3482413" cy="899778"/>
          </a:xfrm>
        </p:grpSpPr>
        <p:sp>
          <p:nvSpPr>
            <p:cNvPr id="6227" name="文本框 3"/>
            <p:cNvSpPr txBox="1">
              <a:spLocks noChangeArrowheads="1"/>
            </p:cNvSpPr>
            <p:nvPr/>
          </p:nvSpPr>
          <p:spPr bwMode="auto">
            <a:xfrm>
              <a:off x="926629" y="96121"/>
              <a:ext cx="3212563"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aseline="0" dirty="0">
                  <a:solidFill>
                    <a:srgbClr val="044875"/>
                  </a:solidFill>
                  <a:latin typeface="Times New Roman" panose="02020603050405020304" pitchFamily="18" charset="0"/>
                  <a:sym typeface="Times New Roman" panose="02020603050405020304" pitchFamily="18" charset="0"/>
                </a:rPr>
                <a:t>Agreement</a:t>
              </a:r>
              <a:r>
                <a:rPr lang="zh-CN" altLang="en-US" sz="2400" baseline="0" dirty="0">
                  <a:solidFill>
                    <a:srgbClr val="044875"/>
                  </a:solidFill>
                  <a:latin typeface="Times New Roman" panose="02020603050405020304" pitchFamily="18" charset="0"/>
                  <a:sym typeface="Times New Roman" panose="02020603050405020304" pitchFamily="18" charset="0"/>
                </a:rPr>
                <a:t> </a:t>
              </a:r>
              <a:r>
                <a:rPr lang="en-US" altLang="zh-CN" sz="2400" baseline="0" dirty="0">
                  <a:solidFill>
                    <a:srgbClr val="044875"/>
                  </a:solidFill>
                  <a:latin typeface="Times New Roman" panose="02020603050405020304" pitchFamily="18" charset="0"/>
                  <a:sym typeface="Times New Roman" panose="02020603050405020304" pitchFamily="18" charset="0"/>
                </a:rPr>
                <a:t>with</a:t>
              </a:r>
              <a:r>
                <a:rPr sz="2400" baseline="0" dirty="0">
                  <a:solidFill>
                    <a:srgbClr val="044875"/>
                  </a:solidFill>
                  <a:latin typeface="Times New Roman" panose="02020603050405020304" pitchFamily="18" charset="0"/>
                  <a:sym typeface="Times New Roman" panose="02020603050405020304" pitchFamily="18" charset="0"/>
                </a:rPr>
                <a:t> the </a:t>
              </a:r>
              <a:r>
                <a:rPr lang="en-US" altLang="zh-CN" sz="2400" baseline="0" dirty="0">
                  <a:solidFill>
                    <a:srgbClr val="044875"/>
                  </a:solidFill>
                  <a:latin typeface="Times New Roman" panose="02020603050405020304" pitchFamily="18" charset="0"/>
                  <a:sym typeface="Times New Roman" panose="02020603050405020304" pitchFamily="18" charset="0"/>
                </a:rPr>
                <a:t>I</a:t>
              </a:r>
              <a:r>
                <a:rPr sz="2400" baseline="0" dirty="0">
                  <a:solidFill>
                    <a:srgbClr val="044875"/>
                  </a:solidFill>
                  <a:latin typeface="Times New Roman" panose="02020603050405020304" pitchFamily="18" charset="0"/>
                  <a:sym typeface="Times New Roman" panose="02020603050405020304" pitchFamily="18" charset="0"/>
                </a:rPr>
                <a:t>nternational </a:t>
              </a:r>
              <a:r>
                <a:rPr lang="en-US" altLang="zh-CN" sz="2400" dirty="0">
                  <a:solidFill>
                    <a:srgbClr val="044875"/>
                  </a:solidFill>
                  <a:latin typeface="Times New Roman" panose="02020603050405020304" pitchFamily="18" charset="0"/>
                  <a:sym typeface="Times New Roman" panose="02020603050405020304" pitchFamily="18" charset="0"/>
                </a:rPr>
                <a:t>C</a:t>
              </a:r>
              <a:r>
                <a:rPr sz="2400" baseline="0" dirty="0">
                  <a:solidFill>
                    <a:srgbClr val="044875"/>
                  </a:solidFill>
                  <a:latin typeface="Times New Roman" panose="02020603050405020304" pitchFamily="18" charset="0"/>
                  <a:sym typeface="Times New Roman" panose="02020603050405020304" pitchFamily="18" charset="0"/>
                </a:rPr>
                <a:t>ommunity</a:t>
              </a:r>
              <a:r>
                <a:rPr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656779" y="25903"/>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3.2</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文本框 3"/>
          <p:cNvSpPr txBox="1"/>
          <p:nvPr/>
        </p:nvSpPr>
        <p:spPr>
          <a:xfrm>
            <a:off x="692563" y="1139483"/>
            <a:ext cx="10806871" cy="3139321"/>
          </a:xfrm>
          <a:prstGeom prst="rect">
            <a:avLst/>
          </a:prstGeom>
          <a:noFill/>
        </p:spPr>
        <p:txBody>
          <a:bodyPr wrap="square" rtlCol="0">
            <a:spAutoFit/>
          </a:bodyPr>
          <a:lstStyle/>
          <a:p>
            <a:pPr algn="just">
              <a:lnSpc>
                <a:spcPct val="150000"/>
              </a:lnSpc>
            </a:pPr>
            <a:r>
              <a:rPr lang="zh-CN" altLang="en-US" sz="2200" b="1" dirty="0">
                <a:solidFill>
                  <a:srgbClr val="333333"/>
                </a:solidFill>
                <a:latin typeface="Times New Roman" panose="02020603050405020304" pitchFamily="18" charset="0"/>
                <a:sym typeface="Times New Roman" panose="02020603050405020304" pitchFamily="18" charset="0"/>
              </a:rPr>
              <a:t>    </a:t>
            </a:r>
            <a:r>
              <a:rPr sz="2200" b="1" baseline="0" dirty="0">
                <a:solidFill>
                  <a:srgbClr val="333333"/>
                </a:solidFill>
                <a:latin typeface="Times New Roman" panose="02020603050405020304" pitchFamily="18" charset="0"/>
                <a:sym typeface="Times New Roman" panose="02020603050405020304" pitchFamily="18" charset="0"/>
              </a:rPr>
              <a:t>In 1990, all the member states passed </a:t>
            </a:r>
            <a:r>
              <a:rPr lang="en-US" altLang="zh-CN" sz="2200" b="1" dirty="0">
                <a:solidFill>
                  <a:srgbClr val="333333"/>
                </a:solidFill>
                <a:latin typeface="Times New Roman" panose="02020603050405020304" pitchFamily="18" charset="0"/>
                <a:sym typeface="Times New Roman" panose="02020603050405020304" pitchFamily="18" charset="0"/>
              </a:rPr>
              <a:t>the</a:t>
            </a:r>
            <a:r>
              <a:rPr sz="2200" b="1" baseline="0" dirty="0">
                <a:solidFill>
                  <a:srgbClr val="333333"/>
                </a:solidFill>
                <a:latin typeface="Times New Roman" panose="02020603050405020304" pitchFamily="18" charset="0"/>
                <a:sym typeface="Times New Roman" panose="02020603050405020304" pitchFamily="18" charset="0"/>
              </a:rPr>
              <a:t> resolution </a:t>
            </a:r>
            <a:r>
              <a:rPr lang="en-US" altLang="zh-CN" sz="2200" b="1" dirty="0">
                <a:solidFill>
                  <a:srgbClr val="333333"/>
                </a:solidFill>
                <a:latin typeface="Times New Roman" panose="02020603050405020304" pitchFamily="18" charset="0"/>
                <a:sym typeface="Times New Roman" panose="02020603050405020304" pitchFamily="18" charset="0"/>
              </a:rPr>
              <a:t>"</a:t>
            </a:r>
            <a:r>
              <a:rPr sz="2200" b="1" baseline="0" dirty="0">
                <a:solidFill>
                  <a:srgbClr val="333333"/>
                </a:solidFill>
                <a:latin typeface="Times New Roman" panose="02020603050405020304" pitchFamily="18" charset="0"/>
                <a:sym typeface="Times New Roman" panose="02020603050405020304" pitchFamily="18" charset="0"/>
              </a:rPr>
              <a:t>Prevention and Control of Iodine Deficiency Disorders</a:t>
            </a:r>
            <a:r>
              <a:rPr lang="en-US" altLang="zh-CN" sz="2200" b="1" baseline="0" dirty="0">
                <a:solidFill>
                  <a:srgbClr val="333333"/>
                </a:solidFill>
                <a:latin typeface="Times New Roman" panose="02020603050405020304" pitchFamily="18" charset="0"/>
                <a:sym typeface="Times New Roman" panose="02020603050405020304" pitchFamily="18" charset="0"/>
              </a:rPr>
              <a:t>"</a:t>
            </a:r>
            <a:r>
              <a:rPr sz="2200" b="1" baseline="0" dirty="0">
                <a:solidFill>
                  <a:srgbClr val="333333"/>
                </a:solidFill>
                <a:latin typeface="Times New Roman" panose="02020603050405020304" pitchFamily="18" charset="0"/>
                <a:sym typeface="Times New Roman" panose="02020603050405020304" pitchFamily="18" charset="0"/>
              </a:rPr>
              <a:t> at the World Health Assembly.</a:t>
            </a:r>
            <a:r>
              <a:rPr dirty="0">
                <a:latin typeface="Times New Roman" panose="02020603050405020304" pitchFamily="18" charset="0"/>
                <a:sym typeface="Times New Roman" panose="02020603050405020304" pitchFamily="18" charset="0"/>
              </a:rPr>
              <a:t> </a:t>
            </a:r>
            <a:r>
              <a:rPr sz="2200" baseline="0" dirty="0">
                <a:solidFill>
                  <a:srgbClr val="333333"/>
                </a:solidFill>
                <a:latin typeface="Times New Roman" panose="02020603050405020304" pitchFamily="18" charset="0"/>
                <a:sym typeface="Times New Roman" panose="02020603050405020304" pitchFamily="18" charset="0"/>
              </a:rPr>
              <a:t>Subsequently, leaders of the United Nations World Summit for Children signed </a:t>
            </a:r>
            <a:r>
              <a:rPr lang="en-US" altLang="zh-CN" sz="2200" dirty="0">
                <a:solidFill>
                  <a:srgbClr val="333333"/>
                </a:solidFill>
                <a:latin typeface="Times New Roman" panose="02020603050405020304" pitchFamily="18" charset="0"/>
                <a:sym typeface="Times New Roman" panose="02020603050405020304" pitchFamily="18" charset="0"/>
              </a:rPr>
              <a:t>an</a:t>
            </a:r>
            <a:r>
              <a:rPr sz="2200" baseline="0" dirty="0">
                <a:solidFill>
                  <a:srgbClr val="333333"/>
                </a:solidFill>
                <a:latin typeface="Times New Roman" panose="02020603050405020304" pitchFamily="18" charset="0"/>
                <a:sym typeface="Times New Roman" panose="02020603050405020304" pitchFamily="18" charset="0"/>
              </a:rPr>
              <a:t> Agreement on '</a:t>
            </a:r>
            <a:r>
              <a:rPr sz="2200" b="1" baseline="0" dirty="0">
                <a:solidFill>
                  <a:srgbClr val="333333"/>
                </a:solidFill>
                <a:latin typeface="Times New Roman" panose="02020603050405020304" pitchFamily="18" charset="0"/>
                <a:sym typeface="Times New Roman" panose="02020603050405020304" pitchFamily="18" charset="0"/>
              </a:rPr>
              <a:t>Effective Elimination of Iodine Deficiency and Vitamin A Deficiency, Reduction of Incidence of Iron Deficiency Anaemia in Women to 1/3</a:t>
            </a:r>
            <a:r>
              <a:rPr sz="2200" baseline="0" dirty="0">
                <a:solidFill>
                  <a:srgbClr val="333333"/>
                </a:solidFill>
                <a:latin typeface="Times New Roman" panose="02020603050405020304" pitchFamily="18" charset="0"/>
                <a:sym typeface="Times New Roman" panose="02020603050405020304" pitchFamily="18" charset="0"/>
              </a:rPr>
              <a:t>'.</a:t>
            </a:r>
            <a:r>
              <a:rPr dirty="0">
                <a:latin typeface="Times New Roman" panose="02020603050405020304" pitchFamily="18" charset="0"/>
                <a:sym typeface="Times New Roman" panose="02020603050405020304" pitchFamily="18" charset="0"/>
              </a:rPr>
              <a:t> </a:t>
            </a:r>
            <a:endParaRPr lang="en-US" altLang="zh-CN" sz="22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a:lnSpc>
                <a:spcPct val="150000"/>
              </a:lnSpc>
            </a:pPr>
            <a:r>
              <a:rPr lang="en-US" altLang="zh-CN" sz="2200" kern="100" dirty="0">
                <a:solidFill>
                  <a:srgbClr val="333333"/>
                </a:solidFill>
                <a:latin typeface="Times New Roman" panose="02020603050405020304" pitchFamily="18" charset="0"/>
                <a:cs typeface="宋体" panose="02010600030101010101" pitchFamily="2" charset="-122"/>
                <a:sym typeface="Times New Roman" panose="02020603050405020304" pitchFamily="18" charset="0"/>
              </a:rPr>
              <a:t>    </a:t>
            </a:r>
            <a:endParaRPr lang="zh-CN" altLang="en-US" sz="2200" dirty="0">
              <a:latin typeface="Times New Roman" panose="02020603050405020304" pitchFamily="18" charset="0"/>
              <a:sym typeface="Times New Roman" panose="02020603050405020304" pitchFamily="18" charset="0"/>
            </a:endParaRPr>
          </a:p>
        </p:txBody>
      </p:sp>
      <p:pic>
        <p:nvPicPr>
          <p:cNvPr id="5" name="图片 4" descr="t01923944313eb40b93"/>
          <p:cNvPicPr>
            <a:picLocks noChangeAspect="1"/>
          </p:cNvPicPr>
          <p:nvPr/>
        </p:nvPicPr>
        <p:blipFill>
          <a:blip r:embed="rId2"/>
          <a:stretch>
            <a:fillRect/>
          </a:stretch>
        </p:blipFill>
        <p:spPr>
          <a:xfrm>
            <a:off x="609600" y="4538980"/>
            <a:ext cx="2980690" cy="1952625"/>
          </a:xfrm>
          <a:prstGeom prst="rect">
            <a:avLst/>
          </a:prstGeom>
        </p:spPr>
      </p:pic>
      <p:pic>
        <p:nvPicPr>
          <p:cNvPr id="7" name="图片 6" descr="t0105ce96a5e803e276"/>
          <p:cNvPicPr>
            <a:picLocks noChangeAspect="1"/>
          </p:cNvPicPr>
          <p:nvPr/>
        </p:nvPicPr>
        <p:blipFill>
          <a:blip r:embed="rId3"/>
          <a:stretch>
            <a:fillRect/>
          </a:stretch>
        </p:blipFill>
        <p:spPr>
          <a:xfrm>
            <a:off x="7955915" y="4538980"/>
            <a:ext cx="2840990" cy="1889125"/>
          </a:xfrm>
          <a:prstGeom prst="rect">
            <a:avLst/>
          </a:prstGeom>
        </p:spPr>
      </p:pic>
      <p:pic>
        <p:nvPicPr>
          <p:cNvPr id="8" name="图片 7" descr="a99cafc1245f44f4ab8d1d37f9edd22d"/>
          <p:cNvPicPr>
            <a:picLocks noChangeAspect="1"/>
          </p:cNvPicPr>
          <p:nvPr/>
        </p:nvPicPr>
        <p:blipFill>
          <a:blip r:embed="rId4"/>
          <a:stretch>
            <a:fillRect/>
          </a:stretch>
        </p:blipFill>
        <p:spPr>
          <a:xfrm>
            <a:off x="4458335" y="4662805"/>
            <a:ext cx="2629535" cy="1641475"/>
          </a:xfrm>
          <a:prstGeom prst="rect">
            <a:avLst/>
          </a:prstGeom>
        </p:spPr>
      </p:pic>
      <p:sp>
        <p:nvSpPr>
          <p:cNvPr id="13" name="矩形 12"/>
          <p:cNvSpPr/>
          <p:nvPr/>
        </p:nvSpPr>
        <p:spPr>
          <a:xfrm>
            <a:off x="6154418" y="5419725"/>
            <a:ext cx="484507" cy="371475"/>
          </a:xfrm>
          <a:prstGeom prst="rect">
            <a:avLst/>
          </a:prstGeom>
          <a:solidFill>
            <a:srgbClr val="AFA6FB"/>
          </a:solidFill>
        </p:spPr>
        <p:txBody>
          <a:bodyPr wrap="square" lIns="0" tIns="0" rIns="0" bIns="0" anchor="ctr" anchorCtr="0">
            <a:noAutofit/>
          </a:bodyPr>
          <a:lstStyle/>
          <a:p>
            <a:pPr algn="ctr"/>
            <a:r>
              <a:rPr sz="1600" baseline="0" dirty="0">
                <a:latin typeface="Times New Roman" panose="02020603050405020304" pitchFamily="18" charset="0"/>
                <a:sym typeface="Times New Roman" panose="02020603050405020304" pitchFamily="18" charset="0"/>
              </a:rPr>
              <a:t>Salt </a:t>
            </a:r>
            <a:endParaRPr lang="zh-CN" altLang="en-US" sz="1600" dirty="0">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4754880" y="267286"/>
            <a:ext cx="7437119" cy="22483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612087" y="81651"/>
            <a:ext cx="4325675" cy="901337"/>
            <a:chOff x="656779" y="25903"/>
            <a:chExt cx="3482413" cy="899778"/>
          </a:xfrm>
        </p:grpSpPr>
        <p:sp>
          <p:nvSpPr>
            <p:cNvPr id="6227" name="文本框 3"/>
            <p:cNvSpPr txBox="1">
              <a:spLocks noChangeArrowheads="1"/>
            </p:cNvSpPr>
            <p:nvPr/>
          </p:nvSpPr>
          <p:spPr bwMode="auto">
            <a:xfrm>
              <a:off x="926629" y="96121"/>
              <a:ext cx="3212563"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044875"/>
                  </a:solidFill>
                  <a:latin typeface="Times New Roman" panose="02020603050405020304" pitchFamily="18" charset="0"/>
                  <a:sym typeface="Times New Roman" panose="02020603050405020304" pitchFamily="18" charset="0"/>
                </a:rPr>
                <a:t>Agreement with the International Community</a:t>
              </a:r>
              <a:r>
                <a:rPr lang="en-US" altLang="zh-CN" sz="2400"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656779" y="25903"/>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3.2</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文本框 3"/>
          <p:cNvSpPr txBox="1"/>
          <p:nvPr/>
        </p:nvSpPr>
        <p:spPr>
          <a:xfrm>
            <a:off x="692563" y="1139483"/>
            <a:ext cx="10806871" cy="2631490"/>
          </a:xfrm>
          <a:prstGeom prst="rect">
            <a:avLst/>
          </a:prstGeom>
          <a:noFill/>
        </p:spPr>
        <p:txBody>
          <a:bodyPr wrap="square" rtlCol="0">
            <a:spAutoFit/>
          </a:bodyPr>
          <a:lstStyle/>
          <a:p>
            <a:pPr algn="just">
              <a:lnSpc>
                <a:spcPct val="150000"/>
              </a:lnSpc>
            </a:pPr>
            <a:r>
              <a:rPr lang="zh-CN" altLang="en-US" sz="2200" dirty="0">
                <a:solidFill>
                  <a:srgbClr val="333333"/>
                </a:solidFill>
                <a:latin typeface="Times New Roman" panose="02020603050405020304" pitchFamily="18" charset="0"/>
                <a:sym typeface="Times New Roman" panose="02020603050405020304" pitchFamily="18" charset="0"/>
              </a:rPr>
              <a:t>    </a:t>
            </a:r>
            <a:r>
              <a:rPr sz="2200" dirty="0">
                <a:solidFill>
                  <a:srgbClr val="333333"/>
                </a:solidFill>
                <a:latin typeface="Times New Roman" panose="02020603050405020304" pitchFamily="18" charset="0"/>
                <a:sym typeface="Times New Roman" panose="02020603050405020304" pitchFamily="18" charset="0"/>
              </a:rPr>
              <a:t>These goals were reiterated for many times on the following international forums.</a:t>
            </a:r>
            <a:r>
              <a:rPr dirty="0">
                <a:latin typeface="Times New Roman" panose="02020603050405020304" pitchFamily="18" charset="0"/>
                <a:sym typeface="Times New Roman" panose="02020603050405020304" pitchFamily="18" charset="0"/>
              </a:rPr>
              <a:t> </a:t>
            </a:r>
            <a:r>
              <a:rPr sz="2200" baseline="0" dirty="0">
                <a:solidFill>
                  <a:srgbClr val="333333"/>
                </a:solidFill>
                <a:latin typeface="Times New Roman" panose="02020603050405020304" pitchFamily="18" charset="0"/>
                <a:sym typeface="Times New Roman" panose="02020603050405020304" pitchFamily="18" charset="0"/>
              </a:rPr>
              <a:t>The government departments, United Nations agencies, multilateral and bilateral cooperation organizations, academies and research institutions, non-governmental organizations and foundations and other relevant institutions have reached </a:t>
            </a:r>
            <a:r>
              <a:rPr lang="en-US" altLang="zh-CN" sz="2200" baseline="0" dirty="0">
                <a:solidFill>
                  <a:srgbClr val="333333"/>
                </a:solidFill>
                <a:latin typeface="Times New Roman" panose="02020603050405020304" pitchFamily="18" charset="0"/>
                <a:sym typeface="Times New Roman" panose="02020603050405020304" pitchFamily="18" charset="0"/>
              </a:rPr>
              <a:t>agreement</a:t>
            </a:r>
            <a:r>
              <a:rPr lang="zh-CN" altLang="en-US" sz="2200" baseline="0" dirty="0">
                <a:solidFill>
                  <a:srgbClr val="333333"/>
                </a:solidFill>
                <a:latin typeface="Times New Roman" panose="02020603050405020304" pitchFamily="18" charset="0"/>
                <a:sym typeface="Times New Roman" panose="02020603050405020304" pitchFamily="18" charset="0"/>
              </a:rPr>
              <a:t> </a:t>
            </a:r>
            <a:r>
              <a:rPr lang="en-US" altLang="zh-CN" sz="2200" baseline="0" dirty="0">
                <a:solidFill>
                  <a:srgbClr val="333333"/>
                </a:solidFill>
                <a:latin typeface="Times New Roman" panose="02020603050405020304" pitchFamily="18" charset="0"/>
                <a:sym typeface="Times New Roman" panose="02020603050405020304" pitchFamily="18" charset="0"/>
              </a:rPr>
              <a:t>to</a:t>
            </a:r>
            <a:r>
              <a:rPr lang="zh-CN" altLang="en-US" sz="2200" baseline="0" dirty="0">
                <a:solidFill>
                  <a:srgbClr val="333333"/>
                </a:solidFill>
                <a:latin typeface="Times New Roman" panose="02020603050405020304" pitchFamily="18" charset="0"/>
                <a:sym typeface="Times New Roman" panose="02020603050405020304" pitchFamily="18" charset="0"/>
              </a:rPr>
              <a:t> </a:t>
            </a:r>
            <a:r>
              <a:rPr sz="2200" baseline="0" dirty="0">
                <a:solidFill>
                  <a:srgbClr val="333333"/>
                </a:solidFill>
                <a:latin typeface="Times New Roman" panose="02020603050405020304" pitchFamily="18" charset="0"/>
                <a:sym typeface="Times New Roman" panose="02020603050405020304" pitchFamily="18" charset="0"/>
              </a:rPr>
              <a:t>work together to control micronutrient deficiency. </a:t>
            </a:r>
            <a:endParaRPr lang="zh-CN" altLang="en-US" sz="2200" dirty="0">
              <a:latin typeface="Times New Roman" panose="02020603050405020304" pitchFamily="18" charset="0"/>
              <a:sym typeface="Times New Roman" panose="02020603050405020304" pitchFamily="18" charset="0"/>
            </a:endParaRPr>
          </a:p>
        </p:txBody>
      </p:sp>
      <p:pic>
        <p:nvPicPr>
          <p:cNvPr id="5" name="图片 4" descr="t01a8d6de2dcf94e4b0"/>
          <p:cNvPicPr>
            <a:picLocks noChangeAspect="1"/>
          </p:cNvPicPr>
          <p:nvPr/>
        </p:nvPicPr>
        <p:blipFill>
          <a:blip r:embed="rId2"/>
          <a:stretch>
            <a:fillRect/>
          </a:stretch>
        </p:blipFill>
        <p:spPr>
          <a:xfrm>
            <a:off x="789305" y="4287520"/>
            <a:ext cx="2581910" cy="1717040"/>
          </a:xfrm>
          <a:prstGeom prst="rect">
            <a:avLst/>
          </a:prstGeom>
        </p:spPr>
      </p:pic>
      <p:pic>
        <p:nvPicPr>
          <p:cNvPr id="7" name="图片 6" descr="t019110805554fe2418"/>
          <p:cNvPicPr>
            <a:picLocks noChangeAspect="1"/>
          </p:cNvPicPr>
          <p:nvPr/>
        </p:nvPicPr>
        <p:blipFill>
          <a:blip r:embed="rId3"/>
          <a:stretch>
            <a:fillRect/>
          </a:stretch>
        </p:blipFill>
        <p:spPr>
          <a:xfrm>
            <a:off x="4538980" y="4287520"/>
            <a:ext cx="2840990" cy="1775460"/>
          </a:xfrm>
          <a:prstGeom prst="rect">
            <a:avLst/>
          </a:prstGeom>
        </p:spPr>
      </p:pic>
      <p:pic>
        <p:nvPicPr>
          <p:cNvPr id="8" name="图片 7" descr="262840573979001004"/>
          <p:cNvPicPr>
            <a:picLocks noChangeAspect="1"/>
          </p:cNvPicPr>
          <p:nvPr/>
        </p:nvPicPr>
        <p:blipFill>
          <a:blip r:embed="rId4"/>
          <a:stretch>
            <a:fillRect/>
          </a:stretch>
        </p:blipFill>
        <p:spPr>
          <a:xfrm>
            <a:off x="8646795" y="4287520"/>
            <a:ext cx="2011045" cy="1775460"/>
          </a:xfrm>
          <a:prstGeom prst="rect">
            <a:avLst/>
          </a:prstGeom>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10" name="图片 9"/>
          <p:cNvPicPr>
            <a:picLocks noChangeAspect="1"/>
          </p:cNvPicPr>
          <p:nvPr/>
        </p:nvPicPr>
        <p:blipFill>
          <a:blip r:embed="rId2"/>
          <a:stretch>
            <a:fillRect/>
          </a:stretch>
        </p:blipFill>
        <p:spPr>
          <a:xfrm>
            <a:off x="1603716" y="1229375"/>
            <a:ext cx="3830501" cy="2540888"/>
          </a:xfrm>
          <a:prstGeom prst="rect">
            <a:avLst/>
          </a:prstGeom>
          <a:effectLst>
            <a:softEdge rad="63500"/>
          </a:effectLst>
        </p:spPr>
      </p:pic>
      <p:sp>
        <p:nvSpPr>
          <p:cNvPr id="11" name="矩形 10"/>
          <p:cNvSpPr/>
          <p:nvPr/>
        </p:nvSpPr>
        <p:spPr>
          <a:xfrm>
            <a:off x="1431485" y="4094952"/>
            <a:ext cx="4460891" cy="2308324"/>
          </a:xfrm>
          <a:prstGeom prst="rect">
            <a:avLst/>
          </a:prstGeom>
          <a:solidFill>
            <a:schemeClr val="accent3">
              <a:lumMod val="40000"/>
              <a:lumOff val="60000"/>
            </a:schemeClr>
          </a:solidFill>
        </p:spPr>
        <p:txBody>
          <a:bodyPr wrap="square">
            <a:spAutoFit/>
          </a:bodyPr>
          <a:lstStyle/>
          <a:p>
            <a:pPr algn="just"/>
            <a:r>
              <a:rPr sz="1600" b="1" dirty="0">
                <a:solidFill>
                  <a:srgbClr val="1A1A1A"/>
                </a:solidFill>
                <a:latin typeface="Times New Roman" panose="02020603050405020304" pitchFamily="18" charset="0"/>
                <a:sym typeface="Times New Roman" panose="02020603050405020304" pitchFamily="18" charset="0"/>
              </a:rPr>
              <a:t>19-21 November 2014: </a:t>
            </a:r>
            <a:r>
              <a:rPr lang="en-US" altLang="zh-CN" sz="1600" b="1" dirty="0">
                <a:solidFill>
                  <a:srgbClr val="1A1A1A"/>
                </a:solidFill>
                <a:latin typeface="Times New Roman" panose="02020603050405020304" pitchFamily="18" charset="0"/>
                <a:sym typeface="Times New Roman" panose="02020603050405020304" pitchFamily="18" charset="0"/>
              </a:rPr>
              <a:t>Over</a:t>
            </a:r>
            <a:r>
              <a:rPr lang="zh-CN" altLang="en-US" sz="1600" b="1" dirty="0">
                <a:solidFill>
                  <a:srgbClr val="1A1A1A"/>
                </a:solidFill>
                <a:latin typeface="Times New Roman" panose="02020603050405020304" pitchFamily="18" charset="0"/>
                <a:sym typeface="Times New Roman" panose="02020603050405020304" pitchFamily="18" charset="0"/>
              </a:rPr>
              <a:t> </a:t>
            </a:r>
            <a:r>
              <a:rPr sz="1600" b="1" dirty="0">
                <a:solidFill>
                  <a:srgbClr val="1A1A1A"/>
                </a:solidFill>
                <a:latin typeface="Times New Roman" panose="02020603050405020304" pitchFamily="18" charset="0"/>
                <a:sym typeface="Times New Roman" panose="02020603050405020304" pitchFamily="18" charset="0"/>
              </a:rPr>
              <a:t>2</a:t>
            </a:r>
            <a:r>
              <a:rPr lang="en-US" altLang="zh-CN" sz="1600" b="1" dirty="0">
                <a:solidFill>
                  <a:srgbClr val="1A1A1A"/>
                </a:solidFill>
                <a:latin typeface="Times New Roman" panose="02020603050405020304" pitchFamily="18" charset="0"/>
                <a:sym typeface="Times New Roman" panose="02020603050405020304" pitchFamily="18" charset="0"/>
              </a:rPr>
              <a:t>,</a:t>
            </a:r>
            <a:r>
              <a:rPr sz="1600" b="1" dirty="0">
                <a:solidFill>
                  <a:srgbClr val="1A1A1A"/>
                </a:solidFill>
                <a:latin typeface="Times New Roman" panose="02020603050405020304" pitchFamily="18" charset="0"/>
                <a:sym typeface="Times New Roman" panose="02020603050405020304" pitchFamily="18" charset="0"/>
              </a:rPr>
              <a:t>200 </a:t>
            </a:r>
            <a:r>
              <a:rPr lang="en-US" altLang="zh-CN" sz="1600" b="1" dirty="0">
                <a:solidFill>
                  <a:srgbClr val="1A1A1A"/>
                </a:solidFill>
                <a:latin typeface="Times New Roman" panose="02020603050405020304" pitchFamily="18" charset="0"/>
                <a:sym typeface="Times New Roman" panose="02020603050405020304" pitchFamily="18" charset="0"/>
              </a:rPr>
              <a:t>participants</a:t>
            </a:r>
            <a:r>
              <a:rPr sz="1600" b="1" dirty="0">
                <a:solidFill>
                  <a:srgbClr val="1A1A1A"/>
                </a:solidFill>
                <a:latin typeface="Times New Roman" panose="02020603050405020304" pitchFamily="18" charset="0"/>
                <a:sym typeface="Times New Roman" panose="02020603050405020304" pitchFamily="18" charset="0"/>
              </a:rPr>
              <a:t> from different countries attended th</a:t>
            </a:r>
            <a:r>
              <a:rPr lang="en-US" altLang="zh-CN" sz="1600" b="1" dirty="0">
                <a:solidFill>
                  <a:srgbClr val="1A1A1A"/>
                </a:solidFill>
                <a:latin typeface="Times New Roman" panose="02020603050405020304" pitchFamily="18" charset="0"/>
                <a:sym typeface="Times New Roman" panose="02020603050405020304" pitchFamily="18" charset="0"/>
              </a:rPr>
              <a:t>is</a:t>
            </a:r>
            <a:r>
              <a:rPr sz="1600" b="1" dirty="0">
                <a:solidFill>
                  <a:srgbClr val="1A1A1A"/>
                </a:solidFill>
                <a:latin typeface="Times New Roman" panose="02020603050405020304" pitchFamily="18" charset="0"/>
                <a:sym typeface="Times New Roman" panose="02020603050405020304" pitchFamily="18" charset="0"/>
              </a:rPr>
              <a:t> intergovernmental meeting organized by the United Nations,</a:t>
            </a:r>
            <a:r>
              <a:rPr sz="1600" dirty="0">
                <a:solidFill>
                  <a:srgbClr val="1A1A1A"/>
                </a:solidFill>
                <a:latin typeface="Times New Roman" panose="02020603050405020304" pitchFamily="18" charset="0"/>
                <a:sym typeface="Times New Roman" panose="02020603050405020304" pitchFamily="18" charset="0"/>
              </a:rPr>
              <a:t> including more than 170 representatives </a:t>
            </a:r>
            <a:r>
              <a:rPr lang="en-US" altLang="zh-CN" sz="1600" dirty="0">
                <a:solidFill>
                  <a:srgbClr val="1A1A1A"/>
                </a:solidFill>
                <a:latin typeface="Times New Roman" panose="02020603050405020304" pitchFamily="18" charset="0"/>
                <a:sym typeface="Times New Roman" panose="02020603050405020304" pitchFamily="18" charset="0"/>
              </a:rPr>
              <a:t>from</a:t>
            </a:r>
            <a:r>
              <a:rPr sz="1600" dirty="0">
                <a:solidFill>
                  <a:srgbClr val="1A1A1A"/>
                </a:solidFill>
                <a:latin typeface="Times New Roman" panose="02020603050405020304" pitchFamily="18" charset="0"/>
                <a:sym typeface="Times New Roman" panose="02020603050405020304" pitchFamily="18" charset="0"/>
              </a:rPr>
              <a:t> agricultural</a:t>
            </a:r>
            <a:r>
              <a:rPr lang="en-US" altLang="zh-CN" sz="1600" dirty="0">
                <a:solidFill>
                  <a:srgbClr val="1A1A1A"/>
                </a:solidFill>
                <a:latin typeface="Times New Roman" panose="02020603050405020304" pitchFamily="18" charset="0"/>
                <a:sym typeface="Times New Roman" panose="02020603050405020304" pitchFamily="18" charset="0"/>
              </a:rPr>
              <a:t>,</a:t>
            </a:r>
            <a:r>
              <a:rPr sz="1600" dirty="0">
                <a:solidFill>
                  <a:srgbClr val="1A1A1A"/>
                </a:solidFill>
                <a:latin typeface="Times New Roman" panose="02020603050405020304" pitchFamily="18" charset="0"/>
                <a:sym typeface="Times New Roman" panose="02020603050405020304" pitchFamily="18" charset="0"/>
              </a:rPr>
              <a:t> h</a:t>
            </a:r>
            <a:r>
              <a:rPr lang="en-US" altLang="zh-CN" sz="1600" dirty="0">
                <a:solidFill>
                  <a:srgbClr val="1A1A1A"/>
                </a:solidFill>
                <a:latin typeface="Times New Roman" panose="02020603050405020304" pitchFamily="18" charset="0"/>
                <a:sym typeface="Times New Roman" panose="02020603050405020304" pitchFamily="18" charset="0"/>
              </a:rPr>
              <a:t>ealth</a:t>
            </a:r>
            <a:r>
              <a:rPr sz="1600" dirty="0">
                <a:solidFill>
                  <a:srgbClr val="1A1A1A"/>
                </a:solidFill>
                <a:latin typeface="Times New Roman" panose="02020603050405020304" pitchFamily="18" charset="0"/>
                <a:sym typeface="Times New Roman" panose="02020603050405020304" pitchFamily="18" charset="0"/>
              </a:rPr>
              <a:t> sectors and other relevant sect</a:t>
            </a:r>
            <a:r>
              <a:rPr lang="en-US" altLang="zh-CN" sz="1600" dirty="0">
                <a:solidFill>
                  <a:srgbClr val="1A1A1A"/>
                </a:solidFill>
                <a:latin typeface="Times New Roman" panose="02020603050405020304" pitchFamily="18" charset="0"/>
                <a:sym typeface="Times New Roman" panose="02020603050405020304" pitchFamily="18" charset="0"/>
              </a:rPr>
              <a:t>or</a:t>
            </a:r>
            <a:r>
              <a:rPr sz="1600" dirty="0">
                <a:solidFill>
                  <a:srgbClr val="1A1A1A"/>
                </a:solidFill>
                <a:latin typeface="Times New Roman" panose="02020603050405020304" pitchFamily="18" charset="0"/>
                <a:sym typeface="Times New Roman" panose="02020603050405020304" pitchFamily="18" charset="0"/>
              </a:rPr>
              <a:t>s </a:t>
            </a:r>
            <a:r>
              <a:rPr lang="en-US" altLang="zh-CN" sz="1600" dirty="0">
                <a:solidFill>
                  <a:srgbClr val="1A1A1A"/>
                </a:solidFill>
                <a:latin typeface="Times New Roman" panose="02020603050405020304" pitchFamily="18" charset="0"/>
                <a:sym typeface="Times New Roman" panose="02020603050405020304" pitchFamily="18" charset="0"/>
              </a:rPr>
              <a:t>at</a:t>
            </a:r>
            <a:r>
              <a:rPr sz="1600" dirty="0">
                <a:solidFill>
                  <a:srgbClr val="1A1A1A"/>
                </a:solidFill>
                <a:latin typeface="Times New Roman" panose="02020603050405020304" pitchFamily="18" charset="0"/>
                <a:sym typeface="Times New Roman" panose="02020603050405020304" pitchFamily="18" charset="0"/>
              </a:rPr>
              <a:t> national and regional </a:t>
            </a:r>
            <a:r>
              <a:rPr lang="en-US" altLang="zh-CN" sz="1600" dirty="0">
                <a:solidFill>
                  <a:srgbClr val="1A1A1A"/>
                </a:solidFill>
                <a:latin typeface="Times New Roman" panose="02020603050405020304" pitchFamily="18" charset="0"/>
                <a:sym typeface="Times New Roman" panose="02020603050405020304" pitchFamily="18" charset="0"/>
              </a:rPr>
              <a:t>levels</a:t>
            </a:r>
            <a:r>
              <a:rPr sz="1600" dirty="0">
                <a:solidFill>
                  <a:srgbClr val="1A1A1A"/>
                </a:solidFill>
                <a:latin typeface="Times New Roman" panose="02020603050405020304" pitchFamily="18" charset="0"/>
                <a:sym typeface="Times New Roman" panose="02020603050405020304" pitchFamily="18" charset="0"/>
              </a:rPr>
              <a:t>, and 150 representatives </a:t>
            </a:r>
            <a:r>
              <a:rPr lang="en-US" altLang="zh-CN" sz="1600" dirty="0">
                <a:solidFill>
                  <a:srgbClr val="1A1A1A"/>
                </a:solidFill>
                <a:latin typeface="Times New Roman" panose="02020603050405020304" pitchFamily="18" charset="0"/>
                <a:sym typeface="Times New Roman" panose="02020603050405020304" pitchFamily="18" charset="0"/>
              </a:rPr>
              <a:t>from</a:t>
            </a:r>
            <a:r>
              <a:rPr sz="1600" dirty="0">
                <a:solidFill>
                  <a:srgbClr val="1A1A1A"/>
                </a:solidFill>
                <a:latin typeface="Times New Roman" panose="02020603050405020304" pitchFamily="18" charset="0"/>
                <a:sym typeface="Times New Roman" panose="02020603050405020304" pitchFamily="18" charset="0"/>
              </a:rPr>
              <a:t> </a:t>
            </a:r>
            <a:r>
              <a:rPr lang="en-US" altLang="zh-CN" sz="1600" dirty="0">
                <a:solidFill>
                  <a:srgbClr val="1A1A1A"/>
                </a:solidFill>
                <a:latin typeface="Times New Roman" panose="02020603050405020304" pitchFamily="18" charset="0"/>
                <a:sym typeface="Times New Roman" panose="02020603050405020304" pitchFamily="18" charset="0"/>
              </a:rPr>
              <a:t>civil</a:t>
            </a:r>
            <a:r>
              <a:rPr lang="zh-CN" altLang="en-US" sz="1600" dirty="0">
                <a:solidFill>
                  <a:srgbClr val="1A1A1A"/>
                </a:solidFill>
                <a:latin typeface="Times New Roman" panose="02020603050405020304" pitchFamily="18" charset="0"/>
                <a:sym typeface="Times New Roman" panose="02020603050405020304" pitchFamily="18" charset="0"/>
              </a:rPr>
              <a:t> </a:t>
            </a:r>
            <a:r>
              <a:rPr lang="en-US" altLang="zh-CN" sz="1600" dirty="0">
                <a:solidFill>
                  <a:srgbClr val="1A1A1A"/>
                </a:solidFill>
                <a:latin typeface="Times New Roman" panose="02020603050405020304" pitchFamily="18" charset="0"/>
                <a:sym typeface="Times New Roman" panose="02020603050405020304" pitchFamily="18" charset="0"/>
              </a:rPr>
              <a:t>society</a:t>
            </a:r>
            <a:r>
              <a:rPr lang="zh-CN" altLang="en-US" sz="1600" dirty="0">
                <a:solidFill>
                  <a:srgbClr val="1A1A1A"/>
                </a:solidFill>
                <a:latin typeface="Times New Roman" panose="02020603050405020304" pitchFamily="18" charset="0"/>
                <a:sym typeface="Times New Roman" panose="02020603050405020304" pitchFamily="18" charset="0"/>
              </a:rPr>
              <a:t> </a:t>
            </a:r>
            <a:r>
              <a:rPr lang="en-US" altLang="zh-CN" sz="1600" dirty="0">
                <a:solidFill>
                  <a:srgbClr val="1A1A1A"/>
                </a:solidFill>
                <a:latin typeface="Times New Roman" panose="02020603050405020304" pitchFamily="18" charset="0"/>
                <a:sym typeface="Times New Roman" panose="02020603050405020304" pitchFamily="18" charset="0"/>
              </a:rPr>
              <a:t>including</a:t>
            </a:r>
            <a:r>
              <a:rPr lang="zh-CN" altLang="en-US" sz="1600" dirty="0">
                <a:solidFill>
                  <a:srgbClr val="1A1A1A"/>
                </a:solidFill>
                <a:latin typeface="Times New Roman" panose="02020603050405020304" pitchFamily="18" charset="0"/>
                <a:sym typeface="Times New Roman" panose="02020603050405020304" pitchFamily="18" charset="0"/>
              </a:rPr>
              <a:t> </a:t>
            </a:r>
            <a:r>
              <a:rPr sz="1600" dirty="0">
                <a:solidFill>
                  <a:srgbClr val="1A1A1A"/>
                </a:solidFill>
                <a:latin typeface="Times New Roman" panose="02020603050405020304" pitchFamily="18" charset="0"/>
                <a:sym typeface="Times New Roman" panose="02020603050405020304" pitchFamily="18" charset="0"/>
              </a:rPr>
              <a:t>trade organizations and business circles, covering all the United </a:t>
            </a:r>
            <a:r>
              <a:rPr lang="en-US" altLang="zh-CN" sz="1600" dirty="0">
                <a:solidFill>
                  <a:srgbClr val="1A1A1A"/>
                </a:solidFill>
                <a:latin typeface="Times New Roman" panose="02020603050405020304" pitchFamily="18" charset="0"/>
                <a:sym typeface="Times New Roman" panose="02020603050405020304" pitchFamily="18" charset="0"/>
              </a:rPr>
              <a:t>Nat</a:t>
            </a:r>
            <a:r>
              <a:rPr sz="1600" dirty="0">
                <a:solidFill>
                  <a:srgbClr val="1A1A1A"/>
                </a:solidFill>
                <a:latin typeface="Times New Roman" panose="02020603050405020304" pitchFamily="18" charset="0"/>
                <a:sym typeface="Times New Roman" panose="02020603050405020304" pitchFamily="18" charset="0"/>
              </a:rPr>
              <a:t>ions member states.</a:t>
            </a:r>
            <a:r>
              <a:rPr sz="1600" dirty="0">
                <a:latin typeface="Times New Roman" panose="02020603050405020304" pitchFamily="18" charset="0"/>
                <a:sym typeface="Times New Roman" panose="02020603050405020304" pitchFamily="18" charset="0"/>
              </a:rPr>
              <a:t> </a:t>
            </a:r>
            <a:endParaRPr lang="zh-CN" altLang="en-US" sz="1600" b="1" dirty="0">
              <a:latin typeface="Times New Roman" panose="02020603050405020304" pitchFamily="18" charset="0"/>
              <a:sym typeface="Times New Roman" panose="02020603050405020304" pitchFamily="18" charset="0"/>
            </a:endParaRPr>
          </a:p>
        </p:txBody>
      </p:sp>
      <p:sp>
        <p:nvSpPr>
          <p:cNvPr id="14" name="矩形 13"/>
          <p:cNvSpPr/>
          <p:nvPr/>
        </p:nvSpPr>
        <p:spPr>
          <a:xfrm>
            <a:off x="1603716" y="224201"/>
            <a:ext cx="9144000" cy="573374"/>
          </a:xfrm>
          <a:prstGeom prst="rect">
            <a:avLst/>
          </a:prstGeom>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prstClr val="white"/>
                </a:solidFill>
                <a:latin typeface="Times New Roman" panose="02020603050405020304" pitchFamily="18" charset="0"/>
                <a:ea typeface="宋体" panose="02010600030101010101" pitchFamily="2" charset="-122"/>
                <a:sym typeface="Times New Roman" panose="02020603050405020304" pitchFamily="18" charset="0"/>
              </a:rPr>
              <a:t>The</a:t>
            </a:r>
            <a:r>
              <a:rPr lang="zh-CN" altLang="en-US" sz="2000" dirty="0">
                <a:solidFill>
                  <a:prstClr val="white"/>
                </a:solidFill>
                <a:latin typeface="Times New Roman" panose="02020603050405020304" pitchFamily="18" charset="0"/>
                <a:ea typeface="宋体" panose="02010600030101010101" pitchFamily="2" charset="-122"/>
                <a:sym typeface="Times New Roman" panose="02020603050405020304" pitchFamily="18" charset="0"/>
              </a:rPr>
              <a:t> </a:t>
            </a:r>
            <a:r>
              <a:rPr lang="en-US" altLang="zh-CN" sz="2000" dirty="0">
                <a:solidFill>
                  <a:prstClr val="white"/>
                </a:solidFill>
                <a:latin typeface="Times New Roman" panose="02020603050405020304" pitchFamily="18" charset="0"/>
                <a:ea typeface="宋体" panose="02010600030101010101" pitchFamily="2" charset="-122"/>
                <a:sym typeface="Times New Roman" panose="02020603050405020304" pitchFamily="18" charset="0"/>
              </a:rPr>
              <a:t>Second</a:t>
            </a:r>
            <a:r>
              <a:rPr sz="2000" dirty="0">
                <a:solidFill>
                  <a:prstClr val="white"/>
                </a:solidFill>
                <a:latin typeface="Times New Roman" panose="02020603050405020304" pitchFamily="18" charset="0"/>
                <a:ea typeface="宋体" panose="02010600030101010101" pitchFamily="2" charset="-122"/>
                <a:sym typeface="Times New Roman" panose="02020603050405020304" pitchFamily="18" charset="0"/>
              </a:rPr>
              <a:t> </a:t>
            </a:r>
            <a:r>
              <a:rPr sz="2000" baseline="0" dirty="0">
                <a:solidFill>
                  <a:prstClr val="white"/>
                </a:solidFill>
                <a:latin typeface="Times New Roman" panose="02020603050405020304" pitchFamily="18" charset="0"/>
                <a:ea typeface="宋体" panose="02010600030101010101" pitchFamily="2" charset="-122"/>
                <a:sym typeface="Times New Roman" panose="02020603050405020304" pitchFamily="18" charset="0"/>
              </a:rPr>
              <a:t>International Con</a:t>
            </a:r>
            <a:r>
              <a:rPr lang="en-US" altLang="zh-CN" sz="2000" baseline="0" dirty="0">
                <a:solidFill>
                  <a:prstClr val="white"/>
                </a:solidFill>
                <a:latin typeface="Times New Roman" panose="02020603050405020304" pitchFamily="18" charset="0"/>
                <a:ea typeface="宋体" panose="02010600030101010101" pitchFamily="2" charset="-122"/>
                <a:sym typeface="Times New Roman" panose="02020603050405020304" pitchFamily="18" charset="0"/>
              </a:rPr>
              <a:t>ference</a:t>
            </a:r>
            <a:r>
              <a:rPr sz="2000" baseline="0" dirty="0">
                <a:solidFill>
                  <a:prstClr val="white"/>
                </a:solidFill>
                <a:latin typeface="Times New Roman" panose="02020603050405020304" pitchFamily="18" charset="0"/>
                <a:ea typeface="宋体" panose="02010600030101010101" pitchFamily="2" charset="-122"/>
                <a:sym typeface="Times New Roman" panose="02020603050405020304" pitchFamily="18" charset="0"/>
              </a:rPr>
              <a:t> </a:t>
            </a:r>
            <a:r>
              <a:rPr lang="en-US" altLang="zh-CN" sz="2000" baseline="0" dirty="0">
                <a:solidFill>
                  <a:prstClr val="white"/>
                </a:solidFill>
                <a:latin typeface="Times New Roman" panose="02020603050405020304" pitchFamily="18" charset="0"/>
                <a:ea typeface="宋体" panose="02010600030101010101" pitchFamily="2" charset="-122"/>
                <a:sym typeface="Times New Roman" panose="02020603050405020304" pitchFamily="18" charset="0"/>
              </a:rPr>
              <a:t>on</a:t>
            </a:r>
            <a:r>
              <a:rPr sz="2000" baseline="0" dirty="0">
                <a:solidFill>
                  <a:prstClr val="white"/>
                </a:solidFill>
                <a:latin typeface="Times New Roman" panose="02020603050405020304" pitchFamily="18" charset="0"/>
                <a:ea typeface="宋体" panose="02010600030101010101" pitchFamily="2" charset="-122"/>
                <a:sym typeface="Times New Roman" panose="02020603050405020304" pitchFamily="18" charset="0"/>
              </a:rPr>
              <a:t> Nutrition (November 2014)</a:t>
            </a:r>
            <a:r>
              <a:rPr sz="2000" dirty="0">
                <a:latin typeface="Times New Roman" panose="02020603050405020304" pitchFamily="18" charset="0"/>
                <a:ea typeface="宋体" panose="02010600030101010101" pitchFamily="2" charset="-122"/>
                <a:sym typeface="Times New Roman" panose="02020603050405020304" pitchFamily="18" charset="0"/>
              </a:rPr>
              <a:t> </a:t>
            </a:r>
            <a:endParaRPr lang="zh-CN" altLang="en-US" sz="2000" dirty="0">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17" name="图片 16"/>
          <p:cNvPicPr>
            <a:picLocks noChangeAspect="1"/>
          </p:cNvPicPr>
          <p:nvPr/>
        </p:nvPicPr>
        <p:blipFill>
          <a:blip r:embed="rId3"/>
          <a:stretch>
            <a:fillRect/>
          </a:stretch>
        </p:blipFill>
        <p:spPr>
          <a:xfrm>
            <a:off x="10082595" y="224202"/>
            <a:ext cx="578035" cy="573374"/>
          </a:xfrm>
          <a:prstGeom prst="rect">
            <a:avLst/>
          </a:prstGeom>
        </p:spPr>
      </p:pic>
      <p:pic>
        <p:nvPicPr>
          <p:cNvPr id="18" name="图片 17"/>
          <p:cNvPicPr>
            <a:picLocks noChangeAspect="1"/>
          </p:cNvPicPr>
          <p:nvPr/>
        </p:nvPicPr>
        <p:blipFill>
          <a:blip r:embed="rId4"/>
          <a:stretch>
            <a:fillRect/>
          </a:stretch>
        </p:blipFill>
        <p:spPr>
          <a:xfrm>
            <a:off x="1694204" y="224201"/>
            <a:ext cx="564552" cy="573374"/>
          </a:xfrm>
          <a:prstGeom prst="rect">
            <a:avLst/>
          </a:prstGeom>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12" name="图片 11"/>
          <p:cNvPicPr>
            <a:picLocks noChangeAspect="1"/>
          </p:cNvPicPr>
          <p:nvPr/>
        </p:nvPicPr>
        <p:blipFill>
          <a:blip r:embed="rId2"/>
          <a:stretch>
            <a:fillRect/>
          </a:stretch>
        </p:blipFill>
        <p:spPr>
          <a:xfrm>
            <a:off x="1603897" y="3204869"/>
            <a:ext cx="4460890" cy="3416852"/>
          </a:xfrm>
          <a:prstGeom prst="rect">
            <a:avLst/>
          </a:prstGeom>
          <a:effectLst>
            <a:softEdge rad="25400"/>
          </a:effectLst>
        </p:spPr>
      </p:pic>
      <p:sp>
        <p:nvSpPr>
          <p:cNvPr id="13" name="矩形 12"/>
          <p:cNvSpPr/>
          <p:nvPr/>
        </p:nvSpPr>
        <p:spPr>
          <a:xfrm>
            <a:off x="1604133" y="1239535"/>
            <a:ext cx="3580307" cy="1200329"/>
          </a:xfrm>
          <a:prstGeom prst="rect">
            <a:avLst/>
          </a:prstGeom>
          <a:solidFill>
            <a:schemeClr val="accent3">
              <a:lumMod val="40000"/>
              <a:lumOff val="60000"/>
            </a:schemeClr>
          </a:solidFill>
        </p:spPr>
        <p:txBody>
          <a:bodyPr wrap="square">
            <a:spAutoFit/>
          </a:bodyPr>
          <a:lstStyle/>
          <a:p>
            <a:r>
              <a:rPr b="1" baseline="0" dirty="0">
                <a:solidFill>
                  <a:srgbClr val="1A1A1A"/>
                </a:solidFill>
                <a:latin typeface="Times New Roman" panose="02020603050405020304" pitchFamily="18" charset="0"/>
                <a:sym typeface="Times New Roman" panose="02020603050405020304" pitchFamily="18" charset="0"/>
              </a:rPr>
              <a:t>Redefinition of Malnutrition:</a:t>
            </a:r>
            <a:r>
              <a:rPr dirty="0">
                <a:latin typeface="Times New Roman" panose="02020603050405020304" pitchFamily="18" charset="0"/>
                <a:sym typeface="Times New Roman" panose="02020603050405020304" pitchFamily="18" charset="0"/>
              </a:rPr>
              <a:t> </a:t>
            </a:r>
            <a:endParaRPr lang="en-US" altLang="zh-CN" b="1" kern="0" dirty="0">
              <a:solidFill>
                <a:srgbClr val="1A1A1A"/>
              </a:solidFill>
              <a:latin typeface="Times New Roman" panose="02020603050405020304" pitchFamily="18" charset="0"/>
              <a:cs typeface="宋体" panose="02010600030101010101" pitchFamily="2" charset="-122"/>
              <a:sym typeface="Times New Roman" panose="02020603050405020304" pitchFamily="18" charset="0"/>
            </a:endParaRPr>
          </a:p>
          <a:p>
            <a:r>
              <a:rPr dirty="0">
                <a:latin typeface="Times New Roman" panose="02020603050405020304" pitchFamily="18" charset="0"/>
                <a:sym typeface="Times New Roman" panose="02020603050405020304" pitchFamily="18" charset="0"/>
              </a:rPr>
              <a:t>Malnutrition includes nutrient deficiency, micronutrient deficiency, overweight</a:t>
            </a:r>
            <a:r>
              <a:rPr lang="en-US" altLang="zh-CN" dirty="0">
                <a:latin typeface="Times New Roman" panose="02020603050405020304" pitchFamily="18" charset="0"/>
                <a:sym typeface="Times New Roman" panose="02020603050405020304" pitchFamily="18" charset="0"/>
              </a:rPr>
              <a:t>,</a:t>
            </a:r>
            <a:r>
              <a:rPr dirty="0">
                <a:latin typeface="Times New Roman" panose="02020603050405020304" pitchFamily="18" charset="0"/>
                <a:sym typeface="Times New Roman" panose="02020603050405020304" pitchFamily="18" charset="0"/>
              </a:rPr>
              <a:t> obesity</a:t>
            </a:r>
            <a:r>
              <a:rPr lang="en-US" altLang="zh-CN" dirty="0">
                <a:latin typeface="Times New Roman" panose="02020603050405020304" pitchFamily="18" charset="0"/>
                <a:sym typeface="Times New Roman" panose="02020603050405020304" pitchFamily="18" charset="0"/>
              </a:rPr>
              <a:t>,</a:t>
            </a:r>
            <a:r>
              <a:rPr lang="zh-CN" altLang="en-US" dirty="0">
                <a:latin typeface="Times New Roman" panose="02020603050405020304" pitchFamily="18" charset="0"/>
                <a:sym typeface="Times New Roman" panose="02020603050405020304" pitchFamily="18" charset="0"/>
              </a:rPr>
              <a:t> </a:t>
            </a:r>
            <a:r>
              <a:rPr lang="en-US" altLang="zh-CN" dirty="0">
                <a:latin typeface="Times New Roman" panose="02020603050405020304" pitchFamily="18" charset="0"/>
                <a:sym typeface="Times New Roman" panose="02020603050405020304" pitchFamily="18" charset="0"/>
              </a:rPr>
              <a:t>etc.</a:t>
            </a:r>
            <a:r>
              <a:rPr dirty="0">
                <a:latin typeface="Times New Roman" panose="02020603050405020304" pitchFamily="18" charset="0"/>
                <a:sym typeface="Times New Roman" panose="02020603050405020304" pitchFamily="18" charset="0"/>
              </a:rPr>
              <a:t> </a:t>
            </a:r>
            <a:endParaRPr lang="zh-CN" altLang="en-US" dirty="0">
              <a:latin typeface="Times New Roman" panose="02020603050405020304" pitchFamily="18" charset="0"/>
              <a:sym typeface="Times New Roman" panose="02020603050405020304" pitchFamily="18" charset="0"/>
            </a:endParaRPr>
          </a:p>
        </p:txBody>
      </p:sp>
      <p:sp>
        <p:nvSpPr>
          <p:cNvPr id="14" name="矩形 13"/>
          <p:cNvSpPr/>
          <p:nvPr/>
        </p:nvSpPr>
        <p:spPr>
          <a:xfrm>
            <a:off x="1603716" y="224201"/>
            <a:ext cx="9144000" cy="573374"/>
          </a:xfrm>
          <a:prstGeom prst="rect">
            <a:avLst/>
          </a:prstGeom>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prstClr val="white"/>
                </a:solidFill>
                <a:latin typeface="Times New Roman" panose="02020603050405020304" pitchFamily="18" charset="0"/>
                <a:sym typeface="Times New Roman" panose="02020603050405020304" pitchFamily="18" charset="0"/>
              </a:rPr>
              <a:t>The Second International Conference on Nutrition (November 2014)</a:t>
            </a:r>
            <a:r>
              <a:rPr lang="en-US" altLang="zh-CN" sz="2000" dirty="0">
                <a:latin typeface="Times New Roman" panose="02020603050405020304" pitchFamily="18" charset="0"/>
                <a:sym typeface="Times New Roman" panose="02020603050405020304" pitchFamily="18" charset="0"/>
              </a:rPr>
              <a:t> </a:t>
            </a:r>
          </a:p>
        </p:txBody>
      </p:sp>
      <p:pic>
        <p:nvPicPr>
          <p:cNvPr id="17" name="图片 16"/>
          <p:cNvPicPr>
            <a:picLocks noChangeAspect="1"/>
          </p:cNvPicPr>
          <p:nvPr/>
        </p:nvPicPr>
        <p:blipFill>
          <a:blip r:embed="rId3"/>
          <a:stretch>
            <a:fillRect/>
          </a:stretch>
        </p:blipFill>
        <p:spPr>
          <a:xfrm>
            <a:off x="10082595" y="224202"/>
            <a:ext cx="578035" cy="573374"/>
          </a:xfrm>
          <a:prstGeom prst="rect">
            <a:avLst/>
          </a:prstGeom>
        </p:spPr>
      </p:pic>
      <p:pic>
        <p:nvPicPr>
          <p:cNvPr id="18" name="图片 17"/>
          <p:cNvPicPr>
            <a:picLocks noChangeAspect="1"/>
          </p:cNvPicPr>
          <p:nvPr/>
        </p:nvPicPr>
        <p:blipFill>
          <a:blip r:embed="rId4"/>
          <a:stretch>
            <a:fillRect/>
          </a:stretch>
        </p:blipFill>
        <p:spPr>
          <a:xfrm>
            <a:off x="1694204" y="224201"/>
            <a:ext cx="564552" cy="573374"/>
          </a:xfrm>
          <a:prstGeom prst="rect">
            <a:avLst/>
          </a:prstGeom>
        </p:spPr>
      </p:pic>
      <p:sp>
        <p:nvSpPr>
          <p:cNvPr id="9" name="矩形 8"/>
          <p:cNvSpPr/>
          <p:nvPr/>
        </p:nvSpPr>
        <p:spPr>
          <a:xfrm>
            <a:off x="1694204" y="3263391"/>
            <a:ext cx="4268446" cy="184659"/>
          </a:xfrm>
          <a:prstGeom prst="rect">
            <a:avLst/>
          </a:prstGeom>
          <a:solidFill>
            <a:srgbClr val="A2A91D"/>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Diversified forms of malnutrition</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10" name="矩形 9"/>
          <p:cNvSpPr/>
          <p:nvPr/>
        </p:nvSpPr>
        <p:spPr>
          <a:xfrm>
            <a:off x="2062504" y="4505068"/>
            <a:ext cx="1042646" cy="600332"/>
          </a:xfrm>
          <a:prstGeom prst="rect">
            <a:avLst/>
          </a:prstGeom>
          <a:solidFill>
            <a:srgbClr val="D3DAE0"/>
          </a:solidFill>
        </p:spPr>
        <p:txBody>
          <a:bodyPr wrap="square" lIns="0" tIns="0" rIns="0" bIns="0" anchor="ctr" anchorCtr="0">
            <a:noAutofit/>
          </a:bodyPr>
          <a:lstStyle/>
          <a:p>
            <a:pPr algn="ctr"/>
            <a:r>
              <a:rPr sz="700" b="1" baseline="0" dirty="0">
                <a:latin typeface="Times New Roman" panose="02020603050405020304" pitchFamily="18" charset="0"/>
                <a:sym typeface="Times New Roman" panose="02020603050405020304" pitchFamily="18" charset="0"/>
              </a:rPr>
              <a:t>Developmental retardation </a:t>
            </a:r>
          </a:p>
          <a:p>
            <a:pPr algn="ctr"/>
            <a:r>
              <a:rPr sz="700" dirty="0">
                <a:latin typeface="Times New Roman" panose="02020603050405020304" pitchFamily="18" charset="0"/>
                <a:sym typeface="Times New Roman" panose="02020603050405020304" pitchFamily="18" charset="0"/>
              </a:rPr>
              <a:t>161 million children under 5 years old suffer from developmental retardation due to chronic hunger</a:t>
            </a:r>
            <a:r>
              <a:rPr lang="en" sz="700" dirty="0">
                <a:latin typeface="Times New Roman" panose="02020603050405020304" pitchFamily="18" charset="0"/>
                <a:sym typeface="Times New Roman" panose="02020603050405020304" pitchFamily="18" charset="0"/>
              </a:rPr>
              <a:t>, namely low height for age. </a:t>
            </a:r>
            <a:endParaRPr lang="zh-CN" altLang="en-US" sz="700" dirty="0">
              <a:latin typeface="Times New Roman" panose="02020603050405020304" pitchFamily="18" charset="0"/>
              <a:sym typeface="Times New Roman" panose="02020603050405020304" pitchFamily="18" charset="0"/>
            </a:endParaRPr>
          </a:p>
        </p:txBody>
      </p:sp>
      <p:sp>
        <p:nvSpPr>
          <p:cNvPr id="11" name="矩形 10"/>
          <p:cNvSpPr/>
          <p:nvPr/>
        </p:nvSpPr>
        <p:spPr>
          <a:xfrm>
            <a:off x="3337136" y="4517318"/>
            <a:ext cx="1042646" cy="600332"/>
          </a:xfrm>
          <a:prstGeom prst="rect">
            <a:avLst/>
          </a:prstGeom>
          <a:solidFill>
            <a:srgbClr val="D3DAE0"/>
          </a:solidFill>
        </p:spPr>
        <p:txBody>
          <a:bodyPr wrap="square" lIns="0" tIns="0" rIns="0" bIns="0" anchor="ctr" anchorCtr="0">
            <a:noAutofit/>
          </a:bodyPr>
          <a:lstStyle/>
          <a:p>
            <a:pPr algn="ctr"/>
            <a:r>
              <a:rPr sz="700" b="1" baseline="0" dirty="0">
                <a:latin typeface="Times New Roman" panose="02020603050405020304" pitchFamily="18" charset="0"/>
                <a:sym typeface="Times New Roman" panose="02020603050405020304" pitchFamily="18" charset="0"/>
              </a:rPr>
              <a:t>Emaciation </a:t>
            </a:r>
          </a:p>
          <a:p>
            <a:pPr algn="ctr"/>
            <a:r>
              <a:rPr sz="700" baseline="0" dirty="0">
                <a:latin typeface="Times New Roman" panose="02020603050405020304" pitchFamily="18" charset="0"/>
                <a:sym typeface="Times New Roman" panose="02020603050405020304" pitchFamily="18" charset="0"/>
              </a:rPr>
              <a:t>51 million children under 5 years old suffer from emaciation due to severe hunger, </a:t>
            </a:r>
            <a:r>
              <a:rPr lang="en-US" altLang="zh-CN" sz="700" dirty="0">
                <a:latin typeface="Times New Roman" panose="02020603050405020304" pitchFamily="18" charset="0"/>
                <a:sym typeface="Times New Roman" panose="02020603050405020304" pitchFamily="18" charset="0"/>
              </a:rPr>
              <a:t>namely</a:t>
            </a:r>
            <a:r>
              <a:rPr sz="700" baseline="0" dirty="0">
                <a:latin typeface="Times New Roman" panose="02020603050405020304" pitchFamily="18" charset="0"/>
                <a:sym typeface="Times New Roman" panose="02020603050405020304" pitchFamily="18" charset="0"/>
              </a:rPr>
              <a:t> low weight for height.</a:t>
            </a:r>
            <a:r>
              <a:rPr sz="700" dirty="0">
                <a:latin typeface="Times New Roman" panose="02020603050405020304" pitchFamily="18" charset="0"/>
                <a:sym typeface="Times New Roman" panose="02020603050405020304" pitchFamily="18" charset="0"/>
              </a:rPr>
              <a:t> </a:t>
            </a:r>
          </a:p>
        </p:txBody>
      </p:sp>
      <p:sp>
        <p:nvSpPr>
          <p:cNvPr id="19" name="矩形 18"/>
          <p:cNvSpPr/>
          <p:nvPr/>
        </p:nvSpPr>
        <p:spPr>
          <a:xfrm>
            <a:off x="4600539" y="4535091"/>
            <a:ext cx="1042646" cy="600332"/>
          </a:xfrm>
          <a:prstGeom prst="rect">
            <a:avLst/>
          </a:prstGeom>
          <a:solidFill>
            <a:srgbClr val="D3DAE0"/>
          </a:solidFill>
        </p:spPr>
        <p:txBody>
          <a:bodyPr wrap="square" lIns="0" tIns="0" rIns="0" bIns="0" anchor="ctr" anchorCtr="0">
            <a:noAutofit/>
          </a:bodyPr>
          <a:lstStyle/>
          <a:p>
            <a:pPr algn="ctr"/>
            <a:r>
              <a:rPr sz="700" b="1" baseline="0" dirty="0">
                <a:latin typeface="Times New Roman" panose="02020603050405020304" pitchFamily="18" charset="0"/>
                <a:sym typeface="Times New Roman" panose="02020603050405020304" pitchFamily="18" charset="0"/>
              </a:rPr>
              <a:t>Micronutrient Deficiency</a:t>
            </a:r>
            <a:endParaRPr sz="700" dirty="0">
              <a:latin typeface="Times New Roman" panose="02020603050405020304" pitchFamily="18" charset="0"/>
              <a:sym typeface="Times New Roman" panose="02020603050405020304" pitchFamily="18" charset="0"/>
            </a:endParaRPr>
          </a:p>
          <a:p>
            <a:pPr algn="ctr"/>
            <a:r>
              <a:rPr sz="700" baseline="0" dirty="0">
                <a:latin typeface="Times New Roman" panose="02020603050405020304" pitchFamily="18" charset="0"/>
                <a:sym typeface="Times New Roman" panose="02020603050405020304" pitchFamily="18" charset="0"/>
              </a:rPr>
              <a:t>More than 2 billion people suffer from deficiency of vitamin A, iodine, iron, zinc and other micronutrients.</a:t>
            </a:r>
            <a:r>
              <a:rPr sz="700" dirty="0">
                <a:latin typeface="Times New Roman" panose="02020603050405020304" pitchFamily="18" charset="0"/>
                <a:sym typeface="Times New Roman" panose="02020603050405020304" pitchFamily="18" charset="0"/>
              </a:rPr>
              <a:t> </a:t>
            </a:r>
            <a:endParaRPr lang="zh-CN" altLang="en-US" sz="7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0" name="矩形 19"/>
          <p:cNvSpPr/>
          <p:nvPr/>
        </p:nvSpPr>
        <p:spPr>
          <a:xfrm>
            <a:off x="4286179" y="6021130"/>
            <a:ext cx="628721" cy="410341"/>
          </a:xfrm>
          <a:prstGeom prst="rect">
            <a:avLst/>
          </a:prstGeom>
          <a:solidFill>
            <a:srgbClr val="D3DAE0"/>
          </a:solidFill>
        </p:spPr>
        <p:txBody>
          <a:bodyPr wrap="square" lIns="0" tIns="0" rIns="0" bIns="0" anchor="ctr" anchorCtr="0">
            <a:noAutofit/>
          </a:bodyPr>
          <a:lstStyle/>
          <a:p>
            <a:pPr algn="ctr"/>
            <a:r>
              <a:rPr sz="700" b="1" baseline="0" dirty="0">
                <a:latin typeface="Times New Roman" panose="02020603050405020304" pitchFamily="18" charset="0"/>
                <a:sym typeface="Times New Roman" panose="02020603050405020304" pitchFamily="18" charset="0"/>
              </a:rPr>
              <a:t>Obesity </a:t>
            </a:r>
          </a:p>
          <a:p>
            <a:pPr algn="ctr"/>
            <a:r>
              <a:rPr sz="700" baseline="0" dirty="0">
                <a:latin typeface="Times New Roman" panose="02020603050405020304" pitchFamily="18" charset="0"/>
                <a:sym typeface="Times New Roman" panose="02020603050405020304" pitchFamily="18" charset="0"/>
              </a:rPr>
              <a:t>More than 500 million adults suffer from obesity.</a:t>
            </a:r>
            <a:r>
              <a:rPr sz="700" dirty="0">
                <a:latin typeface="Times New Roman" panose="02020603050405020304" pitchFamily="18" charset="0"/>
                <a:sym typeface="Times New Roman" panose="02020603050405020304" pitchFamily="18" charset="0"/>
              </a:rPr>
              <a:t> </a:t>
            </a:r>
            <a:endParaRPr lang="zh-CN" altLang="en-US" sz="700" dirty="0">
              <a:latin typeface="Times New Roman" panose="02020603050405020304" pitchFamily="18" charset="0"/>
              <a:sym typeface="Times New Roman" panose="02020603050405020304" pitchFamily="18" charset="0"/>
            </a:endParaRPr>
          </a:p>
        </p:txBody>
      </p:sp>
      <p:sp>
        <p:nvSpPr>
          <p:cNvPr id="21" name="矩形 20"/>
          <p:cNvSpPr/>
          <p:nvPr/>
        </p:nvSpPr>
        <p:spPr>
          <a:xfrm>
            <a:off x="2699920" y="5960122"/>
            <a:ext cx="810459" cy="471349"/>
          </a:xfrm>
          <a:prstGeom prst="rect">
            <a:avLst/>
          </a:prstGeom>
          <a:solidFill>
            <a:srgbClr val="D3DAE0"/>
          </a:solidFill>
        </p:spPr>
        <p:txBody>
          <a:bodyPr wrap="square" lIns="0" tIns="0" rIns="0" bIns="0" anchor="ctr" anchorCtr="0">
            <a:noAutofit/>
          </a:bodyPr>
          <a:lstStyle/>
          <a:p>
            <a:pPr algn="ctr"/>
            <a:r>
              <a:rPr sz="700" b="1" baseline="0" dirty="0">
                <a:latin typeface="Times New Roman" panose="02020603050405020304" pitchFamily="18" charset="0"/>
                <a:sym typeface="Times New Roman" panose="02020603050405020304" pitchFamily="18" charset="0"/>
              </a:rPr>
              <a:t>Overweight </a:t>
            </a:r>
          </a:p>
          <a:p>
            <a:pPr algn="ctr"/>
            <a:r>
              <a:rPr sz="700" baseline="0" dirty="0">
                <a:latin typeface="Times New Roman" panose="02020603050405020304" pitchFamily="18" charset="0"/>
                <a:sym typeface="Times New Roman" panose="02020603050405020304" pitchFamily="18" charset="0"/>
              </a:rPr>
              <a:t>More than 42 million children under 5 years old suffer from overweight.</a:t>
            </a:r>
            <a:r>
              <a:rPr sz="700" dirty="0">
                <a:latin typeface="Times New Roman" panose="02020603050405020304" pitchFamily="18" charset="0"/>
                <a:sym typeface="Times New Roman" panose="02020603050405020304" pitchFamily="18" charset="0"/>
              </a:rPr>
              <a:t> </a:t>
            </a:r>
            <a:endParaRPr lang="zh-CN" altLang="en-US" sz="700" dirty="0">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014538"/>
            <a:ext cx="12192000" cy="28495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6" name="矩形 5"/>
          <p:cNvSpPr/>
          <p:nvPr/>
        </p:nvSpPr>
        <p:spPr>
          <a:xfrm>
            <a:off x="0" y="2663825"/>
            <a:ext cx="1096963"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文本框 7"/>
          <p:cNvSpPr txBox="1">
            <a:spLocks noChangeArrowheads="1"/>
          </p:cNvSpPr>
          <p:nvPr/>
        </p:nvSpPr>
        <p:spPr bwMode="auto">
          <a:xfrm>
            <a:off x="946150" y="2000250"/>
            <a:ext cx="15398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11500" baseline="0" dirty="0">
                <a:solidFill>
                  <a:schemeClr val="bg1"/>
                </a:solidFill>
                <a:latin typeface="Times New Roman" panose="02020603050405020304" pitchFamily="18" charset="0"/>
                <a:sym typeface="Times New Roman" panose="02020603050405020304" pitchFamily="18" charset="0"/>
              </a:rPr>
              <a:t>1</a:t>
            </a:r>
            <a:r>
              <a:rPr dirty="0">
                <a:latin typeface="Times New Roman" panose="02020603050405020304" pitchFamily="18" charset="0"/>
                <a:sym typeface="Times New Roman" panose="02020603050405020304" pitchFamily="18" charset="0"/>
              </a:rPr>
              <a:t> </a:t>
            </a:r>
            <a:endParaRPr lang="zh-CN" altLang="en-US" sz="11500" dirty="0">
              <a:solidFill>
                <a:schemeClr val="bg1"/>
              </a:solidFill>
              <a:latin typeface="Times New Roman" panose="02020603050405020304" pitchFamily="18" charset="0"/>
              <a:sym typeface="Times New Roman" panose="02020603050405020304" pitchFamily="18" charset="0"/>
            </a:endParaRPr>
          </a:p>
        </p:txBody>
      </p:sp>
      <p:sp>
        <p:nvSpPr>
          <p:cNvPr id="9" name="文本框 8"/>
          <p:cNvSpPr txBox="1">
            <a:spLocks noChangeArrowheads="1"/>
          </p:cNvSpPr>
          <p:nvPr/>
        </p:nvSpPr>
        <p:spPr bwMode="auto">
          <a:xfrm>
            <a:off x="63500" y="2638425"/>
            <a:ext cx="1231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sz="3200" b="1" baseline="0" dirty="0">
                <a:solidFill>
                  <a:srgbClr val="044875"/>
                </a:solidFill>
                <a:latin typeface="Times New Roman" panose="02020603050405020304" pitchFamily="18" charset="0"/>
                <a:sym typeface="Times New Roman" panose="02020603050405020304" pitchFamily="18" charset="0"/>
              </a:rPr>
              <a:t>Part </a:t>
            </a:r>
          </a:p>
        </p:txBody>
      </p:sp>
      <p:sp>
        <p:nvSpPr>
          <p:cNvPr id="10" name="矩形 9"/>
          <p:cNvSpPr/>
          <p:nvPr/>
        </p:nvSpPr>
        <p:spPr>
          <a:xfrm>
            <a:off x="2498725" y="2663825"/>
            <a:ext cx="9693275" cy="541338"/>
          </a:xfrm>
          <a:prstGeom prst="rect">
            <a:avLst/>
          </a:prstGeom>
          <a:solidFill>
            <a:srgbClr val="D6E0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1" name="文本框 10"/>
          <p:cNvSpPr txBox="1">
            <a:spLocks noChangeArrowheads="1"/>
          </p:cNvSpPr>
          <p:nvPr/>
        </p:nvSpPr>
        <p:spPr bwMode="auto">
          <a:xfrm>
            <a:off x="2525713" y="2638425"/>
            <a:ext cx="1766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dirty="0">
                <a:highlight>
                  <a:srgbClr val="FFFF00"/>
                </a:highlight>
                <a:latin typeface="Times New Roman" panose="02020603050405020304" pitchFamily="18" charset="0"/>
                <a:sym typeface="Times New Roman" panose="02020603050405020304" pitchFamily="18" charset="0"/>
              </a:rPr>
              <a:t>	 </a:t>
            </a:r>
          </a:p>
        </p:txBody>
      </p:sp>
      <p:sp>
        <p:nvSpPr>
          <p:cNvPr id="12" name="文本框 11"/>
          <p:cNvSpPr txBox="1">
            <a:spLocks noChangeArrowheads="1"/>
          </p:cNvSpPr>
          <p:nvPr/>
        </p:nvSpPr>
        <p:spPr bwMode="auto">
          <a:xfrm>
            <a:off x="2309850" y="3368417"/>
            <a:ext cx="78507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baseline="0" dirty="0">
                <a:solidFill>
                  <a:schemeClr val="bg1"/>
                </a:solidFill>
                <a:latin typeface="Times New Roman" panose="02020603050405020304" pitchFamily="18" charset="0"/>
                <a:sym typeface="Times New Roman" panose="02020603050405020304" pitchFamily="18" charset="0"/>
              </a:rPr>
              <a:t>The</a:t>
            </a:r>
            <a:r>
              <a:rPr lang="zh-CN" altLang="en-US" sz="4000" b="1" baseline="0" dirty="0">
                <a:solidFill>
                  <a:schemeClr val="bg1"/>
                </a:solidFill>
                <a:latin typeface="Times New Roman" panose="02020603050405020304" pitchFamily="18" charset="0"/>
                <a:sym typeface="Times New Roman" panose="02020603050405020304" pitchFamily="18" charset="0"/>
              </a:rPr>
              <a:t> </a:t>
            </a:r>
            <a:r>
              <a:rPr lang="en-US" altLang="zh-CN" sz="4000" b="1" dirty="0">
                <a:solidFill>
                  <a:schemeClr val="bg1"/>
                </a:solidFill>
                <a:latin typeface="Times New Roman" panose="02020603050405020304" pitchFamily="18" charset="0"/>
                <a:sym typeface="Times New Roman" panose="02020603050405020304" pitchFamily="18" charset="0"/>
              </a:rPr>
              <a:t>History</a:t>
            </a:r>
            <a:r>
              <a:rPr sz="4000" b="1" baseline="0" dirty="0">
                <a:solidFill>
                  <a:schemeClr val="bg1"/>
                </a:solidFill>
                <a:latin typeface="Times New Roman" panose="02020603050405020304" pitchFamily="18" charset="0"/>
                <a:sym typeface="Times New Roman" panose="02020603050405020304" pitchFamily="18" charset="0"/>
              </a:rPr>
              <a:t> of </a:t>
            </a:r>
            <a:r>
              <a:rPr lang="en-US" altLang="zh-CN" sz="4000" b="1" baseline="0" dirty="0">
                <a:solidFill>
                  <a:schemeClr val="bg1"/>
                </a:solidFill>
                <a:latin typeface="Times New Roman" panose="02020603050405020304" pitchFamily="18" charset="0"/>
                <a:sym typeface="Times New Roman" panose="02020603050405020304" pitchFamily="18" charset="0"/>
              </a:rPr>
              <a:t>F</a:t>
            </a:r>
            <a:r>
              <a:rPr sz="4000" b="1" baseline="0" dirty="0">
                <a:solidFill>
                  <a:schemeClr val="bg1"/>
                </a:solidFill>
                <a:latin typeface="Times New Roman" panose="02020603050405020304" pitchFamily="18" charset="0"/>
                <a:sym typeface="Times New Roman" panose="02020603050405020304" pitchFamily="18" charset="0"/>
              </a:rPr>
              <a:t>lour </a:t>
            </a:r>
            <a:r>
              <a:rPr lang="en-US" altLang="zh-CN" sz="4000" b="1" dirty="0">
                <a:solidFill>
                  <a:schemeClr val="bg1"/>
                </a:solidFill>
                <a:latin typeface="Times New Roman" panose="02020603050405020304" pitchFamily="18" charset="0"/>
                <a:sym typeface="Times New Roman" panose="02020603050405020304" pitchFamily="18" charset="0"/>
              </a:rPr>
              <a:t>F</a:t>
            </a:r>
            <a:r>
              <a:rPr sz="4000" b="1" baseline="0" dirty="0">
                <a:solidFill>
                  <a:schemeClr val="bg1"/>
                </a:solidFill>
                <a:latin typeface="Times New Roman" panose="02020603050405020304" pitchFamily="18" charset="0"/>
                <a:sym typeface="Times New Roman" panose="02020603050405020304" pitchFamily="18" charset="0"/>
              </a:rPr>
              <a:t>ortification </a:t>
            </a:r>
            <a:r>
              <a:rPr lang="en-US" altLang="zh-CN" sz="4000" b="1" dirty="0">
                <a:solidFill>
                  <a:schemeClr val="bg1"/>
                </a:solidFill>
                <a:latin typeface="Times New Roman" panose="02020603050405020304" pitchFamily="18" charset="0"/>
                <a:sym typeface="Times New Roman" panose="02020603050405020304" pitchFamily="18" charset="0"/>
              </a:rPr>
              <a:t>T</a:t>
            </a:r>
            <a:r>
              <a:rPr sz="4000" b="1" baseline="0" dirty="0">
                <a:solidFill>
                  <a:schemeClr val="bg1"/>
                </a:solidFill>
                <a:latin typeface="Times New Roman" panose="02020603050405020304" pitchFamily="18" charset="0"/>
                <a:sym typeface="Times New Roman" panose="02020603050405020304" pitchFamily="18" charset="0"/>
              </a:rPr>
              <a:t>echnology </a:t>
            </a:r>
            <a:r>
              <a:rPr lang="en-US" altLang="zh-CN" sz="4000" b="1" baseline="0" dirty="0">
                <a:solidFill>
                  <a:schemeClr val="bg1"/>
                </a:solidFill>
                <a:latin typeface="Times New Roman" panose="02020603050405020304" pitchFamily="18" charset="0"/>
                <a:sym typeface="Times New Roman" panose="02020603050405020304" pitchFamily="18" charset="0"/>
              </a:rPr>
              <a:t>in</a:t>
            </a:r>
            <a:r>
              <a:rPr sz="4000" b="1" baseline="0" dirty="0">
                <a:solidFill>
                  <a:schemeClr val="bg1"/>
                </a:solidFill>
                <a:latin typeface="Times New Roman" panose="02020603050405020304" pitchFamily="18" charset="0"/>
                <a:sym typeface="Times New Roman" panose="02020603050405020304" pitchFamily="18" charset="0"/>
              </a:rPr>
              <a:t> China </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4" name="矩形 13"/>
          <p:cNvSpPr/>
          <p:nvPr/>
        </p:nvSpPr>
        <p:spPr>
          <a:xfrm>
            <a:off x="1603716" y="378949"/>
            <a:ext cx="9144000" cy="573374"/>
          </a:xfrm>
          <a:prstGeom prst="rect">
            <a:avLst/>
          </a:prstGeom>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prstClr val="white"/>
                </a:solidFill>
                <a:latin typeface="Times New Roman" panose="02020603050405020304" pitchFamily="18" charset="0"/>
                <a:sym typeface="Times New Roman" panose="02020603050405020304" pitchFamily="18" charset="0"/>
              </a:rPr>
              <a:t>The Second International Conference on Nutrition (November 2014)</a:t>
            </a:r>
            <a:r>
              <a:rPr lang="en-US" altLang="zh-CN" sz="2000" dirty="0">
                <a:latin typeface="Times New Roman" panose="02020603050405020304" pitchFamily="18" charset="0"/>
                <a:sym typeface="Times New Roman" panose="02020603050405020304" pitchFamily="18" charset="0"/>
              </a:rPr>
              <a:t> </a:t>
            </a:r>
          </a:p>
        </p:txBody>
      </p:sp>
      <p:pic>
        <p:nvPicPr>
          <p:cNvPr id="17" name="图片 16"/>
          <p:cNvPicPr>
            <a:picLocks noChangeAspect="1"/>
          </p:cNvPicPr>
          <p:nvPr/>
        </p:nvPicPr>
        <p:blipFill>
          <a:blip r:embed="rId2"/>
          <a:stretch>
            <a:fillRect/>
          </a:stretch>
        </p:blipFill>
        <p:spPr>
          <a:xfrm>
            <a:off x="10082595" y="378950"/>
            <a:ext cx="578035" cy="573374"/>
          </a:xfrm>
          <a:prstGeom prst="rect">
            <a:avLst/>
          </a:prstGeom>
        </p:spPr>
      </p:pic>
      <p:pic>
        <p:nvPicPr>
          <p:cNvPr id="18" name="图片 17"/>
          <p:cNvPicPr>
            <a:picLocks noChangeAspect="1"/>
          </p:cNvPicPr>
          <p:nvPr/>
        </p:nvPicPr>
        <p:blipFill>
          <a:blip r:embed="rId3"/>
          <a:stretch>
            <a:fillRect/>
          </a:stretch>
        </p:blipFill>
        <p:spPr>
          <a:xfrm>
            <a:off x="1694204" y="378949"/>
            <a:ext cx="564552" cy="573374"/>
          </a:xfrm>
          <a:prstGeom prst="rect">
            <a:avLst/>
          </a:prstGeom>
        </p:spPr>
      </p:pic>
      <p:grpSp>
        <p:nvGrpSpPr>
          <p:cNvPr id="19" name="组合 18"/>
          <p:cNvGrpSpPr/>
          <p:nvPr/>
        </p:nvGrpSpPr>
        <p:grpSpPr>
          <a:xfrm>
            <a:off x="1828165" y="1191895"/>
            <a:ext cx="8914765" cy="3236442"/>
            <a:chOff x="769256" y="1045028"/>
            <a:chExt cx="11030857" cy="2775314"/>
          </a:xfrm>
        </p:grpSpPr>
        <p:sp>
          <p:nvSpPr>
            <p:cNvPr id="20" name="圆角矩形 34"/>
            <p:cNvSpPr/>
            <p:nvPr/>
          </p:nvSpPr>
          <p:spPr>
            <a:xfrm>
              <a:off x="769256" y="1045028"/>
              <a:ext cx="11030733" cy="7499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3300" b="1" baseline="0" dirty="0">
                  <a:latin typeface="Times New Roman" panose="02020603050405020304" pitchFamily="18" charset="0"/>
                  <a:ea typeface="宋体" panose="02010600030101010101" pitchFamily="2" charset="-122"/>
                  <a:sym typeface="Times New Roman" panose="02020603050405020304" pitchFamily="18" charset="0"/>
                </a:rPr>
                <a:t>2 Outcome Documents</a:t>
              </a:r>
              <a:r>
                <a:rPr dirty="0">
                  <a:latin typeface="Times New Roman" panose="02020603050405020304" pitchFamily="18" charset="0"/>
                  <a:ea typeface="宋体" panose="02010600030101010101" pitchFamily="2" charset="-122"/>
                  <a:sym typeface="Times New Roman" panose="02020603050405020304" pitchFamily="18" charset="0"/>
                </a:rPr>
                <a:t> </a:t>
              </a:r>
            </a:p>
          </p:txBody>
        </p:sp>
        <p:sp>
          <p:nvSpPr>
            <p:cNvPr id="21" name="圆角矩形 35"/>
            <p:cNvSpPr/>
            <p:nvPr/>
          </p:nvSpPr>
          <p:spPr>
            <a:xfrm>
              <a:off x="3918855" y="2380342"/>
              <a:ext cx="7881258" cy="14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1600" baseline="0" dirty="0">
                  <a:latin typeface="Times New Roman" panose="02020603050405020304" pitchFamily="18" charset="0"/>
                  <a:ea typeface="宋体" panose="02010600030101010101" pitchFamily="2" charset="-122"/>
                  <a:sym typeface="Times New Roman" panose="02020603050405020304" pitchFamily="18" charset="0"/>
                </a:rPr>
                <a:t>1. </a:t>
              </a:r>
              <a:r>
                <a:rPr lang="en-US" altLang="zh-CN"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A</a:t>
              </a:r>
              <a:r>
                <a:rPr sz="16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political document prepared </a:t>
              </a:r>
              <a:r>
                <a:rPr lang="en-US" altLang="zh-CN" sz="16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to</a:t>
              </a:r>
              <a:r>
                <a:rPr lang="zh-CN" altLang="en-US" sz="16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a:t>
              </a:r>
              <a:r>
                <a:rPr lang="en-US" altLang="zh-CN" sz="16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address</a:t>
              </a:r>
              <a:r>
                <a:rPr sz="16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current nutrition problems and challenges. </a:t>
              </a:r>
              <a:endParaRPr lang="en-US" altLang="zh-CN"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endParaRPr>
            </a:p>
            <a:p>
              <a:r>
                <a:rPr sz="16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2. </a:t>
              </a:r>
              <a:r>
                <a:rPr lang="en-US" altLang="zh-CN" sz="16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Reaffirming</a:t>
              </a:r>
              <a:r>
                <a:rPr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a:t>
              </a:r>
              <a:r>
                <a:rPr lang="en-US" altLang="zh-CN"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a:t>
              </a:r>
              <a:r>
                <a:rPr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Everyone has the right </a:t>
              </a:r>
              <a:r>
                <a:rPr lang="en-US" altLang="zh-CN"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to</a:t>
              </a:r>
              <a:r>
                <a:rPr lang="zh-CN" altLang="en-US"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a:t>
              </a:r>
              <a:r>
                <a:rPr lang="en-US" altLang="zh-CN"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have</a:t>
              </a:r>
              <a:r>
                <a:rPr lang="zh-CN" altLang="en-US"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a:t>
              </a:r>
              <a:r>
                <a:rPr lang="en-US" altLang="zh-CN"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access</a:t>
              </a:r>
              <a:r>
                <a:rPr lang="zh-CN" altLang="en-US"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a:t>
              </a:r>
              <a:r>
                <a:rPr lang="en-US" altLang="zh-CN"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to</a:t>
              </a:r>
              <a:r>
                <a:rPr lang="zh-CN" altLang="en-US"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a:t>
              </a:r>
              <a:r>
                <a:rPr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safe, sufficient and nutr</a:t>
              </a:r>
              <a:r>
                <a:rPr lang="en-US" altLang="zh-CN"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it</a:t>
              </a:r>
              <a:r>
                <a:rPr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i</a:t>
              </a:r>
              <a:r>
                <a:rPr lang="en-US" altLang="zh-CN"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ous</a:t>
              </a:r>
              <a:r>
                <a:rPr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food</a:t>
              </a:r>
              <a:r>
                <a:rPr lang="en-US" altLang="zh-CN"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a:t>
              </a:r>
              <a:r>
                <a:rPr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a:t>
              </a:r>
              <a:r>
                <a:rPr sz="1600" dirty="0">
                  <a:latin typeface="Times New Roman" panose="02020603050405020304" pitchFamily="18" charset="0"/>
                  <a:ea typeface="宋体" panose="02010600030101010101" pitchFamily="2" charset="-122"/>
                  <a:sym typeface="Times New Roman" panose="02020603050405020304" pitchFamily="18" charset="0"/>
                </a:rPr>
                <a:t> </a:t>
              </a:r>
            </a:p>
            <a:p>
              <a:r>
                <a:rPr sz="1600" b="1" baseline="0"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3. U</a:t>
              </a:r>
              <a:r>
                <a:rPr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rge governments to make commitments</a:t>
              </a:r>
              <a:r>
                <a:rPr lang="zh-CN" altLang="en-US"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a:t>
              </a:r>
              <a:r>
                <a:rPr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to prevent </a:t>
              </a:r>
              <a:r>
                <a:rPr lang="en-US" altLang="zh-CN"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all</a:t>
              </a:r>
              <a:r>
                <a:rPr sz="16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forms of malnutrition.</a:t>
              </a:r>
              <a:r>
                <a:rPr sz="1600" dirty="0">
                  <a:latin typeface="Times New Roman" panose="02020603050405020304" pitchFamily="18" charset="0"/>
                  <a:ea typeface="宋体" panose="02010600030101010101" pitchFamily="2" charset="-122"/>
                  <a:sym typeface="Times New Roman" panose="02020603050405020304" pitchFamily="18" charset="0"/>
                </a:rPr>
                <a:t> </a:t>
              </a:r>
            </a:p>
          </p:txBody>
        </p:sp>
        <p:sp>
          <p:nvSpPr>
            <p:cNvPr id="23" name="圆角矩形 37"/>
            <p:cNvSpPr/>
            <p:nvPr/>
          </p:nvSpPr>
          <p:spPr>
            <a:xfrm>
              <a:off x="769256" y="2380342"/>
              <a:ext cx="3004458" cy="14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100" b="1" i="1" baseline="0" dirty="0">
                  <a:latin typeface="Times New Roman" panose="02020603050405020304" pitchFamily="18" charset="0"/>
                  <a:ea typeface="宋体" panose="02010600030101010101" pitchFamily="2" charset="-122"/>
                  <a:sym typeface="Times New Roman" panose="02020603050405020304" pitchFamily="18" charset="0"/>
                </a:rPr>
                <a:t>Rome Declaration on Nutrition</a:t>
              </a:r>
              <a:r>
                <a:rPr dirty="0">
                  <a:latin typeface="Times New Roman" panose="02020603050405020304" pitchFamily="18" charset="0"/>
                  <a:ea typeface="宋体" panose="02010600030101010101" pitchFamily="2" charset="-122"/>
                  <a:sym typeface="Times New Roman" panose="02020603050405020304" pitchFamily="18" charset="0"/>
                </a:rPr>
                <a:t> </a:t>
              </a:r>
              <a:endParaRPr lang="zh-CN" altLang="en-US" sz="2100" b="1" dirty="0">
                <a:latin typeface="Times New Roman" panose="02020603050405020304" pitchFamily="18" charset="0"/>
                <a:ea typeface="宋体" panose="02010600030101010101" pitchFamily="2" charset="-122"/>
                <a:sym typeface="Times New Roman" panose="02020603050405020304" pitchFamily="18" charset="0"/>
              </a:endParaRPr>
            </a:p>
          </p:txBody>
        </p:sp>
      </p:grpSp>
      <p:sp>
        <p:nvSpPr>
          <p:cNvPr id="25" name="左弧形箭头 40"/>
          <p:cNvSpPr/>
          <p:nvPr/>
        </p:nvSpPr>
        <p:spPr>
          <a:xfrm>
            <a:off x="1456690" y="3404870"/>
            <a:ext cx="371475" cy="29146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6" name="文本框 25"/>
          <p:cNvSpPr txBox="1"/>
          <p:nvPr/>
        </p:nvSpPr>
        <p:spPr>
          <a:xfrm>
            <a:off x="577768" y="3273313"/>
            <a:ext cx="820481" cy="2192066"/>
          </a:xfrm>
          <a:prstGeom prst="rect">
            <a:avLst/>
          </a:prstGeom>
          <a:noFill/>
        </p:spPr>
        <p:txBody>
          <a:bodyPr vert="vert" wrap="square" rtlCol="0">
            <a:spAutoFit/>
          </a:bodyPr>
          <a:lstStyle/>
          <a:p>
            <a:pPr algn="ctr">
              <a:lnSpc>
                <a:spcPct val="120000"/>
              </a:lnSpc>
            </a:pPr>
            <a:r>
              <a:rPr lang="en-US" altLang="zh-CN" b="1" dirty="0">
                <a:solidFill>
                  <a:srgbClr val="C00000"/>
                </a:solidFill>
                <a:latin typeface="Times New Roman" panose="02020603050405020304" pitchFamily="18" charset="0"/>
                <a:sym typeface="Times New Roman" panose="02020603050405020304" pitchFamily="18" charset="0"/>
              </a:rPr>
              <a:t>From Commitments to Action</a:t>
            </a:r>
            <a:r>
              <a:rPr lang="en-US" altLang="zh-CN" dirty="0">
                <a:latin typeface="Times New Roman" panose="02020603050405020304" pitchFamily="18" charset="0"/>
                <a:sym typeface="Times New Roman" panose="02020603050405020304" pitchFamily="18" charset="0"/>
              </a:rPr>
              <a:t> </a:t>
            </a: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4" name="矩形 13"/>
          <p:cNvSpPr/>
          <p:nvPr/>
        </p:nvSpPr>
        <p:spPr>
          <a:xfrm>
            <a:off x="1603716" y="378949"/>
            <a:ext cx="9144000" cy="573374"/>
          </a:xfrm>
          <a:prstGeom prst="rect">
            <a:avLst/>
          </a:prstGeom>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prstClr val="white"/>
                </a:solidFill>
                <a:latin typeface="Times New Roman" panose="02020603050405020304" pitchFamily="18" charset="0"/>
                <a:sym typeface="Times New Roman" panose="02020603050405020304" pitchFamily="18" charset="0"/>
              </a:rPr>
              <a:t>The Second International Conference on Nutrition (November 2014)</a:t>
            </a:r>
            <a:r>
              <a:rPr lang="en-US" altLang="zh-CN" sz="2000" dirty="0">
                <a:latin typeface="Times New Roman" panose="02020603050405020304" pitchFamily="18" charset="0"/>
                <a:sym typeface="Times New Roman" panose="02020603050405020304" pitchFamily="18" charset="0"/>
              </a:rPr>
              <a:t> </a:t>
            </a:r>
          </a:p>
        </p:txBody>
      </p:sp>
      <p:pic>
        <p:nvPicPr>
          <p:cNvPr id="17" name="图片 16"/>
          <p:cNvPicPr>
            <a:picLocks noChangeAspect="1"/>
          </p:cNvPicPr>
          <p:nvPr/>
        </p:nvPicPr>
        <p:blipFill>
          <a:blip r:embed="rId2"/>
          <a:stretch>
            <a:fillRect/>
          </a:stretch>
        </p:blipFill>
        <p:spPr>
          <a:xfrm>
            <a:off x="10082595" y="378950"/>
            <a:ext cx="578035" cy="573374"/>
          </a:xfrm>
          <a:prstGeom prst="rect">
            <a:avLst/>
          </a:prstGeom>
        </p:spPr>
      </p:pic>
      <p:pic>
        <p:nvPicPr>
          <p:cNvPr id="18" name="图片 17"/>
          <p:cNvPicPr>
            <a:picLocks noChangeAspect="1"/>
          </p:cNvPicPr>
          <p:nvPr/>
        </p:nvPicPr>
        <p:blipFill>
          <a:blip r:embed="rId3"/>
          <a:stretch>
            <a:fillRect/>
          </a:stretch>
        </p:blipFill>
        <p:spPr>
          <a:xfrm>
            <a:off x="1694204" y="378949"/>
            <a:ext cx="564552" cy="573374"/>
          </a:xfrm>
          <a:prstGeom prst="rect">
            <a:avLst/>
          </a:prstGeom>
        </p:spPr>
      </p:pic>
      <p:grpSp>
        <p:nvGrpSpPr>
          <p:cNvPr id="19" name="组合 18"/>
          <p:cNvGrpSpPr/>
          <p:nvPr/>
        </p:nvGrpSpPr>
        <p:grpSpPr>
          <a:xfrm>
            <a:off x="1935399" y="1508932"/>
            <a:ext cx="8914865" cy="4473526"/>
            <a:chOff x="769256" y="1045028"/>
            <a:chExt cx="11030857" cy="4399220"/>
          </a:xfrm>
        </p:grpSpPr>
        <p:sp>
          <p:nvSpPr>
            <p:cNvPr id="20" name="圆角矩形 34"/>
            <p:cNvSpPr/>
            <p:nvPr/>
          </p:nvSpPr>
          <p:spPr>
            <a:xfrm>
              <a:off x="769256" y="1045028"/>
              <a:ext cx="11030857" cy="1219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3300" b="1" baseline="0" dirty="0">
                  <a:latin typeface="Times New Roman" panose="02020603050405020304" pitchFamily="18" charset="0"/>
                  <a:ea typeface="宋体" panose="02010600030101010101" pitchFamily="2" charset="-122"/>
                  <a:sym typeface="Times New Roman" panose="02020603050405020304" pitchFamily="18" charset="0"/>
                </a:rPr>
                <a:t>2 Outcome Documents</a:t>
              </a:r>
              <a:r>
                <a:rPr dirty="0">
                  <a:latin typeface="Times New Roman" panose="02020603050405020304" pitchFamily="18" charset="0"/>
                  <a:ea typeface="宋体" panose="02010600030101010101" pitchFamily="2" charset="-122"/>
                  <a:sym typeface="Times New Roman" panose="02020603050405020304" pitchFamily="18" charset="0"/>
                </a:rPr>
                <a:t> </a:t>
              </a:r>
            </a:p>
          </p:txBody>
        </p:sp>
        <p:sp>
          <p:nvSpPr>
            <p:cNvPr id="22" name="圆角矩形 36"/>
            <p:cNvSpPr/>
            <p:nvPr/>
          </p:nvSpPr>
          <p:spPr>
            <a:xfrm>
              <a:off x="3918855" y="3936456"/>
              <a:ext cx="7881258" cy="150779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96215" lvl="1" indent="-196215">
                <a:buAutoNum type="arabicPeriod"/>
              </a:pPr>
              <a:r>
                <a:rPr sz="1300" b="1" baseline="0" dirty="0">
                  <a:latin typeface="Times New Roman" panose="02020603050405020304" pitchFamily="18" charset="0"/>
                  <a:ea typeface="宋体" panose="02010600030101010101" pitchFamily="2" charset="-122"/>
                  <a:sym typeface="Times New Roman" panose="02020603050405020304" pitchFamily="18" charset="0"/>
                </a:rPr>
                <a:t>Purpose: Guide the implementation of the commitments </a:t>
              </a:r>
              <a:r>
                <a:rPr lang="en-US" altLang="zh-CN" sz="1300" b="1" baseline="0" dirty="0">
                  <a:latin typeface="Times New Roman" panose="02020603050405020304" pitchFamily="18" charset="0"/>
                  <a:ea typeface="宋体" panose="02010600030101010101" pitchFamily="2" charset="-122"/>
                  <a:sym typeface="Times New Roman" panose="02020603050405020304" pitchFamily="18" charset="0"/>
                </a:rPr>
                <a:t>of</a:t>
              </a:r>
              <a:r>
                <a:rPr lang="zh-CN" altLang="en-US" sz="1300" b="1" baseline="0" dirty="0">
                  <a:latin typeface="Times New Roman" panose="02020603050405020304" pitchFamily="18" charset="0"/>
                  <a:ea typeface="宋体" panose="02010600030101010101" pitchFamily="2" charset="-122"/>
                  <a:sym typeface="Times New Roman" panose="02020603050405020304" pitchFamily="18" charset="0"/>
                </a:rPr>
                <a:t> </a:t>
              </a:r>
              <a:r>
                <a:rPr sz="1300" b="1" baseline="0" dirty="0">
                  <a:latin typeface="Times New Roman" panose="02020603050405020304" pitchFamily="18" charset="0"/>
                  <a:ea typeface="宋体" panose="02010600030101010101" pitchFamily="2" charset="-122"/>
                  <a:sym typeface="Times New Roman" panose="02020603050405020304" pitchFamily="18" charset="0"/>
                </a:rPr>
                <a:t>the Declaration.</a:t>
              </a:r>
              <a:r>
                <a:rPr sz="1300" dirty="0">
                  <a:latin typeface="Times New Roman" panose="02020603050405020304" pitchFamily="18" charset="0"/>
                  <a:ea typeface="宋体" panose="02010600030101010101" pitchFamily="2" charset="-122"/>
                  <a:sym typeface="Times New Roman" panose="02020603050405020304" pitchFamily="18" charset="0"/>
                </a:rPr>
                <a:t> </a:t>
              </a:r>
              <a:endParaRPr lang="en-US" altLang="zh-CN" sz="1300" b="1" dirty="0">
                <a:latin typeface="Times New Roman" panose="02020603050405020304" pitchFamily="18" charset="0"/>
                <a:ea typeface="宋体" panose="02010600030101010101" pitchFamily="2" charset="-122"/>
                <a:sym typeface="Times New Roman" panose="02020603050405020304" pitchFamily="18" charset="0"/>
              </a:endParaRPr>
            </a:p>
            <a:p>
              <a:pPr marL="196215" lvl="1" indent="-196215">
                <a:buAutoNum type="arabicPeriod"/>
              </a:pPr>
              <a:r>
                <a:rPr sz="1300" b="1" baseline="0" dirty="0">
                  <a:latin typeface="Times New Roman" panose="02020603050405020304" pitchFamily="18" charset="0"/>
                  <a:ea typeface="宋体" panose="02010600030101010101" pitchFamily="2" charset="-122"/>
                  <a:sym typeface="Times New Roman" panose="02020603050405020304" pitchFamily="18" charset="0"/>
                </a:rPr>
                <a:t>Provide a set of voluntary policy options and strategies for governments. </a:t>
              </a:r>
              <a:endParaRPr lang="en-US" altLang="zh-CN" sz="1300" b="1" dirty="0">
                <a:latin typeface="Times New Roman" panose="02020603050405020304" pitchFamily="18" charset="0"/>
                <a:ea typeface="宋体" panose="02010600030101010101" pitchFamily="2" charset="-122"/>
                <a:sym typeface="Times New Roman" panose="02020603050405020304" pitchFamily="18" charset="0"/>
              </a:endParaRPr>
            </a:p>
            <a:p>
              <a:pPr marL="196215" lvl="1" indent="-196215">
                <a:buAutoNum type="arabicPeriod"/>
              </a:pPr>
              <a:r>
                <a:rPr sz="1300" b="1" dirty="0">
                  <a:latin typeface="Times New Roman" panose="02020603050405020304" pitchFamily="18" charset="0"/>
                  <a:ea typeface="宋体" panose="02010600030101010101" pitchFamily="2" charset="-122"/>
                  <a:sym typeface="Times New Roman" panose="02020603050405020304" pitchFamily="18" charset="0"/>
                </a:rPr>
                <a:t> The proposals are primarily made towards </a:t>
              </a:r>
              <a:r>
                <a:rPr lang="en-US" altLang="zh-CN" sz="1300" b="1" dirty="0">
                  <a:latin typeface="Times New Roman" panose="02020603050405020304" pitchFamily="18" charset="0"/>
                  <a:ea typeface="宋体" panose="02010600030101010101" pitchFamily="2" charset="-122"/>
                  <a:sym typeface="Times New Roman" panose="02020603050405020304" pitchFamily="18" charset="0"/>
                </a:rPr>
                <a:t>Heads</a:t>
              </a:r>
              <a:r>
                <a:rPr lang="zh-CN" altLang="en-US" sz="1300" b="1" dirty="0">
                  <a:latin typeface="Times New Roman" panose="02020603050405020304" pitchFamily="18" charset="0"/>
                  <a:ea typeface="宋体" panose="02010600030101010101" pitchFamily="2" charset="-122"/>
                  <a:sym typeface="Times New Roman" panose="02020603050405020304" pitchFamily="18" charset="0"/>
                </a:rPr>
                <a:t> </a:t>
              </a:r>
              <a:r>
                <a:rPr lang="en-US" altLang="zh-CN" sz="1300" b="1" dirty="0">
                  <a:latin typeface="Times New Roman" panose="02020603050405020304" pitchFamily="18" charset="0"/>
                  <a:ea typeface="宋体" panose="02010600030101010101" pitchFamily="2" charset="-122"/>
                  <a:sym typeface="Times New Roman" panose="02020603050405020304" pitchFamily="18" charset="0"/>
                </a:rPr>
                <a:t>of</a:t>
              </a:r>
              <a:r>
                <a:rPr sz="1300" b="1" dirty="0">
                  <a:latin typeface="Times New Roman" panose="02020603050405020304" pitchFamily="18" charset="0"/>
                  <a:ea typeface="宋体" panose="02010600030101010101" pitchFamily="2" charset="-122"/>
                  <a:sym typeface="Times New Roman" panose="02020603050405020304" pitchFamily="18" charset="0"/>
                </a:rPr>
                <a:t> </a:t>
              </a:r>
              <a:r>
                <a:rPr lang="en-US" altLang="zh-CN" sz="1300" b="1" dirty="0">
                  <a:latin typeface="Times New Roman" panose="02020603050405020304" pitchFamily="18" charset="0"/>
                  <a:ea typeface="宋体" panose="02010600030101010101" pitchFamily="2" charset="-122"/>
                  <a:sym typeface="Times New Roman" panose="02020603050405020304" pitchFamily="18" charset="0"/>
                </a:rPr>
                <a:t>State</a:t>
              </a:r>
              <a:r>
                <a:rPr lang="zh-CN" altLang="en-US" sz="1300" b="1" dirty="0">
                  <a:latin typeface="Times New Roman" panose="02020603050405020304" pitchFamily="18" charset="0"/>
                  <a:ea typeface="宋体" panose="02010600030101010101" pitchFamily="2" charset="-122"/>
                  <a:sym typeface="Times New Roman" panose="02020603050405020304" pitchFamily="18" charset="0"/>
                </a:rPr>
                <a:t> </a:t>
              </a:r>
              <a:r>
                <a:rPr lang="en-US" altLang="zh-CN" sz="1300" b="1" dirty="0">
                  <a:latin typeface="Times New Roman" panose="02020603050405020304" pitchFamily="18" charset="0"/>
                  <a:ea typeface="宋体" panose="02010600030101010101" pitchFamily="2" charset="-122"/>
                  <a:sym typeface="Times New Roman" panose="02020603050405020304" pitchFamily="18" charset="0"/>
                </a:rPr>
                <a:t>and</a:t>
              </a:r>
              <a:r>
                <a:rPr lang="zh-CN" altLang="en-US" sz="1300" b="1" dirty="0">
                  <a:latin typeface="Times New Roman" panose="02020603050405020304" pitchFamily="18" charset="0"/>
                  <a:ea typeface="宋体" panose="02010600030101010101" pitchFamily="2" charset="-122"/>
                  <a:sym typeface="Times New Roman" panose="02020603050405020304" pitchFamily="18" charset="0"/>
                </a:rPr>
                <a:t> </a:t>
              </a:r>
              <a:r>
                <a:rPr lang="en-US" altLang="zh-CN" sz="1300" b="1" dirty="0">
                  <a:latin typeface="Times New Roman" panose="02020603050405020304" pitchFamily="18" charset="0"/>
                  <a:ea typeface="宋体" panose="02010600030101010101" pitchFamily="2" charset="-122"/>
                  <a:sym typeface="Times New Roman" panose="02020603050405020304" pitchFamily="18" charset="0"/>
                </a:rPr>
                <a:t>G</a:t>
              </a:r>
              <a:r>
                <a:rPr sz="1300" b="1" dirty="0">
                  <a:latin typeface="Times New Roman" panose="02020603050405020304" pitchFamily="18" charset="0"/>
                  <a:ea typeface="宋体" panose="02010600030101010101" pitchFamily="2" charset="-122"/>
                  <a:sym typeface="Times New Roman" panose="02020603050405020304" pitchFamily="18" charset="0"/>
                </a:rPr>
                <a:t>overnment leaders: The action should be conducted at </a:t>
              </a:r>
              <a:r>
                <a:rPr lang="en-US" altLang="zh-CN" sz="1300" b="1" dirty="0">
                  <a:latin typeface="Times New Roman" panose="02020603050405020304" pitchFamily="18" charset="0"/>
                  <a:ea typeface="宋体" panose="02010600030101010101" pitchFamily="2" charset="-122"/>
                  <a:sym typeface="Times New Roman" panose="02020603050405020304" pitchFamily="18" charset="0"/>
                </a:rPr>
                <a:t>country</a:t>
              </a:r>
              <a:r>
                <a:rPr lang="zh-CN" altLang="en-US" sz="1300" b="1" dirty="0">
                  <a:latin typeface="Times New Roman" panose="02020603050405020304" pitchFamily="18" charset="0"/>
                  <a:ea typeface="宋体" panose="02010600030101010101" pitchFamily="2" charset="-122"/>
                  <a:sym typeface="Times New Roman" panose="02020603050405020304" pitchFamily="18" charset="0"/>
                </a:rPr>
                <a:t> </a:t>
              </a:r>
              <a:r>
                <a:rPr sz="1300" b="1" dirty="0">
                  <a:latin typeface="Times New Roman" panose="02020603050405020304" pitchFamily="18" charset="0"/>
                  <a:ea typeface="宋体" panose="02010600030101010101" pitchFamily="2" charset="-122"/>
                  <a:sym typeface="Times New Roman" panose="02020603050405020304" pitchFamily="18" charset="0"/>
                </a:rPr>
                <a:t>level, and governments should take the primary responsibility. </a:t>
              </a:r>
              <a:endParaRPr lang="en-US" altLang="zh-CN" sz="1300" b="1" dirty="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4" name="圆角矩形 38"/>
            <p:cNvSpPr/>
            <p:nvPr/>
          </p:nvSpPr>
          <p:spPr>
            <a:xfrm>
              <a:off x="769256" y="3936456"/>
              <a:ext cx="3004456" cy="14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100" b="1" i="1" baseline="0" dirty="0">
                  <a:latin typeface="Times New Roman" panose="02020603050405020304" pitchFamily="18" charset="0"/>
                  <a:ea typeface="宋体" panose="02010600030101010101" pitchFamily="2" charset="-122"/>
                  <a:sym typeface="Times New Roman" panose="02020603050405020304" pitchFamily="18" charset="0"/>
                </a:rPr>
                <a:t>Framework</a:t>
              </a:r>
              <a:r>
                <a:rPr lang="zh-CN" altLang="en-US" sz="2100" b="1" i="1" baseline="0" dirty="0">
                  <a:latin typeface="Times New Roman" panose="02020603050405020304" pitchFamily="18" charset="0"/>
                  <a:ea typeface="宋体" panose="02010600030101010101" pitchFamily="2" charset="-122"/>
                  <a:sym typeface="Times New Roman" panose="02020603050405020304" pitchFamily="18" charset="0"/>
                </a:rPr>
                <a:t> </a:t>
              </a:r>
              <a:r>
                <a:rPr lang="en-US" altLang="zh-CN" sz="2100" b="1" i="1" baseline="0" dirty="0">
                  <a:latin typeface="Times New Roman" panose="02020603050405020304" pitchFamily="18" charset="0"/>
                  <a:ea typeface="宋体" panose="02010600030101010101" pitchFamily="2" charset="-122"/>
                  <a:sym typeface="Times New Roman" panose="02020603050405020304" pitchFamily="18" charset="0"/>
                </a:rPr>
                <a:t>for</a:t>
              </a:r>
              <a:r>
                <a:rPr lang="zh-CN" altLang="en-US" sz="2100" b="1" i="1" baseline="0" dirty="0">
                  <a:latin typeface="Times New Roman" panose="02020603050405020304" pitchFamily="18" charset="0"/>
                  <a:ea typeface="宋体" panose="02010600030101010101" pitchFamily="2" charset="-122"/>
                  <a:sym typeface="Times New Roman" panose="02020603050405020304" pitchFamily="18" charset="0"/>
                </a:rPr>
                <a:t> </a:t>
              </a:r>
              <a:r>
                <a:rPr lang="en" altLang="zh-CN" b="1" i="1" dirty="0">
                  <a:latin typeface="Times New Roman" panose="02020603050405020304" pitchFamily="18" charset="0"/>
                  <a:sym typeface="Times New Roman" panose="02020603050405020304" pitchFamily="18" charset="0"/>
                </a:rPr>
                <a:t>Action</a:t>
              </a:r>
              <a:r>
                <a:rPr dirty="0">
                  <a:latin typeface="Times New Roman" panose="02020603050405020304" pitchFamily="18" charset="0"/>
                  <a:ea typeface="宋体" panose="02010600030101010101" pitchFamily="2" charset="-122"/>
                  <a:sym typeface="Times New Roman" panose="02020603050405020304" pitchFamily="18" charset="0"/>
                </a:rPr>
                <a:t> </a:t>
              </a:r>
              <a:endParaRPr lang="zh-CN" altLang="en-US" sz="2100" b="1" dirty="0">
                <a:latin typeface="Times New Roman" panose="02020603050405020304" pitchFamily="18" charset="0"/>
                <a:ea typeface="宋体" panose="02010600030101010101" pitchFamily="2" charset="-122"/>
                <a:sym typeface="Times New Roman" panose="02020603050405020304" pitchFamily="18" charset="0"/>
              </a:endParaRPr>
            </a:p>
          </p:txBody>
        </p:sp>
      </p:grpSp>
      <p:sp>
        <p:nvSpPr>
          <p:cNvPr id="25" name="左弧形箭头 40"/>
          <p:cNvSpPr/>
          <p:nvPr/>
        </p:nvSpPr>
        <p:spPr>
          <a:xfrm>
            <a:off x="1564005" y="2359660"/>
            <a:ext cx="371475" cy="29565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6" name="文本框 25"/>
          <p:cNvSpPr txBox="1"/>
          <p:nvPr/>
        </p:nvSpPr>
        <p:spPr>
          <a:xfrm>
            <a:off x="577768" y="3273313"/>
            <a:ext cx="820481" cy="2340088"/>
          </a:xfrm>
          <a:prstGeom prst="rect">
            <a:avLst/>
          </a:prstGeom>
          <a:noFill/>
        </p:spPr>
        <p:txBody>
          <a:bodyPr vert="vert" wrap="square" rtlCol="0">
            <a:spAutoFit/>
          </a:bodyPr>
          <a:lstStyle/>
          <a:p>
            <a:pPr algn="ctr">
              <a:lnSpc>
                <a:spcPct val="120000"/>
              </a:lnSpc>
            </a:pPr>
            <a:r>
              <a:rPr lang="en-US" altLang="zh-CN" b="1" dirty="0">
                <a:solidFill>
                  <a:srgbClr val="C00000"/>
                </a:solidFill>
                <a:latin typeface="Times New Roman" panose="02020603050405020304" pitchFamily="18" charset="0"/>
                <a:sym typeface="Times New Roman" panose="02020603050405020304" pitchFamily="18" charset="0"/>
              </a:rPr>
              <a:t>From</a:t>
            </a:r>
            <a:r>
              <a:rPr b="1" baseline="0" dirty="0">
                <a:solidFill>
                  <a:srgbClr val="C00000"/>
                </a:solidFill>
                <a:latin typeface="Times New Roman" panose="02020603050405020304" pitchFamily="18" charset="0"/>
                <a:sym typeface="Times New Roman" panose="02020603050405020304" pitchFamily="18" charset="0"/>
              </a:rPr>
              <a:t> Commitment</a:t>
            </a:r>
            <a:r>
              <a:rPr lang="en-US" altLang="zh-CN" b="1" baseline="0" dirty="0">
                <a:solidFill>
                  <a:srgbClr val="C00000"/>
                </a:solidFill>
                <a:latin typeface="Times New Roman" panose="02020603050405020304" pitchFamily="18" charset="0"/>
                <a:sym typeface="Times New Roman" panose="02020603050405020304" pitchFamily="18" charset="0"/>
              </a:rPr>
              <a:t>s</a:t>
            </a:r>
            <a:r>
              <a:rPr lang="zh-CN" altLang="en-US" b="1" baseline="0" dirty="0">
                <a:solidFill>
                  <a:srgbClr val="C00000"/>
                </a:solidFill>
                <a:latin typeface="Times New Roman" panose="02020603050405020304" pitchFamily="18" charset="0"/>
                <a:sym typeface="Times New Roman" panose="02020603050405020304" pitchFamily="18" charset="0"/>
              </a:rPr>
              <a:t> </a:t>
            </a:r>
            <a:r>
              <a:rPr b="1" baseline="0" dirty="0">
                <a:solidFill>
                  <a:srgbClr val="C00000"/>
                </a:solidFill>
                <a:latin typeface="Times New Roman" panose="02020603050405020304" pitchFamily="18" charset="0"/>
                <a:sym typeface="Times New Roman" panose="02020603050405020304" pitchFamily="18" charset="0"/>
              </a:rPr>
              <a:t>to Action</a:t>
            </a:r>
            <a:r>
              <a:rPr dirty="0">
                <a:latin typeface="Times New Roman" panose="02020603050405020304" pitchFamily="18" charset="0"/>
                <a:sym typeface="Times New Roman" panose="02020603050405020304" pitchFamily="18" charset="0"/>
              </a:rPr>
              <a:t> </a:t>
            </a: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655212" y="267286"/>
            <a:ext cx="6536787" cy="22483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434679" y="81651"/>
            <a:ext cx="5515955" cy="901337"/>
            <a:chOff x="541050" y="25903"/>
            <a:chExt cx="3598142" cy="899778"/>
          </a:xfrm>
        </p:grpSpPr>
        <p:sp>
          <p:nvSpPr>
            <p:cNvPr id="6227" name="文本框 3"/>
            <p:cNvSpPr txBox="1">
              <a:spLocks noChangeArrowheads="1"/>
            </p:cNvSpPr>
            <p:nvPr/>
          </p:nvSpPr>
          <p:spPr bwMode="auto">
            <a:xfrm>
              <a:off x="926629" y="96121"/>
              <a:ext cx="3212563"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400" baseline="0" dirty="0">
                  <a:solidFill>
                    <a:srgbClr val="044875"/>
                  </a:solidFill>
                  <a:latin typeface="Times New Roman" panose="02020603050405020304" pitchFamily="18" charset="0"/>
                  <a:sym typeface="Times New Roman" panose="02020603050405020304" pitchFamily="18" charset="0"/>
                </a:rPr>
                <a:t>Balanced </a:t>
              </a:r>
              <a:r>
                <a:rPr lang="en-US" altLang="zh-CN" sz="2400" baseline="0" dirty="0">
                  <a:solidFill>
                    <a:srgbClr val="044875"/>
                  </a:solidFill>
                  <a:latin typeface="Times New Roman" panose="02020603050405020304" pitchFamily="18" charset="0"/>
                  <a:sym typeface="Times New Roman" panose="02020603050405020304" pitchFamily="18" charset="0"/>
                </a:rPr>
                <a:t>N</a:t>
              </a:r>
              <a:r>
                <a:rPr sz="2400" baseline="0" dirty="0">
                  <a:solidFill>
                    <a:srgbClr val="044875"/>
                  </a:solidFill>
                  <a:latin typeface="Times New Roman" panose="02020603050405020304" pitchFamily="18" charset="0"/>
                  <a:sym typeface="Times New Roman" panose="02020603050405020304" pitchFamily="18" charset="0"/>
                </a:rPr>
                <a:t>utrition is the </a:t>
              </a:r>
              <a:r>
                <a:rPr lang="en-US" altLang="zh-CN" sz="2400" baseline="0" dirty="0">
                  <a:solidFill>
                    <a:srgbClr val="044875"/>
                  </a:solidFill>
                  <a:latin typeface="Times New Roman" panose="02020603050405020304" pitchFamily="18" charset="0"/>
                  <a:sym typeface="Times New Roman" panose="02020603050405020304" pitchFamily="18" charset="0"/>
                </a:rPr>
                <a:t>F</a:t>
              </a:r>
              <a:r>
                <a:rPr sz="2400" baseline="0" dirty="0">
                  <a:solidFill>
                    <a:srgbClr val="044875"/>
                  </a:solidFill>
                  <a:latin typeface="Times New Roman" panose="02020603050405020304" pitchFamily="18" charset="0"/>
                  <a:sym typeface="Times New Roman" panose="02020603050405020304" pitchFamily="18" charset="0"/>
                </a:rPr>
                <a:t>oundation </a:t>
              </a:r>
              <a:r>
                <a:rPr lang="en-US" altLang="zh-CN" sz="2400" dirty="0">
                  <a:solidFill>
                    <a:srgbClr val="044875"/>
                  </a:solidFill>
                  <a:latin typeface="Times New Roman" panose="02020603050405020304" pitchFamily="18" charset="0"/>
                  <a:sym typeface="Times New Roman" panose="02020603050405020304" pitchFamily="18" charset="0"/>
                </a:rPr>
                <a:t>F</a:t>
              </a:r>
              <a:r>
                <a:rPr sz="2400" baseline="0" dirty="0">
                  <a:solidFill>
                    <a:srgbClr val="044875"/>
                  </a:solidFill>
                  <a:latin typeface="Times New Roman" panose="02020603050405020304" pitchFamily="18" charset="0"/>
                  <a:sym typeface="Times New Roman" panose="02020603050405020304" pitchFamily="18" charset="0"/>
                </a:rPr>
                <a:t>ortification is the </a:t>
              </a:r>
              <a:r>
                <a:rPr lang="en-US" altLang="zh-CN" sz="2400" baseline="0" dirty="0">
                  <a:solidFill>
                    <a:srgbClr val="044875"/>
                  </a:solidFill>
                  <a:latin typeface="Times New Roman" panose="02020603050405020304" pitchFamily="18" charset="0"/>
                  <a:sym typeface="Times New Roman" panose="02020603050405020304" pitchFamily="18" charset="0"/>
                </a:rPr>
                <a:t>M</a:t>
              </a:r>
              <a:r>
                <a:rPr sz="2400" baseline="0" dirty="0">
                  <a:solidFill>
                    <a:srgbClr val="044875"/>
                  </a:solidFill>
                  <a:latin typeface="Times New Roman" panose="02020603050405020304" pitchFamily="18" charset="0"/>
                  <a:sym typeface="Times New Roman" panose="02020603050405020304" pitchFamily="18" charset="0"/>
                </a:rPr>
                <a:t>ethod </a:t>
              </a:r>
            </a:p>
          </p:txBody>
        </p:sp>
        <p:sp>
          <p:nvSpPr>
            <p:cNvPr id="6" name="文本框 5"/>
            <p:cNvSpPr txBox="1"/>
            <p:nvPr/>
          </p:nvSpPr>
          <p:spPr>
            <a:xfrm>
              <a:off x="541050" y="25903"/>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3.3</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11" name="图片 10"/>
          <p:cNvPicPr>
            <a:picLocks noChangeAspect="1"/>
          </p:cNvPicPr>
          <p:nvPr/>
        </p:nvPicPr>
        <p:blipFill>
          <a:blip r:embed="rId2"/>
          <a:stretch>
            <a:fillRect/>
          </a:stretch>
        </p:blipFill>
        <p:spPr>
          <a:xfrm>
            <a:off x="5470307" y="1217243"/>
            <a:ext cx="2028825" cy="2978944"/>
          </a:xfrm>
          <a:prstGeom prst="rect">
            <a:avLst/>
          </a:prstGeom>
        </p:spPr>
      </p:pic>
      <p:sp>
        <p:nvSpPr>
          <p:cNvPr id="17" name="矩形 16"/>
          <p:cNvSpPr/>
          <p:nvPr/>
        </p:nvSpPr>
        <p:spPr>
          <a:xfrm>
            <a:off x="7662064" y="1952199"/>
            <a:ext cx="4519761" cy="1530398"/>
          </a:xfrm>
          <a:prstGeom prst="rect">
            <a:avLst/>
          </a:prstGeom>
          <a:solidFill>
            <a:srgbClr val="346182"/>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fontAlgn="auto">
              <a:spcBef>
                <a:spcPts val="0"/>
              </a:spcBef>
              <a:spcAft>
                <a:spcPts val="0"/>
              </a:spcAft>
              <a:defRPr/>
            </a:pPr>
            <a:endParaRPr lang="zh-CN" altLang="en-US" sz="1350" kern="0">
              <a:solidFill>
                <a:prstClr val="white"/>
              </a:solidFill>
              <a:latin typeface="Times New Roman" panose="02020603050405020304" pitchFamily="18" charset="0"/>
              <a:sym typeface="Times New Roman" panose="02020603050405020304" pitchFamily="18" charset="0"/>
            </a:endParaRPr>
          </a:p>
        </p:txBody>
      </p:sp>
      <p:sp>
        <p:nvSpPr>
          <p:cNvPr id="18" name="矩形 17"/>
          <p:cNvSpPr>
            <a:spLocks noChangeArrowheads="1"/>
          </p:cNvSpPr>
          <p:nvPr/>
        </p:nvSpPr>
        <p:spPr bwMode="auto">
          <a:xfrm>
            <a:off x="7690695" y="2078777"/>
            <a:ext cx="453821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r>
              <a:rPr sz="2000" b="1" baseline="0" dirty="0">
                <a:solidFill>
                  <a:schemeClr val="bg1"/>
                </a:solidFill>
                <a:latin typeface="Times New Roman" panose="02020603050405020304" pitchFamily="18" charset="0"/>
                <a:sym typeface="Times New Roman" panose="02020603050405020304" pitchFamily="18" charset="0"/>
              </a:rPr>
              <a:t>Timely update, scientific dietary guidance </a:t>
            </a:r>
            <a:endParaRPr lang="en-US" altLang="zh-CN" sz="2000" b="1" kern="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ctr"/>
            <a:r>
              <a:rPr lang="en" sz="2000" b="1" i="1" dirty="0">
                <a:solidFill>
                  <a:schemeClr val="bg1"/>
                </a:solidFill>
                <a:latin typeface="Times New Roman" panose="02020603050405020304" pitchFamily="18" charset="0"/>
                <a:sym typeface="Times New Roman" panose="02020603050405020304" pitchFamily="18" charset="0"/>
              </a:rPr>
              <a:t>Food Guide Pagoda for Chinese Citizens</a:t>
            </a:r>
            <a:r>
              <a:rPr lang="zh-CN" altLang="en-US" sz="2000" b="1" i="1" dirty="0">
                <a:solidFill>
                  <a:schemeClr val="bg1"/>
                </a:solidFill>
                <a:latin typeface="Times New Roman" panose="02020603050405020304" pitchFamily="18" charset="0"/>
                <a:sym typeface="Times New Roman" panose="02020603050405020304" pitchFamily="18" charset="0"/>
              </a:rPr>
              <a:t> </a:t>
            </a:r>
            <a:r>
              <a:rPr sz="2000" b="1" baseline="0" dirty="0">
                <a:solidFill>
                  <a:schemeClr val="bg1"/>
                </a:solidFill>
                <a:latin typeface="Times New Roman" panose="02020603050405020304" pitchFamily="18" charset="0"/>
                <a:sym typeface="Times New Roman" panose="02020603050405020304" pitchFamily="18" charset="0"/>
              </a:rPr>
              <a:t>(2016)</a:t>
            </a:r>
            <a:r>
              <a:rPr sz="2000" dirty="0">
                <a:latin typeface="Times New Roman" panose="02020603050405020304" pitchFamily="18" charset="0"/>
                <a:sym typeface="Times New Roman" panose="02020603050405020304" pitchFamily="18" charset="0"/>
              </a:rPr>
              <a:t> </a:t>
            </a:r>
            <a:endParaRPr lang="zh-CN" altLang="zh-CN" sz="2000" b="1" kern="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文本框 4"/>
          <p:cNvSpPr txBox="1"/>
          <p:nvPr/>
        </p:nvSpPr>
        <p:spPr>
          <a:xfrm>
            <a:off x="485475" y="1098786"/>
            <a:ext cx="4753504" cy="3139321"/>
          </a:xfrm>
          <a:prstGeom prst="rect">
            <a:avLst/>
          </a:prstGeom>
          <a:noFill/>
        </p:spPr>
        <p:txBody>
          <a:bodyPr wrap="square" rtlCol="0">
            <a:spAutoFit/>
          </a:bodyPr>
          <a:lstStyle/>
          <a:p>
            <a:pPr algn="just">
              <a:lnSpc>
                <a:spcPct val="150000"/>
              </a:lnSpc>
            </a:pPr>
            <a:r>
              <a:rPr lang="zh-CN" altLang="en-US" sz="2200" dirty="0">
                <a:solidFill>
                  <a:srgbClr val="333333"/>
                </a:solidFill>
                <a:latin typeface="Times New Roman" panose="02020603050405020304" pitchFamily="18" charset="0"/>
                <a:sym typeface="Times New Roman" panose="02020603050405020304" pitchFamily="18" charset="0"/>
              </a:rPr>
              <a:t>    </a:t>
            </a:r>
            <a:r>
              <a:rPr lang="en-US" altLang="zh-CN" sz="2200" dirty="0">
                <a:solidFill>
                  <a:srgbClr val="333333"/>
                </a:solidFill>
                <a:latin typeface="Times New Roman" panose="02020603050405020304" pitchFamily="18" charset="0"/>
                <a:sym typeface="Times New Roman" panose="02020603050405020304" pitchFamily="18" charset="0"/>
              </a:rPr>
              <a:t>N</a:t>
            </a:r>
            <a:r>
              <a:rPr sz="2200" dirty="0">
                <a:solidFill>
                  <a:srgbClr val="333333"/>
                </a:solidFill>
                <a:latin typeface="Times New Roman" panose="02020603050405020304" pitchFamily="18" charset="0"/>
                <a:sym typeface="Times New Roman" panose="02020603050405020304" pitchFamily="18" charset="0"/>
              </a:rPr>
              <a:t>utrients in different food</a:t>
            </a:r>
            <a:r>
              <a:rPr lang="en-US" altLang="zh-CN" sz="2200" dirty="0">
                <a:solidFill>
                  <a:srgbClr val="333333"/>
                </a:solidFill>
                <a:latin typeface="Times New Roman" panose="02020603050405020304" pitchFamily="18" charset="0"/>
                <a:sym typeface="Times New Roman" panose="02020603050405020304" pitchFamily="18" charset="0"/>
              </a:rPr>
              <a:t>s</a:t>
            </a:r>
            <a:r>
              <a:rPr sz="2200" dirty="0">
                <a:solidFill>
                  <a:srgbClr val="333333"/>
                </a:solidFill>
                <a:latin typeface="Times New Roman" panose="02020603050405020304" pitchFamily="18" charset="0"/>
                <a:sym typeface="Times New Roman" panose="02020603050405020304" pitchFamily="18" charset="0"/>
              </a:rPr>
              <a:t> are not exactly the same.</a:t>
            </a:r>
            <a:r>
              <a:rPr dirty="0">
                <a:latin typeface="Times New Roman" panose="02020603050405020304" pitchFamily="18" charset="0"/>
                <a:sym typeface="Times New Roman" panose="02020603050405020304" pitchFamily="18" charset="0"/>
              </a:rPr>
              <a:t> </a:t>
            </a:r>
            <a:r>
              <a:rPr sz="2200" baseline="0" dirty="0">
                <a:solidFill>
                  <a:srgbClr val="333333"/>
                </a:solidFill>
                <a:latin typeface="Times New Roman" panose="02020603050405020304" pitchFamily="18" charset="0"/>
                <a:sym typeface="Times New Roman" panose="02020603050405020304" pitchFamily="18" charset="0"/>
              </a:rPr>
              <a:t>Every kind of food provide</a:t>
            </a:r>
            <a:r>
              <a:rPr lang="en-US" altLang="zh-CN" sz="2200" baseline="0" dirty="0">
                <a:solidFill>
                  <a:srgbClr val="333333"/>
                </a:solidFill>
                <a:latin typeface="Times New Roman" panose="02020603050405020304" pitchFamily="18" charset="0"/>
                <a:sym typeface="Times New Roman" panose="02020603050405020304" pitchFamily="18" charset="0"/>
              </a:rPr>
              <a:t>s</a:t>
            </a:r>
            <a:r>
              <a:rPr sz="2200" baseline="0" dirty="0">
                <a:solidFill>
                  <a:srgbClr val="333333"/>
                </a:solidFill>
                <a:latin typeface="Times New Roman" panose="02020603050405020304" pitchFamily="18" charset="0"/>
                <a:sym typeface="Times New Roman" panose="02020603050405020304" pitchFamily="18" charset="0"/>
              </a:rPr>
              <a:t> at least one nutrient substance, </a:t>
            </a:r>
            <a:r>
              <a:rPr sz="2200" b="1" baseline="0" dirty="0">
                <a:solidFill>
                  <a:srgbClr val="333333"/>
                </a:solidFill>
                <a:latin typeface="Times New Roman" panose="02020603050405020304" pitchFamily="18" charset="0"/>
                <a:sym typeface="Times New Roman" panose="02020603050405020304" pitchFamily="18" charset="0"/>
              </a:rPr>
              <a:t>and </a:t>
            </a:r>
            <a:r>
              <a:rPr lang="en-US" altLang="zh-CN" sz="2200" b="1" baseline="0" dirty="0">
                <a:solidFill>
                  <a:srgbClr val="333333"/>
                </a:solidFill>
                <a:latin typeface="Times New Roman" panose="02020603050405020304" pitchFamily="18" charset="0"/>
                <a:sym typeface="Times New Roman" panose="02020603050405020304" pitchFamily="18" charset="0"/>
              </a:rPr>
              <a:t>only</a:t>
            </a:r>
            <a:r>
              <a:rPr sz="2200" b="1" baseline="0" dirty="0">
                <a:solidFill>
                  <a:srgbClr val="333333"/>
                </a:solidFill>
                <a:latin typeface="Times New Roman" panose="02020603050405020304" pitchFamily="18" charset="0"/>
                <a:sym typeface="Times New Roman" panose="02020603050405020304" pitchFamily="18" charset="0"/>
              </a:rPr>
              <a:t> one kind of natural food cannot provide all the nutrients required by human body.</a:t>
            </a:r>
            <a:r>
              <a:rPr sz="2200" baseline="0" dirty="0">
                <a:solidFill>
                  <a:srgbClr val="333333"/>
                </a:solidFill>
                <a:latin typeface="Times New Roman" panose="02020603050405020304" pitchFamily="18" charset="0"/>
                <a:sym typeface="Times New Roman" panose="02020603050405020304" pitchFamily="18" charset="0"/>
              </a:rPr>
              <a:t> </a:t>
            </a:r>
            <a:endParaRPr lang="zh-CN" altLang="en-US" sz="2200" dirty="0">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655212" y="267286"/>
            <a:ext cx="6536787" cy="22483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421980" y="81651"/>
            <a:ext cx="5528654" cy="901337"/>
            <a:chOff x="532766" y="25903"/>
            <a:chExt cx="3606426" cy="899778"/>
          </a:xfrm>
        </p:grpSpPr>
        <p:sp>
          <p:nvSpPr>
            <p:cNvPr id="6227" name="文本框 3"/>
            <p:cNvSpPr txBox="1">
              <a:spLocks noChangeArrowheads="1"/>
            </p:cNvSpPr>
            <p:nvPr/>
          </p:nvSpPr>
          <p:spPr bwMode="auto">
            <a:xfrm>
              <a:off x="926629" y="96121"/>
              <a:ext cx="3212563"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 altLang="zh-CN" sz="2400" dirty="0">
                  <a:solidFill>
                    <a:srgbClr val="044875"/>
                  </a:solidFill>
                  <a:latin typeface="Times New Roman" panose="02020603050405020304" pitchFamily="18" charset="0"/>
                  <a:sym typeface="Times New Roman" panose="02020603050405020304" pitchFamily="18" charset="0"/>
                </a:rPr>
                <a:t>Balanced Nutrition is the Foundation Fortification is the Method </a:t>
              </a:r>
            </a:p>
          </p:txBody>
        </p:sp>
        <p:sp>
          <p:nvSpPr>
            <p:cNvPr id="6" name="文本框 5"/>
            <p:cNvSpPr txBox="1"/>
            <p:nvPr/>
          </p:nvSpPr>
          <p:spPr>
            <a:xfrm>
              <a:off x="532766" y="25903"/>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3.3</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12" name="图片 11"/>
          <p:cNvPicPr>
            <a:picLocks noChangeAspect="1"/>
          </p:cNvPicPr>
          <p:nvPr/>
        </p:nvPicPr>
        <p:blipFill>
          <a:blip r:embed="rId2"/>
          <a:stretch>
            <a:fillRect/>
          </a:stretch>
        </p:blipFill>
        <p:spPr>
          <a:xfrm>
            <a:off x="7690695" y="1098620"/>
            <a:ext cx="1634787" cy="1750781"/>
          </a:xfrm>
          <a:prstGeom prst="rect">
            <a:avLst/>
          </a:prstGeom>
        </p:spPr>
      </p:pic>
      <p:pic>
        <p:nvPicPr>
          <p:cNvPr id="13" name="图片 12"/>
          <p:cNvPicPr>
            <a:picLocks noChangeAspect="1"/>
          </p:cNvPicPr>
          <p:nvPr/>
        </p:nvPicPr>
        <p:blipFill>
          <a:blip r:embed="rId3"/>
          <a:stretch>
            <a:fillRect/>
          </a:stretch>
        </p:blipFill>
        <p:spPr>
          <a:xfrm>
            <a:off x="9478680" y="983050"/>
            <a:ext cx="2418631" cy="1812983"/>
          </a:xfrm>
          <a:prstGeom prst="rect">
            <a:avLst/>
          </a:prstGeom>
        </p:spPr>
      </p:pic>
      <p:pic>
        <p:nvPicPr>
          <p:cNvPr id="14" name="图片 13"/>
          <p:cNvPicPr>
            <a:picLocks noChangeAspect="1"/>
          </p:cNvPicPr>
          <p:nvPr/>
        </p:nvPicPr>
        <p:blipFill>
          <a:blip r:embed="rId4"/>
          <a:stretch>
            <a:fillRect/>
          </a:stretch>
        </p:blipFill>
        <p:spPr>
          <a:xfrm>
            <a:off x="5655546" y="1098622"/>
            <a:ext cx="1792969" cy="1750782"/>
          </a:xfrm>
          <a:prstGeom prst="rect">
            <a:avLst/>
          </a:prstGeom>
        </p:spPr>
      </p:pic>
      <p:sp>
        <p:nvSpPr>
          <p:cNvPr id="5" name="文本框 4"/>
          <p:cNvSpPr txBox="1"/>
          <p:nvPr/>
        </p:nvSpPr>
        <p:spPr>
          <a:xfrm>
            <a:off x="485475" y="1098786"/>
            <a:ext cx="4753504" cy="5109797"/>
          </a:xfrm>
          <a:prstGeom prst="rect">
            <a:avLst/>
          </a:prstGeom>
          <a:noFill/>
        </p:spPr>
        <p:txBody>
          <a:bodyPr wrap="square" rtlCol="0">
            <a:spAutoFit/>
          </a:bodyPr>
          <a:lstStyle/>
          <a:p>
            <a:pPr algn="just">
              <a:lnSpc>
                <a:spcPct val="150000"/>
              </a:lnSpc>
            </a:pPr>
            <a:r>
              <a:rPr lang="zh-CN" altLang="en-US" sz="2200" b="1" baseline="0" dirty="0">
                <a:solidFill>
                  <a:srgbClr val="333333"/>
                </a:solidFill>
                <a:latin typeface="Times New Roman" panose="02020603050405020304" pitchFamily="18" charset="0"/>
                <a:sym typeface="Times New Roman" panose="02020603050405020304" pitchFamily="18" charset="0"/>
              </a:rPr>
              <a:t>    </a:t>
            </a:r>
            <a:r>
              <a:rPr lang="en-US" altLang="zh-CN" sz="2200" b="1" baseline="0" dirty="0">
                <a:solidFill>
                  <a:srgbClr val="333333"/>
                </a:solidFill>
                <a:latin typeface="Times New Roman" panose="02020603050405020304" pitchFamily="18" charset="0"/>
                <a:sym typeface="Times New Roman" panose="02020603050405020304" pitchFamily="18" charset="0"/>
              </a:rPr>
              <a:t>Maintaining</a:t>
            </a:r>
            <a:r>
              <a:rPr lang="zh-CN" altLang="en-US" sz="2200" b="1" baseline="0" dirty="0">
                <a:solidFill>
                  <a:srgbClr val="333333"/>
                </a:solidFill>
                <a:latin typeface="Times New Roman" panose="02020603050405020304" pitchFamily="18" charset="0"/>
                <a:sym typeface="Times New Roman" panose="02020603050405020304" pitchFamily="18" charset="0"/>
              </a:rPr>
              <a:t> </a:t>
            </a:r>
            <a:r>
              <a:rPr lang="en-US" altLang="zh-CN" sz="2200" b="1" dirty="0">
                <a:solidFill>
                  <a:srgbClr val="333333"/>
                </a:solidFill>
                <a:latin typeface="Times New Roman" panose="02020603050405020304" pitchFamily="18" charset="0"/>
                <a:sym typeface="Times New Roman" panose="02020603050405020304" pitchFamily="18" charset="0"/>
              </a:rPr>
              <a:t>f</a:t>
            </a:r>
            <a:r>
              <a:rPr lang="en-US" altLang="zh-CN" sz="2200" b="1" baseline="0" dirty="0">
                <a:solidFill>
                  <a:srgbClr val="333333"/>
                </a:solidFill>
                <a:latin typeface="Times New Roman" panose="02020603050405020304" pitchFamily="18" charset="0"/>
                <a:sym typeface="Times New Roman" panose="02020603050405020304" pitchFamily="18" charset="0"/>
              </a:rPr>
              <a:t>ood</a:t>
            </a:r>
            <a:r>
              <a:rPr lang="zh-CN" altLang="en-US" sz="2200" b="1" baseline="0" dirty="0">
                <a:solidFill>
                  <a:srgbClr val="333333"/>
                </a:solidFill>
                <a:latin typeface="Times New Roman" panose="02020603050405020304" pitchFamily="18" charset="0"/>
                <a:sym typeface="Times New Roman" panose="02020603050405020304" pitchFamily="18" charset="0"/>
              </a:rPr>
              <a:t> </a:t>
            </a:r>
            <a:r>
              <a:rPr lang="en-US" altLang="zh-CN" sz="2200" b="1" dirty="0">
                <a:solidFill>
                  <a:srgbClr val="333333"/>
                </a:solidFill>
                <a:latin typeface="Times New Roman" panose="02020603050405020304" pitchFamily="18" charset="0"/>
                <a:sym typeface="Times New Roman" panose="02020603050405020304" pitchFamily="18" charset="0"/>
              </a:rPr>
              <a:t>d</a:t>
            </a:r>
            <a:r>
              <a:rPr sz="2200" b="1" baseline="0" dirty="0">
                <a:solidFill>
                  <a:srgbClr val="333333"/>
                </a:solidFill>
                <a:latin typeface="Times New Roman" panose="02020603050405020304" pitchFamily="18" charset="0"/>
                <a:sym typeface="Times New Roman" panose="02020603050405020304" pitchFamily="18" charset="0"/>
              </a:rPr>
              <a:t>iversity</a:t>
            </a:r>
            <a:r>
              <a:rPr lang="zh-CN" altLang="en-US" sz="2200" b="1" baseline="0" dirty="0">
                <a:solidFill>
                  <a:srgbClr val="333333"/>
                </a:solidFill>
                <a:latin typeface="Times New Roman" panose="02020603050405020304" pitchFamily="18" charset="0"/>
                <a:sym typeface="Times New Roman" panose="02020603050405020304" pitchFamily="18" charset="0"/>
              </a:rPr>
              <a:t> </a:t>
            </a:r>
            <a:r>
              <a:rPr lang="en-US" altLang="zh-CN" sz="2200" b="1" baseline="0" dirty="0">
                <a:solidFill>
                  <a:srgbClr val="333333"/>
                </a:solidFill>
                <a:latin typeface="Times New Roman" panose="02020603050405020304" pitchFamily="18" charset="0"/>
                <a:sym typeface="Times New Roman" panose="02020603050405020304" pitchFamily="18" charset="0"/>
              </a:rPr>
              <a:t>and</a:t>
            </a:r>
            <a:r>
              <a:rPr lang="zh-CN" altLang="en-US" sz="2200" b="1" dirty="0">
                <a:solidFill>
                  <a:srgbClr val="333333"/>
                </a:solidFill>
                <a:latin typeface="Times New Roman" panose="02020603050405020304" pitchFamily="18" charset="0"/>
                <a:sym typeface="Times New Roman" panose="02020603050405020304" pitchFamily="18" charset="0"/>
              </a:rPr>
              <a:t> </a:t>
            </a:r>
            <a:r>
              <a:rPr lang="en-US" altLang="zh-CN" sz="2200" b="1" dirty="0">
                <a:solidFill>
                  <a:srgbClr val="333333"/>
                </a:solidFill>
                <a:latin typeface="Times New Roman" panose="02020603050405020304" pitchFamily="18" charset="0"/>
                <a:sym typeface="Times New Roman" panose="02020603050405020304" pitchFamily="18" charset="0"/>
              </a:rPr>
              <a:t>guaranteeing</a:t>
            </a:r>
            <a:r>
              <a:rPr lang="zh-CN" altLang="en-US" sz="2200" b="1" dirty="0">
                <a:solidFill>
                  <a:srgbClr val="333333"/>
                </a:solidFill>
                <a:latin typeface="Times New Roman" panose="02020603050405020304" pitchFamily="18" charset="0"/>
                <a:sym typeface="Times New Roman" panose="02020603050405020304" pitchFamily="18" charset="0"/>
              </a:rPr>
              <a:t> </a:t>
            </a:r>
            <a:r>
              <a:rPr lang="en-US" altLang="zh-CN" sz="2200" b="1" dirty="0">
                <a:solidFill>
                  <a:srgbClr val="333333"/>
                </a:solidFill>
                <a:latin typeface="Times New Roman" panose="02020603050405020304" pitchFamily="18" charset="0"/>
                <a:sym typeface="Times New Roman" panose="02020603050405020304" pitchFamily="18" charset="0"/>
              </a:rPr>
              <a:t>the</a:t>
            </a:r>
            <a:r>
              <a:rPr lang="zh-CN" altLang="en-US" sz="2200" b="1" dirty="0">
                <a:solidFill>
                  <a:srgbClr val="333333"/>
                </a:solidFill>
                <a:latin typeface="Times New Roman" panose="02020603050405020304" pitchFamily="18" charset="0"/>
                <a:sym typeface="Times New Roman" panose="02020603050405020304" pitchFamily="18" charset="0"/>
              </a:rPr>
              <a:t> </a:t>
            </a:r>
            <a:r>
              <a:rPr sz="2200" b="1" baseline="0" dirty="0">
                <a:solidFill>
                  <a:srgbClr val="333333"/>
                </a:solidFill>
                <a:latin typeface="Times New Roman" panose="02020603050405020304" pitchFamily="18" charset="0"/>
                <a:sym typeface="Times New Roman" panose="02020603050405020304" pitchFamily="18" charset="0"/>
              </a:rPr>
              <a:t>intake</a:t>
            </a:r>
            <a:r>
              <a:rPr sz="2200" baseline="0" dirty="0">
                <a:solidFill>
                  <a:srgbClr val="333333"/>
                </a:solidFill>
                <a:latin typeface="Times New Roman" panose="02020603050405020304" pitchFamily="18" charset="0"/>
                <a:sym typeface="Times New Roman" panose="02020603050405020304" pitchFamily="18" charset="0"/>
              </a:rPr>
              <a:t> </a:t>
            </a:r>
            <a:r>
              <a:rPr sz="2200" b="1" baseline="0" dirty="0">
                <a:solidFill>
                  <a:srgbClr val="333333"/>
                </a:solidFill>
                <a:latin typeface="Times New Roman" panose="02020603050405020304" pitchFamily="18" charset="0"/>
                <a:sym typeface="Times New Roman" panose="02020603050405020304" pitchFamily="18" charset="0"/>
              </a:rPr>
              <a:t>of</a:t>
            </a:r>
            <a:r>
              <a:rPr sz="2200" baseline="0" dirty="0">
                <a:solidFill>
                  <a:srgbClr val="333333"/>
                </a:solidFill>
                <a:latin typeface="Times New Roman" panose="02020603050405020304" pitchFamily="18" charset="0"/>
                <a:sym typeface="Times New Roman" panose="02020603050405020304" pitchFamily="18" charset="0"/>
              </a:rPr>
              <a:t> </a:t>
            </a:r>
            <a:r>
              <a:rPr sz="2200" b="1" baseline="0" dirty="0">
                <a:solidFill>
                  <a:srgbClr val="333333"/>
                </a:solidFill>
                <a:latin typeface="Times New Roman" panose="02020603050405020304" pitchFamily="18" charset="0"/>
                <a:sym typeface="Times New Roman" panose="02020603050405020304" pitchFamily="18" charset="0"/>
              </a:rPr>
              <a:t>various</a:t>
            </a:r>
            <a:r>
              <a:rPr sz="2200" baseline="0" dirty="0">
                <a:solidFill>
                  <a:srgbClr val="333333"/>
                </a:solidFill>
                <a:latin typeface="Times New Roman" panose="02020603050405020304" pitchFamily="18" charset="0"/>
                <a:sym typeface="Times New Roman" panose="02020603050405020304" pitchFamily="18" charset="0"/>
              </a:rPr>
              <a:t> </a:t>
            </a:r>
            <a:r>
              <a:rPr sz="2200" b="1" baseline="0" dirty="0">
                <a:solidFill>
                  <a:srgbClr val="333333"/>
                </a:solidFill>
                <a:latin typeface="Times New Roman" panose="02020603050405020304" pitchFamily="18" charset="0"/>
                <a:sym typeface="Times New Roman" panose="02020603050405020304" pitchFamily="18" charset="0"/>
              </a:rPr>
              <a:t>foods</a:t>
            </a:r>
            <a:r>
              <a:rPr sz="2200" baseline="0" dirty="0">
                <a:solidFill>
                  <a:srgbClr val="333333"/>
                </a:solidFill>
                <a:latin typeface="Times New Roman" panose="02020603050405020304" pitchFamily="18" charset="0"/>
                <a:sym typeface="Times New Roman" panose="02020603050405020304" pitchFamily="18" charset="0"/>
              </a:rPr>
              <a:t> including cereals, foods of animal origin, vegetables</a:t>
            </a:r>
            <a:r>
              <a:rPr lang="zh-CN" altLang="en-US" sz="2200" baseline="0" dirty="0">
                <a:solidFill>
                  <a:srgbClr val="333333"/>
                </a:solidFill>
                <a:latin typeface="Times New Roman" panose="02020603050405020304" pitchFamily="18" charset="0"/>
                <a:sym typeface="Times New Roman" panose="02020603050405020304" pitchFamily="18" charset="0"/>
              </a:rPr>
              <a:t> </a:t>
            </a:r>
            <a:r>
              <a:rPr lang="en-US" altLang="zh-CN" sz="2200" baseline="0" dirty="0">
                <a:solidFill>
                  <a:srgbClr val="333333"/>
                </a:solidFill>
                <a:latin typeface="Times New Roman" panose="02020603050405020304" pitchFamily="18" charset="0"/>
                <a:sym typeface="Times New Roman" panose="02020603050405020304" pitchFamily="18" charset="0"/>
              </a:rPr>
              <a:t>and</a:t>
            </a:r>
            <a:r>
              <a:rPr sz="2200" baseline="0" dirty="0">
                <a:solidFill>
                  <a:srgbClr val="333333"/>
                </a:solidFill>
                <a:latin typeface="Times New Roman" panose="02020603050405020304" pitchFamily="18" charset="0"/>
                <a:sym typeface="Times New Roman" panose="02020603050405020304" pitchFamily="18" charset="0"/>
              </a:rPr>
              <a:t> fruits, bean products, milk products, oi</a:t>
            </a:r>
            <a:r>
              <a:rPr lang="en-US" altLang="zh-CN" sz="2200" baseline="0" dirty="0">
                <a:solidFill>
                  <a:srgbClr val="333333"/>
                </a:solidFill>
                <a:latin typeface="Times New Roman" panose="02020603050405020304" pitchFamily="18" charset="0"/>
                <a:sym typeface="Times New Roman" panose="02020603050405020304" pitchFamily="18" charset="0"/>
              </a:rPr>
              <a:t>ls,</a:t>
            </a:r>
            <a:r>
              <a:rPr lang="zh-CN" altLang="en-US" sz="2200" baseline="0" dirty="0">
                <a:solidFill>
                  <a:srgbClr val="333333"/>
                </a:solidFill>
                <a:latin typeface="Times New Roman" panose="02020603050405020304" pitchFamily="18" charset="0"/>
                <a:sym typeface="Times New Roman" panose="02020603050405020304" pitchFamily="18" charset="0"/>
              </a:rPr>
              <a:t> </a:t>
            </a:r>
            <a:r>
              <a:rPr lang="en-US" altLang="zh-CN" sz="2200" baseline="0" dirty="0">
                <a:solidFill>
                  <a:srgbClr val="333333"/>
                </a:solidFill>
                <a:latin typeface="Times New Roman" panose="02020603050405020304" pitchFamily="18" charset="0"/>
                <a:sym typeface="Times New Roman" panose="02020603050405020304" pitchFamily="18" charset="0"/>
              </a:rPr>
              <a:t>etc</a:t>
            </a:r>
            <a:r>
              <a:rPr sz="2200" baseline="0" dirty="0">
                <a:solidFill>
                  <a:srgbClr val="333333"/>
                </a:solidFill>
                <a:latin typeface="Times New Roman" panose="02020603050405020304" pitchFamily="18" charset="0"/>
                <a:sym typeface="Times New Roman" panose="02020603050405020304" pitchFamily="18" charset="0"/>
              </a:rPr>
              <a:t>. </a:t>
            </a:r>
            <a:r>
              <a:rPr lang="en-US" altLang="zh-CN" sz="2200" b="1" dirty="0">
                <a:solidFill>
                  <a:srgbClr val="333333"/>
                </a:solidFill>
                <a:latin typeface="Times New Roman" panose="02020603050405020304" pitchFamily="18" charset="0"/>
                <a:sym typeface="Times New Roman" panose="02020603050405020304" pitchFamily="18" charset="0"/>
              </a:rPr>
              <a:t>i</a:t>
            </a:r>
            <a:r>
              <a:rPr lang="en-US" altLang="zh-CN" sz="2200" b="1" baseline="0" dirty="0">
                <a:solidFill>
                  <a:srgbClr val="333333"/>
                </a:solidFill>
                <a:latin typeface="Times New Roman" panose="02020603050405020304" pitchFamily="18" charset="0"/>
                <a:sym typeface="Times New Roman" panose="02020603050405020304" pitchFamily="18" charset="0"/>
              </a:rPr>
              <a:t>n</a:t>
            </a:r>
            <a:r>
              <a:rPr lang="zh-CN" altLang="en-US" sz="2200" b="1" baseline="0" dirty="0">
                <a:solidFill>
                  <a:srgbClr val="333333"/>
                </a:solidFill>
                <a:latin typeface="Times New Roman" panose="02020603050405020304" pitchFamily="18" charset="0"/>
                <a:sym typeface="Times New Roman" panose="02020603050405020304" pitchFamily="18" charset="0"/>
              </a:rPr>
              <a:t> </a:t>
            </a:r>
            <a:r>
              <a:rPr lang="en-US" altLang="zh-CN" sz="2200" b="1" baseline="0" dirty="0">
                <a:solidFill>
                  <a:srgbClr val="333333"/>
                </a:solidFill>
                <a:latin typeface="Times New Roman" panose="02020603050405020304" pitchFamily="18" charset="0"/>
                <a:sym typeface="Times New Roman" panose="02020603050405020304" pitchFamily="18" charset="0"/>
              </a:rPr>
              <a:t>a</a:t>
            </a:r>
            <a:r>
              <a:rPr lang="zh-CN" altLang="en-US" sz="2200" b="1" baseline="0" dirty="0">
                <a:solidFill>
                  <a:srgbClr val="333333"/>
                </a:solidFill>
                <a:latin typeface="Times New Roman" panose="02020603050405020304" pitchFamily="18" charset="0"/>
                <a:sym typeface="Times New Roman" panose="02020603050405020304" pitchFamily="18" charset="0"/>
              </a:rPr>
              <a:t> </a:t>
            </a:r>
            <a:r>
              <a:rPr lang="en-US" altLang="zh-CN" sz="2200" b="1" baseline="0" dirty="0">
                <a:solidFill>
                  <a:srgbClr val="333333"/>
                </a:solidFill>
                <a:latin typeface="Times New Roman" panose="02020603050405020304" pitchFamily="18" charset="0"/>
                <a:sym typeface="Times New Roman" panose="02020603050405020304" pitchFamily="18" charset="0"/>
              </a:rPr>
              <a:t>scientific</a:t>
            </a:r>
            <a:r>
              <a:rPr lang="zh-CN" altLang="en-US" sz="2200" b="1" baseline="0" dirty="0">
                <a:solidFill>
                  <a:srgbClr val="333333"/>
                </a:solidFill>
                <a:latin typeface="Times New Roman" panose="02020603050405020304" pitchFamily="18" charset="0"/>
                <a:sym typeface="Times New Roman" panose="02020603050405020304" pitchFamily="18" charset="0"/>
              </a:rPr>
              <a:t> </a:t>
            </a:r>
            <a:r>
              <a:rPr lang="en-US" altLang="zh-CN" sz="2200" b="1" baseline="0" dirty="0">
                <a:solidFill>
                  <a:srgbClr val="333333"/>
                </a:solidFill>
                <a:latin typeface="Times New Roman" panose="02020603050405020304" pitchFamily="18" charset="0"/>
                <a:sym typeface="Times New Roman" panose="02020603050405020304" pitchFamily="18" charset="0"/>
              </a:rPr>
              <a:t>proportion</a:t>
            </a:r>
            <a:r>
              <a:rPr sz="2200" baseline="0" dirty="0">
                <a:solidFill>
                  <a:srgbClr val="333333"/>
                </a:solidFill>
                <a:latin typeface="Times New Roman" panose="02020603050405020304" pitchFamily="18" charset="0"/>
                <a:sym typeface="Times New Roman" panose="02020603050405020304" pitchFamily="18" charset="0"/>
              </a:rPr>
              <a:t> </a:t>
            </a:r>
            <a:r>
              <a:rPr sz="2200" b="1" baseline="0" dirty="0">
                <a:solidFill>
                  <a:srgbClr val="333333"/>
                </a:solidFill>
                <a:latin typeface="Times New Roman" panose="02020603050405020304" pitchFamily="18" charset="0"/>
                <a:sym typeface="Times New Roman" panose="02020603050405020304" pitchFamily="18" charset="0"/>
              </a:rPr>
              <a:t>to</a:t>
            </a:r>
            <a:r>
              <a:rPr sz="2200" baseline="0" dirty="0">
                <a:solidFill>
                  <a:srgbClr val="333333"/>
                </a:solidFill>
                <a:latin typeface="Times New Roman" panose="02020603050405020304" pitchFamily="18" charset="0"/>
                <a:sym typeface="Times New Roman" panose="02020603050405020304" pitchFamily="18" charset="0"/>
              </a:rPr>
              <a:t> </a:t>
            </a:r>
            <a:r>
              <a:rPr sz="2200" b="1" baseline="0" dirty="0">
                <a:solidFill>
                  <a:srgbClr val="333333"/>
                </a:solidFill>
                <a:latin typeface="Times New Roman" panose="02020603050405020304" pitchFamily="18" charset="0"/>
                <a:sym typeface="Times New Roman" panose="02020603050405020304" pitchFamily="18" charset="0"/>
              </a:rPr>
              <a:t>ensure</a:t>
            </a:r>
            <a:r>
              <a:rPr sz="2200" baseline="0" dirty="0">
                <a:solidFill>
                  <a:srgbClr val="333333"/>
                </a:solidFill>
                <a:latin typeface="Times New Roman" panose="02020603050405020304" pitchFamily="18" charset="0"/>
                <a:sym typeface="Times New Roman" panose="02020603050405020304" pitchFamily="18" charset="0"/>
              </a:rPr>
              <a:t> </a:t>
            </a:r>
            <a:r>
              <a:rPr sz="2200" b="1" baseline="0" dirty="0">
                <a:solidFill>
                  <a:srgbClr val="333333"/>
                </a:solidFill>
                <a:latin typeface="Times New Roman" panose="02020603050405020304" pitchFamily="18" charset="0"/>
                <a:sym typeface="Times New Roman" panose="02020603050405020304" pitchFamily="18" charset="0"/>
              </a:rPr>
              <a:t>balanced</a:t>
            </a:r>
            <a:r>
              <a:rPr sz="2200" baseline="0" dirty="0">
                <a:solidFill>
                  <a:srgbClr val="333333"/>
                </a:solidFill>
                <a:latin typeface="Times New Roman" panose="02020603050405020304" pitchFamily="18" charset="0"/>
                <a:sym typeface="Times New Roman" panose="02020603050405020304" pitchFamily="18" charset="0"/>
              </a:rPr>
              <a:t> </a:t>
            </a:r>
            <a:r>
              <a:rPr sz="2200" b="1" baseline="0" dirty="0">
                <a:solidFill>
                  <a:srgbClr val="333333"/>
                </a:solidFill>
                <a:latin typeface="Times New Roman" panose="02020603050405020304" pitchFamily="18" charset="0"/>
                <a:sym typeface="Times New Roman" panose="02020603050405020304" pitchFamily="18" charset="0"/>
              </a:rPr>
              <a:t>intake</a:t>
            </a:r>
            <a:r>
              <a:rPr sz="2200" baseline="0" dirty="0">
                <a:solidFill>
                  <a:srgbClr val="333333"/>
                </a:solidFill>
                <a:latin typeface="Times New Roman" panose="02020603050405020304" pitchFamily="18" charset="0"/>
                <a:sym typeface="Times New Roman" panose="02020603050405020304" pitchFamily="18" charset="0"/>
              </a:rPr>
              <a:t> </a:t>
            </a:r>
            <a:r>
              <a:rPr sz="2200" b="1" baseline="0" dirty="0">
                <a:solidFill>
                  <a:srgbClr val="333333"/>
                </a:solidFill>
                <a:latin typeface="Times New Roman" panose="02020603050405020304" pitchFamily="18" charset="0"/>
                <a:sym typeface="Times New Roman" panose="02020603050405020304" pitchFamily="18" charset="0"/>
              </a:rPr>
              <a:t>of</a:t>
            </a:r>
            <a:r>
              <a:rPr sz="2200" baseline="0" dirty="0">
                <a:solidFill>
                  <a:srgbClr val="333333"/>
                </a:solidFill>
                <a:latin typeface="Times New Roman" panose="02020603050405020304" pitchFamily="18" charset="0"/>
                <a:sym typeface="Times New Roman" panose="02020603050405020304" pitchFamily="18" charset="0"/>
              </a:rPr>
              <a:t> </a:t>
            </a:r>
            <a:r>
              <a:rPr sz="2200" b="1" baseline="0" dirty="0">
                <a:solidFill>
                  <a:srgbClr val="333333"/>
                </a:solidFill>
                <a:latin typeface="Times New Roman" panose="02020603050405020304" pitchFamily="18" charset="0"/>
                <a:sym typeface="Times New Roman" panose="02020603050405020304" pitchFamily="18" charset="0"/>
              </a:rPr>
              <a:t>nutrients </a:t>
            </a:r>
            <a:r>
              <a:rPr lang="en-US" altLang="zh-CN" sz="2200" b="1" baseline="0" dirty="0">
                <a:solidFill>
                  <a:srgbClr val="333333"/>
                </a:solidFill>
                <a:latin typeface="Times New Roman" panose="02020603050405020304" pitchFamily="18" charset="0"/>
                <a:sym typeface="Times New Roman" panose="02020603050405020304" pitchFamily="18" charset="0"/>
              </a:rPr>
              <a:t>needed</a:t>
            </a:r>
            <a:r>
              <a:rPr lang="zh-CN" altLang="en-US" sz="2200" b="1" baseline="0" dirty="0">
                <a:solidFill>
                  <a:srgbClr val="333333"/>
                </a:solidFill>
                <a:latin typeface="Times New Roman" panose="02020603050405020304" pitchFamily="18" charset="0"/>
                <a:sym typeface="Times New Roman" panose="02020603050405020304" pitchFamily="18" charset="0"/>
              </a:rPr>
              <a:t> </a:t>
            </a:r>
            <a:r>
              <a:rPr lang="en-US" altLang="zh-CN" sz="2200" b="1" baseline="0" dirty="0">
                <a:solidFill>
                  <a:srgbClr val="333333"/>
                </a:solidFill>
                <a:latin typeface="Times New Roman" panose="02020603050405020304" pitchFamily="18" charset="0"/>
                <a:sym typeface="Times New Roman" panose="02020603050405020304" pitchFamily="18" charset="0"/>
              </a:rPr>
              <a:t>by</a:t>
            </a:r>
            <a:r>
              <a:rPr lang="zh-CN" altLang="en-US" sz="2200" b="1" baseline="0" dirty="0">
                <a:solidFill>
                  <a:srgbClr val="333333"/>
                </a:solidFill>
                <a:latin typeface="Times New Roman" panose="02020603050405020304" pitchFamily="18" charset="0"/>
                <a:sym typeface="Times New Roman" panose="02020603050405020304" pitchFamily="18" charset="0"/>
              </a:rPr>
              <a:t> </a:t>
            </a:r>
            <a:r>
              <a:rPr lang="en-US" altLang="zh-CN" sz="2200" b="1" baseline="0" dirty="0">
                <a:solidFill>
                  <a:srgbClr val="333333"/>
                </a:solidFill>
                <a:latin typeface="Times New Roman" panose="02020603050405020304" pitchFamily="18" charset="0"/>
                <a:sym typeface="Times New Roman" panose="02020603050405020304" pitchFamily="18" charset="0"/>
              </a:rPr>
              <a:t>the</a:t>
            </a:r>
            <a:r>
              <a:rPr lang="zh-CN" altLang="en-US" sz="2200" b="1" baseline="0" dirty="0">
                <a:solidFill>
                  <a:srgbClr val="333333"/>
                </a:solidFill>
                <a:latin typeface="Times New Roman" panose="02020603050405020304" pitchFamily="18" charset="0"/>
                <a:sym typeface="Times New Roman" panose="02020603050405020304" pitchFamily="18" charset="0"/>
              </a:rPr>
              <a:t> </a:t>
            </a:r>
            <a:r>
              <a:rPr lang="en-US" altLang="zh-CN" sz="2200" b="1" baseline="0" dirty="0">
                <a:solidFill>
                  <a:srgbClr val="333333"/>
                </a:solidFill>
                <a:latin typeface="Times New Roman" panose="02020603050405020304" pitchFamily="18" charset="0"/>
                <a:sym typeface="Times New Roman" panose="02020603050405020304" pitchFamily="18" charset="0"/>
              </a:rPr>
              <a:t>body</a:t>
            </a:r>
            <a:r>
              <a:rPr lang="zh-CN" altLang="en-US" sz="2200" baseline="0" dirty="0">
                <a:solidFill>
                  <a:srgbClr val="333333"/>
                </a:solidFill>
                <a:latin typeface="Times New Roman" panose="02020603050405020304" pitchFamily="18" charset="0"/>
                <a:sym typeface="Times New Roman" panose="02020603050405020304" pitchFamily="18" charset="0"/>
              </a:rPr>
              <a:t> </a:t>
            </a:r>
            <a:r>
              <a:rPr sz="2200" baseline="0" dirty="0">
                <a:solidFill>
                  <a:srgbClr val="333333"/>
                </a:solidFill>
                <a:latin typeface="Times New Roman" panose="02020603050405020304" pitchFamily="18" charset="0"/>
                <a:sym typeface="Times New Roman" panose="02020603050405020304" pitchFamily="18" charset="0"/>
              </a:rPr>
              <a:t>and achieve the aim of </a:t>
            </a:r>
            <a:r>
              <a:rPr lang="en-US" altLang="zh-CN" sz="2200" baseline="0" dirty="0">
                <a:solidFill>
                  <a:srgbClr val="333333"/>
                </a:solidFill>
                <a:latin typeface="Times New Roman" panose="02020603050405020304" pitchFamily="18" charset="0"/>
                <a:sym typeface="Times New Roman" panose="02020603050405020304" pitchFamily="18" charset="0"/>
              </a:rPr>
              <a:t>taking</a:t>
            </a:r>
            <a:r>
              <a:rPr lang="zh-CN" altLang="en-US" sz="2200" baseline="0" dirty="0">
                <a:solidFill>
                  <a:srgbClr val="333333"/>
                </a:solidFill>
                <a:latin typeface="Times New Roman" panose="02020603050405020304" pitchFamily="18" charset="0"/>
                <a:sym typeface="Times New Roman" panose="02020603050405020304" pitchFamily="18" charset="0"/>
              </a:rPr>
              <a:t> </a:t>
            </a:r>
            <a:r>
              <a:rPr lang="en-US" altLang="zh-CN" sz="2200" baseline="0" dirty="0">
                <a:solidFill>
                  <a:srgbClr val="333333"/>
                </a:solidFill>
                <a:latin typeface="Times New Roman" panose="02020603050405020304" pitchFamily="18" charset="0"/>
                <a:sym typeface="Times New Roman" panose="02020603050405020304" pitchFamily="18" charset="0"/>
              </a:rPr>
              <a:t>balanced</a:t>
            </a:r>
            <a:r>
              <a:rPr sz="2200" baseline="0" dirty="0">
                <a:solidFill>
                  <a:srgbClr val="333333"/>
                </a:solidFill>
                <a:latin typeface="Times New Roman" panose="02020603050405020304" pitchFamily="18" charset="0"/>
                <a:sym typeface="Times New Roman" panose="02020603050405020304" pitchFamily="18" charset="0"/>
              </a:rPr>
              <a:t> nutrition and </a:t>
            </a:r>
            <a:r>
              <a:rPr lang="en-US" altLang="zh-CN" sz="2200" baseline="0" dirty="0">
                <a:solidFill>
                  <a:srgbClr val="333333"/>
                </a:solidFill>
                <a:latin typeface="Times New Roman" panose="02020603050405020304" pitchFamily="18" charset="0"/>
                <a:sym typeface="Times New Roman" panose="02020603050405020304" pitchFamily="18" charset="0"/>
              </a:rPr>
              <a:t>promoting</a:t>
            </a:r>
            <a:r>
              <a:rPr lang="zh-CN" altLang="en-US" sz="2200" baseline="0" dirty="0">
                <a:solidFill>
                  <a:srgbClr val="333333"/>
                </a:solidFill>
                <a:latin typeface="Times New Roman" panose="02020603050405020304" pitchFamily="18" charset="0"/>
                <a:sym typeface="Times New Roman" panose="02020603050405020304" pitchFamily="18" charset="0"/>
              </a:rPr>
              <a:t> </a:t>
            </a:r>
            <a:r>
              <a:rPr sz="2200" baseline="0" dirty="0">
                <a:solidFill>
                  <a:srgbClr val="333333"/>
                </a:solidFill>
                <a:latin typeface="Times New Roman" panose="02020603050405020304" pitchFamily="18" charset="0"/>
                <a:sym typeface="Times New Roman" panose="02020603050405020304" pitchFamily="18" charset="0"/>
              </a:rPr>
              <a:t>health. </a:t>
            </a:r>
            <a:endParaRPr lang="zh-CN" altLang="en-US" sz="2200" dirty="0">
              <a:latin typeface="Times New Roman" panose="02020603050405020304" pitchFamily="18" charset="0"/>
              <a:sym typeface="Times New Roman" panose="02020603050405020304" pitchFamily="18" charset="0"/>
            </a:endParaRPr>
          </a:p>
        </p:txBody>
      </p:sp>
      <p:sp>
        <p:nvSpPr>
          <p:cNvPr id="17" name="矩形 16"/>
          <p:cNvSpPr/>
          <p:nvPr/>
        </p:nvSpPr>
        <p:spPr>
          <a:xfrm>
            <a:off x="5942801" y="1149203"/>
            <a:ext cx="1505714" cy="158433"/>
          </a:xfrm>
          <a:prstGeom prst="rect">
            <a:avLst/>
          </a:prstGeom>
          <a:solidFill>
            <a:schemeClr val="bg1"/>
          </a:solidFill>
        </p:spPr>
        <p:txBody>
          <a:bodyPr wrap="square" lIns="0" tIns="0" rIns="0" bIns="0" anchor="ctr" anchorCtr="0">
            <a:noAutofit/>
          </a:bodyPr>
          <a:lstStyle/>
          <a:p>
            <a:pPr algn="just"/>
            <a:r>
              <a:rPr sz="800" dirty="0">
                <a:latin typeface="Times New Roman" panose="02020603050405020304" pitchFamily="18" charset="0"/>
                <a:sym typeface="Times New Roman" panose="02020603050405020304" pitchFamily="18" charset="0"/>
              </a:rPr>
              <a:t>Balanced Diet Pagoda of Chinese Citizens (2016) </a:t>
            </a:r>
            <a:endParaRPr lang="zh-CN" altLang="en-US" sz="8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8" name="矩形 17"/>
          <p:cNvSpPr/>
          <p:nvPr/>
        </p:nvSpPr>
        <p:spPr>
          <a:xfrm>
            <a:off x="8282095" y="2667871"/>
            <a:ext cx="484930" cy="65249"/>
          </a:xfrm>
          <a:prstGeom prst="rect">
            <a:avLst/>
          </a:prstGeom>
          <a:solidFill>
            <a:srgbClr val="8DD3ED"/>
          </a:solidFill>
        </p:spPr>
        <p:txBody>
          <a:bodyPr wrap="square" lIns="0" tIns="0" rIns="0" bIns="0" anchor="ctr" anchorCtr="0">
            <a:noAutofit/>
          </a:bodyPr>
          <a:lstStyle/>
          <a:p>
            <a:pPr algn="ctr"/>
            <a:r>
              <a:rPr sz="300" baseline="0" dirty="0">
                <a:solidFill>
                  <a:schemeClr val="bg1"/>
                </a:solidFill>
                <a:latin typeface="Times New Roman" panose="02020603050405020304" pitchFamily="18" charset="0"/>
                <a:sym typeface="Times New Roman" panose="02020603050405020304" pitchFamily="18" charset="0"/>
              </a:rPr>
              <a:t>Outdoor activity for 1h</a:t>
            </a:r>
            <a:r>
              <a:rPr dirty="0">
                <a:latin typeface="Times New Roman" panose="02020603050405020304" pitchFamily="18" charset="0"/>
                <a:sym typeface="Times New Roman" panose="02020603050405020304" pitchFamily="18" charset="0"/>
              </a:rPr>
              <a:t> </a:t>
            </a:r>
            <a:endParaRPr lang="zh-CN" altLang="en-US" sz="3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9" name="矩形 18"/>
          <p:cNvSpPr/>
          <p:nvPr/>
        </p:nvSpPr>
        <p:spPr>
          <a:xfrm>
            <a:off x="8310669" y="2461496"/>
            <a:ext cx="595205" cy="90094"/>
          </a:xfrm>
          <a:prstGeom prst="rect">
            <a:avLst/>
          </a:prstGeom>
          <a:solidFill>
            <a:srgbClr val="E7F5FE"/>
          </a:solidFill>
        </p:spPr>
        <p:txBody>
          <a:bodyPr wrap="square" lIns="0" tIns="0" rIns="0" bIns="0" anchor="ctr" anchorCtr="0">
            <a:noAutofit/>
          </a:bodyPr>
          <a:lstStyle/>
          <a:p>
            <a:pPr algn="just"/>
            <a:r>
              <a:rPr sz="400" baseline="0" dirty="0">
                <a:solidFill>
                  <a:srgbClr val="1C75B1"/>
                </a:solidFill>
                <a:latin typeface="Times New Roman" panose="02020603050405020304" pitchFamily="18" charset="0"/>
                <a:sym typeface="Times New Roman" panose="02020603050405020304" pitchFamily="18" charset="0"/>
              </a:rPr>
              <a:t>Balanced Diet Abacus of Chinese Children </a:t>
            </a:r>
            <a:endParaRPr lang="zh-CN" altLang="en-US" sz="400" dirty="0">
              <a:solidFill>
                <a:srgbClr val="1C75B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0" name="矩形 19"/>
          <p:cNvSpPr/>
          <p:nvPr/>
        </p:nvSpPr>
        <p:spPr>
          <a:xfrm>
            <a:off x="10228370" y="1718545"/>
            <a:ext cx="303106" cy="138829"/>
          </a:xfrm>
          <a:prstGeom prst="rect">
            <a:avLst/>
          </a:prstGeom>
          <a:solidFill>
            <a:srgbClr val="F9AC5A"/>
          </a:solidFill>
        </p:spPr>
        <p:txBody>
          <a:bodyPr wrap="square" lIns="0" tIns="0" rIns="0" bIns="0" anchor="ctr" anchorCtr="0">
            <a:noAutofit/>
          </a:bodyPr>
          <a:lstStyle/>
          <a:p>
            <a:pPr algn="ctr"/>
            <a:r>
              <a:rPr sz="400" baseline="0" dirty="0">
                <a:solidFill>
                  <a:schemeClr val="bg1"/>
                </a:solidFill>
                <a:latin typeface="Times New Roman" panose="02020603050405020304" pitchFamily="18" charset="0"/>
                <a:sym typeface="Times New Roman" panose="02020603050405020304" pitchFamily="18" charset="0"/>
              </a:rPr>
              <a:t>Cereals and potatoes</a:t>
            </a:r>
            <a:r>
              <a:rPr sz="400" dirty="0">
                <a:latin typeface="Times New Roman" panose="02020603050405020304" pitchFamily="18" charset="0"/>
                <a:sym typeface="Times New Roman" panose="02020603050405020304" pitchFamily="18" charset="0"/>
              </a:rPr>
              <a:t> </a:t>
            </a:r>
            <a:endParaRPr lang="zh-CN" altLang="en-US" sz="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2" name="矩形 21"/>
          <p:cNvSpPr/>
          <p:nvPr/>
        </p:nvSpPr>
        <p:spPr>
          <a:xfrm>
            <a:off x="10084862" y="2131160"/>
            <a:ext cx="240238" cy="88165"/>
          </a:xfrm>
          <a:prstGeom prst="rect">
            <a:avLst/>
          </a:prstGeom>
          <a:solidFill>
            <a:srgbClr val="017DB3"/>
          </a:solidFill>
        </p:spPr>
        <p:txBody>
          <a:bodyPr wrap="square" lIns="0" tIns="0" rIns="0" bIns="0" anchor="ctr" anchorCtr="0">
            <a:noAutofit/>
          </a:bodyPr>
          <a:lstStyle/>
          <a:p>
            <a:pPr algn="ctr"/>
            <a:r>
              <a:rPr sz="400" baseline="0" dirty="0">
                <a:solidFill>
                  <a:schemeClr val="bg1"/>
                </a:solidFill>
                <a:latin typeface="Times New Roman" panose="02020603050405020304" pitchFamily="18" charset="0"/>
                <a:sym typeface="Times New Roman" panose="02020603050405020304" pitchFamily="18" charset="0"/>
              </a:rPr>
              <a:t>Fruits</a:t>
            </a:r>
            <a:r>
              <a:rPr sz="400" dirty="0">
                <a:latin typeface="Times New Roman" panose="02020603050405020304" pitchFamily="18" charset="0"/>
                <a:sym typeface="Times New Roman" panose="02020603050405020304" pitchFamily="18" charset="0"/>
              </a:rPr>
              <a:t> </a:t>
            </a:r>
            <a:endParaRPr lang="zh-CN" altLang="en-US" sz="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3" name="矩形 22"/>
          <p:cNvSpPr/>
          <p:nvPr/>
        </p:nvSpPr>
        <p:spPr>
          <a:xfrm>
            <a:off x="10523290" y="2131160"/>
            <a:ext cx="328860" cy="110390"/>
          </a:xfrm>
          <a:prstGeom prst="rect">
            <a:avLst/>
          </a:prstGeom>
          <a:solidFill>
            <a:srgbClr val="61B74A"/>
          </a:solidFill>
        </p:spPr>
        <p:txBody>
          <a:bodyPr wrap="square" lIns="0" tIns="0" rIns="0" bIns="0" anchor="ctr" anchorCtr="0">
            <a:noAutofit/>
          </a:bodyPr>
          <a:lstStyle/>
          <a:p>
            <a:pPr algn="ctr"/>
            <a:r>
              <a:rPr sz="400" baseline="0" dirty="0">
                <a:solidFill>
                  <a:schemeClr val="bg1"/>
                </a:solidFill>
                <a:latin typeface="Times New Roman" panose="02020603050405020304" pitchFamily="18" charset="0"/>
                <a:sym typeface="Times New Roman" panose="02020603050405020304" pitchFamily="18" charset="0"/>
              </a:rPr>
              <a:t>Vegetables</a:t>
            </a:r>
            <a:r>
              <a:rPr sz="400" dirty="0">
                <a:latin typeface="Times New Roman" panose="02020603050405020304" pitchFamily="18" charset="0"/>
                <a:sym typeface="Times New Roman" panose="02020603050405020304" pitchFamily="18" charset="0"/>
              </a:rPr>
              <a:t> </a:t>
            </a:r>
            <a:endParaRPr lang="zh-CN" altLang="en-US" sz="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4" name="矩形 23"/>
          <p:cNvSpPr/>
          <p:nvPr/>
        </p:nvSpPr>
        <p:spPr>
          <a:xfrm>
            <a:off x="10721103" y="1725311"/>
            <a:ext cx="219947" cy="201914"/>
          </a:xfrm>
          <a:prstGeom prst="rect">
            <a:avLst/>
          </a:prstGeom>
          <a:solidFill>
            <a:srgbClr val="DF78AC"/>
          </a:solidFill>
        </p:spPr>
        <p:txBody>
          <a:bodyPr wrap="square" lIns="0" tIns="0" rIns="0" bIns="0" anchor="ctr" anchorCtr="0">
            <a:noAutofit/>
          </a:bodyPr>
          <a:lstStyle/>
          <a:p>
            <a:pPr algn="ctr"/>
            <a:r>
              <a:rPr sz="400" baseline="0" dirty="0">
                <a:solidFill>
                  <a:schemeClr val="bg1"/>
                </a:solidFill>
                <a:latin typeface="Times New Roman" panose="02020603050405020304" pitchFamily="18" charset="0"/>
                <a:sym typeface="Times New Roman" panose="02020603050405020304" pitchFamily="18" charset="0"/>
              </a:rPr>
              <a:t>Fish, eggs and beans</a:t>
            </a:r>
            <a:r>
              <a:rPr sz="400" dirty="0">
                <a:latin typeface="Times New Roman" panose="02020603050405020304" pitchFamily="18" charset="0"/>
                <a:sym typeface="Times New Roman" panose="02020603050405020304" pitchFamily="18" charset="0"/>
              </a:rPr>
              <a:t> </a:t>
            </a:r>
            <a:endParaRPr lang="zh-CN" altLang="en-US" sz="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5" name="矩形 24"/>
          <p:cNvSpPr/>
          <p:nvPr/>
        </p:nvSpPr>
        <p:spPr>
          <a:xfrm>
            <a:off x="9849248" y="1031999"/>
            <a:ext cx="1927949" cy="195621"/>
          </a:xfrm>
          <a:prstGeom prst="rect">
            <a:avLst/>
          </a:prstGeom>
          <a:solidFill>
            <a:srgbClr val="FEAF46"/>
          </a:solidFill>
        </p:spPr>
        <p:txBody>
          <a:bodyPr wrap="square" lIns="0" tIns="0" rIns="0" bIns="0" anchor="ctr" anchorCtr="0">
            <a:noAutofit/>
          </a:bodyPr>
          <a:lstStyle/>
          <a:p>
            <a:pPr algn="just"/>
            <a:r>
              <a:rPr sz="700" b="1" baseline="0" dirty="0">
                <a:latin typeface="Times New Roman" panose="02020603050405020304" pitchFamily="18" charset="0"/>
                <a:sym typeface="Times New Roman" panose="02020603050405020304" pitchFamily="18" charset="0"/>
              </a:rPr>
              <a:t>Balanced Diet Plate of Chinese Citizens (2016)</a:t>
            </a:r>
            <a:r>
              <a:rPr sz="700" dirty="0">
                <a:latin typeface="Times New Roman" panose="02020603050405020304" pitchFamily="18" charset="0"/>
                <a:sym typeface="Times New Roman" panose="02020603050405020304" pitchFamily="18" charset="0"/>
              </a:rPr>
              <a:t> </a:t>
            </a:r>
            <a:endParaRPr lang="zh-CN" altLang="en-US" sz="700" b="1" dirty="0">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655212" y="267286"/>
            <a:ext cx="6536787" cy="22483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441930" y="81651"/>
            <a:ext cx="5508701" cy="901337"/>
            <a:chOff x="545782" y="25903"/>
            <a:chExt cx="3593410" cy="899778"/>
          </a:xfrm>
        </p:grpSpPr>
        <p:sp>
          <p:nvSpPr>
            <p:cNvPr id="6227" name="文本框 3"/>
            <p:cNvSpPr txBox="1">
              <a:spLocks noChangeArrowheads="1"/>
            </p:cNvSpPr>
            <p:nvPr/>
          </p:nvSpPr>
          <p:spPr bwMode="auto">
            <a:xfrm>
              <a:off x="926629" y="96121"/>
              <a:ext cx="3212563"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 altLang="zh-CN" sz="2400" dirty="0">
                  <a:solidFill>
                    <a:srgbClr val="044875"/>
                  </a:solidFill>
                  <a:latin typeface="Times New Roman" panose="02020603050405020304" pitchFamily="18" charset="0"/>
                  <a:sym typeface="Times New Roman" panose="02020603050405020304" pitchFamily="18" charset="0"/>
                </a:rPr>
                <a:t>Balanced Nutrition is the Foundation Fortification is the Method </a:t>
              </a:r>
            </a:p>
          </p:txBody>
        </p:sp>
        <p:sp>
          <p:nvSpPr>
            <p:cNvPr id="6" name="文本框 5"/>
            <p:cNvSpPr txBox="1"/>
            <p:nvPr/>
          </p:nvSpPr>
          <p:spPr>
            <a:xfrm>
              <a:off x="545782" y="25903"/>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3.3</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文本框 3"/>
          <p:cNvSpPr txBox="1"/>
          <p:nvPr/>
        </p:nvSpPr>
        <p:spPr>
          <a:xfrm>
            <a:off x="480428" y="1060918"/>
            <a:ext cx="5583358" cy="5078313"/>
          </a:xfrm>
          <a:prstGeom prst="rect">
            <a:avLst/>
          </a:prstGeom>
          <a:noFill/>
        </p:spPr>
        <p:txBody>
          <a:bodyPr wrap="square" rtlCol="0">
            <a:spAutoFit/>
          </a:bodyPr>
          <a:lstStyle/>
          <a:p>
            <a:pPr algn="just">
              <a:lnSpc>
                <a:spcPct val="150000"/>
              </a:lnSpc>
            </a:pPr>
            <a:r>
              <a:rPr dirty="0">
                <a:solidFill>
                  <a:srgbClr val="333333"/>
                </a:solidFill>
                <a:latin typeface="Times New Roman" panose="02020603050405020304" pitchFamily="18" charset="0"/>
                <a:sym typeface="Times New Roman" panose="02020603050405020304" pitchFamily="18" charset="0"/>
              </a:rPr>
              <a:t> </a:t>
            </a:r>
            <a:r>
              <a:rPr lang="zh-CN" altLang="en-US" dirty="0">
                <a:solidFill>
                  <a:srgbClr val="333333"/>
                </a:solidFill>
                <a:latin typeface="Times New Roman" panose="02020603050405020304" pitchFamily="18" charset="0"/>
                <a:sym typeface="Times New Roman" panose="02020603050405020304" pitchFamily="18" charset="0"/>
              </a:rPr>
              <a:t>    </a:t>
            </a:r>
            <a:r>
              <a:rPr dirty="0">
                <a:solidFill>
                  <a:srgbClr val="333333"/>
                </a:solidFill>
                <a:latin typeface="Times New Roman" panose="02020603050405020304" pitchFamily="18" charset="0"/>
                <a:sym typeface="Times New Roman" panose="02020603050405020304" pitchFamily="18" charset="0"/>
              </a:rPr>
              <a:t>Special guidelines should be developed for the </a:t>
            </a:r>
            <a:r>
              <a:rPr lang="en-US" altLang="zh-CN" dirty="0">
                <a:solidFill>
                  <a:srgbClr val="333333"/>
                </a:solidFill>
                <a:latin typeface="Times New Roman" panose="02020603050405020304" pitchFamily="18" charset="0"/>
                <a:sym typeface="Times New Roman" panose="02020603050405020304" pitchFamily="18" charset="0"/>
              </a:rPr>
              <a:t>food</a:t>
            </a:r>
            <a:r>
              <a:rPr dirty="0">
                <a:solidFill>
                  <a:srgbClr val="333333"/>
                </a:solidFill>
                <a:latin typeface="Times New Roman" panose="02020603050405020304" pitchFamily="18" charset="0"/>
                <a:sym typeface="Times New Roman" panose="02020603050405020304" pitchFamily="18" charset="0"/>
              </a:rPr>
              <a:t> fortification work.</a:t>
            </a:r>
            <a:r>
              <a:rPr dirty="0">
                <a:latin typeface="Times New Roman" panose="02020603050405020304" pitchFamily="18" charset="0"/>
                <a:sym typeface="Times New Roman" panose="02020603050405020304" pitchFamily="18" charset="0"/>
              </a:rPr>
              <a:t> </a:t>
            </a:r>
            <a:r>
              <a:rPr baseline="0" dirty="0">
                <a:solidFill>
                  <a:srgbClr val="333333"/>
                </a:solidFill>
                <a:latin typeface="Times New Roman" panose="02020603050405020304" pitchFamily="18" charset="0"/>
                <a:sym typeface="Times New Roman" panose="02020603050405020304" pitchFamily="18" charset="0"/>
              </a:rPr>
              <a:t>At present, there are many nutrition guidelines, such as the </a:t>
            </a:r>
            <a:r>
              <a:rPr i="1" baseline="0" dirty="0">
                <a:solidFill>
                  <a:srgbClr val="333333"/>
                </a:solidFill>
                <a:latin typeface="Times New Roman" panose="02020603050405020304" pitchFamily="18" charset="0"/>
                <a:sym typeface="Times New Roman" panose="02020603050405020304" pitchFamily="18" charset="0"/>
              </a:rPr>
              <a:t>Dietary Guidelines for Chinese Residents</a:t>
            </a:r>
            <a:r>
              <a:rPr baseline="0" dirty="0">
                <a:solidFill>
                  <a:srgbClr val="333333"/>
                </a:solidFill>
                <a:latin typeface="Times New Roman" panose="02020603050405020304" pitchFamily="18" charset="0"/>
                <a:sym typeface="Times New Roman" panose="02020603050405020304" pitchFamily="18" charset="0"/>
              </a:rPr>
              <a:t>, which is developed for general population and special population (such as infants, young children, preschool children, school-age children, teenagers, pregnant women, breast feeding women and old people) in accordance with the principles of </a:t>
            </a:r>
            <a:r>
              <a:rPr lang="en-US" altLang="zh-CN" dirty="0" err="1">
                <a:solidFill>
                  <a:srgbClr val="333333"/>
                </a:solidFill>
                <a:latin typeface="Times New Roman" panose="02020603050405020304" pitchFamily="18" charset="0"/>
                <a:sym typeface="Times New Roman" panose="02020603050405020304" pitchFamily="18" charset="0"/>
              </a:rPr>
              <a:t>nutriology</a:t>
            </a:r>
            <a:r>
              <a:rPr lang="en-US" altLang="zh-CN" baseline="0" dirty="0">
                <a:solidFill>
                  <a:srgbClr val="333333"/>
                </a:solidFill>
                <a:latin typeface="Times New Roman" panose="02020603050405020304" pitchFamily="18" charset="0"/>
                <a:sym typeface="Times New Roman" panose="02020603050405020304" pitchFamily="18" charset="0"/>
              </a:rPr>
              <a:t>,</a:t>
            </a:r>
            <a:r>
              <a:rPr baseline="0" dirty="0">
                <a:solidFill>
                  <a:srgbClr val="333333"/>
                </a:solidFill>
                <a:latin typeface="Times New Roman" panose="02020603050405020304" pitchFamily="18" charset="0"/>
                <a:sym typeface="Times New Roman" panose="02020603050405020304" pitchFamily="18" charset="0"/>
              </a:rPr>
              <a:t> the nutrient requirements of different populations and the major deficiencies in the diet</a:t>
            </a:r>
            <a:r>
              <a:rPr lang="en-US" altLang="zh-CN" baseline="0" dirty="0">
                <a:solidFill>
                  <a:srgbClr val="333333"/>
                </a:solidFill>
                <a:latin typeface="Times New Roman" panose="02020603050405020304" pitchFamily="18" charset="0"/>
                <a:sym typeface="Times New Roman" panose="02020603050405020304" pitchFamily="18" charset="0"/>
              </a:rPr>
              <a:t>.</a:t>
            </a:r>
            <a:r>
              <a:rPr baseline="0" dirty="0">
                <a:solidFill>
                  <a:srgbClr val="333333"/>
                </a:solidFill>
                <a:latin typeface="Times New Roman" panose="02020603050405020304" pitchFamily="18" charset="0"/>
                <a:sym typeface="Times New Roman" panose="02020603050405020304" pitchFamily="18" charset="0"/>
              </a:rPr>
              <a:t> </a:t>
            </a:r>
            <a:r>
              <a:rPr lang="en-US" altLang="zh-CN" baseline="0" dirty="0">
                <a:solidFill>
                  <a:srgbClr val="333333"/>
                </a:solidFill>
                <a:latin typeface="Times New Roman" panose="02020603050405020304" pitchFamily="18" charset="0"/>
                <a:sym typeface="Times New Roman" panose="02020603050405020304" pitchFamily="18" charset="0"/>
              </a:rPr>
              <a:t>Such</a:t>
            </a:r>
            <a:r>
              <a:rPr lang="zh-CN" altLang="en-US" baseline="0" dirty="0">
                <a:solidFill>
                  <a:srgbClr val="333333"/>
                </a:solidFill>
                <a:latin typeface="Times New Roman" panose="02020603050405020304" pitchFamily="18" charset="0"/>
                <a:sym typeface="Times New Roman" panose="02020603050405020304" pitchFamily="18" charset="0"/>
              </a:rPr>
              <a:t> </a:t>
            </a:r>
            <a:r>
              <a:rPr lang="en-US" altLang="zh-CN" baseline="0" dirty="0">
                <a:solidFill>
                  <a:srgbClr val="333333"/>
                </a:solidFill>
                <a:latin typeface="Times New Roman" panose="02020603050405020304" pitchFamily="18" charset="0"/>
                <a:sym typeface="Times New Roman" panose="02020603050405020304" pitchFamily="18" charset="0"/>
              </a:rPr>
              <a:t>guideline</a:t>
            </a:r>
            <a:r>
              <a:rPr lang="zh-CN" altLang="en-US" baseline="0" dirty="0">
                <a:solidFill>
                  <a:srgbClr val="333333"/>
                </a:solidFill>
                <a:latin typeface="Times New Roman" panose="02020603050405020304" pitchFamily="18" charset="0"/>
                <a:sym typeface="Times New Roman" panose="02020603050405020304" pitchFamily="18" charset="0"/>
              </a:rPr>
              <a:t> </a:t>
            </a:r>
            <a:r>
              <a:rPr lang="en-US" altLang="zh-CN" baseline="0" dirty="0">
                <a:solidFill>
                  <a:srgbClr val="333333"/>
                </a:solidFill>
                <a:latin typeface="Times New Roman" panose="02020603050405020304" pitchFamily="18" charset="0"/>
                <a:sym typeface="Times New Roman" panose="02020603050405020304" pitchFamily="18" charset="0"/>
              </a:rPr>
              <a:t>will</a:t>
            </a:r>
            <a:r>
              <a:rPr lang="zh-CN" altLang="en-US" dirty="0">
                <a:solidFill>
                  <a:srgbClr val="333333"/>
                </a:solidFill>
                <a:latin typeface="Times New Roman" panose="02020603050405020304" pitchFamily="18" charset="0"/>
                <a:sym typeface="Times New Roman" panose="02020603050405020304" pitchFamily="18" charset="0"/>
              </a:rPr>
              <a:t> </a:t>
            </a:r>
            <a:r>
              <a:rPr baseline="0" dirty="0">
                <a:solidFill>
                  <a:srgbClr val="333333"/>
                </a:solidFill>
                <a:latin typeface="Times New Roman" panose="02020603050405020304" pitchFamily="18" charset="0"/>
                <a:sym typeface="Times New Roman" panose="02020603050405020304" pitchFamily="18" charset="0"/>
              </a:rPr>
              <a:t>educate the residents to have balanced diet and </a:t>
            </a:r>
            <a:r>
              <a:rPr lang="en-US" altLang="zh-CN" baseline="0" dirty="0">
                <a:solidFill>
                  <a:srgbClr val="333333"/>
                </a:solidFill>
                <a:latin typeface="Times New Roman" panose="02020603050405020304" pitchFamily="18" charset="0"/>
                <a:sym typeface="Times New Roman" panose="02020603050405020304" pitchFamily="18" charset="0"/>
              </a:rPr>
              <a:t>take</a:t>
            </a:r>
            <a:r>
              <a:rPr lang="zh-CN" altLang="en-US" baseline="0" dirty="0">
                <a:solidFill>
                  <a:srgbClr val="333333"/>
                </a:solidFill>
                <a:latin typeface="Times New Roman" panose="02020603050405020304" pitchFamily="18" charset="0"/>
                <a:sym typeface="Times New Roman" panose="02020603050405020304" pitchFamily="18" charset="0"/>
              </a:rPr>
              <a:t> </a:t>
            </a:r>
            <a:r>
              <a:rPr lang="en-US" altLang="zh-CN" baseline="0" dirty="0">
                <a:solidFill>
                  <a:srgbClr val="333333"/>
                </a:solidFill>
                <a:latin typeface="Times New Roman" panose="02020603050405020304" pitchFamily="18" charset="0"/>
                <a:sym typeface="Times New Roman" panose="02020603050405020304" pitchFamily="18" charset="0"/>
              </a:rPr>
              <a:t>balanced</a:t>
            </a:r>
            <a:r>
              <a:rPr lang="zh-CN" altLang="en-US" baseline="0" dirty="0">
                <a:solidFill>
                  <a:srgbClr val="333333"/>
                </a:solidFill>
                <a:latin typeface="Times New Roman" panose="02020603050405020304" pitchFamily="18" charset="0"/>
                <a:sym typeface="Times New Roman" panose="02020603050405020304" pitchFamily="18" charset="0"/>
              </a:rPr>
              <a:t> </a:t>
            </a:r>
            <a:r>
              <a:rPr baseline="0" dirty="0">
                <a:solidFill>
                  <a:srgbClr val="333333"/>
                </a:solidFill>
                <a:latin typeface="Times New Roman" panose="02020603050405020304" pitchFamily="18" charset="0"/>
                <a:sym typeface="Times New Roman" panose="02020603050405020304" pitchFamily="18" charset="0"/>
              </a:rPr>
              <a:t>nutrients for health promotion.</a:t>
            </a:r>
            <a:r>
              <a:rPr dirty="0">
                <a:latin typeface="Times New Roman" panose="02020603050405020304" pitchFamily="18" charset="0"/>
                <a:sym typeface="Times New Roman" panose="02020603050405020304" pitchFamily="18" charset="0"/>
              </a:rPr>
              <a:t> </a:t>
            </a:r>
            <a:endParaRPr lang="zh-CN" altLang="en-US" dirty="0">
              <a:latin typeface="Times New Roman" panose="02020603050405020304" pitchFamily="18" charset="0"/>
              <a:sym typeface="Times New Roman" panose="02020603050405020304" pitchFamily="18" charset="0"/>
            </a:endParaRPr>
          </a:p>
        </p:txBody>
      </p:sp>
      <p:pic>
        <p:nvPicPr>
          <p:cNvPr id="7" name="图片 6" descr="图片包含 游戏机&#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694" y="3625737"/>
            <a:ext cx="4662609" cy="2995726"/>
          </a:xfrm>
          <a:prstGeom prst="rect">
            <a:avLst/>
          </a:prstGeom>
        </p:spPr>
      </p:pic>
      <p:pic>
        <p:nvPicPr>
          <p:cNvPr id="9" name="图片 8" descr="图片包含 游戏机, 盒子, 标志, 冰箱&#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180" y="776259"/>
            <a:ext cx="2639425" cy="2639425"/>
          </a:xfrm>
          <a:prstGeom prst="rect">
            <a:avLst/>
          </a:prstGeom>
        </p:spPr>
      </p:pic>
      <p:pic>
        <p:nvPicPr>
          <p:cNvPr id="12" name="图片 11" descr="图片包含 游戏机, 食物&#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9" y="776259"/>
            <a:ext cx="2686929" cy="2686929"/>
          </a:xfrm>
          <a:prstGeom prst="rect">
            <a:avLst/>
          </a:prstGeom>
        </p:spPr>
      </p:pic>
      <p:sp>
        <p:nvSpPr>
          <p:cNvPr id="13" name="矩形 12"/>
          <p:cNvSpPr/>
          <p:nvPr/>
        </p:nvSpPr>
        <p:spPr>
          <a:xfrm>
            <a:off x="7147712" y="3659804"/>
            <a:ext cx="3191675" cy="286574"/>
          </a:xfrm>
          <a:prstGeom prst="rect">
            <a:avLst/>
          </a:prstGeom>
          <a:solidFill>
            <a:srgbClr val="E53074"/>
          </a:solidFill>
        </p:spPr>
        <p:txBody>
          <a:bodyPr wrap="square" lIns="0" tIns="0" rIns="0" bIns="0" anchor="ctr" anchorCtr="0">
            <a:noAutofit/>
          </a:bodyPr>
          <a:lstStyle/>
          <a:p>
            <a:pPr algn="ctr"/>
            <a:r>
              <a:rPr sz="1200" b="1" baseline="0" dirty="0">
                <a:solidFill>
                  <a:srgbClr val="FFF726"/>
                </a:solidFill>
                <a:latin typeface="Times New Roman" panose="02020603050405020304" pitchFamily="18" charset="0"/>
                <a:sym typeface="Times New Roman" panose="02020603050405020304" pitchFamily="18" charset="0"/>
              </a:rPr>
              <a:t>Bulletin Board of Childhood Nutrition Improvement Program</a:t>
            </a:r>
            <a:r>
              <a:rPr sz="1200" dirty="0">
                <a:latin typeface="Times New Roman" panose="02020603050405020304" pitchFamily="18" charset="0"/>
                <a:sym typeface="Times New Roman" panose="02020603050405020304" pitchFamily="18" charset="0"/>
              </a:rPr>
              <a:t> </a:t>
            </a:r>
            <a:endParaRPr lang="zh-CN" altLang="en-US" sz="1200" b="1" dirty="0">
              <a:solidFill>
                <a:srgbClr val="FFF726"/>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655212" y="267286"/>
            <a:ext cx="6536787" cy="22483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434679" y="81651"/>
            <a:ext cx="5515955" cy="901337"/>
            <a:chOff x="541050" y="25903"/>
            <a:chExt cx="3598142" cy="899778"/>
          </a:xfrm>
        </p:grpSpPr>
        <p:sp>
          <p:nvSpPr>
            <p:cNvPr id="6227" name="文本框 3"/>
            <p:cNvSpPr txBox="1">
              <a:spLocks noChangeArrowheads="1"/>
            </p:cNvSpPr>
            <p:nvPr/>
          </p:nvSpPr>
          <p:spPr bwMode="auto">
            <a:xfrm>
              <a:off x="926629" y="96121"/>
              <a:ext cx="3212563"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 altLang="zh-CN" sz="2400" dirty="0">
                  <a:solidFill>
                    <a:srgbClr val="044875"/>
                  </a:solidFill>
                  <a:latin typeface="Times New Roman" panose="02020603050405020304" pitchFamily="18" charset="0"/>
                  <a:sym typeface="Times New Roman" panose="02020603050405020304" pitchFamily="18" charset="0"/>
                </a:rPr>
                <a:t>Balanced Nutrition is the Foundation Fortification is the Method </a:t>
              </a:r>
            </a:p>
          </p:txBody>
        </p:sp>
        <p:sp>
          <p:nvSpPr>
            <p:cNvPr id="6" name="文本框 5"/>
            <p:cNvSpPr txBox="1"/>
            <p:nvPr/>
          </p:nvSpPr>
          <p:spPr>
            <a:xfrm>
              <a:off x="541050" y="25903"/>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3.3</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10" name="Picture 4" descr="4"/>
          <p:cNvPicPr>
            <a:picLocks noChangeAspect="1" noChangeArrowheads="1"/>
          </p:cNvPicPr>
          <p:nvPr/>
        </p:nvPicPr>
        <p:blipFill>
          <a:blip r:embed="rId2" cstate="print"/>
          <a:srcRect/>
          <a:stretch>
            <a:fillRect/>
          </a:stretch>
        </p:blipFill>
        <p:spPr bwMode="auto">
          <a:xfrm>
            <a:off x="6324447" y="812598"/>
            <a:ext cx="5600217" cy="4100308"/>
          </a:xfrm>
          <a:prstGeom prst="rect">
            <a:avLst/>
          </a:prstGeom>
          <a:noFill/>
          <a:ln w="9525">
            <a:noFill/>
            <a:miter lim="800000"/>
            <a:headEnd/>
            <a:tailEnd/>
          </a:ln>
        </p:spPr>
      </p:pic>
      <p:sp>
        <p:nvSpPr>
          <p:cNvPr id="4" name="文本框 3"/>
          <p:cNvSpPr txBox="1"/>
          <p:nvPr/>
        </p:nvSpPr>
        <p:spPr>
          <a:xfrm>
            <a:off x="358140" y="1176699"/>
            <a:ext cx="5401994" cy="707886"/>
          </a:xfrm>
          <a:prstGeom prst="rect">
            <a:avLst/>
          </a:prstGeom>
          <a:noFill/>
        </p:spPr>
        <p:txBody>
          <a:bodyPr wrap="square" rtlCol="0">
            <a:spAutoFit/>
          </a:bodyPr>
          <a:lstStyle/>
          <a:p>
            <a:pPr algn="just"/>
            <a:r>
              <a:rPr sz="2000" b="1" baseline="0" dirty="0">
                <a:solidFill>
                  <a:srgbClr val="333333"/>
                </a:solidFill>
                <a:latin typeface="Times New Roman" panose="02020603050405020304" pitchFamily="18" charset="0"/>
                <a:sym typeface="Times New Roman" panose="02020603050405020304" pitchFamily="18" charset="0"/>
              </a:rPr>
              <a:t>Necessity and main considerations of </a:t>
            </a:r>
            <a:r>
              <a:rPr lang="en-US" altLang="zh-CN" sz="2000" b="1" baseline="0" dirty="0">
                <a:solidFill>
                  <a:srgbClr val="333333"/>
                </a:solidFill>
                <a:latin typeface="Times New Roman" panose="02020603050405020304" pitchFamily="18" charset="0"/>
                <a:sym typeface="Times New Roman" panose="02020603050405020304" pitchFamily="18" charset="0"/>
              </a:rPr>
              <a:t>food</a:t>
            </a:r>
            <a:r>
              <a:rPr lang="zh-CN" altLang="en-US" sz="2000" b="1" baseline="0" dirty="0">
                <a:solidFill>
                  <a:srgbClr val="333333"/>
                </a:solidFill>
                <a:latin typeface="Times New Roman" panose="02020603050405020304" pitchFamily="18" charset="0"/>
                <a:sym typeface="Times New Roman" panose="02020603050405020304" pitchFamily="18" charset="0"/>
              </a:rPr>
              <a:t> </a:t>
            </a:r>
            <a:r>
              <a:rPr sz="2000" b="1" baseline="0" dirty="0">
                <a:solidFill>
                  <a:srgbClr val="333333"/>
                </a:solidFill>
                <a:latin typeface="Times New Roman" panose="02020603050405020304" pitchFamily="18" charset="0"/>
                <a:sym typeface="Times New Roman" panose="02020603050405020304" pitchFamily="18" charset="0"/>
              </a:rPr>
              <a:t>fortification</a:t>
            </a:r>
            <a:r>
              <a:rPr sz="1600" dirty="0">
                <a:latin typeface="Times New Roman" panose="02020603050405020304" pitchFamily="18" charset="0"/>
                <a:sym typeface="Times New Roman" panose="02020603050405020304" pitchFamily="18" charset="0"/>
              </a:rPr>
              <a:t> </a:t>
            </a:r>
            <a:endParaRPr lang="zh-CN" altLang="en-US" sz="2000" b="1" dirty="0">
              <a:latin typeface="Times New Roman" panose="02020603050405020304" pitchFamily="18" charset="0"/>
              <a:sym typeface="Times New Roman" panose="02020603050405020304" pitchFamily="18" charset="0"/>
            </a:endParaRPr>
          </a:p>
        </p:txBody>
      </p:sp>
      <p:sp>
        <p:nvSpPr>
          <p:cNvPr id="12" name="Rectangle 5"/>
          <p:cNvSpPr>
            <a:spLocks noChangeArrowheads="1"/>
          </p:cNvSpPr>
          <p:nvPr/>
        </p:nvSpPr>
        <p:spPr bwMode="auto">
          <a:xfrm>
            <a:off x="358140" y="2078297"/>
            <a:ext cx="5946393" cy="3816429"/>
          </a:xfrm>
          <a:prstGeom prst="rect">
            <a:avLst/>
          </a:prstGeom>
          <a:noFill/>
          <a:ln w="9525">
            <a:noFill/>
            <a:miter lim="800000"/>
          </a:ln>
        </p:spPr>
        <p:txBody>
          <a:bodyPr wrap="square">
            <a:spAutoFit/>
          </a:bodyPr>
          <a:lstStyle/>
          <a:p>
            <a:pPr algn="just"/>
            <a:r>
              <a:rPr lang="zh-CN" altLang="en-US" sz="2000" b="1" dirty="0">
                <a:latin typeface="Times New Roman" panose="02020603050405020304" pitchFamily="18" charset="0"/>
                <a:sym typeface="Times New Roman" panose="02020603050405020304" pitchFamily="18" charset="0"/>
              </a:rPr>
              <a:t>    </a:t>
            </a:r>
            <a:r>
              <a:rPr sz="2000" b="1" dirty="0">
                <a:latin typeface="Times New Roman" panose="02020603050405020304" pitchFamily="18" charset="0"/>
                <a:sym typeface="Times New Roman" panose="02020603050405020304" pitchFamily="18" charset="0"/>
              </a:rPr>
              <a:t>There are diversified food fortification </a:t>
            </a:r>
            <a:r>
              <a:rPr lang="en-US" altLang="zh-CN" sz="2000" b="1" dirty="0">
                <a:latin typeface="Times New Roman" panose="02020603050405020304" pitchFamily="18" charset="0"/>
                <a:sym typeface="Times New Roman" panose="02020603050405020304" pitchFamily="18" charset="0"/>
              </a:rPr>
              <a:t>method</a:t>
            </a:r>
            <a:r>
              <a:rPr sz="2000" b="1" dirty="0">
                <a:latin typeface="Times New Roman" panose="02020603050405020304" pitchFamily="18" charset="0"/>
                <a:sym typeface="Times New Roman" panose="02020603050405020304" pitchFamily="18" charset="0"/>
              </a:rPr>
              <a:t>s, however, high coverage is the prerequisite for </a:t>
            </a:r>
            <a:r>
              <a:rPr lang="en-US" altLang="zh-CN" sz="2000" b="1" dirty="0">
                <a:latin typeface="Times New Roman" panose="02020603050405020304" pitchFamily="18" charset="0"/>
                <a:sym typeface="Times New Roman" panose="02020603050405020304" pitchFamily="18" charset="0"/>
              </a:rPr>
              <a:t>successful</a:t>
            </a:r>
            <a:r>
              <a:rPr lang="zh-CN" altLang="en-US" sz="2000" b="1" dirty="0">
                <a:latin typeface="Times New Roman" panose="02020603050405020304" pitchFamily="18" charset="0"/>
                <a:sym typeface="Times New Roman" panose="02020603050405020304" pitchFamily="18" charset="0"/>
              </a:rPr>
              <a:t> </a:t>
            </a:r>
            <a:r>
              <a:rPr sz="2000" b="1" dirty="0">
                <a:latin typeface="Times New Roman" panose="02020603050405020304" pitchFamily="18" charset="0"/>
                <a:sym typeface="Times New Roman" panose="02020603050405020304" pitchFamily="18" charset="0"/>
              </a:rPr>
              <a:t>food fortification</a:t>
            </a:r>
            <a:r>
              <a:rPr sz="2000" dirty="0">
                <a:latin typeface="Times New Roman" panose="02020603050405020304" pitchFamily="18" charset="0"/>
                <a:sym typeface="Times New Roman" panose="02020603050405020304" pitchFamily="18" charset="0"/>
              </a:rPr>
              <a:t>.</a:t>
            </a:r>
            <a:r>
              <a:rPr sz="1600" dirty="0">
                <a:latin typeface="Times New Roman" panose="02020603050405020304" pitchFamily="18" charset="0"/>
                <a:sym typeface="Times New Roman" panose="02020603050405020304" pitchFamily="18" charset="0"/>
              </a:rPr>
              <a:t> </a:t>
            </a:r>
            <a:endParaRPr lang="en-US" altLang="zh-CN" sz="2000" b="1" dirty="0">
              <a:latin typeface="Times New Roman" panose="02020603050405020304" pitchFamily="18" charset="0"/>
              <a:sym typeface="Times New Roman" panose="02020603050405020304" pitchFamily="18" charset="0"/>
            </a:endParaRPr>
          </a:p>
          <a:p>
            <a:pPr lvl="0" algn="just" eaLnBrk="1" hangingPunct="1">
              <a:defRPr/>
            </a:pPr>
            <a:r>
              <a:rPr lang="zh-CN" altLang="en-US" sz="1600" baseline="0" dirty="0">
                <a:solidFill>
                  <a:prstClr val="black"/>
                </a:solidFill>
                <a:latin typeface="Times New Roman" panose="02020603050405020304" pitchFamily="18" charset="0"/>
                <a:sym typeface="Times New Roman" panose="02020603050405020304" pitchFamily="18" charset="0"/>
              </a:rPr>
              <a:t>    </a:t>
            </a:r>
            <a:r>
              <a:rPr baseline="0" dirty="0">
                <a:solidFill>
                  <a:prstClr val="black"/>
                </a:solidFill>
                <a:latin typeface="Times New Roman" panose="02020603050405020304" pitchFamily="18" charset="0"/>
                <a:sym typeface="Times New Roman" panose="02020603050405020304" pitchFamily="18" charset="0"/>
              </a:rPr>
              <a:t>There are many forms of food fortification, including fortification of foods widely consumed by the general population (hereinafter referred to as public fortification), fortification of foods for special groups (hereinafter referred to as target fortification), such as supplementary food for infants or rationed foods for </a:t>
            </a:r>
            <a:r>
              <a:rPr lang="en-US" altLang="zh-CN" baseline="0" dirty="0">
                <a:solidFill>
                  <a:prstClr val="black"/>
                </a:solidFill>
                <a:latin typeface="Times New Roman" panose="02020603050405020304" pitchFamily="18" charset="0"/>
                <a:sym typeface="Times New Roman" panose="02020603050405020304" pitchFamily="18" charset="0"/>
              </a:rPr>
              <a:t>migrant</a:t>
            </a:r>
            <a:r>
              <a:rPr baseline="0" dirty="0">
                <a:solidFill>
                  <a:prstClr val="black"/>
                </a:solidFill>
                <a:latin typeface="Times New Roman" panose="02020603050405020304" pitchFamily="18" charset="0"/>
                <a:sym typeface="Times New Roman" panose="02020603050405020304" pitchFamily="18" charset="0"/>
              </a:rPr>
              <a:t> population, and also including </a:t>
            </a:r>
            <a:r>
              <a:rPr lang="en" altLang="zh-CN" dirty="0">
                <a:solidFill>
                  <a:prstClr val="black"/>
                </a:solidFill>
                <a:latin typeface="Times New Roman" panose="02020603050405020304" pitchFamily="18" charset="0"/>
                <a:sym typeface="Times New Roman" panose="02020603050405020304" pitchFamily="18" charset="0"/>
              </a:rPr>
              <a:t>food enterprises</a:t>
            </a:r>
            <a:r>
              <a:rPr lang="en-US" altLang="zh-CN" dirty="0">
                <a:solidFill>
                  <a:prstClr val="black"/>
                </a:solidFill>
                <a:latin typeface="Times New Roman" panose="02020603050405020304" pitchFamily="18" charset="0"/>
                <a:sym typeface="Times New Roman" panose="02020603050405020304" pitchFamily="18" charset="0"/>
              </a:rPr>
              <a:t>’</a:t>
            </a:r>
            <a:r>
              <a:rPr lang="en" altLang="zh-CN" dirty="0">
                <a:solidFill>
                  <a:prstClr val="black"/>
                </a:solidFill>
                <a:latin typeface="Times New Roman" panose="02020603050405020304" pitchFamily="18" charset="0"/>
                <a:sym typeface="Times New Roman" panose="02020603050405020304" pitchFamily="18" charset="0"/>
              </a:rPr>
              <a:t> </a:t>
            </a:r>
            <a:r>
              <a:rPr baseline="0" dirty="0">
                <a:solidFill>
                  <a:prstClr val="black"/>
                </a:solidFill>
                <a:latin typeface="Times New Roman" panose="02020603050405020304" pitchFamily="18" charset="0"/>
                <a:sym typeface="Times New Roman" panose="02020603050405020304" pitchFamily="18" charset="0"/>
              </a:rPr>
              <a:t>voluntary fortification </a:t>
            </a:r>
            <a:r>
              <a:rPr lang="en-US" altLang="zh-CN" baseline="0" dirty="0">
                <a:solidFill>
                  <a:prstClr val="black"/>
                </a:solidFill>
                <a:latin typeface="Times New Roman" panose="02020603050405020304" pitchFamily="18" charset="0"/>
                <a:sym typeface="Times New Roman" panose="02020603050405020304" pitchFamily="18" charset="0"/>
              </a:rPr>
              <a:t>based</a:t>
            </a:r>
            <a:r>
              <a:rPr lang="zh-CN" altLang="en-US" baseline="0" dirty="0">
                <a:solidFill>
                  <a:prstClr val="black"/>
                </a:solidFill>
                <a:latin typeface="Times New Roman" panose="02020603050405020304" pitchFamily="18" charset="0"/>
                <a:sym typeface="Times New Roman" panose="02020603050405020304" pitchFamily="18" charset="0"/>
              </a:rPr>
              <a:t> </a:t>
            </a:r>
            <a:r>
              <a:rPr lang="en-US" altLang="zh-CN" baseline="0" dirty="0">
                <a:solidFill>
                  <a:prstClr val="black"/>
                </a:solidFill>
                <a:latin typeface="Times New Roman" panose="02020603050405020304" pitchFamily="18" charset="0"/>
                <a:sym typeface="Times New Roman" panose="02020603050405020304" pitchFamily="18" charset="0"/>
              </a:rPr>
              <a:t>on</a:t>
            </a:r>
            <a:r>
              <a:rPr lang="zh-CN" altLang="en-US" baseline="0" dirty="0">
                <a:solidFill>
                  <a:prstClr val="black"/>
                </a:solidFill>
                <a:latin typeface="Times New Roman" panose="02020603050405020304" pitchFamily="18" charset="0"/>
                <a:sym typeface="Times New Roman" panose="02020603050405020304" pitchFamily="18" charset="0"/>
              </a:rPr>
              <a:t> </a:t>
            </a:r>
            <a:r>
              <a:rPr baseline="0" dirty="0">
                <a:solidFill>
                  <a:prstClr val="black"/>
                </a:solidFill>
                <a:latin typeface="Times New Roman" panose="02020603050405020304" pitchFamily="18" charset="0"/>
                <a:sym typeface="Times New Roman" panose="02020603050405020304" pitchFamily="18" charset="0"/>
              </a:rPr>
              <a:t>the market demands</a:t>
            </a:r>
            <a:r>
              <a:rPr lang="zh-CN" altLang="en-US" baseline="0" dirty="0">
                <a:solidFill>
                  <a:prstClr val="black"/>
                </a:solidFill>
                <a:latin typeface="Times New Roman" panose="02020603050405020304" pitchFamily="18" charset="0"/>
                <a:sym typeface="Times New Roman" panose="02020603050405020304" pitchFamily="18" charset="0"/>
              </a:rPr>
              <a:t> </a:t>
            </a:r>
            <a:r>
              <a:rPr lang="en-US" altLang="zh-CN" baseline="0" dirty="0">
                <a:solidFill>
                  <a:prstClr val="black"/>
                </a:solidFill>
                <a:latin typeface="Times New Roman" panose="02020603050405020304" pitchFamily="18" charset="0"/>
                <a:sym typeface="Times New Roman" panose="02020603050405020304" pitchFamily="18" charset="0"/>
              </a:rPr>
              <a:t>(</a:t>
            </a:r>
            <a:r>
              <a:rPr lang="en" altLang="zh-CN" dirty="0">
                <a:solidFill>
                  <a:prstClr val="black"/>
                </a:solidFill>
                <a:latin typeface="Times New Roman" panose="02020603050405020304" pitchFamily="18" charset="0"/>
                <a:sym typeface="Times New Roman" panose="02020603050405020304" pitchFamily="18" charset="0"/>
              </a:rPr>
              <a:t>hereinafter referred to as </a:t>
            </a:r>
            <a:r>
              <a:rPr lang="en-US" altLang="zh-CN" baseline="0" dirty="0">
                <a:solidFill>
                  <a:prstClr val="black"/>
                </a:solidFill>
                <a:latin typeface="Times New Roman" panose="02020603050405020304" pitchFamily="18" charset="0"/>
                <a:sym typeface="Times New Roman" panose="02020603050405020304" pitchFamily="18" charset="0"/>
              </a:rPr>
              <a:t>market-driven</a:t>
            </a:r>
            <a:r>
              <a:rPr lang="zh-CN" altLang="en-US" baseline="0" dirty="0">
                <a:solidFill>
                  <a:prstClr val="black"/>
                </a:solidFill>
                <a:latin typeface="Times New Roman" panose="02020603050405020304" pitchFamily="18" charset="0"/>
                <a:sym typeface="Times New Roman" panose="02020603050405020304" pitchFamily="18" charset="0"/>
              </a:rPr>
              <a:t> </a:t>
            </a:r>
            <a:r>
              <a:rPr lang="en-US" altLang="zh-CN" baseline="0" dirty="0">
                <a:solidFill>
                  <a:prstClr val="black"/>
                </a:solidFill>
                <a:latin typeface="Times New Roman" panose="02020603050405020304" pitchFamily="18" charset="0"/>
                <a:sym typeface="Times New Roman" panose="02020603050405020304" pitchFamily="18" charset="0"/>
              </a:rPr>
              <a:t>fortification)</a:t>
            </a:r>
            <a:r>
              <a:rPr baseline="0" dirty="0">
                <a:solidFill>
                  <a:prstClr val="black"/>
                </a:solidFill>
                <a:latin typeface="Times New Roman" panose="02020603050405020304" pitchFamily="18" charset="0"/>
                <a:sym typeface="Times New Roman" panose="02020603050405020304" pitchFamily="18" charset="0"/>
              </a:rPr>
              <a:t>.</a:t>
            </a:r>
            <a:r>
              <a:rPr sz="1600" dirty="0">
                <a:latin typeface="Times New Roman" panose="02020603050405020304" pitchFamily="18" charset="0"/>
                <a:sym typeface="Times New Roman" panose="02020603050405020304" pitchFamily="18" charset="0"/>
              </a:rPr>
              <a:t> </a:t>
            </a:r>
            <a:r>
              <a:rPr sz="1600" dirty="0">
                <a:highlight>
                  <a:srgbClr val="FFFF00"/>
                </a:highlight>
                <a:latin typeface="Times New Roman" panose="02020603050405020304" pitchFamily="18" charset="0"/>
                <a:sym typeface="Times New Roman" panose="02020603050405020304" pitchFamily="18" charset="0"/>
              </a:rPr>
              <a:t>	 </a:t>
            </a:r>
          </a:p>
          <a:p>
            <a:pPr algn="just"/>
            <a:endParaRPr lang="zh-CN" altLang="en-US" sz="2000" dirty="0">
              <a:solidFill>
                <a:srgbClr val="FF0000"/>
              </a:solidFill>
              <a:latin typeface="Times New Roman" panose="02020603050405020304" pitchFamily="18" charset="0"/>
              <a:sym typeface="Times New Roman" panose="02020603050405020304" pitchFamily="18" charset="0"/>
            </a:endParaRPr>
          </a:p>
        </p:txBody>
      </p:sp>
      <p:sp>
        <p:nvSpPr>
          <p:cNvPr id="13" name="矩形 12"/>
          <p:cNvSpPr/>
          <p:nvPr/>
        </p:nvSpPr>
        <p:spPr>
          <a:xfrm>
            <a:off x="8500263" y="839701"/>
            <a:ext cx="1024738" cy="286574"/>
          </a:xfrm>
          <a:prstGeom prst="rect">
            <a:avLst/>
          </a:prstGeom>
          <a:solidFill>
            <a:schemeClr val="bg1"/>
          </a:solidFill>
        </p:spPr>
        <p:txBody>
          <a:bodyPr wrap="square" lIns="0" tIns="0" rIns="0" bIns="0" anchor="ctr" anchorCtr="0">
            <a:noAutofit/>
          </a:bodyPr>
          <a:lstStyle/>
          <a:p>
            <a:pPr algn="ctr"/>
            <a:r>
              <a:rPr sz="1100" baseline="0" dirty="0">
                <a:latin typeface="Times New Roman" panose="02020603050405020304" pitchFamily="18" charset="0"/>
                <a:sym typeface="Times New Roman" panose="02020603050405020304" pitchFamily="18" charset="0"/>
              </a:rPr>
              <a:t>General population</a:t>
            </a:r>
            <a:r>
              <a:rPr sz="1100" dirty="0">
                <a:latin typeface="Times New Roman" panose="02020603050405020304" pitchFamily="18" charset="0"/>
                <a:sym typeface="Times New Roman" panose="02020603050405020304" pitchFamily="18" charset="0"/>
              </a:rPr>
              <a:t> </a:t>
            </a:r>
            <a:endParaRPr lang="zh-CN" altLang="en-US" sz="11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矩形 13"/>
          <p:cNvSpPr/>
          <p:nvPr/>
        </p:nvSpPr>
        <p:spPr>
          <a:xfrm>
            <a:off x="6324447" y="2751215"/>
            <a:ext cx="711353" cy="286574"/>
          </a:xfrm>
          <a:prstGeom prst="rect">
            <a:avLst/>
          </a:prstGeom>
          <a:solidFill>
            <a:schemeClr val="bg1"/>
          </a:solidFill>
        </p:spPr>
        <p:txBody>
          <a:bodyPr wrap="square" lIns="0" tIns="0" rIns="0" bIns="0" anchor="ctr" anchorCtr="0">
            <a:noAutofit/>
          </a:bodyPr>
          <a:lstStyle/>
          <a:p>
            <a:pPr algn="ctr"/>
            <a:r>
              <a:rPr sz="1100" baseline="0" dirty="0">
                <a:latin typeface="Times New Roman" panose="02020603050405020304" pitchFamily="18" charset="0"/>
                <a:sym typeface="Times New Roman" panose="02020603050405020304" pitchFamily="18" charset="0"/>
              </a:rPr>
              <a:t>Voluntary fortification</a:t>
            </a:r>
            <a:r>
              <a:rPr sz="1100" dirty="0">
                <a:latin typeface="Times New Roman" panose="02020603050405020304" pitchFamily="18" charset="0"/>
                <a:sym typeface="Times New Roman" panose="02020603050405020304" pitchFamily="18" charset="0"/>
              </a:rPr>
              <a:t> </a:t>
            </a:r>
            <a:endParaRPr lang="zh-CN" altLang="en-US" sz="11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 name="矩形 16"/>
          <p:cNvSpPr/>
          <p:nvPr/>
        </p:nvSpPr>
        <p:spPr>
          <a:xfrm>
            <a:off x="8656955" y="4566662"/>
            <a:ext cx="711353" cy="286574"/>
          </a:xfrm>
          <a:prstGeom prst="rect">
            <a:avLst/>
          </a:prstGeom>
          <a:solidFill>
            <a:schemeClr val="bg1"/>
          </a:solidFill>
        </p:spPr>
        <p:txBody>
          <a:bodyPr wrap="square" lIns="0" tIns="0" rIns="0" bIns="0" anchor="ctr" anchorCtr="0">
            <a:noAutofit/>
          </a:bodyPr>
          <a:lstStyle/>
          <a:p>
            <a:pPr algn="ctr"/>
            <a:r>
              <a:rPr sz="1100" baseline="0" dirty="0">
                <a:latin typeface="Times New Roman" panose="02020603050405020304" pitchFamily="18" charset="0"/>
                <a:sym typeface="Times New Roman" panose="02020603050405020304" pitchFamily="18" charset="0"/>
              </a:rPr>
              <a:t>Special populations </a:t>
            </a:r>
            <a:endParaRPr lang="zh-CN" altLang="en-US" sz="11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8" name="矩形 17"/>
          <p:cNvSpPr/>
          <p:nvPr/>
        </p:nvSpPr>
        <p:spPr>
          <a:xfrm>
            <a:off x="11165927" y="2751215"/>
            <a:ext cx="711353" cy="286574"/>
          </a:xfrm>
          <a:prstGeom prst="rect">
            <a:avLst/>
          </a:prstGeom>
          <a:solidFill>
            <a:schemeClr val="bg1"/>
          </a:solidFill>
        </p:spPr>
        <p:txBody>
          <a:bodyPr wrap="square" lIns="0" tIns="0" rIns="0" bIns="0" anchor="ctr" anchorCtr="0">
            <a:noAutofit/>
          </a:bodyPr>
          <a:lstStyle/>
          <a:p>
            <a:pPr algn="ctr"/>
            <a:r>
              <a:rPr sz="1100" baseline="0" dirty="0">
                <a:latin typeface="Times New Roman" panose="02020603050405020304" pitchFamily="18" charset="0"/>
                <a:sym typeface="Times New Roman" panose="02020603050405020304" pitchFamily="18" charset="0"/>
              </a:rPr>
              <a:t>Mandatory fortification</a:t>
            </a:r>
            <a:r>
              <a:rPr sz="1100" dirty="0">
                <a:latin typeface="Times New Roman" panose="02020603050405020304" pitchFamily="18" charset="0"/>
                <a:sym typeface="Times New Roman" panose="02020603050405020304" pitchFamily="18" charset="0"/>
              </a:rPr>
              <a:t> </a:t>
            </a:r>
            <a:endParaRPr lang="zh-CN" altLang="en-US" sz="11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9" name="矩形 18"/>
          <p:cNvSpPr/>
          <p:nvPr/>
        </p:nvSpPr>
        <p:spPr>
          <a:xfrm>
            <a:off x="10568949" y="3592668"/>
            <a:ext cx="711353" cy="286574"/>
          </a:xfrm>
          <a:prstGeom prst="rect">
            <a:avLst/>
          </a:prstGeom>
          <a:solidFill>
            <a:schemeClr val="bg1"/>
          </a:solidFill>
        </p:spPr>
        <p:txBody>
          <a:bodyPr wrap="square" lIns="0" tIns="0" rIns="0" bIns="0" anchor="ctr" anchorCtr="0">
            <a:noAutofit/>
          </a:bodyPr>
          <a:lstStyle/>
          <a:p>
            <a:pPr algn="ctr"/>
            <a:r>
              <a:rPr sz="1100" baseline="0" dirty="0">
                <a:latin typeface="Times New Roman" panose="02020603050405020304" pitchFamily="18" charset="0"/>
                <a:sym typeface="Times New Roman" panose="02020603050405020304" pitchFamily="18" charset="0"/>
              </a:rPr>
              <a:t>Coverage</a:t>
            </a:r>
            <a:r>
              <a:rPr sz="1100" dirty="0">
                <a:latin typeface="Times New Roman" panose="02020603050405020304" pitchFamily="18" charset="0"/>
                <a:sym typeface="Times New Roman" panose="02020603050405020304" pitchFamily="18" charset="0"/>
              </a:rPr>
              <a:t> </a:t>
            </a:r>
            <a:endParaRPr lang="zh-CN" altLang="en-US" sz="11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0" name="矩形 19"/>
          <p:cNvSpPr/>
          <p:nvPr/>
        </p:nvSpPr>
        <p:spPr>
          <a:xfrm>
            <a:off x="11264975" y="4087275"/>
            <a:ext cx="711353" cy="286574"/>
          </a:xfrm>
          <a:prstGeom prst="rect">
            <a:avLst/>
          </a:prstGeom>
          <a:solidFill>
            <a:schemeClr val="bg1"/>
          </a:solidFill>
        </p:spPr>
        <p:txBody>
          <a:bodyPr wrap="square" lIns="0" tIns="0" rIns="0" bIns="0" anchor="ctr" anchorCtr="0">
            <a:noAutofit/>
          </a:bodyPr>
          <a:lstStyle/>
          <a:p>
            <a:pPr algn="just"/>
            <a:r>
              <a:rPr sz="1100" baseline="0" dirty="0">
                <a:latin typeface="Times New Roman" panose="02020603050405020304" pitchFamily="18" charset="0"/>
                <a:sym typeface="Times New Roman" panose="02020603050405020304" pitchFamily="18" charset="0"/>
              </a:rPr>
              <a:t>Obedience</a:t>
            </a:r>
            <a:r>
              <a:rPr sz="1100" dirty="0">
                <a:latin typeface="Times New Roman" panose="02020603050405020304" pitchFamily="18" charset="0"/>
                <a:sym typeface="Times New Roman" panose="02020603050405020304" pitchFamily="18" charset="0"/>
              </a:rPr>
              <a:t> </a:t>
            </a:r>
            <a:endParaRPr lang="zh-CN" altLang="en-US" sz="11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2" name="矩形 21"/>
          <p:cNvSpPr/>
          <p:nvPr/>
        </p:nvSpPr>
        <p:spPr>
          <a:xfrm>
            <a:off x="8585200" y="3592668"/>
            <a:ext cx="427431" cy="286574"/>
          </a:xfrm>
          <a:prstGeom prst="rect">
            <a:avLst/>
          </a:prstGeom>
          <a:solidFill>
            <a:srgbClr val="E1995F"/>
          </a:solidFill>
        </p:spPr>
        <p:txBody>
          <a:bodyPr wrap="square" lIns="0" tIns="0" rIns="0" bIns="0" anchor="ctr" anchorCtr="0">
            <a:noAutofit/>
          </a:bodyPr>
          <a:lstStyle/>
          <a:p>
            <a:pPr algn="r"/>
            <a:r>
              <a:rPr lang="en-US" altLang="zh-CN" sz="1100" baseline="0" dirty="0">
                <a:solidFill>
                  <a:schemeClr val="bg1"/>
                </a:solidFill>
                <a:latin typeface="Times New Roman" panose="02020603050405020304" pitchFamily="18" charset="0"/>
                <a:sym typeface="Times New Roman" panose="02020603050405020304" pitchFamily="18" charset="0"/>
              </a:rPr>
              <a:t>Target</a:t>
            </a:r>
            <a:r>
              <a:rPr sz="1100" baseline="0" dirty="0">
                <a:solidFill>
                  <a:schemeClr val="bg1"/>
                </a:solidFill>
                <a:latin typeface="Times New Roman" panose="02020603050405020304" pitchFamily="18" charset="0"/>
                <a:sym typeface="Times New Roman" panose="02020603050405020304" pitchFamily="18" charset="0"/>
              </a:rPr>
              <a:t> </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3" name="矩形 22"/>
          <p:cNvSpPr/>
          <p:nvPr/>
        </p:nvSpPr>
        <p:spPr>
          <a:xfrm>
            <a:off x="9097570" y="3600847"/>
            <a:ext cx="711353" cy="286574"/>
          </a:xfrm>
          <a:prstGeom prst="rect">
            <a:avLst/>
          </a:prstGeom>
          <a:solidFill>
            <a:srgbClr val="E1995F"/>
          </a:solidFill>
        </p:spPr>
        <p:txBody>
          <a:bodyPr wrap="square" lIns="0" tIns="0" rIns="0" bIns="0" anchor="ctr" anchorCtr="0">
            <a:noAutofit/>
          </a:bodyPr>
          <a:lstStyle/>
          <a:p>
            <a:pPr algn="just"/>
            <a:r>
              <a:rPr lang="en-US" altLang="zh-CN" sz="1100" dirty="0">
                <a:solidFill>
                  <a:schemeClr val="bg1"/>
                </a:solidFill>
                <a:latin typeface="Times New Roman" panose="02020603050405020304" pitchFamily="18" charset="0"/>
                <a:sym typeface="Times New Roman" panose="02020603050405020304" pitchFamily="18" charset="0"/>
              </a:rPr>
              <a:t>fortification</a:t>
            </a:r>
            <a:r>
              <a:rPr sz="1100" baseline="0" dirty="0">
                <a:solidFill>
                  <a:schemeClr val="bg1"/>
                </a:solidFill>
                <a:latin typeface="Times New Roman" panose="02020603050405020304" pitchFamily="18" charset="0"/>
                <a:sym typeface="Times New Roman" panose="02020603050405020304" pitchFamily="18" charset="0"/>
              </a:rPr>
              <a:t> </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4" name="矩形 23"/>
          <p:cNvSpPr/>
          <p:nvPr/>
        </p:nvSpPr>
        <p:spPr>
          <a:xfrm>
            <a:off x="9368308" y="2057394"/>
            <a:ext cx="1001242" cy="406405"/>
          </a:xfrm>
          <a:prstGeom prst="rect">
            <a:avLst/>
          </a:prstGeom>
          <a:solidFill>
            <a:srgbClr val="D97213"/>
          </a:solidFill>
        </p:spPr>
        <p:txBody>
          <a:bodyPr wrap="square" lIns="0" tIns="0" rIns="0" bIns="0" anchor="ctr" anchorCtr="0">
            <a:noAutofit/>
          </a:bodyPr>
          <a:lstStyle/>
          <a:p>
            <a:pPr algn="ctr"/>
            <a:r>
              <a:rPr sz="1100" baseline="0" dirty="0">
                <a:solidFill>
                  <a:schemeClr val="bg1"/>
                </a:solidFill>
                <a:latin typeface="Times New Roman" panose="02020603050405020304" pitchFamily="18" charset="0"/>
                <a:sym typeface="Times New Roman" panose="02020603050405020304" pitchFamily="18" charset="0"/>
              </a:rPr>
              <a:t>Public fortification</a:t>
            </a:r>
            <a:r>
              <a:rPr sz="1100" dirty="0">
                <a:latin typeface="Times New Roman" panose="02020603050405020304" pitchFamily="18" charset="0"/>
                <a:sym typeface="Times New Roman" panose="02020603050405020304" pitchFamily="18" charset="0"/>
              </a:rPr>
              <a:t> </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5" name="矩形 24"/>
          <p:cNvSpPr/>
          <p:nvPr/>
        </p:nvSpPr>
        <p:spPr>
          <a:xfrm>
            <a:off x="7856488" y="2260596"/>
            <a:ext cx="849362" cy="574236"/>
          </a:xfrm>
          <a:prstGeom prst="rect">
            <a:avLst/>
          </a:prstGeom>
          <a:solidFill>
            <a:srgbClr val="F2CFB1"/>
          </a:solidFill>
        </p:spPr>
        <p:txBody>
          <a:bodyPr wrap="square" lIns="0" tIns="0" rIns="0" bIns="0" anchor="ctr" anchorCtr="0">
            <a:noAutofit/>
          </a:bodyPr>
          <a:lstStyle/>
          <a:p>
            <a:pPr algn="ctr"/>
            <a:r>
              <a:rPr sz="1100" b="1" baseline="0" dirty="0">
                <a:latin typeface="Times New Roman" panose="02020603050405020304" pitchFamily="18" charset="0"/>
                <a:sym typeface="Times New Roman" panose="02020603050405020304" pitchFamily="18" charset="0"/>
              </a:rPr>
              <a:t>Market</a:t>
            </a:r>
            <a:r>
              <a:rPr lang="en-US" altLang="zh-CN" sz="1100" b="1" baseline="0" dirty="0">
                <a:latin typeface="Times New Roman" panose="02020603050405020304" pitchFamily="18" charset="0"/>
                <a:sym typeface="Times New Roman" panose="02020603050405020304" pitchFamily="18" charset="0"/>
              </a:rPr>
              <a:t>-</a:t>
            </a:r>
            <a:r>
              <a:rPr sz="1100" b="1" baseline="0" dirty="0">
                <a:latin typeface="Times New Roman" panose="02020603050405020304" pitchFamily="18" charset="0"/>
                <a:sym typeface="Times New Roman" panose="02020603050405020304" pitchFamily="18" charset="0"/>
              </a:rPr>
              <a:t>driven fortification</a:t>
            </a:r>
            <a:r>
              <a:rPr sz="1100" dirty="0">
                <a:latin typeface="Times New Roman" panose="02020603050405020304" pitchFamily="18" charset="0"/>
                <a:sym typeface="Times New Roman" panose="02020603050405020304" pitchFamily="18" charset="0"/>
              </a:rPr>
              <a:t> </a:t>
            </a:r>
            <a:endParaRPr lang="zh-CN" altLang="en-US" sz="1100" b="1" dirty="0">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655212" y="267286"/>
            <a:ext cx="6536787" cy="22483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320379" y="81651"/>
            <a:ext cx="5630255" cy="901337"/>
            <a:chOff x="466490" y="25903"/>
            <a:chExt cx="3672702" cy="899778"/>
          </a:xfrm>
        </p:grpSpPr>
        <p:sp>
          <p:nvSpPr>
            <p:cNvPr id="6227" name="文本框 3"/>
            <p:cNvSpPr txBox="1">
              <a:spLocks noChangeArrowheads="1"/>
            </p:cNvSpPr>
            <p:nvPr/>
          </p:nvSpPr>
          <p:spPr bwMode="auto">
            <a:xfrm>
              <a:off x="926629" y="96121"/>
              <a:ext cx="3212563"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 altLang="zh-CN" sz="2400" dirty="0">
                  <a:solidFill>
                    <a:srgbClr val="044875"/>
                  </a:solidFill>
                  <a:latin typeface="Times New Roman" panose="02020603050405020304" pitchFamily="18" charset="0"/>
                  <a:sym typeface="Times New Roman" panose="02020603050405020304" pitchFamily="18" charset="0"/>
                </a:rPr>
                <a:t>Balanced Nutrition is the Foundation Fortification is the Method </a:t>
              </a:r>
            </a:p>
          </p:txBody>
        </p:sp>
        <p:sp>
          <p:nvSpPr>
            <p:cNvPr id="6" name="文本框 5"/>
            <p:cNvSpPr txBox="1"/>
            <p:nvPr/>
          </p:nvSpPr>
          <p:spPr>
            <a:xfrm>
              <a:off x="466490" y="25903"/>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3.3</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文本框 3"/>
          <p:cNvSpPr txBox="1"/>
          <p:nvPr/>
        </p:nvSpPr>
        <p:spPr>
          <a:xfrm>
            <a:off x="377825" y="1265497"/>
            <a:ext cx="5401994" cy="707886"/>
          </a:xfrm>
          <a:prstGeom prst="rect">
            <a:avLst/>
          </a:prstGeom>
          <a:noFill/>
        </p:spPr>
        <p:txBody>
          <a:bodyPr wrap="square" rtlCol="0">
            <a:spAutoFit/>
          </a:bodyPr>
          <a:lstStyle/>
          <a:p>
            <a:r>
              <a:rPr sz="2000" b="1" baseline="0" dirty="0">
                <a:solidFill>
                  <a:srgbClr val="333333"/>
                </a:solidFill>
                <a:latin typeface="Times New Roman" panose="02020603050405020304" pitchFamily="18" charset="0"/>
                <a:sym typeface="Times New Roman" panose="02020603050405020304" pitchFamily="18" charset="0"/>
              </a:rPr>
              <a:t>Necessity and main considerations of </a:t>
            </a:r>
            <a:r>
              <a:rPr lang="en-US" altLang="zh-CN" sz="2000" b="1" baseline="0" dirty="0">
                <a:solidFill>
                  <a:srgbClr val="333333"/>
                </a:solidFill>
                <a:latin typeface="Times New Roman" panose="02020603050405020304" pitchFamily="18" charset="0"/>
                <a:sym typeface="Times New Roman" panose="02020603050405020304" pitchFamily="18" charset="0"/>
              </a:rPr>
              <a:t>food</a:t>
            </a:r>
            <a:r>
              <a:rPr sz="2000" b="1" baseline="0" dirty="0">
                <a:solidFill>
                  <a:srgbClr val="333333"/>
                </a:solidFill>
                <a:latin typeface="Times New Roman" panose="02020603050405020304" pitchFamily="18" charset="0"/>
                <a:sym typeface="Times New Roman" panose="02020603050405020304" pitchFamily="18" charset="0"/>
              </a:rPr>
              <a:t> fortification</a:t>
            </a:r>
            <a:r>
              <a:rPr sz="1600" dirty="0">
                <a:latin typeface="Times New Roman" panose="02020603050405020304" pitchFamily="18" charset="0"/>
                <a:sym typeface="Times New Roman" panose="02020603050405020304" pitchFamily="18" charset="0"/>
              </a:rPr>
              <a:t> </a:t>
            </a:r>
            <a:endParaRPr lang="zh-CN" altLang="en-US" sz="2000" b="1" dirty="0">
              <a:latin typeface="Times New Roman" panose="02020603050405020304" pitchFamily="18" charset="0"/>
              <a:sym typeface="Times New Roman" panose="02020603050405020304" pitchFamily="18" charset="0"/>
            </a:endParaRPr>
          </a:p>
        </p:txBody>
      </p:sp>
      <p:sp>
        <p:nvSpPr>
          <p:cNvPr id="11" name="Rectangle 3"/>
          <p:cNvSpPr txBox="1">
            <a:spLocks noChangeArrowheads="1"/>
          </p:cNvSpPr>
          <p:nvPr/>
        </p:nvSpPr>
        <p:spPr>
          <a:xfrm>
            <a:off x="377825" y="2078990"/>
            <a:ext cx="5946775" cy="2820035"/>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lnSpc>
                <a:spcPct val="120000"/>
              </a:lnSpc>
              <a:spcBef>
                <a:spcPct val="0"/>
              </a:spcBef>
              <a:buFontTx/>
              <a:buNone/>
            </a:pPr>
            <a:r>
              <a:rPr lang="zh-CN" altLang="en-US" sz="1800" dirty="0">
                <a:latin typeface="Times New Roman" panose="02020603050405020304" pitchFamily="18" charset="0"/>
                <a:ea typeface="宋体" panose="02010600030101010101" pitchFamily="2" charset="-122"/>
                <a:sym typeface="Times New Roman" panose="02020603050405020304" pitchFamily="18" charset="0"/>
              </a:rPr>
              <a:t>    </a:t>
            </a:r>
            <a:r>
              <a:rPr sz="1800" dirty="0">
                <a:latin typeface="Times New Roman" panose="02020603050405020304" pitchFamily="18" charset="0"/>
                <a:ea typeface="宋体" panose="02010600030101010101" pitchFamily="2" charset="-122"/>
                <a:sym typeface="Times New Roman" panose="02020603050405020304" pitchFamily="18" charset="0"/>
              </a:rPr>
              <a:t>Generally, public fortification is </a:t>
            </a:r>
            <a:r>
              <a:rPr lang="en-US" altLang="zh-CN" sz="1800" dirty="0">
                <a:latin typeface="Times New Roman" panose="02020603050405020304" pitchFamily="18" charset="0"/>
                <a:ea typeface="宋体" panose="02010600030101010101" pitchFamily="2" charset="-122"/>
                <a:sym typeface="Times New Roman" panose="02020603050405020304" pitchFamily="18" charset="0"/>
              </a:rPr>
              <a:t>usually</a:t>
            </a:r>
            <a:r>
              <a:rPr lang="zh-CN" altLang="en-US" sz="1800" dirty="0">
                <a:latin typeface="Times New Roman" panose="02020603050405020304" pitchFamily="18" charset="0"/>
                <a:ea typeface="宋体" panose="02010600030101010101" pitchFamily="2" charset="-122"/>
                <a:sym typeface="Times New Roman" panose="02020603050405020304" pitchFamily="18" charset="0"/>
              </a:rPr>
              <a:t> </a:t>
            </a:r>
            <a:r>
              <a:rPr sz="1800" dirty="0">
                <a:latin typeface="Times New Roman" panose="02020603050405020304" pitchFamily="18" charset="0"/>
                <a:ea typeface="宋体" panose="02010600030101010101" pitchFamily="2" charset="-122"/>
                <a:sym typeface="Times New Roman" panose="02020603050405020304" pitchFamily="18" charset="0"/>
              </a:rPr>
              <a:t>mandatory fortification</a:t>
            </a:r>
            <a:r>
              <a:rPr lang="en-US" altLang="zh-CN" sz="1800" dirty="0">
                <a:latin typeface="Times New Roman" panose="02020603050405020304" pitchFamily="18" charset="0"/>
                <a:ea typeface="宋体" panose="02010600030101010101" pitchFamily="2" charset="-122"/>
                <a:sym typeface="Times New Roman" panose="02020603050405020304" pitchFamily="18" charset="0"/>
              </a:rPr>
              <a:t>;</a:t>
            </a:r>
            <a:r>
              <a:rPr sz="2400" dirty="0">
                <a:latin typeface="Times New Roman" panose="02020603050405020304" pitchFamily="18" charset="0"/>
                <a:ea typeface="宋体" panose="02010600030101010101" pitchFamily="2" charset="-122"/>
                <a:sym typeface="Times New Roman" panose="02020603050405020304" pitchFamily="18" charset="0"/>
              </a:rPr>
              <a:t> </a:t>
            </a:r>
            <a:r>
              <a:rPr sz="1800" baseline="0" dirty="0">
                <a:latin typeface="Times New Roman" panose="02020603050405020304" pitchFamily="18" charset="0"/>
                <a:ea typeface="宋体" panose="02010600030101010101" pitchFamily="2" charset="-122"/>
                <a:sym typeface="Times New Roman" panose="02020603050405020304" pitchFamily="18" charset="0"/>
              </a:rPr>
              <a:t>target fortification may be mandatory or voluntary fortification, primarily depending on the significance of the </a:t>
            </a:r>
            <a:r>
              <a:rPr lang="en-US" altLang="zh-CN" sz="1800" baseline="0" dirty="0">
                <a:latin typeface="Times New Roman" panose="02020603050405020304" pitchFamily="18" charset="0"/>
                <a:ea typeface="宋体" panose="02010600030101010101" pitchFamily="2" charset="-122"/>
                <a:sym typeface="Times New Roman" panose="02020603050405020304" pitchFamily="18" charset="0"/>
              </a:rPr>
              <a:t>relevant</a:t>
            </a:r>
            <a:r>
              <a:rPr lang="zh-CN" altLang="en-US" sz="1800" baseline="0" dirty="0">
                <a:latin typeface="Times New Roman" panose="02020603050405020304" pitchFamily="18" charset="0"/>
                <a:ea typeface="宋体" panose="02010600030101010101" pitchFamily="2" charset="-122"/>
                <a:sym typeface="Times New Roman" panose="02020603050405020304" pitchFamily="18" charset="0"/>
              </a:rPr>
              <a:t> </a:t>
            </a:r>
            <a:r>
              <a:rPr lang="en-US" altLang="zh-CN" sz="1800" baseline="0" dirty="0">
                <a:latin typeface="Times New Roman" panose="02020603050405020304" pitchFamily="18" charset="0"/>
                <a:ea typeface="宋体" panose="02010600030101010101" pitchFamily="2" charset="-122"/>
                <a:sym typeface="Times New Roman" panose="02020603050405020304" pitchFamily="18" charset="0"/>
              </a:rPr>
              <a:t>issues</a:t>
            </a:r>
            <a:r>
              <a:rPr sz="1800" baseline="0" dirty="0">
                <a:latin typeface="Times New Roman" panose="02020603050405020304" pitchFamily="18" charset="0"/>
                <a:ea typeface="宋体" panose="02010600030101010101" pitchFamily="2" charset="-122"/>
                <a:sym typeface="Times New Roman" panose="02020603050405020304" pitchFamily="18" charset="0"/>
              </a:rPr>
              <a:t> i</a:t>
            </a:r>
            <a:r>
              <a:rPr lang="en-US" altLang="zh-CN" sz="1800" baseline="0" dirty="0">
                <a:latin typeface="Times New Roman" panose="02020603050405020304" pitchFamily="18" charset="0"/>
                <a:ea typeface="宋体" panose="02010600030101010101" pitchFamily="2" charset="-122"/>
                <a:sym typeface="Times New Roman" panose="02020603050405020304" pitchFamily="18" charset="0"/>
              </a:rPr>
              <a:t>n</a:t>
            </a:r>
            <a:r>
              <a:rPr sz="1800" baseline="0" dirty="0">
                <a:latin typeface="Times New Roman" panose="02020603050405020304" pitchFamily="18" charset="0"/>
                <a:ea typeface="宋体" panose="02010600030101010101" pitchFamily="2" charset="-122"/>
                <a:sym typeface="Times New Roman" panose="02020603050405020304" pitchFamily="18" charset="0"/>
              </a:rPr>
              <a:t> public health</a:t>
            </a:r>
            <a:r>
              <a:rPr lang="en-US" altLang="zh-CN" sz="1800" baseline="0" dirty="0">
                <a:latin typeface="Times New Roman" panose="02020603050405020304" pitchFamily="18" charset="0"/>
                <a:ea typeface="宋体" panose="02010600030101010101" pitchFamily="2" charset="-122"/>
                <a:sym typeface="Times New Roman" panose="02020603050405020304" pitchFamily="18" charset="0"/>
              </a:rPr>
              <a:t>;</a:t>
            </a:r>
            <a:r>
              <a:rPr sz="2400" dirty="0">
                <a:latin typeface="Times New Roman" panose="02020603050405020304" pitchFamily="18" charset="0"/>
                <a:ea typeface="宋体" panose="02010600030101010101" pitchFamily="2" charset="-122"/>
                <a:sym typeface="Times New Roman" panose="02020603050405020304" pitchFamily="18" charset="0"/>
              </a:rPr>
              <a:t> </a:t>
            </a:r>
            <a:r>
              <a:rPr sz="1800" baseline="0" dirty="0">
                <a:latin typeface="Times New Roman" panose="02020603050405020304" pitchFamily="18" charset="0"/>
                <a:ea typeface="宋体" panose="02010600030101010101" pitchFamily="2" charset="-122"/>
                <a:sym typeface="Times New Roman" panose="02020603050405020304" pitchFamily="18" charset="0"/>
              </a:rPr>
              <a:t>market</a:t>
            </a:r>
            <a:r>
              <a:rPr lang="en-US" altLang="zh-CN" sz="1800" baseline="0" dirty="0">
                <a:latin typeface="Times New Roman" panose="02020603050405020304" pitchFamily="18" charset="0"/>
                <a:ea typeface="宋体" panose="02010600030101010101" pitchFamily="2" charset="-122"/>
                <a:sym typeface="Times New Roman" panose="02020603050405020304" pitchFamily="18" charset="0"/>
              </a:rPr>
              <a:t>-</a:t>
            </a:r>
            <a:r>
              <a:rPr sz="1800" baseline="0" dirty="0">
                <a:latin typeface="Times New Roman" panose="02020603050405020304" pitchFamily="18" charset="0"/>
                <a:ea typeface="宋体" panose="02010600030101010101" pitchFamily="2" charset="-122"/>
                <a:sym typeface="Times New Roman" panose="02020603050405020304" pitchFamily="18" charset="0"/>
              </a:rPr>
              <a:t>driven fortification is usually voluntary fortification, and </a:t>
            </a:r>
            <a:r>
              <a:rPr lang="en-US" altLang="zh-CN" sz="1800" baseline="0" dirty="0">
                <a:latin typeface="Times New Roman" panose="02020603050405020304" pitchFamily="18" charset="0"/>
                <a:ea typeface="宋体" panose="02010600030101010101" pitchFamily="2" charset="-122"/>
                <a:sym typeface="Times New Roman" panose="02020603050405020304" pitchFamily="18" charset="0"/>
              </a:rPr>
              <a:t>shall</a:t>
            </a:r>
            <a:r>
              <a:rPr lang="zh-CN" altLang="en-US" sz="1800" baseline="0" dirty="0">
                <a:latin typeface="Times New Roman" panose="02020603050405020304" pitchFamily="18" charset="0"/>
                <a:ea typeface="宋体" panose="02010600030101010101" pitchFamily="2" charset="-122"/>
                <a:sym typeface="Times New Roman" panose="02020603050405020304" pitchFamily="18" charset="0"/>
              </a:rPr>
              <a:t> </a:t>
            </a:r>
            <a:r>
              <a:rPr lang="en-US" altLang="zh-CN" sz="1800" baseline="0" dirty="0">
                <a:latin typeface="Times New Roman" panose="02020603050405020304" pitchFamily="18" charset="0"/>
                <a:ea typeface="宋体" panose="02010600030101010101" pitchFamily="2" charset="-122"/>
                <a:sym typeface="Times New Roman" panose="02020603050405020304" pitchFamily="18" charset="0"/>
              </a:rPr>
              <a:t>comply</a:t>
            </a:r>
            <a:r>
              <a:rPr sz="1800" baseline="0" dirty="0">
                <a:latin typeface="Times New Roman" panose="02020603050405020304" pitchFamily="18" charset="0"/>
                <a:ea typeface="宋体" panose="02010600030101010101" pitchFamily="2" charset="-122"/>
                <a:sym typeface="Times New Roman" panose="02020603050405020304" pitchFamily="18" charset="0"/>
              </a:rPr>
              <a:t> with relevant laws </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and regulations.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Public fortification</a:t>
            </a:r>
            <a:r>
              <a:rPr lang="en-US" altLang="zh-CN"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 is also known as </a:t>
            </a:r>
            <a:r>
              <a:rPr lang="en-US" altLang="zh-CN"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common fortification</a:t>
            </a:r>
            <a:r>
              <a:rPr lang="en-US" altLang="zh-CN"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 and the market</a:t>
            </a:r>
            <a:r>
              <a:rPr lang="en-US" altLang="zh-CN"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driven fortification is also sometimes known as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industry</a:t>
            </a:r>
            <a:r>
              <a:rPr lang="en-US" altLang="zh-CN"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driven fortification</a:t>
            </a:r>
            <a:r>
              <a:rPr lang="en-US" altLang="zh-CN"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open</a:t>
            </a:r>
            <a:r>
              <a:rPr lang="en-US" altLang="zh-CN"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market fortification</a:t>
            </a:r>
            <a:r>
              <a:rPr lang="en-US" altLang="zh-CN"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 or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free market</a:t>
            </a:r>
            <a:r>
              <a:rPr lang="en-US" altLang="zh-CN" sz="1800" dirty="0">
                <a:latin typeface="Times New Roman" panose="02020603050405020304" pitchFamily="18" charset="0"/>
                <a:cs typeface="Times New Roman" panose="02020603050405020304" pitchFamily="18" charset="0"/>
                <a:sym typeface="Times New Roman" panose="02020603050405020304" pitchFamily="18" charset="0"/>
              </a:rPr>
              <a:t> ”</a:t>
            </a:r>
            <a:r>
              <a:rPr sz="1800" baseline="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 food fortification.</a:t>
            </a:r>
            <a:r>
              <a:rPr sz="2400" dirty="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 </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
        <p:nvSpPr>
          <p:cNvPr id="12" name="Rectangle 5"/>
          <p:cNvSpPr>
            <a:spLocks noChangeArrowheads="1"/>
          </p:cNvSpPr>
          <p:nvPr/>
        </p:nvSpPr>
        <p:spPr bwMode="auto">
          <a:xfrm>
            <a:off x="358140" y="1265497"/>
            <a:ext cx="5946393" cy="539378"/>
          </a:xfrm>
          <a:prstGeom prst="rect">
            <a:avLst/>
          </a:prstGeom>
          <a:noFill/>
          <a:ln w="9525">
            <a:noFill/>
            <a:miter lim="800000"/>
          </a:ln>
        </p:spPr>
        <p:txBody>
          <a:bodyPr wrap="square">
            <a:spAutoFit/>
          </a:bodyPr>
          <a:lstStyle/>
          <a:p>
            <a:pPr>
              <a:lnSpc>
                <a:spcPct val="150000"/>
              </a:lnSpc>
            </a:pPr>
            <a:r>
              <a:rPr lang="zh-CN" altLang="en-US" sz="2200" dirty="0">
                <a:latin typeface="Times New Roman" panose="02020603050405020304" pitchFamily="18" charset="0"/>
                <a:sym typeface="Times New Roman" panose="02020603050405020304" pitchFamily="18" charset="0"/>
              </a:rPr>
              <a:t>    </a:t>
            </a:r>
            <a:endParaRPr lang="zh-CN" altLang="en-US" sz="2200" dirty="0">
              <a:solidFill>
                <a:srgbClr val="FF0000"/>
              </a:solidFill>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655212" y="267286"/>
            <a:ext cx="6536787" cy="22483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383879" y="81651"/>
            <a:ext cx="5566755" cy="901337"/>
            <a:chOff x="507912" y="25903"/>
            <a:chExt cx="3631280" cy="899778"/>
          </a:xfrm>
        </p:grpSpPr>
        <p:sp>
          <p:nvSpPr>
            <p:cNvPr id="6227" name="文本框 3"/>
            <p:cNvSpPr txBox="1">
              <a:spLocks noChangeArrowheads="1"/>
            </p:cNvSpPr>
            <p:nvPr/>
          </p:nvSpPr>
          <p:spPr bwMode="auto">
            <a:xfrm>
              <a:off x="926629" y="96121"/>
              <a:ext cx="3212563"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 altLang="zh-CN" sz="2400" dirty="0">
                  <a:solidFill>
                    <a:srgbClr val="044875"/>
                  </a:solidFill>
                  <a:latin typeface="Times New Roman" panose="02020603050405020304" pitchFamily="18" charset="0"/>
                  <a:sym typeface="Times New Roman" panose="02020603050405020304" pitchFamily="18" charset="0"/>
                </a:rPr>
                <a:t>Balanced Nutrition is the Foundation Fortification is the Method </a:t>
              </a:r>
            </a:p>
          </p:txBody>
        </p:sp>
        <p:sp>
          <p:nvSpPr>
            <p:cNvPr id="6" name="文本框 5"/>
            <p:cNvSpPr txBox="1"/>
            <p:nvPr/>
          </p:nvSpPr>
          <p:spPr>
            <a:xfrm>
              <a:off x="507912" y="25903"/>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3.3</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文本框 3"/>
          <p:cNvSpPr txBox="1"/>
          <p:nvPr/>
        </p:nvSpPr>
        <p:spPr>
          <a:xfrm>
            <a:off x="485475" y="981239"/>
            <a:ext cx="5755893" cy="5329921"/>
          </a:xfrm>
          <a:prstGeom prst="rect">
            <a:avLst/>
          </a:prstGeom>
          <a:noFill/>
        </p:spPr>
        <p:txBody>
          <a:bodyPr wrap="square" rtlCol="0">
            <a:spAutoFit/>
          </a:bodyPr>
          <a:lstStyle/>
          <a:p>
            <a:pPr algn="just">
              <a:lnSpc>
                <a:spcPct val="130000"/>
              </a:lnSpc>
            </a:pPr>
            <a:r>
              <a:rPr lang="zh-CN" altLang="en-US" sz="2200" b="1" dirty="0">
                <a:solidFill>
                  <a:srgbClr val="333333"/>
                </a:solidFill>
                <a:latin typeface="Times New Roman" panose="02020603050405020304" pitchFamily="18" charset="0"/>
                <a:sym typeface="Times New Roman" panose="02020603050405020304" pitchFamily="18" charset="0"/>
              </a:rPr>
              <a:t>    </a:t>
            </a:r>
            <a:r>
              <a:rPr sz="2200" b="1" dirty="0">
                <a:solidFill>
                  <a:srgbClr val="333333"/>
                </a:solidFill>
                <a:latin typeface="Times New Roman" panose="02020603050405020304" pitchFamily="18" charset="0"/>
                <a:sym typeface="Times New Roman" panose="02020603050405020304" pitchFamily="18" charset="0"/>
              </a:rPr>
              <a:t>The nature of food carrier and fortifi</a:t>
            </a:r>
            <a:r>
              <a:rPr lang="en-US" altLang="zh-CN" sz="2200" b="1" dirty="0">
                <a:solidFill>
                  <a:srgbClr val="333333"/>
                </a:solidFill>
                <a:latin typeface="Times New Roman" panose="02020603050405020304" pitchFamily="18" charset="0"/>
                <a:sym typeface="Times New Roman" panose="02020603050405020304" pitchFamily="18" charset="0"/>
              </a:rPr>
              <a:t>ed</a:t>
            </a:r>
            <a:r>
              <a:rPr sz="2200" b="1" dirty="0">
                <a:solidFill>
                  <a:srgbClr val="333333"/>
                </a:solidFill>
                <a:latin typeface="Times New Roman" panose="02020603050405020304" pitchFamily="18" charset="0"/>
                <a:sym typeface="Times New Roman" panose="02020603050405020304" pitchFamily="18" charset="0"/>
              </a:rPr>
              <a:t> nutrients and the food fortification technology constrain the fortification of many nutrients.  </a:t>
            </a:r>
          </a:p>
          <a:p>
            <a:pPr algn="just">
              <a:lnSpc>
                <a:spcPct val="130000"/>
              </a:lnSpc>
            </a:pPr>
            <a:endParaRPr lang="zh-CN" altLang="zh-CN" sz="22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algn="just">
              <a:lnSpc>
                <a:spcPct val="130000"/>
              </a:lnSpc>
            </a:pPr>
            <a:r>
              <a:rPr lang="zh-CN" altLang="en-US" sz="2200" b="1" dirty="0">
                <a:latin typeface="Times New Roman" panose="02020603050405020304" pitchFamily="18" charset="0"/>
                <a:sym typeface="Times New Roman" panose="02020603050405020304" pitchFamily="18" charset="0"/>
              </a:rPr>
              <a:t>    </a:t>
            </a:r>
            <a:r>
              <a:rPr sz="2200" b="1" dirty="0">
                <a:latin typeface="Times New Roman" panose="02020603050405020304" pitchFamily="18" charset="0"/>
                <a:sym typeface="Times New Roman" panose="02020603050405020304" pitchFamily="18" charset="0"/>
              </a:rPr>
              <a:t>It is difficult </a:t>
            </a:r>
            <a:r>
              <a:rPr lang="en-US" altLang="zh-CN" sz="2200" b="1" dirty="0">
                <a:latin typeface="Times New Roman" panose="02020603050405020304" pitchFamily="18" charset="0"/>
                <a:sym typeface="Times New Roman" panose="02020603050405020304" pitchFamily="18" charset="0"/>
              </a:rPr>
              <a:t>for</a:t>
            </a:r>
            <a:r>
              <a:rPr sz="2200" b="1" dirty="0">
                <a:latin typeface="Times New Roman" panose="02020603050405020304" pitchFamily="18" charset="0"/>
                <a:sym typeface="Times New Roman" panose="02020603050405020304" pitchFamily="18" charset="0"/>
              </a:rPr>
              <a:t> any kind of food to </a:t>
            </a:r>
            <a:r>
              <a:rPr lang="en-US" altLang="zh-CN" sz="2200" b="1" dirty="0">
                <a:latin typeface="Times New Roman" panose="02020603050405020304" pitchFamily="18" charset="0"/>
                <a:sym typeface="Times New Roman" panose="02020603050405020304" pitchFamily="18" charset="0"/>
              </a:rPr>
              <a:t>cover</a:t>
            </a:r>
            <a:r>
              <a:rPr lang="zh-CN" altLang="en-US" sz="2200" b="1" dirty="0">
                <a:latin typeface="Times New Roman" panose="02020603050405020304" pitchFamily="18" charset="0"/>
                <a:sym typeface="Times New Roman" panose="02020603050405020304" pitchFamily="18" charset="0"/>
              </a:rPr>
              <a:t> </a:t>
            </a:r>
            <a:r>
              <a:rPr sz="2200" b="1" dirty="0">
                <a:latin typeface="Times New Roman" panose="02020603050405020304" pitchFamily="18" charset="0"/>
                <a:sym typeface="Times New Roman" panose="02020603050405020304" pitchFamily="18" charset="0"/>
              </a:rPr>
              <a:t>all target groups</a:t>
            </a:r>
            <a:r>
              <a:rPr lang="en-US" altLang="zh-CN" sz="2200" b="1" dirty="0">
                <a:latin typeface="Times New Roman" panose="02020603050405020304" pitchFamily="18" charset="0"/>
                <a:sym typeface="Times New Roman" panose="02020603050405020304" pitchFamily="18" charset="0"/>
              </a:rPr>
              <a:t>,</a:t>
            </a:r>
            <a:r>
              <a:rPr lang="zh-CN" altLang="en-US" sz="2200" b="1" dirty="0">
                <a:latin typeface="Times New Roman" panose="02020603050405020304" pitchFamily="18" charset="0"/>
                <a:sym typeface="Times New Roman" panose="02020603050405020304" pitchFamily="18" charset="0"/>
              </a:rPr>
              <a:t> </a:t>
            </a:r>
            <a:r>
              <a:rPr lang="en-US" altLang="zh-CN" sz="2200" b="1" dirty="0">
                <a:latin typeface="Times New Roman" panose="02020603050405020304" pitchFamily="18" charset="0"/>
                <a:sym typeface="Times New Roman" panose="02020603050405020304" pitchFamily="18" charset="0"/>
              </a:rPr>
              <a:t>and</a:t>
            </a:r>
            <a:r>
              <a:rPr sz="2200" b="1" dirty="0">
                <a:latin typeface="Times New Roman" panose="02020603050405020304" pitchFamily="18" charset="0"/>
                <a:sym typeface="Times New Roman" panose="02020603050405020304" pitchFamily="18" charset="0"/>
              </a:rPr>
              <a:t> </a:t>
            </a:r>
            <a:r>
              <a:rPr lang="en-US" altLang="zh-CN" sz="2200" b="1" dirty="0">
                <a:latin typeface="Times New Roman" panose="02020603050405020304" pitchFamily="18" charset="0"/>
                <a:sym typeface="Times New Roman" panose="02020603050405020304" pitchFamily="18" charset="0"/>
              </a:rPr>
              <a:t>t</a:t>
            </a:r>
            <a:r>
              <a:rPr sz="2200" b="1" dirty="0">
                <a:latin typeface="Times New Roman" panose="02020603050405020304" pitchFamily="18" charset="0"/>
                <a:sym typeface="Times New Roman" panose="02020603050405020304" pitchFamily="18" charset="0"/>
              </a:rPr>
              <a:t>herefore, </a:t>
            </a:r>
            <a:r>
              <a:rPr lang="en-US" altLang="zh-CN" sz="2200" b="1" dirty="0">
                <a:latin typeface="Times New Roman" panose="02020603050405020304" pitchFamily="18" charset="0"/>
                <a:sym typeface="Times New Roman" panose="02020603050405020304" pitchFamily="18" charset="0"/>
              </a:rPr>
              <a:t>it</a:t>
            </a:r>
            <a:r>
              <a:rPr lang="zh-CN" altLang="en-US" sz="2200" b="1" dirty="0">
                <a:latin typeface="Times New Roman" panose="02020603050405020304" pitchFamily="18" charset="0"/>
                <a:sym typeface="Times New Roman" panose="02020603050405020304" pitchFamily="18" charset="0"/>
              </a:rPr>
              <a:t> </a:t>
            </a:r>
            <a:r>
              <a:rPr lang="en-US" altLang="zh-CN" sz="2200" b="1" dirty="0">
                <a:latin typeface="Times New Roman" panose="02020603050405020304" pitchFamily="18" charset="0"/>
                <a:sym typeface="Times New Roman" panose="02020603050405020304" pitchFamily="18" charset="0"/>
              </a:rPr>
              <a:t>is</a:t>
            </a:r>
            <a:r>
              <a:rPr lang="zh-CN" altLang="en-US" sz="2200" b="1" dirty="0">
                <a:latin typeface="Times New Roman" panose="02020603050405020304" pitchFamily="18" charset="0"/>
                <a:sym typeface="Times New Roman" panose="02020603050405020304" pitchFamily="18" charset="0"/>
              </a:rPr>
              <a:t> </a:t>
            </a:r>
            <a:r>
              <a:rPr lang="en-US" altLang="zh-CN" sz="2200" b="1" dirty="0">
                <a:latin typeface="Times New Roman" panose="02020603050405020304" pitchFamily="18" charset="0"/>
                <a:sym typeface="Times New Roman" panose="02020603050405020304" pitchFamily="18" charset="0"/>
              </a:rPr>
              <a:t>imperative</a:t>
            </a:r>
            <a:r>
              <a:rPr lang="zh-CN" altLang="en-US" sz="2200" b="1" dirty="0">
                <a:latin typeface="Times New Roman" panose="02020603050405020304" pitchFamily="18" charset="0"/>
                <a:sym typeface="Times New Roman" panose="02020603050405020304" pitchFamily="18" charset="0"/>
              </a:rPr>
              <a:t> </a:t>
            </a:r>
            <a:r>
              <a:rPr lang="en-US" altLang="zh-CN" sz="2200" b="1" dirty="0">
                <a:latin typeface="Times New Roman" panose="02020603050405020304" pitchFamily="18" charset="0"/>
                <a:sym typeface="Times New Roman" panose="02020603050405020304" pitchFamily="18" charset="0"/>
              </a:rPr>
              <a:t>to</a:t>
            </a:r>
            <a:r>
              <a:rPr lang="zh-CN" altLang="en-US" sz="2200" b="1" dirty="0">
                <a:latin typeface="Times New Roman" panose="02020603050405020304" pitchFamily="18" charset="0"/>
                <a:sym typeface="Times New Roman" panose="02020603050405020304" pitchFamily="18" charset="0"/>
              </a:rPr>
              <a:t> </a:t>
            </a:r>
            <a:r>
              <a:rPr lang="en-US" altLang="zh-CN" sz="2200" b="1" dirty="0">
                <a:latin typeface="Times New Roman" panose="02020603050405020304" pitchFamily="18" charset="0"/>
                <a:sym typeface="Times New Roman" panose="02020603050405020304" pitchFamily="18" charset="0"/>
              </a:rPr>
              <a:t>develop</a:t>
            </a:r>
            <a:r>
              <a:rPr lang="zh-CN" altLang="en-US" sz="2200" b="1" dirty="0">
                <a:latin typeface="Times New Roman" panose="02020603050405020304" pitchFamily="18" charset="0"/>
                <a:sym typeface="Times New Roman" panose="02020603050405020304" pitchFamily="18" charset="0"/>
              </a:rPr>
              <a:t> </a:t>
            </a:r>
            <a:r>
              <a:rPr sz="2200" b="1" dirty="0">
                <a:latin typeface="Times New Roman" panose="02020603050405020304" pitchFamily="18" charset="0"/>
                <a:sym typeface="Times New Roman" panose="02020603050405020304" pitchFamily="18" charset="0"/>
              </a:rPr>
              <a:t>more fortification foods.</a:t>
            </a:r>
            <a:r>
              <a:rPr dirty="0">
                <a:latin typeface="Times New Roman" panose="02020603050405020304" pitchFamily="18" charset="0"/>
                <a:sym typeface="Times New Roman" panose="02020603050405020304" pitchFamily="18" charset="0"/>
              </a:rPr>
              <a:t> </a:t>
            </a:r>
            <a:r>
              <a:rPr sz="2200" baseline="0" dirty="0">
                <a:solidFill>
                  <a:srgbClr val="333333"/>
                </a:solidFill>
                <a:latin typeface="Times New Roman" panose="02020603050405020304" pitchFamily="18" charset="0"/>
                <a:sym typeface="Times New Roman" panose="02020603050405020304" pitchFamily="18" charset="0"/>
              </a:rPr>
              <a:t>For example, it is difficult for infants to get </a:t>
            </a:r>
            <a:r>
              <a:rPr lang="en-US" altLang="zh-CN" sz="2200" baseline="0" dirty="0">
                <a:solidFill>
                  <a:srgbClr val="333333"/>
                </a:solidFill>
                <a:latin typeface="Times New Roman" panose="02020603050405020304" pitchFamily="18" charset="0"/>
                <a:sym typeface="Times New Roman" panose="02020603050405020304" pitchFamily="18" charset="0"/>
              </a:rPr>
              <a:t>adequate</a:t>
            </a:r>
            <a:r>
              <a:rPr sz="2200" baseline="0" dirty="0">
                <a:solidFill>
                  <a:srgbClr val="333333"/>
                </a:solidFill>
                <a:latin typeface="Times New Roman" panose="02020603050405020304" pitchFamily="18" charset="0"/>
                <a:sym typeface="Times New Roman" panose="02020603050405020304" pitchFamily="18" charset="0"/>
              </a:rPr>
              <a:t> nutrients </a:t>
            </a:r>
            <a:r>
              <a:rPr lang="en-US" altLang="zh-CN" sz="2200" baseline="0" dirty="0">
                <a:solidFill>
                  <a:srgbClr val="333333"/>
                </a:solidFill>
                <a:latin typeface="Times New Roman" panose="02020603050405020304" pitchFamily="18" charset="0"/>
                <a:sym typeface="Times New Roman" panose="02020603050405020304" pitchFamily="18" charset="0"/>
              </a:rPr>
              <a:t>from</a:t>
            </a:r>
            <a:r>
              <a:rPr sz="2200" baseline="0" dirty="0">
                <a:solidFill>
                  <a:srgbClr val="333333"/>
                </a:solidFill>
                <a:latin typeface="Times New Roman" panose="02020603050405020304" pitchFamily="18" charset="0"/>
                <a:sym typeface="Times New Roman" panose="02020603050405020304" pitchFamily="18" charset="0"/>
              </a:rPr>
              <a:t> </a:t>
            </a:r>
            <a:r>
              <a:rPr lang="en-US" altLang="zh-CN" sz="2200" baseline="0" dirty="0">
                <a:solidFill>
                  <a:srgbClr val="333333"/>
                </a:solidFill>
                <a:latin typeface="Times New Roman" panose="02020603050405020304" pitchFamily="18" charset="0"/>
                <a:sym typeface="Times New Roman" panose="02020603050405020304" pitchFamily="18" charset="0"/>
              </a:rPr>
              <a:t>fortified</a:t>
            </a:r>
            <a:r>
              <a:rPr lang="zh-CN" altLang="en-US" sz="2200" baseline="0" dirty="0">
                <a:solidFill>
                  <a:srgbClr val="333333"/>
                </a:solidFill>
                <a:latin typeface="Times New Roman" panose="02020603050405020304" pitchFamily="18" charset="0"/>
                <a:sym typeface="Times New Roman" panose="02020603050405020304" pitchFamily="18" charset="0"/>
              </a:rPr>
              <a:t> </a:t>
            </a:r>
            <a:r>
              <a:rPr sz="2200" baseline="0" dirty="0">
                <a:solidFill>
                  <a:srgbClr val="333333"/>
                </a:solidFill>
                <a:latin typeface="Times New Roman" panose="02020603050405020304" pitchFamily="18" charset="0"/>
                <a:sym typeface="Times New Roman" panose="02020603050405020304" pitchFamily="18" charset="0"/>
              </a:rPr>
              <a:t>staple food and condiment</a:t>
            </a:r>
            <a:r>
              <a:rPr lang="en-US" altLang="zh-CN" sz="2200" dirty="0">
                <a:solidFill>
                  <a:srgbClr val="333333"/>
                </a:solidFill>
                <a:latin typeface="Times New Roman" panose="02020603050405020304" pitchFamily="18" charset="0"/>
                <a:sym typeface="Times New Roman" panose="02020603050405020304" pitchFamily="18" charset="0"/>
              </a:rPr>
              <a:t>s</a:t>
            </a:r>
            <a:r>
              <a:rPr sz="2200" baseline="0" dirty="0">
                <a:solidFill>
                  <a:srgbClr val="333333"/>
                </a:solidFill>
                <a:latin typeface="Times New Roman" panose="02020603050405020304" pitchFamily="18" charset="0"/>
                <a:sym typeface="Times New Roman" panose="02020603050405020304" pitchFamily="18" charset="0"/>
              </a:rPr>
              <a:t>, </a:t>
            </a:r>
            <a:r>
              <a:rPr lang="en-US" altLang="zh-CN" sz="2200" baseline="0" dirty="0">
                <a:solidFill>
                  <a:srgbClr val="333333"/>
                </a:solidFill>
                <a:latin typeface="Times New Roman" panose="02020603050405020304" pitchFamily="18" charset="0"/>
                <a:sym typeface="Times New Roman" panose="02020603050405020304" pitchFamily="18" charset="0"/>
              </a:rPr>
              <a:t>and</a:t>
            </a:r>
            <a:r>
              <a:rPr lang="zh-CN" altLang="en-US" sz="2200" baseline="0" dirty="0">
                <a:solidFill>
                  <a:srgbClr val="333333"/>
                </a:solidFill>
                <a:latin typeface="Times New Roman" panose="02020603050405020304" pitchFamily="18" charset="0"/>
                <a:sym typeface="Times New Roman" panose="02020603050405020304" pitchFamily="18" charset="0"/>
              </a:rPr>
              <a:t> </a:t>
            </a:r>
            <a:r>
              <a:rPr lang="en-US" altLang="zh-CN" sz="2200" baseline="0" dirty="0">
                <a:solidFill>
                  <a:srgbClr val="333333"/>
                </a:solidFill>
                <a:latin typeface="Times New Roman" panose="02020603050405020304" pitchFamily="18" charset="0"/>
                <a:sym typeface="Times New Roman" panose="02020603050405020304" pitchFamily="18" charset="0"/>
              </a:rPr>
              <a:t>they</a:t>
            </a:r>
            <a:r>
              <a:rPr lang="zh-CN" altLang="en-US" sz="2200" baseline="0" dirty="0">
                <a:solidFill>
                  <a:srgbClr val="333333"/>
                </a:solidFill>
                <a:latin typeface="Times New Roman" panose="02020603050405020304" pitchFamily="18" charset="0"/>
                <a:sym typeface="Times New Roman" panose="02020603050405020304" pitchFamily="18" charset="0"/>
              </a:rPr>
              <a:t> </a:t>
            </a:r>
            <a:r>
              <a:rPr lang="en-US" altLang="zh-CN" sz="2200" baseline="0" dirty="0">
                <a:solidFill>
                  <a:srgbClr val="333333"/>
                </a:solidFill>
                <a:latin typeface="Times New Roman" panose="02020603050405020304" pitchFamily="18" charset="0"/>
                <a:sym typeface="Times New Roman" panose="02020603050405020304" pitchFamily="18" charset="0"/>
              </a:rPr>
              <a:t>need</a:t>
            </a:r>
            <a:r>
              <a:rPr lang="zh-CN" altLang="en-US" sz="2200" baseline="0" dirty="0">
                <a:solidFill>
                  <a:srgbClr val="333333"/>
                </a:solidFill>
                <a:latin typeface="Times New Roman" panose="02020603050405020304" pitchFamily="18" charset="0"/>
                <a:sym typeface="Times New Roman" panose="02020603050405020304" pitchFamily="18" charset="0"/>
              </a:rPr>
              <a:t> </a:t>
            </a:r>
            <a:r>
              <a:rPr sz="2200" baseline="0" dirty="0">
                <a:solidFill>
                  <a:srgbClr val="333333"/>
                </a:solidFill>
                <a:latin typeface="Times New Roman" panose="02020603050405020304" pitchFamily="18" charset="0"/>
                <a:sym typeface="Times New Roman" panose="02020603050405020304" pitchFamily="18" charset="0"/>
              </a:rPr>
              <a:t>fortified foods special</a:t>
            </a:r>
            <a:r>
              <a:rPr lang="en-US" altLang="zh-CN" sz="2200" baseline="0" dirty="0">
                <a:solidFill>
                  <a:srgbClr val="333333"/>
                </a:solidFill>
                <a:latin typeface="Times New Roman" panose="02020603050405020304" pitchFamily="18" charset="0"/>
                <a:sym typeface="Times New Roman" panose="02020603050405020304" pitchFamily="18" charset="0"/>
              </a:rPr>
              <a:t>ly</a:t>
            </a:r>
            <a:r>
              <a:rPr sz="2200" baseline="0" dirty="0">
                <a:solidFill>
                  <a:srgbClr val="333333"/>
                </a:solidFill>
                <a:latin typeface="Times New Roman" panose="02020603050405020304" pitchFamily="18" charset="0"/>
                <a:sym typeface="Times New Roman" panose="02020603050405020304" pitchFamily="18" charset="0"/>
              </a:rPr>
              <a:t> for infants, such as </a:t>
            </a:r>
            <a:r>
              <a:rPr lang="en-US" altLang="zh-CN" sz="2200" baseline="0" dirty="0">
                <a:solidFill>
                  <a:srgbClr val="333333"/>
                </a:solidFill>
                <a:latin typeface="Times New Roman" panose="02020603050405020304" pitchFamily="18" charset="0"/>
                <a:sym typeface="Times New Roman" panose="02020603050405020304" pitchFamily="18" charset="0"/>
              </a:rPr>
              <a:t>"</a:t>
            </a:r>
            <a:r>
              <a:rPr sz="2200" baseline="0" dirty="0">
                <a:solidFill>
                  <a:srgbClr val="333333"/>
                </a:solidFill>
                <a:latin typeface="Times New Roman" panose="02020603050405020304" pitchFamily="18" charset="0"/>
                <a:sym typeface="Times New Roman" panose="02020603050405020304" pitchFamily="18" charset="0"/>
              </a:rPr>
              <a:t>nutrition package</a:t>
            </a:r>
            <a:r>
              <a:rPr lang="en-US" altLang="zh-CN" sz="2200" baseline="0" dirty="0">
                <a:solidFill>
                  <a:srgbClr val="333333"/>
                </a:solidFill>
                <a:latin typeface="Times New Roman" panose="02020603050405020304" pitchFamily="18" charset="0"/>
                <a:sym typeface="Times New Roman" panose="02020603050405020304" pitchFamily="18" charset="0"/>
              </a:rPr>
              <a:t>"</a:t>
            </a:r>
            <a:r>
              <a:rPr sz="2200" baseline="0" dirty="0">
                <a:solidFill>
                  <a:srgbClr val="333333"/>
                </a:solidFill>
                <a:latin typeface="Times New Roman" panose="02020603050405020304" pitchFamily="18" charset="0"/>
                <a:sym typeface="Times New Roman" panose="02020603050405020304" pitchFamily="18" charset="0"/>
              </a:rPr>
              <a:t>.  </a:t>
            </a:r>
            <a:endParaRPr lang="en-US" altLang="zh-CN" sz="22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algn="just">
              <a:lnSpc>
                <a:spcPct val="130000"/>
              </a:lnSpc>
            </a:pPr>
            <a:r>
              <a:rPr lang="en-US" altLang="zh-CN" sz="22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rPr>
              <a:t>    </a:t>
            </a:r>
            <a:endParaRPr lang="zh-CN" altLang="en-US" sz="2200" b="1" dirty="0">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5655212" y="267286"/>
            <a:ext cx="6536787" cy="22483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21" name="组合 20"/>
          <p:cNvGrpSpPr/>
          <p:nvPr/>
        </p:nvGrpSpPr>
        <p:grpSpPr bwMode="auto">
          <a:xfrm>
            <a:off x="383879" y="81651"/>
            <a:ext cx="5566755" cy="901337"/>
            <a:chOff x="507912" y="25903"/>
            <a:chExt cx="3631280" cy="899778"/>
          </a:xfrm>
        </p:grpSpPr>
        <p:sp>
          <p:nvSpPr>
            <p:cNvPr id="6227" name="文本框 3"/>
            <p:cNvSpPr txBox="1">
              <a:spLocks noChangeArrowheads="1"/>
            </p:cNvSpPr>
            <p:nvPr/>
          </p:nvSpPr>
          <p:spPr bwMode="auto">
            <a:xfrm>
              <a:off x="926629" y="96121"/>
              <a:ext cx="3212563" cy="82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 altLang="zh-CN" sz="2400" dirty="0">
                  <a:solidFill>
                    <a:srgbClr val="044875"/>
                  </a:solidFill>
                  <a:latin typeface="Times New Roman" panose="02020603050405020304" pitchFamily="18" charset="0"/>
                  <a:sym typeface="Times New Roman" panose="02020603050405020304" pitchFamily="18" charset="0"/>
                </a:rPr>
                <a:t>Balanced Nutrition is the Foundation Fortification is the Method </a:t>
              </a:r>
            </a:p>
          </p:txBody>
        </p:sp>
        <p:sp>
          <p:nvSpPr>
            <p:cNvPr id="6" name="文本框 5"/>
            <p:cNvSpPr txBox="1"/>
            <p:nvPr/>
          </p:nvSpPr>
          <p:spPr>
            <a:xfrm>
              <a:off x="507912" y="25903"/>
              <a:ext cx="723631" cy="584775"/>
            </a:xfrm>
            <a:prstGeom prst="rect">
              <a:avLst/>
            </a:prstGeom>
            <a:noFill/>
          </p:spPr>
          <p:txBody>
            <a:bodyPr>
              <a:spAutoFit/>
            </a:bodyPr>
            <a:lstStyle/>
            <a:p>
              <a:pPr algn="ctr" eaLnBrk="1" fontAlgn="auto" hangingPunct="1">
                <a:spcBef>
                  <a:spcPts val="0"/>
                </a:spcBef>
                <a:spcAft>
                  <a:spcPts val="0"/>
                </a:spcAft>
                <a:defRPr/>
              </a:pPr>
              <a:r>
                <a:rPr sz="3200" baseline="0" dirty="0">
                  <a:latin typeface="Times New Roman" panose="02020603050405020304" pitchFamily="18" charset="0"/>
                  <a:sym typeface="Times New Roman" panose="02020603050405020304" pitchFamily="18" charset="0"/>
                </a:rPr>
                <a:t>3.3</a:t>
              </a:r>
              <a:endParaRPr lang="zh-CN" altLang="en-US" sz="32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15" name="矩形 14"/>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6" name="矩形 15"/>
          <p:cNvSpPr/>
          <p:nvPr/>
        </p:nvSpPr>
        <p:spPr>
          <a:xfrm>
            <a:off x="-1" y="6621463"/>
            <a:ext cx="12192000" cy="276248"/>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文本框 3"/>
          <p:cNvSpPr txBox="1"/>
          <p:nvPr/>
        </p:nvSpPr>
        <p:spPr>
          <a:xfrm>
            <a:off x="485475" y="1019339"/>
            <a:ext cx="5755893" cy="4449680"/>
          </a:xfrm>
          <a:prstGeom prst="rect">
            <a:avLst/>
          </a:prstGeom>
          <a:noFill/>
        </p:spPr>
        <p:txBody>
          <a:bodyPr wrap="square" rtlCol="0">
            <a:spAutoFit/>
          </a:bodyPr>
          <a:lstStyle/>
          <a:p>
            <a:pPr algn="just">
              <a:lnSpc>
                <a:spcPct val="130000"/>
              </a:lnSpc>
            </a:pPr>
            <a:r>
              <a:rPr lang="zh-CN" altLang="en-US" sz="2200" b="1" dirty="0">
                <a:solidFill>
                  <a:srgbClr val="333333"/>
                </a:solidFill>
                <a:latin typeface="Times New Roman" panose="02020603050405020304" pitchFamily="18" charset="0"/>
                <a:sym typeface="Times New Roman" panose="02020603050405020304" pitchFamily="18" charset="0"/>
              </a:rPr>
              <a:t>    </a:t>
            </a:r>
            <a:r>
              <a:rPr sz="2200" b="1" dirty="0">
                <a:solidFill>
                  <a:srgbClr val="333333"/>
                </a:solidFill>
                <a:latin typeface="Times New Roman" panose="02020603050405020304" pitchFamily="18" charset="0"/>
                <a:sym typeface="Times New Roman" panose="02020603050405020304" pitchFamily="18" charset="0"/>
              </a:rPr>
              <a:t>Since the same population suffer from multiple problems of micronutrient deficiency, they need to </a:t>
            </a:r>
            <a:r>
              <a:rPr lang="en-US" altLang="zh-CN" sz="2200" b="1" dirty="0">
                <a:solidFill>
                  <a:srgbClr val="333333"/>
                </a:solidFill>
                <a:latin typeface="Times New Roman" panose="02020603050405020304" pitchFamily="18" charset="0"/>
                <a:sym typeface="Times New Roman" panose="02020603050405020304" pitchFamily="18" charset="0"/>
              </a:rPr>
              <a:t>take</a:t>
            </a:r>
            <a:r>
              <a:rPr sz="2200" b="1" dirty="0">
                <a:solidFill>
                  <a:srgbClr val="333333"/>
                </a:solidFill>
                <a:latin typeface="Times New Roman" panose="02020603050405020304" pitchFamily="18" charset="0"/>
                <a:sym typeface="Times New Roman" panose="02020603050405020304" pitchFamily="18" charset="0"/>
              </a:rPr>
              <a:t> multiple fortified foods or multiple micronutrient fortified foods. </a:t>
            </a:r>
          </a:p>
          <a:p>
            <a:pPr algn="just">
              <a:lnSpc>
                <a:spcPct val="130000"/>
              </a:lnSpc>
            </a:pPr>
            <a:endParaRPr lang="zh-CN" altLang="zh-CN" sz="2200" b="1"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algn="just">
              <a:lnSpc>
                <a:spcPct val="130000"/>
              </a:lnSpc>
            </a:pPr>
            <a:endParaRPr lang="en-US" altLang="zh-CN" sz="2200" b="1"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algn="just">
              <a:lnSpc>
                <a:spcPct val="130000"/>
              </a:lnSpc>
            </a:pPr>
            <a:r>
              <a:rPr lang="zh-CN" altLang="en-US" sz="2200" b="1" dirty="0">
                <a:solidFill>
                  <a:srgbClr val="333333"/>
                </a:solidFill>
                <a:latin typeface="Times New Roman" panose="02020603050405020304" pitchFamily="18" charset="0"/>
                <a:sym typeface="Times New Roman" panose="02020603050405020304" pitchFamily="18" charset="0"/>
              </a:rPr>
              <a:t>    </a:t>
            </a:r>
            <a:r>
              <a:rPr sz="2200" b="1" dirty="0">
                <a:solidFill>
                  <a:srgbClr val="333333"/>
                </a:solidFill>
                <a:latin typeface="Times New Roman" panose="02020603050405020304" pitchFamily="18" charset="0"/>
                <a:sym typeface="Times New Roman" panose="02020603050405020304" pitchFamily="18" charset="0"/>
              </a:rPr>
              <a:t>The population in extreme poverty tend to consume the food produced by themselves </a:t>
            </a:r>
            <a:r>
              <a:rPr lang="en-US" altLang="zh-CN" sz="2200" b="1" dirty="0">
                <a:solidFill>
                  <a:srgbClr val="333333"/>
                </a:solidFill>
                <a:latin typeface="Times New Roman" panose="02020603050405020304" pitchFamily="18" charset="0"/>
                <a:sym typeface="Times New Roman" panose="02020603050405020304" pitchFamily="18" charset="0"/>
              </a:rPr>
              <a:t>and</a:t>
            </a:r>
            <a:r>
              <a:rPr sz="2200" b="1" dirty="0">
                <a:solidFill>
                  <a:srgbClr val="333333"/>
                </a:solidFill>
                <a:latin typeface="Times New Roman" panose="02020603050405020304" pitchFamily="18" charset="0"/>
                <a:sym typeface="Times New Roman" panose="02020603050405020304" pitchFamily="18" charset="0"/>
              </a:rPr>
              <a:t> </a:t>
            </a:r>
            <a:r>
              <a:rPr lang="en-US" altLang="zh-CN" sz="2200" b="1" dirty="0">
                <a:solidFill>
                  <a:srgbClr val="333333"/>
                </a:solidFill>
                <a:latin typeface="Times New Roman" panose="02020603050405020304" pitchFamily="18" charset="0"/>
                <a:sym typeface="Times New Roman" panose="02020603050405020304" pitchFamily="18" charset="0"/>
              </a:rPr>
              <a:t>could</a:t>
            </a:r>
            <a:r>
              <a:rPr lang="zh-CN" altLang="en-US" sz="2200" b="1" dirty="0">
                <a:solidFill>
                  <a:srgbClr val="333333"/>
                </a:solidFill>
                <a:latin typeface="Times New Roman" panose="02020603050405020304" pitchFamily="18" charset="0"/>
                <a:sym typeface="Times New Roman" panose="02020603050405020304" pitchFamily="18" charset="0"/>
              </a:rPr>
              <a:t> </a:t>
            </a:r>
            <a:r>
              <a:rPr sz="2200" b="1" dirty="0">
                <a:solidFill>
                  <a:srgbClr val="333333"/>
                </a:solidFill>
                <a:latin typeface="Times New Roman" panose="02020603050405020304" pitchFamily="18" charset="0"/>
                <a:sym typeface="Times New Roman" panose="02020603050405020304" pitchFamily="18" charset="0"/>
              </a:rPr>
              <a:t>hardly afford </a:t>
            </a:r>
            <a:r>
              <a:rPr lang="en-US" altLang="zh-CN" sz="2200" b="1" dirty="0">
                <a:solidFill>
                  <a:srgbClr val="333333"/>
                </a:solidFill>
                <a:latin typeface="Times New Roman" panose="02020603050405020304" pitchFamily="18" charset="0"/>
                <a:sym typeface="Times New Roman" panose="02020603050405020304" pitchFamily="18" charset="0"/>
              </a:rPr>
              <a:t>highly</a:t>
            </a:r>
            <a:r>
              <a:rPr sz="2200" b="1" dirty="0">
                <a:solidFill>
                  <a:srgbClr val="333333"/>
                </a:solidFill>
                <a:latin typeface="Times New Roman" panose="02020603050405020304" pitchFamily="18" charset="0"/>
                <a:sym typeface="Times New Roman" panose="02020603050405020304" pitchFamily="18" charset="0"/>
              </a:rPr>
              <a:t> </a:t>
            </a:r>
            <a:r>
              <a:rPr lang="en-US" altLang="zh-CN" sz="2200" b="1" dirty="0">
                <a:solidFill>
                  <a:srgbClr val="333333"/>
                </a:solidFill>
                <a:latin typeface="Times New Roman" panose="02020603050405020304" pitchFamily="18" charset="0"/>
                <a:sym typeface="Times New Roman" panose="02020603050405020304" pitchFamily="18" charset="0"/>
              </a:rPr>
              <a:t>commercialized</a:t>
            </a:r>
            <a:r>
              <a:rPr lang="zh-CN" altLang="en-US" sz="2200" b="1" dirty="0">
                <a:solidFill>
                  <a:srgbClr val="333333"/>
                </a:solidFill>
                <a:latin typeface="Times New Roman" panose="02020603050405020304" pitchFamily="18" charset="0"/>
                <a:sym typeface="Times New Roman" panose="02020603050405020304" pitchFamily="18" charset="0"/>
              </a:rPr>
              <a:t> </a:t>
            </a:r>
            <a:r>
              <a:rPr sz="2200" b="1" dirty="0">
                <a:solidFill>
                  <a:srgbClr val="333333"/>
                </a:solidFill>
                <a:latin typeface="Times New Roman" panose="02020603050405020304" pitchFamily="18" charset="0"/>
                <a:sym typeface="Times New Roman" panose="02020603050405020304" pitchFamily="18" charset="0"/>
              </a:rPr>
              <a:t>fortified </a:t>
            </a:r>
            <a:r>
              <a:rPr lang="en-US" altLang="zh-CN" sz="2200" b="1" dirty="0">
                <a:solidFill>
                  <a:srgbClr val="333333"/>
                </a:solidFill>
                <a:latin typeface="Times New Roman" panose="02020603050405020304" pitchFamily="18" charset="0"/>
                <a:sym typeface="Times New Roman" panose="02020603050405020304" pitchFamily="18" charset="0"/>
              </a:rPr>
              <a:t>food</a:t>
            </a:r>
            <a:r>
              <a:rPr sz="2200" b="1" dirty="0">
                <a:solidFill>
                  <a:srgbClr val="333333"/>
                </a:solidFill>
                <a:latin typeface="Times New Roman" panose="02020603050405020304" pitchFamily="18" charset="0"/>
                <a:sym typeface="Times New Roman" panose="02020603050405020304" pitchFamily="18" charset="0"/>
              </a:rPr>
              <a:t>.</a:t>
            </a:r>
            <a:r>
              <a:rPr dirty="0">
                <a:latin typeface="Times New Roman" panose="02020603050405020304" pitchFamily="18" charset="0"/>
                <a:sym typeface="Times New Roman" panose="02020603050405020304" pitchFamily="18" charset="0"/>
              </a:rPr>
              <a:t> </a:t>
            </a:r>
            <a:endParaRPr lang="zh-CN" altLang="en-US" sz="2200" b="1" dirty="0">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53435" y="1990090"/>
            <a:ext cx="6728460" cy="1568450"/>
          </a:xfrm>
          <a:prstGeom prst="rect">
            <a:avLst/>
          </a:prstGeom>
          <a:noFill/>
        </p:spPr>
        <p:txBody>
          <a:bodyPr wrap="square" rtlCol="0">
            <a:spAutoFit/>
          </a:bodyPr>
          <a:lstStyle/>
          <a:p>
            <a:r>
              <a:rPr sz="9600" baseline="0" dirty="0">
                <a:solidFill>
                  <a:schemeClr val="accent1"/>
                </a:solidFill>
                <a:latin typeface="Times New Roman" panose="02020603050405020304" pitchFamily="18" charset="0"/>
                <a:sym typeface="Times New Roman" panose="02020603050405020304" pitchFamily="18" charset="0"/>
              </a:rPr>
              <a:t>T</a:t>
            </a:r>
            <a:r>
              <a:rPr lang="en-US" altLang="zh-CN" sz="9600" baseline="0" dirty="0">
                <a:solidFill>
                  <a:schemeClr val="accent1"/>
                </a:solidFill>
                <a:latin typeface="Times New Roman" panose="02020603050405020304" pitchFamily="18" charset="0"/>
                <a:sym typeface="Times New Roman" panose="02020603050405020304" pitchFamily="18" charset="0"/>
              </a:rPr>
              <a:t>hank</a:t>
            </a:r>
            <a:r>
              <a:rPr lang="zh-CN" altLang="en-US" sz="9600" baseline="0" dirty="0">
                <a:solidFill>
                  <a:schemeClr val="accent1"/>
                </a:solidFill>
                <a:latin typeface="Times New Roman" panose="02020603050405020304" pitchFamily="18" charset="0"/>
                <a:sym typeface="Times New Roman" panose="02020603050405020304" pitchFamily="18" charset="0"/>
              </a:rPr>
              <a:t> </a:t>
            </a:r>
            <a:r>
              <a:rPr lang="en-US" altLang="zh-CN" sz="9600" baseline="0" dirty="0">
                <a:solidFill>
                  <a:schemeClr val="accent1"/>
                </a:solidFill>
                <a:latin typeface="Times New Roman" panose="02020603050405020304" pitchFamily="18" charset="0"/>
                <a:sym typeface="Times New Roman" panose="02020603050405020304" pitchFamily="18" charset="0"/>
              </a:rPr>
              <a:t>You</a:t>
            </a:r>
            <a:r>
              <a:rPr sz="9600" baseline="0" dirty="0">
                <a:solidFill>
                  <a:schemeClr val="accent1"/>
                </a:solidFill>
                <a:latin typeface="Times New Roman" panose="02020603050405020304" pitchFamily="18" charset="0"/>
                <a:sym typeface="Times New Roman" panose="02020603050405020304"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4" name="组合 3"/>
          <p:cNvGrpSpPr/>
          <p:nvPr/>
        </p:nvGrpSpPr>
        <p:grpSpPr bwMode="auto">
          <a:xfrm>
            <a:off x="512763" y="82550"/>
            <a:ext cx="3462335" cy="523220"/>
            <a:chOff x="513459" y="82976"/>
            <a:chExt cx="3461049" cy="522315"/>
          </a:xfrm>
        </p:grpSpPr>
        <p:sp>
          <p:nvSpPr>
            <p:cNvPr id="5146" name="文本框 4"/>
            <p:cNvSpPr txBox="1">
              <a:spLocks noChangeArrowheads="1"/>
            </p:cNvSpPr>
            <p:nvPr/>
          </p:nvSpPr>
          <p:spPr bwMode="auto">
            <a:xfrm>
              <a:off x="965138" y="123956"/>
              <a:ext cx="3009370" cy="4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400" baseline="0" dirty="0">
                  <a:solidFill>
                    <a:srgbClr val="044875"/>
                  </a:solidFill>
                  <a:latin typeface="Times New Roman" panose="02020603050405020304" pitchFamily="18" charset="0"/>
                  <a:sym typeface="Times New Roman" panose="02020603050405020304" pitchFamily="18" charset="0"/>
                </a:rPr>
                <a:t>Food </a:t>
              </a:r>
              <a:r>
                <a:rPr lang="en-US" altLang="zh-CN" sz="2400" baseline="0" dirty="0">
                  <a:solidFill>
                    <a:srgbClr val="044875"/>
                  </a:solidFill>
                  <a:latin typeface="Times New Roman" panose="02020603050405020304" pitchFamily="18" charset="0"/>
                  <a:sym typeface="Times New Roman" panose="02020603050405020304" pitchFamily="18" charset="0"/>
                </a:rPr>
                <a:t>S</a:t>
              </a:r>
              <a:r>
                <a:rPr sz="2400" baseline="0" dirty="0">
                  <a:solidFill>
                    <a:srgbClr val="044875"/>
                  </a:solidFill>
                  <a:latin typeface="Times New Roman" panose="02020603050405020304" pitchFamily="18" charset="0"/>
                  <a:sym typeface="Times New Roman" panose="02020603050405020304" pitchFamily="18" charset="0"/>
                </a:rPr>
                <a:t>upply in China</a:t>
              </a:r>
              <a:r>
                <a:rPr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13459" y="82976"/>
              <a:ext cx="723631" cy="522315"/>
            </a:xfrm>
            <a:prstGeom prst="rect">
              <a:avLst/>
            </a:prstGeom>
            <a:noFill/>
          </p:spPr>
          <p:txBody>
            <a:bodyPr>
              <a:spAutoFit/>
            </a:bodyPr>
            <a:lstStyle/>
            <a:p>
              <a:pPr algn="ctr" eaLnBrk="1" fontAlgn="auto" hangingPunct="1">
                <a:spcBef>
                  <a:spcPts val="0"/>
                </a:spcBef>
                <a:spcAft>
                  <a:spcPts val="0"/>
                </a:spcAft>
                <a:defRPr/>
              </a:pPr>
              <a:r>
                <a:rPr sz="2800" baseline="0" dirty="0">
                  <a:latin typeface="Times New Roman" panose="02020603050405020304" pitchFamily="18" charset="0"/>
                  <a:sym typeface="Times New Roman" panose="02020603050405020304" pitchFamily="18" charset="0"/>
                </a:rPr>
                <a:t>1.1</a:t>
              </a:r>
              <a:endParaRPr lang="zh-CN" altLang="en-US" sz="28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7" name="矩形 6"/>
          <p:cNvSpPr/>
          <p:nvPr/>
        </p:nvSpPr>
        <p:spPr>
          <a:xfrm>
            <a:off x="10339755" y="6621463"/>
            <a:ext cx="1852246"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矩形 7"/>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1" name="文本框 10"/>
          <p:cNvSpPr txBox="1"/>
          <p:nvPr/>
        </p:nvSpPr>
        <p:spPr>
          <a:xfrm>
            <a:off x="7408863" y="5995863"/>
            <a:ext cx="4536498" cy="369332"/>
          </a:xfrm>
          <a:prstGeom prst="rect">
            <a:avLst/>
          </a:prstGeom>
          <a:noFill/>
        </p:spPr>
        <p:txBody>
          <a:bodyPr wrap="none" rtlCol="0">
            <a:spAutoFit/>
          </a:bodyPr>
          <a:lstStyle/>
          <a:p>
            <a:r>
              <a:rPr b="1" dirty="0">
                <a:latin typeface="Times New Roman" panose="02020603050405020304" pitchFamily="18" charset="0"/>
                <a:sym typeface="Times New Roman" panose="02020603050405020304" pitchFamily="18" charset="0"/>
              </a:rPr>
              <a:t>Source: National Bureau of Statistics (NBS)</a:t>
            </a:r>
            <a:r>
              <a:rPr dirty="0">
                <a:latin typeface="Times New Roman" panose="02020603050405020304" pitchFamily="18" charset="0"/>
                <a:sym typeface="Times New Roman" panose="02020603050405020304" pitchFamily="18" charset="0"/>
              </a:rPr>
              <a:t> </a:t>
            </a:r>
          </a:p>
        </p:txBody>
      </p:sp>
      <p:sp>
        <p:nvSpPr>
          <p:cNvPr id="12" name="文本框 11"/>
          <p:cNvSpPr txBox="1"/>
          <p:nvPr/>
        </p:nvSpPr>
        <p:spPr>
          <a:xfrm>
            <a:off x="208782" y="786796"/>
            <a:ext cx="4594591" cy="461665"/>
          </a:xfrm>
          <a:prstGeom prst="rect">
            <a:avLst/>
          </a:prstGeom>
          <a:noFill/>
        </p:spPr>
        <p:txBody>
          <a:bodyPr wrap="none" rtlCol="0">
            <a:spAutoFit/>
          </a:bodyPr>
          <a:lstStyle/>
          <a:p>
            <a:r>
              <a:rPr lang="en-US" altLang="zh-CN" sz="2400" b="1" baseline="0" dirty="0">
                <a:latin typeface="Times New Roman" panose="02020603050405020304" pitchFamily="18" charset="0"/>
                <a:sym typeface="Times New Roman" panose="02020603050405020304" pitchFamily="18" charset="0"/>
              </a:rPr>
              <a:t>Improved</a:t>
            </a:r>
            <a:r>
              <a:rPr lang="zh-CN" altLang="en-US" sz="2400" b="1" baseline="0" dirty="0">
                <a:latin typeface="Times New Roman" panose="02020603050405020304" pitchFamily="18" charset="0"/>
                <a:sym typeface="Times New Roman" panose="02020603050405020304" pitchFamily="18" charset="0"/>
              </a:rPr>
              <a:t> </a:t>
            </a:r>
            <a:r>
              <a:rPr lang="en-US" altLang="zh-CN" sz="2400" b="1" baseline="0" dirty="0">
                <a:latin typeface="Times New Roman" panose="02020603050405020304" pitchFamily="18" charset="0"/>
                <a:sym typeface="Times New Roman" panose="02020603050405020304" pitchFamily="18" charset="0"/>
              </a:rPr>
              <a:t>Nutrition</a:t>
            </a:r>
            <a:r>
              <a:rPr lang="zh-CN" altLang="en-US" sz="2400" b="1" baseline="0" dirty="0">
                <a:latin typeface="Times New Roman" panose="02020603050405020304" pitchFamily="18" charset="0"/>
                <a:sym typeface="Times New Roman" panose="02020603050405020304" pitchFamily="18" charset="0"/>
              </a:rPr>
              <a:t> </a:t>
            </a:r>
            <a:r>
              <a:rPr lang="en-US" altLang="zh-CN" sz="2400" b="1" baseline="0" dirty="0">
                <a:latin typeface="Times New Roman" panose="02020603050405020304" pitchFamily="18" charset="0"/>
                <a:sym typeface="Times New Roman" panose="02020603050405020304" pitchFamily="18" charset="0"/>
              </a:rPr>
              <a:t>for</a:t>
            </a:r>
            <a:r>
              <a:rPr lang="zh-CN" altLang="en-US" sz="2400" b="1" baseline="0" dirty="0">
                <a:latin typeface="Times New Roman" panose="02020603050405020304" pitchFamily="18" charset="0"/>
                <a:sym typeface="Times New Roman" panose="02020603050405020304" pitchFamily="18" charset="0"/>
              </a:rPr>
              <a:t> </a:t>
            </a:r>
            <a:r>
              <a:rPr lang="en-US" altLang="zh-CN" sz="2400" b="1" baseline="0" dirty="0">
                <a:latin typeface="Times New Roman" panose="02020603050405020304" pitchFamily="18" charset="0"/>
                <a:sym typeface="Times New Roman" panose="02020603050405020304" pitchFamily="18" charset="0"/>
              </a:rPr>
              <a:t>Residents</a:t>
            </a:r>
            <a:endParaRPr dirty="0">
              <a:latin typeface="Times New Roman" panose="02020603050405020304" pitchFamily="18" charset="0"/>
              <a:sym typeface="Times New Roman" panose="02020603050405020304" pitchFamily="18" charset="0"/>
            </a:endParaRPr>
          </a:p>
        </p:txBody>
      </p:sp>
      <p:sp>
        <p:nvSpPr>
          <p:cNvPr id="13" name="文本框 12"/>
          <p:cNvSpPr txBox="1"/>
          <p:nvPr/>
        </p:nvSpPr>
        <p:spPr>
          <a:xfrm>
            <a:off x="503238" y="1205584"/>
            <a:ext cx="11261725" cy="1412694"/>
          </a:xfrm>
          <a:prstGeom prst="rect">
            <a:avLst/>
          </a:prstGeom>
          <a:noFill/>
        </p:spPr>
        <p:txBody>
          <a:bodyPr wrap="square" rtlCol="0">
            <a:spAutoFit/>
          </a:bodyPr>
          <a:lstStyle/>
          <a:p>
            <a:pPr>
              <a:lnSpc>
                <a:spcPct val="130000"/>
              </a:lnSpc>
            </a:pPr>
            <a:r>
              <a:rPr lang="zh-CN" altLang="en-US" sz="2200" baseline="0" dirty="0">
                <a:solidFill>
                  <a:srgbClr val="333333"/>
                </a:solidFill>
                <a:latin typeface="Times New Roman" panose="02020603050405020304" pitchFamily="18" charset="0"/>
                <a:sym typeface="Times New Roman" panose="02020603050405020304" pitchFamily="18" charset="0"/>
              </a:rPr>
              <a:t>    </a:t>
            </a:r>
            <a:r>
              <a:rPr sz="2200" baseline="0" dirty="0">
                <a:solidFill>
                  <a:srgbClr val="333333"/>
                </a:solidFill>
                <a:latin typeface="Times New Roman" panose="02020603050405020304" pitchFamily="18" charset="0"/>
                <a:sym typeface="Times New Roman" panose="02020603050405020304" pitchFamily="18" charset="0"/>
              </a:rPr>
              <a:t>More choices for meals. The per capita direct consumption of staple grains has decreased, and the consumption of non-grain foods such as meat and fish, ligneous foods, vegetables, and fruits has increased</a:t>
            </a:r>
            <a:r>
              <a:rPr lang="en-US" altLang="zh-CN" sz="2200" dirty="0">
                <a:solidFill>
                  <a:srgbClr val="333333"/>
                </a:solidFill>
                <a:latin typeface="Times New Roman" panose="02020603050405020304" pitchFamily="18" charset="0"/>
                <a:sym typeface="Times New Roman" panose="02020603050405020304" pitchFamily="18" charset="0"/>
              </a:rPr>
              <a:t>.</a:t>
            </a:r>
            <a:r>
              <a:rPr sz="2200" baseline="0" dirty="0">
                <a:solidFill>
                  <a:srgbClr val="333333"/>
                </a:solidFill>
                <a:latin typeface="Times New Roman" panose="02020603050405020304" pitchFamily="18" charset="0"/>
                <a:sym typeface="Times New Roman" panose="02020603050405020304" pitchFamily="18" charset="0"/>
              </a:rPr>
              <a:t> </a:t>
            </a:r>
            <a:r>
              <a:rPr lang="en-US" altLang="zh-CN" sz="2200" dirty="0">
                <a:solidFill>
                  <a:srgbClr val="333333"/>
                </a:solidFill>
                <a:latin typeface="Times New Roman" panose="02020603050405020304" pitchFamily="18" charset="0"/>
                <a:sym typeface="Times New Roman" panose="02020603050405020304" pitchFamily="18" charset="0"/>
              </a:rPr>
              <a:t>T</a:t>
            </a:r>
            <a:r>
              <a:rPr sz="2200" baseline="0" dirty="0">
                <a:solidFill>
                  <a:srgbClr val="333333"/>
                </a:solidFill>
                <a:latin typeface="Times New Roman" panose="02020603050405020304" pitchFamily="18" charset="0"/>
                <a:sym typeface="Times New Roman" panose="02020603050405020304" pitchFamily="18" charset="0"/>
              </a:rPr>
              <a:t>he Chinese have more choices in what they eat and have a healthier diet. </a:t>
            </a:r>
            <a:endParaRPr lang="zh-CN" altLang="en-US" sz="2200" dirty="0">
              <a:latin typeface="Times New Roman" panose="02020603050405020304" pitchFamily="18" charset="0"/>
              <a:sym typeface="Times New Roman" panose="02020603050405020304" pitchFamily="18" charset="0"/>
            </a:endParaRPr>
          </a:p>
        </p:txBody>
      </p:sp>
      <p:pic>
        <p:nvPicPr>
          <p:cNvPr id="14" name="图片 13"/>
          <p:cNvPicPr>
            <a:picLocks noChangeAspect="1"/>
          </p:cNvPicPr>
          <p:nvPr/>
        </p:nvPicPr>
        <p:blipFill>
          <a:blip r:embed="rId2"/>
          <a:stretch>
            <a:fillRect/>
          </a:stretch>
        </p:blipFill>
        <p:spPr>
          <a:xfrm>
            <a:off x="550862" y="2572677"/>
            <a:ext cx="5382527" cy="3062472"/>
          </a:xfrm>
          <a:prstGeom prst="rect">
            <a:avLst/>
          </a:prstGeom>
        </p:spPr>
      </p:pic>
      <p:pic>
        <p:nvPicPr>
          <p:cNvPr id="16" name="图片 15"/>
          <p:cNvPicPr>
            <a:picLocks noChangeAspect="1"/>
          </p:cNvPicPr>
          <p:nvPr/>
        </p:nvPicPr>
        <p:blipFill>
          <a:blip r:embed="rId3"/>
          <a:stretch>
            <a:fillRect/>
          </a:stretch>
        </p:blipFill>
        <p:spPr>
          <a:xfrm>
            <a:off x="6134100" y="2545640"/>
            <a:ext cx="5382526" cy="3114028"/>
          </a:xfrm>
          <a:prstGeom prst="rect">
            <a:avLst/>
          </a:prstGeom>
        </p:spPr>
      </p:pic>
      <p:sp>
        <p:nvSpPr>
          <p:cNvPr id="17" name="文本框 16"/>
          <p:cNvSpPr txBox="1"/>
          <p:nvPr/>
        </p:nvSpPr>
        <p:spPr>
          <a:xfrm>
            <a:off x="8611034" y="2658184"/>
            <a:ext cx="2798138" cy="369332"/>
          </a:xfrm>
          <a:prstGeom prst="rect">
            <a:avLst/>
          </a:prstGeom>
          <a:noFill/>
        </p:spPr>
        <p:txBody>
          <a:bodyPr wrap="none" rtlCol="0">
            <a:spAutoFit/>
          </a:bodyPr>
          <a:lstStyle/>
          <a:p>
            <a:r>
              <a:rPr sz="1600" b="1" baseline="0" dirty="0">
                <a:latin typeface="Times New Roman" panose="02020603050405020304" pitchFamily="18" charset="0"/>
                <a:sym typeface="Times New Roman" panose="02020603050405020304" pitchFamily="18" charset="0"/>
              </a:rPr>
              <a:t>Per capita </a:t>
            </a:r>
            <a:r>
              <a:rPr lang="en-US" altLang="zh-CN" sz="1600" b="1" dirty="0">
                <a:latin typeface="Times New Roman" panose="02020603050405020304" pitchFamily="18" charset="0"/>
                <a:sym typeface="Times New Roman" panose="02020603050405020304" pitchFamily="18" charset="0"/>
              </a:rPr>
              <a:t>shares</a:t>
            </a:r>
            <a:r>
              <a:rPr sz="1600" b="1" baseline="0" dirty="0">
                <a:latin typeface="Times New Roman" panose="02020603050405020304" pitchFamily="18" charset="0"/>
                <a:sym typeface="Times New Roman" panose="02020603050405020304" pitchFamily="18" charset="0"/>
              </a:rPr>
              <a:t> (kg/person)</a:t>
            </a:r>
            <a:r>
              <a:rPr dirty="0">
                <a:latin typeface="Times New Roman" panose="02020603050405020304" pitchFamily="18" charset="0"/>
                <a:sym typeface="Times New Roman" panose="02020603050405020304" pitchFamily="18" charset="0"/>
              </a:rPr>
              <a:t> </a:t>
            </a:r>
            <a:endParaRPr lang="zh-CN" altLang="en-US" sz="1600" dirty="0">
              <a:latin typeface="Times New Roman" panose="02020603050405020304" pitchFamily="18" charset="0"/>
              <a:sym typeface="Times New Roman" panose="02020603050405020304" pitchFamily="18" charset="0"/>
            </a:endParaRPr>
          </a:p>
        </p:txBody>
      </p:sp>
      <p:sp>
        <p:nvSpPr>
          <p:cNvPr id="5" name="矩形 4"/>
          <p:cNvSpPr/>
          <p:nvPr/>
        </p:nvSpPr>
        <p:spPr>
          <a:xfrm>
            <a:off x="1293813" y="4854059"/>
            <a:ext cx="782637" cy="369332"/>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Oil</a:t>
            </a:r>
            <a:r>
              <a:rPr sz="1400"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18" name="矩形 17"/>
          <p:cNvSpPr/>
          <p:nvPr/>
        </p:nvSpPr>
        <p:spPr>
          <a:xfrm>
            <a:off x="2277162" y="4854059"/>
            <a:ext cx="956142" cy="369332"/>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Pork, beef and mutton</a:t>
            </a:r>
            <a:r>
              <a:rPr sz="1400"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19" name="矩形 18"/>
          <p:cNvSpPr/>
          <p:nvPr/>
        </p:nvSpPr>
        <p:spPr>
          <a:xfrm>
            <a:off x="3408363" y="4854059"/>
            <a:ext cx="1000119" cy="369332"/>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Aquatic products</a:t>
            </a:r>
            <a:r>
              <a:rPr sz="1400"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20" name="矩形 19"/>
          <p:cNvSpPr/>
          <p:nvPr/>
        </p:nvSpPr>
        <p:spPr>
          <a:xfrm>
            <a:off x="4465638" y="4849402"/>
            <a:ext cx="782637" cy="369332"/>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Milk </a:t>
            </a:r>
            <a:endParaRPr lang="zh-CN" altLang="en-US" sz="1400" dirty="0">
              <a:latin typeface="Times New Roman" panose="02020603050405020304" pitchFamily="18" charset="0"/>
              <a:sym typeface="Times New Roman" panose="02020603050405020304" pitchFamily="18" charset="0"/>
            </a:endParaRPr>
          </a:p>
        </p:txBody>
      </p:sp>
      <p:sp>
        <p:nvSpPr>
          <p:cNvPr id="21" name="矩形 20"/>
          <p:cNvSpPr/>
          <p:nvPr/>
        </p:nvSpPr>
        <p:spPr>
          <a:xfrm>
            <a:off x="7408863" y="4849402"/>
            <a:ext cx="1392237" cy="369332"/>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Vegetables</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22" name="矩形 21"/>
          <p:cNvSpPr/>
          <p:nvPr/>
        </p:nvSpPr>
        <p:spPr>
          <a:xfrm>
            <a:off x="9423834" y="4849402"/>
            <a:ext cx="1206066" cy="369332"/>
          </a:xfrm>
          <a:prstGeom prst="rect">
            <a:avLst/>
          </a:prstGeom>
          <a:solidFill>
            <a:schemeClr val="bg1"/>
          </a:solidFill>
        </p:spPr>
        <p:txBody>
          <a:bodyPr wrap="square" lIns="0" tIns="0" rIns="0" bIns="0" anchor="ctr" anchorCtr="0">
            <a:noAutofit/>
          </a:bodyPr>
          <a:lstStyle/>
          <a:p>
            <a:pPr algn="ctr"/>
            <a:r>
              <a:rPr sz="1400" baseline="0" dirty="0">
                <a:latin typeface="Times New Roman" panose="02020603050405020304" pitchFamily="18" charset="0"/>
                <a:sym typeface="Times New Roman" panose="02020603050405020304" pitchFamily="18" charset="0"/>
              </a:rPr>
              <a:t>Fruit </a:t>
            </a:r>
            <a:endParaRPr lang="zh-CN" altLang="en-US" sz="1400" dirty="0">
              <a:latin typeface="Times New Roman" panose="02020603050405020304" pitchFamily="18" charset="0"/>
              <a:sym typeface="Times New Roman" panose="02020603050405020304" pitchFamily="18" charset="0"/>
            </a:endParaRPr>
          </a:p>
        </p:txBody>
      </p:sp>
      <p:sp>
        <p:nvSpPr>
          <p:cNvPr id="23" name="矩形 22"/>
          <p:cNvSpPr/>
          <p:nvPr/>
        </p:nvSpPr>
        <p:spPr>
          <a:xfrm>
            <a:off x="2625727" y="5256834"/>
            <a:ext cx="581926" cy="387495"/>
          </a:xfrm>
          <a:prstGeom prst="rect">
            <a:avLst/>
          </a:prstGeom>
          <a:solidFill>
            <a:schemeClr val="bg1"/>
          </a:solidFill>
        </p:spPr>
        <p:txBody>
          <a:bodyPr wrap="square" lIns="0" tIns="0" rIns="0" bIns="0" anchor="ctr" anchorCtr="0">
            <a:noAutofit/>
          </a:bodyPr>
          <a:lstStyle/>
          <a:p>
            <a:pPr algn="just"/>
            <a:r>
              <a:rPr sz="1400" baseline="0" dirty="0">
                <a:latin typeface="Times New Roman" panose="02020603050405020304" pitchFamily="18" charset="0"/>
                <a:sym typeface="Times New Roman" panose="02020603050405020304" pitchFamily="18" charset="0"/>
              </a:rPr>
              <a:t>2018</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24" name="矩形 23"/>
          <p:cNvSpPr/>
          <p:nvPr/>
        </p:nvSpPr>
        <p:spPr>
          <a:xfrm>
            <a:off x="3510649" y="5247654"/>
            <a:ext cx="581926" cy="387495"/>
          </a:xfrm>
          <a:prstGeom prst="rect">
            <a:avLst/>
          </a:prstGeom>
          <a:solidFill>
            <a:schemeClr val="bg1"/>
          </a:solidFill>
        </p:spPr>
        <p:txBody>
          <a:bodyPr wrap="square" lIns="0" tIns="0" rIns="0" bIns="0" anchor="ctr" anchorCtr="0">
            <a:noAutofit/>
          </a:bodyPr>
          <a:lstStyle/>
          <a:p>
            <a:pPr algn="just"/>
            <a:r>
              <a:rPr sz="1400" baseline="0" dirty="0">
                <a:latin typeface="Times New Roman" panose="02020603050405020304" pitchFamily="18" charset="0"/>
                <a:sym typeface="Times New Roman" panose="02020603050405020304" pitchFamily="18" charset="0"/>
              </a:rPr>
              <a:t>1996</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25" name="矩形 24"/>
          <p:cNvSpPr/>
          <p:nvPr/>
        </p:nvSpPr>
        <p:spPr>
          <a:xfrm>
            <a:off x="8211922" y="5240738"/>
            <a:ext cx="681254" cy="387495"/>
          </a:xfrm>
          <a:prstGeom prst="rect">
            <a:avLst/>
          </a:prstGeom>
          <a:solidFill>
            <a:schemeClr val="bg1"/>
          </a:solidFill>
        </p:spPr>
        <p:txBody>
          <a:bodyPr wrap="square" lIns="0" tIns="0" rIns="0" bIns="0" anchor="ctr" anchorCtr="0">
            <a:noAutofit/>
          </a:bodyPr>
          <a:lstStyle/>
          <a:p>
            <a:pPr algn="just"/>
            <a:r>
              <a:rPr sz="1400" baseline="0" dirty="0">
                <a:latin typeface="Times New Roman" panose="02020603050405020304" pitchFamily="18" charset="0"/>
                <a:sym typeface="Times New Roman" panose="02020603050405020304" pitchFamily="18" charset="0"/>
              </a:rPr>
              <a:t>2018</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
        <p:nvSpPr>
          <p:cNvPr id="26" name="矩形 25"/>
          <p:cNvSpPr/>
          <p:nvPr/>
        </p:nvSpPr>
        <p:spPr>
          <a:xfrm>
            <a:off x="9096844" y="5241083"/>
            <a:ext cx="581926" cy="387495"/>
          </a:xfrm>
          <a:prstGeom prst="rect">
            <a:avLst/>
          </a:prstGeom>
          <a:solidFill>
            <a:schemeClr val="bg1"/>
          </a:solidFill>
        </p:spPr>
        <p:txBody>
          <a:bodyPr wrap="square" lIns="0" tIns="0" rIns="0" bIns="0" anchor="ctr" anchorCtr="0">
            <a:noAutofit/>
          </a:bodyPr>
          <a:lstStyle/>
          <a:p>
            <a:pPr algn="just"/>
            <a:r>
              <a:rPr sz="1400" baseline="0" dirty="0">
                <a:latin typeface="Times New Roman" panose="02020603050405020304" pitchFamily="18" charset="0"/>
                <a:sym typeface="Times New Roman" panose="02020603050405020304" pitchFamily="18" charset="0"/>
              </a:rPr>
              <a:t>1996</a:t>
            </a:r>
            <a:r>
              <a:rPr dirty="0">
                <a:latin typeface="Times New Roman" panose="02020603050405020304" pitchFamily="18" charset="0"/>
                <a:sym typeface="Times New Roman" panose="02020603050405020304" pitchFamily="18" charset="0"/>
              </a:rPr>
              <a:t> </a:t>
            </a:r>
            <a:endParaRPr lang="zh-CN" altLang="en-US" sz="1400" dirty="0">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4" name="组合 3"/>
          <p:cNvGrpSpPr/>
          <p:nvPr/>
        </p:nvGrpSpPr>
        <p:grpSpPr bwMode="auto">
          <a:xfrm>
            <a:off x="512763" y="82550"/>
            <a:ext cx="3579812" cy="523220"/>
            <a:chOff x="513459" y="82976"/>
            <a:chExt cx="3578481" cy="522315"/>
          </a:xfrm>
        </p:grpSpPr>
        <p:sp>
          <p:nvSpPr>
            <p:cNvPr id="5146" name="文本框 4"/>
            <p:cNvSpPr txBox="1">
              <a:spLocks noChangeArrowheads="1"/>
            </p:cNvSpPr>
            <p:nvPr/>
          </p:nvSpPr>
          <p:spPr bwMode="auto">
            <a:xfrm>
              <a:off x="800100" y="111278"/>
              <a:ext cx="3291840" cy="4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400" baseline="0" dirty="0">
                  <a:solidFill>
                    <a:srgbClr val="044875"/>
                  </a:solidFill>
                  <a:latin typeface="Times New Roman" panose="02020603050405020304" pitchFamily="18" charset="0"/>
                  <a:sym typeface="Times New Roman" panose="02020603050405020304" pitchFamily="18" charset="0"/>
                </a:rPr>
                <a:t>Food </a:t>
              </a:r>
              <a:r>
                <a:rPr lang="en-US" altLang="zh-CN" sz="2400" baseline="0" dirty="0">
                  <a:solidFill>
                    <a:srgbClr val="044875"/>
                  </a:solidFill>
                  <a:latin typeface="Times New Roman" panose="02020603050405020304" pitchFamily="18" charset="0"/>
                  <a:sym typeface="Times New Roman" panose="02020603050405020304" pitchFamily="18" charset="0"/>
                </a:rPr>
                <a:t>S</a:t>
              </a:r>
              <a:r>
                <a:rPr sz="2400" baseline="0" dirty="0">
                  <a:solidFill>
                    <a:srgbClr val="044875"/>
                  </a:solidFill>
                  <a:latin typeface="Times New Roman" panose="02020603050405020304" pitchFamily="18" charset="0"/>
                  <a:sym typeface="Times New Roman" panose="02020603050405020304" pitchFamily="18" charset="0"/>
                </a:rPr>
                <a:t>upply in China</a:t>
              </a:r>
              <a:r>
                <a:rPr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13459" y="82976"/>
              <a:ext cx="723631" cy="522315"/>
            </a:xfrm>
            <a:prstGeom prst="rect">
              <a:avLst/>
            </a:prstGeom>
            <a:noFill/>
          </p:spPr>
          <p:txBody>
            <a:bodyPr>
              <a:spAutoFit/>
            </a:bodyPr>
            <a:lstStyle/>
            <a:p>
              <a:pPr algn="ctr" eaLnBrk="1" fontAlgn="auto" hangingPunct="1">
                <a:spcBef>
                  <a:spcPts val="0"/>
                </a:spcBef>
                <a:spcAft>
                  <a:spcPts val="0"/>
                </a:spcAft>
                <a:defRPr/>
              </a:pPr>
              <a:r>
                <a:rPr sz="2800" baseline="0" dirty="0">
                  <a:latin typeface="Times New Roman" panose="02020603050405020304" pitchFamily="18" charset="0"/>
                  <a:sym typeface="Times New Roman" panose="02020603050405020304" pitchFamily="18" charset="0"/>
                </a:rPr>
                <a:t>1.1</a:t>
              </a:r>
              <a:endParaRPr lang="zh-CN" altLang="en-US" sz="28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7" name="矩形 6"/>
          <p:cNvSpPr/>
          <p:nvPr/>
        </p:nvSpPr>
        <p:spPr>
          <a:xfrm>
            <a:off x="10339755" y="6621463"/>
            <a:ext cx="1852246"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矩形 7"/>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1" name="文本框 10"/>
          <p:cNvSpPr txBox="1"/>
          <p:nvPr/>
        </p:nvSpPr>
        <p:spPr>
          <a:xfrm>
            <a:off x="8292535" y="5994450"/>
            <a:ext cx="3899465" cy="369332"/>
          </a:xfrm>
          <a:prstGeom prst="rect">
            <a:avLst/>
          </a:prstGeom>
          <a:noFill/>
        </p:spPr>
        <p:txBody>
          <a:bodyPr wrap="none" rtlCol="0">
            <a:spAutoFit/>
          </a:bodyPr>
          <a:lstStyle/>
          <a:p>
            <a:r>
              <a:rPr b="1" baseline="0" dirty="0">
                <a:latin typeface="Times New Roman" panose="02020603050405020304" pitchFamily="18" charset="0"/>
                <a:sym typeface="Times New Roman" panose="02020603050405020304" pitchFamily="18" charset="0"/>
              </a:rPr>
              <a:t>Source: National Health Commission</a:t>
            </a:r>
            <a:r>
              <a:rPr dirty="0">
                <a:latin typeface="Times New Roman" panose="02020603050405020304" pitchFamily="18" charset="0"/>
                <a:sym typeface="Times New Roman" panose="02020603050405020304" pitchFamily="18" charset="0"/>
              </a:rPr>
              <a:t> </a:t>
            </a:r>
          </a:p>
        </p:txBody>
      </p:sp>
      <p:sp>
        <p:nvSpPr>
          <p:cNvPr id="12" name="文本框 11"/>
          <p:cNvSpPr txBox="1"/>
          <p:nvPr/>
        </p:nvSpPr>
        <p:spPr>
          <a:xfrm>
            <a:off x="208782" y="772728"/>
            <a:ext cx="3638368" cy="461665"/>
          </a:xfrm>
          <a:prstGeom prst="rect">
            <a:avLst/>
          </a:prstGeom>
          <a:noFill/>
        </p:spPr>
        <p:txBody>
          <a:bodyPr wrap="none" rtlCol="0">
            <a:spAutoFit/>
          </a:bodyPr>
          <a:lstStyle/>
          <a:p>
            <a:r>
              <a:rPr lang="en-US" altLang="zh-CN" sz="2400" b="1" baseline="0" dirty="0">
                <a:latin typeface="Times New Roman" panose="02020603050405020304" pitchFamily="18" charset="0"/>
                <a:sym typeface="Times New Roman" panose="02020603050405020304" pitchFamily="18" charset="0"/>
              </a:rPr>
              <a:t>Improved</a:t>
            </a:r>
            <a:r>
              <a:rPr lang="zh-CN" altLang="en-US" sz="2400" b="1" baseline="0" dirty="0">
                <a:latin typeface="Times New Roman" panose="02020603050405020304" pitchFamily="18" charset="0"/>
                <a:sym typeface="Times New Roman" panose="02020603050405020304" pitchFamily="18" charset="0"/>
              </a:rPr>
              <a:t> </a:t>
            </a:r>
            <a:r>
              <a:rPr sz="2400" b="1" baseline="0" dirty="0">
                <a:latin typeface="Times New Roman" panose="02020603050405020304" pitchFamily="18" charset="0"/>
                <a:sym typeface="Times New Roman" panose="02020603050405020304" pitchFamily="18" charset="0"/>
              </a:rPr>
              <a:t>Nutrition Level</a:t>
            </a:r>
            <a:r>
              <a:rPr dirty="0">
                <a:latin typeface="Times New Roman" panose="02020603050405020304" pitchFamily="18" charset="0"/>
                <a:sym typeface="Times New Roman" panose="02020603050405020304" pitchFamily="18" charset="0"/>
              </a:rPr>
              <a:t> </a:t>
            </a:r>
          </a:p>
        </p:txBody>
      </p:sp>
      <p:sp>
        <p:nvSpPr>
          <p:cNvPr id="13" name="文本框 12"/>
          <p:cNvSpPr txBox="1"/>
          <p:nvPr/>
        </p:nvSpPr>
        <p:spPr>
          <a:xfrm>
            <a:off x="503238" y="1234108"/>
            <a:ext cx="11261725" cy="1532727"/>
          </a:xfrm>
          <a:prstGeom prst="rect">
            <a:avLst/>
          </a:prstGeom>
          <a:noFill/>
        </p:spPr>
        <p:txBody>
          <a:bodyPr wrap="square" rtlCol="0">
            <a:spAutoFit/>
          </a:bodyPr>
          <a:lstStyle/>
          <a:p>
            <a:pPr algn="just">
              <a:lnSpc>
                <a:spcPct val="130000"/>
              </a:lnSpc>
            </a:pPr>
            <a:r>
              <a:rPr lang="zh-CN" altLang="en-US" sz="2400" dirty="0">
                <a:latin typeface="Times New Roman" panose="02020603050405020304" pitchFamily="18" charset="0"/>
                <a:sym typeface="Times New Roman" panose="02020603050405020304" pitchFamily="18" charset="0"/>
              </a:rPr>
              <a:t>    </a:t>
            </a:r>
            <a:r>
              <a:rPr sz="2400" dirty="0">
                <a:latin typeface="Times New Roman" panose="02020603050405020304" pitchFamily="18" charset="0"/>
                <a:sym typeface="Times New Roman" panose="02020603050405020304" pitchFamily="18" charset="0"/>
              </a:rPr>
              <a:t>Chinese citizens have an adequate supply of dietary energy, with sufficient intake of the three major nutrients – proteins, fat and carbohydrates</a:t>
            </a:r>
            <a:r>
              <a:rPr lang="en-US" altLang="zh-CN" sz="2400" dirty="0">
                <a:latin typeface="Times New Roman" panose="02020603050405020304" pitchFamily="18" charset="0"/>
                <a:sym typeface="Times New Roman" panose="02020603050405020304" pitchFamily="18" charset="0"/>
              </a:rPr>
              <a:t>.</a:t>
            </a:r>
            <a:r>
              <a:rPr sz="2400" dirty="0">
                <a:latin typeface="Times New Roman" panose="02020603050405020304" pitchFamily="18" charset="0"/>
                <a:sym typeface="Times New Roman" panose="02020603050405020304" pitchFamily="18" charset="0"/>
              </a:rPr>
              <a:t> </a:t>
            </a:r>
            <a:r>
              <a:rPr lang="en-US" altLang="zh-CN" sz="2400" dirty="0">
                <a:latin typeface="Times New Roman" panose="02020603050405020304" pitchFamily="18" charset="0"/>
                <a:sym typeface="Times New Roman" panose="02020603050405020304" pitchFamily="18" charset="0"/>
              </a:rPr>
              <a:t>T</a:t>
            </a:r>
            <a:r>
              <a:rPr sz="2400" dirty="0">
                <a:latin typeface="Times New Roman" panose="02020603050405020304" pitchFamily="18" charset="0"/>
                <a:sym typeface="Times New Roman" panose="02020603050405020304" pitchFamily="18" charset="0"/>
              </a:rPr>
              <a:t>he proportion of carbohydrate intake has fallen, and those of fat and quality protein intake have risen.</a:t>
            </a:r>
            <a:r>
              <a:rPr dirty="0">
                <a:latin typeface="Times New Roman" panose="02020603050405020304" pitchFamily="18" charset="0"/>
                <a:sym typeface="Times New Roman" panose="02020603050405020304" pitchFamily="18" charset="0"/>
              </a:rPr>
              <a:t> </a:t>
            </a:r>
            <a:endParaRPr lang="zh-CN" altLang="en-US" sz="2200" dirty="0">
              <a:latin typeface="Times New Roman" panose="02020603050405020304" pitchFamily="18" charset="0"/>
              <a:sym typeface="Times New Roman" panose="02020603050405020304" pitchFamily="18" charset="0"/>
            </a:endParaRPr>
          </a:p>
        </p:txBody>
      </p:sp>
      <p:pic>
        <p:nvPicPr>
          <p:cNvPr id="9" name="图片 8" descr="图片包含 游戏机, 文字&#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 y="3583305"/>
            <a:ext cx="3706495" cy="3005455"/>
          </a:xfrm>
          <a:prstGeom prst="rect">
            <a:avLst/>
          </a:prstGeom>
        </p:spPr>
      </p:pic>
      <p:sp>
        <p:nvSpPr>
          <p:cNvPr id="18" name="矩形: 圆角 17"/>
          <p:cNvSpPr/>
          <p:nvPr/>
        </p:nvSpPr>
        <p:spPr>
          <a:xfrm>
            <a:off x="6921500" y="3667125"/>
            <a:ext cx="2694305" cy="2040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1400" baseline="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Average </a:t>
            </a:r>
            <a:r>
              <a:rPr lang="en-US" altLang="zh-CN" sz="140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daily</a:t>
            </a:r>
            <a:r>
              <a:rPr lang="zh-CN" altLang="en-US" sz="140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 </a:t>
            </a:r>
            <a:r>
              <a:rPr sz="1400" baseline="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intake of </a:t>
            </a:r>
            <a:r>
              <a:rPr lang="en-US" altLang="zh-CN" sz="1400" baseline="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a</a:t>
            </a:r>
            <a:r>
              <a:rPr lang="zh-CN" altLang="en-US" sz="1400" baseline="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 </a:t>
            </a:r>
            <a:r>
              <a:rPr sz="1400" baseline="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standard person </a:t>
            </a:r>
            <a:r>
              <a:rPr lang="en-US" altLang="zh-CN" sz="1400" baseline="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in</a:t>
            </a:r>
            <a:r>
              <a:rPr lang="zh-CN" altLang="en-US" sz="1400" baseline="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 </a:t>
            </a:r>
            <a:r>
              <a:rPr lang="en-US" altLang="zh-CN" sz="1400" baseline="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China</a:t>
            </a:r>
            <a:r>
              <a:rPr sz="1600" dirty="0">
                <a:latin typeface="Times New Roman" panose="02020603050405020304" pitchFamily="18" charset="0"/>
                <a:ea typeface="宋体" panose="02010600030101010101" pitchFamily="2" charset="-122"/>
                <a:sym typeface="Times New Roman" panose="02020603050405020304" pitchFamily="18" charset="0"/>
              </a:rPr>
              <a:t> </a:t>
            </a:r>
            <a:endParaRPr lang="en-US" altLang="zh-CN" sz="1400" kern="10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sym typeface="Times New Roman" panose="02020603050405020304" pitchFamily="18" charset="0"/>
            </a:endParaRPr>
          </a:p>
          <a:p>
            <a:r>
              <a:rPr sz="140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  </a:t>
            </a:r>
            <a:r>
              <a:rPr sz="1400" baseline="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Energy: 2172</a:t>
            </a:r>
            <a:r>
              <a:rPr sz="140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 kcal,</a:t>
            </a:r>
            <a:r>
              <a:rPr sz="1600" dirty="0">
                <a:latin typeface="Times New Roman" panose="02020603050405020304" pitchFamily="18" charset="0"/>
                <a:ea typeface="宋体" panose="02010600030101010101" pitchFamily="2" charset="-122"/>
                <a:sym typeface="Times New Roman" panose="02020603050405020304" pitchFamily="18" charset="0"/>
              </a:rPr>
              <a:t> </a:t>
            </a:r>
            <a:endParaRPr lang="en-US" altLang="zh-CN" sz="1400" kern="10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sym typeface="Times New Roman" panose="02020603050405020304" pitchFamily="18" charset="0"/>
            </a:endParaRPr>
          </a:p>
          <a:p>
            <a:r>
              <a:rPr sz="140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  </a:t>
            </a:r>
            <a:r>
              <a:rPr sz="1400" baseline="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Protein: 65g,</a:t>
            </a:r>
            <a:r>
              <a:rPr sz="1600" dirty="0">
                <a:latin typeface="Times New Roman" panose="02020603050405020304" pitchFamily="18" charset="0"/>
                <a:ea typeface="宋体" panose="02010600030101010101" pitchFamily="2" charset="-122"/>
                <a:sym typeface="Times New Roman" panose="02020603050405020304" pitchFamily="18" charset="0"/>
              </a:rPr>
              <a:t> </a:t>
            </a:r>
            <a:endParaRPr lang="en-US" altLang="zh-CN" sz="1400" kern="10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sym typeface="Times New Roman" panose="02020603050405020304" pitchFamily="18" charset="0"/>
            </a:endParaRPr>
          </a:p>
          <a:p>
            <a:r>
              <a:rPr sz="140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  </a:t>
            </a:r>
            <a:r>
              <a:rPr sz="1400" baseline="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Fat: 80g, </a:t>
            </a:r>
            <a:endParaRPr lang="en-US" altLang="zh-CN" sz="1400" kern="100" dirty="0">
              <a:solidFill>
                <a:schemeClr val="tx1"/>
              </a:solidFill>
              <a:effectLst/>
              <a:latin typeface="Times New Roman" panose="02020603050405020304" pitchFamily="18" charset="0"/>
              <a:ea typeface="宋体" panose="02010600030101010101" pitchFamily="2" charset="-122"/>
              <a:cs typeface="宋体" panose="02010600030101010101" pitchFamily="2" charset="-122"/>
              <a:sym typeface="Times New Roman" panose="02020603050405020304" pitchFamily="18" charset="0"/>
            </a:endParaRPr>
          </a:p>
          <a:p>
            <a:r>
              <a:rPr sz="140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  Carbohydrate: </a:t>
            </a:r>
            <a:r>
              <a:rPr sz="1400" baseline="0" dirty="0">
                <a:solidFill>
                  <a:schemeClr val="tx1"/>
                </a:solidFill>
                <a:latin typeface="Times New Roman" panose="02020603050405020304" pitchFamily="18" charset="0"/>
                <a:ea typeface="宋体" panose="02010600030101010101" pitchFamily="2" charset="-122"/>
                <a:sym typeface="Times New Roman" panose="02020603050405020304" pitchFamily="18" charset="0"/>
              </a:rPr>
              <a:t>301g.</a:t>
            </a:r>
            <a:r>
              <a:rPr sz="1600" dirty="0">
                <a:latin typeface="Times New Roman" panose="02020603050405020304" pitchFamily="18" charset="0"/>
                <a:ea typeface="宋体" panose="02010600030101010101" pitchFamily="2" charset="-122"/>
                <a:sym typeface="Times New Roman" panose="02020603050405020304" pitchFamily="18" charset="0"/>
              </a:rPr>
              <a:t> </a:t>
            </a:r>
          </a:p>
        </p:txBody>
      </p:sp>
      <p:sp>
        <p:nvSpPr>
          <p:cNvPr id="14" name="矩形 13"/>
          <p:cNvSpPr/>
          <p:nvPr/>
        </p:nvSpPr>
        <p:spPr>
          <a:xfrm>
            <a:off x="1027413" y="3561507"/>
            <a:ext cx="2967038" cy="184392"/>
          </a:xfrm>
          <a:prstGeom prst="rect">
            <a:avLst/>
          </a:prstGeom>
          <a:solidFill>
            <a:schemeClr val="bg1"/>
          </a:solidFill>
        </p:spPr>
        <p:txBody>
          <a:bodyPr wrap="square" lIns="0" tIns="0" rIns="0" bIns="0" anchor="ctr" anchorCtr="0">
            <a:noAutofit/>
          </a:bodyPr>
          <a:lstStyle/>
          <a:p>
            <a:pPr algn="ctr"/>
            <a:r>
              <a:rPr lang="en-US" altLang="zh-CN" sz="1000" dirty="0">
                <a:latin typeface="Times New Roman" panose="02020603050405020304" pitchFamily="18" charset="0"/>
                <a:sym typeface="Times New Roman" panose="02020603050405020304" pitchFamily="18" charset="0"/>
              </a:rPr>
              <a:t>Food</a:t>
            </a:r>
            <a:r>
              <a:rPr lang="zh-CN" altLang="en-US" sz="1000" dirty="0">
                <a:latin typeface="Times New Roman" panose="02020603050405020304" pitchFamily="18" charset="0"/>
                <a:sym typeface="Times New Roman" panose="02020603050405020304" pitchFamily="18" charset="0"/>
              </a:rPr>
              <a:t> </a:t>
            </a:r>
            <a:r>
              <a:rPr lang="en-US" altLang="zh-CN" sz="1000" dirty="0">
                <a:latin typeface="Times New Roman" panose="02020603050405020304" pitchFamily="18" charset="0"/>
                <a:sym typeface="Times New Roman" panose="02020603050405020304" pitchFamily="18" charset="0"/>
              </a:rPr>
              <a:t>Guide</a:t>
            </a:r>
            <a:r>
              <a:rPr sz="1000" dirty="0">
                <a:latin typeface="Times New Roman" panose="02020603050405020304" pitchFamily="18" charset="0"/>
                <a:sym typeface="Times New Roman" panose="02020603050405020304" pitchFamily="18" charset="0"/>
              </a:rPr>
              <a:t> Pagoda </a:t>
            </a:r>
            <a:r>
              <a:rPr lang="en-US" altLang="zh-CN" sz="1000" dirty="0">
                <a:latin typeface="Times New Roman" panose="02020603050405020304" pitchFamily="18" charset="0"/>
                <a:sym typeface="Times New Roman" panose="02020603050405020304" pitchFamily="18" charset="0"/>
              </a:rPr>
              <a:t>for</a:t>
            </a:r>
            <a:r>
              <a:rPr sz="1000" dirty="0">
                <a:latin typeface="Times New Roman" panose="02020603050405020304" pitchFamily="18" charset="0"/>
                <a:sym typeface="Times New Roman" panose="02020603050405020304" pitchFamily="18" charset="0"/>
              </a:rPr>
              <a:t> Chinese Citizens (2016)</a:t>
            </a:r>
            <a:r>
              <a:rPr dirty="0">
                <a:latin typeface="Times New Roman" panose="02020603050405020304" pitchFamily="18" charset="0"/>
                <a:sym typeface="Times New Roman" panose="02020603050405020304" pitchFamily="18" charset="0"/>
              </a:rPr>
              <a:t> </a:t>
            </a:r>
            <a:endParaRPr lang="zh-CN" altLang="en-US" sz="1000" dirty="0">
              <a:latin typeface="Times New Roman" panose="02020603050405020304" pitchFamily="18" charset="0"/>
              <a:sym typeface="Times New Roman" panose="02020603050405020304" pitchFamily="18" charset="0"/>
            </a:endParaRPr>
          </a:p>
        </p:txBody>
      </p:sp>
      <p:sp>
        <p:nvSpPr>
          <p:cNvPr id="15" name="矩形 14"/>
          <p:cNvSpPr/>
          <p:nvPr/>
        </p:nvSpPr>
        <p:spPr>
          <a:xfrm rot="21165089">
            <a:off x="807863" y="4938006"/>
            <a:ext cx="1347787" cy="204765"/>
          </a:xfrm>
          <a:prstGeom prst="rect">
            <a:avLst/>
          </a:prstGeom>
          <a:solidFill>
            <a:schemeClr val="bg1"/>
          </a:solidFill>
        </p:spPr>
        <p:txBody>
          <a:bodyPr wrap="square" lIns="0" tIns="0" rIns="0" bIns="0" anchor="ctr" anchorCtr="0">
            <a:noAutofit/>
          </a:bodyPr>
          <a:lstStyle/>
          <a:p>
            <a:pPr algn="ctr"/>
            <a:r>
              <a:rPr lang="en-US" altLang="zh-CN" sz="1000" baseline="0" dirty="0">
                <a:latin typeface="Times New Roman" panose="02020603050405020304" pitchFamily="18" charset="0"/>
                <a:sym typeface="Times New Roman" panose="02020603050405020304" pitchFamily="18" charset="0"/>
              </a:rPr>
              <a:t>Walking</a:t>
            </a:r>
            <a:r>
              <a:rPr lang="zh-CN" altLang="en-US" sz="1000" baseline="0" dirty="0">
                <a:latin typeface="Times New Roman" panose="02020603050405020304" pitchFamily="18" charset="0"/>
                <a:sym typeface="Times New Roman" panose="02020603050405020304" pitchFamily="18" charset="0"/>
              </a:rPr>
              <a:t> </a:t>
            </a:r>
            <a:r>
              <a:rPr lang="en-US" altLang="zh-CN" sz="1000" baseline="0" dirty="0">
                <a:latin typeface="Times New Roman" panose="02020603050405020304" pitchFamily="18" charset="0"/>
                <a:sym typeface="Times New Roman" panose="02020603050405020304" pitchFamily="18" charset="0"/>
              </a:rPr>
              <a:t>exercise</a:t>
            </a:r>
            <a:r>
              <a:rPr sz="1000" baseline="0" dirty="0">
                <a:latin typeface="Times New Roman" panose="02020603050405020304" pitchFamily="18" charset="0"/>
                <a:sym typeface="Times New Roman" panose="02020603050405020304" pitchFamily="18" charset="0"/>
              </a:rPr>
              <a:t>: 6000</a:t>
            </a:r>
            <a:r>
              <a:rPr lang="zh-CN" altLang="en-US" sz="1000" baseline="0" dirty="0">
                <a:latin typeface="Times New Roman" panose="02020603050405020304" pitchFamily="18" charset="0"/>
                <a:sym typeface="Times New Roman" panose="02020603050405020304" pitchFamily="18" charset="0"/>
              </a:rPr>
              <a:t> </a:t>
            </a:r>
            <a:r>
              <a:rPr lang="en-US" altLang="zh-CN" sz="1000" baseline="0" dirty="0">
                <a:latin typeface="Times New Roman" panose="02020603050405020304" pitchFamily="18" charset="0"/>
                <a:sym typeface="Times New Roman" panose="02020603050405020304" pitchFamily="18" charset="0"/>
              </a:rPr>
              <a:t>steps/day</a:t>
            </a:r>
            <a:r>
              <a:rPr dirty="0">
                <a:latin typeface="Times New Roman" panose="02020603050405020304" pitchFamily="18" charset="0"/>
                <a:sym typeface="Times New Roman" panose="02020603050405020304" pitchFamily="18" charset="0"/>
              </a:rPr>
              <a:t> </a:t>
            </a:r>
            <a:endParaRPr lang="zh-CN" altLang="en-US" sz="1000" dirty="0">
              <a:latin typeface="Times New Roman" panose="02020603050405020304" pitchFamily="18" charset="0"/>
              <a:sym typeface="Times New Roman" panose="02020603050405020304" pitchFamily="18" charset="0"/>
            </a:endParaRPr>
          </a:p>
        </p:txBody>
      </p:sp>
      <p:sp>
        <p:nvSpPr>
          <p:cNvPr id="16" name="矩形 15"/>
          <p:cNvSpPr/>
          <p:nvPr/>
        </p:nvSpPr>
        <p:spPr>
          <a:xfrm>
            <a:off x="3513437" y="3778602"/>
            <a:ext cx="1082357" cy="366713"/>
          </a:xfrm>
          <a:prstGeom prst="rect">
            <a:avLst/>
          </a:prstGeom>
          <a:solidFill>
            <a:schemeClr val="bg1"/>
          </a:solidFill>
        </p:spPr>
        <p:txBody>
          <a:bodyPr wrap="square" lIns="0" tIns="0" rIns="0" bIns="0" anchor="ctr" anchorCtr="0">
            <a:noAutofit/>
          </a:bodyPr>
          <a:lstStyle/>
          <a:p>
            <a:pPr algn="r"/>
            <a:r>
              <a:rPr sz="600" dirty="0">
                <a:latin typeface="Times New Roman" panose="02020603050405020304" pitchFamily="18" charset="0"/>
                <a:sym typeface="Times New Roman" panose="02020603050405020304" pitchFamily="18" charset="0"/>
              </a:rPr>
              <a:t>Sal</a:t>
            </a:r>
            <a:r>
              <a:rPr lang="en-US" altLang="zh-CN" sz="600" dirty="0">
                <a:latin typeface="Times New Roman" panose="02020603050405020304" pitchFamily="18" charset="0"/>
                <a:sym typeface="Times New Roman" panose="02020603050405020304" pitchFamily="18" charset="0"/>
              </a:rPr>
              <a:t>t</a:t>
            </a:r>
            <a:r>
              <a:rPr sz="600" dirty="0">
                <a:latin typeface="Times New Roman" panose="02020603050405020304" pitchFamily="18" charset="0"/>
                <a:sym typeface="Times New Roman" panose="02020603050405020304" pitchFamily="18" charset="0"/>
              </a:rPr>
              <a:t>: </a:t>
            </a:r>
            <a:r>
              <a:rPr lang="en-US" sz="600" dirty="0">
                <a:latin typeface="Times New Roman" panose="02020603050405020304" pitchFamily="18" charset="0"/>
                <a:sym typeface="Times New Roman" panose="02020603050405020304" pitchFamily="18" charset="0"/>
              </a:rPr>
              <a:t>＜</a:t>
            </a:r>
            <a:r>
              <a:rPr sz="600" dirty="0">
                <a:latin typeface="Times New Roman" panose="02020603050405020304" pitchFamily="18" charset="0"/>
                <a:sym typeface="Times New Roman" panose="02020603050405020304" pitchFamily="18" charset="0"/>
              </a:rPr>
              <a:t> 6g </a:t>
            </a:r>
          </a:p>
          <a:p>
            <a:pPr algn="r"/>
            <a:r>
              <a:rPr sz="600" dirty="0">
                <a:latin typeface="Times New Roman" panose="02020603050405020304" pitchFamily="18" charset="0"/>
                <a:sym typeface="Times New Roman" panose="02020603050405020304" pitchFamily="18" charset="0"/>
              </a:rPr>
              <a:t>(6g in old version) </a:t>
            </a:r>
          </a:p>
          <a:p>
            <a:pPr algn="r"/>
            <a:r>
              <a:rPr sz="600" dirty="0">
                <a:latin typeface="Times New Roman" panose="02020603050405020304" pitchFamily="18" charset="0"/>
                <a:sym typeface="Times New Roman" panose="02020603050405020304" pitchFamily="18" charset="0"/>
              </a:rPr>
              <a:t>Oil: </a:t>
            </a:r>
            <a:r>
              <a:rPr sz="600" baseline="0" dirty="0">
                <a:latin typeface="Times New Roman" panose="02020603050405020304" pitchFamily="18" charset="0"/>
                <a:sym typeface="Times New Roman" panose="02020603050405020304" pitchFamily="18" charset="0"/>
              </a:rPr>
              <a:t>25~30g</a:t>
            </a:r>
            <a:r>
              <a:rPr sz="600" dirty="0">
                <a:latin typeface="Times New Roman" panose="02020603050405020304" pitchFamily="18" charset="0"/>
                <a:sym typeface="Times New Roman" panose="02020603050405020304" pitchFamily="18" charset="0"/>
              </a:rPr>
              <a:t> </a:t>
            </a:r>
            <a:endParaRPr lang="zh-CN" altLang="en-US" sz="600" dirty="0">
              <a:latin typeface="Times New Roman" panose="02020603050405020304" pitchFamily="18" charset="0"/>
              <a:sym typeface="Times New Roman" panose="02020603050405020304" pitchFamily="18" charset="0"/>
            </a:endParaRPr>
          </a:p>
        </p:txBody>
      </p:sp>
      <p:sp>
        <p:nvSpPr>
          <p:cNvPr id="17" name="矩形 16"/>
          <p:cNvSpPr/>
          <p:nvPr/>
        </p:nvSpPr>
        <p:spPr>
          <a:xfrm>
            <a:off x="3513436" y="4243412"/>
            <a:ext cx="1082357" cy="415935"/>
          </a:xfrm>
          <a:prstGeom prst="rect">
            <a:avLst/>
          </a:prstGeom>
          <a:solidFill>
            <a:schemeClr val="bg1"/>
          </a:solidFill>
        </p:spPr>
        <p:txBody>
          <a:bodyPr wrap="square" lIns="0" tIns="0" rIns="0" bIns="0" anchor="ctr" anchorCtr="0">
            <a:noAutofit/>
          </a:bodyPr>
          <a:lstStyle/>
          <a:p>
            <a:pPr algn="r"/>
            <a:r>
              <a:rPr sz="600" baseline="0" dirty="0">
                <a:latin typeface="Times New Roman" panose="02020603050405020304" pitchFamily="18" charset="0"/>
                <a:sym typeface="Times New Roman" panose="02020603050405020304" pitchFamily="18" charset="0"/>
              </a:rPr>
              <a:t>Milk and milk products: 300g</a:t>
            </a:r>
            <a:r>
              <a:rPr sz="600" dirty="0">
                <a:latin typeface="Times New Roman" panose="02020603050405020304" pitchFamily="18" charset="0"/>
                <a:sym typeface="Times New Roman" panose="02020603050405020304" pitchFamily="18" charset="0"/>
              </a:rPr>
              <a:t> </a:t>
            </a:r>
          </a:p>
          <a:p>
            <a:pPr algn="r"/>
            <a:r>
              <a:rPr sz="600" dirty="0">
                <a:latin typeface="Times New Roman" panose="02020603050405020304" pitchFamily="18" charset="0"/>
                <a:sym typeface="Times New Roman" panose="02020603050405020304" pitchFamily="18" charset="0"/>
              </a:rPr>
              <a:t>Soybean and nut</a:t>
            </a:r>
            <a:r>
              <a:rPr lang="en-US" altLang="zh-CN" sz="600" dirty="0">
                <a:latin typeface="Times New Roman" panose="02020603050405020304" pitchFamily="18" charset="0"/>
                <a:sym typeface="Times New Roman" panose="02020603050405020304" pitchFamily="18" charset="0"/>
              </a:rPr>
              <a:t>s</a:t>
            </a:r>
            <a:r>
              <a:rPr sz="600" dirty="0">
                <a:latin typeface="Times New Roman" panose="02020603050405020304" pitchFamily="18" charset="0"/>
                <a:sym typeface="Times New Roman" panose="02020603050405020304" pitchFamily="18" charset="0"/>
              </a:rPr>
              <a:t>: </a:t>
            </a:r>
            <a:r>
              <a:rPr sz="600" baseline="0" dirty="0">
                <a:latin typeface="Times New Roman" panose="02020603050405020304" pitchFamily="18" charset="0"/>
                <a:sym typeface="Times New Roman" panose="02020603050405020304" pitchFamily="18" charset="0"/>
              </a:rPr>
              <a:t>25~35g</a:t>
            </a:r>
            <a:r>
              <a:rPr sz="600" dirty="0">
                <a:latin typeface="Times New Roman" panose="02020603050405020304" pitchFamily="18" charset="0"/>
                <a:sym typeface="Times New Roman" panose="02020603050405020304" pitchFamily="18" charset="0"/>
              </a:rPr>
              <a:t> </a:t>
            </a:r>
          </a:p>
          <a:p>
            <a:pPr algn="r"/>
            <a:r>
              <a:rPr sz="600" dirty="0">
                <a:latin typeface="Times New Roman" panose="02020603050405020304" pitchFamily="18" charset="0"/>
                <a:sym typeface="Times New Roman" panose="02020603050405020304" pitchFamily="18" charset="0"/>
              </a:rPr>
              <a:t>(30~50 in old version) </a:t>
            </a:r>
            <a:endParaRPr lang="zh-CN" altLang="en-US" sz="600" dirty="0">
              <a:latin typeface="Times New Roman" panose="02020603050405020304" pitchFamily="18" charset="0"/>
              <a:sym typeface="Times New Roman" panose="02020603050405020304" pitchFamily="18" charset="0"/>
            </a:endParaRPr>
          </a:p>
        </p:txBody>
      </p:sp>
      <p:sp>
        <p:nvSpPr>
          <p:cNvPr id="19" name="矩形 18"/>
          <p:cNvSpPr/>
          <p:nvPr/>
        </p:nvSpPr>
        <p:spPr>
          <a:xfrm>
            <a:off x="3719813" y="4702682"/>
            <a:ext cx="875980" cy="783990"/>
          </a:xfrm>
          <a:prstGeom prst="rect">
            <a:avLst/>
          </a:prstGeom>
          <a:solidFill>
            <a:schemeClr val="bg1"/>
          </a:solidFill>
        </p:spPr>
        <p:txBody>
          <a:bodyPr wrap="square" lIns="0" tIns="0" rIns="0" bIns="0" anchor="ctr" anchorCtr="0">
            <a:noAutofit/>
          </a:bodyPr>
          <a:lstStyle/>
          <a:p>
            <a:pPr algn="r"/>
            <a:r>
              <a:rPr sz="600" dirty="0">
                <a:latin typeface="Times New Roman" panose="02020603050405020304" pitchFamily="18" charset="0"/>
                <a:sym typeface="Times New Roman" panose="02020603050405020304" pitchFamily="18" charset="0"/>
              </a:rPr>
              <a:t>L</a:t>
            </a:r>
            <a:r>
              <a:rPr sz="600" baseline="0" dirty="0">
                <a:latin typeface="Times New Roman" panose="02020603050405020304" pitchFamily="18" charset="0"/>
                <a:sym typeface="Times New Roman" panose="02020603050405020304" pitchFamily="18" charset="0"/>
              </a:rPr>
              <a:t>ivestock and poultry meat: 40~75g</a:t>
            </a:r>
            <a:r>
              <a:rPr sz="600" dirty="0">
                <a:latin typeface="Times New Roman" panose="02020603050405020304" pitchFamily="18" charset="0"/>
                <a:sym typeface="Times New Roman" panose="02020603050405020304" pitchFamily="18" charset="0"/>
              </a:rPr>
              <a:t> </a:t>
            </a:r>
          </a:p>
          <a:p>
            <a:pPr algn="r"/>
            <a:r>
              <a:rPr sz="600" dirty="0">
                <a:latin typeface="Times New Roman" panose="02020603050405020304" pitchFamily="18" charset="0"/>
                <a:sym typeface="Times New Roman" panose="02020603050405020304" pitchFamily="18" charset="0"/>
              </a:rPr>
              <a:t>(50~75g in old version) </a:t>
            </a:r>
          </a:p>
          <a:p>
            <a:pPr algn="r"/>
            <a:r>
              <a:rPr sz="600" dirty="0">
                <a:latin typeface="Times New Roman" panose="02020603050405020304" pitchFamily="18" charset="0"/>
                <a:sym typeface="Times New Roman" panose="02020603050405020304" pitchFamily="18" charset="0"/>
              </a:rPr>
              <a:t>A</a:t>
            </a:r>
            <a:r>
              <a:rPr sz="600" baseline="0" dirty="0">
                <a:latin typeface="Times New Roman" panose="02020603050405020304" pitchFamily="18" charset="0"/>
                <a:sym typeface="Times New Roman" panose="02020603050405020304" pitchFamily="18" charset="0"/>
              </a:rPr>
              <a:t>quatic products: 40~75g</a:t>
            </a:r>
            <a:r>
              <a:rPr sz="600" dirty="0">
                <a:latin typeface="Times New Roman" panose="02020603050405020304" pitchFamily="18" charset="0"/>
                <a:sym typeface="Times New Roman" panose="02020603050405020304" pitchFamily="18" charset="0"/>
              </a:rPr>
              <a:t> </a:t>
            </a:r>
          </a:p>
          <a:p>
            <a:pPr algn="r"/>
            <a:r>
              <a:rPr sz="600" dirty="0">
                <a:latin typeface="Times New Roman" panose="02020603050405020304" pitchFamily="18" charset="0"/>
                <a:sym typeface="Times New Roman" panose="02020603050405020304" pitchFamily="18" charset="0"/>
              </a:rPr>
              <a:t>(75~100g in old version) </a:t>
            </a:r>
          </a:p>
          <a:p>
            <a:pPr algn="r"/>
            <a:r>
              <a:rPr sz="600" baseline="0" dirty="0">
                <a:latin typeface="Times New Roman" panose="02020603050405020304" pitchFamily="18" charset="0"/>
                <a:sym typeface="Times New Roman" panose="02020603050405020304" pitchFamily="18" charset="0"/>
              </a:rPr>
              <a:t>Eggs: 40~50g</a:t>
            </a:r>
            <a:r>
              <a:rPr sz="600" dirty="0">
                <a:latin typeface="Times New Roman" panose="02020603050405020304" pitchFamily="18" charset="0"/>
                <a:sym typeface="Times New Roman" panose="02020603050405020304" pitchFamily="18" charset="0"/>
              </a:rPr>
              <a:t> </a:t>
            </a:r>
          </a:p>
          <a:p>
            <a:pPr algn="r"/>
            <a:r>
              <a:rPr sz="600" dirty="0">
                <a:latin typeface="Times New Roman" panose="02020603050405020304" pitchFamily="18" charset="0"/>
                <a:sym typeface="Times New Roman" panose="02020603050405020304" pitchFamily="18" charset="0"/>
              </a:rPr>
              <a:t>(25~50g in old version) </a:t>
            </a:r>
            <a:endParaRPr lang="zh-CN" altLang="en-US" sz="600" dirty="0">
              <a:latin typeface="Times New Roman" panose="02020603050405020304" pitchFamily="18" charset="0"/>
              <a:sym typeface="Times New Roman" panose="02020603050405020304" pitchFamily="18" charset="0"/>
            </a:endParaRPr>
          </a:p>
        </p:txBody>
      </p:sp>
      <p:sp>
        <p:nvSpPr>
          <p:cNvPr id="20" name="矩形 19"/>
          <p:cNvSpPr/>
          <p:nvPr/>
        </p:nvSpPr>
        <p:spPr>
          <a:xfrm>
            <a:off x="3751563" y="5562206"/>
            <a:ext cx="844230" cy="391995"/>
          </a:xfrm>
          <a:prstGeom prst="rect">
            <a:avLst/>
          </a:prstGeom>
          <a:solidFill>
            <a:schemeClr val="bg1"/>
          </a:solidFill>
        </p:spPr>
        <p:txBody>
          <a:bodyPr wrap="square" lIns="0" tIns="0" rIns="0" bIns="0" anchor="ctr" anchorCtr="0">
            <a:noAutofit/>
          </a:bodyPr>
          <a:lstStyle/>
          <a:p>
            <a:pPr algn="r"/>
            <a:r>
              <a:rPr sz="600" dirty="0">
                <a:latin typeface="Times New Roman" panose="02020603050405020304" pitchFamily="18" charset="0"/>
                <a:sym typeface="Times New Roman" panose="02020603050405020304" pitchFamily="18" charset="0"/>
              </a:rPr>
              <a:t>Vegetables: </a:t>
            </a:r>
            <a:r>
              <a:rPr sz="600" baseline="0" dirty="0">
                <a:latin typeface="Times New Roman" panose="02020603050405020304" pitchFamily="18" charset="0"/>
                <a:sym typeface="Times New Roman" panose="02020603050405020304" pitchFamily="18" charset="0"/>
              </a:rPr>
              <a:t>300~500g</a:t>
            </a:r>
            <a:r>
              <a:rPr sz="600" dirty="0">
                <a:latin typeface="Times New Roman" panose="02020603050405020304" pitchFamily="18" charset="0"/>
                <a:sym typeface="Times New Roman" panose="02020603050405020304" pitchFamily="18" charset="0"/>
              </a:rPr>
              <a:t> </a:t>
            </a:r>
          </a:p>
          <a:p>
            <a:pPr algn="r"/>
            <a:r>
              <a:rPr sz="600" baseline="0" dirty="0">
                <a:latin typeface="Times New Roman" panose="02020603050405020304" pitchFamily="18" charset="0"/>
                <a:sym typeface="Times New Roman" panose="02020603050405020304" pitchFamily="18" charset="0"/>
              </a:rPr>
              <a:t>Fruits: 200~350g</a:t>
            </a:r>
            <a:r>
              <a:rPr sz="600" dirty="0">
                <a:latin typeface="Times New Roman" panose="02020603050405020304" pitchFamily="18" charset="0"/>
                <a:sym typeface="Times New Roman" panose="02020603050405020304" pitchFamily="18" charset="0"/>
              </a:rPr>
              <a:t> </a:t>
            </a:r>
          </a:p>
          <a:p>
            <a:pPr algn="r"/>
            <a:r>
              <a:rPr sz="600" dirty="0">
                <a:latin typeface="Times New Roman" panose="02020603050405020304" pitchFamily="18" charset="0"/>
                <a:sym typeface="Times New Roman" panose="02020603050405020304" pitchFamily="18" charset="0"/>
              </a:rPr>
              <a:t>(200~400g in old version) </a:t>
            </a:r>
            <a:endParaRPr lang="zh-CN" altLang="en-US" sz="600" dirty="0">
              <a:latin typeface="Times New Roman" panose="02020603050405020304" pitchFamily="18" charset="0"/>
              <a:sym typeface="Times New Roman" panose="02020603050405020304" pitchFamily="18" charset="0"/>
            </a:endParaRPr>
          </a:p>
        </p:txBody>
      </p:sp>
      <p:sp>
        <p:nvSpPr>
          <p:cNvPr id="21" name="矩形 20"/>
          <p:cNvSpPr/>
          <p:nvPr/>
        </p:nvSpPr>
        <p:spPr>
          <a:xfrm>
            <a:off x="3719813" y="6049658"/>
            <a:ext cx="875980" cy="391995"/>
          </a:xfrm>
          <a:prstGeom prst="rect">
            <a:avLst/>
          </a:prstGeom>
          <a:solidFill>
            <a:schemeClr val="bg1"/>
          </a:solidFill>
        </p:spPr>
        <p:txBody>
          <a:bodyPr wrap="square" lIns="0" tIns="0" rIns="0" bIns="0" anchor="ctr" anchorCtr="0">
            <a:noAutofit/>
          </a:bodyPr>
          <a:lstStyle/>
          <a:p>
            <a:pPr algn="r"/>
            <a:r>
              <a:rPr sz="600" dirty="0">
                <a:latin typeface="Times New Roman" panose="02020603050405020304" pitchFamily="18" charset="0"/>
                <a:sym typeface="Times New Roman" panose="02020603050405020304" pitchFamily="18" charset="0"/>
              </a:rPr>
              <a:t>Cereals </a:t>
            </a:r>
            <a:r>
              <a:rPr lang="en-US" altLang="zh-CN" sz="600" dirty="0">
                <a:latin typeface="Times New Roman" panose="02020603050405020304" pitchFamily="18" charset="0"/>
                <a:sym typeface="Times New Roman" panose="02020603050405020304" pitchFamily="18" charset="0"/>
              </a:rPr>
              <a:t>and</a:t>
            </a:r>
            <a:r>
              <a:rPr sz="600" dirty="0">
                <a:latin typeface="Times New Roman" panose="02020603050405020304" pitchFamily="18" charset="0"/>
                <a:sym typeface="Times New Roman" panose="02020603050405020304" pitchFamily="18" charset="0"/>
              </a:rPr>
              <a:t> potatoes: </a:t>
            </a:r>
            <a:r>
              <a:rPr sz="600" baseline="0" dirty="0">
                <a:latin typeface="Times New Roman" panose="02020603050405020304" pitchFamily="18" charset="0"/>
                <a:sym typeface="Times New Roman" panose="02020603050405020304" pitchFamily="18" charset="0"/>
              </a:rPr>
              <a:t>250~400g</a:t>
            </a:r>
            <a:r>
              <a:rPr sz="600" dirty="0">
                <a:latin typeface="Times New Roman" panose="02020603050405020304" pitchFamily="18" charset="0"/>
                <a:sym typeface="Times New Roman" panose="02020603050405020304" pitchFamily="18" charset="0"/>
              </a:rPr>
              <a:t> </a:t>
            </a:r>
          </a:p>
          <a:p>
            <a:pPr algn="r"/>
            <a:r>
              <a:rPr sz="600" dirty="0">
                <a:latin typeface="Times New Roman" panose="02020603050405020304" pitchFamily="18" charset="0"/>
                <a:sym typeface="Times New Roman" panose="02020603050405020304" pitchFamily="18" charset="0"/>
              </a:rPr>
              <a:t>Water: </a:t>
            </a:r>
            <a:r>
              <a:rPr sz="600" baseline="0" dirty="0">
                <a:latin typeface="Times New Roman" panose="02020603050405020304" pitchFamily="18" charset="0"/>
                <a:sym typeface="Times New Roman" panose="02020603050405020304" pitchFamily="18" charset="0"/>
              </a:rPr>
              <a:t>1500~1700ml</a:t>
            </a:r>
            <a:r>
              <a:rPr sz="600" dirty="0">
                <a:latin typeface="Times New Roman" panose="02020603050405020304" pitchFamily="18" charset="0"/>
                <a:sym typeface="Times New Roman" panose="02020603050405020304" pitchFamily="18" charset="0"/>
              </a:rPr>
              <a:t> </a:t>
            </a:r>
          </a:p>
          <a:p>
            <a:pPr algn="r"/>
            <a:r>
              <a:rPr sz="600" dirty="0">
                <a:latin typeface="Times New Roman" panose="02020603050405020304" pitchFamily="18" charset="0"/>
                <a:sym typeface="Times New Roman" panose="02020603050405020304" pitchFamily="18" charset="0"/>
              </a:rPr>
              <a:t>(1200ml in old version) </a:t>
            </a:r>
            <a:endParaRPr lang="zh-CN" altLang="en-US" sz="600" dirty="0">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4" name="组合 3"/>
          <p:cNvGrpSpPr/>
          <p:nvPr/>
        </p:nvGrpSpPr>
        <p:grpSpPr bwMode="auto">
          <a:xfrm>
            <a:off x="550863" y="82550"/>
            <a:ext cx="3541712" cy="523220"/>
            <a:chOff x="551544" y="82976"/>
            <a:chExt cx="3540396" cy="522315"/>
          </a:xfrm>
        </p:grpSpPr>
        <p:sp>
          <p:nvSpPr>
            <p:cNvPr id="5146" name="文本框 4"/>
            <p:cNvSpPr txBox="1">
              <a:spLocks noChangeArrowheads="1"/>
            </p:cNvSpPr>
            <p:nvPr/>
          </p:nvSpPr>
          <p:spPr bwMode="auto">
            <a:xfrm>
              <a:off x="800100" y="111278"/>
              <a:ext cx="3291840" cy="4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400" baseline="0" dirty="0">
                  <a:solidFill>
                    <a:srgbClr val="044875"/>
                  </a:solidFill>
                  <a:latin typeface="Times New Roman" panose="02020603050405020304" pitchFamily="18" charset="0"/>
                  <a:sym typeface="Times New Roman" panose="02020603050405020304" pitchFamily="18" charset="0"/>
                </a:rPr>
                <a:t>Food </a:t>
              </a:r>
              <a:r>
                <a:rPr lang="en-US" altLang="zh-CN" sz="2400" baseline="0" dirty="0">
                  <a:solidFill>
                    <a:srgbClr val="044875"/>
                  </a:solidFill>
                  <a:latin typeface="Times New Roman" panose="02020603050405020304" pitchFamily="18" charset="0"/>
                  <a:sym typeface="Times New Roman" panose="02020603050405020304" pitchFamily="18" charset="0"/>
                </a:rPr>
                <a:t>S</a:t>
              </a:r>
              <a:r>
                <a:rPr sz="2400" baseline="0" dirty="0">
                  <a:solidFill>
                    <a:srgbClr val="044875"/>
                  </a:solidFill>
                  <a:latin typeface="Times New Roman" panose="02020603050405020304" pitchFamily="18" charset="0"/>
                  <a:sym typeface="Times New Roman" panose="02020603050405020304" pitchFamily="18" charset="0"/>
                </a:rPr>
                <a:t>upply in China</a:t>
              </a:r>
              <a:r>
                <a:rPr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51544" y="82976"/>
              <a:ext cx="723631" cy="522315"/>
            </a:xfrm>
            <a:prstGeom prst="rect">
              <a:avLst/>
            </a:prstGeom>
            <a:noFill/>
          </p:spPr>
          <p:txBody>
            <a:bodyPr>
              <a:spAutoFit/>
            </a:bodyPr>
            <a:lstStyle/>
            <a:p>
              <a:pPr algn="ctr" eaLnBrk="1" fontAlgn="auto" hangingPunct="1">
                <a:spcBef>
                  <a:spcPts val="0"/>
                </a:spcBef>
                <a:spcAft>
                  <a:spcPts val="0"/>
                </a:spcAft>
                <a:defRPr/>
              </a:pPr>
              <a:r>
                <a:rPr sz="2800" baseline="0" dirty="0">
                  <a:latin typeface="Times New Roman" panose="02020603050405020304" pitchFamily="18" charset="0"/>
                  <a:sym typeface="Times New Roman" panose="02020603050405020304" pitchFamily="18" charset="0"/>
                </a:rPr>
                <a:t>1.1</a:t>
              </a:r>
              <a:endParaRPr lang="zh-CN" altLang="en-US" sz="28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7" name="矩形 6"/>
          <p:cNvSpPr/>
          <p:nvPr/>
        </p:nvSpPr>
        <p:spPr>
          <a:xfrm>
            <a:off x="10339755" y="6621463"/>
            <a:ext cx="1852246"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矩形 7"/>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2" name="文本框 11"/>
          <p:cNvSpPr txBox="1"/>
          <p:nvPr/>
        </p:nvSpPr>
        <p:spPr>
          <a:xfrm>
            <a:off x="208782" y="786796"/>
            <a:ext cx="6833858" cy="461665"/>
          </a:xfrm>
          <a:prstGeom prst="rect">
            <a:avLst/>
          </a:prstGeom>
          <a:noFill/>
        </p:spPr>
        <p:txBody>
          <a:bodyPr wrap="none" rtlCol="0">
            <a:spAutoFit/>
          </a:bodyPr>
          <a:lstStyle/>
          <a:p>
            <a:r>
              <a:rPr lang="en-US" altLang="zh-CN" sz="2400" b="1" baseline="0" dirty="0">
                <a:latin typeface="Times New Roman" panose="02020603050405020304" pitchFamily="18" charset="0"/>
                <a:sym typeface="Times New Roman" panose="02020603050405020304" pitchFamily="18" charset="0"/>
              </a:rPr>
              <a:t>Poor</a:t>
            </a:r>
            <a:r>
              <a:rPr lang="zh-CN" altLang="en-US" sz="2400" b="1" baseline="0" dirty="0">
                <a:latin typeface="Times New Roman" panose="02020603050405020304" pitchFamily="18" charset="0"/>
                <a:sym typeface="Times New Roman" panose="02020603050405020304" pitchFamily="18" charset="0"/>
              </a:rPr>
              <a:t> </a:t>
            </a:r>
            <a:r>
              <a:rPr lang="en-US" altLang="zh-CN" sz="2400" b="1" baseline="0" dirty="0">
                <a:latin typeface="Times New Roman" panose="02020603050405020304" pitchFamily="18" charset="0"/>
                <a:sym typeface="Times New Roman" panose="02020603050405020304" pitchFamily="18" charset="0"/>
              </a:rPr>
              <a:t>People</a:t>
            </a:r>
            <a:r>
              <a:rPr lang="zh-CN" altLang="en-US" sz="2400" b="1" baseline="0" dirty="0">
                <a:latin typeface="Times New Roman" panose="02020603050405020304" pitchFamily="18" charset="0"/>
                <a:sym typeface="Times New Roman" panose="02020603050405020304" pitchFamily="18" charset="0"/>
              </a:rPr>
              <a:t> </a:t>
            </a:r>
            <a:r>
              <a:rPr lang="en-US" altLang="zh-CN" sz="2400" b="1" baseline="0" dirty="0">
                <a:latin typeface="Times New Roman" panose="02020603050405020304" pitchFamily="18" charset="0"/>
                <a:sym typeface="Times New Roman" panose="02020603050405020304" pitchFamily="18" charset="0"/>
              </a:rPr>
              <a:t>N</a:t>
            </a:r>
            <a:r>
              <a:rPr lang="en-US" altLang="zh-CN" sz="2400" b="1" dirty="0">
                <a:latin typeface="Times New Roman" panose="02020603050405020304" pitchFamily="18" charset="0"/>
                <a:sym typeface="Times New Roman" panose="02020603050405020304" pitchFamily="18" charset="0"/>
              </a:rPr>
              <a:t>o</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Longer</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Need</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to</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Worry</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about</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Food</a:t>
            </a:r>
            <a:endParaRPr dirty="0">
              <a:latin typeface="Times New Roman" panose="02020603050405020304" pitchFamily="18" charset="0"/>
              <a:sym typeface="Times New Roman" panose="02020603050405020304" pitchFamily="18" charset="0"/>
            </a:endParaRPr>
          </a:p>
        </p:txBody>
      </p:sp>
      <p:sp>
        <p:nvSpPr>
          <p:cNvPr id="13" name="文本框 12"/>
          <p:cNvSpPr txBox="1"/>
          <p:nvPr/>
        </p:nvSpPr>
        <p:spPr>
          <a:xfrm>
            <a:off x="503238" y="1332584"/>
            <a:ext cx="11261725" cy="5806013"/>
          </a:xfrm>
          <a:prstGeom prst="rect">
            <a:avLst/>
          </a:prstGeom>
          <a:noFill/>
        </p:spPr>
        <p:txBody>
          <a:bodyPr wrap="square" rtlCol="0">
            <a:spAutoFit/>
          </a:bodyPr>
          <a:lstStyle/>
          <a:p>
            <a:pPr algn="just">
              <a:lnSpc>
                <a:spcPct val="130000"/>
              </a:lnSpc>
            </a:pPr>
            <a:r>
              <a:rPr lang="zh-CN" altLang="en-US" sz="2400" dirty="0">
                <a:latin typeface="Times New Roman" panose="02020603050405020304" pitchFamily="18" charset="0"/>
                <a:sym typeface="Times New Roman" panose="02020603050405020304" pitchFamily="18" charset="0"/>
              </a:rPr>
              <a:t>    </a:t>
            </a:r>
            <a:r>
              <a:rPr sz="2400" dirty="0">
                <a:latin typeface="Times New Roman" panose="02020603050405020304" pitchFamily="18" charset="0"/>
                <a:sym typeface="Times New Roman" panose="02020603050405020304" pitchFamily="18" charset="0"/>
              </a:rPr>
              <a:t>Chinese Government </a:t>
            </a:r>
            <a:r>
              <a:rPr lang="en-US" altLang="zh-CN" sz="2400" dirty="0">
                <a:latin typeface="Times New Roman" panose="02020603050405020304" pitchFamily="18" charset="0"/>
                <a:sym typeface="Times New Roman" panose="02020603050405020304" pitchFamily="18" charset="0"/>
              </a:rPr>
              <a:t>always</a:t>
            </a:r>
            <a:r>
              <a:rPr lang="zh-CN" altLang="en-US" sz="2400" dirty="0">
                <a:latin typeface="Times New Roman" panose="02020603050405020304" pitchFamily="18" charset="0"/>
                <a:sym typeface="Times New Roman" panose="02020603050405020304" pitchFamily="18" charset="0"/>
              </a:rPr>
              <a:t> </a:t>
            </a:r>
            <a:r>
              <a:rPr sz="2400" dirty="0">
                <a:latin typeface="Times New Roman" panose="02020603050405020304" pitchFamily="18" charset="0"/>
                <a:sym typeface="Times New Roman" panose="02020603050405020304" pitchFamily="18" charset="0"/>
              </a:rPr>
              <a:t>attaches great importance to eliminating hunger and poverty. Since the 18th National Congress of the CPC, in particular, it has explored a way to successfully develop the rural economy, increase farmers' incomes, and eliminate hunger and poverty; remarkable results have been achieved in targeted poverty alleviation and eradication.</a:t>
            </a:r>
            <a:r>
              <a:rPr dirty="0">
                <a:latin typeface="Times New Roman" panose="02020603050405020304" pitchFamily="18" charset="0"/>
                <a:sym typeface="Times New Roman" panose="02020603050405020304" pitchFamily="18" charset="0"/>
              </a:rPr>
              <a:t> </a:t>
            </a:r>
            <a:endParaRPr lang="en-US" altLang="zh-CN" sz="24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algn="just">
              <a:lnSpc>
                <a:spcPct val="130000"/>
              </a:lnSpc>
            </a:pPr>
            <a:r>
              <a:rPr lang="zh-CN" altLang="en-US" sz="2400" dirty="0">
                <a:latin typeface="Times New Roman" panose="02020603050405020304" pitchFamily="18" charset="0"/>
                <a:sym typeface="Times New Roman" panose="02020603050405020304" pitchFamily="18" charset="0"/>
              </a:rPr>
              <a:t>    </a:t>
            </a:r>
            <a:r>
              <a:rPr sz="2400" dirty="0">
                <a:latin typeface="Times New Roman" panose="02020603050405020304" pitchFamily="18" charset="0"/>
                <a:sym typeface="Times New Roman" panose="02020603050405020304" pitchFamily="18" charset="0"/>
              </a:rPr>
              <a:t>According to China's current poverty standards, as of the end of 2018 there remained 16.6 million people living in poverty in China</a:t>
            </a:r>
            <a:r>
              <a:rPr lang="en-US" altLang="zh-CN" sz="2400" dirty="0">
                <a:latin typeface="Times New Roman" panose="02020603050405020304" pitchFamily="18" charset="0"/>
                <a:sym typeface="Times New Roman" panose="02020603050405020304" pitchFamily="18" charset="0"/>
              </a:rPr>
              <a:t>.</a:t>
            </a:r>
            <a:r>
              <a:rPr sz="2400" dirty="0">
                <a:latin typeface="Times New Roman" panose="02020603050405020304" pitchFamily="18" charset="0"/>
                <a:sym typeface="Times New Roman" panose="02020603050405020304" pitchFamily="18" charset="0"/>
              </a:rPr>
              <a:t> </a:t>
            </a:r>
            <a:r>
              <a:rPr lang="en-US" altLang="zh-CN" sz="2400" dirty="0">
                <a:latin typeface="Times New Roman" panose="02020603050405020304" pitchFamily="18" charset="0"/>
                <a:sym typeface="Times New Roman" panose="02020603050405020304" pitchFamily="18" charset="0"/>
              </a:rPr>
              <a:t>T</a:t>
            </a:r>
            <a:r>
              <a:rPr sz="2400" dirty="0">
                <a:latin typeface="Times New Roman" panose="02020603050405020304" pitchFamily="18" charset="0"/>
                <a:sym typeface="Times New Roman" panose="02020603050405020304" pitchFamily="18" charset="0"/>
              </a:rPr>
              <a:t>his represented a reduction of 82.39 million compared to the number of 98.99 million as of the end of 2012, and the incidence of poverty has fallen from 10.2% to 1.7%.</a:t>
            </a:r>
            <a:r>
              <a:rPr dirty="0">
                <a:latin typeface="Times New Roman" panose="02020603050405020304" pitchFamily="18" charset="0"/>
                <a:sym typeface="Times New Roman" panose="02020603050405020304" pitchFamily="18" charset="0"/>
              </a:rPr>
              <a:t> </a:t>
            </a:r>
            <a:r>
              <a:rPr sz="2400" dirty="0">
                <a:latin typeface="Times New Roman" panose="02020603050405020304" pitchFamily="18" charset="0"/>
                <a:sym typeface="Times New Roman" panose="02020603050405020304" pitchFamily="18" charset="0"/>
              </a:rPr>
              <a:t>The government has helped 750 million people out of poverty since 1978, when a staggering 770 million people were struggling for the means to live. </a:t>
            </a:r>
            <a:endParaRPr lang="en-US" altLang="zh-CN" sz="24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a:lnSpc>
                <a:spcPct val="130000"/>
              </a:lnSpc>
            </a:pPr>
            <a:r>
              <a:rPr lang="en-US" altLang="zh-CN" sz="24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rPr>
              <a:t>        </a:t>
            </a:r>
            <a:endParaRPr lang="zh-CN" altLang="en-US" sz="2200" dirty="0">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4" name="组合 3"/>
          <p:cNvGrpSpPr/>
          <p:nvPr/>
        </p:nvGrpSpPr>
        <p:grpSpPr bwMode="auto">
          <a:xfrm>
            <a:off x="550863" y="82550"/>
            <a:ext cx="3541712" cy="523220"/>
            <a:chOff x="551544" y="82976"/>
            <a:chExt cx="3540396" cy="522315"/>
          </a:xfrm>
        </p:grpSpPr>
        <p:sp>
          <p:nvSpPr>
            <p:cNvPr id="5146" name="文本框 4"/>
            <p:cNvSpPr txBox="1">
              <a:spLocks noChangeArrowheads="1"/>
            </p:cNvSpPr>
            <p:nvPr/>
          </p:nvSpPr>
          <p:spPr bwMode="auto">
            <a:xfrm>
              <a:off x="800100" y="111278"/>
              <a:ext cx="3291840" cy="4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400" baseline="0" dirty="0">
                  <a:solidFill>
                    <a:srgbClr val="044875"/>
                  </a:solidFill>
                  <a:latin typeface="Times New Roman" panose="02020603050405020304" pitchFamily="18" charset="0"/>
                  <a:sym typeface="Times New Roman" panose="02020603050405020304" pitchFamily="18" charset="0"/>
                </a:rPr>
                <a:t>Food </a:t>
              </a:r>
              <a:r>
                <a:rPr lang="en-US" altLang="zh-CN" sz="2400" baseline="0" dirty="0">
                  <a:solidFill>
                    <a:srgbClr val="044875"/>
                  </a:solidFill>
                  <a:latin typeface="Times New Roman" panose="02020603050405020304" pitchFamily="18" charset="0"/>
                  <a:sym typeface="Times New Roman" panose="02020603050405020304" pitchFamily="18" charset="0"/>
                </a:rPr>
                <a:t>S</a:t>
              </a:r>
              <a:r>
                <a:rPr sz="2400" baseline="0" dirty="0">
                  <a:solidFill>
                    <a:srgbClr val="044875"/>
                  </a:solidFill>
                  <a:latin typeface="Times New Roman" panose="02020603050405020304" pitchFamily="18" charset="0"/>
                  <a:sym typeface="Times New Roman" panose="02020603050405020304" pitchFamily="18" charset="0"/>
                </a:rPr>
                <a:t>upply in China</a:t>
              </a:r>
              <a:r>
                <a:rPr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51544" y="82976"/>
              <a:ext cx="723631" cy="522315"/>
            </a:xfrm>
            <a:prstGeom prst="rect">
              <a:avLst/>
            </a:prstGeom>
            <a:noFill/>
          </p:spPr>
          <p:txBody>
            <a:bodyPr>
              <a:spAutoFit/>
            </a:bodyPr>
            <a:lstStyle/>
            <a:p>
              <a:pPr algn="ctr" eaLnBrk="1" fontAlgn="auto" hangingPunct="1">
                <a:spcBef>
                  <a:spcPts val="0"/>
                </a:spcBef>
                <a:spcAft>
                  <a:spcPts val="0"/>
                </a:spcAft>
                <a:defRPr/>
              </a:pPr>
              <a:r>
                <a:rPr sz="2800" baseline="0" dirty="0">
                  <a:latin typeface="Times New Roman" panose="02020603050405020304" pitchFamily="18" charset="0"/>
                  <a:sym typeface="Times New Roman" panose="02020603050405020304" pitchFamily="18" charset="0"/>
                </a:rPr>
                <a:t>1.1</a:t>
              </a:r>
              <a:endParaRPr lang="zh-CN" altLang="en-US" sz="28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7" name="矩形 6"/>
          <p:cNvSpPr/>
          <p:nvPr/>
        </p:nvSpPr>
        <p:spPr>
          <a:xfrm>
            <a:off x="10339755" y="6621463"/>
            <a:ext cx="1852246"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矩形 7"/>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2" name="文本框 11"/>
          <p:cNvSpPr txBox="1"/>
          <p:nvPr/>
        </p:nvSpPr>
        <p:spPr>
          <a:xfrm>
            <a:off x="208782" y="786796"/>
            <a:ext cx="6833858" cy="461665"/>
          </a:xfrm>
          <a:prstGeom prst="rect">
            <a:avLst/>
          </a:prstGeom>
          <a:noFill/>
        </p:spPr>
        <p:txBody>
          <a:bodyPr wrap="none" rtlCol="0">
            <a:spAutoFit/>
          </a:bodyPr>
          <a:lstStyle/>
          <a:p>
            <a:r>
              <a:rPr lang="en-US" altLang="zh-CN" sz="2400" b="1" dirty="0">
                <a:latin typeface="Times New Roman" panose="02020603050405020304" pitchFamily="18" charset="0"/>
                <a:sym typeface="Times New Roman" panose="02020603050405020304" pitchFamily="18" charset="0"/>
              </a:rPr>
              <a:t>Poor People No Longer Need to Worry about Food</a:t>
            </a:r>
            <a:endParaRPr lang="en-US" altLang="zh-CN" sz="2400" dirty="0">
              <a:latin typeface="Times New Roman" panose="02020603050405020304" pitchFamily="18" charset="0"/>
              <a:sym typeface="Times New Roman" panose="02020603050405020304" pitchFamily="18" charset="0"/>
            </a:endParaRPr>
          </a:p>
        </p:txBody>
      </p:sp>
      <p:sp>
        <p:nvSpPr>
          <p:cNvPr id="13" name="文本框 12"/>
          <p:cNvSpPr txBox="1"/>
          <p:nvPr/>
        </p:nvSpPr>
        <p:spPr>
          <a:xfrm>
            <a:off x="503238" y="1332584"/>
            <a:ext cx="11261725" cy="1964961"/>
          </a:xfrm>
          <a:prstGeom prst="rect">
            <a:avLst/>
          </a:prstGeom>
          <a:noFill/>
        </p:spPr>
        <p:txBody>
          <a:bodyPr wrap="square" rtlCol="0">
            <a:spAutoFit/>
          </a:bodyPr>
          <a:lstStyle/>
          <a:p>
            <a:pPr algn="just">
              <a:lnSpc>
                <a:spcPct val="130000"/>
              </a:lnSpc>
            </a:pPr>
            <a:r>
              <a:rPr lang="zh-CN" altLang="en-US" sz="2400" dirty="0">
                <a:latin typeface="Times New Roman" panose="02020603050405020304" pitchFamily="18" charset="0"/>
                <a:sym typeface="Times New Roman" panose="02020603050405020304" pitchFamily="18" charset="0"/>
              </a:rPr>
              <a:t>    </a:t>
            </a:r>
            <a:r>
              <a:rPr sz="2400" dirty="0">
                <a:latin typeface="Times New Roman" panose="02020603050405020304" pitchFamily="18" charset="0"/>
                <a:sym typeface="Times New Roman" panose="02020603050405020304" pitchFamily="18" charset="0"/>
              </a:rPr>
              <a:t>According to the World Bank's poverty line of 1.9 US dollars per person per day, China has contributed more than 70 percent of the global poverty reduction effort; China has lifted more people out of poverty than any other country, and is the first country to reach the poverty reduction goal in the UN's Millennium Development Goals. </a:t>
            </a:r>
            <a:endParaRPr lang="zh-CN" altLang="en-US" sz="2200" dirty="0">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4" name="组合 3"/>
          <p:cNvGrpSpPr/>
          <p:nvPr/>
        </p:nvGrpSpPr>
        <p:grpSpPr bwMode="auto">
          <a:xfrm>
            <a:off x="550863" y="82550"/>
            <a:ext cx="3541712" cy="523220"/>
            <a:chOff x="551544" y="82976"/>
            <a:chExt cx="3540396" cy="522315"/>
          </a:xfrm>
        </p:grpSpPr>
        <p:sp>
          <p:nvSpPr>
            <p:cNvPr id="5146" name="文本框 4"/>
            <p:cNvSpPr txBox="1">
              <a:spLocks noChangeArrowheads="1"/>
            </p:cNvSpPr>
            <p:nvPr/>
          </p:nvSpPr>
          <p:spPr bwMode="auto">
            <a:xfrm>
              <a:off x="800100" y="111278"/>
              <a:ext cx="3291840" cy="4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400" baseline="0" dirty="0">
                  <a:solidFill>
                    <a:srgbClr val="044875"/>
                  </a:solidFill>
                  <a:latin typeface="Times New Roman" panose="02020603050405020304" pitchFamily="18" charset="0"/>
                  <a:sym typeface="Times New Roman" panose="02020603050405020304" pitchFamily="18" charset="0"/>
                </a:rPr>
                <a:t>Food </a:t>
              </a:r>
              <a:r>
                <a:rPr lang="en-US" altLang="zh-CN" sz="2400" baseline="0" dirty="0">
                  <a:solidFill>
                    <a:srgbClr val="044875"/>
                  </a:solidFill>
                  <a:latin typeface="Times New Roman" panose="02020603050405020304" pitchFamily="18" charset="0"/>
                  <a:sym typeface="Times New Roman" panose="02020603050405020304" pitchFamily="18" charset="0"/>
                </a:rPr>
                <a:t>S</a:t>
              </a:r>
              <a:r>
                <a:rPr sz="2400" baseline="0" dirty="0">
                  <a:solidFill>
                    <a:srgbClr val="044875"/>
                  </a:solidFill>
                  <a:latin typeface="Times New Roman" panose="02020603050405020304" pitchFamily="18" charset="0"/>
                  <a:sym typeface="Times New Roman" panose="02020603050405020304" pitchFamily="18" charset="0"/>
                </a:rPr>
                <a:t>upply in China</a:t>
              </a:r>
              <a:r>
                <a:rPr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51544" y="82976"/>
              <a:ext cx="723631" cy="522315"/>
            </a:xfrm>
            <a:prstGeom prst="rect">
              <a:avLst/>
            </a:prstGeom>
            <a:noFill/>
          </p:spPr>
          <p:txBody>
            <a:bodyPr>
              <a:spAutoFit/>
            </a:bodyPr>
            <a:lstStyle/>
            <a:p>
              <a:pPr algn="ctr" eaLnBrk="1" fontAlgn="auto" hangingPunct="1">
                <a:spcBef>
                  <a:spcPts val="0"/>
                </a:spcBef>
                <a:spcAft>
                  <a:spcPts val="0"/>
                </a:spcAft>
                <a:defRPr/>
              </a:pPr>
              <a:r>
                <a:rPr sz="2800" baseline="0" dirty="0">
                  <a:latin typeface="Times New Roman" panose="02020603050405020304" pitchFamily="18" charset="0"/>
                  <a:sym typeface="Times New Roman" panose="02020603050405020304" pitchFamily="18" charset="0"/>
                </a:rPr>
                <a:t>1.1</a:t>
              </a:r>
              <a:endParaRPr lang="zh-CN" altLang="en-US" sz="28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7" name="矩形 6"/>
          <p:cNvSpPr/>
          <p:nvPr/>
        </p:nvSpPr>
        <p:spPr>
          <a:xfrm>
            <a:off x="10339755" y="6621463"/>
            <a:ext cx="1852246"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矩形 7"/>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2" name="文本框 11"/>
          <p:cNvSpPr txBox="1"/>
          <p:nvPr/>
        </p:nvSpPr>
        <p:spPr>
          <a:xfrm>
            <a:off x="208782" y="800864"/>
            <a:ext cx="8389733" cy="461665"/>
          </a:xfrm>
          <a:prstGeom prst="rect">
            <a:avLst/>
          </a:prstGeom>
          <a:noFill/>
        </p:spPr>
        <p:txBody>
          <a:bodyPr wrap="none" rtlCol="0">
            <a:spAutoFit/>
          </a:bodyPr>
          <a:lstStyle/>
          <a:p>
            <a:r>
              <a:rPr lang="en-US" altLang="zh-CN" sz="2400" b="1" dirty="0">
                <a:latin typeface="Times New Roman" panose="02020603050405020304" pitchFamily="18" charset="0"/>
                <a:sym typeface="Times New Roman" panose="02020603050405020304" pitchFamily="18" charset="0"/>
              </a:rPr>
              <a:t>Nutrition</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for</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Key</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Groups</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in</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Poverty</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Has</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Improved</a:t>
            </a:r>
            <a:r>
              <a:rPr lang="zh-CN" altLang="en-US" sz="2400" b="1" dirty="0">
                <a:latin typeface="Times New Roman" panose="02020603050405020304" pitchFamily="18" charset="0"/>
                <a:sym typeface="Times New Roman" panose="02020603050405020304" pitchFamily="18" charset="0"/>
              </a:rPr>
              <a:t> </a:t>
            </a:r>
            <a:r>
              <a:rPr lang="en-US" altLang="zh-CN" sz="2400" b="1" dirty="0">
                <a:latin typeface="Times New Roman" panose="02020603050405020304" pitchFamily="18" charset="0"/>
                <a:sym typeface="Times New Roman" panose="02020603050405020304" pitchFamily="18" charset="0"/>
              </a:rPr>
              <a:t>Markedly</a:t>
            </a:r>
            <a:endParaRPr dirty="0">
              <a:latin typeface="Times New Roman" panose="02020603050405020304" pitchFamily="18" charset="0"/>
              <a:sym typeface="Times New Roman" panose="02020603050405020304" pitchFamily="18" charset="0"/>
            </a:endParaRPr>
          </a:p>
        </p:txBody>
      </p:sp>
      <p:sp>
        <p:nvSpPr>
          <p:cNvPr id="13" name="文本框 12"/>
          <p:cNvSpPr txBox="1"/>
          <p:nvPr/>
        </p:nvSpPr>
        <p:spPr>
          <a:xfrm>
            <a:off x="503238" y="1490776"/>
            <a:ext cx="6186320" cy="1964961"/>
          </a:xfrm>
          <a:prstGeom prst="rect">
            <a:avLst/>
          </a:prstGeom>
          <a:noFill/>
        </p:spPr>
        <p:txBody>
          <a:bodyPr wrap="square" rtlCol="0">
            <a:spAutoFit/>
          </a:bodyPr>
          <a:lstStyle/>
          <a:p>
            <a:pPr algn="just">
              <a:lnSpc>
                <a:spcPct val="130000"/>
              </a:lnSpc>
            </a:pPr>
            <a:r>
              <a:rPr lang="zh-CN" altLang="en-US" sz="2400" dirty="0">
                <a:latin typeface="Times New Roman" panose="02020603050405020304" pitchFamily="18" charset="0"/>
                <a:sym typeface="Times New Roman" panose="02020603050405020304" pitchFamily="18" charset="0"/>
              </a:rPr>
              <a:t>    </a:t>
            </a:r>
            <a:r>
              <a:rPr sz="2400" dirty="0">
                <a:latin typeface="Times New Roman" panose="02020603050405020304" pitchFamily="18" charset="0"/>
                <a:sym typeface="Times New Roman" panose="02020603050405020304" pitchFamily="18" charset="0"/>
              </a:rPr>
              <a:t>In 2018, the per capita disposable income of residents in </a:t>
            </a:r>
            <a:r>
              <a:rPr lang="en-US" altLang="zh-CN" sz="2400" dirty="0">
                <a:latin typeface="Times New Roman" panose="02020603050405020304" pitchFamily="18" charset="0"/>
                <a:sym typeface="Times New Roman" panose="02020603050405020304" pitchFamily="18" charset="0"/>
              </a:rPr>
              <a:t>im</a:t>
            </a:r>
            <a:r>
              <a:rPr sz="2400" dirty="0">
                <a:latin typeface="Times New Roman" panose="02020603050405020304" pitchFamily="18" charset="0"/>
                <a:sym typeface="Times New Roman" panose="02020603050405020304" pitchFamily="18" charset="0"/>
              </a:rPr>
              <a:t>pover</a:t>
            </a:r>
            <a:r>
              <a:rPr lang="en-US" altLang="zh-CN" sz="2400" dirty="0">
                <a:latin typeface="Times New Roman" panose="02020603050405020304" pitchFamily="18" charset="0"/>
                <a:sym typeface="Times New Roman" panose="02020603050405020304" pitchFamily="18" charset="0"/>
              </a:rPr>
              <a:t>ished</a:t>
            </a:r>
            <a:r>
              <a:rPr sz="2400" dirty="0">
                <a:latin typeface="Times New Roman" panose="02020603050405020304" pitchFamily="18" charset="0"/>
                <a:sym typeface="Times New Roman" panose="02020603050405020304" pitchFamily="18" charset="0"/>
              </a:rPr>
              <a:t> </a:t>
            </a:r>
            <a:r>
              <a:rPr lang="en-US" altLang="zh-CN" sz="2400" dirty="0">
                <a:latin typeface="Times New Roman" panose="02020603050405020304" pitchFamily="18" charset="0"/>
                <a:sym typeface="Times New Roman" panose="02020603050405020304" pitchFamily="18" charset="0"/>
              </a:rPr>
              <a:t>rural</a:t>
            </a:r>
            <a:r>
              <a:rPr lang="zh-CN" altLang="en-US" sz="2400" dirty="0">
                <a:latin typeface="Times New Roman" panose="02020603050405020304" pitchFamily="18" charset="0"/>
                <a:sym typeface="Times New Roman" panose="02020603050405020304" pitchFamily="18" charset="0"/>
              </a:rPr>
              <a:t> </a:t>
            </a:r>
            <a:r>
              <a:rPr sz="2400" dirty="0">
                <a:latin typeface="Times New Roman" panose="02020603050405020304" pitchFamily="18" charset="0"/>
                <a:sym typeface="Times New Roman" panose="02020603050405020304" pitchFamily="18" charset="0"/>
              </a:rPr>
              <a:t>areas reached 10,371 yuan, an actual increase of 1.7 percentage points higher than that of rural areas in </a:t>
            </a:r>
            <a:r>
              <a:rPr lang="en-US" altLang="zh-CN" sz="2400" dirty="0">
                <a:latin typeface="Times New Roman" panose="02020603050405020304" pitchFamily="18" charset="0"/>
                <a:sym typeface="Times New Roman" panose="02020603050405020304" pitchFamily="18" charset="0"/>
              </a:rPr>
              <a:t>general</a:t>
            </a:r>
            <a:r>
              <a:rPr sz="2400" dirty="0">
                <a:latin typeface="Times New Roman" panose="02020603050405020304" pitchFamily="18" charset="0"/>
                <a:sym typeface="Times New Roman" panose="02020603050405020304" pitchFamily="18" charset="0"/>
              </a:rPr>
              <a:t>. </a:t>
            </a:r>
            <a:endParaRPr lang="zh-CN" altLang="en-US" sz="2200" dirty="0">
              <a:latin typeface="Times New Roman" panose="02020603050405020304" pitchFamily="18" charset="0"/>
              <a:sym typeface="Times New Roman" panose="02020603050405020304" pitchFamily="18" charset="0"/>
            </a:endParaRPr>
          </a:p>
        </p:txBody>
      </p:sp>
      <p:pic>
        <p:nvPicPr>
          <p:cNvPr id="11" name="图片 10"/>
          <p:cNvPicPr>
            <a:picLocks noChangeAspect="1"/>
          </p:cNvPicPr>
          <p:nvPr/>
        </p:nvPicPr>
        <p:blipFill>
          <a:blip r:embed="rId2"/>
          <a:stretch>
            <a:fillRect/>
          </a:stretch>
        </p:blipFill>
        <p:spPr>
          <a:xfrm>
            <a:off x="6964627" y="1652733"/>
            <a:ext cx="4724135" cy="4149579"/>
          </a:xfrm>
          <a:prstGeom prst="rect">
            <a:avLst/>
          </a:prstGeom>
        </p:spPr>
      </p:pic>
      <p:sp>
        <p:nvSpPr>
          <p:cNvPr id="14" name="矩形 13"/>
          <p:cNvSpPr/>
          <p:nvPr/>
        </p:nvSpPr>
        <p:spPr>
          <a:xfrm>
            <a:off x="7505700" y="3360796"/>
            <a:ext cx="700088" cy="596842"/>
          </a:xfrm>
          <a:prstGeom prst="rect">
            <a:avLst/>
          </a:prstGeom>
          <a:solidFill>
            <a:srgbClr val="5B9BD5"/>
          </a:solidFill>
        </p:spPr>
        <p:txBody>
          <a:bodyPr wrap="square" lIns="0" tIns="0" rIns="0" bIns="0" anchor="ctr" anchorCtr="0">
            <a:noAutofit/>
          </a:bodyPr>
          <a:lstStyle/>
          <a:p>
            <a:pPr algn="ctr"/>
            <a:r>
              <a:rPr sz="1000" baseline="0" dirty="0">
                <a:solidFill>
                  <a:schemeClr val="bg1"/>
                </a:solidFill>
                <a:latin typeface="Times New Roman" panose="02020603050405020304" pitchFamily="18" charset="0"/>
                <a:sym typeface="Times New Roman" panose="02020603050405020304" pitchFamily="18" charset="0"/>
              </a:rPr>
              <a:t>Develop a strategy to eliminate iodine deficiency disorders</a:t>
            </a:r>
            <a:r>
              <a:rPr sz="1000" dirty="0">
                <a:solidFill>
                  <a:schemeClr val="bg1"/>
                </a:solidFill>
                <a:latin typeface="Times New Roman" panose="02020603050405020304" pitchFamily="18" charset="0"/>
                <a:sym typeface="Times New Roman" panose="02020603050405020304" pitchFamily="18" charset="0"/>
              </a:rPr>
              <a:t> </a:t>
            </a:r>
            <a:endParaRPr lang="zh-CN" altLang="en-US" sz="1000" dirty="0">
              <a:solidFill>
                <a:schemeClr val="bg1"/>
              </a:solidFill>
              <a:latin typeface="Times New Roman" panose="02020603050405020304" pitchFamily="18" charset="0"/>
              <a:sym typeface="Times New Roman" panose="02020603050405020304" pitchFamily="18" charset="0"/>
            </a:endParaRPr>
          </a:p>
        </p:txBody>
      </p:sp>
      <p:sp>
        <p:nvSpPr>
          <p:cNvPr id="15" name="矩形 14"/>
          <p:cNvSpPr/>
          <p:nvPr/>
        </p:nvSpPr>
        <p:spPr>
          <a:xfrm>
            <a:off x="7921890" y="4432359"/>
            <a:ext cx="700088" cy="596842"/>
          </a:xfrm>
          <a:prstGeom prst="rect">
            <a:avLst/>
          </a:prstGeom>
          <a:solidFill>
            <a:srgbClr val="5B9BD5"/>
          </a:solidFill>
        </p:spPr>
        <p:txBody>
          <a:bodyPr wrap="square" lIns="0" tIns="0" rIns="0" bIns="0" anchor="ctr" anchorCtr="0">
            <a:noAutofit/>
          </a:bodyPr>
          <a:lstStyle/>
          <a:p>
            <a:pPr algn="ctr"/>
            <a:r>
              <a:rPr sz="1000" i="1" baseline="0" dirty="0">
                <a:solidFill>
                  <a:schemeClr val="bg1"/>
                </a:solidFill>
                <a:latin typeface="Times New Roman" panose="02020603050405020304" pitchFamily="18" charset="0"/>
                <a:sym typeface="Times New Roman" panose="02020603050405020304" pitchFamily="18" charset="0"/>
              </a:rPr>
              <a:t>Soybean Action Programme</a:t>
            </a:r>
            <a:r>
              <a:rPr sz="1000" dirty="0">
                <a:solidFill>
                  <a:schemeClr val="bg1"/>
                </a:solidFill>
                <a:latin typeface="Times New Roman" panose="02020603050405020304" pitchFamily="18" charset="0"/>
                <a:sym typeface="Times New Roman" panose="02020603050405020304" pitchFamily="18" charset="0"/>
              </a:rPr>
              <a:t> </a:t>
            </a:r>
            <a:endParaRPr lang="zh-CN" altLang="en-US" sz="1000" dirty="0">
              <a:solidFill>
                <a:schemeClr val="bg1"/>
              </a:solidFill>
              <a:latin typeface="Times New Roman" panose="02020603050405020304" pitchFamily="18" charset="0"/>
              <a:sym typeface="Times New Roman" panose="02020603050405020304" pitchFamily="18" charset="0"/>
            </a:endParaRPr>
          </a:p>
        </p:txBody>
      </p:sp>
      <p:sp>
        <p:nvSpPr>
          <p:cNvPr id="16" name="矩形 15"/>
          <p:cNvSpPr/>
          <p:nvPr/>
        </p:nvSpPr>
        <p:spPr>
          <a:xfrm>
            <a:off x="9010121" y="4884853"/>
            <a:ext cx="700088" cy="596842"/>
          </a:xfrm>
          <a:prstGeom prst="rect">
            <a:avLst/>
          </a:prstGeom>
          <a:solidFill>
            <a:srgbClr val="5B9BD5"/>
          </a:solidFill>
        </p:spPr>
        <p:txBody>
          <a:bodyPr wrap="square" lIns="0" tIns="0" rIns="0" bIns="0" anchor="ctr" anchorCtr="0">
            <a:noAutofit/>
          </a:bodyPr>
          <a:lstStyle/>
          <a:p>
            <a:pPr algn="ctr"/>
            <a:r>
              <a:rPr lang="en-US" altLang="zh-CN"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China</a:t>
            </a:r>
            <a:r>
              <a:rPr lang="zh-CN" altLang="en-US"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zh-CN"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School</a:t>
            </a:r>
            <a:r>
              <a:rPr lang="zh-CN" altLang="en-US"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zh-CN"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Milk</a:t>
            </a:r>
            <a:r>
              <a:rPr lang="zh-CN" altLang="en-US"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zh-CN"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Programme</a:t>
            </a:r>
            <a:endParaRPr lang="zh-CN" altLang="en-US"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 name="矩形 16"/>
          <p:cNvSpPr/>
          <p:nvPr/>
        </p:nvSpPr>
        <p:spPr>
          <a:xfrm>
            <a:off x="10089355" y="4432359"/>
            <a:ext cx="721519" cy="596842"/>
          </a:xfrm>
          <a:prstGeom prst="rect">
            <a:avLst/>
          </a:prstGeom>
          <a:solidFill>
            <a:srgbClr val="5B9BD5"/>
          </a:solidFill>
        </p:spPr>
        <p:txBody>
          <a:bodyPr wrap="square" lIns="0" tIns="0" rIns="0" bIns="0" anchor="ctr" anchorCtr="0">
            <a:noAutofit/>
          </a:bodyPr>
          <a:lstStyle/>
          <a:p>
            <a:pPr algn="ctr"/>
            <a:r>
              <a:rPr sz="1000" i="1" dirty="0">
                <a:solidFill>
                  <a:schemeClr val="bg1"/>
                </a:solidFill>
                <a:latin typeface="Times New Roman" panose="02020603050405020304" pitchFamily="18" charset="0"/>
                <a:sym typeface="Times New Roman" panose="02020603050405020304" pitchFamily="18" charset="0"/>
              </a:rPr>
              <a:t>Nutritious Lunch </a:t>
            </a:r>
            <a:r>
              <a:rPr lang="en-US" altLang="zh-CN" sz="1000" i="1" dirty="0">
                <a:solidFill>
                  <a:schemeClr val="bg1"/>
                </a:solidFill>
                <a:latin typeface="Times New Roman" panose="02020603050405020304" pitchFamily="18" charset="0"/>
                <a:sym typeface="Times New Roman" panose="02020603050405020304" pitchFamily="18" charset="0"/>
              </a:rPr>
              <a:t>for</a:t>
            </a:r>
            <a:r>
              <a:rPr lang="zh-CN" altLang="en-US" sz="1000" i="1" dirty="0">
                <a:solidFill>
                  <a:schemeClr val="bg1"/>
                </a:solidFill>
                <a:latin typeface="Times New Roman" panose="02020603050405020304" pitchFamily="18" charset="0"/>
                <a:sym typeface="Times New Roman" panose="02020603050405020304" pitchFamily="18" charset="0"/>
              </a:rPr>
              <a:t> </a:t>
            </a:r>
            <a:r>
              <a:rPr lang="en-US" altLang="zh-CN" sz="1000" i="1" dirty="0">
                <a:solidFill>
                  <a:schemeClr val="bg1"/>
                </a:solidFill>
                <a:latin typeface="Times New Roman" panose="02020603050405020304" pitchFamily="18" charset="0"/>
                <a:sym typeface="Times New Roman" panose="02020603050405020304" pitchFamily="18" charset="0"/>
              </a:rPr>
              <a:t>Students</a:t>
            </a:r>
            <a:endParaRPr lang="zh-CN" altLang="en-US" sz="1000" i="1" dirty="0">
              <a:solidFill>
                <a:schemeClr val="bg1"/>
              </a:solidFill>
              <a:latin typeface="Times New Roman" panose="02020603050405020304" pitchFamily="18" charset="0"/>
              <a:sym typeface="Times New Roman" panose="02020603050405020304" pitchFamily="18" charset="0"/>
            </a:endParaRPr>
          </a:p>
        </p:txBody>
      </p:sp>
      <p:sp>
        <p:nvSpPr>
          <p:cNvPr id="18" name="矩形 17"/>
          <p:cNvSpPr/>
          <p:nvPr/>
        </p:nvSpPr>
        <p:spPr>
          <a:xfrm>
            <a:off x="9096374" y="3459335"/>
            <a:ext cx="509590" cy="393528"/>
          </a:xfrm>
          <a:prstGeom prst="rect">
            <a:avLst/>
          </a:prstGeom>
          <a:solidFill>
            <a:srgbClr val="5B9BD5"/>
          </a:solidFill>
        </p:spPr>
        <p:txBody>
          <a:bodyPr wrap="square" lIns="0" tIns="0" rIns="0" bIns="0" anchor="ctr" anchorCtr="0">
            <a:noAutofit/>
          </a:bodyPr>
          <a:lstStyle/>
          <a:p>
            <a:pPr algn="ctr"/>
            <a:r>
              <a:rPr sz="1000" baseline="0" dirty="0">
                <a:solidFill>
                  <a:schemeClr val="bg1"/>
                </a:solidFill>
                <a:latin typeface="Times New Roman" panose="02020603050405020304" pitchFamily="18" charset="0"/>
                <a:sym typeface="Times New Roman" panose="02020603050405020304" pitchFamily="18" charset="0"/>
              </a:rPr>
              <a:t>Achievement</a:t>
            </a:r>
            <a:r>
              <a:rPr lang="en-US" altLang="zh-CN" sz="1000" baseline="0" dirty="0">
                <a:solidFill>
                  <a:schemeClr val="bg1"/>
                </a:solidFill>
                <a:latin typeface="Times New Roman" panose="02020603050405020304" pitchFamily="18" charset="0"/>
                <a:sym typeface="Times New Roman" panose="02020603050405020304" pitchFamily="18" charset="0"/>
              </a:rPr>
              <a:t>s</a:t>
            </a:r>
            <a:r>
              <a:rPr sz="1000" dirty="0">
                <a:solidFill>
                  <a:schemeClr val="bg1"/>
                </a:solidFill>
                <a:latin typeface="Times New Roman" panose="02020603050405020304" pitchFamily="18" charset="0"/>
                <a:sym typeface="Times New Roman" panose="02020603050405020304" pitchFamily="18" charset="0"/>
              </a:rPr>
              <a:t> </a:t>
            </a:r>
            <a:endParaRPr lang="zh-CN" altLang="en-US" sz="1000" dirty="0">
              <a:solidFill>
                <a:schemeClr val="bg1"/>
              </a:solidFill>
              <a:latin typeface="Times New Roman" panose="02020603050405020304" pitchFamily="18" charset="0"/>
              <a:sym typeface="Times New Roman" panose="02020603050405020304" pitchFamily="18" charset="0"/>
            </a:endParaRPr>
          </a:p>
        </p:txBody>
      </p:sp>
      <p:sp>
        <p:nvSpPr>
          <p:cNvPr id="19" name="矩形 18"/>
          <p:cNvSpPr/>
          <p:nvPr/>
        </p:nvSpPr>
        <p:spPr>
          <a:xfrm>
            <a:off x="10392567" y="3326228"/>
            <a:ext cx="946945" cy="631409"/>
          </a:xfrm>
          <a:prstGeom prst="rect">
            <a:avLst/>
          </a:prstGeom>
          <a:solidFill>
            <a:srgbClr val="5B9BD5"/>
          </a:solidFill>
        </p:spPr>
        <p:txBody>
          <a:bodyPr wrap="square" lIns="0" tIns="0" rIns="0" bIns="0" anchor="ctr" anchorCtr="0">
            <a:noAutofit/>
          </a:bodyPr>
          <a:lstStyle/>
          <a:p>
            <a:pPr algn="ctr"/>
            <a:r>
              <a:rPr sz="1000" i="1" dirty="0">
                <a:solidFill>
                  <a:schemeClr val="bg1"/>
                </a:solidFill>
                <a:latin typeface="Times New Roman" panose="02020603050405020304" pitchFamily="18" charset="0"/>
                <a:sym typeface="Times New Roman" panose="02020603050405020304" pitchFamily="18" charset="0"/>
              </a:rPr>
              <a:t>China's Action Plan for Nutrition Improvement in 1990s</a:t>
            </a:r>
            <a:r>
              <a:rPr sz="1000" dirty="0">
                <a:solidFill>
                  <a:schemeClr val="bg1"/>
                </a:solidFill>
                <a:latin typeface="Times New Roman" panose="02020603050405020304" pitchFamily="18" charset="0"/>
                <a:sym typeface="Times New Roman" panose="02020603050405020304" pitchFamily="18" charset="0"/>
              </a:rPr>
              <a:t> </a:t>
            </a:r>
            <a:endParaRPr lang="zh-CN" altLang="en-US" sz="1000" dirty="0">
              <a:solidFill>
                <a:schemeClr val="bg1"/>
              </a:solidFill>
              <a:latin typeface="Times New Roman" panose="02020603050405020304" pitchFamily="18" charset="0"/>
              <a:sym typeface="Times New Roman" panose="02020603050405020304" pitchFamily="18" charset="0"/>
            </a:endParaRPr>
          </a:p>
        </p:txBody>
      </p:sp>
      <p:sp>
        <p:nvSpPr>
          <p:cNvPr id="20" name="矩形 19"/>
          <p:cNvSpPr/>
          <p:nvPr/>
        </p:nvSpPr>
        <p:spPr>
          <a:xfrm>
            <a:off x="10142137" y="2309523"/>
            <a:ext cx="578251" cy="596842"/>
          </a:xfrm>
          <a:prstGeom prst="rect">
            <a:avLst/>
          </a:prstGeom>
          <a:solidFill>
            <a:srgbClr val="5B9BD5"/>
          </a:solidFill>
        </p:spPr>
        <p:txBody>
          <a:bodyPr wrap="square" lIns="0" tIns="0" rIns="0" bIns="0" anchor="ctr" anchorCtr="0">
            <a:noAutofit/>
          </a:bodyPr>
          <a:lstStyle/>
          <a:p>
            <a:pPr algn="ctr"/>
            <a:r>
              <a:rPr sz="1000" baseline="0" dirty="0">
                <a:solidFill>
                  <a:schemeClr val="bg1"/>
                </a:solidFill>
                <a:latin typeface="Times New Roman" panose="02020603050405020304" pitchFamily="18" charset="0"/>
                <a:sym typeface="Times New Roman" panose="02020603050405020304" pitchFamily="18" charset="0"/>
              </a:rPr>
              <a:t>Non-staple food supply with voucher</a:t>
            </a:r>
            <a:r>
              <a:rPr sz="1000" dirty="0">
                <a:solidFill>
                  <a:schemeClr val="bg1"/>
                </a:solidFill>
                <a:latin typeface="Times New Roman" panose="02020603050405020304" pitchFamily="18" charset="0"/>
                <a:sym typeface="Times New Roman" panose="02020603050405020304" pitchFamily="18" charset="0"/>
              </a:rPr>
              <a:t> </a:t>
            </a:r>
            <a:endParaRPr lang="zh-CN" altLang="en-US" sz="1000" dirty="0">
              <a:solidFill>
                <a:schemeClr val="bg1"/>
              </a:solidFill>
              <a:latin typeface="Times New Roman" panose="02020603050405020304" pitchFamily="18" charset="0"/>
              <a:sym typeface="Times New Roman" panose="02020603050405020304" pitchFamily="18" charset="0"/>
            </a:endParaRPr>
          </a:p>
        </p:txBody>
      </p:sp>
      <p:sp>
        <p:nvSpPr>
          <p:cNvPr id="21" name="矩形 20"/>
          <p:cNvSpPr/>
          <p:nvPr/>
        </p:nvSpPr>
        <p:spPr>
          <a:xfrm>
            <a:off x="9073749" y="1837024"/>
            <a:ext cx="578251" cy="596842"/>
          </a:xfrm>
          <a:prstGeom prst="rect">
            <a:avLst/>
          </a:prstGeom>
          <a:solidFill>
            <a:srgbClr val="5B9BD5"/>
          </a:solidFill>
        </p:spPr>
        <p:txBody>
          <a:bodyPr wrap="square" lIns="0" tIns="0" rIns="0" bIns="0" anchor="ctr" anchorCtr="0">
            <a:noAutofit/>
          </a:bodyPr>
          <a:lstStyle/>
          <a:p>
            <a:pPr algn="ctr"/>
            <a:r>
              <a:rPr sz="1000" baseline="0" dirty="0">
                <a:solidFill>
                  <a:schemeClr val="bg1"/>
                </a:solidFill>
                <a:latin typeface="Times New Roman" panose="02020603050405020304" pitchFamily="18" charset="0"/>
                <a:sym typeface="Times New Roman" panose="02020603050405020304" pitchFamily="18" charset="0"/>
              </a:rPr>
              <a:t>85</a:t>
            </a:r>
            <a:r>
              <a:rPr sz="1000" dirty="0">
                <a:solidFill>
                  <a:schemeClr val="bg1"/>
                </a:solidFill>
                <a:latin typeface="Times New Roman" panose="02020603050405020304" pitchFamily="18" charset="0"/>
                <a:sym typeface="Times New Roman" panose="02020603050405020304" pitchFamily="18" charset="0"/>
              </a:rPr>
              <a:t> flour </a:t>
            </a:r>
            <a:endParaRPr lang="en-US" altLang="zh-CN" sz="10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ctr"/>
            <a:r>
              <a:rPr sz="1000" baseline="0" dirty="0">
                <a:solidFill>
                  <a:schemeClr val="bg1"/>
                </a:solidFill>
                <a:latin typeface="Times New Roman" panose="02020603050405020304" pitchFamily="18" charset="0"/>
                <a:sym typeface="Times New Roman" panose="02020603050405020304" pitchFamily="18" charset="0"/>
              </a:rPr>
              <a:t>92</a:t>
            </a:r>
            <a:r>
              <a:rPr sz="1000" dirty="0">
                <a:solidFill>
                  <a:schemeClr val="bg1"/>
                </a:solidFill>
                <a:latin typeface="Times New Roman" panose="02020603050405020304" pitchFamily="18" charset="0"/>
                <a:sym typeface="Times New Roman" panose="02020603050405020304" pitchFamily="18" charset="0"/>
              </a:rPr>
              <a:t> rice </a:t>
            </a:r>
            <a:endParaRPr lang="zh-CN" altLang="en-US" sz="1000" dirty="0">
              <a:solidFill>
                <a:schemeClr val="bg1"/>
              </a:solidFill>
              <a:latin typeface="Times New Roman" panose="02020603050405020304" pitchFamily="18" charset="0"/>
              <a:sym typeface="Times New Roman" panose="02020603050405020304" pitchFamily="18" charset="0"/>
            </a:endParaRPr>
          </a:p>
        </p:txBody>
      </p:sp>
      <p:sp>
        <p:nvSpPr>
          <p:cNvPr id="22" name="矩形 21"/>
          <p:cNvSpPr/>
          <p:nvPr/>
        </p:nvSpPr>
        <p:spPr>
          <a:xfrm>
            <a:off x="8001860" y="2293849"/>
            <a:ext cx="578251" cy="596842"/>
          </a:xfrm>
          <a:prstGeom prst="rect">
            <a:avLst/>
          </a:prstGeom>
          <a:solidFill>
            <a:srgbClr val="5B9BD5"/>
          </a:solidFill>
        </p:spPr>
        <p:txBody>
          <a:bodyPr wrap="square" lIns="0" tIns="0" rIns="0" bIns="0" anchor="ctr" anchorCtr="0">
            <a:noAutofit/>
          </a:bodyPr>
          <a:lstStyle/>
          <a:p>
            <a:pPr algn="ctr"/>
            <a:r>
              <a:rPr sz="800" dirty="0">
                <a:solidFill>
                  <a:schemeClr val="bg1"/>
                </a:solidFill>
                <a:latin typeface="Times New Roman" panose="02020603050405020304" pitchFamily="18" charset="0"/>
                <a:sym typeface="Times New Roman" panose="02020603050405020304" pitchFamily="18" charset="0"/>
              </a:rPr>
              <a:t>State monopoly </a:t>
            </a:r>
            <a:r>
              <a:rPr lang="en-US" altLang="zh-CN" sz="800" dirty="0">
                <a:solidFill>
                  <a:schemeClr val="bg1"/>
                </a:solidFill>
                <a:latin typeface="Times New Roman" panose="02020603050405020304" pitchFamily="18" charset="0"/>
                <a:sym typeface="Times New Roman" panose="02020603050405020304" pitchFamily="18" charset="0"/>
              </a:rPr>
              <a:t>for</a:t>
            </a:r>
            <a:r>
              <a:rPr sz="800" dirty="0">
                <a:solidFill>
                  <a:schemeClr val="bg1"/>
                </a:solidFill>
                <a:latin typeface="Times New Roman" panose="02020603050405020304" pitchFamily="18" charset="0"/>
                <a:sym typeface="Times New Roman" panose="02020603050405020304" pitchFamily="18" charset="0"/>
              </a:rPr>
              <a:t> purchase and marketing of grain </a:t>
            </a:r>
            <a:endParaRPr lang="zh-CN" altLang="en-US" sz="800" dirty="0">
              <a:solidFill>
                <a:schemeClr val="bg1"/>
              </a:solidFill>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3810000" y="254000"/>
            <a:ext cx="83820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grpSp>
        <p:nvGrpSpPr>
          <p:cNvPr id="4" name="组合 3"/>
          <p:cNvGrpSpPr/>
          <p:nvPr/>
        </p:nvGrpSpPr>
        <p:grpSpPr bwMode="auto">
          <a:xfrm>
            <a:off x="550863" y="82550"/>
            <a:ext cx="3541712" cy="523220"/>
            <a:chOff x="551544" y="82976"/>
            <a:chExt cx="3540396" cy="522315"/>
          </a:xfrm>
        </p:grpSpPr>
        <p:sp>
          <p:nvSpPr>
            <p:cNvPr id="5146" name="文本框 4"/>
            <p:cNvSpPr txBox="1">
              <a:spLocks noChangeArrowheads="1"/>
            </p:cNvSpPr>
            <p:nvPr/>
          </p:nvSpPr>
          <p:spPr bwMode="auto">
            <a:xfrm>
              <a:off x="800100" y="111278"/>
              <a:ext cx="3291840" cy="4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sz="2400" baseline="0" dirty="0">
                  <a:solidFill>
                    <a:srgbClr val="044875"/>
                  </a:solidFill>
                  <a:latin typeface="Times New Roman" panose="02020603050405020304" pitchFamily="18" charset="0"/>
                  <a:sym typeface="Times New Roman" panose="02020603050405020304" pitchFamily="18" charset="0"/>
                </a:rPr>
                <a:t>Food </a:t>
              </a:r>
              <a:r>
                <a:rPr lang="en-US" altLang="zh-CN" sz="2400" baseline="0" dirty="0">
                  <a:solidFill>
                    <a:srgbClr val="044875"/>
                  </a:solidFill>
                  <a:latin typeface="Times New Roman" panose="02020603050405020304" pitchFamily="18" charset="0"/>
                  <a:sym typeface="Times New Roman" panose="02020603050405020304" pitchFamily="18" charset="0"/>
                </a:rPr>
                <a:t>S</a:t>
              </a:r>
              <a:r>
                <a:rPr sz="2400" baseline="0" dirty="0">
                  <a:solidFill>
                    <a:srgbClr val="044875"/>
                  </a:solidFill>
                  <a:latin typeface="Times New Roman" panose="02020603050405020304" pitchFamily="18" charset="0"/>
                  <a:sym typeface="Times New Roman" panose="02020603050405020304" pitchFamily="18" charset="0"/>
                </a:rPr>
                <a:t>upply in China</a:t>
              </a:r>
              <a:r>
                <a:rPr dirty="0">
                  <a:latin typeface="Times New Roman" panose="02020603050405020304" pitchFamily="18" charset="0"/>
                  <a:sym typeface="Times New Roman" panose="02020603050405020304" pitchFamily="18" charset="0"/>
                </a:rPr>
                <a:t> </a:t>
              </a:r>
            </a:p>
          </p:txBody>
        </p:sp>
        <p:sp>
          <p:nvSpPr>
            <p:cNvPr id="6" name="文本框 5"/>
            <p:cNvSpPr txBox="1"/>
            <p:nvPr/>
          </p:nvSpPr>
          <p:spPr>
            <a:xfrm>
              <a:off x="551544" y="82976"/>
              <a:ext cx="723631" cy="522315"/>
            </a:xfrm>
            <a:prstGeom prst="rect">
              <a:avLst/>
            </a:prstGeom>
            <a:noFill/>
          </p:spPr>
          <p:txBody>
            <a:bodyPr>
              <a:spAutoFit/>
            </a:bodyPr>
            <a:lstStyle/>
            <a:p>
              <a:pPr algn="ctr" eaLnBrk="1" fontAlgn="auto" hangingPunct="1">
                <a:spcBef>
                  <a:spcPts val="0"/>
                </a:spcBef>
                <a:spcAft>
                  <a:spcPts val="0"/>
                </a:spcAft>
                <a:defRPr/>
              </a:pPr>
              <a:r>
                <a:rPr sz="2800" baseline="0" dirty="0">
                  <a:latin typeface="Times New Roman" panose="02020603050405020304" pitchFamily="18" charset="0"/>
                  <a:sym typeface="Times New Roman" panose="02020603050405020304" pitchFamily="18" charset="0"/>
                </a:rPr>
                <a:t>1.1</a:t>
              </a:r>
              <a:endParaRPr lang="zh-CN" altLang="en-US" sz="2800" dirty="0">
                <a:solidFill>
                  <a:schemeClr val="bg2">
                    <a:lumMod val="25000"/>
                  </a:schemeClr>
                </a:solidFill>
                <a:latin typeface="Times New Roman" panose="02020603050405020304" pitchFamily="18" charset="0"/>
                <a:sym typeface="Times New Roman" panose="02020603050405020304" pitchFamily="18" charset="0"/>
              </a:endParaRPr>
            </a:p>
          </p:txBody>
        </p:sp>
      </p:grpSp>
      <p:sp>
        <p:nvSpPr>
          <p:cNvPr id="7" name="矩形 6"/>
          <p:cNvSpPr/>
          <p:nvPr/>
        </p:nvSpPr>
        <p:spPr>
          <a:xfrm>
            <a:off x="10339755" y="6621463"/>
            <a:ext cx="1852246"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矩形 7"/>
          <p:cNvSpPr/>
          <p:nvPr/>
        </p:nvSpPr>
        <p:spPr>
          <a:xfrm>
            <a:off x="0" y="6621463"/>
            <a:ext cx="10439400"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2" name="文本框 11"/>
          <p:cNvSpPr txBox="1"/>
          <p:nvPr/>
        </p:nvSpPr>
        <p:spPr>
          <a:xfrm>
            <a:off x="208782" y="800864"/>
            <a:ext cx="8320804" cy="461665"/>
          </a:xfrm>
          <a:prstGeom prst="rect">
            <a:avLst/>
          </a:prstGeom>
          <a:noFill/>
        </p:spPr>
        <p:txBody>
          <a:bodyPr wrap="none" rtlCol="0">
            <a:spAutoFit/>
          </a:bodyPr>
          <a:lstStyle/>
          <a:p>
            <a:r>
              <a:rPr lang="en-US" altLang="zh-CN" sz="2400" b="1" dirty="0">
                <a:latin typeface="Times New Roman" panose="02020603050405020304" pitchFamily="18" charset="0"/>
                <a:sym typeface="Times New Roman" panose="02020603050405020304" pitchFamily="18" charset="0"/>
              </a:rPr>
              <a:t>Nutrition for Key Groups in Poverty Has Improved Markedly</a:t>
            </a:r>
            <a:endParaRPr lang="en-US" altLang="zh-CN" sz="2400" dirty="0">
              <a:latin typeface="Times New Roman" panose="02020603050405020304" pitchFamily="18" charset="0"/>
              <a:sym typeface="Times New Roman" panose="02020603050405020304" pitchFamily="18" charset="0"/>
            </a:endParaRPr>
          </a:p>
        </p:txBody>
      </p:sp>
      <p:sp>
        <p:nvSpPr>
          <p:cNvPr id="13" name="文本框 12"/>
          <p:cNvSpPr txBox="1"/>
          <p:nvPr/>
        </p:nvSpPr>
        <p:spPr>
          <a:xfrm>
            <a:off x="503238" y="1490776"/>
            <a:ext cx="6186320" cy="4893647"/>
          </a:xfrm>
          <a:prstGeom prst="rect">
            <a:avLst/>
          </a:prstGeom>
          <a:noFill/>
        </p:spPr>
        <p:txBody>
          <a:bodyPr wrap="square" rtlCol="0">
            <a:spAutoFit/>
          </a:bodyPr>
          <a:lstStyle/>
          <a:p>
            <a:pPr algn="just">
              <a:lnSpc>
                <a:spcPct val="130000"/>
              </a:lnSpc>
            </a:pPr>
            <a:r>
              <a:rPr lang="zh-CN" altLang="en-US" sz="2400" dirty="0">
                <a:latin typeface="Times New Roman" panose="02020603050405020304" pitchFamily="18" charset="0"/>
                <a:sym typeface="Times New Roman" panose="02020603050405020304" pitchFamily="18" charset="0"/>
              </a:rPr>
              <a:t>    </a:t>
            </a:r>
            <a:r>
              <a:rPr sz="2400" dirty="0">
                <a:latin typeface="Times New Roman" panose="02020603050405020304" pitchFamily="18" charset="0"/>
                <a:sym typeface="Times New Roman" panose="02020603050405020304" pitchFamily="18" charset="0"/>
              </a:rPr>
              <a:t>This increase in income has enabled poor areas to acquire more food, and the intake of grains among poor groups has grown steadily. </a:t>
            </a:r>
            <a:r>
              <a:rPr sz="2400" baseline="0" dirty="0">
                <a:solidFill>
                  <a:srgbClr val="333333"/>
                </a:solidFill>
                <a:latin typeface="Times New Roman" panose="02020603050405020304" pitchFamily="18" charset="0"/>
                <a:sym typeface="Times New Roman" panose="02020603050405020304" pitchFamily="18" charset="0"/>
              </a:rPr>
              <a:t>The government has carried out extensive nutrition improvement programs in poor areas for young students, infants, children, pregnant women, and the elderly, as a result of which there have been noticeable improvements in their nutrition and health. </a:t>
            </a:r>
            <a:endParaRPr lang="en-US" altLang="zh-CN" sz="24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endParaRPr>
          </a:p>
          <a:p>
            <a:pPr>
              <a:lnSpc>
                <a:spcPct val="130000"/>
              </a:lnSpc>
            </a:pPr>
            <a:r>
              <a:rPr lang="en-US" altLang="zh-CN" sz="2400" kern="100" dirty="0">
                <a:solidFill>
                  <a:srgbClr val="333333"/>
                </a:solidFill>
                <a:effectLst/>
                <a:latin typeface="Times New Roman" panose="02020603050405020304" pitchFamily="18" charset="0"/>
                <a:cs typeface="宋体" panose="02010600030101010101" pitchFamily="2" charset="-122"/>
                <a:sym typeface="Times New Roman" panose="02020603050405020304" pitchFamily="18" charset="0"/>
              </a:rPr>
              <a:t>        </a:t>
            </a:r>
            <a:endParaRPr lang="zh-CN" altLang="en-US" sz="2200" dirty="0">
              <a:latin typeface="Times New Roman" panose="02020603050405020304" pitchFamily="18" charset="0"/>
              <a:sym typeface="Times New Roman" panose="02020603050405020304" pitchFamily="18" charset="0"/>
            </a:endParaRPr>
          </a:p>
        </p:txBody>
      </p:sp>
      <p:pic>
        <p:nvPicPr>
          <p:cNvPr id="11" name="图片 10"/>
          <p:cNvPicPr>
            <a:picLocks noChangeAspect="1"/>
          </p:cNvPicPr>
          <p:nvPr/>
        </p:nvPicPr>
        <p:blipFill>
          <a:blip r:embed="rId2"/>
          <a:stretch>
            <a:fillRect/>
          </a:stretch>
        </p:blipFill>
        <p:spPr>
          <a:xfrm>
            <a:off x="6964627" y="1652733"/>
            <a:ext cx="4724135" cy="4149579"/>
          </a:xfrm>
          <a:prstGeom prst="rect">
            <a:avLst/>
          </a:prstGeom>
        </p:spPr>
      </p:pic>
      <p:sp>
        <p:nvSpPr>
          <p:cNvPr id="23" name="矩形 22"/>
          <p:cNvSpPr/>
          <p:nvPr/>
        </p:nvSpPr>
        <p:spPr>
          <a:xfrm>
            <a:off x="7505700" y="3360796"/>
            <a:ext cx="700088" cy="596842"/>
          </a:xfrm>
          <a:prstGeom prst="rect">
            <a:avLst/>
          </a:prstGeom>
          <a:solidFill>
            <a:srgbClr val="5B9BD5"/>
          </a:solidFill>
        </p:spPr>
        <p:txBody>
          <a:bodyPr wrap="square" lIns="0" tIns="0" rIns="0" bIns="0" anchor="ctr" anchorCtr="0">
            <a:noAutofit/>
          </a:bodyPr>
          <a:lstStyle/>
          <a:p>
            <a:pPr algn="ctr"/>
            <a:r>
              <a:rPr sz="1000" baseline="0" dirty="0">
                <a:solidFill>
                  <a:schemeClr val="bg1"/>
                </a:solidFill>
                <a:latin typeface="Times New Roman" panose="02020603050405020304" pitchFamily="18" charset="0"/>
                <a:sym typeface="Times New Roman" panose="02020603050405020304" pitchFamily="18" charset="0"/>
              </a:rPr>
              <a:t>Develop a strategy to eliminate iodine deficiency disorders</a:t>
            </a:r>
            <a:r>
              <a:rPr sz="1000" dirty="0">
                <a:latin typeface="Times New Roman" panose="02020603050405020304" pitchFamily="18" charset="0"/>
                <a:sym typeface="Times New Roman" panose="02020603050405020304" pitchFamily="18" charset="0"/>
              </a:rPr>
              <a:t> </a:t>
            </a:r>
            <a:endParaRPr lang="zh-CN" altLang="en-US" sz="1000" dirty="0">
              <a:solidFill>
                <a:schemeClr val="bg1"/>
              </a:solidFill>
              <a:latin typeface="Times New Roman" panose="02020603050405020304" pitchFamily="18" charset="0"/>
              <a:sym typeface="Times New Roman" panose="02020603050405020304" pitchFamily="18" charset="0"/>
            </a:endParaRPr>
          </a:p>
        </p:txBody>
      </p:sp>
      <p:sp>
        <p:nvSpPr>
          <p:cNvPr id="24" name="矩形 23"/>
          <p:cNvSpPr/>
          <p:nvPr/>
        </p:nvSpPr>
        <p:spPr>
          <a:xfrm>
            <a:off x="7921890" y="4432359"/>
            <a:ext cx="700088" cy="596842"/>
          </a:xfrm>
          <a:prstGeom prst="rect">
            <a:avLst/>
          </a:prstGeom>
          <a:solidFill>
            <a:srgbClr val="5B9BD5"/>
          </a:solidFill>
        </p:spPr>
        <p:txBody>
          <a:bodyPr wrap="square" lIns="0" tIns="0" rIns="0" bIns="0" anchor="ctr" anchorCtr="0">
            <a:noAutofit/>
          </a:bodyPr>
          <a:lstStyle/>
          <a:p>
            <a:pPr algn="ctr"/>
            <a:r>
              <a:rPr sz="1000" i="1" baseline="0" dirty="0">
                <a:solidFill>
                  <a:schemeClr val="bg1"/>
                </a:solidFill>
                <a:latin typeface="Times New Roman" panose="02020603050405020304" pitchFamily="18" charset="0"/>
                <a:sym typeface="Times New Roman" panose="02020603050405020304" pitchFamily="18" charset="0"/>
              </a:rPr>
              <a:t>Soybean</a:t>
            </a:r>
            <a:r>
              <a:rPr sz="1000" baseline="0" dirty="0">
                <a:solidFill>
                  <a:schemeClr val="bg1"/>
                </a:solidFill>
                <a:latin typeface="Times New Roman" panose="02020603050405020304" pitchFamily="18" charset="0"/>
                <a:sym typeface="Times New Roman" panose="02020603050405020304" pitchFamily="18" charset="0"/>
              </a:rPr>
              <a:t> </a:t>
            </a:r>
            <a:r>
              <a:rPr sz="1000" i="1" baseline="0" dirty="0">
                <a:solidFill>
                  <a:schemeClr val="bg1"/>
                </a:solidFill>
                <a:latin typeface="Times New Roman" panose="02020603050405020304" pitchFamily="18" charset="0"/>
                <a:sym typeface="Times New Roman" panose="02020603050405020304" pitchFamily="18" charset="0"/>
              </a:rPr>
              <a:t>Action</a:t>
            </a:r>
            <a:r>
              <a:rPr sz="1000" baseline="0" dirty="0">
                <a:solidFill>
                  <a:schemeClr val="bg1"/>
                </a:solidFill>
                <a:latin typeface="Times New Roman" panose="02020603050405020304" pitchFamily="18" charset="0"/>
                <a:sym typeface="Times New Roman" panose="02020603050405020304" pitchFamily="18" charset="0"/>
              </a:rPr>
              <a:t> </a:t>
            </a:r>
            <a:r>
              <a:rPr sz="1000" i="1" baseline="0" dirty="0">
                <a:solidFill>
                  <a:schemeClr val="bg1"/>
                </a:solidFill>
                <a:latin typeface="Times New Roman" panose="02020603050405020304" pitchFamily="18" charset="0"/>
                <a:sym typeface="Times New Roman" panose="02020603050405020304" pitchFamily="18" charset="0"/>
              </a:rPr>
              <a:t>Programme</a:t>
            </a:r>
            <a:r>
              <a:rPr sz="1000" dirty="0">
                <a:latin typeface="Times New Roman" panose="02020603050405020304" pitchFamily="18" charset="0"/>
                <a:sym typeface="Times New Roman" panose="02020603050405020304" pitchFamily="18" charset="0"/>
              </a:rPr>
              <a:t> </a:t>
            </a:r>
            <a:endParaRPr lang="zh-CN" altLang="en-US" sz="1000" dirty="0">
              <a:solidFill>
                <a:schemeClr val="bg1"/>
              </a:solidFill>
              <a:latin typeface="Times New Roman" panose="02020603050405020304" pitchFamily="18" charset="0"/>
              <a:sym typeface="Times New Roman" panose="02020603050405020304" pitchFamily="18" charset="0"/>
            </a:endParaRPr>
          </a:p>
        </p:txBody>
      </p:sp>
      <p:sp>
        <p:nvSpPr>
          <p:cNvPr id="25" name="矩形 24"/>
          <p:cNvSpPr/>
          <p:nvPr/>
        </p:nvSpPr>
        <p:spPr>
          <a:xfrm>
            <a:off x="9010121" y="4884853"/>
            <a:ext cx="700088" cy="596842"/>
          </a:xfrm>
          <a:prstGeom prst="rect">
            <a:avLst/>
          </a:prstGeom>
          <a:solidFill>
            <a:srgbClr val="5B9BD5"/>
          </a:solidFill>
        </p:spPr>
        <p:txBody>
          <a:bodyPr wrap="square" lIns="0" tIns="0" rIns="0" bIns="0" anchor="ctr" anchorCtr="0">
            <a:noAutofit/>
          </a:bodyPr>
          <a:lstStyle/>
          <a:p>
            <a:pPr algn="ctr"/>
            <a:r>
              <a:rPr lang="en-US" altLang="zh-CN"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China</a:t>
            </a:r>
            <a:r>
              <a:rPr lang="zh-CN" altLang="en-US"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zh-CN"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School</a:t>
            </a:r>
            <a:r>
              <a:rPr lang="zh-CN" altLang="en-US"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zh-CN"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Milk</a:t>
            </a:r>
            <a:r>
              <a:rPr lang="zh-CN" altLang="en-US"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zh-CN"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Programme</a:t>
            </a:r>
            <a:endParaRPr lang="zh-CN" altLang="en-US" sz="1000" i="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6" name="矩形 25"/>
          <p:cNvSpPr/>
          <p:nvPr/>
        </p:nvSpPr>
        <p:spPr>
          <a:xfrm>
            <a:off x="10089355" y="4432359"/>
            <a:ext cx="721519" cy="596842"/>
          </a:xfrm>
          <a:prstGeom prst="rect">
            <a:avLst/>
          </a:prstGeom>
          <a:solidFill>
            <a:srgbClr val="5B9BD5"/>
          </a:solidFill>
        </p:spPr>
        <p:txBody>
          <a:bodyPr wrap="square" lIns="0" tIns="0" rIns="0" bIns="0" anchor="ctr" anchorCtr="0">
            <a:noAutofit/>
          </a:bodyPr>
          <a:lstStyle/>
          <a:p>
            <a:pPr algn="ctr"/>
            <a:r>
              <a:rPr lang="en" altLang="zh-CN" sz="1000" i="1" dirty="0">
                <a:solidFill>
                  <a:schemeClr val="bg1"/>
                </a:solidFill>
                <a:latin typeface="Times New Roman" panose="02020603050405020304" pitchFamily="18" charset="0"/>
                <a:sym typeface="Times New Roman" panose="02020603050405020304" pitchFamily="18" charset="0"/>
              </a:rPr>
              <a:t>Nutritious Lunch for Students</a:t>
            </a:r>
          </a:p>
        </p:txBody>
      </p:sp>
      <p:sp>
        <p:nvSpPr>
          <p:cNvPr id="27" name="矩形 26"/>
          <p:cNvSpPr/>
          <p:nvPr/>
        </p:nvSpPr>
        <p:spPr>
          <a:xfrm>
            <a:off x="9096374" y="3459335"/>
            <a:ext cx="509590" cy="393528"/>
          </a:xfrm>
          <a:prstGeom prst="rect">
            <a:avLst/>
          </a:prstGeom>
          <a:solidFill>
            <a:srgbClr val="5B9BD5"/>
          </a:solidFill>
        </p:spPr>
        <p:txBody>
          <a:bodyPr wrap="square" lIns="0" tIns="0" rIns="0" bIns="0" anchor="ctr" anchorCtr="0">
            <a:noAutofit/>
          </a:bodyPr>
          <a:lstStyle/>
          <a:p>
            <a:pPr algn="ctr"/>
            <a:r>
              <a:rPr sz="1000" baseline="0" dirty="0">
                <a:solidFill>
                  <a:schemeClr val="bg1"/>
                </a:solidFill>
                <a:latin typeface="Times New Roman" panose="02020603050405020304" pitchFamily="18" charset="0"/>
                <a:sym typeface="Times New Roman" panose="02020603050405020304" pitchFamily="18" charset="0"/>
              </a:rPr>
              <a:t>Achievement</a:t>
            </a:r>
            <a:r>
              <a:rPr sz="1000" dirty="0">
                <a:latin typeface="Times New Roman" panose="02020603050405020304" pitchFamily="18" charset="0"/>
                <a:sym typeface="Times New Roman" panose="02020603050405020304" pitchFamily="18" charset="0"/>
              </a:rPr>
              <a:t> </a:t>
            </a:r>
            <a:endParaRPr lang="zh-CN" altLang="en-US" sz="1000" dirty="0">
              <a:solidFill>
                <a:schemeClr val="bg1"/>
              </a:solidFill>
              <a:latin typeface="Times New Roman" panose="02020603050405020304" pitchFamily="18" charset="0"/>
              <a:sym typeface="Times New Roman" panose="02020603050405020304" pitchFamily="18" charset="0"/>
            </a:endParaRPr>
          </a:p>
        </p:txBody>
      </p:sp>
      <p:sp>
        <p:nvSpPr>
          <p:cNvPr id="28" name="矩形 27"/>
          <p:cNvSpPr/>
          <p:nvPr/>
        </p:nvSpPr>
        <p:spPr>
          <a:xfrm>
            <a:off x="10392567" y="3326228"/>
            <a:ext cx="946945" cy="631409"/>
          </a:xfrm>
          <a:prstGeom prst="rect">
            <a:avLst/>
          </a:prstGeom>
          <a:solidFill>
            <a:srgbClr val="5B9BD5"/>
          </a:solidFill>
        </p:spPr>
        <p:txBody>
          <a:bodyPr wrap="square" lIns="0" tIns="0" rIns="0" bIns="0" anchor="ctr" anchorCtr="0">
            <a:noAutofit/>
          </a:bodyPr>
          <a:lstStyle/>
          <a:p>
            <a:pPr algn="ctr"/>
            <a:r>
              <a:rPr sz="1000" i="1" dirty="0">
                <a:solidFill>
                  <a:schemeClr val="bg1"/>
                </a:solidFill>
                <a:latin typeface="Times New Roman" panose="02020603050405020304" pitchFamily="18" charset="0"/>
                <a:sym typeface="Times New Roman" panose="02020603050405020304" pitchFamily="18" charset="0"/>
              </a:rPr>
              <a:t>China's</a:t>
            </a:r>
            <a:r>
              <a:rPr sz="1000" dirty="0">
                <a:solidFill>
                  <a:schemeClr val="bg1"/>
                </a:solidFill>
                <a:latin typeface="Times New Roman" panose="02020603050405020304" pitchFamily="18" charset="0"/>
                <a:sym typeface="Times New Roman" panose="02020603050405020304" pitchFamily="18" charset="0"/>
              </a:rPr>
              <a:t> </a:t>
            </a:r>
            <a:r>
              <a:rPr sz="1000" i="1" dirty="0">
                <a:solidFill>
                  <a:schemeClr val="bg1"/>
                </a:solidFill>
                <a:latin typeface="Times New Roman" panose="02020603050405020304" pitchFamily="18" charset="0"/>
                <a:sym typeface="Times New Roman" panose="02020603050405020304" pitchFamily="18" charset="0"/>
              </a:rPr>
              <a:t>Action</a:t>
            </a:r>
            <a:r>
              <a:rPr sz="1000" dirty="0">
                <a:solidFill>
                  <a:schemeClr val="bg1"/>
                </a:solidFill>
                <a:latin typeface="Times New Roman" panose="02020603050405020304" pitchFamily="18" charset="0"/>
                <a:sym typeface="Times New Roman" panose="02020603050405020304" pitchFamily="18" charset="0"/>
              </a:rPr>
              <a:t> </a:t>
            </a:r>
            <a:r>
              <a:rPr sz="1000" i="1" dirty="0">
                <a:solidFill>
                  <a:schemeClr val="bg1"/>
                </a:solidFill>
                <a:latin typeface="Times New Roman" panose="02020603050405020304" pitchFamily="18" charset="0"/>
                <a:sym typeface="Times New Roman" panose="02020603050405020304" pitchFamily="18" charset="0"/>
              </a:rPr>
              <a:t>Plan</a:t>
            </a:r>
            <a:r>
              <a:rPr sz="1000" dirty="0">
                <a:solidFill>
                  <a:schemeClr val="bg1"/>
                </a:solidFill>
                <a:latin typeface="Times New Roman" panose="02020603050405020304" pitchFamily="18" charset="0"/>
                <a:sym typeface="Times New Roman" panose="02020603050405020304" pitchFamily="18" charset="0"/>
              </a:rPr>
              <a:t> </a:t>
            </a:r>
            <a:r>
              <a:rPr sz="1000" i="1" dirty="0">
                <a:solidFill>
                  <a:schemeClr val="bg1"/>
                </a:solidFill>
                <a:latin typeface="Times New Roman" panose="02020603050405020304" pitchFamily="18" charset="0"/>
                <a:sym typeface="Times New Roman" panose="02020603050405020304" pitchFamily="18" charset="0"/>
              </a:rPr>
              <a:t>for</a:t>
            </a:r>
            <a:r>
              <a:rPr sz="1000" dirty="0">
                <a:solidFill>
                  <a:schemeClr val="bg1"/>
                </a:solidFill>
                <a:latin typeface="Times New Roman" panose="02020603050405020304" pitchFamily="18" charset="0"/>
                <a:sym typeface="Times New Roman" panose="02020603050405020304" pitchFamily="18" charset="0"/>
              </a:rPr>
              <a:t> </a:t>
            </a:r>
            <a:r>
              <a:rPr sz="1000" i="1" dirty="0">
                <a:solidFill>
                  <a:schemeClr val="bg1"/>
                </a:solidFill>
                <a:latin typeface="Times New Roman" panose="02020603050405020304" pitchFamily="18" charset="0"/>
                <a:sym typeface="Times New Roman" panose="02020603050405020304" pitchFamily="18" charset="0"/>
              </a:rPr>
              <a:t>Nutrition</a:t>
            </a:r>
            <a:r>
              <a:rPr sz="1000" dirty="0">
                <a:solidFill>
                  <a:schemeClr val="bg1"/>
                </a:solidFill>
                <a:latin typeface="Times New Roman" panose="02020603050405020304" pitchFamily="18" charset="0"/>
                <a:sym typeface="Times New Roman" panose="02020603050405020304" pitchFamily="18" charset="0"/>
              </a:rPr>
              <a:t> </a:t>
            </a:r>
            <a:r>
              <a:rPr sz="1000" i="1" dirty="0">
                <a:solidFill>
                  <a:schemeClr val="bg1"/>
                </a:solidFill>
                <a:latin typeface="Times New Roman" panose="02020603050405020304" pitchFamily="18" charset="0"/>
                <a:sym typeface="Times New Roman" panose="02020603050405020304" pitchFamily="18" charset="0"/>
              </a:rPr>
              <a:t>Improvement</a:t>
            </a:r>
            <a:r>
              <a:rPr sz="1000" dirty="0">
                <a:solidFill>
                  <a:schemeClr val="bg1"/>
                </a:solidFill>
                <a:latin typeface="Times New Roman" panose="02020603050405020304" pitchFamily="18" charset="0"/>
                <a:sym typeface="Times New Roman" panose="02020603050405020304" pitchFamily="18" charset="0"/>
              </a:rPr>
              <a:t> </a:t>
            </a:r>
            <a:r>
              <a:rPr sz="1000" i="1" dirty="0">
                <a:solidFill>
                  <a:schemeClr val="bg1"/>
                </a:solidFill>
                <a:latin typeface="Times New Roman" panose="02020603050405020304" pitchFamily="18" charset="0"/>
                <a:sym typeface="Times New Roman" panose="02020603050405020304" pitchFamily="18" charset="0"/>
              </a:rPr>
              <a:t>in</a:t>
            </a:r>
            <a:r>
              <a:rPr sz="1000" dirty="0">
                <a:solidFill>
                  <a:schemeClr val="bg1"/>
                </a:solidFill>
                <a:latin typeface="Times New Roman" panose="02020603050405020304" pitchFamily="18" charset="0"/>
                <a:sym typeface="Times New Roman" panose="02020603050405020304" pitchFamily="18" charset="0"/>
              </a:rPr>
              <a:t> </a:t>
            </a:r>
            <a:r>
              <a:rPr sz="1000" i="1" dirty="0">
                <a:solidFill>
                  <a:schemeClr val="bg1"/>
                </a:solidFill>
                <a:latin typeface="Times New Roman" panose="02020603050405020304" pitchFamily="18" charset="0"/>
                <a:sym typeface="Times New Roman" panose="02020603050405020304" pitchFamily="18" charset="0"/>
              </a:rPr>
              <a:t>1990s</a:t>
            </a:r>
            <a:r>
              <a:rPr sz="1000" dirty="0">
                <a:latin typeface="Times New Roman" panose="02020603050405020304" pitchFamily="18" charset="0"/>
                <a:sym typeface="Times New Roman" panose="02020603050405020304" pitchFamily="18" charset="0"/>
              </a:rPr>
              <a:t> </a:t>
            </a:r>
            <a:endParaRPr lang="zh-CN" altLang="en-US" sz="1000" dirty="0">
              <a:solidFill>
                <a:schemeClr val="bg1"/>
              </a:solidFill>
              <a:latin typeface="Times New Roman" panose="02020603050405020304" pitchFamily="18" charset="0"/>
              <a:sym typeface="Times New Roman" panose="02020603050405020304" pitchFamily="18" charset="0"/>
            </a:endParaRPr>
          </a:p>
        </p:txBody>
      </p:sp>
      <p:sp>
        <p:nvSpPr>
          <p:cNvPr id="29" name="矩形 28"/>
          <p:cNvSpPr/>
          <p:nvPr/>
        </p:nvSpPr>
        <p:spPr>
          <a:xfrm>
            <a:off x="10142137" y="2309523"/>
            <a:ext cx="578251" cy="596842"/>
          </a:xfrm>
          <a:prstGeom prst="rect">
            <a:avLst/>
          </a:prstGeom>
          <a:solidFill>
            <a:srgbClr val="5B9BD5"/>
          </a:solidFill>
        </p:spPr>
        <p:txBody>
          <a:bodyPr wrap="square" lIns="0" tIns="0" rIns="0" bIns="0" anchor="ctr" anchorCtr="0">
            <a:noAutofit/>
          </a:bodyPr>
          <a:lstStyle/>
          <a:p>
            <a:pPr algn="ctr"/>
            <a:r>
              <a:rPr sz="1000" baseline="0" dirty="0">
                <a:solidFill>
                  <a:schemeClr val="bg1"/>
                </a:solidFill>
                <a:latin typeface="Times New Roman" panose="02020603050405020304" pitchFamily="18" charset="0"/>
                <a:sym typeface="Times New Roman" panose="02020603050405020304" pitchFamily="18" charset="0"/>
              </a:rPr>
              <a:t>Non-staple food supply with voucher</a:t>
            </a:r>
            <a:r>
              <a:rPr sz="1000" dirty="0">
                <a:latin typeface="Times New Roman" panose="02020603050405020304" pitchFamily="18" charset="0"/>
                <a:sym typeface="Times New Roman" panose="02020603050405020304" pitchFamily="18" charset="0"/>
              </a:rPr>
              <a:t> </a:t>
            </a:r>
            <a:endParaRPr lang="zh-CN" altLang="en-US" sz="1000" dirty="0">
              <a:solidFill>
                <a:schemeClr val="bg1"/>
              </a:solidFill>
              <a:latin typeface="Times New Roman" panose="02020603050405020304" pitchFamily="18" charset="0"/>
              <a:sym typeface="Times New Roman" panose="02020603050405020304" pitchFamily="18" charset="0"/>
            </a:endParaRPr>
          </a:p>
        </p:txBody>
      </p:sp>
      <p:sp>
        <p:nvSpPr>
          <p:cNvPr id="30" name="矩形 29"/>
          <p:cNvSpPr/>
          <p:nvPr/>
        </p:nvSpPr>
        <p:spPr>
          <a:xfrm>
            <a:off x="9073749" y="1837024"/>
            <a:ext cx="578251" cy="596842"/>
          </a:xfrm>
          <a:prstGeom prst="rect">
            <a:avLst/>
          </a:prstGeom>
          <a:solidFill>
            <a:srgbClr val="5B9BD5"/>
          </a:solidFill>
        </p:spPr>
        <p:txBody>
          <a:bodyPr wrap="square" lIns="0" tIns="0" rIns="0" bIns="0" anchor="ctr" anchorCtr="0">
            <a:noAutofit/>
          </a:bodyPr>
          <a:lstStyle/>
          <a:p>
            <a:pPr algn="ctr"/>
            <a:r>
              <a:rPr sz="1000" baseline="0" dirty="0">
                <a:solidFill>
                  <a:schemeClr val="bg1"/>
                </a:solidFill>
                <a:latin typeface="Times New Roman" panose="02020603050405020304" pitchFamily="18" charset="0"/>
                <a:sym typeface="Times New Roman" panose="02020603050405020304" pitchFamily="18" charset="0"/>
              </a:rPr>
              <a:t>85</a:t>
            </a:r>
            <a:r>
              <a:rPr sz="1000" dirty="0">
                <a:solidFill>
                  <a:schemeClr val="bg1"/>
                </a:solidFill>
                <a:latin typeface="Times New Roman" panose="02020603050405020304" pitchFamily="18" charset="0"/>
                <a:sym typeface="Times New Roman" panose="02020603050405020304" pitchFamily="18" charset="0"/>
              </a:rPr>
              <a:t> flour</a:t>
            </a:r>
            <a:r>
              <a:rPr sz="1000" dirty="0">
                <a:latin typeface="Times New Roman" panose="02020603050405020304" pitchFamily="18" charset="0"/>
                <a:sym typeface="Times New Roman" panose="02020603050405020304" pitchFamily="18" charset="0"/>
              </a:rPr>
              <a:t> </a:t>
            </a:r>
            <a:endParaRPr lang="en-US" altLang="zh-CN" sz="10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a:p>
            <a:pPr algn="ctr"/>
            <a:r>
              <a:rPr sz="1000" baseline="0" dirty="0">
                <a:solidFill>
                  <a:schemeClr val="bg1"/>
                </a:solidFill>
                <a:latin typeface="Times New Roman" panose="02020603050405020304" pitchFamily="18" charset="0"/>
                <a:sym typeface="Times New Roman" panose="02020603050405020304" pitchFamily="18" charset="0"/>
              </a:rPr>
              <a:t>92</a:t>
            </a:r>
            <a:r>
              <a:rPr sz="1000" dirty="0">
                <a:solidFill>
                  <a:schemeClr val="bg1"/>
                </a:solidFill>
                <a:latin typeface="Times New Roman" panose="02020603050405020304" pitchFamily="18" charset="0"/>
                <a:sym typeface="Times New Roman" panose="02020603050405020304" pitchFamily="18" charset="0"/>
              </a:rPr>
              <a:t> rice</a:t>
            </a:r>
            <a:r>
              <a:rPr sz="1000" dirty="0">
                <a:latin typeface="Times New Roman" panose="02020603050405020304" pitchFamily="18" charset="0"/>
                <a:sym typeface="Times New Roman" panose="02020603050405020304" pitchFamily="18" charset="0"/>
              </a:rPr>
              <a:t> </a:t>
            </a:r>
            <a:endParaRPr lang="zh-CN" altLang="en-US" sz="1000" dirty="0">
              <a:solidFill>
                <a:schemeClr val="bg1"/>
              </a:solidFill>
              <a:latin typeface="Times New Roman" panose="02020603050405020304" pitchFamily="18" charset="0"/>
              <a:sym typeface="Times New Roman" panose="02020603050405020304" pitchFamily="18" charset="0"/>
            </a:endParaRPr>
          </a:p>
        </p:txBody>
      </p:sp>
      <p:sp>
        <p:nvSpPr>
          <p:cNvPr id="31" name="矩形 30"/>
          <p:cNvSpPr/>
          <p:nvPr/>
        </p:nvSpPr>
        <p:spPr>
          <a:xfrm>
            <a:off x="8001860" y="2293849"/>
            <a:ext cx="578251" cy="596842"/>
          </a:xfrm>
          <a:prstGeom prst="rect">
            <a:avLst/>
          </a:prstGeom>
          <a:solidFill>
            <a:srgbClr val="5B9BD5"/>
          </a:solidFill>
        </p:spPr>
        <p:txBody>
          <a:bodyPr wrap="square" lIns="0" tIns="0" rIns="0" bIns="0" anchor="ctr" anchorCtr="0">
            <a:noAutofit/>
          </a:bodyPr>
          <a:lstStyle/>
          <a:p>
            <a:pPr algn="ctr"/>
            <a:r>
              <a:rPr sz="800" dirty="0">
                <a:solidFill>
                  <a:schemeClr val="bg1"/>
                </a:solidFill>
                <a:latin typeface="Times New Roman" panose="02020603050405020304" pitchFamily="18" charset="0"/>
                <a:sym typeface="Times New Roman" panose="02020603050405020304" pitchFamily="18" charset="0"/>
              </a:rPr>
              <a:t>State monopoly </a:t>
            </a:r>
            <a:r>
              <a:rPr lang="en-US" altLang="zh-CN" sz="800" dirty="0">
                <a:solidFill>
                  <a:schemeClr val="bg1"/>
                </a:solidFill>
                <a:latin typeface="Times New Roman" panose="02020603050405020304" pitchFamily="18" charset="0"/>
                <a:sym typeface="Times New Roman" panose="02020603050405020304" pitchFamily="18" charset="0"/>
              </a:rPr>
              <a:t>for</a:t>
            </a:r>
            <a:r>
              <a:rPr lang="zh-CN" altLang="en-US" sz="800" dirty="0">
                <a:solidFill>
                  <a:schemeClr val="bg1"/>
                </a:solidFill>
                <a:latin typeface="Times New Roman" panose="02020603050405020304" pitchFamily="18" charset="0"/>
                <a:sym typeface="Times New Roman" panose="02020603050405020304" pitchFamily="18" charset="0"/>
              </a:rPr>
              <a:t> </a:t>
            </a:r>
            <a:r>
              <a:rPr sz="800" dirty="0">
                <a:solidFill>
                  <a:schemeClr val="bg1"/>
                </a:solidFill>
                <a:latin typeface="Times New Roman" panose="02020603050405020304" pitchFamily="18" charset="0"/>
                <a:sym typeface="Times New Roman" panose="02020603050405020304" pitchFamily="18" charset="0"/>
              </a:rPr>
              <a:t>purchase and marketing of grain</a:t>
            </a:r>
            <a:r>
              <a:rPr sz="800" dirty="0">
                <a:latin typeface="Times New Roman" panose="02020603050405020304" pitchFamily="18" charset="0"/>
                <a:sym typeface="Times New Roman" panose="02020603050405020304" pitchFamily="18" charset="0"/>
              </a:rPr>
              <a:t> </a:t>
            </a:r>
            <a:endParaRPr lang="zh-CN" altLang="en-US" sz="800" dirty="0">
              <a:solidFill>
                <a:schemeClr val="bg1"/>
              </a:solidFill>
              <a:latin typeface="Times New Roman" panose="02020603050405020304" pitchFamily="18" charset="0"/>
              <a:sym typeface="Times New Roman" panose="02020603050405020304" pitchFamily="18" charset="0"/>
            </a:endParaRPr>
          </a:p>
        </p:txBody>
      </p:sp>
    </p:spTree>
  </p:cSld>
  <p:clrMapOvr>
    <a:masterClrMapping/>
  </p:clrMapOvr>
  <p:transition spd="slow">
    <p:push dir="u"/>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3444</TotalTime>
  <Words>3587</Words>
  <Application>Microsoft Macintosh PowerPoint</Application>
  <PresentationFormat>宽屏</PresentationFormat>
  <Paragraphs>339</Paragraphs>
  <Slides>39</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39</vt:i4>
      </vt:variant>
    </vt:vector>
  </HeadingPairs>
  <TitlesOfParts>
    <vt:vector size="44" baseType="lpstr">
      <vt:lpstr>Arial</vt:lpstr>
      <vt:lpstr>Calibri</vt:lpstr>
      <vt:lpstr>Calibri Light</vt:lpstr>
      <vt:lpstr>Times New Roman</vt:lpstr>
      <vt:lpstr>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J</cp:lastModifiedBy>
  <cp:revision>306</cp:revision>
  <dcterms:created xsi:type="dcterms:W3CDTF">2015-04-13T12:15:00Z</dcterms:created>
  <dcterms:modified xsi:type="dcterms:W3CDTF">2020-12-03T10:43:04Z</dcterms:modified>
  <cp:category>12sc.taobao.com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