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rawings/drawing1.xml" ContentType="application/vnd.openxmlformats-officedocument.drawingml.chartshap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68"/>
  </p:handoutMasterIdLst>
  <p:sldIdLst>
    <p:sldId id="1227" r:id="rId4"/>
    <p:sldId id="1169" r:id="rId6"/>
    <p:sldId id="1019" r:id="rId7"/>
    <p:sldId id="1020" r:id="rId8"/>
    <p:sldId id="1021" r:id="rId9"/>
    <p:sldId id="1022" r:id="rId10"/>
    <p:sldId id="1023" r:id="rId11"/>
    <p:sldId id="1024" r:id="rId12"/>
    <p:sldId id="1025" r:id="rId13"/>
    <p:sldId id="1026" r:id="rId14"/>
    <p:sldId id="1170" r:id="rId15"/>
    <p:sldId id="1171" r:id="rId16"/>
    <p:sldId id="1028" r:id="rId17"/>
    <p:sldId id="1029" r:id="rId18"/>
    <p:sldId id="1030" r:id="rId19"/>
    <p:sldId id="1031" r:id="rId20"/>
    <p:sldId id="1032" r:id="rId21"/>
    <p:sldId id="965" r:id="rId22"/>
    <p:sldId id="1216" r:id="rId23"/>
    <p:sldId id="967" r:id="rId24"/>
    <p:sldId id="968" r:id="rId25"/>
    <p:sldId id="969" r:id="rId26"/>
    <p:sldId id="971" r:id="rId27"/>
    <p:sldId id="959" r:id="rId28"/>
    <p:sldId id="1228" r:id="rId29"/>
    <p:sldId id="973" r:id="rId30"/>
    <p:sldId id="1225" r:id="rId31"/>
    <p:sldId id="1229" r:id="rId32"/>
    <p:sldId id="1231" r:id="rId33"/>
    <p:sldId id="1174" r:id="rId34"/>
    <p:sldId id="1232" r:id="rId35"/>
    <p:sldId id="1233" r:id="rId36"/>
    <p:sldId id="1177" r:id="rId37"/>
    <p:sldId id="1178" r:id="rId38"/>
    <p:sldId id="1179" r:id="rId39"/>
    <p:sldId id="1180" r:id="rId40"/>
    <p:sldId id="1181" r:id="rId41"/>
    <p:sldId id="1182" r:id="rId42"/>
    <p:sldId id="1183" r:id="rId43"/>
    <p:sldId id="1184" r:id="rId44"/>
    <p:sldId id="1185" r:id="rId45"/>
    <p:sldId id="1189" r:id="rId46"/>
    <p:sldId id="1186" r:id="rId47"/>
    <p:sldId id="1187" r:id="rId48"/>
    <p:sldId id="1234" r:id="rId49"/>
    <p:sldId id="1195" r:id="rId50"/>
    <p:sldId id="1190" r:id="rId51"/>
    <p:sldId id="1235" r:id="rId52"/>
    <p:sldId id="1236" r:id="rId53"/>
    <p:sldId id="1193" r:id="rId54"/>
    <p:sldId id="1194" r:id="rId55"/>
    <p:sldId id="1208" r:id="rId56"/>
    <p:sldId id="1203" r:id="rId57"/>
    <p:sldId id="1204" r:id="rId58"/>
    <p:sldId id="1205" r:id="rId59"/>
    <p:sldId id="1206" r:id="rId60"/>
    <p:sldId id="1207" r:id="rId61"/>
    <p:sldId id="1209" r:id="rId62"/>
    <p:sldId id="1210" r:id="rId63"/>
    <p:sldId id="1211" r:id="rId64"/>
    <p:sldId id="1212" r:id="rId65"/>
    <p:sldId id="1213" r:id="rId66"/>
    <p:sldId id="1214" r:id="rId67"/>
  </p:sldIdLst>
  <p:sldSz cx="12192000" cy="6858000"/>
  <p:notesSz cx="6833870" cy="9979025"/>
  <p:custDataLst>
    <p:tags r:id="rId72"/>
  </p:custDataLst>
  <p:defaultTextStyle>
    <a:defPPr>
      <a:defRPr lang="zh-CN"/>
    </a:defPPr>
    <a:lvl1pPr algn="l" rtl="0" fontAlgn="base">
      <a:spcBef>
        <a:spcPct val="50000"/>
      </a:spcBef>
      <a:spcAft>
        <a:spcPct val="0"/>
      </a:spcAft>
      <a:defRPr kumimoji="1" sz="2800"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50000"/>
      </a:spcBef>
      <a:spcAft>
        <a:spcPct val="0"/>
      </a:spcAft>
      <a:defRPr kumimoji="1" sz="2800"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50000"/>
      </a:spcBef>
      <a:spcAft>
        <a:spcPct val="0"/>
      </a:spcAft>
      <a:defRPr kumimoji="1" sz="2800"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50000"/>
      </a:spcBef>
      <a:spcAft>
        <a:spcPct val="0"/>
      </a:spcAft>
      <a:defRPr kumimoji="1" sz="2800"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50000"/>
      </a:spcBef>
      <a:spcAft>
        <a:spcPct val="0"/>
      </a:spcAft>
      <a:defRPr kumimoji="1" sz="28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umimoji="1" sz="28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umimoji="1" sz="28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umimoji="1" sz="28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umimoji="1" sz="2800" b="1"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4E0171F4-523B-4367-B1D8-6F7F159EDB2E}">
          <p14:sldIdLst>
            <p14:sldId id="1227"/>
            <p14:sldId id="1169"/>
            <p14:sldId id="1019"/>
            <p14:sldId id="1020"/>
            <p14:sldId id="1021"/>
            <p14:sldId id="1022"/>
            <p14:sldId id="1023"/>
            <p14:sldId id="1024"/>
            <p14:sldId id="1025"/>
            <p14:sldId id="1026"/>
            <p14:sldId id="1170"/>
            <p14:sldId id="1171"/>
            <p14:sldId id="1028"/>
            <p14:sldId id="1029"/>
            <p14:sldId id="1030"/>
            <p14:sldId id="1031"/>
            <p14:sldId id="1032"/>
            <p14:sldId id="965"/>
            <p14:sldId id="1216"/>
            <p14:sldId id="967"/>
            <p14:sldId id="968"/>
            <p14:sldId id="969"/>
            <p14:sldId id="971"/>
            <p14:sldId id="959"/>
            <p14:sldId id="1228"/>
            <p14:sldId id="973"/>
            <p14:sldId id="1225"/>
            <p14:sldId id="1229"/>
            <p14:sldId id="1231"/>
            <p14:sldId id="1174"/>
            <p14:sldId id="1232"/>
            <p14:sldId id="1233"/>
            <p14:sldId id="1177"/>
            <p14:sldId id="1178"/>
            <p14:sldId id="1179"/>
            <p14:sldId id="1180"/>
            <p14:sldId id="1181"/>
            <p14:sldId id="1182"/>
            <p14:sldId id="1183"/>
            <p14:sldId id="1184"/>
            <p14:sldId id="1185"/>
            <p14:sldId id="1189"/>
            <p14:sldId id="1186"/>
            <p14:sldId id="1187"/>
            <p14:sldId id="1234"/>
            <p14:sldId id="1195"/>
            <p14:sldId id="1190"/>
            <p14:sldId id="1235"/>
            <p14:sldId id="1236"/>
            <p14:sldId id="1193"/>
            <p14:sldId id="1194"/>
            <p14:sldId id="1208"/>
            <p14:sldId id="1203"/>
            <p14:sldId id="1204"/>
            <p14:sldId id="1205"/>
            <p14:sldId id="1206"/>
            <p14:sldId id="1207"/>
            <p14:sldId id="1209"/>
            <p14:sldId id="1210"/>
            <p14:sldId id="1211"/>
            <p14:sldId id="1212"/>
            <p14:sldId id="1213"/>
            <p14:sldId id="1214"/>
          </p14:sldIdLst>
        </p14:section>
      </p14:sectionLst>
    </p:ext>
    <p:ext uri="{EFAFB233-063F-42B5-8137-9DF3F51BA10A}">
      <p15:sldGuideLst xmlns:p15="http://schemas.microsoft.com/office/powerpoint/2012/main">
        <p15:guide id="1" orient="horz" pos="2092"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73E"/>
    <a:srgbClr val="244F2D"/>
    <a:srgbClr val="285E33"/>
    <a:srgbClr val="387545"/>
    <a:srgbClr val="E3DEDE"/>
    <a:srgbClr val="F0EBEB"/>
    <a:srgbClr val="FEFEFE"/>
    <a:srgbClr val="FFFFFF"/>
    <a:srgbClr val="F4B184"/>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2" d="100"/>
          <a:sy n="62" d="100"/>
        </p:scale>
        <p:origin x="804" y="52"/>
      </p:cViewPr>
      <p:guideLst>
        <p:guide orient="horz" pos="2092"/>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2" Type="http://schemas.openxmlformats.org/officeDocument/2006/relationships/tags" Target="tags/tag8.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 Target="slides/slide3.xml"/><Relationship Id="rId69" Type="http://schemas.openxmlformats.org/officeDocument/2006/relationships/presProps" Target="presProps.xml"/><Relationship Id="rId68" Type="http://schemas.openxmlformats.org/officeDocument/2006/relationships/handoutMaster" Target="handoutMasters/handoutMaster1.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chartUserShapes" Target="../drawings/drawing1.xml"/><Relationship Id="rId1" Type="http://schemas.openxmlformats.org/officeDocument/2006/relationships/oleObject" Target="file:///C:\Users\lenovo\Desktop\2021\&#24320;&#39064;\&#24320;&#39064;&#24517;&#32988;\&#24067;&#29790;&#20811;\&#25972;&#29702;.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24037;&#20316;&#31807;1"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24037;&#20316;&#31807;1"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24037;&#20316;&#31807;1"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24037;&#20316;&#31807;1" TargetMode="External"/></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2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 1. Ventas minoristas en línea de</a:t>
            </a:r>
            <a:r>
              <a:rPr lang="en-US" sz="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productos agrícolas en</a:t>
            </a:r>
            <a:r>
              <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in China del 2016 al 2020</a:t>
            </a:r>
            <a:endPar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defTabSz="914400">
              <a:defRPr lang="zh-CN" sz="12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(100 milliones de yuanes = 15 millones USD aprox)</a:t>
            </a:r>
            <a:endPar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19892568515567"/>
          <c:y val="0.729594212661573"/>
        </c:manualLayout>
      </c:layout>
      <c:overlay val="0"/>
      <c:spPr>
        <a:noFill/>
        <a:ln>
          <a:noFill/>
        </a:ln>
        <a:effectLst/>
      </c:spPr>
    </c:title>
    <c:autoTitleDeleted val="0"/>
    <c:plotArea>
      <c:layout>
        <c:manualLayout>
          <c:layoutTarget val="inner"/>
          <c:xMode val="edge"/>
          <c:yMode val="edge"/>
          <c:x val="0.139540780391604"/>
          <c:y val="0.0396551712413048"/>
          <c:w val="0.842569375968446"/>
          <c:h val="0.575668129238133"/>
        </c:manualLayout>
      </c:layout>
      <c:barChart>
        <c:barDir val="col"/>
        <c:grouping val="clustered"/>
        <c:varyColors val="0"/>
        <c:ser>
          <c:idx val="0"/>
          <c:order val="0"/>
          <c:tx>
            <c:strRef>
              <c:f>[工作簿1]Sheet1!$B$13</c:f>
              <c:strCache>
                <c:ptCount val="1"/>
                <c:pt idx="0">
                  <c:v>农产品网络零售额（单位：亿元）</c:v>
                </c:pt>
              </c:strCache>
            </c:strRef>
          </c:tx>
          <c:spPr>
            <a:solidFill>
              <a:schemeClr val="tx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[工作簿1]Sheet1!$C$12:$F$12</c:f>
              <c:numCache>
                <c:formatCode>General</c:formatCode>
                <c:ptCount val="4"/>
                <c:pt idx="0">
                  <c:v>2016</c:v>
                </c:pt>
                <c:pt idx="1">
                  <c:v>2017</c:v>
                </c:pt>
                <c:pt idx="2">
                  <c:v>2018</c:v>
                </c:pt>
                <c:pt idx="3">
                  <c:v>2020</c:v>
                </c:pt>
              </c:numCache>
            </c:numRef>
          </c:cat>
          <c:val>
            <c:numRef>
              <c:f>[工作簿1]Sheet1!$C$13:$F$13</c:f>
              <c:numCache>
                <c:formatCode>General</c:formatCode>
                <c:ptCount val="4"/>
                <c:pt idx="0">
                  <c:v>1589</c:v>
                </c:pt>
                <c:pt idx="1">
                  <c:v>2436</c:v>
                </c:pt>
                <c:pt idx="2">
                  <c:v>3734</c:v>
                </c:pt>
                <c:pt idx="3">
                  <c:v>8000</c:v>
                </c:pt>
              </c:numCache>
            </c:numRef>
          </c:val>
        </c:ser>
        <c:dLbls>
          <c:showLegendKey val="0"/>
          <c:showVal val="1"/>
          <c:showCatName val="0"/>
          <c:showSerName val="0"/>
          <c:showPercent val="0"/>
          <c:showBubbleSize val="0"/>
        </c:dLbls>
        <c:gapWidth val="138"/>
        <c:overlap val="-100"/>
        <c:axId val="936135287"/>
        <c:axId val="975947520"/>
      </c:barChart>
      <c:catAx>
        <c:axId val="936135287"/>
        <c:scaling>
          <c:orientation val="minMax"/>
        </c:scaling>
        <c:delete val="0"/>
        <c:axPos val="b"/>
        <c:numFmt formatCode="General" sourceLinked="0"/>
        <c:majorTickMark val="none"/>
        <c:minorTickMark val="none"/>
        <c:tickLblPos val="nextTo"/>
        <c:spPr>
          <a:noFill/>
          <a:ln w="9525" cap="flat" cmpd="sng" algn="ctr">
            <a:solidFill>
              <a:schemeClr val="tx1"/>
            </a:solidFill>
            <a:round/>
            <a:tailEnd type="triangle"/>
          </a:ln>
          <a:effectLst/>
        </c:spPr>
        <c:txPr>
          <a:bodyPr rot="-6000000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975947520"/>
        <c:crosses val="autoZero"/>
        <c:auto val="1"/>
        <c:lblAlgn val="ctr"/>
        <c:lblOffset val="100"/>
        <c:noMultiLvlLbl val="0"/>
      </c:catAx>
      <c:valAx>
        <c:axId val="975947520"/>
        <c:scaling>
          <c:orientation val="minMax"/>
        </c:scaling>
        <c:delete val="0"/>
        <c:axPos val="l"/>
        <c:numFmt formatCode="General" sourceLinked="1"/>
        <c:majorTickMark val="none"/>
        <c:minorTickMark val="none"/>
        <c:tickLblPos val="nextTo"/>
        <c:spPr>
          <a:noFill/>
          <a:ln w="6350">
            <a:solidFill>
              <a:schemeClr val="tx1"/>
            </a:solidFill>
            <a:tailEnd type="triangle"/>
          </a:ln>
          <a:effectLst/>
        </c:spPr>
        <c:txPr>
          <a:bodyPr rot="-6000000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93613528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2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altLang="zh-CN"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 2. </a:t>
            </a:r>
            <a:r>
              <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Tamaño total de transacción del mercado de comercio electrónico</a:t>
            </a:r>
            <a:r>
              <a:rPr lang="en-US" sz="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de alimentos frescos de China</a:t>
            </a:r>
            <a:endPar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defTabSz="914400">
              <a:defRPr lang="zh-CN" sz="12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1200" b="0" i="0" u="none" strike="noStrike" baseline="0">
                <a:effectLst/>
                <a:sym typeface="Times New Roman" panose="02020603050405020304" pitchFamily="18" charset="0"/>
              </a:rPr>
              <a:t>100 milliones de yuanes = 15 millones USD aprox</a:t>
            </a:r>
            <a:r>
              <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a:t>
            </a:r>
            <a:endParaRPr lang="en-US"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52980107466033"/>
          <c:y val="0.718093285494618"/>
        </c:manualLayout>
      </c:layout>
      <c:overlay val="0"/>
      <c:spPr>
        <a:noFill/>
        <a:ln>
          <a:noFill/>
        </a:ln>
        <a:effectLst/>
      </c:spPr>
    </c:title>
    <c:autoTitleDeleted val="0"/>
    <c:plotArea>
      <c:layout>
        <c:manualLayout>
          <c:layoutTarget val="inner"/>
          <c:xMode val="edge"/>
          <c:yMode val="edge"/>
          <c:x val="0.113696843203757"/>
          <c:y val="0.0733285406182602"/>
          <c:w val="0.852517610226976"/>
          <c:h val="0.525233644859813"/>
        </c:manualLayout>
      </c:layout>
      <c:barChart>
        <c:barDir val="col"/>
        <c:grouping val="clustered"/>
        <c:varyColors val="0"/>
        <c:ser>
          <c:idx val="0"/>
          <c:order val="0"/>
          <c:tx>
            <c:strRef>
              <c:f>[工作簿1]Sheet1!$J$7</c:f>
              <c:strCache>
                <c:ptCount val="1"/>
                <c:pt idx="0">
                  <c:v>销售总额</c:v>
                </c:pt>
              </c:strCache>
            </c:strRef>
          </c:tx>
          <c:spPr>
            <a:solidFill>
              <a:schemeClr val="tx2"/>
            </a:solidFill>
            <a:ln>
              <a:noFill/>
            </a:ln>
            <a:effectLst/>
          </c:spPr>
          <c:invertIfNegative val="0"/>
          <c:dLbls>
            <c:numFmt formatCode="General" sourceLinked="0"/>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[工作簿1]Sheet1!$K$6:$R$6</c:f>
              <c:strCache>
                <c:ptCount val="8"/>
                <c:pt idx="0">
                  <c:v>2013</c:v>
                </c:pt>
                <c:pt idx="1">
                  <c:v>2014</c:v>
                </c:pt>
                <c:pt idx="2">
                  <c:v>2015</c:v>
                </c:pt>
                <c:pt idx="3">
                  <c:v>2016</c:v>
                </c:pt>
                <c:pt idx="4">
                  <c:v>2017</c:v>
                </c:pt>
                <c:pt idx="5">
                  <c:v>2018e</c:v>
                </c:pt>
                <c:pt idx="6">
                  <c:v>2019e</c:v>
                </c:pt>
                <c:pt idx="7">
                  <c:v>2020e</c:v>
                </c:pt>
              </c:strCache>
            </c:strRef>
          </c:cat>
          <c:val>
            <c:numRef>
              <c:f>[工作簿1]Sheet1!$K$7:$R$7</c:f>
              <c:numCache>
                <c:formatCode>General</c:formatCode>
                <c:ptCount val="8"/>
                <c:pt idx="0">
                  <c:v>126.7</c:v>
                </c:pt>
                <c:pt idx="1">
                  <c:v>275</c:v>
                </c:pt>
                <c:pt idx="2">
                  <c:v>497.1</c:v>
                </c:pt>
                <c:pt idx="3">
                  <c:v>871.3</c:v>
                </c:pt>
                <c:pt idx="4">
                  <c:v>1391.3</c:v>
                </c:pt>
                <c:pt idx="5">
                  <c:v>1947.8</c:v>
                </c:pt>
                <c:pt idx="6">
                  <c:v>2565.3</c:v>
                </c:pt>
                <c:pt idx="7">
                  <c:v>3132.3</c:v>
                </c:pt>
              </c:numCache>
            </c:numRef>
          </c:val>
        </c:ser>
        <c:dLbls>
          <c:showLegendKey val="0"/>
          <c:showVal val="0"/>
          <c:showCatName val="0"/>
          <c:showSerName val="0"/>
          <c:showPercent val="0"/>
          <c:showBubbleSize val="0"/>
        </c:dLbls>
        <c:gapWidth val="71"/>
        <c:overlap val="-27"/>
        <c:axId val="739281393"/>
        <c:axId val="947714125"/>
      </c:barChart>
      <c:catAx>
        <c:axId val="739281393"/>
        <c:scaling>
          <c:orientation val="minMax"/>
        </c:scaling>
        <c:delete val="0"/>
        <c:axPos val="b"/>
        <c:numFmt formatCode="General" sourceLinked="0"/>
        <c:majorTickMark val="none"/>
        <c:minorTickMark val="none"/>
        <c:tickLblPos val="nextTo"/>
        <c:spPr>
          <a:noFill/>
          <a:ln w="9525" cap="flat" cmpd="sng" algn="ctr">
            <a:solidFill>
              <a:schemeClr val="tx1"/>
            </a:solidFill>
            <a:round/>
            <a:tailEnd type="triangle"/>
          </a:ln>
          <a:effectLst/>
        </c:spPr>
        <c:txPr>
          <a:bodyPr rot="-6000000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947714125"/>
        <c:crossesAt val="0"/>
        <c:auto val="1"/>
        <c:lblAlgn val="ctr"/>
        <c:lblOffset val="100"/>
        <c:noMultiLvlLbl val="0"/>
      </c:catAx>
      <c:valAx>
        <c:axId val="947714125"/>
        <c:scaling>
          <c:orientation val="minMax"/>
        </c:scaling>
        <c:delete val="0"/>
        <c:axPos val="l"/>
        <c:numFmt formatCode="General" sourceLinked="1"/>
        <c:majorTickMark val="none"/>
        <c:minorTickMark val="none"/>
        <c:tickLblPos val="nextTo"/>
        <c:spPr>
          <a:noFill/>
          <a:ln>
            <a:solidFill>
              <a:schemeClr val="tx1"/>
            </a:solidFill>
            <a:miter lim="800000"/>
            <a:tailEnd type="triangle"/>
          </a:ln>
          <a:effectLst/>
        </c:spPr>
        <c:txPr>
          <a:bodyPr rot="-6000000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739281393"/>
        <c:crosses val="autoZero"/>
        <c:crossBetween val="between"/>
        <c:majorUnit val="1000"/>
      </c:valAx>
      <c:spPr>
        <a:noFill/>
        <a:ln>
          <a:noFill/>
        </a:ln>
        <a:effectLst/>
      </c:spPr>
    </c:plotArea>
    <c:plotVisOnly val="1"/>
    <c:dispBlanksAs val="gap"/>
    <c:showDLblsOverMax val="0"/>
  </c:chart>
  <c:spPr>
    <a:noFill/>
    <a:ln w="9525" cap="flat" cmpd="sng" algn="ctr">
      <a:noFill/>
      <a:round/>
    </a:ln>
    <a:effectLst/>
  </c:spPr>
  <c:txPr>
    <a:bodyPr/>
    <a:lstStyle/>
    <a:p>
      <a:pPr>
        <a:defRPr 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8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altLang="zh-CN" sz="1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 3. </a:t>
            </a:r>
            <a:r>
              <a:rPr lang="es-ES" altLang="zh-CN" sz="1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Ventas minoristas de comercio electrónico de productos agrícolas en China por sector en 2018-2020 (100 millones de yuanes = 15 millones USD aprox)</a:t>
            </a:r>
            <a:endParaRPr lang="en-US" altLang="zh-CN" sz="1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14769735132498"/>
          <c:y val="0.787720095178629"/>
        </c:manualLayout>
      </c:layout>
      <c:overlay val="0"/>
      <c:spPr>
        <a:noFill/>
        <a:ln>
          <a:noFill/>
        </a:ln>
        <a:effectLst/>
      </c:spPr>
    </c:title>
    <c:autoTitleDeleted val="0"/>
    <c:plotArea>
      <c:layout>
        <c:manualLayout>
          <c:layoutTarget val="inner"/>
          <c:xMode val="edge"/>
          <c:yMode val="edge"/>
          <c:x val="0.0902673164968247"/>
          <c:y val="0.0335365853658537"/>
          <c:w val="0.84312509230542"/>
          <c:h val="0.483244748165021"/>
        </c:manualLayout>
      </c:layout>
      <c:barChart>
        <c:barDir val="col"/>
        <c:grouping val="clustered"/>
        <c:varyColors val="0"/>
        <c:ser>
          <c:idx val="0"/>
          <c:order val="0"/>
          <c:tx>
            <c:strRef>
              <c:f>[整理.xlsx]Sheet1!$B$5</c:f>
              <c:strCache>
                <c:ptCount val="1"/>
                <c:pt idx="0">
                  <c:v>2018</c:v>
                </c:pt>
              </c:strCache>
            </c:strRef>
          </c:tx>
          <c:spPr>
            <a:solidFill>
              <a:schemeClr val="accent1"/>
            </a:solidFill>
            <a:ln>
              <a:noFill/>
            </a:ln>
            <a:effectLst/>
          </c:spPr>
          <c:invertIfNegative val="0"/>
          <c:dLbls>
            <c:delete val="1"/>
          </c:dLbls>
          <c:cat>
            <c:strRef>
              <c:f>[整理.xlsx]Sheet1!$C$4:$L$4</c:f>
              <c:strCache>
                <c:ptCount val="10"/>
                <c:pt idx="0">
                  <c:v>Fruit</c:v>
                </c:pt>
                <c:pt idx="1">
                  <c:v>Tea</c:v>
                </c:pt>
                <c:pt idx="2">
                  <c:v>Herbs</c:v>
                </c:pt>
                <c:pt idx="3">
                  <c:v>Nuts</c:v>
                </c:pt>
                <c:pt idx="4">
                  <c:v>Grain</c:v>
                </c:pt>
                <c:pt idx="5">
                  <c:v>Aquatic</c:v>
                </c:pt>
                <c:pt idx="6">
                  <c:v>Livestock and poultry</c:v>
                </c:pt>
                <c:pt idx="7">
                  <c:v>Vegetables</c:v>
                </c:pt>
                <c:pt idx="8">
                  <c:v>Flowers</c:v>
                </c:pt>
                <c:pt idx="9">
                  <c:v>Etc</c:v>
                </c:pt>
              </c:strCache>
            </c:strRef>
          </c:cat>
          <c:val>
            <c:numRef>
              <c:f>[整理.xlsx]Sheet1!$C$5:$L$5</c:f>
              <c:numCache>
                <c:formatCode>General</c:formatCode>
                <c:ptCount val="10"/>
                <c:pt idx="0">
                  <c:v>745.56</c:v>
                </c:pt>
                <c:pt idx="1">
                  <c:v>611.89</c:v>
                </c:pt>
                <c:pt idx="2">
                  <c:v>703.14</c:v>
                </c:pt>
                <c:pt idx="3">
                  <c:v>315.93</c:v>
                </c:pt>
                <c:pt idx="4">
                  <c:v>309.32</c:v>
                </c:pt>
                <c:pt idx="5">
                  <c:v>264.01</c:v>
                </c:pt>
                <c:pt idx="6">
                  <c:v>159.67</c:v>
                </c:pt>
                <c:pt idx="7">
                  <c:v>152.51</c:v>
                </c:pt>
                <c:pt idx="8">
                  <c:v>172.55</c:v>
                </c:pt>
                <c:pt idx="9">
                  <c:v>56.07</c:v>
                </c:pt>
              </c:numCache>
            </c:numRef>
          </c:val>
        </c:ser>
        <c:ser>
          <c:idx val="1"/>
          <c:order val="1"/>
          <c:tx>
            <c:strRef>
              <c:f>[整理.xlsx]Sheet1!$B$6</c:f>
              <c:strCache>
                <c:ptCount val="1"/>
                <c:pt idx="0">
                  <c:v>2019</c:v>
                </c:pt>
              </c:strCache>
            </c:strRef>
          </c:tx>
          <c:spPr>
            <a:solidFill>
              <a:schemeClr val="accent2"/>
            </a:solidFill>
            <a:ln>
              <a:noFill/>
            </a:ln>
            <a:effectLst/>
          </c:spPr>
          <c:invertIfNegative val="0"/>
          <c:dLbls>
            <c:delete val="1"/>
          </c:dLbls>
          <c:cat>
            <c:strRef>
              <c:f>[整理.xlsx]Sheet1!$C$4:$L$4</c:f>
              <c:strCache>
                <c:ptCount val="10"/>
                <c:pt idx="0">
                  <c:v>Fruit</c:v>
                </c:pt>
                <c:pt idx="1">
                  <c:v>Tea</c:v>
                </c:pt>
                <c:pt idx="2">
                  <c:v>Herbs</c:v>
                </c:pt>
                <c:pt idx="3">
                  <c:v>Nuts</c:v>
                </c:pt>
                <c:pt idx="4">
                  <c:v>Grain</c:v>
                </c:pt>
                <c:pt idx="5">
                  <c:v>Aquatic</c:v>
                </c:pt>
                <c:pt idx="6">
                  <c:v>Livestock and poultry</c:v>
                </c:pt>
                <c:pt idx="7">
                  <c:v>Vegetables</c:v>
                </c:pt>
                <c:pt idx="8">
                  <c:v>Flowers</c:v>
                </c:pt>
                <c:pt idx="9">
                  <c:v>Etc</c:v>
                </c:pt>
              </c:strCache>
            </c:strRef>
          </c:cat>
          <c:val>
            <c:numRef>
              <c:f>[整理.xlsx]Sheet1!$C$6:$L$6</c:f>
              <c:numCache>
                <c:formatCode>General</c:formatCode>
                <c:ptCount val="10"/>
                <c:pt idx="0">
                  <c:v>904.04</c:v>
                </c:pt>
                <c:pt idx="1">
                  <c:v>773.65</c:v>
                </c:pt>
                <c:pt idx="2">
                  <c:v>704.36</c:v>
                </c:pt>
                <c:pt idx="3">
                  <c:v>425.51</c:v>
                </c:pt>
                <c:pt idx="4">
                  <c:v>351.65</c:v>
                </c:pt>
                <c:pt idx="5">
                  <c:v>289.39</c:v>
                </c:pt>
                <c:pt idx="6">
                  <c:v>209.25</c:v>
                </c:pt>
                <c:pt idx="7">
                  <c:v>190.2</c:v>
                </c:pt>
                <c:pt idx="8">
                  <c:v>183.26</c:v>
                </c:pt>
                <c:pt idx="9">
                  <c:v>81.36</c:v>
                </c:pt>
              </c:numCache>
            </c:numRef>
          </c:val>
        </c:ser>
        <c:ser>
          <c:idx val="2"/>
          <c:order val="2"/>
          <c:tx>
            <c:strRef>
              <c:f>[整理.xlsx]Sheet1!$B$7</c:f>
              <c:strCache>
                <c:ptCount val="1"/>
                <c:pt idx="0">
                  <c:v>2020</c:v>
                </c:pt>
              </c:strCache>
            </c:strRef>
          </c:tx>
          <c:spPr>
            <a:solidFill>
              <a:schemeClr val="bg2">
                <a:lumMod val="50000"/>
              </a:schemeClr>
            </a:solidFill>
            <a:ln>
              <a:noFill/>
            </a:ln>
            <a:effectLst/>
          </c:spPr>
          <c:invertIfNegative val="0"/>
          <c:dLbls>
            <c:delete val="1"/>
          </c:dLbls>
          <c:cat>
            <c:strRef>
              <c:f>[整理.xlsx]Sheet1!$C$4:$L$4</c:f>
              <c:strCache>
                <c:ptCount val="10"/>
                <c:pt idx="0">
                  <c:v>Fruit</c:v>
                </c:pt>
                <c:pt idx="1">
                  <c:v>Tea</c:v>
                </c:pt>
                <c:pt idx="2">
                  <c:v>Herbs</c:v>
                </c:pt>
                <c:pt idx="3">
                  <c:v>Nuts</c:v>
                </c:pt>
                <c:pt idx="4">
                  <c:v>Grain</c:v>
                </c:pt>
                <c:pt idx="5">
                  <c:v>Aquatic</c:v>
                </c:pt>
                <c:pt idx="6">
                  <c:v>Livestock and poultry</c:v>
                </c:pt>
                <c:pt idx="7">
                  <c:v>Vegetables</c:v>
                </c:pt>
                <c:pt idx="8">
                  <c:v>Flowers</c:v>
                </c:pt>
                <c:pt idx="9">
                  <c:v>Etc</c:v>
                </c:pt>
              </c:strCache>
            </c:strRef>
          </c:cat>
          <c:val>
            <c:numRef>
              <c:f>[整理.xlsx]Sheet1!$C$7:$L$7</c:f>
              <c:numCache>
                <c:formatCode>General</c:formatCode>
                <c:ptCount val="10"/>
                <c:pt idx="0">
                  <c:v>1095.69</c:v>
                </c:pt>
                <c:pt idx="1">
                  <c:v>1026.75</c:v>
                </c:pt>
                <c:pt idx="2">
                  <c:v>926.56</c:v>
                </c:pt>
                <c:pt idx="3">
                  <c:v>608.17</c:v>
                </c:pt>
                <c:pt idx="4">
                  <c:v>524.17</c:v>
                </c:pt>
                <c:pt idx="5">
                  <c:v>383.1</c:v>
                </c:pt>
                <c:pt idx="6">
                  <c:v>295.49</c:v>
                </c:pt>
                <c:pt idx="7">
                  <c:v>292.94</c:v>
                </c:pt>
                <c:pt idx="8">
                  <c:v>192.34</c:v>
                </c:pt>
                <c:pt idx="9">
                  <c:v>116.61</c:v>
                </c:pt>
              </c:numCache>
            </c:numRef>
          </c:val>
        </c:ser>
        <c:dLbls>
          <c:showLegendKey val="0"/>
          <c:showVal val="0"/>
          <c:showCatName val="0"/>
          <c:showSerName val="0"/>
          <c:showPercent val="0"/>
          <c:showBubbleSize val="0"/>
        </c:dLbls>
        <c:gapWidth val="219"/>
        <c:overlap val="-27"/>
        <c:axId val="762021401"/>
        <c:axId val="57646125"/>
      </c:barChart>
      <c:catAx>
        <c:axId val="762021401"/>
        <c:scaling>
          <c:orientation val="minMax"/>
        </c:scaling>
        <c:delete val="0"/>
        <c:axPos val="b"/>
        <c:numFmt formatCode="General" sourceLinked="0"/>
        <c:majorTickMark val="in"/>
        <c:minorTickMark val="none"/>
        <c:tickLblPos val="low"/>
        <c:spPr>
          <a:noFill/>
          <a:ln w="3175" cap="flat" cmpd="sng" algn="ctr">
            <a:solidFill>
              <a:schemeClr val="tx1"/>
            </a:solidFill>
            <a:round/>
            <a:tailEnd type="triangle"/>
          </a:ln>
          <a:effectLst/>
        </c:spPr>
        <c:txPr>
          <a:bodyPr rot="-6000000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57646125"/>
        <c:crosses val="autoZero"/>
        <c:auto val="1"/>
        <c:lblAlgn val="ctr"/>
        <c:lblOffset val="0"/>
        <c:noMultiLvlLbl val="0"/>
      </c:catAx>
      <c:valAx>
        <c:axId val="57646125"/>
        <c:scaling>
          <c:orientation val="minMax"/>
        </c:scaling>
        <c:delete val="0"/>
        <c:axPos val="l"/>
        <c:numFmt formatCode="General" sourceLinked="1"/>
        <c:majorTickMark val="none"/>
        <c:minorTickMark val="none"/>
        <c:tickLblPos val="nextTo"/>
        <c:spPr>
          <a:noFill/>
          <a:ln w="6350">
            <a:solidFill>
              <a:schemeClr val="tx1"/>
            </a:solidFill>
            <a:tailEnd type="triangle"/>
          </a:ln>
          <a:effectLst/>
        </c:spPr>
        <c:txPr>
          <a:bodyPr rot="-6000000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762021401"/>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egendEntry>
        <c:idx val="1"/>
        <c:txPr>
          <a:bodyPr rot="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egendEntry>
        <c:idx val="2"/>
        <c:txPr>
          <a:bodyPr rot="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ayout>
        <c:manualLayout>
          <c:xMode val="edge"/>
          <c:yMode val="edge"/>
          <c:x val="0.745458573327426"/>
          <c:y val="0.185804023253854"/>
        </c:manualLayout>
      </c:layout>
      <c:overlay val="0"/>
      <c:spPr>
        <a:noFill/>
        <a:ln>
          <a:noFill/>
        </a:ln>
        <a:effectLst/>
      </c:spPr>
      <c:txPr>
        <a:bodyPr rot="0" spcFirstLastPara="0" vertOverflow="ellipsis" vert="horz" wrap="square" anchor="ctr" anchorCtr="1"/>
        <a:lstStyle/>
        <a:p>
          <a:pPr>
            <a:defRPr lang="zh-CN" sz="14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
    <c:plotVisOnly val="1"/>
    <c:dispBlanksAs val="gap"/>
    <c:showDLblsOverMax val="0"/>
  </c:chart>
  <c:spPr>
    <a:noFill/>
    <a:ln w="9525" cap="flat" cmpd="sng" algn="ctr">
      <a:noFill/>
      <a:round/>
    </a:ln>
    <a:effectLst/>
  </c:spPr>
  <c:txPr>
    <a:bodyPr anchor="ctr" anchorCtr="0"/>
    <a:lstStyle/>
    <a:p>
      <a:pPr>
        <a:defRPr 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6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s-ES" alt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Figura 4: Tamaño y tasa de crecimiento de los usuarios de internet rural en China </a:t>
            </a:r>
            <a:endParaRPr lang="es-ES" alt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defTabSz="914400">
              <a:defRPr lang="zh-CN" sz="1600" b="0" i="0" u="none" strike="noStrike" kern="1200" spc="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s-ES" alt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2012 - 2020</a:t>
            </a:r>
            <a:endParaRPr lang="en-US" alt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0581417609337819"/>
          <c:y val="0.87628451674515"/>
        </c:manualLayout>
      </c:layout>
      <c:overlay val="0"/>
      <c:spPr>
        <a:noFill/>
        <a:ln>
          <a:noFill/>
        </a:ln>
        <a:effectLst/>
      </c:spPr>
    </c:title>
    <c:autoTitleDeleted val="0"/>
    <c:plotArea>
      <c:layout>
        <c:manualLayout>
          <c:layoutTarget val="inner"/>
          <c:xMode val="edge"/>
          <c:yMode val="edge"/>
          <c:x val="0.0681388888888889"/>
          <c:y val="0.0351851851851852"/>
          <c:w val="0.817888888888889"/>
          <c:h val="0.698703703703704"/>
        </c:manualLayout>
      </c:layout>
      <c:barChart>
        <c:barDir val="col"/>
        <c:grouping val="clustered"/>
        <c:varyColors val="0"/>
        <c:ser>
          <c:idx val="0"/>
          <c:order val="0"/>
          <c:tx>
            <c:strRef>
              <c:f>[工作簿1]Sheet1!$B$10</c:f>
              <c:strCache>
                <c:ptCount val="1"/>
                <c:pt idx="0">
                  <c:v>农村网民规模（亿）</c:v>
                </c:pt>
              </c:strCache>
            </c:strRef>
          </c:tx>
          <c:spPr>
            <a:solidFill>
              <a:schemeClr val="accent1"/>
            </a:solidFill>
            <a:ln>
              <a:noFill/>
            </a:ln>
            <a:effectLst/>
          </c:spPr>
          <c:invertIfNegative val="0"/>
          <c:dLbls>
            <c:numFmt formatCode="#,##0.00_);[Red]\(#,##0.00\)" sourceLinked="0"/>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[工作簿1]Sheet1!$C$9:$J$9</c:f>
              <c:numCache>
                <c:formatCode>General</c:formatCode>
                <c:ptCount val="8"/>
                <c:pt idx="0">
                  <c:v>2012</c:v>
                </c:pt>
                <c:pt idx="1">
                  <c:v>2013</c:v>
                </c:pt>
                <c:pt idx="2">
                  <c:v>2014</c:v>
                </c:pt>
                <c:pt idx="3">
                  <c:v>2015</c:v>
                </c:pt>
                <c:pt idx="4">
                  <c:v>2016</c:v>
                </c:pt>
                <c:pt idx="5">
                  <c:v>2017</c:v>
                </c:pt>
                <c:pt idx="6">
                  <c:v>2018</c:v>
                </c:pt>
                <c:pt idx="7">
                  <c:v>2020.3</c:v>
                </c:pt>
              </c:numCache>
            </c:numRef>
          </c:cat>
          <c:val>
            <c:numRef>
              <c:f>[工作簿1]Sheet1!$C$10:$J$10</c:f>
              <c:numCache>
                <c:formatCode>General</c:formatCode>
                <c:ptCount val="8"/>
                <c:pt idx="0">
                  <c:v>1.56</c:v>
                </c:pt>
                <c:pt idx="1">
                  <c:v>1.77</c:v>
                </c:pt>
                <c:pt idx="2">
                  <c:v>1.78</c:v>
                </c:pt>
                <c:pt idx="3">
                  <c:v>1.95</c:v>
                </c:pt>
                <c:pt idx="4">
                  <c:v>2.01</c:v>
                </c:pt>
                <c:pt idx="5">
                  <c:v>2.09</c:v>
                </c:pt>
                <c:pt idx="6">
                  <c:v>2.22</c:v>
                </c:pt>
                <c:pt idx="7">
                  <c:v>2.55</c:v>
                </c:pt>
              </c:numCache>
            </c:numRef>
          </c:val>
        </c:ser>
        <c:dLbls>
          <c:showLegendKey val="0"/>
          <c:showVal val="1"/>
          <c:showCatName val="0"/>
          <c:showSerName val="0"/>
          <c:showPercent val="0"/>
          <c:showBubbleSize val="0"/>
        </c:dLbls>
        <c:gapWidth val="150"/>
        <c:axId val="260392300"/>
        <c:axId val="982313449"/>
      </c:barChart>
      <c:lineChart>
        <c:grouping val="standard"/>
        <c:varyColors val="0"/>
        <c:ser>
          <c:idx val="1"/>
          <c:order val="1"/>
          <c:tx>
            <c:strRef>
              <c:f>[工作簿1]Sheet1!$B$11</c:f>
              <c:strCache>
                <c:ptCount val="1"/>
                <c:pt idx="0">
                  <c:v>网民增速</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dLbl>
              <c:idx val="0"/>
              <c:layout/>
              <c:dLblPos val="t"/>
              <c:showLegendKey val="0"/>
              <c:showVal val="1"/>
              <c:showCatName val="0"/>
              <c:showSerName val="0"/>
              <c:showPercent val="0"/>
              <c:showBubbleSize val="0"/>
              <c:extLst>
                <c:ext xmlns:c15="http://schemas.microsoft.com/office/drawing/2012/chart" uri="{CE6537A1-D6FC-4f65-9D91-7224C49458BB}"/>
              </c:extLst>
            </c:dLbl>
            <c:dLbl>
              <c:idx val="3"/>
              <c:layout/>
              <c:dLblPos val="b"/>
              <c:showLegendKey val="0"/>
              <c:showVal val="1"/>
              <c:showCatName val="0"/>
              <c:showSerName val="0"/>
              <c:showPercent val="0"/>
              <c:showBubbleSize val="0"/>
              <c:extLst>
                <c:ext xmlns:c15="http://schemas.microsoft.com/office/drawing/2012/chart" uri="{CE6537A1-D6FC-4f65-9D91-7224C49458BB}"/>
              </c:extLst>
            </c:dLbl>
            <c:dLbl>
              <c:idx val="4"/>
              <c:layout/>
              <c:dLblPos val="b"/>
              <c:showLegendKey val="0"/>
              <c:showVal val="1"/>
              <c:showCatName val="0"/>
              <c:showSerName val="0"/>
              <c:showPercent val="0"/>
              <c:showBubbleSize val="0"/>
              <c:extLst>
                <c:ext xmlns:c15="http://schemas.microsoft.com/office/drawing/2012/chart" uri="{CE6537A1-D6FC-4f65-9D91-7224C49458BB}"/>
              </c:extLst>
            </c:dLbl>
            <c:dLbl>
              <c:idx val="5"/>
              <c:layout/>
              <c:dLblPos val="b"/>
              <c:showLegendKey val="0"/>
              <c:showVal val="1"/>
              <c:showCatName val="0"/>
              <c:showSerName val="0"/>
              <c:showPercent val="0"/>
              <c:showBubbleSize val="0"/>
              <c:extLst>
                <c:ext xmlns:c15="http://schemas.microsoft.com/office/drawing/2012/chart" uri="{CE6537A1-D6FC-4f65-9D91-7224C49458BB}"/>
              </c:extLst>
            </c:dLbl>
            <c:dLbl>
              <c:idx val="6"/>
              <c:layout/>
              <c:dLblPos val="b"/>
              <c:showLegendKey val="0"/>
              <c:showVal val="1"/>
              <c:showCatName val="0"/>
              <c:showSerName val="0"/>
              <c:showPercent val="0"/>
              <c:showBubbleSize val="0"/>
              <c:extLst>
                <c:ext xmlns:c15="http://schemas.microsoft.com/office/drawing/2012/chart" uri="{CE6537A1-D6FC-4f65-9D91-7224C49458BB}"/>
              </c:extLst>
            </c:dLbl>
            <c:dLbl>
              <c:idx val="7"/>
              <c:layout/>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[工作簿1]Sheet1!$C$9:$J$9</c:f>
              <c:numCache>
                <c:formatCode>General</c:formatCode>
                <c:ptCount val="8"/>
                <c:pt idx="0">
                  <c:v>2012</c:v>
                </c:pt>
                <c:pt idx="1">
                  <c:v>2013</c:v>
                </c:pt>
                <c:pt idx="2">
                  <c:v>2014</c:v>
                </c:pt>
                <c:pt idx="3">
                  <c:v>2015</c:v>
                </c:pt>
                <c:pt idx="4">
                  <c:v>2016</c:v>
                </c:pt>
                <c:pt idx="5">
                  <c:v>2017</c:v>
                </c:pt>
                <c:pt idx="6">
                  <c:v>2018</c:v>
                </c:pt>
                <c:pt idx="7">
                  <c:v>2020.3</c:v>
                </c:pt>
              </c:numCache>
            </c:numRef>
          </c:cat>
          <c:val>
            <c:numRef>
              <c:f>[工作簿1]Sheet1!$C$11:$J$11</c:f>
              <c:numCache>
                <c:formatCode>0.00%</c:formatCode>
                <c:ptCount val="8"/>
                <c:pt idx="0">
                  <c:v>0.146</c:v>
                </c:pt>
                <c:pt idx="1">
                  <c:v>0.135</c:v>
                </c:pt>
                <c:pt idx="2" c:formatCode="0%">
                  <c:v>0.01</c:v>
                </c:pt>
                <c:pt idx="3">
                  <c:v>0.095</c:v>
                </c:pt>
                <c:pt idx="4">
                  <c:v>0.027</c:v>
                </c:pt>
                <c:pt idx="5" c:formatCode="0%">
                  <c:v>0.04</c:v>
                </c:pt>
                <c:pt idx="6">
                  <c:v>0.062</c:v>
                </c:pt>
                <c:pt idx="7">
                  <c:v>0.149</c:v>
                </c:pt>
              </c:numCache>
            </c:numRef>
          </c:val>
          <c:smooth val="0"/>
        </c:ser>
        <c:dLbls>
          <c:showLegendKey val="0"/>
          <c:showVal val="1"/>
          <c:showCatName val="0"/>
          <c:showSerName val="0"/>
          <c:showPercent val="0"/>
          <c:showBubbleSize val="0"/>
        </c:dLbls>
        <c:marker val="1"/>
        <c:smooth val="0"/>
        <c:axId val="776312316"/>
        <c:axId val="393840655"/>
      </c:lineChart>
      <c:catAx>
        <c:axId val="260392300"/>
        <c:scaling>
          <c:orientation val="minMax"/>
        </c:scaling>
        <c:delete val="0"/>
        <c:axPos val="b"/>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982313449"/>
        <c:crosses val="autoZero"/>
        <c:auto val="1"/>
        <c:lblAlgn val="ctr"/>
        <c:lblOffset val="100"/>
        <c:noMultiLvlLbl val="0"/>
      </c:catAx>
      <c:valAx>
        <c:axId val="982313449"/>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60392300"/>
        <c:crosses val="autoZero"/>
        <c:crossBetween val="between"/>
      </c:valAx>
      <c:catAx>
        <c:axId val="77631231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393840655"/>
        <c:crosses val="autoZero"/>
        <c:auto val="1"/>
        <c:lblAlgn val="ctr"/>
        <c:lblOffset val="100"/>
        <c:noMultiLvlLbl val="0"/>
      </c:catAx>
      <c:valAx>
        <c:axId val="393840655"/>
        <c:scaling>
          <c:orientation val="minMax"/>
        </c:scaling>
        <c:delete val="0"/>
        <c:axPos val="r"/>
        <c:numFmt formatCode="0.00%"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776312316"/>
        <c:crosses val="max"/>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ayout>
        <c:manualLayout>
          <c:xMode val="edge"/>
          <c:yMode val="edge"/>
          <c:x val="0.246180555555556"/>
          <c:y val="0.81412037037037"/>
        </c:manualLayout>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
    <c:plotVisOnly val="1"/>
    <c:dispBlanksAs val="gap"/>
    <c:showDLblsOverMax val="0"/>
  </c:chart>
  <c:spPr>
    <a:noFill/>
    <a:ln w="9525" cap="flat" cmpd="sng" algn="ctr">
      <a:noFill/>
      <a:round/>
    </a:ln>
    <a:effectLst/>
  </c:spPr>
  <c:txPr>
    <a:bodyPr/>
    <a:lstStyle/>
    <a:p>
      <a:pPr>
        <a:defRPr lang="zh-CN"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600" b="0" i="0" u="none" strike="noStrike" kern="1200" spc="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s-ES" altLang="zh-CN" sz="16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Figura 5: Estadísticas y crecimiento del volumen total de almacenamiento en frío en China (2015 – 2019)</a:t>
            </a:r>
            <a:endParaRPr lang="en-US" altLang="zh-CN" sz="16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137139884565"/>
          <c:y val="0.840713626109263"/>
        </c:manualLayout>
      </c:layout>
      <c:overlay val="0"/>
      <c:spPr>
        <a:noFill/>
        <a:ln>
          <a:noFill/>
        </a:ln>
        <a:effectLst/>
      </c:spPr>
    </c:title>
    <c:autoTitleDeleted val="0"/>
    <c:plotArea>
      <c:layout>
        <c:manualLayout>
          <c:layoutTarget val="inner"/>
          <c:xMode val="edge"/>
          <c:yMode val="edge"/>
          <c:x val="0.0802051282051282"/>
          <c:y val="0.0618860510805501"/>
          <c:w val="0.862666666666667"/>
          <c:h val="0.583349705304519"/>
        </c:manualLayout>
      </c:layout>
      <c:barChart>
        <c:barDir val="col"/>
        <c:grouping val="clustered"/>
        <c:varyColors val="0"/>
        <c:ser>
          <c:idx val="0"/>
          <c:order val="0"/>
          <c:tx>
            <c:strRef>
              <c:f>[工作簿1]Sheet1!$K$24</c:f>
              <c:strCache>
                <c:ptCount val="1"/>
                <c:pt idx="0">
                  <c:v>中国冷库总量（万吨）</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[工作簿1]Sheet1!$L$23:$P$23</c:f>
              <c:strCache>
                <c:ptCount val="5"/>
                <c:pt idx="0">
                  <c:v>2015年</c:v>
                </c:pt>
                <c:pt idx="1">
                  <c:v>2016年</c:v>
                </c:pt>
                <c:pt idx="2">
                  <c:v>2017年</c:v>
                </c:pt>
                <c:pt idx="3">
                  <c:v>2018年</c:v>
                </c:pt>
                <c:pt idx="4">
                  <c:v>2019年</c:v>
                </c:pt>
              </c:strCache>
            </c:strRef>
          </c:cat>
          <c:val>
            <c:numRef>
              <c:f>[工作簿1]Sheet1!$L$24:$P$24</c:f>
              <c:numCache>
                <c:formatCode>General</c:formatCode>
                <c:ptCount val="5"/>
                <c:pt idx="0">
                  <c:v>3710</c:v>
                </c:pt>
                <c:pt idx="1">
                  <c:v>4015</c:v>
                </c:pt>
                <c:pt idx="2">
                  <c:v>4775</c:v>
                </c:pt>
                <c:pt idx="3">
                  <c:v>5238</c:v>
                </c:pt>
                <c:pt idx="4">
                  <c:v>6053</c:v>
                </c:pt>
              </c:numCache>
            </c:numRef>
          </c:val>
        </c:ser>
        <c:dLbls>
          <c:showLegendKey val="0"/>
          <c:showVal val="1"/>
          <c:showCatName val="0"/>
          <c:showSerName val="0"/>
          <c:showPercent val="0"/>
          <c:showBubbleSize val="0"/>
        </c:dLbls>
        <c:gapWidth val="150"/>
        <c:axId val="207797997"/>
        <c:axId val="251719837"/>
      </c:barChart>
      <c:lineChart>
        <c:grouping val="standard"/>
        <c:varyColors val="0"/>
        <c:ser>
          <c:idx val="1"/>
          <c:order val="1"/>
          <c:tx>
            <c:strRef>
              <c:f>[工作簿1]Sheet1!$K$25</c:f>
              <c:strCache>
                <c:ptCount val="1"/>
                <c:pt idx="0">
                  <c:v>增长率（%）</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[工作簿1]Sheet1!$L$23:$P$23</c:f>
              <c:strCache>
                <c:ptCount val="5"/>
                <c:pt idx="0">
                  <c:v>2015年</c:v>
                </c:pt>
                <c:pt idx="1">
                  <c:v>2016年</c:v>
                </c:pt>
                <c:pt idx="2">
                  <c:v>2017年</c:v>
                </c:pt>
                <c:pt idx="3">
                  <c:v>2018年</c:v>
                </c:pt>
                <c:pt idx="4">
                  <c:v>2019年</c:v>
                </c:pt>
              </c:strCache>
            </c:strRef>
          </c:cat>
          <c:val>
            <c:numRef>
              <c:f>[工作簿1]Sheet1!$L$25:$P$25</c:f>
              <c:numCache>
                <c:formatCode>General</c:formatCode>
                <c:ptCount val="5"/>
                <c:pt idx="0">
                  <c:v>12.6</c:v>
                </c:pt>
                <c:pt idx="1">
                  <c:v>8.2</c:v>
                </c:pt>
                <c:pt idx="2">
                  <c:v>13.7</c:v>
                </c:pt>
                <c:pt idx="3">
                  <c:v>10.3</c:v>
                </c:pt>
                <c:pt idx="4">
                  <c:v>15.6</c:v>
                </c:pt>
              </c:numCache>
            </c:numRef>
          </c:val>
          <c:smooth val="0"/>
        </c:ser>
        <c:dLbls>
          <c:showLegendKey val="0"/>
          <c:showVal val="1"/>
          <c:showCatName val="0"/>
          <c:showSerName val="0"/>
          <c:showPercent val="0"/>
          <c:showBubbleSize val="0"/>
        </c:dLbls>
        <c:marker val="1"/>
        <c:smooth val="0"/>
        <c:axId val="642721802"/>
        <c:axId val="916711597"/>
      </c:lineChart>
      <c:catAx>
        <c:axId val="207797997"/>
        <c:scaling>
          <c:orientation val="minMax"/>
        </c:scaling>
        <c:delete val="0"/>
        <c:axPos val="b"/>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51719837"/>
        <c:crosses val="autoZero"/>
        <c:auto val="1"/>
        <c:lblAlgn val="ctr"/>
        <c:lblOffset val="100"/>
        <c:noMultiLvlLbl val="0"/>
      </c:catAx>
      <c:valAx>
        <c:axId val="251719837"/>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07797997"/>
        <c:crosses val="autoZero"/>
        <c:crossBetween val="between"/>
      </c:valAx>
      <c:catAx>
        <c:axId val="642721802"/>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916711597"/>
        <c:crosses val="autoZero"/>
        <c:auto val="1"/>
        <c:lblAlgn val="ctr"/>
        <c:lblOffset val="100"/>
        <c:noMultiLvlLbl val="0"/>
      </c:catAx>
      <c:valAx>
        <c:axId val="916711597"/>
        <c:scaling>
          <c:orientation val="minMax"/>
          <c:max val="24"/>
          <c:min val="6"/>
        </c:scaling>
        <c:delete val="0"/>
        <c:axPos val="r"/>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642721802"/>
        <c:crosses val="max"/>
        <c:crossBetween val="between"/>
        <c:majorUnit val="6"/>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egendEntry>
        <c:idx val="1"/>
        <c:txPr>
          <a:bodyPr rot="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ayout>
        <c:manualLayout>
          <c:xMode val="edge"/>
          <c:yMode val="edge"/>
          <c:x val="0.259935897435897"/>
          <c:y val="0.756139489194499"/>
        </c:manualLayout>
      </c:layout>
      <c:overlay val="0"/>
      <c:spPr>
        <a:noFill/>
        <a:ln>
          <a:noFill/>
        </a:ln>
        <a:effectLst/>
      </c:spPr>
      <c:txPr>
        <a:bodyPr rot="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
    <c:plotVisOnly val="1"/>
    <c:dispBlanksAs val="gap"/>
    <c:showDLblsOverMax val="0"/>
  </c:chart>
  <c:spPr>
    <a:noFill/>
    <a:ln w="12700" cap="flat" cmpd="sng" algn="ctr">
      <a:noFill/>
      <a:prstDash val="solid"/>
      <a:miter lim="800000"/>
    </a:ln>
    <a:effectLst/>
  </c:spPr>
  <c:txPr>
    <a:bodyPr/>
    <a:lstStyle/>
    <a:p>
      <a:pPr>
        <a:defRPr lang="zh-CN" sz="12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alt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Figura 6: Volumen de negocio de las empresas de servicios de National Express (2011-2019)</a:t>
            </a:r>
            <a:endParaRPr lang="en-US" altLang="zh-CN" sz="1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5628610703122"/>
          <c:y val="0.844084804753277"/>
        </c:manualLayout>
      </c:layout>
      <c:overlay val="0"/>
      <c:spPr>
        <a:noFill/>
        <a:ln>
          <a:noFill/>
        </a:ln>
        <a:effectLst/>
      </c:spPr>
    </c:title>
    <c:autoTitleDeleted val="0"/>
    <c:plotArea>
      <c:layout>
        <c:manualLayout>
          <c:layoutTarget val="inner"/>
          <c:xMode val="edge"/>
          <c:yMode val="edge"/>
          <c:x val="0.08175"/>
          <c:y val="0.062962962962963"/>
          <c:w val="0.863027777777778"/>
          <c:h val="0.606342592592593"/>
        </c:manualLayout>
      </c:layout>
      <c:barChart>
        <c:barDir val="col"/>
        <c:grouping val="clustered"/>
        <c:varyColors val="0"/>
        <c:ser>
          <c:idx val="0"/>
          <c:order val="0"/>
          <c:tx>
            <c:strRef>
              <c:f>[工作簿1]Sheet1!$J$38</c:f>
              <c:strCache>
                <c:ptCount val="1"/>
                <c:pt idx="0">
                  <c:v>全国快递服务业业务量（亿件）</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[工作簿1]Sheet1!$K$37:$S$37</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[工作簿1]Sheet1!$K$38:$S$38</c:f>
              <c:numCache>
                <c:formatCode>General</c:formatCode>
                <c:ptCount val="9"/>
                <c:pt idx="0">
                  <c:v>36.7</c:v>
                </c:pt>
                <c:pt idx="1">
                  <c:v>56.9</c:v>
                </c:pt>
                <c:pt idx="2">
                  <c:v>91.9</c:v>
                </c:pt>
                <c:pt idx="3">
                  <c:v>139.6</c:v>
                </c:pt>
                <c:pt idx="4">
                  <c:v>206.7</c:v>
                </c:pt>
                <c:pt idx="5">
                  <c:v>312.8</c:v>
                </c:pt>
                <c:pt idx="6">
                  <c:v>400.6</c:v>
                </c:pt>
                <c:pt idx="7">
                  <c:v>507.1</c:v>
                </c:pt>
                <c:pt idx="8">
                  <c:v>635.2</c:v>
                </c:pt>
              </c:numCache>
            </c:numRef>
          </c:val>
        </c:ser>
        <c:dLbls>
          <c:showLegendKey val="0"/>
          <c:showVal val="1"/>
          <c:showCatName val="0"/>
          <c:showSerName val="0"/>
          <c:showPercent val="0"/>
          <c:showBubbleSize val="0"/>
        </c:dLbls>
        <c:gapWidth val="150"/>
        <c:axId val="268301533"/>
        <c:axId val="797369638"/>
      </c:barChart>
      <c:lineChart>
        <c:grouping val="standard"/>
        <c:varyColors val="0"/>
        <c:ser>
          <c:idx val="1"/>
          <c:order val="1"/>
          <c:tx>
            <c:strRef>
              <c:f>[工作簿1]Sheet1!$J$39</c:f>
              <c:strCache>
                <c:ptCount val="1"/>
                <c:pt idx="0">
                  <c:v>同比增长率（%）</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[工作簿1]Sheet1!$K$37:$S$37</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[工作簿1]Sheet1!$K$39:$S$39</c:f>
              <c:numCache>
                <c:formatCode>General</c:formatCode>
                <c:ptCount val="9"/>
                <c:pt idx="0">
                  <c:v>57</c:v>
                </c:pt>
                <c:pt idx="1">
                  <c:v>54.8</c:v>
                </c:pt>
                <c:pt idx="2">
                  <c:v>61.6</c:v>
                </c:pt>
                <c:pt idx="3">
                  <c:v>51.9</c:v>
                </c:pt>
                <c:pt idx="4">
                  <c:v>48</c:v>
                </c:pt>
                <c:pt idx="5">
                  <c:v>51.4</c:v>
                </c:pt>
                <c:pt idx="6">
                  <c:v>28</c:v>
                </c:pt>
                <c:pt idx="7">
                  <c:v>26.6</c:v>
                </c:pt>
                <c:pt idx="8">
                  <c:v>25.3</c:v>
                </c:pt>
              </c:numCache>
            </c:numRef>
          </c:val>
          <c:smooth val="0"/>
        </c:ser>
        <c:dLbls>
          <c:showLegendKey val="0"/>
          <c:showVal val="1"/>
          <c:showCatName val="0"/>
          <c:showSerName val="0"/>
          <c:showPercent val="0"/>
          <c:showBubbleSize val="0"/>
        </c:dLbls>
        <c:marker val="1"/>
        <c:smooth val="0"/>
        <c:axId val="837242929"/>
        <c:axId val="445232961"/>
      </c:lineChart>
      <c:catAx>
        <c:axId val="268301533"/>
        <c:scaling>
          <c:orientation val="minMax"/>
        </c:scaling>
        <c:delete val="0"/>
        <c:axPos val="b"/>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797369638"/>
        <c:crosses val="autoZero"/>
        <c:auto val="1"/>
        <c:lblAlgn val="ctr"/>
        <c:lblOffset val="100"/>
        <c:noMultiLvlLbl val="0"/>
      </c:catAx>
      <c:valAx>
        <c:axId val="79736963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268301533"/>
        <c:crosses val="autoZero"/>
        <c:crossBetween val="between"/>
      </c:valAx>
      <c:catAx>
        <c:axId val="837242929"/>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445232961"/>
        <c:crosses val="autoZero"/>
        <c:auto val="1"/>
        <c:lblAlgn val="ctr"/>
        <c:lblOffset val="100"/>
        <c:noMultiLvlLbl val="0"/>
      </c:catAx>
      <c:valAx>
        <c:axId val="445232961"/>
        <c:scaling>
          <c:orientation val="minMax"/>
        </c:scaling>
        <c:delete val="0"/>
        <c:axPos val="r"/>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0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837242929"/>
        <c:crosses val="max"/>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egendEntry>
        <c:idx val="1"/>
        <c:txPr>
          <a:bodyPr rot="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Entry>
      <c:layout>
        <c:manualLayout>
          <c:xMode val="edge"/>
          <c:yMode val="edge"/>
          <c:x val="0.110584562008059"/>
          <c:y val="0.751257293493664"/>
        </c:manualLayout>
      </c:layout>
      <c:overlay val="0"/>
      <c:spPr>
        <a:noFill/>
        <a:ln>
          <a:noFill/>
        </a:ln>
        <a:effectLst/>
      </c:spPr>
      <c:txPr>
        <a:bodyPr rot="0" spcFirstLastPara="0" vertOverflow="ellipsis" vert="horz" wrap="square" anchor="ctr" anchorCtr="1"/>
        <a:lstStyle/>
        <a:p>
          <a:pPr>
            <a:defRPr lang="zh-CN" sz="12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legend>
    <c:plotVisOnly val="1"/>
    <c:dispBlanksAs val="gap"/>
    <c:showDLblsOverMax val="0"/>
  </c:chart>
  <c:spPr>
    <a:noFill/>
    <a:ln w="9525" cap="flat" cmpd="sng" algn="ctr">
      <a:noFill/>
      <a:round/>
    </a:ln>
    <a:effectLst/>
  </c:spPr>
  <c:txPr>
    <a:bodyPr/>
    <a:lstStyle/>
    <a:p>
      <a:pPr>
        <a:defRPr lang="zh-CN">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s-ES">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Figura 10: Coeficiente de Gini de la renta nacional de los hogares (2011 – 2019)</a:t>
            </a:r>
            <a:endParaRPr lang="en-US">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43115130942358"/>
          <c:y val="0.799751655345184"/>
        </c:manualLayout>
      </c:layout>
      <c:overlay val="0"/>
      <c:spPr>
        <a:noFill/>
        <a:ln>
          <a:noFill/>
        </a:ln>
        <a:effectLst/>
      </c:spPr>
    </c:title>
    <c:autoTitleDeleted val="0"/>
    <c:plotArea>
      <c:layout>
        <c:manualLayout>
          <c:layoutTarget val="inner"/>
          <c:xMode val="edge"/>
          <c:yMode val="edge"/>
          <c:x val="0.0939298087061304"/>
          <c:y val="0.118387909319899"/>
          <c:w val="0.87534267208917"/>
          <c:h val="0.549722921914358"/>
        </c:manualLayout>
      </c:layout>
      <c:lineChart>
        <c:grouping val="standard"/>
        <c:varyColors val="0"/>
        <c:ser>
          <c:idx val="0"/>
          <c:order val="0"/>
          <c:tx>
            <c:strRef>
              <c:f>[工作簿1]Sheet1!$H$90</c:f>
              <c:strCache>
                <c:ptCount val="1"/>
                <c:pt idx="0">
                  <c:v>基尼系数</c:v>
                </c:pt>
              </c:strCache>
            </c:strRef>
          </c:tx>
          <c:spPr>
            <a:ln w="28575" cap="rnd">
              <a:solidFill>
                <a:srgbClr val="993300"/>
              </a:solidFill>
              <a:round/>
            </a:ln>
            <a:effectLst/>
          </c:spPr>
          <c:marker>
            <c:symbol val="square"/>
            <c:size val="5"/>
            <c:spPr>
              <a:solidFill>
                <a:schemeClr val="accent2"/>
              </a:solidFill>
              <a:ln w="9525">
                <a:noFill/>
              </a:ln>
              <a:effectLst/>
            </c:spPr>
          </c:marker>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[工作簿1]Sheet1!$I$89:$Q$89</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[工作簿1]Sheet1!$I$90:$Q$90</c:f>
              <c:numCache>
                <c:formatCode>General</c:formatCode>
                <c:ptCount val="9"/>
                <c:pt idx="0">
                  <c:v>0.477</c:v>
                </c:pt>
                <c:pt idx="1">
                  <c:v>0.474</c:v>
                </c:pt>
                <c:pt idx="2">
                  <c:v>0.473</c:v>
                </c:pt>
                <c:pt idx="3">
                  <c:v>0.469</c:v>
                </c:pt>
                <c:pt idx="4">
                  <c:v>0.462</c:v>
                </c:pt>
                <c:pt idx="5">
                  <c:v>0.465</c:v>
                </c:pt>
                <c:pt idx="6">
                  <c:v>0.467</c:v>
                </c:pt>
                <c:pt idx="7">
                  <c:v>0.468</c:v>
                </c:pt>
                <c:pt idx="8">
                  <c:v>0.465</c:v>
                </c:pt>
              </c:numCache>
            </c:numRef>
          </c:val>
          <c:smooth val="0"/>
        </c:ser>
        <c:dLbls>
          <c:showLegendKey val="0"/>
          <c:showVal val="1"/>
          <c:showCatName val="0"/>
          <c:showSerName val="0"/>
          <c:showPercent val="0"/>
          <c:showBubbleSize val="0"/>
        </c:dLbls>
        <c:marker val="1"/>
        <c:smooth val="0"/>
        <c:axId val="519213970"/>
        <c:axId val="330231199"/>
      </c:lineChart>
      <c:catAx>
        <c:axId val="519213970"/>
        <c:scaling>
          <c:orientation val="minMax"/>
        </c:scaling>
        <c:delete val="0"/>
        <c:axPos val="b"/>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9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330231199"/>
        <c:crosses val="autoZero"/>
        <c:auto val="1"/>
        <c:lblAlgn val="ctr"/>
        <c:lblOffset val="100"/>
        <c:noMultiLvlLbl val="0"/>
      </c:catAx>
      <c:valAx>
        <c:axId val="330231199"/>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9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51921397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600" b="0" i="0" u="none" strike="noStrike" kern="1200" spc="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sz="16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Figure 17 2018-2021 Market size of community Group purchase</a:t>
            </a:r>
            <a:endParaRPr lang="en-US" sz="16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defTabSz="914400">
              <a:defRPr lang="zh-CN" sz="1600" b="0" i="0" u="none" strike="noStrike" kern="1200" spc="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en-US" sz="16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(100 million Yuan)</a:t>
            </a:r>
            <a:endParaRPr lang="en-US" sz="16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c:rich>
      </c:tx>
      <c:layout>
        <c:manualLayout>
          <c:xMode val="edge"/>
          <c:yMode val="edge"/>
          <c:x val="0.162225554659334"/>
          <c:y val="0.845599924036712"/>
        </c:manualLayout>
      </c:layout>
      <c:overlay val="0"/>
      <c:spPr>
        <a:noFill/>
        <a:ln>
          <a:noFill/>
        </a:ln>
        <a:effectLst/>
      </c:spPr>
    </c:title>
    <c:autoTitleDeleted val="0"/>
    <c:plotArea>
      <c:layout>
        <c:manualLayout>
          <c:layoutTarget val="inner"/>
          <c:xMode val="edge"/>
          <c:yMode val="edge"/>
          <c:x val="0.100592084761608"/>
          <c:y val="0.0744259699129058"/>
          <c:w val="0.868245559364288"/>
          <c:h val="0.671786751121668"/>
        </c:manualLayout>
      </c:layout>
      <c:barChart>
        <c:barDir val="col"/>
        <c:grouping val="clustered"/>
        <c:varyColors val="0"/>
        <c:ser>
          <c:idx val="0"/>
          <c:order val="0"/>
          <c:tx>
            <c:strRef>
              <c:f>[工作簿1]Sheet1!$P$245</c:f>
              <c:strCache>
                <c:ptCount val="1"/>
                <c:pt idx="0">
                  <c:v>2018-2021社区团购市场规模（亿元）</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[工作簿1]Sheet1!$Q$244:$T$244</c:f>
              <c:strCache>
                <c:ptCount val="4"/>
                <c:pt idx="0">
                  <c:v>2018</c:v>
                </c:pt>
                <c:pt idx="1">
                  <c:v>2019</c:v>
                </c:pt>
                <c:pt idx="2">
                  <c:v>2020</c:v>
                </c:pt>
                <c:pt idx="3">
                  <c:v>2021E</c:v>
                </c:pt>
              </c:strCache>
            </c:strRef>
          </c:cat>
          <c:val>
            <c:numRef>
              <c:f>[工作簿1]Sheet1!$Q$245:$T$245</c:f>
              <c:numCache>
                <c:formatCode>General</c:formatCode>
                <c:ptCount val="4"/>
                <c:pt idx="0">
                  <c:v>280</c:v>
                </c:pt>
                <c:pt idx="1">
                  <c:v>500</c:v>
                </c:pt>
                <c:pt idx="2">
                  <c:v>890</c:v>
                </c:pt>
                <c:pt idx="3">
                  <c:v>1210</c:v>
                </c:pt>
              </c:numCache>
            </c:numRef>
          </c:val>
        </c:ser>
        <c:dLbls>
          <c:showLegendKey val="0"/>
          <c:showVal val="1"/>
          <c:showCatName val="0"/>
          <c:showSerName val="0"/>
          <c:showPercent val="0"/>
          <c:showBubbleSize val="0"/>
        </c:dLbls>
        <c:gapWidth val="219"/>
        <c:overlap val="-27"/>
        <c:axId val="157562626"/>
        <c:axId val="385235995"/>
      </c:barChart>
      <c:catAx>
        <c:axId val="157562626"/>
        <c:scaling>
          <c:orientation val="minMax"/>
        </c:scaling>
        <c:delete val="0"/>
        <c:axPos val="b"/>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4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385235995"/>
        <c:crosses val="autoZero"/>
        <c:auto val="1"/>
        <c:lblAlgn val="ctr"/>
        <c:lblOffset val="100"/>
        <c:noMultiLvlLbl val="0"/>
      </c:catAx>
      <c:valAx>
        <c:axId val="385235995"/>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400" b="0" i="0" u="none" strike="noStrike" kern="1200" baseline="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crossAx val="15756262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140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88FDC54-6F91-4699-A278-EAED0D88BDFC}" type="doc">
      <dgm:prSet loTypeId="urn:microsoft.com/office/officeart/2005/8/layout/vList2#1" loCatId="list" qsTypeId="urn:microsoft.com/office/officeart/2005/8/quickstyle/simple1#1" qsCatId="simple" csTypeId="urn:microsoft.com/office/officeart/2005/8/colors/accent1_2#1" csCatId="accent1" phldr="1"/>
      <dgm:spPr/>
      <dgm:t>
        <a:bodyPr/>
        <a:lstStyle/>
        <a:p>
          <a:endParaRPr lang="en-US"/>
        </a:p>
      </dgm:t>
    </dgm:pt>
    <dgm:pt modelId="{65D930EF-4435-4E2E-9ED8-9FD77667333B}">
      <dgm:prSet/>
      <dgm:spPr/>
      <dgm:t>
        <a:bodyPr/>
        <a:lstStyle/>
        <a:p>
          <a:r>
            <a:rPr lang="es-ES" altLang="en-US" b="0"/>
            <a:t>En marzo de este año, Tao Guanghong, magistrado del condado de Dangshan, en la ciudad de Suzhou, provincia de Anhui, entró en la sala de retransmisiones en directo para presentar a los consumidores de la plataforma la historia de las peras de Dangshan, su singular entorno natural de crecimiento y una gran variedad de métodos de consumo.</a:t>
          </a:r>
          <a:endParaRPr lang="en-US"/>
        </a:p>
      </dgm:t>
    </dgm:pt>
    <dgm:pt modelId="{2A95A2E8-AAC5-46B7-AA1F-0E6D841437E1}" cxnId="{BC19AFCF-37ED-4D53-A427-8008128D2E32}" type="parTrans">
      <dgm:prSet/>
      <dgm:spPr/>
      <dgm:t>
        <a:bodyPr/>
        <a:lstStyle/>
        <a:p>
          <a:endParaRPr lang="en-US"/>
        </a:p>
      </dgm:t>
    </dgm:pt>
    <dgm:pt modelId="{772F6CA4-E4CA-4207-A7B0-E4322B052323}" cxnId="{BC19AFCF-37ED-4D53-A427-8008128D2E32}" type="sibTrans">
      <dgm:prSet/>
      <dgm:spPr/>
      <dgm:t>
        <a:bodyPr/>
        <a:lstStyle/>
        <a:p>
          <a:endParaRPr lang="en-US"/>
        </a:p>
      </dgm:t>
    </dgm:pt>
    <dgm:pt modelId="{C3236A03-1D64-47AA-986F-945FD712763A}">
      <dgm:prSet/>
      <dgm:spPr/>
      <dgm:t>
        <a:bodyPr/>
        <a:lstStyle/>
        <a:p>
          <a:r>
            <a:rPr lang="es-ES" altLang="en-US" b="0"/>
            <a:t>Durante el evento, 600.000 consumidores acudieron a la sala de retransmisión en directo, y la tienda vendió más de 27.000 pedidos ese día, vendiendo casi 140.000 catties de peras crujientes Dangshan.</a:t>
          </a:r>
          <a:endParaRPr lang="en-US"/>
        </a:p>
      </dgm:t>
    </dgm:pt>
    <dgm:pt modelId="{C2FE6FF7-76C6-4A48-BF3D-98BF80DF7BFF}" cxnId="{CE91CBCD-25DF-44D4-8048-AC6128B0E415}" type="parTrans">
      <dgm:prSet/>
      <dgm:spPr/>
      <dgm:t>
        <a:bodyPr/>
        <a:lstStyle/>
        <a:p>
          <a:endParaRPr lang="en-US"/>
        </a:p>
      </dgm:t>
    </dgm:pt>
    <dgm:pt modelId="{D3DF93FB-7897-425C-BEB8-AE35058C7C80}" cxnId="{CE91CBCD-25DF-44D4-8048-AC6128B0E415}" type="sibTrans">
      <dgm:prSet/>
      <dgm:spPr/>
      <dgm:t>
        <a:bodyPr/>
        <a:lstStyle/>
        <a:p>
          <a:endParaRPr lang="en-US"/>
        </a:p>
      </dgm:t>
    </dgm:pt>
    <dgm:pt modelId="{4EC510FB-15ED-4BC2-8AF8-B90B6706B97E}" type="pres">
      <dgm:prSet presAssocID="{288FDC54-6F91-4699-A278-EAED0D88BDFC}" presName="linear" presStyleCnt="0">
        <dgm:presLayoutVars>
          <dgm:animLvl val="lvl"/>
          <dgm:resizeHandles val="exact"/>
        </dgm:presLayoutVars>
      </dgm:prSet>
      <dgm:spPr/>
    </dgm:pt>
    <dgm:pt modelId="{ACB8D6D4-9728-403C-AE5B-E74855CDFEBE}" type="pres">
      <dgm:prSet presAssocID="{65D930EF-4435-4E2E-9ED8-9FD77667333B}" presName="parentText" presStyleLbl="node1" presStyleIdx="0" presStyleCnt="2">
        <dgm:presLayoutVars>
          <dgm:chMax val="0"/>
          <dgm:bulletEnabled val="1"/>
        </dgm:presLayoutVars>
      </dgm:prSet>
      <dgm:spPr/>
    </dgm:pt>
    <dgm:pt modelId="{9F00D498-75D7-4177-8D9C-C2F14BFBD773}" type="pres">
      <dgm:prSet presAssocID="{772F6CA4-E4CA-4207-A7B0-E4322B052323}" presName="spacer" presStyleCnt="0"/>
      <dgm:spPr/>
    </dgm:pt>
    <dgm:pt modelId="{55318E77-5D8B-4C30-BD66-3D656240B68D}" type="pres">
      <dgm:prSet presAssocID="{C3236A03-1D64-47AA-986F-945FD712763A}" presName="parentText" presStyleLbl="node1" presStyleIdx="1" presStyleCnt="2" custLinFactNeighborY="-48214">
        <dgm:presLayoutVars>
          <dgm:chMax val="0"/>
          <dgm:bulletEnabled val="1"/>
        </dgm:presLayoutVars>
      </dgm:prSet>
      <dgm:spPr/>
    </dgm:pt>
  </dgm:ptLst>
  <dgm:cxnLst>
    <dgm:cxn modelId="{8FD4874A-9BF6-430A-9907-655A67C1FDA4}" type="presOf" srcId="{288FDC54-6F91-4699-A278-EAED0D88BDFC}" destId="{4EC510FB-15ED-4BC2-8AF8-B90B6706B97E}" srcOrd="0" destOrd="0" presId="urn:microsoft.com/office/officeart/2005/8/layout/vList2#1"/>
    <dgm:cxn modelId="{52BE3473-4DC9-4F76-B4BD-4186C8BBEBB0}" type="presOf" srcId="{65D930EF-4435-4E2E-9ED8-9FD77667333B}" destId="{ACB8D6D4-9728-403C-AE5B-E74855CDFEBE}" srcOrd="0" destOrd="0" presId="urn:microsoft.com/office/officeart/2005/8/layout/vList2#1"/>
    <dgm:cxn modelId="{CE91CBCD-25DF-44D4-8048-AC6128B0E415}" srcId="{288FDC54-6F91-4699-A278-EAED0D88BDFC}" destId="{C3236A03-1D64-47AA-986F-945FD712763A}" srcOrd="1" destOrd="0" parTransId="{C2FE6FF7-76C6-4A48-BF3D-98BF80DF7BFF}" sibTransId="{D3DF93FB-7897-425C-BEB8-AE35058C7C80}"/>
    <dgm:cxn modelId="{075672CE-F755-49DE-BC62-EFE5ECBBD246}" type="presOf" srcId="{C3236A03-1D64-47AA-986F-945FD712763A}" destId="{55318E77-5D8B-4C30-BD66-3D656240B68D}" srcOrd="0" destOrd="0" presId="urn:microsoft.com/office/officeart/2005/8/layout/vList2#1"/>
    <dgm:cxn modelId="{BC19AFCF-37ED-4D53-A427-8008128D2E32}" srcId="{288FDC54-6F91-4699-A278-EAED0D88BDFC}" destId="{65D930EF-4435-4E2E-9ED8-9FD77667333B}" srcOrd="0" destOrd="0" parTransId="{2A95A2E8-AAC5-46B7-AA1F-0E6D841437E1}" sibTransId="{772F6CA4-E4CA-4207-A7B0-E4322B052323}"/>
    <dgm:cxn modelId="{8243C343-AB1B-4E1D-961C-C4474D5D122B}" type="presParOf" srcId="{4EC510FB-15ED-4BC2-8AF8-B90B6706B97E}" destId="{ACB8D6D4-9728-403C-AE5B-E74855CDFEBE}" srcOrd="0" destOrd="0" presId="urn:microsoft.com/office/officeart/2005/8/layout/vList2#1"/>
    <dgm:cxn modelId="{3954AC24-FED4-4523-966A-5C5B3551629F}" type="presParOf" srcId="{4EC510FB-15ED-4BC2-8AF8-B90B6706B97E}" destId="{9F00D498-75D7-4177-8D9C-C2F14BFBD773}" srcOrd="1" destOrd="0" presId="urn:microsoft.com/office/officeart/2005/8/layout/vList2#1"/>
    <dgm:cxn modelId="{D25F77AF-242D-489B-8EB4-F4E90D207F1A}" type="presParOf" srcId="{4EC510FB-15ED-4BC2-8AF8-B90B6706B97E}" destId="{55318E77-5D8B-4C30-BD66-3D656240B68D}" srcOrd="2"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861094" cy="2457372"/>
        <a:chOff x="0" y="0"/>
        <a:chExt cx="9861094" cy="2457372"/>
      </a:xfrm>
    </dsp:grpSpPr>
    <dsp:sp modelId="{ACB8D6D4-9728-403C-AE5B-E74855CDFEBE}">
      <dsp:nvSpPr>
        <dsp:cNvPr id="3" name="圆角矩形 2"/>
        <dsp:cNvSpPr/>
      </dsp:nvSpPr>
      <dsp:spPr bwMode="white">
        <a:xfrm>
          <a:off x="0" y="8841"/>
          <a:ext cx="9861094" cy="1198245"/>
        </a:xfrm>
        <a:prstGeom prst="roundRect">
          <a:avLst/>
        </a:prstGeom>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l">
            <a:defRPr sz="15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0">
            <a:lnSpc>
              <a:spcPct val="100000"/>
            </a:lnSpc>
            <a:spcBef>
              <a:spcPct val="0"/>
            </a:spcBef>
            <a:spcAft>
              <a:spcPct val="35000"/>
            </a:spcAft>
          </a:pPr>
          <a:r>
            <a:rPr lang="es-ES" altLang="en-US" b="0"/>
            <a:t>En marzo de este año, Tao Guanghong, magistrado del condado de Dangshan, en la ciudad de Suzhou, provincia de Anhui, entró en la sala de retransmisiones en directo para presentar a los consumidores de la plataforma la historia de las peras de Dangshan, su singular entorno natural de crecimiento y una gran variedad de métodos de consumo.</a:t>
          </a:r>
          <a:endParaRPr lang="en-US"/>
        </a:p>
      </dsp:txBody>
      <dsp:txXfrm>
        <a:off x="0" y="8841"/>
        <a:ext cx="9861094" cy="1198245"/>
      </dsp:txXfrm>
    </dsp:sp>
    <dsp:sp modelId="{55318E77-5D8B-4C30-BD66-3D656240B68D}">
      <dsp:nvSpPr>
        <dsp:cNvPr id="4" name="圆角矩形 3"/>
        <dsp:cNvSpPr/>
      </dsp:nvSpPr>
      <dsp:spPr bwMode="white">
        <a:xfrm>
          <a:off x="0" y="1229458"/>
          <a:ext cx="9861094" cy="1198245"/>
        </a:xfrm>
        <a:prstGeom prst="roundRect">
          <a:avLst/>
        </a:prstGeom>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l">
            <a:defRPr sz="15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0">
            <a:lnSpc>
              <a:spcPct val="100000"/>
            </a:lnSpc>
            <a:spcBef>
              <a:spcPct val="0"/>
            </a:spcBef>
            <a:spcAft>
              <a:spcPct val="35000"/>
            </a:spcAft>
          </a:pPr>
          <a:r>
            <a:rPr lang="es-ES" altLang="en-US" b="0"/>
            <a:t>Durante el evento, 600.000 consumidores acudieron a la sala de retransmisión en directo, y la tienda vendió más de 27.000 pedidos ese día, vendiendo casi 140.000 catties de peras crujientes Dangshan.</a:t>
          </a:r>
          <a:endParaRPr lang="en-US"/>
        </a:p>
      </dsp:txBody>
      <dsp:txXfrm>
        <a:off x="0" y="1229458"/>
        <a:ext cx="9861094" cy="1198245"/>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drawing1.xml><?xml version="1.0" encoding="utf-8"?>
<c:userShapes xmlns:c="http://schemas.openxmlformats.org/drawingml/2006/chart">
  <cdr:relSizeAnchor xmlns:cdr="http://schemas.openxmlformats.org/drawingml/2006/chartDrawing">
    <cdr:from>
      <cdr:x>0.08259</cdr:x>
      <cdr:y>0.56093</cdr:y>
    </cdr:from>
    <cdr:to>
      <cdr:x>0.14683</cdr:x>
      <cdr:y>0.61994</cdr:y>
    </cdr:to>
    <cdr:sp>
      <cdr:nvSpPr>
        <cdr:cNvPr id="2" name="矩形 1"/>
        <cdr:cNvSpPr/>
      </cdr:nvSpPr>
      <cdr:spPr xmlns:a="http://schemas.openxmlformats.org/drawingml/2006/main">
        <a:xfrm xmlns:a="http://schemas.openxmlformats.org/drawingml/2006/main" rot="18974802">
          <a:off x="740586" y="2680698"/>
          <a:ext cx="576064" cy="281983"/>
        </a:xfrm>
        <a:prstGeom xmlns:a="http://schemas.openxmlformats.org/drawingml/2006/main" prst="rect">
          <a:avLst/>
        </a:prstGeom>
        <a:solidFill>
          <a:schemeClr val="bg1"/>
        </a:solidFill>
      </cdr:spPr>
      <cdr:txBody xmlns:a="http://schemas.openxmlformats.org/drawingml/2006/main">
        <a:bodyPr vertOverflow="clip" vert="horz" wrap="square" lIns="45720" tIns="45720" rIns="45720" bIns="45720" rtlCol="0" anchor="t" anchorCtr="0">
          <a:normAutofit/>
        </a:bodyPr>
        <a:lstStyle/>
        <a:p>
          <a:r>
            <a:rPr lang="en-GB" sz="1200" dirty="0">
              <a:latin typeface="Times New Roman" panose="02020603050405020304" pitchFamily="18" charset="0"/>
              <a:cs typeface="Times New Roman" panose="02020603050405020304" pitchFamily="18" charset="0"/>
            </a:rPr>
            <a:t>Frutas</a:t>
          </a:r>
          <a:endParaRPr lang="en-GB" sz="12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0.08825</cdr:x>
      <cdr:y>0.57156</cdr:y>
    </cdr:from>
    <cdr:to>
      <cdr:x>0.15249</cdr:x>
      <cdr:y>0.63057</cdr:y>
    </cdr:to>
    <cdr:sp>
      <cdr:nvSpPr>
        <cdr:cNvPr id="3" name="矩形 2"/>
        <cdr:cNvSpPr/>
      </cdr:nvSpPr>
      <cdr:spPr xmlns:a="http://schemas.openxmlformats.org/drawingml/2006/main">
        <a:xfrm xmlns:a="http://schemas.openxmlformats.org/drawingml/2006/main" rot="18974802">
          <a:off x="791386" y="2731498"/>
          <a:ext cx="576064"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dirty="0">
              <a:latin typeface="Times New Roman" panose="02020603050405020304" pitchFamily="18" charset="0"/>
              <a:cs typeface="Times New Roman" panose="02020603050405020304" pitchFamily="18" charset="0"/>
            </a:rPr>
            <a:t>Frutas</a:t>
          </a:r>
          <a:endParaRPr lang="en-GB" sz="12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0.08825</cdr:x>
      <cdr:y>0.57156</cdr:y>
    </cdr:from>
    <cdr:to>
      <cdr:x>0.15249</cdr:x>
      <cdr:y>0.63057</cdr:y>
    </cdr:to>
    <cdr:sp>
      <cdr:nvSpPr>
        <cdr:cNvPr id="4" name="矩形 3"/>
        <cdr:cNvSpPr/>
      </cdr:nvSpPr>
      <cdr:spPr xmlns:a="http://schemas.openxmlformats.org/drawingml/2006/main">
        <a:xfrm xmlns:a="http://schemas.openxmlformats.org/drawingml/2006/main" rot="18974802">
          <a:off x="791386" y="2731498"/>
          <a:ext cx="576064"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dirty="0">
              <a:latin typeface="Times New Roman" panose="02020603050405020304" pitchFamily="18" charset="0"/>
              <a:cs typeface="Times New Roman" panose="02020603050405020304" pitchFamily="18" charset="0"/>
            </a:rPr>
            <a:t>Frutas</a:t>
          </a:r>
          <a:endParaRPr lang="en-GB" sz="12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0.08721</cdr:x>
      <cdr:y>0.56668</cdr:y>
    </cdr:from>
    <cdr:to>
      <cdr:x>0.15897</cdr:x>
      <cdr:y>0.62568</cdr:y>
    </cdr:to>
    <cdr:sp>
      <cdr:nvSpPr>
        <cdr:cNvPr id="5" name="矩形 4"/>
        <cdr:cNvSpPr/>
      </cdr:nvSpPr>
      <cdr:spPr xmlns:a="http://schemas.openxmlformats.org/drawingml/2006/main">
        <a:xfrm xmlns:a="http://schemas.openxmlformats.org/drawingml/2006/main" rot="18974802">
          <a:off x="782012" y="2708154"/>
          <a:ext cx="643576"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Frutas</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0.18918</cdr:x>
      <cdr:y>0.541</cdr:y>
    </cdr:from>
    <cdr:to>
      <cdr:x>0.23751</cdr:x>
      <cdr:y>0.60001</cdr:y>
    </cdr:to>
    <cdr:sp>
      <cdr:nvSpPr>
        <cdr:cNvPr id="6" name="矩形 5"/>
        <cdr:cNvSpPr/>
      </cdr:nvSpPr>
      <cdr:spPr xmlns:a="http://schemas.openxmlformats.org/drawingml/2006/main">
        <a:xfrm xmlns:a="http://schemas.openxmlformats.org/drawingml/2006/main" rot="18974802">
          <a:off x="1696499" y="2585459"/>
          <a:ext cx="433385"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Té</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0.23185</cdr:x>
      <cdr:y>0.5751</cdr:y>
    </cdr:from>
    <cdr:to>
      <cdr:x>0.31991</cdr:x>
      <cdr:y>0.6341</cdr:y>
    </cdr:to>
    <cdr:sp>
      <cdr:nvSpPr>
        <cdr:cNvPr id="7" name="矩形 6"/>
        <cdr:cNvSpPr/>
      </cdr:nvSpPr>
      <cdr:spPr xmlns:a="http://schemas.openxmlformats.org/drawingml/2006/main">
        <a:xfrm xmlns:a="http://schemas.openxmlformats.org/drawingml/2006/main" rot="18974802">
          <a:off x="2079076" y="2748410"/>
          <a:ext cx="789717"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Hierbas</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0.32018</cdr:x>
      <cdr:y>0.57112</cdr:y>
    </cdr:from>
    <cdr:to>
      <cdr:x>0.40824</cdr:x>
      <cdr:y>0.63012</cdr:y>
    </cdr:to>
    <cdr:sp>
      <cdr:nvSpPr>
        <cdr:cNvPr id="8" name="矩形 7"/>
        <cdr:cNvSpPr/>
      </cdr:nvSpPr>
      <cdr:spPr xmlns:a="http://schemas.openxmlformats.org/drawingml/2006/main">
        <a:xfrm xmlns:a="http://schemas.openxmlformats.org/drawingml/2006/main" rot="18974802">
          <a:off x="2871163" y="2729378"/>
          <a:ext cx="789717"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Nueces</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0.40616</cdr:x>
      <cdr:y>0.57405</cdr:y>
    </cdr:from>
    <cdr:to>
      <cdr:x>0.4897</cdr:x>
      <cdr:y>0.63306</cdr:y>
    </cdr:to>
    <cdr:sp>
      <cdr:nvSpPr>
        <cdr:cNvPr id="9" name="矩形 8"/>
        <cdr:cNvSpPr/>
      </cdr:nvSpPr>
      <cdr:spPr xmlns:a="http://schemas.openxmlformats.org/drawingml/2006/main">
        <a:xfrm xmlns:a="http://schemas.openxmlformats.org/drawingml/2006/main" rot="18974802">
          <a:off x="3642203" y="2743399"/>
          <a:ext cx="749164"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Granos</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0.48575</cdr:x>
      <cdr:y>0.6195</cdr:y>
    </cdr:from>
    <cdr:to>
      <cdr:x>0.66671</cdr:x>
      <cdr:y>0.6785</cdr:y>
    </cdr:to>
    <cdr:sp>
      <cdr:nvSpPr>
        <cdr:cNvPr id="10" name="矩形 9"/>
        <cdr:cNvSpPr/>
      </cdr:nvSpPr>
      <cdr:spPr xmlns:a="http://schemas.openxmlformats.org/drawingml/2006/main">
        <a:xfrm xmlns:a="http://schemas.openxmlformats.org/drawingml/2006/main" rot="18974802">
          <a:off x="4355941" y="2960578"/>
          <a:ext cx="1622730"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dirty="0">
              <a:latin typeface="Times New Roman" panose="02020603050405020304" pitchFamily="18" charset="0"/>
              <a:cs typeface="Times New Roman" panose="02020603050405020304" pitchFamily="18" charset="0"/>
            </a:rPr>
            <a:t>Ganado y aves de corral</a:t>
          </a:r>
          <a:endParaRPr lang="en-GB"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0.62716</cdr:x>
      <cdr:y>0.58602</cdr:y>
    </cdr:from>
    <cdr:to>
      <cdr:x>0.73923</cdr:x>
      <cdr:y>0.64503</cdr:y>
    </cdr:to>
    <cdr:sp>
      <cdr:nvSpPr>
        <cdr:cNvPr id="11" name="矩形 10"/>
        <cdr:cNvSpPr/>
      </cdr:nvSpPr>
      <cdr:spPr xmlns:a="http://schemas.openxmlformats.org/drawingml/2006/main">
        <a:xfrm xmlns:a="http://schemas.openxmlformats.org/drawingml/2006/main" rot="18974802">
          <a:off x="5624058" y="2800612"/>
          <a:ext cx="1004986"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Vegetales</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0.75008</cdr:x>
      <cdr:y>0.56965</cdr:y>
    </cdr:from>
    <cdr:to>
      <cdr:x>0.82613</cdr:x>
      <cdr:y>0.62865</cdr:y>
    </cdr:to>
    <cdr:sp>
      <cdr:nvSpPr>
        <cdr:cNvPr id="12" name="矩形 11"/>
        <cdr:cNvSpPr/>
      </cdr:nvSpPr>
      <cdr:spPr xmlns:a="http://schemas.openxmlformats.org/drawingml/2006/main">
        <a:xfrm xmlns:a="http://schemas.openxmlformats.org/drawingml/2006/main" rot="18974802">
          <a:off x="6726329" y="2722362"/>
          <a:ext cx="681972"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Flores</a:t>
          </a:r>
          <a:endParaRPr lang="en-GB" sz="140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0.46622</cdr:x>
      <cdr:y>0.58257</cdr:y>
    </cdr:from>
    <cdr:to>
      <cdr:x>0.57341</cdr:x>
      <cdr:y>0.64157</cdr:y>
    </cdr:to>
    <cdr:sp>
      <cdr:nvSpPr>
        <cdr:cNvPr id="13" name="矩形 12"/>
        <cdr:cNvSpPr/>
      </cdr:nvSpPr>
      <cdr:spPr xmlns:a="http://schemas.openxmlformats.org/drawingml/2006/main">
        <a:xfrm xmlns:a="http://schemas.openxmlformats.org/drawingml/2006/main" rot="18974802">
          <a:off x="4180851" y="2784108"/>
          <a:ext cx="961182" cy="281983"/>
        </a:xfrm>
        <a:prstGeom xmlns:a="http://schemas.openxmlformats.org/drawingml/2006/main" prst="rect">
          <a:avLst/>
        </a:prstGeom>
        <a:solidFill>
          <a:schemeClr val="bg1"/>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latin typeface="Times New Roman" panose="02020603050405020304" pitchFamily="18" charset="0"/>
              <a:cs typeface="Times New Roman" panose="02020603050405020304" pitchFamily="18" charset="0"/>
            </a:rPr>
            <a:t>Acuáticos</a:t>
          </a:r>
          <a:endParaRPr lang="en-GB" sz="1400" dirty="0">
            <a:latin typeface="Times New Roman" panose="02020603050405020304" pitchFamily="18" charset="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62275" cy="498475"/>
          </a:xfrm>
          <a:prstGeom prst="rect">
            <a:avLst/>
          </a:prstGeom>
          <a:noFill/>
          <a:ln w="9525">
            <a:noFill/>
            <a:miter lim="800000"/>
          </a:ln>
          <a:effectLst/>
        </p:spPr>
        <p:txBody>
          <a:bodyPr vert="horz" wrap="square" lIns="91440" tIns="45720" rIns="91440" bIns="45720" numCol="1" anchor="t" anchorCtr="0" compatLnSpc="1"/>
          <a:lstStyle>
            <a:lvl1pPr>
              <a:defRPr sz="1200">
                <a:effectLst>
                  <a:outerShdw blurRad="38100" dist="38100" dir="2700000" algn="tl">
                    <a:srgbClr val="C0C0C0"/>
                  </a:outerShdw>
                </a:effectLst>
              </a:defRPr>
            </a:lvl1pPr>
          </a:lstStyle>
          <a:p>
            <a:pPr>
              <a:defRPr/>
            </a:pPr>
            <a:endParaRPr lang="en-US" altLang="zh-CN"/>
          </a:p>
        </p:txBody>
      </p:sp>
      <p:sp>
        <p:nvSpPr>
          <p:cNvPr id="138243" name="Rectangle 3"/>
          <p:cNvSpPr>
            <a:spLocks noGrp="1" noChangeArrowheads="1"/>
          </p:cNvSpPr>
          <p:nvPr>
            <p:ph type="dt" sz="quarter" idx="1"/>
          </p:nvPr>
        </p:nvSpPr>
        <p:spPr bwMode="auto">
          <a:xfrm>
            <a:off x="3873500" y="0"/>
            <a:ext cx="2960688" cy="498475"/>
          </a:xfrm>
          <a:prstGeom prst="rect">
            <a:avLst/>
          </a:prstGeom>
          <a:noFill/>
          <a:ln w="9525">
            <a:noFill/>
            <a:miter lim="800000"/>
          </a:ln>
          <a:effectLst/>
        </p:spPr>
        <p:txBody>
          <a:bodyPr vert="horz" wrap="square" lIns="91440" tIns="45720" rIns="91440" bIns="45720" numCol="1" anchor="t" anchorCtr="0" compatLnSpc="1"/>
          <a:lstStyle>
            <a:lvl1pPr algn="r">
              <a:defRPr sz="1200">
                <a:effectLst>
                  <a:outerShdw blurRad="38100" dist="38100" dir="2700000" algn="tl">
                    <a:srgbClr val="C0C0C0"/>
                  </a:outerShdw>
                </a:effectLst>
              </a:defRPr>
            </a:lvl1pPr>
          </a:lstStyle>
          <a:p>
            <a:pPr>
              <a:defRPr/>
            </a:pPr>
            <a:endParaRPr lang="en-US" altLang="zh-CN"/>
          </a:p>
        </p:txBody>
      </p:sp>
      <p:sp>
        <p:nvSpPr>
          <p:cNvPr id="138244" name="Rectangle 4"/>
          <p:cNvSpPr>
            <a:spLocks noGrp="1" noChangeArrowheads="1"/>
          </p:cNvSpPr>
          <p:nvPr>
            <p:ph type="ftr" sz="quarter" idx="2"/>
          </p:nvPr>
        </p:nvSpPr>
        <p:spPr bwMode="auto">
          <a:xfrm>
            <a:off x="0" y="9480550"/>
            <a:ext cx="2962275" cy="498475"/>
          </a:xfrm>
          <a:prstGeom prst="rect">
            <a:avLst/>
          </a:prstGeom>
          <a:noFill/>
          <a:ln w="9525">
            <a:noFill/>
            <a:miter lim="800000"/>
          </a:ln>
          <a:effectLst/>
        </p:spPr>
        <p:txBody>
          <a:bodyPr vert="horz" wrap="square" lIns="91440" tIns="45720" rIns="91440" bIns="45720" numCol="1" anchor="b" anchorCtr="0" compatLnSpc="1"/>
          <a:lstStyle>
            <a:lvl1pPr>
              <a:defRPr sz="1200">
                <a:effectLst>
                  <a:outerShdw blurRad="38100" dist="38100" dir="2700000" algn="tl">
                    <a:srgbClr val="C0C0C0"/>
                  </a:outerShdw>
                </a:effectLst>
              </a:defRPr>
            </a:lvl1pPr>
          </a:lstStyle>
          <a:p>
            <a:pPr>
              <a:defRPr/>
            </a:pPr>
            <a:endParaRPr lang="en-US" altLang="zh-CN"/>
          </a:p>
        </p:txBody>
      </p:sp>
      <p:sp>
        <p:nvSpPr>
          <p:cNvPr id="138245" name="Rectangle 5"/>
          <p:cNvSpPr>
            <a:spLocks noGrp="1" noChangeArrowheads="1"/>
          </p:cNvSpPr>
          <p:nvPr>
            <p:ph type="sldNum" sz="quarter" idx="3"/>
          </p:nvPr>
        </p:nvSpPr>
        <p:spPr bwMode="auto">
          <a:xfrm>
            <a:off x="3873500" y="9480550"/>
            <a:ext cx="2960688" cy="498475"/>
          </a:xfrm>
          <a:prstGeom prst="rect">
            <a:avLst/>
          </a:prstGeom>
          <a:noFill/>
          <a:ln w="9525">
            <a:noFill/>
            <a:miter lim="800000"/>
          </a:ln>
          <a:effectLst/>
        </p:spPr>
        <p:txBody>
          <a:bodyPr vert="horz" wrap="square" lIns="91440" tIns="45720" rIns="91440" bIns="45720" numCol="1" anchor="b" anchorCtr="0" compatLnSpc="1"/>
          <a:lstStyle>
            <a:lvl1pPr algn="r">
              <a:defRPr sz="1200">
                <a:effectLst>
                  <a:outerShdw blurRad="38100" dist="38100" dir="2700000" algn="tl">
                    <a:srgbClr val="C0C0C0"/>
                  </a:outerShdw>
                </a:effectLst>
              </a:defRPr>
            </a:lvl1pPr>
          </a:lstStyle>
          <a:p>
            <a:pPr>
              <a:defRPr/>
            </a:pPr>
            <a:fld id="{24EA3F63-00F6-4DD4-A9D5-C0615C8791E7}"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62275" cy="498475"/>
          </a:xfrm>
          <a:prstGeom prst="rect">
            <a:avLst/>
          </a:prstGeom>
          <a:noFill/>
          <a:ln w="9525">
            <a:noFill/>
            <a:miter lim="800000"/>
          </a:ln>
          <a:effectLst/>
        </p:spPr>
        <p:txBody>
          <a:bodyPr vert="horz" wrap="square" lIns="91440" tIns="45720" rIns="91440" bIns="45720" numCol="1" anchor="t" anchorCtr="0" compatLnSpc="1"/>
          <a:lstStyle>
            <a:lvl1pPr>
              <a:defRPr sz="1200">
                <a:effectLst>
                  <a:outerShdw blurRad="38100" dist="38100" dir="2700000" algn="tl">
                    <a:srgbClr val="C0C0C0"/>
                  </a:outerShdw>
                </a:effectLst>
              </a:defRPr>
            </a:lvl1pPr>
          </a:lstStyle>
          <a:p>
            <a:pPr>
              <a:defRPr/>
            </a:pPr>
            <a:endParaRPr lang="en-US" altLang="zh-CN"/>
          </a:p>
        </p:txBody>
      </p:sp>
      <p:sp>
        <p:nvSpPr>
          <p:cNvPr id="160771" name="Rectangle 3"/>
          <p:cNvSpPr>
            <a:spLocks noGrp="1" noChangeArrowheads="1"/>
          </p:cNvSpPr>
          <p:nvPr>
            <p:ph type="dt" idx="1"/>
          </p:nvPr>
        </p:nvSpPr>
        <p:spPr bwMode="auto">
          <a:xfrm>
            <a:off x="3873500" y="0"/>
            <a:ext cx="2960688" cy="498475"/>
          </a:xfrm>
          <a:prstGeom prst="rect">
            <a:avLst/>
          </a:prstGeom>
          <a:noFill/>
          <a:ln w="9525">
            <a:noFill/>
            <a:miter lim="800000"/>
          </a:ln>
          <a:effectLst/>
        </p:spPr>
        <p:txBody>
          <a:bodyPr vert="horz" wrap="square" lIns="91440" tIns="45720" rIns="91440" bIns="45720" numCol="1" anchor="t" anchorCtr="0" compatLnSpc="1"/>
          <a:lstStyle>
            <a:lvl1pPr algn="r">
              <a:defRPr sz="1200">
                <a:effectLst>
                  <a:outerShdw blurRad="38100" dist="38100" dir="2700000" algn="tl">
                    <a:srgbClr val="C0C0C0"/>
                  </a:outerShdw>
                </a:effectLst>
              </a:defRPr>
            </a:lvl1pPr>
          </a:lstStyle>
          <a:p>
            <a:pPr>
              <a:defRPr/>
            </a:pPr>
            <a:endParaRPr lang="en-US" altLang="zh-CN"/>
          </a:p>
        </p:txBody>
      </p:sp>
      <p:sp>
        <p:nvSpPr>
          <p:cNvPr id="35844" name="Rectangle 4"/>
          <p:cNvSpPr>
            <a:spLocks noGrp="1" noRot="1" noChangeAspect="1" noChangeArrowheads="1" noTextEdit="1"/>
          </p:cNvSpPr>
          <p:nvPr>
            <p:ph type="sldImg" idx="2"/>
          </p:nvPr>
        </p:nvSpPr>
        <p:spPr bwMode="auto">
          <a:xfrm>
            <a:off x="90488" y="747713"/>
            <a:ext cx="6654800" cy="3743325"/>
          </a:xfrm>
          <a:prstGeom prst="rect">
            <a:avLst/>
          </a:prstGeom>
          <a:noFill/>
          <a:ln w="9525">
            <a:solidFill>
              <a:srgbClr val="000000"/>
            </a:solidFill>
            <a:miter lim="800000"/>
          </a:ln>
        </p:spPr>
      </p:sp>
      <p:sp>
        <p:nvSpPr>
          <p:cNvPr id="160773" name="Rectangle 5"/>
          <p:cNvSpPr>
            <a:spLocks noGrp="1" noChangeArrowheads="1"/>
          </p:cNvSpPr>
          <p:nvPr>
            <p:ph type="body" sz="quarter" idx="3"/>
          </p:nvPr>
        </p:nvSpPr>
        <p:spPr bwMode="auto">
          <a:xfrm>
            <a:off x="911225" y="4740275"/>
            <a:ext cx="5011738" cy="4491038"/>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160774" name="Rectangle 6"/>
          <p:cNvSpPr>
            <a:spLocks noGrp="1" noChangeArrowheads="1"/>
          </p:cNvSpPr>
          <p:nvPr>
            <p:ph type="ftr" sz="quarter" idx="4"/>
          </p:nvPr>
        </p:nvSpPr>
        <p:spPr bwMode="auto">
          <a:xfrm>
            <a:off x="0" y="9480550"/>
            <a:ext cx="2962275" cy="498475"/>
          </a:xfrm>
          <a:prstGeom prst="rect">
            <a:avLst/>
          </a:prstGeom>
          <a:noFill/>
          <a:ln w="9525">
            <a:noFill/>
            <a:miter lim="800000"/>
          </a:ln>
          <a:effectLst/>
        </p:spPr>
        <p:txBody>
          <a:bodyPr vert="horz" wrap="square" lIns="91440" tIns="45720" rIns="91440" bIns="45720" numCol="1" anchor="b" anchorCtr="0" compatLnSpc="1"/>
          <a:lstStyle>
            <a:lvl1pPr>
              <a:defRPr sz="1200">
                <a:effectLst>
                  <a:outerShdw blurRad="38100" dist="38100" dir="2700000" algn="tl">
                    <a:srgbClr val="C0C0C0"/>
                  </a:outerShdw>
                </a:effectLst>
              </a:defRPr>
            </a:lvl1pPr>
          </a:lstStyle>
          <a:p>
            <a:pPr>
              <a:defRPr/>
            </a:pPr>
            <a:endParaRPr lang="en-US" altLang="zh-CN"/>
          </a:p>
        </p:txBody>
      </p:sp>
      <p:sp>
        <p:nvSpPr>
          <p:cNvPr id="160775" name="Rectangle 7"/>
          <p:cNvSpPr>
            <a:spLocks noGrp="1" noChangeArrowheads="1"/>
          </p:cNvSpPr>
          <p:nvPr>
            <p:ph type="sldNum" sz="quarter" idx="5"/>
          </p:nvPr>
        </p:nvSpPr>
        <p:spPr bwMode="auto">
          <a:xfrm>
            <a:off x="3873500" y="9480550"/>
            <a:ext cx="2960688" cy="498475"/>
          </a:xfrm>
          <a:prstGeom prst="rect">
            <a:avLst/>
          </a:prstGeom>
          <a:noFill/>
          <a:ln w="9525">
            <a:noFill/>
            <a:miter lim="800000"/>
          </a:ln>
          <a:effectLst/>
        </p:spPr>
        <p:txBody>
          <a:bodyPr vert="horz" wrap="square" lIns="91440" tIns="45720" rIns="91440" bIns="45720" numCol="1" anchor="b" anchorCtr="0" compatLnSpc="1"/>
          <a:lstStyle>
            <a:lvl1pPr algn="r">
              <a:defRPr sz="1200">
                <a:effectLst>
                  <a:outerShdw blurRad="38100" dist="38100" dir="2700000" algn="tl">
                    <a:srgbClr val="C0C0C0"/>
                  </a:outerShdw>
                </a:effectLst>
              </a:defRPr>
            </a:lvl1pPr>
          </a:lstStyle>
          <a:p>
            <a:pPr>
              <a:defRPr/>
            </a:pPr>
            <a:fld id="{6E6111C9-06D8-4B9B-9E43-D518A175A94B}"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BFEE83B1-A895-CB47-AA86-89E47226148D}"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0488" y="747713"/>
            <a:ext cx="6654800" cy="374332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3EB798F-895C-4D11-A628-E0D17304591C}"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EFDAF058-A2CC-418D-8121-C1C86CF42640}"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66D6CC8B-7C47-455E-80F4-4E21C8583463}"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082442"/>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2571403"/>
            <a:ext cx="10515600" cy="360555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095577"/>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2421775"/>
            <a:ext cx="5181600" cy="37551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2421775"/>
            <a:ext cx="5181600" cy="37551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200" y="985809"/>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6612" y="2134986"/>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3125585"/>
            <a:ext cx="5157787" cy="306407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0612" y="2134986"/>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3125585"/>
            <a:ext cx="5183188" cy="306407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041227"/>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DD5ECD9-2D77-4B91-8CED-FEB00D646348}"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1073409"/>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2405149"/>
            <a:ext cx="10515600" cy="3771814"/>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1108363"/>
            <a:ext cx="2628900" cy="5068600"/>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108363"/>
            <a:ext cx="7734300" cy="5068599"/>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GB"/>
          </a:p>
        </p:txBody>
      </p:sp>
      <p:sp>
        <p:nvSpPr>
          <p:cNvPr id="4" name="Date Placeholder 3"/>
          <p:cNvSpPr>
            <a:spLocks noGrp="1"/>
          </p:cNvSpPr>
          <p:nvPr>
            <p:ph type="dt" sz="half" idx="10"/>
          </p:nvPr>
        </p:nvSpPr>
        <p:spPr>
          <a:xfrm>
            <a:off x="838200" y="6356350"/>
            <a:ext cx="2743200" cy="365125"/>
          </a:xfrm>
        </p:spPr>
        <p:txBody>
          <a:bodyPr/>
          <a:lstStyle/>
          <a:p>
            <a:fld id="{06AE23F1-D489-4AE2-8B14-222AACFEF563}"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56350"/>
            <a:ext cx="2743200" cy="365125"/>
          </a:xfr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06AE23F1-D489-4AE2-8B14-222AACFEF56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242428-C420-4B29-A772-847DE5D5CC6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a:defRPr/>
            </a:pPr>
            <a:fld id="{5C14E916-5EB7-461D-92AC-B6DFB860903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082444"/>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2571405"/>
            <a:ext cx="10515600" cy="360555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a:defRPr/>
            </a:pPr>
            <a:fld id="{D7CC4497-32D2-4969-90FB-1C657BAF1FC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a:defRPr/>
            </a:pPr>
            <a:fld id="{0079BF51-3B02-4C60-93FB-83542085DD7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095579"/>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2421775"/>
            <a:ext cx="5181600" cy="37551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2421775"/>
            <a:ext cx="5181600" cy="37551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a:defRPr/>
            </a:pPr>
            <a:fld id="{CA1CB7C6-80EF-46AF-AF1E-E4C53D5FC7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200" y="985811"/>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6613" y="2134986"/>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3125585"/>
            <a:ext cx="5157787" cy="306407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0613" y="2134986"/>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1" y="3125585"/>
            <a:ext cx="5183188" cy="306407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a:defRPr/>
            </a:pPr>
            <a:fld id="{E36968EF-B428-4060-9B6A-99C6877655C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20CEA7DB-2366-4652-9DCF-585F7E304BEA}"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041229"/>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a:defRPr/>
            </a:pPr>
            <a:fld id="{26D0568F-F965-4428-87D0-8FDFB59C01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a:defRPr/>
            </a:pPr>
            <a:fld id="{40CA6341-03B1-416D-800D-7FBE01F9D6F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a:defRPr/>
            </a:pPr>
            <a:fld id="{49E766B1-409A-4238-9725-468D1F2C8B9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a:defRPr/>
            </a:pPr>
            <a:fld id="{68D0A13F-3032-48A0-B5E0-2AAD6D49436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1073411"/>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2405149"/>
            <a:ext cx="10515600" cy="3771814"/>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a:defRPr/>
            </a:pPr>
            <a:fld id="{7391BE70-788B-4414-A863-FEED5E2681F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1108363"/>
            <a:ext cx="2628900" cy="5068600"/>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1108365"/>
            <a:ext cx="7734300" cy="5068599"/>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a:defRPr/>
            </a:pPr>
            <a:fld id="{5C14E916-5EB7-461D-92AC-B6DFB860903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GB"/>
          </a:p>
        </p:txBody>
      </p:sp>
      <p:sp>
        <p:nvSpPr>
          <p:cNvPr id="4" name="Date Placeholder 3"/>
          <p:cNvSpPr>
            <a:spLocks noGrp="1"/>
          </p:cNvSpPr>
          <p:nvPr>
            <p:ph type="dt" sz="half" idx="10"/>
          </p:nvPr>
        </p:nvSpPr>
        <p:spPr>
          <a:xfrm>
            <a:off x="838200" y="6356352"/>
            <a:ext cx="2743200" cy="365125"/>
          </a:xfrm>
        </p:spPr>
        <p:txBody>
          <a:bodyPr/>
          <a:lstStyle/>
          <a:p>
            <a:pPr>
              <a:defRPr/>
            </a:pPr>
            <a:endParaRPr lang="zh-CN" altLang="en-US"/>
          </a:p>
        </p:txBody>
      </p:sp>
      <p:sp>
        <p:nvSpPr>
          <p:cNvPr id="5" name="Footer Placeholder 4"/>
          <p:cNvSpPr>
            <a:spLocks noGrp="1"/>
          </p:cNvSpPr>
          <p:nvPr>
            <p:ph type="ftr" sz="quarter" idx="11"/>
          </p:nvPr>
        </p:nvSpPr>
        <p:spPr>
          <a:xfrm>
            <a:off x="4038600" y="6356352"/>
            <a:ext cx="4114800" cy="365125"/>
          </a:xfrm>
        </p:spPr>
        <p:txBody>
          <a:bodyPr/>
          <a:lstStyle/>
          <a:p>
            <a:pPr>
              <a:defRPr/>
            </a:pPr>
            <a:endParaRPr lang="zh-CN" altLang="en-US"/>
          </a:p>
        </p:txBody>
      </p:sp>
      <p:sp>
        <p:nvSpPr>
          <p:cNvPr id="6" name="Slide Number Placeholder 5"/>
          <p:cNvSpPr>
            <a:spLocks noGrp="1"/>
          </p:cNvSpPr>
          <p:nvPr>
            <p:ph type="sldNum" sz="quarter" idx="12"/>
          </p:nvPr>
        </p:nvSpPr>
        <p:spPr>
          <a:xfrm>
            <a:off x="8610600" y="6356352"/>
            <a:ext cx="2743200" cy="365125"/>
          </a:xfrm>
        </p:spPr>
        <p:txBody>
          <a:bodyPr/>
          <a:lstStyle/>
          <a:p>
            <a:pPr>
              <a:defRPr/>
            </a:pPr>
            <a:fld id="{5C14E916-5EB7-461D-92AC-B6DFB860903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a:prstGeom prst="rect">
            <a:avLst/>
          </a:prstGeom>
        </p:spPr>
        <p:txBody>
          <a:bodyPr/>
          <a:lstStyle/>
          <a:p>
            <a:pPr>
              <a:defRPr/>
            </a:pPr>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a:defRPr/>
            </a:pPr>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a:defRPr/>
            </a:pPr>
            <a:fld id="{5C14E916-5EB7-461D-92AC-B6DFB860903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DBDC7651-E9FC-43D7-8869-0A075E903366}"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7BD7271A-643C-44DC-A15A-18285B79E78C}"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23BDBF93-11D7-4E0F-8341-C933A6888C5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A15BDA87-F649-4B06-AD42-27878D088201}"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1A5A5B85-2E86-4334-A4D2-936A27AF97B9}"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2B9B021F-3DF3-42E6-AD51-86DE682B9913}"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8" Type="http://schemas.openxmlformats.org/officeDocument/2006/relationships/theme" Target="../theme/theme2.xml"/><Relationship Id="rId27" Type="http://schemas.openxmlformats.org/officeDocument/2006/relationships/image" Target="../media/image1.png"/><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84356"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spcBef>
                <a:spcPct val="0"/>
              </a:spcBef>
              <a:defRPr sz="1400" b="0">
                <a:effectLst/>
                <a:latin typeface="Times New Roman" panose="02020603050405020304" pitchFamily="18" charset="0"/>
              </a:defRPr>
            </a:lvl1pPr>
          </a:lstStyle>
          <a:p>
            <a:pPr>
              <a:defRPr/>
            </a:pPr>
            <a:endParaRPr lang="en-US" altLang="zh-CN"/>
          </a:p>
        </p:txBody>
      </p:sp>
      <p:sp>
        <p:nvSpPr>
          <p:cNvPr id="484357"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spcBef>
                <a:spcPct val="0"/>
              </a:spcBef>
              <a:defRPr sz="1400" b="0">
                <a:effectLst/>
                <a:latin typeface="Times New Roman" panose="02020603050405020304" pitchFamily="18" charset="0"/>
              </a:defRPr>
            </a:lvl1pPr>
          </a:lstStyle>
          <a:p>
            <a:pPr>
              <a:defRPr/>
            </a:pPr>
            <a:endParaRPr lang="en-US" altLang="zh-CN"/>
          </a:p>
        </p:txBody>
      </p:sp>
      <p:sp>
        <p:nvSpPr>
          <p:cNvPr id="484358"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spcBef>
                <a:spcPct val="0"/>
              </a:spcBef>
              <a:defRPr sz="1400" b="0">
                <a:effectLst/>
                <a:latin typeface="Times New Roman" panose="02020603050405020304" pitchFamily="18" charset="0"/>
              </a:defRPr>
            </a:lvl1pPr>
          </a:lstStyle>
          <a:p>
            <a:pPr>
              <a:defRPr/>
            </a:pPr>
            <a:fld id="{42CCED91-1CF5-48EE-9610-93C4C0C5F749}"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1.xml"/><Relationship Id="rId2" Type="http://schemas.openxmlformats.org/officeDocument/2006/relationships/image" Target="../media/image7.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chart" Target="../charts/chart4.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chart" Target="../charts/chart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1.xml"/><Relationship Id="rId2" Type="http://schemas.openxmlformats.org/officeDocument/2006/relationships/image" Target="../media/image32.jpeg"/><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chart" Target="../charts/char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1.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1.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48.png"/><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52.pn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55.png"/><Relationship Id="rId2" Type="http://schemas.microsoft.com/office/2007/relationships/media" Target="../media/media1.mp4"/><Relationship Id="rId1" Type="http://schemas.openxmlformats.org/officeDocument/2006/relationships/video" Target="../media/media1.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57.jpeg"/><Relationship Id="rId1"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59.png"/><Relationship Id="rId1"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63.png"/><Relationship Id="rId2" Type="http://schemas.microsoft.com/office/2007/relationships/media" Target="../media/media2.mp4"/><Relationship Id="rId1" Type="http://schemas.openxmlformats.org/officeDocument/2006/relationships/video" Target="../media/media2.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1.xml"/><Relationship Id="rId2" Type="http://schemas.openxmlformats.org/officeDocument/2006/relationships/image" Target="../media/image64.png"/><Relationship Id="rId1" Type="http://schemas.openxmlformats.org/officeDocument/2006/relationships/chart" Target="../charts/char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1.xml"/><Relationship Id="rId1"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68.png"/><Relationship Id="rId1" Type="http://schemas.openxmlformats.org/officeDocument/2006/relationships/image" Target="../media/image67.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tags" Target="../tags/tag1.xml"/><Relationship Id="rId2" Type="http://schemas.openxmlformats.org/officeDocument/2006/relationships/chart" Target="../charts/chart2.xml"/><Relationship Id="rId1" Type="http://schemas.openxmlformats.org/officeDocument/2006/relationships/chart" Target="../charts/chart1.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75.pn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79.GIF"/><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80.png"/></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1.png"/><Relationship Id="rId1" Type="http://schemas.openxmlformats.org/officeDocument/2006/relationships/image" Target="../media/image87.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96.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97.png"/><Relationship Id="rId2" Type="http://schemas.microsoft.com/office/2007/relationships/media" Target="../media/media3.mp4"/><Relationship Id="rId1" Type="http://schemas.openxmlformats.org/officeDocument/2006/relationships/video" Target="../media/media3.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chart" Target="../charts/char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image" Target="../media/image6.emf"/><Relationship Id="rId7" Type="http://schemas.openxmlformats.org/officeDocument/2006/relationships/tags" Target="../tags/tag5.xml"/><Relationship Id="rId6" Type="http://schemas.openxmlformats.org/officeDocument/2006/relationships/image" Target="../media/image5.jpeg"/><Relationship Id="rId5" Type="http://schemas.openxmlformats.org/officeDocument/2006/relationships/tags" Target="../tags/tag4.xml"/><Relationship Id="rId4" Type="http://schemas.openxmlformats.org/officeDocument/2006/relationships/image" Target="../media/image4.jpeg"/><Relationship Id="rId3" Type="http://schemas.openxmlformats.org/officeDocument/2006/relationships/tags" Target="../tags/tag3.xml"/><Relationship Id="rId2" Type="http://schemas.openxmlformats.org/officeDocument/2006/relationships/image" Target="../media/image3.jpeg"/><Relationship Id="rId10" Type="http://schemas.openxmlformats.org/officeDocument/2006/relationships/notesSlide" Target="../notesSlides/notesSlide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1.xml"/><Relationship Id="rId2" Type="http://schemas.openxmlformats.org/officeDocument/2006/relationships/image" Target="../media/image8.jpe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文本框 4"/>
          <p:cNvSpPr txBox="1"/>
          <p:nvPr/>
        </p:nvSpPr>
        <p:spPr>
          <a:xfrm>
            <a:off x="671063" y="3786277"/>
            <a:ext cx="11133587" cy="1323439"/>
          </a:xfrm>
          <a:prstGeom prst="rect">
            <a:avLst/>
          </a:prstGeom>
          <a:noFill/>
        </p:spPr>
        <p:txBody>
          <a:bodyPr wrap="square" lIns="91440" tIns="45720" rIns="91440" bIns="45720" rtlCol="0" anchor="t">
            <a:spAutoFit/>
          </a:bodyPr>
          <a:lstStyle/>
          <a:p>
            <a:pPr algn="ctr"/>
            <a:r>
              <a:rPr lang="es-EC" sz="3200">
                <a:solidFill>
                  <a:schemeClr val="accent6">
                    <a:lumMod val="75000"/>
                  </a:schemeClr>
                </a:solidFill>
                <a:effectLst/>
                <a:latin typeface="Times New Roman" panose="02020603050405020304"/>
                <a:ea typeface="Calibri" panose="020F0502020204030204" pitchFamily="34" charset="0"/>
                <a:cs typeface="Times New Roman" panose="02020603050405020304"/>
              </a:rPr>
              <a:t>Sistema Agroalimentario Sostenible Resiliente y Nutritivo</a:t>
            </a:r>
            <a:r>
              <a:rPr lang="es-EC" sz="3200">
                <a:solidFill>
                  <a:schemeClr val="accent6">
                    <a:lumMod val="75000"/>
                  </a:schemeClr>
                </a:solidFill>
                <a:latin typeface="Times New Roman" panose="02020603050405020304"/>
                <a:ea typeface="Calibri" panose="020F0502020204030204" pitchFamily="34" charset="0"/>
                <a:cs typeface="Times New Roman" panose="02020603050405020304"/>
              </a:rPr>
              <a:t> </a:t>
            </a:r>
            <a:endParaRPr lang="es-EC" sz="3200">
              <a:solidFill>
                <a:schemeClr val="accent6">
                  <a:lumMod val="75000"/>
                </a:schemeClr>
              </a:solidFill>
              <a:effectLst/>
              <a:latin typeface="Times New Roman" panose="02020603050405020304"/>
              <a:ea typeface="Calibri" panose="020F0502020204030204" pitchFamily="34" charset="0"/>
              <a:cs typeface="Times New Roman" panose="02020603050405020304"/>
            </a:endParaRPr>
          </a:p>
          <a:p>
            <a:pPr algn="ctr"/>
            <a:r>
              <a:rPr lang="es-EC" sz="3200">
                <a:solidFill>
                  <a:schemeClr val="accent6">
                    <a:lumMod val="75000"/>
                  </a:schemeClr>
                </a:solidFill>
                <a:effectLst/>
                <a:latin typeface="Times New Roman" panose="02020603050405020304"/>
                <a:ea typeface="Calibri" panose="020F0502020204030204" pitchFamily="34" charset="0"/>
                <a:cs typeface="Times New Roman" panose="02020603050405020304"/>
              </a:rPr>
              <a:t>"Arroz-Pato"</a:t>
            </a:r>
            <a:r>
              <a:rPr lang="es-EC" sz="3200">
                <a:solidFill>
                  <a:schemeClr val="accent6">
                    <a:lumMod val="75000"/>
                  </a:schemeClr>
                </a:solidFill>
                <a:latin typeface="Times New Roman" panose="02020603050405020304"/>
                <a:ea typeface="Calibri" panose="020F0502020204030204" pitchFamily="34" charset="0"/>
                <a:cs typeface="Times New Roman" panose="02020603050405020304"/>
              </a:rPr>
              <a:t> </a:t>
            </a:r>
            <a:endParaRPr lang="en-US" altLang="zh-CN" sz="5400" b="1">
              <a:solidFill>
                <a:schemeClr val="accent6">
                  <a:lumMod val="75000"/>
                </a:schemeClr>
              </a:solidFill>
              <a:latin typeface="Times New Roman" panose="02020603050405020304"/>
              <a:ea typeface="微软雅黑" panose="020B0503020204020204" pitchFamily="34" charset="-122"/>
              <a:cs typeface="Times New Roman" panose="02020603050405020304"/>
            </a:endParaRPr>
          </a:p>
        </p:txBody>
      </p:sp>
      <p:sp>
        <p:nvSpPr>
          <p:cNvPr id="6" name="文本框 5"/>
          <p:cNvSpPr txBox="1"/>
          <p:nvPr/>
        </p:nvSpPr>
        <p:spPr>
          <a:xfrm>
            <a:off x="330561" y="2153824"/>
            <a:ext cx="11531599" cy="523220"/>
          </a:xfrm>
          <a:prstGeom prst="rect">
            <a:avLst/>
          </a:prstGeom>
          <a:noFill/>
        </p:spPr>
        <p:txBody>
          <a:bodyPr wrap="square" lIns="91440" tIns="45720" rIns="91440" bIns="45720" rtlCol="0" anchor="t">
            <a:spAutoFit/>
          </a:bodyPr>
          <a:lstStyle/>
          <a:p>
            <a:pPr algn="ctr"/>
            <a:r>
              <a:rPr lang="es-EC" i="1">
                <a:solidFill>
                  <a:schemeClr val="accent6">
                    <a:lumMod val="75000"/>
                  </a:schemeClr>
                </a:solidFill>
                <a:effectLst/>
                <a:latin typeface="Times New Roman" panose="02020603050405020304"/>
                <a:ea typeface="Calibri" panose="020F0502020204030204" pitchFamily="34" charset="0"/>
                <a:cs typeface="Times New Roman" panose="02020603050405020304"/>
              </a:rPr>
              <a:t>Proyecto de Cooperación Sur-Sur y Triangular (CSST)</a:t>
            </a:r>
            <a:r>
              <a:rPr lang="es-EC" i="1">
                <a:solidFill>
                  <a:schemeClr val="accent6">
                    <a:lumMod val="75000"/>
                  </a:schemeClr>
                </a:solidFill>
                <a:latin typeface="Times New Roman" panose="02020603050405020304"/>
                <a:ea typeface="Calibri" panose="020F0502020204030204" pitchFamily="34" charset="0"/>
                <a:cs typeface="Times New Roman" panose="02020603050405020304"/>
              </a:rPr>
              <a:t> </a:t>
            </a:r>
            <a:endParaRPr lang="es-EC" i="1">
              <a:solidFill>
                <a:schemeClr val="accent6">
                  <a:lumMod val="75000"/>
                </a:schemeClr>
              </a:solidFill>
              <a:effectLst/>
              <a:latin typeface="Times New Roman" panose="02020603050405020304"/>
              <a:ea typeface="Calibri" panose="020F0502020204030204" pitchFamily="34" charset="0"/>
              <a:cs typeface="Times New Roman" panose="02020603050405020304"/>
            </a:endParaRPr>
          </a:p>
        </p:txBody>
      </p:sp>
      <p:sp>
        <p:nvSpPr>
          <p:cNvPr id="2" name="文本框 4"/>
          <p:cNvSpPr txBox="1"/>
          <p:nvPr/>
        </p:nvSpPr>
        <p:spPr>
          <a:xfrm>
            <a:off x="9715500" y="6207073"/>
            <a:ext cx="2593194" cy="435568"/>
          </a:xfrm>
          <a:prstGeom prst="rect">
            <a:avLst/>
          </a:prstGeom>
          <a:noFill/>
        </p:spPr>
        <p:txBody>
          <a:bodyPr wrap="square" lIns="91440" tIns="45720" rIns="91440" bIns="45720" rtlCol="0" anchor="t">
            <a:spAutoFit/>
          </a:bodyPr>
          <a:lstStyle/>
          <a:p>
            <a:pPr algn="ctr">
              <a:lnSpc>
                <a:spcPct val="120000"/>
              </a:lnSpc>
            </a:pPr>
            <a:r>
              <a:rPr lang="es-ES" altLang="zh-CN" sz="2000">
                <a:solidFill>
                  <a:schemeClr val="accent6">
                    <a:lumMod val="75000"/>
                  </a:schemeClr>
                </a:solidFill>
                <a:latin typeface="Times New Roman" panose="02020603050405020304"/>
                <a:ea typeface="Open Sans" panose="020B0606030504020204"/>
                <a:cs typeface="Open Sans" panose="020B0606030504020204"/>
              </a:rPr>
              <a:t>Ecuador 2023</a:t>
            </a:r>
            <a:endParaRPr lang="en-US" altLang="zh-CN" sz="2000">
              <a:solidFill>
                <a:schemeClr val="accent6">
                  <a:lumMod val="75000"/>
                </a:schemeClr>
              </a:solidFill>
              <a:latin typeface="Times New Roman" panose="02020603050405020304"/>
              <a:ea typeface="Open Sans" panose="020B0606030504020204"/>
              <a:cs typeface="Open Sans" panose="020B0606030504020204"/>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45058" y="1105437"/>
            <a:ext cx="6197246" cy="2846933"/>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Retroalimentar a tiempo la demanda de los consumidores y acelerar el ajuste de la plantación en la fase de producción.</a:t>
            </a:r>
            <a:endParaRPr lang="es-ES" altLang="zh-CN" sz="1800" b="0">
              <a:latin typeface="宋体" panose="02010600030101010101" pitchFamily="2" charset="-122"/>
              <a:ea typeface="宋体" panose="02010600030101010101" pitchFamily="2" charset="-122"/>
              <a:cs typeface="宋体" panose="02010600030101010101" pitchFamily="2" charset="-122"/>
            </a:endParaRPr>
          </a:p>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Por ejemplo, "Pinduoduo" ha multiplicado por diez la superficie de plantación de Maracuyá en China.</a:t>
            </a:r>
            <a:endParaRPr lang="es-ES" altLang="zh-CN" sz="1800" b="0">
              <a:latin typeface="宋体" panose="02010600030101010101" pitchFamily="2" charset="-122"/>
              <a:ea typeface="宋体" panose="02010600030101010101" pitchFamily="2" charset="-122"/>
              <a:cs typeface="宋体" panose="02010600030101010101" pitchFamily="2" charset="-122"/>
            </a:endParaRPr>
          </a:p>
          <a:p>
            <a:pPr marL="285750" indent="-285750">
              <a:buFont typeface="Wingdings" panose="05000000000000000000" charset="0"/>
              <a:buChar char="Ø"/>
            </a:pPr>
            <a:r>
              <a:rPr lang="en-GB" altLang="zh-CN" sz="3200" i="1" u="sng">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¿Variedad? ¿Sabor? ¿Tamaño? Envase</a:t>
            </a:r>
            <a:endParaRPr lang="zh-CN" altLang="en-US" sz="3200" i="1" u="sng">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5" name="图片 104"/>
          <p:cNvPicPr/>
          <p:nvPr/>
        </p:nvPicPr>
        <p:blipFill>
          <a:blip r:embed="rId1"/>
          <a:stretch>
            <a:fillRect/>
          </a:stretch>
        </p:blipFill>
        <p:spPr>
          <a:xfrm>
            <a:off x="6888088" y="1106419"/>
            <a:ext cx="3779912" cy="2797175"/>
          </a:xfrm>
          <a:prstGeom prst="rect">
            <a:avLst/>
          </a:prstGeom>
          <a:noFill/>
          <a:ln w="9525">
            <a:noFill/>
          </a:ln>
        </p:spPr>
      </p:pic>
      <p:sp>
        <p:nvSpPr>
          <p:cNvPr id="2" name="文本框 8"/>
          <p:cNvSpPr txBox="1"/>
          <p:nvPr/>
        </p:nvSpPr>
        <p:spPr>
          <a:xfrm>
            <a:off x="6347585" y="241484"/>
            <a:ext cx="3852871"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Importancia del desarrollo del comercio electrónico</a:t>
            </a:r>
            <a:endParaRPr lang="zh-CN" altLang="en-US" sz="1400">
              <a:ea typeface="隶书" panose="02010509060101010101" charset="-122"/>
              <a:cs typeface="Arial" panose="020B0604020202020204" pitchFamily="34" charset="0"/>
              <a:sym typeface="+mn-ea"/>
            </a:endParaRPr>
          </a:p>
        </p:txBody>
      </p:sp>
      <p:pic>
        <p:nvPicPr>
          <p:cNvPr id="4" name="图片 108" descr="Escala de tiempo&#10;&#10;Descripción generada automáticamente"/>
          <p:cNvPicPr>
            <a:picLocks noChangeAspect="1"/>
          </p:cNvPicPr>
          <p:nvPr/>
        </p:nvPicPr>
        <p:blipFill>
          <a:blip r:embed="rId2"/>
          <a:stretch>
            <a:fillRect/>
          </a:stretch>
        </p:blipFill>
        <p:spPr>
          <a:xfrm>
            <a:off x="1847216" y="4004945"/>
            <a:ext cx="6793865" cy="2773680"/>
          </a:xfrm>
          <a:prstGeom prst="rect">
            <a:avLst/>
          </a:prstGeom>
        </p:spPr>
      </p:pic>
      <p:sp>
        <p:nvSpPr>
          <p:cNvPr id="6" name="CuadroTexto 5"/>
          <p:cNvSpPr txBox="1"/>
          <p:nvPr/>
        </p:nvSpPr>
        <p:spPr>
          <a:xfrm>
            <a:off x="2876809" y="6438716"/>
            <a:ext cx="202018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600" b="0">
                <a:latin typeface="Times New Roman" panose="02020603050405020304"/>
                <a:ea typeface="宋体" panose="02010600030101010101" pitchFamily="2" charset="-122"/>
                <a:cs typeface="Arial" panose="020B0604020202020204"/>
              </a:rPr>
              <a:t>Comercio electrónico</a:t>
            </a:r>
            <a:endParaRPr lang="es-ES" sz="1600">
              <a:latin typeface="Times New Roman" panose="02020603050405020304"/>
              <a:ea typeface="宋体" panose="02010600030101010101" pitchFamily="2" charset="-122"/>
              <a:cs typeface="Times New Roman" panose="02020603050405020304"/>
            </a:endParaRPr>
          </a:p>
        </p:txBody>
      </p:sp>
      <p:sp>
        <p:nvSpPr>
          <p:cNvPr id="8" name="CuadroTexto 7"/>
          <p:cNvSpPr txBox="1"/>
          <p:nvPr/>
        </p:nvSpPr>
        <p:spPr>
          <a:xfrm>
            <a:off x="1554092" y="4598414"/>
            <a:ext cx="114316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Productor</a:t>
            </a:r>
            <a:endParaRPr lang="es-ES" sz="1400"/>
          </a:p>
        </p:txBody>
      </p:sp>
      <p:sp>
        <p:nvSpPr>
          <p:cNvPr id="11" name="CuadroTexto 10"/>
          <p:cNvSpPr txBox="1"/>
          <p:nvPr/>
        </p:nvSpPr>
        <p:spPr>
          <a:xfrm>
            <a:off x="2963072" y="4598414"/>
            <a:ext cx="122943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Comerciantes</a:t>
            </a:r>
            <a:endParaRPr lang="es-ES" sz="1400" b="0">
              <a:latin typeface="Times New Roman" panose="02020603050405020304"/>
              <a:cs typeface="Arial" panose="020B0604020202020204"/>
            </a:endParaRPr>
          </a:p>
        </p:txBody>
      </p:sp>
      <p:sp>
        <p:nvSpPr>
          <p:cNvPr id="13" name="CuadroTexto 12"/>
          <p:cNvSpPr txBox="1"/>
          <p:nvPr/>
        </p:nvSpPr>
        <p:spPr>
          <a:xfrm>
            <a:off x="4530203" y="4598414"/>
            <a:ext cx="102815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Mayorista</a:t>
            </a:r>
            <a:endParaRPr lang="es-ES"/>
          </a:p>
        </p:txBody>
      </p:sp>
      <p:sp>
        <p:nvSpPr>
          <p:cNvPr id="15" name="CuadroTexto 14"/>
          <p:cNvSpPr txBox="1"/>
          <p:nvPr/>
        </p:nvSpPr>
        <p:spPr>
          <a:xfrm>
            <a:off x="6025448" y="4598413"/>
            <a:ext cx="102815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Minorista</a:t>
            </a:r>
            <a:endParaRPr lang="es-ES"/>
          </a:p>
        </p:txBody>
      </p:sp>
      <p:sp>
        <p:nvSpPr>
          <p:cNvPr id="17" name="CuadroTexto 16"/>
          <p:cNvSpPr txBox="1"/>
          <p:nvPr/>
        </p:nvSpPr>
        <p:spPr>
          <a:xfrm>
            <a:off x="7477561" y="4598412"/>
            <a:ext cx="108565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Consumidor</a:t>
            </a:r>
            <a:endParaRPr lang="es-E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663952" y="241484"/>
            <a:ext cx="4545310" cy="523220"/>
          </a:xfrm>
          <a:prstGeom prst="rect">
            <a:avLst/>
          </a:prstGeom>
          <a:solidFill>
            <a:schemeClr val="accent5">
              <a:lumMod val="40000"/>
              <a:lumOff val="60000"/>
            </a:schemeClr>
          </a:solidFill>
        </p:spPr>
        <p:txBody>
          <a:bodyPr wrap="square" rtlCol="0">
            <a:spAutoFit/>
          </a:bodyPr>
          <a:lstStyle/>
          <a:p>
            <a:pPr algn="ctr"/>
            <a:r>
              <a:rPr lang="en-GB" altLang="zh-CN" sz="1400">
                <a:ea typeface="隶书" panose="02010509060101010101" charset="-122"/>
                <a:cs typeface="Arial" panose="020B0604020202020204" pitchFamily="34" charset="0"/>
                <a:sym typeface="+mn-ea"/>
              </a:rPr>
              <a:t>Características básicas del comercio electrónico de </a:t>
            </a:r>
            <a:r>
              <a:rPr lang="en-GB" altLang="zh-CN" sz="1400" err="1">
                <a:ea typeface="隶书" panose="02010509060101010101" charset="-122"/>
                <a:cs typeface="Arial" panose="020B0604020202020204" pitchFamily="34" charset="0"/>
                <a:sym typeface="+mn-ea"/>
              </a:rPr>
              <a:t>alimentos</a:t>
            </a:r>
            <a:r>
              <a:rPr lang="en-GB" altLang="zh-CN" sz="1400">
                <a:ea typeface="隶书" panose="02010509060101010101" charset="-122"/>
                <a:cs typeface="Arial" panose="020B0604020202020204" pitchFamily="34" charset="0"/>
                <a:sym typeface="+mn-ea"/>
              </a:rPr>
              <a:t> frescos</a:t>
            </a:r>
            <a:endParaRPr lang="zh-CN" altLang="en-US" sz="1400">
              <a:ea typeface="隶书" panose="02010509060101010101" charset="-122"/>
              <a:cs typeface="Arial" panose="020B0604020202020204" pitchFamily="34" charset="0"/>
              <a:sym typeface="+mn-ea"/>
            </a:endParaRPr>
          </a:p>
        </p:txBody>
      </p:sp>
      <p:grpSp>
        <p:nvGrpSpPr>
          <p:cNvPr id="43" name="组合 42"/>
          <p:cNvGrpSpPr/>
          <p:nvPr/>
        </p:nvGrpSpPr>
        <p:grpSpPr>
          <a:xfrm>
            <a:off x="1524000" y="1104041"/>
            <a:ext cx="9144000" cy="5731510"/>
            <a:chOff x="0" y="1126490"/>
            <a:chExt cx="9144000" cy="5731510"/>
          </a:xfrm>
        </p:grpSpPr>
        <p:grpSp>
          <p:nvGrpSpPr>
            <p:cNvPr id="13" name="组合 12"/>
            <p:cNvGrpSpPr/>
            <p:nvPr/>
          </p:nvGrpSpPr>
          <p:grpSpPr>
            <a:xfrm>
              <a:off x="0" y="1126490"/>
              <a:ext cx="8941435" cy="5731510"/>
              <a:chOff x="0" y="1126490"/>
              <a:chExt cx="8941435" cy="5731510"/>
            </a:xfrm>
          </p:grpSpPr>
          <p:grpSp>
            <p:nvGrpSpPr>
              <p:cNvPr id="6" name="组合 5"/>
              <p:cNvGrpSpPr/>
              <p:nvPr/>
            </p:nvGrpSpPr>
            <p:grpSpPr>
              <a:xfrm>
                <a:off x="163830" y="1126490"/>
                <a:ext cx="8777605" cy="5731510"/>
                <a:chOff x="163830" y="1144420"/>
                <a:chExt cx="8777605" cy="5731510"/>
              </a:xfrm>
            </p:grpSpPr>
            <p:pic>
              <p:nvPicPr>
                <p:cNvPr id="28674" name="Picture 2"/>
                <p:cNvPicPr>
                  <a:picLocks noChangeAspect="1"/>
                </p:cNvPicPr>
                <p:nvPr/>
              </p:nvPicPr>
              <p:blipFill>
                <a:blip r:embed="rId1"/>
                <a:stretch>
                  <a:fillRect/>
                </a:stretch>
              </p:blipFill>
              <p:spPr>
                <a:xfrm>
                  <a:off x="163830" y="1144420"/>
                  <a:ext cx="8777605" cy="5731510"/>
                </a:xfrm>
                <a:prstGeom prst="rect">
                  <a:avLst/>
                </a:prstGeom>
                <a:noFill/>
                <a:ln w="9525">
                  <a:noFill/>
                </a:ln>
              </p:spPr>
            </p:pic>
            <p:sp>
              <p:nvSpPr>
                <p:cNvPr id="2" name="文本框 1"/>
                <p:cNvSpPr txBox="1"/>
                <p:nvPr/>
              </p:nvSpPr>
              <p:spPr>
                <a:xfrm>
                  <a:off x="3491880" y="2636912"/>
                  <a:ext cx="720080" cy="477054"/>
                </a:xfrm>
                <a:prstGeom prst="rect">
                  <a:avLst/>
                </a:prstGeom>
                <a:solidFill>
                  <a:schemeClr val="bg1"/>
                </a:solidFill>
              </p:spPr>
              <p:txBody>
                <a:bodyPr wrap="square" rtlCol="0">
                  <a:spAutoFit/>
                </a:bodyPr>
                <a:lstStyle/>
                <a:p>
                  <a:pPr>
                    <a:spcBef>
                      <a:spcPts val="600"/>
                    </a:spcBef>
                  </a:pPr>
                  <a:r>
                    <a:rPr lang="en-US" altLang="zh-CN" sz="1000" b="0">
                      <a:latin typeface="Times New Roman" panose="02020603050405020304" pitchFamily="18" charset="0"/>
                      <a:cs typeface="Times New Roman" panose="02020603050405020304" pitchFamily="18" charset="0"/>
                    </a:rPr>
                    <a:t>Producto </a:t>
                  </a:r>
                  <a:endParaRPr lang="en-US" altLang="zh-CN" sz="1000" b="0">
                    <a:latin typeface="Times New Roman" panose="02020603050405020304" pitchFamily="18" charset="0"/>
                    <a:cs typeface="Times New Roman" panose="02020603050405020304" pitchFamily="18" charset="0"/>
                  </a:endParaRPr>
                </a:p>
                <a:p>
                  <a:pPr>
                    <a:spcBef>
                      <a:spcPts val="600"/>
                    </a:spcBef>
                  </a:pPr>
                  <a:endParaRPr lang="zh-CN" altLang="en-US" sz="1000" b="0">
                    <a:latin typeface="Times New Roman" panose="02020603050405020304" pitchFamily="18" charset="0"/>
                    <a:cs typeface="Times New Roman" panose="02020603050405020304" pitchFamily="18" charset="0"/>
                  </a:endParaRPr>
                </a:p>
              </p:txBody>
            </p:sp>
            <p:sp>
              <p:nvSpPr>
                <p:cNvPr id="3" name="文本框 2"/>
                <p:cNvSpPr txBox="1"/>
                <p:nvPr/>
              </p:nvSpPr>
              <p:spPr>
                <a:xfrm>
                  <a:off x="4948520" y="2656711"/>
                  <a:ext cx="720080" cy="477054"/>
                </a:xfrm>
                <a:prstGeom prst="rect">
                  <a:avLst/>
                </a:prstGeom>
                <a:solidFill>
                  <a:schemeClr val="bg1"/>
                </a:solidFill>
              </p:spPr>
              <p:txBody>
                <a:bodyPr wrap="square" rtlCol="0">
                  <a:spAutoFit/>
                </a:bodyPr>
                <a:lstStyle/>
                <a:p>
                  <a:pPr>
                    <a:spcBef>
                      <a:spcPts val="600"/>
                    </a:spcBef>
                  </a:pPr>
                  <a:r>
                    <a:rPr lang="en-US" altLang="zh-CN" sz="1000" b="0">
                      <a:latin typeface="Times New Roman" panose="02020603050405020304" pitchFamily="18" charset="0"/>
                      <a:cs typeface="Times New Roman" panose="02020603050405020304" pitchFamily="18" charset="0"/>
                    </a:rPr>
                    <a:t>Marketing </a:t>
                  </a:r>
                  <a:endParaRPr lang="en-US" altLang="zh-CN" sz="1000" b="0">
                    <a:latin typeface="Times New Roman" panose="02020603050405020304" pitchFamily="18" charset="0"/>
                    <a:cs typeface="Times New Roman" panose="02020603050405020304" pitchFamily="18" charset="0"/>
                  </a:endParaRPr>
                </a:p>
                <a:p>
                  <a:pPr>
                    <a:spcBef>
                      <a:spcPts val="600"/>
                    </a:spcBef>
                  </a:pPr>
                  <a:endParaRPr lang="zh-CN" altLang="en-US" sz="1000" b="0">
                    <a:latin typeface="Times New Roman" panose="02020603050405020304" pitchFamily="18" charset="0"/>
                    <a:cs typeface="Times New Roman" panose="02020603050405020304" pitchFamily="18" charset="0"/>
                  </a:endParaRPr>
                </a:p>
              </p:txBody>
            </p:sp>
            <p:sp>
              <p:nvSpPr>
                <p:cNvPr id="4" name="文本框 3"/>
                <p:cNvSpPr txBox="1"/>
                <p:nvPr/>
              </p:nvSpPr>
              <p:spPr>
                <a:xfrm>
                  <a:off x="3563888" y="4941168"/>
                  <a:ext cx="720080" cy="477054"/>
                </a:xfrm>
                <a:prstGeom prst="rect">
                  <a:avLst/>
                </a:prstGeom>
                <a:solidFill>
                  <a:schemeClr val="bg1"/>
                </a:solidFill>
              </p:spPr>
              <p:txBody>
                <a:bodyPr wrap="square" rtlCol="0">
                  <a:spAutoFit/>
                </a:bodyPr>
                <a:lstStyle/>
                <a:p>
                  <a:pPr>
                    <a:spcBef>
                      <a:spcPts val="600"/>
                    </a:spcBef>
                  </a:pPr>
                  <a:r>
                    <a:rPr lang="en-US" altLang="zh-CN" sz="1000" b="0">
                      <a:latin typeface="Times New Roman" panose="02020603050405020304" pitchFamily="18" charset="0"/>
                      <a:cs typeface="Times New Roman" panose="02020603050405020304" pitchFamily="18" charset="0"/>
                    </a:rPr>
                    <a:t>Logística  </a:t>
                  </a:r>
                  <a:endParaRPr lang="en-US" altLang="zh-CN" sz="1000" b="0">
                    <a:latin typeface="Times New Roman" panose="02020603050405020304" pitchFamily="18" charset="0"/>
                    <a:cs typeface="Times New Roman" panose="02020603050405020304" pitchFamily="18" charset="0"/>
                  </a:endParaRPr>
                </a:p>
                <a:p>
                  <a:pPr>
                    <a:spcBef>
                      <a:spcPts val="600"/>
                    </a:spcBef>
                  </a:pPr>
                  <a:endParaRPr lang="zh-CN" altLang="en-US" sz="1000" b="0">
                    <a:latin typeface="Times New Roman" panose="02020603050405020304" pitchFamily="18" charset="0"/>
                    <a:cs typeface="Times New Roman" panose="02020603050405020304" pitchFamily="18" charset="0"/>
                  </a:endParaRPr>
                </a:p>
              </p:txBody>
            </p:sp>
            <p:sp>
              <p:nvSpPr>
                <p:cNvPr id="5" name="文本框 4"/>
                <p:cNvSpPr txBox="1"/>
                <p:nvPr/>
              </p:nvSpPr>
              <p:spPr>
                <a:xfrm>
                  <a:off x="4948520" y="4979640"/>
                  <a:ext cx="829558" cy="400110"/>
                </a:xfrm>
                <a:prstGeom prst="rect">
                  <a:avLst/>
                </a:prstGeom>
                <a:solidFill>
                  <a:schemeClr val="bg1"/>
                </a:solidFill>
              </p:spPr>
              <p:txBody>
                <a:bodyPr wrap="square" rtlCol="0">
                  <a:spAutoFit/>
                </a:bodyPr>
                <a:lstStyle/>
                <a:p>
                  <a:pPr>
                    <a:spcBef>
                      <a:spcPts val="600"/>
                    </a:spcBef>
                  </a:pPr>
                  <a:r>
                    <a:rPr lang="en-US" altLang="zh-CN" sz="1000" b="0">
                      <a:latin typeface="Times New Roman" panose="02020603050405020304" pitchFamily="18" charset="0"/>
                      <a:cs typeface="Times New Roman" panose="02020603050405020304" pitchFamily="18" charset="0"/>
                    </a:rPr>
                    <a:t>Consumidor final</a:t>
                  </a:r>
                  <a:endParaRPr lang="zh-CN" altLang="en-US" sz="1000" b="0">
                    <a:latin typeface="Times New Roman" panose="02020603050405020304" pitchFamily="18" charset="0"/>
                    <a:cs typeface="Times New Roman" panose="02020603050405020304" pitchFamily="18" charset="0"/>
                  </a:endParaRPr>
                </a:p>
              </p:txBody>
            </p:sp>
          </p:grpSp>
          <p:sp>
            <p:nvSpPr>
              <p:cNvPr id="7" name="文本框 6"/>
              <p:cNvSpPr txBox="1"/>
              <p:nvPr/>
            </p:nvSpPr>
            <p:spPr>
              <a:xfrm>
                <a:off x="4044456" y="3469960"/>
                <a:ext cx="1016352" cy="1200329"/>
              </a:xfrm>
              <a:prstGeom prst="rect">
                <a:avLst/>
              </a:prstGeom>
              <a:solidFill>
                <a:srgbClr val="BFDD95"/>
              </a:solidFill>
            </p:spPr>
            <p:txBody>
              <a:bodyPr wrap="square" rtlCol="0">
                <a:spAutoFit/>
              </a:bodyPr>
              <a:lstStyle/>
              <a:p>
                <a:pPr algn="ctr"/>
                <a:r>
                  <a:rPr lang="es-ES" altLang="zh-CN" sz="1200" b="0">
                    <a:solidFill>
                      <a:schemeClr val="bg1"/>
                    </a:solidFill>
                    <a:latin typeface="Times New Roman" panose="02020603050405020304" pitchFamily="18" charset="0"/>
                    <a:cs typeface="Times New Roman" panose="02020603050405020304" pitchFamily="18" charset="0"/>
                  </a:rPr>
                  <a:t>Mercado del comercio electrónico de productos frescos en China</a:t>
                </a:r>
                <a:endParaRPr lang="zh-CN" altLang="en-US" sz="1200" b="0">
                  <a:solidFill>
                    <a:schemeClr val="bg1"/>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1234514" y="1196752"/>
                <a:ext cx="1753158" cy="276999"/>
              </a:xfrm>
              <a:prstGeom prst="rect">
                <a:avLst/>
              </a:prstGeom>
              <a:solidFill>
                <a:schemeClr val="bg1"/>
              </a:solidFill>
            </p:spPr>
            <p:txBody>
              <a:bodyPr wrap="square" rtlCol="0">
                <a:spAutoFit/>
              </a:bodyPr>
              <a:lstStyle/>
              <a:p>
                <a:r>
                  <a:rPr lang="en-US" altLang="zh-CN" sz="1200" b="0">
                    <a:latin typeface="Times New Roman" panose="02020603050405020304" pitchFamily="18" charset="0"/>
                    <a:cs typeface="Times New Roman" panose="02020603050405020304" pitchFamily="18" charset="0"/>
                  </a:rPr>
                  <a:t>Economía campesina</a:t>
                </a:r>
                <a:endParaRPr lang="zh-CN" altLang="en-US" sz="1200" b="0">
                  <a:latin typeface="Times New Roman" panose="02020603050405020304" pitchFamily="18" charset="0"/>
                  <a:cs typeface="Times New Roman" panose="02020603050405020304" pitchFamily="18" charset="0"/>
                </a:endParaRPr>
              </a:p>
            </p:txBody>
          </p:sp>
          <p:sp>
            <p:nvSpPr>
              <p:cNvPr id="10" name="文本框 9"/>
              <p:cNvSpPr txBox="1"/>
              <p:nvPr/>
            </p:nvSpPr>
            <p:spPr>
              <a:xfrm>
                <a:off x="799170" y="1500252"/>
                <a:ext cx="1368000" cy="461665"/>
              </a:xfrm>
              <a:prstGeom prst="rect">
                <a:avLst/>
              </a:prstGeom>
              <a:solidFill>
                <a:schemeClr val="bg1"/>
              </a:solidFill>
            </p:spPr>
            <p:txBody>
              <a:bodyPr wrap="square" rtlCol="0">
                <a:spAutoFit/>
              </a:bodyPr>
              <a:lstStyle/>
              <a:p>
                <a:r>
                  <a:rPr lang="en-US" altLang="zh-CN" sz="1200" b="0">
                    <a:latin typeface="Times New Roman" panose="02020603050405020304" pitchFamily="18" charset="0"/>
                    <a:cs typeface="Times New Roman" panose="02020603050405020304" pitchFamily="18" charset="0"/>
                  </a:rPr>
                  <a:t>Características del producto</a:t>
                </a:r>
                <a:endParaRPr lang="zh-CN" altLang="en-US" sz="1200" b="0">
                  <a:latin typeface="Times New Roman" panose="02020603050405020304" pitchFamily="18" charset="0"/>
                  <a:cs typeface="Times New Roman" panose="02020603050405020304" pitchFamily="18" charset="0"/>
                </a:endParaRPr>
              </a:p>
            </p:txBody>
          </p:sp>
          <p:sp>
            <p:nvSpPr>
              <p:cNvPr id="11" name="文本框 10"/>
              <p:cNvSpPr txBox="1"/>
              <p:nvPr/>
            </p:nvSpPr>
            <p:spPr>
              <a:xfrm>
                <a:off x="304691" y="2164199"/>
                <a:ext cx="1368000" cy="646331"/>
              </a:xfrm>
              <a:prstGeom prst="rect">
                <a:avLst/>
              </a:prstGeom>
              <a:solidFill>
                <a:schemeClr val="bg1"/>
              </a:solidFill>
            </p:spPr>
            <p:txBody>
              <a:bodyPr wrap="square" rtlCol="0">
                <a:spAutoFit/>
              </a:bodyPr>
              <a:lstStyle/>
              <a:p>
                <a:r>
                  <a:rPr lang="es-ES" altLang="zh-CN" sz="1200" b="0">
                    <a:latin typeface="Times New Roman" panose="02020603050405020304" pitchFamily="18" charset="0"/>
                    <a:cs typeface="Times New Roman" panose="02020603050405020304" pitchFamily="18" charset="0"/>
                  </a:rPr>
                  <a:t>Demanda de alimentos de calidad</a:t>
                </a:r>
                <a:endParaRPr lang="zh-CN" altLang="en-US" sz="1200" b="0">
                  <a:latin typeface="Times New Roman" panose="02020603050405020304" pitchFamily="18" charset="0"/>
                  <a:cs typeface="Times New Roman" panose="02020603050405020304" pitchFamily="18" charset="0"/>
                </a:endParaRPr>
              </a:p>
            </p:txBody>
          </p:sp>
          <p:sp>
            <p:nvSpPr>
              <p:cNvPr id="12" name="文本框 11"/>
              <p:cNvSpPr txBox="1"/>
              <p:nvPr/>
            </p:nvSpPr>
            <p:spPr>
              <a:xfrm>
                <a:off x="0" y="2872789"/>
                <a:ext cx="1368000" cy="646331"/>
              </a:xfrm>
              <a:prstGeom prst="rect">
                <a:avLst/>
              </a:prstGeom>
              <a:solidFill>
                <a:schemeClr val="bg1"/>
              </a:solidFill>
            </p:spPr>
            <p:txBody>
              <a:bodyPr wrap="square" rtlCol="0">
                <a:spAutoFit/>
              </a:bodyPr>
              <a:lstStyle/>
              <a:p>
                <a:r>
                  <a:rPr lang="en-US" altLang="zh-CN" sz="1200" b="0">
                    <a:latin typeface="Times New Roman" panose="02020603050405020304" pitchFamily="18" charset="0"/>
                    <a:cs typeface="Times New Roman" panose="02020603050405020304" pitchFamily="18" charset="0"/>
                  </a:rPr>
                  <a:t>Ausencia de normas industriales</a:t>
                </a:r>
                <a:endParaRPr lang="zh-CN" altLang="en-US" sz="1200" b="0">
                  <a:latin typeface="Times New Roman" panose="02020603050405020304" pitchFamily="18" charset="0"/>
                  <a:cs typeface="Times New Roman" panose="02020603050405020304" pitchFamily="18" charset="0"/>
                </a:endParaRPr>
              </a:p>
            </p:txBody>
          </p:sp>
        </p:grpSp>
        <p:sp>
          <p:nvSpPr>
            <p:cNvPr id="15" name="文本框 14"/>
            <p:cNvSpPr txBox="1"/>
            <p:nvPr/>
          </p:nvSpPr>
          <p:spPr>
            <a:xfrm>
              <a:off x="6876256" y="1520071"/>
              <a:ext cx="2232000" cy="461665"/>
            </a:xfrm>
            <a:prstGeom prst="rect">
              <a:avLst/>
            </a:prstGeom>
            <a:solidFill>
              <a:schemeClr val="bg1"/>
            </a:solidFill>
          </p:spPr>
          <p:txBody>
            <a:bodyPr wrap="square">
              <a:spAutoFit/>
            </a:bodyPr>
            <a:lstStyle/>
            <a:p>
              <a:r>
                <a:rPr lang="es-ES" altLang="zh-CN" sz="1200" b="0">
                  <a:latin typeface="Times New Roman" panose="02020603050405020304" pitchFamily="18" charset="0"/>
                  <a:cs typeface="Times New Roman" panose="02020603050405020304" pitchFamily="18" charset="0"/>
                </a:rPr>
                <a:t>precio elevado y fuerte comercialización</a:t>
              </a:r>
              <a:endParaRPr lang="zh-CN" altLang="en-US" sz="1200" b="0">
                <a:latin typeface="Times New Roman" panose="02020603050405020304" pitchFamily="18" charset="0"/>
                <a:cs typeface="Times New Roman" panose="02020603050405020304" pitchFamily="18" charset="0"/>
              </a:endParaRPr>
            </a:p>
          </p:txBody>
        </p:sp>
        <p:sp>
          <p:nvSpPr>
            <p:cNvPr id="16" name="文本框 15"/>
            <p:cNvSpPr txBox="1"/>
            <p:nvPr/>
          </p:nvSpPr>
          <p:spPr>
            <a:xfrm>
              <a:off x="7677440" y="2449824"/>
              <a:ext cx="1404000" cy="646331"/>
            </a:xfrm>
            <a:prstGeom prst="rect">
              <a:avLst/>
            </a:prstGeom>
            <a:solidFill>
              <a:schemeClr val="bg1"/>
            </a:solidFill>
          </p:spPr>
          <p:txBody>
            <a:bodyPr wrap="square">
              <a:spAutoFit/>
            </a:bodyPr>
            <a:lstStyle/>
            <a:p>
              <a:r>
                <a:rPr lang="es-ES" altLang="zh-CN" sz="1200" b="0">
                  <a:latin typeface="Times New Roman" panose="02020603050405020304" pitchFamily="18" charset="0"/>
                  <a:cs typeface="Times New Roman" panose="02020603050405020304" pitchFamily="18" charset="0"/>
                </a:rPr>
                <a:t>mejorar la notoriedad de la marca</a:t>
              </a:r>
              <a:endParaRPr lang="en-US" altLang="zh-CN" sz="1200" b="0">
                <a:latin typeface="Times New Roman" panose="02020603050405020304" pitchFamily="18" charset="0"/>
                <a:cs typeface="Times New Roman" panose="02020603050405020304" pitchFamily="18" charset="0"/>
              </a:endParaRPr>
            </a:p>
          </p:txBody>
        </p:sp>
        <p:sp>
          <p:nvSpPr>
            <p:cNvPr id="19" name="文本框 18"/>
            <p:cNvSpPr txBox="1"/>
            <p:nvPr/>
          </p:nvSpPr>
          <p:spPr>
            <a:xfrm>
              <a:off x="108016" y="4728987"/>
              <a:ext cx="1115616" cy="461665"/>
            </a:xfrm>
            <a:prstGeom prst="rect">
              <a:avLst/>
            </a:prstGeom>
            <a:solidFill>
              <a:schemeClr val="bg1"/>
            </a:solidFill>
          </p:spPr>
          <p:txBody>
            <a:bodyPr wrap="square">
              <a:spAutoFit/>
            </a:bodyPr>
            <a:lstStyle/>
            <a:p>
              <a:r>
                <a:rPr lang="en-US" altLang="zh-CN" sz="1200" b="0">
                  <a:latin typeface="Times New Roman" panose="02020603050405020304" pitchFamily="18" charset="0"/>
                  <a:cs typeface="Times New Roman" panose="02020603050405020304" pitchFamily="18" charset="0"/>
                </a:rPr>
                <a:t>Conservación de frescura</a:t>
              </a:r>
              <a:endParaRPr lang="en-US" altLang="zh-CN" sz="1200" b="0">
                <a:latin typeface="Times New Roman" panose="02020603050405020304" pitchFamily="18" charset="0"/>
                <a:cs typeface="Times New Roman" panose="02020603050405020304" pitchFamily="18" charset="0"/>
              </a:endParaRPr>
            </a:p>
          </p:txBody>
        </p:sp>
        <p:sp>
          <p:nvSpPr>
            <p:cNvPr id="22" name="文本框 21"/>
            <p:cNvSpPr txBox="1"/>
            <p:nvPr/>
          </p:nvSpPr>
          <p:spPr>
            <a:xfrm>
              <a:off x="463255" y="5553609"/>
              <a:ext cx="1187624" cy="461665"/>
            </a:xfrm>
            <a:prstGeom prst="rect">
              <a:avLst/>
            </a:prstGeom>
            <a:solidFill>
              <a:schemeClr val="bg1"/>
            </a:solidFill>
          </p:spPr>
          <p:txBody>
            <a:bodyPr wrap="square">
              <a:spAutoFit/>
            </a:bodyPr>
            <a:lstStyle/>
            <a:p>
              <a:r>
                <a:rPr lang="en-US" altLang="zh-CN" sz="1200" b="0">
                  <a:latin typeface="Times New Roman" panose="02020603050405020304" pitchFamily="18" charset="0"/>
                  <a:cs typeface="Times New Roman" panose="02020603050405020304" pitchFamily="18" charset="0"/>
                </a:rPr>
                <a:t>Reducción de pérdidas</a:t>
              </a:r>
              <a:endParaRPr lang="en-US" altLang="zh-CN" sz="1200" b="0">
                <a:latin typeface="Times New Roman" panose="02020603050405020304" pitchFamily="18" charset="0"/>
                <a:cs typeface="Times New Roman" panose="02020603050405020304" pitchFamily="18" charset="0"/>
              </a:endParaRPr>
            </a:p>
          </p:txBody>
        </p:sp>
        <p:sp>
          <p:nvSpPr>
            <p:cNvPr id="23" name="文本框 22"/>
            <p:cNvSpPr txBox="1"/>
            <p:nvPr/>
          </p:nvSpPr>
          <p:spPr>
            <a:xfrm>
              <a:off x="170820" y="6296091"/>
              <a:ext cx="2197786" cy="461665"/>
            </a:xfrm>
            <a:prstGeom prst="rect">
              <a:avLst/>
            </a:prstGeom>
            <a:solidFill>
              <a:schemeClr val="bg1"/>
            </a:solidFill>
          </p:spPr>
          <p:txBody>
            <a:bodyPr wrap="square">
              <a:spAutoFit/>
            </a:bodyPr>
            <a:lstStyle/>
            <a:p>
              <a:r>
                <a:rPr lang="es-ES" altLang="zh-CN" sz="1200" b="0">
                  <a:latin typeface="Times New Roman" panose="02020603050405020304" pitchFamily="18" charset="0"/>
                  <a:cs typeface="Times New Roman" panose="02020603050405020304" pitchFamily="18" charset="0"/>
                </a:rPr>
                <a:t>Grandes inversiones y largos periodos de construcción</a:t>
              </a:r>
              <a:endParaRPr lang="en-US" altLang="zh-CN" sz="1200" b="0">
                <a:latin typeface="Times New Roman" panose="02020603050405020304" pitchFamily="18" charset="0"/>
                <a:cs typeface="Times New Roman" panose="02020603050405020304" pitchFamily="18" charset="0"/>
              </a:endParaRPr>
            </a:p>
          </p:txBody>
        </p:sp>
        <p:sp>
          <p:nvSpPr>
            <p:cNvPr id="24" name="文本框 23"/>
            <p:cNvSpPr txBox="1"/>
            <p:nvPr/>
          </p:nvSpPr>
          <p:spPr>
            <a:xfrm>
              <a:off x="7956376" y="4725144"/>
              <a:ext cx="1187624" cy="461665"/>
            </a:xfrm>
            <a:prstGeom prst="rect">
              <a:avLst/>
            </a:prstGeom>
            <a:solidFill>
              <a:schemeClr val="bg1"/>
            </a:solidFill>
          </p:spPr>
          <p:txBody>
            <a:bodyPr wrap="square">
              <a:spAutoFit/>
            </a:bodyPr>
            <a:lstStyle/>
            <a:p>
              <a:r>
                <a:rPr lang="en-US" altLang="zh-CN" sz="1200" b="0">
                  <a:latin typeface="Times New Roman" panose="02020603050405020304" pitchFamily="18" charset="0"/>
                  <a:cs typeface="Times New Roman" panose="02020603050405020304" pitchFamily="18" charset="0"/>
                </a:rPr>
                <a:t>Ciudades y comunidades</a:t>
              </a:r>
              <a:endParaRPr lang="en-US" altLang="zh-CN" sz="1200" b="0">
                <a:latin typeface="Times New Roman" panose="02020603050405020304" pitchFamily="18" charset="0"/>
                <a:cs typeface="Times New Roman" panose="02020603050405020304" pitchFamily="18" charset="0"/>
              </a:endParaRPr>
            </a:p>
          </p:txBody>
        </p:sp>
        <p:sp>
          <p:nvSpPr>
            <p:cNvPr id="26" name="文本框 25"/>
            <p:cNvSpPr txBox="1"/>
            <p:nvPr/>
          </p:nvSpPr>
          <p:spPr>
            <a:xfrm>
              <a:off x="7497688" y="5373216"/>
              <a:ext cx="1580936" cy="646331"/>
            </a:xfrm>
            <a:prstGeom prst="rect">
              <a:avLst/>
            </a:prstGeom>
            <a:solidFill>
              <a:schemeClr val="bg1"/>
            </a:solidFill>
          </p:spPr>
          <p:txBody>
            <a:bodyPr wrap="square">
              <a:spAutoFit/>
            </a:bodyPr>
            <a:lstStyle/>
            <a:p>
              <a:r>
                <a:rPr lang="es-ES" altLang="zh-CN" sz="1200" b="0">
                  <a:latin typeface="Times New Roman" panose="02020603050405020304" pitchFamily="18" charset="0"/>
                  <a:cs typeface="Times New Roman" panose="02020603050405020304" pitchFamily="18" charset="0"/>
                </a:rPr>
                <a:t>Reparto concentrado fuera del horario laboral</a:t>
              </a:r>
              <a:endParaRPr lang="en-US" altLang="zh-CN" sz="1200" b="0">
                <a:latin typeface="Times New Roman" panose="02020603050405020304" pitchFamily="18" charset="0"/>
                <a:cs typeface="Times New Roman" panose="02020603050405020304" pitchFamily="18" charset="0"/>
              </a:endParaRPr>
            </a:p>
          </p:txBody>
        </p:sp>
        <p:sp>
          <p:nvSpPr>
            <p:cNvPr id="27" name="文本框 26"/>
            <p:cNvSpPr txBox="1"/>
            <p:nvPr/>
          </p:nvSpPr>
          <p:spPr>
            <a:xfrm>
              <a:off x="6701576" y="6076390"/>
              <a:ext cx="2051720" cy="646331"/>
            </a:xfrm>
            <a:prstGeom prst="rect">
              <a:avLst/>
            </a:prstGeom>
            <a:solidFill>
              <a:schemeClr val="bg1"/>
            </a:solidFill>
          </p:spPr>
          <p:txBody>
            <a:bodyPr wrap="square">
              <a:spAutoFit/>
            </a:bodyPr>
            <a:lstStyle/>
            <a:p>
              <a:r>
                <a:rPr lang="en-US" altLang="zh-CN" sz="1200" b="0">
                  <a:latin typeface="Times New Roman" panose="02020603050405020304" pitchFamily="18" charset="0"/>
                  <a:cs typeface="Times New Roman" panose="02020603050405020304" pitchFamily="18" charset="0"/>
                </a:rPr>
                <a:t>Productos de precio elevado dirigidos a consumidores de gama media-alta</a:t>
              </a:r>
              <a:endParaRPr lang="en-US" altLang="zh-CN" sz="1200" b="0">
                <a:latin typeface="Times New Roman" panose="02020603050405020304" pitchFamily="18" charset="0"/>
                <a:cs typeface="Times New Roman" panose="02020603050405020304" pitchFamily="18" charset="0"/>
              </a:endParaRPr>
            </a:p>
          </p:txBody>
        </p:sp>
        <p:sp>
          <p:nvSpPr>
            <p:cNvPr id="28" name="文本框 27"/>
            <p:cNvSpPr txBox="1"/>
            <p:nvPr/>
          </p:nvSpPr>
          <p:spPr>
            <a:xfrm>
              <a:off x="2889022" y="1165381"/>
              <a:ext cx="1174801" cy="415498"/>
            </a:xfrm>
            <a:prstGeom prst="rect">
              <a:avLst/>
            </a:prstGeom>
            <a:solidFill>
              <a:srgbClr val="99CC00"/>
            </a:solidFill>
          </p:spPr>
          <p:txBody>
            <a:bodyPr wrap="square" rtlCol="0">
              <a:spAutoFit/>
            </a:bodyPr>
            <a:lstStyle/>
            <a:p>
              <a:r>
                <a:rPr lang="en-US" altLang="zh-CN" sz="1050" b="0">
                  <a:solidFill>
                    <a:schemeClr val="bg1"/>
                  </a:solidFill>
                  <a:latin typeface="Times New Roman" panose="02020603050405020304" pitchFamily="18" charset="0"/>
                  <a:cs typeface="Times New Roman" panose="02020603050405020304" pitchFamily="18" charset="0"/>
                </a:rPr>
                <a:t>Producción descentralizada</a:t>
              </a:r>
              <a:endParaRPr lang="en-US" altLang="zh-CN" sz="1050" b="0">
                <a:solidFill>
                  <a:schemeClr val="bg1"/>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5976256" y="1483767"/>
              <a:ext cx="900000" cy="577081"/>
            </a:xfrm>
            <a:prstGeom prst="rect">
              <a:avLst/>
            </a:prstGeom>
            <a:solidFill>
              <a:srgbClr val="99CC00"/>
            </a:solidFill>
          </p:spPr>
          <p:txBody>
            <a:bodyPr wrap="square" rtlCol="0">
              <a:spAutoFit/>
            </a:bodyPr>
            <a:lstStyle/>
            <a:p>
              <a:r>
                <a:rPr lang="en-US" altLang="zh-CN" sz="1050" b="0">
                  <a:solidFill>
                    <a:schemeClr val="bg1"/>
                  </a:solidFill>
                  <a:latin typeface="Times New Roman" panose="02020603050405020304" pitchFamily="18" charset="0"/>
                  <a:cs typeface="Times New Roman" panose="02020603050405020304" pitchFamily="18" charset="0"/>
                </a:rPr>
                <a:t>Estrategia de skimming rápido</a:t>
              </a:r>
              <a:endParaRPr lang="en-US" altLang="zh-CN" sz="1050" b="0">
                <a:solidFill>
                  <a:schemeClr val="bg1"/>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1234514" y="4709710"/>
              <a:ext cx="756000" cy="646331"/>
            </a:xfrm>
            <a:prstGeom prst="rect">
              <a:avLst/>
            </a:prstGeom>
            <a:solidFill>
              <a:srgbClr val="99CC00"/>
            </a:solidFill>
          </p:spPr>
          <p:txBody>
            <a:bodyPr wrap="square" rtlCol="0">
              <a:spAutoFit/>
            </a:bodyPr>
            <a:lstStyle/>
            <a:p>
              <a:r>
                <a:rPr lang="en-US" altLang="zh-CN" sz="1200" b="0">
                  <a:solidFill>
                    <a:schemeClr val="bg1"/>
                  </a:solidFill>
                  <a:latin typeface="Times New Roman" panose="02020603050405020304" pitchFamily="18" charset="0"/>
                  <a:cs typeface="Times New Roman" panose="02020603050405020304" pitchFamily="18" charset="0"/>
                </a:rPr>
                <a:t>Cadena de frío completa</a:t>
              </a:r>
              <a:endParaRPr lang="en-US" altLang="zh-CN" sz="1200" b="0">
                <a:solidFill>
                  <a:schemeClr val="bg1"/>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7067409" y="4709710"/>
              <a:ext cx="900000" cy="461665"/>
            </a:xfrm>
            <a:prstGeom prst="rect">
              <a:avLst/>
            </a:prstGeom>
            <a:solidFill>
              <a:srgbClr val="99CC00"/>
            </a:solidFill>
          </p:spPr>
          <p:txBody>
            <a:bodyPr wrap="square" rtlCol="0">
              <a:spAutoFit/>
            </a:bodyPr>
            <a:lstStyle/>
            <a:p>
              <a:r>
                <a:rPr lang="en-US" altLang="zh-CN" sz="1200" b="0">
                  <a:solidFill>
                    <a:schemeClr val="bg1"/>
                  </a:solidFill>
                  <a:latin typeface="Times New Roman" panose="02020603050405020304" pitchFamily="18" charset="0"/>
                  <a:cs typeface="Times New Roman" panose="02020603050405020304" pitchFamily="18" charset="0"/>
                </a:rPr>
                <a:t>Dispersión espacial</a:t>
              </a:r>
              <a:endParaRPr lang="en-US" altLang="zh-CN" sz="1200" b="0">
                <a:solidFill>
                  <a:schemeClr val="bg1"/>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2179784" y="1489760"/>
              <a:ext cx="720000" cy="430887"/>
            </a:xfrm>
            <a:prstGeom prst="rect">
              <a:avLst/>
            </a:prstGeom>
            <a:solidFill>
              <a:srgbClr val="FFFF00"/>
            </a:solid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Fuerte desgaste</a:t>
              </a:r>
              <a:endParaRPr lang="zh-CN" altLang="en-US" sz="1100">
                <a:latin typeface="Times New Roman" panose="02020603050405020304" pitchFamily="18" charset="0"/>
                <a:cs typeface="Times New Roman" panose="02020603050405020304" pitchFamily="18" charset="0"/>
              </a:endParaRPr>
            </a:p>
          </p:txBody>
        </p:sp>
        <p:sp>
          <p:nvSpPr>
            <p:cNvPr id="35" name="文本框 34"/>
            <p:cNvSpPr txBox="1"/>
            <p:nvPr/>
          </p:nvSpPr>
          <p:spPr>
            <a:xfrm>
              <a:off x="6723214" y="2403719"/>
              <a:ext cx="954226" cy="769441"/>
            </a:xfrm>
            <a:prstGeom prst="rect">
              <a:avLst/>
            </a:prstGeom>
            <a:solidFill>
              <a:srgbClr val="FFFF00"/>
            </a:solid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Publicidad principal creadora de marca</a:t>
              </a:r>
              <a:endParaRPr lang="zh-CN" altLang="en-US" sz="1100">
                <a:latin typeface="Times New Roman" panose="02020603050405020304" pitchFamily="18" charset="0"/>
                <a:cs typeface="Times New Roman" panose="02020603050405020304" pitchFamily="18" charset="0"/>
              </a:endParaRPr>
            </a:p>
          </p:txBody>
        </p:sp>
        <p:sp>
          <p:nvSpPr>
            <p:cNvPr id="36" name="文本框 35"/>
            <p:cNvSpPr txBox="1"/>
            <p:nvPr/>
          </p:nvSpPr>
          <p:spPr>
            <a:xfrm>
              <a:off x="1602435" y="5491236"/>
              <a:ext cx="994783" cy="430887"/>
            </a:xfrm>
            <a:prstGeom prst="rect">
              <a:avLst/>
            </a:prstGeom>
            <a:solidFill>
              <a:srgbClr val="FFFF00"/>
            </a:solid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puntualidad elevada</a:t>
              </a:r>
              <a:endParaRPr lang="zh-CN" altLang="en-US" sz="1100">
                <a:latin typeface="Times New Roman" panose="02020603050405020304" pitchFamily="18" charset="0"/>
                <a:cs typeface="Times New Roman" panose="02020603050405020304" pitchFamily="18" charset="0"/>
              </a:endParaRPr>
            </a:p>
          </p:txBody>
        </p:sp>
        <p:sp>
          <p:nvSpPr>
            <p:cNvPr id="37" name="文本框 36"/>
            <p:cNvSpPr txBox="1"/>
            <p:nvPr/>
          </p:nvSpPr>
          <p:spPr>
            <a:xfrm>
              <a:off x="6084168" y="5554621"/>
              <a:ext cx="1413520" cy="430887"/>
            </a:xfrm>
            <a:prstGeom prst="rect">
              <a:avLst/>
            </a:prstGeom>
            <a:solidFill>
              <a:srgbClr val="FFFF00"/>
            </a:solidFill>
          </p:spPr>
          <p:txBody>
            <a:bodyPr wrap="square" rtlCol="0">
              <a:spAutoFit/>
            </a:bodyPr>
            <a:lstStyle/>
            <a:p>
              <a:r>
                <a:rPr lang="en-US" altLang="zh-CN" sz="1100">
                  <a:latin typeface="Times New Roman" panose="02020603050405020304" pitchFamily="18" charset="0"/>
                  <a:cs typeface="Times New Roman" panose="02020603050405020304" pitchFamily="18" charset="0"/>
                </a:rPr>
                <a:t>Concentración horaria</a:t>
              </a:r>
              <a:endParaRPr lang="zh-CN" altLang="en-US" sz="1100">
                <a:latin typeface="Times New Roman" panose="02020603050405020304" pitchFamily="18" charset="0"/>
                <a:cs typeface="Times New Roman" panose="02020603050405020304" pitchFamily="18" charset="0"/>
              </a:endParaRPr>
            </a:p>
          </p:txBody>
        </p:sp>
        <p:sp>
          <p:nvSpPr>
            <p:cNvPr id="38" name="文本框 37"/>
            <p:cNvSpPr txBox="1"/>
            <p:nvPr/>
          </p:nvSpPr>
          <p:spPr>
            <a:xfrm>
              <a:off x="1523259" y="2012696"/>
              <a:ext cx="879282" cy="600164"/>
            </a:xfrm>
            <a:prstGeom prst="rect">
              <a:avLst/>
            </a:prstGeom>
            <a:solidFill>
              <a:srgbClr val="0000FF"/>
            </a:solidFill>
          </p:spPr>
          <p:txBody>
            <a:bodyPr wrap="square" rtlCol="0">
              <a:spAutoFit/>
            </a:bodyPr>
            <a:lstStyle/>
            <a:p>
              <a:r>
                <a:rPr lang="en-US" altLang="zh-CN" sz="1100" b="0">
                  <a:solidFill>
                    <a:schemeClr val="bg1"/>
                  </a:solidFill>
                  <a:latin typeface="Times New Roman" panose="02020603050405020304" pitchFamily="18" charset="0"/>
                  <a:cs typeface="Times New Roman" panose="02020603050405020304" pitchFamily="18" charset="0"/>
                </a:rPr>
                <a:t>Elevado margen bruto</a:t>
              </a:r>
              <a:endParaRPr lang="zh-CN" altLang="en-US" b="0">
                <a:solidFill>
                  <a:schemeClr val="bg1"/>
                </a:solidFill>
                <a:latin typeface="Times New Roman" panose="02020603050405020304" pitchFamily="18" charset="0"/>
                <a:cs typeface="Times New Roman" panose="02020603050405020304" pitchFamily="18" charset="0"/>
              </a:endParaRPr>
            </a:p>
          </p:txBody>
        </p:sp>
        <p:sp>
          <p:nvSpPr>
            <p:cNvPr id="39" name="文本框 38"/>
            <p:cNvSpPr txBox="1"/>
            <p:nvPr/>
          </p:nvSpPr>
          <p:spPr>
            <a:xfrm>
              <a:off x="2303672" y="6066190"/>
              <a:ext cx="879282" cy="430887"/>
            </a:xfrm>
            <a:prstGeom prst="rect">
              <a:avLst/>
            </a:prstGeom>
            <a:solidFill>
              <a:srgbClr val="0000FF"/>
            </a:solidFill>
          </p:spPr>
          <p:txBody>
            <a:bodyPr wrap="square" rtlCol="0">
              <a:spAutoFit/>
            </a:bodyPr>
            <a:lstStyle/>
            <a:p>
              <a:r>
                <a:rPr lang="en-US" altLang="zh-CN" sz="1100" b="0">
                  <a:solidFill>
                    <a:schemeClr val="bg1"/>
                  </a:solidFill>
                  <a:latin typeface="Times New Roman" panose="02020603050405020304" pitchFamily="18" charset="0"/>
                  <a:cs typeface="Times New Roman" panose="02020603050405020304" pitchFamily="18" charset="0"/>
                </a:rPr>
                <a:t>cobertura reducida</a:t>
              </a:r>
              <a:endParaRPr lang="zh-CN" altLang="en-US" b="0">
                <a:solidFill>
                  <a:schemeClr val="bg1"/>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5776990" y="6094620"/>
              <a:ext cx="879282" cy="430887"/>
            </a:xfrm>
            <a:prstGeom prst="rect">
              <a:avLst/>
            </a:prstGeom>
            <a:solidFill>
              <a:srgbClr val="0000FF"/>
            </a:solidFill>
          </p:spPr>
          <p:txBody>
            <a:bodyPr wrap="square" rtlCol="0">
              <a:spAutoFit/>
            </a:bodyPr>
            <a:lstStyle/>
            <a:p>
              <a:r>
                <a:rPr lang="en-US" altLang="zh-CN" sz="1100" b="0">
                  <a:solidFill>
                    <a:schemeClr val="bg1"/>
                  </a:solidFill>
                  <a:latin typeface="Times New Roman" panose="02020603050405020304" pitchFamily="18" charset="0"/>
                  <a:cs typeface="Times New Roman" panose="02020603050405020304" pitchFamily="18" charset="0"/>
                </a:rPr>
                <a:t>gama media-alta</a:t>
              </a:r>
              <a:endParaRPr lang="zh-CN" altLang="en-US" b="0">
                <a:solidFill>
                  <a:schemeClr val="bg1"/>
                </a:solidFill>
                <a:latin typeface="Times New Roman" panose="02020603050405020304" pitchFamily="18" charset="0"/>
                <a:cs typeface="Times New Roman" panose="02020603050405020304" pitchFamily="18" charset="0"/>
              </a:endParaRPr>
            </a:p>
          </p:txBody>
        </p:sp>
        <p:sp>
          <p:nvSpPr>
            <p:cNvPr id="41" name="文本框 40"/>
            <p:cNvSpPr txBox="1"/>
            <p:nvPr/>
          </p:nvSpPr>
          <p:spPr>
            <a:xfrm>
              <a:off x="1213090" y="2788439"/>
              <a:ext cx="1127082" cy="400110"/>
            </a:xfrm>
            <a:prstGeom prst="rect">
              <a:avLst/>
            </a:prstGeom>
            <a:solidFill>
              <a:srgbClr val="FF0000"/>
            </a:solidFill>
          </p:spPr>
          <p:txBody>
            <a:bodyPr wrap="square" rtlCol="0">
              <a:spAutoFit/>
            </a:bodyPr>
            <a:lstStyle/>
            <a:p>
              <a:r>
                <a:rPr lang="en-US" altLang="zh-CN" sz="1000" b="0">
                  <a:solidFill>
                    <a:schemeClr val="bg1"/>
                  </a:solidFill>
                  <a:latin typeface="Times New Roman" panose="02020603050405020304" pitchFamily="18" charset="0"/>
                  <a:cs typeface="Times New Roman" panose="02020603050405020304" pitchFamily="18" charset="0"/>
                </a:rPr>
                <a:t>no estandarización</a:t>
              </a:r>
              <a:endParaRPr lang="zh-CN" altLang="en-US" sz="1000" b="0">
                <a:latin typeface="Times New Roman" panose="02020603050405020304" pitchFamily="18" charset="0"/>
                <a:cs typeface="Times New Roman" panose="02020603050405020304" pitchFamily="18" charset="0"/>
              </a:endParaRPr>
            </a:p>
          </p:txBody>
        </p:sp>
      </p:grpSp>
      <p:sp>
        <p:nvSpPr>
          <p:cNvPr id="14" name="Rectangle 1"/>
          <p:cNvSpPr>
            <a:spLocks noChangeArrowheads="1"/>
          </p:cNvSpPr>
          <p:nvPr/>
        </p:nvSpPr>
        <p:spPr bwMode="auto">
          <a:xfrm>
            <a:off x="1524001" y="-2769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eaLnBrk="0" hangingPunct="0">
              <a:spcBef>
                <a:spcPct val="0"/>
              </a:spcBef>
            </a:pPr>
            <a:endParaRPr kumimoji="0" lang="en-US" altLang="en-US" sz="1800" b="0"/>
          </a:p>
          <a:p>
            <a:pPr eaLnBrk="0" hangingPunct="0">
              <a:spcBef>
                <a:spcPct val="0"/>
              </a:spcBef>
            </a:pPr>
            <a:endParaRPr kumimoji="0" lang="en-US" altLang="en-US" sz="1800" b="0"/>
          </a:p>
        </p:txBody>
      </p:sp>
      <p:sp>
        <p:nvSpPr>
          <p:cNvPr id="17" name="Rectangle 2"/>
          <p:cNvSpPr>
            <a:spLocks noChangeArrowheads="1"/>
          </p:cNvSpPr>
          <p:nvPr/>
        </p:nvSpPr>
        <p:spPr bwMode="auto">
          <a:xfrm>
            <a:off x="1676401" y="-1245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eaLnBrk="0" hangingPunct="0">
              <a:spcBef>
                <a:spcPct val="0"/>
              </a:spcBef>
            </a:pPr>
            <a:endParaRPr kumimoji="0" lang="en-US" altLang="en-US" sz="1800" b="0"/>
          </a:p>
          <a:p>
            <a:pPr eaLnBrk="0" hangingPunct="0">
              <a:spcBef>
                <a:spcPct val="0"/>
              </a:spcBef>
            </a:pPr>
            <a:endParaRPr kumimoji="0" lang="en-US" altLang="en-US" sz="1800" b="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a:spLocks noChangeAspect="1"/>
          </p:cNvSpPr>
          <p:nvPr/>
        </p:nvSpPr>
        <p:spPr>
          <a:xfrm rot="10800000">
            <a:off x="1534591" y="1630049"/>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p:cNvGrpSpPr/>
          <p:nvPr/>
        </p:nvGrpSpPr>
        <p:grpSpPr>
          <a:xfrm>
            <a:off x="1553586" y="620688"/>
            <a:ext cx="9144000" cy="5383489"/>
            <a:chOff x="1553586" y="654645"/>
            <a:chExt cx="9144000" cy="5383489"/>
          </a:xfrm>
        </p:grpSpPr>
        <p:grpSp>
          <p:nvGrpSpPr>
            <p:cNvPr id="5" name="组合 4"/>
            <p:cNvGrpSpPr/>
            <p:nvPr/>
          </p:nvGrpSpPr>
          <p:grpSpPr>
            <a:xfrm>
              <a:off x="1553586" y="1646599"/>
              <a:ext cx="9144000" cy="4374557"/>
              <a:chOff x="1524000" y="-23120"/>
              <a:chExt cx="9144000" cy="4374557"/>
            </a:xfrm>
          </p:grpSpPr>
          <p:sp>
            <p:nvSpPr>
              <p:cNvPr id="13" name="Rectangle 12"/>
              <p:cNvSpPr>
                <a:spLocks noChangeAspect="1"/>
              </p:cNvSpPr>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a:spLocks noChangeAspect="1"/>
            </p:cNvSpPr>
            <p:nvPr/>
          </p:nvSpPr>
          <p:spPr>
            <a:xfrm>
              <a:off x="1631504" y="1664008"/>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a:spLocks noChangeAspect="1"/>
            </p:cNvSpPr>
            <p:nvPr/>
          </p:nvSpPr>
          <p:spPr>
            <a:xfrm rot="12508972">
              <a:off x="6090579" y="654645"/>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p:nvSpPr>
          <p:spPr>
            <a:xfrm>
              <a:off x="2617624" y="2421804"/>
              <a:ext cx="7540322" cy="29284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zh-CN" sz="4200">
                  <a:solidFill>
                    <a:srgbClr val="FFFFFF"/>
                  </a:solidFill>
                  <a:latin typeface="+mj-lt"/>
                  <a:ea typeface="+mj-ea"/>
                  <a:cs typeface="+mj-cs"/>
                </a:rPr>
                <a:t>Factores impulsores del </a:t>
              </a:r>
              <a:endParaRPr lang="en-US" altLang="zh-CN" sz="4200">
                <a:solidFill>
                  <a:srgbClr val="FFFFFF"/>
                </a:solidFill>
                <a:latin typeface="+mj-lt"/>
                <a:ea typeface="+mj-ea"/>
                <a:cs typeface="+mj-cs"/>
              </a:endParaRPr>
            </a:p>
            <a:p>
              <a:pPr>
                <a:lnSpc>
                  <a:spcPct val="90000"/>
                </a:lnSpc>
                <a:spcBef>
                  <a:spcPct val="0"/>
                </a:spcBef>
                <a:spcAft>
                  <a:spcPts val="600"/>
                </a:spcAft>
              </a:pPr>
              <a:r>
                <a:rPr lang="en-US" altLang="zh-CN" sz="4200">
                  <a:solidFill>
                    <a:srgbClr val="FFFFFF"/>
                  </a:solidFill>
                  <a:latin typeface="+mj-lt"/>
                  <a:ea typeface="+mj-ea"/>
                  <a:cs typeface="+mj-cs"/>
                </a:rPr>
                <a:t>Comercio electrónico de alimentos frescos</a:t>
              </a:r>
              <a:endParaRPr lang="en-US" altLang="zh-CN" sz="4200">
                <a:solidFill>
                  <a:srgbClr val="FFFFFF"/>
                </a:solidFill>
                <a:latin typeface="+mj-lt"/>
                <a:ea typeface="+mj-ea"/>
                <a:cs typeface="+mj-cs"/>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600056" y="241484"/>
            <a:ext cx="3639001"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a:t>
            </a:r>
            <a:endParaRPr lang="en-US" altLang="zh-CN" sz="1400">
              <a:ea typeface="隶书" panose="02010509060101010101" charset="-122"/>
              <a:cs typeface="Arial" panose="020B0604020202020204" pitchFamily="34" charset="0"/>
            </a:endParaRPr>
          </a:p>
        </p:txBody>
      </p:sp>
      <p:pic>
        <p:nvPicPr>
          <p:cNvPr id="2" name="Imagen 5" descr="Logotipo&#10;&#10;Descripción generada automáticamente"/>
          <p:cNvPicPr>
            <a:picLocks noChangeAspect="1"/>
          </p:cNvPicPr>
          <p:nvPr/>
        </p:nvPicPr>
        <p:blipFill>
          <a:blip r:embed="rId1"/>
          <a:stretch>
            <a:fillRect/>
          </a:stretch>
        </p:blipFill>
        <p:spPr>
          <a:xfrm>
            <a:off x="2740325" y="1448818"/>
            <a:ext cx="6725727" cy="5009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735961" y="241484"/>
            <a:ext cx="4536503"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sp>
        <p:nvSpPr>
          <p:cNvPr id="2" name="文本框 1"/>
          <p:cNvSpPr txBox="1"/>
          <p:nvPr/>
        </p:nvSpPr>
        <p:spPr>
          <a:xfrm>
            <a:off x="1385177" y="1325940"/>
            <a:ext cx="3672205" cy="1446550"/>
          </a:xfrm>
          <a:prstGeom prst="rect">
            <a:avLst/>
          </a:prstGeom>
          <a:solidFill>
            <a:schemeClr val="tx2">
              <a:lumMod val="60000"/>
              <a:lumOff val="40000"/>
            </a:schemeClr>
          </a:solidFill>
          <a:ln>
            <a:noFill/>
          </a:ln>
        </p:spPr>
        <p:txBody>
          <a:bodyPr wrap="square" rtlCol="0" anchor="t">
            <a:spAutoFit/>
          </a:bodyPr>
          <a:lstStyle/>
          <a:p>
            <a:pPr>
              <a:spcBef>
                <a:spcPts val="0"/>
              </a:spcBef>
            </a:pPr>
            <a:r>
              <a:rPr lang="en-US" altLang="zh-CN" sz="4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Subvenciones </a:t>
            </a:r>
            <a:endParaRPr lang="en-US" altLang="zh-CN" sz="4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spcBef>
                <a:spcPts val="0"/>
              </a:spcBef>
            </a:pPr>
            <a:r>
              <a:rPr lang="en-US" altLang="zh-CN" sz="4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directas</a:t>
            </a:r>
            <a:endParaRPr lang="en-US" altLang="zh-CN" sz="4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p:txBody>
      </p:sp>
      <p:pic>
        <p:nvPicPr>
          <p:cNvPr id="115" name="图片 114"/>
          <p:cNvPicPr/>
          <p:nvPr/>
        </p:nvPicPr>
        <p:blipFill>
          <a:blip r:embed="rId1"/>
          <a:stretch>
            <a:fillRect/>
          </a:stretch>
        </p:blipFill>
        <p:spPr>
          <a:xfrm>
            <a:off x="1265207" y="2853055"/>
            <a:ext cx="6686550" cy="3890010"/>
          </a:xfrm>
          <a:prstGeom prst="rect">
            <a:avLst/>
          </a:prstGeom>
          <a:noFill/>
          <a:ln w="9525">
            <a:noFill/>
          </a:ln>
        </p:spPr>
      </p:pic>
      <p:sp>
        <p:nvSpPr>
          <p:cNvPr id="3" name="文本框 2"/>
          <p:cNvSpPr txBox="1"/>
          <p:nvPr/>
        </p:nvSpPr>
        <p:spPr>
          <a:xfrm>
            <a:off x="5232880" y="1253078"/>
            <a:ext cx="5704527" cy="2031325"/>
          </a:xfrm>
          <a:prstGeom prst="rect">
            <a:avLst/>
          </a:prstGeom>
          <a:noFill/>
        </p:spPr>
        <p:txBody>
          <a:bodyPr wrap="square" rtlCol="0" anchor="t">
            <a:spAutoFit/>
          </a:bodyPr>
          <a:lstStyle/>
          <a:p>
            <a:pPr marL="285750" indent="-285750">
              <a:buFont typeface="Wingdings" panose="05000000000000000000" charset="0"/>
              <a:buChar char="Ø"/>
            </a:pPr>
            <a:r>
              <a:rPr lang="es-ES" altLang="zh-CN" sz="1800" b="0">
                <a:latin typeface="宋体" panose="02010600030101010101" pitchFamily="2" charset="-122"/>
                <a:cs typeface="宋体" panose="02010600030101010101" pitchFamily="2" charset="-122"/>
                <a:sym typeface="+mn-ea"/>
              </a:rPr>
              <a:t>Política de alivio de la pobreza mediante el comercio electrónico </a:t>
            </a:r>
            <a:endParaRPr lang="es-ES" altLang="zh-CN" sz="1800" b="0">
              <a:latin typeface="宋体" panose="02010600030101010101" pitchFamily="2" charset="-122"/>
              <a:cs typeface="宋体" panose="02010600030101010101" pitchFamily="2" charset="-122"/>
              <a:sym typeface="+mn-ea"/>
            </a:endParaRPr>
          </a:p>
          <a:p>
            <a:pPr marL="285750" indent="-285750">
              <a:buFont typeface="Wingdings" panose="05000000000000000000" charset="0"/>
              <a:buChar char="Ø"/>
            </a:pPr>
            <a:r>
              <a:rPr lang="es-ES" altLang="zh-CN" sz="1800" b="0">
                <a:latin typeface="宋体" panose="02010600030101010101" pitchFamily="2" charset="-122"/>
                <a:cs typeface="宋体" panose="02010600030101010101" pitchFamily="2" charset="-122"/>
                <a:sym typeface="+mn-ea"/>
              </a:rPr>
              <a:t>Política de comercio electrónico en las zonas rurales</a:t>
            </a:r>
            <a:endParaRPr lang="es-ES" altLang="zh-CN" sz="1800" b="0">
              <a:latin typeface="宋体" panose="02010600030101010101" pitchFamily="2" charset="-122"/>
              <a:cs typeface="宋体" panose="02010600030101010101" pitchFamily="2" charset="-122"/>
              <a:sym typeface="+mn-ea"/>
            </a:endParaRPr>
          </a:p>
          <a:p>
            <a:pPr marL="285750" indent="-285750">
              <a:buFont typeface="Wingdings" panose="05000000000000000000" charset="0"/>
              <a:buChar char="Ø"/>
            </a:pPr>
            <a:r>
              <a:rPr lang="es-ES" altLang="zh-CN" sz="1800" b="0">
                <a:latin typeface="宋体" panose="02010600030101010101" pitchFamily="2" charset="-122"/>
                <a:cs typeface="宋体" panose="02010600030101010101" pitchFamily="2" charset="-122"/>
                <a:sym typeface="+mn-ea"/>
              </a:rPr>
              <a:t>Política de traslado de productos agrícolas de los pueblos a las ciudades, etc.</a:t>
            </a:r>
            <a:endParaRPr lang="en-GB" altLang="zh-CN" sz="1800" b="0">
              <a:latin typeface="宋体" panose="02010600030101010101" pitchFamily="2" charset="-122"/>
              <a:cs typeface="宋体" panose="02010600030101010101" pitchFamily="2" charset="-122"/>
              <a:sym typeface="+mn-ea"/>
            </a:endParaRPr>
          </a:p>
        </p:txBody>
      </p:sp>
      <p:pic>
        <p:nvPicPr>
          <p:cNvPr id="4" name="Imagen 4" descr="Texto&#10;&#10;Descripción generada automáticamente"/>
          <p:cNvPicPr>
            <a:picLocks noChangeAspect="1"/>
          </p:cNvPicPr>
          <p:nvPr/>
        </p:nvPicPr>
        <p:blipFill>
          <a:blip r:embed="rId2"/>
          <a:stretch>
            <a:fillRect/>
          </a:stretch>
        </p:blipFill>
        <p:spPr>
          <a:xfrm>
            <a:off x="2140070" y="3111889"/>
            <a:ext cx="1815861" cy="979278"/>
          </a:xfrm>
          <a:prstGeom prst="rect">
            <a:avLst/>
          </a:prstGeom>
        </p:spPr>
      </p:pic>
      <p:pic>
        <p:nvPicPr>
          <p:cNvPr id="5" name="Imagen 5" descr="Texto&#10;&#10;Descripción generada automáticamente"/>
          <p:cNvPicPr>
            <a:picLocks noChangeAspect="1"/>
          </p:cNvPicPr>
          <p:nvPr/>
        </p:nvPicPr>
        <p:blipFill>
          <a:blip r:embed="rId3"/>
          <a:stretch>
            <a:fillRect/>
          </a:stretch>
        </p:blipFill>
        <p:spPr>
          <a:xfrm>
            <a:off x="4722154" y="3527754"/>
            <a:ext cx="1439353" cy="6363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83361" y="1383990"/>
            <a:ext cx="2828018" cy="1015663"/>
          </a:xfrm>
          <a:prstGeom prst="rect">
            <a:avLst/>
          </a:prstGeom>
          <a:solidFill>
            <a:schemeClr val="tx2">
              <a:lumMod val="60000"/>
              <a:lumOff val="40000"/>
            </a:schemeClr>
          </a:solidFill>
          <a:ln>
            <a:noFill/>
          </a:ln>
        </p:spPr>
        <p:txBody>
          <a:bodyPr wrap="none" rtlCol="0" anchor="t">
            <a:spAutoFit/>
          </a:bodyPr>
          <a:lstStyle/>
          <a:p>
            <a:pPr algn="ctr"/>
            <a:r>
              <a:rPr lang="en-US"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Infraestructuras </a:t>
            </a:r>
            <a:endParaRPr lang="en-US"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lgn="ctr"/>
            <a:r>
              <a:rPr lang="en-US"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Construcción-IT</a:t>
            </a:r>
            <a:endParaRPr lang="en-US"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p:txBody>
      </p:sp>
      <p:sp>
        <p:nvSpPr>
          <p:cNvPr id="3" name="文本框 2"/>
          <p:cNvSpPr txBox="1"/>
          <p:nvPr/>
        </p:nvSpPr>
        <p:spPr>
          <a:xfrm>
            <a:off x="3862646" y="980728"/>
            <a:ext cx="6999533" cy="1892826"/>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En 2019, China construyó la mayor red de fibra óptica y comunicaciones móviles del mundo, con más del 98% de las aldeas administrativas recibiendo fibra óptica y 4G.</a:t>
            </a:r>
            <a:endParaRPr lang="es-ES" altLang="zh-CN" sz="1800" b="0">
              <a:latin typeface="宋体" panose="02010600030101010101" pitchFamily="2" charset="-122"/>
              <a:ea typeface="宋体" panose="02010600030101010101" pitchFamily="2" charset="-122"/>
              <a:cs typeface="宋体" panose="02010600030101010101" pitchFamily="2" charset="-122"/>
            </a:endParaRPr>
          </a:p>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El número de usuarios de Internet en China fue de 904 millones, de los cuales 255 millones se encontraban en zonas rurales, lo que representa el 28,2%.</a:t>
            </a:r>
            <a:endParaRPr lang="zh-CN" altLang="en-US" sz="1800" b="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7779026" y="6511146"/>
            <a:ext cx="2963939" cy="246221"/>
          </a:xfrm>
          <a:prstGeom prst="rect">
            <a:avLst/>
          </a:prstGeom>
          <a:noFill/>
        </p:spPr>
        <p:txBody>
          <a:bodyPr wrap="square" lIns="91440" tIns="45720" rIns="91440" bIns="45720" rtlCol="0" anchor="t">
            <a:spAutoFit/>
          </a:bodyPr>
          <a:lstStyle/>
          <a:p>
            <a:r>
              <a:rPr lang="zh-CN" sz="1000" b="0">
                <a:latin typeface="Arial" panose="020B0604020202020204"/>
                <a:cs typeface="Arial" panose="020B0604020202020204"/>
              </a:rPr>
              <a:t>Fuente: China Internet Information Center</a:t>
            </a:r>
            <a:endParaRPr lang="es-ES" altLang="zh-CN"/>
          </a:p>
        </p:txBody>
      </p:sp>
      <p:graphicFrame>
        <p:nvGraphicFramePr>
          <p:cNvPr id="6" name="图表 5"/>
          <p:cNvGraphicFramePr/>
          <p:nvPr/>
        </p:nvGraphicFramePr>
        <p:xfrm>
          <a:off x="1075164" y="2924810"/>
          <a:ext cx="9660782" cy="3701618"/>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8"/>
          <p:cNvSpPr txBox="1"/>
          <p:nvPr/>
        </p:nvSpPr>
        <p:spPr>
          <a:xfrm>
            <a:off x="6096000" y="231140"/>
            <a:ext cx="4107066"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pic>
        <p:nvPicPr>
          <p:cNvPr id="7" name="Imagen 7"/>
          <p:cNvPicPr>
            <a:picLocks noChangeAspect="1"/>
          </p:cNvPicPr>
          <p:nvPr/>
        </p:nvPicPr>
        <p:blipFill>
          <a:blip r:embed="rId2"/>
          <a:stretch>
            <a:fillRect/>
          </a:stretch>
        </p:blipFill>
        <p:spPr>
          <a:xfrm>
            <a:off x="3932837" y="5956000"/>
            <a:ext cx="1637761" cy="280000"/>
          </a:xfrm>
          <a:prstGeom prst="rect">
            <a:avLst/>
          </a:prstGeom>
        </p:spPr>
      </p:pic>
      <p:pic>
        <p:nvPicPr>
          <p:cNvPr id="8" name="Imagen 8"/>
          <p:cNvPicPr>
            <a:picLocks noChangeAspect="1"/>
          </p:cNvPicPr>
          <p:nvPr/>
        </p:nvPicPr>
        <p:blipFill>
          <a:blip r:embed="rId3"/>
          <a:stretch>
            <a:fillRect/>
          </a:stretch>
        </p:blipFill>
        <p:spPr>
          <a:xfrm>
            <a:off x="5716438" y="5958578"/>
            <a:ext cx="2743200" cy="2029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9956" y="1373145"/>
            <a:ext cx="3041217" cy="1323439"/>
          </a:xfrm>
          <a:prstGeom prst="rect">
            <a:avLst/>
          </a:prstGeom>
          <a:solidFill>
            <a:schemeClr val="tx2">
              <a:lumMod val="60000"/>
              <a:lumOff val="40000"/>
            </a:schemeClr>
          </a:solidFill>
          <a:ln>
            <a:noFill/>
          </a:ln>
        </p:spPr>
        <p:txBody>
          <a:bodyPr wrap="none" rtlCol="0" anchor="t">
            <a:spAutoFit/>
          </a:bodyPr>
          <a:lstStyle/>
          <a:p>
            <a:pPr algn="ctr"/>
            <a:r>
              <a:rPr lang="en-US" altLang="zh-CN" sz="20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Infraestructuras </a:t>
            </a:r>
            <a:endParaRPr lang="en-US" altLang="zh-CN" sz="20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lgn="ctr"/>
            <a:r>
              <a:rPr lang="en-US" altLang="zh-CN" sz="20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Construcción-</a:t>
            </a:r>
            <a:endParaRPr lang="en-US" altLang="zh-CN" sz="20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lgn="ctr"/>
            <a:r>
              <a:rPr lang="en-US" altLang="zh-CN" sz="20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Almacenamiento en frío</a:t>
            </a:r>
            <a:endParaRPr lang="zh-CN" altLang="en-US" sz="20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p:txBody>
      </p:sp>
      <p:sp>
        <p:nvSpPr>
          <p:cNvPr id="3" name="文本框 2"/>
          <p:cNvSpPr txBox="1"/>
          <p:nvPr/>
        </p:nvSpPr>
        <p:spPr>
          <a:xfrm>
            <a:off x="4287438" y="1245987"/>
            <a:ext cx="7253819" cy="1615827"/>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Muchos lugares reparan cámaras frigoríficas para paliar la pérdida de productos agrícolas perecederos.</a:t>
            </a:r>
            <a:endParaRPr lang="es-ES" altLang="zh-CN" sz="1800" b="0">
              <a:latin typeface="宋体" panose="02010600030101010101" pitchFamily="2" charset="-122"/>
              <a:ea typeface="宋体" panose="02010600030101010101" pitchFamily="2" charset="-122"/>
              <a:cs typeface="宋体" panose="02010600030101010101" pitchFamily="2" charset="-122"/>
            </a:endParaRPr>
          </a:p>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Según el tipo y la capacidad de la cámara frigorífica, el gobierno concede subvenciones que oscilan entre los 10.000 y los 350.000 yuanes.</a:t>
            </a:r>
            <a:endParaRPr lang="zh-CN" altLang="en-US" sz="1800" b="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5" name="图表 4"/>
          <p:cNvGraphicFramePr/>
          <p:nvPr/>
        </p:nvGraphicFramePr>
        <p:xfrm>
          <a:off x="1919954" y="2968577"/>
          <a:ext cx="8340125" cy="3560528"/>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6370044" y="6539901"/>
            <a:ext cx="3999109" cy="246221"/>
          </a:xfrm>
          <a:prstGeom prst="rect">
            <a:avLst/>
          </a:prstGeom>
          <a:noFill/>
        </p:spPr>
        <p:txBody>
          <a:bodyPr wrap="square" lIns="91440" tIns="45720" rIns="91440" bIns="45720" rtlCol="0" anchor="t">
            <a:spAutoFit/>
          </a:bodyPr>
          <a:lstStyle/>
          <a:p>
            <a:r>
              <a:rPr lang="en-US" altLang="zh-CN" sz="1000" b="0">
                <a:latin typeface="Arial" panose="020B0604020202020204"/>
                <a:cs typeface="Arial" panose="020B0604020202020204"/>
              </a:rPr>
              <a:t>Fuente: Instituto de Investigación de la Industria de Prospectiva</a:t>
            </a:r>
            <a:endParaRPr lang="es-ES" altLang="zh-CN" sz="1000" b="0">
              <a:latin typeface="Arial" panose="020B0604020202020204"/>
              <a:cs typeface="Arial" panose="020B0604020202020204"/>
            </a:endParaRPr>
          </a:p>
        </p:txBody>
      </p:sp>
      <p:sp>
        <p:nvSpPr>
          <p:cNvPr id="4" name="文本框 8"/>
          <p:cNvSpPr txBox="1"/>
          <p:nvPr/>
        </p:nvSpPr>
        <p:spPr>
          <a:xfrm>
            <a:off x="6133148" y="231140"/>
            <a:ext cx="4080609"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pic>
        <p:nvPicPr>
          <p:cNvPr id="7" name="Imagen 7"/>
          <p:cNvPicPr>
            <a:picLocks noChangeAspect="1"/>
          </p:cNvPicPr>
          <p:nvPr/>
        </p:nvPicPr>
        <p:blipFill>
          <a:blip r:embed="rId2"/>
          <a:stretch>
            <a:fillRect/>
          </a:stretch>
        </p:blipFill>
        <p:spPr>
          <a:xfrm>
            <a:off x="4575055" y="5625321"/>
            <a:ext cx="1661665" cy="294377"/>
          </a:xfrm>
          <a:prstGeom prst="rect">
            <a:avLst/>
          </a:prstGeom>
        </p:spPr>
      </p:pic>
      <p:pic>
        <p:nvPicPr>
          <p:cNvPr id="8" name="Imagen 8"/>
          <p:cNvPicPr>
            <a:picLocks noChangeAspect="1"/>
          </p:cNvPicPr>
          <p:nvPr/>
        </p:nvPicPr>
        <p:blipFill>
          <a:blip r:embed="rId3"/>
          <a:stretch>
            <a:fillRect/>
          </a:stretch>
        </p:blipFill>
        <p:spPr>
          <a:xfrm>
            <a:off x="6607834" y="5642276"/>
            <a:ext cx="3332671" cy="246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片3"/>
          <p:cNvPicPr>
            <a:picLocks noChangeAspect="1"/>
          </p:cNvPicPr>
          <p:nvPr/>
        </p:nvPicPr>
        <p:blipFill>
          <a:blip r:embed="rId1"/>
          <a:stretch>
            <a:fillRect/>
          </a:stretch>
        </p:blipFill>
        <p:spPr>
          <a:xfrm>
            <a:off x="479376" y="958805"/>
            <a:ext cx="11089232" cy="5926579"/>
          </a:xfrm>
          <a:prstGeom prst="rect">
            <a:avLst/>
          </a:prstGeom>
        </p:spPr>
      </p:pic>
      <p:sp>
        <p:nvSpPr>
          <p:cNvPr id="2" name="文本框 8"/>
          <p:cNvSpPr txBox="1"/>
          <p:nvPr/>
        </p:nvSpPr>
        <p:spPr>
          <a:xfrm>
            <a:off x="6096000" y="241484"/>
            <a:ext cx="4115380"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sp>
        <p:nvSpPr>
          <p:cNvPr id="3" name="CuadroTexto 2"/>
          <p:cNvSpPr txBox="1"/>
          <p:nvPr/>
        </p:nvSpPr>
        <p:spPr>
          <a:xfrm>
            <a:off x="577436" y="2121495"/>
            <a:ext cx="743610" cy="253916"/>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es-ES" sz="1000" b="0">
                <a:latin typeface="Arial" panose="020B0604020202020204"/>
                <a:ea typeface="宋体" panose="02010600030101010101" pitchFamily="2" charset="-122"/>
                <a:cs typeface="Arial" panose="020B0604020202020204"/>
              </a:rPr>
              <a:t>Comprar</a:t>
            </a:r>
            <a:endParaRPr lang="es-ES" sz="1000" b="0">
              <a:cs typeface="Arial" panose="020B0604020202020204"/>
            </a:endParaRPr>
          </a:p>
        </p:txBody>
      </p:sp>
      <p:sp>
        <p:nvSpPr>
          <p:cNvPr id="4" name="CuadroTexto 3"/>
          <p:cNvSpPr txBox="1"/>
          <p:nvPr/>
        </p:nvSpPr>
        <p:spPr>
          <a:xfrm>
            <a:off x="462416" y="2581570"/>
            <a:ext cx="873006" cy="246221"/>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es-ES" sz="1000" b="0">
                <a:latin typeface="Arial" panose="020B0604020202020204"/>
                <a:ea typeface="宋体" panose="02010600030101010101" pitchFamily="2" charset="-122"/>
                <a:cs typeface="Arial" panose="020B0604020202020204"/>
              </a:rPr>
              <a:t>Comprobar</a:t>
            </a:r>
            <a:endParaRPr lang="es-ES" sz="1000" b="0"/>
          </a:p>
        </p:txBody>
      </p:sp>
      <p:sp>
        <p:nvSpPr>
          <p:cNvPr id="5" name="CuadroTexto 4"/>
          <p:cNvSpPr txBox="1"/>
          <p:nvPr/>
        </p:nvSpPr>
        <p:spPr>
          <a:xfrm rot="-3120000">
            <a:off x="1612604" y="2509683"/>
            <a:ext cx="873006" cy="400110"/>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000" b="0">
                <a:latin typeface="Arial" panose="020B0604020202020204"/>
                <a:ea typeface="宋体" panose="02010600030101010101" pitchFamily="2" charset="-122"/>
                <a:cs typeface="Arial" panose="020B0604020202020204"/>
              </a:rPr>
              <a:t>Transporte refrigerado</a:t>
            </a:r>
            <a:endParaRPr lang="es-ES" b="0">
              <a:cs typeface="Arial" panose="020B0604020202020204"/>
            </a:endParaRPr>
          </a:p>
        </p:txBody>
      </p:sp>
      <p:sp>
        <p:nvSpPr>
          <p:cNvPr id="6" name="CuadroTexto 5"/>
          <p:cNvSpPr txBox="1"/>
          <p:nvPr/>
        </p:nvSpPr>
        <p:spPr>
          <a:xfrm>
            <a:off x="8369962" y="6046513"/>
            <a:ext cx="1002402" cy="414487"/>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Transporte refrigerado</a:t>
            </a:r>
            <a:endParaRPr lang="es-ES" b="0">
              <a:cs typeface="Arial" panose="020B0604020202020204" pitchFamily="34" charset="0"/>
            </a:endParaRPr>
          </a:p>
        </p:txBody>
      </p:sp>
      <p:sp>
        <p:nvSpPr>
          <p:cNvPr id="7" name="CuadroTexto 6"/>
          <p:cNvSpPr txBox="1"/>
          <p:nvPr/>
        </p:nvSpPr>
        <p:spPr>
          <a:xfrm>
            <a:off x="9707056" y="5931494"/>
            <a:ext cx="1002402" cy="246221"/>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Consumidor</a:t>
            </a:r>
            <a:endParaRPr lang="es-ES" sz="1000" b="0">
              <a:cs typeface="Arial" panose="020B0604020202020204" pitchFamily="34" charset="0"/>
            </a:endParaRPr>
          </a:p>
        </p:txBody>
      </p:sp>
      <p:sp>
        <p:nvSpPr>
          <p:cNvPr id="8" name="CuadroTexto 7"/>
          <p:cNvSpPr txBox="1"/>
          <p:nvPr/>
        </p:nvSpPr>
        <p:spPr>
          <a:xfrm>
            <a:off x="2547132" y="5111985"/>
            <a:ext cx="1002402" cy="414487"/>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Transporte refrigerado</a:t>
            </a:r>
            <a:endParaRPr lang="es-ES" b="0">
              <a:cs typeface="Arial" panose="020B0604020202020204" pitchFamily="34" charset="0"/>
            </a:endParaRPr>
          </a:p>
        </p:txBody>
      </p:sp>
      <p:sp>
        <p:nvSpPr>
          <p:cNvPr id="9" name="CuadroTexto 8"/>
          <p:cNvSpPr txBox="1"/>
          <p:nvPr/>
        </p:nvSpPr>
        <p:spPr>
          <a:xfrm>
            <a:off x="3150980" y="5773343"/>
            <a:ext cx="1002402" cy="400110"/>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Control de temperatura</a:t>
            </a:r>
            <a:endParaRPr lang="es-ES" b="0">
              <a:cs typeface="Arial" panose="020B0604020202020204"/>
            </a:endParaRPr>
          </a:p>
        </p:txBody>
      </p:sp>
      <p:sp>
        <p:nvSpPr>
          <p:cNvPr id="10" name="CuadroTexto 9"/>
          <p:cNvSpPr txBox="1"/>
          <p:nvPr/>
        </p:nvSpPr>
        <p:spPr>
          <a:xfrm>
            <a:off x="3050339" y="3645494"/>
            <a:ext cx="1002402" cy="1092607"/>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err="1">
                <a:latin typeface="Arial" panose="020B0604020202020204"/>
                <a:ea typeface="宋体" panose="02010600030101010101" pitchFamily="2" charset="-122"/>
                <a:cs typeface="Arial" panose="020B0604020202020204"/>
              </a:rPr>
              <a:t>preenfriar</a:t>
            </a:r>
            <a:endParaRPr lang="es-ES" b="0">
              <a:cs typeface="Arial" panose="020B0604020202020204" pitchFamily="34" charset="0"/>
            </a:endParaRPr>
          </a:p>
          <a:p>
            <a:pPr algn="ctr"/>
            <a:r>
              <a:rPr lang="es-ES" sz="1000" b="0">
                <a:latin typeface="Arial" panose="020B0604020202020204"/>
                <a:ea typeface="宋体" panose="02010600030101010101" pitchFamily="2" charset="-122"/>
                <a:cs typeface="Arial" panose="020B0604020202020204"/>
              </a:rPr>
              <a:t>congelación rápida</a:t>
            </a:r>
            <a:endParaRPr lang="es-ES" b="0">
              <a:cs typeface="Arial" panose="020B0604020202020204"/>
            </a:endParaRPr>
          </a:p>
          <a:p>
            <a:pPr algn="ctr"/>
            <a:r>
              <a:rPr lang="es-ES" sz="1000" b="0">
                <a:latin typeface="Arial" panose="020B0604020202020204"/>
                <a:ea typeface="宋体" panose="02010600030101010101" pitchFamily="2" charset="-122"/>
                <a:cs typeface="Arial" panose="020B0604020202020204"/>
              </a:rPr>
              <a:t>refrigerar</a:t>
            </a:r>
            <a:endParaRPr lang="es-ES" b="0">
              <a:cs typeface="Arial" panose="020B0604020202020204"/>
            </a:endParaRPr>
          </a:p>
          <a:p>
            <a:pPr algn="ctr"/>
            <a:r>
              <a:rPr lang="es-ES" sz="1000" b="0">
                <a:latin typeface="Arial" panose="020B0604020202020204"/>
                <a:ea typeface="宋体" panose="02010600030101010101" pitchFamily="2" charset="-122"/>
                <a:cs typeface="Arial" panose="020B0604020202020204"/>
              </a:rPr>
              <a:t>procesar</a:t>
            </a:r>
            <a:endParaRPr lang="es-ES" b="0">
              <a:cs typeface="Arial" panose="020B0604020202020204"/>
            </a:endParaRPr>
          </a:p>
        </p:txBody>
      </p:sp>
      <p:sp>
        <p:nvSpPr>
          <p:cNvPr id="11" name="CuadroTexto 10"/>
          <p:cNvSpPr txBox="1"/>
          <p:nvPr/>
        </p:nvSpPr>
        <p:spPr>
          <a:xfrm>
            <a:off x="2949697" y="2710965"/>
            <a:ext cx="1103043" cy="477054"/>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producción </a:t>
            </a:r>
            <a:endParaRPr lang="es-ES" b="0">
              <a:cs typeface="Arial" panose="020B0604020202020204" pitchFamily="34" charset="0"/>
            </a:endParaRPr>
          </a:p>
          <a:p>
            <a:pPr algn="ctr"/>
            <a:r>
              <a:rPr lang="es-ES" sz="1000" b="0">
                <a:latin typeface="Arial" panose="020B0604020202020204"/>
                <a:ea typeface="宋体" panose="02010600030101010101" pitchFamily="2" charset="-122"/>
                <a:cs typeface="Arial" panose="020B0604020202020204"/>
              </a:rPr>
              <a:t>industrial</a:t>
            </a:r>
            <a:endParaRPr lang="es-ES" b="0">
              <a:cs typeface="Arial" panose="020B0604020202020204"/>
            </a:endParaRPr>
          </a:p>
        </p:txBody>
      </p:sp>
      <p:sp>
        <p:nvSpPr>
          <p:cNvPr id="12" name="CuadroTexto 11"/>
          <p:cNvSpPr txBox="1"/>
          <p:nvPr/>
        </p:nvSpPr>
        <p:spPr>
          <a:xfrm>
            <a:off x="519924" y="5255758"/>
            <a:ext cx="1965685" cy="246221"/>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La fuente de alimentos frescos</a:t>
            </a:r>
            <a:endParaRPr lang="es-ES"/>
          </a:p>
        </p:txBody>
      </p:sp>
      <p:sp>
        <p:nvSpPr>
          <p:cNvPr id="13" name="CuadroTexto 12"/>
          <p:cNvSpPr txBox="1"/>
          <p:nvPr/>
        </p:nvSpPr>
        <p:spPr>
          <a:xfrm rot="18780000">
            <a:off x="6702188" y="3099154"/>
            <a:ext cx="1002402" cy="414487"/>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Transporte refrigerado</a:t>
            </a:r>
            <a:endParaRPr lang="es-ES" b="0">
              <a:cs typeface="Arial" panose="020B0604020202020204" pitchFamily="34" charset="0"/>
            </a:endParaRPr>
          </a:p>
        </p:txBody>
      </p:sp>
      <p:sp>
        <p:nvSpPr>
          <p:cNvPr id="14" name="CuadroTexto 13"/>
          <p:cNvSpPr txBox="1"/>
          <p:nvPr/>
        </p:nvSpPr>
        <p:spPr>
          <a:xfrm>
            <a:off x="7101982" y="5169494"/>
            <a:ext cx="1167655" cy="861774"/>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Distribuir</a:t>
            </a:r>
            <a:endParaRPr lang="es-ES" sz="1000">
              <a:latin typeface="Arial" panose="020B0604020202020204"/>
              <a:ea typeface="宋体" panose="02010600030101010101" pitchFamily="2" charset="-122"/>
              <a:cs typeface="Arial" panose="020B0604020202020204"/>
            </a:endParaRPr>
          </a:p>
          <a:p>
            <a:pPr algn="ctr"/>
            <a:r>
              <a:rPr lang="es-ES" sz="1000" b="0">
                <a:latin typeface="Arial" panose="020B0604020202020204"/>
                <a:ea typeface="宋体" panose="02010600030101010101" pitchFamily="2" charset="-122"/>
                <a:cs typeface="Arial" panose="020B0604020202020204"/>
              </a:rPr>
              <a:t>Almacenamiento en frio</a:t>
            </a:r>
            <a:endParaRPr lang="es-ES" sz="1000" b="0">
              <a:latin typeface="Arial" panose="020B0604020202020204"/>
              <a:ea typeface="宋体" panose="02010600030101010101" pitchFamily="2" charset="-122"/>
              <a:cs typeface="Arial" panose="020B0604020202020204"/>
            </a:endParaRPr>
          </a:p>
          <a:p>
            <a:pPr algn="ctr"/>
            <a:r>
              <a:rPr lang="es-ES" sz="1000" b="0">
                <a:cs typeface="Arial" panose="020B0604020202020204" pitchFamily="34" charset="0"/>
              </a:rPr>
              <a:t>Congelado</a:t>
            </a:r>
            <a:endParaRPr lang="es-ES" sz="1000" b="0">
              <a:cs typeface="Arial" panose="020B0604020202020204" pitchFamily="34" charset="0"/>
            </a:endParaRPr>
          </a:p>
        </p:txBody>
      </p:sp>
      <p:sp>
        <p:nvSpPr>
          <p:cNvPr id="15" name="CuadroTexto 14"/>
          <p:cNvSpPr txBox="1"/>
          <p:nvPr/>
        </p:nvSpPr>
        <p:spPr>
          <a:xfrm>
            <a:off x="9548905" y="1718928"/>
            <a:ext cx="1160552" cy="1092607"/>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Clasificar</a:t>
            </a:r>
            <a:endParaRPr lang="es-ES">
              <a:cs typeface="Arial" panose="020B0604020202020204" pitchFamily="34" charset="0"/>
            </a:endParaRPr>
          </a:p>
          <a:p>
            <a:pPr algn="ctr"/>
            <a:r>
              <a:rPr lang="es-ES" sz="1000" b="0">
                <a:latin typeface="Arial" panose="020B0604020202020204"/>
                <a:ea typeface="宋体" panose="02010600030101010101" pitchFamily="2" charset="-122"/>
                <a:cs typeface="Arial" panose="020B0604020202020204"/>
              </a:rPr>
              <a:t>distribuir</a:t>
            </a:r>
            <a:endParaRPr lang="es-ES">
              <a:latin typeface="Arial" panose="020B0604020202020204"/>
              <a:ea typeface="宋体" panose="02010600030101010101" pitchFamily="2" charset="-122"/>
            </a:endParaRPr>
          </a:p>
          <a:p>
            <a:pPr algn="ctr"/>
            <a:r>
              <a:rPr lang="es-ES" sz="1000" b="0">
                <a:latin typeface="Arial" panose="020B0604020202020204"/>
                <a:ea typeface="宋体" panose="02010600030101010101" pitchFamily="2" charset="-122"/>
                <a:cs typeface="Arial" panose="020B0604020202020204"/>
              </a:rPr>
              <a:t>almacenamiento en frío</a:t>
            </a:r>
            <a:endParaRPr lang="es-ES">
              <a:latin typeface="Arial" panose="020B0604020202020204"/>
              <a:ea typeface="宋体" panose="02010600030101010101" pitchFamily="2" charset="-122"/>
            </a:endParaRPr>
          </a:p>
          <a:p>
            <a:pPr algn="ctr"/>
            <a:r>
              <a:rPr lang="es-ES" sz="1000" b="0">
                <a:cs typeface="Arial" panose="020B0604020202020204"/>
              </a:rPr>
              <a:t>congelados</a:t>
            </a:r>
            <a:endParaRPr lang="es-ES"/>
          </a:p>
        </p:txBody>
      </p:sp>
      <p:sp>
        <p:nvSpPr>
          <p:cNvPr id="16" name="CuadroTexto 15"/>
          <p:cNvSpPr txBox="1"/>
          <p:nvPr/>
        </p:nvSpPr>
        <p:spPr>
          <a:xfrm>
            <a:off x="8858790" y="4004928"/>
            <a:ext cx="686101" cy="477054"/>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00" b="0">
                <a:latin typeface="Arial" panose="020B0604020202020204"/>
                <a:ea typeface="宋体" panose="02010600030101010101" pitchFamily="2" charset="-122"/>
                <a:cs typeface="Arial" panose="020B0604020202020204"/>
              </a:rPr>
              <a:t>entrega</a:t>
            </a:r>
            <a:endParaRPr lang="es-ES">
              <a:cs typeface="Arial" panose="020B0604020202020204" pitchFamily="34" charset="0"/>
            </a:endParaRPr>
          </a:p>
          <a:p>
            <a:pPr algn="ctr"/>
            <a:r>
              <a:rPr lang="es-ES" sz="1000" b="0">
                <a:latin typeface="Arial" panose="020B0604020202020204"/>
                <a:ea typeface="宋体" panose="02010600030101010101" pitchFamily="2" charset="-122"/>
                <a:cs typeface="Arial" panose="020B0604020202020204"/>
              </a:rPr>
              <a:t>venta</a:t>
            </a:r>
            <a:endParaRPr lang="es-ES" sz="1000" b="0">
              <a:cs typeface="Arial" panose="020B0604020202020204"/>
            </a:endParaRPr>
          </a:p>
        </p:txBody>
      </p:sp>
      <p:sp>
        <p:nvSpPr>
          <p:cNvPr id="17" name="CuadroTexto 16"/>
          <p:cNvSpPr txBox="1"/>
          <p:nvPr/>
        </p:nvSpPr>
        <p:spPr>
          <a:xfrm>
            <a:off x="7938641" y="3559230"/>
            <a:ext cx="1002402" cy="657872"/>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50" b="0">
                <a:latin typeface="Arial" panose="020B0604020202020204"/>
                <a:ea typeface="宋体" panose="02010600030101010101" pitchFamily="2" charset="-122"/>
                <a:cs typeface="Arial" panose="020B0604020202020204"/>
              </a:rPr>
              <a:t>clasificar</a:t>
            </a:r>
            <a:endParaRPr lang="es-ES"/>
          </a:p>
          <a:p>
            <a:pPr algn="ctr"/>
            <a:r>
              <a:rPr lang="es-ES" sz="1050" b="0">
                <a:latin typeface="Arial" panose="020B0604020202020204"/>
                <a:ea typeface="宋体" panose="02010600030101010101" pitchFamily="2" charset="-122"/>
                <a:cs typeface="Arial" panose="020B0604020202020204"/>
              </a:rPr>
              <a:t>Cargar y descargar</a:t>
            </a:r>
            <a:endParaRPr lang="es-ES"/>
          </a:p>
        </p:txBody>
      </p:sp>
      <p:sp>
        <p:nvSpPr>
          <p:cNvPr id="18" name="CuadroTexto 17"/>
          <p:cNvSpPr txBox="1"/>
          <p:nvPr/>
        </p:nvSpPr>
        <p:spPr>
          <a:xfrm>
            <a:off x="7766112" y="1718927"/>
            <a:ext cx="1347457" cy="577081"/>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50" b="0">
                <a:latin typeface="Arial" panose="020B0604020202020204"/>
                <a:ea typeface="宋体" panose="02010600030101010101" pitchFamily="2" charset="-122"/>
                <a:cs typeface="Arial" panose="020B0604020202020204"/>
              </a:rPr>
              <a:t>Almacenamiento en frío de los distribuidores</a:t>
            </a:r>
            <a:endParaRPr lang="es-ES">
              <a:latin typeface="Arial" panose="020B0604020202020204"/>
              <a:ea typeface="宋体" panose="02010600030101010101" pitchFamily="2" charset="-122"/>
            </a:endParaRPr>
          </a:p>
        </p:txBody>
      </p:sp>
      <p:sp>
        <p:nvSpPr>
          <p:cNvPr id="20" name="CuadroTexto 19"/>
          <p:cNvSpPr txBox="1"/>
          <p:nvPr/>
        </p:nvSpPr>
        <p:spPr>
          <a:xfrm>
            <a:off x="2254236" y="1040184"/>
            <a:ext cx="7290324" cy="400110"/>
          </a:xfrm>
          <a:prstGeom prst="rect">
            <a:avLst/>
          </a:prstGeom>
          <a:solidFill>
            <a:srgbClr val="37573E">
              <a:alpha val="92000"/>
            </a:srgbClr>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2000" b="0">
                <a:solidFill>
                  <a:srgbClr val="FFFFFF"/>
                </a:solidFill>
                <a:latin typeface="Arial" panose="020B0604020202020204"/>
                <a:ea typeface="宋体" panose="02010600030101010101" pitchFamily="2" charset="-122"/>
                <a:cs typeface="Arial" panose="020B0604020202020204"/>
              </a:rPr>
              <a:t>Diagrama de flujo de la industria logística de la cadena de frío</a:t>
            </a:r>
            <a:endParaRPr lang="es-ES" sz="2000">
              <a:solidFill>
                <a:srgbClr val="FFFFFF"/>
              </a:solidFill>
              <a:latin typeface="Arial" panose="020B0604020202020204"/>
              <a:ea typeface="宋体" panose="02010600030101010101" pitchFamily="2" charset="-122"/>
            </a:endParaRPr>
          </a:p>
        </p:txBody>
      </p:sp>
      <p:sp>
        <p:nvSpPr>
          <p:cNvPr id="21" name="CuadroTexto 20"/>
          <p:cNvSpPr txBox="1"/>
          <p:nvPr/>
        </p:nvSpPr>
        <p:spPr>
          <a:xfrm>
            <a:off x="4603095" y="6060888"/>
            <a:ext cx="1750023" cy="415498"/>
          </a:xfrm>
          <a:prstGeom prst="rect">
            <a:avLst/>
          </a:prstGeom>
          <a:solidFill>
            <a:srgbClr val="E3DEDE"/>
          </a:solid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s-ES" sz="1050" b="0">
                <a:latin typeface="Arial" panose="020B0604020202020204"/>
                <a:ea typeface="宋体" panose="02010600030101010101" pitchFamily="2" charset="-122"/>
                <a:cs typeface="Arial" panose="020B0604020202020204"/>
              </a:rPr>
              <a:t>Almacenamiento en frío en el centro logístico</a:t>
            </a:r>
            <a:endParaRPr lang="es-E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513" y="1355737"/>
            <a:ext cx="4018564" cy="830997"/>
          </a:xfrm>
          <a:prstGeom prst="rect">
            <a:avLst/>
          </a:prstGeom>
          <a:solidFill>
            <a:schemeClr val="tx2">
              <a:lumMod val="60000"/>
              <a:lumOff val="40000"/>
            </a:schemeClr>
          </a:solidFill>
          <a:ln>
            <a:noFill/>
          </a:ln>
        </p:spPr>
        <p:txBody>
          <a:bodyPr wrap="square" lIns="91440" tIns="45720" rIns="91440" bIns="45720" rtlCol="0" anchor="t">
            <a:spAutoFit/>
          </a:bodyPr>
          <a:lstStyle/>
          <a:p>
            <a:pPr algn="l"/>
            <a:r>
              <a:rPr lang="en-US" altLang="zh-CN" sz="2400">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Construcción</a:t>
            </a:r>
            <a:r>
              <a:rPr lang="en-US" altLang="zh-CN" sz="1600">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 de infraestructura</a:t>
            </a:r>
            <a:endParaRPr lang="en-US" altLang="zh-CN" sz="1600">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algn="l"/>
            <a:r>
              <a:rPr lang="en-US" altLang="zh-CN" sz="1600">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sym typeface="+mn-ea"/>
              </a:rPr>
              <a:t>- Distribución exprés</a:t>
            </a:r>
            <a:endParaRPr lang="zh-CN" altLang="en-US" sz="1600">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4658391" y="1228971"/>
            <a:ext cx="7110046" cy="1615827"/>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Construir carreteras rurales. Establecer y mejorar estaciones rurales de suministro urgente.</a:t>
            </a:r>
            <a:endParaRPr lang="es-ES" altLang="zh-CN" sz="1800" b="0">
              <a:latin typeface="宋体" panose="02010600030101010101" pitchFamily="2" charset="-122"/>
              <a:ea typeface="宋体" panose="02010600030101010101" pitchFamily="2" charset="-122"/>
              <a:cs typeface="宋体" panose="02010600030101010101" pitchFamily="2" charset="-122"/>
            </a:endParaRPr>
          </a:p>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Abrir canales verdes para verduras y frutas frescas, productos acuáticos frescos, ganado y aves de corral vivos, carne fresca, huevos y leche.</a:t>
            </a:r>
            <a:endParaRPr lang="zh-CN" altLang="en-US" sz="1800" b="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4" name="图表 3"/>
          <p:cNvGraphicFramePr/>
          <p:nvPr/>
        </p:nvGraphicFramePr>
        <p:xfrm>
          <a:off x="1271643" y="2694664"/>
          <a:ext cx="8847382" cy="3788170"/>
        </p:xfrm>
        <a:graphic>
          <a:graphicData uri="http://schemas.openxmlformats.org/drawingml/2006/chart">
            <c:chart xmlns:c="http://schemas.openxmlformats.org/drawingml/2006/chart" xmlns:r="http://schemas.openxmlformats.org/officeDocument/2006/relationships" r:id="rId1"/>
          </a:graphicData>
        </a:graphic>
      </p:graphicFrame>
      <p:sp>
        <p:nvSpPr>
          <p:cNvPr id="8" name="文本框 7"/>
          <p:cNvSpPr txBox="1"/>
          <p:nvPr/>
        </p:nvSpPr>
        <p:spPr>
          <a:xfrm>
            <a:off x="1574441" y="6492948"/>
            <a:ext cx="1986280" cy="207749"/>
          </a:xfrm>
          <a:prstGeom prst="rect">
            <a:avLst/>
          </a:prstGeom>
          <a:noFill/>
        </p:spPr>
        <p:txBody>
          <a:bodyPr wrap="square" rtlCol="0">
            <a:spAutoFit/>
          </a:bodyPr>
          <a:lstStyle/>
          <a:p>
            <a:r>
              <a:rPr lang="zh-CN" altLang="en-US" sz="750" b="0"/>
              <a:t>Source: State Post Bureau</a:t>
            </a:r>
            <a:endParaRPr lang="zh-CN" altLang="en-US" sz="1000" b="0"/>
          </a:p>
        </p:txBody>
      </p:sp>
      <p:sp>
        <p:nvSpPr>
          <p:cNvPr id="13" name="文本框 12"/>
          <p:cNvSpPr txBox="1"/>
          <p:nvPr/>
        </p:nvSpPr>
        <p:spPr>
          <a:xfrm>
            <a:off x="6816090" y="6525261"/>
            <a:ext cx="1986280" cy="323165"/>
          </a:xfrm>
          <a:prstGeom prst="rect">
            <a:avLst/>
          </a:prstGeom>
          <a:noFill/>
        </p:spPr>
        <p:txBody>
          <a:bodyPr wrap="square" rtlCol="0">
            <a:spAutoFit/>
          </a:bodyPr>
          <a:lstStyle/>
          <a:p>
            <a:r>
              <a:rPr lang="zh-CN" altLang="en-US" sz="750" b="0"/>
              <a:t>Source: China Logistics Information Center.</a:t>
            </a:r>
            <a:endParaRPr lang="zh-CN" altLang="en-US" sz="1000" b="0"/>
          </a:p>
        </p:txBody>
      </p:sp>
      <p:sp>
        <p:nvSpPr>
          <p:cNvPr id="5" name="文本框 8"/>
          <p:cNvSpPr txBox="1"/>
          <p:nvPr/>
        </p:nvSpPr>
        <p:spPr>
          <a:xfrm>
            <a:off x="6096000" y="241484"/>
            <a:ext cx="4107066"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pic>
        <p:nvPicPr>
          <p:cNvPr id="6" name="Imagen 6" descr="Imagen que contiene Texto&#10;&#10;Descripción generada automáticamente"/>
          <p:cNvPicPr>
            <a:picLocks noChangeAspect="1"/>
          </p:cNvPicPr>
          <p:nvPr/>
        </p:nvPicPr>
        <p:blipFill>
          <a:blip r:embed="rId2"/>
          <a:stretch>
            <a:fillRect/>
          </a:stretch>
        </p:blipFill>
        <p:spPr>
          <a:xfrm>
            <a:off x="2812211" y="5465692"/>
            <a:ext cx="2383767" cy="311710"/>
          </a:xfrm>
          <a:prstGeom prst="rect">
            <a:avLst/>
          </a:prstGeom>
        </p:spPr>
      </p:pic>
      <p:pic>
        <p:nvPicPr>
          <p:cNvPr id="7" name="Imagen 8"/>
          <p:cNvPicPr>
            <a:picLocks noChangeAspect="1"/>
          </p:cNvPicPr>
          <p:nvPr/>
        </p:nvPicPr>
        <p:blipFill>
          <a:blip r:embed="rId3"/>
          <a:stretch>
            <a:fillRect/>
          </a:stretch>
        </p:blipFill>
        <p:spPr>
          <a:xfrm>
            <a:off x="5443268" y="5560569"/>
            <a:ext cx="2743200" cy="22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50842" y="1231202"/>
            <a:ext cx="6626926" cy="4395597"/>
          </a:xfrm>
          <a:prstGeom prst="rect">
            <a:avLst/>
          </a:prstGeom>
        </p:spPr>
      </p:pic>
      <p:pic>
        <p:nvPicPr>
          <p:cNvPr id="3" name="图片 2"/>
          <p:cNvPicPr>
            <a:picLocks noChangeAspect="1"/>
          </p:cNvPicPr>
          <p:nvPr/>
        </p:nvPicPr>
        <p:blipFill>
          <a:blip r:embed="rId2"/>
          <a:stretch>
            <a:fillRect/>
          </a:stretch>
        </p:blipFill>
        <p:spPr>
          <a:xfrm>
            <a:off x="6449988" y="4135956"/>
            <a:ext cx="4218613" cy="2641753"/>
          </a:xfrm>
          <a:prstGeom prst="rect">
            <a:avLst/>
          </a:prstGeom>
        </p:spPr>
      </p:pic>
      <p:sp>
        <p:nvSpPr>
          <p:cNvPr id="4" name="文本框 8"/>
          <p:cNvSpPr txBox="1"/>
          <p:nvPr/>
        </p:nvSpPr>
        <p:spPr>
          <a:xfrm>
            <a:off x="6121209" y="260648"/>
            <a:ext cx="4113118"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pic>
        <p:nvPicPr>
          <p:cNvPr id="5" name="Imagen 5" descr="Texto&#10;&#10;Descripción generada automáticamente"/>
          <p:cNvPicPr>
            <a:picLocks noChangeAspect="1"/>
          </p:cNvPicPr>
          <p:nvPr/>
        </p:nvPicPr>
        <p:blipFill>
          <a:blip r:embed="rId3"/>
          <a:stretch>
            <a:fillRect/>
          </a:stretch>
        </p:blipFill>
        <p:spPr>
          <a:xfrm>
            <a:off x="1740309" y="1924972"/>
            <a:ext cx="1669026" cy="1225961"/>
          </a:xfrm>
          <a:prstGeom prst="rect">
            <a:avLst/>
          </a:prstGeom>
        </p:spPr>
      </p:pic>
      <p:pic>
        <p:nvPicPr>
          <p:cNvPr id="6" name="Imagen 6" descr="Interfaz de usuario gráfica, Texto&#10;&#10;Descripción generada automáticamente"/>
          <p:cNvPicPr>
            <a:picLocks noChangeAspect="1"/>
          </p:cNvPicPr>
          <p:nvPr/>
        </p:nvPicPr>
        <p:blipFill>
          <a:blip r:embed="rId4"/>
          <a:stretch>
            <a:fillRect/>
          </a:stretch>
        </p:blipFill>
        <p:spPr>
          <a:xfrm>
            <a:off x="1752601" y="3141099"/>
            <a:ext cx="1509252" cy="969092"/>
          </a:xfrm>
          <a:prstGeom prst="rect">
            <a:avLst/>
          </a:prstGeom>
        </p:spPr>
      </p:pic>
      <p:pic>
        <p:nvPicPr>
          <p:cNvPr id="7" name="Imagen 7" descr="Texto&#10;&#10;Descripción generada automáticamente"/>
          <p:cNvPicPr>
            <a:picLocks noChangeAspect="1"/>
          </p:cNvPicPr>
          <p:nvPr/>
        </p:nvPicPr>
        <p:blipFill>
          <a:blip r:embed="rId5"/>
          <a:stretch>
            <a:fillRect/>
          </a:stretch>
        </p:blipFill>
        <p:spPr>
          <a:xfrm>
            <a:off x="1740310" y="4106044"/>
            <a:ext cx="1718188" cy="1153140"/>
          </a:xfrm>
          <a:prstGeom prst="rect">
            <a:avLst/>
          </a:prstGeom>
        </p:spPr>
      </p:pic>
      <p:pic>
        <p:nvPicPr>
          <p:cNvPr id="8" name="Imagen 8" descr="Interfaz de usuario gráfica, Texto&#10;&#10;Descripción generada automáticamente"/>
          <p:cNvPicPr>
            <a:picLocks noChangeAspect="1"/>
          </p:cNvPicPr>
          <p:nvPr/>
        </p:nvPicPr>
        <p:blipFill>
          <a:blip r:embed="rId6"/>
          <a:stretch>
            <a:fillRect/>
          </a:stretch>
        </p:blipFill>
        <p:spPr>
          <a:xfrm rot="780000">
            <a:off x="9059197" y="5195119"/>
            <a:ext cx="870156" cy="5973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3995692" y="5199997"/>
            <a:ext cx="4456637" cy="535232"/>
          </a:xfrm>
        </p:spPr>
        <p:txBody>
          <a:bodyPr anchor="ctr">
            <a:normAutofit/>
          </a:bodyPr>
          <a:lstStyle/>
          <a:p>
            <a:r>
              <a:rPr lang="en-US" altLang="zh-CN" sz="2000" b="1">
                <a:solidFill>
                  <a:schemeClr val="tx1">
                    <a:lumMod val="95000"/>
                    <a:lumOff val="5000"/>
                  </a:schemeClr>
                </a:solidFill>
                <a:latin typeface="Times New Roman" panose="02020603050405020304" pitchFamily="18" charset="0"/>
                <a:cs typeface="Times New Roman" panose="02020603050405020304" pitchFamily="18" charset="0"/>
              </a:rPr>
              <a:t>Prof. </a:t>
            </a:r>
            <a:r>
              <a:rPr lang="zh-CN" altLang="en-US" sz="2000" b="1">
                <a:solidFill>
                  <a:schemeClr val="tx1">
                    <a:lumMod val="95000"/>
                    <a:lumOff val="5000"/>
                  </a:schemeClr>
                </a:solidFill>
                <a:latin typeface="Times New Roman" panose="02020603050405020304" pitchFamily="18" charset="0"/>
                <a:cs typeface="Times New Roman" panose="02020603050405020304" pitchFamily="18" charset="0"/>
              </a:rPr>
              <a:t>Geng Xianhui</a:t>
            </a:r>
            <a:endParaRPr lang="zh-CN" altLang="en-US" sz="2000"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sz="2300" b="1">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6" name="组合 5"/>
          <p:cNvGrpSpPr/>
          <p:nvPr/>
        </p:nvGrpSpPr>
        <p:grpSpPr>
          <a:xfrm>
            <a:off x="2135560" y="1196752"/>
            <a:ext cx="8189541" cy="5214722"/>
            <a:chOff x="1866900" y="450222"/>
            <a:chExt cx="8458201" cy="5961252"/>
          </a:xfrm>
        </p:grpSpPr>
        <p:sp>
          <p:nvSpPr>
            <p:cNvPr id="10" name="Rectangle 9"/>
            <p:cNvSpPr>
              <a:spLocks noChangeAspect="1"/>
            </p:cNvSpPr>
            <p:nvPr/>
          </p:nvSpPr>
          <p:spPr>
            <a:xfrm>
              <a:off x="1870544" y="450222"/>
              <a:ext cx="845455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标题 1"/>
            <p:cNvSpPr>
              <a:spLocks noGrp="1"/>
            </p:cNvSpPr>
            <p:nvPr>
              <p:ph type="ctrTitle"/>
            </p:nvPr>
          </p:nvSpPr>
          <p:spPr>
            <a:xfrm>
              <a:off x="2349501" y="1097340"/>
              <a:ext cx="7508874" cy="2623885"/>
            </a:xfrm>
          </p:spPr>
          <p:txBody>
            <a:bodyPr anchor="ctr">
              <a:normAutofit fontScale="90000"/>
            </a:bodyPr>
            <a:lstStyle/>
            <a:p>
              <a:pPr>
                <a:lnSpc>
                  <a:spcPct val="90000"/>
                </a:lnSpc>
              </a:pPr>
              <a:r>
                <a:rPr lang="es-ES" altLang="zh-CN" sz="57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El desarrollo del comercio electrónico de alimentos frescos en China</a:t>
              </a:r>
              <a:endParaRPr lang="zh-CN" altLang="en-US" sz="57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Rectangle 11"/>
            <p:cNvSpPr>
              <a:spLocks noChangeAspect="1"/>
            </p:cNvSpPr>
            <p:nvPr/>
          </p:nvSpPr>
          <p:spPr>
            <a:xfrm>
              <a:off x="1866900" y="4517136"/>
              <a:ext cx="1584198"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a:spLocks noChangeAspect="1"/>
            </p:cNvSpPr>
            <p:nvPr/>
          </p:nvSpPr>
          <p:spPr>
            <a:xfrm>
              <a:off x="3568244" y="4532133"/>
              <a:ext cx="5040623"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a:spLocks noChangeAspect="1"/>
            </p:cNvSpPr>
            <p:nvPr/>
          </p:nvSpPr>
          <p:spPr>
            <a:xfrm>
              <a:off x="8738508" y="4521270"/>
              <a:ext cx="1586592"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 name="矩形 4"/>
          <p:cNvSpPr/>
          <p:nvPr/>
        </p:nvSpPr>
        <p:spPr>
          <a:xfrm>
            <a:off x="3688775" y="5472276"/>
            <a:ext cx="5238328" cy="400110"/>
          </a:xfrm>
          <a:prstGeom prst="rect">
            <a:avLst/>
          </a:prstGeom>
        </p:spPr>
        <p:txBody>
          <a:bodyPr wrap="square">
            <a:spAutoFit/>
          </a:bodyPr>
          <a:lstStyle/>
          <a:p>
            <a:pPr algn="ctr" eaLnBrk="0" hangingPunct="0">
              <a:spcBef>
                <a:spcPct val="20000"/>
              </a:spcBef>
            </a:pPr>
            <a:r>
              <a:rPr lang="en-US" altLang="zh-CN" sz="2000">
                <a:solidFill>
                  <a:schemeClr val="tx1">
                    <a:lumMod val="95000"/>
                    <a:lumOff val="5000"/>
                  </a:schemeClr>
                </a:solidFill>
                <a:latin typeface="Times New Roman" panose="02020603050405020304" pitchFamily="18" charset="0"/>
                <a:ea typeface="+mn-ea"/>
                <a:cs typeface="Times New Roman" panose="02020603050405020304" pitchFamily="18" charset="0"/>
              </a:rPr>
              <a:t>Universidad Agrícola de Nanjing</a:t>
            </a:r>
            <a:endParaRPr lang="zh-CN" altLang="en-US" sz="2000">
              <a:solidFill>
                <a:schemeClr val="tx1">
                  <a:lumMod val="95000"/>
                  <a:lumOff val="5000"/>
                </a:schemeClr>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1505" y="1620520"/>
            <a:ext cx="3344185" cy="784830"/>
          </a:xfrm>
          <a:prstGeom prst="rect">
            <a:avLst/>
          </a:prstGeom>
          <a:solidFill>
            <a:schemeClr val="tx2">
              <a:lumMod val="60000"/>
              <a:lumOff val="40000"/>
            </a:schemeClr>
          </a:solidFill>
          <a:ln>
            <a:noFill/>
          </a:ln>
        </p:spPr>
        <p:txBody>
          <a:bodyPr wrap="none" rtlCol="0" anchor="t">
            <a:spAutoFit/>
          </a:bodyPr>
          <a:lstStyle/>
          <a:p>
            <a:pPr algn="ctr"/>
            <a:r>
              <a:rPr lang="en-GB" altLang="zh-CN"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Construcción de </a:t>
            </a:r>
            <a:endParaRPr lang="en-GB" altLang="zh-CN"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lgn="ctr"/>
            <a:r>
              <a:rPr lang="en-GB" altLang="zh-CN"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Infraestructuras - Servicio</a:t>
            </a:r>
            <a:endParaRPr lang="zh-CN" altLang="en-US"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p:txBody>
      </p:sp>
      <p:sp>
        <p:nvSpPr>
          <p:cNvPr id="3" name="文本框 2"/>
          <p:cNvSpPr txBox="1"/>
          <p:nvPr/>
        </p:nvSpPr>
        <p:spPr>
          <a:xfrm>
            <a:off x="5017582" y="1412875"/>
            <a:ext cx="5542915" cy="1338828"/>
          </a:xfrm>
          <a:prstGeom prst="rect">
            <a:avLst/>
          </a:prstGeom>
          <a:noFill/>
        </p:spPr>
        <p:txBody>
          <a:bodyPr wrap="square" rtlCol="0" anchor="t">
            <a:spAutoFit/>
          </a:bodyPr>
          <a:lstStyle/>
          <a:p>
            <a:pPr marL="285750" indent="-285750">
              <a:buFont typeface="Wingdings" panose="05000000000000000000" charset="0"/>
              <a:buChar char="Ø"/>
            </a:pPr>
            <a:r>
              <a:rPr lang="es-ES" altLang="zh-CN" sz="1350" b="0">
                <a:latin typeface="宋体" panose="02010600030101010101" pitchFamily="2" charset="-122"/>
                <a:cs typeface="宋体" panose="02010600030101010101" pitchFamily="2" charset="-122"/>
                <a:sym typeface="+mn-ea"/>
              </a:rPr>
              <a:t>Establecer sitios rurales de servicios de comercio electrónico y cooperativas de comercio electrónico.</a:t>
            </a:r>
            <a:endParaRPr lang="es-ES" altLang="zh-CN" sz="1350" b="0">
              <a:latin typeface="宋体" panose="02010600030101010101" pitchFamily="2" charset="-122"/>
              <a:cs typeface="宋体" panose="02010600030101010101" pitchFamily="2" charset="-122"/>
              <a:sym typeface="+mn-ea"/>
            </a:endParaRPr>
          </a:p>
          <a:p>
            <a:pPr marL="285750" indent="-285750">
              <a:buFont typeface="Wingdings" panose="05000000000000000000" charset="0"/>
              <a:buChar char="Ø"/>
            </a:pPr>
            <a:r>
              <a:rPr lang="es-ES" altLang="zh-CN" sz="1350" b="0">
                <a:latin typeface="宋体" panose="02010600030101010101" pitchFamily="2" charset="-122"/>
                <a:cs typeface="宋体" panose="02010600030101010101" pitchFamily="2" charset="-122"/>
                <a:sym typeface="+mn-ea"/>
              </a:rPr>
              <a:t>Organizar capacitaciones en comercio electrónico.</a:t>
            </a:r>
            <a:endParaRPr lang="es-ES" altLang="zh-CN" sz="1350" b="0">
              <a:latin typeface="宋体" panose="02010600030101010101" pitchFamily="2" charset="-122"/>
              <a:cs typeface="宋体" panose="02010600030101010101" pitchFamily="2" charset="-122"/>
              <a:sym typeface="+mn-ea"/>
            </a:endParaRPr>
          </a:p>
          <a:p>
            <a:pPr marL="285750" indent="-285750">
              <a:buFont typeface="Wingdings" panose="05000000000000000000" charset="0"/>
              <a:buChar char="Ø"/>
            </a:pPr>
            <a:r>
              <a:rPr lang="es-ES" altLang="zh-CN" sz="1350" b="0">
                <a:latin typeface="宋体" panose="02010600030101010101" pitchFamily="2" charset="-122"/>
                <a:cs typeface="宋体" panose="02010600030101010101" pitchFamily="2" charset="-122"/>
                <a:sym typeface="+mn-ea"/>
              </a:rPr>
              <a:t>Motivar a los trabajadores migrantes a retornar a casa para montar empresas sobre la base de subvenciones al talento.</a:t>
            </a:r>
            <a:endParaRPr lang="zh-CN" altLang="en-US" sz="1800" b="0">
              <a:latin typeface="宋体" panose="02010600030101010101" pitchFamily="2" charset="-122"/>
              <a:cs typeface="宋体" panose="02010600030101010101" pitchFamily="2" charset="-122"/>
              <a:sym typeface="+mn-ea"/>
            </a:endParaRPr>
          </a:p>
        </p:txBody>
      </p:sp>
      <p:pic>
        <p:nvPicPr>
          <p:cNvPr id="120" name="图片 119"/>
          <p:cNvPicPr/>
          <p:nvPr/>
        </p:nvPicPr>
        <p:blipFill>
          <a:blip r:embed="rId1"/>
          <a:stretch>
            <a:fillRect/>
          </a:stretch>
        </p:blipFill>
        <p:spPr>
          <a:xfrm>
            <a:off x="6096000" y="3068956"/>
            <a:ext cx="4309110" cy="2968625"/>
          </a:xfrm>
          <a:prstGeom prst="rect">
            <a:avLst/>
          </a:prstGeom>
          <a:noFill/>
          <a:ln w="9525">
            <a:noFill/>
          </a:ln>
        </p:spPr>
      </p:pic>
      <p:pic>
        <p:nvPicPr>
          <p:cNvPr id="119" name="图片 118"/>
          <p:cNvPicPr/>
          <p:nvPr/>
        </p:nvPicPr>
        <p:blipFill>
          <a:blip r:embed="rId2"/>
          <a:stretch>
            <a:fillRect/>
          </a:stretch>
        </p:blipFill>
        <p:spPr>
          <a:xfrm>
            <a:off x="1805305" y="3105150"/>
            <a:ext cx="4218940" cy="2896870"/>
          </a:xfrm>
          <a:prstGeom prst="rect">
            <a:avLst/>
          </a:prstGeom>
          <a:noFill/>
          <a:ln w="9525">
            <a:noFill/>
          </a:ln>
        </p:spPr>
      </p:pic>
      <p:sp>
        <p:nvSpPr>
          <p:cNvPr id="4" name="文本框 8"/>
          <p:cNvSpPr txBox="1"/>
          <p:nvPr/>
        </p:nvSpPr>
        <p:spPr>
          <a:xfrm>
            <a:off x="6096000" y="241484"/>
            <a:ext cx="4107066"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919605" y="2853056"/>
            <a:ext cx="5416550" cy="3455035"/>
          </a:xfrm>
          <a:prstGeom prst="rect">
            <a:avLst/>
          </a:prstGeom>
        </p:spPr>
      </p:pic>
      <p:pic>
        <p:nvPicPr>
          <p:cNvPr id="108" name="图片 107"/>
          <p:cNvPicPr/>
          <p:nvPr/>
        </p:nvPicPr>
        <p:blipFill>
          <a:blip r:embed="rId2"/>
          <a:stretch>
            <a:fillRect/>
          </a:stretch>
        </p:blipFill>
        <p:spPr>
          <a:xfrm>
            <a:off x="7176135" y="2307591"/>
            <a:ext cx="3416300" cy="2243455"/>
          </a:xfrm>
          <a:prstGeom prst="rect">
            <a:avLst/>
          </a:prstGeom>
          <a:noFill/>
          <a:ln w="9525">
            <a:noFill/>
          </a:ln>
        </p:spPr>
      </p:pic>
      <p:pic>
        <p:nvPicPr>
          <p:cNvPr id="5" name="图片 4"/>
          <p:cNvPicPr/>
          <p:nvPr/>
        </p:nvPicPr>
        <p:blipFill rotWithShape="1">
          <a:blip r:embed="rId3"/>
          <a:srcRect l="-3949" t="-3149" r="15736" b="3149"/>
          <a:stretch>
            <a:fillRect/>
          </a:stretch>
        </p:blipFill>
        <p:spPr>
          <a:xfrm>
            <a:off x="7392144" y="4364991"/>
            <a:ext cx="3233738" cy="2383155"/>
          </a:xfrm>
          <a:prstGeom prst="rect">
            <a:avLst/>
          </a:prstGeom>
          <a:noFill/>
          <a:ln w="9525">
            <a:noFill/>
          </a:ln>
        </p:spPr>
      </p:pic>
      <p:sp>
        <p:nvSpPr>
          <p:cNvPr id="3" name="文本框 2"/>
          <p:cNvSpPr txBox="1"/>
          <p:nvPr/>
        </p:nvSpPr>
        <p:spPr>
          <a:xfrm>
            <a:off x="5164456" y="1412875"/>
            <a:ext cx="5542915" cy="1027204"/>
          </a:xfrm>
          <a:prstGeom prst="rect">
            <a:avLst/>
          </a:prstGeom>
          <a:noFill/>
        </p:spPr>
        <p:txBody>
          <a:bodyPr wrap="square" rtlCol="0" anchor="t">
            <a:spAutoFit/>
          </a:bodyPr>
          <a:lstStyle/>
          <a:p>
            <a:pPr marL="285750" indent="-285750" algn="just">
              <a:buFont typeface="Wingdings" panose="05000000000000000000" charset="0"/>
              <a:buChar char="Ø"/>
            </a:pPr>
            <a:r>
              <a:rPr lang="es-ES" altLang="zh-CN" sz="1350" b="0">
                <a:latin typeface="宋体" panose="02010600030101010101" pitchFamily="2" charset="-122"/>
                <a:cs typeface="宋体" panose="02010600030101010101" pitchFamily="2" charset="-122"/>
                <a:sym typeface="+mn-ea"/>
              </a:rPr>
              <a:t>Promover la certificación de la Marca de Indicación Geográfica de los productos agrícolas</a:t>
            </a:r>
            <a:endParaRPr lang="es-ES" altLang="zh-CN" sz="1350" b="0">
              <a:latin typeface="宋体" panose="02010600030101010101" pitchFamily="2" charset="-122"/>
              <a:cs typeface="宋体" panose="02010600030101010101" pitchFamily="2" charset="-122"/>
              <a:sym typeface="+mn-ea"/>
            </a:endParaRPr>
          </a:p>
          <a:p>
            <a:pPr marL="285750" indent="-285750" algn="just">
              <a:buFont typeface="Wingdings" panose="05000000000000000000" charset="0"/>
              <a:buChar char="Ø"/>
            </a:pPr>
            <a:r>
              <a:rPr lang="es-ES" altLang="zh-CN" sz="1350" b="0">
                <a:latin typeface="宋体" panose="02010600030101010101" pitchFamily="2" charset="-122"/>
                <a:cs typeface="宋体" panose="02010600030101010101" pitchFamily="2" charset="-122"/>
                <a:sym typeface="+mn-ea"/>
              </a:rPr>
              <a:t>Establecer un sistema de trazabilidad de los productos agrícolas</a:t>
            </a:r>
            <a:endParaRPr lang="zh-CN" altLang="en-US" sz="1800" b="0">
              <a:latin typeface="宋体" panose="02010600030101010101" pitchFamily="2" charset="-122"/>
              <a:cs typeface="宋体" panose="02010600030101010101" pitchFamily="2" charset="-122"/>
              <a:sym typeface="+mn-ea"/>
            </a:endParaRPr>
          </a:p>
        </p:txBody>
      </p:sp>
      <p:sp>
        <p:nvSpPr>
          <p:cNvPr id="6" name="文本框 8"/>
          <p:cNvSpPr txBox="1"/>
          <p:nvPr/>
        </p:nvSpPr>
        <p:spPr>
          <a:xfrm>
            <a:off x="6096000" y="260648"/>
            <a:ext cx="4107066"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sp>
        <p:nvSpPr>
          <p:cNvPr id="7" name="文本框 1"/>
          <p:cNvSpPr txBox="1"/>
          <p:nvPr/>
        </p:nvSpPr>
        <p:spPr>
          <a:xfrm>
            <a:off x="2074679" y="1485265"/>
            <a:ext cx="2993127" cy="784830"/>
          </a:xfrm>
          <a:prstGeom prst="rect">
            <a:avLst/>
          </a:prstGeom>
          <a:solidFill>
            <a:schemeClr val="tx2">
              <a:lumMod val="60000"/>
              <a:lumOff val="40000"/>
            </a:schemeClr>
          </a:solidFill>
          <a:ln>
            <a:noFill/>
          </a:ln>
        </p:spPr>
        <p:txBody>
          <a:bodyPr wrap="none" rtlCol="0" anchor="t">
            <a:spAutoFit/>
          </a:bodyPr>
          <a:lstStyle/>
          <a:p>
            <a:pPr algn="ctr"/>
            <a:r>
              <a:rPr lang="en-GB" altLang="zh-CN"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Construcción de </a:t>
            </a:r>
            <a:endParaRPr lang="en-GB" altLang="zh-CN"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lgn="ctr"/>
            <a:r>
              <a:rPr lang="en-GB" altLang="zh-CN"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Infraestructuras - Marca</a:t>
            </a:r>
            <a:endParaRPr lang="zh-CN" altLang="en-US" sz="18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p:txBody>
      </p:sp>
      <p:pic>
        <p:nvPicPr>
          <p:cNvPr id="8" name="Imagen 8"/>
          <p:cNvPicPr>
            <a:picLocks noChangeAspect="1"/>
          </p:cNvPicPr>
          <p:nvPr/>
        </p:nvPicPr>
        <p:blipFill>
          <a:blip r:embed="rId4"/>
          <a:stretch>
            <a:fillRect/>
          </a:stretch>
        </p:blipFill>
        <p:spPr>
          <a:xfrm>
            <a:off x="1706051" y="3106225"/>
            <a:ext cx="422480" cy="2636582"/>
          </a:xfrm>
          <a:prstGeom prst="rect">
            <a:avLst/>
          </a:prstGeom>
        </p:spPr>
      </p:pic>
      <p:pic>
        <p:nvPicPr>
          <p:cNvPr id="9" name="Imagen 9"/>
          <p:cNvPicPr>
            <a:picLocks noChangeAspect="1"/>
          </p:cNvPicPr>
          <p:nvPr/>
        </p:nvPicPr>
        <p:blipFill>
          <a:blip r:embed="rId5"/>
          <a:stretch>
            <a:fillRect/>
          </a:stretch>
        </p:blipFill>
        <p:spPr>
          <a:xfrm>
            <a:off x="4151211" y="6068040"/>
            <a:ext cx="1296322" cy="289438"/>
          </a:xfrm>
          <a:prstGeom prst="rect">
            <a:avLst/>
          </a:prstGeom>
        </p:spPr>
      </p:pic>
      <p:pic>
        <p:nvPicPr>
          <p:cNvPr id="10" name="Imagen 10" descr="Imagen que contiene Escala de tiempo&#10;&#10;Descripción generada automáticamente"/>
          <p:cNvPicPr>
            <a:picLocks noChangeAspect="1"/>
          </p:cNvPicPr>
          <p:nvPr/>
        </p:nvPicPr>
        <p:blipFill>
          <a:blip r:embed="rId6"/>
          <a:stretch>
            <a:fillRect/>
          </a:stretch>
        </p:blipFill>
        <p:spPr>
          <a:xfrm>
            <a:off x="7784691" y="4483357"/>
            <a:ext cx="3136490" cy="23403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6550" y="1484630"/>
            <a:ext cx="4518445" cy="1015663"/>
          </a:xfrm>
          <a:prstGeom prst="rect">
            <a:avLst/>
          </a:prstGeom>
          <a:solidFill>
            <a:schemeClr val="tx2">
              <a:lumMod val="60000"/>
              <a:lumOff val="40000"/>
            </a:schemeClr>
          </a:solidFill>
          <a:ln>
            <a:noFill/>
          </a:ln>
        </p:spPr>
        <p:txBody>
          <a:bodyPr wrap="square" rtlCol="0" anchor="t">
            <a:spAutoFit/>
          </a:bodyPr>
          <a:lstStyle/>
          <a:p>
            <a:pPr algn="ctr"/>
            <a:r>
              <a:rPr lang="en-GB"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Optimización de la</a:t>
            </a:r>
            <a:endParaRPr lang="en-GB"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a:p>
            <a:pPr algn="ctr"/>
            <a:r>
              <a:rPr lang="en-GB" altLang="zh-CN"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rPr>
              <a:t>producción agrícola</a:t>
            </a:r>
            <a:endParaRPr lang="zh-CN" altLang="en-US" sz="2400">
              <a:solidFill>
                <a:schemeClr val="bg1"/>
              </a:solidFill>
              <a:effectLst>
                <a:outerShdw blurRad="38100" dist="25400" dir="5400000" algn="ctr" rotWithShape="0">
                  <a:srgbClr val="6E747A">
                    <a:alpha val="43000"/>
                  </a:srgbClr>
                </a:outerShdw>
              </a:effectLst>
              <a:latin typeface="宋体" panose="02010600030101010101" pitchFamily="2" charset="-122"/>
              <a:cs typeface="宋体" panose="02010600030101010101" pitchFamily="2" charset="-122"/>
              <a:sym typeface="+mn-ea"/>
            </a:endParaRPr>
          </a:p>
        </p:txBody>
      </p:sp>
      <p:sp>
        <p:nvSpPr>
          <p:cNvPr id="3" name="文本框 2"/>
          <p:cNvSpPr txBox="1"/>
          <p:nvPr/>
        </p:nvSpPr>
        <p:spPr>
          <a:xfrm>
            <a:off x="5674995" y="1329952"/>
            <a:ext cx="5800319" cy="1446550"/>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1600" b="0">
                <a:latin typeface="宋体" panose="02010600030101010101" pitchFamily="2" charset="-122"/>
                <a:ea typeface="宋体" panose="02010600030101010101" pitchFamily="2" charset="-122"/>
                <a:cs typeface="宋体" panose="02010600030101010101" pitchFamily="2" charset="-122"/>
                <a:sym typeface="+mn-ea"/>
              </a:rPr>
              <a:t>Fomentar la circulación de tierras y promover la estandarización, la escala y la organización de la producción agrícola.</a:t>
            </a:r>
            <a:endParaRPr lang="es-ES" altLang="zh-CN" sz="1600" b="0">
              <a:latin typeface="宋体" panose="02010600030101010101" pitchFamily="2" charset="-122"/>
              <a:ea typeface="宋体" panose="02010600030101010101" pitchFamily="2" charset="-122"/>
              <a:cs typeface="宋体" panose="02010600030101010101" pitchFamily="2" charset="-122"/>
            </a:endParaRPr>
          </a:p>
          <a:p>
            <a:pPr marL="285750" indent="-285750" algn="just">
              <a:buFont typeface="Wingdings" panose="05000000000000000000" charset="0"/>
              <a:buChar char="Ø"/>
            </a:pPr>
            <a:r>
              <a:rPr lang="es-ES" altLang="zh-CN" sz="1600" b="0">
                <a:latin typeface="宋体" panose="02010600030101010101" pitchFamily="2" charset="-122"/>
                <a:ea typeface="宋体" panose="02010600030101010101" pitchFamily="2" charset="-122"/>
                <a:cs typeface="宋体" panose="02010600030101010101" pitchFamily="2" charset="-122"/>
                <a:sym typeface="+mn-ea"/>
              </a:rPr>
              <a:t>Reforzar la construcción de aldeas digitales y promover "internet + agricultura".</a:t>
            </a:r>
            <a:endParaRPr lang="zh-CN" altLang="en-US" sz="1600" b="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5" name="图片 104"/>
          <p:cNvPicPr/>
          <p:nvPr/>
        </p:nvPicPr>
        <p:blipFill>
          <a:blip r:embed="rId1"/>
          <a:stretch>
            <a:fillRect/>
          </a:stretch>
        </p:blipFill>
        <p:spPr>
          <a:xfrm>
            <a:off x="2351406" y="2782357"/>
            <a:ext cx="7045325" cy="3856355"/>
          </a:xfrm>
          <a:prstGeom prst="rect">
            <a:avLst/>
          </a:prstGeom>
          <a:noFill/>
          <a:ln w="9525">
            <a:noFill/>
          </a:ln>
        </p:spPr>
      </p:pic>
      <p:sp>
        <p:nvSpPr>
          <p:cNvPr id="4" name="文本框 8"/>
          <p:cNvSpPr txBox="1"/>
          <p:nvPr/>
        </p:nvSpPr>
        <p:spPr>
          <a:xfrm>
            <a:off x="6073492" y="241484"/>
            <a:ext cx="4107066"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63939" y="1507490"/>
            <a:ext cx="10296555" cy="923330"/>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1800" b="0">
                <a:latin typeface="宋体" panose="02010600030101010101" pitchFamily="2" charset="-122"/>
                <a:ea typeface="宋体" panose="02010600030101010101" pitchFamily="2" charset="-122"/>
                <a:cs typeface="宋体" panose="02010600030101010101" pitchFamily="2" charset="-122"/>
                <a:sym typeface="+mn-ea"/>
              </a:rPr>
              <a:t>En 2019, las ventas minoristas totales de bienes de consumo en China alcanzaron los 41,16 billones de yuanes, un 8% más interanual, y las ventas minoristas en línea alcanzaron los 10,632,4 billones de yuanes, un 16,5% más que el año anterior.</a:t>
            </a:r>
            <a:endParaRPr lang="zh-CN" altLang="en-US" sz="1400" b="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2" name="图表 11"/>
          <p:cNvGraphicFramePr/>
          <p:nvPr/>
        </p:nvGraphicFramePr>
        <p:xfrm>
          <a:off x="1991360" y="2517775"/>
          <a:ext cx="8039100" cy="3663950"/>
        </p:xfrm>
        <a:graphic>
          <a:graphicData uri="http://schemas.openxmlformats.org/drawingml/2006/chart">
            <c:chart xmlns:c="http://schemas.openxmlformats.org/drawingml/2006/chart" xmlns:r="http://schemas.openxmlformats.org/officeDocument/2006/relationships" r:id="rId1"/>
          </a:graphicData>
        </a:graphic>
      </p:graphicFrame>
      <p:sp>
        <p:nvSpPr>
          <p:cNvPr id="7" name="文本框 6"/>
          <p:cNvSpPr txBox="1"/>
          <p:nvPr/>
        </p:nvSpPr>
        <p:spPr>
          <a:xfrm>
            <a:off x="6240145" y="6381116"/>
            <a:ext cx="1986280" cy="207749"/>
          </a:xfrm>
          <a:prstGeom prst="rect">
            <a:avLst/>
          </a:prstGeom>
          <a:noFill/>
        </p:spPr>
        <p:txBody>
          <a:bodyPr wrap="square" rtlCol="0">
            <a:spAutoFit/>
          </a:bodyPr>
          <a:lstStyle/>
          <a:p>
            <a:r>
              <a:rPr lang="zh-CN" altLang="en-US" sz="750" b="0"/>
              <a:t>Source: National Bureau of Statistics</a:t>
            </a:r>
            <a:endParaRPr lang="zh-CN" altLang="en-US" sz="1000" b="0"/>
          </a:p>
        </p:txBody>
      </p:sp>
      <p:sp>
        <p:nvSpPr>
          <p:cNvPr id="2" name="文本框 8"/>
          <p:cNvSpPr txBox="1"/>
          <p:nvPr/>
        </p:nvSpPr>
        <p:spPr>
          <a:xfrm>
            <a:off x="6096000" y="241484"/>
            <a:ext cx="4107066" cy="523220"/>
          </a:xfrm>
          <a:prstGeom prst="rect">
            <a:avLst/>
          </a:prstGeom>
          <a:solidFill>
            <a:schemeClr val="accent5">
              <a:lumMod val="40000"/>
              <a:lumOff val="60000"/>
            </a:schemeClr>
          </a:solidFill>
        </p:spPr>
        <p:txBody>
          <a:bodyPr wrap="square" rtlCol="0">
            <a:spAutoFit/>
          </a:bodyPr>
          <a:lstStyle/>
          <a:p>
            <a:pPr algn="ctr"/>
            <a:r>
              <a:rPr lang="es-ES" altLang="zh-CN" sz="1400">
                <a:ea typeface="隶书" panose="02010509060101010101" charset="-122"/>
                <a:cs typeface="Arial" panose="020B0604020202020204" pitchFamily="34" charset="0"/>
                <a:sym typeface="+mn-ea"/>
              </a:rPr>
              <a:t>Factores impulsores del comercio electrónico de alimentos frescos - política</a:t>
            </a:r>
            <a:endParaRPr lang="en-US" altLang="zh-CN" sz="1400">
              <a:ea typeface="隶书" panose="02010509060101010101"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148936" y="1340769"/>
            <a:ext cx="9897966" cy="4656455"/>
            <a:chOff x="-79" y="1868"/>
            <a:chExt cx="14850" cy="7333"/>
          </a:xfrm>
        </p:grpSpPr>
        <p:sp>
          <p:nvSpPr>
            <p:cNvPr id="66" name="流程图: 过程 65"/>
            <p:cNvSpPr/>
            <p:nvPr/>
          </p:nvSpPr>
          <p:spPr>
            <a:xfrm>
              <a:off x="57" y="6655"/>
              <a:ext cx="2731" cy="1590"/>
            </a:xfrm>
            <a:prstGeom prst="flowChartProcess">
              <a:avLst/>
            </a:prstGeom>
            <a:solidFill>
              <a:srgbClr val="92D050"/>
            </a:solidFill>
            <a:ln w="9525">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algn="ctr"/>
              <a:r>
                <a:rPr lang="es-ES" altLang="zh-CN" sz="1600" b="0">
                  <a:solidFill>
                    <a:schemeClr val="tx1"/>
                  </a:solidFill>
                  <a:latin typeface="Times New Roman" panose="02020603050405020304" pitchFamily="18" charset="0"/>
                  <a:cs typeface="Times New Roman" panose="02020603050405020304" pitchFamily="18" charset="0"/>
                  <a:sym typeface="+mn-ea"/>
                </a:rPr>
                <a:t>La irrupción de nuevas tendencias de consumo</a:t>
              </a:r>
              <a:endParaRPr lang="zh-CN" altLang="en-US" sz="1600" b="0">
                <a:solidFill>
                  <a:schemeClr val="tx1"/>
                </a:solidFill>
                <a:latin typeface="Times New Roman" panose="02020603050405020304" pitchFamily="18" charset="0"/>
                <a:cs typeface="Times New Roman" panose="02020603050405020304" pitchFamily="18" charset="0"/>
                <a:sym typeface="+mn-ea"/>
              </a:endParaRPr>
            </a:p>
          </p:txBody>
        </p:sp>
        <p:sp>
          <p:nvSpPr>
            <p:cNvPr id="67" name="流程图: 可选过程 66"/>
            <p:cNvSpPr/>
            <p:nvPr/>
          </p:nvSpPr>
          <p:spPr>
            <a:xfrm>
              <a:off x="3299" y="6003"/>
              <a:ext cx="2685" cy="917"/>
            </a:xfrm>
            <a:prstGeom prst="flowChartAlternateProcess">
              <a:avLst/>
            </a:prstGeom>
            <a:solidFill>
              <a:srgbClr val="00B0F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lstStyle/>
            <a:p>
              <a:pPr algn="ctr"/>
              <a:r>
                <a:rPr lang="en-GB"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Demanda del consumidor</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 name="流程图: 可选过程 67"/>
            <p:cNvSpPr/>
            <p:nvPr/>
          </p:nvSpPr>
          <p:spPr>
            <a:xfrm>
              <a:off x="3326" y="8027"/>
              <a:ext cx="2660" cy="750"/>
            </a:xfrm>
            <a:prstGeom prst="flowChartAlternateProcess">
              <a:avLst/>
            </a:prstGeom>
            <a:solidFill>
              <a:srgbClr val="00B0F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lstStyle/>
            <a:p>
              <a:pPr algn="ctr"/>
              <a:r>
                <a:rPr lang="en-GB" altLang="zh-CN"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Actitud del consumidor</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9" name="左中括号 68"/>
            <p:cNvSpPr/>
            <p:nvPr/>
          </p:nvSpPr>
          <p:spPr>
            <a:xfrm>
              <a:off x="6679" y="6044"/>
              <a:ext cx="117" cy="1176"/>
            </a:xfrm>
            <a:prstGeom prst="leftBracket">
              <a:avLst/>
            </a:prstGeom>
            <a:noFill/>
            <a:ln w="9525" cap="flat" cmpd="sng" algn="ctr">
              <a:solidFill>
                <a:schemeClr val="tx1"/>
              </a:solidFill>
              <a:prstDash val="solid"/>
              <a:miter lim="800000"/>
              <a:headEnd type="none" w="med" len="med"/>
              <a:tailEnd type="none" w="med" len="med"/>
            </a:ln>
          </p:spPr>
          <p:txBody>
            <a:bodyPr vert="horz" wrap="square" lIns="91440" tIns="45720" rIns="91440" bIns="45720" numCol="1" anchor="t" anchorCtr="0" compatLnSpc="1"/>
            <a:lstStyle/>
            <a:p>
              <a:endParaRPr lang="zh-CN" altLang="en-US">
                <a:effectLst>
                  <a:outerShdw blurRad="38100" dist="38100" dir="2700000" algn="tl">
                    <a:srgbClr val="000000">
                      <a:alpha val="43137"/>
                    </a:srgbClr>
                  </a:outerShdw>
                </a:effectLst>
              </a:endParaRPr>
            </a:p>
          </p:txBody>
        </p:sp>
        <p:sp>
          <p:nvSpPr>
            <p:cNvPr id="70" name="文本框 69"/>
            <p:cNvSpPr txBox="1"/>
            <p:nvPr/>
          </p:nvSpPr>
          <p:spPr>
            <a:xfrm>
              <a:off x="6796" y="5829"/>
              <a:ext cx="7385" cy="1577"/>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sym typeface="+mn-ea"/>
                </a:rPr>
                <a:t>Calidad y experiencia</a:t>
              </a:r>
              <a:endParaRPr sz="1400" b="0">
                <a:latin typeface="Times New Roman" panose="02020603050405020304" pitchFamily="18" charset="0"/>
                <a:cs typeface="Times New Roman" panose="02020603050405020304" pitchFamily="18" charset="0"/>
              </a:endParaRPr>
            </a:p>
            <a:p>
              <a:pPr marL="285750" indent="-285750">
                <a:lnSpc>
                  <a:spcPct val="11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sym typeface="+mn-ea"/>
                </a:rPr>
                <a:t>Consumo verde</a:t>
              </a:r>
              <a:endParaRPr sz="1400" b="0">
                <a:latin typeface="Times New Roman" panose="02020603050405020304" pitchFamily="18" charset="0"/>
                <a:cs typeface="Times New Roman" panose="02020603050405020304" pitchFamily="18" charset="0"/>
              </a:endParaRPr>
            </a:p>
            <a:p>
              <a:pPr marL="285750" indent="-285750">
                <a:lnSpc>
                  <a:spcPct val="11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sym typeface="+mn-ea"/>
                </a:rPr>
                <a:t>Atención a la salud</a:t>
              </a:r>
              <a:endParaRPr sz="1400" b="0">
                <a:latin typeface="Times New Roman" panose="02020603050405020304" pitchFamily="18" charset="0"/>
                <a:cs typeface="Times New Roman" panose="02020603050405020304" pitchFamily="18" charset="0"/>
              </a:endParaRPr>
            </a:p>
          </p:txBody>
        </p:sp>
        <p:sp>
          <p:nvSpPr>
            <p:cNvPr id="71" name="文本框 70"/>
            <p:cNvSpPr txBox="1"/>
            <p:nvPr/>
          </p:nvSpPr>
          <p:spPr>
            <a:xfrm>
              <a:off x="6699" y="7560"/>
              <a:ext cx="7385" cy="1577"/>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sym typeface="+mn-ea"/>
                </a:rPr>
                <a:t>Servicio personalizado</a:t>
              </a:r>
              <a:endParaRPr sz="1400" b="0">
                <a:latin typeface="Times New Roman" panose="02020603050405020304" pitchFamily="18" charset="0"/>
                <a:cs typeface="Times New Roman" panose="02020603050405020304" pitchFamily="18" charset="0"/>
                <a:sym typeface="+mn-ea"/>
              </a:endParaRPr>
            </a:p>
            <a:p>
              <a:pPr marL="285750" indent="-285750">
                <a:lnSpc>
                  <a:spcPct val="11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sym typeface="+mn-ea"/>
                </a:rPr>
                <a:t>Seguimiento de tendencias</a:t>
              </a:r>
              <a:endParaRPr lang="en-GB" sz="1400" b="0">
                <a:latin typeface="Times New Roman" panose="02020603050405020304" pitchFamily="18" charset="0"/>
                <a:cs typeface="Times New Roman" panose="02020603050405020304" pitchFamily="18" charset="0"/>
                <a:sym typeface="+mn-ea"/>
              </a:endParaRPr>
            </a:p>
            <a:p>
              <a:pPr marL="285750" indent="-285750">
                <a:lnSpc>
                  <a:spcPct val="110000"/>
                </a:lnSpc>
                <a:buFont typeface="Arial" panose="020B0604020202020204" pitchFamily="34" charset="0"/>
                <a:buChar char="•"/>
              </a:pPr>
              <a:r>
                <a:rPr lang="en-US" sz="1400" b="0">
                  <a:latin typeface="Times New Roman" panose="02020603050405020304" pitchFamily="18" charset="0"/>
                  <a:cs typeface="Times New Roman" panose="02020603050405020304" pitchFamily="18" charset="0"/>
                  <a:sym typeface="+mn-ea"/>
                </a:rPr>
                <a:t>Consumo excesivo</a:t>
              </a:r>
              <a:endParaRPr lang="en-US" sz="1400" b="0">
                <a:latin typeface="Times New Roman" panose="02020603050405020304" pitchFamily="18" charset="0"/>
                <a:cs typeface="Times New Roman" panose="02020603050405020304" pitchFamily="18" charset="0"/>
              </a:endParaRPr>
            </a:p>
          </p:txBody>
        </p:sp>
        <p:sp>
          <p:nvSpPr>
            <p:cNvPr id="72" name="左中括号 71"/>
            <p:cNvSpPr/>
            <p:nvPr/>
          </p:nvSpPr>
          <p:spPr>
            <a:xfrm>
              <a:off x="6662" y="7605"/>
              <a:ext cx="136" cy="1596"/>
            </a:xfrm>
            <a:prstGeom prst="leftBracket">
              <a:avLst/>
            </a:prstGeom>
            <a:noFill/>
            <a:ln w="9525" cap="flat" cmpd="sng" algn="ctr">
              <a:solidFill>
                <a:schemeClr val="tx1"/>
              </a:solidFill>
              <a:prstDash val="solid"/>
              <a:miter lim="800000"/>
              <a:headEnd type="none" w="med" len="med"/>
              <a:tailEnd type="none" w="med" len="med"/>
            </a:ln>
          </p:spPr>
          <p:txBody>
            <a:bodyPr vert="horz" wrap="square" lIns="91440" tIns="45720" rIns="91440" bIns="45720" numCol="1" anchor="t" anchorCtr="0" compatLnSpc="1"/>
            <a:lstStyle/>
            <a:p>
              <a:endParaRPr lang="zh-CN" altLang="en-US">
                <a:effectLst>
                  <a:outerShdw blurRad="38100" dist="38100" dir="2700000" algn="tl">
                    <a:srgbClr val="000000">
                      <a:alpha val="43137"/>
                    </a:srgbClr>
                  </a:outerShdw>
                </a:effectLst>
              </a:endParaRPr>
            </a:p>
          </p:txBody>
        </p:sp>
        <p:cxnSp>
          <p:nvCxnSpPr>
            <p:cNvPr id="73" name="直接连接符 72"/>
            <p:cNvCxnSpPr>
              <a:stCxn id="68" idx="3"/>
              <a:endCxn id="72" idx="1"/>
            </p:cNvCxnSpPr>
            <p:nvPr/>
          </p:nvCxnSpPr>
          <p:spPr>
            <a:xfrm>
              <a:off x="5986" y="8402"/>
              <a:ext cx="676" cy="1"/>
            </a:xfrm>
            <a:prstGeom prst="line">
              <a:avLst/>
            </a:prstGeom>
            <a:solidFill>
              <a:schemeClr val="accent1"/>
            </a:solidFill>
            <a:ln w="9525" cap="flat" cmpd="sng" algn="ctr">
              <a:solidFill>
                <a:schemeClr val="tx1"/>
              </a:solidFill>
              <a:prstDash val="solid"/>
              <a:miter lim="800000"/>
              <a:headEnd type="none" w="med" len="med"/>
              <a:tailEnd type="none" w="med" len="med"/>
            </a:ln>
          </p:spPr>
        </p:cxnSp>
        <p:cxnSp>
          <p:nvCxnSpPr>
            <p:cNvPr id="74" name="直接连接符 73"/>
            <p:cNvCxnSpPr/>
            <p:nvPr/>
          </p:nvCxnSpPr>
          <p:spPr>
            <a:xfrm>
              <a:off x="6003" y="6465"/>
              <a:ext cx="675" cy="0"/>
            </a:xfrm>
            <a:prstGeom prst="line">
              <a:avLst/>
            </a:prstGeom>
            <a:solidFill>
              <a:schemeClr val="accent1"/>
            </a:solidFill>
            <a:ln w="9525" cap="flat" cmpd="sng" algn="ctr">
              <a:solidFill>
                <a:schemeClr val="tx1"/>
              </a:solidFill>
              <a:prstDash val="solid"/>
              <a:miter lim="800000"/>
              <a:headEnd type="none" w="med" len="med"/>
              <a:tailEnd type="none" w="med" len="med"/>
            </a:ln>
          </p:spPr>
        </p:cxnSp>
        <p:cxnSp>
          <p:nvCxnSpPr>
            <p:cNvPr id="75" name="肘形连接符 74"/>
            <p:cNvCxnSpPr>
              <a:stCxn id="66" idx="3"/>
              <a:endCxn id="67" idx="1"/>
            </p:cNvCxnSpPr>
            <p:nvPr/>
          </p:nvCxnSpPr>
          <p:spPr>
            <a:xfrm flipV="1">
              <a:off x="2788" y="6462"/>
              <a:ext cx="511" cy="988"/>
            </a:xfrm>
            <a:prstGeom prst="bentConnector3">
              <a:avLst>
                <a:gd name="adj1" fmla="val 50098"/>
              </a:avLst>
            </a:prstGeom>
            <a:solidFill>
              <a:schemeClr val="accent1"/>
            </a:solidFill>
            <a:ln w="9525" cap="flat" cmpd="sng" algn="ctr">
              <a:solidFill>
                <a:schemeClr val="tx1"/>
              </a:solidFill>
              <a:prstDash val="solid"/>
              <a:miter lim="800000"/>
              <a:headEnd type="none" w="med" len="med"/>
              <a:tailEnd type="arrow" w="med" len="med"/>
            </a:ln>
          </p:spPr>
        </p:cxnSp>
        <p:cxnSp>
          <p:nvCxnSpPr>
            <p:cNvPr id="76" name="肘形连接符 75"/>
            <p:cNvCxnSpPr>
              <a:stCxn id="66" idx="3"/>
              <a:endCxn id="68" idx="1"/>
            </p:cNvCxnSpPr>
            <p:nvPr/>
          </p:nvCxnSpPr>
          <p:spPr>
            <a:xfrm>
              <a:off x="2788" y="7450"/>
              <a:ext cx="538" cy="952"/>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arrow" w="med" len="med"/>
            </a:ln>
          </p:spPr>
        </p:cxnSp>
        <p:sp>
          <p:nvSpPr>
            <p:cNvPr id="78" name="流程图: 过程 77"/>
            <p:cNvSpPr/>
            <p:nvPr/>
          </p:nvSpPr>
          <p:spPr>
            <a:xfrm>
              <a:off x="-79" y="2524"/>
              <a:ext cx="2933" cy="1678"/>
            </a:xfrm>
            <a:prstGeom prst="flowChartProcess">
              <a:avLst/>
            </a:prstGeom>
            <a:solidFill>
              <a:srgbClr val="92D050"/>
            </a:solidFill>
            <a:ln w="9525">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algn="ctr"/>
              <a:r>
                <a:rPr lang="es-ES" altLang="zh-CN" sz="1600" b="0">
                  <a:solidFill>
                    <a:schemeClr val="tx1"/>
                  </a:solidFill>
                  <a:latin typeface="Times New Roman" panose="02020603050405020304"/>
                  <a:ea typeface="宋体" panose="02010600030101010101" pitchFamily="2" charset="-122"/>
                  <a:cs typeface="Times New Roman" panose="02020603050405020304"/>
                </a:rPr>
                <a:t>El auge de las grandes agrupaciones de consumidores</a:t>
              </a:r>
              <a:endParaRPr lang="zh-CN" altLang="en-US" sz="1600" b="0">
                <a:solidFill>
                  <a:schemeClr val="tx1"/>
                </a:solidFill>
                <a:latin typeface="Times New Roman" panose="02020603050405020304"/>
                <a:ea typeface="宋体" panose="02010600030101010101" pitchFamily="2" charset="-122"/>
                <a:cs typeface="Times New Roman" panose="02020603050405020304"/>
              </a:endParaRPr>
            </a:p>
          </p:txBody>
        </p:sp>
        <p:sp>
          <p:nvSpPr>
            <p:cNvPr id="79" name="流程图: 可选过程 78"/>
            <p:cNvSpPr/>
            <p:nvPr/>
          </p:nvSpPr>
          <p:spPr>
            <a:xfrm>
              <a:off x="3370" y="2281"/>
              <a:ext cx="2685" cy="513"/>
            </a:xfrm>
            <a:prstGeom prst="flowChartAlternateProcess">
              <a:avLst/>
            </a:prstGeom>
            <a:solidFill>
              <a:srgbClr val="00B0F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lstStyle/>
            <a:p>
              <a:pPr algn="ctr"/>
              <a:r>
                <a:rPr lang="en-GB"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Cla</a:t>
              </a:r>
              <a:r>
                <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s</a:t>
              </a:r>
              <a:r>
                <a:rPr lang="en-GB"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e media</a:t>
              </a:r>
              <a:endParaRPr lang="en-US" altLang="zh-CN" sz="1600" b="0">
                <a:solidFill>
                  <a:schemeClr val="tx1"/>
                </a:solidFill>
                <a:latin typeface="+mn-ea"/>
                <a:cs typeface="Times New Roman" panose="02020603050405020304" pitchFamily="18" charset="0"/>
              </a:endParaRPr>
            </a:p>
          </p:txBody>
        </p:sp>
        <p:sp>
          <p:nvSpPr>
            <p:cNvPr id="80" name="流程图: 可选过程 79"/>
            <p:cNvSpPr/>
            <p:nvPr/>
          </p:nvSpPr>
          <p:spPr>
            <a:xfrm>
              <a:off x="3396" y="3902"/>
              <a:ext cx="2659" cy="970"/>
            </a:xfrm>
            <a:prstGeom prst="flowChartAlternateProcess">
              <a:avLst/>
            </a:prstGeom>
            <a:solidFill>
              <a:srgbClr val="00B0F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lstStyle/>
            <a:p>
              <a:pPr algn="ctr"/>
              <a:r>
                <a:rPr lang="en-GB"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Nuevo grupo de consumidores</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1" name="左中括号 80"/>
            <p:cNvSpPr/>
            <p:nvPr/>
          </p:nvSpPr>
          <p:spPr>
            <a:xfrm>
              <a:off x="6749" y="2039"/>
              <a:ext cx="117" cy="1176"/>
            </a:xfrm>
            <a:prstGeom prst="leftBracket">
              <a:avLst/>
            </a:prstGeom>
            <a:noFill/>
            <a:ln w="9525" cap="flat" cmpd="sng" algn="ctr">
              <a:solidFill>
                <a:schemeClr val="tx1"/>
              </a:solidFill>
              <a:prstDash val="solid"/>
              <a:miter lim="800000"/>
              <a:headEnd type="none" w="med" len="med"/>
              <a:tailEnd type="none" w="med" len="med"/>
            </a:ln>
          </p:spPr>
          <p:txBody>
            <a:bodyPr vert="horz" wrap="square" lIns="91440" tIns="45720" rIns="91440" bIns="45720" numCol="1" anchor="t" anchorCtr="0" compatLnSpc="1"/>
            <a:lstStyle/>
            <a:p>
              <a:endParaRPr lang="zh-CN" altLang="en-US">
                <a:effectLst>
                  <a:outerShdw blurRad="38100" dist="38100" dir="2700000" algn="tl">
                    <a:srgbClr val="000000">
                      <a:alpha val="43137"/>
                    </a:srgbClr>
                  </a:outerShdw>
                </a:effectLst>
              </a:endParaRPr>
            </a:p>
          </p:txBody>
        </p:sp>
        <p:sp>
          <p:nvSpPr>
            <p:cNvPr id="82" name="文本框 81"/>
            <p:cNvSpPr txBox="1"/>
            <p:nvPr/>
          </p:nvSpPr>
          <p:spPr>
            <a:xfrm>
              <a:off x="6866" y="1868"/>
              <a:ext cx="7905" cy="1577"/>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s-ES" sz="1400" b="0">
                  <a:latin typeface="Times New Roman" panose="02020603050405020304" pitchFamily="18" charset="0"/>
                  <a:cs typeface="Times New Roman" panose="02020603050405020304" pitchFamily="18" charset="0"/>
                </a:rPr>
                <a:t>Insensibilidad al precio del producto</a:t>
              </a:r>
              <a:endParaRPr lang="es-ES" sz="1400" b="0">
                <a:latin typeface="Times New Roman" panose="02020603050405020304" pitchFamily="18" charset="0"/>
                <a:cs typeface="Times New Roman" panose="02020603050405020304" pitchFamily="18" charset="0"/>
              </a:endParaRPr>
            </a:p>
            <a:p>
              <a:pPr marL="285750" indent="-285750">
                <a:lnSpc>
                  <a:spcPct val="11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rPr>
                <a:t>Fuerte intención de compra</a:t>
              </a:r>
              <a:endParaRPr lang="en-GB" sz="1400" b="0">
                <a:latin typeface="Times New Roman" panose="02020603050405020304" pitchFamily="18" charset="0"/>
                <a:cs typeface="Times New Roman" panose="02020603050405020304" pitchFamily="18" charset="0"/>
              </a:endParaRPr>
            </a:p>
            <a:p>
              <a:pPr marL="285750" indent="-285750">
                <a:lnSpc>
                  <a:spcPct val="110000"/>
                </a:lnSpc>
                <a:buFont typeface="Arial" panose="020B0604020202020204" pitchFamily="34" charset="0"/>
                <a:buChar char="•"/>
              </a:pPr>
              <a:r>
                <a:rPr lang="es-ES" sz="1400" b="0">
                  <a:latin typeface="Times New Roman" panose="02020603050405020304" pitchFamily="18" charset="0"/>
                  <a:cs typeface="Times New Roman" panose="02020603050405020304" pitchFamily="18" charset="0"/>
                </a:rPr>
                <a:t>La fuerza principal de los productos de consumo de gama alta</a:t>
              </a:r>
              <a:endParaRPr sz="1400" b="0">
                <a:latin typeface="Times New Roman" panose="02020603050405020304" pitchFamily="18" charset="0"/>
                <a:cs typeface="Times New Roman" panose="02020603050405020304" pitchFamily="18" charset="0"/>
              </a:endParaRPr>
            </a:p>
          </p:txBody>
        </p:sp>
        <p:sp>
          <p:nvSpPr>
            <p:cNvPr id="83" name="文本框 82"/>
            <p:cNvSpPr txBox="1"/>
            <p:nvPr/>
          </p:nvSpPr>
          <p:spPr>
            <a:xfrm>
              <a:off x="6860" y="3456"/>
              <a:ext cx="7385" cy="1951"/>
            </a:xfrm>
            <a:prstGeom prst="rect">
              <a:avLst/>
            </a:prstGeom>
            <a:noFill/>
          </p:spPr>
          <p:txBody>
            <a:bodyPr wrap="square" rtlCol="0">
              <a:spAutoFit/>
            </a:bodyPr>
            <a:lstStyle/>
            <a:p>
              <a:pPr>
                <a:lnSpc>
                  <a:spcPct val="150000"/>
                </a:lnSpc>
              </a:pPr>
              <a:r>
                <a:rPr lang="es-ES" sz="1400" b="0">
                  <a:latin typeface="Times New Roman" panose="02020603050405020304" pitchFamily="18" charset="0"/>
                  <a:cs typeface="Times New Roman" panose="02020603050405020304" pitchFamily="18" charset="0"/>
                </a:rPr>
                <a:t>Los grupos de consumidores están segmentados</a:t>
              </a:r>
              <a:endParaRPr lang="es-ES" sz="1400" b="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rPr>
                <a:t>Hombres elegantes</a:t>
              </a:r>
              <a:endParaRPr lang="en-GB" sz="1400" b="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sz="1400" b="0">
                  <a:latin typeface="Times New Roman" panose="02020603050405020304" pitchFamily="18" charset="0"/>
                  <a:cs typeface="Times New Roman" panose="02020603050405020304" pitchFamily="18" charset="0"/>
                </a:rPr>
                <a:t>Mujeres independientes</a:t>
              </a:r>
              <a:endParaRPr lang="en-GB" sz="1400" b="0">
                <a:latin typeface="Times New Roman" panose="02020603050405020304" pitchFamily="18" charset="0"/>
                <a:cs typeface="Times New Roman" panose="02020603050405020304" pitchFamily="18" charset="0"/>
              </a:endParaRPr>
            </a:p>
          </p:txBody>
        </p:sp>
        <p:sp>
          <p:nvSpPr>
            <p:cNvPr id="84" name="左中括号 83"/>
            <p:cNvSpPr/>
            <p:nvPr/>
          </p:nvSpPr>
          <p:spPr>
            <a:xfrm>
              <a:off x="6732" y="3600"/>
              <a:ext cx="136" cy="1595"/>
            </a:xfrm>
            <a:prstGeom prst="leftBracket">
              <a:avLst/>
            </a:prstGeom>
            <a:noFill/>
            <a:ln w="9525" cap="flat" cmpd="sng" algn="ctr">
              <a:solidFill>
                <a:schemeClr val="tx1"/>
              </a:solidFill>
              <a:prstDash val="solid"/>
              <a:miter lim="800000"/>
              <a:headEnd type="none" w="med" len="med"/>
              <a:tailEnd type="none" w="med" len="med"/>
            </a:ln>
          </p:spPr>
          <p:txBody>
            <a:bodyPr vert="horz" wrap="square" lIns="91440" tIns="45720" rIns="91440" bIns="45720" numCol="1" anchor="t" anchorCtr="0" compatLnSpc="1"/>
            <a:lstStyle/>
            <a:p>
              <a:endParaRPr lang="zh-CN" altLang="en-US">
                <a:effectLst>
                  <a:outerShdw blurRad="38100" dist="38100" dir="2700000" algn="tl">
                    <a:srgbClr val="000000">
                      <a:alpha val="43137"/>
                    </a:srgbClr>
                  </a:outerShdw>
                </a:effectLst>
              </a:endParaRPr>
            </a:p>
          </p:txBody>
        </p:sp>
        <p:cxnSp>
          <p:nvCxnSpPr>
            <p:cNvPr id="85" name="直接连接符 84"/>
            <p:cNvCxnSpPr>
              <a:stCxn id="80" idx="3"/>
              <a:endCxn id="84" idx="1"/>
            </p:cNvCxnSpPr>
            <p:nvPr/>
          </p:nvCxnSpPr>
          <p:spPr>
            <a:xfrm>
              <a:off x="6055" y="4388"/>
              <a:ext cx="677" cy="9"/>
            </a:xfrm>
            <a:prstGeom prst="line">
              <a:avLst/>
            </a:prstGeom>
            <a:solidFill>
              <a:schemeClr val="accent1"/>
            </a:solidFill>
            <a:ln w="9525" cap="flat" cmpd="sng" algn="ctr">
              <a:solidFill>
                <a:schemeClr val="tx1"/>
              </a:solidFill>
              <a:prstDash val="solid"/>
              <a:miter lim="800000"/>
              <a:headEnd type="none" w="med" len="med"/>
              <a:tailEnd type="none" w="med" len="med"/>
            </a:ln>
          </p:spPr>
        </p:cxnSp>
        <p:cxnSp>
          <p:nvCxnSpPr>
            <p:cNvPr id="86" name="直接连接符 85"/>
            <p:cNvCxnSpPr/>
            <p:nvPr/>
          </p:nvCxnSpPr>
          <p:spPr>
            <a:xfrm>
              <a:off x="6073" y="2460"/>
              <a:ext cx="675" cy="0"/>
            </a:xfrm>
            <a:prstGeom prst="line">
              <a:avLst/>
            </a:prstGeom>
            <a:solidFill>
              <a:schemeClr val="accent1"/>
            </a:solidFill>
            <a:ln w="9525" cap="flat" cmpd="sng" algn="ctr">
              <a:solidFill>
                <a:schemeClr val="tx1"/>
              </a:solidFill>
              <a:prstDash val="solid"/>
              <a:miter lim="800000"/>
              <a:headEnd type="none" w="med" len="med"/>
              <a:tailEnd type="none" w="med" len="med"/>
            </a:ln>
          </p:spPr>
        </p:cxnSp>
        <p:cxnSp>
          <p:nvCxnSpPr>
            <p:cNvPr id="87" name="肘形连接符 86"/>
            <p:cNvCxnSpPr>
              <a:stCxn id="78" idx="3"/>
              <a:endCxn id="79" idx="1"/>
            </p:cNvCxnSpPr>
            <p:nvPr/>
          </p:nvCxnSpPr>
          <p:spPr>
            <a:xfrm flipV="1">
              <a:off x="2854" y="2538"/>
              <a:ext cx="516" cy="825"/>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arrow" w="med" len="med"/>
            </a:ln>
          </p:spPr>
        </p:cxnSp>
        <p:cxnSp>
          <p:nvCxnSpPr>
            <p:cNvPr id="88" name="肘形连接符 87"/>
            <p:cNvCxnSpPr>
              <a:stCxn id="78" idx="3"/>
              <a:endCxn id="80" idx="1"/>
            </p:cNvCxnSpPr>
            <p:nvPr/>
          </p:nvCxnSpPr>
          <p:spPr>
            <a:xfrm>
              <a:off x="2854" y="3363"/>
              <a:ext cx="542" cy="1024"/>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arrow" w="med" len="med"/>
            </a:ln>
          </p:spPr>
        </p:cxnSp>
        <p:sp>
          <p:nvSpPr>
            <p:cNvPr id="89" name="下箭头 88"/>
            <p:cNvSpPr/>
            <p:nvPr/>
          </p:nvSpPr>
          <p:spPr>
            <a:xfrm>
              <a:off x="1143" y="4325"/>
              <a:ext cx="552" cy="2133"/>
            </a:xfrm>
            <a:prstGeom prst="downArrow">
              <a:avLst/>
            </a:prstGeom>
            <a:solidFill>
              <a:schemeClr val="accent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endParaRPr lang="zh-CN" altLang="en-US">
                <a:effectLst>
                  <a:outerShdw blurRad="38100" dist="38100" dir="2700000" algn="tl">
                    <a:srgbClr val="000000">
                      <a:alpha val="43137"/>
                    </a:srgbClr>
                  </a:outerShdw>
                </a:effectLst>
              </a:endParaRPr>
            </a:p>
          </p:txBody>
        </p:sp>
      </p:grpSp>
      <p:sp>
        <p:nvSpPr>
          <p:cNvPr id="2" name="文本框 8"/>
          <p:cNvSpPr txBox="1"/>
          <p:nvPr/>
        </p:nvSpPr>
        <p:spPr>
          <a:xfrm>
            <a:off x="5111965" y="155323"/>
            <a:ext cx="5182610" cy="646331"/>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Factores impulsores del comercio electrónico de alimentos frescos - sociedad</a:t>
            </a:r>
            <a:endParaRPr lang="en-US" altLang="zh-CN">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214512" y="4362242"/>
            <a:ext cx="3523615" cy="1477328"/>
          </a:xfrm>
          <a:prstGeom prst="rect">
            <a:avLst/>
          </a:prstGeom>
          <a:noFill/>
        </p:spPr>
        <p:txBody>
          <a:bodyPr wrap="square" rtlCol="0" anchor="t">
            <a:spAutoFit/>
          </a:bodyPr>
          <a:lstStyle/>
          <a:p>
            <a:pPr marL="285750" indent="-285750" algn="just">
              <a:buFont typeface="Wingdings" panose="05000000000000000000" charset="0"/>
              <a:buChar char="Ø"/>
            </a:pPr>
            <a:r>
              <a:rPr lang="es-ES" altLang="zh-CN" sz="1800">
                <a:latin typeface="Times New Roman" panose="02020603050405020304" pitchFamily="18" charset="0"/>
                <a:cs typeface="Times New Roman" panose="02020603050405020304" pitchFamily="18" charset="0"/>
                <a:sym typeface="+mn-ea"/>
              </a:rPr>
              <a:t>En la actualidad, la población china nacida después de 1980 supera los 600 millones y representa el 45,6% de la población total.</a:t>
            </a:r>
            <a:endParaRPr lang="zh-CN" altLang="en-US" sz="180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1"/>
          <a:stretch>
            <a:fillRect/>
          </a:stretch>
        </p:blipFill>
        <p:spPr>
          <a:xfrm>
            <a:off x="1271464" y="1090295"/>
            <a:ext cx="3811468" cy="2881842"/>
          </a:xfrm>
          <a:prstGeom prst="rect">
            <a:avLst/>
          </a:prstGeom>
        </p:spPr>
      </p:pic>
      <p:pic>
        <p:nvPicPr>
          <p:cNvPr id="5" name="图片 4"/>
          <p:cNvPicPr>
            <a:picLocks noChangeAspect="1"/>
          </p:cNvPicPr>
          <p:nvPr/>
        </p:nvPicPr>
        <p:blipFill>
          <a:blip r:embed="rId2"/>
          <a:stretch>
            <a:fillRect/>
          </a:stretch>
        </p:blipFill>
        <p:spPr>
          <a:xfrm>
            <a:off x="5773377" y="1423090"/>
            <a:ext cx="5795231" cy="2283351"/>
          </a:xfrm>
          <a:prstGeom prst="rect">
            <a:avLst/>
          </a:prstGeom>
        </p:spPr>
      </p:pic>
      <p:pic>
        <p:nvPicPr>
          <p:cNvPr id="6" name="图片 5"/>
          <p:cNvPicPr>
            <a:picLocks noChangeAspect="1"/>
          </p:cNvPicPr>
          <p:nvPr/>
        </p:nvPicPr>
        <p:blipFill>
          <a:blip r:embed="rId3"/>
          <a:stretch>
            <a:fillRect/>
          </a:stretch>
        </p:blipFill>
        <p:spPr>
          <a:xfrm>
            <a:off x="1601024" y="3861048"/>
            <a:ext cx="5443888" cy="2651874"/>
          </a:xfrm>
          <a:prstGeom prst="rect">
            <a:avLst/>
          </a:prstGeom>
        </p:spPr>
      </p:pic>
      <p:sp>
        <p:nvSpPr>
          <p:cNvPr id="2" name="文本框 8"/>
          <p:cNvSpPr txBox="1"/>
          <p:nvPr/>
        </p:nvSpPr>
        <p:spPr>
          <a:xfrm>
            <a:off x="5015880" y="241891"/>
            <a:ext cx="5182610"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Factores impulsores del comercio electrónico de alimentos frescos - sociedad</a:t>
            </a:r>
            <a:endParaRPr lang="en-US" altLang="zh-CN">
              <a:sym typeface="+mn-ea"/>
            </a:endParaRPr>
          </a:p>
        </p:txBody>
      </p:sp>
      <p:sp>
        <p:nvSpPr>
          <p:cNvPr id="4" name="TextBox 3"/>
          <p:cNvSpPr txBox="1"/>
          <p:nvPr/>
        </p:nvSpPr>
        <p:spPr>
          <a:xfrm>
            <a:off x="6829754" y="3327375"/>
            <a:ext cx="4450822" cy="461665"/>
          </a:xfrm>
          <a:prstGeom prst="rect">
            <a:avLst/>
          </a:prstGeom>
          <a:solidFill>
            <a:schemeClr val="bg1"/>
          </a:solidFill>
        </p:spPr>
        <p:txBody>
          <a:bodyPr wrap="square" rtlCol="0">
            <a:spAutoFit/>
          </a:bodyPr>
          <a:lstStyle/>
          <a:p>
            <a:pPr algn="ctr"/>
            <a:r>
              <a:rPr lang="es-ES" sz="800" b="0"/>
              <a:t>FIG. 14 Razones para la compra en línea de productos frescos por parte de los usuarios de comercio electrónico de productos frescos después de los 80 y después de los 90 en China en 2021</a:t>
            </a:r>
            <a:endParaRPr lang="en-GB" sz="800" b="0"/>
          </a:p>
        </p:txBody>
      </p:sp>
      <p:sp>
        <p:nvSpPr>
          <p:cNvPr id="7" name="TextBox 6"/>
          <p:cNvSpPr txBox="1"/>
          <p:nvPr/>
        </p:nvSpPr>
        <p:spPr>
          <a:xfrm>
            <a:off x="1415480" y="3506386"/>
            <a:ext cx="3209067" cy="369332"/>
          </a:xfrm>
          <a:prstGeom prst="rect">
            <a:avLst/>
          </a:prstGeom>
          <a:solidFill>
            <a:schemeClr val="bg1"/>
          </a:solidFill>
        </p:spPr>
        <p:txBody>
          <a:bodyPr wrap="square" rtlCol="0">
            <a:spAutoFit/>
          </a:bodyPr>
          <a:lstStyle/>
          <a:p>
            <a:pPr algn="ctr"/>
            <a:r>
              <a:rPr lang="es-ES" sz="900" b="0"/>
              <a:t>FIG. 13 Distribución por edades de los usuarios de comercio electrónico fresco en China en 2021</a:t>
            </a:r>
            <a:endParaRPr lang="en-GB" sz="900" b="0"/>
          </a:p>
        </p:txBody>
      </p:sp>
      <p:sp>
        <p:nvSpPr>
          <p:cNvPr id="9" name="TextBox 8"/>
          <p:cNvSpPr txBox="1"/>
          <p:nvPr/>
        </p:nvSpPr>
        <p:spPr>
          <a:xfrm>
            <a:off x="1991544" y="6084004"/>
            <a:ext cx="4680520" cy="369332"/>
          </a:xfrm>
          <a:prstGeom prst="rect">
            <a:avLst/>
          </a:prstGeom>
          <a:solidFill>
            <a:schemeClr val="bg1"/>
          </a:solidFill>
        </p:spPr>
        <p:txBody>
          <a:bodyPr wrap="square" rtlCol="0">
            <a:spAutoFit/>
          </a:bodyPr>
          <a:lstStyle/>
          <a:p>
            <a:pPr algn="ctr"/>
            <a:r>
              <a:rPr lang="es-ES" sz="900" b="0"/>
              <a:t>FIG. 15 Consumo de alimentos frescos de los residentes chinos de 2021 a 2019 (Unidad: diez mil toneladas)</a:t>
            </a:r>
            <a:endParaRPr lang="en-GB" sz="900" b="0"/>
          </a:p>
        </p:txBody>
      </p:sp>
      <p:sp>
        <p:nvSpPr>
          <p:cNvPr id="10" name="TextBox 9"/>
          <p:cNvSpPr txBox="1"/>
          <p:nvPr/>
        </p:nvSpPr>
        <p:spPr>
          <a:xfrm>
            <a:off x="5164852" y="1700808"/>
            <a:ext cx="3811468" cy="1554272"/>
          </a:xfrm>
          <a:prstGeom prst="rect">
            <a:avLst/>
          </a:prstGeom>
          <a:solidFill>
            <a:schemeClr val="bg1"/>
          </a:solidFill>
        </p:spPr>
        <p:txBody>
          <a:bodyPr wrap="square" rtlCol="0">
            <a:spAutoFit/>
          </a:bodyPr>
          <a:lstStyle/>
          <a:p>
            <a:pPr algn="ctr"/>
            <a:r>
              <a:rPr lang="es-ES" sz="950" b="0"/>
              <a:t>Ofrecer un servicio posventa para que el consumo sea más seguro</a:t>
            </a:r>
            <a:endParaRPr lang="es-ES" sz="950" b="0"/>
          </a:p>
          <a:p>
            <a:pPr algn="ctr"/>
            <a:r>
              <a:rPr lang="es-ES" sz="950" b="0"/>
              <a:t>Prevención de epidemias</a:t>
            </a:r>
            <a:endParaRPr lang="es-ES" sz="950" b="0"/>
          </a:p>
          <a:p>
            <a:pPr algn="ctr"/>
            <a:r>
              <a:rPr lang="es-ES" sz="950" b="0"/>
              <a:t>La información sobre pedidos y logística es clara y se puede buscar</a:t>
            </a:r>
            <a:endParaRPr lang="es-ES" sz="950" b="0"/>
          </a:p>
          <a:p>
            <a:pPr algn="ctr"/>
            <a:r>
              <a:rPr lang="es-ES" sz="950" b="0"/>
              <a:t>La entrega más rápida</a:t>
            </a:r>
            <a:endParaRPr lang="es-ES" sz="950" b="0"/>
          </a:p>
          <a:p>
            <a:pPr algn="ctr"/>
            <a:r>
              <a:rPr lang="es-ES" sz="950" b="0"/>
              <a:t>Precio más favorable</a:t>
            </a:r>
            <a:endParaRPr lang="es-ES" sz="950" b="0"/>
          </a:p>
          <a:p>
            <a:pPr algn="ctr"/>
            <a:r>
              <a:rPr lang="en-GB" sz="950" b="0"/>
              <a:t>La </a:t>
            </a:r>
            <a:r>
              <a:rPr lang="en-GB" sz="950" b="0" err="1"/>
              <a:t>categoría</a:t>
            </a:r>
            <a:r>
              <a:rPr lang="en-GB" sz="950" b="0"/>
              <a:t> del product es </a:t>
            </a:r>
            <a:r>
              <a:rPr lang="en-GB" sz="950" b="0" err="1"/>
              <a:t>completa</a:t>
            </a:r>
            <a:r>
              <a:rPr lang="en-GB" sz="950" b="0"/>
              <a:t> </a:t>
            </a:r>
            <a:endParaRPr lang="en-GB" sz="950" b="0"/>
          </a:p>
          <a:p>
            <a:pPr algn="ctr"/>
            <a:r>
              <a:rPr lang="en-GB" sz="950" b="0"/>
              <a:t>Las </a:t>
            </a:r>
            <a:r>
              <a:rPr lang="en-GB" sz="950" b="0" err="1"/>
              <a:t>compras</a:t>
            </a:r>
            <a:r>
              <a:rPr lang="en-GB" sz="950" b="0"/>
              <a:t> </a:t>
            </a:r>
            <a:r>
              <a:rPr lang="en-GB" sz="950" b="0" err="1"/>
              <a:t>en</a:t>
            </a:r>
            <a:r>
              <a:rPr lang="en-GB" sz="950" b="0"/>
              <a:t> </a:t>
            </a:r>
            <a:r>
              <a:rPr lang="en-GB" sz="950" b="0" err="1"/>
              <a:t>línea</a:t>
            </a:r>
            <a:r>
              <a:rPr lang="en-GB" sz="950" b="0"/>
              <a:t> son </a:t>
            </a:r>
            <a:r>
              <a:rPr lang="en-GB" sz="950" b="0" err="1"/>
              <a:t>más</a:t>
            </a:r>
            <a:r>
              <a:rPr lang="en-GB" sz="950" b="0"/>
              <a:t> </a:t>
            </a:r>
            <a:r>
              <a:rPr lang="en-GB" sz="950" b="0" err="1"/>
              <a:t>convenientes</a:t>
            </a:r>
            <a:endParaRPr lang="en-GB" sz="950" b="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674495" y="1556386"/>
            <a:ext cx="2540000" cy="977265"/>
            <a:chOff x="459" y="2700"/>
            <a:chExt cx="4000" cy="1539"/>
          </a:xfrm>
        </p:grpSpPr>
        <p:pic>
          <p:nvPicPr>
            <p:cNvPr id="6" name="图片 5"/>
            <p:cNvPicPr>
              <a:picLocks noChangeAspect="1"/>
            </p:cNvPicPr>
            <p:nvPr/>
          </p:nvPicPr>
          <p:blipFill>
            <a:blip r:embed="rId1"/>
            <a:stretch>
              <a:fillRect/>
            </a:stretch>
          </p:blipFill>
          <p:spPr>
            <a:xfrm>
              <a:off x="1668" y="2700"/>
              <a:ext cx="1500" cy="1030"/>
            </a:xfrm>
            <a:prstGeom prst="rect">
              <a:avLst/>
            </a:prstGeom>
          </p:spPr>
        </p:pic>
        <p:sp>
          <p:nvSpPr>
            <p:cNvPr id="11" name="文本框 10"/>
            <p:cNvSpPr txBox="1"/>
            <p:nvPr/>
          </p:nvSpPr>
          <p:spPr>
            <a:xfrm>
              <a:off x="459" y="3730"/>
              <a:ext cx="4000" cy="509"/>
            </a:xfrm>
            <a:prstGeom prst="rect">
              <a:avLst/>
            </a:prstGeom>
            <a:noFill/>
          </p:spPr>
          <p:txBody>
            <a:bodyPr wrap="square" rtlCol="0" anchor="t">
              <a:spAutoFit/>
            </a:bodyPr>
            <a:lstStyle/>
            <a:p>
              <a:pPr algn="ctr"/>
              <a:r>
                <a:rPr lang="en-US" altLang="zh-CN" sz="1500"/>
                <a:t>Computación en la nube</a:t>
              </a:r>
              <a:endParaRPr lang="zh-CN" altLang="en-US" sz="2000"/>
            </a:p>
          </p:txBody>
        </p:sp>
      </p:grpSp>
      <p:grpSp>
        <p:nvGrpSpPr>
          <p:cNvPr id="7" name="组合 6"/>
          <p:cNvGrpSpPr/>
          <p:nvPr/>
        </p:nvGrpSpPr>
        <p:grpSpPr>
          <a:xfrm>
            <a:off x="1648460" y="2996566"/>
            <a:ext cx="2540000" cy="970915"/>
            <a:chOff x="534" y="4946"/>
            <a:chExt cx="4000" cy="1529"/>
          </a:xfrm>
        </p:grpSpPr>
        <p:pic>
          <p:nvPicPr>
            <p:cNvPr id="8" name="图片 7"/>
            <p:cNvPicPr>
              <a:picLocks noChangeAspect="1"/>
            </p:cNvPicPr>
            <p:nvPr/>
          </p:nvPicPr>
          <p:blipFill>
            <a:blip r:embed="rId2"/>
            <a:stretch>
              <a:fillRect/>
            </a:stretch>
          </p:blipFill>
          <p:spPr>
            <a:xfrm>
              <a:off x="1870" y="4946"/>
              <a:ext cx="1150" cy="1020"/>
            </a:xfrm>
            <a:prstGeom prst="rect">
              <a:avLst/>
            </a:prstGeom>
          </p:spPr>
        </p:pic>
        <p:sp>
          <p:nvSpPr>
            <p:cNvPr id="12" name="文本框 11"/>
            <p:cNvSpPr txBox="1"/>
            <p:nvPr/>
          </p:nvSpPr>
          <p:spPr>
            <a:xfrm>
              <a:off x="534" y="5966"/>
              <a:ext cx="4000" cy="509"/>
            </a:xfrm>
            <a:prstGeom prst="rect">
              <a:avLst/>
            </a:prstGeom>
            <a:noFill/>
          </p:spPr>
          <p:txBody>
            <a:bodyPr wrap="square" rtlCol="0" anchor="t">
              <a:spAutoFit/>
            </a:bodyPr>
            <a:lstStyle/>
            <a:p>
              <a:pPr algn="ctr"/>
              <a:r>
                <a:rPr lang="en-US" altLang="zh-CN" sz="1500"/>
                <a:t>Internet de las cosas</a:t>
              </a:r>
              <a:endParaRPr lang="zh-CN" altLang="en-US" sz="2000"/>
            </a:p>
          </p:txBody>
        </p:sp>
      </p:grpSp>
      <p:grpSp>
        <p:nvGrpSpPr>
          <p:cNvPr id="10" name="组合 9"/>
          <p:cNvGrpSpPr/>
          <p:nvPr/>
        </p:nvGrpSpPr>
        <p:grpSpPr>
          <a:xfrm>
            <a:off x="1791971" y="4455795"/>
            <a:ext cx="2282825" cy="1002030"/>
            <a:chOff x="647" y="8036"/>
            <a:chExt cx="3595" cy="1578"/>
          </a:xfrm>
        </p:grpSpPr>
        <p:pic>
          <p:nvPicPr>
            <p:cNvPr id="14" name="图片 13"/>
            <p:cNvPicPr>
              <a:picLocks noChangeAspect="1"/>
            </p:cNvPicPr>
            <p:nvPr/>
          </p:nvPicPr>
          <p:blipFill>
            <a:blip r:embed="rId3"/>
            <a:stretch>
              <a:fillRect/>
            </a:stretch>
          </p:blipFill>
          <p:spPr>
            <a:xfrm>
              <a:off x="1915" y="8036"/>
              <a:ext cx="1060" cy="1040"/>
            </a:xfrm>
            <a:prstGeom prst="rect">
              <a:avLst/>
            </a:prstGeom>
          </p:spPr>
        </p:pic>
        <p:sp>
          <p:nvSpPr>
            <p:cNvPr id="15" name="文本框 14"/>
            <p:cNvSpPr txBox="1"/>
            <p:nvPr/>
          </p:nvSpPr>
          <p:spPr>
            <a:xfrm>
              <a:off x="647" y="9105"/>
              <a:ext cx="3595" cy="509"/>
            </a:xfrm>
            <a:prstGeom prst="rect">
              <a:avLst/>
            </a:prstGeom>
            <a:noFill/>
          </p:spPr>
          <p:txBody>
            <a:bodyPr wrap="square" rtlCol="0" anchor="t">
              <a:spAutoFit/>
            </a:bodyPr>
            <a:lstStyle/>
            <a:p>
              <a:pPr algn="ctr"/>
              <a:r>
                <a:rPr lang="en-GB" altLang="zh-CN" sz="1500"/>
                <a:t>Pago móvil</a:t>
              </a:r>
              <a:endParaRPr lang="zh-CN" altLang="en-US" sz="2000"/>
            </a:p>
          </p:txBody>
        </p:sp>
      </p:grpSp>
      <p:sp>
        <p:nvSpPr>
          <p:cNvPr id="16" name="五边形 15"/>
          <p:cNvSpPr/>
          <p:nvPr/>
        </p:nvSpPr>
        <p:spPr>
          <a:xfrm>
            <a:off x="4212591" y="1340485"/>
            <a:ext cx="2752725" cy="1339850"/>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lstStyle/>
          <a:p>
            <a:pPr marL="285750" indent="-285750">
              <a:buFont typeface="Arial" panose="020B0604020202020204" pitchFamily="34" charset="0"/>
              <a:buChar char="•"/>
            </a:pPr>
            <a:r>
              <a:rPr lang="es-ES" altLang="zh-CN"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Análisis de los datos de los usuarios</a:t>
            </a:r>
            <a:endParaRPr lang="es-ES" altLang="zh-CN"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Conocimiento de la demanda de los consumidores</a:t>
            </a:r>
            <a:endParaRPr lang="es-ES" altLang="zh-CN"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Mejora de la cadena de suministro</a:t>
            </a:r>
            <a:endParaRPr lang="zh-CN" altLang="en-US" sz="12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五边形 16"/>
          <p:cNvSpPr/>
          <p:nvPr/>
        </p:nvSpPr>
        <p:spPr>
          <a:xfrm>
            <a:off x="4224655" y="2996566"/>
            <a:ext cx="2740660" cy="996315"/>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lstStyle/>
          <a:p>
            <a:pPr marL="285750" indent="-285750">
              <a:buFont typeface="Arial" panose="020B0604020202020204" pitchFamily="34" charset="0"/>
              <a:buChar char="•"/>
            </a:pPr>
            <a:r>
              <a:rPr lang="en-GB"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Reconocimiento facial</a:t>
            </a:r>
            <a:endParaRPr lang="en-GB"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Recopilación de datos de los consumidores</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五边形 22"/>
          <p:cNvSpPr/>
          <p:nvPr/>
        </p:nvSpPr>
        <p:spPr>
          <a:xfrm>
            <a:off x="4212591" y="4293870"/>
            <a:ext cx="2752725" cy="1339850"/>
          </a:xfrm>
          <a:prstGeom prst="homePlat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lstStyle/>
          <a:p>
            <a:pPr marL="285750" indent="-285750">
              <a:buFont typeface="Arial" panose="020B0604020202020204" pitchFamily="34" charset="0"/>
              <a:buChar char="•"/>
            </a:pPr>
            <a:r>
              <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Alipay</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WeChat pay</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Unionpay cloud flash payment</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矩形 24"/>
          <p:cNvSpPr/>
          <p:nvPr/>
        </p:nvSpPr>
        <p:spPr>
          <a:xfrm>
            <a:off x="7247891" y="1340486"/>
            <a:ext cx="3160395" cy="133921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lstStyle/>
          <a:p>
            <a:pPr marL="285750" indent="-285750">
              <a:buFont typeface="Arial" panose="020B0604020202020204" pitchFamily="34" charset="0"/>
              <a:buChar char="•"/>
            </a:pPr>
            <a:r>
              <a:rPr lang="es-ES" altLang="zh-CN" sz="14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Integración en línea y fuera de línea</a:t>
            </a:r>
            <a:endParaRPr lang="es-ES" altLang="zh-CN" sz="14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4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Referencia de ubicación de tiendas</a:t>
            </a:r>
            <a:endParaRPr lang="es-ES" altLang="zh-CN" sz="14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4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Mejora de la eficiencia logística</a:t>
            </a:r>
            <a:endParaRPr lang="zh-CN" altLang="en-US" sz="14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矩形 42"/>
          <p:cNvSpPr/>
          <p:nvPr/>
        </p:nvSpPr>
        <p:spPr>
          <a:xfrm>
            <a:off x="7247891" y="2924810"/>
            <a:ext cx="3160395" cy="10566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lstStyle/>
          <a:p>
            <a:pPr marL="285750" indent="-285750">
              <a:buFont typeface="Arial" panose="020B0604020202020204" pitchFamily="34" charset="0"/>
              <a:buChar char="•"/>
            </a:pPr>
            <a:r>
              <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Mejora de la eficacia operativa</a:t>
            </a:r>
            <a:endPar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Recomendación personalizada</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 name="矩形 43"/>
          <p:cNvSpPr/>
          <p:nvPr/>
        </p:nvSpPr>
        <p:spPr>
          <a:xfrm>
            <a:off x="7247891" y="4293870"/>
            <a:ext cx="3160395" cy="133985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lstStyle/>
          <a:p>
            <a:pPr marL="285750" indent="-285750">
              <a:buFont typeface="Arial" panose="020B0604020202020204" pitchFamily="34" charset="0"/>
              <a:buChar char="•"/>
            </a:pPr>
            <a:r>
              <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Supermercado no tripulado</a:t>
            </a:r>
            <a:endPar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s-ES" altLang="zh-CN"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rPr>
              <a:t>Optimización del proceso de pago</a:t>
            </a:r>
            <a:endParaRPr lang="zh-CN" altLang="en-US" sz="1600" b="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p:cNvPicPr/>
          <p:nvPr/>
        </p:nvPicPr>
        <p:blipFill>
          <a:blip r:embed="rId4"/>
          <a:stretch>
            <a:fillRect/>
          </a:stretch>
        </p:blipFill>
        <p:spPr>
          <a:xfrm>
            <a:off x="1648461" y="5551806"/>
            <a:ext cx="2560955" cy="1128395"/>
          </a:xfrm>
          <a:prstGeom prst="rect">
            <a:avLst/>
          </a:prstGeom>
          <a:noFill/>
          <a:ln w="9525">
            <a:noFill/>
          </a:ln>
        </p:spPr>
      </p:pic>
      <p:sp>
        <p:nvSpPr>
          <p:cNvPr id="3" name="文本框 8"/>
          <p:cNvSpPr txBox="1"/>
          <p:nvPr/>
        </p:nvSpPr>
        <p:spPr>
          <a:xfrm>
            <a:off x="5087888" y="262676"/>
            <a:ext cx="5182610"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Factores impulsores del comercio electrónico de alimentos frescos - tecnología</a:t>
            </a:r>
            <a:endParaRPr lang="en-US" altLang="zh-CN">
              <a:sym typeface="+mn-ea"/>
            </a:endParaRPr>
          </a:p>
        </p:txBody>
      </p:sp>
      <p:sp>
        <p:nvSpPr>
          <p:cNvPr id="4" name="Rectangle 1"/>
          <p:cNvSpPr>
            <a:spLocks noChangeArrowheads="1"/>
          </p:cNvSpPr>
          <p:nvPr/>
        </p:nvSpPr>
        <p:spPr bwMode="auto">
          <a:xfrm>
            <a:off x="1524001" y="-2769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eaLnBrk="0" hangingPunct="0">
              <a:spcBef>
                <a:spcPct val="0"/>
              </a:spcBef>
            </a:pPr>
            <a:endParaRPr kumimoji="0" lang="en-US" altLang="en-US" sz="1800" b="0"/>
          </a:p>
          <a:p>
            <a:pPr eaLnBrk="0" hangingPunct="0">
              <a:spcBef>
                <a:spcPct val="0"/>
              </a:spcBef>
            </a:pPr>
            <a:endParaRPr kumimoji="0" lang="en-US" altLang="en-US" sz="1800" b="0"/>
          </a:p>
        </p:txBody>
      </p:sp>
      <p:sp>
        <p:nvSpPr>
          <p:cNvPr id="13" name="Rectangle 2"/>
          <p:cNvSpPr>
            <a:spLocks noChangeArrowheads="1"/>
          </p:cNvSpPr>
          <p:nvPr/>
        </p:nvSpPr>
        <p:spPr bwMode="auto">
          <a:xfrm>
            <a:off x="1676401" y="-1245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eaLnBrk="0" hangingPunct="0">
              <a:spcBef>
                <a:spcPct val="0"/>
              </a:spcBef>
            </a:pPr>
            <a:endParaRPr kumimoji="0" lang="en-US" altLang="en-US" sz="1800" b="0"/>
          </a:p>
          <a:p>
            <a:pPr eaLnBrk="0" hangingPunct="0">
              <a:spcBef>
                <a:spcPct val="0"/>
              </a:spcBef>
            </a:pPr>
            <a:endParaRPr kumimoji="0" lang="en-US" altLang="en-US" sz="1800" b="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399155" y="237520"/>
            <a:ext cx="3903980"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t>Clasificación de los alimentos frescos del comercio electrónico</a:t>
            </a:r>
            <a:endParaRPr lang="zh-CN" altLang="en-US"/>
          </a:p>
        </p:txBody>
      </p:sp>
      <p:grpSp>
        <p:nvGrpSpPr>
          <p:cNvPr id="28" name="组合 27"/>
          <p:cNvGrpSpPr/>
          <p:nvPr/>
        </p:nvGrpSpPr>
        <p:grpSpPr>
          <a:xfrm>
            <a:off x="2480944" y="1124743"/>
            <a:ext cx="6567383" cy="5473541"/>
            <a:chOff x="1847" y="871"/>
            <a:chExt cx="10200" cy="9500"/>
          </a:xfrm>
        </p:grpSpPr>
        <p:cxnSp>
          <p:nvCxnSpPr>
            <p:cNvPr id="2" name="直接箭头连接符 1"/>
            <p:cNvCxnSpPr/>
            <p:nvPr/>
          </p:nvCxnSpPr>
          <p:spPr>
            <a:xfrm>
              <a:off x="2551" y="5494"/>
              <a:ext cx="8792" cy="37"/>
            </a:xfrm>
            <a:prstGeom prst="straightConnector1">
              <a:avLst/>
            </a:prstGeom>
            <a:solidFill>
              <a:schemeClr val="accent1"/>
            </a:solidFill>
            <a:ln w="9525" cap="flat" cmpd="sng" algn="ctr">
              <a:solidFill>
                <a:schemeClr val="tx1"/>
              </a:solidFill>
              <a:prstDash val="solid"/>
              <a:miter lim="800000"/>
              <a:headEnd type="none" w="med" len="med"/>
              <a:tailEnd type="arrow" w="med" len="med"/>
            </a:ln>
          </p:spPr>
        </p:cxnSp>
        <p:cxnSp>
          <p:nvCxnSpPr>
            <p:cNvPr id="3" name="直接箭头连接符 2"/>
            <p:cNvCxnSpPr/>
            <p:nvPr/>
          </p:nvCxnSpPr>
          <p:spPr>
            <a:xfrm flipH="1" flipV="1">
              <a:off x="6973" y="1318"/>
              <a:ext cx="7" cy="8472"/>
            </a:xfrm>
            <a:prstGeom prst="straightConnector1">
              <a:avLst/>
            </a:prstGeom>
            <a:solidFill>
              <a:schemeClr val="accent1"/>
            </a:solidFill>
            <a:ln w="9525" cap="flat" cmpd="sng" algn="ctr">
              <a:solidFill>
                <a:schemeClr val="tx1"/>
              </a:solidFill>
              <a:prstDash val="solid"/>
              <a:miter lim="800000"/>
              <a:headEnd type="none" w="med" len="med"/>
              <a:tailEnd type="arrow" w="med" len="med"/>
            </a:ln>
          </p:spPr>
        </p:cxnSp>
        <p:sp>
          <p:nvSpPr>
            <p:cNvPr id="4" name="文本框 3"/>
            <p:cNvSpPr txBox="1"/>
            <p:nvPr/>
          </p:nvSpPr>
          <p:spPr>
            <a:xfrm>
              <a:off x="3798" y="3019"/>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Sal seca</a:t>
              </a:r>
              <a:endParaRPr lang="zh-CN" altLang="en-US" sz="1000">
                <a:solidFill>
                  <a:schemeClr val="tx2"/>
                </a:solidFill>
              </a:endParaRPr>
            </a:p>
          </p:txBody>
        </p:sp>
        <p:sp>
          <p:nvSpPr>
            <p:cNvPr id="5" name="文本框 4"/>
            <p:cNvSpPr txBox="1"/>
            <p:nvPr/>
          </p:nvSpPr>
          <p:spPr>
            <a:xfrm>
              <a:off x="7060" y="6447"/>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Algunas verduras</a:t>
              </a:r>
              <a:endParaRPr lang="zh-CN" altLang="en-US" sz="1000">
                <a:solidFill>
                  <a:schemeClr val="tx2"/>
                </a:solidFill>
              </a:endParaRPr>
            </a:p>
          </p:txBody>
        </p:sp>
        <p:sp>
          <p:nvSpPr>
            <p:cNvPr id="6" name="文本框 5"/>
            <p:cNvSpPr txBox="1"/>
            <p:nvPr/>
          </p:nvSpPr>
          <p:spPr>
            <a:xfrm>
              <a:off x="3344" y="3720"/>
              <a:ext cx="2027" cy="319"/>
            </a:xfrm>
            <a:prstGeom prst="rect">
              <a:avLst/>
            </a:prstGeom>
            <a:noFill/>
            <a:ln>
              <a:solidFill>
                <a:schemeClr val="accent1"/>
              </a:solidFill>
            </a:ln>
          </p:spPr>
          <p:txBody>
            <a:bodyPr wrap="square" rtlCol="0" anchor="ctr" anchorCtr="0">
              <a:noAutofit/>
            </a:bodyPr>
            <a:lstStyle/>
            <a:p>
              <a:pPr algn="ctr"/>
              <a:r>
                <a:rPr lang="en-GB" altLang="zh-CN" sz="1000">
                  <a:solidFill>
                    <a:schemeClr val="tx2"/>
                  </a:solidFill>
                </a:rPr>
                <a:t>Algunos frutos</a:t>
              </a:r>
              <a:endParaRPr lang="zh-CN" altLang="en-US" sz="1000">
                <a:solidFill>
                  <a:schemeClr val="tx2"/>
                </a:solidFill>
              </a:endParaRPr>
            </a:p>
          </p:txBody>
        </p:sp>
        <p:sp>
          <p:nvSpPr>
            <p:cNvPr id="7" name="文本框 6"/>
            <p:cNvSpPr txBox="1"/>
            <p:nvPr/>
          </p:nvSpPr>
          <p:spPr>
            <a:xfrm>
              <a:off x="4811" y="4606"/>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Arroz y harina</a:t>
              </a:r>
              <a:endParaRPr lang="zh-CN" altLang="en-US" sz="1000">
                <a:solidFill>
                  <a:schemeClr val="tx2"/>
                </a:solidFill>
              </a:endParaRPr>
            </a:p>
          </p:txBody>
        </p:sp>
        <p:sp>
          <p:nvSpPr>
            <p:cNvPr id="8" name="文本框 7"/>
            <p:cNvSpPr txBox="1"/>
            <p:nvPr/>
          </p:nvSpPr>
          <p:spPr>
            <a:xfrm>
              <a:off x="2567" y="7872"/>
              <a:ext cx="2381"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Productos de soja</a:t>
              </a:r>
              <a:endParaRPr lang="zh-CN" altLang="en-US" sz="1000">
                <a:solidFill>
                  <a:schemeClr val="tx2"/>
                </a:solidFill>
              </a:endParaRPr>
            </a:p>
          </p:txBody>
        </p:sp>
        <p:sp>
          <p:nvSpPr>
            <p:cNvPr id="10" name="文本框 9"/>
            <p:cNvSpPr txBox="1"/>
            <p:nvPr/>
          </p:nvSpPr>
          <p:spPr>
            <a:xfrm>
              <a:off x="4247" y="7011"/>
              <a:ext cx="2247" cy="554"/>
            </a:xfrm>
            <a:prstGeom prst="rect">
              <a:avLst/>
            </a:prstGeom>
            <a:noFill/>
            <a:ln>
              <a:solidFill>
                <a:schemeClr val="accent1"/>
              </a:solidFill>
            </a:ln>
          </p:spPr>
          <p:txBody>
            <a:bodyPr wrap="square" rtlCol="0" anchor="ctr" anchorCtr="0">
              <a:noAutofit/>
            </a:bodyPr>
            <a:lstStyle/>
            <a:p>
              <a:pPr algn="ctr"/>
              <a:r>
                <a:rPr lang="en-GB" altLang="zh-CN" sz="1000">
                  <a:solidFill>
                    <a:schemeClr val="tx2"/>
                  </a:solidFill>
                </a:rPr>
                <a:t>Verduras de hoja verde</a:t>
              </a:r>
              <a:endParaRPr lang="zh-CN" altLang="en-US" sz="1000">
                <a:solidFill>
                  <a:schemeClr val="tx2"/>
                </a:solidFill>
              </a:endParaRPr>
            </a:p>
          </p:txBody>
        </p:sp>
        <p:sp>
          <p:nvSpPr>
            <p:cNvPr id="11" name="文本框 10"/>
            <p:cNvSpPr txBox="1"/>
            <p:nvPr/>
          </p:nvSpPr>
          <p:spPr>
            <a:xfrm>
              <a:off x="2664" y="6419"/>
              <a:ext cx="2027" cy="319"/>
            </a:xfrm>
            <a:prstGeom prst="rect">
              <a:avLst/>
            </a:prstGeom>
            <a:noFill/>
            <a:ln>
              <a:solidFill>
                <a:schemeClr val="accent1"/>
              </a:solidFill>
            </a:ln>
          </p:spPr>
          <p:txBody>
            <a:bodyPr wrap="square" rtlCol="0" anchor="ctr" anchorCtr="0">
              <a:noAutofit/>
            </a:bodyPr>
            <a:lstStyle/>
            <a:p>
              <a:pPr algn="ctr"/>
              <a:r>
                <a:rPr lang="en-GB" altLang="zh-CN" sz="1000">
                  <a:solidFill>
                    <a:schemeClr val="tx2"/>
                  </a:solidFill>
                </a:rPr>
                <a:t>Algunos frutos</a:t>
              </a:r>
              <a:endParaRPr lang="zh-CN" altLang="en-US" sz="1000">
                <a:solidFill>
                  <a:schemeClr val="tx2"/>
                </a:solidFill>
              </a:endParaRPr>
            </a:p>
          </p:txBody>
        </p:sp>
        <p:sp>
          <p:nvSpPr>
            <p:cNvPr id="13" name="文本框 12"/>
            <p:cNvSpPr txBox="1"/>
            <p:nvPr/>
          </p:nvSpPr>
          <p:spPr>
            <a:xfrm>
              <a:off x="7200" y="4039"/>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Carne procesada</a:t>
              </a:r>
              <a:endParaRPr lang="zh-CN" altLang="en-US" sz="1000">
                <a:solidFill>
                  <a:schemeClr val="tx2"/>
                </a:solidFill>
              </a:endParaRPr>
            </a:p>
          </p:txBody>
        </p:sp>
        <p:sp>
          <p:nvSpPr>
            <p:cNvPr id="14" name="文本框 13"/>
            <p:cNvSpPr txBox="1"/>
            <p:nvPr/>
          </p:nvSpPr>
          <p:spPr>
            <a:xfrm>
              <a:off x="8901" y="3491"/>
              <a:ext cx="2027" cy="319"/>
            </a:xfrm>
            <a:prstGeom prst="rect">
              <a:avLst/>
            </a:prstGeom>
            <a:noFill/>
            <a:ln>
              <a:solidFill>
                <a:schemeClr val="accent1"/>
              </a:solidFill>
            </a:ln>
          </p:spPr>
          <p:txBody>
            <a:bodyPr wrap="square" rtlCol="0" anchor="ctr" anchorCtr="0">
              <a:noAutofit/>
            </a:bodyPr>
            <a:lstStyle/>
            <a:p>
              <a:pPr algn="ctr"/>
              <a:r>
                <a:rPr lang="en-GB" altLang="zh-CN" sz="1000">
                  <a:solidFill>
                    <a:schemeClr val="tx2"/>
                  </a:solidFill>
                </a:rPr>
                <a:t>Algunos frutos</a:t>
              </a:r>
              <a:endParaRPr lang="zh-CN" altLang="en-US" sz="1000">
                <a:solidFill>
                  <a:schemeClr val="tx2"/>
                </a:solidFill>
              </a:endParaRPr>
            </a:p>
          </p:txBody>
        </p:sp>
        <p:sp>
          <p:nvSpPr>
            <p:cNvPr id="15" name="文本框 14"/>
            <p:cNvSpPr txBox="1"/>
            <p:nvPr/>
          </p:nvSpPr>
          <p:spPr>
            <a:xfrm>
              <a:off x="8188" y="2782"/>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Aceite de cocina</a:t>
              </a:r>
              <a:endParaRPr lang="zh-CN" altLang="en-US" sz="1000">
                <a:solidFill>
                  <a:schemeClr val="tx2"/>
                </a:solidFill>
              </a:endParaRPr>
            </a:p>
          </p:txBody>
        </p:sp>
        <p:sp>
          <p:nvSpPr>
            <p:cNvPr id="16" name="文本框 15"/>
            <p:cNvSpPr txBox="1"/>
            <p:nvPr/>
          </p:nvSpPr>
          <p:spPr>
            <a:xfrm>
              <a:off x="7313" y="2225"/>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Sal seca</a:t>
              </a:r>
              <a:endParaRPr lang="zh-CN" altLang="en-US" sz="1000">
                <a:solidFill>
                  <a:schemeClr val="tx2"/>
                </a:solidFill>
              </a:endParaRPr>
            </a:p>
          </p:txBody>
        </p:sp>
        <p:sp>
          <p:nvSpPr>
            <p:cNvPr id="18" name="文本框 17"/>
            <p:cNvSpPr txBox="1"/>
            <p:nvPr/>
          </p:nvSpPr>
          <p:spPr>
            <a:xfrm>
              <a:off x="7767" y="7553"/>
              <a:ext cx="2027" cy="319"/>
            </a:xfrm>
            <a:prstGeom prst="rect">
              <a:avLst/>
            </a:prstGeom>
            <a:noFill/>
            <a:ln>
              <a:solidFill>
                <a:schemeClr val="accent1"/>
              </a:solidFill>
            </a:ln>
          </p:spPr>
          <p:txBody>
            <a:bodyPr wrap="square" rtlCol="0" anchor="ctr" anchorCtr="0">
              <a:noAutofit/>
            </a:bodyPr>
            <a:lstStyle/>
            <a:p>
              <a:pPr algn="ctr"/>
              <a:r>
                <a:rPr lang="en-GB" altLang="zh-CN" sz="1000">
                  <a:solidFill>
                    <a:schemeClr val="tx2"/>
                  </a:solidFill>
                </a:rPr>
                <a:t>Algunos frutos</a:t>
              </a:r>
              <a:endParaRPr lang="zh-CN" altLang="en-US" sz="1000">
                <a:solidFill>
                  <a:schemeClr val="tx2"/>
                </a:solidFill>
              </a:endParaRPr>
            </a:p>
          </p:txBody>
        </p:sp>
        <p:sp>
          <p:nvSpPr>
            <p:cNvPr id="19" name="文本框 18"/>
            <p:cNvSpPr txBox="1"/>
            <p:nvPr/>
          </p:nvSpPr>
          <p:spPr>
            <a:xfrm>
              <a:off x="9283" y="6801"/>
              <a:ext cx="2381" cy="508"/>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Carne fresca y congelada</a:t>
              </a:r>
              <a:endParaRPr lang="zh-CN" altLang="en-US" sz="1000">
                <a:solidFill>
                  <a:schemeClr val="tx2"/>
                </a:solidFill>
              </a:endParaRPr>
            </a:p>
          </p:txBody>
        </p:sp>
        <p:sp>
          <p:nvSpPr>
            <p:cNvPr id="20" name="文本框 19"/>
            <p:cNvSpPr txBox="1"/>
            <p:nvPr/>
          </p:nvSpPr>
          <p:spPr>
            <a:xfrm>
              <a:off x="9434" y="6238"/>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Huevos</a:t>
              </a:r>
              <a:endParaRPr lang="zh-CN" altLang="en-US" sz="1000">
                <a:solidFill>
                  <a:schemeClr val="tx2"/>
                </a:solidFill>
              </a:endParaRPr>
            </a:p>
          </p:txBody>
        </p:sp>
        <p:sp>
          <p:nvSpPr>
            <p:cNvPr id="21" name="文本框 20"/>
            <p:cNvSpPr txBox="1"/>
            <p:nvPr/>
          </p:nvSpPr>
          <p:spPr>
            <a:xfrm>
              <a:off x="8447" y="4626"/>
              <a:ext cx="2027" cy="319"/>
            </a:xfrm>
            <a:prstGeom prst="rect">
              <a:avLst/>
            </a:prstGeom>
            <a:noFill/>
            <a:ln>
              <a:solidFill>
                <a:schemeClr val="accent1"/>
              </a:solidFill>
            </a:ln>
          </p:spPr>
          <p:txBody>
            <a:bodyPr wrap="square" rtlCol="0" anchor="ctr" anchorCtr="0">
              <a:noAutofit/>
            </a:bodyPr>
            <a:lstStyle/>
            <a:p>
              <a:pPr algn="ctr"/>
              <a:r>
                <a:rPr lang="en-US" altLang="zh-CN" sz="1000">
                  <a:solidFill>
                    <a:schemeClr val="tx2"/>
                  </a:solidFill>
                </a:rPr>
                <a:t>Productos lácteos</a:t>
              </a:r>
              <a:endParaRPr lang="zh-CN" altLang="en-US" sz="1000">
                <a:solidFill>
                  <a:schemeClr val="tx2"/>
                </a:solidFill>
              </a:endParaRPr>
            </a:p>
          </p:txBody>
        </p:sp>
        <p:sp>
          <p:nvSpPr>
            <p:cNvPr id="22" name="文本框 21"/>
            <p:cNvSpPr txBox="1"/>
            <p:nvPr/>
          </p:nvSpPr>
          <p:spPr>
            <a:xfrm>
              <a:off x="6633" y="871"/>
              <a:ext cx="1021" cy="436"/>
            </a:xfrm>
            <a:prstGeom prst="rect">
              <a:avLst/>
            </a:prstGeom>
            <a:noFill/>
          </p:spPr>
          <p:txBody>
            <a:bodyPr wrap="square" rtlCol="0">
              <a:spAutoFit/>
            </a:bodyPr>
            <a:lstStyle/>
            <a:p>
              <a:r>
                <a:rPr lang="en-US" altLang="zh-CN" sz="1200"/>
                <a:t>Fácil</a:t>
              </a:r>
              <a:endParaRPr lang="zh-CN" altLang="en-US" sz="1200"/>
            </a:p>
          </p:txBody>
        </p:sp>
        <p:sp>
          <p:nvSpPr>
            <p:cNvPr id="23" name="文本框 22"/>
            <p:cNvSpPr txBox="1"/>
            <p:nvPr/>
          </p:nvSpPr>
          <p:spPr>
            <a:xfrm>
              <a:off x="6709" y="9935"/>
              <a:ext cx="1285" cy="436"/>
            </a:xfrm>
            <a:prstGeom prst="rect">
              <a:avLst/>
            </a:prstGeom>
            <a:noFill/>
          </p:spPr>
          <p:txBody>
            <a:bodyPr wrap="square" rtlCol="0">
              <a:spAutoFit/>
            </a:bodyPr>
            <a:lstStyle/>
            <a:p>
              <a:r>
                <a:rPr lang="en-US" altLang="zh-CN" sz="1200"/>
                <a:t>Difícil</a:t>
              </a:r>
              <a:endParaRPr lang="zh-CN" altLang="en-US" sz="1200"/>
            </a:p>
          </p:txBody>
        </p:sp>
        <p:sp>
          <p:nvSpPr>
            <p:cNvPr id="24" name="文本框 23"/>
            <p:cNvSpPr txBox="1"/>
            <p:nvPr/>
          </p:nvSpPr>
          <p:spPr>
            <a:xfrm>
              <a:off x="1847" y="5289"/>
              <a:ext cx="880" cy="436"/>
            </a:xfrm>
            <a:prstGeom prst="rect">
              <a:avLst/>
            </a:prstGeom>
            <a:noFill/>
          </p:spPr>
          <p:txBody>
            <a:bodyPr wrap="square" rtlCol="0">
              <a:spAutoFit/>
            </a:bodyPr>
            <a:lstStyle/>
            <a:p>
              <a:r>
                <a:rPr lang="en-US" altLang="zh-CN" sz="1200"/>
                <a:t>Bajo</a:t>
              </a:r>
              <a:endParaRPr lang="zh-CN" altLang="en-US" sz="1200"/>
            </a:p>
          </p:txBody>
        </p:sp>
        <p:sp>
          <p:nvSpPr>
            <p:cNvPr id="25" name="文本框 24"/>
            <p:cNvSpPr txBox="1"/>
            <p:nvPr/>
          </p:nvSpPr>
          <p:spPr>
            <a:xfrm>
              <a:off x="2664" y="4827"/>
              <a:ext cx="1962" cy="727"/>
            </a:xfrm>
            <a:prstGeom prst="rect">
              <a:avLst/>
            </a:prstGeom>
            <a:noFill/>
          </p:spPr>
          <p:txBody>
            <a:bodyPr wrap="square" rtlCol="0">
              <a:spAutoFit/>
            </a:bodyPr>
            <a:lstStyle/>
            <a:p>
              <a:r>
                <a:rPr lang="en-US" altLang="zh-CN" sz="1200"/>
                <a:t>Valor añadido del producto</a:t>
              </a:r>
              <a:endParaRPr lang="zh-CN" altLang="en-US" sz="1200"/>
            </a:p>
          </p:txBody>
        </p:sp>
        <p:sp>
          <p:nvSpPr>
            <p:cNvPr id="26" name="文本框 25"/>
            <p:cNvSpPr txBox="1"/>
            <p:nvPr/>
          </p:nvSpPr>
          <p:spPr>
            <a:xfrm>
              <a:off x="5312" y="8865"/>
              <a:ext cx="1815" cy="1018"/>
            </a:xfrm>
            <a:prstGeom prst="rect">
              <a:avLst/>
            </a:prstGeom>
            <a:noFill/>
          </p:spPr>
          <p:txBody>
            <a:bodyPr wrap="square" rtlCol="0">
              <a:spAutoFit/>
            </a:bodyPr>
            <a:lstStyle/>
            <a:p>
              <a:r>
                <a:rPr lang="en-US" altLang="zh-CN" sz="1200"/>
                <a:t>Dificultades comercio electrónico</a:t>
              </a:r>
              <a:endParaRPr lang="zh-CN" altLang="en-US" sz="1200"/>
            </a:p>
          </p:txBody>
        </p:sp>
        <p:sp>
          <p:nvSpPr>
            <p:cNvPr id="27" name="文本框 26"/>
            <p:cNvSpPr txBox="1"/>
            <p:nvPr/>
          </p:nvSpPr>
          <p:spPr>
            <a:xfrm>
              <a:off x="11237" y="5337"/>
              <a:ext cx="810" cy="436"/>
            </a:xfrm>
            <a:prstGeom prst="rect">
              <a:avLst/>
            </a:prstGeom>
            <a:noFill/>
          </p:spPr>
          <p:txBody>
            <a:bodyPr wrap="square" rtlCol="0">
              <a:spAutoFit/>
            </a:bodyPr>
            <a:lstStyle/>
            <a:p>
              <a:r>
                <a:rPr lang="en-US" altLang="zh-CN" sz="1200">
                  <a:latin typeface="Times New Roman" panose="02020603050405020304" pitchFamily="18" charset="0"/>
                  <a:cs typeface="Times New Roman" panose="02020603050405020304" pitchFamily="18" charset="0"/>
                </a:rPr>
                <a:t>Alto</a:t>
              </a:r>
              <a:endParaRPr lang="zh-CN" altLang="en-US" sz="120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89471" y="1166621"/>
            <a:ext cx="9233978" cy="338554"/>
          </a:xfrm>
          <a:prstGeom prst="rect">
            <a:avLst/>
          </a:prstGeom>
          <a:noFill/>
          <a:ln w="9525">
            <a:noFill/>
          </a:ln>
        </p:spPr>
        <p:txBody>
          <a:bodyPr wrap="square">
            <a:spAutoFit/>
          </a:bodyPr>
          <a:lstStyle/>
          <a:p>
            <a:pPr marL="0" indent="0" algn="ctr"/>
            <a:r>
              <a:rPr lang="es-ES" altLang="zh-CN" sz="1600"/>
              <a:t>El modelo de funcionamiento del comercio electrónico de productos frescos en China</a:t>
            </a:r>
            <a:r>
              <a:rPr lang="en-US" altLang="zh-CN" sz="1600">
                <a:ea typeface="宋体" panose="02010600030101010101" pitchFamily="2" charset="-122"/>
              </a:rPr>
              <a:t> </a:t>
            </a:r>
            <a:endParaRPr lang="zh-CN" altLang="en-US" sz="1600">
              <a:ea typeface="宋体" panose="02010600030101010101" pitchFamily="2" charset="-122"/>
            </a:endParaRPr>
          </a:p>
        </p:txBody>
      </p:sp>
      <p:sp>
        <p:nvSpPr>
          <p:cNvPr id="4" name="文本框 3"/>
          <p:cNvSpPr txBox="1"/>
          <p:nvPr/>
        </p:nvSpPr>
        <p:spPr>
          <a:xfrm>
            <a:off x="6960096" y="260648"/>
            <a:ext cx="3312368"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t>Casos prácticos de comercio electrónico de productos frescos</a:t>
            </a:r>
            <a:endParaRPr lang="zh-CN" altLang="en-US"/>
          </a:p>
        </p:txBody>
      </p:sp>
      <p:graphicFrame>
        <p:nvGraphicFramePr>
          <p:cNvPr id="3" name="表格 8"/>
          <p:cNvGraphicFramePr/>
          <p:nvPr>
            <p:custDataLst>
              <p:tags r:id="rId1"/>
            </p:custDataLst>
          </p:nvPr>
        </p:nvGraphicFramePr>
        <p:xfrm>
          <a:off x="422613" y="1704357"/>
          <a:ext cx="11195685" cy="5406390"/>
        </p:xfrm>
        <a:graphic>
          <a:graphicData uri="http://schemas.openxmlformats.org/drawingml/2006/table">
            <a:tbl>
              <a:tblPr firstRow="1" bandRow="1">
                <a:tableStyleId>{5940675A-B579-460E-94D1-54222C63F5DA}</a:tableStyleId>
              </a:tblPr>
              <a:tblGrid>
                <a:gridCol w="1310654"/>
                <a:gridCol w="2755817"/>
                <a:gridCol w="2837017"/>
                <a:gridCol w="4292023"/>
              </a:tblGrid>
              <a:tr h="411819">
                <a:tc>
                  <a:txBody>
                    <a:bodyPr/>
                    <a:lstStyle/>
                    <a:p>
                      <a:pPr indent="0" algn="ctr">
                        <a:buNone/>
                      </a:pPr>
                      <a:r>
                        <a:rPr lang="en-US" altLang="en-US" sz="1050" b="1" err="1">
                          <a:latin typeface="+mn-ea"/>
                          <a:cs typeface="楷体" panose="02010609060101010101" charset="-122"/>
                        </a:rPr>
                        <a:t>Clasificación</a:t>
                      </a:r>
                      <a:r>
                        <a:rPr lang="en-US" altLang="en-US" sz="1050" b="1">
                          <a:latin typeface="+mn-ea"/>
                          <a:cs typeface="楷体" panose="02010609060101010101" charset="-122"/>
                        </a:rPr>
                        <a:t> de </a:t>
                      </a:r>
                      <a:r>
                        <a:rPr lang="en-US" altLang="en-US" sz="1050" b="1" err="1">
                          <a:latin typeface="+mn-ea"/>
                          <a:cs typeface="楷体" panose="02010609060101010101" charset="-122"/>
                        </a:rPr>
                        <a:t>los</a:t>
                      </a:r>
                      <a:r>
                        <a:rPr lang="en-US" altLang="en-US" sz="1050" b="1">
                          <a:latin typeface="+mn-ea"/>
                          <a:cs typeface="楷体" panose="02010609060101010101" charset="-122"/>
                        </a:rPr>
                        <a:t> </a:t>
                      </a:r>
                      <a:r>
                        <a:rPr lang="en-US" altLang="en-US" sz="1050" b="1" err="1">
                          <a:latin typeface="+mn-ea"/>
                          <a:cs typeface="楷体" panose="02010609060101010101" charset="-122"/>
                        </a:rPr>
                        <a:t>modos</a:t>
                      </a:r>
                      <a:r>
                        <a:rPr lang="en-US" altLang="en-US" sz="1050" b="1">
                          <a:latin typeface="+mn-ea"/>
                          <a:cs typeface="楷体" panose="02010609060101010101" charset="-122"/>
                        </a:rPr>
                        <a:t>-</a:t>
                      </a:r>
                      <a:endParaRPr lang="en-US" altLang="en-US" sz="1050" b="1">
                        <a:latin typeface="+mn-ea"/>
                        <a:cs typeface="楷体"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a:solidFill>
                        <a:schemeClr val="tx1"/>
                      </a:solidFill>
                      <a:prstDash val="solid"/>
                    </a:lnB>
                    <a:lnTlToBr>
                      <a:noFill/>
                    </a:lnTlToBr>
                    <a:lnBlToTr>
                      <a:noFill/>
                    </a:lnBlToTr>
                    <a:noFill/>
                  </a:tcPr>
                </a:tc>
                <a:tc>
                  <a:txBody>
                    <a:bodyPr/>
                    <a:lstStyle/>
                    <a:p>
                      <a:pPr indent="0" algn="ctr">
                        <a:buNone/>
                      </a:pPr>
                      <a:r>
                        <a:rPr lang="en-US" sz="1600" b="1" err="1">
                          <a:latin typeface="+mn-ea"/>
                          <a:cs typeface="楷体" panose="02010609060101010101" charset="-122"/>
                        </a:rPr>
                        <a:t>Características</a:t>
                      </a:r>
                      <a:endParaRPr lang="en-US" altLang="en-US" sz="1600" b="1">
                        <a:latin typeface="+mn-ea"/>
                        <a:cs typeface="楷体"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a:solidFill>
                        <a:schemeClr val="tx1"/>
                      </a:solidFill>
                      <a:prstDash val="solid"/>
                    </a:lnB>
                    <a:lnTlToBr>
                      <a:noFill/>
                    </a:lnTlToBr>
                    <a:lnBlToTr>
                      <a:noFill/>
                    </a:lnBlToTr>
                    <a:noFill/>
                  </a:tcPr>
                </a:tc>
                <a:tc>
                  <a:txBody>
                    <a:bodyPr/>
                    <a:lstStyle/>
                    <a:p>
                      <a:pPr indent="0" algn="ctr">
                        <a:buNone/>
                      </a:pPr>
                      <a:r>
                        <a:rPr lang="en-US" sz="1600" b="1" err="1">
                          <a:latin typeface="+mn-ea"/>
                          <a:cs typeface="楷体" panose="02010609060101010101" charset="-122"/>
                        </a:rPr>
                        <a:t>Empresas</a:t>
                      </a:r>
                      <a:r>
                        <a:rPr lang="en-US" sz="1600" b="1">
                          <a:latin typeface="+mn-ea"/>
                          <a:cs typeface="楷体" panose="02010609060101010101" charset="-122"/>
                        </a:rPr>
                        <a:t> </a:t>
                      </a:r>
                      <a:r>
                        <a:rPr lang="en-US" sz="1600" b="1" err="1">
                          <a:latin typeface="+mn-ea"/>
                          <a:cs typeface="楷体" panose="02010609060101010101" charset="-122"/>
                        </a:rPr>
                        <a:t>representativas</a:t>
                      </a:r>
                      <a:endParaRPr lang="en-US" altLang="en-US" sz="1600" b="1">
                        <a:latin typeface="+mn-ea"/>
                        <a:cs typeface="楷体"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a:solidFill>
                        <a:schemeClr val="tx1"/>
                      </a:solidFill>
                      <a:prstDash val="solid"/>
                    </a:lnB>
                    <a:lnTlToBr>
                      <a:noFill/>
                    </a:lnTlToBr>
                    <a:lnBlToTr>
                      <a:noFill/>
                    </a:lnBlToTr>
                    <a:noFill/>
                  </a:tcPr>
                </a:tc>
                <a:tc>
                  <a:txBody>
                    <a:bodyPr/>
                    <a:lstStyle/>
                    <a:p>
                      <a:pPr indent="0" algn="ctr">
                        <a:buNone/>
                      </a:pPr>
                      <a:r>
                        <a:rPr lang="en-US" sz="1600" b="1" err="1">
                          <a:latin typeface="+mn-ea"/>
                          <a:cs typeface="楷体" panose="02010609060101010101" charset="-122"/>
                        </a:rPr>
                        <a:t>Esquema</a:t>
                      </a:r>
                      <a:r>
                        <a:rPr lang="en-US" sz="1600" b="1">
                          <a:latin typeface="+mn-ea"/>
                          <a:cs typeface="楷体" panose="02010609060101010101" charset="-122"/>
                        </a:rPr>
                        <a:t> de la </a:t>
                      </a:r>
                      <a:r>
                        <a:rPr lang="en-US" sz="1600" b="1" err="1">
                          <a:latin typeface="+mn-ea"/>
                          <a:cs typeface="楷体" panose="02010609060101010101" charset="-122"/>
                        </a:rPr>
                        <a:t>operación</a:t>
                      </a:r>
                      <a:endParaRPr lang="en-US" altLang="en-US" sz="1600" b="1">
                        <a:latin typeface="+mn-ea"/>
                        <a:cs typeface="楷体" panose="02010609060101010101" charset="-122"/>
                      </a:endParaRPr>
                    </a:p>
                  </a:txBody>
                  <a:tcPr marL="68580" marR="68580" marT="0" marB="0" anchor="ctr">
                    <a:lnL>
                      <a:noFill/>
                    </a:lnL>
                    <a:lnR cap="flat">
                      <a:noFill/>
                    </a:lnR>
                    <a:lnT w="12700" cap="flat" cmpd="sng">
                      <a:solidFill>
                        <a:srgbClr val="080000"/>
                      </a:solidFill>
                      <a:prstDash val="solid"/>
                      <a:headEnd type="none" w="med" len="med"/>
                      <a:tailEnd type="none" w="med" len="med"/>
                    </a:lnT>
                    <a:lnB w="12700">
                      <a:solidFill>
                        <a:schemeClr val="tx1"/>
                      </a:solidFill>
                      <a:prstDash val="solid"/>
                    </a:lnB>
                    <a:lnTlToBr>
                      <a:noFill/>
                    </a:lnTlToBr>
                    <a:lnBlToTr>
                      <a:noFill/>
                    </a:lnBlToTr>
                    <a:noFill/>
                  </a:tcPr>
                </a:tc>
              </a:tr>
              <a:tr h="1364615">
                <a:tc>
                  <a:txBody>
                    <a:bodyPr/>
                    <a:lstStyle/>
                    <a:p>
                      <a:pPr indent="0" algn="ctr">
                        <a:buNone/>
                      </a:pPr>
                      <a:r>
                        <a:rPr lang="en-US" altLang="zh-CN" sz="1400" b="0">
                          <a:latin typeface="Arial" panose="020B0604020202020204"/>
                          <a:cs typeface="Arial" panose="020B0604020202020204"/>
                        </a:rPr>
                        <a:t>C2C</a:t>
                      </a:r>
                      <a:endParaRPr lang="en-US" altLang="zh-CN" sz="1400" b="0">
                        <a:latin typeface="Arial" panose="020B0604020202020204"/>
                        <a:cs typeface="Arial" panose="020B0604020202020204"/>
                      </a:endParaRPr>
                    </a:p>
                  </a:txBody>
                  <a:tcPr marL="68580" marR="68580" marT="0" marB="0" anchor="ctr">
                    <a:lnL>
                      <a:noFill/>
                    </a:lnL>
                    <a:lnR>
                      <a:noFill/>
                    </a:lnR>
                    <a:lnT w="12700">
                      <a:solidFill>
                        <a:schemeClr val="tx1"/>
                      </a:solidFill>
                      <a:prstDash val="solid"/>
                    </a:lnT>
                    <a:lnB>
                      <a:noFill/>
                    </a:lnB>
                    <a:lnTlToBr>
                      <a:noFill/>
                    </a:lnTlToBr>
                    <a:lnBlToTr>
                      <a:noFill/>
                    </a:lnBlToTr>
                    <a:noFill/>
                  </a:tcPr>
                </a:tc>
                <a:tc>
                  <a:txBody>
                    <a:bodyPr/>
                    <a:lstStyle/>
                    <a:p>
                      <a:pPr indent="0">
                        <a:buNone/>
                      </a:pPr>
                      <a:r>
                        <a:rPr lang="es-ES" altLang="zh-CN" sz="1400" b="0">
                          <a:latin typeface="Arial" panose="020B0604020202020204"/>
                          <a:cs typeface="Arial" panose="020B0604020202020204"/>
                        </a:rPr>
                        <a:t>Cuota de ingreso baja y escasa fidelidad de los clientes</a:t>
                      </a:r>
                      <a:endParaRPr lang="zh-CN" altLang="en-US" sz="1400" b="0">
                        <a:latin typeface="Arial" panose="020B0604020202020204"/>
                        <a:cs typeface="Arial" panose="020B0604020202020204"/>
                      </a:endParaRPr>
                    </a:p>
                  </a:txBody>
                  <a:tcPr marL="68580" marR="68580" marT="0" marB="0" anchor="ctr">
                    <a:lnL>
                      <a:noFill/>
                    </a:lnL>
                    <a:lnR>
                      <a:noFill/>
                    </a:lnR>
                    <a:lnT w="12700">
                      <a:solidFill>
                        <a:schemeClr val="tx1"/>
                      </a:solidFill>
                      <a:prstDash val="solid"/>
                    </a:lnT>
                    <a:lnB>
                      <a:noFill/>
                    </a:lnB>
                    <a:lnTlToBr>
                      <a:noFill/>
                    </a:lnTlToBr>
                    <a:lnBlToTr>
                      <a:noFill/>
                    </a:lnBlToTr>
                    <a:noFill/>
                  </a:tcPr>
                </a:tc>
                <a:tc>
                  <a:txBody>
                    <a:bodyPr/>
                    <a:lstStyle/>
                    <a:p>
                      <a:pPr indent="0" algn="ctr">
                        <a:buNone/>
                      </a:pPr>
                      <a:r>
                        <a:rPr lang="en-US" altLang="zh-CN" sz="1400" b="0">
                          <a:latin typeface="Arial" panose="020B0604020202020204"/>
                          <a:cs typeface="Arial" panose="020B0604020202020204"/>
                        </a:rPr>
                        <a:t>-WeChat, Jindo, Taobao, Jitterbug, </a:t>
                      </a:r>
                      <a:r>
                        <a:rPr lang="en-US" altLang="zh-CN" sz="1400" b="0" err="1">
                          <a:latin typeface="Arial" panose="020B0604020202020204"/>
                          <a:cs typeface="Arial" panose="020B0604020202020204"/>
                        </a:rPr>
                        <a:t>etc</a:t>
                      </a:r>
                      <a:r>
                        <a:rPr lang="es-SV" altLang="zh-CN" sz="1400" b="0">
                          <a:latin typeface="Arial" panose="020B0604020202020204"/>
                          <a:cs typeface="Arial" panose="020B0604020202020204"/>
                        </a:rPr>
                        <a:t>.</a:t>
                      </a:r>
                      <a:endParaRPr lang="zh-CN" altLang="en-US" sz="1400" b="0">
                        <a:latin typeface="Arial" panose="020B0604020202020204"/>
                        <a:cs typeface="Arial" panose="020B0604020202020204"/>
                      </a:endParaRPr>
                    </a:p>
                  </a:txBody>
                  <a:tcPr marL="68580" marR="68580" marT="0" marB="0" anchor="ctr">
                    <a:lnL>
                      <a:noFill/>
                    </a:lnL>
                    <a:lnR>
                      <a:noFill/>
                    </a:lnR>
                    <a:lnT w="12700">
                      <a:solidFill>
                        <a:schemeClr val="tx1"/>
                      </a:solidFill>
                      <a:prstDash val="solid"/>
                    </a:lnT>
                    <a:lnB>
                      <a:noFill/>
                    </a:lnB>
                    <a:lnTlToBr>
                      <a:noFill/>
                    </a:lnTlToBr>
                    <a:lnBlToTr>
                      <a:noFill/>
                    </a:lnBlToTr>
                    <a:noFill/>
                  </a:tcPr>
                </a:tc>
                <a:tc>
                  <a:txBody>
                    <a:bodyPr/>
                    <a:lstStyle/>
                    <a:p>
                      <a:pPr indent="0">
                        <a:buNone/>
                      </a:pPr>
                      <a:r>
                        <a:rPr lang="es-ES" altLang="zh-CN" sz="1400" b="0">
                          <a:latin typeface="Arial" panose="020B0604020202020204"/>
                          <a:cs typeface="Arial" panose="020B0604020202020204"/>
                        </a:rPr>
                        <a:t>Los agricultores abren canales de venta directa en línea para vender directamente a los consumidores.</a:t>
                      </a:r>
                      <a:endParaRPr lang="zh-CN" altLang="en-US" sz="1400" b="0">
                        <a:latin typeface="Arial" panose="020B0604020202020204"/>
                        <a:cs typeface="Arial" panose="020B0604020202020204"/>
                      </a:endParaRPr>
                    </a:p>
                  </a:txBody>
                  <a:tcPr marL="68580" marR="68580" marT="0" marB="0" anchor="ctr">
                    <a:lnL>
                      <a:noFill/>
                    </a:lnL>
                    <a:lnR cap="flat">
                      <a:noFill/>
                    </a:lnR>
                    <a:lnT w="12700">
                      <a:solidFill>
                        <a:schemeClr val="tx1"/>
                      </a:solidFill>
                      <a:prstDash val="solid"/>
                    </a:lnT>
                    <a:lnB>
                      <a:noFill/>
                    </a:lnB>
                    <a:lnTlToBr>
                      <a:noFill/>
                    </a:lnTlToBr>
                    <a:lnBlToTr>
                      <a:noFill/>
                    </a:lnBlToTr>
                    <a:noFill/>
                  </a:tcPr>
                </a:tc>
              </a:tr>
              <a:tr h="1037176">
                <a:tc>
                  <a:txBody>
                    <a:bodyPr/>
                    <a:lstStyle/>
                    <a:p>
                      <a:pPr indent="0" algn="ctr">
                        <a:buNone/>
                      </a:pPr>
                      <a:r>
                        <a:rPr lang="en-US" altLang="zh-CN" sz="1400" b="0">
                          <a:latin typeface="Arial" panose="020B0604020202020204"/>
                          <a:cs typeface="Arial" panose="020B0604020202020204"/>
                        </a:rPr>
                        <a:t>Tipo de </a:t>
                      </a:r>
                      <a:r>
                        <a:rPr lang="en-US" altLang="zh-CN" sz="1400" b="0" err="1">
                          <a:latin typeface="Arial" panose="020B0604020202020204"/>
                          <a:cs typeface="Arial" panose="020B0604020202020204"/>
                        </a:rPr>
                        <a:t>plataforma</a:t>
                      </a:r>
                      <a:r>
                        <a:rPr lang="en-US" altLang="zh-CN" sz="1400" b="0">
                          <a:latin typeface="Arial" panose="020B0604020202020204"/>
                          <a:cs typeface="Arial" panose="020B0604020202020204"/>
                        </a:rPr>
                        <a:t> vertical</a:t>
                      </a:r>
                      <a:endParaRPr lang="zh-CN" altLang="en-US" sz="1400" b="0">
                        <a:latin typeface="Arial" panose="020B0604020202020204"/>
                        <a:cs typeface="Arial" panose="020B0604020202020204"/>
                      </a:endParaRPr>
                    </a:p>
                  </a:txBody>
                  <a:tcPr marL="68580" marR="68580" marT="0" marB="0" anchor="ctr">
                    <a:lnL>
                      <a:noFill/>
                    </a:lnL>
                    <a:lnR>
                      <a:noFill/>
                    </a:lnR>
                    <a:lnT w="12700">
                      <a:noFill/>
                      <a:prstDash val="solid"/>
                    </a:lnT>
                    <a:lnB>
                      <a:noFill/>
                    </a:lnB>
                    <a:lnTlToBr>
                      <a:noFill/>
                    </a:lnTlToBr>
                    <a:lnBlToTr>
                      <a:noFill/>
                    </a:lnBlToTr>
                    <a:noFill/>
                  </a:tcPr>
                </a:tc>
                <a:tc>
                  <a:txBody>
                    <a:bodyPr/>
                    <a:lstStyle/>
                    <a:p>
                      <a:pPr indent="0">
                        <a:buNone/>
                      </a:pPr>
                      <a:r>
                        <a:rPr lang="es-ES" altLang="zh-CN" sz="1400" b="0">
                          <a:latin typeface="Arial" panose="020B0604020202020204"/>
                          <a:cs typeface="Arial" panose="020B0604020202020204"/>
                        </a:rPr>
                        <a:t>Alto control de calidad y buena experiencia del cliente, pero demasiado costoso</a:t>
                      </a:r>
                      <a:endParaRPr lang="zh-CN" altLang="en-US" sz="1400" b="0">
                        <a:latin typeface="Arial" panose="020B0604020202020204"/>
                        <a:cs typeface="Arial" panose="020B0604020202020204"/>
                      </a:endParaRPr>
                    </a:p>
                  </a:txBody>
                  <a:tcPr marL="68580" marR="68580" marT="0" marB="0" anchor="ctr">
                    <a:lnL>
                      <a:noFill/>
                    </a:lnL>
                    <a:lnR>
                      <a:noFill/>
                    </a:lnR>
                    <a:lnT w="12700">
                      <a:noFill/>
                      <a:prstDash val="solid"/>
                    </a:lnT>
                    <a:lnB>
                      <a:noFill/>
                    </a:lnB>
                    <a:lnTlToBr>
                      <a:noFill/>
                    </a:lnTlToBr>
                    <a:lnBlToTr>
                      <a:noFill/>
                    </a:lnBlToTr>
                    <a:noFill/>
                  </a:tcPr>
                </a:tc>
                <a:tc>
                  <a:txBody>
                    <a:bodyPr/>
                    <a:lstStyle/>
                    <a:p>
                      <a:pPr indent="0" algn="ctr">
                        <a:buNone/>
                      </a:pPr>
                      <a:r>
                        <a:rPr lang="en-US" altLang="zh-CN" sz="1400" b="0">
                          <a:latin typeface="Arial" panose="020B0604020202020204"/>
                          <a:cs typeface="Arial" panose="020B0604020202020204"/>
                        </a:rPr>
                        <a:t>Daily Fresh, Ben Life, Daily Orchard, etc.-</a:t>
                      </a:r>
                      <a:endParaRPr lang="zh-CN" altLang="en-US" sz="1400" b="0">
                        <a:latin typeface="Arial" panose="020B0604020202020204"/>
                        <a:cs typeface="Arial" panose="020B0604020202020204"/>
                      </a:endParaRPr>
                    </a:p>
                  </a:txBody>
                  <a:tcPr marL="68580" marR="68580" marT="0" marB="0" anchor="ctr">
                    <a:lnL>
                      <a:noFill/>
                    </a:lnL>
                    <a:lnR>
                      <a:noFill/>
                    </a:lnR>
                    <a:lnT w="12700">
                      <a:noFill/>
                      <a:prstDash val="solid"/>
                    </a:lnT>
                    <a:lnB>
                      <a:noFill/>
                    </a:lnB>
                    <a:lnTlToBr>
                      <a:noFill/>
                    </a:lnTlToBr>
                    <a:lnBlToTr>
                      <a:noFill/>
                    </a:lnBlToTr>
                    <a:noFill/>
                  </a:tcPr>
                </a:tc>
                <a:tc>
                  <a:txBody>
                    <a:bodyPr/>
                    <a:lstStyle/>
                    <a:p>
                      <a:pPr indent="0">
                        <a:buNone/>
                      </a:pPr>
                      <a:r>
                        <a:rPr lang="es-ES" altLang="zh-CN" sz="1400" b="0">
                          <a:latin typeface="Arial" panose="020B0604020202020204"/>
                          <a:cs typeface="Arial" panose="020B0604020202020204"/>
                        </a:rPr>
                        <a:t>B2C, seguido de B2B para los distribuidores, y F2C y modelos híbridos para la venta directa de los fabricantes y las explotaciones agrícolas a los consumidores</a:t>
                      </a:r>
                      <a:r>
                        <a:rPr lang="en-US" altLang="zh-CN" sz="1400" b="0">
                          <a:latin typeface="Arial" panose="020B0604020202020204"/>
                          <a:cs typeface="Arial" panose="020B0604020202020204"/>
                        </a:rPr>
                        <a:t>.</a:t>
                      </a:r>
                      <a:endParaRPr lang="en-US" altLang="en-US" sz="1400" b="0">
                        <a:latin typeface="Arial" panose="020B0604020202020204"/>
                        <a:cs typeface="Arial" panose="020B0604020202020204"/>
                      </a:endParaRPr>
                    </a:p>
                  </a:txBody>
                  <a:tcPr marL="68580" marR="68580" marT="0" marB="0" anchor="ctr">
                    <a:lnL>
                      <a:noFill/>
                    </a:lnL>
                    <a:lnR cap="flat">
                      <a:noFill/>
                    </a:lnR>
                    <a:lnT w="12700">
                      <a:noFill/>
                      <a:prstDash val="solid"/>
                    </a:lnT>
                    <a:lnB>
                      <a:noFill/>
                    </a:lnB>
                    <a:lnTlToBr>
                      <a:noFill/>
                    </a:lnTlToBr>
                    <a:lnBlToTr>
                      <a:noFill/>
                    </a:lnBlToTr>
                    <a:noFill/>
                  </a:tcPr>
                </a:tc>
              </a:tr>
              <a:tr h="1555765">
                <a:tc>
                  <a:txBody>
                    <a:bodyPr/>
                    <a:lstStyle/>
                    <a:p>
                      <a:pPr indent="0" algn="ctr">
                        <a:buNone/>
                      </a:pPr>
                      <a:r>
                        <a:rPr lang="en-US" sz="1400" b="0" err="1">
                          <a:latin typeface="Arial" panose="020B0604020202020204"/>
                          <a:cs typeface="Arial" panose="020B0604020202020204"/>
                        </a:rPr>
                        <a:t>Categoría</a:t>
                      </a:r>
                      <a:r>
                        <a:rPr lang="en-US" sz="1400" b="0">
                          <a:latin typeface="Arial" panose="020B0604020202020204"/>
                          <a:cs typeface="Arial" panose="020B0604020202020204"/>
                        </a:rPr>
                        <a:t> 020O2O</a:t>
                      </a:r>
                      <a:endParaRPr lang="zh-CN" altLang="en-US" sz="1400" b="0">
                        <a:latin typeface="Arial" panose="020B0604020202020204"/>
                        <a:cs typeface="Arial" panose="020B0604020202020204"/>
                      </a:endParaRPr>
                    </a:p>
                  </a:txBody>
                  <a:tcPr marL="68580" marR="68580" marT="0" marB="0" anchor="ctr">
                    <a:lnL>
                      <a:noFill/>
                    </a:lnL>
                    <a:lnR>
                      <a:noFill/>
                    </a:lnR>
                    <a:lnT>
                      <a:noFill/>
                    </a:lnT>
                    <a:lnB>
                      <a:noFill/>
                    </a:lnB>
                    <a:lnTlToBr>
                      <a:noFill/>
                    </a:lnTlToBr>
                    <a:lnBlToTr>
                      <a:noFill/>
                    </a:lnBlToTr>
                    <a:noFill/>
                  </a:tcPr>
                </a:tc>
                <a:tc>
                  <a:txBody>
                    <a:bodyPr/>
                    <a:lstStyle/>
                    <a:p>
                      <a:pPr indent="0">
                        <a:buNone/>
                      </a:pPr>
                      <a:r>
                        <a:rPr lang="es-ES" altLang="zh-CN" sz="1400" b="0">
                          <a:latin typeface="Arial" panose="020B0604020202020204"/>
                          <a:cs typeface="Arial" panose="020B0604020202020204"/>
                        </a:rPr>
                        <a:t>Comunidades conectadas, baja tasa de abandono, pero escasa supervisión de la gestión</a:t>
                      </a:r>
                      <a:endParaRPr lang="zh-CN" altLang="en-US" sz="1400" b="0">
                        <a:latin typeface="Arial" panose="020B0604020202020204"/>
                        <a:cs typeface="Arial" panose="020B0604020202020204"/>
                      </a:endParaRPr>
                    </a:p>
                  </a:txBody>
                  <a:tcPr marL="68580" marR="68580" marT="0" marB="0" anchor="ctr">
                    <a:lnL>
                      <a:noFill/>
                    </a:lnL>
                    <a:lnR>
                      <a:noFill/>
                    </a:lnR>
                    <a:lnT>
                      <a:noFill/>
                    </a:lnT>
                    <a:lnB>
                      <a:noFill/>
                    </a:lnB>
                    <a:lnTlToBr>
                      <a:noFill/>
                    </a:lnTlToBr>
                    <a:lnBlToTr>
                      <a:noFill/>
                    </a:lnBlToTr>
                    <a:noFill/>
                  </a:tcPr>
                </a:tc>
                <a:tc>
                  <a:txBody>
                    <a:bodyPr/>
                    <a:lstStyle/>
                    <a:p>
                      <a:pPr indent="0" algn="ctr">
                        <a:buNone/>
                      </a:pPr>
                      <a:r>
                        <a:rPr lang="en-US" altLang="zh-CN" sz="1400" b="0" err="1">
                          <a:latin typeface="Arial" panose="020B0604020202020204"/>
                          <a:cs typeface="Arial" panose="020B0604020202020204"/>
                        </a:rPr>
                        <a:t>Meituan</a:t>
                      </a:r>
                      <a:r>
                        <a:rPr lang="en-US" altLang="zh-CN" sz="1400" b="0">
                          <a:latin typeface="Arial" panose="020B0604020202020204"/>
                          <a:cs typeface="Arial" panose="020B0604020202020204"/>
                        </a:rPr>
                        <a:t>, Dingdong </a:t>
                      </a:r>
                      <a:r>
                        <a:rPr lang="en-US" altLang="zh-CN" sz="1400" b="0" err="1">
                          <a:latin typeface="Arial" panose="020B0604020202020204"/>
                          <a:cs typeface="Arial" panose="020B0604020202020204"/>
                        </a:rPr>
                        <a:t>compra</a:t>
                      </a:r>
                      <a:r>
                        <a:rPr lang="en-US" altLang="zh-CN" sz="1400" b="0">
                          <a:latin typeface="Arial" panose="020B0604020202020204"/>
                          <a:cs typeface="Arial" panose="020B0604020202020204"/>
                        </a:rPr>
                        <a:t> de comestibles, </a:t>
                      </a:r>
                      <a:r>
                        <a:rPr lang="en-US" altLang="zh-CN" sz="1400" b="0" err="1">
                          <a:latin typeface="Arial" panose="020B0604020202020204"/>
                          <a:cs typeface="Arial" panose="020B0604020202020204"/>
                        </a:rPr>
                        <a:t>Jingdong</a:t>
                      </a:r>
                      <a:r>
                        <a:rPr lang="en-US" altLang="zh-CN" sz="1400" b="0">
                          <a:latin typeface="Arial" panose="020B0604020202020204"/>
                          <a:cs typeface="Arial" panose="020B0604020202020204"/>
                        </a:rPr>
                        <a:t> </a:t>
                      </a:r>
                      <a:r>
                        <a:rPr lang="en-US" altLang="zh-CN" sz="1400" b="0" err="1">
                          <a:latin typeface="Arial" panose="020B0604020202020204"/>
                          <a:cs typeface="Arial" panose="020B0604020202020204"/>
                        </a:rPr>
                        <a:t>entrega</a:t>
                      </a:r>
                      <a:r>
                        <a:rPr lang="en-US" altLang="zh-CN" sz="1400" b="0">
                          <a:latin typeface="Arial" panose="020B0604020202020204"/>
                          <a:cs typeface="Arial" panose="020B0604020202020204"/>
                        </a:rPr>
                        <a:t> a </a:t>
                      </a:r>
                      <a:r>
                        <a:rPr lang="en-US" altLang="zh-CN" sz="1400" b="0" err="1">
                          <a:latin typeface="Arial" panose="020B0604020202020204"/>
                          <a:cs typeface="Arial" panose="020B0604020202020204"/>
                        </a:rPr>
                        <a:t>domicilio</a:t>
                      </a:r>
                      <a:endParaRPr lang="zh-CN" altLang="en-US" sz="1400" b="0">
                        <a:latin typeface="Arial" panose="020B0604020202020204"/>
                        <a:cs typeface="Arial" panose="020B0604020202020204"/>
                      </a:endParaRPr>
                    </a:p>
                  </a:txBody>
                  <a:tcPr marL="68580" marR="68580" marT="0" marB="0" anchor="ctr">
                    <a:lnL>
                      <a:noFill/>
                    </a:lnL>
                    <a:lnR>
                      <a:noFill/>
                    </a:lnR>
                    <a:lnT>
                      <a:noFill/>
                    </a:lnT>
                    <a:lnB>
                      <a:noFill/>
                    </a:lnB>
                    <a:lnTlToBr>
                      <a:noFill/>
                    </a:lnTlToBr>
                    <a:lnBlToTr>
                      <a:noFill/>
                    </a:lnBlToTr>
                    <a:noFill/>
                  </a:tcPr>
                </a:tc>
                <a:tc>
                  <a:txBody>
                    <a:bodyPr/>
                    <a:lstStyle/>
                    <a:p>
                      <a:pPr indent="0">
                        <a:buNone/>
                      </a:pPr>
                      <a:r>
                        <a:rPr lang="es-ES" altLang="zh-CN" sz="1400" b="0">
                          <a:latin typeface="Arial" panose="020B0604020202020204"/>
                          <a:cs typeface="Arial" panose="020B0604020202020204"/>
                        </a:rPr>
                        <a:t>Venta de productos frescos en supermercados y tiendas de conveniencia asociadas; establecimiento de emplazamientos en comunidades y envío desde antiguos almacenes; integración de supermercados y tiendas de conveniencia comunitarias.</a:t>
                      </a:r>
                      <a:endParaRPr lang="zh-CN" altLang="en-US" sz="1400" b="0">
                        <a:latin typeface="Arial" panose="020B0604020202020204"/>
                        <a:cs typeface="Arial" panose="020B0604020202020204"/>
                      </a:endParaRPr>
                    </a:p>
                  </a:txBody>
                  <a:tcPr marL="68580" marR="68580" marT="0" marB="0" anchor="ctr">
                    <a:lnL>
                      <a:noFill/>
                    </a:lnL>
                    <a:lnR>
                      <a:noFill/>
                    </a:lnR>
                    <a:lnT>
                      <a:noFill/>
                    </a:lnT>
                    <a:lnB>
                      <a:noFill/>
                    </a:lnB>
                    <a:lnTlToBr>
                      <a:noFill/>
                    </a:lnTlToBr>
                    <a:lnBlToTr>
                      <a:noFill/>
                    </a:lnBlToTr>
                    <a:noFill/>
                  </a:tcPr>
                </a:tc>
              </a:tr>
              <a:tr h="1037176">
                <a:tc>
                  <a:txBody>
                    <a:bodyPr/>
                    <a:lstStyle/>
                    <a:p>
                      <a:pPr indent="0" algn="ctr">
                        <a:buNone/>
                      </a:pPr>
                      <a:r>
                        <a:rPr lang="en-US" altLang="zh-CN" sz="1400" b="0" err="1">
                          <a:latin typeface="Arial" panose="020B0604020202020204"/>
                          <a:cs typeface="Arial" panose="020B0604020202020204"/>
                        </a:rPr>
                        <a:t>Categoría</a:t>
                      </a:r>
                      <a:r>
                        <a:rPr lang="en-US" altLang="zh-CN" sz="1400" b="0">
                          <a:latin typeface="Arial" panose="020B0604020202020204"/>
                          <a:cs typeface="Arial" panose="020B0604020202020204"/>
                        </a:rPr>
                        <a:t> de </a:t>
                      </a:r>
                      <a:r>
                        <a:rPr lang="en-US" altLang="zh-CN" sz="1400" b="0" err="1">
                          <a:latin typeface="Arial" panose="020B0604020202020204"/>
                          <a:cs typeface="Arial" panose="020B0604020202020204"/>
                        </a:rPr>
                        <a:t>plataforma</a:t>
                      </a:r>
                      <a:r>
                        <a:rPr lang="en-US" altLang="zh-CN" sz="1400" b="0">
                          <a:latin typeface="Arial" panose="020B0604020202020204"/>
                          <a:cs typeface="Arial" panose="020B0604020202020204"/>
                        </a:rPr>
                        <a:t> </a:t>
                      </a:r>
                      <a:r>
                        <a:rPr lang="en-US" altLang="zh-CN" sz="1400" b="0" err="1">
                          <a:latin typeface="Arial" panose="020B0604020202020204"/>
                          <a:cs typeface="Arial" panose="020B0604020202020204"/>
                        </a:rPr>
                        <a:t>integrada</a:t>
                      </a:r>
                      <a:endParaRPr lang="zh-CN" altLang="en-US" sz="1400" b="0">
                        <a:latin typeface="Arial" panose="020B0604020202020204"/>
                        <a:cs typeface="Arial" panose="020B0604020202020204"/>
                      </a:endParaRPr>
                    </a:p>
                  </a:txBody>
                  <a:tcPr marL="68580" marR="68580" marT="0" marB="0" anchor="ctr">
                    <a:lnL>
                      <a:noFill/>
                    </a:lnL>
                    <a:lnR>
                      <a:noFill/>
                    </a:lnR>
                    <a:lnT>
                      <a:noFill/>
                    </a:lnT>
                    <a:lnB w="12700">
                      <a:solidFill>
                        <a:schemeClr val="tx1"/>
                      </a:solidFill>
                      <a:prstDash val="solid"/>
                    </a:lnB>
                    <a:lnTlToBr>
                      <a:noFill/>
                    </a:lnTlToBr>
                    <a:lnBlToTr>
                      <a:noFill/>
                    </a:lnBlToTr>
                    <a:noFill/>
                  </a:tcPr>
                </a:tc>
                <a:tc>
                  <a:txBody>
                    <a:bodyPr/>
                    <a:lstStyle/>
                    <a:p>
                      <a:pPr indent="0">
                        <a:buNone/>
                      </a:pPr>
                      <a:r>
                        <a:rPr lang="es-ES" altLang="zh-CN" sz="1400" b="0">
                          <a:latin typeface="Arial" panose="020B0604020202020204"/>
                          <a:cs typeface="Arial" panose="020B0604020202020204"/>
                        </a:rPr>
                        <a:t>Una amplia gama de productos con bajo control de calidad-</a:t>
                      </a:r>
                      <a:endParaRPr lang="zh-CN" altLang="en-US" sz="1400" b="0">
                        <a:latin typeface="Arial" panose="020B0604020202020204"/>
                        <a:cs typeface="Arial" panose="020B0604020202020204"/>
                      </a:endParaRPr>
                    </a:p>
                  </a:txBody>
                  <a:tcPr marL="68580" marR="68580" marT="0" marB="0" anchor="ctr">
                    <a:lnL>
                      <a:noFill/>
                    </a:lnL>
                    <a:lnR>
                      <a:noFill/>
                    </a:lnR>
                    <a:lnT>
                      <a:noFill/>
                    </a:lnT>
                    <a:lnB w="12700">
                      <a:solidFill>
                        <a:schemeClr val="tx1"/>
                      </a:solidFill>
                      <a:prstDash val="solid"/>
                    </a:lnB>
                    <a:lnTlToBr>
                      <a:noFill/>
                    </a:lnTlToBr>
                    <a:lnBlToTr>
                      <a:noFill/>
                    </a:lnBlToTr>
                    <a:noFill/>
                  </a:tcPr>
                </a:tc>
                <a:tc>
                  <a:txBody>
                    <a:bodyPr/>
                    <a:lstStyle/>
                    <a:p>
                      <a:pPr indent="0" algn="ctr">
                        <a:buNone/>
                      </a:pPr>
                      <a:r>
                        <a:rPr lang="en-US" altLang="zh-CN" sz="1400" b="0">
                          <a:latin typeface="Arial" panose="020B0604020202020204"/>
                          <a:cs typeface="Arial" panose="020B0604020202020204"/>
                        </a:rPr>
                        <a:t>Suning Fresh, Meow Fresh, </a:t>
                      </a:r>
                      <a:r>
                        <a:rPr lang="en-US" altLang="zh-CN" sz="1400" b="0" err="1">
                          <a:latin typeface="Arial" panose="020B0604020202020204"/>
                          <a:cs typeface="Arial" panose="020B0604020202020204"/>
                        </a:rPr>
                        <a:t>Jingdong</a:t>
                      </a:r>
                      <a:r>
                        <a:rPr lang="en-US" altLang="zh-CN" sz="1400" b="0">
                          <a:latin typeface="Arial" panose="020B0604020202020204"/>
                          <a:cs typeface="Arial" panose="020B0604020202020204"/>
                        </a:rPr>
                        <a:t> Fresh, etc.</a:t>
                      </a:r>
                      <a:endParaRPr lang="zh-CN" altLang="en-US" sz="1400" b="0">
                        <a:latin typeface="Arial" panose="020B0604020202020204"/>
                        <a:cs typeface="Arial" panose="020B0604020202020204"/>
                      </a:endParaRPr>
                    </a:p>
                  </a:txBody>
                  <a:tcPr marL="68580" marR="68580" marT="0" marB="0" anchor="ctr">
                    <a:lnL>
                      <a:noFill/>
                    </a:lnL>
                    <a:lnR>
                      <a:noFill/>
                    </a:lnR>
                    <a:lnT>
                      <a:noFill/>
                    </a:lnT>
                    <a:lnB w="12700">
                      <a:solidFill>
                        <a:schemeClr val="tx1"/>
                      </a:solidFill>
                      <a:prstDash val="solid"/>
                    </a:lnB>
                    <a:lnTlToBr>
                      <a:noFill/>
                    </a:lnTlToBr>
                    <a:lnBlToTr>
                      <a:noFill/>
                    </a:lnBlToTr>
                    <a:noFill/>
                  </a:tcPr>
                </a:tc>
                <a:tc>
                  <a:txBody>
                    <a:bodyPr/>
                    <a:lstStyle/>
                    <a:p>
                      <a:pPr indent="0">
                        <a:buNone/>
                      </a:pPr>
                      <a:r>
                        <a:rPr lang="es-ES" altLang="zh-CN" sz="1400" b="0">
                          <a:latin typeface="Arial" panose="020B0604020202020204"/>
                          <a:cs typeface="Arial" panose="020B0604020202020204"/>
                        </a:rPr>
                        <a:t>Se utiliza el modelo tradicional de compras en línea para aplicar una combinación de presencia de terceros comerciantes y autogestión de la plataforma.</a:t>
                      </a:r>
                      <a:endParaRPr lang="en-US" altLang="en-US" sz="1400" b="0">
                        <a:latin typeface="Arial" panose="020B0604020202020204"/>
                        <a:cs typeface="Arial" panose="020B0604020202020204"/>
                      </a:endParaRPr>
                    </a:p>
                  </a:txBody>
                  <a:tcPr marL="68580" marR="68580" marT="0" marB="0" anchor="ctr">
                    <a:lnL>
                      <a:noFill/>
                    </a:lnL>
                    <a:lnR>
                      <a:noFill/>
                    </a:lnR>
                    <a:lnT>
                      <a:noFill/>
                    </a:lnT>
                    <a:lnB w="12700">
                      <a:solidFill>
                        <a:schemeClr val="tx1"/>
                      </a:solidFill>
                      <a:prstDash val="soli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53097" y="374521"/>
            <a:ext cx="4176463"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t>Modo de operación de alimentos fresco en el comercio electrónico</a:t>
            </a:r>
            <a:endParaRPr lang="zh-CN" altLang="en-US">
              <a:sym typeface="+mn-ea"/>
            </a:endParaRPr>
          </a:p>
        </p:txBody>
      </p:sp>
      <p:grpSp>
        <p:nvGrpSpPr>
          <p:cNvPr id="7" name="组合 6"/>
          <p:cNvGrpSpPr/>
          <p:nvPr/>
        </p:nvGrpSpPr>
        <p:grpSpPr>
          <a:xfrm>
            <a:off x="1917476" y="1100506"/>
            <a:ext cx="7014210" cy="5397500"/>
            <a:chOff x="467995" y="1052830"/>
            <a:chExt cx="7014210" cy="5397500"/>
          </a:xfrm>
        </p:grpSpPr>
        <p:pic>
          <p:nvPicPr>
            <p:cNvPr id="47" name="图片 46"/>
            <p:cNvPicPr>
              <a:picLocks noChangeAspect="1"/>
            </p:cNvPicPr>
            <p:nvPr/>
          </p:nvPicPr>
          <p:blipFill>
            <a:blip r:embed="rId1"/>
            <a:stretch>
              <a:fillRect/>
            </a:stretch>
          </p:blipFill>
          <p:spPr>
            <a:xfrm>
              <a:off x="467995" y="1052830"/>
              <a:ext cx="7014210" cy="5397500"/>
            </a:xfrm>
            <a:prstGeom prst="rect">
              <a:avLst/>
            </a:prstGeom>
          </p:spPr>
        </p:pic>
        <p:sp>
          <p:nvSpPr>
            <p:cNvPr id="2" name="文本框 1"/>
            <p:cNvSpPr txBox="1"/>
            <p:nvPr/>
          </p:nvSpPr>
          <p:spPr>
            <a:xfrm>
              <a:off x="971600" y="1102688"/>
              <a:ext cx="1584176" cy="261610"/>
            </a:xfrm>
            <a:prstGeom prst="rect">
              <a:avLst/>
            </a:prstGeom>
            <a:solidFill>
              <a:srgbClr val="4F81BD"/>
            </a:solidFill>
          </p:spPr>
          <p:txBody>
            <a:bodyPr wrap="square" rtlCol="0">
              <a:spAutoFit/>
            </a:bodyPr>
            <a:lstStyle/>
            <a:p>
              <a:r>
                <a:rPr lang="es-EC" sz="1100" b="0">
                  <a:solidFill>
                    <a:schemeClr val="bg1"/>
                  </a:solidFill>
                  <a:latin typeface="Times New Roman" panose="02020603050405020304" pitchFamily="18" charset="0"/>
                  <a:cs typeface="Times New Roman" panose="02020603050405020304" pitchFamily="18" charset="0"/>
                </a:rPr>
                <a:t>Proveedor ascendente</a:t>
              </a:r>
              <a:endParaRPr lang="zh-CN" altLang="en-US" sz="1100" b="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035682" y="1110437"/>
              <a:ext cx="1944667" cy="215444"/>
            </a:xfrm>
            <a:prstGeom prst="rect">
              <a:avLst/>
            </a:prstGeom>
            <a:solidFill>
              <a:srgbClr val="558ED5"/>
            </a:solidFill>
          </p:spPr>
          <p:txBody>
            <a:bodyPr wrap="square" rtlCol="0">
              <a:spAutoFit/>
            </a:bodyPr>
            <a:lstStyle/>
            <a:p>
              <a:r>
                <a:rPr lang="es-EC" altLang="zh-CN" sz="800" b="0">
                  <a:solidFill>
                    <a:schemeClr val="bg1"/>
                  </a:solidFill>
                  <a:latin typeface="Times New Roman" panose="02020603050405020304" pitchFamily="18" charset="0"/>
                  <a:cs typeface="Times New Roman" panose="02020603050405020304" pitchFamily="18" charset="0"/>
                </a:rPr>
                <a:t>Compañías de comercio electrónico</a:t>
              </a:r>
              <a:endParaRPr lang="es-EC" altLang="zh-CN" sz="600" b="0">
                <a:solidFill>
                  <a:schemeClr val="bg1"/>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580111" y="1069340"/>
              <a:ext cx="1326029" cy="307777"/>
            </a:xfrm>
            <a:prstGeom prst="rect">
              <a:avLst/>
            </a:prstGeom>
            <a:solidFill>
              <a:srgbClr val="8EB4E3"/>
            </a:solidFill>
          </p:spPr>
          <p:txBody>
            <a:bodyPr wrap="square" rtlCol="0">
              <a:spAutoFit/>
            </a:bodyPr>
            <a:lstStyle/>
            <a:p>
              <a:r>
                <a:rPr lang="en-US" altLang="zh-CN" sz="1400" b="0">
                  <a:solidFill>
                    <a:schemeClr val="bg1"/>
                  </a:solidFill>
                  <a:latin typeface="Times New Roman" panose="02020603050405020304" pitchFamily="18" charset="0"/>
                  <a:cs typeface="Times New Roman" panose="02020603050405020304" pitchFamily="18" charset="0"/>
                </a:rPr>
                <a:t>Logística</a:t>
              </a:r>
              <a:endParaRPr lang="zh-CN" altLang="en-US" sz="1400" b="0">
                <a:solidFill>
                  <a:schemeClr val="bg1"/>
                </a:solidFill>
                <a:latin typeface="Times New Roman" panose="02020603050405020304" pitchFamily="18" charset="0"/>
                <a:cs typeface="Times New Roman" panose="02020603050405020304" pitchFamily="18" charset="0"/>
              </a:endParaRPr>
            </a:p>
          </p:txBody>
        </p:sp>
      </p:grpSp>
      <p:sp>
        <p:nvSpPr>
          <p:cNvPr id="8" name="文本框 7"/>
          <p:cNvSpPr txBox="1"/>
          <p:nvPr/>
        </p:nvSpPr>
        <p:spPr>
          <a:xfrm rot="5400000">
            <a:off x="7336450" y="3588478"/>
            <a:ext cx="2570364" cy="523220"/>
          </a:xfrm>
          <a:prstGeom prst="rect">
            <a:avLst/>
          </a:prstGeom>
          <a:solidFill>
            <a:srgbClr val="B9CDE5"/>
          </a:solidFill>
        </p:spPr>
        <p:txBody>
          <a:bodyPr wrap="square" rtlCol="0">
            <a:spAutoFit/>
          </a:bodyPr>
          <a:lstStyle/>
          <a:p>
            <a:pPr algn="ctr"/>
            <a:r>
              <a:rPr lang="es-EC" altLang="zh-CN" b="0">
                <a:solidFill>
                  <a:schemeClr val="bg1"/>
                </a:solidFill>
                <a:latin typeface="Times New Roman" panose="02020603050405020304" pitchFamily="18" charset="0"/>
                <a:cs typeface="Times New Roman" panose="02020603050405020304" pitchFamily="18" charset="0"/>
              </a:rPr>
              <a:t>Consumidor</a:t>
            </a:r>
            <a:endParaRPr lang="es-EC" altLang="zh-CN" b="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6749380" y="2163181"/>
            <a:ext cx="870743" cy="1569660"/>
          </a:xfrm>
          <a:prstGeom prst="rect">
            <a:avLst/>
          </a:prstGeom>
          <a:solidFill>
            <a:srgbClr val="95B3D7"/>
          </a:solidFill>
        </p:spPr>
        <p:txBody>
          <a:bodyPr wrap="square" rtlCol="0">
            <a:spAutoFit/>
          </a:bodyPr>
          <a:lstStyle/>
          <a:p>
            <a:pPr algn="ctr"/>
            <a:r>
              <a:rPr lang="es-ES" altLang="zh-CN" sz="1200" b="0">
                <a:solidFill>
                  <a:schemeClr val="bg1"/>
                </a:solidFill>
                <a:latin typeface="Times New Roman" panose="02020603050405020304" pitchFamily="18" charset="0"/>
                <a:cs typeface="Times New Roman" panose="02020603050405020304" pitchFamily="18" charset="0"/>
              </a:rPr>
              <a:t>Logística de construcción propia</a:t>
            </a:r>
            <a:endParaRPr lang="es-ES" altLang="zh-CN" sz="1200" b="0">
              <a:solidFill>
                <a:schemeClr val="bg1"/>
              </a:solidFill>
              <a:latin typeface="Times New Roman" panose="02020603050405020304" pitchFamily="18" charset="0"/>
              <a:cs typeface="Times New Roman" panose="02020603050405020304" pitchFamily="18" charset="0"/>
            </a:endParaRPr>
          </a:p>
          <a:p>
            <a:pPr algn="ctr"/>
            <a:endParaRPr lang="es-ES" altLang="zh-CN" sz="1200" b="0">
              <a:solidFill>
                <a:schemeClr val="bg1"/>
              </a:solidFill>
              <a:latin typeface="Times New Roman" panose="02020603050405020304" pitchFamily="18" charset="0"/>
              <a:cs typeface="Times New Roman" panose="02020603050405020304" pitchFamily="18" charset="0"/>
            </a:endParaRPr>
          </a:p>
          <a:p>
            <a:pPr algn="ctr"/>
            <a:r>
              <a:rPr lang="es-ES" altLang="zh-CN" sz="1200" b="0">
                <a:solidFill>
                  <a:schemeClr val="bg1"/>
                </a:solidFill>
                <a:latin typeface="Times New Roman" panose="02020603050405020304" pitchFamily="18" charset="0"/>
                <a:cs typeface="Times New Roman" panose="02020603050405020304" pitchFamily="18" charset="0"/>
              </a:rPr>
              <a:t>Logística externa</a:t>
            </a:r>
            <a:endParaRPr lang="zh-CN" altLang="en-US" sz="1200" b="0">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6719009" y="4990618"/>
            <a:ext cx="864096" cy="1292662"/>
          </a:xfrm>
          <a:prstGeom prst="rect">
            <a:avLst/>
          </a:prstGeom>
          <a:solidFill>
            <a:srgbClr val="95B3D7"/>
          </a:solidFill>
        </p:spPr>
        <p:txBody>
          <a:bodyPr wrap="square" rtlCol="0">
            <a:spAutoFit/>
          </a:bodyPr>
          <a:lstStyle/>
          <a:p>
            <a:r>
              <a:rPr lang="es-ES" altLang="zh-CN" sz="1200" b="0">
                <a:solidFill>
                  <a:schemeClr val="bg1"/>
                </a:solidFill>
                <a:latin typeface="Times New Roman" panose="02020603050405020304" pitchFamily="18" charset="0"/>
                <a:cs typeface="Times New Roman" panose="02020603050405020304" pitchFamily="18" charset="0"/>
              </a:rPr>
              <a:t>Logística de construcción propia</a:t>
            </a:r>
            <a:endParaRPr lang="es-ES" altLang="zh-CN" sz="1200" b="0">
              <a:solidFill>
                <a:schemeClr val="bg1"/>
              </a:solidFill>
              <a:latin typeface="Times New Roman" panose="02020603050405020304" pitchFamily="18" charset="0"/>
              <a:cs typeface="Times New Roman" panose="02020603050405020304" pitchFamily="18" charset="0"/>
            </a:endParaRPr>
          </a:p>
          <a:p>
            <a:r>
              <a:rPr lang="es-ES" altLang="zh-CN" sz="1200" b="0">
                <a:solidFill>
                  <a:schemeClr val="bg1"/>
                </a:solidFill>
                <a:latin typeface="Times New Roman" panose="02020603050405020304" pitchFamily="18" charset="0"/>
                <a:cs typeface="Times New Roman" panose="02020603050405020304" pitchFamily="18" charset="0"/>
              </a:rPr>
              <a:t>Logística externa</a:t>
            </a:r>
            <a:endParaRPr lang="zh-CN" altLang="en-US" sz="1200" b="0">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3745348" y="2116324"/>
            <a:ext cx="622460" cy="200055"/>
          </a:xfrm>
          <a:prstGeom prst="rect">
            <a:avLst/>
          </a:prstGeom>
          <a:solidFill>
            <a:srgbClr val="BFBFBF"/>
          </a:solidFill>
        </p:spPr>
        <p:txBody>
          <a:bodyPr wrap="square" rtlCol="0">
            <a:spAutoFit/>
          </a:bodyPr>
          <a:lstStyle/>
          <a:p>
            <a:pPr algn="ctr"/>
            <a:r>
              <a:rPr lang="es-EC" altLang="zh-CN" sz="700" b="0">
                <a:latin typeface="Times New Roman" panose="02020603050405020304" pitchFamily="18" charset="0"/>
                <a:cs typeface="Times New Roman" panose="02020603050405020304" pitchFamily="18" charset="0"/>
              </a:rPr>
              <a:t>Suministro</a:t>
            </a:r>
            <a:endParaRPr lang="es-EC" altLang="zh-CN" sz="700" b="0">
              <a:latin typeface="Times New Roman" panose="02020603050405020304" pitchFamily="18" charset="0"/>
              <a:cs typeface="Times New Roman" panose="02020603050405020304" pitchFamily="18" charset="0"/>
            </a:endParaRPr>
          </a:p>
        </p:txBody>
      </p:sp>
      <p:sp>
        <p:nvSpPr>
          <p:cNvPr id="15" name="文本框 14"/>
          <p:cNvSpPr txBox="1"/>
          <p:nvPr/>
        </p:nvSpPr>
        <p:spPr>
          <a:xfrm>
            <a:off x="3935760" y="5636949"/>
            <a:ext cx="618803" cy="307777"/>
          </a:xfrm>
          <a:prstGeom prst="rect">
            <a:avLst/>
          </a:prstGeom>
          <a:solidFill>
            <a:srgbClr val="BFBFBF"/>
          </a:solidFill>
        </p:spPr>
        <p:txBody>
          <a:bodyPr wrap="square" rtlCol="0">
            <a:spAutoFit/>
          </a:bodyPr>
          <a:lstStyle/>
          <a:p>
            <a:pPr algn="ctr"/>
            <a:r>
              <a:rPr lang="es-EC" altLang="zh-CN" sz="700" b="0">
                <a:latin typeface="Times New Roman" panose="02020603050405020304" pitchFamily="18" charset="0"/>
                <a:cs typeface="Times New Roman" panose="02020603050405020304" pitchFamily="18" charset="0"/>
              </a:rPr>
              <a:t>Realización de pedido</a:t>
            </a:r>
            <a:endParaRPr lang="es-EC" altLang="zh-CN" sz="700" b="0">
              <a:latin typeface="Times New Roman" panose="02020603050405020304" pitchFamily="18" charset="0"/>
              <a:cs typeface="Times New Roman" panose="02020603050405020304" pitchFamily="18" charset="0"/>
            </a:endParaRPr>
          </a:p>
        </p:txBody>
      </p:sp>
      <p:sp>
        <p:nvSpPr>
          <p:cNvPr id="16" name="文本框 15"/>
          <p:cNvSpPr txBox="1"/>
          <p:nvPr/>
        </p:nvSpPr>
        <p:spPr>
          <a:xfrm>
            <a:off x="4095161" y="6165515"/>
            <a:ext cx="612000" cy="253916"/>
          </a:xfrm>
          <a:prstGeom prst="rect">
            <a:avLst/>
          </a:prstGeom>
          <a:solidFill>
            <a:srgbClr val="BFBFBF"/>
          </a:solidFill>
        </p:spPr>
        <p:txBody>
          <a:bodyPr wrap="square" rtlCol="0">
            <a:spAutoFit/>
          </a:bodyPr>
          <a:lstStyle/>
          <a:p>
            <a:r>
              <a:rPr lang="en-US" altLang="zh-CN" sz="1050" b="0" err="1">
                <a:latin typeface="Times New Roman" panose="02020603050405020304" pitchFamily="18" charset="0"/>
                <a:cs typeface="Times New Roman" panose="02020603050405020304" pitchFamily="18" charset="0"/>
              </a:rPr>
              <a:t>Entrega</a:t>
            </a:r>
            <a:endParaRPr lang="zh-CN" altLang="en-US" sz="1050" b="0">
              <a:latin typeface="Times New Roman" panose="02020603050405020304" pitchFamily="18" charset="0"/>
              <a:cs typeface="Times New Roman" panose="02020603050405020304" pitchFamily="18" charset="0"/>
            </a:endParaRPr>
          </a:p>
        </p:txBody>
      </p:sp>
      <p:sp>
        <p:nvSpPr>
          <p:cNvPr id="17" name="文本框 16"/>
          <p:cNvSpPr txBox="1"/>
          <p:nvPr/>
        </p:nvSpPr>
        <p:spPr>
          <a:xfrm>
            <a:off x="4318455" y="3607637"/>
            <a:ext cx="718868" cy="276999"/>
          </a:xfrm>
          <a:prstGeom prst="rect">
            <a:avLst/>
          </a:prstGeom>
          <a:solidFill>
            <a:srgbClr val="BFBFBF"/>
          </a:solidFill>
        </p:spPr>
        <p:txBody>
          <a:bodyPr wrap="square" rtlCol="0">
            <a:spAutoFit/>
          </a:bodyPr>
          <a:lstStyle/>
          <a:p>
            <a:r>
              <a:rPr lang="es-EC" altLang="zh-CN" sz="1200" b="0">
                <a:latin typeface="Times New Roman" panose="02020603050405020304" pitchFamily="18" charset="0"/>
                <a:cs typeface="Times New Roman" panose="02020603050405020304" pitchFamily="18" charset="0"/>
              </a:rPr>
              <a:t>Entrega</a:t>
            </a:r>
            <a:endParaRPr lang="es-EC" altLang="zh-CN" sz="1200" b="0">
              <a:latin typeface="Times New Roman" panose="02020603050405020304" pitchFamily="18" charset="0"/>
              <a:cs typeface="Times New Roman" panose="02020603050405020304" pitchFamily="18" charset="0"/>
            </a:endParaRPr>
          </a:p>
        </p:txBody>
      </p:sp>
      <p:sp>
        <p:nvSpPr>
          <p:cNvPr id="20" name="文本框 19"/>
          <p:cNvSpPr txBox="1"/>
          <p:nvPr/>
        </p:nvSpPr>
        <p:spPr>
          <a:xfrm>
            <a:off x="4836624" y="4129785"/>
            <a:ext cx="960259" cy="276999"/>
          </a:xfrm>
          <a:prstGeom prst="rect">
            <a:avLst/>
          </a:prstGeom>
          <a:solidFill>
            <a:srgbClr val="BFBFBF"/>
          </a:solidFill>
        </p:spPr>
        <p:txBody>
          <a:bodyPr wrap="square" rtlCol="0">
            <a:spAutoFit/>
          </a:bodyPr>
          <a:lstStyle/>
          <a:p>
            <a:r>
              <a:rPr lang="en-US" altLang="zh-CN" sz="1200" b="0">
                <a:latin typeface="Times New Roman" panose="02020603050405020304" pitchFamily="18" charset="0"/>
                <a:cs typeface="Times New Roman" panose="02020603050405020304" pitchFamily="18" charset="0"/>
              </a:rPr>
              <a:t>Marketing</a:t>
            </a:r>
            <a:endParaRPr lang="zh-CN" altLang="en-US" sz="1200" b="0">
              <a:latin typeface="Times New Roman" panose="02020603050405020304" pitchFamily="18" charset="0"/>
              <a:cs typeface="Times New Roman" panose="02020603050405020304" pitchFamily="18" charset="0"/>
            </a:endParaRPr>
          </a:p>
        </p:txBody>
      </p:sp>
      <p:sp>
        <p:nvSpPr>
          <p:cNvPr id="21" name="文本框 20"/>
          <p:cNvSpPr txBox="1"/>
          <p:nvPr/>
        </p:nvSpPr>
        <p:spPr>
          <a:xfrm>
            <a:off x="6429830" y="4380936"/>
            <a:ext cx="960259" cy="461665"/>
          </a:xfrm>
          <a:prstGeom prst="rect">
            <a:avLst/>
          </a:prstGeom>
          <a:solidFill>
            <a:srgbClr val="BFBFBF"/>
          </a:solidFill>
        </p:spPr>
        <p:txBody>
          <a:bodyPr wrap="square" rtlCol="0">
            <a:spAutoFit/>
          </a:bodyPr>
          <a:lstStyle/>
          <a:p>
            <a:pPr algn="ctr"/>
            <a:r>
              <a:rPr lang="es-EC" altLang="zh-CN" sz="1200" b="0">
                <a:latin typeface="Times New Roman" panose="02020603050405020304" pitchFamily="18" charset="0"/>
                <a:cs typeface="Times New Roman" panose="02020603050405020304" pitchFamily="18" charset="0"/>
              </a:rPr>
              <a:t>Realización de pedido</a:t>
            </a:r>
            <a:endParaRPr lang="es-EC" altLang="zh-CN" sz="1200" b="0">
              <a:latin typeface="Times New Roman" panose="02020603050405020304" pitchFamily="18" charset="0"/>
              <a:cs typeface="Times New Roman" panose="02020603050405020304" pitchFamily="18" charset="0"/>
            </a:endParaRPr>
          </a:p>
        </p:txBody>
      </p:sp>
      <p:sp>
        <p:nvSpPr>
          <p:cNvPr id="22" name="文本框 21"/>
          <p:cNvSpPr txBox="1"/>
          <p:nvPr/>
        </p:nvSpPr>
        <p:spPr>
          <a:xfrm>
            <a:off x="4713667" y="2751057"/>
            <a:ext cx="1026411" cy="553998"/>
          </a:xfrm>
          <a:prstGeom prst="rect">
            <a:avLst/>
          </a:prstGeom>
          <a:solidFill>
            <a:srgbClr val="558ED5"/>
          </a:solidFill>
        </p:spPr>
        <p:txBody>
          <a:bodyPr wrap="square" rtlCol="0">
            <a:spAutoFit/>
          </a:bodyPr>
          <a:lstStyle/>
          <a:p>
            <a:pPr algn="ctr"/>
            <a:r>
              <a:rPr lang="es-EC" altLang="zh-CN" sz="1000">
                <a:solidFill>
                  <a:schemeClr val="bg1"/>
                </a:solidFill>
                <a:latin typeface="Times New Roman" panose="02020603050405020304" pitchFamily="18" charset="0"/>
                <a:cs typeface="Times New Roman" panose="02020603050405020304" pitchFamily="18" charset="0"/>
              </a:rPr>
              <a:t>Plataformas de comercio electrónico</a:t>
            </a:r>
            <a:endParaRPr lang="es-EC" altLang="zh-CN" sz="1000">
              <a:solidFill>
                <a:schemeClr val="bg1"/>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4631823" y="1817248"/>
            <a:ext cx="1250312" cy="784830"/>
          </a:xfrm>
          <a:prstGeom prst="rect">
            <a:avLst/>
          </a:prstGeom>
          <a:solidFill>
            <a:srgbClr val="4F81BD"/>
          </a:solidFill>
        </p:spPr>
        <p:txBody>
          <a:bodyPr wrap="square" rtlCol="0">
            <a:spAutoFit/>
          </a:bodyPr>
          <a:lstStyle/>
          <a:p>
            <a:pPr algn="ctr"/>
            <a:r>
              <a:rPr lang="es-EC" altLang="zh-CN" sz="1000">
                <a:solidFill>
                  <a:schemeClr val="bg1"/>
                </a:solidFill>
                <a:latin typeface="Times New Roman" panose="02020603050405020304" pitchFamily="18" charset="0"/>
                <a:cs typeface="Times New Roman" panose="02020603050405020304" pitchFamily="18" charset="0"/>
              </a:rPr>
              <a:t>Comercio electrónico vertical</a:t>
            </a:r>
            <a:endParaRPr lang="es-EC" altLang="zh-CN" sz="1000">
              <a:solidFill>
                <a:schemeClr val="bg1"/>
              </a:solidFill>
              <a:latin typeface="Times New Roman" panose="02020603050405020304" pitchFamily="18" charset="0"/>
              <a:cs typeface="Times New Roman" panose="02020603050405020304" pitchFamily="18" charset="0"/>
            </a:endParaRPr>
          </a:p>
          <a:p>
            <a:pPr algn="ctr"/>
            <a:r>
              <a:rPr lang="es-EC" altLang="zh-CN" sz="1000">
                <a:solidFill>
                  <a:schemeClr val="bg1"/>
                </a:solidFill>
                <a:latin typeface="Times New Roman" panose="02020603050405020304" pitchFamily="18" charset="0"/>
                <a:cs typeface="Times New Roman" panose="02020603050405020304" pitchFamily="18" charset="0"/>
              </a:rPr>
              <a:t>Comercio electrónico integral</a:t>
            </a:r>
            <a:endParaRPr lang="es-EC" altLang="zh-CN" sz="1000">
              <a:solidFill>
                <a:schemeClr val="bg1"/>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4716357" y="5062237"/>
            <a:ext cx="1026411" cy="338554"/>
          </a:xfrm>
          <a:prstGeom prst="rect">
            <a:avLst/>
          </a:prstGeom>
          <a:solidFill>
            <a:srgbClr val="558ED5"/>
          </a:solidFill>
        </p:spPr>
        <p:txBody>
          <a:bodyPr wrap="square" rtlCol="0">
            <a:spAutoFit/>
          </a:bodyPr>
          <a:lstStyle/>
          <a:p>
            <a:pPr algn="ctr"/>
            <a:r>
              <a:rPr lang="es-EC" altLang="zh-CN" sz="800">
                <a:solidFill>
                  <a:schemeClr val="bg1"/>
                </a:solidFill>
                <a:latin typeface="Times New Roman" panose="02020603050405020304" pitchFamily="18" charset="0"/>
                <a:cs typeface="Times New Roman" panose="02020603050405020304" pitchFamily="18" charset="0"/>
              </a:rPr>
              <a:t>Comercio electrónico vertical</a:t>
            </a:r>
            <a:endParaRPr lang="es-EC" altLang="zh-CN" sz="800">
              <a:solidFill>
                <a:schemeClr val="bg1"/>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rot="16200000">
            <a:off x="1389227" y="2329020"/>
            <a:ext cx="1324270" cy="523220"/>
          </a:xfrm>
          <a:prstGeom prst="rect">
            <a:avLst/>
          </a:prstGeom>
          <a:solidFill>
            <a:schemeClr val="bg1"/>
          </a:solidFill>
        </p:spPr>
        <p:txBody>
          <a:bodyPr wrap="square" rtlCol="0">
            <a:spAutoFit/>
          </a:bodyPr>
          <a:lstStyle/>
          <a:p>
            <a:pPr algn="ctr"/>
            <a:r>
              <a:rPr lang="es-EC" altLang="zh-CN" sz="1400">
                <a:latin typeface="Times New Roman" panose="02020603050405020304" pitchFamily="18" charset="0"/>
                <a:cs typeface="Times New Roman" panose="02020603050405020304" pitchFamily="18" charset="0"/>
              </a:rPr>
              <a:t>Impulsado por la oferta</a:t>
            </a:r>
            <a:endParaRPr lang="es-EC" altLang="zh-CN" sz="1400">
              <a:latin typeface="Times New Roman" panose="02020603050405020304" pitchFamily="18" charset="0"/>
              <a:cs typeface="Times New Roman" panose="02020603050405020304" pitchFamily="18" charset="0"/>
            </a:endParaRPr>
          </a:p>
        </p:txBody>
      </p:sp>
      <p:sp>
        <p:nvSpPr>
          <p:cNvPr id="26" name="文本框 25"/>
          <p:cNvSpPr txBox="1"/>
          <p:nvPr/>
        </p:nvSpPr>
        <p:spPr>
          <a:xfrm>
            <a:off x="1574567" y="5030403"/>
            <a:ext cx="804532" cy="307777"/>
          </a:xfrm>
          <a:prstGeom prst="rect">
            <a:avLst/>
          </a:prstGeom>
          <a:solidFill>
            <a:schemeClr val="bg1"/>
          </a:solidFill>
        </p:spPr>
        <p:txBody>
          <a:bodyPr wrap="square" rtlCol="0">
            <a:spAutoFit/>
          </a:bodyPr>
          <a:lstStyle/>
          <a:p>
            <a:endParaRPr lang="zh-CN" altLang="en-US" sz="1400">
              <a:latin typeface="Times New Roman" panose="02020603050405020304" pitchFamily="18" charset="0"/>
              <a:cs typeface="Times New Roman" panose="02020603050405020304" pitchFamily="18" charset="0"/>
            </a:endParaRPr>
          </a:p>
        </p:txBody>
      </p:sp>
      <p:sp>
        <p:nvSpPr>
          <p:cNvPr id="27" name="文本框 26"/>
          <p:cNvSpPr txBox="1"/>
          <p:nvPr/>
        </p:nvSpPr>
        <p:spPr>
          <a:xfrm rot="16200000">
            <a:off x="1383898" y="5264601"/>
            <a:ext cx="1334928" cy="523220"/>
          </a:xfrm>
          <a:prstGeom prst="rect">
            <a:avLst/>
          </a:prstGeom>
          <a:solidFill>
            <a:schemeClr val="bg1"/>
          </a:solidFill>
        </p:spPr>
        <p:txBody>
          <a:bodyPr wrap="square" rtlCol="0">
            <a:spAutoFit/>
          </a:bodyPr>
          <a:lstStyle/>
          <a:p>
            <a:pPr algn="ctr"/>
            <a:r>
              <a:rPr lang="es-EC" altLang="zh-CN" sz="1400">
                <a:latin typeface="Times New Roman" panose="02020603050405020304" pitchFamily="18" charset="0"/>
                <a:cs typeface="Times New Roman" panose="02020603050405020304" pitchFamily="18" charset="0"/>
              </a:rPr>
              <a:t>Impulsado por la demanda</a:t>
            </a:r>
            <a:endParaRPr lang="es-EC" altLang="zh-CN" sz="1400">
              <a:latin typeface="Times New Roman" panose="02020603050405020304" pitchFamily="18" charset="0"/>
              <a:cs typeface="Times New Roman" panose="02020603050405020304" pitchFamily="18" charset="0"/>
            </a:endParaRPr>
          </a:p>
        </p:txBody>
      </p:sp>
      <p:sp>
        <p:nvSpPr>
          <p:cNvPr id="28" name="文本框 27"/>
          <p:cNvSpPr txBox="1"/>
          <p:nvPr/>
        </p:nvSpPr>
        <p:spPr>
          <a:xfrm>
            <a:off x="4673855" y="5523645"/>
            <a:ext cx="1116000" cy="577081"/>
          </a:xfrm>
          <a:prstGeom prst="rect">
            <a:avLst/>
          </a:prstGeom>
          <a:solidFill>
            <a:srgbClr val="558ED5"/>
          </a:solidFill>
        </p:spPr>
        <p:txBody>
          <a:bodyPr wrap="square" rtlCol="0">
            <a:spAutoFit/>
          </a:bodyPr>
          <a:lstStyle/>
          <a:p>
            <a:pPr algn="ctr"/>
            <a:r>
              <a:rPr lang="es-EC" altLang="zh-CN" sz="700">
                <a:solidFill>
                  <a:schemeClr val="bg1"/>
                </a:solidFill>
                <a:latin typeface="Times New Roman" panose="02020603050405020304" pitchFamily="18" charset="0"/>
                <a:cs typeface="Times New Roman" panose="02020603050405020304" pitchFamily="18" charset="0"/>
              </a:rPr>
              <a:t>Comercio electrónico integral</a:t>
            </a:r>
            <a:endParaRPr lang="es-EC" altLang="zh-CN" sz="700">
              <a:solidFill>
                <a:schemeClr val="bg1"/>
              </a:solidFill>
              <a:latin typeface="Times New Roman" panose="02020603050405020304" pitchFamily="18" charset="0"/>
              <a:cs typeface="Times New Roman" panose="02020603050405020304" pitchFamily="18" charset="0"/>
            </a:endParaRPr>
          </a:p>
          <a:p>
            <a:pPr algn="ctr"/>
            <a:r>
              <a:rPr lang="es-EC" altLang="zh-CN" sz="700">
                <a:solidFill>
                  <a:schemeClr val="bg1"/>
                </a:solidFill>
                <a:latin typeface="Times New Roman" panose="02020603050405020304" pitchFamily="18" charset="0"/>
                <a:cs typeface="Times New Roman" panose="02020603050405020304" pitchFamily="18" charset="0"/>
              </a:rPr>
              <a:t>Plataformas de comercio electrónico</a:t>
            </a:r>
            <a:endParaRPr lang="es-EC" altLang="zh-CN" sz="1000">
              <a:solidFill>
                <a:schemeClr val="bg1"/>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2573344" y="5220986"/>
            <a:ext cx="1017857" cy="738664"/>
          </a:xfrm>
          <a:prstGeom prst="rect">
            <a:avLst/>
          </a:prstGeom>
          <a:solidFill>
            <a:srgbClr val="4F81BD"/>
          </a:solidFill>
        </p:spPr>
        <p:txBody>
          <a:bodyPr wrap="square" rtlCol="0">
            <a:spAutoFit/>
          </a:bodyPr>
          <a:lstStyle/>
          <a:p>
            <a:r>
              <a:rPr lang="es-EC" altLang="zh-CN" sz="1200" b="0">
                <a:solidFill>
                  <a:schemeClr val="bg1"/>
                </a:solidFill>
                <a:latin typeface="Times New Roman" panose="02020603050405020304" pitchFamily="18" charset="0"/>
                <a:cs typeface="Times New Roman" panose="02020603050405020304" pitchFamily="18" charset="0"/>
              </a:rPr>
              <a:t>Origen del producto</a:t>
            </a:r>
            <a:endParaRPr lang="es-EC" altLang="zh-CN" sz="1200" b="0">
              <a:solidFill>
                <a:schemeClr val="bg1"/>
              </a:solidFill>
              <a:latin typeface="Times New Roman" panose="02020603050405020304" pitchFamily="18" charset="0"/>
              <a:cs typeface="Times New Roman" panose="02020603050405020304" pitchFamily="18" charset="0"/>
            </a:endParaRPr>
          </a:p>
          <a:p>
            <a:r>
              <a:rPr lang="es-EC" altLang="zh-CN" sz="1200" b="0">
                <a:solidFill>
                  <a:schemeClr val="bg1"/>
                </a:solidFill>
                <a:latin typeface="Times New Roman" panose="02020603050405020304" pitchFamily="18" charset="0"/>
                <a:cs typeface="Times New Roman" panose="02020603050405020304" pitchFamily="18" charset="0"/>
              </a:rPr>
              <a:t>Distribuidor</a:t>
            </a:r>
            <a:endParaRPr lang="es-EC" altLang="zh-CN" sz="1200" b="0">
              <a:solidFill>
                <a:schemeClr val="bg1"/>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2415382" y="2699120"/>
            <a:ext cx="1273460" cy="657872"/>
          </a:xfrm>
          <a:prstGeom prst="rect">
            <a:avLst/>
          </a:prstGeom>
          <a:solidFill>
            <a:srgbClr val="4F81BD"/>
          </a:solidFill>
        </p:spPr>
        <p:txBody>
          <a:bodyPr wrap="square" rtlCol="0">
            <a:spAutoFit/>
          </a:bodyPr>
          <a:lstStyle/>
          <a:p>
            <a:pPr algn="ctr"/>
            <a:r>
              <a:rPr lang="es-EC" altLang="zh-CN" sz="1050" b="0">
                <a:solidFill>
                  <a:schemeClr val="bg1"/>
                </a:solidFill>
                <a:latin typeface="Times New Roman" panose="02020603050405020304" pitchFamily="18" charset="0"/>
                <a:cs typeface="Times New Roman" panose="02020603050405020304" pitchFamily="18" charset="0"/>
              </a:rPr>
              <a:t>Distribuidores</a:t>
            </a:r>
            <a:endParaRPr lang="es-EC" altLang="zh-CN" sz="1050" b="0">
              <a:solidFill>
                <a:schemeClr val="bg1"/>
              </a:solidFill>
              <a:latin typeface="Times New Roman" panose="02020603050405020304" pitchFamily="18" charset="0"/>
              <a:cs typeface="Times New Roman" panose="02020603050405020304" pitchFamily="18" charset="0"/>
            </a:endParaRPr>
          </a:p>
          <a:p>
            <a:pPr algn="ctr"/>
            <a:r>
              <a:rPr lang="es-EC" altLang="zh-CN" sz="1050" b="0">
                <a:solidFill>
                  <a:schemeClr val="bg1"/>
                </a:solidFill>
                <a:latin typeface="Times New Roman" panose="02020603050405020304" pitchFamily="18" charset="0"/>
                <a:cs typeface="Times New Roman" panose="02020603050405020304" pitchFamily="18" charset="0"/>
              </a:rPr>
              <a:t>Comercio electrónico vertical</a:t>
            </a:r>
            <a:endParaRPr lang="es-EC" altLang="zh-CN" sz="1050" b="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2416273" y="1754687"/>
            <a:ext cx="1332000" cy="923330"/>
          </a:xfrm>
          <a:prstGeom prst="rect">
            <a:avLst/>
          </a:prstGeom>
          <a:solidFill>
            <a:srgbClr val="4F81BD"/>
          </a:solidFill>
        </p:spPr>
        <p:txBody>
          <a:bodyPr wrap="square" rtlCol="0">
            <a:spAutoFit/>
          </a:bodyPr>
          <a:lstStyle/>
          <a:p>
            <a:pPr algn="ctr">
              <a:spcBef>
                <a:spcPts val="600"/>
              </a:spcBef>
            </a:pPr>
            <a:r>
              <a:rPr lang="es-ES" altLang="zh-CN" sz="1050" b="0">
                <a:solidFill>
                  <a:schemeClr val="bg1"/>
                </a:solidFill>
                <a:latin typeface="Times New Roman" panose="02020603050405020304" pitchFamily="18" charset="0"/>
                <a:cs typeface="Times New Roman" panose="02020603050405020304" pitchFamily="18" charset="0"/>
              </a:rPr>
              <a:t>Abastecimiento directo de la fuente</a:t>
            </a:r>
            <a:endParaRPr lang="es-ES" altLang="zh-CN" sz="1050" b="0">
              <a:solidFill>
                <a:schemeClr val="bg1"/>
              </a:solidFill>
              <a:latin typeface="Times New Roman" panose="02020603050405020304" pitchFamily="18" charset="0"/>
              <a:cs typeface="Times New Roman" panose="02020603050405020304" pitchFamily="18" charset="0"/>
            </a:endParaRPr>
          </a:p>
          <a:p>
            <a:pPr algn="ctr">
              <a:spcBef>
                <a:spcPts val="600"/>
              </a:spcBef>
            </a:pPr>
            <a:r>
              <a:rPr lang="es-ES" altLang="zh-CN" sz="1050" b="0">
                <a:solidFill>
                  <a:schemeClr val="bg1"/>
                </a:solidFill>
                <a:latin typeface="Times New Roman" panose="02020603050405020304" pitchFamily="18" charset="0"/>
                <a:cs typeface="Times New Roman" panose="02020603050405020304" pitchFamily="18" charset="0"/>
              </a:rPr>
              <a:t>Distribuidores</a:t>
            </a:r>
            <a:endParaRPr lang="es-ES" altLang="zh-CN" sz="1050" b="0">
              <a:solidFill>
                <a:schemeClr val="bg1"/>
              </a:solidFill>
              <a:latin typeface="Times New Roman" panose="02020603050405020304" pitchFamily="18" charset="0"/>
              <a:cs typeface="Times New Roman" panose="02020603050405020304" pitchFamily="18" charset="0"/>
            </a:endParaRPr>
          </a:p>
          <a:p>
            <a:pPr algn="ctr">
              <a:spcBef>
                <a:spcPts val="600"/>
              </a:spcBef>
            </a:pPr>
            <a:r>
              <a:rPr lang="es-ES" altLang="zh-CN" sz="1050" b="0">
                <a:solidFill>
                  <a:schemeClr val="bg1"/>
                </a:solidFill>
                <a:latin typeface="Times New Roman" panose="02020603050405020304" pitchFamily="18" charset="0"/>
                <a:cs typeface="Times New Roman" panose="02020603050405020304" pitchFamily="18" charset="0"/>
              </a:rPr>
              <a:t>Producción propia</a:t>
            </a:r>
            <a:endParaRPr lang="zh-CN" altLang="en-US" sz="1200" b="0">
              <a:solidFill>
                <a:schemeClr val="bg1"/>
              </a:solidFill>
              <a:latin typeface="Times New Roman" panose="02020603050405020304" pitchFamily="18" charset="0"/>
              <a:cs typeface="Times New Roman" panose="02020603050405020304" pitchFamily="18" charset="0"/>
            </a:endParaRPr>
          </a:p>
        </p:txBody>
      </p:sp>
      <p:sp>
        <p:nvSpPr>
          <p:cNvPr id="18" name="文本框 10"/>
          <p:cNvSpPr txBox="1"/>
          <p:nvPr/>
        </p:nvSpPr>
        <p:spPr>
          <a:xfrm>
            <a:off x="3758922" y="2880895"/>
            <a:ext cx="622460" cy="200055"/>
          </a:xfrm>
          <a:prstGeom prst="rect">
            <a:avLst/>
          </a:prstGeom>
          <a:solidFill>
            <a:srgbClr val="BFBFBF"/>
          </a:solidFill>
        </p:spPr>
        <p:txBody>
          <a:bodyPr wrap="square" rtlCol="0">
            <a:spAutoFit/>
          </a:bodyPr>
          <a:lstStyle/>
          <a:p>
            <a:pPr algn="ctr"/>
            <a:r>
              <a:rPr lang="es-EC" altLang="zh-CN" sz="700" b="0">
                <a:latin typeface="Times New Roman" panose="02020603050405020304" pitchFamily="18" charset="0"/>
                <a:cs typeface="Times New Roman" panose="02020603050405020304" pitchFamily="18" charset="0"/>
              </a:rPr>
              <a:t>Registrarse</a:t>
            </a:r>
            <a:endParaRPr lang="es-EC" altLang="zh-CN" sz="700" b="0">
              <a:latin typeface="Times New Roman" panose="02020603050405020304" pitchFamily="18" charset="0"/>
              <a:cs typeface="Times New Roman" panose="02020603050405020304" pitchFamily="18" charset="0"/>
            </a:endParaRPr>
          </a:p>
        </p:txBody>
      </p:sp>
      <p:sp>
        <p:nvSpPr>
          <p:cNvPr id="31" name="文本框 10"/>
          <p:cNvSpPr txBox="1"/>
          <p:nvPr/>
        </p:nvSpPr>
        <p:spPr>
          <a:xfrm>
            <a:off x="5951984" y="2063154"/>
            <a:ext cx="548206" cy="200055"/>
          </a:xfrm>
          <a:prstGeom prst="rect">
            <a:avLst/>
          </a:prstGeom>
          <a:solidFill>
            <a:srgbClr val="BFBFBF"/>
          </a:solidFill>
        </p:spPr>
        <p:txBody>
          <a:bodyPr wrap="square" rtlCol="0">
            <a:spAutoFit/>
          </a:bodyPr>
          <a:lstStyle/>
          <a:p>
            <a:pPr algn="ctr"/>
            <a:r>
              <a:rPr lang="es-EC" altLang="zh-CN" sz="700" b="0">
                <a:latin typeface="Times New Roman" panose="02020603050405020304" pitchFamily="18" charset="0"/>
                <a:cs typeface="Times New Roman" panose="02020603050405020304" pitchFamily="18" charset="0"/>
              </a:rPr>
              <a:t>Envío</a:t>
            </a:r>
            <a:endParaRPr lang="es-EC" altLang="zh-CN" sz="700" b="0">
              <a:latin typeface="Times New Roman" panose="02020603050405020304" pitchFamily="18" charset="0"/>
              <a:cs typeface="Times New Roman" panose="02020603050405020304" pitchFamily="18" charset="0"/>
            </a:endParaRPr>
          </a:p>
        </p:txBody>
      </p:sp>
      <p:sp>
        <p:nvSpPr>
          <p:cNvPr id="32" name="文本框 10"/>
          <p:cNvSpPr txBox="1"/>
          <p:nvPr/>
        </p:nvSpPr>
        <p:spPr>
          <a:xfrm>
            <a:off x="3737610" y="5225871"/>
            <a:ext cx="622460" cy="200055"/>
          </a:xfrm>
          <a:prstGeom prst="rect">
            <a:avLst/>
          </a:prstGeom>
          <a:solidFill>
            <a:srgbClr val="BFBFBF"/>
          </a:solidFill>
        </p:spPr>
        <p:txBody>
          <a:bodyPr wrap="square" rtlCol="0">
            <a:spAutoFit/>
          </a:bodyPr>
          <a:lstStyle/>
          <a:p>
            <a:pPr algn="ctr"/>
            <a:r>
              <a:rPr lang="es-EC" altLang="zh-CN" sz="700" b="0">
                <a:latin typeface="Times New Roman" panose="02020603050405020304" pitchFamily="18" charset="0"/>
                <a:cs typeface="Times New Roman" panose="02020603050405020304" pitchFamily="18" charset="0"/>
              </a:rPr>
              <a:t>Suministro</a:t>
            </a:r>
            <a:endParaRPr lang="es-EC" altLang="zh-CN" sz="700" b="0">
              <a:latin typeface="Times New Roman" panose="02020603050405020304" pitchFamily="18" charset="0"/>
              <a:cs typeface="Times New Roman" panose="02020603050405020304" pitchFamily="18" charset="0"/>
            </a:endParaRPr>
          </a:p>
        </p:txBody>
      </p:sp>
      <p:sp>
        <p:nvSpPr>
          <p:cNvPr id="33" name="文本框 10"/>
          <p:cNvSpPr txBox="1"/>
          <p:nvPr/>
        </p:nvSpPr>
        <p:spPr>
          <a:xfrm>
            <a:off x="5944246" y="5172701"/>
            <a:ext cx="548206" cy="200055"/>
          </a:xfrm>
          <a:prstGeom prst="rect">
            <a:avLst/>
          </a:prstGeom>
          <a:solidFill>
            <a:srgbClr val="BFBFBF"/>
          </a:solidFill>
        </p:spPr>
        <p:txBody>
          <a:bodyPr wrap="square" rtlCol="0">
            <a:spAutoFit/>
          </a:bodyPr>
          <a:lstStyle/>
          <a:p>
            <a:pPr algn="ctr"/>
            <a:r>
              <a:rPr lang="es-EC" altLang="zh-CN" sz="700" b="0">
                <a:latin typeface="Times New Roman" panose="02020603050405020304" pitchFamily="18" charset="0"/>
                <a:cs typeface="Times New Roman" panose="02020603050405020304" pitchFamily="18" charset="0"/>
              </a:rPr>
              <a:t>Envío</a:t>
            </a:r>
            <a:endParaRPr lang="es-EC" altLang="zh-CN" sz="700" b="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7528" y="1155582"/>
            <a:ext cx="8229600" cy="1143000"/>
          </a:xfrm>
        </p:spPr>
        <p:txBody>
          <a:bodyPr/>
          <a:lstStyle/>
          <a:p>
            <a:r>
              <a:rPr lang="en-US" altLang="zh-CN" b="1">
                <a:solidFill>
                  <a:schemeClr val="accent1"/>
                </a:solidFill>
                <a:effectLst>
                  <a:outerShdw blurRad="38100" dist="38100" dir="2700000" algn="tl">
                    <a:srgbClr val="000000">
                      <a:alpha val="43137"/>
                    </a:srgbClr>
                  </a:outerShdw>
                </a:effectLst>
              </a:rPr>
              <a:t>Contenido</a:t>
            </a:r>
            <a:endParaRPr lang="zh-CN" altLang="en-US" b="1">
              <a:solidFill>
                <a:schemeClr val="accent1"/>
              </a:solidFill>
              <a:effectLst>
                <a:outerShdw blurRad="38100" dist="38100" dir="2700000" algn="tl">
                  <a:srgbClr val="000000">
                    <a:alpha val="43137"/>
                  </a:srgbClr>
                </a:outerShdw>
              </a:effectLst>
            </a:endParaRPr>
          </a:p>
        </p:txBody>
      </p:sp>
      <p:cxnSp>
        <p:nvCxnSpPr>
          <p:cNvPr id="38" name="原创设计师QQ598969553      _9"/>
          <p:cNvCxnSpPr/>
          <p:nvPr/>
        </p:nvCxnSpPr>
        <p:spPr>
          <a:xfrm>
            <a:off x="7505065" y="1697990"/>
            <a:ext cx="10160" cy="4464050"/>
          </a:xfrm>
          <a:prstGeom prst="line">
            <a:avLst/>
          </a:prstGeom>
        </p:spPr>
        <p:style>
          <a:lnRef idx="2">
            <a:schemeClr val="accent1"/>
          </a:lnRef>
          <a:fillRef idx="1">
            <a:schemeClr val="lt1"/>
          </a:fillRef>
          <a:effectRef idx="0">
            <a:schemeClr val="accent1"/>
          </a:effectRef>
          <a:fontRef idx="minor">
            <a:schemeClr val="dk1"/>
          </a:fontRef>
        </p:style>
      </p:cxnSp>
      <p:sp>
        <p:nvSpPr>
          <p:cNvPr id="39" name="原创设计师QQ598969553      _10"/>
          <p:cNvSpPr/>
          <p:nvPr/>
        </p:nvSpPr>
        <p:spPr>
          <a:xfrm>
            <a:off x="7474903" y="2462214"/>
            <a:ext cx="71438" cy="73025"/>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defTabSz="684530" eaLnBrk="0" hangingPunct="0">
              <a:spcBef>
                <a:spcPct val="0"/>
              </a:spcBef>
              <a:defRPr/>
            </a:pPr>
            <a:endParaRPr kumimoji="0" lang="zh-CN" altLang="en-US" sz="2000" b="0">
              <a:solidFill>
                <a:schemeClr val="lt1"/>
              </a:solidFill>
            </a:endParaRPr>
          </a:p>
        </p:txBody>
      </p:sp>
      <p:sp>
        <p:nvSpPr>
          <p:cNvPr id="42" name="原创设计师QQ598969553      _13"/>
          <p:cNvSpPr/>
          <p:nvPr/>
        </p:nvSpPr>
        <p:spPr>
          <a:xfrm>
            <a:off x="7471729" y="3262313"/>
            <a:ext cx="73025" cy="7143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defTabSz="684530" eaLnBrk="0" hangingPunct="0">
              <a:spcBef>
                <a:spcPct val="0"/>
              </a:spcBef>
              <a:defRPr/>
            </a:pPr>
            <a:endParaRPr kumimoji="0" lang="zh-CN" altLang="en-US" sz="2000" b="0">
              <a:solidFill>
                <a:schemeClr val="lt1"/>
              </a:solidFill>
            </a:endParaRPr>
          </a:p>
        </p:txBody>
      </p:sp>
      <p:sp>
        <p:nvSpPr>
          <p:cNvPr id="44" name="原创设计师QQ598969553      _15"/>
          <p:cNvSpPr/>
          <p:nvPr/>
        </p:nvSpPr>
        <p:spPr>
          <a:xfrm>
            <a:off x="7826351" y="3077112"/>
            <a:ext cx="2459355" cy="615553"/>
          </a:xfrm>
          <a:prstGeom prst="rect">
            <a:avLst/>
          </a:prstGeom>
          <a:noFill/>
          <a:ln w="9525">
            <a:noFill/>
          </a:ln>
        </p:spPr>
        <p:txBody>
          <a:bodyPr wrap="square" lIns="0" tIns="0" rIns="0" bIns="0">
            <a:spAutoFit/>
          </a:bodyPr>
          <a:lstStyle/>
          <a:p>
            <a:pPr>
              <a:buNone/>
            </a:pPr>
            <a:r>
              <a:rPr lang="en-GB" altLang="zh-CN" sz="2000" i="1">
                <a:solidFill>
                  <a:schemeClr val="accent1"/>
                </a:solidFill>
                <a:latin typeface="微软雅黑" panose="020B0503020204020204" pitchFamily="34" charset="-122"/>
                <a:ea typeface="微软雅黑" panose="020B0503020204020204" pitchFamily="34" charset="-122"/>
                <a:sym typeface="+mn-ea"/>
              </a:rPr>
              <a:t>Factores impulsores</a:t>
            </a:r>
            <a:endParaRPr lang="zh-CN" altLang="en-US" sz="2000" i="1">
              <a:solidFill>
                <a:schemeClr val="accent1"/>
              </a:solidFill>
              <a:latin typeface="微软雅黑" panose="020B0503020204020204" pitchFamily="34" charset="-122"/>
              <a:ea typeface="微软雅黑" panose="020B0503020204020204" pitchFamily="34" charset="-122"/>
              <a:sym typeface="+mn-ea"/>
            </a:endParaRPr>
          </a:p>
        </p:txBody>
      </p:sp>
      <p:sp>
        <p:nvSpPr>
          <p:cNvPr id="45" name="原创设计师QQ598969553      _16"/>
          <p:cNvSpPr/>
          <p:nvPr/>
        </p:nvSpPr>
        <p:spPr>
          <a:xfrm>
            <a:off x="7472998" y="4148773"/>
            <a:ext cx="71438" cy="7143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defTabSz="684530" eaLnBrk="0" hangingPunct="0">
              <a:spcBef>
                <a:spcPct val="0"/>
              </a:spcBef>
              <a:defRPr/>
            </a:pPr>
            <a:endParaRPr kumimoji="0" lang="zh-CN" altLang="en-US" sz="2000" b="0">
              <a:solidFill>
                <a:schemeClr val="lt1"/>
              </a:solidFill>
            </a:endParaRPr>
          </a:p>
        </p:txBody>
      </p:sp>
      <p:sp>
        <p:nvSpPr>
          <p:cNvPr id="48" name="原创设计师QQ598969553      _18"/>
          <p:cNvSpPr/>
          <p:nvPr/>
        </p:nvSpPr>
        <p:spPr>
          <a:xfrm>
            <a:off x="7826375" y="4076701"/>
            <a:ext cx="2122170" cy="615553"/>
          </a:xfrm>
          <a:prstGeom prst="rect">
            <a:avLst/>
          </a:prstGeom>
          <a:noFill/>
          <a:ln w="9525">
            <a:noFill/>
          </a:ln>
        </p:spPr>
        <p:txBody>
          <a:bodyPr wrap="square" lIns="0" tIns="0" rIns="0" bIns="0">
            <a:spAutoFit/>
          </a:bodyPr>
          <a:lstStyle/>
          <a:p>
            <a:pPr>
              <a:buNone/>
            </a:pPr>
            <a:r>
              <a:rPr lang="en-GB" altLang="zh-CN" sz="2000" i="1">
                <a:solidFill>
                  <a:schemeClr val="accent1"/>
                </a:solidFill>
                <a:latin typeface="微软雅黑" panose="020B0503020204020204" pitchFamily="34" charset="-122"/>
                <a:ea typeface="微软雅黑" panose="020B0503020204020204" pitchFamily="34" charset="-122"/>
                <a:sym typeface="+mn-ea"/>
              </a:rPr>
              <a:t>Intercambio de casos</a:t>
            </a:r>
            <a:endParaRPr lang="zh-CN" altLang="en-US" sz="2000" i="1">
              <a:solidFill>
                <a:schemeClr val="accent1"/>
              </a:solidFill>
              <a:latin typeface="微软雅黑" panose="020B0503020204020204" pitchFamily="34" charset="-122"/>
              <a:ea typeface="微软雅黑" panose="020B0503020204020204" pitchFamily="34" charset="-122"/>
              <a:sym typeface="+mn-ea"/>
            </a:endParaRPr>
          </a:p>
        </p:txBody>
      </p:sp>
      <p:sp>
        <p:nvSpPr>
          <p:cNvPr id="51" name="原创设计师QQ598969553      _21"/>
          <p:cNvSpPr/>
          <p:nvPr/>
        </p:nvSpPr>
        <p:spPr>
          <a:xfrm>
            <a:off x="7826375" y="5076290"/>
            <a:ext cx="2104390" cy="307777"/>
          </a:xfrm>
          <a:prstGeom prst="rect">
            <a:avLst/>
          </a:prstGeom>
          <a:noFill/>
          <a:ln w="9525">
            <a:noFill/>
          </a:ln>
        </p:spPr>
        <p:txBody>
          <a:bodyPr wrap="square" lIns="0" tIns="0" rIns="0" bIns="0">
            <a:spAutoFit/>
          </a:bodyPr>
          <a:lstStyle/>
          <a:p>
            <a:pPr>
              <a:buNone/>
            </a:pPr>
            <a:r>
              <a:rPr lang="en-US" altLang="zh-CN" sz="2000" i="1">
                <a:solidFill>
                  <a:schemeClr val="accent1"/>
                </a:solidFill>
                <a:latin typeface="微软雅黑" panose="020B0503020204020204" pitchFamily="34" charset="-122"/>
                <a:ea typeface="微软雅黑" panose="020B0503020204020204" pitchFamily="34" charset="-122"/>
                <a:sym typeface="+mn-ea"/>
              </a:rPr>
              <a:t>Sugerencias</a:t>
            </a:r>
            <a:endParaRPr lang="en-US" altLang="zh-CN" sz="2000" i="1">
              <a:solidFill>
                <a:schemeClr val="accent1"/>
              </a:solidFill>
              <a:latin typeface="微软雅黑" panose="020B0503020204020204" pitchFamily="34" charset="-122"/>
              <a:ea typeface="微软雅黑" panose="020B0503020204020204" pitchFamily="34" charset="-122"/>
              <a:sym typeface="+mn-ea"/>
            </a:endParaRPr>
          </a:p>
        </p:txBody>
      </p:sp>
      <p:pic>
        <p:nvPicPr>
          <p:cNvPr id="100" name="图片 99"/>
          <p:cNvPicPr/>
          <p:nvPr/>
        </p:nvPicPr>
        <p:blipFill>
          <a:blip r:embed="rId1"/>
          <a:stretch>
            <a:fillRect/>
          </a:stretch>
        </p:blipFill>
        <p:spPr>
          <a:xfrm>
            <a:off x="2712085" y="2535556"/>
            <a:ext cx="3801110" cy="2808605"/>
          </a:xfrm>
          <a:prstGeom prst="rect">
            <a:avLst/>
          </a:prstGeom>
          <a:noFill/>
          <a:ln w="9525">
            <a:noFill/>
          </a:ln>
        </p:spPr>
      </p:pic>
      <p:sp>
        <p:nvSpPr>
          <p:cNvPr id="4" name="原创设计师QQ598969553      _16"/>
          <p:cNvSpPr/>
          <p:nvPr/>
        </p:nvSpPr>
        <p:spPr>
          <a:xfrm>
            <a:off x="7456488" y="4970463"/>
            <a:ext cx="71438" cy="7143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defTabSz="684530" eaLnBrk="0" hangingPunct="0">
              <a:spcBef>
                <a:spcPct val="0"/>
              </a:spcBef>
              <a:defRPr/>
            </a:pPr>
            <a:endParaRPr kumimoji="0" lang="zh-CN" altLang="en-US" sz="2000" b="0">
              <a:solidFill>
                <a:schemeClr val="lt1"/>
              </a:solidFill>
            </a:endParaRPr>
          </a:p>
        </p:txBody>
      </p:sp>
      <p:sp>
        <p:nvSpPr>
          <p:cNvPr id="14" name="TextBox 13"/>
          <p:cNvSpPr txBox="1"/>
          <p:nvPr/>
        </p:nvSpPr>
        <p:spPr>
          <a:xfrm>
            <a:off x="7392145" y="1988841"/>
            <a:ext cx="2556401" cy="707886"/>
          </a:xfrm>
          <a:prstGeom prst="rect">
            <a:avLst/>
          </a:prstGeom>
          <a:noFill/>
        </p:spPr>
        <p:txBody>
          <a:bodyPr wrap="square">
            <a:spAutoFit/>
          </a:bodyPr>
          <a:lstStyle/>
          <a:p>
            <a:pPr lvl="1"/>
            <a:r>
              <a:rPr lang="en-US" altLang="zh-CN" sz="2000" i="1">
                <a:solidFill>
                  <a:schemeClr val="accent1"/>
                </a:solidFill>
                <a:latin typeface="微软雅黑" panose="020B0503020204020204" pitchFamily="34" charset="-122"/>
                <a:ea typeface="微软雅黑" panose="020B0503020204020204" pitchFamily="34" charset="-122"/>
                <a:sym typeface="+mn-ea"/>
              </a:rPr>
              <a:t>Estado de Desarrollo</a:t>
            </a:r>
            <a:endParaRPr lang="zh-CN" altLang="en-US" sz="2000" i="1">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3998" y="651515"/>
            <a:ext cx="9144002" cy="7890053"/>
            <a:chOff x="1523998" y="651515"/>
            <a:chExt cx="9144002" cy="7890053"/>
          </a:xfrm>
        </p:grpSpPr>
        <p:sp useBgFill="1">
          <p:nvSpPr>
            <p:cNvPr id="9" name="Rectangle 8"/>
            <p:cNvSpPr>
              <a:spLocks noChangeAspect="1"/>
            </p:cNvSpPr>
            <p:nvPr/>
          </p:nvSpPr>
          <p:spPr>
            <a:xfrm>
              <a:off x="1524000" y="1683568"/>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rot="10800000">
              <a:off x="1523999" y="1660875"/>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rot="5400000">
              <a:off x="3908721" y="-724273"/>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rot="5400000">
              <a:off x="4079756" y="-553240"/>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1523998" y="1660878"/>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a:spLocks noChangeAspect="1"/>
            </p:cNvSpPr>
            <p:nvPr/>
          </p:nvSpPr>
          <p:spPr>
            <a:xfrm rot="12508972">
              <a:off x="5983073" y="651515"/>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p:nvSpPr>
          <p:spPr>
            <a:xfrm>
              <a:off x="2510118" y="2418674"/>
              <a:ext cx="7540322" cy="2928470"/>
            </a:xfrm>
            <a:prstGeom prst="rect">
              <a:avLst/>
            </a:prstGeom>
          </p:spPr>
          <p:txBody>
            <a:bodyPr vert="horz" lIns="91440" tIns="45720" rIns="91440" bIns="45720" rtlCol="0" anchor="b">
              <a:normAutofit/>
            </a:bodyPr>
            <a:lstStyle/>
            <a:p>
              <a:pPr algn="ctr"/>
              <a:r>
                <a:rPr lang="es-ES" altLang="zh-CN" sz="4400" b="0">
                  <a:solidFill>
                    <a:schemeClr val="bg1"/>
                  </a:solidFill>
                  <a:latin typeface="+mj-lt"/>
                  <a:ea typeface="隶书" panose="02010509060101010101" charset="-122"/>
                  <a:cs typeface="+mj-lt"/>
                  <a:sym typeface="+mn-ea"/>
                </a:rPr>
                <a:t>Caso de C2C (Consumidor a Consumidor)-Venta directa</a:t>
              </a:r>
              <a:endParaRPr lang="zh-CN" altLang="en-US" sz="4400" b="0">
                <a:solidFill>
                  <a:schemeClr val="bg1"/>
                </a:solidFill>
                <a:latin typeface="+mj-lt"/>
                <a:ea typeface="隶书" panose="02010509060101010101" charset="-122"/>
                <a:cs typeface="+mj-lt"/>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4776" y="1052736"/>
            <a:ext cx="10760973" cy="2715808"/>
          </a:xfrm>
          <a:prstGeom prst="rect">
            <a:avLst/>
          </a:prstGeom>
          <a:noFill/>
        </p:spPr>
        <p:txBody>
          <a:bodyPr wrap="square" lIns="91440" tIns="45720" rIns="91440" bIns="45720" rtlCol="0" anchor="t">
            <a:spAutoFit/>
          </a:bodyPr>
          <a:lstStyle/>
          <a:p>
            <a:pPr marL="285750" indent="-285750" algn="just">
              <a:lnSpc>
                <a:spcPct val="130000"/>
              </a:lnSpc>
              <a:buFont typeface="Wingdings" panose="05000000000000000000" charset="0"/>
              <a:buChar char="Ø"/>
            </a:pPr>
            <a:r>
              <a:rPr lang="es-ES" altLang="zh-CN" sz="1400" b="0">
                <a:latin typeface="Times New Roman" panose="02020603050405020304"/>
                <a:ea typeface="宋体" panose="02010600030101010101" pitchFamily="2" charset="-122"/>
                <a:cs typeface="Times New Roman" panose="02020603050405020304"/>
                <a:sym typeface="+mn-ea"/>
              </a:rPr>
              <a:t>A partir de 2020, el número de usuarios de streaming en directo en línea en China alcanzaron los 550 millones, con una tasa de crecimiento de usuarios superior al 9,2%. </a:t>
            </a:r>
            <a:endParaRPr lang="es-ES" altLang="zh-CN" sz="1400" b="0">
              <a:latin typeface="Times New Roman" panose="02020603050405020304" pitchFamily="18" charset="0"/>
              <a:cs typeface="Times New Roman" panose="02020603050405020304" pitchFamily="18" charset="0"/>
            </a:endParaRPr>
          </a:p>
          <a:p>
            <a:pPr marL="285750" indent="-285750" algn="just">
              <a:lnSpc>
                <a:spcPct val="130000"/>
              </a:lnSpc>
              <a:buFont typeface="Wingdings" panose="05000000000000000000" charset="0"/>
              <a:buChar char="Ø"/>
            </a:pPr>
            <a:r>
              <a:rPr lang="es-ES" altLang="zh-CN" sz="1400" b="0">
                <a:latin typeface="Times New Roman" panose="02020603050405020304"/>
                <a:ea typeface="宋体" panose="02010600030101010101" pitchFamily="2" charset="-122"/>
                <a:cs typeface="Times New Roman" panose="02020603050405020304"/>
                <a:sym typeface="+mn-ea"/>
              </a:rPr>
              <a:t>Desde presentadores de noticias, celebridades, expertos en Internet, cuadros dirigentes e incluso agricultores han participado en el comercio en directo.</a:t>
            </a:r>
            <a:endParaRPr lang="es-ES" altLang="zh-CN" sz="1400" b="0">
              <a:latin typeface="Times New Roman" panose="02020603050405020304"/>
              <a:ea typeface="宋体" panose="02010600030101010101" pitchFamily="2" charset="-122"/>
              <a:cs typeface="Times New Roman" panose="02020603050405020304"/>
            </a:endParaRPr>
          </a:p>
          <a:p>
            <a:pPr marL="285750" indent="-285750" algn="just">
              <a:lnSpc>
                <a:spcPct val="130000"/>
              </a:lnSpc>
              <a:buFont typeface="Wingdings" panose="05000000000000000000" charset="0"/>
              <a:buChar char="Ø"/>
            </a:pPr>
            <a:r>
              <a:rPr lang="es-ES" altLang="zh-CN" sz="1400" b="0">
                <a:latin typeface="Times New Roman" panose="02020603050405020304"/>
                <a:ea typeface="宋体" panose="02010600030101010101" pitchFamily="2" charset="-122"/>
                <a:cs typeface="Times New Roman" panose="02020603050405020304"/>
                <a:sym typeface="+mn-ea"/>
              </a:rPr>
              <a:t>Tomando como ejemplo el primer trimestre de 2020, hubo más de 4 millones de retransmisiones en directo relacionadas con productos agrícolas en las principales plataformas de comercio electrónico, y más de 100 alcaldes de ciudades y condados entraron en la sala de retransmisiones en directo para "avalar" los productos agrícolas locales.</a:t>
            </a:r>
            <a:endParaRPr lang="zh-CN" altLang="en-US" sz="1400">
              <a:latin typeface="Times New Roman" panose="02020603050405020304"/>
              <a:ea typeface="宋体" panose="02010600030101010101" pitchFamily="2" charset="-122"/>
              <a:cs typeface="Times New Roman" panose="02020603050405020304"/>
            </a:endParaRPr>
          </a:p>
          <a:p>
            <a:pPr marL="285750" indent="-285750">
              <a:lnSpc>
                <a:spcPct val="130000"/>
              </a:lnSpc>
              <a:buFont typeface="Wingdings" panose="05000000000000000000" charset="0"/>
              <a:buChar char="Ø"/>
            </a:pPr>
            <a:endParaRPr lang="zh-CN" altLang="en-US" sz="1600">
              <a:latin typeface="宋体" panose="02010600030101010101" pitchFamily="2" charset="-122"/>
              <a:cs typeface="宋体" panose="02010600030101010101" pitchFamily="2" charset="-122"/>
            </a:endParaRPr>
          </a:p>
        </p:txBody>
      </p:sp>
      <p:sp>
        <p:nvSpPr>
          <p:cNvPr id="4" name="文本框 3"/>
          <p:cNvSpPr txBox="1"/>
          <p:nvPr/>
        </p:nvSpPr>
        <p:spPr>
          <a:xfrm>
            <a:off x="7608168" y="360084"/>
            <a:ext cx="2592288"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US" altLang="zh-CN">
                <a:sym typeface="+mn-ea"/>
              </a:rPr>
              <a:t>Caso C2C</a:t>
            </a:r>
            <a:r>
              <a:rPr lang="en-US" altLang="zh-CN"/>
              <a:t>——Venta directa</a:t>
            </a:r>
            <a:endParaRPr lang="zh-CN" altLang="en-US"/>
          </a:p>
        </p:txBody>
      </p:sp>
      <p:pic>
        <p:nvPicPr>
          <p:cNvPr id="7" name="图片 6"/>
          <p:cNvPicPr>
            <a:picLocks noChangeAspect="1"/>
          </p:cNvPicPr>
          <p:nvPr/>
        </p:nvPicPr>
        <p:blipFill>
          <a:blip r:embed="rId1"/>
          <a:srcRect r="47923" b="-1174"/>
          <a:stretch>
            <a:fillRect/>
          </a:stretch>
        </p:blipFill>
        <p:spPr>
          <a:xfrm>
            <a:off x="7898442" y="3313751"/>
            <a:ext cx="2628900" cy="1147445"/>
          </a:xfrm>
          <a:prstGeom prst="rect">
            <a:avLst/>
          </a:prstGeom>
        </p:spPr>
      </p:pic>
      <p:pic>
        <p:nvPicPr>
          <p:cNvPr id="8" name="图片 7"/>
          <p:cNvPicPr>
            <a:picLocks noChangeAspect="1"/>
          </p:cNvPicPr>
          <p:nvPr/>
        </p:nvPicPr>
        <p:blipFill>
          <a:blip r:embed="rId1"/>
          <a:srcRect l="53267" b="-1174"/>
          <a:stretch>
            <a:fillRect/>
          </a:stretch>
        </p:blipFill>
        <p:spPr>
          <a:xfrm>
            <a:off x="7907114" y="4494372"/>
            <a:ext cx="2642870" cy="1272540"/>
          </a:xfrm>
          <a:prstGeom prst="rect">
            <a:avLst/>
          </a:prstGeom>
        </p:spPr>
      </p:pic>
      <p:sp>
        <p:nvSpPr>
          <p:cNvPr id="6" name="文本框 5"/>
          <p:cNvSpPr txBox="1"/>
          <p:nvPr/>
        </p:nvSpPr>
        <p:spPr>
          <a:xfrm>
            <a:off x="7430998" y="6303603"/>
            <a:ext cx="3096344" cy="400110"/>
          </a:xfrm>
          <a:prstGeom prst="rect">
            <a:avLst/>
          </a:prstGeom>
          <a:noFill/>
        </p:spPr>
        <p:txBody>
          <a:bodyPr wrap="square" rtlCol="0">
            <a:spAutoFit/>
          </a:bodyPr>
          <a:lstStyle/>
          <a:p>
            <a:r>
              <a:rPr lang="es-ES" altLang="zh-CN" sz="1000" b="0"/>
              <a:t>Fuente de datos: Instituto de Investigación de la Industria Prospectiva</a:t>
            </a:r>
            <a:endParaRPr lang="zh-CN" altLang="en-US" sz="1000" b="0"/>
          </a:p>
        </p:txBody>
      </p:sp>
      <p:pic>
        <p:nvPicPr>
          <p:cNvPr id="12" name="Imagen 11"/>
          <p:cNvPicPr>
            <a:picLocks noChangeAspect="1"/>
          </p:cNvPicPr>
          <p:nvPr/>
        </p:nvPicPr>
        <p:blipFill>
          <a:blip r:embed="rId2"/>
          <a:stretch>
            <a:fillRect/>
          </a:stretch>
        </p:blipFill>
        <p:spPr>
          <a:xfrm>
            <a:off x="1664658" y="3336604"/>
            <a:ext cx="5800178" cy="32951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075721" y="332656"/>
            <a:ext cx="4389942" cy="461665"/>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altLang="zh-CN" sz="2400">
                <a:latin typeface="Arial" panose="020B0604020202020204"/>
                <a:cs typeface="Arial" panose="020B0604020202020204"/>
              </a:rPr>
              <a:t>Estrategias de venta directa</a:t>
            </a:r>
            <a:endParaRPr lang="zh-CN" altLang="en-US" sz="2400">
              <a:latin typeface="Arial" panose="020B0604020202020204"/>
              <a:cs typeface="Arial" panose="020B0604020202020204"/>
            </a:endParaRPr>
          </a:p>
        </p:txBody>
      </p:sp>
      <p:sp>
        <p:nvSpPr>
          <p:cNvPr id="2" name="文本框 1"/>
          <p:cNvSpPr txBox="1"/>
          <p:nvPr/>
        </p:nvSpPr>
        <p:spPr>
          <a:xfrm>
            <a:off x="558604" y="970690"/>
            <a:ext cx="11304406" cy="5924699"/>
          </a:xfrm>
          <a:prstGeom prst="rect">
            <a:avLst/>
          </a:prstGeom>
          <a:noFill/>
        </p:spPr>
        <p:txBody>
          <a:bodyPr wrap="square" lIns="91440" tIns="45720" rIns="91440" bIns="45720" rtlCol="0" anchor="t">
            <a:spAutoFit/>
          </a:bodyPr>
          <a:lstStyle/>
          <a:p>
            <a:pPr algn="just">
              <a:buClrTx/>
              <a:buSzTx/>
              <a:buFontTx/>
            </a:pP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1. </a:t>
            </a:r>
            <a:r>
              <a:rPr lang="es-ES" altLang="zh-CN" sz="2400">
                <a:solidFill>
                  <a:srgbClr val="FFC000"/>
                </a:solidFill>
                <a:latin typeface="Times New Roman" panose="02020603050405020304"/>
                <a:ea typeface="华文楷体" panose="02010600040101010101" charset="-122"/>
                <a:cs typeface="华文楷体" panose="02010600040101010101" charset="-122"/>
                <a:sym typeface="+mn-ea"/>
              </a:rPr>
              <a:t>Identificar el grupo objetivo del producto</a:t>
            </a:r>
            <a:r>
              <a:rPr lang="zh-CN" altLang="en-US" sz="2400">
                <a:solidFill>
                  <a:srgbClr val="FFC000"/>
                </a:solidFill>
                <a:latin typeface="Times New Roman" panose="02020603050405020304"/>
                <a:ea typeface="华文楷体" panose="02010600040101010101" charset="-122"/>
                <a:cs typeface="华文楷体" panose="02010600040101010101" charset="-122"/>
                <a:sym typeface="+mn-ea"/>
              </a:rPr>
              <a:t>——</a:t>
            </a: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Crear un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tema</a:t>
            </a:r>
            <a:endParaRPr lang="zh-CN" altLang="en-US" sz="2400">
              <a:solidFill>
                <a:srgbClr val="FFC000"/>
              </a:solidFill>
              <a:latin typeface="Times New Roman" panose="02020603050405020304"/>
              <a:ea typeface="华文楷体" panose="02010600040101010101" charset="-122"/>
              <a:cs typeface="华文楷体" panose="02010600040101010101" charset="-122"/>
            </a:endParaRPr>
          </a:p>
          <a:p>
            <a:pPr algn="just"/>
            <a:r>
              <a:rPr lang="zh-CN" altLang="en-US" sz="2400">
                <a:latin typeface="Times New Roman" panose="02020603050405020304"/>
                <a:ea typeface="宋体" panose="02010600030101010101" pitchFamily="2" charset="-122"/>
                <a:cs typeface="Times New Roman" panose="02020603050405020304"/>
                <a:sym typeface="+mn-ea"/>
              </a:rPr>
              <a:t> </a:t>
            </a:r>
            <a:r>
              <a:rPr lang="es-ES" altLang="zh-CN" sz="2000" b="0">
                <a:latin typeface="Times New Roman" panose="02020603050405020304"/>
                <a:ea typeface="宋体" panose="02010600030101010101" pitchFamily="2" charset="-122"/>
                <a:cs typeface="Times New Roman" panose="02020603050405020304"/>
                <a:sym typeface="+mn-ea"/>
              </a:rPr>
              <a:t>Planifica eventos específicos basados en las personas a las que va dirigido a tu producto. Por ejemplo, en la promoción de frutas, el presentador puede elegir a mujeres jóvenes, y mostrar el entorno de cultivo y el proceso de recolección del producto mediante la transmisión en vivo, lo que puede llevar a muchas personas a comprender profundamente el producto y, así, generar una gran cantidad de compras.</a:t>
            </a:r>
            <a:endParaRPr lang="es-ES" altLang="zh-CN" sz="2000" b="0">
              <a:latin typeface="Times New Roman" panose="02020603050405020304"/>
              <a:ea typeface="宋体" panose="02010600030101010101" pitchFamily="2" charset="-122"/>
              <a:cs typeface="Times New Roman" panose="02020603050405020304"/>
            </a:endParaRPr>
          </a:p>
          <a:p>
            <a:pPr algn="just">
              <a:buClrTx/>
              <a:buSzTx/>
              <a:buFontTx/>
            </a:pP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2.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Distinguir</a:t>
            </a: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 entre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diferentes</a:t>
            </a: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variedades</a:t>
            </a: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 de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productos</a:t>
            </a:r>
            <a:r>
              <a:rPr lang="zh-CN" altLang="en-US" sz="2400">
                <a:solidFill>
                  <a:srgbClr val="FFC000"/>
                </a:solidFill>
                <a:latin typeface="Times New Roman" panose="02020603050405020304"/>
                <a:ea typeface="华文楷体" panose="02010600040101010101" charset="-122"/>
                <a:cs typeface="华文楷体" panose="02010600040101010101" charset="-122"/>
                <a:sym typeface="+mn-ea"/>
              </a:rPr>
              <a:t>——</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Difundir</a:t>
            </a: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conocimiento</a:t>
            </a:r>
            <a:endParaRPr lang="zh-CN" altLang="en-US" sz="2400">
              <a:solidFill>
                <a:srgbClr val="FFC000"/>
              </a:solidFill>
              <a:latin typeface="Times New Roman" panose="02020603050405020304"/>
              <a:ea typeface="华文楷体" panose="02010600040101010101" charset="-122"/>
              <a:cs typeface="华文楷体" panose="02010600040101010101" charset="-122"/>
            </a:endParaRPr>
          </a:p>
          <a:p>
            <a:pPr algn="just">
              <a:spcBef>
                <a:spcPts val="600"/>
              </a:spcBef>
            </a:pPr>
            <a:r>
              <a:rPr lang="zh-CN" altLang="en-US" sz="2400">
                <a:latin typeface="Times New Roman" panose="02020603050405020304"/>
                <a:ea typeface="宋体" panose="02010600030101010101" pitchFamily="2" charset="-122"/>
                <a:cs typeface="Times New Roman" panose="02020603050405020304"/>
                <a:sym typeface="+mn-ea"/>
              </a:rPr>
              <a:t>  </a:t>
            </a:r>
            <a:r>
              <a:rPr lang="es-ES" altLang="zh-CN" sz="2000" b="0">
                <a:latin typeface="Times New Roman" panose="02020603050405020304"/>
                <a:ea typeface="宋体" panose="02010600030101010101" pitchFamily="2" charset="-122"/>
                <a:cs typeface="Times New Roman" panose="02020603050405020304"/>
                <a:sym typeface="+mn-ea"/>
              </a:rPr>
              <a:t>A través de la transmisión en vivo, enseña a las personas a distinguir qué tipo de manzana es la auténtica manzana de azúcar glaciar </a:t>
            </a:r>
            <a:r>
              <a:rPr lang="es-ES" altLang="zh-CN" sz="2000" b="0" err="1">
                <a:latin typeface="Times New Roman" panose="02020603050405020304"/>
                <a:ea typeface="宋体" panose="02010600030101010101" pitchFamily="2" charset="-122"/>
                <a:cs typeface="Times New Roman" panose="02020603050405020304"/>
                <a:sym typeface="+mn-ea"/>
              </a:rPr>
              <a:t>Xinjiang</a:t>
            </a:r>
            <a:r>
              <a:rPr lang="es-ES" altLang="zh-CN" sz="2000" b="0">
                <a:latin typeface="Times New Roman" panose="02020603050405020304"/>
                <a:ea typeface="宋体" panose="02010600030101010101" pitchFamily="2" charset="-122"/>
                <a:cs typeface="Times New Roman" panose="02020603050405020304"/>
                <a:sym typeface="+mn-ea"/>
              </a:rPr>
              <a:t> </a:t>
            </a:r>
            <a:r>
              <a:rPr lang="es-ES" altLang="zh-CN" sz="2000" b="0" err="1">
                <a:latin typeface="Times New Roman" panose="02020603050405020304"/>
                <a:ea typeface="宋体" panose="02010600030101010101" pitchFamily="2" charset="-122"/>
                <a:cs typeface="Times New Roman" panose="02020603050405020304"/>
                <a:sym typeface="+mn-ea"/>
              </a:rPr>
              <a:t>Aksu</a:t>
            </a:r>
            <a:r>
              <a:rPr lang="es-ES" altLang="zh-CN" sz="2000" b="0">
                <a:latin typeface="Times New Roman" panose="02020603050405020304"/>
                <a:ea typeface="宋体" panose="02010600030101010101" pitchFamily="2" charset="-122"/>
                <a:cs typeface="Times New Roman" panose="02020603050405020304"/>
                <a:sym typeface="+mn-ea"/>
              </a:rPr>
              <a:t>. Este es un enfoque de "divulgación científica", mediante algunos experimentos rigurosos, como el tamaño de la manzana, el perfil de la manzana después de cortarla y el sabor del conocimiento. Este enfoque hace que el contenido en sí mismo sea valioso y también es un buen respaldo de los productos que vende.</a:t>
            </a:r>
            <a:endParaRPr lang="en-US" altLang="zh-CN" sz="2000" b="0">
              <a:latin typeface="Times New Roman" panose="02020603050405020304"/>
              <a:ea typeface="宋体" panose="02010600030101010101" pitchFamily="2" charset="-122"/>
              <a:cs typeface="Times New Roman" panose="02020603050405020304"/>
            </a:endParaRPr>
          </a:p>
          <a:p>
            <a:pPr algn="just">
              <a:spcBef>
                <a:spcPts val="600"/>
              </a:spcBef>
            </a:pP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3. </a:t>
            </a:r>
            <a:r>
              <a:rPr lang="es-ES" altLang="zh-CN" sz="2400">
                <a:solidFill>
                  <a:srgbClr val="FFC000"/>
                </a:solidFill>
                <a:latin typeface="Times New Roman" panose="02020603050405020304"/>
                <a:ea typeface="华文楷体" panose="02010600040101010101" charset="-122"/>
                <a:cs typeface="华文楷体" panose="02010600040101010101" charset="-122"/>
                <a:sym typeface="+mn-ea"/>
              </a:rPr>
              <a:t>Compartir el valor detrás del producto</a:t>
            </a:r>
            <a:r>
              <a:rPr lang="zh-CN" altLang="en-US" sz="2400">
                <a:solidFill>
                  <a:srgbClr val="FFC000"/>
                </a:solidFill>
                <a:latin typeface="Times New Roman" panose="02020603050405020304"/>
                <a:ea typeface="华文楷体" panose="02010600040101010101" charset="-122"/>
                <a:cs typeface="华文楷体" panose="02010600040101010101" charset="-122"/>
                <a:sym typeface="+mn-ea"/>
              </a:rPr>
              <a:t>——</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Recomendación</a:t>
            </a:r>
            <a:r>
              <a:rPr lang="en-US" altLang="zh-CN" sz="2400">
                <a:solidFill>
                  <a:srgbClr val="FFC000"/>
                </a:solidFill>
                <a:latin typeface="Times New Roman" panose="02020603050405020304"/>
                <a:ea typeface="华文楷体" panose="02010600040101010101" charset="-122"/>
                <a:cs typeface="华文楷体" panose="02010600040101010101" charset="-122"/>
                <a:sym typeface="+mn-ea"/>
              </a:rPr>
              <a:t> </a:t>
            </a:r>
            <a:r>
              <a:rPr lang="en-US" altLang="zh-CN" sz="2400" err="1">
                <a:solidFill>
                  <a:srgbClr val="FFC000"/>
                </a:solidFill>
                <a:latin typeface="Times New Roman" panose="02020603050405020304"/>
                <a:ea typeface="华文楷体" panose="02010600040101010101" charset="-122"/>
                <a:cs typeface="华文楷体" panose="02010600040101010101" charset="-122"/>
                <a:sym typeface="+mn-ea"/>
              </a:rPr>
              <a:t>especializada</a:t>
            </a:r>
            <a:endParaRPr lang="zh-CN" altLang="en-US" sz="2400">
              <a:solidFill>
                <a:srgbClr val="FFC000"/>
              </a:solidFill>
              <a:latin typeface="Times New Roman" panose="02020603050405020304"/>
              <a:ea typeface="华文楷体" panose="02010600040101010101" charset="-122"/>
              <a:cs typeface="华文楷体" panose="02010600040101010101" charset="-122"/>
            </a:endParaRPr>
          </a:p>
          <a:p>
            <a:pPr algn="just">
              <a:spcBef>
                <a:spcPts val="600"/>
              </a:spcBef>
            </a:pPr>
            <a:r>
              <a:rPr lang="zh-CN" altLang="en-US" sz="2000" b="0">
                <a:latin typeface="Times New Roman" panose="02020603050405020304"/>
                <a:ea typeface="宋体" panose="02010600030101010101" pitchFamily="2" charset="-122"/>
                <a:cs typeface="Times New Roman" panose="02020603050405020304"/>
                <a:sym typeface="+mn-ea"/>
              </a:rPr>
              <a:t>   </a:t>
            </a:r>
            <a:r>
              <a:rPr lang="es-ES" altLang="zh-CN" sz="2000" b="0">
                <a:latin typeface="Times New Roman" panose="02020603050405020304"/>
                <a:ea typeface="宋体" panose="02010600030101010101" pitchFamily="2" charset="-122"/>
                <a:cs typeface="Times New Roman" panose="02020603050405020304"/>
                <a:sym typeface="+mn-ea"/>
              </a:rPr>
              <a:t>La transmisión en vivo es una oportunidad para salvar productos agrícolas y la cultura rural. Por ejemplo, los productos procesados característicos del campo, la gente común no conoce el esfuerzo de los agricultores detrás de esto, ni tampoco conocen el valor detrás de ello. La transmisión en vivo puede promover estos oficios rurales únicos y también permitir que más personas descubran su valor.</a:t>
            </a:r>
            <a:endParaRPr lang="en-US" altLang="zh-CN" sz="2000" b="0">
              <a:solidFill>
                <a:srgbClr val="FFC000"/>
              </a:solidFill>
              <a:latin typeface="Times New Roman" panose="02020603050405020304"/>
              <a:ea typeface="宋体" panose="02010600030101010101" pitchFamily="2" charset="-122"/>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l="13587" r="1365"/>
          <a:stretch>
            <a:fillRect/>
          </a:stretch>
        </p:blipFill>
        <p:spPr bwMode="auto">
          <a:xfrm>
            <a:off x="7824471" y="854075"/>
            <a:ext cx="2818765" cy="589280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图片 122"/>
          <p:cNvPicPr/>
          <p:nvPr/>
        </p:nvPicPr>
        <p:blipFill rotWithShape="1">
          <a:blip r:embed="rId2"/>
          <a:srcRect l="6426" r="20292" b="1"/>
          <a:stretch>
            <a:fillRect/>
          </a:stretch>
        </p:blipFill>
        <p:spPr>
          <a:xfrm>
            <a:off x="5808346" y="836296"/>
            <a:ext cx="2513965" cy="2922905"/>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p:spPr>
      </p:pic>
      <p:pic>
        <p:nvPicPr>
          <p:cNvPr id="124" name="图片 123"/>
          <p:cNvPicPr/>
          <p:nvPr/>
        </p:nvPicPr>
        <p:blipFill rotWithShape="1">
          <a:blip r:embed="rId3"/>
          <a:srcRect l="19630" r="7880"/>
          <a:stretch>
            <a:fillRect/>
          </a:stretch>
        </p:blipFill>
        <p:spPr>
          <a:xfrm>
            <a:off x="5808345" y="3813176"/>
            <a:ext cx="2486660" cy="2922905"/>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sp>
        <p:nvSpPr>
          <p:cNvPr id="3" name="文本框 3"/>
          <p:cNvSpPr txBox="1"/>
          <p:nvPr/>
        </p:nvSpPr>
        <p:spPr>
          <a:xfrm>
            <a:off x="7320136" y="332656"/>
            <a:ext cx="2736304"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US" altLang="zh-CN"/>
              <a:t>Procesos de venta directa</a:t>
            </a:r>
            <a:endParaRPr lang="zh-CN" altLang="en-US"/>
          </a:p>
        </p:txBody>
      </p:sp>
      <p:pic>
        <p:nvPicPr>
          <p:cNvPr id="4" name="Imagen 4"/>
          <p:cNvPicPr>
            <a:picLocks noChangeAspect="1"/>
          </p:cNvPicPr>
          <p:nvPr/>
        </p:nvPicPr>
        <p:blipFill>
          <a:blip r:embed="rId4"/>
          <a:stretch>
            <a:fillRect/>
          </a:stretch>
        </p:blipFill>
        <p:spPr>
          <a:xfrm>
            <a:off x="353683" y="1938123"/>
            <a:ext cx="5259237" cy="3901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1"/>
          <a:stretch>
            <a:fillRect/>
          </a:stretch>
        </p:blipFill>
        <p:spPr>
          <a:xfrm>
            <a:off x="3359696" y="3666334"/>
            <a:ext cx="5544616" cy="2714994"/>
          </a:xfrm>
          <a:prstGeom prst="rect">
            <a:avLst/>
          </a:prstGeom>
          <a:noFill/>
          <a:ln w="9525">
            <a:noFill/>
          </a:ln>
        </p:spPr>
      </p:pic>
      <p:graphicFrame>
        <p:nvGraphicFramePr>
          <p:cNvPr id="11" name="文本框 8"/>
          <p:cNvGraphicFramePr/>
          <p:nvPr/>
        </p:nvGraphicFramePr>
        <p:xfrm>
          <a:off x="1172520" y="1118441"/>
          <a:ext cx="9861094" cy="2457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3"/>
          <p:cNvSpPr txBox="1"/>
          <p:nvPr/>
        </p:nvSpPr>
        <p:spPr>
          <a:xfrm>
            <a:off x="7536160" y="322783"/>
            <a:ext cx="2592288"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US" altLang="zh-CN">
                <a:sym typeface="+mn-ea"/>
              </a:rPr>
              <a:t>Caso C2C</a:t>
            </a:r>
            <a:r>
              <a:rPr lang="en-US" altLang="zh-CN"/>
              <a:t>——Venta directa</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a:stretch>
            <a:fillRect/>
          </a:stretch>
        </p:blipFill>
        <p:spPr>
          <a:xfrm>
            <a:off x="2639616" y="3646776"/>
            <a:ext cx="5976664" cy="2950874"/>
          </a:xfrm>
          <a:prstGeom prst="rect">
            <a:avLst/>
          </a:prstGeom>
          <a:noFill/>
          <a:ln w="9525">
            <a:noFill/>
          </a:ln>
        </p:spPr>
      </p:pic>
      <p:sp>
        <p:nvSpPr>
          <p:cNvPr id="9" name="文本框 8"/>
          <p:cNvSpPr txBox="1"/>
          <p:nvPr/>
        </p:nvSpPr>
        <p:spPr>
          <a:xfrm>
            <a:off x="940629" y="1120676"/>
            <a:ext cx="10240847" cy="2308324"/>
          </a:xfrm>
          <a:prstGeom prst="rect">
            <a:avLst/>
          </a:prstGeom>
          <a:noFill/>
        </p:spPr>
        <p:txBody>
          <a:bodyPr wrap="square" rtlCol="0" anchor="t">
            <a:spAutoFit/>
          </a:bodyPr>
          <a:lstStyle/>
          <a:p>
            <a:pPr marL="285750" indent="-285750" algn="just">
              <a:buFont typeface="Wingdings" panose="05000000000000000000" charset="0"/>
              <a:buChar char="Ø"/>
            </a:pPr>
            <a:r>
              <a:rPr lang="es-ES" altLang="zh-CN" sz="1800" b="0">
                <a:latin typeface="Times New Roman" panose="02020603050405020304" pitchFamily="18" charset="0"/>
                <a:cs typeface="Times New Roman" panose="02020603050405020304" pitchFamily="18" charset="0"/>
              </a:rPr>
              <a:t>En la actualidad, Dangshan cuenta con 1.370 empresas de comercio electrónico, más de 50.000 tiendas en línea y microempresas.</a:t>
            </a:r>
            <a:endParaRPr lang="es-ES" altLang="zh-CN" sz="1800" b="0">
              <a:latin typeface="Times New Roman" panose="02020603050405020304" pitchFamily="18" charset="0"/>
              <a:cs typeface="Times New Roman" panose="02020603050405020304" pitchFamily="18" charset="0"/>
            </a:endParaRPr>
          </a:p>
          <a:p>
            <a:pPr marL="285750" indent="-285750" algn="just">
              <a:buFont typeface="Wingdings" panose="05000000000000000000" charset="0"/>
              <a:buChar char="Ø"/>
            </a:pPr>
            <a:r>
              <a:rPr lang="es-ES" altLang="zh-CN" sz="1800" b="0">
                <a:latin typeface="Times New Roman" panose="02020603050405020304" pitchFamily="18" charset="0"/>
                <a:cs typeface="Times New Roman" panose="02020603050405020304" pitchFamily="18" charset="0"/>
              </a:rPr>
              <a:t>Han surgido numerosas marcas de comercio electrónico conocidas como "Peach Ruyi", "Fresh Fruit Time", "Dai Aofei", "Long Runtang" y "Lidobao".</a:t>
            </a:r>
            <a:endParaRPr lang="es-ES" altLang="zh-CN" sz="1800" b="0">
              <a:latin typeface="Times New Roman" panose="02020603050405020304" pitchFamily="18" charset="0"/>
              <a:cs typeface="Times New Roman" panose="02020603050405020304" pitchFamily="18" charset="0"/>
            </a:endParaRPr>
          </a:p>
          <a:p>
            <a:pPr marL="285750" indent="-285750" algn="just">
              <a:buFont typeface="Wingdings" panose="05000000000000000000" charset="0"/>
              <a:buChar char="Ø"/>
            </a:pPr>
            <a:r>
              <a:rPr lang="es-ES" altLang="zh-CN" sz="1800" b="0">
                <a:latin typeface="Times New Roman" panose="02020603050405020304" pitchFamily="18" charset="0"/>
                <a:cs typeface="Times New Roman" panose="02020603050405020304" pitchFamily="18" charset="0"/>
              </a:rPr>
              <a:t>Más de 100.000 personas se dedican al comercio electrónico, la logística y otras industrias relacionadas. En 2019 las ventas de productos agrícolas en línea alcanzaron los 4.356 millones de yuanes, convirtiéndose en un conocido condado de comercio electrónico en China.</a:t>
            </a:r>
            <a:endParaRPr lang="zh-CN" altLang="en-US" sz="1800" b="0">
              <a:latin typeface="Times New Roman" panose="02020603050405020304" pitchFamily="18" charset="0"/>
              <a:cs typeface="Times New Roman" panose="02020603050405020304" pitchFamily="18" charset="0"/>
            </a:endParaRPr>
          </a:p>
        </p:txBody>
      </p:sp>
      <p:sp>
        <p:nvSpPr>
          <p:cNvPr id="2" name="文本框 3"/>
          <p:cNvSpPr txBox="1"/>
          <p:nvPr/>
        </p:nvSpPr>
        <p:spPr>
          <a:xfrm>
            <a:off x="8112224" y="332656"/>
            <a:ext cx="2127086" cy="307196"/>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US" altLang="zh-CN"/>
              <a:t>Venta directa</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a2eb4d6374194c201d21448541794f">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43472" y="1224136"/>
            <a:ext cx="9505056" cy="5589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video>
              <p:cMediaNode>
                <p:cTn id="2" fill="hold" display="1">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ChangeAspect="1"/>
          </p:cNvSpPr>
          <p:nvPr/>
        </p:nvSpPr>
        <p:spPr>
          <a:xfrm>
            <a:off x="1559498" y="1111675"/>
            <a:ext cx="9144000" cy="55372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rot="10800000">
            <a:off x="1559497" y="1101682"/>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rot="5400000">
            <a:off x="3944219" y="-1283466"/>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rot="5400000">
            <a:off x="4115254" y="-1112433"/>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1559496" y="1101685"/>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a:spLocks noChangeAspect="1"/>
          </p:cNvSpPr>
          <p:nvPr/>
        </p:nvSpPr>
        <p:spPr>
          <a:xfrm rot="12508972">
            <a:off x="6018571" y="92322"/>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p:nvSpPr>
        <p:spPr>
          <a:xfrm>
            <a:off x="2171058" y="2008658"/>
            <a:ext cx="8157882" cy="2928470"/>
          </a:xfrm>
          <a:prstGeom prst="rect">
            <a:avLst/>
          </a:prstGeom>
        </p:spPr>
        <p:txBody>
          <a:bodyPr vert="horz" lIns="91440" tIns="45720" rIns="91440" bIns="45720" rtlCol="0" anchor="b">
            <a:normAutofit/>
          </a:bodyPr>
          <a:lstStyle/>
          <a:p>
            <a:pPr algn="ctr"/>
            <a:r>
              <a:rPr lang="en-US" sz="4000" b="0">
                <a:solidFill>
                  <a:schemeClr val="bg1"/>
                </a:solidFill>
                <a:latin typeface="Arial" panose="020B0604020202020204"/>
                <a:ea typeface="隶书" panose="02010509060101010101" charset="-122"/>
                <a:cs typeface="Arial" panose="020B0604020202020204"/>
                <a:sym typeface="+mn-ea"/>
              </a:rPr>
              <a:t>Una </a:t>
            </a:r>
            <a:r>
              <a:rPr lang="en-US" sz="4000" b="0" err="1">
                <a:solidFill>
                  <a:schemeClr val="bg1"/>
                </a:solidFill>
                <a:latin typeface="Arial" panose="020B0604020202020204"/>
                <a:ea typeface="隶书" panose="02010509060101010101" charset="-122"/>
                <a:cs typeface="Arial" panose="020B0604020202020204"/>
                <a:sym typeface="+mn-ea"/>
              </a:rPr>
              <a:t>plataforma</a:t>
            </a:r>
            <a:r>
              <a:rPr lang="en-US" sz="4000" b="0">
                <a:solidFill>
                  <a:schemeClr val="bg1"/>
                </a:solidFill>
                <a:latin typeface="Arial" panose="020B0604020202020204"/>
                <a:ea typeface="隶书" panose="02010509060101010101" charset="-122"/>
                <a:cs typeface="Arial" panose="020B0604020202020204"/>
                <a:sym typeface="+mn-ea"/>
              </a:rPr>
              <a:t> de </a:t>
            </a:r>
            <a:r>
              <a:rPr lang="en-US" sz="4000" b="0" err="1">
                <a:solidFill>
                  <a:schemeClr val="bg1"/>
                </a:solidFill>
                <a:latin typeface="Arial" panose="020B0604020202020204"/>
                <a:ea typeface="隶书" panose="02010509060101010101" charset="-122"/>
                <a:cs typeface="Arial" panose="020B0604020202020204"/>
                <a:sym typeface="+mn-ea"/>
              </a:rPr>
              <a:t>comercio</a:t>
            </a:r>
            <a:r>
              <a:rPr lang="en-US" sz="4000" b="0">
                <a:solidFill>
                  <a:schemeClr val="bg1"/>
                </a:solidFill>
                <a:latin typeface="Arial" panose="020B0604020202020204"/>
                <a:ea typeface="隶书" panose="02010509060101010101" charset="-122"/>
                <a:cs typeface="Arial" panose="020B0604020202020204"/>
                <a:sym typeface="+mn-ea"/>
              </a:rPr>
              <a:t> </a:t>
            </a:r>
            <a:r>
              <a:rPr lang="en-US" sz="4000" b="0" err="1">
                <a:solidFill>
                  <a:schemeClr val="bg1"/>
                </a:solidFill>
                <a:latin typeface="Arial" panose="020B0604020202020204"/>
                <a:ea typeface="隶书" panose="02010509060101010101" charset="-122"/>
                <a:cs typeface="Arial" panose="020B0604020202020204"/>
                <a:sym typeface="+mn-ea"/>
              </a:rPr>
              <a:t>electrónico</a:t>
            </a:r>
            <a:r>
              <a:rPr lang="en-US" sz="4000" b="0">
                <a:solidFill>
                  <a:schemeClr val="bg1"/>
                </a:solidFill>
                <a:latin typeface="Arial" panose="020B0604020202020204"/>
                <a:ea typeface="隶书" panose="02010509060101010101" charset="-122"/>
                <a:cs typeface="Arial" panose="020B0604020202020204"/>
                <a:sym typeface="+mn-ea"/>
              </a:rPr>
              <a:t> integral de </a:t>
            </a:r>
            <a:r>
              <a:rPr lang="en-US" sz="4000" b="0" err="1">
                <a:solidFill>
                  <a:schemeClr val="bg1"/>
                </a:solidFill>
                <a:latin typeface="Arial" panose="020B0604020202020204"/>
                <a:ea typeface="隶书" panose="02010509060101010101" charset="-122"/>
                <a:cs typeface="Arial" panose="020B0604020202020204"/>
                <a:sym typeface="+mn-ea"/>
              </a:rPr>
              <a:t>terceros</a:t>
            </a:r>
            <a:r>
              <a:rPr lang="en-US" sz="4000" b="0">
                <a:solidFill>
                  <a:schemeClr val="bg1"/>
                </a:solidFill>
                <a:latin typeface="Arial" panose="020B0604020202020204"/>
                <a:ea typeface="隶书" panose="02010509060101010101" charset="-122"/>
                <a:cs typeface="Arial" panose="020B0604020202020204"/>
                <a:sym typeface="+mn-ea"/>
              </a:rPr>
              <a:t> -- JD.com</a:t>
            </a:r>
            <a:endParaRPr lang="es-ES">
              <a:solidFill>
                <a:schemeClr val="bg1"/>
              </a:solidFill>
              <a:latin typeface="Arial" panose="020B0604020202020204"/>
              <a:ea typeface="隶书" panose="02010509060101010101" charset="-122"/>
              <a:cs typeface="Arial" panose="020B0604020202020204"/>
              <a:sym typeface="+mn-ea"/>
            </a:endParaRPr>
          </a:p>
        </p:txBody>
      </p:sp>
      <p:sp>
        <p:nvSpPr>
          <p:cNvPr id="10" name="文本框 9"/>
          <p:cNvSpPr txBox="1"/>
          <p:nvPr/>
        </p:nvSpPr>
        <p:spPr>
          <a:xfrm>
            <a:off x="1279662" y="5661248"/>
            <a:ext cx="9485771" cy="1338828"/>
          </a:xfrm>
          <a:prstGeom prst="rect">
            <a:avLst/>
          </a:prstGeom>
          <a:noFill/>
        </p:spPr>
        <p:txBody>
          <a:bodyPr wrap="square" lIns="91440" tIns="45720" rIns="91440" bIns="45720" anchor="t">
            <a:spAutoFit/>
          </a:bodyPr>
          <a:lstStyle/>
          <a:p>
            <a:pPr algn="ctr"/>
            <a:r>
              <a:rPr lang="en-US" sz="1800" b="0">
                <a:latin typeface="Times New Roman" panose="02020603050405020304"/>
                <a:ea typeface="宋体" panose="02010600030101010101" pitchFamily="2" charset="-122"/>
                <a:cs typeface="Times New Roman" panose="02020603050405020304"/>
              </a:rPr>
              <a:t>En 2019, </a:t>
            </a:r>
            <a:r>
              <a:rPr lang="en-US" sz="1800" b="0" err="1">
                <a:latin typeface="Times New Roman" panose="02020603050405020304"/>
                <a:ea typeface="宋体" panose="02010600030101010101" pitchFamily="2" charset="-122"/>
                <a:cs typeface="Times New Roman" panose="02020603050405020304"/>
              </a:rPr>
              <a:t>el</a:t>
            </a:r>
            <a:r>
              <a:rPr lang="en-US" sz="1800" b="0">
                <a:latin typeface="Times New Roman" panose="02020603050405020304"/>
                <a:ea typeface="宋体" panose="02010600030101010101" pitchFamily="2" charset="-122"/>
                <a:cs typeface="Times New Roman" panose="02020603050405020304"/>
              </a:rPr>
              <a:t> Grupo </a:t>
            </a:r>
            <a:r>
              <a:rPr lang="en-US" sz="1800" b="0" err="1">
                <a:latin typeface="Times New Roman" panose="02020603050405020304"/>
                <a:ea typeface="宋体" panose="02010600030101010101" pitchFamily="2" charset="-122"/>
                <a:cs typeface="Times New Roman" panose="02020603050405020304"/>
              </a:rPr>
              <a:t>JINGdong</a:t>
            </a:r>
            <a:r>
              <a:rPr lang="en-US" sz="1800" b="0">
                <a:latin typeface="Times New Roman" panose="02020603050405020304"/>
                <a:ea typeface="宋体" panose="02010600030101010101" pitchFamily="2" charset="-122"/>
                <a:cs typeface="Times New Roman" panose="02020603050405020304"/>
              </a:rPr>
              <a:t> se </a:t>
            </a:r>
            <a:r>
              <a:rPr lang="en-US" sz="1800" b="0" err="1">
                <a:latin typeface="Times New Roman" panose="02020603050405020304"/>
                <a:ea typeface="宋体" panose="02010600030101010101" pitchFamily="2" charset="-122"/>
                <a:cs typeface="Times New Roman" panose="02020603050405020304"/>
              </a:rPr>
              <a:t>unió</a:t>
            </a:r>
            <a:r>
              <a:rPr lang="en-US" sz="1800" b="0">
                <a:latin typeface="Times New Roman" panose="02020603050405020304"/>
                <a:ea typeface="宋体" panose="02010600030101010101" pitchFamily="2" charset="-122"/>
                <a:cs typeface="Times New Roman" panose="02020603050405020304"/>
              </a:rPr>
              <a:t> a Wuchang Russia </a:t>
            </a:r>
            <a:r>
              <a:rPr lang="en-US" sz="1800" b="0" err="1">
                <a:latin typeface="Times New Roman" panose="02020603050405020304"/>
                <a:ea typeface="宋体" panose="02010600030101010101" pitchFamily="2" charset="-122"/>
                <a:cs typeface="Times New Roman" panose="02020603050405020304"/>
              </a:rPr>
              <a:t>Suotong</a:t>
            </a:r>
            <a:r>
              <a:rPr lang="en-US" sz="1800" b="0">
                <a:latin typeface="Times New Roman" panose="02020603050405020304"/>
                <a:ea typeface="宋体" panose="02010600030101010101" pitchFamily="2" charset="-122"/>
                <a:cs typeface="Times New Roman" panose="02020603050405020304"/>
              </a:rPr>
              <a:t> Agricultural Science and Technology Co., LTD., </a:t>
            </a:r>
            <a:r>
              <a:rPr lang="en-US" sz="1800" b="0" err="1">
                <a:latin typeface="Times New Roman" panose="02020603050405020304"/>
                <a:ea typeface="宋体" panose="02010600030101010101" pitchFamily="2" charset="-122"/>
                <a:cs typeface="Times New Roman" panose="02020603050405020304"/>
              </a:rPr>
              <a:t>mejorando</a:t>
            </a:r>
            <a:r>
              <a:rPr lang="en-US" sz="1800" b="0">
                <a:latin typeface="Times New Roman" panose="02020603050405020304"/>
                <a:ea typeface="宋体" panose="02010600030101010101" pitchFamily="2" charset="-122"/>
                <a:cs typeface="Times New Roman" panose="02020603050405020304"/>
              </a:rPr>
              <a:t> la </a:t>
            </a:r>
            <a:r>
              <a:rPr lang="en-US" sz="1800" b="0" err="1">
                <a:latin typeface="Times New Roman" panose="02020603050405020304"/>
                <a:ea typeface="宋体" panose="02010600030101010101" pitchFamily="2" charset="-122"/>
                <a:cs typeface="Times New Roman" panose="02020603050405020304"/>
              </a:rPr>
              <a:t>granja</a:t>
            </a:r>
            <a:r>
              <a:rPr lang="en-US" sz="1800" b="0">
                <a:latin typeface="Times New Roman" panose="02020603050405020304"/>
                <a:ea typeface="宋体" panose="02010600030101010101" pitchFamily="2" charset="-122"/>
                <a:cs typeface="Times New Roman" panose="02020603050405020304"/>
              </a:rPr>
              <a:t> </a:t>
            </a:r>
            <a:r>
              <a:rPr lang="en-US" sz="1800" b="0" err="1">
                <a:latin typeface="Times New Roman" panose="02020603050405020304"/>
                <a:ea typeface="宋体" panose="02010600030101010101" pitchFamily="2" charset="-122"/>
                <a:cs typeface="Times New Roman" panose="02020603050405020304"/>
              </a:rPr>
              <a:t>Jingdong</a:t>
            </a:r>
            <a:r>
              <a:rPr lang="en-US" sz="1800" b="0">
                <a:latin typeface="Times New Roman" panose="02020603050405020304"/>
                <a:ea typeface="宋体" panose="02010600030101010101" pitchFamily="2" charset="-122"/>
                <a:cs typeface="Times New Roman" panose="02020603050405020304"/>
              </a:rPr>
              <a:t> </a:t>
            </a:r>
            <a:r>
              <a:rPr lang="en-US" sz="1800" b="0" err="1">
                <a:latin typeface="Times New Roman" panose="02020603050405020304"/>
                <a:ea typeface="宋体" panose="02010600030101010101" pitchFamily="2" charset="-122"/>
                <a:cs typeface="Times New Roman" panose="02020603050405020304"/>
              </a:rPr>
              <a:t>en</a:t>
            </a:r>
            <a:r>
              <a:rPr lang="en-US" sz="1800" b="0">
                <a:latin typeface="Times New Roman" panose="02020603050405020304"/>
                <a:ea typeface="宋体" panose="02010600030101010101" pitchFamily="2" charset="-122"/>
                <a:cs typeface="Times New Roman" panose="02020603050405020304"/>
              </a:rPr>
              <a:t> </a:t>
            </a:r>
            <a:r>
              <a:rPr lang="en-US" sz="1800" b="0" err="1">
                <a:latin typeface="Times New Roman" panose="02020603050405020304"/>
                <a:ea typeface="宋体" panose="02010600030101010101" pitchFamily="2" charset="-122"/>
                <a:cs typeface="Times New Roman" panose="02020603050405020304"/>
              </a:rPr>
              <a:t>el</a:t>
            </a:r>
            <a:r>
              <a:rPr lang="en-US" sz="1800" b="0">
                <a:latin typeface="Times New Roman" panose="02020603050405020304"/>
                <a:ea typeface="宋体" panose="02010600030101010101" pitchFamily="2" charset="-122"/>
                <a:cs typeface="Times New Roman" panose="02020603050405020304"/>
              </a:rPr>
              <a:t> </a:t>
            </a:r>
            <a:r>
              <a:rPr lang="en-US" sz="1800" b="0" err="1">
                <a:latin typeface="Times New Roman" panose="02020603050405020304"/>
                <a:ea typeface="宋体" panose="02010600030101010101" pitchFamily="2" charset="-122"/>
                <a:cs typeface="Times New Roman" panose="02020603050405020304"/>
              </a:rPr>
              <a:t>municipio</a:t>
            </a:r>
            <a:r>
              <a:rPr lang="en-US" sz="1800" b="0">
                <a:latin typeface="Times New Roman" panose="02020603050405020304"/>
                <a:ea typeface="宋体" panose="02010600030101010101" pitchFamily="2" charset="-122"/>
                <a:cs typeface="Times New Roman" panose="02020603050405020304"/>
              </a:rPr>
              <a:t> de </a:t>
            </a:r>
            <a:r>
              <a:rPr lang="en-US" sz="1800" b="0" err="1">
                <a:latin typeface="Times New Roman" panose="02020603050405020304"/>
                <a:ea typeface="宋体" panose="02010600030101010101" pitchFamily="2" charset="-122"/>
                <a:cs typeface="Times New Roman" panose="02020603050405020304"/>
              </a:rPr>
              <a:t>Minle</a:t>
            </a:r>
            <a:r>
              <a:rPr lang="en-US" sz="1800" b="0">
                <a:latin typeface="Times New Roman" panose="02020603050405020304"/>
                <a:ea typeface="宋体" panose="02010600030101010101" pitchFamily="2" charset="-122"/>
                <a:cs typeface="Times New Roman" panose="02020603050405020304"/>
              </a:rPr>
              <a:t> y la ciudad de </a:t>
            </a:r>
            <a:r>
              <a:rPr lang="en-US" sz="1800" b="0" err="1">
                <a:latin typeface="Times New Roman" panose="02020603050405020304"/>
                <a:ea typeface="宋体" panose="02010600030101010101" pitchFamily="2" charset="-122"/>
                <a:cs typeface="Times New Roman" panose="02020603050405020304"/>
              </a:rPr>
              <a:t>Anjia</a:t>
            </a:r>
            <a:r>
              <a:rPr lang="en-US" sz="1800" b="0">
                <a:latin typeface="Times New Roman" panose="02020603050405020304"/>
                <a:ea typeface="宋体" panose="02010600030101010101" pitchFamily="2" charset="-122"/>
                <a:cs typeface="Times New Roman" panose="02020603050405020304"/>
              </a:rPr>
              <a:t>, Wuchang, </a:t>
            </a:r>
            <a:r>
              <a:rPr lang="en-US" sz="1800" b="0" err="1">
                <a:latin typeface="Times New Roman" panose="02020603050405020304"/>
                <a:ea typeface="宋体" panose="02010600030101010101" pitchFamily="2" charset="-122"/>
                <a:cs typeface="Times New Roman" panose="02020603050405020304"/>
              </a:rPr>
              <a:t>como</a:t>
            </a:r>
            <a:r>
              <a:rPr lang="en-US" sz="1800" b="0">
                <a:latin typeface="Times New Roman" panose="02020603050405020304"/>
                <a:ea typeface="宋体" panose="02010600030101010101" pitchFamily="2" charset="-122"/>
                <a:cs typeface="Times New Roman" panose="02020603050405020304"/>
              </a:rPr>
              <a:t> dos </a:t>
            </a:r>
            <a:r>
              <a:rPr lang="en-US" sz="1800" b="0" err="1">
                <a:latin typeface="Times New Roman" panose="02020603050405020304"/>
                <a:ea typeface="宋体" panose="02010600030101010101" pitchFamily="2" charset="-122"/>
                <a:cs typeface="Times New Roman" panose="02020603050405020304"/>
              </a:rPr>
              <a:t>áreas</a:t>
            </a:r>
            <a:r>
              <a:rPr lang="en-US" sz="1800" b="0">
                <a:latin typeface="Times New Roman" panose="02020603050405020304"/>
                <a:ea typeface="宋体" panose="02010600030101010101" pitchFamily="2" charset="-122"/>
                <a:cs typeface="Times New Roman" panose="02020603050405020304"/>
              </a:rPr>
              <a:t> de </a:t>
            </a:r>
            <a:r>
              <a:rPr lang="en-US" sz="1800" b="0" err="1">
                <a:latin typeface="Times New Roman" panose="02020603050405020304"/>
                <a:ea typeface="宋体" panose="02010600030101010101" pitchFamily="2" charset="-122"/>
                <a:cs typeface="Times New Roman" panose="02020603050405020304"/>
              </a:rPr>
              <a:t>producción</a:t>
            </a:r>
            <a:r>
              <a:rPr lang="en-US" sz="1800" b="0">
                <a:latin typeface="Times New Roman" panose="02020603050405020304"/>
                <a:ea typeface="宋体" panose="02010600030101010101" pitchFamily="2" charset="-122"/>
                <a:cs typeface="Times New Roman" panose="02020603050405020304"/>
              </a:rPr>
              <a:t> central del "arroz de Wuchang ".</a:t>
            </a:r>
            <a:endParaRPr lang="es-ES">
              <a:ea typeface="宋体" panose="02010600030101010101" pitchFamily="2" charset="-122"/>
            </a:endParaRPr>
          </a:p>
          <a:p>
            <a:pPr algn="ctr">
              <a:buClrTx/>
              <a:buSzTx/>
              <a:buFontTx/>
            </a:pPr>
            <a:endParaRPr lang="en-US" altLang="zh-CN" sz="1800" b="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descr="大米节"/>
          <p:cNvPicPr>
            <a:picLocks noChangeAspect="1"/>
          </p:cNvPicPr>
          <p:nvPr/>
        </p:nvPicPr>
        <p:blipFill>
          <a:blip r:embed="rId1"/>
          <a:stretch>
            <a:fillRect/>
          </a:stretch>
        </p:blipFill>
        <p:spPr>
          <a:xfrm>
            <a:off x="5822322" y="2860839"/>
            <a:ext cx="4845679" cy="2974464"/>
          </a:xfrm>
          <a:prstGeom prst="rect">
            <a:avLst/>
          </a:prstGeom>
        </p:spPr>
      </p:pic>
      <p:sp>
        <p:nvSpPr>
          <p:cNvPr id="132" name="文本框 131"/>
          <p:cNvSpPr txBox="1"/>
          <p:nvPr/>
        </p:nvSpPr>
        <p:spPr>
          <a:xfrm>
            <a:off x="454605" y="1240680"/>
            <a:ext cx="11399734" cy="1892826"/>
          </a:xfrm>
          <a:prstGeom prst="rect">
            <a:avLst/>
          </a:prstGeom>
          <a:noFill/>
          <a:ln w="9525">
            <a:noFill/>
          </a:ln>
        </p:spPr>
        <p:txBody>
          <a:bodyPr wrap="square" lIns="91440" tIns="45720" rIns="91440" bIns="45720" anchor="t">
            <a:spAutoFit/>
          </a:bodyPr>
          <a:lstStyle/>
          <a:p>
            <a:r>
              <a:rPr lang="es-ES" altLang="zh-CN" sz="2000" b="0" err="1">
                <a:latin typeface="Wingdings" panose="05000000000000000000"/>
                <a:ea typeface="宋体" panose="02010600030101010101" pitchFamily="2" charset="-122"/>
                <a:sym typeface="Wingdings" panose="05000000000000000000"/>
              </a:rPr>
              <a:t>Ø</a:t>
            </a:r>
            <a:r>
              <a:rPr lang="es-ES" altLang="zh-CN" sz="2000" err="1">
                <a:latin typeface="Times New Roman" panose="02020603050405020304"/>
                <a:ea typeface="宋体" panose="02010600030101010101" pitchFamily="2" charset="-122"/>
                <a:cs typeface="Times New Roman" panose="02020603050405020304"/>
              </a:rPr>
              <a:t>Granja</a:t>
            </a:r>
            <a:r>
              <a:rPr lang="zh-CN" altLang="es-ES" sz="2000">
                <a:latin typeface="Times New Roman" panose="02020603050405020304"/>
                <a:ea typeface="宋体" panose="02010600030101010101" pitchFamily="2" charset="-122"/>
                <a:cs typeface="Times New Roman" panose="02020603050405020304"/>
              </a:rPr>
              <a:t> </a:t>
            </a:r>
            <a:r>
              <a:rPr lang="es-ES" altLang="zh-CN" sz="2000">
                <a:latin typeface="Times New Roman" panose="02020603050405020304"/>
                <a:ea typeface="宋体" panose="02010600030101010101" pitchFamily="2" charset="-122"/>
                <a:cs typeface="Times New Roman" panose="02020603050405020304"/>
              </a:rPr>
              <a:t>JD</a:t>
            </a:r>
            <a:r>
              <a:rPr lang="zh-CN" sz="2000">
                <a:latin typeface="宋体" panose="02010600030101010101" pitchFamily="2" charset="-122"/>
                <a:ea typeface="宋体" panose="02010600030101010101" pitchFamily="2" charset="-122"/>
              </a:rPr>
              <a:t>：</a:t>
            </a:r>
            <a:endParaRPr lang="es-ES" sz="2000">
              <a:latin typeface="宋体" panose="02010600030101010101" pitchFamily="2" charset="-122"/>
              <a:ea typeface="宋体" panose="02010600030101010101" pitchFamily="2" charset="-122"/>
            </a:endParaRPr>
          </a:p>
          <a:p>
            <a:r>
              <a:rPr lang="zh-CN" sz="2000" b="0">
                <a:latin typeface="Times New Roman" panose="02020603050405020304"/>
                <a:ea typeface="宋体" panose="02010600030101010101" pitchFamily="2" charset="-122"/>
                <a:cs typeface="Times New Roman" panose="02020603050405020304"/>
              </a:rPr>
              <a:t>Desarrollar estándares de producción y gestión de la Granja J</a:t>
            </a:r>
            <a:r>
              <a:rPr lang="es-ES" altLang="zh-CN" sz="2000" b="0">
                <a:latin typeface="Times New Roman" panose="02020603050405020304"/>
                <a:ea typeface="宋体" panose="02010600030101010101" pitchFamily="2" charset="-122"/>
                <a:cs typeface="Times New Roman" panose="02020603050405020304"/>
              </a:rPr>
              <a:t>D;</a:t>
            </a:r>
            <a:r>
              <a:rPr lang="zh-CN" sz="2000" b="0">
                <a:latin typeface="Times New Roman" panose="02020603050405020304"/>
                <a:ea typeface="宋体" panose="02010600030101010101" pitchFamily="2" charset="-122"/>
                <a:cs typeface="Times New Roman" panose="02020603050405020304"/>
              </a:rPr>
              <a:t> </a:t>
            </a:r>
            <a:r>
              <a:rPr lang="es-ES" altLang="zh-CN" sz="2000" b="0">
                <a:latin typeface="Times New Roman" panose="02020603050405020304"/>
                <a:ea typeface="宋体" panose="02010600030101010101" pitchFamily="2" charset="-122"/>
                <a:cs typeface="Times New Roman" panose="02020603050405020304"/>
              </a:rPr>
              <a:t>p</a:t>
            </a:r>
            <a:r>
              <a:rPr lang="zh-CN" sz="2000" b="0">
                <a:latin typeface="Times New Roman" panose="02020603050405020304"/>
                <a:ea typeface="宋体" panose="02010600030101010101" pitchFamily="2" charset="-122"/>
                <a:cs typeface="Times New Roman" panose="02020603050405020304"/>
              </a:rPr>
              <a:t>romover y aplicarlos en granjas cooperativas</a:t>
            </a:r>
            <a:r>
              <a:rPr lang="es-ES" altLang="zh-CN" sz="2000" b="0">
                <a:latin typeface="Times New Roman" panose="02020603050405020304"/>
                <a:ea typeface="宋体" panose="02010600030101010101" pitchFamily="2" charset="-122"/>
                <a:cs typeface="Times New Roman" panose="02020603050405020304"/>
              </a:rPr>
              <a:t>;</a:t>
            </a:r>
            <a:r>
              <a:rPr lang="zh-CN" altLang="es-ES" sz="2000" b="0">
                <a:latin typeface="Times New Roman" panose="02020603050405020304"/>
                <a:ea typeface="宋体" panose="02010600030101010101" pitchFamily="2" charset="-122"/>
                <a:cs typeface="Times New Roman" panose="02020603050405020304"/>
              </a:rPr>
              <a:t> </a:t>
            </a:r>
            <a:r>
              <a:rPr lang="es-ES" altLang="zh-CN" sz="2000" b="0">
                <a:latin typeface="Times New Roman" panose="02020603050405020304"/>
                <a:ea typeface="宋体" panose="02010600030101010101" pitchFamily="2" charset="-122"/>
                <a:cs typeface="Times New Roman" panose="02020603050405020304"/>
              </a:rPr>
              <a:t>es</a:t>
            </a:r>
            <a:r>
              <a:rPr lang="zh-CN" sz="2000" b="0">
                <a:latin typeface="Times New Roman" panose="02020603050405020304"/>
                <a:ea typeface="宋体" panose="02010600030101010101" pitchFamily="2" charset="-122"/>
                <a:cs typeface="Times New Roman" panose="02020603050405020304"/>
              </a:rPr>
              <a:t>tandariz</a:t>
            </a:r>
            <a:r>
              <a:rPr lang="es-ES" altLang="zh-CN" sz="2000" b="0">
                <a:latin typeface="Times New Roman" panose="02020603050405020304"/>
                <a:ea typeface="宋体" panose="02010600030101010101" pitchFamily="2" charset="-122"/>
                <a:cs typeface="Times New Roman" panose="02020603050405020304"/>
              </a:rPr>
              <a:t>ar</a:t>
            </a:r>
            <a:r>
              <a:rPr lang="zh-CN" altLang="es-ES" sz="2000" b="0">
                <a:latin typeface="Times New Roman" panose="02020603050405020304"/>
                <a:ea typeface="宋体" panose="02010600030101010101" pitchFamily="2" charset="-122"/>
                <a:cs typeface="Times New Roman" panose="02020603050405020304"/>
              </a:rPr>
              <a:t> </a:t>
            </a:r>
            <a:r>
              <a:rPr lang="zh-CN" sz="2000" b="0">
                <a:latin typeface="Times New Roman" panose="02020603050405020304"/>
                <a:ea typeface="宋体" panose="02010600030101010101" pitchFamily="2" charset="-122"/>
                <a:cs typeface="Times New Roman" panose="02020603050405020304"/>
              </a:rPr>
              <a:t>todo el proceso del entorno agrícola, plántulas, fertilizantes y pesticidas, almacenamiento y empaquetado, a fin de garantizar la seguridad y calidad de los productos agrícolas.</a:t>
            </a:r>
            <a:endParaRPr lang="zh-CN" sz="2000">
              <a:latin typeface="Times New Roman" panose="02020603050405020304"/>
              <a:ea typeface="宋体" panose="02010600030101010101" pitchFamily="2" charset="-122"/>
              <a:cs typeface="Times New Roman" panose="02020603050405020304"/>
            </a:endParaRPr>
          </a:p>
          <a:p>
            <a:pPr marL="171450" indent="-171450">
              <a:buFont typeface="Wingdings" panose="05000000000000000000" charset="0"/>
              <a:buChar char="Ø"/>
            </a:pPr>
            <a:endParaRPr lang="zh-CN" altLang="en-US" sz="1800">
              <a:latin typeface="Arial" panose="020B0604020202020204"/>
              <a:cs typeface="Arial" panose="020B0604020202020204"/>
            </a:endParaRPr>
          </a:p>
        </p:txBody>
      </p:sp>
      <p:pic>
        <p:nvPicPr>
          <p:cNvPr id="133" name="图片 132" descr="京东五常大米基地"/>
          <p:cNvPicPr>
            <a:picLocks noChangeAspect="1"/>
          </p:cNvPicPr>
          <p:nvPr/>
        </p:nvPicPr>
        <p:blipFill>
          <a:blip r:embed="rId2"/>
          <a:stretch>
            <a:fillRect/>
          </a:stretch>
        </p:blipFill>
        <p:spPr>
          <a:xfrm>
            <a:off x="1573849" y="2860839"/>
            <a:ext cx="4248472" cy="2974464"/>
          </a:xfrm>
          <a:prstGeom prst="rect">
            <a:avLst/>
          </a:prstGeom>
        </p:spPr>
      </p:pic>
      <p:sp>
        <p:nvSpPr>
          <p:cNvPr id="135" name="文本框 134"/>
          <p:cNvSpPr txBox="1"/>
          <p:nvPr/>
        </p:nvSpPr>
        <p:spPr>
          <a:xfrm>
            <a:off x="5133202" y="188640"/>
            <a:ext cx="5199270" cy="707886"/>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sz="2000">
                <a:latin typeface="Arial" panose="020B0604020202020204"/>
                <a:cs typeface="Arial" panose="020B0604020202020204"/>
                <a:sym typeface="+mn-ea"/>
              </a:rPr>
              <a:t>Una </a:t>
            </a:r>
            <a:r>
              <a:rPr lang="en-US" sz="2000" err="1">
                <a:latin typeface="Arial" panose="020B0604020202020204"/>
                <a:cs typeface="Arial" panose="020B0604020202020204"/>
                <a:sym typeface="+mn-ea"/>
              </a:rPr>
              <a:t>plataforma</a:t>
            </a:r>
            <a:r>
              <a:rPr lang="en-US" sz="2000">
                <a:latin typeface="Arial" panose="020B0604020202020204"/>
                <a:cs typeface="Arial" panose="020B0604020202020204"/>
                <a:sym typeface="+mn-ea"/>
              </a:rPr>
              <a:t> de </a:t>
            </a:r>
            <a:r>
              <a:rPr lang="en-US" sz="2000" err="1">
                <a:latin typeface="Arial" panose="020B0604020202020204"/>
                <a:cs typeface="Arial" panose="020B0604020202020204"/>
                <a:sym typeface="+mn-ea"/>
              </a:rPr>
              <a:t>comercio</a:t>
            </a:r>
            <a:r>
              <a:rPr lang="en-US" sz="2000">
                <a:latin typeface="Arial" panose="020B0604020202020204"/>
                <a:cs typeface="Arial" panose="020B0604020202020204"/>
                <a:sym typeface="+mn-ea"/>
              </a:rPr>
              <a:t> </a:t>
            </a:r>
            <a:r>
              <a:rPr lang="en-US" sz="2000" err="1">
                <a:latin typeface="Arial" panose="020B0604020202020204"/>
                <a:cs typeface="Arial" panose="020B0604020202020204"/>
                <a:sym typeface="+mn-ea"/>
              </a:rPr>
              <a:t>electrónico</a:t>
            </a:r>
            <a:r>
              <a:rPr lang="en-US" sz="2000">
                <a:latin typeface="Arial" panose="020B0604020202020204"/>
                <a:cs typeface="Arial" panose="020B0604020202020204"/>
                <a:sym typeface="+mn-ea"/>
              </a:rPr>
              <a:t> integral de </a:t>
            </a:r>
            <a:r>
              <a:rPr lang="en-US" sz="2000" err="1">
                <a:latin typeface="Arial" panose="020B0604020202020204"/>
                <a:cs typeface="Arial" panose="020B0604020202020204"/>
                <a:sym typeface="+mn-ea"/>
              </a:rPr>
              <a:t>terceros</a:t>
            </a:r>
            <a:r>
              <a:rPr lang="en-US" sz="2000">
                <a:latin typeface="Arial" panose="020B0604020202020204"/>
                <a:cs typeface="Arial" panose="020B0604020202020204"/>
                <a:sym typeface="+mn-ea"/>
              </a:rPr>
              <a:t> -- JD.com</a:t>
            </a:r>
            <a:endParaRPr lang="es-ES" sz="2000">
              <a:latin typeface="Arial" panose="020B0604020202020204"/>
              <a:cs typeface="Arial" panose="020B0604020202020204"/>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60142" y="1182335"/>
            <a:ext cx="7536550" cy="1646605"/>
          </a:xfrm>
          <a:prstGeom prst="rect">
            <a:avLst/>
          </a:prstGeom>
          <a:noFill/>
          <a:ln w="9525">
            <a:noFill/>
          </a:ln>
        </p:spPr>
        <p:txBody>
          <a:bodyPr wrap="square" lIns="91440" tIns="45720" rIns="91440" bIns="45720" anchor="t">
            <a:spAutoFit/>
          </a:bodyPr>
          <a:lstStyle/>
          <a:p>
            <a:r>
              <a:rPr lang="es-ES" altLang="zh-CN" sz="2000" b="0" err="1">
                <a:latin typeface="Wingdings" panose="05000000000000000000"/>
                <a:ea typeface="宋体" panose="02010600030101010101" pitchFamily="2" charset="-122"/>
                <a:sym typeface="Wingdings" panose="05000000000000000000"/>
              </a:rPr>
              <a:t>Ø</a:t>
            </a:r>
            <a:r>
              <a:rPr lang="es-ES" altLang="zh-CN" sz="2000" err="1">
                <a:latin typeface="Times New Roman" panose="02020603050405020304"/>
                <a:ea typeface="宋体" panose="02010600030101010101" pitchFamily="2" charset="-122"/>
                <a:cs typeface="Times New Roman" panose="02020603050405020304"/>
              </a:rPr>
              <a:t>Sis</a:t>
            </a:r>
            <a:r>
              <a:rPr lang="zh-CN" sz="2000">
                <a:latin typeface="Times New Roman" panose="02020603050405020304"/>
                <a:ea typeface="宋体" panose="02010600030101010101" pitchFamily="2" charset="-122"/>
                <a:cs typeface="Times New Roman" panose="02020603050405020304"/>
                <a:sym typeface="+mn-ea"/>
              </a:rPr>
              <a:t>tema de trazabilidad del Internet de las cosas</a:t>
            </a:r>
            <a:r>
              <a:rPr lang="zh-CN" sz="2000">
                <a:latin typeface="宋体" panose="02010600030101010101" pitchFamily="2" charset="-122"/>
                <a:ea typeface="宋体" panose="02010600030101010101" pitchFamily="2" charset="-122"/>
              </a:rPr>
              <a:t>：</a:t>
            </a:r>
            <a:endParaRPr lang="es-ES" sz="2000">
              <a:latin typeface="宋体" panose="02010600030101010101" pitchFamily="2" charset="-122"/>
              <a:ea typeface="宋体" panose="02010600030101010101" pitchFamily="2" charset="-122"/>
            </a:endParaRPr>
          </a:p>
          <a:p>
            <a:r>
              <a:rPr lang="zh-CN" sz="1800" b="0">
                <a:latin typeface="Times New Roman" panose="02020603050405020304"/>
                <a:cs typeface="Times New Roman" panose="02020603050405020304"/>
              </a:rPr>
              <a:t>Hacer transparente y digitalizado el proceso de producción y la granja utilizando dispositivos del Internet de las cosas, y presentar completamente todos los aspectos clave del cultivo y la producción a los consumidores a través de la tecnología blockchain</a:t>
            </a:r>
            <a:endParaRPr lang="zh-CN" sz="1800">
              <a:latin typeface="Times New Roman" panose="02020603050405020304"/>
              <a:cs typeface="Times New Roman" panose="02020603050405020304"/>
            </a:endParaRPr>
          </a:p>
        </p:txBody>
      </p:sp>
      <p:pic>
        <p:nvPicPr>
          <p:cNvPr id="10" name="图片 9" descr="五常大米溯源标志"/>
          <p:cNvPicPr>
            <a:picLocks noChangeAspect="1"/>
          </p:cNvPicPr>
          <p:nvPr/>
        </p:nvPicPr>
        <p:blipFill>
          <a:blip r:embed="rId1"/>
          <a:stretch>
            <a:fillRect/>
          </a:stretch>
        </p:blipFill>
        <p:spPr>
          <a:xfrm>
            <a:off x="2552012" y="3082853"/>
            <a:ext cx="5285467" cy="3509082"/>
          </a:xfrm>
          <a:prstGeom prst="rect">
            <a:avLst/>
          </a:prstGeom>
        </p:spPr>
      </p:pic>
      <p:pic>
        <p:nvPicPr>
          <p:cNvPr id="11" name="图片 10" descr="五常大米扫码溯源"/>
          <p:cNvPicPr>
            <a:picLocks noChangeAspect="1"/>
          </p:cNvPicPr>
          <p:nvPr/>
        </p:nvPicPr>
        <p:blipFill>
          <a:blip r:embed="rId2"/>
          <a:stretch>
            <a:fillRect/>
          </a:stretch>
        </p:blipFill>
        <p:spPr>
          <a:xfrm>
            <a:off x="8079090" y="1182701"/>
            <a:ext cx="3035424" cy="5408396"/>
          </a:xfrm>
          <a:prstGeom prst="rect">
            <a:avLst/>
          </a:prstGeom>
        </p:spPr>
      </p:pic>
      <p:sp>
        <p:nvSpPr>
          <p:cNvPr id="135" name="文本框 134"/>
          <p:cNvSpPr txBox="1"/>
          <p:nvPr/>
        </p:nvSpPr>
        <p:spPr>
          <a:xfrm>
            <a:off x="5808696" y="211209"/>
            <a:ext cx="4523776" cy="584775"/>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sz="1600">
                <a:latin typeface="Arial" panose="020B0604020202020204"/>
                <a:cs typeface="Arial" panose="020B0604020202020204"/>
                <a:sym typeface="+mn-ea"/>
              </a:rPr>
              <a:t>Una </a:t>
            </a:r>
            <a:r>
              <a:rPr lang="en-US" sz="1600" err="1">
                <a:latin typeface="Arial" panose="020B0604020202020204"/>
                <a:cs typeface="Arial" panose="020B0604020202020204"/>
                <a:sym typeface="+mn-ea"/>
              </a:rPr>
              <a:t>plataforma</a:t>
            </a:r>
            <a:r>
              <a:rPr lang="en-US" sz="1600">
                <a:latin typeface="Arial" panose="020B0604020202020204"/>
                <a:cs typeface="Arial" panose="020B0604020202020204"/>
                <a:sym typeface="+mn-ea"/>
              </a:rPr>
              <a:t> de </a:t>
            </a:r>
            <a:r>
              <a:rPr lang="en-US" sz="1600" err="1">
                <a:latin typeface="Arial" panose="020B0604020202020204"/>
                <a:cs typeface="Arial" panose="020B0604020202020204"/>
                <a:sym typeface="+mn-ea"/>
              </a:rPr>
              <a:t>comercio</a:t>
            </a:r>
            <a:r>
              <a:rPr lang="en-US" sz="1600">
                <a:latin typeface="Arial" panose="020B0604020202020204"/>
                <a:cs typeface="Arial" panose="020B0604020202020204"/>
                <a:sym typeface="+mn-ea"/>
              </a:rPr>
              <a:t> </a:t>
            </a:r>
            <a:r>
              <a:rPr lang="en-US" sz="1600" err="1">
                <a:latin typeface="Arial" panose="020B0604020202020204"/>
                <a:cs typeface="Arial" panose="020B0604020202020204"/>
                <a:sym typeface="+mn-ea"/>
              </a:rPr>
              <a:t>electrónico</a:t>
            </a:r>
            <a:r>
              <a:rPr lang="en-US" sz="1600">
                <a:latin typeface="Arial" panose="020B0604020202020204"/>
                <a:cs typeface="Arial" panose="020B0604020202020204"/>
                <a:sym typeface="+mn-ea"/>
              </a:rPr>
              <a:t> integral de </a:t>
            </a:r>
            <a:r>
              <a:rPr lang="en-US" sz="1600" err="1">
                <a:latin typeface="Arial" panose="020B0604020202020204"/>
                <a:cs typeface="Arial" panose="020B0604020202020204"/>
                <a:sym typeface="+mn-ea"/>
              </a:rPr>
              <a:t>terceros</a:t>
            </a:r>
            <a:r>
              <a:rPr lang="en-US" sz="1600">
                <a:latin typeface="Arial" panose="020B0604020202020204"/>
                <a:cs typeface="Arial" panose="020B0604020202020204"/>
                <a:sym typeface="+mn-ea"/>
              </a:rPr>
              <a:t> -- JD.com</a:t>
            </a:r>
            <a:endParaRPr lang="es-ES" sz="1600">
              <a:latin typeface="Arial" panose="020B0604020202020204"/>
              <a:cs typeface="Arial" panose="020B0604020202020204"/>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57772" y="2492897"/>
            <a:ext cx="8676456" cy="1323439"/>
          </a:xfrm>
          <a:prstGeom prst="rect">
            <a:avLst/>
          </a:prstGeom>
          <a:solidFill>
            <a:schemeClr val="accent5">
              <a:lumMod val="40000"/>
              <a:lumOff val="60000"/>
            </a:schemeClr>
          </a:solidFill>
        </p:spPr>
        <p:txBody>
          <a:bodyPr wrap="square" rtlCol="0">
            <a:spAutoFit/>
          </a:bodyPr>
          <a:lstStyle/>
          <a:p>
            <a:pPr algn="ctr">
              <a:spcBef>
                <a:spcPts val="0"/>
              </a:spcBef>
            </a:pPr>
            <a:r>
              <a:rPr kumimoji="0" lang="es-ES" altLang="zh-CN" sz="4000">
                <a:latin typeface="Times New Roman" panose="02020603050405020304" pitchFamily="18" charset="0"/>
                <a:ea typeface="微软雅黑" panose="020B0503020204020204" pitchFamily="34" charset="-122"/>
                <a:cs typeface="Times New Roman" panose="02020603050405020304" pitchFamily="18" charset="0"/>
              </a:rPr>
              <a:t>El desarrollo del comercio electrónico de alimentos frescos en China</a:t>
            </a:r>
            <a:endParaRPr lang="en-US" altLang="zh-CN" sz="4000">
              <a:latin typeface="隶书" panose="02010509060101010101" charset="-122"/>
              <a:ea typeface="隶书" panose="020105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996" y="1152622"/>
            <a:ext cx="6989049" cy="3170099"/>
          </a:xfrm>
          <a:prstGeom prst="rect">
            <a:avLst/>
          </a:prstGeom>
          <a:noFill/>
          <a:ln w="9525">
            <a:noFill/>
          </a:ln>
        </p:spPr>
        <p:txBody>
          <a:bodyPr wrap="square" lIns="91440" tIns="45720" rIns="91440" bIns="45720" anchor="t">
            <a:spAutoFit/>
          </a:bodyPr>
          <a:lstStyle/>
          <a:p>
            <a:r>
              <a:rPr lang="zh-CN" sz="2000" b="0">
                <a:latin typeface="Wingdings" panose="05000000000000000000"/>
                <a:ea typeface="宋体" panose="02010600030101010101" pitchFamily="2" charset="-122"/>
                <a:sym typeface="Wingdings" panose="05000000000000000000"/>
              </a:rPr>
              <a:t>Ø</a:t>
            </a:r>
            <a:r>
              <a:rPr lang="zh-CN" sz="2000">
                <a:latin typeface="Times New Roman" panose="02020603050405020304"/>
                <a:ea typeface="宋体" panose="02010600030101010101" pitchFamily="2" charset="-122"/>
                <a:cs typeface="Times New Roman" panose="02020603050405020304"/>
              </a:rPr>
              <a:t>Servicios operativos</a:t>
            </a:r>
            <a:r>
              <a:rPr lang="zh-CN" sz="2000">
                <a:latin typeface="宋体" panose="02010600030101010101" pitchFamily="2" charset="-122"/>
                <a:ea typeface="宋体" panose="02010600030101010101" pitchFamily="2" charset="-122"/>
              </a:rPr>
              <a:t>：</a:t>
            </a:r>
            <a:endParaRPr lang="es-ES" altLang="zh-CN" sz="2000">
              <a:cs typeface="Arial" panose="020B0604020202020204" pitchFamily="34" charset="0"/>
            </a:endParaRPr>
          </a:p>
          <a:p>
            <a:r>
              <a:rPr lang="zh-CN" sz="1800" b="0">
                <a:latin typeface="Times New Roman" panose="02020603050405020304"/>
                <a:ea typeface="宋体" panose="02010600030101010101" pitchFamily="2" charset="-122"/>
                <a:cs typeface="Times New Roman" panose="02020603050405020304"/>
              </a:rPr>
              <a:t>JD, además de proporcionar a la marca una variedad de opciones de modalid</a:t>
            </a:r>
            <a:r>
              <a:rPr lang="es-ES" altLang="zh-CN" sz="1800" b="0">
                <a:latin typeface="Times New Roman" panose="02020603050405020304"/>
                <a:ea typeface="宋体" panose="02010600030101010101" pitchFamily="2" charset="-122"/>
                <a:cs typeface="Times New Roman" panose="02020603050405020304"/>
              </a:rPr>
              <a:t>ad,</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canales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entrada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tienda,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capacitación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operativa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y</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otros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servicios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básicos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operación,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también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construye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otras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habilitaciones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cadena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industrial</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través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actualización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del</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marketing,</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entrega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vivo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y</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el</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apoyo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IP.</a:t>
            </a:r>
            <a:endParaRPr lang="zh-CN" altLang="es-ES" sz="1800">
              <a:latin typeface="Times New Roman" panose="02020603050405020304"/>
              <a:ea typeface="宋体" panose="02010600030101010101" pitchFamily="2" charset="-122"/>
              <a:cs typeface="Times New Roman" panose="02020603050405020304"/>
            </a:endParaRPr>
          </a:p>
          <a:p>
            <a:r>
              <a:rPr lang="es-ES" altLang="zh-CN" sz="1800" b="0">
                <a:latin typeface="Times New Roman" panose="02020603050405020304"/>
                <a:ea typeface="宋体" panose="02010600030101010101" pitchFamily="2" charset="-122"/>
                <a:cs typeface="Times New Roman" panose="02020603050405020304"/>
              </a:rPr>
              <a:t>Para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encontrar</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un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nuevo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incremento,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JD</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se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basa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capacidad</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ventas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err="1">
                <a:latin typeface="Times New Roman" panose="02020603050405020304"/>
                <a:ea typeface="宋体" panose="02010600030101010101" pitchFamily="2" charset="-122"/>
                <a:cs typeface="Times New Roman" panose="02020603050405020304"/>
              </a:rPr>
              <a:t>omnicanal</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dentro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y</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fuera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estación,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tanto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línea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como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fuera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línea,</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utilizando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métodos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complementarios</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flujo</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y</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extensión</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de</a:t>
            </a:r>
            <a:r>
              <a:rPr lang="zh-CN" altLang="es-ES" sz="1800" b="0">
                <a:latin typeface="Times New Roman" panose="02020603050405020304"/>
                <a:ea typeface="宋体" panose="02010600030101010101" pitchFamily="2" charset="-122"/>
                <a:cs typeface="Times New Roman" panose="02020603050405020304"/>
              </a:rPr>
              <a:t> </a:t>
            </a:r>
            <a:r>
              <a:rPr lang="es-ES" altLang="zh-CN" sz="1800" b="0">
                <a:latin typeface="Times New Roman" panose="02020603050405020304"/>
                <a:ea typeface="宋体" panose="02010600030101010101" pitchFamily="2" charset="-122"/>
                <a:cs typeface="Times New Roman" panose="02020603050405020304"/>
              </a:rPr>
              <a:t>canales</a:t>
            </a:r>
            <a:endParaRPr lang="en-US" sz="1800">
              <a:ea typeface="宋体" panose="02010600030101010101" pitchFamily="2" charset="-122"/>
              <a:cs typeface="Arial" panose="020B0604020202020204" pitchFamily="34" charset="0"/>
            </a:endParaRPr>
          </a:p>
        </p:txBody>
      </p:sp>
      <p:pic>
        <p:nvPicPr>
          <p:cNvPr id="3" name="图片 2" descr="京东截图"/>
          <p:cNvPicPr>
            <a:picLocks noChangeAspect="1"/>
          </p:cNvPicPr>
          <p:nvPr/>
        </p:nvPicPr>
        <p:blipFill>
          <a:blip r:embed="rId1"/>
          <a:stretch>
            <a:fillRect/>
          </a:stretch>
        </p:blipFill>
        <p:spPr>
          <a:xfrm>
            <a:off x="7362191" y="5113093"/>
            <a:ext cx="4023995" cy="932815"/>
          </a:xfrm>
          <a:prstGeom prst="rect">
            <a:avLst/>
          </a:prstGeom>
        </p:spPr>
      </p:pic>
      <p:pic>
        <p:nvPicPr>
          <p:cNvPr id="4" name="图片 3" descr="京东大米截图"/>
          <p:cNvPicPr>
            <a:picLocks noChangeAspect="1"/>
          </p:cNvPicPr>
          <p:nvPr/>
        </p:nvPicPr>
        <p:blipFill>
          <a:blip r:embed="rId2"/>
          <a:stretch>
            <a:fillRect/>
          </a:stretch>
        </p:blipFill>
        <p:spPr>
          <a:xfrm>
            <a:off x="1787414" y="4190869"/>
            <a:ext cx="4674870" cy="2400300"/>
          </a:xfrm>
          <a:prstGeom prst="rect">
            <a:avLst/>
          </a:prstGeom>
        </p:spPr>
      </p:pic>
      <p:pic>
        <p:nvPicPr>
          <p:cNvPr id="5" name="图片 4" descr="五常大米直播间"/>
          <p:cNvPicPr>
            <a:picLocks noChangeAspect="1"/>
          </p:cNvPicPr>
          <p:nvPr/>
        </p:nvPicPr>
        <p:blipFill>
          <a:blip r:embed="rId3"/>
          <a:stretch>
            <a:fillRect/>
          </a:stretch>
        </p:blipFill>
        <p:spPr>
          <a:xfrm>
            <a:off x="7549336" y="1981908"/>
            <a:ext cx="3837940" cy="3131185"/>
          </a:xfrm>
          <a:prstGeom prst="rect">
            <a:avLst/>
          </a:prstGeom>
        </p:spPr>
      </p:pic>
      <p:sp>
        <p:nvSpPr>
          <p:cNvPr id="135" name="文本框 134"/>
          <p:cNvSpPr txBox="1"/>
          <p:nvPr/>
        </p:nvSpPr>
        <p:spPr>
          <a:xfrm>
            <a:off x="6325913" y="249566"/>
            <a:ext cx="3948440"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a:sym typeface="+mn-ea"/>
              </a:rPr>
              <a:t>A comprehensive third-party e-commerce platform -- J</a:t>
            </a:r>
            <a:r>
              <a:rPr lang="en-US">
                <a:sym typeface="+mn-ea"/>
              </a:rPr>
              <a:t>D.com</a:t>
            </a:r>
            <a:endParaRPr lang="en-US"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3fd96b858f3ba21bd3c6b4e0ed4734">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127448" y="980728"/>
            <a:ext cx="10128448" cy="58772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video>
              <p:cMediaNode>
                <p:cTn id="2" fill="hold" display="1">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46540" y="308470"/>
            <a:ext cx="9221460" cy="5731053"/>
            <a:chOff x="1446540" y="524370"/>
            <a:chExt cx="9221460" cy="7890053"/>
          </a:xfrm>
        </p:grpSpPr>
        <p:sp useBgFill="1">
          <p:nvSpPr>
            <p:cNvPr id="9" name="Rectangle 8"/>
            <p:cNvSpPr>
              <a:spLocks noChangeAspect="1"/>
            </p:cNvSpPr>
            <p:nvPr/>
          </p:nvSpPr>
          <p:spPr>
            <a:xfrm>
              <a:off x="1524000" y="1556423"/>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rot="10800000">
              <a:off x="1523999" y="1533730"/>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rot="5400000">
              <a:off x="3908721" y="-851418"/>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rot="5400000">
              <a:off x="3266996" y="-286726"/>
              <a:ext cx="5580548" cy="92214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1523998" y="1533733"/>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a:spLocks noChangeAspect="1"/>
            </p:cNvSpPr>
            <p:nvPr/>
          </p:nvSpPr>
          <p:spPr>
            <a:xfrm rot="12508972">
              <a:off x="5983073" y="524370"/>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p:nvSpPr>
          <p:spPr>
            <a:xfrm>
              <a:off x="2510118" y="2291528"/>
              <a:ext cx="7540322" cy="2445642"/>
            </a:xfrm>
            <a:prstGeom prst="rect">
              <a:avLst/>
            </a:prstGeom>
          </p:spPr>
          <p:txBody>
            <a:bodyPr vert="horz" lIns="91440" tIns="45720" rIns="91440" bIns="45720" rtlCol="0" anchor="b">
              <a:normAutofit fontScale="92500" lnSpcReduction="20000"/>
            </a:bodyPr>
            <a:lstStyle/>
            <a:p>
              <a:pPr algn="ctr"/>
              <a:r>
                <a:rPr lang="en-US" sz="4400" err="1">
                  <a:solidFill>
                    <a:schemeClr val="bg1"/>
                  </a:solidFill>
                  <a:latin typeface="Arial" panose="020B0604020202020204"/>
                  <a:ea typeface="隶书" panose="02010509060101010101" charset="-122"/>
                  <a:cs typeface="Arial" panose="020B0604020202020204"/>
                  <a:sym typeface="+mn-ea"/>
                </a:rPr>
                <a:t>Estudio</a:t>
              </a:r>
              <a:r>
                <a:rPr lang="en-US" sz="4400">
                  <a:solidFill>
                    <a:schemeClr val="bg1"/>
                  </a:solidFill>
                  <a:latin typeface="Arial" panose="020B0604020202020204"/>
                  <a:ea typeface="隶书" panose="02010509060101010101" charset="-122"/>
                  <a:cs typeface="Arial" panose="020B0604020202020204"/>
                  <a:sym typeface="+mn-ea"/>
                </a:rPr>
                <a:t> de </a:t>
              </a:r>
              <a:r>
                <a:rPr lang="en-US" sz="4400" err="1">
                  <a:solidFill>
                    <a:schemeClr val="bg1"/>
                  </a:solidFill>
                  <a:latin typeface="Arial" panose="020B0604020202020204"/>
                  <a:ea typeface="隶书" panose="02010509060101010101" charset="-122"/>
                  <a:cs typeface="Arial" panose="020B0604020202020204"/>
                  <a:sym typeface="+mn-ea"/>
                </a:rPr>
                <a:t>caso</a:t>
              </a:r>
              <a:r>
                <a:rPr lang="en-US" sz="4400">
                  <a:solidFill>
                    <a:schemeClr val="bg1"/>
                  </a:solidFill>
                  <a:latin typeface="Arial" panose="020B0604020202020204"/>
                  <a:ea typeface="隶书" panose="02010509060101010101" charset="-122"/>
                  <a:cs typeface="Arial" panose="020B0604020202020204"/>
                  <a:sym typeface="+mn-ea"/>
                </a:rPr>
                <a:t> O2O</a:t>
              </a:r>
              <a:r>
                <a:rPr lang="en-US" sz="4400">
                  <a:solidFill>
                    <a:schemeClr val="bg1"/>
                  </a:solidFill>
                  <a:latin typeface="Arial" panose="020B0604020202020204"/>
                  <a:ea typeface="隶书" panose="02010509060101010101" charset="-122"/>
                  <a:cs typeface="Arial" panose="020B0604020202020204"/>
                </a:rPr>
                <a:t> - </a:t>
              </a:r>
              <a:r>
                <a:rPr lang="en-US" sz="4400" err="1">
                  <a:solidFill>
                    <a:schemeClr val="bg1"/>
                  </a:solidFill>
                  <a:latin typeface="Arial" panose="020B0604020202020204"/>
                  <a:ea typeface="隶书" panose="02010509060101010101" charset="-122"/>
                  <a:cs typeface="Arial" panose="020B0604020202020204"/>
                </a:rPr>
                <a:t>Compra</a:t>
              </a:r>
              <a:r>
                <a:rPr lang="en-US" sz="4400">
                  <a:solidFill>
                    <a:schemeClr val="bg1"/>
                  </a:solidFill>
                  <a:latin typeface="Arial" panose="020B0604020202020204"/>
                  <a:ea typeface="隶书" panose="02010509060101010101" charset="-122"/>
                  <a:cs typeface="Arial" panose="020B0604020202020204"/>
                </a:rPr>
                <a:t> </a:t>
              </a:r>
              <a:r>
                <a:rPr lang="en-US" sz="4400">
                  <a:solidFill>
                    <a:schemeClr val="bg1"/>
                  </a:solidFill>
                  <a:latin typeface="Arial" panose="020B0604020202020204"/>
                  <a:ea typeface="隶书" panose="02010509060101010101" charset="-122"/>
                  <a:cs typeface="Arial" panose="020B0604020202020204"/>
                  <a:sym typeface="+mn-ea"/>
                </a:rPr>
                <a:t>de </a:t>
              </a:r>
              <a:r>
                <a:rPr lang="en-US" sz="4400" err="1">
                  <a:solidFill>
                    <a:schemeClr val="bg1"/>
                  </a:solidFill>
                  <a:latin typeface="Arial" panose="020B0604020202020204"/>
                  <a:ea typeface="隶书" panose="02010509060101010101" charset="-122"/>
                  <a:cs typeface="Arial" panose="020B0604020202020204"/>
                  <a:sym typeface="+mn-ea"/>
                </a:rPr>
                <a:t>grupos</a:t>
              </a:r>
              <a:r>
                <a:rPr lang="en-US" sz="4400">
                  <a:solidFill>
                    <a:schemeClr val="bg1"/>
                  </a:solidFill>
                  <a:latin typeface="Arial" panose="020B0604020202020204"/>
                  <a:ea typeface="隶书" panose="02010509060101010101" charset="-122"/>
                  <a:cs typeface="Arial" panose="020B0604020202020204"/>
                  <a:sym typeface="+mn-ea"/>
                </a:rPr>
                <a:t> </a:t>
              </a:r>
              <a:r>
                <a:rPr lang="en-US" sz="4400" err="1">
                  <a:solidFill>
                    <a:schemeClr val="bg1"/>
                  </a:solidFill>
                  <a:latin typeface="Arial" panose="020B0604020202020204"/>
                  <a:ea typeface="隶书" panose="02010509060101010101" charset="-122"/>
                  <a:cs typeface="Arial" panose="020B0604020202020204"/>
                  <a:sym typeface="+mn-ea"/>
                </a:rPr>
                <a:t>comunitarios</a:t>
              </a:r>
              <a:endParaRPr lang="es-ES" err="1">
                <a:solidFill>
                  <a:schemeClr val="bg1"/>
                </a:solidFill>
                <a:ea typeface="隶书" panose="0201050906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514035" y="260351"/>
            <a:ext cx="3686421" cy="523220"/>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err="1">
                <a:latin typeface="Arial" panose="020B0604020202020204"/>
                <a:cs typeface="Arial" panose="020B0604020202020204"/>
                <a:sym typeface="+mn-ea"/>
              </a:rPr>
              <a:t>Estudio</a:t>
            </a:r>
            <a:r>
              <a:rPr lang="en-US">
                <a:latin typeface="Arial" panose="020B0604020202020204"/>
                <a:cs typeface="Arial" panose="020B0604020202020204"/>
                <a:sym typeface="+mn-ea"/>
              </a:rPr>
              <a:t> de </a:t>
            </a:r>
            <a:r>
              <a:rPr lang="en-US" err="1">
                <a:latin typeface="Arial" panose="020B0604020202020204"/>
                <a:cs typeface="Arial" panose="020B0604020202020204"/>
                <a:sym typeface="+mn-ea"/>
              </a:rPr>
              <a:t>caso</a:t>
            </a:r>
            <a:r>
              <a:rPr lang="en-US">
                <a:latin typeface="Arial" panose="020B0604020202020204"/>
                <a:cs typeface="Arial" panose="020B0604020202020204"/>
                <a:sym typeface="+mn-ea"/>
              </a:rPr>
              <a:t> O2O - </a:t>
            </a:r>
            <a:r>
              <a:rPr lang="en-US" err="1">
                <a:latin typeface="Arial" panose="020B0604020202020204"/>
                <a:cs typeface="Arial" panose="020B0604020202020204"/>
                <a:sym typeface="+mn-ea"/>
              </a:rPr>
              <a:t>Compra</a:t>
            </a:r>
            <a:r>
              <a:rPr lang="en-US">
                <a:latin typeface="Arial" panose="020B0604020202020204"/>
                <a:cs typeface="Arial" panose="020B0604020202020204"/>
                <a:sym typeface="+mn-ea"/>
              </a:rPr>
              <a:t> de </a:t>
            </a:r>
            <a:r>
              <a:rPr lang="en-US" err="1">
                <a:latin typeface="Arial" panose="020B0604020202020204"/>
                <a:cs typeface="Arial" panose="020B0604020202020204"/>
                <a:sym typeface="+mn-ea"/>
              </a:rPr>
              <a:t>grupos</a:t>
            </a:r>
            <a:r>
              <a:rPr lang="en-US">
                <a:latin typeface="Arial" panose="020B0604020202020204"/>
                <a:cs typeface="Arial" panose="020B0604020202020204"/>
                <a:sym typeface="+mn-ea"/>
              </a:rPr>
              <a:t> </a:t>
            </a:r>
            <a:r>
              <a:rPr lang="en-US" err="1">
                <a:latin typeface="Arial" panose="020B0604020202020204"/>
                <a:cs typeface="Arial" panose="020B0604020202020204"/>
                <a:sym typeface="+mn-ea"/>
              </a:rPr>
              <a:t>comunitarios</a:t>
            </a:r>
            <a:endParaRPr lang="en-US" b="0" err="1">
              <a:latin typeface="Arial" panose="020B0604020202020204"/>
              <a:cs typeface="Arial" panose="020B0604020202020204"/>
              <a:sym typeface="+mn-ea"/>
            </a:endParaRPr>
          </a:p>
        </p:txBody>
      </p:sp>
      <p:sp>
        <p:nvSpPr>
          <p:cNvPr id="2" name="文本框 1"/>
          <p:cNvSpPr txBox="1"/>
          <p:nvPr/>
        </p:nvSpPr>
        <p:spPr>
          <a:xfrm>
            <a:off x="1171851" y="1196976"/>
            <a:ext cx="10052265" cy="1234953"/>
          </a:xfrm>
          <a:prstGeom prst="rect">
            <a:avLst/>
          </a:prstGeom>
          <a:noFill/>
        </p:spPr>
        <p:txBody>
          <a:bodyPr wrap="square" lIns="91440" tIns="45720" rIns="91440" bIns="45720" rtlCol="0" anchor="t">
            <a:spAutoFit/>
          </a:bodyPr>
          <a:lstStyle/>
          <a:p>
            <a:pPr marL="285750" indent="-285750" algn="just">
              <a:buFont typeface="Wingdings,Sans-Serif" panose="05000000000000000000" charset="0"/>
              <a:buChar char="Ø"/>
            </a:pPr>
            <a:r>
              <a:rPr lang="es-ES" altLang="zh-CN" sz="1800" b="0">
                <a:latin typeface="Times New Roman" panose="02020603050405020304"/>
                <a:ea typeface="宋体" panose="02010600030101010101" pitchFamily="2" charset="-122"/>
                <a:cs typeface="Times New Roman" panose="02020603050405020304"/>
              </a:rPr>
              <a:t>La compra en grupo de la comunidad es un tipo de comportamiento de compra y consumo en línea y fuera de línea de grupos de residentes en comunidades reales, una forma regionalizada, de nicho, localizada y en red de compra en grupo que se basa en comunidades reales.</a:t>
            </a:r>
            <a:endParaRPr lang="es-ES" altLang="zh-CN" sz="1800" b="0">
              <a:latin typeface="Times New Roman" panose="02020603050405020304"/>
              <a:ea typeface="宋体" panose="02010600030101010101" pitchFamily="2" charset="-122"/>
              <a:cs typeface="Times New Roman" panose="02020603050405020304"/>
            </a:endParaRPr>
          </a:p>
          <a:p>
            <a:pPr marL="285750" indent="-285750">
              <a:buFont typeface="Wingdings" panose="05000000000000000000" charset="0"/>
              <a:buChar char="Ø"/>
            </a:pPr>
            <a:endParaRPr lang="zh-CN" altLang="en-US" sz="1350">
              <a:cs typeface="Arial" panose="020B0604020202020204"/>
            </a:endParaRPr>
          </a:p>
        </p:txBody>
      </p:sp>
      <p:sp>
        <p:nvSpPr>
          <p:cNvPr id="6" name="文本框 5"/>
          <p:cNvSpPr txBox="1"/>
          <p:nvPr/>
        </p:nvSpPr>
        <p:spPr>
          <a:xfrm>
            <a:off x="9532932" y="6251480"/>
            <a:ext cx="1986280" cy="323165"/>
          </a:xfrm>
          <a:prstGeom prst="rect">
            <a:avLst/>
          </a:prstGeom>
          <a:noFill/>
        </p:spPr>
        <p:txBody>
          <a:bodyPr wrap="square" rtlCol="0">
            <a:spAutoFit/>
          </a:bodyPr>
          <a:lstStyle/>
          <a:p>
            <a:r>
              <a:rPr lang="zh-CN" altLang="en-US" sz="750" b="0"/>
              <a:t>Source: Prospective Industry Research Institute</a:t>
            </a:r>
            <a:endParaRPr lang="zh-CN" altLang="en-US" sz="1000" b="0"/>
          </a:p>
        </p:txBody>
      </p:sp>
      <p:graphicFrame>
        <p:nvGraphicFramePr>
          <p:cNvPr id="25" name="图表 24"/>
          <p:cNvGraphicFramePr/>
          <p:nvPr/>
        </p:nvGraphicFramePr>
        <p:xfrm>
          <a:off x="1934725" y="2434387"/>
          <a:ext cx="7824470" cy="4177665"/>
        </p:xfrm>
        <a:graphic>
          <a:graphicData uri="http://schemas.openxmlformats.org/drawingml/2006/chart">
            <c:chart xmlns:c="http://schemas.openxmlformats.org/drawingml/2006/chart" xmlns:r="http://schemas.openxmlformats.org/officeDocument/2006/relationships" r:id="rId1"/>
          </a:graphicData>
        </a:graphic>
      </p:graphicFrame>
      <p:pic>
        <p:nvPicPr>
          <p:cNvPr id="3" name="Imagen 4"/>
          <p:cNvPicPr>
            <a:picLocks noChangeAspect="1"/>
          </p:cNvPicPr>
          <p:nvPr/>
        </p:nvPicPr>
        <p:blipFill>
          <a:blip r:embed="rId2"/>
          <a:stretch>
            <a:fillRect/>
          </a:stretch>
        </p:blipFill>
        <p:spPr>
          <a:xfrm>
            <a:off x="2682815" y="5885546"/>
            <a:ext cx="6639464" cy="7228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97091" y="260351"/>
            <a:ext cx="4103365" cy="523220"/>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err="1">
                <a:latin typeface="Arial" panose="020B0604020202020204"/>
                <a:cs typeface="Arial" panose="020B0604020202020204"/>
                <a:sym typeface="+mn-ea"/>
              </a:rPr>
              <a:t>Estudio</a:t>
            </a:r>
            <a:r>
              <a:rPr lang="en-US">
                <a:latin typeface="Arial" panose="020B0604020202020204"/>
                <a:cs typeface="Arial" panose="020B0604020202020204"/>
                <a:sym typeface="+mn-ea"/>
              </a:rPr>
              <a:t> de </a:t>
            </a:r>
            <a:r>
              <a:rPr lang="en-US" err="1">
                <a:latin typeface="Arial" panose="020B0604020202020204"/>
                <a:cs typeface="Arial" panose="020B0604020202020204"/>
                <a:sym typeface="+mn-ea"/>
              </a:rPr>
              <a:t>caso</a:t>
            </a:r>
            <a:r>
              <a:rPr lang="en-US">
                <a:latin typeface="Arial" panose="020B0604020202020204"/>
                <a:cs typeface="Arial" panose="020B0604020202020204"/>
                <a:sym typeface="+mn-ea"/>
              </a:rPr>
              <a:t> O2O - </a:t>
            </a:r>
            <a:r>
              <a:rPr lang="en-US" err="1">
                <a:latin typeface="Arial" panose="020B0604020202020204"/>
                <a:cs typeface="Arial" panose="020B0604020202020204"/>
                <a:sym typeface="+mn-ea"/>
              </a:rPr>
              <a:t>Compra</a:t>
            </a:r>
            <a:r>
              <a:rPr lang="en-US">
                <a:latin typeface="Arial" panose="020B0604020202020204"/>
                <a:cs typeface="Arial" panose="020B0604020202020204"/>
                <a:sym typeface="+mn-ea"/>
              </a:rPr>
              <a:t> de </a:t>
            </a:r>
            <a:r>
              <a:rPr lang="en-US" err="1">
                <a:latin typeface="Arial" panose="020B0604020202020204"/>
                <a:cs typeface="Arial" panose="020B0604020202020204"/>
                <a:sym typeface="+mn-ea"/>
              </a:rPr>
              <a:t>grupos</a:t>
            </a:r>
            <a:r>
              <a:rPr lang="en-US">
                <a:latin typeface="Arial" panose="020B0604020202020204"/>
                <a:cs typeface="Arial" panose="020B0604020202020204"/>
                <a:sym typeface="+mn-ea"/>
              </a:rPr>
              <a:t> </a:t>
            </a:r>
            <a:r>
              <a:rPr lang="en-US" err="1">
                <a:latin typeface="Arial" panose="020B0604020202020204"/>
                <a:cs typeface="Arial" panose="020B0604020202020204"/>
                <a:sym typeface="+mn-ea"/>
              </a:rPr>
              <a:t>comunitarios</a:t>
            </a:r>
            <a:endParaRPr lang="es-ES" err="1">
              <a:sym typeface="+mn-ea"/>
            </a:endParaRPr>
          </a:p>
        </p:txBody>
      </p:sp>
      <p:pic>
        <p:nvPicPr>
          <p:cNvPr id="19" name="Imagen 21" descr="Diagrama, PowerPoint&#10;&#10;Descripción generada automáticamente"/>
          <p:cNvPicPr>
            <a:picLocks noChangeAspect="1"/>
          </p:cNvPicPr>
          <p:nvPr/>
        </p:nvPicPr>
        <p:blipFill>
          <a:blip r:embed="rId1"/>
          <a:stretch>
            <a:fillRect/>
          </a:stretch>
        </p:blipFill>
        <p:spPr>
          <a:xfrm>
            <a:off x="1086928" y="1465426"/>
            <a:ext cx="10032520" cy="48041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p:nvPr/>
        </p:nvSpPr>
        <p:spPr>
          <a:xfrm>
            <a:off x="5896196" y="218130"/>
            <a:ext cx="3801440" cy="646331"/>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pPr algn="ctr"/>
            <a:r>
              <a:rPr lang="en-US" altLang="zh-CN" sz="1800" err="1">
                <a:latin typeface="+mj-lt"/>
                <a:ea typeface="隶书" panose="02010509060101010101" charset="-122"/>
                <a:cs typeface="+mj-lt"/>
                <a:sym typeface="+mn-ea"/>
              </a:rPr>
              <a:t>Estudio</a:t>
            </a:r>
            <a:r>
              <a:rPr lang="en-US" altLang="zh-CN" sz="1800">
                <a:latin typeface="+mj-lt"/>
                <a:ea typeface="隶书" panose="02010509060101010101" charset="-122"/>
                <a:cs typeface="+mj-lt"/>
                <a:sym typeface="+mn-ea"/>
              </a:rPr>
              <a:t> de </a:t>
            </a:r>
            <a:r>
              <a:rPr lang="en-US" altLang="zh-CN" sz="1800" err="1">
                <a:latin typeface="+mj-lt"/>
                <a:ea typeface="隶书" panose="02010509060101010101" charset="-122"/>
                <a:cs typeface="+mj-lt"/>
                <a:sym typeface="+mn-ea"/>
              </a:rPr>
              <a:t>caso</a:t>
            </a:r>
            <a:r>
              <a:rPr lang="en-US" altLang="zh-CN" sz="1800">
                <a:latin typeface="+mj-lt"/>
                <a:ea typeface="隶书" panose="02010509060101010101" charset="-122"/>
                <a:cs typeface="+mj-lt"/>
                <a:sym typeface="+mn-ea"/>
              </a:rPr>
              <a:t> O2O - </a:t>
            </a:r>
            <a:r>
              <a:rPr lang="en-US" altLang="zh-CN" sz="1800" err="1">
                <a:latin typeface="+mj-lt"/>
                <a:ea typeface="隶书" panose="02010509060101010101" charset="-122"/>
                <a:cs typeface="+mj-lt"/>
                <a:sym typeface="+mn-ea"/>
              </a:rPr>
              <a:t>Compra</a:t>
            </a:r>
            <a:r>
              <a:rPr lang="en-US" altLang="zh-CN" sz="1800">
                <a:latin typeface="+mj-lt"/>
                <a:ea typeface="隶书" panose="02010509060101010101" charset="-122"/>
                <a:cs typeface="+mj-lt"/>
                <a:sym typeface="+mn-ea"/>
              </a:rPr>
              <a:t> de </a:t>
            </a:r>
            <a:r>
              <a:rPr lang="en-US" altLang="zh-CN" sz="1800" err="1">
                <a:latin typeface="+mj-lt"/>
                <a:ea typeface="隶书" panose="02010509060101010101" charset="-122"/>
                <a:cs typeface="+mj-lt"/>
                <a:sym typeface="+mn-ea"/>
              </a:rPr>
              <a:t>grupos</a:t>
            </a:r>
            <a:r>
              <a:rPr lang="en-US" altLang="zh-CN" sz="1800">
                <a:latin typeface="+mj-lt"/>
                <a:ea typeface="隶书" panose="02010509060101010101" charset="-122"/>
                <a:cs typeface="+mj-lt"/>
                <a:sym typeface="+mn-ea"/>
              </a:rPr>
              <a:t> </a:t>
            </a:r>
            <a:r>
              <a:rPr lang="en-US" altLang="zh-CN" sz="1800" err="1">
                <a:latin typeface="+mj-lt"/>
                <a:ea typeface="隶书" panose="02010509060101010101" charset="-122"/>
                <a:cs typeface="+mj-lt"/>
                <a:sym typeface="+mn-ea"/>
              </a:rPr>
              <a:t>comunitarios</a:t>
            </a:r>
            <a:endParaRPr lang="zh-CN" altLang="en-US" sz="1800">
              <a:latin typeface="+mj-lt"/>
              <a:ea typeface="隶书" panose="02010509060101010101" charset="-122"/>
              <a:cs typeface="+mj-lt"/>
            </a:endParaRPr>
          </a:p>
        </p:txBody>
      </p:sp>
      <p:graphicFrame>
        <p:nvGraphicFramePr>
          <p:cNvPr id="6" name="表格 2"/>
          <p:cNvGraphicFramePr>
            <a:graphicFrameLocks noGrp="1"/>
          </p:cNvGraphicFramePr>
          <p:nvPr>
            <p:custDataLst>
              <p:tags r:id="rId1"/>
            </p:custDataLst>
          </p:nvPr>
        </p:nvGraphicFramePr>
        <p:xfrm>
          <a:off x="273170" y="1121433"/>
          <a:ext cx="11283891" cy="5721383"/>
        </p:xfrm>
        <a:graphic>
          <a:graphicData uri="http://schemas.openxmlformats.org/drawingml/2006/table">
            <a:tbl>
              <a:tblPr firstRow="1" bandRow="1">
                <a:tableStyleId>{5C22544A-7EE6-4342-B048-85BDC9FD1C3A}</a:tableStyleId>
              </a:tblPr>
              <a:tblGrid>
                <a:gridCol w="3761297"/>
                <a:gridCol w="3761297"/>
                <a:gridCol w="3761297"/>
              </a:tblGrid>
              <a:tr h="829600">
                <a:tc>
                  <a:txBody>
                    <a:bodyPr/>
                    <a:lstStyle/>
                    <a:p>
                      <a:pPr algn="ctr"/>
                      <a:r>
                        <a:rPr lang="en-US" altLang="zh-CN" sz="2000" b="0" kern="1200" err="1">
                          <a:solidFill>
                            <a:schemeClr val="bg1"/>
                          </a:solidFill>
                          <a:latin typeface="Times New Roman" panose="02020603050405020304"/>
                          <a:cs typeface="Times New Roman" panose="02020603050405020304"/>
                        </a:rPr>
                        <a:t>Categoría</a:t>
                      </a:r>
                      <a:endParaRPr lang="zh-CN" altLang="en-US" sz="2000" b="0" kern="1200">
                        <a:solidFill>
                          <a:schemeClr val="bg1"/>
                        </a:solidFill>
                        <a:latin typeface="Times New Roman" panose="02020603050405020304"/>
                        <a:cs typeface="Times New Roman" panose="02020603050405020304"/>
                      </a:endParaRPr>
                    </a:p>
                  </a:txBody>
                  <a:tcPr anchor="ctr"/>
                </a:tc>
                <a:tc>
                  <a:txBody>
                    <a:bodyPr/>
                    <a:lstStyle/>
                    <a:p>
                      <a:pPr algn="ctr"/>
                      <a:r>
                        <a:rPr lang="en-US" altLang="zh-CN" sz="2000" b="0" kern="1200">
                          <a:solidFill>
                            <a:schemeClr val="bg1"/>
                          </a:solidFill>
                          <a:latin typeface="Times New Roman" panose="02020603050405020304"/>
                          <a:cs typeface="Times New Roman" panose="02020603050405020304"/>
                        </a:rPr>
                        <a:t>Canal </a:t>
                      </a:r>
                      <a:r>
                        <a:rPr lang="en-US" altLang="zh-CN" sz="2000" b="0" kern="1200" err="1">
                          <a:solidFill>
                            <a:schemeClr val="bg1"/>
                          </a:solidFill>
                          <a:latin typeface="Times New Roman" panose="02020603050405020304"/>
                          <a:cs typeface="Times New Roman" panose="02020603050405020304"/>
                        </a:rPr>
                        <a:t>comunitario</a:t>
                      </a:r>
                      <a:r>
                        <a:rPr lang="en-US" altLang="zh-CN" sz="2000" b="0" kern="1200">
                          <a:solidFill>
                            <a:schemeClr val="bg1"/>
                          </a:solidFill>
                          <a:latin typeface="Times New Roman" panose="02020603050405020304"/>
                          <a:cs typeface="Times New Roman" panose="02020603050405020304"/>
                        </a:rPr>
                        <a:t> de </a:t>
                      </a:r>
                      <a:r>
                        <a:rPr lang="en-US" altLang="zh-CN" sz="2000" b="0" kern="1200" err="1">
                          <a:solidFill>
                            <a:schemeClr val="bg1"/>
                          </a:solidFill>
                          <a:latin typeface="Times New Roman" panose="02020603050405020304"/>
                          <a:cs typeface="Times New Roman" panose="02020603050405020304"/>
                        </a:rPr>
                        <a:t>comercio</a:t>
                      </a:r>
                      <a:r>
                        <a:rPr lang="en-US" altLang="zh-CN" sz="2000" b="0" kern="1200">
                          <a:solidFill>
                            <a:schemeClr val="bg1"/>
                          </a:solidFill>
                          <a:latin typeface="Times New Roman" panose="02020603050405020304"/>
                          <a:cs typeface="Times New Roman" panose="02020603050405020304"/>
                        </a:rPr>
                        <a:t> </a:t>
                      </a:r>
                      <a:r>
                        <a:rPr lang="en-US" altLang="zh-CN" sz="2000" b="0" kern="1200" err="1">
                          <a:solidFill>
                            <a:schemeClr val="bg1"/>
                          </a:solidFill>
                          <a:latin typeface="Times New Roman" panose="02020603050405020304"/>
                          <a:cs typeface="Times New Roman" panose="02020603050405020304"/>
                        </a:rPr>
                        <a:t>electrónico</a:t>
                      </a:r>
                      <a:endParaRPr lang="zh-CN" altLang="en-US" sz="2000" b="0" kern="1200">
                        <a:solidFill>
                          <a:schemeClr val="bg1"/>
                        </a:solidFill>
                        <a:latin typeface="Times New Roman" panose="02020603050405020304"/>
                        <a:cs typeface="Times New Roman" panose="02020603050405020304"/>
                      </a:endParaRPr>
                    </a:p>
                  </a:txBody>
                  <a:tcPr anchor="ctr"/>
                </a:tc>
                <a:tc>
                  <a:txBody>
                    <a:bodyPr/>
                    <a:lstStyle/>
                    <a:p>
                      <a:pPr algn="ctr"/>
                      <a:r>
                        <a:rPr lang="es-ES" altLang="zh-CN" sz="2000" b="0" kern="1200">
                          <a:solidFill>
                            <a:schemeClr val="bg1"/>
                          </a:solidFill>
                          <a:latin typeface="Times New Roman" panose="02020603050405020304"/>
                          <a:cs typeface="Times New Roman" panose="02020603050405020304"/>
                        </a:rPr>
                        <a:t>Canales tradicionales de envío y comercialización</a:t>
                      </a:r>
                      <a:endParaRPr lang="zh-CN" altLang="en-US" sz="2000" b="0" kern="1200">
                        <a:solidFill>
                          <a:schemeClr val="bg1"/>
                        </a:solidFill>
                        <a:latin typeface="Times New Roman" panose="02020603050405020304"/>
                        <a:cs typeface="Times New Roman" panose="02020603050405020304"/>
                      </a:endParaRPr>
                    </a:p>
                  </a:txBody>
                  <a:tcPr anchor="ctr"/>
                </a:tc>
              </a:tr>
              <a:tr h="328980">
                <a:tc>
                  <a:txBody>
                    <a:bodyPr/>
                    <a:lstStyle/>
                    <a:p>
                      <a:pPr algn="ctr"/>
                      <a:r>
                        <a:rPr lang="en-US" altLang="zh-CN" sz="1400" b="0" kern="1200" err="1">
                          <a:solidFill>
                            <a:schemeClr val="tx1"/>
                          </a:solidFill>
                          <a:latin typeface="Times New Roman" panose="02020603050405020304"/>
                          <a:cs typeface="Times New Roman" panose="02020603050405020304"/>
                        </a:rPr>
                        <a:t>Gastos</a:t>
                      </a:r>
                      <a:r>
                        <a:rPr lang="en-US" altLang="zh-CN" sz="1400" b="0" kern="1200">
                          <a:solidFill>
                            <a:schemeClr val="tx1"/>
                          </a:solidFill>
                          <a:latin typeface="Times New Roman" panose="02020603050405020304"/>
                          <a:cs typeface="Times New Roman" panose="02020603050405020304"/>
                        </a:rPr>
                        <a:t> de </a:t>
                      </a:r>
                      <a:r>
                        <a:rPr lang="en-US" altLang="zh-CN" sz="1400" b="0" kern="1200" err="1">
                          <a:solidFill>
                            <a:schemeClr val="tx1"/>
                          </a:solidFill>
                          <a:latin typeface="Times New Roman" panose="02020603050405020304"/>
                          <a:cs typeface="Times New Roman" panose="02020603050405020304"/>
                        </a:rPr>
                        <a:t>circulación</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n-US" altLang="zh-CN" sz="1400" b="0" kern="1200">
                          <a:solidFill>
                            <a:schemeClr val="tx1"/>
                          </a:solidFill>
                          <a:latin typeface="Times New Roman" panose="02020603050405020304"/>
                          <a:cs typeface="Times New Roman" panose="02020603050405020304"/>
                        </a:rPr>
                        <a:t>Menos </a:t>
                      </a:r>
                      <a:r>
                        <a:rPr lang="en-US" altLang="zh-CN" sz="1400" b="0" kern="1200" err="1">
                          <a:solidFill>
                            <a:schemeClr val="tx1"/>
                          </a:solidFill>
                          <a:latin typeface="Times New Roman" panose="02020603050405020304"/>
                          <a:cs typeface="Times New Roman" panose="02020603050405020304"/>
                        </a:rPr>
                        <a:t>intermediarios</a:t>
                      </a:r>
                      <a:r>
                        <a:rPr lang="en-US" altLang="zh-CN" sz="1400" b="0" kern="1200">
                          <a:solidFill>
                            <a:schemeClr val="tx1"/>
                          </a:solidFill>
                          <a:latin typeface="Times New Roman" panose="02020603050405020304"/>
                          <a:cs typeface="Times New Roman" panose="02020603050405020304"/>
                        </a:rPr>
                        <a:t>, </a:t>
                      </a:r>
                      <a:r>
                        <a:rPr lang="en-US" altLang="zh-CN" sz="1400" b="0" kern="1200" err="1">
                          <a:solidFill>
                            <a:schemeClr val="tx1"/>
                          </a:solidFill>
                          <a:latin typeface="Times New Roman" panose="02020603050405020304"/>
                          <a:cs typeface="Times New Roman" panose="02020603050405020304"/>
                        </a:rPr>
                        <a:t>menos</a:t>
                      </a:r>
                      <a:r>
                        <a:rPr lang="en-US" altLang="zh-CN" sz="1400" b="0" kern="1200">
                          <a:solidFill>
                            <a:schemeClr val="tx1"/>
                          </a:solidFill>
                          <a:latin typeface="Times New Roman" panose="02020603050405020304"/>
                          <a:cs typeface="Times New Roman" panose="02020603050405020304"/>
                        </a:rPr>
                        <a:t> </a:t>
                      </a:r>
                      <a:r>
                        <a:rPr lang="en-US" altLang="zh-CN" sz="1400" b="0" kern="1200" err="1">
                          <a:solidFill>
                            <a:schemeClr val="tx1"/>
                          </a:solidFill>
                          <a:latin typeface="Times New Roman" panose="02020603050405020304"/>
                          <a:cs typeface="Times New Roman" panose="02020603050405020304"/>
                        </a:rPr>
                        <a:t>costes</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400" b="0" kern="1200">
                          <a:solidFill>
                            <a:schemeClr val="tx1"/>
                          </a:solidFill>
                          <a:latin typeface="Times New Roman" panose="02020603050405020304"/>
                          <a:cs typeface="Times New Roman" panose="02020603050405020304"/>
                        </a:rPr>
                        <a:t>Altos costes de distribución</a:t>
                      </a:r>
                      <a:endParaRPr lang="zh-CN" altLang="en-US" sz="1400" b="0" kern="1200">
                        <a:solidFill>
                          <a:schemeClr val="tx1"/>
                        </a:solidFill>
                        <a:latin typeface="Times New Roman" panose="02020603050405020304"/>
                        <a:cs typeface="Times New Roman" panose="02020603050405020304"/>
                      </a:endParaRPr>
                    </a:p>
                  </a:txBody>
                  <a:tcPr anchor="ctr"/>
                </a:tc>
              </a:tr>
              <a:tr h="328980">
                <a:tc>
                  <a:txBody>
                    <a:bodyPr/>
                    <a:lstStyle/>
                    <a:p>
                      <a:pPr algn="ctr"/>
                      <a:r>
                        <a:rPr lang="es-SV" altLang="zh-CN" sz="1400" b="0" kern="1200">
                          <a:solidFill>
                            <a:schemeClr val="tx1"/>
                          </a:solidFill>
                          <a:latin typeface="Times New Roman" panose="02020603050405020304"/>
                          <a:cs typeface="Times New Roman" panose="02020603050405020304"/>
                        </a:rPr>
                        <a:t>Eficiencia</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SV" altLang="zh-CN" sz="1400" b="0" kern="1200">
                          <a:solidFill>
                            <a:schemeClr val="tx1"/>
                          </a:solidFill>
                          <a:latin typeface="Times New Roman" panose="02020603050405020304"/>
                          <a:cs typeface="Times New Roman" panose="02020603050405020304"/>
                        </a:rPr>
                        <a:t>Alta</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SV" altLang="zh-CN" sz="1400" b="0" kern="1200">
                          <a:solidFill>
                            <a:schemeClr val="tx1"/>
                          </a:solidFill>
                          <a:latin typeface="Times New Roman" panose="02020603050405020304"/>
                          <a:cs typeface="Times New Roman" panose="02020603050405020304"/>
                        </a:rPr>
                        <a:t>Baja</a:t>
                      </a:r>
                      <a:endParaRPr lang="zh-CN" altLang="en-US" sz="1400" b="0" kern="1200">
                        <a:solidFill>
                          <a:schemeClr val="tx1"/>
                        </a:solidFill>
                        <a:latin typeface="Times New Roman" panose="02020603050405020304"/>
                        <a:cs typeface="Times New Roman" panose="02020603050405020304"/>
                      </a:endParaRPr>
                    </a:p>
                  </a:txBody>
                  <a:tcPr anchor="ctr"/>
                </a:tc>
              </a:tr>
              <a:tr h="328980">
                <a:tc>
                  <a:txBody>
                    <a:bodyPr/>
                    <a:lstStyle/>
                    <a:p>
                      <a:pPr algn="ctr"/>
                      <a:r>
                        <a:rPr lang="en-US" altLang="zh-CN" sz="1400" b="0" kern="1200">
                          <a:solidFill>
                            <a:schemeClr val="tx1"/>
                          </a:solidFill>
                          <a:latin typeface="Times New Roman" panose="02020603050405020304"/>
                          <a:cs typeface="Times New Roman" panose="02020603050405020304"/>
                        </a:rPr>
                        <a:t>Conveniencia</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n-US" altLang="zh-CN" sz="1400" b="0" kern="1200">
                          <a:solidFill>
                            <a:schemeClr val="tx1"/>
                          </a:solidFill>
                          <a:latin typeface="Times New Roman" panose="02020603050405020304"/>
                          <a:cs typeface="Times New Roman" panose="02020603050405020304"/>
                        </a:rPr>
                        <a:t>Gran </a:t>
                      </a:r>
                      <a:r>
                        <a:rPr lang="en-US" altLang="zh-CN" sz="1400" b="0" kern="1200" err="1">
                          <a:solidFill>
                            <a:schemeClr val="tx1"/>
                          </a:solidFill>
                          <a:latin typeface="Times New Roman" panose="02020603050405020304"/>
                          <a:cs typeface="Times New Roman" panose="02020603050405020304"/>
                        </a:rPr>
                        <a:t>comodidad</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n-US" altLang="zh-CN" sz="1400" b="0" kern="1200">
                          <a:solidFill>
                            <a:schemeClr val="tx1"/>
                          </a:solidFill>
                          <a:latin typeface="Times New Roman" panose="02020603050405020304"/>
                          <a:cs typeface="Times New Roman" panose="02020603050405020304"/>
                        </a:rPr>
                        <a:t>Baja Conveniencia</a:t>
                      </a:r>
                      <a:endParaRPr lang="zh-CN" altLang="en-US" sz="1400" b="0" kern="1200">
                        <a:solidFill>
                          <a:schemeClr val="tx1"/>
                        </a:solidFill>
                        <a:latin typeface="Times New Roman" panose="02020603050405020304"/>
                        <a:cs typeface="Times New Roman" panose="02020603050405020304"/>
                      </a:endParaRPr>
                    </a:p>
                  </a:txBody>
                  <a:tcPr anchor="ctr"/>
                </a:tc>
              </a:tr>
              <a:tr h="815296">
                <a:tc>
                  <a:txBody>
                    <a:bodyPr/>
                    <a:lstStyle/>
                    <a:p>
                      <a:pPr algn="ctr"/>
                      <a:r>
                        <a:rPr lang="es-ES" altLang="zh-CN" sz="1400" b="0" kern="1200">
                          <a:solidFill>
                            <a:schemeClr val="tx1"/>
                          </a:solidFill>
                          <a:latin typeface="Times New Roman" panose="02020603050405020304"/>
                          <a:cs typeface="Times New Roman" panose="02020603050405020304"/>
                        </a:rPr>
                        <a:t>Flujo físico (el proceso de transferencia de los productos agrícolas del productor al consumidor)</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400" b="0" kern="1200">
                          <a:solidFill>
                            <a:schemeClr val="tx1"/>
                          </a:solidFill>
                          <a:latin typeface="Times New Roman" panose="02020603050405020304"/>
                          <a:cs typeface="Times New Roman" panose="02020603050405020304"/>
                        </a:rPr>
                        <a:t>La mayoría construye sus propios sistemas logísticos o trabaja con empresas de logística para transportar</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n-US" altLang="zh-CN" sz="1400" b="0" kern="1200">
                          <a:solidFill>
                            <a:schemeClr val="tx1"/>
                          </a:solidFill>
                          <a:latin typeface="Times New Roman" panose="02020603050405020304"/>
                          <a:cs typeface="Times New Roman" panose="02020603050405020304"/>
                        </a:rPr>
                        <a:t>Se </a:t>
                      </a:r>
                      <a:r>
                        <a:rPr lang="en-US" altLang="zh-CN" sz="1400" b="0" kern="1200" err="1">
                          <a:solidFill>
                            <a:schemeClr val="tx1"/>
                          </a:solidFill>
                          <a:latin typeface="Times New Roman" panose="02020603050405020304"/>
                          <a:cs typeface="Times New Roman" panose="02020603050405020304"/>
                        </a:rPr>
                        <a:t>transporta</a:t>
                      </a:r>
                      <a:r>
                        <a:rPr lang="en-US" altLang="zh-CN" sz="1400" b="0" kern="1200">
                          <a:solidFill>
                            <a:schemeClr val="tx1"/>
                          </a:solidFill>
                          <a:latin typeface="Times New Roman" panose="02020603050405020304"/>
                          <a:cs typeface="Times New Roman" panose="02020603050405020304"/>
                        </a:rPr>
                        <a:t> a </a:t>
                      </a:r>
                      <a:r>
                        <a:rPr lang="en-US" altLang="zh-CN" sz="1400" b="0" kern="1200" err="1">
                          <a:solidFill>
                            <a:schemeClr val="tx1"/>
                          </a:solidFill>
                          <a:latin typeface="Times New Roman" panose="02020603050405020304"/>
                          <a:cs typeface="Times New Roman" panose="02020603050405020304"/>
                        </a:rPr>
                        <a:t>través</a:t>
                      </a:r>
                      <a:r>
                        <a:rPr lang="en-US" altLang="zh-CN" sz="1400" b="0" kern="1200">
                          <a:solidFill>
                            <a:schemeClr val="tx1"/>
                          </a:solidFill>
                          <a:latin typeface="Times New Roman" panose="02020603050405020304"/>
                          <a:cs typeface="Times New Roman" panose="02020603050405020304"/>
                        </a:rPr>
                        <a:t> de </a:t>
                      </a:r>
                      <a:r>
                        <a:rPr lang="en-US" altLang="zh-CN" sz="1400" b="0" kern="1200" err="1">
                          <a:solidFill>
                            <a:schemeClr val="tx1"/>
                          </a:solidFill>
                          <a:latin typeface="Times New Roman" panose="02020603050405020304"/>
                          <a:cs typeface="Times New Roman" panose="02020603050405020304"/>
                        </a:rPr>
                        <a:t>intermediarios</a:t>
                      </a:r>
                      <a:r>
                        <a:rPr lang="en-US" altLang="zh-CN" sz="1400" b="0" kern="1200">
                          <a:solidFill>
                            <a:schemeClr val="tx1"/>
                          </a:solidFill>
                          <a:latin typeface="Times New Roman" panose="02020603050405020304"/>
                          <a:cs typeface="Times New Roman" panose="02020603050405020304"/>
                        </a:rPr>
                        <a:t> a </a:t>
                      </a:r>
                      <a:r>
                        <a:rPr lang="en-US" altLang="zh-CN" sz="1400" b="0" kern="1200" err="1">
                          <a:solidFill>
                            <a:schemeClr val="tx1"/>
                          </a:solidFill>
                          <a:latin typeface="Times New Roman" panose="02020603050405020304"/>
                          <a:cs typeface="Times New Roman" panose="02020603050405020304"/>
                        </a:rPr>
                        <a:t>todos</a:t>
                      </a:r>
                      <a:r>
                        <a:rPr lang="en-US" altLang="zh-CN" sz="1400" b="0" kern="1200">
                          <a:solidFill>
                            <a:schemeClr val="tx1"/>
                          </a:solidFill>
                          <a:latin typeface="Times New Roman" panose="02020603050405020304"/>
                          <a:cs typeface="Times New Roman" panose="02020603050405020304"/>
                        </a:rPr>
                        <a:t> </a:t>
                      </a:r>
                      <a:r>
                        <a:rPr lang="en-US" altLang="zh-CN" sz="1400" b="0" kern="1200" err="1">
                          <a:solidFill>
                            <a:schemeClr val="tx1"/>
                          </a:solidFill>
                          <a:latin typeface="Times New Roman" panose="02020603050405020304"/>
                          <a:cs typeface="Times New Roman" panose="02020603050405020304"/>
                        </a:rPr>
                        <a:t>los</a:t>
                      </a:r>
                      <a:r>
                        <a:rPr lang="en-US" altLang="zh-CN" sz="1400" b="0" kern="1200">
                          <a:solidFill>
                            <a:schemeClr val="tx1"/>
                          </a:solidFill>
                          <a:latin typeface="Times New Roman" panose="02020603050405020304"/>
                          <a:cs typeface="Times New Roman" panose="02020603050405020304"/>
                        </a:rPr>
                        <a:t> </a:t>
                      </a:r>
                      <a:r>
                        <a:rPr lang="en-US" altLang="zh-CN" sz="1400" b="0" kern="1200" err="1">
                          <a:solidFill>
                            <a:schemeClr val="tx1"/>
                          </a:solidFill>
                          <a:latin typeface="Times New Roman" panose="02020603050405020304"/>
                          <a:cs typeface="Times New Roman" panose="02020603050405020304"/>
                        </a:rPr>
                        <a:t>niveles</a:t>
                      </a:r>
                      <a:endParaRPr lang="zh-CN" altLang="en-US" sz="1400" b="0" kern="1200">
                        <a:solidFill>
                          <a:schemeClr val="tx1"/>
                        </a:solidFill>
                        <a:latin typeface="Times New Roman" panose="02020603050405020304"/>
                        <a:cs typeface="Times New Roman" panose="02020603050405020304"/>
                      </a:endParaRPr>
                    </a:p>
                  </a:txBody>
                  <a:tcPr anchor="ctr"/>
                </a:tc>
              </a:tr>
              <a:tr h="1058456">
                <a:tc>
                  <a:txBody>
                    <a:bodyPr/>
                    <a:lstStyle/>
                    <a:p>
                      <a:pPr algn="ctr"/>
                      <a:r>
                        <a:rPr lang="en-US" altLang="zh-CN" sz="1400" b="0" kern="1200">
                          <a:solidFill>
                            <a:schemeClr val="tx1"/>
                          </a:solidFill>
                          <a:latin typeface="Times New Roman" panose="02020603050405020304"/>
                          <a:cs typeface="Times New Roman" panose="02020603050405020304"/>
                        </a:rPr>
                        <a:t>Tiempo de </a:t>
                      </a:r>
                      <a:r>
                        <a:rPr lang="en-US" altLang="zh-CN" sz="1400" b="0" kern="1200" err="1">
                          <a:solidFill>
                            <a:schemeClr val="tx1"/>
                          </a:solidFill>
                          <a:latin typeface="Times New Roman" panose="02020603050405020304"/>
                          <a:cs typeface="Times New Roman" panose="02020603050405020304"/>
                        </a:rPr>
                        <a:t>compra</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400" b="0" kern="1200">
                          <a:solidFill>
                            <a:schemeClr val="tx1"/>
                          </a:solidFill>
                          <a:latin typeface="Times New Roman" panose="02020603050405020304"/>
                          <a:cs typeface="Times New Roman" panose="02020603050405020304"/>
                        </a:rPr>
                        <a:t>Por lo general, al día siguiente, los pedidos realizados antes de las 23:00 o 22:00 del primer día y entregados antes de las 11:00 del segundo día (modelo 211)</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400" b="0" kern="1200">
                          <a:solidFill>
                            <a:schemeClr val="tx1"/>
                          </a:solidFill>
                          <a:latin typeface="Times New Roman" panose="02020603050405020304"/>
                          <a:cs typeface="Times New Roman" panose="02020603050405020304"/>
                        </a:rPr>
                        <a:t>Comprar ahora, menos tiempo invertido</a:t>
                      </a:r>
                      <a:endParaRPr lang="zh-CN" altLang="en-US" sz="1400" b="0" kern="1200">
                        <a:solidFill>
                          <a:schemeClr val="tx1"/>
                        </a:solidFill>
                        <a:latin typeface="Times New Roman" panose="02020603050405020304"/>
                        <a:cs typeface="Times New Roman" panose="02020603050405020304"/>
                      </a:endParaRPr>
                    </a:p>
                  </a:txBody>
                  <a:tcPr anchor="ctr"/>
                </a:tc>
              </a:tr>
              <a:tr h="572139">
                <a:tc>
                  <a:txBody>
                    <a:bodyPr/>
                    <a:lstStyle/>
                    <a:p>
                      <a:pPr algn="ctr"/>
                      <a:r>
                        <a:rPr lang="en-US" altLang="zh-CN" sz="1400" b="0" kern="1200" err="1">
                          <a:solidFill>
                            <a:schemeClr val="tx1"/>
                          </a:solidFill>
                          <a:latin typeface="Times New Roman" panose="02020603050405020304"/>
                          <a:cs typeface="Times New Roman" panose="02020603050405020304"/>
                        </a:rPr>
                        <a:t>Grupos</a:t>
                      </a:r>
                      <a:r>
                        <a:rPr lang="en-US" altLang="zh-CN" sz="1400" b="0" kern="1200">
                          <a:solidFill>
                            <a:schemeClr val="tx1"/>
                          </a:solidFill>
                          <a:latin typeface="Times New Roman" panose="02020603050405020304"/>
                          <a:cs typeface="Times New Roman" panose="02020603050405020304"/>
                        </a:rPr>
                        <a:t> de </a:t>
                      </a:r>
                      <a:r>
                        <a:rPr lang="en-US" altLang="zh-CN" sz="1400" b="0" kern="1200" err="1">
                          <a:solidFill>
                            <a:schemeClr val="tx1"/>
                          </a:solidFill>
                          <a:latin typeface="Times New Roman" panose="02020603050405020304"/>
                          <a:cs typeface="Times New Roman" panose="02020603050405020304"/>
                        </a:rPr>
                        <a:t>consumidores</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400" b="0" kern="1200">
                          <a:solidFill>
                            <a:schemeClr val="tx1"/>
                          </a:solidFill>
                          <a:latin typeface="Times New Roman" panose="02020603050405020304"/>
                          <a:cs typeface="Times New Roman" panose="02020603050405020304"/>
                        </a:rPr>
                        <a:t>Personas que saben utilizar los teléfonos inteligentes</a:t>
                      </a:r>
                      <a:endParaRPr lang="zh-CN" altLang="en-US" sz="14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400" b="0" kern="1200">
                          <a:solidFill>
                            <a:schemeClr val="tx1"/>
                          </a:solidFill>
                          <a:latin typeface="Times New Roman" panose="02020603050405020304"/>
                          <a:cs typeface="Times New Roman" panose="02020603050405020304"/>
                        </a:rPr>
                        <a:t>No hay restricciones, las personas mayores suelen elegir sólo este canal</a:t>
                      </a:r>
                      <a:endParaRPr lang="zh-CN" altLang="en-US" sz="1400" b="0" kern="1200">
                        <a:solidFill>
                          <a:schemeClr val="tx1"/>
                        </a:solidFill>
                        <a:latin typeface="Times New Roman" panose="02020603050405020304"/>
                        <a:cs typeface="Times New Roman" panose="02020603050405020304"/>
                      </a:endParaRPr>
                    </a:p>
                  </a:txBody>
                  <a:tcPr anchor="ctr"/>
                </a:tc>
              </a:tr>
              <a:tr h="858207">
                <a:tc>
                  <a:txBody>
                    <a:bodyPr/>
                    <a:lstStyle/>
                    <a:p>
                      <a:pPr algn="ctr"/>
                      <a:r>
                        <a:rPr lang="en-US" altLang="zh-CN" sz="1600" b="0" kern="1200">
                          <a:solidFill>
                            <a:schemeClr val="tx1"/>
                          </a:solidFill>
                          <a:latin typeface="Times New Roman" panose="02020603050405020304"/>
                          <a:cs typeface="Times New Roman" panose="02020603050405020304"/>
                        </a:rPr>
                        <a:t>La </a:t>
                      </a:r>
                      <a:r>
                        <a:rPr lang="en-US" altLang="zh-CN" sz="1600" b="0" kern="1200" err="1">
                          <a:solidFill>
                            <a:schemeClr val="tx1"/>
                          </a:solidFill>
                          <a:latin typeface="Times New Roman" panose="02020603050405020304"/>
                          <a:cs typeface="Times New Roman" panose="02020603050405020304"/>
                        </a:rPr>
                        <a:t>confianza</a:t>
                      </a:r>
                      <a:r>
                        <a:rPr lang="en-US" altLang="zh-CN" sz="1600" b="0" kern="1200">
                          <a:solidFill>
                            <a:schemeClr val="tx1"/>
                          </a:solidFill>
                          <a:latin typeface="Times New Roman" panose="02020603050405020304"/>
                          <a:cs typeface="Times New Roman" panose="02020603050405020304"/>
                        </a:rPr>
                        <a:t> del </a:t>
                      </a:r>
                      <a:r>
                        <a:rPr lang="en-US" altLang="zh-CN" sz="1600" b="0" kern="1200" err="1">
                          <a:solidFill>
                            <a:schemeClr val="tx1"/>
                          </a:solidFill>
                          <a:latin typeface="Times New Roman" panose="02020603050405020304"/>
                          <a:cs typeface="Times New Roman" panose="02020603050405020304"/>
                        </a:rPr>
                        <a:t>consumidor</a:t>
                      </a:r>
                      <a:endParaRPr lang="zh-CN" altLang="en-US" sz="16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600" b="0" kern="1200">
                          <a:solidFill>
                            <a:schemeClr val="tx1"/>
                          </a:solidFill>
                          <a:latin typeface="Times New Roman" panose="02020603050405020304"/>
                          <a:cs typeface="Times New Roman" panose="02020603050405020304"/>
                        </a:rPr>
                        <a:t>- Lo que se ve no es necesariamente lo que se obtiene Es como abrir una "caja ciega"- </a:t>
                      </a:r>
                      <a:endParaRPr lang="zh-CN" altLang="en-US" sz="1600" b="0" kern="1200">
                        <a:solidFill>
                          <a:srgbClr val="ED7D31"/>
                        </a:solidFill>
                        <a:latin typeface="Times New Roman" panose="02020603050405020304"/>
                        <a:cs typeface="Times New Roman" panose="02020603050405020304"/>
                      </a:endParaRPr>
                    </a:p>
                  </a:txBody>
                  <a:tcPr anchor="ctr"/>
                </a:tc>
                <a:tc>
                  <a:txBody>
                    <a:bodyPr/>
                    <a:lstStyle/>
                    <a:p>
                      <a:pPr algn="ctr"/>
                      <a:r>
                        <a:rPr lang="es-ES" altLang="zh-CN" sz="1600" b="0" kern="1200">
                          <a:solidFill>
                            <a:schemeClr val="tx1"/>
                          </a:solidFill>
                          <a:latin typeface="Times New Roman" panose="02020603050405020304"/>
                          <a:cs typeface="Times New Roman" panose="02020603050405020304"/>
                        </a:rPr>
                        <a:t>Lo que ves es lo que hay, puedes verlo y sentirlo.</a:t>
                      </a:r>
                      <a:endParaRPr lang="es-ES" altLang="zh-CN" sz="1600" b="0" kern="1200">
                        <a:solidFill>
                          <a:schemeClr val="tx1"/>
                        </a:solidFill>
                        <a:latin typeface="Times New Roman" panose="02020603050405020304"/>
                        <a:cs typeface="Times New Roman" panose="02020603050405020304"/>
                      </a:endParaRPr>
                    </a:p>
                    <a:p>
                      <a:pPr algn="ctr"/>
                      <a:r>
                        <a:rPr lang="es-ES" altLang="zh-CN" sz="1600" b="0" kern="1200">
                          <a:solidFill>
                            <a:schemeClr val="tx1"/>
                          </a:solidFill>
                          <a:latin typeface="Times New Roman" panose="02020603050405020304"/>
                          <a:cs typeface="Times New Roman" panose="02020603050405020304"/>
                        </a:rPr>
                        <a:t>tranquilidad a la hora de comprar</a:t>
                      </a:r>
                      <a:endParaRPr lang="es-ES" altLang="zh-CN" sz="1600" b="0" kern="1200">
                        <a:solidFill>
                          <a:schemeClr val="tx1"/>
                        </a:solidFill>
                        <a:latin typeface="Times New Roman" panose="02020603050405020304"/>
                        <a:cs typeface="Times New Roman" panose="02020603050405020304"/>
                      </a:endParaRPr>
                    </a:p>
                  </a:txBody>
                  <a:tcPr anchor="ctr"/>
                </a:tc>
              </a:tr>
              <a:tr h="600745">
                <a:tc>
                  <a:txBody>
                    <a:bodyPr/>
                    <a:lstStyle/>
                    <a:p>
                      <a:pPr algn="ctr"/>
                      <a:r>
                        <a:rPr lang="es-ES" altLang="zh-CN" sz="1600" b="0" kern="1200">
                          <a:solidFill>
                            <a:schemeClr val="tx1"/>
                          </a:solidFill>
                          <a:latin typeface="Times New Roman" panose="02020603050405020304"/>
                          <a:cs typeface="Times New Roman" panose="02020603050405020304"/>
                        </a:rPr>
                        <a:t>Pérdidas por transporte y distribución</a:t>
                      </a:r>
                      <a:endParaRPr lang="zh-CN" altLang="en-US" sz="1600" b="0" kern="1200">
                        <a:solidFill>
                          <a:schemeClr val="tx1"/>
                        </a:solidFill>
                        <a:latin typeface="Times New Roman" panose="02020603050405020304"/>
                        <a:cs typeface="Times New Roman" panose="02020603050405020304"/>
                      </a:endParaRPr>
                    </a:p>
                  </a:txBody>
                  <a:tcPr anchor="ctr"/>
                </a:tc>
                <a:tc>
                  <a:txBody>
                    <a:bodyPr/>
                    <a:lstStyle/>
                    <a:p>
                      <a:pPr algn="ctr"/>
                      <a:r>
                        <a:rPr lang="en-US" altLang="zh-CN" sz="1600" b="0" kern="1200" err="1">
                          <a:solidFill>
                            <a:schemeClr val="tx1"/>
                          </a:solidFill>
                          <a:latin typeface="Times New Roman" panose="02020603050405020304"/>
                          <a:cs typeface="Times New Roman" panose="02020603050405020304"/>
                        </a:rPr>
                        <a:t>Relativamente</a:t>
                      </a:r>
                      <a:r>
                        <a:rPr lang="en-US" altLang="zh-CN" sz="1600" b="0" kern="1200">
                          <a:solidFill>
                            <a:schemeClr val="tx1"/>
                          </a:solidFill>
                          <a:latin typeface="Times New Roman" panose="02020603050405020304"/>
                          <a:cs typeface="Times New Roman" panose="02020603050405020304"/>
                        </a:rPr>
                        <a:t> </a:t>
                      </a:r>
                      <a:r>
                        <a:rPr lang="en-US" altLang="zh-CN" sz="1600" b="0" kern="1200" err="1">
                          <a:solidFill>
                            <a:schemeClr val="tx1"/>
                          </a:solidFill>
                          <a:latin typeface="Times New Roman" panose="02020603050405020304"/>
                          <a:cs typeface="Times New Roman" panose="02020603050405020304"/>
                        </a:rPr>
                        <a:t>más</a:t>
                      </a:r>
                      <a:r>
                        <a:rPr lang="en-US" altLang="zh-CN" sz="1600" b="0" kern="1200">
                          <a:solidFill>
                            <a:schemeClr val="tx1"/>
                          </a:solidFill>
                          <a:latin typeface="Times New Roman" panose="02020603050405020304"/>
                          <a:cs typeface="Times New Roman" panose="02020603050405020304"/>
                        </a:rPr>
                        <a:t> bajo</a:t>
                      </a:r>
                      <a:endParaRPr lang="zh-CN" altLang="en-US" sz="1600" b="0" kern="1200">
                        <a:solidFill>
                          <a:schemeClr val="tx1"/>
                        </a:solidFill>
                        <a:latin typeface="Times New Roman" panose="02020603050405020304"/>
                        <a:cs typeface="Times New Roman" panose="02020603050405020304"/>
                      </a:endParaRPr>
                    </a:p>
                  </a:txBody>
                  <a:tcPr anchor="ctr"/>
                </a:tc>
                <a:tc>
                  <a:txBody>
                    <a:bodyPr/>
                    <a:lstStyle/>
                    <a:p>
                      <a:pPr algn="ctr"/>
                      <a:r>
                        <a:rPr lang="es-ES" altLang="zh-CN" sz="1600" b="0">
                          <a:solidFill>
                            <a:schemeClr val="tx1"/>
                          </a:solidFill>
                          <a:latin typeface="Times New Roman" panose="02020603050405020304"/>
                          <a:cs typeface="Times New Roman" panose="02020603050405020304"/>
                        </a:rPr>
                        <a:t>300.000 millones de euros de pérdidas al año</a:t>
                      </a:r>
                      <a:endParaRPr lang="zh-CN" altLang="en-US" sz="1600" b="0">
                        <a:solidFill>
                          <a:srgbClr val="ED7D31"/>
                        </a:solidFill>
                        <a:latin typeface="Times New Roman" panose="02020603050405020304"/>
                        <a:cs typeface="Times New Roman" panose="02020603050405020304"/>
                      </a:endParaRPr>
                    </a:p>
                  </a:txBody>
                  <a:tcPr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3998" y="579507"/>
            <a:ext cx="9144002" cy="7890053"/>
            <a:chOff x="1523998" y="-1032053"/>
            <a:chExt cx="9144002" cy="7890053"/>
          </a:xfrm>
        </p:grpSpPr>
        <p:sp useBgFill="1">
          <p:nvSpPr>
            <p:cNvPr id="9" name="Rectangle 8"/>
            <p:cNvSpPr>
              <a:spLocks noChangeAspect="1"/>
            </p:cNvSpPr>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a:spLocks noChangeAspect="1"/>
            </p:cNvSpPr>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p:nvSpPr>
          <p:spPr>
            <a:xfrm>
              <a:off x="2510118" y="735106"/>
              <a:ext cx="7540322" cy="2928470"/>
            </a:xfrm>
            <a:prstGeom prst="rect">
              <a:avLst/>
            </a:prstGeom>
          </p:spPr>
          <p:txBody>
            <a:bodyPr vert="horz" lIns="91440" tIns="45720" rIns="91440" bIns="45720" rtlCol="0" anchor="b">
              <a:normAutofit/>
            </a:bodyPr>
            <a:lstStyle/>
            <a:p>
              <a:pPr algn="ctr"/>
              <a:r>
                <a:rPr lang="en-US" sz="4400" b="0">
                  <a:solidFill>
                    <a:schemeClr val="bg1"/>
                  </a:solidFill>
                  <a:latin typeface="Arial" panose="020B0604020202020204"/>
                  <a:ea typeface="隶书" panose="02010509060101010101" charset="-122"/>
                  <a:cs typeface="Arial" panose="020B0604020202020204"/>
                  <a:sym typeface="+mn-ea"/>
                </a:rPr>
                <a:t>Caso de </a:t>
              </a:r>
              <a:r>
                <a:rPr lang="en-US" sz="4400" b="0" err="1">
                  <a:solidFill>
                    <a:schemeClr val="bg1"/>
                  </a:solidFill>
                  <a:latin typeface="Arial" panose="020B0604020202020204"/>
                  <a:ea typeface="隶书" panose="02010509060101010101" charset="-122"/>
                  <a:cs typeface="Arial" panose="020B0604020202020204"/>
                  <a:sym typeface="+mn-ea"/>
                </a:rPr>
                <a:t>plataforma</a:t>
              </a:r>
              <a:r>
                <a:rPr lang="en-US" sz="4400" b="0">
                  <a:solidFill>
                    <a:schemeClr val="bg1"/>
                  </a:solidFill>
                  <a:latin typeface="Arial" panose="020B0604020202020204"/>
                  <a:ea typeface="隶书" panose="02010509060101010101" charset="-122"/>
                  <a:cs typeface="Arial" panose="020B0604020202020204"/>
                  <a:sym typeface="+mn-ea"/>
                </a:rPr>
                <a:t> </a:t>
              </a:r>
              <a:r>
                <a:rPr lang="en-US" sz="4400" b="0" err="1">
                  <a:solidFill>
                    <a:schemeClr val="bg1"/>
                  </a:solidFill>
                  <a:latin typeface="Arial" panose="020B0604020202020204"/>
                  <a:ea typeface="隶书" panose="02010509060101010101" charset="-122"/>
                  <a:cs typeface="Arial" panose="020B0604020202020204"/>
                  <a:sym typeface="+mn-ea"/>
                </a:rPr>
                <a:t>integrada</a:t>
              </a:r>
              <a:r>
                <a:rPr lang="en-US" sz="4400" b="0">
                  <a:solidFill>
                    <a:schemeClr val="bg1"/>
                  </a:solidFill>
                  <a:latin typeface="Arial" panose="020B0604020202020204"/>
                  <a:ea typeface="隶书" panose="02010509060101010101" charset="-122"/>
                  <a:cs typeface="Arial" panose="020B0604020202020204"/>
                  <a:sym typeface="+mn-ea"/>
                </a:rPr>
                <a:t> </a:t>
              </a:r>
              <a:r>
                <a:rPr lang="en-US" sz="4400" b="0">
                  <a:solidFill>
                    <a:schemeClr val="bg1"/>
                  </a:solidFill>
                  <a:latin typeface="Arial" panose="020B0604020202020204"/>
                  <a:ea typeface="隶书" panose="02010509060101010101" charset="-122"/>
                  <a:cs typeface="Arial" panose="020B0604020202020204"/>
                </a:rPr>
                <a:t>——</a:t>
              </a:r>
              <a:r>
                <a:rPr lang="en-US" sz="4400" b="0" err="1">
                  <a:solidFill>
                    <a:schemeClr val="bg1"/>
                  </a:solidFill>
                  <a:latin typeface="Arial" panose="020B0604020202020204"/>
                  <a:ea typeface="宋体" panose="02010600030101010101" pitchFamily="2" charset="-122"/>
                  <a:cs typeface="Arial" panose="020B0604020202020204"/>
                </a:rPr>
                <a:t>Freshippo</a:t>
              </a:r>
              <a:endParaRPr lang="es-ES" sz="4400" err="1">
                <a:solidFill>
                  <a:schemeClr val="bg1"/>
                </a:solidFill>
                <a:latin typeface="Arial" panose="020B0604020202020204"/>
                <a:ea typeface="宋体" panose="02010600030101010101" pitchFamily="2" charset="-122"/>
                <a:cs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650782" y="188464"/>
            <a:ext cx="4434655" cy="707886"/>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altLang="zh-CN" sz="2000">
                <a:latin typeface="Arial" panose="020B0604020202020204"/>
                <a:cs typeface="Arial" panose="020B0604020202020204"/>
                <a:sym typeface="+mn-ea"/>
              </a:rPr>
              <a:t>Caso de </a:t>
            </a:r>
            <a:r>
              <a:rPr lang="en-US" altLang="zh-CN" sz="2000" err="1">
                <a:latin typeface="Arial" panose="020B0604020202020204"/>
                <a:cs typeface="Arial" panose="020B0604020202020204"/>
                <a:sym typeface="+mn-ea"/>
              </a:rPr>
              <a:t>plataforma</a:t>
            </a:r>
            <a:r>
              <a:rPr lang="en-US" altLang="zh-CN" sz="2000">
                <a:latin typeface="Arial" panose="020B0604020202020204"/>
                <a:cs typeface="Arial" panose="020B0604020202020204"/>
                <a:sym typeface="+mn-ea"/>
              </a:rPr>
              <a:t> integral - Fresco </a:t>
            </a:r>
            <a:r>
              <a:rPr lang="en-US" sz="2000">
                <a:latin typeface="Arial" panose="020B0604020202020204"/>
                <a:cs typeface="Arial" panose="020B0604020202020204"/>
                <a:sym typeface="+mn-ea"/>
              </a:rPr>
              <a:t>Hema</a:t>
            </a:r>
            <a:endParaRPr lang="es-ES" sz="2000">
              <a:latin typeface="Arial" panose="020B0604020202020204"/>
              <a:cs typeface="Arial" panose="020B0604020202020204"/>
              <a:sym typeface="+mn-ea"/>
            </a:endParaRPr>
          </a:p>
        </p:txBody>
      </p:sp>
      <p:sp>
        <p:nvSpPr>
          <p:cNvPr id="13" name="Rectangle 12"/>
          <p:cNvSpPr/>
          <p:nvPr/>
        </p:nvSpPr>
        <p:spPr>
          <a:xfrm>
            <a:off x="6001793" y="1858070"/>
            <a:ext cx="5369415" cy="3860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p>
            <a:pPr algn="just">
              <a:defRPr/>
            </a:pPr>
            <a:r>
              <a:rPr lang="es-ES" altLang="zh-CN" sz="2000" b="0">
                <a:solidFill>
                  <a:schemeClr val="tx1"/>
                </a:solidFill>
                <a:latin typeface="Wingdings" panose="05000000000000000000"/>
                <a:ea typeface="宋体" panose="02010600030101010101" pitchFamily="2" charset="-122"/>
                <a:sym typeface="Wingdings" panose="05000000000000000000"/>
              </a:rPr>
              <a:t>Ø </a:t>
            </a:r>
            <a:r>
              <a:rPr lang="es-ES" altLang="zh-CN" sz="2000" b="0" err="1">
                <a:solidFill>
                  <a:schemeClr val="tx1"/>
                </a:solidFill>
                <a:latin typeface="Times New Roman" panose="02020603050405020304"/>
                <a:ea typeface="宋体" panose="02010600030101010101" pitchFamily="2" charset="-122"/>
                <a:cs typeface="Times New Roman" panose="02020603050405020304"/>
              </a:rPr>
              <a:t>Fre</a:t>
            </a:r>
            <a:r>
              <a:rPr lang="zh-CN" sz="2000" b="0">
                <a:solidFill>
                  <a:schemeClr val="tx1"/>
                </a:solidFill>
                <a:latin typeface="Times New Roman" panose="02020603050405020304"/>
                <a:ea typeface="宋体" panose="02010600030101010101" pitchFamily="2" charset="-122"/>
                <a:cs typeface="Times New Roman" panose="02020603050405020304"/>
              </a:rPr>
              <a:t>sh Hema es el nuevo formato de venta al por menor de Alibaba para los supermercados fuera de línea, apoyado por el big data, con un enfoque en la venta de productos frescos.</a:t>
            </a:r>
            <a:endParaRPr lang="es-ES" altLang="zh-CN" sz="2000">
              <a:solidFill>
                <a:schemeClr val="tx1"/>
              </a:solidFill>
            </a:endParaRPr>
          </a:p>
          <a:p>
            <a:pPr algn="just">
              <a:defRPr/>
            </a:pPr>
            <a:r>
              <a:rPr lang="zh-CN" sz="2000" b="0">
                <a:solidFill>
                  <a:schemeClr val="tx1"/>
                </a:solidFill>
                <a:latin typeface="Wingdings" panose="05000000000000000000"/>
                <a:ea typeface="宋体" panose="02010600030101010101" pitchFamily="2" charset="-122"/>
                <a:sym typeface="Wingdings" panose="05000000000000000000"/>
              </a:rPr>
              <a:t>Ø</a:t>
            </a:r>
            <a:r>
              <a:rPr lang="zh-CN" altLang="es-ES" sz="2000" b="0">
                <a:solidFill>
                  <a:schemeClr val="tx1"/>
                </a:solidFill>
                <a:latin typeface="Wingdings" panose="05000000000000000000"/>
                <a:ea typeface="宋体" panose="02010600030101010101" pitchFamily="2" charset="-122"/>
                <a:cs typeface="Times New Roman" panose="02020603050405020304"/>
                <a:sym typeface="Wingdings" panose="05000000000000000000"/>
              </a:rPr>
              <a:t> </a:t>
            </a:r>
            <a:r>
              <a:rPr lang="zh-CN" sz="2000" b="0">
                <a:solidFill>
                  <a:schemeClr val="tx1"/>
                </a:solidFill>
                <a:latin typeface="Times New Roman" panose="02020603050405020304"/>
                <a:ea typeface="宋体" panose="02010600030101010101" pitchFamily="2" charset="-122"/>
                <a:cs typeface="Times New Roman" panose="02020603050405020304"/>
              </a:rPr>
              <a:t>En la actualidad, Fresh </a:t>
            </a:r>
            <a:r>
              <a:rPr lang="es-ES" altLang="zh-CN" sz="2000" b="0">
                <a:solidFill>
                  <a:schemeClr val="tx1"/>
                </a:solidFill>
                <a:latin typeface="Times New Roman" panose="02020603050405020304"/>
                <a:ea typeface="宋体" panose="02010600030101010101" pitchFamily="2" charset="-122"/>
                <a:cs typeface="Times New Roman" panose="02020603050405020304"/>
              </a:rPr>
              <a:t>H</a:t>
            </a:r>
            <a:r>
              <a:rPr lang="zh-CN" sz="2000" b="0">
                <a:solidFill>
                  <a:schemeClr val="tx1"/>
                </a:solidFill>
                <a:latin typeface="Times New Roman" panose="02020603050405020304"/>
                <a:ea typeface="宋体" panose="02010600030101010101" pitchFamily="2" charset="-122"/>
                <a:cs typeface="Times New Roman" panose="02020603050405020304"/>
              </a:rPr>
              <a:t>e</a:t>
            </a:r>
            <a:r>
              <a:rPr lang="es-ES" altLang="zh-CN" sz="2000" b="0" err="1">
                <a:solidFill>
                  <a:schemeClr val="tx1"/>
                </a:solidFill>
                <a:latin typeface="Times New Roman" panose="02020603050405020304"/>
                <a:ea typeface="宋体" panose="02010600030101010101" pitchFamily="2" charset="-122"/>
                <a:cs typeface="Times New Roman" panose="02020603050405020304"/>
              </a:rPr>
              <a:t>ma</a:t>
            </a:r>
            <a:r>
              <a:rPr lang="zh-CN" altLang="es-ES" sz="2000" b="0">
                <a:solidFill>
                  <a:schemeClr val="tx1"/>
                </a:solidFill>
                <a:latin typeface="Times New Roman" panose="02020603050405020304"/>
                <a:ea typeface="宋体" panose="02010600030101010101" pitchFamily="2" charset="-122"/>
                <a:cs typeface="Times New Roman" panose="02020603050405020304"/>
              </a:rPr>
              <a:t> </a:t>
            </a:r>
            <a:r>
              <a:rPr lang="zh-CN" sz="2000" b="0">
                <a:solidFill>
                  <a:schemeClr val="tx1"/>
                </a:solidFill>
                <a:latin typeface="Times New Roman" panose="02020603050405020304"/>
                <a:ea typeface="宋体" panose="02010600030101010101" pitchFamily="2" charset="-122"/>
                <a:cs typeface="Times New Roman" panose="02020603050405020304"/>
              </a:rPr>
              <a:t>ha abierto 152 tiendas offline en todo el país, que abarcan 22 ciudades, entre ellas Pekín, Guangzhou y Shanghái, dirigidas a empleados de empresas y consumidores institucionales de entre 30 y 40 años.</a:t>
            </a:r>
            <a:endParaRPr lang="zh-CN" sz="2000" b="0">
              <a:solidFill>
                <a:schemeClr val="tx1"/>
              </a:solidFill>
              <a:latin typeface="Times New Roman" panose="02020603050405020304"/>
              <a:ea typeface="宋体" panose="02010600030101010101" pitchFamily="2" charset="-122"/>
              <a:cs typeface="Times New Roman" panose="02020603050405020304"/>
            </a:endParaRPr>
          </a:p>
        </p:txBody>
      </p:sp>
      <p:pic>
        <p:nvPicPr>
          <p:cNvPr id="100" name="图片 99"/>
          <p:cNvPicPr/>
          <p:nvPr/>
        </p:nvPicPr>
        <p:blipFill>
          <a:blip r:embed="rId1"/>
          <a:stretch>
            <a:fillRect/>
          </a:stretch>
        </p:blipFill>
        <p:spPr>
          <a:xfrm>
            <a:off x="869951" y="1931071"/>
            <a:ext cx="4794885" cy="32042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图片2"/>
          <p:cNvPicPr>
            <a:picLocks noChangeAspect="1"/>
          </p:cNvPicPr>
          <p:nvPr/>
        </p:nvPicPr>
        <p:blipFill>
          <a:blip r:embed="rId1"/>
          <a:stretch>
            <a:fillRect/>
          </a:stretch>
        </p:blipFill>
        <p:spPr>
          <a:xfrm>
            <a:off x="2495551" y="1052831"/>
            <a:ext cx="7014845" cy="2492375"/>
          </a:xfrm>
          <a:prstGeom prst="rect">
            <a:avLst/>
          </a:prstGeom>
        </p:spPr>
      </p:pic>
      <p:pic>
        <p:nvPicPr>
          <p:cNvPr id="36" name="图片 35" descr="图片1"/>
          <p:cNvPicPr>
            <a:picLocks noChangeAspect="1"/>
          </p:cNvPicPr>
          <p:nvPr/>
        </p:nvPicPr>
        <p:blipFill>
          <a:blip r:embed="rId2"/>
          <a:stretch>
            <a:fillRect/>
          </a:stretch>
        </p:blipFill>
        <p:spPr>
          <a:xfrm>
            <a:off x="2279651" y="3716656"/>
            <a:ext cx="7991475" cy="2665095"/>
          </a:xfrm>
          <a:prstGeom prst="rect">
            <a:avLst/>
          </a:prstGeom>
        </p:spPr>
      </p:pic>
      <p:sp>
        <p:nvSpPr>
          <p:cNvPr id="2" name="文本框 3"/>
          <p:cNvSpPr txBox="1"/>
          <p:nvPr/>
        </p:nvSpPr>
        <p:spPr>
          <a:xfrm>
            <a:off x="5765801" y="260351"/>
            <a:ext cx="4434655"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C" altLang="zh-CN">
                <a:sym typeface="+mn-ea"/>
              </a:rPr>
              <a:t>Caso de plataforma integral - Fresco </a:t>
            </a:r>
            <a:r>
              <a:rPr lang="es-EC" altLang="zh-CN" err="1">
                <a:sym typeface="+mn-ea"/>
              </a:rPr>
              <a:t>Hema</a:t>
            </a:r>
            <a:endParaRPr lang="en-US" altLang="zh-CN">
              <a:sym typeface="+mn-ea"/>
            </a:endParaRPr>
          </a:p>
        </p:txBody>
      </p:sp>
      <p:sp>
        <p:nvSpPr>
          <p:cNvPr id="3" name="CuadroTexto 2"/>
          <p:cNvSpPr txBox="1"/>
          <p:nvPr/>
        </p:nvSpPr>
        <p:spPr>
          <a:xfrm>
            <a:off x="2711624" y="1052736"/>
            <a:ext cx="3054177" cy="307777"/>
          </a:xfrm>
          <a:prstGeom prst="rect">
            <a:avLst/>
          </a:prstGeom>
          <a:solidFill>
            <a:schemeClr val="bg1"/>
          </a:solidFill>
        </p:spPr>
        <p:txBody>
          <a:bodyPr wrap="square" rtlCol="0">
            <a:spAutoFit/>
          </a:bodyPr>
          <a:lstStyle/>
          <a:p>
            <a:r>
              <a:rPr lang="es-ES" sz="1400"/>
              <a:t>Integración de almacén y tienda</a:t>
            </a:r>
            <a:endParaRPr lang="en-US" sz="1400"/>
          </a:p>
        </p:txBody>
      </p:sp>
      <p:sp>
        <p:nvSpPr>
          <p:cNvPr id="5" name="CuadroTexto 4"/>
          <p:cNvSpPr txBox="1"/>
          <p:nvPr/>
        </p:nvSpPr>
        <p:spPr>
          <a:xfrm>
            <a:off x="2279652" y="2853916"/>
            <a:ext cx="3198118" cy="307777"/>
          </a:xfrm>
          <a:prstGeom prst="rect">
            <a:avLst/>
          </a:prstGeom>
          <a:solidFill>
            <a:schemeClr val="bg1"/>
          </a:solidFill>
        </p:spPr>
        <p:txBody>
          <a:bodyPr wrap="square" rtlCol="0">
            <a:spAutoFit/>
          </a:bodyPr>
          <a:lstStyle/>
          <a:p>
            <a:r>
              <a:rPr lang="es-ES" sz="1400"/>
              <a:t>Integración de cáterin y venta</a:t>
            </a:r>
            <a:endParaRPr lang="en-US" sz="1400"/>
          </a:p>
        </p:txBody>
      </p:sp>
      <p:sp>
        <p:nvSpPr>
          <p:cNvPr id="6" name="CuadroTexto 5"/>
          <p:cNvSpPr txBox="1"/>
          <p:nvPr/>
        </p:nvSpPr>
        <p:spPr>
          <a:xfrm>
            <a:off x="6675683" y="1556792"/>
            <a:ext cx="3308749" cy="307777"/>
          </a:xfrm>
          <a:prstGeom prst="rect">
            <a:avLst/>
          </a:prstGeom>
          <a:solidFill>
            <a:schemeClr val="bg1"/>
          </a:solidFill>
        </p:spPr>
        <p:txBody>
          <a:bodyPr wrap="square" rtlCol="0">
            <a:spAutoFit/>
          </a:bodyPr>
          <a:lstStyle/>
          <a:p>
            <a:r>
              <a:rPr lang="es-ES" sz="1400"/>
              <a:t>Integración en línea y fuera de línea</a:t>
            </a:r>
            <a:endParaRPr lang="en-US" sz="1400"/>
          </a:p>
        </p:txBody>
      </p:sp>
      <p:sp>
        <p:nvSpPr>
          <p:cNvPr id="7" name="CuadroTexto 6"/>
          <p:cNvSpPr txBox="1"/>
          <p:nvPr/>
        </p:nvSpPr>
        <p:spPr>
          <a:xfrm>
            <a:off x="5457293" y="1864569"/>
            <a:ext cx="906262" cy="553998"/>
          </a:xfrm>
          <a:prstGeom prst="rect">
            <a:avLst/>
          </a:prstGeom>
          <a:solidFill>
            <a:srgbClr val="C00000"/>
          </a:solidFill>
        </p:spPr>
        <p:txBody>
          <a:bodyPr wrap="square" rtlCol="0">
            <a:spAutoFit/>
          </a:bodyPr>
          <a:lstStyle/>
          <a:p>
            <a:pPr algn="ctr"/>
            <a:r>
              <a:rPr lang="en-US" sz="1200">
                <a:solidFill>
                  <a:schemeClr val="bg1"/>
                </a:solidFill>
              </a:rPr>
              <a:t>Modo</a:t>
            </a:r>
            <a:endParaRPr lang="en-US" sz="1200">
              <a:solidFill>
                <a:schemeClr val="bg1"/>
              </a:solidFill>
            </a:endParaRPr>
          </a:p>
          <a:p>
            <a:pPr algn="ctr"/>
            <a:r>
              <a:rPr lang="en-US" sz="1200" err="1">
                <a:solidFill>
                  <a:schemeClr val="bg1"/>
                </a:solidFill>
              </a:rPr>
              <a:t>beneficio</a:t>
            </a:r>
            <a:endParaRPr lang="en-US" sz="1200">
              <a:solidFill>
                <a:schemeClr val="bg1"/>
              </a:solidFill>
            </a:endParaRPr>
          </a:p>
        </p:txBody>
      </p:sp>
      <p:sp>
        <p:nvSpPr>
          <p:cNvPr id="8" name="CuadroTexto 7"/>
          <p:cNvSpPr txBox="1"/>
          <p:nvPr/>
        </p:nvSpPr>
        <p:spPr>
          <a:xfrm>
            <a:off x="2351584" y="3774841"/>
            <a:ext cx="1512168" cy="400110"/>
          </a:xfrm>
          <a:prstGeom prst="rect">
            <a:avLst/>
          </a:prstGeom>
          <a:solidFill>
            <a:schemeClr val="accent3">
              <a:lumMod val="50000"/>
            </a:schemeClr>
          </a:solidFill>
        </p:spPr>
        <p:txBody>
          <a:bodyPr wrap="square" rtlCol="0">
            <a:spAutoFit/>
          </a:bodyPr>
          <a:lstStyle/>
          <a:p>
            <a:pPr algn="ctr"/>
            <a:r>
              <a:rPr lang="es-ES" sz="1000">
                <a:solidFill>
                  <a:schemeClr val="bg1"/>
                </a:solidFill>
              </a:rPr>
              <a:t>Gestión de la cadena de suministro</a:t>
            </a:r>
            <a:endParaRPr lang="en-US" sz="1000">
              <a:solidFill>
                <a:schemeClr val="bg1"/>
              </a:solidFill>
            </a:endParaRPr>
          </a:p>
        </p:txBody>
      </p:sp>
      <p:sp>
        <p:nvSpPr>
          <p:cNvPr id="9" name="CuadroTexto 8"/>
          <p:cNvSpPr txBox="1"/>
          <p:nvPr/>
        </p:nvSpPr>
        <p:spPr>
          <a:xfrm>
            <a:off x="2315580" y="4459879"/>
            <a:ext cx="1584176" cy="230832"/>
          </a:xfrm>
          <a:prstGeom prst="rect">
            <a:avLst/>
          </a:prstGeom>
          <a:solidFill>
            <a:srgbClr val="00B0F0"/>
          </a:solidFill>
        </p:spPr>
        <p:txBody>
          <a:bodyPr wrap="square" rtlCol="0">
            <a:spAutoFit/>
          </a:bodyPr>
          <a:lstStyle/>
          <a:p>
            <a:r>
              <a:rPr lang="en-US" sz="900" err="1">
                <a:solidFill>
                  <a:schemeClr val="bg1"/>
                </a:solidFill>
              </a:rPr>
              <a:t>Compras</a:t>
            </a:r>
            <a:r>
              <a:rPr lang="en-US" sz="900">
                <a:solidFill>
                  <a:schemeClr val="bg1"/>
                </a:solidFill>
              </a:rPr>
              <a:t> </a:t>
            </a:r>
            <a:r>
              <a:rPr lang="en-US" sz="900" err="1">
                <a:solidFill>
                  <a:schemeClr val="bg1"/>
                </a:solidFill>
              </a:rPr>
              <a:t>en</a:t>
            </a:r>
            <a:r>
              <a:rPr lang="en-US" sz="900">
                <a:solidFill>
                  <a:schemeClr val="bg1"/>
                </a:solidFill>
              </a:rPr>
              <a:t> </a:t>
            </a:r>
            <a:r>
              <a:rPr lang="en-US" sz="900" err="1">
                <a:solidFill>
                  <a:schemeClr val="bg1"/>
                </a:solidFill>
              </a:rPr>
              <a:t>el</a:t>
            </a:r>
            <a:r>
              <a:rPr lang="en-US" sz="900">
                <a:solidFill>
                  <a:schemeClr val="bg1"/>
                </a:solidFill>
              </a:rPr>
              <a:t> </a:t>
            </a:r>
            <a:r>
              <a:rPr lang="en-US" sz="900" err="1">
                <a:solidFill>
                  <a:schemeClr val="bg1"/>
                </a:solidFill>
              </a:rPr>
              <a:t>extranjero</a:t>
            </a:r>
            <a:endParaRPr lang="en-US" sz="900">
              <a:solidFill>
                <a:schemeClr val="bg1"/>
              </a:solidFill>
            </a:endParaRPr>
          </a:p>
        </p:txBody>
      </p:sp>
      <p:sp>
        <p:nvSpPr>
          <p:cNvPr id="10" name="CuadroTexto 9"/>
          <p:cNvSpPr txBox="1"/>
          <p:nvPr/>
        </p:nvSpPr>
        <p:spPr>
          <a:xfrm>
            <a:off x="2351584" y="4889900"/>
            <a:ext cx="1512168" cy="430887"/>
          </a:xfrm>
          <a:prstGeom prst="rect">
            <a:avLst/>
          </a:prstGeom>
          <a:solidFill>
            <a:srgbClr val="00B0F0"/>
          </a:solidFill>
        </p:spPr>
        <p:txBody>
          <a:bodyPr wrap="square" rtlCol="0">
            <a:spAutoFit/>
          </a:bodyPr>
          <a:lstStyle/>
          <a:p>
            <a:pPr algn="ctr"/>
            <a:r>
              <a:rPr lang="en-US" sz="1100" err="1">
                <a:solidFill>
                  <a:schemeClr val="bg1"/>
                </a:solidFill>
              </a:rPr>
              <a:t>Contratación</a:t>
            </a:r>
            <a:r>
              <a:rPr lang="en-US" sz="1100">
                <a:solidFill>
                  <a:schemeClr val="bg1"/>
                </a:solidFill>
              </a:rPr>
              <a:t> </a:t>
            </a:r>
            <a:r>
              <a:rPr lang="en-US" sz="1100" err="1">
                <a:solidFill>
                  <a:schemeClr val="bg1"/>
                </a:solidFill>
              </a:rPr>
              <a:t>nacional</a:t>
            </a:r>
            <a:r>
              <a:rPr lang="en-US" sz="1100">
                <a:solidFill>
                  <a:schemeClr val="bg1"/>
                </a:solidFill>
              </a:rPr>
              <a:t> </a:t>
            </a:r>
            <a:r>
              <a:rPr lang="en-US" sz="1100" err="1">
                <a:solidFill>
                  <a:schemeClr val="bg1"/>
                </a:solidFill>
              </a:rPr>
              <a:t>directa</a:t>
            </a:r>
            <a:endParaRPr lang="en-US" sz="1100">
              <a:solidFill>
                <a:schemeClr val="bg1"/>
              </a:solidFill>
            </a:endParaRPr>
          </a:p>
        </p:txBody>
      </p:sp>
      <p:sp>
        <p:nvSpPr>
          <p:cNvPr id="11" name="CuadroTexto 10"/>
          <p:cNvSpPr txBox="1"/>
          <p:nvPr/>
        </p:nvSpPr>
        <p:spPr>
          <a:xfrm>
            <a:off x="2365862" y="5492323"/>
            <a:ext cx="1512168" cy="261610"/>
          </a:xfrm>
          <a:prstGeom prst="rect">
            <a:avLst/>
          </a:prstGeom>
          <a:solidFill>
            <a:srgbClr val="00B0F0"/>
          </a:solidFill>
        </p:spPr>
        <p:txBody>
          <a:bodyPr wrap="square" rtlCol="0">
            <a:spAutoFit/>
          </a:bodyPr>
          <a:lstStyle/>
          <a:p>
            <a:r>
              <a:rPr lang="en-US" sz="1100" err="1">
                <a:solidFill>
                  <a:schemeClr val="bg1"/>
                </a:solidFill>
              </a:rPr>
              <a:t>Compras</a:t>
            </a:r>
            <a:r>
              <a:rPr lang="en-US" sz="1100">
                <a:solidFill>
                  <a:schemeClr val="bg1"/>
                </a:solidFill>
              </a:rPr>
              <a:t> de </a:t>
            </a:r>
            <a:r>
              <a:rPr lang="en-US" sz="1100" err="1">
                <a:solidFill>
                  <a:schemeClr val="bg1"/>
                </a:solidFill>
              </a:rPr>
              <a:t>origen</a:t>
            </a:r>
            <a:endParaRPr lang="en-US" sz="1100">
              <a:solidFill>
                <a:schemeClr val="bg1"/>
              </a:solidFill>
            </a:endParaRPr>
          </a:p>
        </p:txBody>
      </p:sp>
      <p:sp>
        <p:nvSpPr>
          <p:cNvPr id="12" name="CuadroTexto 11"/>
          <p:cNvSpPr txBox="1"/>
          <p:nvPr/>
        </p:nvSpPr>
        <p:spPr>
          <a:xfrm>
            <a:off x="2351584" y="5991594"/>
            <a:ext cx="1512168" cy="261610"/>
          </a:xfrm>
          <a:prstGeom prst="rect">
            <a:avLst/>
          </a:prstGeom>
          <a:solidFill>
            <a:srgbClr val="00B0F0"/>
          </a:solidFill>
        </p:spPr>
        <p:txBody>
          <a:bodyPr wrap="square" rtlCol="0">
            <a:spAutoFit/>
          </a:bodyPr>
          <a:lstStyle/>
          <a:p>
            <a:pPr algn="ctr"/>
            <a:r>
              <a:rPr lang="en-US" sz="1100" err="1">
                <a:solidFill>
                  <a:schemeClr val="bg1"/>
                </a:solidFill>
              </a:rPr>
              <a:t>Compras</a:t>
            </a:r>
            <a:r>
              <a:rPr lang="en-US" sz="1100">
                <a:solidFill>
                  <a:schemeClr val="bg1"/>
                </a:solidFill>
              </a:rPr>
              <a:t> locales</a:t>
            </a:r>
            <a:endParaRPr lang="en-US" sz="1100">
              <a:solidFill>
                <a:schemeClr val="bg1"/>
              </a:solidFill>
            </a:endParaRPr>
          </a:p>
        </p:txBody>
      </p:sp>
      <p:sp>
        <p:nvSpPr>
          <p:cNvPr id="13" name="CuadroTexto 12"/>
          <p:cNvSpPr txBox="1"/>
          <p:nvPr/>
        </p:nvSpPr>
        <p:spPr>
          <a:xfrm>
            <a:off x="4079776" y="4690711"/>
            <a:ext cx="792088" cy="307777"/>
          </a:xfrm>
          <a:prstGeom prst="rect">
            <a:avLst/>
          </a:prstGeom>
          <a:solidFill>
            <a:schemeClr val="bg1"/>
          </a:solidFill>
        </p:spPr>
        <p:txBody>
          <a:bodyPr wrap="square" rtlCol="0">
            <a:spAutoFit/>
          </a:bodyPr>
          <a:lstStyle/>
          <a:p>
            <a:pPr algn="ctr"/>
            <a:r>
              <a:rPr lang="es-ES" sz="700"/>
              <a:t>Transporte en cadena de frio</a:t>
            </a:r>
            <a:endParaRPr lang="en-US" sz="700"/>
          </a:p>
        </p:txBody>
      </p:sp>
      <p:sp>
        <p:nvSpPr>
          <p:cNvPr id="14" name="CuadroTexto 13"/>
          <p:cNvSpPr txBox="1"/>
          <p:nvPr/>
        </p:nvSpPr>
        <p:spPr>
          <a:xfrm>
            <a:off x="4079776" y="5346291"/>
            <a:ext cx="792088" cy="307777"/>
          </a:xfrm>
          <a:prstGeom prst="rect">
            <a:avLst/>
          </a:prstGeom>
          <a:solidFill>
            <a:schemeClr val="bg1"/>
          </a:solidFill>
        </p:spPr>
        <p:txBody>
          <a:bodyPr wrap="square" rtlCol="0">
            <a:spAutoFit/>
          </a:bodyPr>
          <a:lstStyle/>
          <a:p>
            <a:pPr algn="ctr"/>
            <a:r>
              <a:rPr lang="es-ES" sz="700"/>
              <a:t>Transporte en cadena de frio</a:t>
            </a:r>
            <a:endParaRPr lang="en-US" sz="700"/>
          </a:p>
        </p:txBody>
      </p:sp>
      <p:sp>
        <p:nvSpPr>
          <p:cNvPr id="15" name="CuadroTexto 14"/>
          <p:cNvSpPr txBox="1"/>
          <p:nvPr/>
        </p:nvSpPr>
        <p:spPr>
          <a:xfrm>
            <a:off x="4655840" y="3716656"/>
            <a:ext cx="1584176" cy="430887"/>
          </a:xfrm>
          <a:prstGeom prst="rect">
            <a:avLst/>
          </a:prstGeom>
          <a:solidFill>
            <a:schemeClr val="accent1">
              <a:lumMod val="50000"/>
            </a:schemeClr>
          </a:solidFill>
        </p:spPr>
        <p:txBody>
          <a:bodyPr wrap="square" rtlCol="0">
            <a:spAutoFit/>
          </a:bodyPr>
          <a:lstStyle/>
          <a:p>
            <a:pPr algn="ctr"/>
            <a:r>
              <a:rPr lang="es-ES" sz="1100">
                <a:solidFill>
                  <a:schemeClr val="bg1"/>
                </a:solidFill>
              </a:rPr>
              <a:t>Centro de pruebas y procesamiento</a:t>
            </a:r>
            <a:endParaRPr lang="en-US" sz="1100">
              <a:solidFill>
                <a:schemeClr val="bg1"/>
              </a:solidFill>
            </a:endParaRPr>
          </a:p>
        </p:txBody>
      </p:sp>
      <p:sp>
        <p:nvSpPr>
          <p:cNvPr id="16" name="CuadroTexto 15"/>
          <p:cNvSpPr txBox="1"/>
          <p:nvPr/>
        </p:nvSpPr>
        <p:spPr>
          <a:xfrm>
            <a:off x="4949945" y="4923326"/>
            <a:ext cx="923957" cy="938719"/>
          </a:xfrm>
          <a:prstGeom prst="rect">
            <a:avLst/>
          </a:prstGeom>
          <a:solidFill>
            <a:srgbClr val="00B0F0"/>
          </a:solidFill>
        </p:spPr>
        <p:txBody>
          <a:bodyPr wrap="square" rtlCol="0">
            <a:spAutoFit/>
          </a:bodyPr>
          <a:lstStyle/>
          <a:p>
            <a:pPr algn="ctr"/>
            <a:r>
              <a:rPr lang="es-ES" sz="1100">
                <a:solidFill>
                  <a:schemeClr val="bg1"/>
                </a:solidFill>
              </a:rPr>
              <a:t>Centro de procesamiento e inspección de calidad</a:t>
            </a:r>
            <a:endParaRPr lang="en-US" sz="1100">
              <a:solidFill>
                <a:schemeClr val="bg1"/>
              </a:solidFill>
            </a:endParaRPr>
          </a:p>
        </p:txBody>
      </p:sp>
      <p:sp>
        <p:nvSpPr>
          <p:cNvPr id="17" name="CuadroTexto 16"/>
          <p:cNvSpPr txBox="1"/>
          <p:nvPr/>
        </p:nvSpPr>
        <p:spPr>
          <a:xfrm>
            <a:off x="6744515" y="3793599"/>
            <a:ext cx="1181894" cy="276999"/>
          </a:xfrm>
          <a:prstGeom prst="rect">
            <a:avLst/>
          </a:prstGeom>
          <a:solidFill>
            <a:schemeClr val="accent1">
              <a:lumMod val="50000"/>
            </a:schemeClr>
          </a:solidFill>
        </p:spPr>
        <p:txBody>
          <a:bodyPr wrap="square" rtlCol="0">
            <a:spAutoFit/>
          </a:bodyPr>
          <a:lstStyle/>
          <a:p>
            <a:r>
              <a:rPr lang="en-US" sz="1200" err="1">
                <a:solidFill>
                  <a:schemeClr val="bg1"/>
                </a:solidFill>
              </a:rPr>
              <a:t>DFC+Tienda</a:t>
            </a:r>
            <a:endParaRPr lang="en-US" sz="1200">
              <a:solidFill>
                <a:schemeClr val="bg1"/>
              </a:solidFill>
            </a:endParaRPr>
          </a:p>
        </p:txBody>
      </p:sp>
      <p:sp>
        <p:nvSpPr>
          <p:cNvPr id="18" name="CuadroTexto 17"/>
          <p:cNvSpPr txBox="1"/>
          <p:nvPr/>
        </p:nvSpPr>
        <p:spPr>
          <a:xfrm>
            <a:off x="6888088" y="4293096"/>
            <a:ext cx="720080" cy="276999"/>
          </a:xfrm>
          <a:prstGeom prst="rect">
            <a:avLst/>
          </a:prstGeom>
          <a:solidFill>
            <a:schemeClr val="accent1">
              <a:lumMod val="50000"/>
            </a:schemeClr>
          </a:solidFill>
        </p:spPr>
        <p:txBody>
          <a:bodyPr wrap="square" rtlCol="0">
            <a:spAutoFit/>
          </a:bodyPr>
          <a:lstStyle/>
          <a:p>
            <a:r>
              <a:rPr lang="en-US" sz="1200">
                <a:solidFill>
                  <a:schemeClr val="bg1"/>
                </a:solidFill>
              </a:rPr>
              <a:t>Tienda</a:t>
            </a:r>
            <a:endParaRPr lang="en-US" sz="1200">
              <a:solidFill>
                <a:schemeClr val="bg1"/>
              </a:solidFill>
            </a:endParaRPr>
          </a:p>
        </p:txBody>
      </p:sp>
      <p:sp>
        <p:nvSpPr>
          <p:cNvPr id="19" name="CuadroTexto 18"/>
          <p:cNvSpPr txBox="1"/>
          <p:nvPr/>
        </p:nvSpPr>
        <p:spPr>
          <a:xfrm>
            <a:off x="6600056" y="4533870"/>
            <a:ext cx="1326353" cy="715581"/>
          </a:xfrm>
          <a:prstGeom prst="rect">
            <a:avLst/>
          </a:prstGeom>
          <a:solidFill>
            <a:srgbClr val="00B0F0"/>
          </a:solidFill>
        </p:spPr>
        <p:txBody>
          <a:bodyPr wrap="square" rtlCol="0">
            <a:spAutoFit/>
          </a:bodyPr>
          <a:lstStyle/>
          <a:p>
            <a:pPr algn="ctr"/>
            <a:r>
              <a:rPr lang="es-ES" sz="900">
                <a:solidFill>
                  <a:schemeClr val="bg1"/>
                </a:solidFill>
              </a:rPr>
              <a:t>Ventas de productos básicos</a:t>
            </a:r>
            <a:endParaRPr lang="es-ES" sz="900">
              <a:solidFill>
                <a:schemeClr val="bg1"/>
              </a:solidFill>
            </a:endParaRPr>
          </a:p>
          <a:p>
            <a:pPr algn="ctr"/>
            <a:r>
              <a:rPr lang="es-ES" sz="900">
                <a:solidFill>
                  <a:schemeClr val="bg1"/>
                </a:solidFill>
              </a:rPr>
              <a:t>Servicio de comida y bebida</a:t>
            </a:r>
            <a:endParaRPr lang="en-US" sz="900">
              <a:solidFill>
                <a:schemeClr val="bg1"/>
              </a:solidFill>
            </a:endParaRPr>
          </a:p>
        </p:txBody>
      </p:sp>
      <p:sp>
        <p:nvSpPr>
          <p:cNvPr id="20" name="CuadroTexto 19"/>
          <p:cNvSpPr txBox="1"/>
          <p:nvPr/>
        </p:nvSpPr>
        <p:spPr>
          <a:xfrm>
            <a:off x="6600056" y="5249451"/>
            <a:ext cx="1326353" cy="276999"/>
          </a:xfrm>
          <a:prstGeom prst="rect">
            <a:avLst/>
          </a:prstGeom>
          <a:solidFill>
            <a:schemeClr val="accent1">
              <a:lumMod val="50000"/>
            </a:schemeClr>
          </a:solidFill>
        </p:spPr>
        <p:txBody>
          <a:bodyPr wrap="square" rtlCol="0">
            <a:spAutoFit/>
          </a:bodyPr>
          <a:lstStyle/>
          <a:p>
            <a:pPr algn="ctr"/>
            <a:r>
              <a:rPr lang="en-US" sz="1200" err="1">
                <a:solidFill>
                  <a:schemeClr val="bg1"/>
                </a:solidFill>
              </a:rPr>
              <a:t>Almacén</a:t>
            </a:r>
            <a:endParaRPr lang="en-US" sz="1200">
              <a:solidFill>
                <a:schemeClr val="bg1"/>
              </a:solidFill>
            </a:endParaRPr>
          </a:p>
        </p:txBody>
      </p:sp>
      <p:sp>
        <p:nvSpPr>
          <p:cNvPr id="21" name="CuadroTexto 20"/>
          <p:cNvSpPr txBox="1"/>
          <p:nvPr/>
        </p:nvSpPr>
        <p:spPr>
          <a:xfrm>
            <a:off x="6548324" y="5526450"/>
            <a:ext cx="1378085" cy="819455"/>
          </a:xfrm>
          <a:prstGeom prst="rect">
            <a:avLst/>
          </a:prstGeom>
          <a:solidFill>
            <a:srgbClr val="00B0F0"/>
          </a:solidFill>
        </p:spPr>
        <p:txBody>
          <a:bodyPr wrap="square" rtlCol="0">
            <a:spAutoFit/>
          </a:bodyPr>
          <a:lstStyle/>
          <a:p>
            <a:pPr algn="ctr"/>
            <a:r>
              <a:rPr lang="es-ES" sz="1050">
                <a:solidFill>
                  <a:schemeClr val="bg1"/>
                </a:solidFill>
              </a:rPr>
              <a:t>Gestión de pedidos</a:t>
            </a:r>
            <a:endParaRPr lang="es-ES" sz="1050">
              <a:solidFill>
                <a:schemeClr val="bg1"/>
              </a:solidFill>
            </a:endParaRPr>
          </a:p>
          <a:p>
            <a:pPr algn="ctr"/>
            <a:r>
              <a:rPr lang="es-ES" sz="1050">
                <a:solidFill>
                  <a:schemeClr val="bg1"/>
                </a:solidFill>
              </a:rPr>
              <a:t>Embalaje de productos básicos</a:t>
            </a:r>
            <a:endParaRPr lang="en-US" sz="1050">
              <a:solidFill>
                <a:schemeClr val="bg1"/>
              </a:solidFill>
            </a:endParaRPr>
          </a:p>
        </p:txBody>
      </p:sp>
      <p:sp>
        <p:nvSpPr>
          <p:cNvPr id="22" name="CuadroTexto 21"/>
          <p:cNvSpPr txBox="1"/>
          <p:nvPr/>
        </p:nvSpPr>
        <p:spPr>
          <a:xfrm>
            <a:off x="8023883" y="4263500"/>
            <a:ext cx="612347" cy="415498"/>
          </a:xfrm>
          <a:prstGeom prst="rect">
            <a:avLst/>
          </a:prstGeom>
          <a:solidFill>
            <a:schemeClr val="bg1"/>
          </a:solidFill>
        </p:spPr>
        <p:txBody>
          <a:bodyPr wrap="square" rtlCol="0">
            <a:spAutoFit/>
          </a:bodyPr>
          <a:lstStyle/>
          <a:p>
            <a:pPr algn="ctr"/>
            <a:r>
              <a:rPr lang="en-US" sz="700" err="1"/>
              <a:t>Consumo</a:t>
            </a:r>
            <a:r>
              <a:rPr lang="en-US" sz="700"/>
              <a:t> </a:t>
            </a:r>
            <a:r>
              <a:rPr lang="en-US" sz="700" err="1"/>
              <a:t>fuera</a:t>
            </a:r>
            <a:r>
              <a:rPr lang="en-US" sz="700"/>
              <a:t> de </a:t>
            </a:r>
            <a:r>
              <a:rPr lang="en-US" sz="700" err="1"/>
              <a:t>línea</a:t>
            </a:r>
            <a:endParaRPr lang="en-US" sz="700"/>
          </a:p>
        </p:txBody>
      </p:sp>
      <p:sp>
        <p:nvSpPr>
          <p:cNvPr id="23" name="CuadroTexto 22"/>
          <p:cNvSpPr txBox="1"/>
          <p:nvPr/>
        </p:nvSpPr>
        <p:spPr>
          <a:xfrm>
            <a:off x="9439726" y="4293096"/>
            <a:ext cx="760730" cy="307777"/>
          </a:xfrm>
          <a:prstGeom prst="rect">
            <a:avLst/>
          </a:prstGeom>
          <a:solidFill>
            <a:schemeClr val="bg1"/>
          </a:solidFill>
        </p:spPr>
        <p:txBody>
          <a:bodyPr wrap="square" rtlCol="0">
            <a:spAutoFit/>
          </a:bodyPr>
          <a:lstStyle/>
          <a:p>
            <a:pPr algn="ctr"/>
            <a:r>
              <a:rPr lang="en-US" sz="700" err="1"/>
              <a:t>Pedido</a:t>
            </a:r>
            <a:r>
              <a:rPr lang="en-US" sz="700"/>
              <a:t> </a:t>
            </a:r>
            <a:r>
              <a:rPr lang="en-US" sz="700" err="1"/>
              <a:t>en</a:t>
            </a:r>
            <a:r>
              <a:rPr lang="en-US" sz="700"/>
              <a:t> </a:t>
            </a:r>
            <a:r>
              <a:rPr lang="en-US" sz="700" err="1"/>
              <a:t>línea</a:t>
            </a:r>
            <a:endParaRPr lang="en-US" sz="700"/>
          </a:p>
        </p:txBody>
      </p:sp>
      <p:sp>
        <p:nvSpPr>
          <p:cNvPr id="24" name="CuadroTexto 23"/>
          <p:cNvSpPr txBox="1"/>
          <p:nvPr/>
        </p:nvSpPr>
        <p:spPr>
          <a:xfrm>
            <a:off x="8718402" y="5397293"/>
            <a:ext cx="791994" cy="215444"/>
          </a:xfrm>
          <a:prstGeom prst="rect">
            <a:avLst/>
          </a:prstGeom>
          <a:solidFill>
            <a:schemeClr val="bg1"/>
          </a:solidFill>
        </p:spPr>
        <p:txBody>
          <a:bodyPr wrap="square" rtlCol="0">
            <a:spAutoFit/>
          </a:bodyPr>
          <a:lstStyle/>
          <a:p>
            <a:pPr algn="ctr"/>
            <a:r>
              <a:rPr lang="en-US" sz="800" err="1"/>
              <a:t>Distribución</a:t>
            </a:r>
            <a:endParaRPr lang="en-US" sz="80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9456" y="1355284"/>
            <a:ext cx="10153128" cy="1569660"/>
          </a:xfrm>
          <a:prstGeom prst="rect">
            <a:avLst/>
          </a:prstGeom>
          <a:noFill/>
        </p:spPr>
        <p:txBody>
          <a:bodyPr wrap="square" rtlCol="0" anchor="t">
            <a:spAutoFit/>
          </a:bodyPr>
          <a:lstStyle/>
          <a:p>
            <a:pPr marL="285750" indent="-285750">
              <a:buFont typeface="Wingdings" panose="05000000000000000000" charset="0"/>
              <a:buChar char="Ø"/>
            </a:pPr>
            <a:r>
              <a:rPr lang="en-US" altLang="zh-CN"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r>
              <a:rPr lang="es-ES" altLang="zh-CN"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Integración en línea y fuera de línea</a:t>
            </a:r>
            <a:r>
              <a:rPr lang="en-US" altLang="zh-CN"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endParaRPr lang="zh-CN" altLang="en-US" sz="24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marL="285750" indent="-285750">
              <a:buFont typeface="Wingdings" panose="05000000000000000000" charset="0"/>
              <a:buChar char="ü"/>
            </a:pPr>
            <a:r>
              <a:rPr lang="es-ES" altLang="zh-CN" sz="1800">
                <a:latin typeface="Times New Roman" panose="02020603050405020304" pitchFamily="18" charset="0"/>
                <a:cs typeface="Times New Roman" panose="02020603050405020304" pitchFamily="18" charset="0"/>
                <a:sym typeface="+mn-ea"/>
              </a:rPr>
              <a:t>Guía a los consumidores para realizar pedidos en línea y experimentar fuera de línea, logrando así el modo de consumo de circuito cerrado de integración de flujo de dos líneas.</a:t>
            </a:r>
            <a:endParaRPr lang="es-ES" altLang="zh-CN" sz="1800">
              <a:latin typeface="Times New Roman" panose="02020603050405020304" pitchFamily="18" charset="0"/>
              <a:cs typeface="Times New Roman" panose="02020603050405020304" pitchFamily="18" charset="0"/>
              <a:sym typeface="+mn-ea"/>
            </a:endParaRPr>
          </a:p>
          <a:p>
            <a:pPr marL="285750" indent="-285750">
              <a:buFont typeface="Wingdings" panose="05000000000000000000" charset="0"/>
              <a:buChar char="ü"/>
            </a:pPr>
            <a:r>
              <a:rPr lang="es-ES" altLang="zh-CN" sz="1800">
                <a:latin typeface="Times New Roman" panose="02020603050405020304" pitchFamily="18" charset="0"/>
                <a:cs typeface="Times New Roman" panose="02020603050405020304" pitchFamily="18" charset="0"/>
                <a:sym typeface="+mn-ea"/>
              </a:rPr>
              <a:t>Adoptar etiquetas de precio electrónico para realizar una gestión unificada en línea y fuera de línea.</a:t>
            </a:r>
            <a:endParaRPr lang="zh-CN" altLang="en-US">
              <a:latin typeface="Times New Roman" panose="02020603050405020304" pitchFamily="18" charset="0"/>
              <a:cs typeface="Times New Roman" panose="02020603050405020304" pitchFamily="18" charset="0"/>
            </a:endParaRPr>
          </a:p>
        </p:txBody>
      </p:sp>
      <p:pic>
        <p:nvPicPr>
          <p:cNvPr id="104" name="图片 103"/>
          <p:cNvPicPr/>
          <p:nvPr/>
        </p:nvPicPr>
        <p:blipFill>
          <a:blip r:embed="rId1"/>
          <a:stretch>
            <a:fillRect/>
          </a:stretch>
        </p:blipFill>
        <p:spPr>
          <a:xfrm>
            <a:off x="8333105" y="3562499"/>
            <a:ext cx="2137410" cy="1967230"/>
          </a:xfrm>
          <a:prstGeom prst="rect">
            <a:avLst/>
          </a:prstGeom>
          <a:noFill/>
          <a:ln w="9525">
            <a:noFill/>
          </a:ln>
        </p:spPr>
      </p:pic>
      <p:pic>
        <p:nvPicPr>
          <p:cNvPr id="105" name="图片 104"/>
          <p:cNvPicPr/>
          <p:nvPr/>
        </p:nvPicPr>
        <p:blipFill>
          <a:blip r:embed="rId2"/>
          <a:srcRect l="26320" r="23200"/>
          <a:stretch>
            <a:fillRect/>
          </a:stretch>
        </p:blipFill>
        <p:spPr>
          <a:xfrm>
            <a:off x="5061586" y="3584724"/>
            <a:ext cx="2146935" cy="2010410"/>
          </a:xfrm>
          <a:prstGeom prst="rect">
            <a:avLst/>
          </a:prstGeom>
          <a:noFill/>
          <a:ln w="9525">
            <a:noFill/>
          </a:ln>
        </p:spPr>
      </p:pic>
      <p:pic>
        <p:nvPicPr>
          <p:cNvPr id="106" name="图片 105"/>
          <p:cNvPicPr/>
          <p:nvPr/>
        </p:nvPicPr>
        <p:blipFill>
          <a:blip r:embed="rId3"/>
          <a:srcRect l="40351" r="5838"/>
          <a:stretch>
            <a:fillRect/>
          </a:stretch>
        </p:blipFill>
        <p:spPr>
          <a:xfrm>
            <a:off x="1586230" y="3563135"/>
            <a:ext cx="2350770" cy="1985645"/>
          </a:xfrm>
          <a:prstGeom prst="rect">
            <a:avLst/>
          </a:prstGeom>
          <a:noFill/>
          <a:ln w="9525">
            <a:noFill/>
          </a:ln>
        </p:spPr>
      </p:pic>
      <p:sp>
        <p:nvSpPr>
          <p:cNvPr id="28" name="右箭头 27"/>
          <p:cNvSpPr/>
          <p:nvPr/>
        </p:nvSpPr>
        <p:spPr>
          <a:xfrm>
            <a:off x="4080510" y="4081929"/>
            <a:ext cx="713740" cy="345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a:solidFill>
                <a:schemeClr val="tx1"/>
              </a:solidFill>
            </a:endParaRPr>
          </a:p>
        </p:txBody>
      </p:sp>
      <p:sp>
        <p:nvSpPr>
          <p:cNvPr id="29" name="右箭头 28"/>
          <p:cNvSpPr/>
          <p:nvPr/>
        </p:nvSpPr>
        <p:spPr>
          <a:xfrm>
            <a:off x="7368540" y="3921274"/>
            <a:ext cx="713740" cy="345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a:solidFill>
                <a:schemeClr val="tx1"/>
              </a:solidFill>
            </a:endParaRPr>
          </a:p>
        </p:txBody>
      </p:sp>
      <p:sp>
        <p:nvSpPr>
          <p:cNvPr id="30" name="文本框 29"/>
          <p:cNvSpPr txBox="1"/>
          <p:nvPr/>
        </p:nvSpPr>
        <p:spPr>
          <a:xfrm>
            <a:off x="1347090" y="5642084"/>
            <a:ext cx="2829050" cy="523220"/>
          </a:xfrm>
          <a:prstGeom prst="rect">
            <a:avLst/>
          </a:prstGeom>
          <a:noFill/>
        </p:spPr>
        <p:txBody>
          <a:bodyPr wrap="square" rtlCol="0">
            <a:spAutoFit/>
          </a:bodyPr>
          <a:lstStyle/>
          <a:p>
            <a:pPr algn="ctr"/>
            <a:r>
              <a:rPr lang="es-ES" altLang="zh-CN" sz="1400" b="0">
                <a:latin typeface="Times New Roman" panose="02020603050405020304" pitchFamily="18" charset="0"/>
                <a:cs typeface="Times New Roman" panose="02020603050405020304" pitchFamily="18" charset="0"/>
              </a:rPr>
              <a:t>Guía de instalación de la aplicación </a:t>
            </a:r>
            <a:r>
              <a:rPr lang="es-ES" altLang="zh-CN" sz="1400" b="0" err="1">
                <a:latin typeface="Times New Roman" panose="02020603050405020304" pitchFamily="18" charset="0"/>
                <a:cs typeface="Times New Roman" panose="02020603050405020304" pitchFamily="18" charset="0"/>
              </a:rPr>
              <a:t>Hema</a:t>
            </a:r>
            <a:endParaRPr lang="zh-CN" altLang="en-US" sz="2000" b="0">
              <a:latin typeface="Times New Roman" panose="02020603050405020304" pitchFamily="18" charset="0"/>
              <a:cs typeface="Times New Roman" panose="02020603050405020304" pitchFamily="18" charset="0"/>
            </a:endParaRPr>
          </a:p>
        </p:txBody>
      </p:sp>
      <p:sp>
        <p:nvSpPr>
          <p:cNvPr id="31" name="文本框 30"/>
          <p:cNvSpPr txBox="1"/>
          <p:nvPr/>
        </p:nvSpPr>
        <p:spPr>
          <a:xfrm>
            <a:off x="5377181" y="5678783"/>
            <a:ext cx="1726931" cy="307777"/>
          </a:xfrm>
          <a:prstGeom prst="rect">
            <a:avLst/>
          </a:prstGeom>
          <a:noFill/>
        </p:spPr>
        <p:txBody>
          <a:bodyPr wrap="square" rtlCol="0">
            <a:spAutoFit/>
          </a:bodyPr>
          <a:lstStyle/>
          <a:p>
            <a:pPr algn="ctr"/>
            <a:r>
              <a:rPr lang="es-EC" altLang="zh-CN" sz="1400" b="0">
                <a:latin typeface="Times New Roman" panose="02020603050405020304" pitchFamily="18" charset="0"/>
                <a:cs typeface="Times New Roman" panose="02020603050405020304" pitchFamily="18" charset="0"/>
              </a:rPr>
              <a:t>Escanear código QR</a:t>
            </a:r>
            <a:endParaRPr lang="zh-CN" altLang="en-US" sz="2000" b="0">
              <a:latin typeface="Times New Roman" panose="02020603050405020304" pitchFamily="18" charset="0"/>
              <a:cs typeface="Times New Roman" panose="02020603050405020304" pitchFamily="18" charset="0"/>
            </a:endParaRPr>
          </a:p>
        </p:txBody>
      </p:sp>
      <p:sp>
        <p:nvSpPr>
          <p:cNvPr id="32" name="文本框 31"/>
          <p:cNvSpPr txBox="1"/>
          <p:nvPr/>
        </p:nvSpPr>
        <p:spPr>
          <a:xfrm>
            <a:off x="8466455" y="5595135"/>
            <a:ext cx="2021182" cy="307777"/>
          </a:xfrm>
          <a:prstGeom prst="rect">
            <a:avLst/>
          </a:prstGeom>
          <a:noFill/>
        </p:spPr>
        <p:txBody>
          <a:bodyPr wrap="square" rtlCol="0">
            <a:spAutoFit/>
          </a:bodyPr>
          <a:lstStyle/>
          <a:p>
            <a:pPr algn="ctr"/>
            <a:r>
              <a:rPr lang="es-EC" altLang="zh-CN" sz="1400" b="0">
                <a:latin typeface="Times New Roman" panose="02020603050405020304" pitchFamily="18" charset="0"/>
                <a:cs typeface="Times New Roman" panose="02020603050405020304" pitchFamily="18" charset="0"/>
              </a:rPr>
              <a:t>Pedidos en línea</a:t>
            </a:r>
            <a:endParaRPr lang="zh-CN" altLang="en-US" sz="2000" b="0">
              <a:latin typeface="Times New Roman" panose="02020603050405020304" pitchFamily="18" charset="0"/>
              <a:cs typeface="Times New Roman" panose="02020603050405020304" pitchFamily="18" charset="0"/>
            </a:endParaRPr>
          </a:p>
        </p:txBody>
      </p:sp>
      <p:sp>
        <p:nvSpPr>
          <p:cNvPr id="3" name="文本框 3"/>
          <p:cNvSpPr txBox="1"/>
          <p:nvPr/>
        </p:nvSpPr>
        <p:spPr>
          <a:xfrm>
            <a:off x="5765801" y="260351"/>
            <a:ext cx="4434655"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C" altLang="zh-CN">
                <a:sym typeface="+mn-ea"/>
              </a:rPr>
              <a:t>Caso de plataforma integral - Fresco </a:t>
            </a:r>
            <a:r>
              <a:rPr lang="es-EC" altLang="zh-CN" err="1">
                <a:sym typeface="+mn-ea"/>
              </a:rPr>
              <a:t>Hema</a:t>
            </a:r>
            <a:endParaRPr lang="en-US" altLang="zh-CN">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nvGraphicFramePr>
        <p:xfrm>
          <a:off x="1587942" y="2348865"/>
          <a:ext cx="4507865" cy="3552190"/>
        </p:xfrm>
        <a:graphic>
          <a:graphicData uri="http://schemas.openxmlformats.org/drawingml/2006/chart">
            <c:chart xmlns:c="http://schemas.openxmlformats.org/drawingml/2006/chart" xmlns:r="http://schemas.openxmlformats.org/officeDocument/2006/relationships" r:id="rId1"/>
          </a:graphicData>
        </a:graphic>
      </p:graphicFrame>
      <p:sp>
        <p:nvSpPr>
          <p:cNvPr id="100" name="文本框 99"/>
          <p:cNvSpPr txBox="1"/>
          <p:nvPr/>
        </p:nvSpPr>
        <p:spPr>
          <a:xfrm>
            <a:off x="1739266" y="1268730"/>
            <a:ext cx="8712835" cy="922020"/>
          </a:xfrm>
          <a:prstGeom prst="rect">
            <a:avLst/>
          </a:prstGeom>
          <a:noFill/>
          <a:ln w="9525">
            <a:noFill/>
          </a:ln>
        </p:spPr>
        <p:txBody>
          <a:bodyPr wrap="square">
            <a:spAutoFit/>
          </a:bodyPr>
          <a:lstStyle/>
          <a:p>
            <a:pPr marL="285750" indent="-285750" algn="just">
              <a:buFont typeface="Wingdings" panose="05000000000000000000" charset="0"/>
              <a:buChar char="Ø"/>
            </a:pPr>
            <a:r>
              <a:rPr lang="es-ES" altLang="zh-CN" sz="1800" b="0">
                <a:latin typeface="Times New Roman" panose="02020603050405020304" pitchFamily="18" charset="0"/>
                <a:ea typeface="+mn-ea"/>
                <a:cs typeface="Times New Roman" panose="02020603050405020304" pitchFamily="18" charset="0"/>
              </a:rPr>
              <a:t>En 2020, las ventas minoristas en línea de productos agrícolas en todo el país alcanzaron los 800.000 millones de yuanes, 4,6 veces la tasa de crecimiento de las ventas minoristas totales de bienes de consumo en el mismo periodo.</a:t>
            </a:r>
            <a:endParaRPr lang="zh-CN" altLang="en-US" sz="1800" b="0">
              <a:latin typeface="Times New Roman" panose="02020603050405020304" pitchFamily="18" charset="0"/>
              <a:ea typeface="+mn-ea"/>
              <a:cs typeface="Times New Roman" panose="02020603050405020304" pitchFamily="18" charset="0"/>
            </a:endParaRPr>
          </a:p>
        </p:txBody>
      </p:sp>
      <p:graphicFrame>
        <p:nvGraphicFramePr>
          <p:cNvPr id="6" name="图表 5"/>
          <p:cNvGraphicFramePr/>
          <p:nvPr/>
        </p:nvGraphicFramePr>
        <p:xfrm>
          <a:off x="6029326" y="2266633"/>
          <a:ext cx="4638675" cy="3716655"/>
        </p:xfrm>
        <a:graphic>
          <a:graphicData uri="http://schemas.openxmlformats.org/drawingml/2006/chart">
            <c:chart xmlns:c="http://schemas.openxmlformats.org/drawingml/2006/chart" xmlns:r="http://schemas.openxmlformats.org/officeDocument/2006/relationships" r:id="rId2"/>
          </a:graphicData>
        </a:graphic>
      </p:graphicFrame>
      <p:sp>
        <p:nvSpPr>
          <p:cNvPr id="2" name="文本框 1"/>
          <p:cNvSpPr txBox="1"/>
          <p:nvPr/>
        </p:nvSpPr>
        <p:spPr>
          <a:xfrm>
            <a:off x="5951984" y="188640"/>
            <a:ext cx="4297427" cy="584775"/>
          </a:xfrm>
          <a:prstGeom prst="rect">
            <a:avLst/>
          </a:prstGeom>
          <a:solidFill>
            <a:schemeClr val="accent5">
              <a:lumMod val="40000"/>
              <a:lumOff val="60000"/>
            </a:schemeClr>
          </a:solidFill>
        </p:spPr>
        <p:txBody>
          <a:bodyPr wrap="square" rtlCol="0">
            <a:spAutoFit/>
          </a:bodyPr>
          <a:lstStyle/>
          <a:p>
            <a:pPr algn="ctr">
              <a:spcBef>
                <a:spcPts val="0"/>
              </a:spcBef>
            </a:pPr>
            <a:r>
              <a:rPr lang="es-ES" altLang="zh-CN" sz="1600">
                <a:ea typeface="隶书" panose="02010509060101010101" charset="-122"/>
                <a:cs typeface="Arial" panose="020B0604020202020204" pitchFamily="34" charset="0"/>
              </a:rPr>
              <a:t>El desarrollo del comercio electrónico de alimentos frescos en China</a:t>
            </a:r>
            <a:endParaRPr lang="en-US" altLang="zh-CN" sz="1600">
              <a:ea typeface="隶书" panose="02010509060101010101" charset="-122"/>
              <a:cs typeface="Arial" panose="020B0604020202020204" pitchFamily="34" charset="0"/>
              <a:sym typeface="+mn-ea"/>
            </a:endParaRPr>
          </a:p>
        </p:txBody>
      </p:sp>
      <p:sp>
        <p:nvSpPr>
          <p:cNvPr id="3" name="文本框 2"/>
          <p:cNvSpPr txBox="1"/>
          <p:nvPr/>
        </p:nvSpPr>
        <p:spPr>
          <a:xfrm>
            <a:off x="9624392" y="5661248"/>
            <a:ext cx="1043608" cy="245110"/>
          </a:xfrm>
          <a:prstGeom prst="rect">
            <a:avLst/>
          </a:prstGeom>
          <a:noFill/>
        </p:spPr>
        <p:txBody>
          <a:bodyPr wrap="square" rtlCol="0">
            <a:spAutoFit/>
          </a:bodyPr>
          <a:lstStyle/>
          <a:p>
            <a:r>
              <a:rPr lang="zh-CN" altLang="en-US" sz="1000"/>
              <a:t>Source: Brick</a:t>
            </a:r>
            <a:endParaRPr lang="zh-CN" altLang="en-US" sz="1000"/>
          </a:p>
        </p:txBody>
      </p:sp>
      <p:sp>
        <p:nvSpPr>
          <p:cNvPr id="10" name="文本框 99"/>
          <p:cNvSpPr txBox="1"/>
          <p:nvPr/>
        </p:nvSpPr>
        <p:spPr>
          <a:xfrm>
            <a:off x="1750722" y="6309321"/>
            <a:ext cx="2844567" cy="246221"/>
          </a:xfrm>
          <a:prstGeom prst="rect">
            <a:avLst/>
          </a:prstGeom>
          <a:noFill/>
          <a:ln w="9525">
            <a:noFill/>
          </a:ln>
        </p:spPr>
        <p:txBody>
          <a:bodyPr wrap="square">
            <a:spAutoFit/>
          </a:bodyPr>
          <a:lstStyle/>
          <a:p>
            <a:pPr algn="l"/>
            <a:r>
              <a:rPr lang="es-ES" altLang="zh-CN" sz="1000">
                <a:latin typeface="Times New Roman" panose="02020603050405020304" pitchFamily="18" charset="0"/>
                <a:ea typeface="+mn-ea"/>
                <a:cs typeface="Times New Roman" panose="02020603050405020304" pitchFamily="18" charset="0"/>
              </a:rPr>
              <a:t>1 yuan =  0.15 dólares americanos (06.04.2023)</a:t>
            </a:r>
            <a:endParaRPr lang="zh-CN" altLang="en-US" sz="1000">
              <a:latin typeface="Times New Roman" panose="02020603050405020304" pitchFamily="18" charset="0"/>
              <a:ea typeface="+mn-ea"/>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图片 106"/>
          <p:cNvPicPr/>
          <p:nvPr/>
        </p:nvPicPr>
        <p:blipFill>
          <a:blip r:embed="rId1"/>
          <a:stretch>
            <a:fillRect/>
          </a:stretch>
        </p:blipFill>
        <p:spPr>
          <a:xfrm>
            <a:off x="4833620" y="4101777"/>
            <a:ext cx="2984500" cy="2034540"/>
          </a:xfrm>
          <a:prstGeom prst="rect">
            <a:avLst/>
          </a:prstGeom>
          <a:noFill/>
          <a:ln w="9525">
            <a:noFill/>
          </a:ln>
        </p:spPr>
      </p:pic>
      <p:pic>
        <p:nvPicPr>
          <p:cNvPr id="101" name="图片 100"/>
          <p:cNvPicPr/>
          <p:nvPr/>
        </p:nvPicPr>
        <p:blipFill>
          <a:blip r:embed="rId2"/>
          <a:stretch>
            <a:fillRect/>
          </a:stretch>
        </p:blipFill>
        <p:spPr>
          <a:xfrm>
            <a:off x="4833621" y="1784841"/>
            <a:ext cx="2947035" cy="2214880"/>
          </a:xfrm>
          <a:prstGeom prst="rect">
            <a:avLst/>
          </a:prstGeom>
          <a:noFill/>
          <a:ln w="9525">
            <a:noFill/>
          </a:ln>
        </p:spPr>
      </p:pic>
      <p:sp>
        <p:nvSpPr>
          <p:cNvPr id="7" name="文本框 6"/>
          <p:cNvSpPr txBox="1"/>
          <p:nvPr/>
        </p:nvSpPr>
        <p:spPr>
          <a:xfrm>
            <a:off x="2063115" y="1187451"/>
            <a:ext cx="8450580"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0" err="1">
                <a:effectLst>
                  <a:outerShdw blurRad="38100" dist="38100" dir="2700000" algn="tl">
                    <a:srgbClr val="000000">
                      <a:alpha val="43137"/>
                    </a:srgbClr>
                  </a:outerShdw>
                </a:effectLst>
                <a:latin typeface="Wingdings" panose="05000000000000000000"/>
                <a:ea typeface="宋体" panose="02010600030101010101" pitchFamily="2" charset="-122"/>
                <a:sym typeface="Wingdings" panose="05000000000000000000"/>
              </a:rPr>
              <a:t>Ø</a:t>
            </a:r>
            <a:r>
              <a:rPr lang="en-US" sz="2400" err="1">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"Integración</a:t>
            </a:r>
            <a:r>
              <a:rPr lang="en-US" sz="2400">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 de </a:t>
            </a:r>
            <a:r>
              <a:rPr lang="en-US" sz="2400" err="1">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almacén</a:t>
            </a:r>
            <a:r>
              <a:rPr lang="en-US" sz="2400">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 y tienda"</a:t>
            </a:r>
            <a:endParaRPr lang="es-ES" sz="2400">
              <a:latin typeface="Times New Roman" panose="02020603050405020304"/>
              <a:ea typeface="宋体" panose="02010600030101010101" pitchFamily="2" charset="-122"/>
              <a:cs typeface="Times New Roman" panose="02020603050405020304"/>
              <a:sym typeface="+mn-ea"/>
            </a:endParaRPr>
          </a:p>
          <a:p>
            <a:pPr marL="285750" indent="-285750">
              <a:buFont typeface="Wingdings" panose="05000000000000000000" charset="0"/>
              <a:buChar char="Ø"/>
            </a:pPr>
            <a:endParaRPr lang="en-US" altLang="zh-CN" sz="1600">
              <a:solidFill>
                <a:srgbClr val="FF0000"/>
              </a:solidFill>
              <a:effectLst>
                <a:outerShdw blurRad="38100" dist="38100" dir="2700000" algn="tl">
                  <a:srgbClr val="000000">
                    <a:alpha val="43137"/>
                  </a:srgbClr>
                </a:outerShdw>
              </a:effectLst>
              <a:latin typeface="宋体" panose="02010600030101010101" pitchFamily="2" charset="-122"/>
            </a:endParaRPr>
          </a:p>
        </p:txBody>
      </p:sp>
      <p:sp>
        <p:nvSpPr>
          <p:cNvPr id="24" name="文本框 23"/>
          <p:cNvSpPr txBox="1"/>
          <p:nvPr/>
        </p:nvSpPr>
        <p:spPr>
          <a:xfrm>
            <a:off x="8324598" y="1917042"/>
            <a:ext cx="3539083" cy="3785652"/>
          </a:xfrm>
          <a:prstGeom prst="rect">
            <a:avLst/>
          </a:prstGeom>
          <a:noFill/>
        </p:spPr>
        <p:txBody>
          <a:bodyPr wrap="square" lIns="91440" tIns="45720" rIns="91440" bIns="45720" rtlCol="0" anchor="t">
            <a:spAutoFit/>
          </a:bodyPr>
          <a:lstStyle/>
          <a:p>
            <a:pPr>
              <a:buFont typeface="Arial" panose="020B0604020202020204" pitchFamily="34" charset="0"/>
              <a:buChar char="•"/>
            </a:pPr>
            <a:r>
              <a:rPr lang="zh-CN" sz="2400" b="0">
                <a:latin typeface="Wingdings" panose="05000000000000000000"/>
                <a:ea typeface="宋体" panose="02010600030101010101" pitchFamily="2" charset="-122"/>
                <a:sym typeface="Wingdings" panose="05000000000000000000"/>
              </a:rPr>
              <a:t>ü</a:t>
            </a:r>
            <a:r>
              <a:rPr lang="zh-CN" sz="2400">
                <a:latin typeface="Times New Roman" panose="02020603050405020304"/>
                <a:ea typeface="宋体" panose="02010600030101010101" pitchFamily="2" charset="-122"/>
                <a:cs typeface="Times New Roman" panose="02020603050405020304"/>
              </a:rPr>
              <a:t>El almacén es la tienda y la tienda es e</a:t>
            </a:r>
            <a:r>
              <a:rPr lang="zh-CN" sz="2400">
                <a:latin typeface="Times New Roman" panose="02020603050405020304"/>
                <a:ea typeface="宋体" panose="02010600030101010101" pitchFamily="2" charset="-122"/>
                <a:cs typeface="Times New Roman" panose="02020603050405020304"/>
                <a:sym typeface="+mn-ea"/>
              </a:rPr>
              <a:t>l almacén.</a:t>
            </a:r>
            <a:endParaRPr lang="zh-CN" altLang="en-US" sz="2400">
              <a:latin typeface="Arial" panose="020B0604020202020204"/>
              <a:ea typeface="宋体" panose="02010600030101010101" pitchFamily="2" charset="-122"/>
              <a:cs typeface="Arial" panose="020B0604020202020204"/>
            </a:endParaRPr>
          </a:p>
          <a:p>
            <a:pPr>
              <a:buFont typeface="Arial" panose="020B0604020202020204" pitchFamily="34" charset="0"/>
              <a:buChar char="•"/>
            </a:pPr>
            <a:r>
              <a:rPr lang="zh-CN" sz="2400" b="0">
                <a:latin typeface="Wingdings" panose="05000000000000000000"/>
                <a:ea typeface="宋体" panose="02010600030101010101" pitchFamily="2" charset="-122"/>
                <a:sym typeface="Wingdings" panose="05000000000000000000"/>
              </a:rPr>
              <a:t>ü</a:t>
            </a:r>
            <a:r>
              <a:rPr lang="zh-CN" sz="2400">
                <a:latin typeface="Times New Roman" panose="02020603050405020304"/>
                <a:ea typeface="宋体" panose="02010600030101010101" pitchFamily="2" charset="-122"/>
                <a:cs typeface="Times New Roman" panose="02020603050405020304"/>
                <a:sym typeface="+mn-ea"/>
              </a:rPr>
              <a:t>Sistema logístico de cadena de suspensión totalmente automático.</a:t>
            </a:r>
            <a:endParaRPr lang="zh-CN" sz="2400">
              <a:ea typeface="宋体" panose="02010600030101010101" pitchFamily="2" charset="-122"/>
              <a:cs typeface="Arial" panose="020B0604020202020204"/>
            </a:endParaRPr>
          </a:p>
          <a:p>
            <a:pPr>
              <a:buFont typeface="Arial" panose="020B0604020202020204" pitchFamily="34" charset="0"/>
              <a:buChar char="•"/>
            </a:pPr>
            <a:r>
              <a:rPr lang="zh-CN" sz="2400" b="0">
                <a:latin typeface="Wingdings" panose="05000000000000000000"/>
                <a:ea typeface="宋体" panose="02010600030101010101" pitchFamily="2" charset="-122"/>
                <a:sym typeface="Wingdings" panose="05000000000000000000"/>
              </a:rPr>
              <a:t>ü</a:t>
            </a:r>
            <a:r>
              <a:rPr lang="zh-CN" sz="2400">
                <a:latin typeface="Times New Roman" panose="02020603050405020304"/>
                <a:ea typeface="宋体" panose="02010600030101010101" pitchFamily="2" charset="-122"/>
                <a:cs typeface="Times New Roman" panose="02020603050405020304"/>
                <a:sym typeface="+mn-ea"/>
              </a:rPr>
              <a:t>Entrega refrigerada de cada nivel de temperatura completa en 30 minutos.</a:t>
            </a:r>
            <a:endParaRPr lang="zh-CN" sz="2400">
              <a:ea typeface="宋体" panose="02010600030101010101" pitchFamily="2" charset="-122"/>
              <a:cs typeface="Arial" panose="020B0604020202020204"/>
            </a:endParaRPr>
          </a:p>
        </p:txBody>
      </p:sp>
      <p:pic>
        <p:nvPicPr>
          <p:cNvPr id="10" name="图片 9"/>
          <p:cNvPicPr/>
          <p:nvPr/>
        </p:nvPicPr>
        <p:blipFill>
          <a:blip r:embed="rId3"/>
          <a:srcRect l="18431" r="25963"/>
          <a:stretch>
            <a:fillRect/>
          </a:stretch>
        </p:blipFill>
        <p:spPr>
          <a:xfrm>
            <a:off x="1569086" y="1770465"/>
            <a:ext cx="3095625" cy="4281805"/>
          </a:xfrm>
          <a:prstGeom prst="rect">
            <a:avLst/>
          </a:prstGeom>
          <a:noFill/>
          <a:ln w="9525">
            <a:noFill/>
          </a:ln>
        </p:spPr>
      </p:pic>
      <p:sp>
        <p:nvSpPr>
          <p:cNvPr id="4" name="文本框 3"/>
          <p:cNvSpPr txBox="1"/>
          <p:nvPr/>
        </p:nvSpPr>
        <p:spPr>
          <a:xfrm>
            <a:off x="5765801" y="231596"/>
            <a:ext cx="4362647" cy="707886"/>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altLang="zh-CN" sz="2000">
                <a:latin typeface="Arial" panose="020B0604020202020204"/>
                <a:cs typeface="Arial" panose="020B0604020202020204"/>
                <a:sym typeface="+mn-ea"/>
              </a:rPr>
              <a:t>Caso de </a:t>
            </a:r>
            <a:r>
              <a:rPr lang="en-US" altLang="zh-CN" sz="2000" err="1">
                <a:latin typeface="Arial" panose="020B0604020202020204"/>
                <a:cs typeface="Arial" panose="020B0604020202020204"/>
                <a:sym typeface="+mn-ea"/>
              </a:rPr>
              <a:t>plataforma</a:t>
            </a:r>
            <a:r>
              <a:rPr lang="en-US" altLang="zh-CN" sz="2000">
                <a:latin typeface="Arial" panose="020B0604020202020204"/>
                <a:cs typeface="Arial" panose="020B0604020202020204"/>
                <a:sym typeface="+mn-ea"/>
              </a:rPr>
              <a:t> integral - Fresco </a:t>
            </a:r>
            <a:r>
              <a:rPr lang="en-US" sz="2000">
                <a:latin typeface="Arial" panose="020B0604020202020204"/>
                <a:cs typeface="Arial" panose="020B0604020202020204"/>
                <a:sym typeface="+mn-ea"/>
              </a:rPr>
              <a:t>Hema</a:t>
            </a:r>
            <a:endParaRPr lang="es-ES" sz="2000">
              <a:latin typeface="Arial" panose="020B0604020202020204"/>
              <a:cs typeface="Arial" panose="020B0604020202020204"/>
              <a:sym typeface="+mn-ea"/>
            </a:endParaRPr>
          </a:p>
        </p:txBody>
      </p:sp>
      <p:pic>
        <p:nvPicPr>
          <p:cNvPr id="2" name="Imagen 2" descr="Imagen que contiene Logotipo&#10;&#10;Descripción generada automáticamente"/>
          <p:cNvPicPr>
            <a:picLocks noChangeAspect="1"/>
          </p:cNvPicPr>
          <p:nvPr/>
        </p:nvPicPr>
        <p:blipFill>
          <a:blip r:embed="rId4"/>
          <a:stretch>
            <a:fillRect/>
          </a:stretch>
        </p:blipFill>
        <p:spPr>
          <a:xfrm>
            <a:off x="4724400" y="3348105"/>
            <a:ext cx="2743200" cy="2192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3223" y="908685"/>
            <a:ext cx="11366187" cy="22660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0" err="1">
                <a:effectLst>
                  <a:outerShdw blurRad="38100" dist="38100" dir="2700000" algn="tl">
                    <a:srgbClr val="000000">
                      <a:alpha val="43137"/>
                    </a:srgbClr>
                  </a:outerShdw>
                </a:effectLst>
                <a:latin typeface="Wingdings" panose="05000000000000000000"/>
                <a:ea typeface="宋体" panose="02010600030101010101" pitchFamily="2" charset="-122"/>
                <a:sym typeface="Wingdings" panose="05000000000000000000"/>
              </a:rPr>
              <a:t>Ø</a:t>
            </a:r>
            <a:r>
              <a:rPr lang="en-US" sz="1600" err="1">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"Integración</a:t>
            </a:r>
            <a:r>
              <a:rPr lang="en-US" sz="1600">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 de </a:t>
            </a:r>
            <a:r>
              <a:rPr lang="en-US" sz="1600" err="1">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cáterin</a:t>
            </a:r>
            <a:r>
              <a:rPr lang="en-US" sz="1600">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 y </a:t>
            </a:r>
            <a:r>
              <a:rPr lang="en-US" sz="1600" err="1">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ventas</a:t>
            </a:r>
            <a:r>
              <a:rPr lang="en-US" sz="1600">
                <a:solidFill>
                  <a:srgbClr val="FF0000"/>
                </a:solidFill>
                <a:effectLst>
                  <a:outerShdw blurRad="38100" dist="38100" dir="2700000" algn="tl">
                    <a:srgbClr val="000000">
                      <a:alpha val="43137"/>
                    </a:srgbClr>
                  </a:outerShdw>
                </a:effectLst>
                <a:latin typeface="Times New Roman" panose="02020603050405020304"/>
                <a:ea typeface="宋体" panose="02010600030101010101" pitchFamily="2" charset="-122"/>
                <a:cs typeface="Times New Roman" panose="02020603050405020304"/>
                <a:sym typeface="+mn-ea"/>
              </a:rPr>
              <a:t>"</a:t>
            </a:r>
            <a:endParaRPr lang="es-ES" sz="1600">
              <a:latin typeface="Times New Roman" panose="02020603050405020304"/>
              <a:ea typeface="宋体" panose="02010600030101010101" pitchFamily="2" charset="-122"/>
              <a:cs typeface="Times New Roman" panose="02020603050405020304"/>
              <a:sym typeface="+mn-ea"/>
            </a:endParaRPr>
          </a:p>
          <a:p>
            <a:pPr algn="just">
              <a:buFont typeface="Arial" panose="020B0604020202020204" pitchFamily="34" charset="0"/>
              <a:buChar char="•"/>
            </a:pPr>
            <a:r>
              <a:rPr lang="zh-CN" sz="1400" b="0">
                <a:latin typeface="Wingdings" panose="05000000000000000000"/>
                <a:sym typeface="Wingdings" panose="05000000000000000000"/>
              </a:rPr>
              <a:t>ü</a:t>
            </a:r>
            <a:r>
              <a:rPr lang="zh-CN" sz="1400">
                <a:latin typeface="Times New Roman" panose="02020603050405020304"/>
                <a:cs typeface="Times New Roman" panose="02020603050405020304"/>
                <a:sym typeface="+mn-ea"/>
              </a:rPr>
              <a:t>Combinar supermercados con restaurantes e introducir la industria 3L (Listo para cocinar, Listo para calentar, Listo para comer). A través del pretratamiento y preenvasado de los alimentos, los consumidores pueden cocinar, calentar o comer inmediatamente después de comprar los productos.</a:t>
            </a:r>
            <a:endParaRPr lang="zh-CN" sz="1400">
              <a:latin typeface="Times New Roman" panose="02020603050405020304"/>
              <a:cs typeface="Times New Roman" panose="02020603050405020304"/>
            </a:endParaRPr>
          </a:p>
          <a:p>
            <a:pPr algn="just">
              <a:buFont typeface="Arial" panose="020B0604020202020204" pitchFamily="34" charset="0"/>
              <a:buChar char="•"/>
            </a:pPr>
            <a:r>
              <a:rPr lang="zh-CN" sz="1400" b="0">
                <a:latin typeface="Wingdings" panose="05000000000000000000"/>
                <a:sym typeface="Wingdings" panose="05000000000000000000"/>
              </a:rPr>
              <a:t>ü</a:t>
            </a:r>
            <a:r>
              <a:rPr lang="zh-CN" sz="1400">
                <a:latin typeface="Times New Roman" panose="02020603050405020304"/>
                <a:cs typeface="Times New Roman" panose="02020603050405020304"/>
                <a:sym typeface="+mn-ea"/>
              </a:rPr>
              <a:t>Los mariscos, carne de res, etc. comprados por los clientes pueden ser procesados en el lugar, lo que realiza el "de la estantería a la mesa" de los ingredientes.</a:t>
            </a:r>
            <a:endParaRPr lang="zh-CN" sz="1400">
              <a:latin typeface="Times New Roman" panose="02020603050405020304"/>
              <a:cs typeface="Times New Roman" panose="02020603050405020304"/>
            </a:endParaRPr>
          </a:p>
          <a:p>
            <a:pPr algn="just">
              <a:buFont typeface="Arial" panose="020B0604020202020204" pitchFamily="34" charset="0"/>
              <a:buChar char="•"/>
            </a:pPr>
            <a:r>
              <a:rPr lang="zh-CN" sz="1400" b="0">
                <a:latin typeface="Wingdings" panose="05000000000000000000"/>
                <a:ea typeface="宋体" panose="02010600030101010101" pitchFamily="2" charset="-122"/>
                <a:sym typeface="Wingdings" panose="05000000000000000000"/>
              </a:rPr>
              <a:t>ü</a:t>
            </a:r>
            <a:r>
              <a:rPr lang="zh-CN" sz="1400">
                <a:latin typeface="Times New Roman" panose="02020603050405020304"/>
                <a:ea typeface="宋体" panose="02010600030101010101" pitchFamily="2" charset="-122"/>
                <a:cs typeface="Times New Roman" panose="02020603050405020304"/>
                <a:sym typeface="+mn-ea"/>
              </a:rPr>
              <a:t>Se creó un departamento especial: el Centro de Productos 3L, que realizó una segunda innovación en</a:t>
            </a:r>
            <a:r>
              <a:rPr lang="zh-CN" altLang="es-ES" sz="1400">
                <a:latin typeface="Times New Roman" panose="02020603050405020304"/>
                <a:ea typeface="宋体" panose="02010600030101010101" pitchFamily="2" charset="-122"/>
                <a:cs typeface="Times New Roman" panose="02020603050405020304"/>
                <a:sym typeface="+mn-ea"/>
              </a:rPr>
              <a:t> </a:t>
            </a:r>
            <a:r>
              <a:rPr lang="es-ES" altLang="zh-CN" sz="1400">
                <a:latin typeface="Times New Roman" panose="02020603050405020304"/>
                <a:ea typeface="宋体" panose="02010600030101010101" pitchFamily="2" charset="-122"/>
                <a:cs typeface="Times New Roman" panose="02020603050405020304"/>
                <a:sym typeface="+mn-ea"/>
              </a:rPr>
              <a:t>l</a:t>
            </a:r>
            <a:r>
              <a:rPr lang="zh-CN" sz="1400">
                <a:latin typeface="Times New Roman" panose="02020603050405020304"/>
                <a:ea typeface="宋体" panose="02010600030101010101" pitchFamily="2" charset="-122"/>
                <a:cs typeface="Times New Roman" panose="02020603050405020304"/>
                <a:sym typeface="+mn-ea"/>
              </a:rPr>
              <a:t>os productos de H</a:t>
            </a:r>
            <a:r>
              <a:rPr lang="es-ES" altLang="zh-CN" sz="1400" err="1">
                <a:latin typeface="Times New Roman" panose="02020603050405020304"/>
                <a:ea typeface="宋体" panose="02010600030101010101" pitchFamily="2" charset="-122"/>
                <a:cs typeface="Times New Roman" panose="02020603050405020304"/>
                <a:sym typeface="+mn-ea"/>
              </a:rPr>
              <a:t>ema</a:t>
            </a:r>
            <a:r>
              <a:rPr lang="zh-CN" sz="1400">
                <a:latin typeface="Times New Roman" panose="02020603050405020304"/>
                <a:ea typeface="宋体" panose="02010600030101010101" pitchFamily="2" charset="-122"/>
                <a:cs typeface="Times New Roman" panose="02020603050405020304"/>
                <a:sym typeface="+mn-ea"/>
              </a:rPr>
              <a:t>.</a:t>
            </a:r>
            <a:endParaRPr lang="zh-CN" sz="1400">
              <a:latin typeface="Times New Roman" panose="02020603050405020304"/>
              <a:ea typeface="宋体" panose="02010600030101010101" pitchFamily="2" charset="-122"/>
              <a:cs typeface="Times New Roman" panose="02020603050405020304"/>
            </a:endParaRPr>
          </a:p>
          <a:p>
            <a:pPr marL="285750" indent="-285750">
              <a:buFont typeface="Wingdings" panose="05000000000000000000" charset="0"/>
              <a:buChar char="ü"/>
            </a:pPr>
            <a:endParaRPr lang="zh-CN" altLang="en-US" sz="1350">
              <a:cs typeface="Arial" panose="020B0604020202020204"/>
            </a:endParaRPr>
          </a:p>
        </p:txBody>
      </p:sp>
      <p:sp>
        <p:nvSpPr>
          <p:cNvPr id="4" name="文本框 3"/>
          <p:cNvSpPr txBox="1"/>
          <p:nvPr/>
        </p:nvSpPr>
        <p:spPr>
          <a:xfrm>
            <a:off x="5578896" y="159709"/>
            <a:ext cx="4549552" cy="707886"/>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n-US" altLang="zh-CN" sz="2000">
                <a:latin typeface="Arial" panose="020B0604020202020204"/>
                <a:cs typeface="Arial" panose="020B0604020202020204"/>
                <a:sym typeface="+mn-ea"/>
              </a:rPr>
              <a:t>Caso de </a:t>
            </a:r>
            <a:r>
              <a:rPr lang="en-US" altLang="zh-CN" sz="2000" err="1">
                <a:latin typeface="Arial" panose="020B0604020202020204"/>
                <a:cs typeface="Arial" panose="020B0604020202020204"/>
                <a:sym typeface="+mn-ea"/>
              </a:rPr>
              <a:t>plataforma</a:t>
            </a:r>
            <a:r>
              <a:rPr lang="en-US" altLang="zh-CN" sz="2000">
                <a:latin typeface="Arial" panose="020B0604020202020204"/>
                <a:cs typeface="Arial" panose="020B0604020202020204"/>
                <a:sym typeface="+mn-ea"/>
              </a:rPr>
              <a:t> integral - Fresco </a:t>
            </a:r>
            <a:r>
              <a:rPr lang="en-US" sz="2000">
                <a:latin typeface="Arial" panose="020B0604020202020204"/>
                <a:cs typeface="Arial" panose="020B0604020202020204"/>
                <a:sym typeface="+mn-ea"/>
              </a:rPr>
              <a:t>Hema</a:t>
            </a:r>
            <a:endParaRPr lang="es-ES" sz="2000">
              <a:latin typeface="Arial" panose="020B0604020202020204"/>
              <a:cs typeface="Arial" panose="020B0604020202020204"/>
              <a:sym typeface="+mn-ea"/>
            </a:endParaRPr>
          </a:p>
        </p:txBody>
      </p:sp>
      <p:grpSp>
        <p:nvGrpSpPr>
          <p:cNvPr id="3" name="组合 2"/>
          <p:cNvGrpSpPr/>
          <p:nvPr/>
        </p:nvGrpSpPr>
        <p:grpSpPr>
          <a:xfrm>
            <a:off x="1497965" y="2998471"/>
            <a:ext cx="9123680" cy="3769995"/>
            <a:chOff x="640" y="4120"/>
            <a:chExt cx="17763" cy="5937"/>
          </a:xfrm>
          <a:solidFill>
            <a:schemeClr val="accent1">
              <a:lumMod val="40000"/>
              <a:lumOff val="60000"/>
            </a:schemeClr>
          </a:solidFill>
        </p:grpSpPr>
        <p:sp>
          <p:nvSpPr>
            <p:cNvPr id="5" name="Rectangle 7"/>
            <p:cNvSpPr/>
            <p:nvPr/>
          </p:nvSpPr>
          <p:spPr>
            <a:xfrm>
              <a:off x="9834" y="4120"/>
              <a:ext cx="8569" cy="59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400">
                <a:solidFill>
                  <a:schemeClr val="tx1"/>
                </a:solidFill>
              </a:endParaRPr>
            </a:p>
          </p:txBody>
        </p:sp>
        <p:sp>
          <p:nvSpPr>
            <p:cNvPr id="6" name="Rectangle 8"/>
            <p:cNvSpPr/>
            <p:nvPr/>
          </p:nvSpPr>
          <p:spPr>
            <a:xfrm>
              <a:off x="640" y="4120"/>
              <a:ext cx="8786" cy="59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400">
                <a:solidFill>
                  <a:schemeClr val="tx1"/>
                </a:solidFill>
              </a:endParaRPr>
            </a:p>
          </p:txBody>
        </p:sp>
        <p:sp>
          <p:nvSpPr>
            <p:cNvPr id="7" name="Rectangle 21"/>
            <p:cNvSpPr/>
            <p:nvPr/>
          </p:nvSpPr>
          <p:spPr>
            <a:xfrm>
              <a:off x="640" y="4120"/>
              <a:ext cx="7884" cy="1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400">
                <a:solidFill>
                  <a:schemeClr val="tx1"/>
                </a:solidFill>
              </a:endParaRPr>
            </a:p>
          </p:txBody>
        </p:sp>
        <p:sp>
          <p:nvSpPr>
            <p:cNvPr id="24" name="Rectangle 21"/>
            <p:cNvSpPr/>
            <p:nvPr/>
          </p:nvSpPr>
          <p:spPr>
            <a:xfrm>
              <a:off x="10400" y="4120"/>
              <a:ext cx="7957" cy="1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400">
                <a:solidFill>
                  <a:schemeClr val="tx1"/>
                </a:solidFill>
              </a:endParaRPr>
            </a:p>
          </p:txBody>
        </p:sp>
        <p:sp>
          <p:nvSpPr>
            <p:cNvPr id="22559" name="Freeform 184"/>
            <p:cNvSpPr>
              <a:spLocks noEditPoints="1"/>
            </p:cNvSpPr>
            <p:nvPr/>
          </p:nvSpPr>
          <p:spPr bwMode="auto">
            <a:xfrm>
              <a:off x="960" y="4440"/>
              <a:ext cx="517" cy="516"/>
            </a:xfrm>
            <a:custGeom>
              <a:avLst/>
              <a:gdLst>
                <a:gd name="T0" fmla="*/ 0 w 256"/>
                <a:gd name="T1" fmla="*/ 115329 h 256"/>
                <a:gd name="T2" fmla="*/ 0 w 256"/>
                <a:gd name="T3" fmla="*/ 115329 h 256"/>
                <a:gd name="T4" fmla="*/ 71120 w 256"/>
                <a:gd name="T5" fmla="*/ 157617 h 256"/>
                <a:gd name="T6" fmla="*/ 238347 w 256"/>
                <a:gd name="T7" fmla="*/ 0 h 256"/>
                <a:gd name="T8" fmla="*/ 238347 w 256"/>
                <a:gd name="T9" fmla="*/ 0 h 256"/>
                <a:gd name="T10" fmla="*/ 0 w 256"/>
                <a:gd name="T11" fmla="*/ 115329 h 256"/>
                <a:gd name="T12" fmla="*/ 0 w 256"/>
                <a:gd name="T13" fmla="*/ 115329 h 256"/>
                <a:gd name="T14" fmla="*/ 80731 w 256"/>
                <a:gd name="T15" fmla="*/ 167228 h 256"/>
                <a:gd name="T16" fmla="*/ 80731 w 256"/>
                <a:gd name="T17" fmla="*/ 167228 h 256"/>
                <a:gd name="T18" fmla="*/ 123018 w 256"/>
                <a:gd name="T19" fmla="*/ 246036 h 256"/>
                <a:gd name="T20" fmla="*/ 123018 w 256"/>
                <a:gd name="T21" fmla="*/ 246036 h 256"/>
                <a:gd name="T22" fmla="*/ 246036 w 256"/>
                <a:gd name="T23" fmla="*/ 7689 h 256"/>
                <a:gd name="T24" fmla="*/ 246036 w 256"/>
                <a:gd name="T25" fmla="*/ 7689 h 256"/>
                <a:gd name="T26" fmla="*/ 246036 w 256"/>
                <a:gd name="T27" fmla="*/ 7689 h 256"/>
                <a:gd name="T28" fmla="*/ 80731 w 256"/>
                <a:gd name="T29" fmla="*/ 167228 h 2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6" h="256">
                  <a:moveTo>
                    <a:pt x="0" y="120"/>
                  </a:moveTo>
                  <a:lnTo>
                    <a:pt x="0" y="120"/>
                  </a:lnTo>
                  <a:lnTo>
                    <a:pt x="74" y="164"/>
                  </a:lnTo>
                  <a:lnTo>
                    <a:pt x="248" y="0"/>
                  </a:lnTo>
                  <a:lnTo>
                    <a:pt x="0" y="120"/>
                  </a:lnTo>
                  <a:close/>
                  <a:moveTo>
                    <a:pt x="84" y="174"/>
                  </a:moveTo>
                  <a:lnTo>
                    <a:pt x="84" y="174"/>
                  </a:lnTo>
                  <a:lnTo>
                    <a:pt x="128" y="256"/>
                  </a:lnTo>
                  <a:lnTo>
                    <a:pt x="256" y="8"/>
                  </a:lnTo>
                  <a:lnTo>
                    <a:pt x="84"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5" name="Freeform 184"/>
            <p:cNvSpPr>
              <a:spLocks noEditPoints="1"/>
            </p:cNvSpPr>
            <p:nvPr/>
          </p:nvSpPr>
          <p:spPr bwMode="auto">
            <a:xfrm>
              <a:off x="10880" y="4440"/>
              <a:ext cx="517" cy="516"/>
            </a:xfrm>
            <a:custGeom>
              <a:avLst/>
              <a:gdLst>
                <a:gd name="T0" fmla="*/ 0 w 256"/>
                <a:gd name="T1" fmla="*/ 115329 h 256"/>
                <a:gd name="T2" fmla="*/ 0 w 256"/>
                <a:gd name="T3" fmla="*/ 115329 h 256"/>
                <a:gd name="T4" fmla="*/ 71120 w 256"/>
                <a:gd name="T5" fmla="*/ 157617 h 256"/>
                <a:gd name="T6" fmla="*/ 238347 w 256"/>
                <a:gd name="T7" fmla="*/ 0 h 256"/>
                <a:gd name="T8" fmla="*/ 238347 w 256"/>
                <a:gd name="T9" fmla="*/ 0 h 256"/>
                <a:gd name="T10" fmla="*/ 0 w 256"/>
                <a:gd name="T11" fmla="*/ 115329 h 256"/>
                <a:gd name="T12" fmla="*/ 0 w 256"/>
                <a:gd name="T13" fmla="*/ 115329 h 256"/>
                <a:gd name="T14" fmla="*/ 80731 w 256"/>
                <a:gd name="T15" fmla="*/ 167228 h 256"/>
                <a:gd name="T16" fmla="*/ 80731 w 256"/>
                <a:gd name="T17" fmla="*/ 167228 h 256"/>
                <a:gd name="T18" fmla="*/ 123018 w 256"/>
                <a:gd name="T19" fmla="*/ 246036 h 256"/>
                <a:gd name="T20" fmla="*/ 123018 w 256"/>
                <a:gd name="T21" fmla="*/ 246036 h 256"/>
                <a:gd name="T22" fmla="*/ 246036 w 256"/>
                <a:gd name="T23" fmla="*/ 7689 h 256"/>
                <a:gd name="T24" fmla="*/ 246036 w 256"/>
                <a:gd name="T25" fmla="*/ 7689 h 256"/>
                <a:gd name="T26" fmla="*/ 246036 w 256"/>
                <a:gd name="T27" fmla="*/ 7689 h 256"/>
                <a:gd name="T28" fmla="*/ 80731 w 256"/>
                <a:gd name="T29" fmla="*/ 167228 h 2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6" h="256">
                  <a:moveTo>
                    <a:pt x="0" y="120"/>
                  </a:moveTo>
                  <a:lnTo>
                    <a:pt x="0" y="120"/>
                  </a:lnTo>
                  <a:lnTo>
                    <a:pt x="74" y="164"/>
                  </a:lnTo>
                  <a:lnTo>
                    <a:pt x="248" y="0"/>
                  </a:lnTo>
                  <a:lnTo>
                    <a:pt x="0" y="120"/>
                  </a:lnTo>
                  <a:close/>
                  <a:moveTo>
                    <a:pt x="84" y="174"/>
                  </a:moveTo>
                  <a:lnTo>
                    <a:pt x="84" y="174"/>
                  </a:lnTo>
                  <a:lnTo>
                    <a:pt x="128" y="256"/>
                  </a:lnTo>
                  <a:lnTo>
                    <a:pt x="256" y="8"/>
                  </a:lnTo>
                  <a:lnTo>
                    <a:pt x="84"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6" name="文本框 25"/>
            <p:cNvSpPr txBox="1"/>
            <p:nvPr/>
          </p:nvSpPr>
          <p:spPr>
            <a:xfrm>
              <a:off x="891" y="4215"/>
              <a:ext cx="8208" cy="1672"/>
            </a:xfrm>
            <a:prstGeom prst="rect">
              <a:avLst/>
            </a:prstGeom>
            <a:grpFill/>
          </p:spPr>
          <p:txBody>
            <a:bodyPr wrap="square" lIns="91440" tIns="45720" rIns="91440" bIns="45720" rtlCol="0" anchor="t">
              <a:spAutoFit/>
            </a:bodyPr>
            <a:lstStyle/>
            <a:p>
              <a:pPr algn="ctr"/>
              <a:r>
                <a:rPr lang="zh-CN" sz="1800">
                  <a:latin typeface="Times New Roman" panose="02020603050405020304"/>
                  <a:cs typeface="Times New Roman" panose="02020603050405020304"/>
                  <a:sym typeface="+mn-ea"/>
                </a:rPr>
                <a:t>Amplíe el margen de beneficio con frescura</a:t>
              </a:r>
              <a:endParaRPr lang="es-ES" altLang="zh-CN">
                <a:sym typeface="+mn-ea"/>
              </a:endParaRPr>
            </a:p>
            <a:p>
              <a:endParaRPr lang="zh-CN" altLang="en-US" sz="1800">
                <a:cs typeface="Arial" panose="020B0604020202020204"/>
              </a:endParaRPr>
            </a:p>
          </p:txBody>
        </p:sp>
        <p:sp>
          <p:nvSpPr>
            <p:cNvPr id="10" name="文本框 9"/>
            <p:cNvSpPr txBox="1"/>
            <p:nvPr/>
          </p:nvSpPr>
          <p:spPr>
            <a:xfrm>
              <a:off x="10713" y="4231"/>
              <a:ext cx="7136" cy="1672"/>
            </a:xfrm>
            <a:prstGeom prst="rect">
              <a:avLst/>
            </a:prstGeom>
            <a:grpFill/>
          </p:spPr>
          <p:txBody>
            <a:bodyPr wrap="square" lIns="91440" tIns="45720" rIns="91440" bIns="45720" rtlCol="0" anchor="t">
              <a:spAutoFit/>
            </a:bodyPr>
            <a:lstStyle/>
            <a:p>
              <a:pPr algn="ctr"/>
              <a:r>
                <a:rPr lang="zh-CN" sz="1800">
                  <a:latin typeface="Times New Roman" panose="02020603050405020304"/>
                  <a:cs typeface="Times New Roman" panose="02020603050405020304"/>
                  <a:sym typeface="+mn-ea"/>
                </a:rPr>
                <a:t>Mejore la calidad de la marca con diversión</a:t>
              </a:r>
              <a:endParaRPr lang="es-ES">
                <a:latin typeface="Times New Roman" panose="02020603050405020304"/>
                <a:cs typeface="Times New Roman" panose="02020603050405020304"/>
                <a:sym typeface="+mn-ea"/>
              </a:endParaRPr>
            </a:p>
            <a:p>
              <a:endParaRPr lang="zh-CN" altLang="en-US" sz="1800">
                <a:cs typeface="Arial" panose="020B0604020202020204"/>
              </a:endParaRPr>
            </a:p>
          </p:txBody>
        </p:sp>
        <p:sp>
          <p:nvSpPr>
            <p:cNvPr id="28" name="文本框 27"/>
            <p:cNvSpPr txBox="1"/>
            <p:nvPr/>
          </p:nvSpPr>
          <p:spPr>
            <a:xfrm>
              <a:off x="1012" y="5374"/>
              <a:ext cx="8061" cy="824"/>
            </a:xfrm>
            <a:prstGeom prst="rect">
              <a:avLst/>
            </a:prstGeom>
            <a:grpFill/>
          </p:spPr>
          <p:txBody>
            <a:bodyPr wrap="square" lIns="91440" tIns="45720" rIns="91440" bIns="45720" rtlCol="0" anchor="t">
              <a:spAutoFit/>
            </a:bodyPr>
            <a:lstStyle/>
            <a:p>
              <a:pPr algn="ctr"/>
              <a:r>
                <a:rPr lang="zh-CN" sz="1400">
                  <a:latin typeface="Times New Roman" panose="02020603050405020304"/>
                  <a:cs typeface="Times New Roman" panose="02020603050405020304"/>
                </a:rPr>
                <a:t>Reingeniería de productos para obtener poder de fijación de precios independiente</a:t>
              </a:r>
              <a:endParaRPr lang="es-ES">
                <a:latin typeface="Times New Roman" panose="02020603050405020304"/>
                <a:cs typeface="Times New Roman" panose="02020603050405020304"/>
              </a:endParaRPr>
            </a:p>
          </p:txBody>
        </p:sp>
        <p:sp>
          <p:nvSpPr>
            <p:cNvPr id="29" name="文本框 28"/>
            <p:cNvSpPr txBox="1"/>
            <p:nvPr/>
          </p:nvSpPr>
          <p:spPr>
            <a:xfrm>
              <a:off x="10293" y="5229"/>
              <a:ext cx="8064" cy="1333"/>
            </a:xfrm>
            <a:prstGeom prst="rect">
              <a:avLst/>
            </a:prstGeom>
            <a:grpFill/>
          </p:spPr>
          <p:txBody>
            <a:bodyPr wrap="square" lIns="91440" tIns="45720" rIns="91440" bIns="45720" rtlCol="0" anchor="t">
              <a:spAutoFit/>
            </a:bodyPr>
            <a:lstStyle/>
            <a:p>
              <a:pPr algn="ctr"/>
              <a:r>
                <a:rPr lang="zh-CN" sz="1400">
                  <a:latin typeface="Times New Roman" panose="02020603050405020304"/>
                  <a:cs typeface="Times New Roman" panose="02020603050405020304"/>
                </a:rPr>
                <a:t>Desafíe la innovación del sabor de la comida tradicional, mantenga la popularidad de la marca</a:t>
              </a:r>
              <a:endParaRPr lang="es-ES" altLang="zh-CN"/>
            </a:p>
            <a:p>
              <a:pPr algn="ctr"/>
              <a:endParaRPr lang="zh-CN" altLang="en-US" sz="1400">
                <a:cs typeface="Arial" panose="020B0604020202020204"/>
              </a:endParaRPr>
            </a:p>
          </p:txBody>
        </p:sp>
        <p:pic>
          <p:nvPicPr>
            <p:cNvPr id="100" name="图片 99"/>
            <p:cNvPicPr/>
            <p:nvPr/>
          </p:nvPicPr>
          <p:blipFill>
            <a:blip r:embed="rId1"/>
            <a:stretch>
              <a:fillRect/>
            </a:stretch>
          </p:blipFill>
          <p:spPr>
            <a:xfrm>
              <a:off x="891" y="6435"/>
              <a:ext cx="3539" cy="3015"/>
            </a:xfrm>
            <a:prstGeom prst="rect">
              <a:avLst/>
            </a:prstGeom>
            <a:grpFill/>
            <a:ln w="9525">
              <a:noFill/>
            </a:ln>
          </p:spPr>
        </p:pic>
        <p:pic>
          <p:nvPicPr>
            <p:cNvPr id="101" name="图片 100"/>
            <p:cNvPicPr/>
            <p:nvPr/>
          </p:nvPicPr>
          <p:blipFill>
            <a:blip r:embed="rId2"/>
            <a:srcRect r="1160" b="7678"/>
            <a:stretch>
              <a:fillRect/>
            </a:stretch>
          </p:blipFill>
          <p:spPr>
            <a:xfrm>
              <a:off x="4681" y="6478"/>
              <a:ext cx="3848" cy="3096"/>
            </a:xfrm>
            <a:prstGeom prst="rect">
              <a:avLst/>
            </a:prstGeom>
            <a:grpFill/>
            <a:ln w="9525">
              <a:noFill/>
            </a:ln>
          </p:spPr>
        </p:pic>
        <p:pic>
          <p:nvPicPr>
            <p:cNvPr id="102" name="图片 101"/>
            <p:cNvPicPr/>
            <p:nvPr/>
          </p:nvPicPr>
          <p:blipFill>
            <a:blip r:embed="rId3"/>
            <a:srcRect b="16423"/>
            <a:stretch>
              <a:fillRect/>
            </a:stretch>
          </p:blipFill>
          <p:spPr>
            <a:xfrm>
              <a:off x="10138" y="6174"/>
              <a:ext cx="4673" cy="3392"/>
            </a:xfrm>
            <a:prstGeom prst="rect">
              <a:avLst/>
            </a:prstGeom>
            <a:grpFill/>
            <a:ln w="9525">
              <a:noFill/>
            </a:ln>
          </p:spPr>
        </p:pic>
        <p:pic>
          <p:nvPicPr>
            <p:cNvPr id="103" name="图片 102"/>
            <p:cNvPicPr/>
            <p:nvPr/>
          </p:nvPicPr>
          <p:blipFill>
            <a:blip r:embed="rId4"/>
            <a:stretch>
              <a:fillRect/>
            </a:stretch>
          </p:blipFill>
          <p:spPr>
            <a:xfrm>
              <a:off x="14812" y="6265"/>
              <a:ext cx="3457" cy="3415"/>
            </a:xfrm>
            <a:prstGeom prst="rect">
              <a:avLst/>
            </a:prstGeom>
            <a:grp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3998" y="476672"/>
            <a:ext cx="9144002" cy="7890053"/>
            <a:chOff x="1523998" y="-1032053"/>
            <a:chExt cx="9144002" cy="7890053"/>
          </a:xfrm>
        </p:grpSpPr>
        <p:sp useBgFill="1">
          <p:nvSpPr>
            <p:cNvPr id="9" name="Rectangle 8"/>
            <p:cNvSpPr>
              <a:spLocks noChangeAspect="1"/>
            </p:cNvSpPr>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rot="10800000">
              <a:off x="1523999"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rot="5400000">
              <a:off x="3908721"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rot="5400000">
              <a:off x="4079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1523998"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a:spLocks noChangeAspect="1"/>
            </p:cNvSpPr>
            <p:nvPr/>
          </p:nvSpPr>
          <p:spPr>
            <a:xfrm rot="12508972">
              <a:off x="5983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文本框 3"/>
            <p:cNvSpPr txBox="1"/>
            <p:nvPr/>
          </p:nvSpPr>
          <p:spPr>
            <a:xfrm>
              <a:off x="2510118" y="735106"/>
              <a:ext cx="7540322" cy="2928470"/>
            </a:xfrm>
            <a:prstGeom prst="rect">
              <a:avLst/>
            </a:prstGeom>
          </p:spPr>
          <p:txBody>
            <a:bodyPr vert="horz" lIns="91440" tIns="45720" rIns="91440" bIns="45720" rtlCol="0" anchor="b">
              <a:normAutofit/>
            </a:bodyPr>
            <a:lstStyle/>
            <a:p>
              <a:pPr algn="ctr"/>
              <a:endParaRPr lang="en-US" altLang="zh-CN" sz="4400" b="0">
                <a:solidFill>
                  <a:schemeClr val="bg1"/>
                </a:solidFill>
                <a:latin typeface="+mj-lt"/>
                <a:ea typeface="隶书" panose="02010509060101010101" charset="-122"/>
                <a:cs typeface="+mj-lt"/>
                <a:sym typeface="+mn-ea"/>
              </a:endParaRPr>
            </a:p>
            <a:p>
              <a:pPr algn="ctr"/>
              <a:r>
                <a:rPr lang="es-ES" altLang="zh-CN" sz="4400" b="0">
                  <a:solidFill>
                    <a:schemeClr val="bg1"/>
                  </a:solidFill>
                  <a:latin typeface="+mj-lt"/>
                  <a:ea typeface="隶书" panose="02010509060101010101" charset="-122"/>
                  <a:cs typeface="+mj-lt"/>
                  <a:sym typeface="+mn-ea"/>
                </a:rPr>
                <a:t>Caso de los productos agrícolas especializados - Arroz</a:t>
              </a:r>
              <a:endParaRPr lang="zh-CN" altLang="en-US" sz="4400" b="0">
                <a:solidFill>
                  <a:schemeClr val="bg1"/>
                </a:solidFill>
                <a:latin typeface="+mj-lt"/>
                <a:ea typeface="隶书" panose="02010509060101010101" charset="-122"/>
                <a:cs typeface="+mj-lt"/>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795591" y="260648"/>
            <a:ext cx="3433331" cy="523220"/>
          </a:xfrm>
          <a:prstGeom prst="rect">
            <a:avLst/>
          </a:prstGeom>
          <a:solidFill>
            <a:schemeClr val="accent5">
              <a:lumMod val="40000"/>
              <a:lumOff val="60000"/>
            </a:schemeClr>
          </a:solidFill>
        </p:spPr>
        <p:txBody>
          <a:bodyPr wrap="square" lIns="91440" tIns="45720" rIns="91440" bIns="45720" rtlCol="0" anchor="t">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latin typeface="Arial" panose="020B0604020202020204"/>
                <a:cs typeface="Arial" panose="020B0604020202020204"/>
                <a:sym typeface="+mn-ea"/>
              </a:rPr>
              <a:t>Patrón de cultivo compuesto de arroz, camarón y pato</a:t>
            </a:r>
            <a:endParaRPr lang="en-US" altLang="zh-CN">
              <a:latin typeface="Arial" panose="020B0604020202020204"/>
              <a:cs typeface="Arial" panose="020B0604020202020204"/>
            </a:endParaRPr>
          </a:p>
        </p:txBody>
      </p:sp>
      <p:pic>
        <p:nvPicPr>
          <p:cNvPr id="10" name="Imagen 13" descr="Diagrama&#10;&#10;Descripción generada automáticamente"/>
          <p:cNvPicPr>
            <a:picLocks noChangeAspect="1"/>
          </p:cNvPicPr>
          <p:nvPr/>
        </p:nvPicPr>
        <p:blipFill>
          <a:blip r:embed="rId1"/>
          <a:stretch>
            <a:fillRect/>
          </a:stretch>
        </p:blipFill>
        <p:spPr>
          <a:xfrm>
            <a:off x="368060" y="1715696"/>
            <a:ext cx="11082066" cy="45911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0931" y="1111250"/>
            <a:ext cx="7562645" cy="2169825"/>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es-ES" altLang="zh-CN" sz="1800"/>
              <a:t>El gobierno dirige mientras que las empresas líderes guían</a:t>
            </a:r>
            <a:endParaRPr lang="es-ES" altLang="zh-CN" sz="1800"/>
          </a:p>
          <a:p>
            <a:pPr algn="l">
              <a:buClrTx/>
              <a:buSzTx/>
            </a:pPr>
            <a:r>
              <a:rPr lang="es-ES" sz="1800" b="0">
                <a:latin typeface="Calibri" panose="020F0502020204030204"/>
                <a:ea typeface="宋体" panose="02010600030101010101" pitchFamily="2" charset="-122"/>
                <a:cs typeface="Calibri" panose="020F0502020204030204"/>
              </a:rPr>
              <a:t>Desde su desarrollo en 2005, la empresa ha cooperado con grandes empresas centrales como China Grain Storage, CoFCO y China Supply and Marketing. Tiene una capacidad de almacenamiento de 50.000 toneladas, un lote de grano seco de 300 toneladas, una capacidad de procesamiento anual de 150.000 toneladas de arroz y 20.000 toneladas de barras de cáscara de arroz, y se ha convertido en una empresa líder nacional clave de la industrialización agrícola</a:t>
            </a:r>
            <a:r>
              <a:rPr lang="es-ES" sz="1600" b="0">
                <a:latin typeface="Calibri" panose="020F0502020204030204"/>
                <a:ea typeface="宋体" panose="02010600030101010101" pitchFamily="2" charset="-122"/>
                <a:cs typeface="Calibri" panose="020F0502020204030204"/>
              </a:rPr>
              <a:t>.</a:t>
            </a:r>
            <a:endParaRPr sz="1600" b="0">
              <a:latin typeface="Calibri" panose="020F0502020204030204"/>
              <a:ea typeface="宋体" panose="02010600030101010101" pitchFamily="2" charset="-122"/>
              <a:cs typeface="Calibri" panose="020F0502020204030204"/>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0934" y="1219157"/>
            <a:ext cx="2176771" cy="1602257"/>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7818" b="6185"/>
          <a:stretch>
            <a:fillRect/>
          </a:stretch>
        </p:blipFill>
        <p:spPr>
          <a:xfrm>
            <a:off x="1772285" y="3604240"/>
            <a:ext cx="8693150" cy="3168352"/>
          </a:xfrm>
          <a:prstGeom prst="rect">
            <a:avLst/>
          </a:prstGeom>
        </p:spPr>
      </p:pic>
      <p:sp>
        <p:nvSpPr>
          <p:cNvPr id="4" name="文本框 3"/>
          <p:cNvSpPr txBox="1"/>
          <p:nvPr/>
        </p:nvSpPr>
        <p:spPr>
          <a:xfrm>
            <a:off x="6816080" y="272467"/>
            <a:ext cx="3433331"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Patrón de cultivo compuesto de arroz, camarón y pato</a:t>
            </a:r>
            <a:endParaRPr lang="en-US" altLang="zh-CN">
              <a:sym typeface="+mn-ea"/>
            </a:endParaRPr>
          </a:p>
        </p:txBody>
      </p:sp>
      <p:pic>
        <p:nvPicPr>
          <p:cNvPr id="5" name="Imagen 6" descr="Imagen que contiene Logotipo&#10;&#10;Descripción generada automáticamente"/>
          <p:cNvPicPr>
            <a:picLocks noChangeAspect="1"/>
          </p:cNvPicPr>
          <p:nvPr/>
        </p:nvPicPr>
        <p:blipFill>
          <a:blip r:embed="rId3"/>
          <a:stretch>
            <a:fillRect/>
          </a:stretch>
        </p:blipFill>
        <p:spPr>
          <a:xfrm>
            <a:off x="8333117" y="2366639"/>
            <a:ext cx="2743200" cy="485704"/>
          </a:xfrm>
          <a:prstGeom prst="rect">
            <a:avLst/>
          </a:prstGeom>
        </p:spPr>
      </p:pic>
      <p:pic>
        <p:nvPicPr>
          <p:cNvPr id="7" name="Imagen 7" descr="Imagen que contiene Texto&#10;&#10;Descripción generada automáticamente"/>
          <p:cNvPicPr>
            <a:picLocks noChangeAspect="1"/>
          </p:cNvPicPr>
          <p:nvPr/>
        </p:nvPicPr>
        <p:blipFill>
          <a:blip r:embed="rId4"/>
          <a:stretch>
            <a:fillRect/>
          </a:stretch>
        </p:blipFill>
        <p:spPr>
          <a:xfrm>
            <a:off x="5276311" y="4006610"/>
            <a:ext cx="1035530" cy="541308"/>
          </a:xfrm>
          <a:prstGeom prst="rect">
            <a:avLst/>
          </a:prstGeom>
        </p:spPr>
      </p:pic>
      <p:pic>
        <p:nvPicPr>
          <p:cNvPr id="9" name="Imagen 9"/>
          <p:cNvPicPr>
            <a:picLocks noChangeAspect="1"/>
          </p:cNvPicPr>
          <p:nvPr/>
        </p:nvPicPr>
        <p:blipFill>
          <a:blip r:embed="rId5"/>
          <a:stretch>
            <a:fillRect/>
          </a:stretch>
        </p:blipFill>
        <p:spPr>
          <a:xfrm>
            <a:off x="2093343" y="5785262"/>
            <a:ext cx="3059501" cy="549588"/>
          </a:xfrm>
          <a:prstGeom prst="rect">
            <a:avLst/>
          </a:prstGeom>
        </p:spPr>
      </p:pic>
      <p:pic>
        <p:nvPicPr>
          <p:cNvPr id="10" name="Imagen 11" descr="Texto&#10;&#10;Descripción generada automáticamente"/>
          <p:cNvPicPr>
            <a:picLocks noChangeAspect="1"/>
          </p:cNvPicPr>
          <p:nvPr/>
        </p:nvPicPr>
        <p:blipFill>
          <a:blip r:embed="rId6"/>
          <a:stretch>
            <a:fillRect/>
          </a:stretch>
        </p:blipFill>
        <p:spPr>
          <a:xfrm>
            <a:off x="5361317" y="6454626"/>
            <a:ext cx="1756914" cy="3035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847851" y="1340486"/>
            <a:ext cx="5851525" cy="1723549"/>
          </a:xfrm>
          <a:prstGeom prst="rect">
            <a:avLst/>
          </a:prstGeom>
          <a:noFill/>
        </p:spPr>
        <p:txBody>
          <a:bodyPr wrap="square">
            <a:spAutoFit/>
          </a:bodyPr>
          <a:lstStyle/>
          <a:p>
            <a:pPr marL="285750" indent="-285750">
              <a:buFont typeface="Wingdings" panose="05000000000000000000" pitchFamily="2" charset="2"/>
              <a:buChar char="Ø"/>
            </a:pPr>
            <a:r>
              <a:rPr lang="en-GB" altLang="zh-CN" sz="1800"/>
              <a:t>Control de calidad</a:t>
            </a:r>
            <a:endParaRPr lang="zh-CN" altLang="en-US" sz="1800"/>
          </a:p>
          <a:p>
            <a:pPr algn="just"/>
            <a:r>
              <a:rPr lang="es-ES" altLang="zh-CN" sz="1600" b="0">
                <a:latin typeface="Calibri" panose="020F0502020204030204" pitchFamily="34" charset="0"/>
              </a:rPr>
              <a:t>En la operación técnica para lograr la co-simbiosis cangrejo de río y el arroz. Esta empresa puede cosechar "un arroz y dos camarones" en un año y tratar de utilizar medios físicos o biológicos para prevenir enfermedades y plagas de insectos en todo el proceso de siembra y cría, para asegurar el arroz verde y natural.</a:t>
            </a:r>
            <a:endParaRPr lang="zh-CN" altLang="en-US" sz="1600" b="0">
              <a:latin typeface="Calibri" panose="020F0502020204030204" pitchFamily="34" charset="0"/>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31284" y="3356992"/>
            <a:ext cx="7200800" cy="2623658"/>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193" y="1547239"/>
            <a:ext cx="2176771" cy="1602257"/>
          </a:xfrm>
          <a:prstGeom prst="rect">
            <a:avLst/>
          </a:prstGeom>
        </p:spPr>
      </p:pic>
      <p:sp>
        <p:nvSpPr>
          <p:cNvPr id="3" name="文本框 3"/>
          <p:cNvSpPr txBox="1"/>
          <p:nvPr/>
        </p:nvSpPr>
        <p:spPr>
          <a:xfrm>
            <a:off x="6816080" y="260648"/>
            <a:ext cx="3433331"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Patrón de cultivo compuesto de arroz, camarón y pato</a:t>
            </a:r>
            <a:endParaRPr lang="en-US" altLang="zh-CN">
              <a:sym typeface="+mn-ea"/>
            </a:endParaRPr>
          </a:p>
        </p:txBody>
      </p:sp>
      <p:pic>
        <p:nvPicPr>
          <p:cNvPr id="2" name="Imagen 3" descr="Imagen que contiene Texto&#10;&#10;Descripción generada automáticamente"/>
          <p:cNvPicPr>
            <a:picLocks noChangeAspect="1"/>
          </p:cNvPicPr>
          <p:nvPr/>
        </p:nvPicPr>
        <p:blipFill>
          <a:blip r:embed="rId3"/>
          <a:stretch>
            <a:fillRect/>
          </a:stretch>
        </p:blipFill>
        <p:spPr>
          <a:xfrm>
            <a:off x="1959004" y="5625860"/>
            <a:ext cx="1876067" cy="422695"/>
          </a:xfrm>
          <a:prstGeom prst="rect">
            <a:avLst/>
          </a:prstGeom>
        </p:spPr>
      </p:pic>
      <p:pic>
        <p:nvPicPr>
          <p:cNvPr id="4" name="Imagen 4"/>
          <p:cNvPicPr>
            <a:picLocks noChangeAspect="1"/>
          </p:cNvPicPr>
          <p:nvPr/>
        </p:nvPicPr>
        <p:blipFill>
          <a:blip r:embed="rId4"/>
          <a:stretch>
            <a:fillRect/>
          </a:stretch>
        </p:blipFill>
        <p:spPr>
          <a:xfrm>
            <a:off x="4235570" y="5629635"/>
            <a:ext cx="2196861" cy="573294"/>
          </a:xfrm>
          <a:prstGeom prst="rect">
            <a:avLst/>
          </a:prstGeom>
        </p:spPr>
      </p:pic>
      <p:pic>
        <p:nvPicPr>
          <p:cNvPr id="5" name="Imagen 6" descr="Interfaz de usuario gráfica, Texto&#10;&#10;Descripción generada automáticamente"/>
          <p:cNvPicPr>
            <a:picLocks noChangeAspect="1"/>
          </p:cNvPicPr>
          <p:nvPr/>
        </p:nvPicPr>
        <p:blipFill>
          <a:blip r:embed="rId5"/>
          <a:stretch>
            <a:fillRect/>
          </a:stretch>
        </p:blipFill>
        <p:spPr>
          <a:xfrm>
            <a:off x="6708475" y="5576348"/>
            <a:ext cx="2484408" cy="622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83936" y="1241757"/>
            <a:ext cx="5688632" cy="2592288"/>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0982" y="4006056"/>
            <a:ext cx="5759829" cy="2636023"/>
          </a:xfrm>
          <a:prstGeom prst="rect">
            <a:avLst/>
          </a:prstGeom>
        </p:spPr>
      </p:pic>
      <p:sp>
        <p:nvSpPr>
          <p:cNvPr id="9" name="文本框 8"/>
          <p:cNvSpPr txBox="1"/>
          <p:nvPr/>
        </p:nvSpPr>
        <p:spPr>
          <a:xfrm>
            <a:off x="7809954" y="2074305"/>
            <a:ext cx="3570554" cy="3323987"/>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Ø"/>
            </a:pPr>
            <a:r>
              <a:rPr lang="en-GB" altLang="zh-CN" sz="2000">
                <a:latin typeface="Arial" panose="020B0604020202020204"/>
                <a:ea typeface="宋体" panose="02010600030101010101" pitchFamily="2" charset="-122"/>
                <a:cs typeface="Arial" panose="020B0604020202020204"/>
              </a:rPr>
              <a:t>Diversidad de productos</a:t>
            </a:r>
            <a:endParaRPr lang="zh-CN" altLang="en-US" sz="2000">
              <a:latin typeface="Arial" panose="020B0604020202020204"/>
              <a:ea typeface="宋体" panose="02010600030101010101" pitchFamily="2" charset="-122"/>
              <a:cs typeface="Arial" panose="020B0604020202020204"/>
            </a:endParaRPr>
          </a:p>
          <a:p>
            <a:r>
              <a:rPr lang="es-ES" altLang="zh-CN" sz="2000" b="0">
                <a:latin typeface="Calibri" panose="020F0502020204030204"/>
                <a:ea typeface="宋体" panose="02010600030101010101" pitchFamily="2" charset="-122"/>
                <a:cs typeface="Calibri" panose="020F0502020204030204"/>
              </a:rPr>
              <a:t>A través del envasado jerárquico, para satisfacer las necesidades de los diferentes consumidores, al mismo tiempo, la aplicación de la tecnología de procesamiento profundo de arroz, té de arroz y otras características de los productos agrícolas.</a:t>
            </a:r>
            <a:endParaRPr lang="zh-CN" altLang="en-US" sz="2000" b="0">
              <a:latin typeface="Calibri" panose="020F0502020204030204"/>
              <a:ea typeface="宋体" panose="02010600030101010101" pitchFamily="2" charset="-122"/>
              <a:cs typeface="Calibri" panose="020F0502020204030204"/>
            </a:endParaRPr>
          </a:p>
        </p:txBody>
      </p:sp>
      <p:sp>
        <p:nvSpPr>
          <p:cNvPr id="2" name="文本框 3"/>
          <p:cNvSpPr txBox="1"/>
          <p:nvPr/>
        </p:nvSpPr>
        <p:spPr>
          <a:xfrm>
            <a:off x="6816080" y="238091"/>
            <a:ext cx="3433331"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Patrón de cultivo compuesto de arroz, camarón y pato</a:t>
            </a:r>
            <a:endParaRPr lang="en-US" altLang="zh-CN">
              <a:sym typeface="+mn-ea"/>
            </a:endParaRPr>
          </a:p>
        </p:txBody>
      </p:sp>
      <p:pic>
        <p:nvPicPr>
          <p:cNvPr id="4" name="Imagen 5" descr="Imagen que contiene Forma&#10;&#10;Descripción generada automáticamente"/>
          <p:cNvPicPr>
            <a:picLocks noChangeAspect="1"/>
          </p:cNvPicPr>
          <p:nvPr/>
        </p:nvPicPr>
        <p:blipFill>
          <a:blip r:embed="rId3"/>
          <a:stretch>
            <a:fillRect/>
          </a:stretch>
        </p:blipFill>
        <p:spPr>
          <a:xfrm>
            <a:off x="3056626" y="1340295"/>
            <a:ext cx="4008407" cy="396166"/>
          </a:xfrm>
          <a:prstGeom prst="rect">
            <a:avLst/>
          </a:prstGeom>
        </p:spPr>
      </p:pic>
      <p:pic>
        <p:nvPicPr>
          <p:cNvPr id="6" name="Imagen 7"/>
          <p:cNvPicPr>
            <a:picLocks noChangeAspect="1"/>
          </p:cNvPicPr>
          <p:nvPr/>
        </p:nvPicPr>
        <p:blipFill>
          <a:blip r:embed="rId4"/>
          <a:stretch>
            <a:fillRect/>
          </a:stretch>
        </p:blipFill>
        <p:spPr>
          <a:xfrm>
            <a:off x="2021457" y="3625640"/>
            <a:ext cx="5431766" cy="210568"/>
          </a:xfrm>
          <a:prstGeom prst="rect">
            <a:avLst/>
          </a:prstGeom>
        </p:spPr>
      </p:pic>
      <p:pic>
        <p:nvPicPr>
          <p:cNvPr id="8" name="Imagen 9"/>
          <p:cNvPicPr>
            <a:picLocks noChangeAspect="1"/>
          </p:cNvPicPr>
          <p:nvPr/>
        </p:nvPicPr>
        <p:blipFill>
          <a:blip r:embed="rId5"/>
          <a:stretch>
            <a:fillRect/>
          </a:stretch>
        </p:blipFill>
        <p:spPr>
          <a:xfrm>
            <a:off x="1877683" y="6453711"/>
            <a:ext cx="5029200" cy="190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025209" y="1813173"/>
            <a:ext cx="3328035" cy="3970318"/>
          </a:xfrm>
          <a:prstGeom prst="rect">
            <a:avLst/>
          </a:prstGeom>
          <a:noFill/>
        </p:spPr>
        <p:txBody>
          <a:bodyPr wrap="square">
            <a:spAutoFit/>
          </a:bodyPr>
          <a:lstStyle/>
          <a:p>
            <a:pPr marL="285750" indent="-285750">
              <a:buFont typeface="Wingdings" panose="05000000000000000000" pitchFamily="2" charset="2"/>
              <a:buChar char="Ø"/>
            </a:pPr>
            <a:r>
              <a:rPr lang="en-GB" altLang="zh-CN" sz="1800"/>
              <a:t>Promoción multiplataforma</a:t>
            </a:r>
            <a:endParaRPr lang="en-GB" altLang="zh-CN" sz="1800"/>
          </a:p>
          <a:p>
            <a:pPr marL="285750" indent="-285750" algn="just">
              <a:buFont typeface="Wingdings" panose="05000000000000000000" pitchFamily="2" charset="2"/>
              <a:buChar char="Ø"/>
            </a:pPr>
            <a:r>
              <a:rPr lang="es-ES" sz="1600" b="0">
                <a:latin typeface="Calibri" panose="020F0502020204030204" pitchFamily="34" charset="0"/>
              </a:rPr>
              <a:t>En el evento jingdong 618 de 2017, el volumen de ventas de arroz con camarones qianjiang en el Centro Comercial Jingdong ocupó el cuarto lugar en el mercado nacional del arroz. Esto supuso un gran éxito para el arroz con camarones qianjiang, una marca característica de la región pero desconocida para los consumidores, lo que generó un buen efecto publicitario y un buen efecto social.</a:t>
            </a:r>
            <a:endParaRPr lang="zh-CN" altLang="en-US" sz="1600" b="0">
              <a:latin typeface="Calibri" panose="020F0502020204030204" pitchFamily="34" charset="0"/>
            </a:endParaRPr>
          </a:p>
        </p:txBody>
      </p:sp>
      <p:pic>
        <p:nvPicPr>
          <p:cNvPr id="2" name="图片 1"/>
          <p:cNvPicPr>
            <a:picLocks noChangeAspect="1"/>
          </p:cNvPicPr>
          <p:nvPr/>
        </p:nvPicPr>
        <p:blipFill>
          <a:blip r:embed="rId1"/>
          <a:stretch>
            <a:fillRect/>
          </a:stretch>
        </p:blipFill>
        <p:spPr>
          <a:xfrm>
            <a:off x="1575436" y="1765300"/>
            <a:ext cx="5234518" cy="2959844"/>
          </a:xfrm>
          <a:prstGeom prst="rect">
            <a:avLst/>
          </a:prstGeom>
        </p:spPr>
      </p:pic>
      <p:sp>
        <p:nvSpPr>
          <p:cNvPr id="3" name="文本框 3"/>
          <p:cNvSpPr txBox="1"/>
          <p:nvPr/>
        </p:nvSpPr>
        <p:spPr>
          <a:xfrm>
            <a:off x="6806833" y="260648"/>
            <a:ext cx="3433331" cy="523220"/>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s-ES" altLang="zh-CN">
                <a:sym typeface="+mn-ea"/>
              </a:rPr>
              <a:t>Patrón de cultivo compuesto de arroz, camarón y pato</a:t>
            </a:r>
            <a:endParaRPr lang="en-US" altLang="zh-CN">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2495600" y="145387"/>
            <a:ext cx="7540322" cy="677670"/>
          </a:xfrm>
          <a:prstGeom prst="rect">
            <a:avLst/>
          </a:prstGeom>
        </p:spPr>
        <p:txBody>
          <a:bodyPr vert="horz" lIns="91440" tIns="45720" rIns="91440" bIns="45720" rtlCol="0" anchor="b">
            <a:normAutofit fontScale="92500" lnSpcReduction="20000"/>
          </a:bodyPr>
          <a:lstStyle/>
          <a:p>
            <a:pPr algn="ctr"/>
            <a:r>
              <a:rPr lang="zh-CN" sz="2600">
                <a:solidFill>
                  <a:schemeClr val="bg1"/>
                </a:solidFill>
                <a:latin typeface="Times New Roman" panose="02020603050405020304"/>
                <a:ea typeface="隶书" panose="02010509060101010101" charset="-122"/>
                <a:cs typeface="Times New Roman" panose="02020603050405020304"/>
                <a:sym typeface="+mn-ea"/>
              </a:rPr>
              <a:t>Compartir casos de éxito en comercio electrónico de arroz</a:t>
            </a:r>
            <a:endParaRPr lang="es-ES" altLang="zh-CN">
              <a:sym typeface="+mn-ea"/>
            </a:endParaRPr>
          </a:p>
        </p:txBody>
      </p:sp>
      <p:pic>
        <p:nvPicPr>
          <p:cNvPr id="2" name="Prof. Geng- PPT slide 58 vide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43472" y="1268760"/>
            <a:ext cx="9721080" cy="5469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原创设计师QQ598969553      _1"/>
          <p:cNvSpPr>
            <a:spLocks noEditPoints="1"/>
          </p:cNvSpPr>
          <p:nvPr/>
        </p:nvSpPr>
        <p:spPr bwMode="auto">
          <a:xfrm>
            <a:off x="1401787" y="2888615"/>
            <a:ext cx="609600" cy="609600"/>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 name="原创设计师QQ598969553      _2"/>
          <p:cNvSpPr>
            <a:spLocks noEditPoints="1"/>
          </p:cNvSpPr>
          <p:nvPr/>
        </p:nvSpPr>
        <p:spPr bwMode="auto">
          <a:xfrm>
            <a:off x="1760563" y="2267904"/>
            <a:ext cx="614363" cy="614363"/>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89 w 352"/>
              <a:gd name="T11" fmla="*/ 90 h 352"/>
              <a:gd name="T12" fmla="*/ 263 w 352"/>
              <a:gd name="T13" fmla="*/ 90 h 352"/>
              <a:gd name="T14" fmla="*/ 276 w 352"/>
              <a:gd name="T15" fmla="*/ 93 h 352"/>
              <a:gd name="T16" fmla="*/ 176 w 352"/>
              <a:gd name="T17" fmla="*/ 182 h 352"/>
              <a:gd name="T18" fmla="*/ 75 w 352"/>
              <a:gd name="T19" fmla="*/ 93 h 352"/>
              <a:gd name="T20" fmla="*/ 89 w 352"/>
              <a:gd name="T21" fmla="*/ 90 h 352"/>
              <a:gd name="T22" fmla="*/ 60 w 352"/>
              <a:gd name="T23" fmla="*/ 235 h 352"/>
              <a:gd name="T24" fmla="*/ 60 w 352"/>
              <a:gd name="T25" fmla="*/ 119 h 352"/>
              <a:gd name="T26" fmla="*/ 65 w 352"/>
              <a:gd name="T27" fmla="*/ 103 h 352"/>
              <a:gd name="T28" fmla="*/ 137 w 352"/>
              <a:gd name="T29" fmla="*/ 167 h 352"/>
              <a:gd name="T30" fmla="*/ 64 w 352"/>
              <a:gd name="T31" fmla="*/ 248 h 352"/>
              <a:gd name="T32" fmla="*/ 60 w 352"/>
              <a:gd name="T33" fmla="*/ 235 h 352"/>
              <a:gd name="T34" fmla="*/ 263 w 352"/>
              <a:gd name="T35" fmla="*/ 263 h 352"/>
              <a:gd name="T36" fmla="*/ 89 w 352"/>
              <a:gd name="T37" fmla="*/ 263 h 352"/>
              <a:gd name="T38" fmla="*/ 74 w 352"/>
              <a:gd name="T39" fmla="*/ 259 h 352"/>
              <a:gd name="T40" fmla="*/ 148 w 352"/>
              <a:gd name="T41" fmla="*/ 176 h 352"/>
              <a:gd name="T42" fmla="*/ 171 w 352"/>
              <a:gd name="T43" fmla="*/ 197 h 352"/>
              <a:gd name="T44" fmla="*/ 176 w 352"/>
              <a:gd name="T45" fmla="*/ 198 h 352"/>
              <a:gd name="T46" fmla="*/ 181 w 352"/>
              <a:gd name="T47" fmla="*/ 197 h 352"/>
              <a:gd name="T48" fmla="*/ 204 w 352"/>
              <a:gd name="T49" fmla="*/ 176 h 352"/>
              <a:gd name="T50" fmla="*/ 278 w 352"/>
              <a:gd name="T51" fmla="*/ 259 h 352"/>
              <a:gd name="T52" fmla="*/ 263 w 352"/>
              <a:gd name="T53" fmla="*/ 263 h 352"/>
              <a:gd name="T54" fmla="*/ 286 w 352"/>
              <a:gd name="T55" fmla="*/ 233 h 352"/>
              <a:gd name="T56" fmla="*/ 283 w 352"/>
              <a:gd name="T57" fmla="*/ 247 h 352"/>
              <a:gd name="T58" fmla="*/ 211 w 352"/>
              <a:gd name="T59" fmla="*/ 167 h 352"/>
              <a:gd name="T60" fmla="*/ 282 w 352"/>
              <a:gd name="T61" fmla="*/ 105 h 352"/>
              <a:gd name="T62" fmla="*/ 286 w 352"/>
              <a:gd name="T63" fmla="*/ 120 h 352"/>
              <a:gd name="T64" fmla="*/ 286 w 352"/>
              <a:gd name="T65" fmla="*/ 23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89" y="90"/>
                </a:moveTo>
                <a:cubicBezTo>
                  <a:pt x="263" y="90"/>
                  <a:pt x="263" y="90"/>
                  <a:pt x="263" y="90"/>
                </a:cubicBezTo>
                <a:cubicBezTo>
                  <a:pt x="268" y="90"/>
                  <a:pt x="272" y="91"/>
                  <a:pt x="276" y="93"/>
                </a:cubicBezTo>
                <a:cubicBezTo>
                  <a:pt x="176" y="182"/>
                  <a:pt x="176" y="182"/>
                  <a:pt x="176" y="182"/>
                </a:cubicBezTo>
                <a:cubicBezTo>
                  <a:pt x="75" y="93"/>
                  <a:pt x="75" y="93"/>
                  <a:pt x="75" y="93"/>
                </a:cubicBezTo>
                <a:cubicBezTo>
                  <a:pt x="79" y="91"/>
                  <a:pt x="84" y="90"/>
                  <a:pt x="89" y="90"/>
                </a:cubicBezTo>
                <a:close/>
                <a:moveTo>
                  <a:pt x="60" y="235"/>
                </a:moveTo>
                <a:cubicBezTo>
                  <a:pt x="60" y="119"/>
                  <a:pt x="60" y="119"/>
                  <a:pt x="60" y="119"/>
                </a:cubicBezTo>
                <a:cubicBezTo>
                  <a:pt x="60" y="113"/>
                  <a:pt x="62" y="108"/>
                  <a:pt x="65" y="103"/>
                </a:cubicBezTo>
                <a:cubicBezTo>
                  <a:pt x="137" y="167"/>
                  <a:pt x="137" y="167"/>
                  <a:pt x="137" y="167"/>
                </a:cubicBezTo>
                <a:cubicBezTo>
                  <a:pt x="64" y="248"/>
                  <a:pt x="64" y="248"/>
                  <a:pt x="64" y="248"/>
                </a:cubicBezTo>
                <a:cubicBezTo>
                  <a:pt x="62" y="244"/>
                  <a:pt x="60" y="240"/>
                  <a:pt x="60" y="235"/>
                </a:cubicBezTo>
                <a:close/>
                <a:moveTo>
                  <a:pt x="263" y="263"/>
                </a:moveTo>
                <a:cubicBezTo>
                  <a:pt x="89" y="263"/>
                  <a:pt x="89" y="263"/>
                  <a:pt x="89" y="263"/>
                </a:cubicBezTo>
                <a:cubicBezTo>
                  <a:pt x="83" y="263"/>
                  <a:pt x="78" y="262"/>
                  <a:pt x="74" y="259"/>
                </a:cubicBezTo>
                <a:cubicBezTo>
                  <a:pt x="148" y="176"/>
                  <a:pt x="148" y="176"/>
                  <a:pt x="148" y="176"/>
                </a:cubicBezTo>
                <a:cubicBezTo>
                  <a:pt x="171" y="197"/>
                  <a:pt x="171" y="197"/>
                  <a:pt x="171" y="197"/>
                </a:cubicBezTo>
                <a:cubicBezTo>
                  <a:pt x="172" y="198"/>
                  <a:pt x="174" y="198"/>
                  <a:pt x="176" y="198"/>
                </a:cubicBezTo>
                <a:cubicBezTo>
                  <a:pt x="178" y="198"/>
                  <a:pt x="179" y="198"/>
                  <a:pt x="181" y="197"/>
                </a:cubicBezTo>
                <a:cubicBezTo>
                  <a:pt x="204" y="176"/>
                  <a:pt x="204" y="176"/>
                  <a:pt x="204" y="176"/>
                </a:cubicBezTo>
                <a:cubicBezTo>
                  <a:pt x="278" y="259"/>
                  <a:pt x="278" y="259"/>
                  <a:pt x="278" y="259"/>
                </a:cubicBezTo>
                <a:cubicBezTo>
                  <a:pt x="274" y="262"/>
                  <a:pt x="268" y="263"/>
                  <a:pt x="263" y="263"/>
                </a:cubicBezTo>
                <a:close/>
                <a:moveTo>
                  <a:pt x="286" y="233"/>
                </a:moveTo>
                <a:cubicBezTo>
                  <a:pt x="286" y="238"/>
                  <a:pt x="285" y="243"/>
                  <a:pt x="283" y="247"/>
                </a:cubicBezTo>
                <a:cubicBezTo>
                  <a:pt x="211" y="167"/>
                  <a:pt x="211" y="167"/>
                  <a:pt x="211" y="167"/>
                </a:cubicBezTo>
                <a:cubicBezTo>
                  <a:pt x="282" y="105"/>
                  <a:pt x="282" y="105"/>
                  <a:pt x="282" y="105"/>
                </a:cubicBezTo>
                <a:cubicBezTo>
                  <a:pt x="285" y="109"/>
                  <a:pt x="286" y="115"/>
                  <a:pt x="286" y="120"/>
                </a:cubicBezTo>
                <a:lnTo>
                  <a:pt x="286" y="233"/>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 name="原创设计师QQ598969553      _3"/>
          <p:cNvGrpSpPr/>
          <p:nvPr/>
        </p:nvGrpSpPr>
        <p:grpSpPr>
          <a:xfrm>
            <a:off x="2014710" y="3504944"/>
            <a:ext cx="500150" cy="501113"/>
            <a:chOff x="4427538" y="3192463"/>
            <a:chExt cx="823913" cy="825500"/>
          </a:xfrm>
          <a:solidFill>
            <a:schemeClr val="accent1"/>
          </a:solidFill>
        </p:grpSpPr>
        <p:sp>
          <p:nvSpPr>
            <p:cNvPr id="5" name="Oval 23"/>
            <p:cNvSpPr>
              <a:spLocks noChangeArrowheads="1"/>
            </p:cNvSpPr>
            <p:nvPr/>
          </p:nvSpPr>
          <p:spPr bwMode="auto">
            <a:xfrm>
              <a:off x="4813301" y="3825875"/>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 name="Rectangle 24"/>
            <p:cNvSpPr>
              <a:spLocks noChangeArrowheads="1"/>
            </p:cNvSpPr>
            <p:nvPr/>
          </p:nvSpPr>
          <p:spPr bwMode="auto">
            <a:xfrm>
              <a:off x="4784726" y="3352800"/>
              <a:ext cx="1158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 name="Oval 26"/>
            <p:cNvSpPr>
              <a:spLocks noChangeArrowheads="1"/>
            </p:cNvSpPr>
            <p:nvPr/>
          </p:nvSpPr>
          <p:spPr bwMode="auto">
            <a:xfrm>
              <a:off x="4926013" y="3351213"/>
              <a:ext cx="22225"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 name="Rectangle 27"/>
            <p:cNvSpPr>
              <a:spLocks noChangeArrowheads="1"/>
            </p:cNvSpPr>
            <p:nvPr/>
          </p:nvSpPr>
          <p:spPr bwMode="auto">
            <a:xfrm>
              <a:off x="4710113" y="3397250"/>
              <a:ext cx="265113"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 name="原创设计师QQ598969553      _4"/>
          <p:cNvSpPr>
            <a:spLocks noEditPoints="1"/>
          </p:cNvSpPr>
          <p:nvPr/>
        </p:nvSpPr>
        <p:spPr bwMode="auto">
          <a:xfrm>
            <a:off x="1270024" y="3582354"/>
            <a:ext cx="622300" cy="619125"/>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 name="原创设计师QQ598969553      _5"/>
          <p:cNvGrpSpPr/>
          <p:nvPr/>
        </p:nvGrpSpPr>
        <p:grpSpPr>
          <a:xfrm>
            <a:off x="1975200" y="4789528"/>
            <a:ext cx="621575" cy="623502"/>
            <a:chOff x="4362451" y="5308600"/>
            <a:chExt cx="1023938" cy="1027113"/>
          </a:xfrm>
          <a:solidFill>
            <a:schemeClr val="accent1"/>
          </a:solidFill>
        </p:grpSpPr>
        <p:sp>
          <p:nvSpPr>
            <p:cNvPr id="12" name="Freeform 29"/>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 name="Freeform 30"/>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 name="原创设计师QQ598969553      _6"/>
          <p:cNvSpPr>
            <a:spLocks noEditPoints="1"/>
          </p:cNvSpPr>
          <p:nvPr/>
        </p:nvSpPr>
        <p:spPr bwMode="auto">
          <a:xfrm>
            <a:off x="2928962" y="3169603"/>
            <a:ext cx="488950" cy="488950"/>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5" name="原创设计师QQ598969553      _7"/>
          <p:cNvGrpSpPr/>
          <p:nvPr/>
        </p:nvGrpSpPr>
        <p:grpSpPr>
          <a:xfrm>
            <a:off x="3301225" y="1944746"/>
            <a:ext cx="606155" cy="606155"/>
            <a:chOff x="6546851" y="622300"/>
            <a:chExt cx="998538" cy="998538"/>
          </a:xfrm>
          <a:solidFill>
            <a:schemeClr val="accent2"/>
          </a:solidFill>
        </p:grpSpPr>
        <p:sp>
          <p:nvSpPr>
            <p:cNvPr id="16" name="Freeform 32"/>
            <p:cNvSpPr>
              <a:spLocks noEditPoints="1"/>
            </p:cNvSpPr>
            <p:nvPr/>
          </p:nvSpPr>
          <p:spPr bwMode="auto">
            <a:xfrm>
              <a:off x="6773863" y="849313"/>
              <a:ext cx="541338" cy="541338"/>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38 w 188"/>
                <a:gd name="T11" fmla="*/ 36 h 188"/>
                <a:gd name="T12" fmla="*/ 152 w 188"/>
                <a:gd name="T13" fmla="*/ 58 h 188"/>
                <a:gd name="T14" fmla="*/ 138 w 188"/>
                <a:gd name="T15" fmla="*/ 80 h 188"/>
                <a:gd name="T16" fmla="*/ 123 w 188"/>
                <a:gd name="T17" fmla="*/ 58 h 188"/>
                <a:gd name="T18" fmla="*/ 138 w 188"/>
                <a:gd name="T19" fmla="*/ 36 h 188"/>
                <a:gd name="T20" fmla="*/ 51 w 188"/>
                <a:gd name="T21" fmla="*/ 36 h 188"/>
                <a:gd name="T22" fmla="*/ 65 w 188"/>
                <a:gd name="T23" fmla="*/ 58 h 188"/>
                <a:gd name="T24" fmla="*/ 51 w 188"/>
                <a:gd name="T25" fmla="*/ 80 h 188"/>
                <a:gd name="T26" fmla="*/ 36 w 188"/>
                <a:gd name="T27" fmla="*/ 58 h 188"/>
                <a:gd name="T28" fmla="*/ 51 w 188"/>
                <a:gd name="T29" fmla="*/ 36 h 188"/>
                <a:gd name="T30" fmla="*/ 94 w 188"/>
                <a:gd name="T31" fmla="*/ 167 h 188"/>
                <a:gd name="T32" fmla="*/ 22 w 188"/>
                <a:gd name="T33" fmla="*/ 95 h 188"/>
                <a:gd name="T34" fmla="*/ 94 w 188"/>
                <a:gd name="T35" fmla="*/ 114 h 188"/>
                <a:gd name="T36" fmla="*/ 167 w 188"/>
                <a:gd name="T37" fmla="*/ 95 h 188"/>
                <a:gd name="T38" fmla="*/ 94 w 188"/>
                <a:gd name="T39" fmla="*/ 1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38" y="36"/>
                  </a:moveTo>
                  <a:cubicBezTo>
                    <a:pt x="146" y="36"/>
                    <a:pt x="152" y="46"/>
                    <a:pt x="152" y="58"/>
                  </a:cubicBezTo>
                  <a:cubicBezTo>
                    <a:pt x="152" y="70"/>
                    <a:pt x="146" y="80"/>
                    <a:pt x="138" y="80"/>
                  </a:cubicBezTo>
                  <a:cubicBezTo>
                    <a:pt x="130" y="80"/>
                    <a:pt x="123" y="70"/>
                    <a:pt x="123" y="58"/>
                  </a:cubicBezTo>
                  <a:cubicBezTo>
                    <a:pt x="123" y="46"/>
                    <a:pt x="130" y="36"/>
                    <a:pt x="138" y="36"/>
                  </a:cubicBezTo>
                  <a:close/>
                  <a:moveTo>
                    <a:pt x="51" y="36"/>
                  </a:moveTo>
                  <a:cubicBezTo>
                    <a:pt x="59" y="36"/>
                    <a:pt x="65" y="46"/>
                    <a:pt x="65" y="58"/>
                  </a:cubicBezTo>
                  <a:cubicBezTo>
                    <a:pt x="65" y="70"/>
                    <a:pt x="59" y="80"/>
                    <a:pt x="51" y="80"/>
                  </a:cubicBezTo>
                  <a:cubicBezTo>
                    <a:pt x="43" y="80"/>
                    <a:pt x="36" y="70"/>
                    <a:pt x="36" y="58"/>
                  </a:cubicBezTo>
                  <a:cubicBezTo>
                    <a:pt x="36" y="46"/>
                    <a:pt x="43" y="36"/>
                    <a:pt x="51" y="36"/>
                  </a:cubicBezTo>
                  <a:close/>
                  <a:moveTo>
                    <a:pt x="94" y="167"/>
                  </a:moveTo>
                  <a:cubicBezTo>
                    <a:pt x="56" y="167"/>
                    <a:pt x="25" y="135"/>
                    <a:pt x="22" y="95"/>
                  </a:cubicBezTo>
                  <a:cubicBezTo>
                    <a:pt x="43" y="107"/>
                    <a:pt x="68" y="114"/>
                    <a:pt x="94" y="114"/>
                  </a:cubicBezTo>
                  <a:cubicBezTo>
                    <a:pt x="120" y="114"/>
                    <a:pt x="145" y="107"/>
                    <a:pt x="167" y="95"/>
                  </a:cubicBezTo>
                  <a:cubicBezTo>
                    <a:pt x="163" y="135"/>
                    <a:pt x="132" y="167"/>
                    <a:pt x="94"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7" name="Freeform 33"/>
            <p:cNvSpPr>
              <a:spLocks noEditPoints="1"/>
            </p:cNvSpPr>
            <p:nvPr/>
          </p:nvSpPr>
          <p:spPr bwMode="auto">
            <a:xfrm>
              <a:off x="6546851" y="622300"/>
              <a:ext cx="998538" cy="998538"/>
            </a:xfrm>
            <a:custGeom>
              <a:avLst/>
              <a:gdLst>
                <a:gd name="T0" fmla="*/ 173 w 347"/>
                <a:gd name="T1" fmla="*/ 0 h 347"/>
                <a:gd name="T2" fmla="*/ 0 w 347"/>
                <a:gd name="T3" fmla="*/ 173 h 347"/>
                <a:gd name="T4" fmla="*/ 173 w 347"/>
                <a:gd name="T5" fmla="*/ 347 h 347"/>
                <a:gd name="T6" fmla="*/ 347 w 347"/>
                <a:gd name="T7" fmla="*/ 173 h 347"/>
                <a:gd name="T8" fmla="*/ 173 w 347"/>
                <a:gd name="T9" fmla="*/ 0 h 347"/>
                <a:gd name="T10" fmla="*/ 173 w 347"/>
                <a:gd name="T11" fmla="*/ 289 h 347"/>
                <a:gd name="T12" fmla="*/ 57 w 347"/>
                <a:gd name="T13" fmla="*/ 173 h 347"/>
                <a:gd name="T14" fmla="*/ 173 w 347"/>
                <a:gd name="T15" fmla="*/ 57 h 347"/>
                <a:gd name="T16" fmla="*/ 289 w 347"/>
                <a:gd name="T17" fmla="*/ 173 h 347"/>
                <a:gd name="T18" fmla="*/ 173 w 347"/>
                <a:gd name="T19" fmla="*/ 28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3" y="0"/>
                  </a:moveTo>
                  <a:cubicBezTo>
                    <a:pt x="77" y="0"/>
                    <a:pt x="0" y="77"/>
                    <a:pt x="0" y="173"/>
                  </a:cubicBezTo>
                  <a:cubicBezTo>
                    <a:pt x="0" y="269"/>
                    <a:pt x="77" y="347"/>
                    <a:pt x="173" y="347"/>
                  </a:cubicBezTo>
                  <a:cubicBezTo>
                    <a:pt x="269" y="347"/>
                    <a:pt x="347" y="269"/>
                    <a:pt x="347" y="173"/>
                  </a:cubicBezTo>
                  <a:cubicBezTo>
                    <a:pt x="347" y="77"/>
                    <a:pt x="269" y="0"/>
                    <a:pt x="173" y="0"/>
                  </a:cubicBezTo>
                  <a:close/>
                  <a:moveTo>
                    <a:pt x="173" y="289"/>
                  </a:moveTo>
                  <a:cubicBezTo>
                    <a:pt x="109" y="289"/>
                    <a:pt x="57" y="237"/>
                    <a:pt x="57" y="173"/>
                  </a:cubicBezTo>
                  <a:cubicBezTo>
                    <a:pt x="57" y="109"/>
                    <a:pt x="109" y="57"/>
                    <a:pt x="173" y="57"/>
                  </a:cubicBezTo>
                  <a:cubicBezTo>
                    <a:pt x="237" y="57"/>
                    <a:pt x="289" y="109"/>
                    <a:pt x="289" y="173"/>
                  </a:cubicBezTo>
                  <a:cubicBezTo>
                    <a:pt x="289" y="237"/>
                    <a:pt x="237" y="289"/>
                    <a:pt x="173" y="2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8" name="原创设计师QQ598969553      _8"/>
          <p:cNvGrpSpPr/>
          <p:nvPr/>
        </p:nvGrpSpPr>
        <p:grpSpPr>
          <a:xfrm>
            <a:off x="3743553" y="4785673"/>
            <a:ext cx="614828" cy="614828"/>
            <a:chOff x="7275513" y="5302250"/>
            <a:chExt cx="1012825" cy="1012825"/>
          </a:xfrm>
          <a:solidFill>
            <a:schemeClr val="accent1"/>
          </a:solidFill>
        </p:grpSpPr>
        <p:sp>
          <p:nvSpPr>
            <p:cNvPr id="19"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0"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21" name="原创设计师QQ598969553      _9"/>
          <p:cNvSpPr>
            <a:spLocks noEditPoints="1"/>
          </p:cNvSpPr>
          <p:nvPr/>
        </p:nvSpPr>
        <p:spPr bwMode="auto">
          <a:xfrm>
            <a:off x="4373587" y="2852104"/>
            <a:ext cx="623888" cy="620713"/>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22" name="原创设计师QQ598969553      _10"/>
          <p:cNvGrpSpPr/>
          <p:nvPr/>
        </p:nvGrpSpPr>
        <p:grpSpPr>
          <a:xfrm>
            <a:off x="1451922" y="4278778"/>
            <a:ext cx="615792" cy="614828"/>
            <a:chOff x="3500438" y="4467225"/>
            <a:chExt cx="1014413" cy="1012825"/>
          </a:xfrm>
          <a:solidFill>
            <a:schemeClr val="accent2"/>
          </a:solidFill>
        </p:grpSpPr>
        <p:sp>
          <p:nvSpPr>
            <p:cNvPr id="23" name="Oval 37"/>
            <p:cNvSpPr>
              <a:spLocks noChangeArrowheads="1"/>
            </p:cNvSpPr>
            <p:nvPr/>
          </p:nvSpPr>
          <p:spPr bwMode="auto">
            <a:xfrm>
              <a:off x="4008438" y="4845050"/>
              <a:ext cx="79375"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4" name="Freeform 38"/>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5" name="Oval 39"/>
            <p:cNvSpPr>
              <a:spLocks noChangeArrowheads="1"/>
            </p:cNvSpPr>
            <p:nvPr/>
          </p:nvSpPr>
          <p:spPr bwMode="auto">
            <a:xfrm>
              <a:off x="4235451"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6" name="Oval 40"/>
            <p:cNvSpPr>
              <a:spLocks noChangeArrowheads="1"/>
            </p:cNvSpPr>
            <p:nvPr/>
          </p:nvSpPr>
          <p:spPr bwMode="auto">
            <a:xfrm>
              <a:off x="3895726"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7" name="Freeform 41"/>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28" name="原创设计师QQ598969553      _11"/>
          <p:cNvGrpSpPr/>
          <p:nvPr/>
        </p:nvGrpSpPr>
        <p:grpSpPr>
          <a:xfrm>
            <a:off x="2966905" y="3774619"/>
            <a:ext cx="415346" cy="418237"/>
            <a:chOff x="6019801" y="3589338"/>
            <a:chExt cx="684213" cy="688975"/>
          </a:xfrm>
          <a:solidFill>
            <a:schemeClr val="accent2"/>
          </a:solidFill>
        </p:grpSpPr>
        <p:sp>
          <p:nvSpPr>
            <p:cNvPr id="29" name="Freeform 42"/>
            <p:cNvSpPr>
              <a:spLocks noEditPoints="1"/>
            </p:cNvSpPr>
            <p:nvPr/>
          </p:nvSpPr>
          <p:spPr bwMode="auto">
            <a:xfrm>
              <a:off x="6169026" y="3857625"/>
              <a:ext cx="236538" cy="234950"/>
            </a:xfrm>
            <a:custGeom>
              <a:avLst/>
              <a:gdLst>
                <a:gd name="T0" fmla="*/ 5 w 82"/>
                <a:gd name="T1" fmla="*/ 60 h 82"/>
                <a:gd name="T2" fmla="*/ 7 w 82"/>
                <a:gd name="T3" fmla="*/ 64 h 82"/>
                <a:gd name="T4" fmla="*/ 9 w 82"/>
                <a:gd name="T5" fmla="*/ 66 h 82"/>
                <a:gd name="T6" fmla="*/ 10 w 82"/>
                <a:gd name="T7" fmla="*/ 68 h 82"/>
                <a:gd name="T8" fmla="*/ 12 w 82"/>
                <a:gd name="T9" fmla="*/ 70 h 82"/>
                <a:gd name="T10" fmla="*/ 15 w 82"/>
                <a:gd name="T11" fmla="*/ 72 h 82"/>
                <a:gd name="T12" fmla="*/ 17 w 82"/>
                <a:gd name="T13" fmla="*/ 74 h 82"/>
                <a:gd name="T14" fmla="*/ 20 w 82"/>
                <a:gd name="T15" fmla="*/ 76 h 82"/>
                <a:gd name="T16" fmla="*/ 29 w 82"/>
                <a:gd name="T17" fmla="*/ 80 h 82"/>
                <a:gd name="T18" fmla="*/ 41 w 82"/>
                <a:gd name="T19" fmla="*/ 82 h 82"/>
                <a:gd name="T20" fmla="*/ 71 w 82"/>
                <a:gd name="T21" fmla="*/ 68 h 82"/>
                <a:gd name="T22" fmla="*/ 75 w 82"/>
                <a:gd name="T23" fmla="*/ 64 h 82"/>
                <a:gd name="T24" fmla="*/ 79 w 82"/>
                <a:gd name="T25" fmla="*/ 55 h 82"/>
                <a:gd name="T26" fmla="*/ 82 w 82"/>
                <a:gd name="T27" fmla="*/ 41 h 82"/>
                <a:gd name="T28" fmla="*/ 82 w 82"/>
                <a:gd name="T29" fmla="*/ 37 h 82"/>
                <a:gd name="T30" fmla="*/ 81 w 82"/>
                <a:gd name="T31" fmla="*/ 33 h 82"/>
                <a:gd name="T32" fmla="*/ 79 w 82"/>
                <a:gd name="T33" fmla="*/ 25 h 82"/>
                <a:gd name="T34" fmla="*/ 77 w 82"/>
                <a:gd name="T35" fmla="*/ 22 h 82"/>
                <a:gd name="T36" fmla="*/ 75 w 82"/>
                <a:gd name="T37" fmla="*/ 18 h 82"/>
                <a:gd name="T38" fmla="*/ 71 w 82"/>
                <a:gd name="T39" fmla="*/ 14 h 82"/>
                <a:gd name="T40" fmla="*/ 41 w 82"/>
                <a:gd name="T41" fmla="*/ 0 h 82"/>
                <a:gd name="T42" fmla="*/ 12 w 82"/>
                <a:gd name="T43" fmla="*/ 13 h 82"/>
                <a:gd name="T44" fmla="*/ 10 w 82"/>
                <a:gd name="T45" fmla="*/ 15 h 82"/>
                <a:gd name="T46" fmla="*/ 7 w 82"/>
                <a:gd name="T47" fmla="*/ 18 h 82"/>
                <a:gd name="T48" fmla="*/ 5 w 82"/>
                <a:gd name="T49" fmla="*/ 22 h 82"/>
                <a:gd name="T50" fmla="*/ 4 w 82"/>
                <a:gd name="T51" fmla="*/ 25 h 82"/>
                <a:gd name="T52" fmla="*/ 1 w 82"/>
                <a:gd name="T53" fmla="*/ 33 h 82"/>
                <a:gd name="T54" fmla="*/ 1 w 82"/>
                <a:gd name="T55" fmla="*/ 37 h 82"/>
                <a:gd name="T56" fmla="*/ 0 w 82"/>
                <a:gd name="T57" fmla="*/ 41 h 82"/>
                <a:gd name="T58" fmla="*/ 3 w 82"/>
                <a:gd name="T59" fmla="*/ 55 h 82"/>
                <a:gd name="T60" fmla="*/ 5 w 82"/>
                <a:gd name="T61" fmla="*/ 60 h 82"/>
                <a:gd name="T62" fmla="*/ 41 w 82"/>
                <a:gd name="T63" fmla="*/ 12 h 82"/>
                <a:gd name="T64" fmla="*/ 70 w 82"/>
                <a:gd name="T65" fmla="*/ 41 h 82"/>
                <a:gd name="T66" fmla="*/ 41 w 82"/>
                <a:gd name="T67" fmla="*/ 70 h 82"/>
                <a:gd name="T68" fmla="*/ 12 w 82"/>
                <a:gd name="T69" fmla="*/ 41 h 82"/>
                <a:gd name="T70" fmla="*/ 41 w 82"/>
                <a:gd name="T71"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 h="82">
                  <a:moveTo>
                    <a:pt x="5" y="60"/>
                  </a:moveTo>
                  <a:cubicBezTo>
                    <a:pt x="6" y="62"/>
                    <a:pt x="7" y="63"/>
                    <a:pt x="7" y="64"/>
                  </a:cubicBezTo>
                  <a:cubicBezTo>
                    <a:pt x="8" y="64"/>
                    <a:pt x="8" y="65"/>
                    <a:pt x="9" y="66"/>
                  </a:cubicBezTo>
                  <a:cubicBezTo>
                    <a:pt x="9" y="66"/>
                    <a:pt x="10" y="67"/>
                    <a:pt x="10" y="68"/>
                  </a:cubicBezTo>
                  <a:cubicBezTo>
                    <a:pt x="11" y="68"/>
                    <a:pt x="12" y="69"/>
                    <a:pt x="12" y="70"/>
                  </a:cubicBezTo>
                  <a:cubicBezTo>
                    <a:pt x="13" y="71"/>
                    <a:pt x="14" y="72"/>
                    <a:pt x="15" y="72"/>
                  </a:cubicBezTo>
                  <a:cubicBezTo>
                    <a:pt x="16" y="73"/>
                    <a:pt x="16" y="73"/>
                    <a:pt x="17" y="74"/>
                  </a:cubicBezTo>
                  <a:cubicBezTo>
                    <a:pt x="18" y="74"/>
                    <a:pt x="19" y="75"/>
                    <a:pt x="20" y="76"/>
                  </a:cubicBezTo>
                  <a:cubicBezTo>
                    <a:pt x="23" y="78"/>
                    <a:pt x="26" y="79"/>
                    <a:pt x="29" y="80"/>
                  </a:cubicBezTo>
                  <a:cubicBezTo>
                    <a:pt x="33" y="81"/>
                    <a:pt x="37" y="82"/>
                    <a:pt x="41" y="82"/>
                  </a:cubicBezTo>
                  <a:cubicBezTo>
                    <a:pt x="53" y="82"/>
                    <a:pt x="64" y="77"/>
                    <a:pt x="71" y="68"/>
                  </a:cubicBezTo>
                  <a:cubicBezTo>
                    <a:pt x="73" y="67"/>
                    <a:pt x="74" y="65"/>
                    <a:pt x="75" y="64"/>
                  </a:cubicBezTo>
                  <a:cubicBezTo>
                    <a:pt x="77" y="61"/>
                    <a:pt x="78" y="58"/>
                    <a:pt x="79" y="55"/>
                  </a:cubicBezTo>
                  <a:cubicBezTo>
                    <a:pt x="81" y="51"/>
                    <a:pt x="82" y="46"/>
                    <a:pt x="82" y="41"/>
                  </a:cubicBezTo>
                  <a:cubicBezTo>
                    <a:pt x="82" y="40"/>
                    <a:pt x="82" y="38"/>
                    <a:pt x="82" y="37"/>
                  </a:cubicBezTo>
                  <a:cubicBezTo>
                    <a:pt x="81" y="36"/>
                    <a:pt x="81" y="34"/>
                    <a:pt x="81" y="33"/>
                  </a:cubicBezTo>
                  <a:cubicBezTo>
                    <a:pt x="80" y="30"/>
                    <a:pt x="80" y="28"/>
                    <a:pt x="79" y="25"/>
                  </a:cubicBezTo>
                  <a:cubicBezTo>
                    <a:pt x="78" y="24"/>
                    <a:pt x="78" y="23"/>
                    <a:pt x="77" y="22"/>
                  </a:cubicBezTo>
                  <a:cubicBezTo>
                    <a:pt x="76" y="20"/>
                    <a:pt x="76" y="19"/>
                    <a:pt x="75" y="18"/>
                  </a:cubicBezTo>
                  <a:cubicBezTo>
                    <a:pt x="74" y="17"/>
                    <a:pt x="73" y="15"/>
                    <a:pt x="71" y="14"/>
                  </a:cubicBezTo>
                  <a:cubicBezTo>
                    <a:pt x="64" y="5"/>
                    <a:pt x="53" y="0"/>
                    <a:pt x="41" y="0"/>
                  </a:cubicBezTo>
                  <a:cubicBezTo>
                    <a:pt x="30" y="0"/>
                    <a:pt x="19" y="5"/>
                    <a:pt x="12" y="13"/>
                  </a:cubicBezTo>
                  <a:cubicBezTo>
                    <a:pt x="11" y="14"/>
                    <a:pt x="10" y="14"/>
                    <a:pt x="10" y="15"/>
                  </a:cubicBezTo>
                  <a:cubicBezTo>
                    <a:pt x="9" y="16"/>
                    <a:pt x="8" y="17"/>
                    <a:pt x="7" y="18"/>
                  </a:cubicBezTo>
                  <a:cubicBezTo>
                    <a:pt x="7" y="19"/>
                    <a:pt x="6" y="20"/>
                    <a:pt x="5" y="22"/>
                  </a:cubicBezTo>
                  <a:cubicBezTo>
                    <a:pt x="5" y="23"/>
                    <a:pt x="4" y="24"/>
                    <a:pt x="4" y="25"/>
                  </a:cubicBezTo>
                  <a:cubicBezTo>
                    <a:pt x="3" y="28"/>
                    <a:pt x="2" y="30"/>
                    <a:pt x="1" y="33"/>
                  </a:cubicBezTo>
                  <a:cubicBezTo>
                    <a:pt x="1" y="34"/>
                    <a:pt x="1" y="36"/>
                    <a:pt x="1" y="37"/>
                  </a:cubicBezTo>
                  <a:cubicBezTo>
                    <a:pt x="0" y="38"/>
                    <a:pt x="0" y="40"/>
                    <a:pt x="0" y="41"/>
                  </a:cubicBezTo>
                  <a:cubicBezTo>
                    <a:pt x="0" y="46"/>
                    <a:pt x="1" y="51"/>
                    <a:pt x="3" y="55"/>
                  </a:cubicBezTo>
                  <a:cubicBezTo>
                    <a:pt x="4" y="57"/>
                    <a:pt x="4" y="59"/>
                    <a:pt x="5" y="60"/>
                  </a:cubicBezTo>
                  <a:close/>
                  <a:moveTo>
                    <a:pt x="41" y="12"/>
                  </a:moveTo>
                  <a:cubicBezTo>
                    <a:pt x="57" y="12"/>
                    <a:pt x="70" y="25"/>
                    <a:pt x="70" y="41"/>
                  </a:cubicBezTo>
                  <a:cubicBezTo>
                    <a:pt x="70" y="57"/>
                    <a:pt x="57" y="70"/>
                    <a:pt x="41" y="70"/>
                  </a:cubicBezTo>
                  <a:cubicBezTo>
                    <a:pt x="25" y="70"/>
                    <a:pt x="12" y="57"/>
                    <a:pt x="12" y="41"/>
                  </a:cubicBezTo>
                  <a:cubicBezTo>
                    <a:pt x="12" y="25"/>
                    <a:pt x="25" y="12"/>
                    <a:pt x="4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0" name="Freeform 43"/>
            <p:cNvSpPr>
              <a:spLocks noEditPoints="1"/>
            </p:cNvSpPr>
            <p:nvPr/>
          </p:nvSpPr>
          <p:spPr bwMode="auto">
            <a:xfrm>
              <a:off x="6019801" y="3589338"/>
              <a:ext cx="684213" cy="688975"/>
            </a:xfrm>
            <a:custGeom>
              <a:avLst/>
              <a:gdLst>
                <a:gd name="T0" fmla="*/ 119 w 238"/>
                <a:gd name="T1" fmla="*/ 0 h 239"/>
                <a:gd name="T2" fmla="*/ 0 w 238"/>
                <a:gd name="T3" fmla="*/ 119 h 239"/>
                <a:gd name="T4" fmla="*/ 119 w 238"/>
                <a:gd name="T5" fmla="*/ 239 h 239"/>
                <a:gd name="T6" fmla="*/ 238 w 238"/>
                <a:gd name="T7" fmla="*/ 119 h 239"/>
                <a:gd name="T8" fmla="*/ 119 w 238"/>
                <a:gd name="T9" fmla="*/ 0 h 239"/>
                <a:gd name="T10" fmla="*/ 139 w 238"/>
                <a:gd name="T11" fmla="*/ 66 h 239"/>
                <a:gd name="T12" fmla="*/ 166 w 238"/>
                <a:gd name="T13" fmla="*/ 66 h 239"/>
                <a:gd name="T14" fmla="*/ 166 w 238"/>
                <a:gd name="T15" fmla="*/ 78 h 239"/>
                <a:gd name="T16" fmla="*/ 139 w 238"/>
                <a:gd name="T17" fmla="*/ 78 h 239"/>
                <a:gd name="T18" fmla="*/ 139 w 238"/>
                <a:gd name="T19" fmla="*/ 66 h 239"/>
                <a:gd name="T20" fmla="*/ 182 w 238"/>
                <a:gd name="T21" fmla="*/ 186 h 239"/>
                <a:gd name="T22" fmla="*/ 40 w 238"/>
                <a:gd name="T23" fmla="*/ 186 h 239"/>
                <a:gd name="T24" fmla="*/ 40 w 238"/>
                <a:gd name="T25" fmla="*/ 82 h 239"/>
                <a:gd name="T26" fmla="*/ 182 w 238"/>
                <a:gd name="T27" fmla="*/ 82 h 239"/>
                <a:gd name="T28" fmla="*/ 182 w 238"/>
                <a:gd name="T29" fmla="*/ 1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9">
                  <a:moveTo>
                    <a:pt x="119" y="0"/>
                  </a:moveTo>
                  <a:cubicBezTo>
                    <a:pt x="53" y="0"/>
                    <a:pt x="0" y="54"/>
                    <a:pt x="0" y="119"/>
                  </a:cubicBezTo>
                  <a:cubicBezTo>
                    <a:pt x="0" y="185"/>
                    <a:pt x="53" y="239"/>
                    <a:pt x="119" y="239"/>
                  </a:cubicBezTo>
                  <a:cubicBezTo>
                    <a:pt x="185" y="239"/>
                    <a:pt x="238" y="185"/>
                    <a:pt x="238" y="119"/>
                  </a:cubicBezTo>
                  <a:cubicBezTo>
                    <a:pt x="238" y="54"/>
                    <a:pt x="185" y="0"/>
                    <a:pt x="119" y="0"/>
                  </a:cubicBezTo>
                  <a:close/>
                  <a:moveTo>
                    <a:pt x="139" y="66"/>
                  </a:moveTo>
                  <a:cubicBezTo>
                    <a:pt x="166" y="66"/>
                    <a:pt x="166" y="66"/>
                    <a:pt x="166" y="66"/>
                  </a:cubicBezTo>
                  <a:cubicBezTo>
                    <a:pt x="166" y="78"/>
                    <a:pt x="166" y="78"/>
                    <a:pt x="166" y="78"/>
                  </a:cubicBezTo>
                  <a:cubicBezTo>
                    <a:pt x="139" y="78"/>
                    <a:pt x="139" y="78"/>
                    <a:pt x="139" y="78"/>
                  </a:cubicBezTo>
                  <a:lnTo>
                    <a:pt x="139" y="66"/>
                  </a:lnTo>
                  <a:close/>
                  <a:moveTo>
                    <a:pt x="182" y="186"/>
                  </a:moveTo>
                  <a:cubicBezTo>
                    <a:pt x="40" y="186"/>
                    <a:pt x="40" y="186"/>
                    <a:pt x="40" y="186"/>
                  </a:cubicBezTo>
                  <a:cubicBezTo>
                    <a:pt x="40" y="82"/>
                    <a:pt x="40" y="82"/>
                    <a:pt x="40" y="82"/>
                  </a:cubicBezTo>
                  <a:cubicBezTo>
                    <a:pt x="182" y="82"/>
                    <a:pt x="182" y="82"/>
                    <a:pt x="182" y="82"/>
                  </a:cubicBezTo>
                  <a:lnTo>
                    <a:pt x="182"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1" name="Rectangle 44"/>
            <p:cNvSpPr>
              <a:spLocks noChangeArrowheads="1"/>
            </p:cNvSpPr>
            <p:nvPr/>
          </p:nvSpPr>
          <p:spPr bwMode="auto">
            <a:xfrm>
              <a:off x="6416676" y="3860800"/>
              <a:ext cx="841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2" name="原创设计师QQ598969553      _12"/>
          <p:cNvSpPr>
            <a:spLocks noEditPoints="1"/>
          </p:cNvSpPr>
          <p:nvPr/>
        </p:nvSpPr>
        <p:spPr bwMode="auto">
          <a:xfrm>
            <a:off x="2474937" y="1947228"/>
            <a:ext cx="596900" cy="598488"/>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33" name="原创设计师QQ598969553      _13"/>
          <p:cNvGrpSpPr/>
          <p:nvPr/>
        </p:nvGrpSpPr>
        <p:grpSpPr>
          <a:xfrm>
            <a:off x="4237921" y="4263358"/>
            <a:ext cx="616756" cy="616756"/>
            <a:chOff x="8089901" y="4441825"/>
            <a:chExt cx="1016000" cy="1016000"/>
          </a:xfrm>
          <a:solidFill>
            <a:schemeClr val="accent2"/>
          </a:solidFill>
        </p:grpSpPr>
        <p:sp>
          <p:nvSpPr>
            <p:cNvPr id="34" name="Rectangle 46"/>
            <p:cNvSpPr>
              <a:spLocks noChangeArrowheads="1"/>
            </p:cNvSpPr>
            <p:nvPr/>
          </p:nvSpPr>
          <p:spPr bwMode="auto">
            <a:xfrm>
              <a:off x="8507413" y="4703763"/>
              <a:ext cx="255588"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5" name="Freeform 47"/>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36" name="原创设计师QQ598969553      _14"/>
          <p:cNvGrpSpPr/>
          <p:nvPr/>
        </p:nvGrpSpPr>
        <p:grpSpPr>
          <a:xfrm>
            <a:off x="3647185" y="2894933"/>
            <a:ext cx="501115" cy="500150"/>
            <a:chOff x="7116763" y="2187575"/>
            <a:chExt cx="825500" cy="823913"/>
          </a:xfrm>
          <a:solidFill>
            <a:schemeClr val="accent2"/>
          </a:solidFill>
        </p:grpSpPr>
        <p:sp>
          <p:nvSpPr>
            <p:cNvPr id="37" name="Freeform 48"/>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8" name="Freeform 49"/>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9" name="原创设计师QQ598969553      _15"/>
          <p:cNvSpPr>
            <a:spLocks noEditPoints="1"/>
          </p:cNvSpPr>
          <p:nvPr/>
        </p:nvSpPr>
        <p:spPr bwMode="auto">
          <a:xfrm>
            <a:off x="2919438" y="2547304"/>
            <a:ext cx="506413" cy="504825"/>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0" name="原创设计师QQ598969553      _16"/>
          <p:cNvGrpSpPr/>
          <p:nvPr/>
        </p:nvGrpSpPr>
        <p:grpSpPr>
          <a:xfrm>
            <a:off x="4470167" y="3583964"/>
            <a:ext cx="616756" cy="614828"/>
            <a:chOff x="8472488" y="3322638"/>
            <a:chExt cx="1016000" cy="1012825"/>
          </a:xfrm>
          <a:solidFill>
            <a:schemeClr val="accent1"/>
          </a:solidFill>
        </p:grpSpPr>
        <p:sp>
          <p:nvSpPr>
            <p:cNvPr id="41" name="Oval 51"/>
            <p:cNvSpPr>
              <a:spLocks noChangeArrowheads="1"/>
            </p:cNvSpPr>
            <p:nvPr/>
          </p:nvSpPr>
          <p:spPr bwMode="auto">
            <a:xfrm>
              <a:off x="9110663" y="3733800"/>
              <a:ext cx="55563"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2" name="Freeform 52"/>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43" name="原创设计师QQ598969553      _17"/>
          <p:cNvSpPr>
            <a:spLocks noEditPoints="1"/>
          </p:cNvSpPr>
          <p:nvPr/>
        </p:nvSpPr>
        <p:spPr bwMode="auto">
          <a:xfrm>
            <a:off x="3951312" y="2269490"/>
            <a:ext cx="611188" cy="611188"/>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277 w 350"/>
              <a:gd name="T11" fmla="*/ 257 h 350"/>
              <a:gd name="T12" fmla="*/ 268 w 350"/>
              <a:gd name="T13" fmla="*/ 261 h 350"/>
              <a:gd name="T14" fmla="*/ 255 w 350"/>
              <a:gd name="T15" fmla="*/ 264 h 350"/>
              <a:gd name="T16" fmla="*/ 248 w 350"/>
              <a:gd name="T17" fmla="*/ 270 h 350"/>
              <a:gd name="T18" fmla="*/ 230 w 350"/>
              <a:gd name="T19" fmla="*/ 270 h 350"/>
              <a:gd name="T20" fmla="*/ 223 w 350"/>
              <a:gd name="T21" fmla="*/ 264 h 350"/>
              <a:gd name="T22" fmla="*/ 223 w 350"/>
              <a:gd name="T23" fmla="*/ 175 h 350"/>
              <a:gd name="T24" fmla="*/ 230 w 350"/>
              <a:gd name="T25" fmla="*/ 169 h 350"/>
              <a:gd name="T26" fmla="*/ 248 w 350"/>
              <a:gd name="T27" fmla="*/ 169 h 350"/>
              <a:gd name="T28" fmla="*/ 255 w 350"/>
              <a:gd name="T29" fmla="*/ 175 h 350"/>
              <a:gd name="T30" fmla="*/ 262 w 350"/>
              <a:gd name="T31" fmla="*/ 176 h 350"/>
              <a:gd name="T32" fmla="*/ 175 w 350"/>
              <a:gd name="T33" fmla="*/ 96 h 350"/>
              <a:gd name="T34" fmla="*/ 88 w 350"/>
              <a:gd name="T35" fmla="*/ 176 h 350"/>
              <a:gd name="T36" fmla="*/ 95 w 350"/>
              <a:gd name="T37" fmla="*/ 175 h 350"/>
              <a:gd name="T38" fmla="*/ 101 w 350"/>
              <a:gd name="T39" fmla="*/ 169 h 350"/>
              <a:gd name="T40" fmla="*/ 120 w 350"/>
              <a:gd name="T41" fmla="*/ 169 h 350"/>
              <a:gd name="T42" fmla="*/ 126 w 350"/>
              <a:gd name="T43" fmla="*/ 175 h 350"/>
              <a:gd name="T44" fmla="*/ 126 w 350"/>
              <a:gd name="T45" fmla="*/ 264 h 350"/>
              <a:gd name="T46" fmla="*/ 120 w 350"/>
              <a:gd name="T47" fmla="*/ 270 h 350"/>
              <a:gd name="T48" fmla="*/ 101 w 350"/>
              <a:gd name="T49" fmla="*/ 270 h 350"/>
              <a:gd name="T50" fmla="*/ 95 w 350"/>
              <a:gd name="T51" fmla="*/ 264 h 350"/>
              <a:gd name="T52" fmla="*/ 52 w 350"/>
              <a:gd name="T53" fmla="*/ 219 h 350"/>
              <a:gd name="T54" fmla="*/ 71 w 350"/>
              <a:gd name="T55" fmla="*/ 183 h 350"/>
              <a:gd name="T56" fmla="*/ 175 w 350"/>
              <a:gd name="T57" fmla="*/ 80 h 350"/>
              <a:gd name="T58" fmla="*/ 279 w 350"/>
              <a:gd name="T59" fmla="*/ 183 h 350"/>
              <a:gd name="T60" fmla="*/ 298 w 350"/>
              <a:gd name="T61" fmla="*/ 219 h 350"/>
              <a:gd name="T62" fmla="*/ 277 w 350"/>
              <a:gd name="T63" fmla="*/ 2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350">
                <a:moveTo>
                  <a:pt x="175" y="0"/>
                </a:moveTo>
                <a:cubicBezTo>
                  <a:pt x="78" y="0"/>
                  <a:pt x="0" y="78"/>
                  <a:pt x="0" y="175"/>
                </a:cubicBezTo>
                <a:cubicBezTo>
                  <a:pt x="0" y="272"/>
                  <a:pt x="78" y="350"/>
                  <a:pt x="175" y="350"/>
                </a:cubicBezTo>
                <a:cubicBezTo>
                  <a:pt x="271" y="350"/>
                  <a:pt x="350" y="272"/>
                  <a:pt x="350" y="175"/>
                </a:cubicBezTo>
                <a:cubicBezTo>
                  <a:pt x="350" y="78"/>
                  <a:pt x="271" y="0"/>
                  <a:pt x="175" y="0"/>
                </a:cubicBezTo>
                <a:close/>
                <a:moveTo>
                  <a:pt x="277" y="257"/>
                </a:moveTo>
                <a:cubicBezTo>
                  <a:pt x="268" y="261"/>
                  <a:pt x="268" y="261"/>
                  <a:pt x="268" y="261"/>
                </a:cubicBezTo>
                <a:cubicBezTo>
                  <a:pt x="264" y="263"/>
                  <a:pt x="260" y="264"/>
                  <a:pt x="255" y="264"/>
                </a:cubicBezTo>
                <a:cubicBezTo>
                  <a:pt x="255" y="267"/>
                  <a:pt x="252" y="270"/>
                  <a:pt x="248" y="270"/>
                </a:cubicBezTo>
                <a:cubicBezTo>
                  <a:pt x="230" y="270"/>
                  <a:pt x="230" y="270"/>
                  <a:pt x="230" y="270"/>
                </a:cubicBezTo>
                <a:cubicBezTo>
                  <a:pt x="226" y="270"/>
                  <a:pt x="223" y="267"/>
                  <a:pt x="223" y="264"/>
                </a:cubicBezTo>
                <a:cubicBezTo>
                  <a:pt x="223" y="175"/>
                  <a:pt x="223" y="175"/>
                  <a:pt x="223" y="175"/>
                </a:cubicBezTo>
                <a:cubicBezTo>
                  <a:pt x="223" y="171"/>
                  <a:pt x="226" y="169"/>
                  <a:pt x="230" y="169"/>
                </a:cubicBezTo>
                <a:cubicBezTo>
                  <a:pt x="248" y="169"/>
                  <a:pt x="248" y="169"/>
                  <a:pt x="248" y="169"/>
                </a:cubicBezTo>
                <a:cubicBezTo>
                  <a:pt x="252" y="169"/>
                  <a:pt x="255" y="171"/>
                  <a:pt x="255" y="175"/>
                </a:cubicBezTo>
                <a:cubicBezTo>
                  <a:pt x="257" y="175"/>
                  <a:pt x="259" y="175"/>
                  <a:pt x="262" y="176"/>
                </a:cubicBezTo>
                <a:cubicBezTo>
                  <a:pt x="258" y="131"/>
                  <a:pt x="220" y="96"/>
                  <a:pt x="175" y="96"/>
                </a:cubicBezTo>
                <a:cubicBezTo>
                  <a:pt x="129" y="96"/>
                  <a:pt x="92" y="131"/>
                  <a:pt x="88" y="176"/>
                </a:cubicBezTo>
                <a:cubicBezTo>
                  <a:pt x="90" y="175"/>
                  <a:pt x="92" y="175"/>
                  <a:pt x="95" y="175"/>
                </a:cubicBezTo>
                <a:cubicBezTo>
                  <a:pt x="95" y="171"/>
                  <a:pt x="98" y="169"/>
                  <a:pt x="101" y="169"/>
                </a:cubicBezTo>
                <a:cubicBezTo>
                  <a:pt x="120" y="169"/>
                  <a:pt x="120" y="169"/>
                  <a:pt x="120" y="169"/>
                </a:cubicBezTo>
                <a:cubicBezTo>
                  <a:pt x="123" y="169"/>
                  <a:pt x="126" y="171"/>
                  <a:pt x="126" y="175"/>
                </a:cubicBezTo>
                <a:cubicBezTo>
                  <a:pt x="126" y="264"/>
                  <a:pt x="126" y="264"/>
                  <a:pt x="126" y="264"/>
                </a:cubicBezTo>
                <a:cubicBezTo>
                  <a:pt x="126" y="267"/>
                  <a:pt x="123" y="270"/>
                  <a:pt x="120" y="270"/>
                </a:cubicBezTo>
                <a:cubicBezTo>
                  <a:pt x="101" y="270"/>
                  <a:pt x="101" y="270"/>
                  <a:pt x="101" y="270"/>
                </a:cubicBezTo>
                <a:cubicBezTo>
                  <a:pt x="98" y="270"/>
                  <a:pt x="95" y="267"/>
                  <a:pt x="95" y="264"/>
                </a:cubicBezTo>
                <a:cubicBezTo>
                  <a:pt x="71" y="263"/>
                  <a:pt x="52" y="243"/>
                  <a:pt x="52" y="219"/>
                </a:cubicBezTo>
                <a:cubicBezTo>
                  <a:pt x="52" y="204"/>
                  <a:pt x="59" y="191"/>
                  <a:pt x="71" y="183"/>
                </a:cubicBezTo>
                <a:cubicBezTo>
                  <a:pt x="71" y="126"/>
                  <a:pt x="118" y="80"/>
                  <a:pt x="175" y="80"/>
                </a:cubicBezTo>
                <a:cubicBezTo>
                  <a:pt x="232" y="80"/>
                  <a:pt x="278" y="126"/>
                  <a:pt x="279" y="183"/>
                </a:cubicBezTo>
                <a:cubicBezTo>
                  <a:pt x="290" y="191"/>
                  <a:pt x="298" y="204"/>
                  <a:pt x="298" y="219"/>
                </a:cubicBezTo>
                <a:cubicBezTo>
                  <a:pt x="298" y="235"/>
                  <a:pt x="290" y="249"/>
                  <a:pt x="277" y="257"/>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4" name="原创设计师QQ598969553      _18"/>
          <p:cNvSpPr>
            <a:spLocks noEditPoints="1"/>
          </p:cNvSpPr>
          <p:nvPr/>
        </p:nvSpPr>
        <p:spPr bwMode="auto">
          <a:xfrm>
            <a:off x="2203475" y="2877504"/>
            <a:ext cx="504825" cy="504825"/>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5" name="原创设计师QQ598969553      _19"/>
          <p:cNvGrpSpPr/>
          <p:nvPr/>
        </p:nvGrpSpPr>
        <p:grpSpPr>
          <a:xfrm>
            <a:off x="3834140" y="3494343"/>
            <a:ext cx="539661" cy="539661"/>
            <a:chOff x="7424738" y="3175000"/>
            <a:chExt cx="889000" cy="889000"/>
          </a:xfrm>
          <a:solidFill>
            <a:schemeClr val="accent2"/>
          </a:solidFill>
        </p:grpSpPr>
        <p:sp>
          <p:nvSpPr>
            <p:cNvPr id="46" name="Rectangle 55"/>
            <p:cNvSpPr>
              <a:spLocks noChangeArrowheads="1"/>
            </p:cNvSpPr>
            <p:nvPr/>
          </p:nvSpPr>
          <p:spPr bwMode="auto">
            <a:xfrm>
              <a:off x="7612063"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7" name="Freeform 56"/>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8" name="Freeform 57"/>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9" name="Rectangle 58"/>
            <p:cNvSpPr>
              <a:spLocks noChangeArrowheads="1"/>
            </p:cNvSpPr>
            <p:nvPr/>
          </p:nvSpPr>
          <p:spPr bwMode="auto">
            <a:xfrm>
              <a:off x="7853363" y="3362325"/>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0" name="Freeform 59"/>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1" name="Rectangle 60"/>
            <p:cNvSpPr>
              <a:spLocks noChangeArrowheads="1"/>
            </p:cNvSpPr>
            <p:nvPr/>
          </p:nvSpPr>
          <p:spPr bwMode="auto">
            <a:xfrm>
              <a:off x="8051801"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2" name="Freeform 61"/>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3" name="Freeform 62"/>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4" name="Rectangle 63"/>
            <p:cNvSpPr>
              <a:spLocks noChangeArrowheads="1"/>
            </p:cNvSpPr>
            <p:nvPr/>
          </p:nvSpPr>
          <p:spPr bwMode="auto">
            <a:xfrm>
              <a:off x="7853363" y="3805238"/>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5" name="Freeform 64"/>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6" name="原创设计师QQ598969553      _20"/>
          <p:cNvGrpSpPr/>
          <p:nvPr/>
        </p:nvGrpSpPr>
        <p:grpSpPr>
          <a:xfrm>
            <a:off x="3546962" y="4100497"/>
            <a:ext cx="538698" cy="538698"/>
            <a:chOff x="6951663" y="4173538"/>
            <a:chExt cx="887413" cy="887413"/>
          </a:xfrm>
          <a:solidFill>
            <a:schemeClr val="accent2"/>
          </a:solidFill>
        </p:grpSpPr>
        <p:sp>
          <p:nvSpPr>
            <p:cNvPr id="57" name="Freeform 65"/>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8" name="Freeform 66"/>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9" name="原创设计师QQ598969553      _21"/>
          <p:cNvGrpSpPr/>
          <p:nvPr/>
        </p:nvGrpSpPr>
        <p:grpSpPr>
          <a:xfrm>
            <a:off x="2244068" y="4085079"/>
            <a:ext cx="543515" cy="541589"/>
            <a:chOff x="4805363" y="4148138"/>
            <a:chExt cx="895350" cy="892175"/>
          </a:xfrm>
          <a:solidFill>
            <a:schemeClr val="accent2"/>
          </a:solidFill>
        </p:grpSpPr>
        <p:sp>
          <p:nvSpPr>
            <p:cNvPr id="60" name="Freeform 67"/>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1" name="Freeform 68"/>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2"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63" name="原创设计师QQ598969553      _22"/>
          <p:cNvSpPr>
            <a:spLocks noEditPoints="1"/>
          </p:cNvSpPr>
          <p:nvPr/>
        </p:nvSpPr>
        <p:spPr bwMode="auto">
          <a:xfrm>
            <a:off x="2570187" y="3756979"/>
            <a:ext cx="247650" cy="195263"/>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64" name="原创设计师QQ598969553      _23"/>
          <p:cNvGrpSpPr/>
          <p:nvPr/>
        </p:nvGrpSpPr>
        <p:grpSpPr>
          <a:xfrm>
            <a:off x="3542926" y="3822087"/>
            <a:ext cx="264112" cy="171636"/>
            <a:chOff x="7145338" y="3587750"/>
            <a:chExt cx="566738" cy="368300"/>
          </a:xfrm>
          <a:solidFill>
            <a:schemeClr val="accent1"/>
          </a:solidFill>
        </p:grpSpPr>
        <p:sp>
          <p:nvSpPr>
            <p:cNvPr id="65" name="Freeform 146"/>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6" name="Freeform 147"/>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7" name="Freeform 148"/>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8" name="Freeform 149"/>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9" name="Freeform 150"/>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0" name="原创设计师QQ598969553      _24"/>
          <p:cNvGrpSpPr/>
          <p:nvPr/>
        </p:nvGrpSpPr>
        <p:grpSpPr>
          <a:xfrm>
            <a:off x="2575996" y="3404835"/>
            <a:ext cx="301843" cy="207147"/>
            <a:chOff x="5070476" y="2692400"/>
            <a:chExt cx="647700" cy="444500"/>
          </a:xfrm>
          <a:solidFill>
            <a:schemeClr val="accent2"/>
          </a:solidFill>
        </p:grpSpPr>
        <p:sp>
          <p:nvSpPr>
            <p:cNvPr id="71" name="Freeform 151"/>
            <p:cNvSpPr>
              <a:spLocks noEditPoints="1"/>
            </p:cNvSpPr>
            <p:nvPr/>
          </p:nvSpPr>
          <p:spPr bwMode="auto">
            <a:xfrm>
              <a:off x="5070476" y="3076575"/>
              <a:ext cx="647700" cy="60325"/>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2" name="Freeform 152"/>
            <p:cNvSpPr>
              <a:spLocks noEditPoints="1"/>
            </p:cNvSpPr>
            <p:nvPr/>
          </p:nvSpPr>
          <p:spPr bwMode="auto">
            <a:xfrm>
              <a:off x="5100638" y="2692400"/>
              <a:ext cx="587375" cy="365125"/>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73" name="原创设计师QQ598969553      _25"/>
          <p:cNvSpPr>
            <a:spLocks noEditPoints="1"/>
          </p:cNvSpPr>
          <p:nvPr/>
        </p:nvSpPr>
        <p:spPr bwMode="auto">
          <a:xfrm>
            <a:off x="3378225" y="4031615"/>
            <a:ext cx="207963" cy="228600"/>
          </a:xfrm>
          <a:custGeom>
            <a:avLst/>
            <a:gdLst>
              <a:gd name="T0" fmla="*/ 147 w 282"/>
              <a:gd name="T1" fmla="*/ 0 h 308"/>
              <a:gd name="T2" fmla="*/ 145 w 282"/>
              <a:gd name="T3" fmla="*/ 2 h 308"/>
              <a:gd name="T4" fmla="*/ 3 w 282"/>
              <a:gd name="T5" fmla="*/ 218 h 308"/>
              <a:gd name="T6" fmla="*/ 0 w 282"/>
              <a:gd name="T7" fmla="*/ 218 h 308"/>
              <a:gd name="T8" fmla="*/ 3 w 282"/>
              <a:gd name="T9" fmla="*/ 220 h 308"/>
              <a:gd name="T10" fmla="*/ 133 w 282"/>
              <a:gd name="T11" fmla="*/ 308 h 308"/>
              <a:gd name="T12" fmla="*/ 135 w 282"/>
              <a:gd name="T13" fmla="*/ 308 h 308"/>
              <a:gd name="T14" fmla="*/ 135 w 282"/>
              <a:gd name="T15" fmla="*/ 308 h 308"/>
              <a:gd name="T16" fmla="*/ 280 w 282"/>
              <a:gd name="T17" fmla="*/ 92 h 308"/>
              <a:gd name="T18" fmla="*/ 282 w 282"/>
              <a:gd name="T19" fmla="*/ 90 h 308"/>
              <a:gd name="T20" fmla="*/ 280 w 282"/>
              <a:gd name="T21" fmla="*/ 90 h 308"/>
              <a:gd name="T22" fmla="*/ 249 w 282"/>
              <a:gd name="T23" fmla="*/ 68 h 308"/>
              <a:gd name="T24" fmla="*/ 263 w 282"/>
              <a:gd name="T25" fmla="*/ 47 h 308"/>
              <a:gd name="T26" fmla="*/ 263 w 282"/>
              <a:gd name="T27" fmla="*/ 45 h 308"/>
              <a:gd name="T28" fmla="*/ 263 w 282"/>
              <a:gd name="T29" fmla="*/ 45 h 308"/>
              <a:gd name="T30" fmla="*/ 197 w 282"/>
              <a:gd name="T31" fmla="*/ 0 h 308"/>
              <a:gd name="T32" fmla="*/ 195 w 282"/>
              <a:gd name="T33" fmla="*/ 0 h 308"/>
              <a:gd name="T34" fmla="*/ 195 w 282"/>
              <a:gd name="T35" fmla="*/ 0 h 308"/>
              <a:gd name="T36" fmla="*/ 180 w 282"/>
              <a:gd name="T37" fmla="*/ 24 h 308"/>
              <a:gd name="T38" fmla="*/ 147 w 282"/>
              <a:gd name="T39" fmla="*/ 2 h 308"/>
              <a:gd name="T40" fmla="*/ 147 w 282"/>
              <a:gd name="T41" fmla="*/ 0 h 308"/>
              <a:gd name="T42" fmla="*/ 171 w 282"/>
              <a:gd name="T43" fmla="*/ 211 h 308"/>
              <a:gd name="T44" fmla="*/ 76 w 282"/>
              <a:gd name="T45" fmla="*/ 147 h 308"/>
              <a:gd name="T46" fmla="*/ 109 w 282"/>
              <a:gd name="T47" fmla="*/ 97 h 308"/>
              <a:gd name="T48" fmla="*/ 206 w 282"/>
              <a:gd name="T49" fmla="*/ 161 h 308"/>
              <a:gd name="T50" fmla="*/ 171 w 282"/>
              <a:gd name="T51" fmla="*/ 211 h 308"/>
              <a:gd name="T52" fmla="*/ 128 w 282"/>
              <a:gd name="T53" fmla="*/ 274 h 308"/>
              <a:gd name="T54" fmla="*/ 34 w 282"/>
              <a:gd name="T55" fmla="*/ 211 h 308"/>
              <a:gd name="T56" fmla="*/ 67 w 282"/>
              <a:gd name="T57" fmla="*/ 161 h 308"/>
              <a:gd name="T58" fmla="*/ 164 w 282"/>
              <a:gd name="T59" fmla="*/ 225 h 308"/>
              <a:gd name="T60" fmla="*/ 128 w 282"/>
              <a:gd name="T61"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308">
                <a:moveTo>
                  <a:pt x="147" y="0"/>
                </a:moveTo>
                <a:lnTo>
                  <a:pt x="145" y="2"/>
                </a:lnTo>
                <a:lnTo>
                  <a:pt x="3" y="218"/>
                </a:lnTo>
                <a:lnTo>
                  <a:pt x="0" y="218"/>
                </a:lnTo>
                <a:lnTo>
                  <a:pt x="3" y="220"/>
                </a:lnTo>
                <a:lnTo>
                  <a:pt x="133" y="308"/>
                </a:lnTo>
                <a:lnTo>
                  <a:pt x="135" y="308"/>
                </a:lnTo>
                <a:lnTo>
                  <a:pt x="135" y="308"/>
                </a:lnTo>
                <a:lnTo>
                  <a:pt x="280" y="92"/>
                </a:lnTo>
                <a:lnTo>
                  <a:pt x="282" y="90"/>
                </a:lnTo>
                <a:lnTo>
                  <a:pt x="280" y="90"/>
                </a:lnTo>
                <a:lnTo>
                  <a:pt x="249" y="68"/>
                </a:lnTo>
                <a:lnTo>
                  <a:pt x="263" y="47"/>
                </a:lnTo>
                <a:lnTo>
                  <a:pt x="263" y="45"/>
                </a:lnTo>
                <a:lnTo>
                  <a:pt x="263" y="45"/>
                </a:lnTo>
                <a:lnTo>
                  <a:pt x="197" y="0"/>
                </a:lnTo>
                <a:lnTo>
                  <a:pt x="195" y="0"/>
                </a:lnTo>
                <a:lnTo>
                  <a:pt x="195" y="0"/>
                </a:lnTo>
                <a:lnTo>
                  <a:pt x="180" y="24"/>
                </a:lnTo>
                <a:lnTo>
                  <a:pt x="147" y="2"/>
                </a:lnTo>
                <a:lnTo>
                  <a:pt x="147" y="0"/>
                </a:lnTo>
                <a:close/>
                <a:moveTo>
                  <a:pt x="171" y="211"/>
                </a:moveTo>
                <a:lnTo>
                  <a:pt x="76" y="147"/>
                </a:lnTo>
                <a:lnTo>
                  <a:pt x="109" y="97"/>
                </a:lnTo>
                <a:lnTo>
                  <a:pt x="206" y="161"/>
                </a:lnTo>
                <a:lnTo>
                  <a:pt x="171" y="211"/>
                </a:lnTo>
                <a:close/>
                <a:moveTo>
                  <a:pt x="128" y="274"/>
                </a:moveTo>
                <a:lnTo>
                  <a:pt x="34" y="211"/>
                </a:lnTo>
                <a:lnTo>
                  <a:pt x="67" y="161"/>
                </a:lnTo>
                <a:lnTo>
                  <a:pt x="164" y="225"/>
                </a:lnTo>
                <a:lnTo>
                  <a:pt x="128" y="274"/>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74" name="原创设计师QQ598969553      _26"/>
          <p:cNvGrpSpPr/>
          <p:nvPr/>
        </p:nvGrpSpPr>
        <p:grpSpPr>
          <a:xfrm>
            <a:off x="1918304" y="4049950"/>
            <a:ext cx="218244" cy="220463"/>
            <a:chOff x="3659188" y="4076700"/>
            <a:chExt cx="468313" cy="473075"/>
          </a:xfrm>
          <a:solidFill>
            <a:schemeClr val="accent2"/>
          </a:solidFill>
        </p:grpSpPr>
        <p:sp>
          <p:nvSpPr>
            <p:cNvPr id="75" name="Freeform 154"/>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6" name="Freeform 155"/>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7" name="原创设计师QQ598969553      _27"/>
          <p:cNvGrpSpPr/>
          <p:nvPr/>
        </p:nvGrpSpPr>
        <p:grpSpPr>
          <a:xfrm>
            <a:off x="2792020" y="3040849"/>
            <a:ext cx="167937" cy="181992"/>
            <a:chOff x="5534026" y="1911350"/>
            <a:chExt cx="360362" cy="390525"/>
          </a:xfrm>
          <a:solidFill>
            <a:schemeClr val="accent2"/>
          </a:solidFill>
        </p:grpSpPr>
        <p:sp>
          <p:nvSpPr>
            <p:cNvPr id="78" name="Freeform 156"/>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9" name="Freeform 157"/>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0" name="原创设计师QQ598969553      _28"/>
          <p:cNvSpPr>
            <a:spLocks noEditPoints="1"/>
          </p:cNvSpPr>
          <p:nvPr/>
        </p:nvSpPr>
        <p:spPr bwMode="auto">
          <a:xfrm>
            <a:off x="3494113" y="3453765"/>
            <a:ext cx="322263" cy="285750"/>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1" name="原创设计师QQ598969553      _29"/>
          <p:cNvGrpSpPr/>
          <p:nvPr/>
        </p:nvGrpSpPr>
        <p:grpSpPr>
          <a:xfrm>
            <a:off x="4096302" y="4135027"/>
            <a:ext cx="225642" cy="198269"/>
            <a:chOff x="8332788" y="4259263"/>
            <a:chExt cx="484188" cy="425449"/>
          </a:xfrm>
          <a:solidFill>
            <a:schemeClr val="accent1"/>
          </a:solidFill>
        </p:grpSpPr>
        <p:sp>
          <p:nvSpPr>
            <p:cNvPr id="82" name="Freeform 159"/>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3" name="Freeform 160"/>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4" name="Freeform 161"/>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5" name="原创设计师QQ598969553      _30"/>
          <p:cNvSpPr/>
          <p:nvPr/>
        </p:nvSpPr>
        <p:spPr bwMode="auto">
          <a:xfrm>
            <a:off x="4176738" y="3255328"/>
            <a:ext cx="200025" cy="185738"/>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6" name="原创设计师QQ598969553      _31"/>
          <p:cNvSpPr>
            <a:spLocks noEditPoints="1"/>
          </p:cNvSpPr>
          <p:nvPr/>
        </p:nvSpPr>
        <p:spPr bwMode="auto">
          <a:xfrm>
            <a:off x="2103463" y="4530090"/>
            <a:ext cx="238125" cy="20320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7" name="原创设计师QQ598969553      _32"/>
          <p:cNvSpPr>
            <a:spLocks noEditPoints="1"/>
          </p:cNvSpPr>
          <p:nvPr/>
        </p:nvSpPr>
        <p:spPr bwMode="auto">
          <a:xfrm>
            <a:off x="2819424" y="4061778"/>
            <a:ext cx="166688" cy="234950"/>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8" name="原创设计师QQ598969553      _33"/>
          <p:cNvSpPr>
            <a:spLocks noEditPoints="1"/>
          </p:cNvSpPr>
          <p:nvPr/>
        </p:nvSpPr>
        <p:spPr bwMode="auto">
          <a:xfrm>
            <a:off x="3457600" y="3169604"/>
            <a:ext cx="123825" cy="176213"/>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9" name="原创设计师QQ598969553      _34"/>
          <p:cNvGrpSpPr/>
          <p:nvPr/>
        </p:nvGrpSpPr>
        <p:grpSpPr>
          <a:xfrm>
            <a:off x="3043554" y="2414231"/>
            <a:ext cx="281868" cy="74721"/>
            <a:chOff x="6073776" y="566738"/>
            <a:chExt cx="604838" cy="160337"/>
          </a:xfrm>
          <a:solidFill>
            <a:schemeClr val="accent1"/>
          </a:solidFill>
        </p:grpSpPr>
        <p:sp>
          <p:nvSpPr>
            <p:cNvPr id="90" name="Freeform 166"/>
            <p:cNvSpPr/>
            <p:nvPr/>
          </p:nvSpPr>
          <p:spPr bwMode="auto">
            <a:xfrm>
              <a:off x="6073776"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5" y="27"/>
                    <a:pt x="37" y="32"/>
                    <a:pt x="37" y="36"/>
                  </a:cubicBezTo>
                  <a:cubicBezTo>
                    <a:pt x="37" y="36"/>
                    <a:pt x="37" y="36"/>
                    <a:pt x="37" y="36"/>
                  </a:cubicBezTo>
                  <a:cubicBezTo>
                    <a:pt x="38" y="32"/>
                    <a:pt x="39"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1" name="Freeform 167"/>
            <p:cNvSpPr/>
            <p:nvPr/>
          </p:nvSpPr>
          <p:spPr bwMode="auto">
            <a:xfrm>
              <a:off x="6281738" y="566738"/>
              <a:ext cx="195263" cy="160337"/>
            </a:xfrm>
            <a:custGeom>
              <a:avLst/>
              <a:gdLst>
                <a:gd name="T0" fmla="*/ 10 w 52"/>
                <a:gd name="T1" fmla="*/ 43 h 43"/>
                <a:gd name="T2" fmla="*/ 0 w 52"/>
                <a:gd name="T3" fmla="*/ 0 h 43"/>
                <a:gd name="T4" fmla="*/ 5 w 52"/>
                <a:gd name="T5" fmla="*/ 0 h 43"/>
                <a:gd name="T6" fmla="*/ 10 w 52"/>
                <a:gd name="T7" fmla="*/ 22 h 43"/>
                <a:gd name="T8" fmla="*/ 14 w 52"/>
                <a:gd name="T9" fmla="*/ 37 h 43"/>
                <a:gd name="T10" fmla="*/ 14 w 52"/>
                <a:gd name="T11" fmla="*/ 37 h 43"/>
                <a:gd name="T12" fmla="*/ 17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0 w 52"/>
                <a:gd name="T25" fmla="*/ 22 h 43"/>
                <a:gd name="T26" fmla="*/ 46 w 52"/>
                <a:gd name="T27" fmla="*/ 0 h 43"/>
                <a:gd name="T28" fmla="*/ 52 w 52"/>
                <a:gd name="T29" fmla="*/ 0 h 43"/>
                <a:gd name="T30" fmla="*/ 40 w 52"/>
                <a:gd name="T31" fmla="*/ 43 h 43"/>
                <a:gd name="T32" fmla="*/ 34 w 52"/>
                <a:gd name="T33" fmla="*/ 43 h 43"/>
                <a:gd name="T34" fmla="*/ 28 w 52"/>
                <a:gd name="T35" fmla="*/ 21 h 43"/>
                <a:gd name="T36" fmla="*/ 26 w 52"/>
                <a:gd name="T37" fmla="*/ 7 h 43"/>
                <a:gd name="T38" fmla="*/ 25 w 52"/>
                <a:gd name="T39" fmla="*/ 7 h 43"/>
                <a:gd name="T40" fmla="*/ 22 w 52"/>
                <a:gd name="T41" fmla="*/ 21 h 43"/>
                <a:gd name="T42" fmla="*/ 16 w 52"/>
                <a:gd name="T43" fmla="*/ 43 h 43"/>
                <a:gd name="T44" fmla="*/ 10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0" y="43"/>
                  </a:moveTo>
                  <a:cubicBezTo>
                    <a:pt x="0" y="0"/>
                    <a:pt x="0" y="0"/>
                    <a:pt x="0" y="0"/>
                  </a:cubicBezTo>
                  <a:cubicBezTo>
                    <a:pt x="5" y="0"/>
                    <a:pt x="5" y="0"/>
                    <a:pt x="5" y="0"/>
                  </a:cubicBezTo>
                  <a:cubicBezTo>
                    <a:pt x="10" y="22"/>
                    <a:pt x="10" y="22"/>
                    <a:pt x="10" y="22"/>
                  </a:cubicBezTo>
                  <a:cubicBezTo>
                    <a:pt x="12" y="27"/>
                    <a:pt x="13" y="32"/>
                    <a:pt x="14" y="37"/>
                  </a:cubicBezTo>
                  <a:cubicBezTo>
                    <a:pt x="14" y="37"/>
                    <a:pt x="14" y="37"/>
                    <a:pt x="14" y="37"/>
                  </a:cubicBezTo>
                  <a:cubicBezTo>
                    <a:pt x="14" y="32"/>
                    <a:pt x="16" y="27"/>
                    <a:pt x="17" y="22"/>
                  </a:cubicBezTo>
                  <a:cubicBezTo>
                    <a:pt x="23" y="0"/>
                    <a:pt x="23" y="0"/>
                    <a:pt x="23" y="0"/>
                  </a:cubicBezTo>
                  <a:cubicBezTo>
                    <a:pt x="29" y="0"/>
                    <a:pt x="29" y="0"/>
                    <a:pt x="29" y="0"/>
                  </a:cubicBezTo>
                  <a:cubicBezTo>
                    <a:pt x="34" y="22"/>
                    <a:pt x="34" y="22"/>
                    <a:pt x="34" y="22"/>
                  </a:cubicBezTo>
                  <a:cubicBezTo>
                    <a:pt x="35" y="27"/>
                    <a:pt x="36" y="32"/>
                    <a:pt x="37" y="36"/>
                  </a:cubicBezTo>
                  <a:cubicBezTo>
                    <a:pt x="37" y="36"/>
                    <a:pt x="37" y="36"/>
                    <a:pt x="37" y="36"/>
                  </a:cubicBezTo>
                  <a:cubicBezTo>
                    <a:pt x="38" y="32"/>
                    <a:pt x="39" y="27"/>
                    <a:pt x="40" y="22"/>
                  </a:cubicBezTo>
                  <a:cubicBezTo>
                    <a:pt x="46" y="0"/>
                    <a:pt x="46" y="0"/>
                    <a:pt x="46" y="0"/>
                  </a:cubicBezTo>
                  <a:cubicBezTo>
                    <a:pt x="52" y="0"/>
                    <a:pt x="52" y="0"/>
                    <a:pt x="52" y="0"/>
                  </a:cubicBezTo>
                  <a:cubicBezTo>
                    <a:pt x="40" y="43"/>
                    <a:pt x="40" y="43"/>
                    <a:pt x="40" y="43"/>
                  </a:cubicBezTo>
                  <a:cubicBezTo>
                    <a:pt x="34" y="43"/>
                    <a:pt x="34" y="43"/>
                    <a:pt x="34" y="43"/>
                  </a:cubicBezTo>
                  <a:cubicBezTo>
                    <a:pt x="28" y="21"/>
                    <a:pt x="28" y="21"/>
                    <a:pt x="28" y="21"/>
                  </a:cubicBezTo>
                  <a:cubicBezTo>
                    <a:pt x="27" y="15"/>
                    <a:pt x="26" y="11"/>
                    <a:pt x="26" y="7"/>
                  </a:cubicBezTo>
                  <a:cubicBezTo>
                    <a:pt x="25" y="7"/>
                    <a:pt x="25" y="7"/>
                    <a:pt x="25" y="7"/>
                  </a:cubicBezTo>
                  <a:cubicBezTo>
                    <a:pt x="25" y="11"/>
                    <a:pt x="24" y="15"/>
                    <a:pt x="22" y="21"/>
                  </a:cubicBezTo>
                  <a:cubicBezTo>
                    <a:pt x="16" y="43"/>
                    <a:pt x="16" y="43"/>
                    <a:pt x="16" y="43"/>
                  </a:cubicBez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2" name="Freeform 168"/>
            <p:cNvSpPr/>
            <p:nvPr/>
          </p:nvSpPr>
          <p:spPr bwMode="auto">
            <a:xfrm>
              <a:off x="6483351"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6" y="27"/>
                    <a:pt x="37" y="32"/>
                    <a:pt x="37" y="36"/>
                  </a:cubicBezTo>
                  <a:cubicBezTo>
                    <a:pt x="37" y="36"/>
                    <a:pt x="37" y="36"/>
                    <a:pt x="37" y="36"/>
                  </a:cubicBezTo>
                  <a:cubicBezTo>
                    <a:pt x="38" y="32"/>
                    <a:pt x="40"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93" name="原创设计师QQ598969553      _35"/>
          <p:cNvGrpSpPr/>
          <p:nvPr/>
        </p:nvGrpSpPr>
        <p:grpSpPr>
          <a:xfrm>
            <a:off x="2579693" y="4689144"/>
            <a:ext cx="280388" cy="318119"/>
            <a:chOff x="5078413" y="5448300"/>
            <a:chExt cx="601663" cy="682625"/>
          </a:xfrm>
          <a:solidFill>
            <a:schemeClr val="accent1"/>
          </a:solidFill>
        </p:grpSpPr>
        <p:sp>
          <p:nvSpPr>
            <p:cNvPr id="94" name="Freeform 169"/>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5" name="Freeform 170"/>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6" name="Freeform 171"/>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7" name="Freeform 172"/>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8" name="Freeform 173"/>
            <p:cNvSpPr/>
            <p:nvPr/>
          </p:nvSpPr>
          <p:spPr bwMode="auto">
            <a:xfrm>
              <a:off x="5078413" y="5448300"/>
              <a:ext cx="601663" cy="522287"/>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9" name="Freeform 174"/>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0" name="Freeform 175"/>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1" name="Freeform 176"/>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2" name="原创设计师QQ598969553      _36"/>
          <p:cNvSpPr>
            <a:spLocks noEditPoints="1"/>
          </p:cNvSpPr>
          <p:nvPr/>
        </p:nvSpPr>
        <p:spPr bwMode="auto">
          <a:xfrm>
            <a:off x="2665437" y="2707640"/>
            <a:ext cx="190500" cy="249238"/>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3" name="原创设计师QQ598969553      _37"/>
          <p:cNvGrpSpPr/>
          <p:nvPr/>
        </p:nvGrpSpPr>
        <p:grpSpPr>
          <a:xfrm>
            <a:off x="3673872" y="2541476"/>
            <a:ext cx="254494" cy="259674"/>
            <a:chOff x="7426326" y="839788"/>
            <a:chExt cx="546100" cy="557212"/>
          </a:xfrm>
          <a:solidFill>
            <a:srgbClr val="4E9F8E"/>
          </a:solidFill>
        </p:grpSpPr>
        <p:sp>
          <p:nvSpPr>
            <p:cNvPr id="104" name="Freeform 178"/>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5" name="Freeform 179"/>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6" name="原创设计师QQ598969553      _38"/>
          <p:cNvSpPr/>
          <p:nvPr/>
        </p:nvSpPr>
        <p:spPr bwMode="auto">
          <a:xfrm>
            <a:off x="3576662" y="4699954"/>
            <a:ext cx="192088" cy="227013"/>
          </a:xfrm>
          <a:custGeom>
            <a:avLst/>
            <a:gdLst>
              <a:gd name="T0" fmla="*/ 71 w 110"/>
              <a:gd name="T1" fmla="*/ 112 h 130"/>
              <a:gd name="T2" fmla="*/ 102 w 110"/>
              <a:gd name="T3" fmla="*/ 55 h 130"/>
              <a:gd name="T4" fmla="*/ 91 w 110"/>
              <a:gd name="T5" fmla="*/ 13 h 130"/>
              <a:gd name="T6" fmla="*/ 80 w 110"/>
              <a:gd name="T7" fmla="*/ 7 h 130"/>
              <a:gd name="T8" fmla="*/ 41 w 110"/>
              <a:gd name="T9" fmla="*/ 22 h 130"/>
              <a:gd name="T10" fmla="*/ 7 w 110"/>
              <a:gd name="T11" fmla="*/ 87 h 130"/>
              <a:gd name="T12" fmla="*/ 17 w 110"/>
              <a:gd name="T13" fmla="*/ 123 h 130"/>
              <a:gd name="T14" fmla="*/ 18 w 110"/>
              <a:gd name="T15" fmla="*/ 123 h 130"/>
              <a:gd name="T16" fmla="*/ 54 w 110"/>
              <a:gd name="T17" fmla="*/ 113 h 130"/>
              <a:gd name="T18" fmla="*/ 78 w 110"/>
              <a:gd name="T19" fmla="*/ 68 h 130"/>
              <a:gd name="T20" fmla="*/ 70 w 110"/>
              <a:gd name="T21" fmla="*/ 42 h 130"/>
              <a:gd name="T22" fmla="*/ 69 w 110"/>
              <a:gd name="T23" fmla="*/ 41 h 130"/>
              <a:gd name="T24" fmla="*/ 44 w 110"/>
              <a:gd name="T25" fmla="*/ 50 h 130"/>
              <a:gd name="T26" fmla="*/ 24 w 110"/>
              <a:gd name="T27" fmla="*/ 87 h 130"/>
              <a:gd name="T28" fmla="*/ 33 w 110"/>
              <a:gd name="T29" fmla="*/ 92 h 130"/>
              <a:gd name="T30" fmla="*/ 53 w 110"/>
              <a:gd name="T31" fmla="*/ 54 h 130"/>
              <a:gd name="T32" fmla="*/ 64 w 110"/>
              <a:gd name="T33" fmla="*/ 50 h 130"/>
              <a:gd name="T34" fmla="*/ 66 w 110"/>
              <a:gd name="T35" fmla="*/ 51 h 130"/>
              <a:gd name="T36" fmla="*/ 69 w 110"/>
              <a:gd name="T37" fmla="*/ 63 h 130"/>
              <a:gd name="T38" fmla="*/ 45 w 110"/>
              <a:gd name="T39" fmla="*/ 107 h 130"/>
              <a:gd name="T40" fmla="*/ 23 w 110"/>
              <a:gd name="T41" fmla="*/ 114 h 130"/>
              <a:gd name="T42" fmla="*/ 14 w 110"/>
              <a:gd name="T43" fmla="*/ 103 h 130"/>
              <a:gd name="T44" fmla="*/ 18 w 110"/>
              <a:gd name="T45" fmla="*/ 87 h 130"/>
              <a:gd name="T46" fmla="*/ 50 w 110"/>
              <a:gd name="T47" fmla="*/ 27 h 130"/>
              <a:gd name="T48" fmla="*/ 75 w 110"/>
              <a:gd name="T49" fmla="*/ 16 h 130"/>
              <a:gd name="T50" fmla="*/ 87 w 110"/>
              <a:gd name="T51" fmla="*/ 22 h 130"/>
              <a:gd name="T52" fmla="*/ 93 w 110"/>
              <a:gd name="T53" fmla="*/ 50 h 130"/>
              <a:gd name="T54" fmla="*/ 62 w 110"/>
              <a:gd name="T55" fmla="*/ 108 h 130"/>
              <a:gd name="T56" fmla="*/ 71 w 110"/>
              <a:gd name="T5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30">
                <a:moveTo>
                  <a:pt x="71" y="112"/>
                </a:moveTo>
                <a:cubicBezTo>
                  <a:pt x="102" y="55"/>
                  <a:pt x="102" y="55"/>
                  <a:pt x="102" y="55"/>
                </a:cubicBezTo>
                <a:cubicBezTo>
                  <a:pt x="110" y="38"/>
                  <a:pt x="106" y="21"/>
                  <a:pt x="91" y="13"/>
                </a:cubicBezTo>
                <a:cubicBezTo>
                  <a:pt x="80" y="7"/>
                  <a:pt x="80" y="7"/>
                  <a:pt x="80" y="7"/>
                </a:cubicBezTo>
                <a:cubicBezTo>
                  <a:pt x="66" y="0"/>
                  <a:pt x="50" y="6"/>
                  <a:pt x="41" y="22"/>
                </a:cubicBezTo>
                <a:cubicBezTo>
                  <a:pt x="7" y="87"/>
                  <a:pt x="7" y="87"/>
                  <a:pt x="7" y="87"/>
                </a:cubicBezTo>
                <a:cubicBezTo>
                  <a:pt x="0" y="100"/>
                  <a:pt x="5" y="116"/>
                  <a:pt x="17" y="123"/>
                </a:cubicBezTo>
                <a:cubicBezTo>
                  <a:pt x="18" y="123"/>
                  <a:pt x="18" y="123"/>
                  <a:pt x="18" y="123"/>
                </a:cubicBezTo>
                <a:cubicBezTo>
                  <a:pt x="31" y="130"/>
                  <a:pt x="47" y="125"/>
                  <a:pt x="54" y="113"/>
                </a:cubicBezTo>
                <a:cubicBezTo>
                  <a:pt x="78" y="68"/>
                  <a:pt x="78" y="68"/>
                  <a:pt x="78" y="68"/>
                </a:cubicBezTo>
                <a:cubicBezTo>
                  <a:pt x="83" y="58"/>
                  <a:pt x="79" y="47"/>
                  <a:pt x="70" y="42"/>
                </a:cubicBezTo>
                <a:cubicBezTo>
                  <a:pt x="69" y="41"/>
                  <a:pt x="69" y="41"/>
                  <a:pt x="69" y="41"/>
                </a:cubicBezTo>
                <a:cubicBezTo>
                  <a:pt x="60" y="36"/>
                  <a:pt x="49" y="40"/>
                  <a:pt x="44" y="50"/>
                </a:cubicBezTo>
                <a:cubicBezTo>
                  <a:pt x="24" y="87"/>
                  <a:pt x="24" y="87"/>
                  <a:pt x="24" y="87"/>
                </a:cubicBezTo>
                <a:cubicBezTo>
                  <a:pt x="33" y="92"/>
                  <a:pt x="33" y="92"/>
                  <a:pt x="33" y="92"/>
                </a:cubicBezTo>
                <a:cubicBezTo>
                  <a:pt x="53" y="54"/>
                  <a:pt x="53" y="54"/>
                  <a:pt x="53" y="54"/>
                </a:cubicBezTo>
                <a:cubicBezTo>
                  <a:pt x="55" y="50"/>
                  <a:pt x="59" y="47"/>
                  <a:pt x="64" y="50"/>
                </a:cubicBezTo>
                <a:cubicBezTo>
                  <a:pt x="66" y="51"/>
                  <a:pt x="66" y="51"/>
                  <a:pt x="66" y="51"/>
                </a:cubicBezTo>
                <a:cubicBezTo>
                  <a:pt x="70" y="53"/>
                  <a:pt x="71" y="58"/>
                  <a:pt x="69" y="63"/>
                </a:cubicBezTo>
                <a:cubicBezTo>
                  <a:pt x="45" y="107"/>
                  <a:pt x="45" y="107"/>
                  <a:pt x="45" y="107"/>
                </a:cubicBezTo>
                <a:cubicBezTo>
                  <a:pt x="41" y="115"/>
                  <a:pt x="31" y="119"/>
                  <a:pt x="23" y="114"/>
                </a:cubicBezTo>
                <a:cubicBezTo>
                  <a:pt x="18" y="112"/>
                  <a:pt x="15" y="108"/>
                  <a:pt x="14" y="103"/>
                </a:cubicBezTo>
                <a:cubicBezTo>
                  <a:pt x="13" y="99"/>
                  <a:pt x="14" y="94"/>
                  <a:pt x="18" y="87"/>
                </a:cubicBezTo>
                <a:cubicBezTo>
                  <a:pt x="50" y="27"/>
                  <a:pt x="50" y="27"/>
                  <a:pt x="50" y="27"/>
                </a:cubicBezTo>
                <a:cubicBezTo>
                  <a:pt x="57" y="13"/>
                  <a:pt x="68" y="12"/>
                  <a:pt x="75" y="16"/>
                </a:cubicBezTo>
                <a:cubicBezTo>
                  <a:pt x="87" y="22"/>
                  <a:pt x="87" y="22"/>
                  <a:pt x="87" y="22"/>
                </a:cubicBezTo>
                <a:cubicBezTo>
                  <a:pt x="98" y="28"/>
                  <a:pt x="98" y="40"/>
                  <a:pt x="93" y="50"/>
                </a:cubicBezTo>
                <a:cubicBezTo>
                  <a:pt x="62" y="108"/>
                  <a:pt x="62" y="108"/>
                  <a:pt x="62" y="108"/>
                </a:cubicBezTo>
                <a:lnTo>
                  <a:pt x="71" y="112"/>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7" name="原创设计师QQ598969553      _39"/>
          <p:cNvGrpSpPr/>
          <p:nvPr/>
        </p:nvGrpSpPr>
        <p:grpSpPr>
          <a:xfrm>
            <a:off x="2015959" y="3235420"/>
            <a:ext cx="175334" cy="241179"/>
            <a:chOff x="3868738" y="2328863"/>
            <a:chExt cx="376238" cy="517525"/>
          </a:xfrm>
          <a:solidFill>
            <a:schemeClr val="accent1"/>
          </a:solidFill>
        </p:grpSpPr>
        <p:sp>
          <p:nvSpPr>
            <p:cNvPr id="108" name="Freeform 181"/>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9" name="Freeform 182"/>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10" name="原创设计师QQ598969553      _40"/>
          <p:cNvGrpSpPr/>
          <p:nvPr/>
        </p:nvGrpSpPr>
        <p:grpSpPr>
          <a:xfrm>
            <a:off x="3450450" y="2811509"/>
            <a:ext cx="227122" cy="220463"/>
            <a:chOff x="6946901" y="1419225"/>
            <a:chExt cx="487363" cy="473075"/>
          </a:xfrm>
          <a:solidFill>
            <a:schemeClr val="accent2"/>
          </a:solidFill>
        </p:grpSpPr>
        <p:sp>
          <p:nvSpPr>
            <p:cNvPr id="111" name="Freeform 183"/>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2" name="Rectangle 184"/>
            <p:cNvSpPr>
              <a:spLocks noChangeArrowheads="1"/>
            </p:cNvSpPr>
            <p:nvPr/>
          </p:nvSpPr>
          <p:spPr bwMode="auto">
            <a:xfrm>
              <a:off x="7016751" y="1749425"/>
              <a:ext cx="42863"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3" name="Rectangle 185"/>
            <p:cNvSpPr>
              <a:spLocks noChangeArrowheads="1"/>
            </p:cNvSpPr>
            <p:nvPr/>
          </p:nvSpPr>
          <p:spPr bwMode="auto">
            <a:xfrm>
              <a:off x="7118351" y="1798638"/>
              <a:ext cx="41275"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4" name="Rectangle 186"/>
            <p:cNvSpPr>
              <a:spLocks noChangeArrowheads="1"/>
            </p:cNvSpPr>
            <p:nvPr/>
          </p:nvSpPr>
          <p:spPr bwMode="auto">
            <a:xfrm>
              <a:off x="7219951" y="1749425"/>
              <a:ext cx="41275"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5" name="Rectangle 187"/>
            <p:cNvSpPr>
              <a:spLocks noChangeArrowheads="1"/>
            </p:cNvSpPr>
            <p:nvPr/>
          </p:nvSpPr>
          <p:spPr bwMode="auto">
            <a:xfrm>
              <a:off x="7321551" y="1798638"/>
              <a:ext cx="46038"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16" name="原创设计师QQ598969553      _41"/>
          <p:cNvSpPr/>
          <p:nvPr/>
        </p:nvSpPr>
        <p:spPr bwMode="auto">
          <a:xfrm>
            <a:off x="4208487" y="2953704"/>
            <a:ext cx="179388" cy="149225"/>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7" name="原创设计师QQ598969553      _42"/>
          <p:cNvGrpSpPr/>
          <p:nvPr/>
        </p:nvGrpSpPr>
        <p:grpSpPr>
          <a:xfrm>
            <a:off x="4320467" y="3951556"/>
            <a:ext cx="161279" cy="190869"/>
            <a:chOff x="8813801" y="3865563"/>
            <a:chExt cx="346075" cy="409574"/>
          </a:xfrm>
          <a:solidFill>
            <a:schemeClr val="bg1">
              <a:lumMod val="50000"/>
            </a:schemeClr>
          </a:solidFill>
        </p:grpSpPr>
        <p:sp>
          <p:nvSpPr>
            <p:cNvPr id="118" name="Freeform 189"/>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9" name="Freeform 190"/>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20" name="原创设计师QQ598969553      _43"/>
          <p:cNvGrpSpPr/>
          <p:nvPr/>
        </p:nvGrpSpPr>
        <p:grpSpPr>
          <a:xfrm>
            <a:off x="2086242" y="2911384"/>
            <a:ext cx="138345" cy="229341"/>
            <a:chOff x="4019551" y="1633538"/>
            <a:chExt cx="296862" cy="492124"/>
          </a:xfrm>
          <a:solidFill>
            <a:schemeClr val="accent2"/>
          </a:solidFill>
        </p:grpSpPr>
        <p:sp>
          <p:nvSpPr>
            <p:cNvPr id="121" name="Freeform 191"/>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2" name="Freeform 192"/>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23" name="原创设计师QQ598969553      _44"/>
          <p:cNvSpPr>
            <a:spLocks noEditPoints="1"/>
          </p:cNvSpPr>
          <p:nvPr/>
        </p:nvSpPr>
        <p:spPr bwMode="auto">
          <a:xfrm>
            <a:off x="4011638" y="4504690"/>
            <a:ext cx="195263" cy="192088"/>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4" name="原创设计师QQ598969553      _45"/>
          <p:cNvSpPr>
            <a:spLocks noEditPoints="1"/>
          </p:cNvSpPr>
          <p:nvPr/>
        </p:nvSpPr>
        <p:spPr bwMode="auto">
          <a:xfrm>
            <a:off x="1806599" y="3522028"/>
            <a:ext cx="223838" cy="177800"/>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25" name="原创设计师QQ598969553      _46"/>
          <p:cNvGrpSpPr/>
          <p:nvPr/>
        </p:nvGrpSpPr>
        <p:grpSpPr>
          <a:xfrm>
            <a:off x="2427294" y="2559233"/>
            <a:ext cx="224163" cy="225642"/>
            <a:chOff x="4751388" y="877888"/>
            <a:chExt cx="481013" cy="484187"/>
          </a:xfrm>
          <a:solidFill>
            <a:schemeClr val="accent2"/>
          </a:solidFill>
        </p:grpSpPr>
        <p:sp>
          <p:nvSpPr>
            <p:cNvPr id="126" name="Oval 195"/>
            <p:cNvSpPr>
              <a:spLocks noChangeArrowheads="1"/>
            </p:cNvSpPr>
            <p:nvPr/>
          </p:nvSpPr>
          <p:spPr bwMode="auto">
            <a:xfrm>
              <a:off x="4830763" y="960438"/>
              <a:ext cx="323850" cy="319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7" name="Rectangle 196"/>
            <p:cNvSpPr>
              <a:spLocks noChangeArrowheads="1"/>
            </p:cNvSpPr>
            <p:nvPr/>
          </p:nvSpPr>
          <p:spPr bwMode="auto">
            <a:xfrm>
              <a:off x="4973638" y="877888"/>
              <a:ext cx="4127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8" name="Rectangle 197"/>
            <p:cNvSpPr>
              <a:spLocks noChangeArrowheads="1"/>
            </p:cNvSpPr>
            <p:nvPr/>
          </p:nvSpPr>
          <p:spPr bwMode="auto">
            <a:xfrm>
              <a:off x="5176838" y="1100138"/>
              <a:ext cx="5556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9" name="Rectangle 198"/>
            <p:cNvSpPr>
              <a:spLocks noChangeArrowheads="1"/>
            </p:cNvSpPr>
            <p:nvPr/>
          </p:nvSpPr>
          <p:spPr bwMode="auto">
            <a:xfrm>
              <a:off x="4973638" y="1303338"/>
              <a:ext cx="41275"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0" name="Rectangle 199"/>
            <p:cNvSpPr>
              <a:spLocks noChangeArrowheads="1"/>
            </p:cNvSpPr>
            <p:nvPr/>
          </p:nvSpPr>
          <p:spPr bwMode="auto">
            <a:xfrm>
              <a:off x="4751388" y="1100138"/>
              <a:ext cx="57150"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1" name="Freeform 200"/>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2" name="Freeform 201"/>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3" name="Freeform 202"/>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4" name="Freeform 203"/>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5" name="Freeform 204"/>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6" name="Freeform 205"/>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7" name="Freeform 206"/>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8" name="Freeform 207"/>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9" name="Freeform 208"/>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0" name="Freeform 209"/>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1" name="Freeform 210"/>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2" name="Freeform 211"/>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3" name="原创设计师QQ598969553      _47"/>
          <p:cNvSpPr/>
          <p:nvPr/>
        </p:nvSpPr>
        <p:spPr bwMode="auto">
          <a:xfrm>
            <a:off x="4448199" y="3453766"/>
            <a:ext cx="52388" cy="53975"/>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solidFill>
            <a:schemeClr val="bg1">
              <a:lumMod val="50000"/>
            </a:schemeClr>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4" name="原创设计师QQ598969553      _48"/>
          <p:cNvSpPr/>
          <p:nvPr/>
        </p:nvSpPr>
        <p:spPr bwMode="auto">
          <a:xfrm>
            <a:off x="4400575" y="3504565"/>
            <a:ext cx="188913" cy="152400"/>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9986" name="原创设计师QQ598969553      _49"/>
          <p:cNvSpPr>
            <a:spLocks noEditPoints="1"/>
          </p:cNvSpPr>
          <p:nvPr/>
        </p:nvSpPr>
        <p:spPr>
          <a:xfrm>
            <a:off x="2597174" y="4436428"/>
            <a:ext cx="1227138" cy="130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accent1">
              <a:alpha val="100000"/>
            </a:schemeClr>
          </a:solidFill>
          <a:ln w="9525">
            <a:noFill/>
          </a:ln>
        </p:spPr>
        <p:txBody>
          <a:bodyPr/>
          <a:lstStyle/>
          <a:p>
            <a:endParaRPr lang="zh-CN" altLang="en-US"/>
          </a:p>
        </p:txBody>
      </p:sp>
      <p:sp>
        <p:nvSpPr>
          <p:cNvPr id="159" name="原创设计师QQ598969553      _54"/>
          <p:cNvSpPr txBox="1"/>
          <p:nvPr/>
        </p:nvSpPr>
        <p:spPr>
          <a:xfrm>
            <a:off x="5599155" y="1471578"/>
            <a:ext cx="6168241" cy="4108817"/>
          </a:xfrm>
          <a:prstGeom prst="rect">
            <a:avLst/>
          </a:prstGeom>
          <a:noFill/>
          <a:ln w="9525">
            <a:noFill/>
          </a:ln>
        </p:spPr>
        <p:txBody>
          <a:bodyPr wrap="square" lIns="45720" tIns="22860" rIns="45720" bIns="22860" anchor="t">
            <a:spAutoFit/>
          </a:bodyPr>
          <a:lstStyle/>
          <a:p>
            <a:pPr marL="457200" indent="-457200" defTabSz="1087755">
              <a:buFont typeface="Wingdings" panose="05000000000000000000" pitchFamily="2" charset="2"/>
              <a:buChar char="n"/>
            </a:pPr>
            <a:r>
              <a:rPr lang="es-ES" altLang="zh-CN">
                <a:solidFill>
                  <a:schemeClr val="accent1"/>
                </a:solidFill>
                <a:latin typeface="华文细黑" panose="02010600040101010101" charset="-122"/>
                <a:ea typeface="宋体" panose="02010600030101010101" pitchFamily="2" charset="-122"/>
              </a:rPr>
              <a:t>Mejorar la escala y la estandarización de los productos agrícolas</a:t>
            </a:r>
            <a:endParaRPr lang="zh-CN" altLang="en-US">
              <a:solidFill>
                <a:schemeClr val="accent1"/>
              </a:solidFill>
              <a:latin typeface="华文细黑" panose="02010600040101010101" charset="-122"/>
              <a:ea typeface="宋体" panose="02010600030101010101" pitchFamily="2" charset="-122"/>
            </a:endParaRPr>
          </a:p>
          <a:p>
            <a:pPr marL="342900" indent="-342900" algn="just" defTabSz="1087755">
              <a:buFont typeface="Wingdings" panose="05000000000000000000" pitchFamily="2" charset="2"/>
              <a:buChar char="ü"/>
            </a:pPr>
            <a:r>
              <a:rPr lang="es-ES" altLang="zh-CN" sz="2000">
                <a:solidFill>
                  <a:schemeClr val="accent1"/>
                </a:solidFill>
                <a:latin typeface="华文细黑" panose="02010600040101010101" charset="-122"/>
                <a:ea typeface="宋体" panose="02010600030101010101" pitchFamily="2" charset="-122"/>
              </a:rPr>
              <a:t>Como la mayoría de los arroceros ecuatorianos operan en hogares, obtienen bajos rendimientos y tienen costes elevados.</a:t>
            </a:r>
            <a:endParaRPr lang="en-GB" altLang="zh-CN" sz="2000">
              <a:solidFill>
                <a:schemeClr val="accent1"/>
              </a:solidFill>
              <a:latin typeface="华文细黑" panose="02010600040101010101" charset="-122"/>
              <a:ea typeface="宋体" panose="02010600030101010101" pitchFamily="2" charset="-122"/>
            </a:endParaRPr>
          </a:p>
          <a:p>
            <a:pPr marL="342900" indent="-342900" algn="just" defTabSz="1087755">
              <a:buFont typeface="Wingdings" panose="05000000000000000000" pitchFamily="2" charset="2"/>
              <a:buChar char="ü"/>
            </a:pPr>
            <a:r>
              <a:rPr lang="es-ES" altLang="zh-CN" sz="2000">
                <a:solidFill>
                  <a:schemeClr val="accent1"/>
                </a:solidFill>
                <a:latin typeface="华文细黑" panose="02010600040101010101" charset="-122"/>
                <a:ea typeface="宋体" panose="02010600030101010101" pitchFamily="2" charset="-122"/>
              </a:rPr>
              <a:t>Hay que promover activamente la explotación a gran escala y realizar controles de calidad en el proceso de producción, a fin de aumentar la fidelidad de los consumidores en línea.</a:t>
            </a:r>
            <a:endParaRPr lang="zh-CN" altLang="en-US" sz="2000">
              <a:solidFill>
                <a:schemeClr val="accent1"/>
              </a:solidFill>
              <a:latin typeface="华文细黑" panose="02010600040101010101" charset="-122"/>
              <a:ea typeface="宋体" panose="02010600030101010101" pitchFamily="2" charset="-122"/>
            </a:endParaRPr>
          </a:p>
        </p:txBody>
      </p:sp>
      <p:sp>
        <p:nvSpPr>
          <p:cNvPr id="39936" name="文本框 144"/>
          <p:cNvSpPr txBox="1"/>
          <p:nvPr/>
        </p:nvSpPr>
        <p:spPr>
          <a:xfrm>
            <a:off x="7320136" y="260351"/>
            <a:ext cx="2808312"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GB" altLang="zh-CN">
                <a:sym typeface="+mn-ea"/>
              </a:rPr>
              <a:t>Sugerencias de política</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nvGraphicFramePr>
        <p:xfrm>
          <a:off x="1726058" y="1988840"/>
          <a:ext cx="8967470" cy="4779010"/>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nvSpPr>
        <p:spPr>
          <a:xfrm>
            <a:off x="1071395" y="1124585"/>
            <a:ext cx="9940380" cy="923330"/>
          </a:xfrm>
          <a:prstGeom prst="rect">
            <a:avLst/>
          </a:prstGeom>
          <a:noFill/>
        </p:spPr>
        <p:txBody>
          <a:bodyPr wrap="square" lIns="91440" tIns="45720" rIns="91440" bIns="45720" rtlCol="0" anchor="t">
            <a:spAutoFit/>
          </a:bodyPr>
          <a:lstStyle/>
          <a:p>
            <a:pPr marL="284480" indent="-284480" algn="just">
              <a:spcBef>
                <a:spcPts val="0"/>
              </a:spcBef>
              <a:buFont typeface="Wingdings" panose="05000000000000000000" charset="0"/>
              <a:buChar char="Ø"/>
            </a:pPr>
            <a:r>
              <a:rPr lang="es-ES" altLang="zh-CN" sz="1800" b="0">
                <a:latin typeface="Times New Roman" panose="02020603050405020304"/>
                <a:ea typeface="+mn-ea"/>
                <a:cs typeface="Times New Roman" panose="02020603050405020304"/>
              </a:rPr>
              <a:t>Desde 2018, las ventas de comercio electrónico de todas las categorías de productos agrícolas han aumentado significativamente, siendo las frutas las que representan la mayor proporción.</a:t>
            </a:r>
            <a:endParaRPr lang="es-ES" altLang="zh-CN" sz="1800" b="0">
              <a:latin typeface="Times New Roman" panose="02020603050405020304"/>
              <a:ea typeface="+mn-ea"/>
              <a:cs typeface="Times New Roman" panose="02020603050405020304"/>
            </a:endParaRPr>
          </a:p>
          <a:p>
            <a:pPr marL="284480" indent="-284480">
              <a:spcBef>
                <a:spcPts val="0"/>
              </a:spcBef>
            </a:pPr>
            <a:endParaRPr lang="zh-CN" altLang="en-US" sz="1800">
              <a:latin typeface="Times New Roman" panose="02020603050405020304" pitchFamily="18" charset="0"/>
              <a:ea typeface="+mn-ea"/>
              <a:cs typeface="Times New Roman" panose="02020603050405020304" pitchFamily="18" charset="0"/>
            </a:endParaRPr>
          </a:p>
        </p:txBody>
      </p:sp>
      <p:sp>
        <p:nvSpPr>
          <p:cNvPr id="6" name="文本框 5"/>
          <p:cNvSpPr txBox="1"/>
          <p:nvPr/>
        </p:nvSpPr>
        <p:spPr>
          <a:xfrm>
            <a:off x="5879976" y="214438"/>
            <a:ext cx="4297427" cy="523220"/>
          </a:xfrm>
          <a:prstGeom prst="rect">
            <a:avLst/>
          </a:prstGeom>
          <a:solidFill>
            <a:schemeClr val="accent5">
              <a:lumMod val="40000"/>
              <a:lumOff val="60000"/>
            </a:schemeClr>
          </a:solidFill>
        </p:spPr>
        <p:txBody>
          <a:bodyPr wrap="square" rtlCol="0">
            <a:spAutoFit/>
          </a:bodyPr>
          <a:lstStyle/>
          <a:p>
            <a:pPr algn="ctr">
              <a:spcBef>
                <a:spcPts val="0"/>
              </a:spcBef>
            </a:pPr>
            <a:r>
              <a:rPr lang="es-ES" altLang="zh-CN" sz="1400">
                <a:ea typeface="隶书" panose="02010509060101010101" charset="-122"/>
              </a:rPr>
              <a:t>El desarrollo del comercio electrónico de alimentos frescos en China</a:t>
            </a:r>
            <a:endParaRPr lang="en-US" altLang="zh-CN" sz="1400">
              <a:ea typeface="隶书" panose="02010509060101010101" charset="-122"/>
              <a:sym typeface="+mn-ea"/>
            </a:endParaRPr>
          </a:p>
        </p:txBody>
      </p:sp>
      <p:sp>
        <p:nvSpPr>
          <p:cNvPr id="2" name="文本框 1"/>
          <p:cNvSpPr txBox="1"/>
          <p:nvPr/>
        </p:nvSpPr>
        <p:spPr>
          <a:xfrm>
            <a:off x="9408160" y="5085080"/>
            <a:ext cx="1224280" cy="245110"/>
          </a:xfrm>
          <a:prstGeom prst="rect">
            <a:avLst/>
          </a:prstGeom>
          <a:noFill/>
        </p:spPr>
        <p:txBody>
          <a:bodyPr wrap="square" rtlCol="0">
            <a:spAutoFit/>
          </a:bodyPr>
          <a:lstStyle/>
          <a:p>
            <a:r>
              <a:rPr lang="zh-CN" altLang="en-US" sz="1000"/>
              <a:t>Source: Brick</a:t>
            </a:r>
            <a:endParaRPr lang="zh-CN" altLang="en-US" sz="100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原创设计师QQ598969553      _1"/>
          <p:cNvSpPr>
            <a:spLocks noEditPoints="1"/>
          </p:cNvSpPr>
          <p:nvPr/>
        </p:nvSpPr>
        <p:spPr bwMode="auto">
          <a:xfrm>
            <a:off x="1804353" y="2888615"/>
            <a:ext cx="609600" cy="609600"/>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 name="原创设计师QQ598969553      _2"/>
          <p:cNvSpPr>
            <a:spLocks noEditPoints="1"/>
          </p:cNvSpPr>
          <p:nvPr/>
        </p:nvSpPr>
        <p:spPr bwMode="auto">
          <a:xfrm>
            <a:off x="2163129" y="2267904"/>
            <a:ext cx="614363" cy="614363"/>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89 w 352"/>
              <a:gd name="T11" fmla="*/ 90 h 352"/>
              <a:gd name="T12" fmla="*/ 263 w 352"/>
              <a:gd name="T13" fmla="*/ 90 h 352"/>
              <a:gd name="T14" fmla="*/ 276 w 352"/>
              <a:gd name="T15" fmla="*/ 93 h 352"/>
              <a:gd name="T16" fmla="*/ 176 w 352"/>
              <a:gd name="T17" fmla="*/ 182 h 352"/>
              <a:gd name="T18" fmla="*/ 75 w 352"/>
              <a:gd name="T19" fmla="*/ 93 h 352"/>
              <a:gd name="T20" fmla="*/ 89 w 352"/>
              <a:gd name="T21" fmla="*/ 90 h 352"/>
              <a:gd name="T22" fmla="*/ 60 w 352"/>
              <a:gd name="T23" fmla="*/ 235 h 352"/>
              <a:gd name="T24" fmla="*/ 60 w 352"/>
              <a:gd name="T25" fmla="*/ 119 h 352"/>
              <a:gd name="T26" fmla="*/ 65 w 352"/>
              <a:gd name="T27" fmla="*/ 103 h 352"/>
              <a:gd name="T28" fmla="*/ 137 w 352"/>
              <a:gd name="T29" fmla="*/ 167 h 352"/>
              <a:gd name="T30" fmla="*/ 64 w 352"/>
              <a:gd name="T31" fmla="*/ 248 h 352"/>
              <a:gd name="T32" fmla="*/ 60 w 352"/>
              <a:gd name="T33" fmla="*/ 235 h 352"/>
              <a:gd name="T34" fmla="*/ 263 w 352"/>
              <a:gd name="T35" fmla="*/ 263 h 352"/>
              <a:gd name="T36" fmla="*/ 89 w 352"/>
              <a:gd name="T37" fmla="*/ 263 h 352"/>
              <a:gd name="T38" fmla="*/ 74 w 352"/>
              <a:gd name="T39" fmla="*/ 259 h 352"/>
              <a:gd name="T40" fmla="*/ 148 w 352"/>
              <a:gd name="T41" fmla="*/ 176 h 352"/>
              <a:gd name="T42" fmla="*/ 171 w 352"/>
              <a:gd name="T43" fmla="*/ 197 h 352"/>
              <a:gd name="T44" fmla="*/ 176 w 352"/>
              <a:gd name="T45" fmla="*/ 198 h 352"/>
              <a:gd name="T46" fmla="*/ 181 w 352"/>
              <a:gd name="T47" fmla="*/ 197 h 352"/>
              <a:gd name="T48" fmla="*/ 204 w 352"/>
              <a:gd name="T49" fmla="*/ 176 h 352"/>
              <a:gd name="T50" fmla="*/ 278 w 352"/>
              <a:gd name="T51" fmla="*/ 259 h 352"/>
              <a:gd name="T52" fmla="*/ 263 w 352"/>
              <a:gd name="T53" fmla="*/ 263 h 352"/>
              <a:gd name="T54" fmla="*/ 286 w 352"/>
              <a:gd name="T55" fmla="*/ 233 h 352"/>
              <a:gd name="T56" fmla="*/ 283 w 352"/>
              <a:gd name="T57" fmla="*/ 247 h 352"/>
              <a:gd name="T58" fmla="*/ 211 w 352"/>
              <a:gd name="T59" fmla="*/ 167 h 352"/>
              <a:gd name="T60" fmla="*/ 282 w 352"/>
              <a:gd name="T61" fmla="*/ 105 h 352"/>
              <a:gd name="T62" fmla="*/ 286 w 352"/>
              <a:gd name="T63" fmla="*/ 120 h 352"/>
              <a:gd name="T64" fmla="*/ 286 w 352"/>
              <a:gd name="T65" fmla="*/ 23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89" y="90"/>
                </a:moveTo>
                <a:cubicBezTo>
                  <a:pt x="263" y="90"/>
                  <a:pt x="263" y="90"/>
                  <a:pt x="263" y="90"/>
                </a:cubicBezTo>
                <a:cubicBezTo>
                  <a:pt x="268" y="90"/>
                  <a:pt x="272" y="91"/>
                  <a:pt x="276" y="93"/>
                </a:cubicBezTo>
                <a:cubicBezTo>
                  <a:pt x="176" y="182"/>
                  <a:pt x="176" y="182"/>
                  <a:pt x="176" y="182"/>
                </a:cubicBezTo>
                <a:cubicBezTo>
                  <a:pt x="75" y="93"/>
                  <a:pt x="75" y="93"/>
                  <a:pt x="75" y="93"/>
                </a:cubicBezTo>
                <a:cubicBezTo>
                  <a:pt x="79" y="91"/>
                  <a:pt x="84" y="90"/>
                  <a:pt x="89" y="90"/>
                </a:cubicBezTo>
                <a:close/>
                <a:moveTo>
                  <a:pt x="60" y="235"/>
                </a:moveTo>
                <a:cubicBezTo>
                  <a:pt x="60" y="119"/>
                  <a:pt x="60" y="119"/>
                  <a:pt x="60" y="119"/>
                </a:cubicBezTo>
                <a:cubicBezTo>
                  <a:pt x="60" y="113"/>
                  <a:pt x="62" y="108"/>
                  <a:pt x="65" y="103"/>
                </a:cubicBezTo>
                <a:cubicBezTo>
                  <a:pt x="137" y="167"/>
                  <a:pt x="137" y="167"/>
                  <a:pt x="137" y="167"/>
                </a:cubicBezTo>
                <a:cubicBezTo>
                  <a:pt x="64" y="248"/>
                  <a:pt x="64" y="248"/>
                  <a:pt x="64" y="248"/>
                </a:cubicBezTo>
                <a:cubicBezTo>
                  <a:pt x="62" y="244"/>
                  <a:pt x="60" y="240"/>
                  <a:pt x="60" y="235"/>
                </a:cubicBezTo>
                <a:close/>
                <a:moveTo>
                  <a:pt x="263" y="263"/>
                </a:moveTo>
                <a:cubicBezTo>
                  <a:pt x="89" y="263"/>
                  <a:pt x="89" y="263"/>
                  <a:pt x="89" y="263"/>
                </a:cubicBezTo>
                <a:cubicBezTo>
                  <a:pt x="83" y="263"/>
                  <a:pt x="78" y="262"/>
                  <a:pt x="74" y="259"/>
                </a:cubicBezTo>
                <a:cubicBezTo>
                  <a:pt x="148" y="176"/>
                  <a:pt x="148" y="176"/>
                  <a:pt x="148" y="176"/>
                </a:cubicBezTo>
                <a:cubicBezTo>
                  <a:pt x="171" y="197"/>
                  <a:pt x="171" y="197"/>
                  <a:pt x="171" y="197"/>
                </a:cubicBezTo>
                <a:cubicBezTo>
                  <a:pt x="172" y="198"/>
                  <a:pt x="174" y="198"/>
                  <a:pt x="176" y="198"/>
                </a:cubicBezTo>
                <a:cubicBezTo>
                  <a:pt x="178" y="198"/>
                  <a:pt x="179" y="198"/>
                  <a:pt x="181" y="197"/>
                </a:cubicBezTo>
                <a:cubicBezTo>
                  <a:pt x="204" y="176"/>
                  <a:pt x="204" y="176"/>
                  <a:pt x="204" y="176"/>
                </a:cubicBezTo>
                <a:cubicBezTo>
                  <a:pt x="278" y="259"/>
                  <a:pt x="278" y="259"/>
                  <a:pt x="278" y="259"/>
                </a:cubicBezTo>
                <a:cubicBezTo>
                  <a:pt x="274" y="262"/>
                  <a:pt x="268" y="263"/>
                  <a:pt x="263" y="263"/>
                </a:cubicBezTo>
                <a:close/>
                <a:moveTo>
                  <a:pt x="286" y="233"/>
                </a:moveTo>
                <a:cubicBezTo>
                  <a:pt x="286" y="238"/>
                  <a:pt x="285" y="243"/>
                  <a:pt x="283" y="247"/>
                </a:cubicBezTo>
                <a:cubicBezTo>
                  <a:pt x="211" y="167"/>
                  <a:pt x="211" y="167"/>
                  <a:pt x="211" y="167"/>
                </a:cubicBezTo>
                <a:cubicBezTo>
                  <a:pt x="282" y="105"/>
                  <a:pt x="282" y="105"/>
                  <a:pt x="282" y="105"/>
                </a:cubicBezTo>
                <a:cubicBezTo>
                  <a:pt x="285" y="109"/>
                  <a:pt x="286" y="115"/>
                  <a:pt x="286" y="120"/>
                </a:cubicBezTo>
                <a:lnTo>
                  <a:pt x="286" y="233"/>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 name="原创设计师QQ598969553      _3"/>
          <p:cNvGrpSpPr/>
          <p:nvPr/>
        </p:nvGrpSpPr>
        <p:grpSpPr>
          <a:xfrm>
            <a:off x="2417276" y="3504944"/>
            <a:ext cx="500150" cy="501113"/>
            <a:chOff x="4427538" y="3192463"/>
            <a:chExt cx="823913" cy="825500"/>
          </a:xfrm>
          <a:solidFill>
            <a:schemeClr val="accent1"/>
          </a:solidFill>
        </p:grpSpPr>
        <p:sp>
          <p:nvSpPr>
            <p:cNvPr id="5" name="Oval 23"/>
            <p:cNvSpPr>
              <a:spLocks noChangeArrowheads="1"/>
            </p:cNvSpPr>
            <p:nvPr/>
          </p:nvSpPr>
          <p:spPr bwMode="auto">
            <a:xfrm>
              <a:off x="4813301" y="3825875"/>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 name="Rectangle 24"/>
            <p:cNvSpPr>
              <a:spLocks noChangeArrowheads="1"/>
            </p:cNvSpPr>
            <p:nvPr/>
          </p:nvSpPr>
          <p:spPr bwMode="auto">
            <a:xfrm>
              <a:off x="4784726" y="3352800"/>
              <a:ext cx="1158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 name="Oval 26"/>
            <p:cNvSpPr>
              <a:spLocks noChangeArrowheads="1"/>
            </p:cNvSpPr>
            <p:nvPr/>
          </p:nvSpPr>
          <p:spPr bwMode="auto">
            <a:xfrm>
              <a:off x="4926013" y="3351213"/>
              <a:ext cx="22225"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 name="Rectangle 27"/>
            <p:cNvSpPr>
              <a:spLocks noChangeArrowheads="1"/>
            </p:cNvSpPr>
            <p:nvPr/>
          </p:nvSpPr>
          <p:spPr bwMode="auto">
            <a:xfrm>
              <a:off x="4710113" y="3397250"/>
              <a:ext cx="265113"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 name="原创设计师QQ598969553      _4"/>
          <p:cNvSpPr>
            <a:spLocks noEditPoints="1"/>
          </p:cNvSpPr>
          <p:nvPr/>
        </p:nvSpPr>
        <p:spPr bwMode="auto">
          <a:xfrm>
            <a:off x="1672590" y="3582354"/>
            <a:ext cx="622300" cy="619125"/>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 name="原创设计师QQ598969553      _5"/>
          <p:cNvGrpSpPr/>
          <p:nvPr/>
        </p:nvGrpSpPr>
        <p:grpSpPr>
          <a:xfrm>
            <a:off x="2377766" y="4789528"/>
            <a:ext cx="621575" cy="623502"/>
            <a:chOff x="4362451" y="5308600"/>
            <a:chExt cx="1023938" cy="1027113"/>
          </a:xfrm>
          <a:solidFill>
            <a:schemeClr val="accent1"/>
          </a:solidFill>
        </p:grpSpPr>
        <p:sp>
          <p:nvSpPr>
            <p:cNvPr id="12" name="Freeform 29"/>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 name="Freeform 30"/>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 name="原创设计师QQ598969553      _6"/>
          <p:cNvSpPr>
            <a:spLocks noEditPoints="1"/>
          </p:cNvSpPr>
          <p:nvPr/>
        </p:nvSpPr>
        <p:spPr bwMode="auto">
          <a:xfrm>
            <a:off x="3331528" y="3169603"/>
            <a:ext cx="488950" cy="488950"/>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5" name="原创设计师QQ598969553      _7"/>
          <p:cNvGrpSpPr/>
          <p:nvPr/>
        </p:nvGrpSpPr>
        <p:grpSpPr>
          <a:xfrm>
            <a:off x="3703791" y="1944746"/>
            <a:ext cx="606155" cy="606155"/>
            <a:chOff x="6546851" y="622300"/>
            <a:chExt cx="998538" cy="998538"/>
          </a:xfrm>
          <a:solidFill>
            <a:schemeClr val="accent2"/>
          </a:solidFill>
        </p:grpSpPr>
        <p:sp>
          <p:nvSpPr>
            <p:cNvPr id="16" name="Freeform 32"/>
            <p:cNvSpPr>
              <a:spLocks noEditPoints="1"/>
            </p:cNvSpPr>
            <p:nvPr/>
          </p:nvSpPr>
          <p:spPr bwMode="auto">
            <a:xfrm>
              <a:off x="6773863" y="849313"/>
              <a:ext cx="541338" cy="541338"/>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38 w 188"/>
                <a:gd name="T11" fmla="*/ 36 h 188"/>
                <a:gd name="T12" fmla="*/ 152 w 188"/>
                <a:gd name="T13" fmla="*/ 58 h 188"/>
                <a:gd name="T14" fmla="*/ 138 w 188"/>
                <a:gd name="T15" fmla="*/ 80 h 188"/>
                <a:gd name="T16" fmla="*/ 123 w 188"/>
                <a:gd name="T17" fmla="*/ 58 h 188"/>
                <a:gd name="T18" fmla="*/ 138 w 188"/>
                <a:gd name="T19" fmla="*/ 36 h 188"/>
                <a:gd name="T20" fmla="*/ 51 w 188"/>
                <a:gd name="T21" fmla="*/ 36 h 188"/>
                <a:gd name="T22" fmla="*/ 65 w 188"/>
                <a:gd name="T23" fmla="*/ 58 h 188"/>
                <a:gd name="T24" fmla="*/ 51 w 188"/>
                <a:gd name="T25" fmla="*/ 80 h 188"/>
                <a:gd name="T26" fmla="*/ 36 w 188"/>
                <a:gd name="T27" fmla="*/ 58 h 188"/>
                <a:gd name="T28" fmla="*/ 51 w 188"/>
                <a:gd name="T29" fmla="*/ 36 h 188"/>
                <a:gd name="T30" fmla="*/ 94 w 188"/>
                <a:gd name="T31" fmla="*/ 167 h 188"/>
                <a:gd name="T32" fmla="*/ 22 w 188"/>
                <a:gd name="T33" fmla="*/ 95 h 188"/>
                <a:gd name="T34" fmla="*/ 94 w 188"/>
                <a:gd name="T35" fmla="*/ 114 h 188"/>
                <a:gd name="T36" fmla="*/ 167 w 188"/>
                <a:gd name="T37" fmla="*/ 95 h 188"/>
                <a:gd name="T38" fmla="*/ 94 w 188"/>
                <a:gd name="T39" fmla="*/ 1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38" y="36"/>
                  </a:moveTo>
                  <a:cubicBezTo>
                    <a:pt x="146" y="36"/>
                    <a:pt x="152" y="46"/>
                    <a:pt x="152" y="58"/>
                  </a:cubicBezTo>
                  <a:cubicBezTo>
                    <a:pt x="152" y="70"/>
                    <a:pt x="146" y="80"/>
                    <a:pt x="138" y="80"/>
                  </a:cubicBezTo>
                  <a:cubicBezTo>
                    <a:pt x="130" y="80"/>
                    <a:pt x="123" y="70"/>
                    <a:pt x="123" y="58"/>
                  </a:cubicBezTo>
                  <a:cubicBezTo>
                    <a:pt x="123" y="46"/>
                    <a:pt x="130" y="36"/>
                    <a:pt x="138" y="36"/>
                  </a:cubicBezTo>
                  <a:close/>
                  <a:moveTo>
                    <a:pt x="51" y="36"/>
                  </a:moveTo>
                  <a:cubicBezTo>
                    <a:pt x="59" y="36"/>
                    <a:pt x="65" y="46"/>
                    <a:pt x="65" y="58"/>
                  </a:cubicBezTo>
                  <a:cubicBezTo>
                    <a:pt x="65" y="70"/>
                    <a:pt x="59" y="80"/>
                    <a:pt x="51" y="80"/>
                  </a:cubicBezTo>
                  <a:cubicBezTo>
                    <a:pt x="43" y="80"/>
                    <a:pt x="36" y="70"/>
                    <a:pt x="36" y="58"/>
                  </a:cubicBezTo>
                  <a:cubicBezTo>
                    <a:pt x="36" y="46"/>
                    <a:pt x="43" y="36"/>
                    <a:pt x="51" y="36"/>
                  </a:cubicBezTo>
                  <a:close/>
                  <a:moveTo>
                    <a:pt x="94" y="167"/>
                  </a:moveTo>
                  <a:cubicBezTo>
                    <a:pt x="56" y="167"/>
                    <a:pt x="25" y="135"/>
                    <a:pt x="22" y="95"/>
                  </a:cubicBezTo>
                  <a:cubicBezTo>
                    <a:pt x="43" y="107"/>
                    <a:pt x="68" y="114"/>
                    <a:pt x="94" y="114"/>
                  </a:cubicBezTo>
                  <a:cubicBezTo>
                    <a:pt x="120" y="114"/>
                    <a:pt x="145" y="107"/>
                    <a:pt x="167" y="95"/>
                  </a:cubicBezTo>
                  <a:cubicBezTo>
                    <a:pt x="163" y="135"/>
                    <a:pt x="132" y="167"/>
                    <a:pt x="94"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7" name="Freeform 33"/>
            <p:cNvSpPr>
              <a:spLocks noEditPoints="1"/>
            </p:cNvSpPr>
            <p:nvPr/>
          </p:nvSpPr>
          <p:spPr bwMode="auto">
            <a:xfrm>
              <a:off x="6546851" y="622300"/>
              <a:ext cx="998538" cy="998538"/>
            </a:xfrm>
            <a:custGeom>
              <a:avLst/>
              <a:gdLst>
                <a:gd name="T0" fmla="*/ 173 w 347"/>
                <a:gd name="T1" fmla="*/ 0 h 347"/>
                <a:gd name="T2" fmla="*/ 0 w 347"/>
                <a:gd name="T3" fmla="*/ 173 h 347"/>
                <a:gd name="T4" fmla="*/ 173 w 347"/>
                <a:gd name="T5" fmla="*/ 347 h 347"/>
                <a:gd name="T6" fmla="*/ 347 w 347"/>
                <a:gd name="T7" fmla="*/ 173 h 347"/>
                <a:gd name="T8" fmla="*/ 173 w 347"/>
                <a:gd name="T9" fmla="*/ 0 h 347"/>
                <a:gd name="T10" fmla="*/ 173 w 347"/>
                <a:gd name="T11" fmla="*/ 289 h 347"/>
                <a:gd name="T12" fmla="*/ 57 w 347"/>
                <a:gd name="T13" fmla="*/ 173 h 347"/>
                <a:gd name="T14" fmla="*/ 173 w 347"/>
                <a:gd name="T15" fmla="*/ 57 h 347"/>
                <a:gd name="T16" fmla="*/ 289 w 347"/>
                <a:gd name="T17" fmla="*/ 173 h 347"/>
                <a:gd name="T18" fmla="*/ 173 w 347"/>
                <a:gd name="T19" fmla="*/ 28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3" y="0"/>
                  </a:moveTo>
                  <a:cubicBezTo>
                    <a:pt x="77" y="0"/>
                    <a:pt x="0" y="77"/>
                    <a:pt x="0" y="173"/>
                  </a:cubicBezTo>
                  <a:cubicBezTo>
                    <a:pt x="0" y="269"/>
                    <a:pt x="77" y="347"/>
                    <a:pt x="173" y="347"/>
                  </a:cubicBezTo>
                  <a:cubicBezTo>
                    <a:pt x="269" y="347"/>
                    <a:pt x="347" y="269"/>
                    <a:pt x="347" y="173"/>
                  </a:cubicBezTo>
                  <a:cubicBezTo>
                    <a:pt x="347" y="77"/>
                    <a:pt x="269" y="0"/>
                    <a:pt x="173" y="0"/>
                  </a:cubicBezTo>
                  <a:close/>
                  <a:moveTo>
                    <a:pt x="173" y="289"/>
                  </a:moveTo>
                  <a:cubicBezTo>
                    <a:pt x="109" y="289"/>
                    <a:pt x="57" y="237"/>
                    <a:pt x="57" y="173"/>
                  </a:cubicBezTo>
                  <a:cubicBezTo>
                    <a:pt x="57" y="109"/>
                    <a:pt x="109" y="57"/>
                    <a:pt x="173" y="57"/>
                  </a:cubicBezTo>
                  <a:cubicBezTo>
                    <a:pt x="237" y="57"/>
                    <a:pt x="289" y="109"/>
                    <a:pt x="289" y="173"/>
                  </a:cubicBezTo>
                  <a:cubicBezTo>
                    <a:pt x="289" y="237"/>
                    <a:pt x="237" y="289"/>
                    <a:pt x="173" y="2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8" name="原创设计师QQ598969553      _8"/>
          <p:cNvGrpSpPr/>
          <p:nvPr/>
        </p:nvGrpSpPr>
        <p:grpSpPr>
          <a:xfrm>
            <a:off x="4146119" y="4785673"/>
            <a:ext cx="614828" cy="614828"/>
            <a:chOff x="7275513" y="5302250"/>
            <a:chExt cx="1012825" cy="1012825"/>
          </a:xfrm>
          <a:solidFill>
            <a:schemeClr val="accent1"/>
          </a:solidFill>
        </p:grpSpPr>
        <p:sp>
          <p:nvSpPr>
            <p:cNvPr id="19"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0"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21" name="原创设计师QQ598969553      _9"/>
          <p:cNvSpPr>
            <a:spLocks noEditPoints="1"/>
          </p:cNvSpPr>
          <p:nvPr/>
        </p:nvSpPr>
        <p:spPr bwMode="auto">
          <a:xfrm>
            <a:off x="4776153" y="2852104"/>
            <a:ext cx="623888" cy="620713"/>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22" name="原创设计师QQ598969553      _10"/>
          <p:cNvGrpSpPr/>
          <p:nvPr/>
        </p:nvGrpSpPr>
        <p:grpSpPr>
          <a:xfrm>
            <a:off x="1854488" y="4278778"/>
            <a:ext cx="615792" cy="614828"/>
            <a:chOff x="3500438" y="4467225"/>
            <a:chExt cx="1014413" cy="1012825"/>
          </a:xfrm>
          <a:solidFill>
            <a:schemeClr val="accent2"/>
          </a:solidFill>
        </p:grpSpPr>
        <p:sp>
          <p:nvSpPr>
            <p:cNvPr id="23" name="Oval 37"/>
            <p:cNvSpPr>
              <a:spLocks noChangeArrowheads="1"/>
            </p:cNvSpPr>
            <p:nvPr/>
          </p:nvSpPr>
          <p:spPr bwMode="auto">
            <a:xfrm>
              <a:off x="4008438" y="4845050"/>
              <a:ext cx="79375"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4" name="Freeform 38"/>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5" name="Oval 39"/>
            <p:cNvSpPr>
              <a:spLocks noChangeArrowheads="1"/>
            </p:cNvSpPr>
            <p:nvPr/>
          </p:nvSpPr>
          <p:spPr bwMode="auto">
            <a:xfrm>
              <a:off x="4235451"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6" name="Oval 40"/>
            <p:cNvSpPr>
              <a:spLocks noChangeArrowheads="1"/>
            </p:cNvSpPr>
            <p:nvPr/>
          </p:nvSpPr>
          <p:spPr bwMode="auto">
            <a:xfrm>
              <a:off x="3895726"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7" name="Freeform 41"/>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28" name="原创设计师QQ598969553      _11"/>
          <p:cNvGrpSpPr/>
          <p:nvPr/>
        </p:nvGrpSpPr>
        <p:grpSpPr>
          <a:xfrm>
            <a:off x="3383848" y="3745864"/>
            <a:ext cx="415346" cy="418237"/>
            <a:chOff x="6019801" y="3589338"/>
            <a:chExt cx="684213" cy="688975"/>
          </a:xfrm>
          <a:solidFill>
            <a:schemeClr val="accent2"/>
          </a:solidFill>
        </p:grpSpPr>
        <p:sp>
          <p:nvSpPr>
            <p:cNvPr id="29" name="Freeform 42"/>
            <p:cNvSpPr>
              <a:spLocks noEditPoints="1"/>
            </p:cNvSpPr>
            <p:nvPr/>
          </p:nvSpPr>
          <p:spPr bwMode="auto">
            <a:xfrm>
              <a:off x="6169026" y="3857625"/>
              <a:ext cx="236538" cy="234950"/>
            </a:xfrm>
            <a:custGeom>
              <a:avLst/>
              <a:gdLst>
                <a:gd name="T0" fmla="*/ 5 w 82"/>
                <a:gd name="T1" fmla="*/ 60 h 82"/>
                <a:gd name="T2" fmla="*/ 7 w 82"/>
                <a:gd name="T3" fmla="*/ 64 h 82"/>
                <a:gd name="T4" fmla="*/ 9 w 82"/>
                <a:gd name="T5" fmla="*/ 66 h 82"/>
                <a:gd name="T6" fmla="*/ 10 w 82"/>
                <a:gd name="T7" fmla="*/ 68 h 82"/>
                <a:gd name="T8" fmla="*/ 12 w 82"/>
                <a:gd name="T9" fmla="*/ 70 h 82"/>
                <a:gd name="T10" fmla="*/ 15 w 82"/>
                <a:gd name="T11" fmla="*/ 72 h 82"/>
                <a:gd name="T12" fmla="*/ 17 w 82"/>
                <a:gd name="T13" fmla="*/ 74 h 82"/>
                <a:gd name="T14" fmla="*/ 20 w 82"/>
                <a:gd name="T15" fmla="*/ 76 h 82"/>
                <a:gd name="T16" fmla="*/ 29 w 82"/>
                <a:gd name="T17" fmla="*/ 80 h 82"/>
                <a:gd name="T18" fmla="*/ 41 w 82"/>
                <a:gd name="T19" fmla="*/ 82 h 82"/>
                <a:gd name="T20" fmla="*/ 71 w 82"/>
                <a:gd name="T21" fmla="*/ 68 h 82"/>
                <a:gd name="T22" fmla="*/ 75 w 82"/>
                <a:gd name="T23" fmla="*/ 64 h 82"/>
                <a:gd name="T24" fmla="*/ 79 w 82"/>
                <a:gd name="T25" fmla="*/ 55 h 82"/>
                <a:gd name="T26" fmla="*/ 82 w 82"/>
                <a:gd name="T27" fmla="*/ 41 h 82"/>
                <a:gd name="T28" fmla="*/ 82 w 82"/>
                <a:gd name="T29" fmla="*/ 37 h 82"/>
                <a:gd name="T30" fmla="*/ 81 w 82"/>
                <a:gd name="T31" fmla="*/ 33 h 82"/>
                <a:gd name="T32" fmla="*/ 79 w 82"/>
                <a:gd name="T33" fmla="*/ 25 h 82"/>
                <a:gd name="T34" fmla="*/ 77 w 82"/>
                <a:gd name="T35" fmla="*/ 22 h 82"/>
                <a:gd name="T36" fmla="*/ 75 w 82"/>
                <a:gd name="T37" fmla="*/ 18 h 82"/>
                <a:gd name="T38" fmla="*/ 71 w 82"/>
                <a:gd name="T39" fmla="*/ 14 h 82"/>
                <a:gd name="T40" fmla="*/ 41 w 82"/>
                <a:gd name="T41" fmla="*/ 0 h 82"/>
                <a:gd name="T42" fmla="*/ 12 w 82"/>
                <a:gd name="T43" fmla="*/ 13 h 82"/>
                <a:gd name="T44" fmla="*/ 10 w 82"/>
                <a:gd name="T45" fmla="*/ 15 h 82"/>
                <a:gd name="T46" fmla="*/ 7 w 82"/>
                <a:gd name="T47" fmla="*/ 18 h 82"/>
                <a:gd name="T48" fmla="*/ 5 w 82"/>
                <a:gd name="T49" fmla="*/ 22 h 82"/>
                <a:gd name="T50" fmla="*/ 4 w 82"/>
                <a:gd name="T51" fmla="*/ 25 h 82"/>
                <a:gd name="T52" fmla="*/ 1 w 82"/>
                <a:gd name="T53" fmla="*/ 33 h 82"/>
                <a:gd name="T54" fmla="*/ 1 w 82"/>
                <a:gd name="T55" fmla="*/ 37 h 82"/>
                <a:gd name="T56" fmla="*/ 0 w 82"/>
                <a:gd name="T57" fmla="*/ 41 h 82"/>
                <a:gd name="T58" fmla="*/ 3 w 82"/>
                <a:gd name="T59" fmla="*/ 55 h 82"/>
                <a:gd name="T60" fmla="*/ 5 w 82"/>
                <a:gd name="T61" fmla="*/ 60 h 82"/>
                <a:gd name="T62" fmla="*/ 41 w 82"/>
                <a:gd name="T63" fmla="*/ 12 h 82"/>
                <a:gd name="T64" fmla="*/ 70 w 82"/>
                <a:gd name="T65" fmla="*/ 41 h 82"/>
                <a:gd name="T66" fmla="*/ 41 w 82"/>
                <a:gd name="T67" fmla="*/ 70 h 82"/>
                <a:gd name="T68" fmla="*/ 12 w 82"/>
                <a:gd name="T69" fmla="*/ 41 h 82"/>
                <a:gd name="T70" fmla="*/ 41 w 82"/>
                <a:gd name="T71"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 h="82">
                  <a:moveTo>
                    <a:pt x="5" y="60"/>
                  </a:moveTo>
                  <a:cubicBezTo>
                    <a:pt x="6" y="62"/>
                    <a:pt x="7" y="63"/>
                    <a:pt x="7" y="64"/>
                  </a:cubicBezTo>
                  <a:cubicBezTo>
                    <a:pt x="8" y="64"/>
                    <a:pt x="8" y="65"/>
                    <a:pt x="9" y="66"/>
                  </a:cubicBezTo>
                  <a:cubicBezTo>
                    <a:pt x="9" y="66"/>
                    <a:pt x="10" y="67"/>
                    <a:pt x="10" y="68"/>
                  </a:cubicBezTo>
                  <a:cubicBezTo>
                    <a:pt x="11" y="68"/>
                    <a:pt x="12" y="69"/>
                    <a:pt x="12" y="70"/>
                  </a:cubicBezTo>
                  <a:cubicBezTo>
                    <a:pt x="13" y="71"/>
                    <a:pt x="14" y="72"/>
                    <a:pt x="15" y="72"/>
                  </a:cubicBezTo>
                  <a:cubicBezTo>
                    <a:pt x="16" y="73"/>
                    <a:pt x="16" y="73"/>
                    <a:pt x="17" y="74"/>
                  </a:cubicBezTo>
                  <a:cubicBezTo>
                    <a:pt x="18" y="74"/>
                    <a:pt x="19" y="75"/>
                    <a:pt x="20" y="76"/>
                  </a:cubicBezTo>
                  <a:cubicBezTo>
                    <a:pt x="23" y="78"/>
                    <a:pt x="26" y="79"/>
                    <a:pt x="29" y="80"/>
                  </a:cubicBezTo>
                  <a:cubicBezTo>
                    <a:pt x="33" y="81"/>
                    <a:pt x="37" y="82"/>
                    <a:pt x="41" y="82"/>
                  </a:cubicBezTo>
                  <a:cubicBezTo>
                    <a:pt x="53" y="82"/>
                    <a:pt x="64" y="77"/>
                    <a:pt x="71" y="68"/>
                  </a:cubicBezTo>
                  <a:cubicBezTo>
                    <a:pt x="73" y="67"/>
                    <a:pt x="74" y="65"/>
                    <a:pt x="75" y="64"/>
                  </a:cubicBezTo>
                  <a:cubicBezTo>
                    <a:pt x="77" y="61"/>
                    <a:pt x="78" y="58"/>
                    <a:pt x="79" y="55"/>
                  </a:cubicBezTo>
                  <a:cubicBezTo>
                    <a:pt x="81" y="51"/>
                    <a:pt x="82" y="46"/>
                    <a:pt x="82" y="41"/>
                  </a:cubicBezTo>
                  <a:cubicBezTo>
                    <a:pt x="82" y="40"/>
                    <a:pt x="82" y="38"/>
                    <a:pt x="82" y="37"/>
                  </a:cubicBezTo>
                  <a:cubicBezTo>
                    <a:pt x="81" y="36"/>
                    <a:pt x="81" y="34"/>
                    <a:pt x="81" y="33"/>
                  </a:cubicBezTo>
                  <a:cubicBezTo>
                    <a:pt x="80" y="30"/>
                    <a:pt x="80" y="28"/>
                    <a:pt x="79" y="25"/>
                  </a:cubicBezTo>
                  <a:cubicBezTo>
                    <a:pt x="78" y="24"/>
                    <a:pt x="78" y="23"/>
                    <a:pt x="77" y="22"/>
                  </a:cubicBezTo>
                  <a:cubicBezTo>
                    <a:pt x="76" y="20"/>
                    <a:pt x="76" y="19"/>
                    <a:pt x="75" y="18"/>
                  </a:cubicBezTo>
                  <a:cubicBezTo>
                    <a:pt x="74" y="17"/>
                    <a:pt x="73" y="15"/>
                    <a:pt x="71" y="14"/>
                  </a:cubicBezTo>
                  <a:cubicBezTo>
                    <a:pt x="64" y="5"/>
                    <a:pt x="53" y="0"/>
                    <a:pt x="41" y="0"/>
                  </a:cubicBezTo>
                  <a:cubicBezTo>
                    <a:pt x="30" y="0"/>
                    <a:pt x="19" y="5"/>
                    <a:pt x="12" y="13"/>
                  </a:cubicBezTo>
                  <a:cubicBezTo>
                    <a:pt x="11" y="14"/>
                    <a:pt x="10" y="14"/>
                    <a:pt x="10" y="15"/>
                  </a:cubicBezTo>
                  <a:cubicBezTo>
                    <a:pt x="9" y="16"/>
                    <a:pt x="8" y="17"/>
                    <a:pt x="7" y="18"/>
                  </a:cubicBezTo>
                  <a:cubicBezTo>
                    <a:pt x="7" y="19"/>
                    <a:pt x="6" y="20"/>
                    <a:pt x="5" y="22"/>
                  </a:cubicBezTo>
                  <a:cubicBezTo>
                    <a:pt x="5" y="23"/>
                    <a:pt x="4" y="24"/>
                    <a:pt x="4" y="25"/>
                  </a:cubicBezTo>
                  <a:cubicBezTo>
                    <a:pt x="3" y="28"/>
                    <a:pt x="2" y="30"/>
                    <a:pt x="1" y="33"/>
                  </a:cubicBezTo>
                  <a:cubicBezTo>
                    <a:pt x="1" y="34"/>
                    <a:pt x="1" y="36"/>
                    <a:pt x="1" y="37"/>
                  </a:cubicBezTo>
                  <a:cubicBezTo>
                    <a:pt x="0" y="38"/>
                    <a:pt x="0" y="40"/>
                    <a:pt x="0" y="41"/>
                  </a:cubicBezTo>
                  <a:cubicBezTo>
                    <a:pt x="0" y="46"/>
                    <a:pt x="1" y="51"/>
                    <a:pt x="3" y="55"/>
                  </a:cubicBezTo>
                  <a:cubicBezTo>
                    <a:pt x="4" y="57"/>
                    <a:pt x="4" y="59"/>
                    <a:pt x="5" y="60"/>
                  </a:cubicBezTo>
                  <a:close/>
                  <a:moveTo>
                    <a:pt x="41" y="12"/>
                  </a:moveTo>
                  <a:cubicBezTo>
                    <a:pt x="57" y="12"/>
                    <a:pt x="70" y="25"/>
                    <a:pt x="70" y="41"/>
                  </a:cubicBezTo>
                  <a:cubicBezTo>
                    <a:pt x="70" y="57"/>
                    <a:pt x="57" y="70"/>
                    <a:pt x="41" y="70"/>
                  </a:cubicBezTo>
                  <a:cubicBezTo>
                    <a:pt x="25" y="70"/>
                    <a:pt x="12" y="57"/>
                    <a:pt x="12" y="41"/>
                  </a:cubicBezTo>
                  <a:cubicBezTo>
                    <a:pt x="12" y="25"/>
                    <a:pt x="25" y="12"/>
                    <a:pt x="4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0" name="Freeform 43"/>
            <p:cNvSpPr>
              <a:spLocks noEditPoints="1"/>
            </p:cNvSpPr>
            <p:nvPr/>
          </p:nvSpPr>
          <p:spPr bwMode="auto">
            <a:xfrm>
              <a:off x="6019801" y="3589338"/>
              <a:ext cx="684213" cy="688975"/>
            </a:xfrm>
            <a:custGeom>
              <a:avLst/>
              <a:gdLst>
                <a:gd name="T0" fmla="*/ 119 w 238"/>
                <a:gd name="T1" fmla="*/ 0 h 239"/>
                <a:gd name="T2" fmla="*/ 0 w 238"/>
                <a:gd name="T3" fmla="*/ 119 h 239"/>
                <a:gd name="T4" fmla="*/ 119 w 238"/>
                <a:gd name="T5" fmla="*/ 239 h 239"/>
                <a:gd name="T6" fmla="*/ 238 w 238"/>
                <a:gd name="T7" fmla="*/ 119 h 239"/>
                <a:gd name="T8" fmla="*/ 119 w 238"/>
                <a:gd name="T9" fmla="*/ 0 h 239"/>
                <a:gd name="T10" fmla="*/ 139 w 238"/>
                <a:gd name="T11" fmla="*/ 66 h 239"/>
                <a:gd name="T12" fmla="*/ 166 w 238"/>
                <a:gd name="T13" fmla="*/ 66 h 239"/>
                <a:gd name="T14" fmla="*/ 166 w 238"/>
                <a:gd name="T15" fmla="*/ 78 h 239"/>
                <a:gd name="T16" fmla="*/ 139 w 238"/>
                <a:gd name="T17" fmla="*/ 78 h 239"/>
                <a:gd name="T18" fmla="*/ 139 w 238"/>
                <a:gd name="T19" fmla="*/ 66 h 239"/>
                <a:gd name="T20" fmla="*/ 182 w 238"/>
                <a:gd name="T21" fmla="*/ 186 h 239"/>
                <a:gd name="T22" fmla="*/ 40 w 238"/>
                <a:gd name="T23" fmla="*/ 186 h 239"/>
                <a:gd name="T24" fmla="*/ 40 w 238"/>
                <a:gd name="T25" fmla="*/ 82 h 239"/>
                <a:gd name="T26" fmla="*/ 182 w 238"/>
                <a:gd name="T27" fmla="*/ 82 h 239"/>
                <a:gd name="T28" fmla="*/ 182 w 238"/>
                <a:gd name="T29" fmla="*/ 1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9">
                  <a:moveTo>
                    <a:pt x="119" y="0"/>
                  </a:moveTo>
                  <a:cubicBezTo>
                    <a:pt x="53" y="0"/>
                    <a:pt x="0" y="54"/>
                    <a:pt x="0" y="119"/>
                  </a:cubicBezTo>
                  <a:cubicBezTo>
                    <a:pt x="0" y="185"/>
                    <a:pt x="53" y="239"/>
                    <a:pt x="119" y="239"/>
                  </a:cubicBezTo>
                  <a:cubicBezTo>
                    <a:pt x="185" y="239"/>
                    <a:pt x="238" y="185"/>
                    <a:pt x="238" y="119"/>
                  </a:cubicBezTo>
                  <a:cubicBezTo>
                    <a:pt x="238" y="54"/>
                    <a:pt x="185" y="0"/>
                    <a:pt x="119" y="0"/>
                  </a:cubicBezTo>
                  <a:close/>
                  <a:moveTo>
                    <a:pt x="139" y="66"/>
                  </a:moveTo>
                  <a:cubicBezTo>
                    <a:pt x="166" y="66"/>
                    <a:pt x="166" y="66"/>
                    <a:pt x="166" y="66"/>
                  </a:cubicBezTo>
                  <a:cubicBezTo>
                    <a:pt x="166" y="78"/>
                    <a:pt x="166" y="78"/>
                    <a:pt x="166" y="78"/>
                  </a:cubicBezTo>
                  <a:cubicBezTo>
                    <a:pt x="139" y="78"/>
                    <a:pt x="139" y="78"/>
                    <a:pt x="139" y="78"/>
                  </a:cubicBezTo>
                  <a:lnTo>
                    <a:pt x="139" y="66"/>
                  </a:lnTo>
                  <a:close/>
                  <a:moveTo>
                    <a:pt x="182" y="186"/>
                  </a:moveTo>
                  <a:cubicBezTo>
                    <a:pt x="40" y="186"/>
                    <a:pt x="40" y="186"/>
                    <a:pt x="40" y="186"/>
                  </a:cubicBezTo>
                  <a:cubicBezTo>
                    <a:pt x="40" y="82"/>
                    <a:pt x="40" y="82"/>
                    <a:pt x="40" y="82"/>
                  </a:cubicBezTo>
                  <a:cubicBezTo>
                    <a:pt x="182" y="82"/>
                    <a:pt x="182" y="82"/>
                    <a:pt x="182" y="82"/>
                  </a:cubicBezTo>
                  <a:lnTo>
                    <a:pt x="182"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1" name="Rectangle 44"/>
            <p:cNvSpPr>
              <a:spLocks noChangeArrowheads="1"/>
            </p:cNvSpPr>
            <p:nvPr/>
          </p:nvSpPr>
          <p:spPr bwMode="auto">
            <a:xfrm>
              <a:off x="6416676" y="3860800"/>
              <a:ext cx="841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2" name="原创设计师QQ598969553      _12"/>
          <p:cNvSpPr>
            <a:spLocks noEditPoints="1"/>
          </p:cNvSpPr>
          <p:nvPr/>
        </p:nvSpPr>
        <p:spPr bwMode="auto">
          <a:xfrm>
            <a:off x="2877503" y="1947228"/>
            <a:ext cx="596900" cy="598488"/>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33" name="原创设计师QQ598969553      _13"/>
          <p:cNvGrpSpPr/>
          <p:nvPr/>
        </p:nvGrpSpPr>
        <p:grpSpPr>
          <a:xfrm>
            <a:off x="4640487" y="4263358"/>
            <a:ext cx="616756" cy="616756"/>
            <a:chOff x="8089901" y="4441825"/>
            <a:chExt cx="1016000" cy="1016000"/>
          </a:xfrm>
          <a:solidFill>
            <a:schemeClr val="accent2"/>
          </a:solidFill>
        </p:grpSpPr>
        <p:sp>
          <p:nvSpPr>
            <p:cNvPr id="34" name="Rectangle 46"/>
            <p:cNvSpPr>
              <a:spLocks noChangeArrowheads="1"/>
            </p:cNvSpPr>
            <p:nvPr/>
          </p:nvSpPr>
          <p:spPr bwMode="auto">
            <a:xfrm>
              <a:off x="8507413" y="4703763"/>
              <a:ext cx="255588"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5" name="Freeform 47"/>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36" name="原创设计师QQ598969553      _14"/>
          <p:cNvGrpSpPr/>
          <p:nvPr/>
        </p:nvGrpSpPr>
        <p:grpSpPr>
          <a:xfrm>
            <a:off x="4049751" y="2894933"/>
            <a:ext cx="501115" cy="500150"/>
            <a:chOff x="7116763" y="2187575"/>
            <a:chExt cx="825500" cy="823913"/>
          </a:xfrm>
          <a:solidFill>
            <a:schemeClr val="accent2"/>
          </a:solidFill>
        </p:grpSpPr>
        <p:sp>
          <p:nvSpPr>
            <p:cNvPr id="37" name="Freeform 48"/>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8" name="Freeform 49"/>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9" name="原创设计师QQ598969553      _15"/>
          <p:cNvSpPr>
            <a:spLocks noEditPoints="1"/>
          </p:cNvSpPr>
          <p:nvPr/>
        </p:nvSpPr>
        <p:spPr bwMode="auto">
          <a:xfrm>
            <a:off x="3322004" y="2547304"/>
            <a:ext cx="506413" cy="504825"/>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0" name="原创设计师QQ598969553      _16"/>
          <p:cNvGrpSpPr/>
          <p:nvPr/>
        </p:nvGrpSpPr>
        <p:grpSpPr>
          <a:xfrm>
            <a:off x="4872733" y="3583964"/>
            <a:ext cx="616756" cy="614828"/>
            <a:chOff x="8472488" y="3322638"/>
            <a:chExt cx="1016000" cy="1012825"/>
          </a:xfrm>
          <a:solidFill>
            <a:schemeClr val="accent1"/>
          </a:solidFill>
        </p:grpSpPr>
        <p:sp>
          <p:nvSpPr>
            <p:cNvPr id="41" name="Oval 51"/>
            <p:cNvSpPr>
              <a:spLocks noChangeArrowheads="1"/>
            </p:cNvSpPr>
            <p:nvPr/>
          </p:nvSpPr>
          <p:spPr bwMode="auto">
            <a:xfrm>
              <a:off x="9110663" y="3733800"/>
              <a:ext cx="55563"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2" name="Freeform 52"/>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43" name="原创设计师QQ598969553      _17"/>
          <p:cNvSpPr>
            <a:spLocks noEditPoints="1"/>
          </p:cNvSpPr>
          <p:nvPr/>
        </p:nvSpPr>
        <p:spPr bwMode="auto">
          <a:xfrm>
            <a:off x="4353878" y="2269490"/>
            <a:ext cx="611188" cy="611188"/>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277 w 350"/>
              <a:gd name="T11" fmla="*/ 257 h 350"/>
              <a:gd name="T12" fmla="*/ 268 w 350"/>
              <a:gd name="T13" fmla="*/ 261 h 350"/>
              <a:gd name="T14" fmla="*/ 255 w 350"/>
              <a:gd name="T15" fmla="*/ 264 h 350"/>
              <a:gd name="T16" fmla="*/ 248 w 350"/>
              <a:gd name="T17" fmla="*/ 270 h 350"/>
              <a:gd name="T18" fmla="*/ 230 w 350"/>
              <a:gd name="T19" fmla="*/ 270 h 350"/>
              <a:gd name="T20" fmla="*/ 223 w 350"/>
              <a:gd name="T21" fmla="*/ 264 h 350"/>
              <a:gd name="T22" fmla="*/ 223 w 350"/>
              <a:gd name="T23" fmla="*/ 175 h 350"/>
              <a:gd name="T24" fmla="*/ 230 w 350"/>
              <a:gd name="T25" fmla="*/ 169 h 350"/>
              <a:gd name="T26" fmla="*/ 248 w 350"/>
              <a:gd name="T27" fmla="*/ 169 h 350"/>
              <a:gd name="T28" fmla="*/ 255 w 350"/>
              <a:gd name="T29" fmla="*/ 175 h 350"/>
              <a:gd name="T30" fmla="*/ 262 w 350"/>
              <a:gd name="T31" fmla="*/ 176 h 350"/>
              <a:gd name="T32" fmla="*/ 175 w 350"/>
              <a:gd name="T33" fmla="*/ 96 h 350"/>
              <a:gd name="T34" fmla="*/ 88 w 350"/>
              <a:gd name="T35" fmla="*/ 176 h 350"/>
              <a:gd name="T36" fmla="*/ 95 w 350"/>
              <a:gd name="T37" fmla="*/ 175 h 350"/>
              <a:gd name="T38" fmla="*/ 101 w 350"/>
              <a:gd name="T39" fmla="*/ 169 h 350"/>
              <a:gd name="T40" fmla="*/ 120 w 350"/>
              <a:gd name="T41" fmla="*/ 169 h 350"/>
              <a:gd name="T42" fmla="*/ 126 w 350"/>
              <a:gd name="T43" fmla="*/ 175 h 350"/>
              <a:gd name="T44" fmla="*/ 126 w 350"/>
              <a:gd name="T45" fmla="*/ 264 h 350"/>
              <a:gd name="T46" fmla="*/ 120 w 350"/>
              <a:gd name="T47" fmla="*/ 270 h 350"/>
              <a:gd name="T48" fmla="*/ 101 w 350"/>
              <a:gd name="T49" fmla="*/ 270 h 350"/>
              <a:gd name="T50" fmla="*/ 95 w 350"/>
              <a:gd name="T51" fmla="*/ 264 h 350"/>
              <a:gd name="T52" fmla="*/ 52 w 350"/>
              <a:gd name="T53" fmla="*/ 219 h 350"/>
              <a:gd name="T54" fmla="*/ 71 w 350"/>
              <a:gd name="T55" fmla="*/ 183 h 350"/>
              <a:gd name="T56" fmla="*/ 175 w 350"/>
              <a:gd name="T57" fmla="*/ 80 h 350"/>
              <a:gd name="T58" fmla="*/ 279 w 350"/>
              <a:gd name="T59" fmla="*/ 183 h 350"/>
              <a:gd name="T60" fmla="*/ 298 w 350"/>
              <a:gd name="T61" fmla="*/ 219 h 350"/>
              <a:gd name="T62" fmla="*/ 277 w 350"/>
              <a:gd name="T63" fmla="*/ 2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350">
                <a:moveTo>
                  <a:pt x="175" y="0"/>
                </a:moveTo>
                <a:cubicBezTo>
                  <a:pt x="78" y="0"/>
                  <a:pt x="0" y="78"/>
                  <a:pt x="0" y="175"/>
                </a:cubicBezTo>
                <a:cubicBezTo>
                  <a:pt x="0" y="272"/>
                  <a:pt x="78" y="350"/>
                  <a:pt x="175" y="350"/>
                </a:cubicBezTo>
                <a:cubicBezTo>
                  <a:pt x="271" y="350"/>
                  <a:pt x="350" y="272"/>
                  <a:pt x="350" y="175"/>
                </a:cubicBezTo>
                <a:cubicBezTo>
                  <a:pt x="350" y="78"/>
                  <a:pt x="271" y="0"/>
                  <a:pt x="175" y="0"/>
                </a:cubicBezTo>
                <a:close/>
                <a:moveTo>
                  <a:pt x="277" y="257"/>
                </a:moveTo>
                <a:cubicBezTo>
                  <a:pt x="268" y="261"/>
                  <a:pt x="268" y="261"/>
                  <a:pt x="268" y="261"/>
                </a:cubicBezTo>
                <a:cubicBezTo>
                  <a:pt x="264" y="263"/>
                  <a:pt x="260" y="264"/>
                  <a:pt x="255" y="264"/>
                </a:cubicBezTo>
                <a:cubicBezTo>
                  <a:pt x="255" y="267"/>
                  <a:pt x="252" y="270"/>
                  <a:pt x="248" y="270"/>
                </a:cubicBezTo>
                <a:cubicBezTo>
                  <a:pt x="230" y="270"/>
                  <a:pt x="230" y="270"/>
                  <a:pt x="230" y="270"/>
                </a:cubicBezTo>
                <a:cubicBezTo>
                  <a:pt x="226" y="270"/>
                  <a:pt x="223" y="267"/>
                  <a:pt x="223" y="264"/>
                </a:cubicBezTo>
                <a:cubicBezTo>
                  <a:pt x="223" y="175"/>
                  <a:pt x="223" y="175"/>
                  <a:pt x="223" y="175"/>
                </a:cubicBezTo>
                <a:cubicBezTo>
                  <a:pt x="223" y="171"/>
                  <a:pt x="226" y="169"/>
                  <a:pt x="230" y="169"/>
                </a:cubicBezTo>
                <a:cubicBezTo>
                  <a:pt x="248" y="169"/>
                  <a:pt x="248" y="169"/>
                  <a:pt x="248" y="169"/>
                </a:cubicBezTo>
                <a:cubicBezTo>
                  <a:pt x="252" y="169"/>
                  <a:pt x="255" y="171"/>
                  <a:pt x="255" y="175"/>
                </a:cubicBezTo>
                <a:cubicBezTo>
                  <a:pt x="257" y="175"/>
                  <a:pt x="259" y="175"/>
                  <a:pt x="262" y="176"/>
                </a:cubicBezTo>
                <a:cubicBezTo>
                  <a:pt x="258" y="131"/>
                  <a:pt x="220" y="96"/>
                  <a:pt x="175" y="96"/>
                </a:cubicBezTo>
                <a:cubicBezTo>
                  <a:pt x="129" y="96"/>
                  <a:pt x="92" y="131"/>
                  <a:pt x="88" y="176"/>
                </a:cubicBezTo>
                <a:cubicBezTo>
                  <a:pt x="90" y="175"/>
                  <a:pt x="92" y="175"/>
                  <a:pt x="95" y="175"/>
                </a:cubicBezTo>
                <a:cubicBezTo>
                  <a:pt x="95" y="171"/>
                  <a:pt x="98" y="169"/>
                  <a:pt x="101" y="169"/>
                </a:cubicBezTo>
                <a:cubicBezTo>
                  <a:pt x="120" y="169"/>
                  <a:pt x="120" y="169"/>
                  <a:pt x="120" y="169"/>
                </a:cubicBezTo>
                <a:cubicBezTo>
                  <a:pt x="123" y="169"/>
                  <a:pt x="126" y="171"/>
                  <a:pt x="126" y="175"/>
                </a:cubicBezTo>
                <a:cubicBezTo>
                  <a:pt x="126" y="264"/>
                  <a:pt x="126" y="264"/>
                  <a:pt x="126" y="264"/>
                </a:cubicBezTo>
                <a:cubicBezTo>
                  <a:pt x="126" y="267"/>
                  <a:pt x="123" y="270"/>
                  <a:pt x="120" y="270"/>
                </a:cubicBezTo>
                <a:cubicBezTo>
                  <a:pt x="101" y="270"/>
                  <a:pt x="101" y="270"/>
                  <a:pt x="101" y="270"/>
                </a:cubicBezTo>
                <a:cubicBezTo>
                  <a:pt x="98" y="270"/>
                  <a:pt x="95" y="267"/>
                  <a:pt x="95" y="264"/>
                </a:cubicBezTo>
                <a:cubicBezTo>
                  <a:pt x="71" y="263"/>
                  <a:pt x="52" y="243"/>
                  <a:pt x="52" y="219"/>
                </a:cubicBezTo>
                <a:cubicBezTo>
                  <a:pt x="52" y="204"/>
                  <a:pt x="59" y="191"/>
                  <a:pt x="71" y="183"/>
                </a:cubicBezTo>
                <a:cubicBezTo>
                  <a:pt x="71" y="126"/>
                  <a:pt x="118" y="80"/>
                  <a:pt x="175" y="80"/>
                </a:cubicBezTo>
                <a:cubicBezTo>
                  <a:pt x="232" y="80"/>
                  <a:pt x="278" y="126"/>
                  <a:pt x="279" y="183"/>
                </a:cubicBezTo>
                <a:cubicBezTo>
                  <a:pt x="290" y="191"/>
                  <a:pt x="298" y="204"/>
                  <a:pt x="298" y="219"/>
                </a:cubicBezTo>
                <a:cubicBezTo>
                  <a:pt x="298" y="235"/>
                  <a:pt x="290" y="249"/>
                  <a:pt x="277" y="257"/>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4" name="原创设计师QQ598969553      _18"/>
          <p:cNvSpPr>
            <a:spLocks noEditPoints="1"/>
          </p:cNvSpPr>
          <p:nvPr/>
        </p:nvSpPr>
        <p:spPr bwMode="auto">
          <a:xfrm>
            <a:off x="2606041" y="2877504"/>
            <a:ext cx="504825" cy="504825"/>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5" name="原创设计师QQ598969553      _19"/>
          <p:cNvGrpSpPr/>
          <p:nvPr/>
        </p:nvGrpSpPr>
        <p:grpSpPr>
          <a:xfrm>
            <a:off x="4236706" y="3494343"/>
            <a:ext cx="539661" cy="539661"/>
            <a:chOff x="7424738" y="3175000"/>
            <a:chExt cx="889000" cy="889000"/>
          </a:xfrm>
          <a:solidFill>
            <a:schemeClr val="accent2"/>
          </a:solidFill>
        </p:grpSpPr>
        <p:sp>
          <p:nvSpPr>
            <p:cNvPr id="46" name="Rectangle 55"/>
            <p:cNvSpPr>
              <a:spLocks noChangeArrowheads="1"/>
            </p:cNvSpPr>
            <p:nvPr/>
          </p:nvSpPr>
          <p:spPr bwMode="auto">
            <a:xfrm>
              <a:off x="7612063"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7" name="Freeform 56"/>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8" name="Freeform 57"/>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9" name="Rectangle 58"/>
            <p:cNvSpPr>
              <a:spLocks noChangeArrowheads="1"/>
            </p:cNvSpPr>
            <p:nvPr/>
          </p:nvSpPr>
          <p:spPr bwMode="auto">
            <a:xfrm>
              <a:off x="7853363" y="3362325"/>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0" name="Freeform 59"/>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1" name="Rectangle 60"/>
            <p:cNvSpPr>
              <a:spLocks noChangeArrowheads="1"/>
            </p:cNvSpPr>
            <p:nvPr/>
          </p:nvSpPr>
          <p:spPr bwMode="auto">
            <a:xfrm>
              <a:off x="8051801"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2" name="Freeform 61"/>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3" name="Freeform 62"/>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4" name="Rectangle 63"/>
            <p:cNvSpPr>
              <a:spLocks noChangeArrowheads="1"/>
            </p:cNvSpPr>
            <p:nvPr/>
          </p:nvSpPr>
          <p:spPr bwMode="auto">
            <a:xfrm>
              <a:off x="7853363" y="3805238"/>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5" name="Freeform 64"/>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6" name="原创设计师QQ598969553      _20"/>
          <p:cNvGrpSpPr/>
          <p:nvPr/>
        </p:nvGrpSpPr>
        <p:grpSpPr>
          <a:xfrm>
            <a:off x="3949528" y="4100497"/>
            <a:ext cx="538698" cy="538698"/>
            <a:chOff x="6951663" y="4173538"/>
            <a:chExt cx="887413" cy="887413"/>
          </a:xfrm>
          <a:solidFill>
            <a:schemeClr val="accent2"/>
          </a:solidFill>
        </p:grpSpPr>
        <p:sp>
          <p:nvSpPr>
            <p:cNvPr id="57" name="Freeform 65"/>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8" name="Freeform 66"/>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9" name="原创设计师QQ598969553      _21"/>
          <p:cNvGrpSpPr/>
          <p:nvPr/>
        </p:nvGrpSpPr>
        <p:grpSpPr>
          <a:xfrm>
            <a:off x="2646634" y="4085079"/>
            <a:ext cx="543515" cy="541589"/>
            <a:chOff x="4805363" y="4148138"/>
            <a:chExt cx="895350" cy="892175"/>
          </a:xfrm>
          <a:solidFill>
            <a:schemeClr val="accent2"/>
          </a:solidFill>
        </p:grpSpPr>
        <p:sp>
          <p:nvSpPr>
            <p:cNvPr id="60" name="Freeform 67"/>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1" name="Freeform 68"/>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2"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63" name="原创设计师QQ598969553      _22"/>
          <p:cNvSpPr>
            <a:spLocks noEditPoints="1"/>
          </p:cNvSpPr>
          <p:nvPr/>
        </p:nvSpPr>
        <p:spPr bwMode="auto">
          <a:xfrm>
            <a:off x="2972753" y="3756979"/>
            <a:ext cx="247650" cy="195263"/>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64" name="原创设计师QQ598969553      _23"/>
          <p:cNvGrpSpPr/>
          <p:nvPr/>
        </p:nvGrpSpPr>
        <p:grpSpPr>
          <a:xfrm>
            <a:off x="3945492" y="3822087"/>
            <a:ext cx="264112" cy="171636"/>
            <a:chOff x="7145338" y="3587750"/>
            <a:chExt cx="566738" cy="368300"/>
          </a:xfrm>
          <a:solidFill>
            <a:schemeClr val="accent1"/>
          </a:solidFill>
        </p:grpSpPr>
        <p:sp>
          <p:nvSpPr>
            <p:cNvPr id="65" name="Freeform 146"/>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6" name="Freeform 147"/>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7" name="Freeform 148"/>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8" name="Freeform 149"/>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9" name="Freeform 150"/>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0" name="原创设计师QQ598969553      _24"/>
          <p:cNvGrpSpPr/>
          <p:nvPr/>
        </p:nvGrpSpPr>
        <p:grpSpPr>
          <a:xfrm>
            <a:off x="2978562" y="3404835"/>
            <a:ext cx="301843" cy="207147"/>
            <a:chOff x="5070476" y="2692400"/>
            <a:chExt cx="647700" cy="444500"/>
          </a:xfrm>
          <a:solidFill>
            <a:schemeClr val="accent2"/>
          </a:solidFill>
        </p:grpSpPr>
        <p:sp>
          <p:nvSpPr>
            <p:cNvPr id="71" name="Freeform 151"/>
            <p:cNvSpPr>
              <a:spLocks noEditPoints="1"/>
            </p:cNvSpPr>
            <p:nvPr/>
          </p:nvSpPr>
          <p:spPr bwMode="auto">
            <a:xfrm>
              <a:off x="5070476" y="3076575"/>
              <a:ext cx="647700" cy="60325"/>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2" name="Freeform 152"/>
            <p:cNvSpPr>
              <a:spLocks noEditPoints="1"/>
            </p:cNvSpPr>
            <p:nvPr/>
          </p:nvSpPr>
          <p:spPr bwMode="auto">
            <a:xfrm>
              <a:off x="5100638" y="2692400"/>
              <a:ext cx="587375" cy="365125"/>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73" name="原创设计师QQ598969553      _25"/>
          <p:cNvSpPr>
            <a:spLocks noEditPoints="1"/>
          </p:cNvSpPr>
          <p:nvPr/>
        </p:nvSpPr>
        <p:spPr bwMode="auto">
          <a:xfrm>
            <a:off x="3780791" y="4031615"/>
            <a:ext cx="207963" cy="228600"/>
          </a:xfrm>
          <a:custGeom>
            <a:avLst/>
            <a:gdLst>
              <a:gd name="T0" fmla="*/ 147 w 282"/>
              <a:gd name="T1" fmla="*/ 0 h 308"/>
              <a:gd name="T2" fmla="*/ 145 w 282"/>
              <a:gd name="T3" fmla="*/ 2 h 308"/>
              <a:gd name="T4" fmla="*/ 3 w 282"/>
              <a:gd name="T5" fmla="*/ 218 h 308"/>
              <a:gd name="T6" fmla="*/ 0 w 282"/>
              <a:gd name="T7" fmla="*/ 218 h 308"/>
              <a:gd name="T8" fmla="*/ 3 w 282"/>
              <a:gd name="T9" fmla="*/ 220 h 308"/>
              <a:gd name="T10" fmla="*/ 133 w 282"/>
              <a:gd name="T11" fmla="*/ 308 h 308"/>
              <a:gd name="T12" fmla="*/ 135 w 282"/>
              <a:gd name="T13" fmla="*/ 308 h 308"/>
              <a:gd name="T14" fmla="*/ 135 w 282"/>
              <a:gd name="T15" fmla="*/ 308 h 308"/>
              <a:gd name="T16" fmla="*/ 280 w 282"/>
              <a:gd name="T17" fmla="*/ 92 h 308"/>
              <a:gd name="T18" fmla="*/ 282 w 282"/>
              <a:gd name="T19" fmla="*/ 90 h 308"/>
              <a:gd name="T20" fmla="*/ 280 w 282"/>
              <a:gd name="T21" fmla="*/ 90 h 308"/>
              <a:gd name="T22" fmla="*/ 249 w 282"/>
              <a:gd name="T23" fmla="*/ 68 h 308"/>
              <a:gd name="T24" fmla="*/ 263 w 282"/>
              <a:gd name="T25" fmla="*/ 47 h 308"/>
              <a:gd name="T26" fmla="*/ 263 w 282"/>
              <a:gd name="T27" fmla="*/ 45 h 308"/>
              <a:gd name="T28" fmla="*/ 263 w 282"/>
              <a:gd name="T29" fmla="*/ 45 h 308"/>
              <a:gd name="T30" fmla="*/ 197 w 282"/>
              <a:gd name="T31" fmla="*/ 0 h 308"/>
              <a:gd name="T32" fmla="*/ 195 w 282"/>
              <a:gd name="T33" fmla="*/ 0 h 308"/>
              <a:gd name="T34" fmla="*/ 195 w 282"/>
              <a:gd name="T35" fmla="*/ 0 h 308"/>
              <a:gd name="T36" fmla="*/ 180 w 282"/>
              <a:gd name="T37" fmla="*/ 24 h 308"/>
              <a:gd name="T38" fmla="*/ 147 w 282"/>
              <a:gd name="T39" fmla="*/ 2 h 308"/>
              <a:gd name="T40" fmla="*/ 147 w 282"/>
              <a:gd name="T41" fmla="*/ 0 h 308"/>
              <a:gd name="T42" fmla="*/ 171 w 282"/>
              <a:gd name="T43" fmla="*/ 211 h 308"/>
              <a:gd name="T44" fmla="*/ 76 w 282"/>
              <a:gd name="T45" fmla="*/ 147 h 308"/>
              <a:gd name="T46" fmla="*/ 109 w 282"/>
              <a:gd name="T47" fmla="*/ 97 h 308"/>
              <a:gd name="T48" fmla="*/ 206 w 282"/>
              <a:gd name="T49" fmla="*/ 161 h 308"/>
              <a:gd name="T50" fmla="*/ 171 w 282"/>
              <a:gd name="T51" fmla="*/ 211 h 308"/>
              <a:gd name="T52" fmla="*/ 128 w 282"/>
              <a:gd name="T53" fmla="*/ 274 h 308"/>
              <a:gd name="T54" fmla="*/ 34 w 282"/>
              <a:gd name="T55" fmla="*/ 211 h 308"/>
              <a:gd name="T56" fmla="*/ 67 w 282"/>
              <a:gd name="T57" fmla="*/ 161 h 308"/>
              <a:gd name="T58" fmla="*/ 164 w 282"/>
              <a:gd name="T59" fmla="*/ 225 h 308"/>
              <a:gd name="T60" fmla="*/ 128 w 282"/>
              <a:gd name="T61"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308">
                <a:moveTo>
                  <a:pt x="147" y="0"/>
                </a:moveTo>
                <a:lnTo>
                  <a:pt x="145" y="2"/>
                </a:lnTo>
                <a:lnTo>
                  <a:pt x="3" y="218"/>
                </a:lnTo>
                <a:lnTo>
                  <a:pt x="0" y="218"/>
                </a:lnTo>
                <a:lnTo>
                  <a:pt x="3" y="220"/>
                </a:lnTo>
                <a:lnTo>
                  <a:pt x="133" y="308"/>
                </a:lnTo>
                <a:lnTo>
                  <a:pt x="135" y="308"/>
                </a:lnTo>
                <a:lnTo>
                  <a:pt x="135" y="308"/>
                </a:lnTo>
                <a:lnTo>
                  <a:pt x="280" y="92"/>
                </a:lnTo>
                <a:lnTo>
                  <a:pt x="282" y="90"/>
                </a:lnTo>
                <a:lnTo>
                  <a:pt x="280" y="90"/>
                </a:lnTo>
                <a:lnTo>
                  <a:pt x="249" y="68"/>
                </a:lnTo>
                <a:lnTo>
                  <a:pt x="263" y="47"/>
                </a:lnTo>
                <a:lnTo>
                  <a:pt x="263" y="45"/>
                </a:lnTo>
                <a:lnTo>
                  <a:pt x="263" y="45"/>
                </a:lnTo>
                <a:lnTo>
                  <a:pt x="197" y="0"/>
                </a:lnTo>
                <a:lnTo>
                  <a:pt x="195" y="0"/>
                </a:lnTo>
                <a:lnTo>
                  <a:pt x="195" y="0"/>
                </a:lnTo>
                <a:lnTo>
                  <a:pt x="180" y="24"/>
                </a:lnTo>
                <a:lnTo>
                  <a:pt x="147" y="2"/>
                </a:lnTo>
                <a:lnTo>
                  <a:pt x="147" y="0"/>
                </a:lnTo>
                <a:close/>
                <a:moveTo>
                  <a:pt x="171" y="211"/>
                </a:moveTo>
                <a:lnTo>
                  <a:pt x="76" y="147"/>
                </a:lnTo>
                <a:lnTo>
                  <a:pt x="109" y="97"/>
                </a:lnTo>
                <a:lnTo>
                  <a:pt x="206" y="161"/>
                </a:lnTo>
                <a:lnTo>
                  <a:pt x="171" y="211"/>
                </a:lnTo>
                <a:close/>
                <a:moveTo>
                  <a:pt x="128" y="274"/>
                </a:moveTo>
                <a:lnTo>
                  <a:pt x="34" y="211"/>
                </a:lnTo>
                <a:lnTo>
                  <a:pt x="67" y="161"/>
                </a:lnTo>
                <a:lnTo>
                  <a:pt x="164" y="225"/>
                </a:lnTo>
                <a:lnTo>
                  <a:pt x="128" y="274"/>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74" name="原创设计师QQ598969553      _26"/>
          <p:cNvGrpSpPr/>
          <p:nvPr/>
        </p:nvGrpSpPr>
        <p:grpSpPr>
          <a:xfrm>
            <a:off x="2320870" y="4049950"/>
            <a:ext cx="218244" cy="220463"/>
            <a:chOff x="3659188" y="4076700"/>
            <a:chExt cx="468313" cy="473075"/>
          </a:xfrm>
          <a:solidFill>
            <a:schemeClr val="accent2"/>
          </a:solidFill>
        </p:grpSpPr>
        <p:sp>
          <p:nvSpPr>
            <p:cNvPr id="75" name="Freeform 154"/>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6" name="Freeform 155"/>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7" name="原创设计师QQ598969553      _27"/>
          <p:cNvGrpSpPr/>
          <p:nvPr/>
        </p:nvGrpSpPr>
        <p:grpSpPr>
          <a:xfrm>
            <a:off x="3194586" y="3040849"/>
            <a:ext cx="167937" cy="181992"/>
            <a:chOff x="5534026" y="1911350"/>
            <a:chExt cx="360362" cy="390525"/>
          </a:xfrm>
          <a:solidFill>
            <a:schemeClr val="accent2"/>
          </a:solidFill>
        </p:grpSpPr>
        <p:sp>
          <p:nvSpPr>
            <p:cNvPr id="78" name="Freeform 156"/>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9" name="Freeform 157"/>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0" name="原创设计师QQ598969553      _28"/>
          <p:cNvSpPr>
            <a:spLocks noEditPoints="1"/>
          </p:cNvSpPr>
          <p:nvPr/>
        </p:nvSpPr>
        <p:spPr bwMode="auto">
          <a:xfrm>
            <a:off x="3896679" y="3453765"/>
            <a:ext cx="322263" cy="285750"/>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1" name="原创设计师QQ598969553      _29"/>
          <p:cNvGrpSpPr/>
          <p:nvPr/>
        </p:nvGrpSpPr>
        <p:grpSpPr>
          <a:xfrm>
            <a:off x="4498868" y="4135027"/>
            <a:ext cx="225642" cy="198269"/>
            <a:chOff x="8332788" y="4259263"/>
            <a:chExt cx="484188" cy="425449"/>
          </a:xfrm>
          <a:solidFill>
            <a:schemeClr val="accent1"/>
          </a:solidFill>
        </p:grpSpPr>
        <p:sp>
          <p:nvSpPr>
            <p:cNvPr id="82" name="Freeform 159"/>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3" name="Freeform 160"/>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4" name="Freeform 161"/>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5" name="原创设计师QQ598969553      _30"/>
          <p:cNvSpPr/>
          <p:nvPr/>
        </p:nvSpPr>
        <p:spPr bwMode="auto">
          <a:xfrm>
            <a:off x="4579304" y="3255328"/>
            <a:ext cx="200025" cy="185738"/>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6" name="原创设计师QQ598969553      _31"/>
          <p:cNvSpPr>
            <a:spLocks noEditPoints="1"/>
          </p:cNvSpPr>
          <p:nvPr/>
        </p:nvSpPr>
        <p:spPr bwMode="auto">
          <a:xfrm>
            <a:off x="2506029" y="4530090"/>
            <a:ext cx="238125" cy="20320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7" name="原创设计师QQ598969553      _32"/>
          <p:cNvSpPr>
            <a:spLocks noEditPoints="1"/>
          </p:cNvSpPr>
          <p:nvPr/>
        </p:nvSpPr>
        <p:spPr bwMode="auto">
          <a:xfrm>
            <a:off x="3221990" y="4061778"/>
            <a:ext cx="166688" cy="234950"/>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8" name="原创设计师QQ598969553      _33"/>
          <p:cNvSpPr>
            <a:spLocks noEditPoints="1"/>
          </p:cNvSpPr>
          <p:nvPr/>
        </p:nvSpPr>
        <p:spPr bwMode="auto">
          <a:xfrm>
            <a:off x="3860166" y="3169604"/>
            <a:ext cx="123825" cy="176213"/>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9" name="原创设计师QQ598969553      _34"/>
          <p:cNvGrpSpPr/>
          <p:nvPr/>
        </p:nvGrpSpPr>
        <p:grpSpPr>
          <a:xfrm>
            <a:off x="3446120" y="2414231"/>
            <a:ext cx="281868" cy="74721"/>
            <a:chOff x="6073776" y="566738"/>
            <a:chExt cx="604838" cy="160337"/>
          </a:xfrm>
          <a:solidFill>
            <a:schemeClr val="accent1"/>
          </a:solidFill>
        </p:grpSpPr>
        <p:sp>
          <p:nvSpPr>
            <p:cNvPr id="90" name="Freeform 166"/>
            <p:cNvSpPr/>
            <p:nvPr/>
          </p:nvSpPr>
          <p:spPr bwMode="auto">
            <a:xfrm>
              <a:off x="6073776"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5" y="27"/>
                    <a:pt x="37" y="32"/>
                    <a:pt x="37" y="36"/>
                  </a:cubicBezTo>
                  <a:cubicBezTo>
                    <a:pt x="37" y="36"/>
                    <a:pt x="37" y="36"/>
                    <a:pt x="37" y="36"/>
                  </a:cubicBezTo>
                  <a:cubicBezTo>
                    <a:pt x="38" y="32"/>
                    <a:pt x="39"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1" name="Freeform 167"/>
            <p:cNvSpPr/>
            <p:nvPr/>
          </p:nvSpPr>
          <p:spPr bwMode="auto">
            <a:xfrm>
              <a:off x="6281738" y="566738"/>
              <a:ext cx="195263" cy="160337"/>
            </a:xfrm>
            <a:custGeom>
              <a:avLst/>
              <a:gdLst>
                <a:gd name="T0" fmla="*/ 10 w 52"/>
                <a:gd name="T1" fmla="*/ 43 h 43"/>
                <a:gd name="T2" fmla="*/ 0 w 52"/>
                <a:gd name="T3" fmla="*/ 0 h 43"/>
                <a:gd name="T4" fmla="*/ 5 w 52"/>
                <a:gd name="T5" fmla="*/ 0 h 43"/>
                <a:gd name="T6" fmla="*/ 10 w 52"/>
                <a:gd name="T7" fmla="*/ 22 h 43"/>
                <a:gd name="T8" fmla="*/ 14 w 52"/>
                <a:gd name="T9" fmla="*/ 37 h 43"/>
                <a:gd name="T10" fmla="*/ 14 w 52"/>
                <a:gd name="T11" fmla="*/ 37 h 43"/>
                <a:gd name="T12" fmla="*/ 17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0 w 52"/>
                <a:gd name="T25" fmla="*/ 22 h 43"/>
                <a:gd name="T26" fmla="*/ 46 w 52"/>
                <a:gd name="T27" fmla="*/ 0 h 43"/>
                <a:gd name="T28" fmla="*/ 52 w 52"/>
                <a:gd name="T29" fmla="*/ 0 h 43"/>
                <a:gd name="T30" fmla="*/ 40 w 52"/>
                <a:gd name="T31" fmla="*/ 43 h 43"/>
                <a:gd name="T32" fmla="*/ 34 w 52"/>
                <a:gd name="T33" fmla="*/ 43 h 43"/>
                <a:gd name="T34" fmla="*/ 28 w 52"/>
                <a:gd name="T35" fmla="*/ 21 h 43"/>
                <a:gd name="T36" fmla="*/ 26 w 52"/>
                <a:gd name="T37" fmla="*/ 7 h 43"/>
                <a:gd name="T38" fmla="*/ 25 w 52"/>
                <a:gd name="T39" fmla="*/ 7 h 43"/>
                <a:gd name="T40" fmla="*/ 22 w 52"/>
                <a:gd name="T41" fmla="*/ 21 h 43"/>
                <a:gd name="T42" fmla="*/ 16 w 52"/>
                <a:gd name="T43" fmla="*/ 43 h 43"/>
                <a:gd name="T44" fmla="*/ 10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0" y="43"/>
                  </a:moveTo>
                  <a:cubicBezTo>
                    <a:pt x="0" y="0"/>
                    <a:pt x="0" y="0"/>
                    <a:pt x="0" y="0"/>
                  </a:cubicBezTo>
                  <a:cubicBezTo>
                    <a:pt x="5" y="0"/>
                    <a:pt x="5" y="0"/>
                    <a:pt x="5" y="0"/>
                  </a:cubicBezTo>
                  <a:cubicBezTo>
                    <a:pt x="10" y="22"/>
                    <a:pt x="10" y="22"/>
                    <a:pt x="10" y="22"/>
                  </a:cubicBezTo>
                  <a:cubicBezTo>
                    <a:pt x="12" y="27"/>
                    <a:pt x="13" y="32"/>
                    <a:pt x="14" y="37"/>
                  </a:cubicBezTo>
                  <a:cubicBezTo>
                    <a:pt x="14" y="37"/>
                    <a:pt x="14" y="37"/>
                    <a:pt x="14" y="37"/>
                  </a:cubicBezTo>
                  <a:cubicBezTo>
                    <a:pt x="14" y="32"/>
                    <a:pt x="16" y="27"/>
                    <a:pt x="17" y="22"/>
                  </a:cubicBezTo>
                  <a:cubicBezTo>
                    <a:pt x="23" y="0"/>
                    <a:pt x="23" y="0"/>
                    <a:pt x="23" y="0"/>
                  </a:cubicBezTo>
                  <a:cubicBezTo>
                    <a:pt x="29" y="0"/>
                    <a:pt x="29" y="0"/>
                    <a:pt x="29" y="0"/>
                  </a:cubicBezTo>
                  <a:cubicBezTo>
                    <a:pt x="34" y="22"/>
                    <a:pt x="34" y="22"/>
                    <a:pt x="34" y="22"/>
                  </a:cubicBezTo>
                  <a:cubicBezTo>
                    <a:pt x="35" y="27"/>
                    <a:pt x="36" y="32"/>
                    <a:pt x="37" y="36"/>
                  </a:cubicBezTo>
                  <a:cubicBezTo>
                    <a:pt x="37" y="36"/>
                    <a:pt x="37" y="36"/>
                    <a:pt x="37" y="36"/>
                  </a:cubicBezTo>
                  <a:cubicBezTo>
                    <a:pt x="38" y="32"/>
                    <a:pt x="39" y="27"/>
                    <a:pt x="40" y="22"/>
                  </a:cubicBezTo>
                  <a:cubicBezTo>
                    <a:pt x="46" y="0"/>
                    <a:pt x="46" y="0"/>
                    <a:pt x="46" y="0"/>
                  </a:cubicBezTo>
                  <a:cubicBezTo>
                    <a:pt x="52" y="0"/>
                    <a:pt x="52" y="0"/>
                    <a:pt x="52" y="0"/>
                  </a:cubicBezTo>
                  <a:cubicBezTo>
                    <a:pt x="40" y="43"/>
                    <a:pt x="40" y="43"/>
                    <a:pt x="40" y="43"/>
                  </a:cubicBezTo>
                  <a:cubicBezTo>
                    <a:pt x="34" y="43"/>
                    <a:pt x="34" y="43"/>
                    <a:pt x="34" y="43"/>
                  </a:cubicBezTo>
                  <a:cubicBezTo>
                    <a:pt x="28" y="21"/>
                    <a:pt x="28" y="21"/>
                    <a:pt x="28" y="21"/>
                  </a:cubicBezTo>
                  <a:cubicBezTo>
                    <a:pt x="27" y="15"/>
                    <a:pt x="26" y="11"/>
                    <a:pt x="26" y="7"/>
                  </a:cubicBezTo>
                  <a:cubicBezTo>
                    <a:pt x="25" y="7"/>
                    <a:pt x="25" y="7"/>
                    <a:pt x="25" y="7"/>
                  </a:cubicBezTo>
                  <a:cubicBezTo>
                    <a:pt x="25" y="11"/>
                    <a:pt x="24" y="15"/>
                    <a:pt x="22" y="21"/>
                  </a:cubicBezTo>
                  <a:cubicBezTo>
                    <a:pt x="16" y="43"/>
                    <a:pt x="16" y="43"/>
                    <a:pt x="16" y="43"/>
                  </a:cubicBez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2" name="Freeform 168"/>
            <p:cNvSpPr/>
            <p:nvPr/>
          </p:nvSpPr>
          <p:spPr bwMode="auto">
            <a:xfrm>
              <a:off x="6483351"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6" y="27"/>
                    <a:pt x="37" y="32"/>
                    <a:pt x="37" y="36"/>
                  </a:cubicBezTo>
                  <a:cubicBezTo>
                    <a:pt x="37" y="36"/>
                    <a:pt x="37" y="36"/>
                    <a:pt x="37" y="36"/>
                  </a:cubicBezTo>
                  <a:cubicBezTo>
                    <a:pt x="38" y="32"/>
                    <a:pt x="40"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93" name="原创设计师QQ598969553      _35"/>
          <p:cNvGrpSpPr/>
          <p:nvPr/>
        </p:nvGrpSpPr>
        <p:grpSpPr>
          <a:xfrm>
            <a:off x="2982259" y="4689144"/>
            <a:ext cx="280388" cy="318119"/>
            <a:chOff x="5078413" y="5448300"/>
            <a:chExt cx="601663" cy="682625"/>
          </a:xfrm>
          <a:solidFill>
            <a:schemeClr val="accent1"/>
          </a:solidFill>
        </p:grpSpPr>
        <p:sp>
          <p:nvSpPr>
            <p:cNvPr id="94" name="Freeform 169"/>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5" name="Freeform 170"/>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6" name="Freeform 171"/>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7" name="Freeform 172"/>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8" name="Freeform 173"/>
            <p:cNvSpPr/>
            <p:nvPr/>
          </p:nvSpPr>
          <p:spPr bwMode="auto">
            <a:xfrm>
              <a:off x="5078413" y="5448300"/>
              <a:ext cx="601663" cy="522287"/>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9" name="Freeform 174"/>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0" name="Freeform 175"/>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1" name="Freeform 176"/>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2" name="原创设计师QQ598969553      _36"/>
          <p:cNvSpPr>
            <a:spLocks noEditPoints="1"/>
          </p:cNvSpPr>
          <p:nvPr/>
        </p:nvSpPr>
        <p:spPr bwMode="auto">
          <a:xfrm>
            <a:off x="3068003" y="2707640"/>
            <a:ext cx="190500" cy="249238"/>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3" name="原创设计师QQ598969553      _37"/>
          <p:cNvGrpSpPr/>
          <p:nvPr/>
        </p:nvGrpSpPr>
        <p:grpSpPr>
          <a:xfrm>
            <a:off x="4076438" y="2541476"/>
            <a:ext cx="254494" cy="259674"/>
            <a:chOff x="7426326" y="839788"/>
            <a:chExt cx="546100" cy="557212"/>
          </a:xfrm>
          <a:solidFill>
            <a:srgbClr val="4E9F8E"/>
          </a:solidFill>
        </p:grpSpPr>
        <p:sp>
          <p:nvSpPr>
            <p:cNvPr id="104" name="Freeform 178"/>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5" name="Freeform 179"/>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6" name="原创设计师QQ598969553      _38"/>
          <p:cNvSpPr/>
          <p:nvPr/>
        </p:nvSpPr>
        <p:spPr bwMode="auto">
          <a:xfrm>
            <a:off x="3979228" y="4699954"/>
            <a:ext cx="192088" cy="227013"/>
          </a:xfrm>
          <a:custGeom>
            <a:avLst/>
            <a:gdLst>
              <a:gd name="T0" fmla="*/ 71 w 110"/>
              <a:gd name="T1" fmla="*/ 112 h 130"/>
              <a:gd name="T2" fmla="*/ 102 w 110"/>
              <a:gd name="T3" fmla="*/ 55 h 130"/>
              <a:gd name="T4" fmla="*/ 91 w 110"/>
              <a:gd name="T5" fmla="*/ 13 h 130"/>
              <a:gd name="T6" fmla="*/ 80 w 110"/>
              <a:gd name="T7" fmla="*/ 7 h 130"/>
              <a:gd name="T8" fmla="*/ 41 w 110"/>
              <a:gd name="T9" fmla="*/ 22 h 130"/>
              <a:gd name="T10" fmla="*/ 7 w 110"/>
              <a:gd name="T11" fmla="*/ 87 h 130"/>
              <a:gd name="T12" fmla="*/ 17 w 110"/>
              <a:gd name="T13" fmla="*/ 123 h 130"/>
              <a:gd name="T14" fmla="*/ 18 w 110"/>
              <a:gd name="T15" fmla="*/ 123 h 130"/>
              <a:gd name="T16" fmla="*/ 54 w 110"/>
              <a:gd name="T17" fmla="*/ 113 h 130"/>
              <a:gd name="T18" fmla="*/ 78 w 110"/>
              <a:gd name="T19" fmla="*/ 68 h 130"/>
              <a:gd name="T20" fmla="*/ 70 w 110"/>
              <a:gd name="T21" fmla="*/ 42 h 130"/>
              <a:gd name="T22" fmla="*/ 69 w 110"/>
              <a:gd name="T23" fmla="*/ 41 h 130"/>
              <a:gd name="T24" fmla="*/ 44 w 110"/>
              <a:gd name="T25" fmla="*/ 50 h 130"/>
              <a:gd name="T26" fmla="*/ 24 w 110"/>
              <a:gd name="T27" fmla="*/ 87 h 130"/>
              <a:gd name="T28" fmla="*/ 33 w 110"/>
              <a:gd name="T29" fmla="*/ 92 h 130"/>
              <a:gd name="T30" fmla="*/ 53 w 110"/>
              <a:gd name="T31" fmla="*/ 54 h 130"/>
              <a:gd name="T32" fmla="*/ 64 w 110"/>
              <a:gd name="T33" fmla="*/ 50 h 130"/>
              <a:gd name="T34" fmla="*/ 66 w 110"/>
              <a:gd name="T35" fmla="*/ 51 h 130"/>
              <a:gd name="T36" fmla="*/ 69 w 110"/>
              <a:gd name="T37" fmla="*/ 63 h 130"/>
              <a:gd name="T38" fmla="*/ 45 w 110"/>
              <a:gd name="T39" fmla="*/ 107 h 130"/>
              <a:gd name="T40" fmla="*/ 23 w 110"/>
              <a:gd name="T41" fmla="*/ 114 h 130"/>
              <a:gd name="T42" fmla="*/ 14 w 110"/>
              <a:gd name="T43" fmla="*/ 103 h 130"/>
              <a:gd name="T44" fmla="*/ 18 w 110"/>
              <a:gd name="T45" fmla="*/ 87 h 130"/>
              <a:gd name="T46" fmla="*/ 50 w 110"/>
              <a:gd name="T47" fmla="*/ 27 h 130"/>
              <a:gd name="T48" fmla="*/ 75 w 110"/>
              <a:gd name="T49" fmla="*/ 16 h 130"/>
              <a:gd name="T50" fmla="*/ 87 w 110"/>
              <a:gd name="T51" fmla="*/ 22 h 130"/>
              <a:gd name="T52" fmla="*/ 93 w 110"/>
              <a:gd name="T53" fmla="*/ 50 h 130"/>
              <a:gd name="T54" fmla="*/ 62 w 110"/>
              <a:gd name="T55" fmla="*/ 108 h 130"/>
              <a:gd name="T56" fmla="*/ 71 w 110"/>
              <a:gd name="T5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30">
                <a:moveTo>
                  <a:pt x="71" y="112"/>
                </a:moveTo>
                <a:cubicBezTo>
                  <a:pt x="102" y="55"/>
                  <a:pt x="102" y="55"/>
                  <a:pt x="102" y="55"/>
                </a:cubicBezTo>
                <a:cubicBezTo>
                  <a:pt x="110" y="38"/>
                  <a:pt x="106" y="21"/>
                  <a:pt x="91" y="13"/>
                </a:cubicBezTo>
                <a:cubicBezTo>
                  <a:pt x="80" y="7"/>
                  <a:pt x="80" y="7"/>
                  <a:pt x="80" y="7"/>
                </a:cubicBezTo>
                <a:cubicBezTo>
                  <a:pt x="66" y="0"/>
                  <a:pt x="50" y="6"/>
                  <a:pt x="41" y="22"/>
                </a:cubicBezTo>
                <a:cubicBezTo>
                  <a:pt x="7" y="87"/>
                  <a:pt x="7" y="87"/>
                  <a:pt x="7" y="87"/>
                </a:cubicBezTo>
                <a:cubicBezTo>
                  <a:pt x="0" y="100"/>
                  <a:pt x="5" y="116"/>
                  <a:pt x="17" y="123"/>
                </a:cubicBezTo>
                <a:cubicBezTo>
                  <a:pt x="18" y="123"/>
                  <a:pt x="18" y="123"/>
                  <a:pt x="18" y="123"/>
                </a:cubicBezTo>
                <a:cubicBezTo>
                  <a:pt x="31" y="130"/>
                  <a:pt x="47" y="125"/>
                  <a:pt x="54" y="113"/>
                </a:cubicBezTo>
                <a:cubicBezTo>
                  <a:pt x="78" y="68"/>
                  <a:pt x="78" y="68"/>
                  <a:pt x="78" y="68"/>
                </a:cubicBezTo>
                <a:cubicBezTo>
                  <a:pt x="83" y="58"/>
                  <a:pt x="79" y="47"/>
                  <a:pt x="70" y="42"/>
                </a:cubicBezTo>
                <a:cubicBezTo>
                  <a:pt x="69" y="41"/>
                  <a:pt x="69" y="41"/>
                  <a:pt x="69" y="41"/>
                </a:cubicBezTo>
                <a:cubicBezTo>
                  <a:pt x="60" y="36"/>
                  <a:pt x="49" y="40"/>
                  <a:pt x="44" y="50"/>
                </a:cubicBezTo>
                <a:cubicBezTo>
                  <a:pt x="24" y="87"/>
                  <a:pt x="24" y="87"/>
                  <a:pt x="24" y="87"/>
                </a:cubicBezTo>
                <a:cubicBezTo>
                  <a:pt x="33" y="92"/>
                  <a:pt x="33" y="92"/>
                  <a:pt x="33" y="92"/>
                </a:cubicBezTo>
                <a:cubicBezTo>
                  <a:pt x="53" y="54"/>
                  <a:pt x="53" y="54"/>
                  <a:pt x="53" y="54"/>
                </a:cubicBezTo>
                <a:cubicBezTo>
                  <a:pt x="55" y="50"/>
                  <a:pt x="59" y="47"/>
                  <a:pt x="64" y="50"/>
                </a:cubicBezTo>
                <a:cubicBezTo>
                  <a:pt x="66" y="51"/>
                  <a:pt x="66" y="51"/>
                  <a:pt x="66" y="51"/>
                </a:cubicBezTo>
                <a:cubicBezTo>
                  <a:pt x="70" y="53"/>
                  <a:pt x="71" y="58"/>
                  <a:pt x="69" y="63"/>
                </a:cubicBezTo>
                <a:cubicBezTo>
                  <a:pt x="45" y="107"/>
                  <a:pt x="45" y="107"/>
                  <a:pt x="45" y="107"/>
                </a:cubicBezTo>
                <a:cubicBezTo>
                  <a:pt x="41" y="115"/>
                  <a:pt x="31" y="119"/>
                  <a:pt x="23" y="114"/>
                </a:cubicBezTo>
                <a:cubicBezTo>
                  <a:pt x="18" y="112"/>
                  <a:pt x="15" y="108"/>
                  <a:pt x="14" y="103"/>
                </a:cubicBezTo>
                <a:cubicBezTo>
                  <a:pt x="13" y="99"/>
                  <a:pt x="14" y="94"/>
                  <a:pt x="18" y="87"/>
                </a:cubicBezTo>
                <a:cubicBezTo>
                  <a:pt x="50" y="27"/>
                  <a:pt x="50" y="27"/>
                  <a:pt x="50" y="27"/>
                </a:cubicBezTo>
                <a:cubicBezTo>
                  <a:pt x="57" y="13"/>
                  <a:pt x="68" y="12"/>
                  <a:pt x="75" y="16"/>
                </a:cubicBezTo>
                <a:cubicBezTo>
                  <a:pt x="87" y="22"/>
                  <a:pt x="87" y="22"/>
                  <a:pt x="87" y="22"/>
                </a:cubicBezTo>
                <a:cubicBezTo>
                  <a:pt x="98" y="28"/>
                  <a:pt x="98" y="40"/>
                  <a:pt x="93" y="50"/>
                </a:cubicBezTo>
                <a:cubicBezTo>
                  <a:pt x="62" y="108"/>
                  <a:pt x="62" y="108"/>
                  <a:pt x="62" y="108"/>
                </a:cubicBezTo>
                <a:lnTo>
                  <a:pt x="71" y="112"/>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7" name="原创设计师QQ598969553      _39"/>
          <p:cNvGrpSpPr/>
          <p:nvPr/>
        </p:nvGrpSpPr>
        <p:grpSpPr>
          <a:xfrm>
            <a:off x="2418525" y="3235420"/>
            <a:ext cx="175334" cy="241179"/>
            <a:chOff x="3868738" y="2328863"/>
            <a:chExt cx="376238" cy="517525"/>
          </a:xfrm>
          <a:solidFill>
            <a:schemeClr val="accent1"/>
          </a:solidFill>
        </p:grpSpPr>
        <p:sp>
          <p:nvSpPr>
            <p:cNvPr id="108" name="Freeform 181"/>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9" name="Freeform 182"/>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10" name="原创设计师QQ598969553      _40"/>
          <p:cNvGrpSpPr/>
          <p:nvPr/>
        </p:nvGrpSpPr>
        <p:grpSpPr>
          <a:xfrm>
            <a:off x="3853016" y="2811509"/>
            <a:ext cx="227122" cy="220463"/>
            <a:chOff x="6946901" y="1419225"/>
            <a:chExt cx="487363" cy="473075"/>
          </a:xfrm>
          <a:solidFill>
            <a:schemeClr val="accent2"/>
          </a:solidFill>
        </p:grpSpPr>
        <p:sp>
          <p:nvSpPr>
            <p:cNvPr id="111" name="Freeform 183"/>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2" name="Rectangle 184"/>
            <p:cNvSpPr>
              <a:spLocks noChangeArrowheads="1"/>
            </p:cNvSpPr>
            <p:nvPr/>
          </p:nvSpPr>
          <p:spPr bwMode="auto">
            <a:xfrm>
              <a:off x="7016751" y="1749425"/>
              <a:ext cx="42863"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3" name="Rectangle 185"/>
            <p:cNvSpPr>
              <a:spLocks noChangeArrowheads="1"/>
            </p:cNvSpPr>
            <p:nvPr/>
          </p:nvSpPr>
          <p:spPr bwMode="auto">
            <a:xfrm>
              <a:off x="7118351" y="1798638"/>
              <a:ext cx="41275"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4" name="Rectangle 186"/>
            <p:cNvSpPr>
              <a:spLocks noChangeArrowheads="1"/>
            </p:cNvSpPr>
            <p:nvPr/>
          </p:nvSpPr>
          <p:spPr bwMode="auto">
            <a:xfrm>
              <a:off x="7219951" y="1749425"/>
              <a:ext cx="41275"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5" name="Rectangle 187"/>
            <p:cNvSpPr>
              <a:spLocks noChangeArrowheads="1"/>
            </p:cNvSpPr>
            <p:nvPr/>
          </p:nvSpPr>
          <p:spPr bwMode="auto">
            <a:xfrm>
              <a:off x="7321551" y="1798638"/>
              <a:ext cx="46038"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16" name="原创设计师QQ598969553      _41"/>
          <p:cNvSpPr/>
          <p:nvPr/>
        </p:nvSpPr>
        <p:spPr bwMode="auto">
          <a:xfrm>
            <a:off x="4611053" y="2953704"/>
            <a:ext cx="179388" cy="149225"/>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7" name="原创设计师QQ598969553      _42"/>
          <p:cNvGrpSpPr/>
          <p:nvPr/>
        </p:nvGrpSpPr>
        <p:grpSpPr>
          <a:xfrm>
            <a:off x="4723033" y="3951556"/>
            <a:ext cx="161279" cy="190869"/>
            <a:chOff x="8813801" y="3865563"/>
            <a:chExt cx="346075" cy="409574"/>
          </a:xfrm>
          <a:solidFill>
            <a:schemeClr val="bg1">
              <a:lumMod val="50000"/>
            </a:schemeClr>
          </a:solidFill>
        </p:grpSpPr>
        <p:sp>
          <p:nvSpPr>
            <p:cNvPr id="118" name="Freeform 189"/>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9" name="Freeform 190"/>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20" name="原创设计师QQ598969553      _43"/>
          <p:cNvGrpSpPr/>
          <p:nvPr/>
        </p:nvGrpSpPr>
        <p:grpSpPr>
          <a:xfrm>
            <a:off x="2488808" y="2911384"/>
            <a:ext cx="138345" cy="229341"/>
            <a:chOff x="4019551" y="1633538"/>
            <a:chExt cx="296862" cy="492124"/>
          </a:xfrm>
          <a:solidFill>
            <a:schemeClr val="accent2"/>
          </a:solidFill>
        </p:grpSpPr>
        <p:sp>
          <p:nvSpPr>
            <p:cNvPr id="121" name="Freeform 191"/>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2" name="Freeform 192"/>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23" name="原创设计师QQ598969553      _44"/>
          <p:cNvSpPr>
            <a:spLocks noEditPoints="1"/>
          </p:cNvSpPr>
          <p:nvPr/>
        </p:nvSpPr>
        <p:spPr bwMode="auto">
          <a:xfrm>
            <a:off x="4414204" y="4504690"/>
            <a:ext cx="195263" cy="192088"/>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4" name="原创设计师QQ598969553      _45"/>
          <p:cNvSpPr>
            <a:spLocks noEditPoints="1"/>
          </p:cNvSpPr>
          <p:nvPr/>
        </p:nvSpPr>
        <p:spPr bwMode="auto">
          <a:xfrm>
            <a:off x="2209165" y="3522028"/>
            <a:ext cx="223838" cy="177800"/>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25" name="原创设计师QQ598969553      _46"/>
          <p:cNvGrpSpPr/>
          <p:nvPr/>
        </p:nvGrpSpPr>
        <p:grpSpPr>
          <a:xfrm>
            <a:off x="2829860" y="2559233"/>
            <a:ext cx="224163" cy="225642"/>
            <a:chOff x="4751388" y="877888"/>
            <a:chExt cx="481013" cy="484187"/>
          </a:xfrm>
          <a:solidFill>
            <a:schemeClr val="accent2"/>
          </a:solidFill>
        </p:grpSpPr>
        <p:sp>
          <p:nvSpPr>
            <p:cNvPr id="126" name="Oval 195"/>
            <p:cNvSpPr>
              <a:spLocks noChangeArrowheads="1"/>
            </p:cNvSpPr>
            <p:nvPr/>
          </p:nvSpPr>
          <p:spPr bwMode="auto">
            <a:xfrm>
              <a:off x="4830763" y="960438"/>
              <a:ext cx="323850" cy="319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7" name="Rectangle 196"/>
            <p:cNvSpPr>
              <a:spLocks noChangeArrowheads="1"/>
            </p:cNvSpPr>
            <p:nvPr/>
          </p:nvSpPr>
          <p:spPr bwMode="auto">
            <a:xfrm>
              <a:off x="4973638" y="877888"/>
              <a:ext cx="4127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8" name="Rectangle 197"/>
            <p:cNvSpPr>
              <a:spLocks noChangeArrowheads="1"/>
            </p:cNvSpPr>
            <p:nvPr/>
          </p:nvSpPr>
          <p:spPr bwMode="auto">
            <a:xfrm>
              <a:off x="5176838" y="1100138"/>
              <a:ext cx="5556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9" name="Rectangle 198"/>
            <p:cNvSpPr>
              <a:spLocks noChangeArrowheads="1"/>
            </p:cNvSpPr>
            <p:nvPr/>
          </p:nvSpPr>
          <p:spPr bwMode="auto">
            <a:xfrm>
              <a:off x="4973638" y="1303338"/>
              <a:ext cx="41275"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0" name="Rectangle 199"/>
            <p:cNvSpPr>
              <a:spLocks noChangeArrowheads="1"/>
            </p:cNvSpPr>
            <p:nvPr/>
          </p:nvSpPr>
          <p:spPr bwMode="auto">
            <a:xfrm>
              <a:off x="4751388" y="1100138"/>
              <a:ext cx="57150"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1" name="Freeform 200"/>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2" name="Freeform 201"/>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3" name="Freeform 202"/>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4" name="Freeform 203"/>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5" name="Freeform 204"/>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6" name="Freeform 205"/>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7" name="Freeform 206"/>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8" name="Freeform 207"/>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9" name="Freeform 208"/>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0" name="Freeform 209"/>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1" name="Freeform 210"/>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2" name="Freeform 211"/>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3" name="原创设计师QQ598969553      _47"/>
          <p:cNvSpPr/>
          <p:nvPr/>
        </p:nvSpPr>
        <p:spPr bwMode="auto">
          <a:xfrm>
            <a:off x="4850765" y="3453766"/>
            <a:ext cx="52388" cy="53975"/>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solidFill>
            <a:schemeClr val="bg1">
              <a:lumMod val="50000"/>
            </a:schemeClr>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4" name="原创设计师QQ598969553      _48"/>
          <p:cNvSpPr/>
          <p:nvPr/>
        </p:nvSpPr>
        <p:spPr bwMode="auto">
          <a:xfrm>
            <a:off x="4803141" y="3504565"/>
            <a:ext cx="188913" cy="152400"/>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9986" name="原创设计师QQ598969553      _49"/>
          <p:cNvSpPr>
            <a:spLocks noEditPoints="1"/>
          </p:cNvSpPr>
          <p:nvPr/>
        </p:nvSpPr>
        <p:spPr>
          <a:xfrm>
            <a:off x="2999740" y="4436428"/>
            <a:ext cx="1227138" cy="130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accent1">
              <a:alpha val="100000"/>
            </a:schemeClr>
          </a:solidFill>
          <a:ln w="9525">
            <a:noFill/>
          </a:ln>
        </p:spPr>
        <p:txBody>
          <a:bodyPr/>
          <a:lstStyle/>
          <a:p>
            <a:endParaRPr lang="zh-CN" altLang="en-US"/>
          </a:p>
        </p:txBody>
      </p:sp>
      <p:sp>
        <p:nvSpPr>
          <p:cNvPr id="161" name="原创设计师QQ598969553      _56"/>
          <p:cNvSpPr txBox="1"/>
          <p:nvPr/>
        </p:nvSpPr>
        <p:spPr>
          <a:xfrm>
            <a:off x="6093688" y="1578610"/>
            <a:ext cx="5378162" cy="3154710"/>
          </a:xfrm>
          <a:prstGeom prst="rect">
            <a:avLst/>
          </a:prstGeom>
          <a:noFill/>
          <a:ln w="9525">
            <a:noFill/>
          </a:ln>
        </p:spPr>
        <p:txBody>
          <a:bodyPr wrap="square" lIns="45720" tIns="22860" rIns="45720" bIns="22860" anchor="t">
            <a:spAutoFit/>
          </a:bodyPr>
          <a:lstStyle>
            <a:defPPr>
              <a:defRPr lang="zh-CN"/>
            </a:defPPr>
            <a:lvl1pPr marL="457200" indent="-457200" defTabSz="1087755" eaLnBrk="1" hangingPunct="1">
              <a:buFont typeface="Wingdings" panose="05000000000000000000" pitchFamily="2" charset="2"/>
              <a:buChar char="n"/>
              <a:defRPr>
                <a:solidFill>
                  <a:schemeClr val="accent1"/>
                </a:solidFill>
                <a:latin typeface="华文细黑" panose="02010600040101010101" charset="-122"/>
              </a:defRPr>
            </a:lvl1pPr>
          </a:lstStyle>
          <a:p>
            <a:r>
              <a:rPr lang="en-GB" altLang="zh-CN" sz="3200">
                <a:latin typeface="华文细黑" panose="02010600040101010101" charset="-122"/>
                <a:ea typeface="宋体" panose="02010600030101010101" pitchFamily="2" charset="-122"/>
                <a:sym typeface="+mn-ea"/>
              </a:rPr>
              <a:t>Visualización multicanal</a:t>
            </a:r>
            <a:endParaRPr lang="en-GB" altLang="zh-CN" sz="3200">
              <a:latin typeface="华文细黑" panose="02010600040101010101" charset="-122"/>
              <a:ea typeface="宋体" panose="02010600030101010101" pitchFamily="2" charset="-122"/>
            </a:endParaRPr>
          </a:p>
          <a:p>
            <a:pPr marL="342900" indent="-342900" algn="just">
              <a:buFont typeface="Wingdings" panose="05000000000000000000" pitchFamily="2" charset="2"/>
              <a:buChar char="ü"/>
            </a:pPr>
            <a:r>
              <a:rPr lang="es-ES" altLang="zh-CN" sz="2000">
                <a:latin typeface="华文细黑" panose="02010600040101010101" charset="-122"/>
                <a:ea typeface="宋体" panose="02010600030101010101" pitchFamily="2" charset="-122"/>
              </a:rPr>
              <a:t>Como el modo de cultivo conjunto de pato y arroz es relativamente nuevo, los consumidores nacionales y extranjeros no saben mucho sobre él. Pueden hacer vídeos y fotos del proceso de cría y subirlos a Facebook y otras redes sociales para mostrar vívidamente sus ventajas.</a:t>
            </a:r>
            <a:endParaRPr lang="zh-CN" altLang="en-US" sz="2000">
              <a:latin typeface="华文细黑" panose="02010600040101010101" charset="-122"/>
              <a:ea typeface="宋体" panose="02010600030101010101" pitchFamily="2" charset="-122"/>
            </a:endParaRPr>
          </a:p>
        </p:txBody>
      </p:sp>
      <p:sp>
        <p:nvSpPr>
          <p:cNvPr id="39936" name="文本框 144"/>
          <p:cNvSpPr txBox="1"/>
          <p:nvPr/>
        </p:nvSpPr>
        <p:spPr>
          <a:xfrm>
            <a:off x="7680176" y="260350"/>
            <a:ext cx="2442996"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GB" altLang="zh-CN">
                <a:sym typeface="+mn-ea"/>
              </a:rPr>
              <a:t>Sugerencias de política</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原创设计师QQ598969553      _1"/>
          <p:cNvSpPr>
            <a:spLocks noEditPoints="1"/>
          </p:cNvSpPr>
          <p:nvPr/>
        </p:nvSpPr>
        <p:spPr bwMode="auto">
          <a:xfrm>
            <a:off x="1804353" y="2888615"/>
            <a:ext cx="609600" cy="609600"/>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 name="原创设计师QQ598969553      _2"/>
          <p:cNvSpPr>
            <a:spLocks noEditPoints="1"/>
          </p:cNvSpPr>
          <p:nvPr/>
        </p:nvSpPr>
        <p:spPr bwMode="auto">
          <a:xfrm>
            <a:off x="2163129" y="2267904"/>
            <a:ext cx="614363" cy="614363"/>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89 w 352"/>
              <a:gd name="T11" fmla="*/ 90 h 352"/>
              <a:gd name="T12" fmla="*/ 263 w 352"/>
              <a:gd name="T13" fmla="*/ 90 h 352"/>
              <a:gd name="T14" fmla="*/ 276 w 352"/>
              <a:gd name="T15" fmla="*/ 93 h 352"/>
              <a:gd name="T16" fmla="*/ 176 w 352"/>
              <a:gd name="T17" fmla="*/ 182 h 352"/>
              <a:gd name="T18" fmla="*/ 75 w 352"/>
              <a:gd name="T19" fmla="*/ 93 h 352"/>
              <a:gd name="T20" fmla="*/ 89 w 352"/>
              <a:gd name="T21" fmla="*/ 90 h 352"/>
              <a:gd name="T22" fmla="*/ 60 w 352"/>
              <a:gd name="T23" fmla="*/ 235 h 352"/>
              <a:gd name="T24" fmla="*/ 60 w 352"/>
              <a:gd name="T25" fmla="*/ 119 h 352"/>
              <a:gd name="T26" fmla="*/ 65 w 352"/>
              <a:gd name="T27" fmla="*/ 103 h 352"/>
              <a:gd name="T28" fmla="*/ 137 w 352"/>
              <a:gd name="T29" fmla="*/ 167 h 352"/>
              <a:gd name="T30" fmla="*/ 64 w 352"/>
              <a:gd name="T31" fmla="*/ 248 h 352"/>
              <a:gd name="T32" fmla="*/ 60 w 352"/>
              <a:gd name="T33" fmla="*/ 235 h 352"/>
              <a:gd name="T34" fmla="*/ 263 w 352"/>
              <a:gd name="T35" fmla="*/ 263 h 352"/>
              <a:gd name="T36" fmla="*/ 89 w 352"/>
              <a:gd name="T37" fmla="*/ 263 h 352"/>
              <a:gd name="T38" fmla="*/ 74 w 352"/>
              <a:gd name="T39" fmla="*/ 259 h 352"/>
              <a:gd name="T40" fmla="*/ 148 w 352"/>
              <a:gd name="T41" fmla="*/ 176 h 352"/>
              <a:gd name="T42" fmla="*/ 171 w 352"/>
              <a:gd name="T43" fmla="*/ 197 h 352"/>
              <a:gd name="T44" fmla="*/ 176 w 352"/>
              <a:gd name="T45" fmla="*/ 198 h 352"/>
              <a:gd name="T46" fmla="*/ 181 w 352"/>
              <a:gd name="T47" fmla="*/ 197 h 352"/>
              <a:gd name="T48" fmla="*/ 204 w 352"/>
              <a:gd name="T49" fmla="*/ 176 h 352"/>
              <a:gd name="T50" fmla="*/ 278 w 352"/>
              <a:gd name="T51" fmla="*/ 259 h 352"/>
              <a:gd name="T52" fmla="*/ 263 w 352"/>
              <a:gd name="T53" fmla="*/ 263 h 352"/>
              <a:gd name="T54" fmla="*/ 286 w 352"/>
              <a:gd name="T55" fmla="*/ 233 h 352"/>
              <a:gd name="T56" fmla="*/ 283 w 352"/>
              <a:gd name="T57" fmla="*/ 247 h 352"/>
              <a:gd name="T58" fmla="*/ 211 w 352"/>
              <a:gd name="T59" fmla="*/ 167 h 352"/>
              <a:gd name="T60" fmla="*/ 282 w 352"/>
              <a:gd name="T61" fmla="*/ 105 h 352"/>
              <a:gd name="T62" fmla="*/ 286 w 352"/>
              <a:gd name="T63" fmla="*/ 120 h 352"/>
              <a:gd name="T64" fmla="*/ 286 w 352"/>
              <a:gd name="T65" fmla="*/ 23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89" y="90"/>
                </a:moveTo>
                <a:cubicBezTo>
                  <a:pt x="263" y="90"/>
                  <a:pt x="263" y="90"/>
                  <a:pt x="263" y="90"/>
                </a:cubicBezTo>
                <a:cubicBezTo>
                  <a:pt x="268" y="90"/>
                  <a:pt x="272" y="91"/>
                  <a:pt x="276" y="93"/>
                </a:cubicBezTo>
                <a:cubicBezTo>
                  <a:pt x="176" y="182"/>
                  <a:pt x="176" y="182"/>
                  <a:pt x="176" y="182"/>
                </a:cubicBezTo>
                <a:cubicBezTo>
                  <a:pt x="75" y="93"/>
                  <a:pt x="75" y="93"/>
                  <a:pt x="75" y="93"/>
                </a:cubicBezTo>
                <a:cubicBezTo>
                  <a:pt x="79" y="91"/>
                  <a:pt x="84" y="90"/>
                  <a:pt x="89" y="90"/>
                </a:cubicBezTo>
                <a:close/>
                <a:moveTo>
                  <a:pt x="60" y="235"/>
                </a:moveTo>
                <a:cubicBezTo>
                  <a:pt x="60" y="119"/>
                  <a:pt x="60" y="119"/>
                  <a:pt x="60" y="119"/>
                </a:cubicBezTo>
                <a:cubicBezTo>
                  <a:pt x="60" y="113"/>
                  <a:pt x="62" y="108"/>
                  <a:pt x="65" y="103"/>
                </a:cubicBezTo>
                <a:cubicBezTo>
                  <a:pt x="137" y="167"/>
                  <a:pt x="137" y="167"/>
                  <a:pt x="137" y="167"/>
                </a:cubicBezTo>
                <a:cubicBezTo>
                  <a:pt x="64" y="248"/>
                  <a:pt x="64" y="248"/>
                  <a:pt x="64" y="248"/>
                </a:cubicBezTo>
                <a:cubicBezTo>
                  <a:pt x="62" y="244"/>
                  <a:pt x="60" y="240"/>
                  <a:pt x="60" y="235"/>
                </a:cubicBezTo>
                <a:close/>
                <a:moveTo>
                  <a:pt x="263" y="263"/>
                </a:moveTo>
                <a:cubicBezTo>
                  <a:pt x="89" y="263"/>
                  <a:pt x="89" y="263"/>
                  <a:pt x="89" y="263"/>
                </a:cubicBezTo>
                <a:cubicBezTo>
                  <a:pt x="83" y="263"/>
                  <a:pt x="78" y="262"/>
                  <a:pt x="74" y="259"/>
                </a:cubicBezTo>
                <a:cubicBezTo>
                  <a:pt x="148" y="176"/>
                  <a:pt x="148" y="176"/>
                  <a:pt x="148" y="176"/>
                </a:cubicBezTo>
                <a:cubicBezTo>
                  <a:pt x="171" y="197"/>
                  <a:pt x="171" y="197"/>
                  <a:pt x="171" y="197"/>
                </a:cubicBezTo>
                <a:cubicBezTo>
                  <a:pt x="172" y="198"/>
                  <a:pt x="174" y="198"/>
                  <a:pt x="176" y="198"/>
                </a:cubicBezTo>
                <a:cubicBezTo>
                  <a:pt x="178" y="198"/>
                  <a:pt x="179" y="198"/>
                  <a:pt x="181" y="197"/>
                </a:cubicBezTo>
                <a:cubicBezTo>
                  <a:pt x="204" y="176"/>
                  <a:pt x="204" y="176"/>
                  <a:pt x="204" y="176"/>
                </a:cubicBezTo>
                <a:cubicBezTo>
                  <a:pt x="278" y="259"/>
                  <a:pt x="278" y="259"/>
                  <a:pt x="278" y="259"/>
                </a:cubicBezTo>
                <a:cubicBezTo>
                  <a:pt x="274" y="262"/>
                  <a:pt x="268" y="263"/>
                  <a:pt x="263" y="263"/>
                </a:cubicBezTo>
                <a:close/>
                <a:moveTo>
                  <a:pt x="286" y="233"/>
                </a:moveTo>
                <a:cubicBezTo>
                  <a:pt x="286" y="238"/>
                  <a:pt x="285" y="243"/>
                  <a:pt x="283" y="247"/>
                </a:cubicBezTo>
                <a:cubicBezTo>
                  <a:pt x="211" y="167"/>
                  <a:pt x="211" y="167"/>
                  <a:pt x="211" y="167"/>
                </a:cubicBezTo>
                <a:cubicBezTo>
                  <a:pt x="282" y="105"/>
                  <a:pt x="282" y="105"/>
                  <a:pt x="282" y="105"/>
                </a:cubicBezTo>
                <a:cubicBezTo>
                  <a:pt x="285" y="109"/>
                  <a:pt x="286" y="115"/>
                  <a:pt x="286" y="120"/>
                </a:cubicBezTo>
                <a:lnTo>
                  <a:pt x="286" y="233"/>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 name="原创设计师QQ598969553      _3"/>
          <p:cNvGrpSpPr/>
          <p:nvPr/>
        </p:nvGrpSpPr>
        <p:grpSpPr>
          <a:xfrm>
            <a:off x="2417276" y="3504944"/>
            <a:ext cx="500150" cy="501113"/>
            <a:chOff x="4427538" y="3192463"/>
            <a:chExt cx="823913" cy="825500"/>
          </a:xfrm>
          <a:solidFill>
            <a:schemeClr val="accent1"/>
          </a:solidFill>
        </p:grpSpPr>
        <p:sp>
          <p:nvSpPr>
            <p:cNvPr id="5" name="Oval 23"/>
            <p:cNvSpPr>
              <a:spLocks noChangeArrowheads="1"/>
            </p:cNvSpPr>
            <p:nvPr/>
          </p:nvSpPr>
          <p:spPr bwMode="auto">
            <a:xfrm>
              <a:off x="4813301" y="3825875"/>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 name="Rectangle 24"/>
            <p:cNvSpPr>
              <a:spLocks noChangeArrowheads="1"/>
            </p:cNvSpPr>
            <p:nvPr/>
          </p:nvSpPr>
          <p:spPr bwMode="auto">
            <a:xfrm>
              <a:off x="4784726" y="3352800"/>
              <a:ext cx="1158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 name="Oval 26"/>
            <p:cNvSpPr>
              <a:spLocks noChangeArrowheads="1"/>
            </p:cNvSpPr>
            <p:nvPr/>
          </p:nvSpPr>
          <p:spPr bwMode="auto">
            <a:xfrm>
              <a:off x="4926013" y="3351213"/>
              <a:ext cx="22225"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 name="Rectangle 27"/>
            <p:cNvSpPr>
              <a:spLocks noChangeArrowheads="1"/>
            </p:cNvSpPr>
            <p:nvPr/>
          </p:nvSpPr>
          <p:spPr bwMode="auto">
            <a:xfrm>
              <a:off x="4710113" y="3397250"/>
              <a:ext cx="265113"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 name="原创设计师QQ598969553      _4"/>
          <p:cNvSpPr>
            <a:spLocks noEditPoints="1"/>
          </p:cNvSpPr>
          <p:nvPr/>
        </p:nvSpPr>
        <p:spPr bwMode="auto">
          <a:xfrm>
            <a:off x="1672590" y="3582354"/>
            <a:ext cx="622300" cy="619125"/>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 name="原创设计师QQ598969553      _5"/>
          <p:cNvGrpSpPr/>
          <p:nvPr/>
        </p:nvGrpSpPr>
        <p:grpSpPr>
          <a:xfrm>
            <a:off x="2377766" y="4789528"/>
            <a:ext cx="621575" cy="623502"/>
            <a:chOff x="4362451" y="5308600"/>
            <a:chExt cx="1023938" cy="1027113"/>
          </a:xfrm>
          <a:solidFill>
            <a:schemeClr val="accent1"/>
          </a:solidFill>
        </p:grpSpPr>
        <p:sp>
          <p:nvSpPr>
            <p:cNvPr id="12" name="Freeform 29"/>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 name="Freeform 30"/>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 name="原创设计师QQ598969553      _6"/>
          <p:cNvSpPr>
            <a:spLocks noEditPoints="1"/>
          </p:cNvSpPr>
          <p:nvPr/>
        </p:nvSpPr>
        <p:spPr bwMode="auto">
          <a:xfrm>
            <a:off x="3331528" y="3169603"/>
            <a:ext cx="488950" cy="488950"/>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5" name="原创设计师QQ598969553      _7"/>
          <p:cNvGrpSpPr/>
          <p:nvPr/>
        </p:nvGrpSpPr>
        <p:grpSpPr>
          <a:xfrm>
            <a:off x="3703791" y="1944746"/>
            <a:ext cx="606155" cy="606155"/>
            <a:chOff x="6546851" y="622300"/>
            <a:chExt cx="998538" cy="998538"/>
          </a:xfrm>
          <a:solidFill>
            <a:schemeClr val="accent2"/>
          </a:solidFill>
        </p:grpSpPr>
        <p:sp>
          <p:nvSpPr>
            <p:cNvPr id="16" name="Freeform 32"/>
            <p:cNvSpPr>
              <a:spLocks noEditPoints="1"/>
            </p:cNvSpPr>
            <p:nvPr/>
          </p:nvSpPr>
          <p:spPr bwMode="auto">
            <a:xfrm>
              <a:off x="6773863" y="849313"/>
              <a:ext cx="541338" cy="541338"/>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38 w 188"/>
                <a:gd name="T11" fmla="*/ 36 h 188"/>
                <a:gd name="T12" fmla="*/ 152 w 188"/>
                <a:gd name="T13" fmla="*/ 58 h 188"/>
                <a:gd name="T14" fmla="*/ 138 w 188"/>
                <a:gd name="T15" fmla="*/ 80 h 188"/>
                <a:gd name="T16" fmla="*/ 123 w 188"/>
                <a:gd name="T17" fmla="*/ 58 h 188"/>
                <a:gd name="T18" fmla="*/ 138 w 188"/>
                <a:gd name="T19" fmla="*/ 36 h 188"/>
                <a:gd name="T20" fmla="*/ 51 w 188"/>
                <a:gd name="T21" fmla="*/ 36 h 188"/>
                <a:gd name="T22" fmla="*/ 65 w 188"/>
                <a:gd name="T23" fmla="*/ 58 h 188"/>
                <a:gd name="T24" fmla="*/ 51 w 188"/>
                <a:gd name="T25" fmla="*/ 80 h 188"/>
                <a:gd name="T26" fmla="*/ 36 w 188"/>
                <a:gd name="T27" fmla="*/ 58 h 188"/>
                <a:gd name="T28" fmla="*/ 51 w 188"/>
                <a:gd name="T29" fmla="*/ 36 h 188"/>
                <a:gd name="T30" fmla="*/ 94 w 188"/>
                <a:gd name="T31" fmla="*/ 167 h 188"/>
                <a:gd name="T32" fmla="*/ 22 w 188"/>
                <a:gd name="T33" fmla="*/ 95 h 188"/>
                <a:gd name="T34" fmla="*/ 94 w 188"/>
                <a:gd name="T35" fmla="*/ 114 h 188"/>
                <a:gd name="T36" fmla="*/ 167 w 188"/>
                <a:gd name="T37" fmla="*/ 95 h 188"/>
                <a:gd name="T38" fmla="*/ 94 w 188"/>
                <a:gd name="T39" fmla="*/ 1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38" y="36"/>
                  </a:moveTo>
                  <a:cubicBezTo>
                    <a:pt x="146" y="36"/>
                    <a:pt x="152" y="46"/>
                    <a:pt x="152" y="58"/>
                  </a:cubicBezTo>
                  <a:cubicBezTo>
                    <a:pt x="152" y="70"/>
                    <a:pt x="146" y="80"/>
                    <a:pt x="138" y="80"/>
                  </a:cubicBezTo>
                  <a:cubicBezTo>
                    <a:pt x="130" y="80"/>
                    <a:pt x="123" y="70"/>
                    <a:pt x="123" y="58"/>
                  </a:cubicBezTo>
                  <a:cubicBezTo>
                    <a:pt x="123" y="46"/>
                    <a:pt x="130" y="36"/>
                    <a:pt x="138" y="36"/>
                  </a:cubicBezTo>
                  <a:close/>
                  <a:moveTo>
                    <a:pt x="51" y="36"/>
                  </a:moveTo>
                  <a:cubicBezTo>
                    <a:pt x="59" y="36"/>
                    <a:pt x="65" y="46"/>
                    <a:pt x="65" y="58"/>
                  </a:cubicBezTo>
                  <a:cubicBezTo>
                    <a:pt x="65" y="70"/>
                    <a:pt x="59" y="80"/>
                    <a:pt x="51" y="80"/>
                  </a:cubicBezTo>
                  <a:cubicBezTo>
                    <a:pt x="43" y="80"/>
                    <a:pt x="36" y="70"/>
                    <a:pt x="36" y="58"/>
                  </a:cubicBezTo>
                  <a:cubicBezTo>
                    <a:pt x="36" y="46"/>
                    <a:pt x="43" y="36"/>
                    <a:pt x="51" y="36"/>
                  </a:cubicBezTo>
                  <a:close/>
                  <a:moveTo>
                    <a:pt x="94" y="167"/>
                  </a:moveTo>
                  <a:cubicBezTo>
                    <a:pt x="56" y="167"/>
                    <a:pt x="25" y="135"/>
                    <a:pt x="22" y="95"/>
                  </a:cubicBezTo>
                  <a:cubicBezTo>
                    <a:pt x="43" y="107"/>
                    <a:pt x="68" y="114"/>
                    <a:pt x="94" y="114"/>
                  </a:cubicBezTo>
                  <a:cubicBezTo>
                    <a:pt x="120" y="114"/>
                    <a:pt x="145" y="107"/>
                    <a:pt x="167" y="95"/>
                  </a:cubicBezTo>
                  <a:cubicBezTo>
                    <a:pt x="163" y="135"/>
                    <a:pt x="132" y="167"/>
                    <a:pt x="94"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7" name="Freeform 33"/>
            <p:cNvSpPr>
              <a:spLocks noEditPoints="1"/>
            </p:cNvSpPr>
            <p:nvPr/>
          </p:nvSpPr>
          <p:spPr bwMode="auto">
            <a:xfrm>
              <a:off x="6546851" y="622300"/>
              <a:ext cx="998538" cy="998538"/>
            </a:xfrm>
            <a:custGeom>
              <a:avLst/>
              <a:gdLst>
                <a:gd name="T0" fmla="*/ 173 w 347"/>
                <a:gd name="T1" fmla="*/ 0 h 347"/>
                <a:gd name="T2" fmla="*/ 0 w 347"/>
                <a:gd name="T3" fmla="*/ 173 h 347"/>
                <a:gd name="T4" fmla="*/ 173 w 347"/>
                <a:gd name="T5" fmla="*/ 347 h 347"/>
                <a:gd name="T6" fmla="*/ 347 w 347"/>
                <a:gd name="T7" fmla="*/ 173 h 347"/>
                <a:gd name="T8" fmla="*/ 173 w 347"/>
                <a:gd name="T9" fmla="*/ 0 h 347"/>
                <a:gd name="T10" fmla="*/ 173 w 347"/>
                <a:gd name="T11" fmla="*/ 289 h 347"/>
                <a:gd name="T12" fmla="*/ 57 w 347"/>
                <a:gd name="T13" fmla="*/ 173 h 347"/>
                <a:gd name="T14" fmla="*/ 173 w 347"/>
                <a:gd name="T15" fmla="*/ 57 h 347"/>
                <a:gd name="T16" fmla="*/ 289 w 347"/>
                <a:gd name="T17" fmla="*/ 173 h 347"/>
                <a:gd name="T18" fmla="*/ 173 w 347"/>
                <a:gd name="T19" fmla="*/ 28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3" y="0"/>
                  </a:moveTo>
                  <a:cubicBezTo>
                    <a:pt x="77" y="0"/>
                    <a:pt x="0" y="77"/>
                    <a:pt x="0" y="173"/>
                  </a:cubicBezTo>
                  <a:cubicBezTo>
                    <a:pt x="0" y="269"/>
                    <a:pt x="77" y="347"/>
                    <a:pt x="173" y="347"/>
                  </a:cubicBezTo>
                  <a:cubicBezTo>
                    <a:pt x="269" y="347"/>
                    <a:pt x="347" y="269"/>
                    <a:pt x="347" y="173"/>
                  </a:cubicBezTo>
                  <a:cubicBezTo>
                    <a:pt x="347" y="77"/>
                    <a:pt x="269" y="0"/>
                    <a:pt x="173" y="0"/>
                  </a:cubicBezTo>
                  <a:close/>
                  <a:moveTo>
                    <a:pt x="173" y="289"/>
                  </a:moveTo>
                  <a:cubicBezTo>
                    <a:pt x="109" y="289"/>
                    <a:pt x="57" y="237"/>
                    <a:pt x="57" y="173"/>
                  </a:cubicBezTo>
                  <a:cubicBezTo>
                    <a:pt x="57" y="109"/>
                    <a:pt x="109" y="57"/>
                    <a:pt x="173" y="57"/>
                  </a:cubicBezTo>
                  <a:cubicBezTo>
                    <a:pt x="237" y="57"/>
                    <a:pt x="289" y="109"/>
                    <a:pt x="289" y="173"/>
                  </a:cubicBezTo>
                  <a:cubicBezTo>
                    <a:pt x="289" y="237"/>
                    <a:pt x="237" y="289"/>
                    <a:pt x="173" y="2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8" name="原创设计师QQ598969553      _8"/>
          <p:cNvGrpSpPr/>
          <p:nvPr/>
        </p:nvGrpSpPr>
        <p:grpSpPr>
          <a:xfrm>
            <a:off x="4146119" y="4785673"/>
            <a:ext cx="614828" cy="614828"/>
            <a:chOff x="7275513" y="5302250"/>
            <a:chExt cx="1012825" cy="1012825"/>
          </a:xfrm>
          <a:solidFill>
            <a:schemeClr val="accent1"/>
          </a:solidFill>
        </p:grpSpPr>
        <p:sp>
          <p:nvSpPr>
            <p:cNvPr id="19"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0"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21" name="原创设计师QQ598969553      _9"/>
          <p:cNvSpPr>
            <a:spLocks noEditPoints="1"/>
          </p:cNvSpPr>
          <p:nvPr/>
        </p:nvSpPr>
        <p:spPr bwMode="auto">
          <a:xfrm>
            <a:off x="4776153" y="2852104"/>
            <a:ext cx="623888" cy="620713"/>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22" name="原创设计师QQ598969553      _10"/>
          <p:cNvGrpSpPr/>
          <p:nvPr/>
        </p:nvGrpSpPr>
        <p:grpSpPr>
          <a:xfrm>
            <a:off x="1854488" y="4278778"/>
            <a:ext cx="615792" cy="614828"/>
            <a:chOff x="3500438" y="4467225"/>
            <a:chExt cx="1014413" cy="1012825"/>
          </a:xfrm>
          <a:solidFill>
            <a:schemeClr val="accent2"/>
          </a:solidFill>
        </p:grpSpPr>
        <p:sp>
          <p:nvSpPr>
            <p:cNvPr id="23" name="Oval 37"/>
            <p:cNvSpPr>
              <a:spLocks noChangeArrowheads="1"/>
            </p:cNvSpPr>
            <p:nvPr/>
          </p:nvSpPr>
          <p:spPr bwMode="auto">
            <a:xfrm>
              <a:off x="4008438" y="4845050"/>
              <a:ext cx="79375"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4" name="Freeform 38"/>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5" name="Oval 39"/>
            <p:cNvSpPr>
              <a:spLocks noChangeArrowheads="1"/>
            </p:cNvSpPr>
            <p:nvPr/>
          </p:nvSpPr>
          <p:spPr bwMode="auto">
            <a:xfrm>
              <a:off x="4235451"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6" name="Oval 40"/>
            <p:cNvSpPr>
              <a:spLocks noChangeArrowheads="1"/>
            </p:cNvSpPr>
            <p:nvPr/>
          </p:nvSpPr>
          <p:spPr bwMode="auto">
            <a:xfrm>
              <a:off x="3895726"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7" name="Freeform 41"/>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28" name="原创设计师QQ598969553      _11"/>
          <p:cNvGrpSpPr/>
          <p:nvPr/>
        </p:nvGrpSpPr>
        <p:grpSpPr>
          <a:xfrm>
            <a:off x="3383848" y="3745864"/>
            <a:ext cx="415346" cy="418237"/>
            <a:chOff x="6019801" y="3589338"/>
            <a:chExt cx="684213" cy="688975"/>
          </a:xfrm>
          <a:solidFill>
            <a:schemeClr val="accent2"/>
          </a:solidFill>
        </p:grpSpPr>
        <p:sp>
          <p:nvSpPr>
            <p:cNvPr id="29" name="Freeform 42"/>
            <p:cNvSpPr>
              <a:spLocks noEditPoints="1"/>
            </p:cNvSpPr>
            <p:nvPr/>
          </p:nvSpPr>
          <p:spPr bwMode="auto">
            <a:xfrm>
              <a:off x="6169026" y="3857625"/>
              <a:ext cx="236538" cy="234950"/>
            </a:xfrm>
            <a:custGeom>
              <a:avLst/>
              <a:gdLst>
                <a:gd name="T0" fmla="*/ 5 w 82"/>
                <a:gd name="T1" fmla="*/ 60 h 82"/>
                <a:gd name="T2" fmla="*/ 7 w 82"/>
                <a:gd name="T3" fmla="*/ 64 h 82"/>
                <a:gd name="T4" fmla="*/ 9 w 82"/>
                <a:gd name="T5" fmla="*/ 66 h 82"/>
                <a:gd name="T6" fmla="*/ 10 w 82"/>
                <a:gd name="T7" fmla="*/ 68 h 82"/>
                <a:gd name="T8" fmla="*/ 12 w 82"/>
                <a:gd name="T9" fmla="*/ 70 h 82"/>
                <a:gd name="T10" fmla="*/ 15 w 82"/>
                <a:gd name="T11" fmla="*/ 72 h 82"/>
                <a:gd name="T12" fmla="*/ 17 w 82"/>
                <a:gd name="T13" fmla="*/ 74 h 82"/>
                <a:gd name="T14" fmla="*/ 20 w 82"/>
                <a:gd name="T15" fmla="*/ 76 h 82"/>
                <a:gd name="T16" fmla="*/ 29 w 82"/>
                <a:gd name="T17" fmla="*/ 80 h 82"/>
                <a:gd name="T18" fmla="*/ 41 w 82"/>
                <a:gd name="T19" fmla="*/ 82 h 82"/>
                <a:gd name="T20" fmla="*/ 71 w 82"/>
                <a:gd name="T21" fmla="*/ 68 h 82"/>
                <a:gd name="T22" fmla="*/ 75 w 82"/>
                <a:gd name="T23" fmla="*/ 64 h 82"/>
                <a:gd name="T24" fmla="*/ 79 w 82"/>
                <a:gd name="T25" fmla="*/ 55 h 82"/>
                <a:gd name="T26" fmla="*/ 82 w 82"/>
                <a:gd name="T27" fmla="*/ 41 h 82"/>
                <a:gd name="T28" fmla="*/ 82 w 82"/>
                <a:gd name="T29" fmla="*/ 37 h 82"/>
                <a:gd name="T30" fmla="*/ 81 w 82"/>
                <a:gd name="T31" fmla="*/ 33 h 82"/>
                <a:gd name="T32" fmla="*/ 79 w 82"/>
                <a:gd name="T33" fmla="*/ 25 h 82"/>
                <a:gd name="T34" fmla="*/ 77 w 82"/>
                <a:gd name="T35" fmla="*/ 22 h 82"/>
                <a:gd name="T36" fmla="*/ 75 w 82"/>
                <a:gd name="T37" fmla="*/ 18 h 82"/>
                <a:gd name="T38" fmla="*/ 71 w 82"/>
                <a:gd name="T39" fmla="*/ 14 h 82"/>
                <a:gd name="T40" fmla="*/ 41 w 82"/>
                <a:gd name="T41" fmla="*/ 0 h 82"/>
                <a:gd name="T42" fmla="*/ 12 w 82"/>
                <a:gd name="T43" fmla="*/ 13 h 82"/>
                <a:gd name="T44" fmla="*/ 10 w 82"/>
                <a:gd name="T45" fmla="*/ 15 h 82"/>
                <a:gd name="T46" fmla="*/ 7 w 82"/>
                <a:gd name="T47" fmla="*/ 18 h 82"/>
                <a:gd name="T48" fmla="*/ 5 w 82"/>
                <a:gd name="T49" fmla="*/ 22 h 82"/>
                <a:gd name="T50" fmla="*/ 4 w 82"/>
                <a:gd name="T51" fmla="*/ 25 h 82"/>
                <a:gd name="T52" fmla="*/ 1 w 82"/>
                <a:gd name="T53" fmla="*/ 33 h 82"/>
                <a:gd name="T54" fmla="*/ 1 w 82"/>
                <a:gd name="T55" fmla="*/ 37 h 82"/>
                <a:gd name="T56" fmla="*/ 0 w 82"/>
                <a:gd name="T57" fmla="*/ 41 h 82"/>
                <a:gd name="T58" fmla="*/ 3 w 82"/>
                <a:gd name="T59" fmla="*/ 55 h 82"/>
                <a:gd name="T60" fmla="*/ 5 w 82"/>
                <a:gd name="T61" fmla="*/ 60 h 82"/>
                <a:gd name="T62" fmla="*/ 41 w 82"/>
                <a:gd name="T63" fmla="*/ 12 h 82"/>
                <a:gd name="T64" fmla="*/ 70 w 82"/>
                <a:gd name="T65" fmla="*/ 41 h 82"/>
                <a:gd name="T66" fmla="*/ 41 w 82"/>
                <a:gd name="T67" fmla="*/ 70 h 82"/>
                <a:gd name="T68" fmla="*/ 12 w 82"/>
                <a:gd name="T69" fmla="*/ 41 h 82"/>
                <a:gd name="T70" fmla="*/ 41 w 82"/>
                <a:gd name="T71"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 h="82">
                  <a:moveTo>
                    <a:pt x="5" y="60"/>
                  </a:moveTo>
                  <a:cubicBezTo>
                    <a:pt x="6" y="62"/>
                    <a:pt x="7" y="63"/>
                    <a:pt x="7" y="64"/>
                  </a:cubicBezTo>
                  <a:cubicBezTo>
                    <a:pt x="8" y="64"/>
                    <a:pt x="8" y="65"/>
                    <a:pt x="9" y="66"/>
                  </a:cubicBezTo>
                  <a:cubicBezTo>
                    <a:pt x="9" y="66"/>
                    <a:pt x="10" y="67"/>
                    <a:pt x="10" y="68"/>
                  </a:cubicBezTo>
                  <a:cubicBezTo>
                    <a:pt x="11" y="68"/>
                    <a:pt x="12" y="69"/>
                    <a:pt x="12" y="70"/>
                  </a:cubicBezTo>
                  <a:cubicBezTo>
                    <a:pt x="13" y="71"/>
                    <a:pt x="14" y="72"/>
                    <a:pt x="15" y="72"/>
                  </a:cubicBezTo>
                  <a:cubicBezTo>
                    <a:pt x="16" y="73"/>
                    <a:pt x="16" y="73"/>
                    <a:pt x="17" y="74"/>
                  </a:cubicBezTo>
                  <a:cubicBezTo>
                    <a:pt x="18" y="74"/>
                    <a:pt x="19" y="75"/>
                    <a:pt x="20" y="76"/>
                  </a:cubicBezTo>
                  <a:cubicBezTo>
                    <a:pt x="23" y="78"/>
                    <a:pt x="26" y="79"/>
                    <a:pt x="29" y="80"/>
                  </a:cubicBezTo>
                  <a:cubicBezTo>
                    <a:pt x="33" y="81"/>
                    <a:pt x="37" y="82"/>
                    <a:pt x="41" y="82"/>
                  </a:cubicBezTo>
                  <a:cubicBezTo>
                    <a:pt x="53" y="82"/>
                    <a:pt x="64" y="77"/>
                    <a:pt x="71" y="68"/>
                  </a:cubicBezTo>
                  <a:cubicBezTo>
                    <a:pt x="73" y="67"/>
                    <a:pt x="74" y="65"/>
                    <a:pt x="75" y="64"/>
                  </a:cubicBezTo>
                  <a:cubicBezTo>
                    <a:pt x="77" y="61"/>
                    <a:pt x="78" y="58"/>
                    <a:pt x="79" y="55"/>
                  </a:cubicBezTo>
                  <a:cubicBezTo>
                    <a:pt x="81" y="51"/>
                    <a:pt x="82" y="46"/>
                    <a:pt x="82" y="41"/>
                  </a:cubicBezTo>
                  <a:cubicBezTo>
                    <a:pt x="82" y="40"/>
                    <a:pt x="82" y="38"/>
                    <a:pt x="82" y="37"/>
                  </a:cubicBezTo>
                  <a:cubicBezTo>
                    <a:pt x="81" y="36"/>
                    <a:pt x="81" y="34"/>
                    <a:pt x="81" y="33"/>
                  </a:cubicBezTo>
                  <a:cubicBezTo>
                    <a:pt x="80" y="30"/>
                    <a:pt x="80" y="28"/>
                    <a:pt x="79" y="25"/>
                  </a:cubicBezTo>
                  <a:cubicBezTo>
                    <a:pt x="78" y="24"/>
                    <a:pt x="78" y="23"/>
                    <a:pt x="77" y="22"/>
                  </a:cubicBezTo>
                  <a:cubicBezTo>
                    <a:pt x="76" y="20"/>
                    <a:pt x="76" y="19"/>
                    <a:pt x="75" y="18"/>
                  </a:cubicBezTo>
                  <a:cubicBezTo>
                    <a:pt x="74" y="17"/>
                    <a:pt x="73" y="15"/>
                    <a:pt x="71" y="14"/>
                  </a:cubicBezTo>
                  <a:cubicBezTo>
                    <a:pt x="64" y="5"/>
                    <a:pt x="53" y="0"/>
                    <a:pt x="41" y="0"/>
                  </a:cubicBezTo>
                  <a:cubicBezTo>
                    <a:pt x="30" y="0"/>
                    <a:pt x="19" y="5"/>
                    <a:pt x="12" y="13"/>
                  </a:cubicBezTo>
                  <a:cubicBezTo>
                    <a:pt x="11" y="14"/>
                    <a:pt x="10" y="14"/>
                    <a:pt x="10" y="15"/>
                  </a:cubicBezTo>
                  <a:cubicBezTo>
                    <a:pt x="9" y="16"/>
                    <a:pt x="8" y="17"/>
                    <a:pt x="7" y="18"/>
                  </a:cubicBezTo>
                  <a:cubicBezTo>
                    <a:pt x="7" y="19"/>
                    <a:pt x="6" y="20"/>
                    <a:pt x="5" y="22"/>
                  </a:cubicBezTo>
                  <a:cubicBezTo>
                    <a:pt x="5" y="23"/>
                    <a:pt x="4" y="24"/>
                    <a:pt x="4" y="25"/>
                  </a:cubicBezTo>
                  <a:cubicBezTo>
                    <a:pt x="3" y="28"/>
                    <a:pt x="2" y="30"/>
                    <a:pt x="1" y="33"/>
                  </a:cubicBezTo>
                  <a:cubicBezTo>
                    <a:pt x="1" y="34"/>
                    <a:pt x="1" y="36"/>
                    <a:pt x="1" y="37"/>
                  </a:cubicBezTo>
                  <a:cubicBezTo>
                    <a:pt x="0" y="38"/>
                    <a:pt x="0" y="40"/>
                    <a:pt x="0" y="41"/>
                  </a:cubicBezTo>
                  <a:cubicBezTo>
                    <a:pt x="0" y="46"/>
                    <a:pt x="1" y="51"/>
                    <a:pt x="3" y="55"/>
                  </a:cubicBezTo>
                  <a:cubicBezTo>
                    <a:pt x="4" y="57"/>
                    <a:pt x="4" y="59"/>
                    <a:pt x="5" y="60"/>
                  </a:cubicBezTo>
                  <a:close/>
                  <a:moveTo>
                    <a:pt x="41" y="12"/>
                  </a:moveTo>
                  <a:cubicBezTo>
                    <a:pt x="57" y="12"/>
                    <a:pt x="70" y="25"/>
                    <a:pt x="70" y="41"/>
                  </a:cubicBezTo>
                  <a:cubicBezTo>
                    <a:pt x="70" y="57"/>
                    <a:pt x="57" y="70"/>
                    <a:pt x="41" y="70"/>
                  </a:cubicBezTo>
                  <a:cubicBezTo>
                    <a:pt x="25" y="70"/>
                    <a:pt x="12" y="57"/>
                    <a:pt x="12" y="41"/>
                  </a:cubicBezTo>
                  <a:cubicBezTo>
                    <a:pt x="12" y="25"/>
                    <a:pt x="25" y="12"/>
                    <a:pt x="4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0" name="Freeform 43"/>
            <p:cNvSpPr>
              <a:spLocks noEditPoints="1"/>
            </p:cNvSpPr>
            <p:nvPr/>
          </p:nvSpPr>
          <p:spPr bwMode="auto">
            <a:xfrm>
              <a:off x="6019801" y="3589338"/>
              <a:ext cx="684213" cy="688975"/>
            </a:xfrm>
            <a:custGeom>
              <a:avLst/>
              <a:gdLst>
                <a:gd name="T0" fmla="*/ 119 w 238"/>
                <a:gd name="T1" fmla="*/ 0 h 239"/>
                <a:gd name="T2" fmla="*/ 0 w 238"/>
                <a:gd name="T3" fmla="*/ 119 h 239"/>
                <a:gd name="T4" fmla="*/ 119 w 238"/>
                <a:gd name="T5" fmla="*/ 239 h 239"/>
                <a:gd name="T6" fmla="*/ 238 w 238"/>
                <a:gd name="T7" fmla="*/ 119 h 239"/>
                <a:gd name="T8" fmla="*/ 119 w 238"/>
                <a:gd name="T9" fmla="*/ 0 h 239"/>
                <a:gd name="T10" fmla="*/ 139 w 238"/>
                <a:gd name="T11" fmla="*/ 66 h 239"/>
                <a:gd name="T12" fmla="*/ 166 w 238"/>
                <a:gd name="T13" fmla="*/ 66 h 239"/>
                <a:gd name="T14" fmla="*/ 166 w 238"/>
                <a:gd name="T15" fmla="*/ 78 h 239"/>
                <a:gd name="T16" fmla="*/ 139 w 238"/>
                <a:gd name="T17" fmla="*/ 78 h 239"/>
                <a:gd name="T18" fmla="*/ 139 w 238"/>
                <a:gd name="T19" fmla="*/ 66 h 239"/>
                <a:gd name="T20" fmla="*/ 182 w 238"/>
                <a:gd name="T21" fmla="*/ 186 h 239"/>
                <a:gd name="T22" fmla="*/ 40 w 238"/>
                <a:gd name="T23" fmla="*/ 186 h 239"/>
                <a:gd name="T24" fmla="*/ 40 w 238"/>
                <a:gd name="T25" fmla="*/ 82 h 239"/>
                <a:gd name="T26" fmla="*/ 182 w 238"/>
                <a:gd name="T27" fmla="*/ 82 h 239"/>
                <a:gd name="T28" fmla="*/ 182 w 238"/>
                <a:gd name="T29" fmla="*/ 1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9">
                  <a:moveTo>
                    <a:pt x="119" y="0"/>
                  </a:moveTo>
                  <a:cubicBezTo>
                    <a:pt x="53" y="0"/>
                    <a:pt x="0" y="54"/>
                    <a:pt x="0" y="119"/>
                  </a:cubicBezTo>
                  <a:cubicBezTo>
                    <a:pt x="0" y="185"/>
                    <a:pt x="53" y="239"/>
                    <a:pt x="119" y="239"/>
                  </a:cubicBezTo>
                  <a:cubicBezTo>
                    <a:pt x="185" y="239"/>
                    <a:pt x="238" y="185"/>
                    <a:pt x="238" y="119"/>
                  </a:cubicBezTo>
                  <a:cubicBezTo>
                    <a:pt x="238" y="54"/>
                    <a:pt x="185" y="0"/>
                    <a:pt x="119" y="0"/>
                  </a:cubicBezTo>
                  <a:close/>
                  <a:moveTo>
                    <a:pt x="139" y="66"/>
                  </a:moveTo>
                  <a:cubicBezTo>
                    <a:pt x="166" y="66"/>
                    <a:pt x="166" y="66"/>
                    <a:pt x="166" y="66"/>
                  </a:cubicBezTo>
                  <a:cubicBezTo>
                    <a:pt x="166" y="78"/>
                    <a:pt x="166" y="78"/>
                    <a:pt x="166" y="78"/>
                  </a:cubicBezTo>
                  <a:cubicBezTo>
                    <a:pt x="139" y="78"/>
                    <a:pt x="139" y="78"/>
                    <a:pt x="139" y="78"/>
                  </a:cubicBezTo>
                  <a:lnTo>
                    <a:pt x="139" y="66"/>
                  </a:lnTo>
                  <a:close/>
                  <a:moveTo>
                    <a:pt x="182" y="186"/>
                  </a:moveTo>
                  <a:cubicBezTo>
                    <a:pt x="40" y="186"/>
                    <a:pt x="40" y="186"/>
                    <a:pt x="40" y="186"/>
                  </a:cubicBezTo>
                  <a:cubicBezTo>
                    <a:pt x="40" y="82"/>
                    <a:pt x="40" y="82"/>
                    <a:pt x="40" y="82"/>
                  </a:cubicBezTo>
                  <a:cubicBezTo>
                    <a:pt x="182" y="82"/>
                    <a:pt x="182" y="82"/>
                    <a:pt x="182" y="82"/>
                  </a:cubicBezTo>
                  <a:lnTo>
                    <a:pt x="182"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1" name="Rectangle 44"/>
            <p:cNvSpPr>
              <a:spLocks noChangeArrowheads="1"/>
            </p:cNvSpPr>
            <p:nvPr/>
          </p:nvSpPr>
          <p:spPr bwMode="auto">
            <a:xfrm>
              <a:off x="6416676" y="3860800"/>
              <a:ext cx="841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2" name="原创设计师QQ598969553      _12"/>
          <p:cNvSpPr>
            <a:spLocks noEditPoints="1"/>
          </p:cNvSpPr>
          <p:nvPr/>
        </p:nvSpPr>
        <p:spPr bwMode="auto">
          <a:xfrm>
            <a:off x="2877503" y="1947228"/>
            <a:ext cx="596900" cy="598488"/>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33" name="原创设计师QQ598969553      _13"/>
          <p:cNvGrpSpPr/>
          <p:nvPr/>
        </p:nvGrpSpPr>
        <p:grpSpPr>
          <a:xfrm>
            <a:off x="4640487" y="4263358"/>
            <a:ext cx="616756" cy="616756"/>
            <a:chOff x="8089901" y="4441825"/>
            <a:chExt cx="1016000" cy="1016000"/>
          </a:xfrm>
          <a:solidFill>
            <a:schemeClr val="accent2"/>
          </a:solidFill>
        </p:grpSpPr>
        <p:sp>
          <p:nvSpPr>
            <p:cNvPr id="34" name="Rectangle 46"/>
            <p:cNvSpPr>
              <a:spLocks noChangeArrowheads="1"/>
            </p:cNvSpPr>
            <p:nvPr/>
          </p:nvSpPr>
          <p:spPr bwMode="auto">
            <a:xfrm>
              <a:off x="8507413" y="4703763"/>
              <a:ext cx="255588"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5" name="Freeform 47"/>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36" name="原创设计师QQ598969553      _14"/>
          <p:cNvGrpSpPr/>
          <p:nvPr/>
        </p:nvGrpSpPr>
        <p:grpSpPr>
          <a:xfrm>
            <a:off x="4049751" y="2894933"/>
            <a:ext cx="501115" cy="500150"/>
            <a:chOff x="7116763" y="2187575"/>
            <a:chExt cx="825500" cy="823913"/>
          </a:xfrm>
          <a:solidFill>
            <a:schemeClr val="accent2"/>
          </a:solidFill>
        </p:grpSpPr>
        <p:sp>
          <p:nvSpPr>
            <p:cNvPr id="37" name="Freeform 48"/>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8" name="Freeform 49"/>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9" name="原创设计师QQ598969553      _15"/>
          <p:cNvSpPr>
            <a:spLocks noEditPoints="1"/>
          </p:cNvSpPr>
          <p:nvPr/>
        </p:nvSpPr>
        <p:spPr bwMode="auto">
          <a:xfrm>
            <a:off x="3322004" y="2547304"/>
            <a:ext cx="506413" cy="504825"/>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0" name="原创设计师QQ598969553      _16"/>
          <p:cNvGrpSpPr/>
          <p:nvPr/>
        </p:nvGrpSpPr>
        <p:grpSpPr>
          <a:xfrm>
            <a:off x="4872733" y="3583964"/>
            <a:ext cx="616756" cy="614828"/>
            <a:chOff x="8472488" y="3322638"/>
            <a:chExt cx="1016000" cy="1012825"/>
          </a:xfrm>
          <a:solidFill>
            <a:schemeClr val="accent1"/>
          </a:solidFill>
        </p:grpSpPr>
        <p:sp>
          <p:nvSpPr>
            <p:cNvPr id="41" name="Oval 51"/>
            <p:cNvSpPr>
              <a:spLocks noChangeArrowheads="1"/>
            </p:cNvSpPr>
            <p:nvPr/>
          </p:nvSpPr>
          <p:spPr bwMode="auto">
            <a:xfrm>
              <a:off x="9110663" y="3733800"/>
              <a:ext cx="55563"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2" name="Freeform 52"/>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43" name="原创设计师QQ598969553      _17"/>
          <p:cNvSpPr>
            <a:spLocks noEditPoints="1"/>
          </p:cNvSpPr>
          <p:nvPr/>
        </p:nvSpPr>
        <p:spPr bwMode="auto">
          <a:xfrm>
            <a:off x="4353878" y="2269490"/>
            <a:ext cx="611188" cy="611188"/>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277 w 350"/>
              <a:gd name="T11" fmla="*/ 257 h 350"/>
              <a:gd name="T12" fmla="*/ 268 w 350"/>
              <a:gd name="T13" fmla="*/ 261 h 350"/>
              <a:gd name="T14" fmla="*/ 255 w 350"/>
              <a:gd name="T15" fmla="*/ 264 h 350"/>
              <a:gd name="T16" fmla="*/ 248 w 350"/>
              <a:gd name="T17" fmla="*/ 270 h 350"/>
              <a:gd name="T18" fmla="*/ 230 w 350"/>
              <a:gd name="T19" fmla="*/ 270 h 350"/>
              <a:gd name="T20" fmla="*/ 223 w 350"/>
              <a:gd name="T21" fmla="*/ 264 h 350"/>
              <a:gd name="T22" fmla="*/ 223 w 350"/>
              <a:gd name="T23" fmla="*/ 175 h 350"/>
              <a:gd name="T24" fmla="*/ 230 w 350"/>
              <a:gd name="T25" fmla="*/ 169 h 350"/>
              <a:gd name="T26" fmla="*/ 248 w 350"/>
              <a:gd name="T27" fmla="*/ 169 h 350"/>
              <a:gd name="T28" fmla="*/ 255 w 350"/>
              <a:gd name="T29" fmla="*/ 175 h 350"/>
              <a:gd name="T30" fmla="*/ 262 w 350"/>
              <a:gd name="T31" fmla="*/ 176 h 350"/>
              <a:gd name="T32" fmla="*/ 175 w 350"/>
              <a:gd name="T33" fmla="*/ 96 h 350"/>
              <a:gd name="T34" fmla="*/ 88 w 350"/>
              <a:gd name="T35" fmla="*/ 176 h 350"/>
              <a:gd name="T36" fmla="*/ 95 w 350"/>
              <a:gd name="T37" fmla="*/ 175 h 350"/>
              <a:gd name="T38" fmla="*/ 101 w 350"/>
              <a:gd name="T39" fmla="*/ 169 h 350"/>
              <a:gd name="T40" fmla="*/ 120 w 350"/>
              <a:gd name="T41" fmla="*/ 169 h 350"/>
              <a:gd name="T42" fmla="*/ 126 w 350"/>
              <a:gd name="T43" fmla="*/ 175 h 350"/>
              <a:gd name="T44" fmla="*/ 126 w 350"/>
              <a:gd name="T45" fmla="*/ 264 h 350"/>
              <a:gd name="T46" fmla="*/ 120 w 350"/>
              <a:gd name="T47" fmla="*/ 270 h 350"/>
              <a:gd name="T48" fmla="*/ 101 w 350"/>
              <a:gd name="T49" fmla="*/ 270 h 350"/>
              <a:gd name="T50" fmla="*/ 95 w 350"/>
              <a:gd name="T51" fmla="*/ 264 h 350"/>
              <a:gd name="T52" fmla="*/ 52 w 350"/>
              <a:gd name="T53" fmla="*/ 219 h 350"/>
              <a:gd name="T54" fmla="*/ 71 w 350"/>
              <a:gd name="T55" fmla="*/ 183 h 350"/>
              <a:gd name="T56" fmla="*/ 175 w 350"/>
              <a:gd name="T57" fmla="*/ 80 h 350"/>
              <a:gd name="T58" fmla="*/ 279 w 350"/>
              <a:gd name="T59" fmla="*/ 183 h 350"/>
              <a:gd name="T60" fmla="*/ 298 w 350"/>
              <a:gd name="T61" fmla="*/ 219 h 350"/>
              <a:gd name="T62" fmla="*/ 277 w 350"/>
              <a:gd name="T63" fmla="*/ 2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350">
                <a:moveTo>
                  <a:pt x="175" y="0"/>
                </a:moveTo>
                <a:cubicBezTo>
                  <a:pt x="78" y="0"/>
                  <a:pt x="0" y="78"/>
                  <a:pt x="0" y="175"/>
                </a:cubicBezTo>
                <a:cubicBezTo>
                  <a:pt x="0" y="272"/>
                  <a:pt x="78" y="350"/>
                  <a:pt x="175" y="350"/>
                </a:cubicBezTo>
                <a:cubicBezTo>
                  <a:pt x="271" y="350"/>
                  <a:pt x="350" y="272"/>
                  <a:pt x="350" y="175"/>
                </a:cubicBezTo>
                <a:cubicBezTo>
                  <a:pt x="350" y="78"/>
                  <a:pt x="271" y="0"/>
                  <a:pt x="175" y="0"/>
                </a:cubicBezTo>
                <a:close/>
                <a:moveTo>
                  <a:pt x="277" y="257"/>
                </a:moveTo>
                <a:cubicBezTo>
                  <a:pt x="268" y="261"/>
                  <a:pt x="268" y="261"/>
                  <a:pt x="268" y="261"/>
                </a:cubicBezTo>
                <a:cubicBezTo>
                  <a:pt x="264" y="263"/>
                  <a:pt x="260" y="264"/>
                  <a:pt x="255" y="264"/>
                </a:cubicBezTo>
                <a:cubicBezTo>
                  <a:pt x="255" y="267"/>
                  <a:pt x="252" y="270"/>
                  <a:pt x="248" y="270"/>
                </a:cubicBezTo>
                <a:cubicBezTo>
                  <a:pt x="230" y="270"/>
                  <a:pt x="230" y="270"/>
                  <a:pt x="230" y="270"/>
                </a:cubicBezTo>
                <a:cubicBezTo>
                  <a:pt x="226" y="270"/>
                  <a:pt x="223" y="267"/>
                  <a:pt x="223" y="264"/>
                </a:cubicBezTo>
                <a:cubicBezTo>
                  <a:pt x="223" y="175"/>
                  <a:pt x="223" y="175"/>
                  <a:pt x="223" y="175"/>
                </a:cubicBezTo>
                <a:cubicBezTo>
                  <a:pt x="223" y="171"/>
                  <a:pt x="226" y="169"/>
                  <a:pt x="230" y="169"/>
                </a:cubicBezTo>
                <a:cubicBezTo>
                  <a:pt x="248" y="169"/>
                  <a:pt x="248" y="169"/>
                  <a:pt x="248" y="169"/>
                </a:cubicBezTo>
                <a:cubicBezTo>
                  <a:pt x="252" y="169"/>
                  <a:pt x="255" y="171"/>
                  <a:pt x="255" y="175"/>
                </a:cubicBezTo>
                <a:cubicBezTo>
                  <a:pt x="257" y="175"/>
                  <a:pt x="259" y="175"/>
                  <a:pt x="262" y="176"/>
                </a:cubicBezTo>
                <a:cubicBezTo>
                  <a:pt x="258" y="131"/>
                  <a:pt x="220" y="96"/>
                  <a:pt x="175" y="96"/>
                </a:cubicBezTo>
                <a:cubicBezTo>
                  <a:pt x="129" y="96"/>
                  <a:pt x="92" y="131"/>
                  <a:pt x="88" y="176"/>
                </a:cubicBezTo>
                <a:cubicBezTo>
                  <a:pt x="90" y="175"/>
                  <a:pt x="92" y="175"/>
                  <a:pt x="95" y="175"/>
                </a:cubicBezTo>
                <a:cubicBezTo>
                  <a:pt x="95" y="171"/>
                  <a:pt x="98" y="169"/>
                  <a:pt x="101" y="169"/>
                </a:cubicBezTo>
                <a:cubicBezTo>
                  <a:pt x="120" y="169"/>
                  <a:pt x="120" y="169"/>
                  <a:pt x="120" y="169"/>
                </a:cubicBezTo>
                <a:cubicBezTo>
                  <a:pt x="123" y="169"/>
                  <a:pt x="126" y="171"/>
                  <a:pt x="126" y="175"/>
                </a:cubicBezTo>
                <a:cubicBezTo>
                  <a:pt x="126" y="264"/>
                  <a:pt x="126" y="264"/>
                  <a:pt x="126" y="264"/>
                </a:cubicBezTo>
                <a:cubicBezTo>
                  <a:pt x="126" y="267"/>
                  <a:pt x="123" y="270"/>
                  <a:pt x="120" y="270"/>
                </a:cubicBezTo>
                <a:cubicBezTo>
                  <a:pt x="101" y="270"/>
                  <a:pt x="101" y="270"/>
                  <a:pt x="101" y="270"/>
                </a:cubicBezTo>
                <a:cubicBezTo>
                  <a:pt x="98" y="270"/>
                  <a:pt x="95" y="267"/>
                  <a:pt x="95" y="264"/>
                </a:cubicBezTo>
                <a:cubicBezTo>
                  <a:pt x="71" y="263"/>
                  <a:pt x="52" y="243"/>
                  <a:pt x="52" y="219"/>
                </a:cubicBezTo>
                <a:cubicBezTo>
                  <a:pt x="52" y="204"/>
                  <a:pt x="59" y="191"/>
                  <a:pt x="71" y="183"/>
                </a:cubicBezTo>
                <a:cubicBezTo>
                  <a:pt x="71" y="126"/>
                  <a:pt x="118" y="80"/>
                  <a:pt x="175" y="80"/>
                </a:cubicBezTo>
                <a:cubicBezTo>
                  <a:pt x="232" y="80"/>
                  <a:pt x="278" y="126"/>
                  <a:pt x="279" y="183"/>
                </a:cubicBezTo>
                <a:cubicBezTo>
                  <a:pt x="290" y="191"/>
                  <a:pt x="298" y="204"/>
                  <a:pt x="298" y="219"/>
                </a:cubicBezTo>
                <a:cubicBezTo>
                  <a:pt x="298" y="235"/>
                  <a:pt x="290" y="249"/>
                  <a:pt x="277" y="257"/>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4" name="原创设计师QQ598969553      _18"/>
          <p:cNvSpPr>
            <a:spLocks noEditPoints="1"/>
          </p:cNvSpPr>
          <p:nvPr/>
        </p:nvSpPr>
        <p:spPr bwMode="auto">
          <a:xfrm>
            <a:off x="2606041" y="2877504"/>
            <a:ext cx="504825" cy="504825"/>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5" name="原创设计师QQ598969553      _19"/>
          <p:cNvGrpSpPr/>
          <p:nvPr/>
        </p:nvGrpSpPr>
        <p:grpSpPr>
          <a:xfrm>
            <a:off x="4236706" y="3494343"/>
            <a:ext cx="539661" cy="539661"/>
            <a:chOff x="7424738" y="3175000"/>
            <a:chExt cx="889000" cy="889000"/>
          </a:xfrm>
          <a:solidFill>
            <a:schemeClr val="accent2"/>
          </a:solidFill>
        </p:grpSpPr>
        <p:sp>
          <p:nvSpPr>
            <p:cNvPr id="46" name="Rectangle 55"/>
            <p:cNvSpPr>
              <a:spLocks noChangeArrowheads="1"/>
            </p:cNvSpPr>
            <p:nvPr/>
          </p:nvSpPr>
          <p:spPr bwMode="auto">
            <a:xfrm>
              <a:off x="7612063"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7" name="Freeform 56"/>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8" name="Freeform 57"/>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9" name="Rectangle 58"/>
            <p:cNvSpPr>
              <a:spLocks noChangeArrowheads="1"/>
            </p:cNvSpPr>
            <p:nvPr/>
          </p:nvSpPr>
          <p:spPr bwMode="auto">
            <a:xfrm>
              <a:off x="7853363" y="3362325"/>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0" name="Freeform 59"/>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1" name="Rectangle 60"/>
            <p:cNvSpPr>
              <a:spLocks noChangeArrowheads="1"/>
            </p:cNvSpPr>
            <p:nvPr/>
          </p:nvSpPr>
          <p:spPr bwMode="auto">
            <a:xfrm>
              <a:off x="8051801"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2" name="Freeform 61"/>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3" name="Freeform 62"/>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4" name="Rectangle 63"/>
            <p:cNvSpPr>
              <a:spLocks noChangeArrowheads="1"/>
            </p:cNvSpPr>
            <p:nvPr/>
          </p:nvSpPr>
          <p:spPr bwMode="auto">
            <a:xfrm>
              <a:off x="7853363" y="3805238"/>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5" name="Freeform 64"/>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6" name="原创设计师QQ598969553      _20"/>
          <p:cNvGrpSpPr/>
          <p:nvPr/>
        </p:nvGrpSpPr>
        <p:grpSpPr>
          <a:xfrm>
            <a:off x="3949528" y="4100497"/>
            <a:ext cx="538698" cy="538698"/>
            <a:chOff x="6951663" y="4173538"/>
            <a:chExt cx="887413" cy="887413"/>
          </a:xfrm>
          <a:solidFill>
            <a:schemeClr val="accent2"/>
          </a:solidFill>
        </p:grpSpPr>
        <p:sp>
          <p:nvSpPr>
            <p:cNvPr id="57" name="Freeform 65"/>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8" name="Freeform 66"/>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9" name="原创设计师QQ598969553      _21"/>
          <p:cNvGrpSpPr/>
          <p:nvPr/>
        </p:nvGrpSpPr>
        <p:grpSpPr>
          <a:xfrm>
            <a:off x="2646634" y="4085079"/>
            <a:ext cx="543515" cy="541589"/>
            <a:chOff x="4805363" y="4148138"/>
            <a:chExt cx="895350" cy="892175"/>
          </a:xfrm>
          <a:solidFill>
            <a:schemeClr val="accent2"/>
          </a:solidFill>
        </p:grpSpPr>
        <p:sp>
          <p:nvSpPr>
            <p:cNvPr id="60" name="Freeform 67"/>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1" name="Freeform 68"/>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2"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63" name="原创设计师QQ598969553      _22"/>
          <p:cNvSpPr>
            <a:spLocks noEditPoints="1"/>
          </p:cNvSpPr>
          <p:nvPr/>
        </p:nvSpPr>
        <p:spPr bwMode="auto">
          <a:xfrm>
            <a:off x="2972753" y="3756979"/>
            <a:ext cx="247650" cy="195263"/>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64" name="原创设计师QQ598969553      _23"/>
          <p:cNvGrpSpPr/>
          <p:nvPr/>
        </p:nvGrpSpPr>
        <p:grpSpPr>
          <a:xfrm>
            <a:off x="3945492" y="3822087"/>
            <a:ext cx="264112" cy="171636"/>
            <a:chOff x="7145338" y="3587750"/>
            <a:chExt cx="566738" cy="368300"/>
          </a:xfrm>
          <a:solidFill>
            <a:schemeClr val="accent1"/>
          </a:solidFill>
        </p:grpSpPr>
        <p:sp>
          <p:nvSpPr>
            <p:cNvPr id="65" name="Freeform 146"/>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6" name="Freeform 147"/>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7" name="Freeform 148"/>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8" name="Freeform 149"/>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9" name="Freeform 150"/>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0" name="原创设计师QQ598969553      _24"/>
          <p:cNvGrpSpPr/>
          <p:nvPr/>
        </p:nvGrpSpPr>
        <p:grpSpPr>
          <a:xfrm>
            <a:off x="2978562" y="3404835"/>
            <a:ext cx="301843" cy="207147"/>
            <a:chOff x="5070476" y="2692400"/>
            <a:chExt cx="647700" cy="444500"/>
          </a:xfrm>
          <a:solidFill>
            <a:schemeClr val="accent2"/>
          </a:solidFill>
        </p:grpSpPr>
        <p:sp>
          <p:nvSpPr>
            <p:cNvPr id="71" name="Freeform 151"/>
            <p:cNvSpPr>
              <a:spLocks noEditPoints="1"/>
            </p:cNvSpPr>
            <p:nvPr/>
          </p:nvSpPr>
          <p:spPr bwMode="auto">
            <a:xfrm>
              <a:off x="5070476" y="3076575"/>
              <a:ext cx="647700" cy="60325"/>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2" name="Freeform 152"/>
            <p:cNvSpPr>
              <a:spLocks noEditPoints="1"/>
            </p:cNvSpPr>
            <p:nvPr/>
          </p:nvSpPr>
          <p:spPr bwMode="auto">
            <a:xfrm>
              <a:off x="5100638" y="2692400"/>
              <a:ext cx="587375" cy="365125"/>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73" name="原创设计师QQ598969553      _25"/>
          <p:cNvSpPr>
            <a:spLocks noEditPoints="1"/>
          </p:cNvSpPr>
          <p:nvPr/>
        </p:nvSpPr>
        <p:spPr bwMode="auto">
          <a:xfrm>
            <a:off x="3780791" y="4031615"/>
            <a:ext cx="207963" cy="228600"/>
          </a:xfrm>
          <a:custGeom>
            <a:avLst/>
            <a:gdLst>
              <a:gd name="T0" fmla="*/ 147 w 282"/>
              <a:gd name="T1" fmla="*/ 0 h 308"/>
              <a:gd name="T2" fmla="*/ 145 w 282"/>
              <a:gd name="T3" fmla="*/ 2 h 308"/>
              <a:gd name="T4" fmla="*/ 3 w 282"/>
              <a:gd name="T5" fmla="*/ 218 h 308"/>
              <a:gd name="T6" fmla="*/ 0 w 282"/>
              <a:gd name="T7" fmla="*/ 218 h 308"/>
              <a:gd name="T8" fmla="*/ 3 w 282"/>
              <a:gd name="T9" fmla="*/ 220 h 308"/>
              <a:gd name="T10" fmla="*/ 133 w 282"/>
              <a:gd name="T11" fmla="*/ 308 h 308"/>
              <a:gd name="T12" fmla="*/ 135 w 282"/>
              <a:gd name="T13" fmla="*/ 308 h 308"/>
              <a:gd name="T14" fmla="*/ 135 w 282"/>
              <a:gd name="T15" fmla="*/ 308 h 308"/>
              <a:gd name="T16" fmla="*/ 280 w 282"/>
              <a:gd name="T17" fmla="*/ 92 h 308"/>
              <a:gd name="T18" fmla="*/ 282 w 282"/>
              <a:gd name="T19" fmla="*/ 90 h 308"/>
              <a:gd name="T20" fmla="*/ 280 w 282"/>
              <a:gd name="T21" fmla="*/ 90 h 308"/>
              <a:gd name="T22" fmla="*/ 249 w 282"/>
              <a:gd name="T23" fmla="*/ 68 h 308"/>
              <a:gd name="T24" fmla="*/ 263 w 282"/>
              <a:gd name="T25" fmla="*/ 47 h 308"/>
              <a:gd name="T26" fmla="*/ 263 w 282"/>
              <a:gd name="T27" fmla="*/ 45 h 308"/>
              <a:gd name="T28" fmla="*/ 263 w 282"/>
              <a:gd name="T29" fmla="*/ 45 h 308"/>
              <a:gd name="T30" fmla="*/ 197 w 282"/>
              <a:gd name="T31" fmla="*/ 0 h 308"/>
              <a:gd name="T32" fmla="*/ 195 w 282"/>
              <a:gd name="T33" fmla="*/ 0 h 308"/>
              <a:gd name="T34" fmla="*/ 195 w 282"/>
              <a:gd name="T35" fmla="*/ 0 h 308"/>
              <a:gd name="T36" fmla="*/ 180 w 282"/>
              <a:gd name="T37" fmla="*/ 24 h 308"/>
              <a:gd name="T38" fmla="*/ 147 w 282"/>
              <a:gd name="T39" fmla="*/ 2 h 308"/>
              <a:gd name="T40" fmla="*/ 147 w 282"/>
              <a:gd name="T41" fmla="*/ 0 h 308"/>
              <a:gd name="T42" fmla="*/ 171 w 282"/>
              <a:gd name="T43" fmla="*/ 211 h 308"/>
              <a:gd name="T44" fmla="*/ 76 w 282"/>
              <a:gd name="T45" fmla="*/ 147 h 308"/>
              <a:gd name="T46" fmla="*/ 109 w 282"/>
              <a:gd name="T47" fmla="*/ 97 h 308"/>
              <a:gd name="T48" fmla="*/ 206 w 282"/>
              <a:gd name="T49" fmla="*/ 161 h 308"/>
              <a:gd name="T50" fmla="*/ 171 w 282"/>
              <a:gd name="T51" fmla="*/ 211 h 308"/>
              <a:gd name="T52" fmla="*/ 128 w 282"/>
              <a:gd name="T53" fmla="*/ 274 h 308"/>
              <a:gd name="T54" fmla="*/ 34 w 282"/>
              <a:gd name="T55" fmla="*/ 211 h 308"/>
              <a:gd name="T56" fmla="*/ 67 w 282"/>
              <a:gd name="T57" fmla="*/ 161 h 308"/>
              <a:gd name="T58" fmla="*/ 164 w 282"/>
              <a:gd name="T59" fmla="*/ 225 h 308"/>
              <a:gd name="T60" fmla="*/ 128 w 282"/>
              <a:gd name="T61"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308">
                <a:moveTo>
                  <a:pt x="147" y="0"/>
                </a:moveTo>
                <a:lnTo>
                  <a:pt x="145" y="2"/>
                </a:lnTo>
                <a:lnTo>
                  <a:pt x="3" y="218"/>
                </a:lnTo>
                <a:lnTo>
                  <a:pt x="0" y="218"/>
                </a:lnTo>
                <a:lnTo>
                  <a:pt x="3" y="220"/>
                </a:lnTo>
                <a:lnTo>
                  <a:pt x="133" y="308"/>
                </a:lnTo>
                <a:lnTo>
                  <a:pt x="135" y="308"/>
                </a:lnTo>
                <a:lnTo>
                  <a:pt x="135" y="308"/>
                </a:lnTo>
                <a:lnTo>
                  <a:pt x="280" y="92"/>
                </a:lnTo>
                <a:lnTo>
                  <a:pt x="282" y="90"/>
                </a:lnTo>
                <a:lnTo>
                  <a:pt x="280" y="90"/>
                </a:lnTo>
                <a:lnTo>
                  <a:pt x="249" y="68"/>
                </a:lnTo>
                <a:lnTo>
                  <a:pt x="263" y="47"/>
                </a:lnTo>
                <a:lnTo>
                  <a:pt x="263" y="45"/>
                </a:lnTo>
                <a:lnTo>
                  <a:pt x="263" y="45"/>
                </a:lnTo>
                <a:lnTo>
                  <a:pt x="197" y="0"/>
                </a:lnTo>
                <a:lnTo>
                  <a:pt x="195" y="0"/>
                </a:lnTo>
                <a:lnTo>
                  <a:pt x="195" y="0"/>
                </a:lnTo>
                <a:lnTo>
                  <a:pt x="180" y="24"/>
                </a:lnTo>
                <a:lnTo>
                  <a:pt x="147" y="2"/>
                </a:lnTo>
                <a:lnTo>
                  <a:pt x="147" y="0"/>
                </a:lnTo>
                <a:close/>
                <a:moveTo>
                  <a:pt x="171" y="211"/>
                </a:moveTo>
                <a:lnTo>
                  <a:pt x="76" y="147"/>
                </a:lnTo>
                <a:lnTo>
                  <a:pt x="109" y="97"/>
                </a:lnTo>
                <a:lnTo>
                  <a:pt x="206" y="161"/>
                </a:lnTo>
                <a:lnTo>
                  <a:pt x="171" y="211"/>
                </a:lnTo>
                <a:close/>
                <a:moveTo>
                  <a:pt x="128" y="274"/>
                </a:moveTo>
                <a:lnTo>
                  <a:pt x="34" y="211"/>
                </a:lnTo>
                <a:lnTo>
                  <a:pt x="67" y="161"/>
                </a:lnTo>
                <a:lnTo>
                  <a:pt x="164" y="225"/>
                </a:lnTo>
                <a:lnTo>
                  <a:pt x="128" y="274"/>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74" name="原创设计师QQ598969553      _26"/>
          <p:cNvGrpSpPr/>
          <p:nvPr/>
        </p:nvGrpSpPr>
        <p:grpSpPr>
          <a:xfrm>
            <a:off x="2320870" y="4049950"/>
            <a:ext cx="218244" cy="220463"/>
            <a:chOff x="3659188" y="4076700"/>
            <a:chExt cx="468313" cy="473075"/>
          </a:xfrm>
          <a:solidFill>
            <a:schemeClr val="accent2"/>
          </a:solidFill>
        </p:grpSpPr>
        <p:sp>
          <p:nvSpPr>
            <p:cNvPr id="75" name="Freeform 154"/>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6" name="Freeform 155"/>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7" name="原创设计师QQ598969553      _27"/>
          <p:cNvGrpSpPr/>
          <p:nvPr/>
        </p:nvGrpSpPr>
        <p:grpSpPr>
          <a:xfrm>
            <a:off x="3194586" y="3040849"/>
            <a:ext cx="167937" cy="181992"/>
            <a:chOff x="5534026" y="1911350"/>
            <a:chExt cx="360362" cy="390525"/>
          </a:xfrm>
          <a:solidFill>
            <a:schemeClr val="accent2"/>
          </a:solidFill>
        </p:grpSpPr>
        <p:sp>
          <p:nvSpPr>
            <p:cNvPr id="78" name="Freeform 156"/>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9" name="Freeform 157"/>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0" name="原创设计师QQ598969553      _28"/>
          <p:cNvSpPr>
            <a:spLocks noEditPoints="1"/>
          </p:cNvSpPr>
          <p:nvPr/>
        </p:nvSpPr>
        <p:spPr bwMode="auto">
          <a:xfrm>
            <a:off x="3896679" y="3453765"/>
            <a:ext cx="322263" cy="285750"/>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1" name="原创设计师QQ598969553      _29"/>
          <p:cNvGrpSpPr/>
          <p:nvPr/>
        </p:nvGrpSpPr>
        <p:grpSpPr>
          <a:xfrm>
            <a:off x="4498868" y="4135027"/>
            <a:ext cx="225642" cy="198269"/>
            <a:chOff x="8332788" y="4259263"/>
            <a:chExt cx="484188" cy="425449"/>
          </a:xfrm>
          <a:solidFill>
            <a:schemeClr val="accent1"/>
          </a:solidFill>
        </p:grpSpPr>
        <p:sp>
          <p:nvSpPr>
            <p:cNvPr id="82" name="Freeform 159"/>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3" name="Freeform 160"/>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4" name="Freeform 161"/>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5" name="原创设计师QQ598969553      _30"/>
          <p:cNvSpPr/>
          <p:nvPr/>
        </p:nvSpPr>
        <p:spPr bwMode="auto">
          <a:xfrm>
            <a:off x="4579304" y="3255328"/>
            <a:ext cx="200025" cy="185738"/>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6" name="原创设计师QQ598969553      _31"/>
          <p:cNvSpPr>
            <a:spLocks noEditPoints="1"/>
          </p:cNvSpPr>
          <p:nvPr/>
        </p:nvSpPr>
        <p:spPr bwMode="auto">
          <a:xfrm>
            <a:off x="2506029" y="4530090"/>
            <a:ext cx="238125" cy="20320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7" name="原创设计师QQ598969553      _32"/>
          <p:cNvSpPr>
            <a:spLocks noEditPoints="1"/>
          </p:cNvSpPr>
          <p:nvPr/>
        </p:nvSpPr>
        <p:spPr bwMode="auto">
          <a:xfrm>
            <a:off x="3221990" y="4061778"/>
            <a:ext cx="166688" cy="234950"/>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8" name="原创设计师QQ598969553      _33"/>
          <p:cNvSpPr>
            <a:spLocks noEditPoints="1"/>
          </p:cNvSpPr>
          <p:nvPr/>
        </p:nvSpPr>
        <p:spPr bwMode="auto">
          <a:xfrm>
            <a:off x="3860166" y="3169604"/>
            <a:ext cx="123825" cy="176213"/>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9" name="原创设计师QQ598969553      _34"/>
          <p:cNvGrpSpPr/>
          <p:nvPr/>
        </p:nvGrpSpPr>
        <p:grpSpPr>
          <a:xfrm>
            <a:off x="3446120" y="2414231"/>
            <a:ext cx="281868" cy="74721"/>
            <a:chOff x="6073776" y="566738"/>
            <a:chExt cx="604838" cy="160337"/>
          </a:xfrm>
          <a:solidFill>
            <a:schemeClr val="accent1"/>
          </a:solidFill>
        </p:grpSpPr>
        <p:sp>
          <p:nvSpPr>
            <p:cNvPr id="90" name="Freeform 166"/>
            <p:cNvSpPr/>
            <p:nvPr/>
          </p:nvSpPr>
          <p:spPr bwMode="auto">
            <a:xfrm>
              <a:off x="6073776"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5" y="27"/>
                    <a:pt x="37" y="32"/>
                    <a:pt x="37" y="36"/>
                  </a:cubicBezTo>
                  <a:cubicBezTo>
                    <a:pt x="37" y="36"/>
                    <a:pt x="37" y="36"/>
                    <a:pt x="37" y="36"/>
                  </a:cubicBezTo>
                  <a:cubicBezTo>
                    <a:pt x="38" y="32"/>
                    <a:pt x="39"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1" name="Freeform 167"/>
            <p:cNvSpPr/>
            <p:nvPr/>
          </p:nvSpPr>
          <p:spPr bwMode="auto">
            <a:xfrm>
              <a:off x="6281738" y="566738"/>
              <a:ext cx="195263" cy="160337"/>
            </a:xfrm>
            <a:custGeom>
              <a:avLst/>
              <a:gdLst>
                <a:gd name="T0" fmla="*/ 10 w 52"/>
                <a:gd name="T1" fmla="*/ 43 h 43"/>
                <a:gd name="T2" fmla="*/ 0 w 52"/>
                <a:gd name="T3" fmla="*/ 0 h 43"/>
                <a:gd name="T4" fmla="*/ 5 w 52"/>
                <a:gd name="T5" fmla="*/ 0 h 43"/>
                <a:gd name="T6" fmla="*/ 10 w 52"/>
                <a:gd name="T7" fmla="*/ 22 h 43"/>
                <a:gd name="T8" fmla="*/ 14 w 52"/>
                <a:gd name="T9" fmla="*/ 37 h 43"/>
                <a:gd name="T10" fmla="*/ 14 w 52"/>
                <a:gd name="T11" fmla="*/ 37 h 43"/>
                <a:gd name="T12" fmla="*/ 17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0 w 52"/>
                <a:gd name="T25" fmla="*/ 22 h 43"/>
                <a:gd name="T26" fmla="*/ 46 w 52"/>
                <a:gd name="T27" fmla="*/ 0 h 43"/>
                <a:gd name="T28" fmla="*/ 52 w 52"/>
                <a:gd name="T29" fmla="*/ 0 h 43"/>
                <a:gd name="T30" fmla="*/ 40 w 52"/>
                <a:gd name="T31" fmla="*/ 43 h 43"/>
                <a:gd name="T32" fmla="*/ 34 w 52"/>
                <a:gd name="T33" fmla="*/ 43 h 43"/>
                <a:gd name="T34" fmla="*/ 28 w 52"/>
                <a:gd name="T35" fmla="*/ 21 h 43"/>
                <a:gd name="T36" fmla="*/ 26 w 52"/>
                <a:gd name="T37" fmla="*/ 7 h 43"/>
                <a:gd name="T38" fmla="*/ 25 w 52"/>
                <a:gd name="T39" fmla="*/ 7 h 43"/>
                <a:gd name="T40" fmla="*/ 22 w 52"/>
                <a:gd name="T41" fmla="*/ 21 h 43"/>
                <a:gd name="T42" fmla="*/ 16 w 52"/>
                <a:gd name="T43" fmla="*/ 43 h 43"/>
                <a:gd name="T44" fmla="*/ 10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0" y="43"/>
                  </a:moveTo>
                  <a:cubicBezTo>
                    <a:pt x="0" y="0"/>
                    <a:pt x="0" y="0"/>
                    <a:pt x="0" y="0"/>
                  </a:cubicBezTo>
                  <a:cubicBezTo>
                    <a:pt x="5" y="0"/>
                    <a:pt x="5" y="0"/>
                    <a:pt x="5" y="0"/>
                  </a:cubicBezTo>
                  <a:cubicBezTo>
                    <a:pt x="10" y="22"/>
                    <a:pt x="10" y="22"/>
                    <a:pt x="10" y="22"/>
                  </a:cubicBezTo>
                  <a:cubicBezTo>
                    <a:pt x="12" y="27"/>
                    <a:pt x="13" y="32"/>
                    <a:pt x="14" y="37"/>
                  </a:cubicBezTo>
                  <a:cubicBezTo>
                    <a:pt x="14" y="37"/>
                    <a:pt x="14" y="37"/>
                    <a:pt x="14" y="37"/>
                  </a:cubicBezTo>
                  <a:cubicBezTo>
                    <a:pt x="14" y="32"/>
                    <a:pt x="16" y="27"/>
                    <a:pt x="17" y="22"/>
                  </a:cubicBezTo>
                  <a:cubicBezTo>
                    <a:pt x="23" y="0"/>
                    <a:pt x="23" y="0"/>
                    <a:pt x="23" y="0"/>
                  </a:cubicBezTo>
                  <a:cubicBezTo>
                    <a:pt x="29" y="0"/>
                    <a:pt x="29" y="0"/>
                    <a:pt x="29" y="0"/>
                  </a:cubicBezTo>
                  <a:cubicBezTo>
                    <a:pt x="34" y="22"/>
                    <a:pt x="34" y="22"/>
                    <a:pt x="34" y="22"/>
                  </a:cubicBezTo>
                  <a:cubicBezTo>
                    <a:pt x="35" y="27"/>
                    <a:pt x="36" y="32"/>
                    <a:pt x="37" y="36"/>
                  </a:cubicBezTo>
                  <a:cubicBezTo>
                    <a:pt x="37" y="36"/>
                    <a:pt x="37" y="36"/>
                    <a:pt x="37" y="36"/>
                  </a:cubicBezTo>
                  <a:cubicBezTo>
                    <a:pt x="38" y="32"/>
                    <a:pt x="39" y="27"/>
                    <a:pt x="40" y="22"/>
                  </a:cubicBezTo>
                  <a:cubicBezTo>
                    <a:pt x="46" y="0"/>
                    <a:pt x="46" y="0"/>
                    <a:pt x="46" y="0"/>
                  </a:cubicBezTo>
                  <a:cubicBezTo>
                    <a:pt x="52" y="0"/>
                    <a:pt x="52" y="0"/>
                    <a:pt x="52" y="0"/>
                  </a:cubicBezTo>
                  <a:cubicBezTo>
                    <a:pt x="40" y="43"/>
                    <a:pt x="40" y="43"/>
                    <a:pt x="40" y="43"/>
                  </a:cubicBezTo>
                  <a:cubicBezTo>
                    <a:pt x="34" y="43"/>
                    <a:pt x="34" y="43"/>
                    <a:pt x="34" y="43"/>
                  </a:cubicBezTo>
                  <a:cubicBezTo>
                    <a:pt x="28" y="21"/>
                    <a:pt x="28" y="21"/>
                    <a:pt x="28" y="21"/>
                  </a:cubicBezTo>
                  <a:cubicBezTo>
                    <a:pt x="27" y="15"/>
                    <a:pt x="26" y="11"/>
                    <a:pt x="26" y="7"/>
                  </a:cubicBezTo>
                  <a:cubicBezTo>
                    <a:pt x="25" y="7"/>
                    <a:pt x="25" y="7"/>
                    <a:pt x="25" y="7"/>
                  </a:cubicBezTo>
                  <a:cubicBezTo>
                    <a:pt x="25" y="11"/>
                    <a:pt x="24" y="15"/>
                    <a:pt x="22" y="21"/>
                  </a:cubicBezTo>
                  <a:cubicBezTo>
                    <a:pt x="16" y="43"/>
                    <a:pt x="16" y="43"/>
                    <a:pt x="16" y="43"/>
                  </a:cubicBez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2" name="Freeform 168"/>
            <p:cNvSpPr/>
            <p:nvPr/>
          </p:nvSpPr>
          <p:spPr bwMode="auto">
            <a:xfrm>
              <a:off x="6483351"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6" y="27"/>
                    <a:pt x="37" y="32"/>
                    <a:pt x="37" y="36"/>
                  </a:cubicBezTo>
                  <a:cubicBezTo>
                    <a:pt x="37" y="36"/>
                    <a:pt x="37" y="36"/>
                    <a:pt x="37" y="36"/>
                  </a:cubicBezTo>
                  <a:cubicBezTo>
                    <a:pt x="38" y="32"/>
                    <a:pt x="40"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93" name="原创设计师QQ598969553      _35"/>
          <p:cNvGrpSpPr/>
          <p:nvPr/>
        </p:nvGrpSpPr>
        <p:grpSpPr>
          <a:xfrm>
            <a:off x="2982259" y="4689144"/>
            <a:ext cx="280388" cy="318119"/>
            <a:chOff x="5078413" y="5448300"/>
            <a:chExt cx="601663" cy="682625"/>
          </a:xfrm>
          <a:solidFill>
            <a:schemeClr val="accent1"/>
          </a:solidFill>
        </p:grpSpPr>
        <p:sp>
          <p:nvSpPr>
            <p:cNvPr id="94" name="Freeform 169"/>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5" name="Freeform 170"/>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6" name="Freeform 171"/>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7" name="Freeform 172"/>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8" name="Freeform 173"/>
            <p:cNvSpPr/>
            <p:nvPr/>
          </p:nvSpPr>
          <p:spPr bwMode="auto">
            <a:xfrm>
              <a:off x="5078413" y="5448300"/>
              <a:ext cx="601663" cy="522287"/>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9" name="Freeform 174"/>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0" name="Freeform 175"/>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1" name="Freeform 176"/>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2" name="原创设计师QQ598969553      _36"/>
          <p:cNvSpPr>
            <a:spLocks noEditPoints="1"/>
          </p:cNvSpPr>
          <p:nvPr/>
        </p:nvSpPr>
        <p:spPr bwMode="auto">
          <a:xfrm>
            <a:off x="3068003" y="2707640"/>
            <a:ext cx="190500" cy="249238"/>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3" name="原创设计师QQ598969553      _37"/>
          <p:cNvGrpSpPr/>
          <p:nvPr/>
        </p:nvGrpSpPr>
        <p:grpSpPr>
          <a:xfrm>
            <a:off x="4076438" y="2541476"/>
            <a:ext cx="254494" cy="259674"/>
            <a:chOff x="7426326" y="839788"/>
            <a:chExt cx="546100" cy="557212"/>
          </a:xfrm>
          <a:solidFill>
            <a:srgbClr val="4E9F8E"/>
          </a:solidFill>
        </p:grpSpPr>
        <p:sp>
          <p:nvSpPr>
            <p:cNvPr id="104" name="Freeform 178"/>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5" name="Freeform 179"/>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6" name="原创设计师QQ598969553      _38"/>
          <p:cNvSpPr/>
          <p:nvPr/>
        </p:nvSpPr>
        <p:spPr bwMode="auto">
          <a:xfrm>
            <a:off x="3979228" y="4699954"/>
            <a:ext cx="192088" cy="227013"/>
          </a:xfrm>
          <a:custGeom>
            <a:avLst/>
            <a:gdLst>
              <a:gd name="T0" fmla="*/ 71 w 110"/>
              <a:gd name="T1" fmla="*/ 112 h 130"/>
              <a:gd name="T2" fmla="*/ 102 w 110"/>
              <a:gd name="T3" fmla="*/ 55 h 130"/>
              <a:gd name="T4" fmla="*/ 91 w 110"/>
              <a:gd name="T5" fmla="*/ 13 h 130"/>
              <a:gd name="T6" fmla="*/ 80 w 110"/>
              <a:gd name="T7" fmla="*/ 7 h 130"/>
              <a:gd name="T8" fmla="*/ 41 w 110"/>
              <a:gd name="T9" fmla="*/ 22 h 130"/>
              <a:gd name="T10" fmla="*/ 7 w 110"/>
              <a:gd name="T11" fmla="*/ 87 h 130"/>
              <a:gd name="T12" fmla="*/ 17 w 110"/>
              <a:gd name="T13" fmla="*/ 123 h 130"/>
              <a:gd name="T14" fmla="*/ 18 w 110"/>
              <a:gd name="T15" fmla="*/ 123 h 130"/>
              <a:gd name="T16" fmla="*/ 54 w 110"/>
              <a:gd name="T17" fmla="*/ 113 h 130"/>
              <a:gd name="T18" fmla="*/ 78 w 110"/>
              <a:gd name="T19" fmla="*/ 68 h 130"/>
              <a:gd name="T20" fmla="*/ 70 w 110"/>
              <a:gd name="T21" fmla="*/ 42 h 130"/>
              <a:gd name="T22" fmla="*/ 69 w 110"/>
              <a:gd name="T23" fmla="*/ 41 h 130"/>
              <a:gd name="T24" fmla="*/ 44 w 110"/>
              <a:gd name="T25" fmla="*/ 50 h 130"/>
              <a:gd name="T26" fmla="*/ 24 w 110"/>
              <a:gd name="T27" fmla="*/ 87 h 130"/>
              <a:gd name="T28" fmla="*/ 33 w 110"/>
              <a:gd name="T29" fmla="*/ 92 h 130"/>
              <a:gd name="T30" fmla="*/ 53 w 110"/>
              <a:gd name="T31" fmla="*/ 54 h 130"/>
              <a:gd name="T32" fmla="*/ 64 w 110"/>
              <a:gd name="T33" fmla="*/ 50 h 130"/>
              <a:gd name="T34" fmla="*/ 66 w 110"/>
              <a:gd name="T35" fmla="*/ 51 h 130"/>
              <a:gd name="T36" fmla="*/ 69 w 110"/>
              <a:gd name="T37" fmla="*/ 63 h 130"/>
              <a:gd name="T38" fmla="*/ 45 w 110"/>
              <a:gd name="T39" fmla="*/ 107 h 130"/>
              <a:gd name="T40" fmla="*/ 23 w 110"/>
              <a:gd name="T41" fmla="*/ 114 h 130"/>
              <a:gd name="T42" fmla="*/ 14 w 110"/>
              <a:gd name="T43" fmla="*/ 103 h 130"/>
              <a:gd name="T44" fmla="*/ 18 w 110"/>
              <a:gd name="T45" fmla="*/ 87 h 130"/>
              <a:gd name="T46" fmla="*/ 50 w 110"/>
              <a:gd name="T47" fmla="*/ 27 h 130"/>
              <a:gd name="T48" fmla="*/ 75 w 110"/>
              <a:gd name="T49" fmla="*/ 16 h 130"/>
              <a:gd name="T50" fmla="*/ 87 w 110"/>
              <a:gd name="T51" fmla="*/ 22 h 130"/>
              <a:gd name="T52" fmla="*/ 93 w 110"/>
              <a:gd name="T53" fmla="*/ 50 h 130"/>
              <a:gd name="T54" fmla="*/ 62 w 110"/>
              <a:gd name="T55" fmla="*/ 108 h 130"/>
              <a:gd name="T56" fmla="*/ 71 w 110"/>
              <a:gd name="T5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30">
                <a:moveTo>
                  <a:pt x="71" y="112"/>
                </a:moveTo>
                <a:cubicBezTo>
                  <a:pt x="102" y="55"/>
                  <a:pt x="102" y="55"/>
                  <a:pt x="102" y="55"/>
                </a:cubicBezTo>
                <a:cubicBezTo>
                  <a:pt x="110" y="38"/>
                  <a:pt x="106" y="21"/>
                  <a:pt x="91" y="13"/>
                </a:cubicBezTo>
                <a:cubicBezTo>
                  <a:pt x="80" y="7"/>
                  <a:pt x="80" y="7"/>
                  <a:pt x="80" y="7"/>
                </a:cubicBezTo>
                <a:cubicBezTo>
                  <a:pt x="66" y="0"/>
                  <a:pt x="50" y="6"/>
                  <a:pt x="41" y="22"/>
                </a:cubicBezTo>
                <a:cubicBezTo>
                  <a:pt x="7" y="87"/>
                  <a:pt x="7" y="87"/>
                  <a:pt x="7" y="87"/>
                </a:cubicBezTo>
                <a:cubicBezTo>
                  <a:pt x="0" y="100"/>
                  <a:pt x="5" y="116"/>
                  <a:pt x="17" y="123"/>
                </a:cubicBezTo>
                <a:cubicBezTo>
                  <a:pt x="18" y="123"/>
                  <a:pt x="18" y="123"/>
                  <a:pt x="18" y="123"/>
                </a:cubicBezTo>
                <a:cubicBezTo>
                  <a:pt x="31" y="130"/>
                  <a:pt x="47" y="125"/>
                  <a:pt x="54" y="113"/>
                </a:cubicBezTo>
                <a:cubicBezTo>
                  <a:pt x="78" y="68"/>
                  <a:pt x="78" y="68"/>
                  <a:pt x="78" y="68"/>
                </a:cubicBezTo>
                <a:cubicBezTo>
                  <a:pt x="83" y="58"/>
                  <a:pt x="79" y="47"/>
                  <a:pt x="70" y="42"/>
                </a:cubicBezTo>
                <a:cubicBezTo>
                  <a:pt x="69" y="41"/>
                  <a:pt x="69" y="41"/>
                  <a:pt x="69" y="41"/>
                </a:cubicBezTo>
                <a:cubicBezTo>
                  <a:pt x="60" y="36"/>
                  <a:pt x="49" y="40"/>
                  <a:pt x="44" y="50"/>
                </a:cubicBezTo>
                <a:cubicBezTo>
                  <a:pt x="24" y="87"/>
                  <a:pt x="24" y="87"/>
                  <a:pt x="24" y="87"/>
                </a:cubicBezTo>
                <a:cubicBezTo>
                  <a:pt x="33" y="92"/>
                  <a:pt x="33" y="92"/>
                  <a:pt x="33" y="92"/>
                </a:cubicBezTo>
                <a:cubicBezTo>
                  <a:pt x="53" y="54"/>
                  <a:pt x="53" y="54"/>
                  <a:pt x="53" y="54"/>
                </a:cubicBezTo>
                <a:cubicBezTo>
                  <a:pt x="55" y="50"/>
                  <a:pt x="59" y="47"/>
                  <a:pt x="64" y="50"/>
                </a:cubicBezTo>
                <a:cubicBezTo>
                  <a:pt x="66" y="51"/>
                  <a:pt x="66" y="51"/>
                  <a:pt x="66" y="51"/>
                </a:cubicBezTo>
                <a:cubicBezTo>
                  <a:pt x="70" y="53"/>
                  <a:pt x="71" y="58"/>
                  <a:pt x="69" y="63"/>
                </a:cubicBezTo>
                <a:cubicBezTo>
                  <a:pt x="45" y="107"/>
                  <a:pt x="45" y="107"/>
                  <a:pt x="45" y="107"/>
                </a:cubicBezTo>
                <a:cubicBezTo>
                  <a:pt x="41" y="115"/>
                  <a:pt x="31" y="119"/>
                  <a:pt x="23" y="114"/>
                </a:cubicBezTo>
                <a:cubicBezTo>
                  <a:pt x="18" y="112"/>
                  <a:pt x="15" y="108"/>
                  <a:pt x="14" y="103"/>
                </a:cubicBezTo>
                <a:cubicBezTo>
                  <a:pt x="13" y="99"/>
                  <a:pt x="14" y="94"/>
                  <a:pt x="18" y="87"/>
                </a:cubicBezTo>
                <a:cubicBezTo>
                  <a:pt x="50" y="27"/>
                  <a:pt x="50" y="27"/>
                  <a:pt x="50" y="27"/>
                </a:cubicBezTo>
                <a:cubicBezTo>
                  <a:pt x="57" y="13"/>
                  <a:pt x="68" y="12"/>
                  <a:pt x="75" y="16"/>
                </a:cubicBezTo>
                <a:cubicBezTo>
                  <a:pt x="87" y="22"/>
                  <a:pt x="87" y="22"/>
                  <a:pt x="87" y="22"/>
                </a:cubicBezTo>
                <a:cubicBezTo>
                  <a:pt x="98" y="28"/>
                  <a:pt x="98" y="40"/>
                  <a:pt x="93" y="50"/>
                </a:cubicBezTo>
                <a:cubicBezTo>
                  <a:pt x="62" y="108"/>
                  <a:pt x="62" y="108"/>
                  <a:pt x="62" y="108"/>
                </a:cubicBezTo>
                <a:lnTo>
                  <a:pt x="71" y="112"/>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7" name="原创设计师QQ598969553      _39"/>
          <p:cNvGrpSpPr/>
          <p:nvPr/>
        </p:nvGrpSpPr>
        <p:grpSpPr>
          <a:xfrm>
            <a:off x="2418525" y="3235420"/>
            <a:ext cx="175334" cy="241179"/>
            <a:chOff x="3868738" y="2328863"/>
            <a:chExt cx="376238" cy="517525"/>
          </a:xfrm>
          <a:solidFill>
            <a:schemeClr val="accent1"/>
          </a:solidFill>
        </p:grpSpPr>
        <p:sp>
          <p:nvSpPr>
            <p:cNvPr id="108" name="Freeform 181"/>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9" name="Freeform 182"/>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10" name="原创设计师QQ598969553      _40"/>
          <p:cNvGrpSpPr/>
          <p:nvPr/>
        </p:nvGrpSpPr>
        <p:grpSpPr>
          <a:xfrm>
            <a:off x="3853016" y="2811509"/>
            <a:ext cx="227122" cy="220463"/>
            <a:chOff x="6946901" y="1419225"/>
            <a:chExt cx="487363" cy="473075"/>
          </a:xfrm>
          <a:solidFill>
            <a:schemeClr val="accent2"/>
          </a:solidFill>
        </p:grpSpPr>
        <p:sp>
          <p:nvSpPr>
            <p:cNvPr id="111" name="Freeform 183"/>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2" name="Rectangle 184"/>
            <p:cNvSpPr>
              <a:spLocks noChangeArrowheads="1"/>
            </p:cNvSpPr>
            <p:nvPr/>
          </p:nvSpPr>
          <p:spPr bwMode="auto">
            <a:xfrm>
              <a:off x="7016751" y="1749425"/>
              <a:ext cx="42863"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3" name="Rectangle 185"/>
            <p:cNvSpPr>
              <a:spLocks noChangeArrowheads="1"/>
            </p:cNvSpPr>
            <p:nvPr/>
          </p:nvSpPr>
          <p:spPr bwMode="auto">
            <a:xfrm>
              <a:off x="7118351" y="1798638"/>
              <a:ext cx="41275"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4" name="Rectangle 186"/>
            <p:cNvSpPr>
              <a:spLocks noChangeArrowheads="1"/>
            </p:cNvSpPr>
            <p:nvPr/>
          </p:nvSpPr>
          <p:spPr bwMode="auto">
            <a:xfrm>
              <a:off x="7219951" y="1749425"/>
              <a:ext cx="41275"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5" name="Rectangle 187"/>
            <p:cNvSpPr>
              <a:spLocks noChangeArrowheads="1"/>
            </p:cNvSpPr>
            <p:nvPr/>
          </p:nvSpPr>
          <p:spPr bwMode="auto">
            <a:xfrm>
              <a:off x="7321551" y="1798638"/>
              <a:ext cx="46038"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16" name="原创设计师QQ598969553      _41"/>
          <p:cNvSpPr/>
          <p:nvPr/>
        </p:nvSpPr>
        <p:spPr bwMode="auto">
          <a:xfrm>
            <a:off x="4611053" y="2953704"/>
            <a:ext cx="179388" cy="149225"/>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7" name="原创设计师QQ598969553      _42"/>
          <p:cNvGrpSpPr/>
          <p:nvPr/>
        </p:nvGrpSpPr>
        <p:grpSpPr>
          <a:xfrm>
            <a:off x="4723033" y="3951556"/>
            <a:ext cx="161279" cy="190869"/>
            <a:chOff x="8813801" y="3865563"/>
            <a:chExt cx="346075" cy="409574"/>
          </a:xfrm>
          <a:solidFill>
            <a:schemeClr val="bg1">
              <a:lumMod val="50000"/>
            </a:schemeClr>
          </a:solidFill>
        </p:grpSpPr>
        <p:sp>
          <p:nvSpPr>
            <p:cNvPr id="118" name="Freeform 189"/>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9" name="Freeform 190"/>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20" name="原创设计师QQ598969553      _43"/>
          <p:cNvGrpSpPr/>
          <p:nvPr/>
        </p:nvGrpSpPr>
        <p:grpSpPr>
          <a:xfrm>
            <a:off x="2488808" y="2911384"/>
            <a:ext cx="138345" cy="229341"/>
            <a:chOff x="4019551" y="1633538"/>
            <a:chExt cx="296862" cy="492124"/>
          </a:xfrm>
          <a:solidFill>
            <a:schemeClr val="accent2"/>
          </a:solidFill>
        </p:grpSpPr>
        <p:sp>
          <p:nvSpPr>
            <p:cNvPr id="121" name="Freeform 191"/>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2" name="Freeform 192"/>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23" name="原创设计师QQ598969553      _44"/>
          <p:cNvSpPr>
            <a:spLocks noEditPoints="1"/>
          </p:cNvSpPr>
          <p:nvPr/>
        </p:nvSpPr>
        <p:spPr bwMode="auto">
          <a:xfrm>
            <a:off x="4414204" y="4504690"/>
            <a:ext cx="195263" cy="192088"/>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4" name="原创设计师QQ598969553      _45"/>
          <p:cNvSpPr>
            <a:spLocks noEditPoints="1"/>
          </p:cNvSpPr>
          <p:nvPr/>
        </p:nvSpPr>
        <p:spPr bwMode="auto">
          <a:xfrm>
            <a:off x="2209165" y="3522028"/>
            <a:ext cx="223838" cy="177800"/>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25" name="原创设计师QQ598969553      _46"/>
          <p:cNvGrpSpPr/>
          <p:nvPr/>
        </p:nvGrpSpPr>
        <p:grpSpPr>
          <a:xfrm>
            <a:off x="2829860" y="2559233"/>
            <a:ext cx="224163" cy="225642"/>
            <a:chOff x="4751388" y="877888"/>
            <a:chExt cx="481013" cy="484187"/>
          </a:xfrm>
          <a:solidFill>
            <a:schemeClr val="accent2"/>
          </a:solidFill>
        </p:grpSpPr>
        <p:sp>
          <p:nvSpPr>
            <p:cNvPr id="126" name="Oval 195"/>
            <p:cNvSpPr>
              <a:spLocks noChangeArrowheads="1"/>
            </p:cNvSpPr>
            <p:nvPr/>
          </p:nvSpPr>
          <p:spPr bwMode="auto">
            <a:xfrm>
              <a:off x="4830763" y="960438"/>
              <a:ext cx="323850" cy="319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7" name="Rectangle 196"/>
            <p:cNvSpPr>
              <a:spLocks noChangeArrowheads="1"/>
            </p:cNvSpPr>
            <p:nvPr/>
          </p:nvSpPr>
          <p:spPr bwMode="auto">
            <a:xfrm>
              <a:off x="4973638" y="877888"/>
              <a:ext cx="4127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8" name="Rectangle 197"/>
            <p:cNvSpPr>
              <a:spLocks noChangeArrowheads="1"/>
            </p:cNvSpPr>
            <p:nvPr/>
          </p:nvSpPr>
          <p:spPr bwMode="auto">
            <a:xfrm>
              <a:off x="5176838" y="1100138"/>
              <a:ext cx="5556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9" name="Rectangle 198"/>
            <p:cNvSpPr>
              <a:spLocks noChangeArrowheads="1"/>
            </p:cNvSpPr>
            <p:nvPr/>
          </p:nvSpPr>
          <p:spPr bwMode="auto">
            <a:xfrm>
              <a:off x="4973638" y="1303338"/>
              <a:ext cx="41275"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0" name="Rectangle 199"/>
            <p:cNvSpPr>
              <a:spLocks noChangeArrowheads="1"/>
            </p:cNvSpPr>
            <p:nvPr/>
          </p:nvSpPr>
          <p:spPr bwMode="auto">
            <a:xfrm>
              <a:off x="4751388" y="1100138"/>
              <a:ext cx="57150"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1" name="Freeform 200"/>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2" name="Freeform 201"/>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3" name="Freeform 202"/>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4" name="Freeform 203"/>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5" name="Freeform 204"/>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6" name="Freeform 205"/>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7" name="Freeform 206"/>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8" name="Freeform 207"/>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9" name="Freeform 208"/>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0" name="Freeform 209"/>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1" name="Freeform 210"/>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2" name="Freeform 211"/>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3" name="原创设计师QQ598969553      _47"/>
          <p:cNvSpPr/>
          <p:nvPr/>
        </p:nvSpPr>
        <p:spPr bwMode="auto">
          <a:xfrm>
            <a:off x="4850765" y="3453766"/>
            <a:ext cx="52388" cy="53975"/>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solidFill>
            <a:schemeClr val="bg1">
              <a:lumMod val="50000"/>
            </a:schemeClr>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4" name="原创设计师QQ598969553      _48"/>
          <p:cNvSpPr/>
          <p:nvPr/>
        </p:nvSpPr>
        <p:spPr bwMode="auto">
          <a:xfrm>
            <a:off x="4803141" y="3504565"/>
            <a:ext cx="188913" cy="152400"/>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9986" name="原创设计师QQ598969553      _49"/>
          <p:cNvSpPr>
            <a:spLocks noEditPoints="1"/>
          </p:cNvSpPr>
          <p:nvPr/>
        </p:nvSpPr>
        <p:spPr>
          <a:xfrm>
            <a:off x="2999740" y="4436428"/>
            <a:ext cx="1227138" cy="130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accent1">
              <a:alpha val="100000"/>
            </a:schemeClr>
          </a:solidFill>
          <a:ln w="9525">
            <a:noFill/>
          </a:ln>
        </p:spPr>
        <p:txBody>
          <a:bodyPr/>
          <a:lstStyle/>
          <a:p>
            <a:endParaRPr lang="zh-CN" altLang="en-US"/>
          </a:p>
        </p:txBody>
      </p:sp>
      <p:sp>
        <p:nvSpPr>
          <p:cNvPr id="159" name="原创设计师QQ598969553      _54"/>
          <p:cNvSpPr txBox="1"/>
          <p:nvPr/>
        </p:nvSpPr>
        <p:spPr>
          <a:xfrm>
            <a:off x="5591944" y="1395731"/>
            <a:ext cx="4941570" cy="3954929"/>
          </a:xfrm>
          <a:prstGeom prst="rect">
            <a:avLst/>
          </a:prstGeom>
          <a:noFill/>
          <a:ln w="9525">
            <a:noFill/>
          </a:ln>
        </p:spPr>
        <p:txBody>
          <a:bodyPr wrap="square" lIns="45720" tIns="22860" rIns="45720" bIns="22860">
            <a:spAutoFit/>
          </a:bodyPr>
          <a:lstStyle/>
          <a:p>
            <a:pPr marL="457200" indent="-457200" defTabSz="1087755">
              <a:buFont typeface="Wingdings" panose="05000000000000000000" pitchFamily="2" charset="2"/>
              <a:buChar char="n"/>
            </a:pPr>
            <a:r>
              <a:rPr lang="en-GB" altLang="zh-CN">
                <a:solidFill>
                  <a:schemeClr val="accent1"/>
                </a:solidFill>
                <a:latin typeface="华文细黑" panose="02010600040101010101" charset="-122"/>
              </a:rPr>
              <a:t>Más apoyo gubernamental</a:t>
            </a:r>
            <a:endParaRPr lang="zh-CN" altLang="en-US">
              <a:solidFill>
                <a:schemeClr val="accent1"/>
              </a:solidFill>
              <a:latin typeface="华文细黑" panose="02010600040101010101" charset="-122"/>
            </a:endParaRPr>
          </a:p>
          <a:p>
            <a:pPr marL="342900" indent="-342900" algn="just" defTabSz="1087755">
              <a:buFont typeface="Wingdings" panose="05000000000000000000" charset="0"/>
              <a:buChar char=""/>
            </a:pPr>
            <a:r>
              <a:rPr lang="es-ES" altLang="zh-CN" sz="1800">
                <a:solidFill>
                  <a:schemeClr val="accent1"/>
                </a:solidFill>
                <a:latin typeface="华文细黑" panose="02010600040101010101" charset="-122"/>
              </a:rPr>
              <a:t>El gobierno debe colaborar con las principales empresas locales para mejorar el sistema de trazabilidad, reforzar el control de calidad y ayudar a establecer marcas características</a:t>
            </a:r>
            <a:r>
              <a:rPr lang="en-GB" altLang="zh-CN" sz="1800">
                <a:solidFill>
                  <a:schemeClr val="accent1"/>
                </a:solidFill>
                <a:latin typeface="华文细黑" panose="02010600040101010101" charset="-122"/>
              </a:rPr>
              <a:t>.</a:t>
            </a:r>
            <a:endParaRPr lang="en-GB" altLang="zh-CN" sz="1800">
              <a:solidFill>
                <a:schemeClr val="accent1"/>
              </a:solidFill>
              <a:latin typeface="华文细黑" panose="02010600040101010101" charset="-122"/>
            </a:endParaRPr>
          </a:p>
          <a:p>
            <a:pPr marL="342900" indent="-342900" algn="just" defTabSz="1087755">
              <a:buFont typeface="Wingdings" panose="05000000000000000000" charset="0"/>
              <a:buChar char=""/>
            </a:pPr>
            <a:r>
              <a:rPr lang="es-ES" altLang="zh-CN" sz="1800">
                <a:solidFill>
                  <a:schemeClr val="accent1"/>
                </a:solidFill>
                <a:latin typeface="华文细黑" panose="02010600040101010101" charset="-122"/>
              </a:rPr>
              <a:t>El gobierno debe otorgar subsidios financieros y garantías de financiación a los empresarios de comercio electrónico y fomentar activamente el capital social para ir al campo</a:t>
            </a:r>
            <a:r>
              <a:rPr lang="en-GB" altLang="zh-CN" sz="1800">
                <a:solidFill>
                  <a:schemeClr val="accent1"/>
                </a:solidFill>
                <a:latin typeface="华文细黑" panose="02010600040101010101" charset="-122"/>
              </a:rPr>
              <a:t>.</a:t>
            </a:r>
            <a:endParaRPr lang="zh-CN" altLang="en-US" sz="1800">
              <a:solidFill>
                <a:schemeClr val="accent1"/>
              </a:solidFill>
              <a:latin typeface="华文细黑" panose="02010600040101010101" charset="-122"/>
            </a:endParaRPr>
          </a:p>
        </p:txBody>
      </p:sp>
      <p:sp>
        <p:nvSpPr>
          <p:cNvPr id="39936" name="文本框 144"/>
          <p:cNvSpPr txBox="1"/>
          <p:nvPr/>
        </p:nvSpPr>
        <p:spPr>
          <a:xfrm>
            <a:off x="7464152" y="260350"/>
            <a:ext cx="2592288"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GB" altLang="zh-CN">
                <a:sym typeface="+mn-ea"/>
              </a:rPr>
              <a:t>Sugerencias de política</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原创设计师QQ598969553      _1"/>
          <p:cNvSpPr>
            <a:spLocks noEditPoints="1"/>
          </p:cNvSpPr>
          <p:nvPr/>
        </p:nvSpPr>
        <p:spPr bwMode="auto">
          <a:xfrm>
            <a:off x="1804353" y="2888615"/>
            <a:ext cx="609600" cy="609600"/>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 name="原创设计师QQ598969553      _2"/>
          <p:cNvSpPr>
            <a:spLocks noEditPoints="1"/>
          </p:cNvSpPr>
          <p:nvPr/>
        </p:nvSpPr>
        <p:spPr bwMode="auto">
          <a:xfrm>
            <a:off x="2163129" y="2267904"/>
            <a:ext cx="614363" cy="614363"/>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89 w 352"/>
              <a:gd name="T11" fmla="*/ 90 h 352"/>
              <a:gd name="T12" fmla="*/ 263 w 352"/>
              <a:gd name="T13" fmla="*/ 90 h 352"/>
              <a:gd name="T14" fmla="*/ 276 w 352"/>
              <a:gd name="T15" fmla="*/ 93 h 352"/>
              <a:gd name="T16" fmla="*/ 176 w 352"/>
              <a:gd name="T17" fmla="*/ 182 h 352"/>
              <a:gd name="T18" fmla="*/ 75 w 352"/>
              <a:gd name="T19" fmla="*/ 93 h 352"/>
              <a:gd name="T20" fmla="*/ 89 w 352"/>
              <a:gd name="T21" fmla="*/ 90 h 352"/>
              <a:gd name="T22" fmla="*/ 60 w 352"/>
              <a:gd name="T23" fmla="*/ 235 h 352"/>
              <a:gd name="T24" fmla="*/ 60 w 352"/>
              <a:gd name="T25" fmla="*/ 119 h 352"/>
              <a:gd name="T26" fmla="*/ 65 w 352"/>
              <a:gd name="T27" fmla="*/ 103 h 352"/>
              <a:gd name="T28" fmla="*/ 137 w 352"/>
              <a:gd name="T29" fmla="*/ 167 h 352"/>
              <a:gd name="T30" fmla="*/ 64 w 352"/>
              <a:gd name="T31" fmla="*/ 248 h 352"/>
              <a:gd name="T32" fmla="*/ 60 w 352"/>
              <a:gd name="T33" fmla="*/ 235 h 352"/>
              <a:gd name="T34" fmla="*/ 263 w 352"/>
              <a:gd name="T35" fmla="*/ 263 h 352"/>
              <a:gd name="T36" fmla="*/ 89 w 352"/>
              <a:gd name="T37" fmla="*/ 263 h 352"/>
              <a:gd name="T38" fmla="*/ 74 w 352"/>
              <a:gd name="T39" fmla="*/ 259 h 352"/>
              <a:gd name="T40" fmla="*/ 148 w 352"/>
              <a:gd name="T41" fmla="*/ 176 h 352"/>
              <a:gd name="T42" fmla="*/ 171 w 352"/>
              <a:gd name="T43" fmla="*/ 197 h 352"/>
              <a:gd name="T44" fmla="*/ 176 w 352"/>
              <a:gd name="T45" fmla="*/ 198 h 352"/>
              <a:gd name="T46" fmla="*/ 181 w 352"/>
              <a:gd name="T47" fmla="*/ 197 h 352"/>
              <a:gd name="T48" fmla="*/ 204 w 352"/>
              <a:gd name="T49" fmla="*/ 176 h 352"/>
              <a:gd name="T50" fmla="*/ 278 w 352"/>
              <a:gd name="T51" fmla="*/ 259 h 352"/>
              <a:gd name="T52" fmla="*/ 263 w 352"/>
              <a:gd name="T53" fmla="*/ 263 h 352"/>
              <a:gd name="T54" fmla="*/ 286 w 352"/>
              <a:gd name="T55" fmla="*/ 233 h 352"/>
              <a:gd name="T56" fmla="*/ 283 w 352"/>
              <a:gd name="T57" fmla="*/ 247 h 352"/>
              <a:gd name="T58" fmla="*/ 211 w 352"/>
              <a:gd name="T59" fmla="*/ 167 h 352"/>
              <a:gd name="T60" fmla="*/ 282 w 352"/>
              <a:gd name="T61" fmla="*/ 105 h 352"/>
              <a:gd name="T62" fmla="*/ 286 w 352"/>
              <a:gd name="T63" fmla="*/ 120 h 352"/>
              <a:gd name="T64" fmla="*/ 286 w 352"/>
              <a:gd name="T65" fmla="*/ 23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89" y="90"/>
                </a:moveTo>
                <a:cubicBezTo>
                  <a:pt x="263" y="90"/>
                  <a:pt x="263" y="90"/>
                  <a:pt x="263" y="90"/>
                </a:cubicBezTo>
                <a:cubicBezTo>
                  <a:pt x="268" y="90"/>
                  <a:pt x="272" y="91"/>
                  <a:pt x="276" y="93"/>
                </a:cubicBezTo>
                <a:cubicBezTo>
                  <a:pt x="176" y="182"/>
                  <a:pt x="176" y="182"/>
                  <a:pt x="176" y="182"/>
                </a:cubicBezTo>
                <a:cubicBezTo>
                  <a:pt x="75" y="93"/>
                  <a:pt x="75" y="93"/>
                  <a:pt x="75" y="93"/>
                </a:cubicBezTo>
                <a:cubicBezTo>
                  <a:pt x="79" y="91"/>
                  <a:pt x="84" y="90"/>
                  <a:pt x="89" y="90"/>
                </a:cubicBezTo>
                <a:close/>
                <a:moveTo>
                  <a:pt x="60" y="235"/>
                </a:moveTo>
                <a:cubicBezTo>
                  <a:pt x="60" y="119"/>
                  <a:pt x="60" y="119"/>
                  <a:pt x="60" y="119"/>
                </a:cubicBezTo>
                <a:cubicBezTo>
                  <a:pt x="60" y="113"/>
                  <a:pt x="62" y="108"/>
                  <a:pt x="65" y="103"/>
                </a:cubicBezTo>
                <a:cubicBezTo>
                  <a:pt x="137" y="167"/>
                  <a:pt x="137" y="167"/>
                  <a:pt x="137" y="167"/>
                </a:cubicBezTo>
                <a:cubicBezTo>
                  <a:pt x="64" y="248"/>
                  <a:pt x="64" y="248"/>
                  <a:pt x="64" y="248"/>
                </a:cubicBezTo>
                <a:cubicBezTo>
                  <a:pt x="62" y="244"/>
                  <a:pt x="60" y="240"/>
                  <a:pt x="60" y="235"/>
                </a:cubicBezTo>
                <a:close/>
                <a:moveTo>
                  <a:pt x="263" y="263"/>
                </a:moveTo>
                <a:cubicBezTo>
                  <a:pt x="89" y="263"/>
                  <a:pt x="89" y="263"/>
                  <a:pt x="89" y="263"/>
                </a:cubicBezTo>
                <a:cubicBezTo>
                  <a:pt x="83" y="263"/>
                  <a:pt x="78" y="262"/>
                  <a:pt x="74" y="259"/>
                </a:cubicBezTo>
                <a:cubicBezTo>
                  <a:pt x="148" y="176"/>
                  <a:pt x="148" y="176"/>
                  <a:pt x="148" y="176"/>
                </a:cubicBezTo>
                <a:cubicBezTo>
                  <a:pt x="171" y="197"/>
                  <a:pt x="171" y="197"/>
                  <a:pt x="171" y="197"/>
                </a:cubicBezTo>
                <a:cubicBezTo>
                  <a:pt x="172" y="198"/>
                  <a:pt x="174" y="198"/>
                  <a:pt x="176" y="198"/>
                </a:cubicBezTo>
                <a:cubicBezTo>
                  <a:pt x="178" y="198"/>
                  <a:pt x="179" y="198"/>
                  <a:pt x="181" y="197"/>
                </a:cubicBezTo>
                <a:cubicBezTo>
                  <a:pt x="204" y="176"/>
                  <a:pt x="204" y="176"/>
                  <a:pt x="204" y="176"/>
                </a:cubicBezTo>
                <a:cubicBezTo>
                  <a:pt x="278" y="259"/>
                  <a:pt x="278" y="259"/>
                  <a:pt x="278" y="259"/>
                </a:cubicBezTo>
                <a:cubicBezTo>
                  <a:pt x="274" y="262"/>
                  <a:pt x="268" y="263"/>
                  <a:pt x="263" y="263"/>
                </a:cubicBezTo>
                <a:close/>
                <a:moveTo>
                  <a:pt x="286" y="233"/>
                </a:moveTo>
                <a:cubicBezTo>
                  <a:pt x="286" y="238"/>
                  <a:pt x="285" y="243"/>
                  <a:pt x="283" y="247"/>
                </a:cubicBezTo>
                <a:cubicBezTo>
                  <a:pt x="211" y="167"/>
                  <a:pt x="211" y="167"/>
                  <a:pt x="211" y="167"/>
                </a:cubicBezTo>
                <a:cubicBezTo>
                  <a:pt x="282" y="105"/>
                  <a:pt x="282" y="105"/>
                  <a:pt x="282" y="105"/>
                </a:cubicBezTo>
                <a:cubicBezTo>
                  <a:pt x="285" y="109"/>
                  <a:pt x="286" y="115"/>
                  <a:pt x="286" y="120"/>
                </a:cubicBezTo>
                <a:lnTo>
                  <a:pt x="286" y="233"/>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 name="原创设计师QQ598969553      _3"/>
          <p:cNvGrpSpPr/>
          <p:nvPr/>
        </p:nvGrpSpPr>
        <p:grpSpPr>
          <a:xfrm>
            <a:off x="2417276" y="3504944"/>
            <a:ext cx="500150" cy="501113"/>
            <a:chOff x="4427538" y="3192463"/>
            <a:chExt cx="823913" cy="825500"/>
          </a:xfrm>
          <a:solidFill>
            <a:schemeClr val="accent1"/>
          </a:solidFill>
        </p:grpSpPr>
        <p:sp>
          <p:nvSpPr>
            <p:cNvPr id="5" name="Oval 23"/>
            <p:cNvSpPr>
              <a:spLocks noChangeArrowheads="1"/>
            </p:cNvSpPr>
            <p:nvPr/>
          </p:nvSpPr>
          <p:spPr bwMode="auto">
            <a:xfrm>
              <a:off x="4813301" y="3825875"/>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 name="Rectangle 24"/>
            <p:cNvSpPr>
              <a:spLocks noChangeArrowheads="1"/>
            </p:cNvSpPr>
            <p:nvPr/>
          </p:nvSpPr>
          <p:spPr bwMode="auto">
            <a:xfrm>
              <a:off x="4784726" y="3352800"/>
              <a:ext cx="1158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 name="Oval 26"/>
            <p:cNvSpPr>
              <a:spLocks noChangeArrowheads="1"/>
            </p:cNvSpPr>
            <p:nvPr/>
          </p:nvSpPr>
          <p:spPr bwMode="auto">
            <a:xfrm>
              <a:off x="4926013" y="3351213"/>
              <a:ext cx="22225"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 name="Rectangle 27"/>
            <p:cNvSpPr>
              <a:spLocks noChangeArrowheads="1"/>
            </p:cNvSpPr>
            <p:nvPr/>
          </p:nvSpPr>
          <p:spPr bwMode="auto">
            <a:xfrm>
              <a:off x="4710113" y="3397250"/>
              <a:ext cx="265113"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 name="原创设计师QQ598969553      _4"/>
          <p:cNvSpPr>
            <a:spLocks noEditPoints="1"/>
          </p:cNvSpPr>
          <p:nvPr/>
        </p:nvSpPr>
        <p:spPr bwMode="auto">
          <a:xfrm>
            <a:off x="1672590" y="3582354"/>
            <a:ext cx="622300" cy="619125"/>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 name="原创设计师QQ598969553      _5"/>
          <p:cNvGrpSpPr/>
          <p:nvPr/>
        </p:nvGrpSpPr>
        <p:grpSpPr>
          <a:xfrm>
            <a:off x="2377766" y="4789528"/>
            <a:ext cx="621575" cy="623502"/>
            <a:chOff x="4362451" y="5308600"/>
            <a:chExt cx="1023938" cy="1027113"/>
          </a:xfrm>
          <a:solidFill>
            <a:schemeClr val="accent1"/>
          </a:solidFill>
        </p:grpSpPr>
        <p:sp>
          <p:nvSpPr>
            <p:cNvPr id="12" name="Freeform 29"/>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 name="Freeform 30"/>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 name="原创设计师QQ598969553      _6"/>
          <p:cNvSpPr>
            <a:spLocks noEditPoints="1"/>
          </p:cNvSpPr>
          <p:nvPr/>
        </p:nvSpPr>
        <p:spPr bwMode="auto">
          <a:xfrm>
            <a:off x="3331528" y="3169603"/>
            <a:ext cx="488950" cy="488950"/>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5" name="原创设计师QQ598969553      _7"/>
          <p:cNvGrpSpPr/>
          <p:nvPr/>
        </p:nvGrpSpPr>
        <p:grpSpPr>
          <a:xfrm>
            <a:off x="3703791" y="1944746"/>
            <a:ext cx="606155" cy="606155"/>
            <a:chOff x="6546851" y="622300"/>
            <a:chExt cx="998538" cy="998538"/>
          </a:xfrm>
          <a:solidFill>
            <a:schemeClr val="accent2"/>
          </a:solidFill>
        </p:grpSpPr>
        <p:sp>
          <p:nvSpPr>
            <p:cNvPr id="16" name="Freeform 32"/>
            <p:cNvSpPr>
              <a:spLocks noEditPoints="1"/>
            </p:cNvSpPr>
            <p:nvPr/>
          </p:nvSpPr>
          <p:spPr bwMode="auto">
            <a:xfrm>
              <a:off x="6773863" y="849313"/>
              <a:ext cx="541338" cy="541338"/>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38 w 188"/>
                <a:gd name="T11" fmla="*/ 36 h 188"/>
                <a:gd name="T12" fmla="*/ 152 w 188"/>
                <a:gd name="T13" fmla="*/ 58 h 188"/>
                <a:gd name="T14" fmla="*/ 138 w 188"/>
                <a:gd name="T15" fmla="*/ 80 h 188"/>
                <a:gd name="T16" fmla="*/ 123 w 188"/>
                <a:gd name="T17" fmla="*/ 58 h 188"/>
                <a:gd name="T18" fmla="*/ 138 w 188"/>
                <a:gd name="T19" fmla="*/ 36 h 188"/>
                <a:gd name="T20" fmla="*/ 51 w 188"/>
                <a:gd name="T21" fmla="*/ 36 h 188"/>
                <a:gd name="T22" fmla="*/ 65 w 188"/>
                <a:gd name="T23" fmla="*/ 58 h 188"/>
                <a:gd name="T24" fmla="*/ 51 w 188"/>
                <a:gd name="T25" fmla="*/ 80 h 188"/>
                <a:gd name="T26" fmla="*/ 36 w 188"/>
                <a:gd name="T27" fmla="*/ 58 h 188"/>
                <a:gd name="T28" fmla="*/ 51 w 188"/>
                <a:gd name="T29" fmla="*/ 36 h 188"/>
                <a:gd name="T30" fmla="*/ 94 w 188"/>
                <a:gd name="T31" fmla="*/ 167 h 188"/>
                <a:gd name="T32" fmla="*/ 22 w 188"/>
                <a:gd name="T33" fmla="*/ 95 h 188"/>
                <a:gd name="T34" fmla="*/ 94 w 188"/>
                <a:gd name="T35" fmla="*/ 114 h 188"/>
                <a:gd name="T36" fmla="*/ 167 w 188"/>
                <a:gd name="T37" fmla="*/ 95 h 188"/>
                <a:gd name="T38" fmla="*/ 94 w 188"/>
                <a:gd name="T39" fmla="*/ 1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38" y="36"/>
                  </a:moveTo>
                  <a:cubicBezTo>
                    <a:pt x="146" y="36"/>
                    <a:pt x="152" y="46"/>
                    <a:pt x="152" y="58"/>
                  </a:cubicBezTo>
                  <a:cubicBezTo>
                    <a:pt x="152" y="70"/>
                    <a:pt x="146" y="80"/>
                    <a:pt x="138" y="80"/>
                  </a:cubicBezTo>
                  <a:cubicBezTo>
                    <a:pt x="130" y="80"/>
                    <a:pt x="123" y="70"/>
                    <a:pt x="123" y="58"/>
                  </a:cubicBezTo>
                  <a:cubicBezTo>
                    <a:pt x="123" y="46"/>
                    <a:pt x="130" y="36"/>
                    <a:pt x="138" y="36"/>
                  </a:cubicBezTo>
                  <a:close/>
                  <a:moveTo>
                    <a:pt x="51" y="36"/>
                  </a:moveTo>
                  <a:cubicBezTo>
                    <a:pt x="59" y="36"/>
                    <a:pt x="65" y="46"/>
                    <a:pt x="65" y="58"/>
                  </a:cubicBezTo>
                  <a:cubicBezTo>
                    <a:pt x="65" y="70"/>
                    <a:pt x="59" y="80"/>
                    <a:pt x="51" y="80"/>
                  </a:cubicBezTo>
                  <a:cubicBezTo>
                    <a:pt x="43" y="80"/>
                    <a:pt x="36" y="70"/>
                    <a:pt x="36" y="58"/>
                  </a:cubicBezTo>
                  <a:cubicBezTo>
                    <a:pt x="36" y="46"/>
                    <a:pt x="43" y="36"/>
                    <a:pt x="51" y="36"/>
                  </a:cubicBezTo>
                  <a:close/>
                  <a:moveTo>
                    <a:pt x="94" y="167"/>
                  </a:moveTo>
                  <a:cubicBezTo>
                    <a:pt x="56" y="167"/>
                    <a:pt x="25" y="135"/>
                    <a:pt x="22" y="95"/>
                  </a:cubicBezTo>
                  <a:cubicBezTo>
                    <a:pt x="43" y="107"/>
                    <a:pt x="68" y="114"/>
                    <a:pt x="94" y="114"/>
                  </a:cubicBezTo>
                  <a:cubicBezTo>
                    <a:pt x="120" y="114"/>
                    <a:pt x="145" y="107"/>
                    <a:pt x="167" y="95"/>
                  </a:cubicBezTo>
                  <a:cubicBezTo>
                    <a:pt x="163" y="135"/>
                    <a:pt x="132" y="167"/>
                    <a:pt x="94"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7" name="Freeform 33"/>
            <p:cNvSpPr>
              <a:spLocks noEditPoints="1"/>
            </p:cNvSpPr>
            <p:nvPr/>
          </p:nvSpPr>
          <p:spPr bwMode="auto">
            <a:xfrm>
              <a:off x="6546851" y="622300"/>
              <a:ext cx="998538" cy="998538"/>
            </a:xfrm>
            <a:custGeom>
              <a:avLst/>
              <a:gdLst>
                <a:gd name="T0" fmla="*/ 173 w 347"/>
                <a:gd name="T1" fmla="*/ 0 h 347"/>
                <a:gd name="T2" fmla="*/ 0 w 347"/>
                <a:gd name="T3" fmla="*/ 173 h 347"/>
                <a:gd name="T4" fmla="*/ 173 w 347"/>
                <a:gd name="T5" fmla="*/ 347 h 347"/>
                <a:gd name="T6" fmla="*/ 347 w 347"/>
                <a:gd name="T7" fmla="*/ 173 h 347"/>
                <a:gd name="T8" fmla="*/ 173 w 347"/>
                <a:gd name="T9" fmla="*/ 0 h 347"/>
                <a:gd name="T10" fmla="*/ 173 w 347"/>
                <a:gd name="T11" fmla="*/ 289 h 347"/>
                <a:gd name="T12" fmla="*/ 57 w 347"/>
                <a:gd name="T13" fmla="*/ 173 h 347"/>
                <a:gd name="T14" fmla="*/ 173 w 347"/>
                <a:gd name="T15" fmla="*/ 57 h 347"/>
                <a:gd name="T16" fmla="*/ 289 w 347"/>
                <a:gd name="T17" fmla="*/ 173 h 347"/>
                <a:gd name="T18" fmla="*/ 173 w 347"/>
                <a:gd name="T19" fmla="*/ 28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3" y="0"/>
                  </a:moveTo>
                  <a:cubicBezTo>
                    <a:pt x="77" y="0"/>
                    <a:pt x="0" y="77"/>
                    <a:pt x="0" y="173"/>
                  </a:cubicBezTo>
                  <a:cubicBezTo>
                    <a:pt x="0" y="269"/>
                    <a:pt x="77" y="347"/>
                    <a:pt x="173" y="347"/>
                  </a:cubicBezTo>
                  <a:cubicBezTo>
                    <a:pt x="269" y="347"/>
                    <a:pt x="347" y="269"/>
                    <a:pt x="347" y="173"/>
                  </a:cubicBezTo>
                  <a:cubicBezTo>
                    <a:pt x="347" y="77"/>
                    <a:pt x="269" y="0"/>
                    <a:pt x="173" y="0"/>
                  </a:cubicBezTo>
                  <a:close/>
                  <a:moveTo>
                    <a:pt x="173" y="289"/>
                  </a:moveTo>
                  <a:cubicBezTo>
                    <a:pt x="109" y="289"/>
                    <a:pt x="57" y="237"/>
                    <a:pt x="57" y="173"/>
                  </a:cubicBezTo>
                  <a:cubicBezTo>
                    <a:pt x="57" y="109"/>
                    <a:pt x="109" y="57"/>
                    <a:pt x="173" y="57"/>
                  </a:cubicBezTo>
                  <a:cubicBezTo>
                    <a:pt x="237" y="57"/>
                    <a:pt x="289" y="109"/>
                    <a:pt x="289" y="173"/>
                  </a:cubicBezTo>
                  <a:cubicBezTo>
                    <a:pt x="289" y="237"/>
                    <a:pt x="237" y="289"/>
                    <a:pt x="173" y="2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8" name="原创设计师QQ598969553      _8"/>
          <p:cNvGrpSpPr/>
          <p:nvPr/>
        </p:nvGrpSpPr>
        <p:grpSpPr>
          <a:xfrm>
            <a:off x="4146119" y="4785673"/>
            <a:ext cx="614828" cy="614828"/>
            <a:chOff x="7275513" y="5302250"/>
            <a:chExt cx="1012825" cy="1012825"/>
          </a:xfrm>
          <a:solidFill>
            <a:schemeClr val="accent1"/>
          </a:solidFill>
        </p:grpSpPr>
        <p:sp>
          <p:nvSpPr>
            <p:cNvPr id="19"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0"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21" name="原创设计师QQ598969553      _9"/>
          <p:cNvSpPr>
            <a:spLocks noEditPoints="1"/>
          </p:cNvSpPr>
          <p:nvPr/>
        </p:nvSpPr>
        <p:spPr bwMode="auto">
          <a:xfrm>
            <a:off x="4776153" y="2852104"/>
            <a:ext cx="623888" cy="620713"/>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22" name="原创设计师QQ598969553      _10"/>
          <p:cNvGrpSpPr/>
          <p:nvPr/>
        </p:nvGrpSpPr>
        <p:grpSpPr>
          <a:xfrm>
            <a:off x="1854488" y="4278778"/>
            <a:ext cx="615792" cy="614828"/>
            <a:chOff x="3500438" y="4467225"/>
            <a:chExt cx="1014413" cy="1012825"/>
          </a:xfrm>
          <a:solidFill>
            <a:schemeClr val="accent2"/>
          </a:solidFill>
        </p:grpSpPr>
        <p:sp>
          <p:nvSpPr>
            <p:cNvPr id="23" name="Oval 37"/>
            <p:cNvSpPr>
              <a:spLocks noChangeArrowheads="1"/>
            </p:cNvSpPr>
            <p:nvPr/>
          </p:nvSpPr>
          <p:spPr bwMode="auto">
            <a:xfrm>
              <a:off x="4008438" y="4845050"/>
              <a:ext cx="79375"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4" name="Freeform 38"/>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5" name="Oval 39"/>
            <p:cNvSpPr>
              <a:spLocks noChangeArrowheads="1"/>
            </p:cNvSpPr>
            <p:nvPr/>
          </p:nvSpPr>
          <p:spPr bwMode="auto">
            <a:xfrm>
              <a:off x="4235451"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6" name="Oval 40"/>
            <p:cNvSpPr>
              <a:spLocks noChangeArrowheads="1"/>
            </p:cNvSpPr>
            <p:nvPr/>
          </p:nvSpPr>
          <p:spPr bwMode="auto">
            <a:xfrm>
              <a:off x="3895726" y="4845050"/>
              <a:ext cx="80963" cy="825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27" name="Freeform 41"/>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28" name="原创设计师QQ598969553      _11"/>
          <p:cNvGrpSpPr/>
          <p:nvPr/>
        </p:nvGrpSpPr>
        <p:grpSpPr>
          <a:xfrm>
            <a:off x="3383848" y="3745864"/>
            <a:ext cx="415346" cy="418237"/>
            <a:chOff x="6019801" y="3589338"/>
            <a:chExt cx="684213" cy="688975"/>
          </a:xfrm>
          <a:solidFill>
            <a:schemeClr val="accent2"/>
          </a:solidFill>
        </p:grpSpPr>
        <p:sp>
          <p:nvSpPr>
            <p:cNvPr id="29" name="Freeform 42"/>
            <p:cNvSpPr>
              <a:spLocks noEditPoints="1"/>
            </p:cNvSpPr>
            <p:nvPr/>
          </p:nvSpPr>
          <p:spPr bwMode="auto">
            <a:xfrm>
              <a:off x="6169026" y="3857625"/>
              <a:ext cx="236538" cy="234950"/>
            </a:xfrm>
            <a:custGeom>
              <a:avLst/>
              <a:gdLst>
                <a:gd name="T0" fmla="*/ 5 w 82"/>
                <a:gd name="T1" fmla="*/ 60 h 82"/>
                <a:gd name="T2" fmla="*/ 7 w 82"/>
                <a:gd name="T3" fmla="*/ 64 h 82"/>
                <a:gd name="T4" fmla="*/ 9 w 82"/>
                <a:gd name="T5" fmla="*/ 66 h 82"/>
                <a:gd name="T6" fmla="*/ 10 w 82"/>
                <a:gd name="T7" fmla="*/ 68 h 82"/>
                <a:gd name="T8" fmla="*/ 12 w 82"/>
                <a:gd name="T9" fmla="*/ 70 h 82"/>
                <a:gd name="T10" fmla="*/ 15 w 82"/>
                <a:gd name="T11" fmla="*/ 72 h 82"/>
                <a:gd name="T12" fmla="*/ 17 w 82"/>
                <a:gd name="T13" fmla="*/ 74 h 82"/>
                <a:gd name="T14" fmla="*/ 20 w 82"/>
                <a:gd name="T15" fmla="*/ 76 h 82"/>
                <a:gd name="T16" fmla="*/ 29 w 82"/>
                <a:gd name="T17" fmla="*/ 80 h 82"/>
                <a:gd name="T18" fmla="*/ 41 w 82"/>
                <a:gd name="T19" fmla="*/ 82 h 82"/>
                <a:gd name="T20" fmla="*/ 71 w 82"/>
                <a:gd name="T21" fmla="*/ 68 h 82"/>
                <a:gd name="T22" fmla="*/ 75 w 82"/>
                <a:gd name="T23" fmla="*/ 64 h 82"/>
                <a:gd name="T24" fmla="*/ 79 w 82"/>
                <a:gd name="T25" fmla="*/ 55 h 82"/>
                <a:gd name="T26" fmla="*/ 82 w 82"/>
                <a:gd name="T27" fmla="*/ 41 h 82"/>
                <a:gd name="T28" fmla="*/ 82 w 82"/>
                <a:gd name="T29" fmla="*/ 37 h 82"/>
                <a:gd name="T30" fmla="*/ 81 w 82"/>
                <a:gd name="T31" fmla="*/ 33 h 82"/>
                <a:gd name="T32" fmla="*/ 79 w 82"/>
                <a:gd name="T33" fmla="*/ 25 h 82"/>
                <a:gd name="T34" fmla="*/ 77 w 82"/>
                <a:gd name="T35" fmla="*/ 22 h 82"/>
                <a:gd name="T36" fmla="*/ 75 w 82"/>
                <a:gd name="T37" fmla="*/ 18 h 82"/>
                <a:gd name="T38" fmla="*/ 71 w 82"/>
                <a:gd name="T39" fmla="*/ 14 h 82"/>
                <a:gd name="T40" fmla="*/ 41 w 82"/>
                <a:gd name="T41" fmla="*/ 0 h 82"/>
                <a:gd name="T42" fmla="*/ 12 w 82"/>
                <a:gd name="T43" fmla="*/ 13 h 82"/>
                <a:gd name="T44" fmla="*/ 10 w 82"/>
                <a:gd name="T45" fmla="*/ 15 h 82"/>
                <a:gd name="T46" fmla="*/ 7 w 82"/>
                <a:gd name="T47" fmla="*/ 18 h 82"/>
                <a:gd name="T48" fmla="*/ 5 w 82"/>
                <a:gd name="T49" fmla="*/ 22 h 82"/>
                <a:gd name="T50" fmla="*/ 4 w 82"/>
                <a:gd name="T51" fmla="*/ 25 h 82"/>
                <a:gd name="T52" fmla="*/ 1 w 82"/>
                <a:gd name="T53" fmla="*/ 33 h 82"/>
                <a:gd name="T54" fmla="*/ 1 w 82"/>
                <a:gd name="T55" fmla="*/ 37 h 82"/>
                <a:gd name="T56" fmla="*/ 0 w 82"/>
                <a:gd name="T57" fmla="*/ 41 h 82"/>
                <a:gd name="T58" fmla="*/ 3 w 82"/>
                <a:gd name="T59" fmla="*/ 55 h 82"/>
                <a:gd name="T60" fmla="*/ 5 w 82"/>
                <a:gd name="T61" fmla="*/ 60 h 82"/>
                <a:gd name="T62" fmla="*/ 41 w 82"/>
                <a:gd name="T63" fmla="*/ 12 h 82"/>
                <a:gd name="T64" fmla="*/ 70 w 82"/>
                <a:gd name="T65" fmla="*/ 41 h 82"/>
                <a:gd name="T66" fmla="*/ 41 w 82"/>
                <a:gd name="T67" fmla="*/ 70 h 82"/>
                <a:gd name="T68" fmla="*/ 12 w 82"/>
                <a:gd name="T69" fmla="*/ 41 h 82"/>
                <a:gd name="T70" fmla="*/ 41 w 82"/>
                <a:gd name="T71"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 h="82">
                  <a:moveTo>
                    <a:pt x="5" y="60"/>
                  </a:moveTo>
                  <a:cubicBezTo>
                    <a:pt x="6" y="62"/>
                    <a:pt x="7" y="63"/>
                    <a:pt x="7" y="64"/>
                  </a:cubicBezTo>
                  <a:cubicBezTo>
                    <a:pt x="8" y="64"/>
                    <a:pt x="8" y="65"/>
                    <a:pt x="9" y="66"/>
                  </a:cubicBezTo>
                  <a:cubicBezTo>
                    <a:pt x="9" y="66"/>
                    <a:pt x="10" y="67"/>
                    <a:pt x="10" y="68"/>
                  </a:cubicBezTo>
                  <a:cubicBezTo>
                    <a:pt x="11" y="68"/>
                    <a:pt x="12" y="69"/>
                    <a:pt x="12" y="70"/>
                  </a:cubicBezTo>
                  <a:cubicBezTo>
                    <a:pt x="13" y="71"/>
                    <a:pt x="14" y="72"/>
                    <a:pt x="15" y="72"/>
                  </a:cubicBezTo>
                  <a:cubicBezTo>
                    <a:pt x="16" y="73"/>
                    <a:pt x="16" y="73"/>
                    <a:pt x="17" y="74"/>
                  </a:cubicBezTo>
                  <a:cubicBezTo>
                    <a:pt x="18" y="74"/>
                    <a:pt x="19" y="75"/>
                    <a:pt x="20" y="76"/>
                  </a:cubicBezTo>
                  <a:cubicBezTo>
                    <a:pt x="23" y="78"/>
                    <a:pt x="26" y="79"/>
                    <a:pt x="29" y="80"/>
                  </a:cubicBezTo>
                  <a:cubicBezTo>
                    <a:pt x="33" y="81"/>
                    <a:pt x="37" y="82"/>
                    <a:pt x="41" y="82"/>
                  </a:cubicBezTo>
                  <a:cubicBezTo>
                    <a:pt x="53" y="82"/>
                    <a:pt x="64" y="77"/>
                    <a:pt x="71" y="68"/>
                  </a:cubicBezTo>
                  <a:cubicBezTo>
                    <a:pt x="73" y="67"/>
                    <a:pt x="74" y="65"/>
                    <a:pt x="75" y="64"/>
                  </a:cubicBezTo>
                  <a:cubicBezTo>
                    <a:pt x="77" y="61"/>
                    <a:pt x="78" y="58"/>
                    <a:pt x="79" y="55"/>
                  </a:cubicBezTo>
                  <a:cubicBezTo>
                    <a:pt x="81" y="51"/>
                    <a:pt x="82" y="46"/>
                    <a:pt x="82" y="41"/>
                  </a:cubicBezTo>
                  <a:cubicBezTo>
                    <a:pt x="82" y="40"/>
                    <a:pt x="82" y="38"/>
                    <a:pt x="82" y="37"/>
                  </a:cubicBezTo>
                  <a:cubicBezTo>
                    <a:pt x="81" y="36"/>
                    <a:pt x="81" y="34"/>
                    <a:pt x="81" y="33"/>
                  </a:cubicBezTo>
                  <a:cubicBezTo>
                    <a:pt x="80" y="30"/>
                    <a:pt x="80" y="28"/>
                    <a:pt x="79" y="25"/>
                  </a:cubicBezTo>
                  <a:cubicBezTo>
                    <a:pt x="78" y="24"/>
                    <a:pt x="78" y="23"/>
                    <a:pt x="77" y="22"/>
                  </a:cubicBezTo>
                  <a:cubicBezTo>
                    <a:pt x="76" y="20"/>
                    <a:pt x="76" y="19"/>
                    <a:pt x="75" y="18"/>
                  </a:cubicBezTo>
                  <a:cubicBezTo>
                    <a:pt x="74" y="17"/>
                    <a:pt x="73" y="15"/>
                    <a:pt x="71" y="14"/>
                  </a:cubicBezTo>
                  <a:cubicBezTo>
                    <a:pt x="64" y="5"/>
                    <a:pt x="53" y="0"/>
                    <a:pt x="41" y="0"/>
                  </a:cubicBezTo>
                  <a:cubicBezTo>
                    <a:pt x="30" y="0"/>
                    <a:pt x="19" y="5"/>
                    <a:pt x="12" y="13"/>
                  </a:cubicBezTo>
                  <a:cubicBezTo>
                    <a:pt x="11" y="14"/>
                    <a:pt x="10" y="14"/>
                    <a:pt x="10" y="15"/>
                  </a:cubicBezTo>
                  <a:cubicBezTo>
                    <a:pt x="9" y="16"/>
                    <a:pt x="8" y="17"/>
                    <a:pt x="7" y="18"/>
                  </a:cubicBezTo>
                  <a:cubicBezTo>
                    <a:pt x="7" y="19"/>
                    <a:pt x="6" y="20"/>
                    <a:pt x="5" y="22"/>
                  </a:cubicBezTo>
                  <a:cubicBezTo>
                    <a:pt x="5" y="23"/>
                    <a:pt x="4" y="24"/>
                    <a:pt x="4" y="25"/>
                  </a:cubicBezTo>
                  <a:cubicBezTo>
                    <a:pt x="3" y="28"/>
                    <a:pt x="2" y="30"/>
                    <a:pt x="1" y="33"/>
                  </a:cubicBezTo>
                  <a:cubicBezTo>
                    <a:pt x="1" y="34"/>
                    <a:pt x="1" y="36"/>
                    <a:pt x="1" y="37"/>
                  </a:cubicBezTo>
                  <a:cubicBezTo>
                    <a:pt x="0" y="38"/>
                    <a:pt x="0" y="40"/>
                    <a:pt x="0" y="41"/>
                  </a:cubicBezTo>
                  <a:cubicBezTo>
                    <a:pt x="0" y="46"/>
                    <a:pt x="1" y="51"/>
                    <a:pt x="3" y="55"/>
                  </a:cubicBezTo>
                  <a:cubicBezTo>
                    <a:pt x="4" y="57"/>
                    <a:pt x="4" y="59"/>
                    <a:pt x="5" y="60"/>
                  </a:cubicBezTo>
                  <a:close/>
                  <a:moveTo>
                    <a:pt x="41" y="12"/>
                  </a:moveTo>
                  <a:cubicBezTo>
                    <a:pt x="57" y="12"/>
                    <a:pt x="70" y="25"/>
                    <a:pt x="70" y="41"/>
                  </a:cubicBezTo>
                  <a:cubicBezTo>
                    <a:pt x="70" y="57"/>
                    <a:pt x="57" y="70"/>
                    <a:pt x="41" y="70"/>
                  </a:cubicBezTo>
                  <a:cubicBezTo>
                    <a:pt x="25" y="70"/>
                    <a:pt x="12" y="57"/>
                    <a:pt x="12" y="41"/>
                  </a:cubicBezTo>
                  <a:cubicBezTo>
                    <a:pt x="12" y="25"/>
                    <a:pt x="25" y="12"/>
                    <a:pt x="4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0" name="Freeform 43"/>
            <p:cNvSpPr>
              <a:spLocks noEditPoints="1"/>
            </p:cNvSpPr>
            <p:nvPr/>
          </p:nvSpPr>
          <p:spPr bwMode="auto">
            <a:xfrm>
              <a:off x="6019801" y="3589338"/>
              <a:ext cx="684213" cy="688975"/>
            </a:xfrm>
            <a:custGeom>
              <a:avLst/>
              <a:gdLst>
                <a:gd name="T0" fmla="*/ 119 w 238"/>
                <a:gd name="T1" fmla="*/ 0 h 239"/>
                <a:gd name="T2" fmla="*/ 0 w 238"/>
                <a:gd name="T3" fmla="*/ 119 h 239"/>
                <a:gd name="T4" fmla="*/ 119 w 238"/>
                <a:gd name="T5" fmla="*/ 239 h 239"/>
                <a:gd name="T6" fmla="*/ 238 w 238"/>
                <a:gd name="T7" fmla="*/ 119 h 239"/>
                <a:gd name="T8" fmla="*/ 119 w 238"/>
                <a:gd name="T9" fmla="*/ 0 h 239"/>
                <a:gd name="T10" fmla="*/ 139 w 238"/>
                <a:gd name="T11" fmla="*/ 66 h 239"/>
                <a:gd name="T12" fmla="*/ 166 w 238"/>
                <a:gd name="T13" fmla="*/ 66 h 239"/>
                <a:gd name="T14" fmla="*/ 166 w 238"/>
                <a:gd name="T15" fmla="*/ 78 h 239"/>
                <a:gd name="T16" fmla="*/ 139 w 238"/>
                <a:gd name="T17" fmla="*/ 78 h 239"/>
                <a:gd name="T18" fmla="*/ 139 w 238"/>
                <a:gd name="T19" fmla="*/ 66 h 239"/>
                <a:gd name="T20" fmla="*/ 182 w 238"/>
                <a:gd name="T21" fmla="*/ 186 h 239"/>
                <a:gd name="T22" fmla="*/ 40 w 238"/>
                <a:gd name="T23" fmla="*/ 186 h 239"/>
                <a:gd name="T24" fmla="*/ 40 w 238"/>
                <a:gd name="T25" fmla="*/ 82 h 239"/>
                <a:gd name="T26" fmla="*/ 182 w 238"/>
                <a:gd name="T27" fmla="*/ 82 h 239"/>
                <a:gd name="T28" fmla="*/ 182 w 238"/>
                <a:gd name="T29" fmla="*/ 18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239">
                  <a:moveTo>
                    <a:pt x="119" y="0"/>
                  </a:moveTo>
                  <a:cubicBezTo>
                    <a:pt x="53" y="0"/>
                    <a:pt x="0" y="54"/>
                    <a:pt x="0" y="119"/>
                  </a:cubicBezTo>
                  <a:cubicBezTo>
                    <a:pt x="0" y="185"/>
                    <a:pt x="53" y="239"/>
                    <a:pt x="119" y="239"/>
                  </a:cubicBezTo>
                  <a:cubicBezTo>
                    <a:pt x="185" y="239"/>
                    <a:pt x="238" y="185"/>
                    <a:pt x="238" y="119"/>
                  </a:cubicBezTo>
                  <a:cubicBezTo>
                    <a:pt x="238" y="54"/>
                    <a:pt x="185" y="0"/>
                    <a:pt x="119" y="0"/>
                  </a:cubicBezTo>
                  <a:close/>
                  <a:moveTo>
                    <a:pt x="139" y="66"/>
                  </a:moveTo>
                  <a:cubicBezTo>
                    <a:pt x="166" y="66"/>
                    <a:pt x="166" y="66"/>
                    <a:pt x="166" y="66"/>
                  </a:cubicBezTo>
                  <a:cubicBezTo>
                    <a:pt x="166" y="78"/>
                    <a:pt x="166" y="78"/>
                    <a:pt x="166" y="78"/>
                  </a:cubicBezTo>
                  <a:cubicBezTo>
                    <a:pt x="139" y="78"/>
                    <a:pt x="139" y="78"/>
                    <a:pt x="139" y="78"/>
                  </a:cubicBezTo>
                  <a:lnTo>
                    <a:pt x="139" y="66"/>
                  </a:lnTo>
                  <a:close/>
                  <a:moveTo>
                    <a:pt x="182" y="186"/>
                  </a:moveTo>
                  <a:cubicBezTo>
                    <a:pt x="40" y="186"/>
                    <a:pt x="40" y="186"/>
                    <a:pt x="40" y="186"/>
                  </a:cubicBezTo>
                  <a:cubicBezTo>
                    <a:pt x="40" y="82"/>
                    <a:pt x="40" y="82"/>
                    <a:pt x="40" y="82"/>
                  </a:cubicBezTo>
                  <a:cubicBezTo>
                    <a:pt x="182" y="82"/>
                    <a:pt x="182" y="82"/>
                    <a:pt x="182" y="82"/>
                  </a:cubicBezTo>
                  <a:lnTo>
                    <a:pt x="182"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1" name="Rectangle 44"/>
            <p:cNvSpPr>
              <a:spLocks noChangeArrowheads="1"/>
            </p:cNvSpPr>
            <p:nvPr/>
          </p:nvSpPr>
          <p:spPr bwMode="auto">
            <a:xfrm>
              <a:off x="6416676" y="3860800"/>
              <a:ext cx="841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2" name="原创设计师QQ598969553      _12"/>
          <p:cNvSpPr>
            <a:spLocks noEditPoints="1"/>
          </p:cNvSpPr>
          <p:nvPr/>
        </p:nvSpPr>
        <p:spPr bwMode="auto">
          <a:xfrm>
            <a:off x="2877503" y="1947228"/>
            <a:ext cx="596900" cy="598488"/>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33" name="原创设计师QQ598969553      _13"/>
          <p:cNvGrpSpPr/>
          <p:nvPr/>
        </p:nvGrpSpPr>
        <p:grpSpPr>
          <a:xfrm>
            <a:off x="4640487" y="4263358"/>
            <a:ext cx="616756" cy="616756"/>
            <a:chOff x="8089901" y="4441825"/>
            <a:chExt cx="1016000" cy="1016000"/>
          </a:xfrm>
          <a:solidFill>
            <a:schemeClr val="accent2"/>
          </a:solidFill>
        </p:grpSpPr>
        <p:sp>
          <p:nvSpPr>
            <p:cNvPr id="34" name="Rectangle 46"/>
            <p:cNvSpPr>
              <a:spLocks noChangeArrowheads="1"/>
            </p:cNvSpPr>
            <p:nvPr/>
          </p:nvSpPr>
          <p:spPr bwMode="auto">
            <a:xfrm>
              <a:off x="8507413" y="4703763"/>
              <a:ext cx="255588"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5" name="Freeform 47"/>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36" name="原创设计师QQ598969553      _14"/>
          <p:cNvGrpSpPr/>
          <p:nvPr/>
        </p:nvGrpSpPr>
        <p:grpSpPr>
          <a:xfrm>
            <a:off x="4049751" y="2894933"/>
            <a:ext cx="501115" cy="500150"/>
            <a:chOff x="7116763" y="2187575"/>
            <a:chExt cx="825500" cy="823913"/>
          </a:xfrm>
          <a:solidFill>
            <a:schemeClr val="accent2"/>
          </a:solidFill>
        </p:grpSpPr>
        <p:sp>
          <p:nvSpPr>
            <p:cNvPr id="37" name="Freeform 48"/>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8" name="Freeform 49"/>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39" name="原创设计师QQ598969553      _15"/>
          <p:cNvSpPr>
            <a:spLocks noEditPoints="1"/>
          </p:cNvSpPr>
          <p:nvPr/>
        </p:nvSpPr>
        <p:spPr bwMode="auto">
          <a:xfrm>
            <a:off x="3322004" y="2547304"/>
            <a:ext cx="506413" cy="504825"/>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0" name="原创设计师QQ598969553      _16"/>
          <p:cNvGrpSpPr/>
          <p:nvPr/>
        </p:nvGrpSpPr>
        <p:grpSpPr>
          <a:xfrm>
            <a:off x="4872733" y="3583964"/>
            <a:ext cx="616756" cy="614828"/>
            <a:chOff x="8472488" y="3322638"/>
            <a:chExt cx="1016000" cy="1012825"/>
          </a:xfrm>
          <a:solidFill>
            <a:schemeClr val="accent1"/>
          </a:solidFill>
        </p:grpSpPr>
        <p:sp>
          <p:nvSpPr>
            <p:cNvPr id="41" name="Oval 51"/>
            <p:cNvSpPr>
              <a:spLocks noChangeArrowheads="1"/>
            </p:cNvSpPr>
            <p:nvPr/>
          </p:nvSpPr>
          <p:spPr bwMode="auto">
            <a:xfrm>
              <a:off x="9110663" y="3733800"/>
              <a:ext cx="55563"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2" name="Freeform 52"/>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43" name="原创设计师QQ598969553      _17"/>
          <p:cNvSpPr>
            <a:spLocks noEditPoints="1"/>
          </p:cNvSpPr>
          <p:nvPr/>
        </p:nvSpPr>
        <p:spPr bwMode="auto">
          <a:xfrm>
            <a:off x="4353878" y="2269490"/>
            <a:ext cx="611188" cy="611188"/>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277 w 350"/>
              <a:gd name="T11" fmla="*/ 257 h 350"/>
              <a:gd name="T12" fmla="*/ 268 w 350"/>
              <a:gd name="T13" fmla="*/ 261 h 350"/>
              <a:gd name="T14" fmla="*/ 255 w 350"/>
              <a:gd name="T15" fmla="*/ 264 h 350"/>
              <a:gd name="T16" fmla="*/ 248 w 350"/>
              <a:gd name="T17" fmla="*/ 270 h 350"/>
              <a:gd name="T18" fmla="*/ 230 w 350"/>
              <a:gd name="T19" fmla="*/ 270 h 350"/>
              <a:gd name="T20" fmla="*/ 223 w 350"/>
              <a:gd name="T21" fmla="*/ 264 h 350"/>
              <a:gd name="T22" fmla="*/ 223 w 350"/>
              <a:gd name="T23" fmla="*/ 175 h 350"/>
              <a:gd name="T24" fmla="*/ 230 w 350"/>
              <a:gd name="T25" fmla="*/ 169 h 350"/>
              <a:gd name="T26" fmla="*/ 248 w 350"/>
              <a:gd name="T27" fmla="*/ 169 h 350"/>
              <a:gd name="T28" fmla="*/ 255 w 350"/>
              <a:gd name="T29" fmla="*/ 175 h 350"/>
              <a:gd name="T30" fmla="*/ 262 w 350"/>
              <a:gd name="T31" fmla="*/ 176 h 350"/>
              <a:gd name="T32" fmla="*/ 175 w 350"/>
              <a:gd name="T33" fmla="*/ 96 h 350"/>
              <a:gd name="T34" fmla="*/ 88 w 350"/>
              <a:gd name="T35" fmla="*/ 176 h 350"/>
              <a:gd name="T36" fmla="*/ 95 w 350"/>
              <a:gd name="T37" fmla="*/ 175 h 350"/>
              <a:gd name="T38" fmla="*/ 101 w 350"/>
              <a:gd name="T39" fmla="*/ 169 h 350"/>
              <a:gd name="T40" fmla="*/ 120 w 350"/>
              <a:gd name="T41" fmla="*/ 169 h 350"/>
              <a:gd name="T42" fmla="*/ 126 w 350"/>
              <a:gd name="T43" fmla="*/ 175 h 350"/>
              <a:gd name="T44" fmla="*/ 126 w 350"/>
              <a:gd name="T45" fmla="*/ 264 h 350"/>
              <a:gd name="T46" fmla="*/ 120 w 350"/>
              <a:gd name="T47" fmla="*/ 270 h 350"/>
              <a:gd name="T48" fmla="*/ 101 w 350"/>
              <a:gd name="T49" fmla="*/ 270 h 350"/>
              <a:gd name="T50" fmla="*/ 95 w 350"/>
              <a:gd name="T51" fmla="*/ 264 h 350"/>
              <a:gd name="T52" fmla="*/ 52 w 350"/>
              <a:gd name="T53" fmla="*/ 219 h 350"/>
              <a:gd name="T54" fmla="*/ 71 w 350"/>
              <a:gd name="T55" fmla="*/ 183 h 350"/>
              <a:gd name="T56" fmla="*/ 175 w 350"/>
              <a:gd name="T57" fmla="*/ 80 h 350"/>
              <a:gd name="T58" fmla="*/ 279 w 350"/>
              <a:gd name="T59" fmla="*/ 183 h 350"/>
              <a:gd name="T60" fmla="*/ 298 w 350"/>
              <a:gd name="T61" fmla="*/ 219 h 350"/>
              <a:gd name="T62" fmla="*/ 277 w 350"/>
              <a:gd name="T63" fmla="*/ 2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350">
                <a:moveTo>
                  <a:pt x="175" y="0"/>
                </a:moveTo>
                <a:cubicBezTo>
                  <a:pt x="78" y="0"/>
                  <a:pt x="0" y="78"/>
                  <a:pt x="0" y="175"/>
                </a:cubicBezTo>
                <a:cubicBezTo>
                  <a:pt x="0" y="272"/>
                  <a:pt x="78" y="350"/>
                  <a:pt x="175" y="350"/>
                </a:cubicBezTo>
                <a:cubicBezTo>
                  <a:pt x="271" y="350"/>
                  <a:pt x="350" y="272"/>
                  <a:pt x="350" y="175"/>
                </a:cubicBezTo>
                <a:cubicBezTo>
                  <a:pt x="350" y="78"/>
                  <a:pt x="271" y="0"/>
                  <a:pt x="175" y="0"/>
                </a:cubicBezTo>
                <a:close/>
                <a:moveTo>
                  <a:pt x="277" y="257"/>
                </a:moveTo>
                <a:cubicBezTo>
                  <a:pt x="268" y="261"/>
                  <a:pt x="268" y="261"/>
                  <a:pt x="268" y="261"/>
                </a:cubicBezTo>
                <a:cubicBezTo>
                  <a:pt x="264" y="263"/>
                  <a:pt x="260" y="264"/>
                  <a:pt x="255" y="264"/>
                </a:cubicBezTo>
                <a:cubicBezTo>
                  <a:pt x="255" y="267"/>
                  <a:pt x="252" y="270"/>
                  <a:pt x="248" y="270"/>
                </a:cubicBezTo>
                <a:cubicBezTo>
                  <a:pt x="230" y="270"/>
                  <a:pt x="230" y="270"/>
                  <a:pt x="230" y="270"/>
                </a:cubicBezTo>
                <a:cubicBezTo>
                  <a:pt x="226" y="270"/>
                  <a:pt x="223" y="267"/>
                  <a:pt x="223" y="264"/>
                </a:cubicBezTo>
                <a:cubicBezTo>
                  <a:pt x="223" y="175"/>
                  <a:pt x="223" y="175"/>
                  <a:pt x="223" y="175"/>
                </a:cubicBezTo>
                <a:cubicBezTo>
                  <a:pt x="223" y="171"/>
                  <a:pt x="226" y="169"/>
                  <a:pt x="230" y="169"/>
                </a:cubicBezTo>
                <a:cubicBezTo>
                  <a:pt x="248" y="169"/>
                  <a:pt x="248" y="169"/>
                  <a:pt x="248" y="169"/>
                </a:cubicBezTo>
                <a:cubicBezTo>
                  <a:pt x="252" y="169"/>
                  <a:pt x="255" y="171"/>
                  <a:pt x="255" y="175"/>
                </a:cubicBezTo>
                <a:cubicBezTo>
                  <a:pt x="257" y="175"/>
                  <a:pt x="259" y="175"/>
                  <a:pt x="262" y="176"/>
                </a:cubicBezTo>
                <a:cubicBezTo>
                  <a:pt x="258" y="131"/>
                  <a:pt x="220" y="96"/>
                  <a:pt x="175" y="96"/>
                </a:cubicBezTo>
                <a:cubicBezTo>
                  <a:pt x="129" y="96"/>
                  <a:pt x="92" y="131"/>
                  <a:pt x="88" y="176"/>
                </a:cubicBezTo>
                <a:cubicBezTo>
                  <a:pt x="90" y="175"/>
                  <a:pt x="92" y="175"/>
                  <a:pt x="95" y="175"/>
                </a:cubicBezTo>
                <a:cubicBezTo>
                  <a:pt x="95" y="171"/>
                  <a:pt x="98" y="169"/>
                  <a:pt x="101" y="169"/>
                </a:cubicBezTo>
                <a:cubicBezTo>
                  <a:pt x="120" y="169"/>
                  <a:pt x="120" y="169"/>
                  <a:pt x="120" y="169"/>
                </a:cubicBezTo>
                <a:cubicBezTo>
                  <a:pt x="123" y="169"/>
                  <a:pt x="126" y="171"/>
                  <a:pt x="126" y="175"/>
                </a:cubicBezTo>
                <a:cubicBezTo>
                  <a:pt x="126" y="264"/>
                  <a:pt x="126" y="264"/>
                  <a:pt x="126" y="264"/>
                </a:cubicBezTo>
                <a:cubicBezTo>
                  <a:pt x="126" y="267"/>
                  <a:pt x="123" y="270"/>
                  <a:pt x="120" y="270"/>
                </a:cubicBezTo>
                <a:cubicBezTo>
                  <a:pt x="101" y="270"/>
                  <a:pt x="101" y="270"/>
                  <a:pt x="101" y="270"/>
                </a:cubicBezTo>
                <a:cubicBezTo>
                  <a:pt x="98" y="270"/>
                  <a:pt x="95" y="267"/>
                  <a:pt x="95" y="264"/>
                </a:cubicBezTo>
                <a:cubicBezTo>
                  <a:pt x="71" y="263"/>
                  <a:pt x="52" y="243"/>
                  <a:pt x="52" y="219"/>
                </a:cubicBezTo>
                <a:cubicBezTo>
                  <a:pt x="52" y="204"/>
                  <a:pt x="59" y="191"/>
                  <a:pt x="71" y="183"/>
                </a:cubicBezTo>
                <a:cubicBezTo>
                  <a:pt x="71" y="126"/>
                  <a:pt x="118" y="80"/>
                  <a:pt x="175" y="80"/>
                </a:cubicBezTo>
                <a:cubicBezTo>
                  <a:pt x="232" y="80"/>
                  <a:pt x="278" y="126"/>
                  <a:pt x="279" y="183"/>
                </a:cubicBezTo>
                <a:cubicBezTo>
                  <a:pt x="290" y="191"/>
                  <a:pt x="298" y="204"/>
                  <a:pt x="298" y="219"/>
                </a:cubicBezTo>
                <a:cubicBezTo>
                  <a:pt x="298" y="235"/>
                  <a:pt x="290" y="249"/>
                  <a:pt x="277" y="257"/>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4" name="原创设计师QQ598969553      _18"/>
          <p:cNvSpPr>
            <a:spLocks noEditPoints="1"/>
          </p:cNvSpPr>
          <p:nvPr/>
        </p:nvSpPr>
        <p:spPr bwMode="auto">
          <a:xfrm>
            <a:off x="2606041" y="2877504"/>
            <a:ext cx="504825" cy="504825"/>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45" name="原创设计师QQ598969553      _19"/>
          <p:cNvGrpSpPr/>
          <p:nvPr/>
        </p:nvGrpSpPr>
        <p:grpSpPr>
          <a:xfrm>
            <a:off x="4236706" y="3494343"/>
            <a:ext cx="539661" cy="539661"/>
            <a:chOff x="7424738" y="3175000"/>
            <a:chExt cx="889000" cy="889000"/>
          </a:xfrm>
          <a:solidFill>
            <a:schemeClr val="accent2"/>
          </a:solidFill>
        </p:grpSpPr>
        <p:sp>
          <p:nvSpPr>
            <p:cNvPr id="46" name="Rectangle 55"/>
            <p:cNvSpPr>
              <a:spLocks noChangeArrowheads="1"/>
            </p:cNvSpPr>
            <p:nvPr/>
          </p:nvSpPr>
          <p:spPr bwMode="auto">
            <a:xfrm>
              <a:off x="7612063"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7" name="Freeform 56"/>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8" name="Freeform 57"/>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49" name="Rectangle 58"/>
            <p:cNvSpPr>
              <a:spLocks noChangeArrowheads="1"/>
            </p:cNvSpPr>
            <p:nvPr/>
          </p:nvSpPr>
          <p:spPr bwMode="auto">
            <a:xfrm>
              <a:off x="7853363" y="3362325"/>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0" name="Freeform 59"/>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1" name="Rectangle 60"/>
            <p:cNvSpPr>
              <a:spLocks noChangeArrowheads="1"/>
            </p:cNvSpPr>
            <p:nvPr/>
          </p:nvSpPr>
          <p:spPr bwMode="auto">
            <a:xfrm>
              <a:off x="8051801" y="3603625"/>
              <a:ext cx="7461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2" name="Freeform 61"/>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3" name="Freeform 62"/>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4" name="Rectangle 63"/>
            <p:cNvSpPr>
              <a:spLocks noChangeArrowheads="1"/>
            </p:cNvSpPr>
            <p:nvPr/>
          </p:nvSpPr>
          <p:spPr bwMode="auto">
            <a:xfrm>
              <a:off x="7853363" y="3805238"/>
              <a:ext cx="3175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5" name="Freeform 64"/>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6" name="原创设计师QQ598969553      _20"/>
          <p:cNvGrpSpPr/>
          <p:nvPr/>
        </p:nvGrpSpPr>
        <p:grpSpPr>
          <a:xfrm>
            <a:off x="3949528" y="4100497"/>
            <a:ext cx="538698" cy="538698"/>
            <a:chOff x="6951663" y="4173538"/>
            <a:chExt cx="887413" cy="887413"/>
          </a:xfrm>
          <a:solidFill>
            <a:schemeClr val="accent2"/>
          </a:solidFill>
        </p:grpSpPr>
        <p:sp>
          <p:nvSpPr>
            <p:cNvPr id="57" name="Freeform 65"/>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58" name="Freeform 66"/>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59" name="原创设计师QQ598969553      _21"/>
          <p:cNvGrpSpPr/>
          <p:nvPr/>
        </p:nvGrpSpPr>
        <p:grpSpPr>
          <a:xfrm>
            <a:off x="2646634" y="4085079"/>
            <a:ext cx="543515" cy="541589"/>
            <a:chOff x="4805363" y="4148138"/>
            <a:chExt cx="895350" cy="892175"/>
          </a:xfrm>
          <a:solidFill>
            <a:schemeClr val="accent2"/>
          </a:solidFill>
        </p:grpSpPr>
        <p:sp>
          <p:nvSpPr>
            <p:cNvPr id="60" name="Freeform 67"/>
            <p:cNvSpPr/>
            <p:nvPr/>
          </p:nvSpPr>
          <p:spPr bwMode="auto">
            <a:xfrm>
              <a:off x="5332413" y="4371975"/>
              <a:ext cx="103188" cy="66675"/>
            </a:xfrm>
            <a:custGeom>
              <a:avLst/>
              <a:gdLst>
                <a:gd name="T0" fmla="*/ 36 w 36"/>
                <a:gd name="T1" fmla="*/ 2 h 23"/>
                <a:gd name="T2" fmla="*/ 34 w 36"/>
                <a:gd name="T3" fmla="*/ 1 h 23"/>
                <a:gd name="T4" fmla="*/ 0 w 36"/>
                <a:gd name="T5" fmla="*/ 23 h 23"/>
                <a:gd name="T6" fmla="*/ 22 w 36"/>
                <a:gd name="T7" fmla="*/ 15 h 23"/>
                <a:gd name="T8" fmla="*/ 32 w 36"/>
                <a:gd name="T9" fmla="*/ 6 h 23"/>
                <a:gd name="T10" fmla="*/ 36 w 36"/>
                <a:gd name="T11" fmla="*/ 2 h 23"/>
              </a:gdLst>
              <a:ahLst/>
              <a:cxnLst>
                <a:cxn ang="0">
                  <a:pos x="T0" y="T1"/>
                </a:cxn>
                <a:cxn ang="0">
                  <a:pos x="T2" y="T3"/>
                </a:cxn>
                <a:cxn ang="0">
                  <a:pos x="T4" y="T5"/>
                </a:cxn>
                <a:cxn ang="0">
                  <a:pos x="T6" y="T7"/>
                </a:cxn>
                <a:cxn ang="0">
                  <a:pos x="T8" y="T9"/>
                </a:cxn>
                <a:cxn ang="0">
                  <a:pos x="T10" y="T11"/>
                </a:cxn>
              </a:cxnLst>
              <a:rect l="0" t="0" r="r" b="b"/>
              <a:pathLst>
                <a:path w="36" h="23">
                  <a:moveTo>
                    <a:pt x="36" y="2"/>
                  </a:moveTo>
                  <a:cubicBezTo>
                    <a:pt x="35" y="2"/>
                    <a:pt x="35" y="1"/>
                    <a:pt x="34" y="1"/>
                  </a:cubicBezTo>
                  <a:cubicBezTo>
                    <a:pt x="19" y="0"/>
                    <a:pt x="5" y="9"/>
                    <a:pt x="0" y="23"/>
                  </a:cubicBezTo>
                  <a:cubicBezTo>
                    <a:pt x="8" y="22"/>
                    <a:pt x="15" y="19"/>
                    <a:pt x="22" y="15"/>
                  </a:cubicBezTo>
                  <a:cubicBezTo>
                    <a:pt x="25" y="12"/>
                    <a:pt x="29" y="10"/>
                    <a:pt x="32" y="6"/>
                  </a:cubicBezTo>
                  <a:cubicBezTo>
                    <a:pt x="32" y="6"/>
                    <a:pt x="35" y="3"/>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1" name="Freeform 68"/>
            <p:cNvSpPr/>
            <p:nvPr/>
          </p:nvSpPr>
          <p:spPr bwMode="auto">
            <a:xfrm>
              <a:off x="5067301" y="4371975"/>
              <a:ext cx="103188" cy="66675"/>
            </a:xfrm>
            <a:custGeom>
              <a:avLst/>
              <a:gdLst>
                <a:gd name="T0" fmla="*/ 4 w 36"/>
                <a:gd name="T1" fmla="*/ 6 h 23"/>
                <a:gd name="T2" fmla="*/ 14 w 36"/>
                <a:gd name="T3" fmla="*/ 15 h 23"/>
                <a:gd name="T4" fmla="*/ 36 w 36"/>
                <a:gd name="T5" fmla="*/ 23 h 23"/>
                <a:gd name="T6" fmla="*/ 2 w 36"/>
                <a:gd name="T7" fmla="*/ 1 h 23"/>
                <a:gd name="T8" fmla="*/ 0 w 36"/>
                <a:gd name="T9" fmla="*/ 2 h 23"/>
                <a:gd name="T10" fmla="*/ 4 w 36"/>
                <a:gd name="T11" fmla="*/ 6 h 23"/>
              </a:gdLst>
              <a:ahLst/>
              <a:cxnLst>
                <a:cxn ang="0">
                  <a:pos x="T0" y="T1"/>
                </a:cxn>
                <a:cxn ang="0">
                  <a:pos x="T2" y="T3"/>
                </a:cxn>
                <a:cxn ang="0">
                  <a:pos x="T4" y="T5"/>
                </a:cxn>
                <a:cxn ang="0">
                  <a:pos x="T6" y="T7"/>
                </a:cxn>
                <a:cxn ang="0">
                  <a:pos x="T8" y="T9"/>
                </a:cxn>
                <a:cxn ang="0">
                  <a:pos x="T10" y="T11"/>
                </a:cxn>
              </a:cxnLst>
              <a:rect l="0" t="0" r="r" b="b"/>
              <a:pathLst>
                <a:path w="36" h="23">
                  <a:moveTo>
                    <a:pt x="4" y="6"/>
                  </a:moveTo>
                  <a:cubicBezTo>
                    <a:pt x="7" y="10"/>
                    <a:pt x="10" y="12"/>
                    <a:pt x="14" y="15"/>
                  </a:cubicBezTo>
                  <a:cubicBezTo>
                    <a:pt x="21" y="19"/>
                    <a:pt x="28" y="22"/>
                    <a:pt x="36" y="23"/>
                  </a:cubicBezTo>
                  <a:cubicBezTo>
                    <a:pt x="31" y="9"/>
                    <a:pt x="17" y="0"/>
                    <a:pt x="2" y="1"/>
                  </a:cubicBezTo>
                  <a:cubicBezTo>
                    <a:pt x="1" y="1"/>
                    <a:pt x="1" y="2"/>
                    <a:pt x="0" y="2"/>
                  </a:cubicBezTo>
                  <a:cubicBezTo>
                    <a:pt x="1" y="3"/>
                    <a:pt x="3"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2" name="Freeform 69"/>
            <p:cNvSpPr>
              <a:spLocks noEditPoints="1"/>
            </p:cNvSpPr>
            <p:nvPr/>
          </p:nvSpPr>
          <p:spPr bwMode="auto">
            <a:xfrm>
              <a:off x="4805363" y="4148138"/>
              <a:ext cx="895350" cy="892175"/>
            </a:xfrm>
            <a:custGeom>
              <a:avLst/>
              <a:gdLst>
                <a:gd name="T0" fmla="*/ 155 w 311"/>
                <a:gd name="T1" fmla="*/ 0 h 310"/>
                <a:gd name="T2" fmla="*/ 0 w 311"/>
                <a:gd name="T3" fmla="*/ 155 h 310"/>
                <a:gd name="T4" fmla="*/ 155 w 311"/>
                <a:gd name="T5" fmla="*/ 310 h 310"/>
                <a:gd name="T6" fmla="*/ 311 w 311"/>
                <a:gd name="T7" fmla="*/ 155 h 310"/>
                <a:gd name="T8" fmla="*/ 155 w 311"/>
                <a:gd name="T9" fmla="*/ 0 h 310"/>
                <a:gd name="T10" fmla="*/ 187 w 311"/>
                <a:gd name="T11" fmla="*/ 73 h 310"/>
                <a:gd name="T12" fmla="*/ 208 w 311"/>
                <a:gd name="T13" fmla="*/ 65 h 310"/>
                <a:gd name="T14" fmla="*/ 227 w 311"/>
                <a:gd name="T15" fmla="*/ 67 h 310"/>
                <a:gd name="T16" fmla="*/ 217 w 311"/>
                <a:gd name="T17" fmla="*/ 102 h 310"/>
                <a:gd name="T18" fmla="*/ 208 w 311"/>
                <a:gd name="T19" fmla="*/ 108 h 310"/>
                <a:gd name="T20" fmla="*/ 166 w 311"/>
                <a:gd name="T21" fmla="*/ 108 h 310"/>
                <a:gd name="T22" fmla="*/ 187 w 311"/>
                <a:gd name="T23" fmla="*/ 73 h 310"/>
                <a:gd name="T24" fmla="*/ 148 w 311"/>
                <a:gd name="T25" fmla="*/ 92 h 310"/>
                <a:gd name="T26" fmla="*/ 163 w 311"/>
                <a:gd name="T27" fmla="*/ 92 h 310"/>
                <a:gd name="T28" fmla="*/ 163 w 311"/>
                <a:gd name="T29" fmla="*/ 108 h 310"/>
                <a:gd name="T30" fmla="*/ 148 w 311"/>
                <a:gd name="T31" fmla="*/ 108 h 310"/>
                <a:gd name="T32" fmla="*/ 148 w 311"/>
                <a:gd name="T33" fmla="*/ 92 h 310"/>
                <a:gd name="T34" fmla="*/ 83 w 311"/>
                <a:gd name="T35" fmla="*/ 67 h 310"/>
                <a:gd name="T36" fmla="*/ 102 w 311"/>
                <a:gd name="T37" fmla="*/ 65 h 310"/>
                <a:gd name="T38" fmla="*/ 123 w 311"/>
                <a:gd name="T39" fmla="*/ 73 h 310"/>
                <a:gd name="T40" fmla="*/ 143 w 311"/>
                <a:gd name="T41" fmla="*/ 108 h 310"/>
                <a:gd name="T42" fmla="*/ 102 w 311"/>
                <a:gd name="T43" fmla="*/ 108 h 310"/>
                <a:gd name="T44" fmla="*/ 92 w 311"/>
                <a:gd name="T45" fmla="*/ 102 h 310"/>
                <a:gd name="T46" fmla="*/ 83 w 311"/>
                <a:gd name="T47" fmla="*/ 67 h 310"/>
                <a:gd name="T48" fmla="*/ 238 w 311"/>
                <a:gd name="T49" fmla="*/ 245 h 310"/>
                <a:gd name="T50" fmla="*/ 73 w 311"/>
                <a:gd name="T51" fmla="*/ 245 h 310"/>
                <a:gd name="T52" fmla="*/ 73 w 311"/>
                <a:gd name="T53" fmla="*/ 114 h 310"/>
                <a:gd name="T54" fmla="*/ 116 w 311"/>
                <a:gd name="T55" fmla="*/ 114 h 310"/>
                <a:gd name="T56" fmla="*/ 137 w 311"/>
                <a:gd name="T57" fmla="*/ 114 h 310"/>
                <a:gd name="T58" fmla="*/ 137 w 311"/>
                <a:gd name="T59" fmla="*/ 118 h 310"/>
                <a:gd name="T60" fmla="*/ 137 w 311"/>
                <a:gd name="T61" fmla="*/ 183 h 310"/>
                <a:gd name="T62" fmla="*/ 156 w 311"/>
                <a:gd name="T63" fmla="*/ 167 h 310"/>
                <a:gd name="T64" fmla="*/ 175 w 311"/>
                <a:gd name="T65" fmla="*/ 183 h 310"/>
                <a:gd name="T66" fmla="*/ 175 w 311"/>
                <a:gd name="T67" fmla="*/ 117 h 310"/>
                <a:gd name="T68" fmla="*/ 175 w 311"/>
                <a:gd name="T69" fmla="*/ 114 h 310"/>
                <a:gd name="T70" fmla="*/ 194 w 311"/>
                <a:gd name="T71" fmla="*/ 114 h 310"/>
                <a:gd name="T72" fmla="*/ 238 w 311"/>
                <a:gd name="T73" fmla="*/ 114 h 310"/>
                <a:gd name="T74" fmla="*/ 238 w 311"/>
                <a:gd name="T75" fmla="*/ 2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0">
                  <a:moveTo>
                    <a:pt x="155" y="0"/>
                  </a:moveTo>
                  <a:cubicBezTo>
                    <a:pt x="70" y="0"/>
                    <a:pt x="0" y="69"/>
                    <a:pt x="0" y="155"/>
                  </a:cubicBezTo>
                  <a:cubicBezTo>
                    <a:pt x="0" y="240"/>
                    <a:pt x="70" y="310"/>
                    <a:pt x="155" y="310"/>
                  </a:cubicBezTo>
                  <a:cubicBezTo>
                    <a:pt x="241" y="310"/>
                    <a:pt x="311" y="240"/>
                    <a:pt x="311" y="155"/>
                  </a:cubicBezTo>
                  <a:cubicBezTo>
                    <a:pt x="311" y="69"/>
                    <a:pt x="241" y="0"/>
                    <a:pt x="155" y="0"/>
                  </a:cubicBezTo>
                  <a:close/>
                  <a:moveTo>
                    <a:pt x="187" y="73"/>
                  </a:moveTo>
                  <a:cubicBezTo>
                    <a:pt x="193" y="68"/>
                    <a:pt x="200" y="66"/>
                    <a:pt x="208" y="65"/>
                  </a:cubicBezTo>
                  <a:cubicBezTo>
                    <a:pt x="214" y="64"/>
                    <a:pt x="222" y="64"/>
                    <a:pt x="227" y="67"/>
                  </a:cubicBezTo>
                  <a:cubicBezTo>
                    <a:pt x="242" y="78"/>
                    <a:pt x="227" y="94"/>
                    <a:pt x="217" y="102"/>
                  </a:cubicBezTo>
                  <a:cubicBezTo>
                    <a:pt x="214" y="104"/>
                    <a:pt x="211" y="106"/>
                    <a:pt x="208" y="108"/>
                  </a:cubicBezTo>
                  <a:cubicBezTo>
                    <a:pt x="166" y="108"/>
                    <a:pt x="166" y="108"/>
                    <a:pt x="166" y="108"/>
                  </a:cubicBezTo>
                  <a:cubicBezTo>
                    <a:pt x="168" y="94"/>
                    <a:pt x="175" y="80"/>
                    <a:pt x="187" y="73"/>
                  </a:cubicBezTo>
                  <a:close/>
                  <a:moveTo>
                    <a:pt x="148" y="92"/>
                  </a:moveTo>
                  <a:cubicBezTo>
                    <a:pt x="148" y="82"/>
                    <a:pt x="163" y="82"/>
                    <a:pt x="163" y="92"/>
                  </a:cubicBezTo>
                  <a:cubicBezTo>
                    <a:pt x="163" y="108"/>
                    <a:pt x="163" y="108"/>
                    <a:pt x="163" y="108"/>
                  </a:cubicBezTo>
                  <a:cubicBezTo>
                    <a:pt x="148" y="108"/>
                    <a:pt x="148" y="108"/>
                    <a:pt x="148" y="108"/>
                  </a:cubicBezTo>
                  <a:lnTo>
                    <a:pt x="148" y="92"/>
                  </a:lnTo>
                  <a:close/>
                  <a:moveTo>
                    <a:pt x="83" y="67"/>
                  </a:moveTo>
                  <a:cubicBezTo>
                    <a:pt x="88" y="64"/>
                    <a:pt x="96" y="64"/>
                    <a:pt x="102" y="65"/>
                  </a:cubicBezTo>
                  <a:cubicBezTo>
                    <a:pt x="109" y="66"/>
                    <a:pt x="116" y="68"/>
                    <a:pt x="123" y="73"/>
                  </a:cubicBezTo>
                  <a:cubicBezTo>
                    <a:pt x="135" y="80"/>
                    <a:pt x="142" y="94"/>
                    <a:pt x="143" y="108"/>
                  </a:cubicBezTo>
                  <a:cubicBezTo>
                    <a:pt x="102" y="108"/>
                    <a:pt x="102" y="108"/>
                    <a:pt x="102" y="108"/>
                  </a:cubicBezTo>
                  <a:cubicBezTo>
                    <a:pt x="99" y="106"/>
                    <a:pt x="96" y="104"/>
                    <a:pt x="92" y="102"/>
                  </a:cubicBezTo>
                  <a:cubicBezTo>
                    <a:pt x="82" y="94"/>
                    <a:pt x="67" y="78"/>
                    <a:pt x="83" y="67"/>
                  </a:cubicBezTo>
                  <a:close/>
                  <a:moveTo>
                    <a:pt x="238" y="245"/>
                  </a:moveTo>
                  <a:cubicBezTo>
                    <a:pt x="73" y="245"/>
                    <a:pt x="73" y="245"/>
                    <a:pt x="73" y="245"/>
                  </a:cubicBezTo>
                  <a:cubicBezTo>
                    <a:pt x="73" y="114"/>
                    <a:pt x="73" y="114"/>
                    <a:pt x="73" y="114"/>
                  </a:cubicBezTo>
                  <a:cubicBezTo>
                    <a:pt x="116" y="114"/>
                    <a:pt x="116" y="114"/>
                    <a:pt x="116" y="114"/>
                  </a:cubicBezTo>
                  <a:cubicBezTo>
                    <a:pt x="137" y="114"/>
                    <a:pt x="137" y="114"/>
                    <a:pt x="137" y="114"/>
                  </a:cubicBezTo>
                  <a:cubicBezTo>
                    <a:pt x="137" y="118"/>
                    <a:pt x="137" y="118"/>
                    <a:pt x="137" y="118"/>
                  </a:cubicBezTo>
                  <a:cubicBezTo>
                    <a:pt x="137" y="183"/>
                    <a:pt x="137" y="183"/>
                    <a:pt x="137" y="183"/>
                  </a:cubicBezTo>
                  <a:cubicBezTo>
                    <a:pt x="156" y="167"/>
                    <a:pt x="156" y="167"/>
                    <a:pt x="156" y="167"/>
                  </a:cubicBezTo>
                  <a:cubicBezTo>
                    <a:pt x="175" y="183"/>
                    <a:pt x="175" y="183"/>
                    <a:pt x="175" y="183"/>
                  </a:cubicBezTo>
                  <a:cubicBezTo>
                    <a:pt x="175" y="117"/>
                    <a:pt x="175" y="117"/>
                    <a:pt x="175" y="117"/>
                  </a:cubicBezTo>
                  <a:cubicBezTo>
                    <a:pt x="175" y="114"/>
                    <a:pt x="175" y="114"/>
                    <a:pt x="175" y="114"/>
                  </a:cubicBezTo>
                  <a:cubicBezTo>
                    <a:pt x="194" y="114"/>
                    <a:pt x="194" y="114"/>
                    <a:pt x="194" y="114"/>
                  </a:cubicBezTo>
                  <a:cubicBezTo>
                    <a:pt x="238" y="114"/>
                    <a:pt x="238" y="114"/>
                    <a:pt x="238" y="114"/>
                  </a:cubicBezTo>
                  <a:lnTo>
                    <a:pt x="238" y="2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63" name="原创设计师QQ598969553      _22"/>
          <p:cNvSpPr>
            <a:spLocks noEditPoints="1"/>
          </p:cNvSpPr>
          <p:nvPr/>
        </p:nvSpPr>
        <p:spPr bwMode="auto">
          <a:xfrm>
            <a:off x="2972753" y="3756979"/>
            <a:ext cx="247650" cy="195263"/>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64" name="原创设计师QQ598969553      _23"/>
          <p:cNvGrpSpPr/>
          <p:nvPr/>
        </p:nvGrpSpPr>
        <p:grpSpPr>
          <a:xfrm>
            <a:off x="3945492" y="3822087"/>
            <a:ext cx="264112" cy="171636"/>
            <a:chOff x="7145338" y="3587750"/>
            <a:chExt cx="566738" cy="368300"/>
          </a:xfrm>
          <a:solidFill>
            <a:schemeClr val="accent1"/>
          </a:solidFill>
        </p:grpSpPr>
        <p:sp>
          <p:nvSpPr>
            <p:cNvPr id="65" name="Freeform 146"/>
            <p:cNvSpPr/>
            <p:nvPr/>
          </p:nvSpPr>
          <p:spPr bwMode="auto">
            <a:xfrm>
              <a:off x="7250113" y="3816350"/>
              <a:ext cx="153988" cy="139700"/>
            </a:xfrm>
            <a:custGeom>
              <a:avLst/>
              <a:gdLst>
                <a:gd name="T0" fmla="*/ 33 w 41"/>
                <a:gd name="T1" fmla="*/ 0 h 37"/>
                <a:gd name="T2" fmla="*/ 15 w 41"/>
                <a:gd name="T3" fmla="*/ 6 h 37"/>
                <a:gd name="T4" fmla="*/ 10 w 41"/>
                <a:gd name="T5" fmla="*/ 5 h 37"/>
                <a:gd name="T6" fmla="*/ 10 w 41"/>
                <a:gd name="T7" fmla="*/ 6 h 37"/>
                <a:gd name="T8" fmla="*/ 6 w 41"/>
                <a:gd name="T9" fmla="*/ 31 h 37"/>
                <a:gd name="T10" fmla="*/ 32 w 41"/>
                <a:gd name="T11" fmla="*/ 28 h 37"/>
                <a:gd name="T12" fmla="*/ 35 w 41"/>
                <a:gd name="T13" fmla="*/ 2 h 37"/>
                <a:gd name="T14" fmla="*/ 33 w 4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7">
                  <a:moveTo>
                    <a:pt x="33" y="0"/>
                  </a:moveTo>
                  <a:cubicBezTo>
                    <a:pt x="28" y="4"/>
                    <a:pt x="22" y="6"/>
                    <a:pt x="15" y="6"/>
                  </a:cubicBezTo>
                  <a:cubicBezTo>
                    <a:pt x="14" y="6"/>
                    <a:pt x="12" y="6"/>
                    <a:pt x="10" y="5"/>
                  </a:cubicBezTo>
                  <a:cubicBezTo>
                    <a:pt x="10" y="5"/>
                    <a:pt x="10" y="5"/>
                    <a:pt x="10" y="6"/>
                  </a:cubicBezTo>
                  <a:cubicBezTo>
                    <a:pt x="2" y="14"/>
                    <a:pt x="0" y="25"/>
                    <a:pt x="6" y="31"/>
                  </a:cubicBezTo>
                  <a:cubicBezTo>
                    <a:pt x="13" y="37"/>
                    <a:pt x="24" y="36"/>
                    <a:pt x="32" y="28"/>
                  </a:cubicBezTo>
                  <a:cubicBezTo>
                    <a:pt x="40" y="20"/>
                    <a:pt x="41" y="8"/>
                    <a:pt x="35" y="2"/>
                  </a:cubicBezTo>
                  <a:cubicBezTo>
                    <a:pt x="34" y="2"/>
                    <a:pt x="34" y="1"/>
                    <a:pt x="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6" name="Freeform 147"/>
            <p:cNvSpPr/>
            <p:nvPr/>
          </p:nvSpPr>
          <p:spPr bwMode="auto">
            <a:xfrm>
              <a:off x="7145338" y="3587750"/>
              <a:ext cx="266700" cy="236537"/>
            </a:xfrm>
            <a:custGeom>
              <a:avLst/>
              <a:gdLst>
                <a:gd name="T0" fmla="*/ 16 w 71"/>
                <a:gd name="T1" fmla="*/ 51 h 63"/>
                <a:gd name="T2" fmla="*/ 42 w 71"/>
                <a:gd name="T3" fmla="*/ 63 h 63"/>
                <a:gd name="T4" fmla="*/ 43 w 71"/>
                <a:gd name="T5" fmla="*/ 63 h 63"/>
                <a:gd name="T6" fmla="*/ 56 w 71"/>
                <a:gd name="T7" fmla="*/ 60 h 63"/>
                <a:gd name="T8" fmla="*/ 60 w 71"/>
                <a:gd name="T9" fmla="*/ 56 h 63"/>
                <a:gd name="T10" fmla="*/ 55 w 71"/>
                <a:gd name="T11" fmla="*/ 12 h 63"/>
                <a:gd name="T12" fmla="*/ 28 w 71"/>
                <a:gd name="T13" fmla="*/ 0 h 63"/>
                <a:gd name="T14" fmla="*/ 11 w 71"/>
                <a:gd name="T15" fmla="*/ 7 h 63"/>
                <a:gd name="T16" fmla="*/ 16 w 71"/>
                <a:gd name="T17" fmla="*/ 5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16" y="51"/>
                  </a:moveTo>
                  <a:cubicBezTo>
                    <a:pt x="24" y="58"/>
                    <a:pt x="33" y="63"/>
                    <a:pt x="42" y="63"/>
                  </a:cubicBezTo>
                  <a:cubicBezTo>
                    <a:pt x="43" y="63"/>
                    <a:pt x="43" y="63"/>
                    <a:pt x="43" y="63"/>
                  </a:cubicBezTo>
                  <a:cubicBezTo>
                    <a:pt x="48" y="63"/>
                    <a:pt x="52" y="62"/>
                    <a:pt x="56" y="60"/>
                  </a:cubicBezTo>
                  <a:cubicBezTo>
                    <a:pt x="58" y="59"/>
                    <a:pt x="59" y="58"/>
                    <a:pt x="60" y="56"/>
                  </a:cubicBezTo>
                  <a:cubicBezTo>
                    <a:pt x="71" y="46"/>
                    <a:pt x="69" y="26"/>
                    <a:pt x="55" y="12"/>
                  </a:cubicBezTo>
                  <a:cubicBezTo>
                    <a:pt x="47" y="4"/>
                    <a:pt x="37" y="0"/>
                    <a:pt x="28" y="0"/>
                  </a:cubicBezTo>
                  <a:cubicBezTo>
                    <a:pt x="21" y="0"/>
                    <a:pt x="15" y="2"/>
                    <a:pt x="11" y="7"/>
                  </a:cubicBezTo>
                  <a:cubicBezTo>
                    <a:pt x="0" y="17"/>
                    <a:pt x="3" y="37"/>
                    <a:pt x="16"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7" name="Freeform 148"/>
            <p:cNvSpPr/>
            <p:nvPr/>
          </p:nvSpPr>
          <p:spPr bwMode="auto">
            <a:xfrm>
              <a:off x="7450138" y="3816350"/>
              <a:ext cx="157163" cy="139700"/>
            </a:xfrm>
            <a:custGeom>
              <a:avLst/>
              <a:gdLst>
                <a:gd name="T0" fmla="*/ 35 w 42"/>
                <a:gd name="T1" fmla="*/ 31 h 37"/>
                <a:gd name="T2" fmla="*/ 32 w 42"/>
                <a:gd name="T3" fmla="*/ 6 h 37"/>
                <a:gd name="T4" fmla="*/ 32 w 42"/>
                <a:gd name="T5" fmla="*/ 5 h 37"/>
                <a:gd name="T6" fmla="*/ 26 w 42"/>
                <a:gd name="T7" fmla="*/ 6 h 37"/>
                <a:gd name="T8" fmla="*/ 9 w 42"/>
                <a:gd name="T9" fmla="*/ 0 h 37"/>
                <a:gd name="T10" fmla="*/ 7 w 42"/>
                <a:gd name="T11" fmla="*/ 2 h 37"/>
                <a:gd name="T12" fmla="*/ 10 w 42"/>
                <a:gd name="T13" fmla="*/ 28 h 37"/>
                <a:gd name="T14" fmla="*/ 35 w 42"/>
                <a:gd name="T15" fmla="*/ 31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7">
                  <a:moveTo>
                    <a:pt x="35" y="31"/>
                  </a:moveTo>
                  <a:cubicBezTo>
                    <a:pt x="42" y="25"/>
                    <a:pt x="40" y="14"/>
                    <a:pt x="32" y="6"/>
                  </a:cubicBezTo>
                  <a:cubicBezTo>
                    <a:pt x="32" y="5"/>
                    <a:pt x="32" y="5"/>
                    <a:pt x="32" y="5"/>
                  </a:cubicBezTo>
                  <a:cubicBezTo>
                    <a:pt x="30" y="6"/>
                    <a:pt x="28" y="6"/>
                    <a:pt x="26" y="6"/>
                  </a:cubicBezTo>
                  <a:cubicBezTo>
                    <a:pt x="20" y="6"/>
                    <a:pt x="14" y="4"/>
                    <a:pt x="9" y="0"/>
                  </a:cubicBezTo>
                  <a:cubicBezTo>
                    <a:pt x="8" y="1"/>
                    <a:pt x="7" y="2"/>
                    <a:pt x="7" y="2"/>
                  </a:cubicBezTo>
                  <a:cubicBezTo>
                    <a:pt x="0" y="8"/>
                    <a:pt x="2" y="20"/>
                    <a:pt x="10" y="28"/>
                  </a:cubicBezTo>
                  <a:cubicBezTo>
                    <a:pt x="18" y="36"/>
                    <a:pt x="29" y="37"/>
                    <a:pt x="35"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8" name="Freeform 149"/>
            <p:cNvSpPr/>
            <p:nvPr/>
          </p:nvSpPr>
          <p:spPr bwMode="auto">
            <a:xfrm>
              <a:off x="7445376" y="3587750"/>
              <a:ext cx="266700" cy="236537"/>
            </a:xfrm>
            <a:custGeom>
              <a:avLst/>
              <a:gdLst>
                <a:gd name="T0" fmla="*/ 60 w 71"/>
                <a:gd name="T1" fmla="*/ 7 h 63"/>
                <a:gd name="T2" fmla="*/ 43 w 71"/>
                <a:gd name="T3" fmla="*/ 0 h 63"/>
                <a:gd name="T4" fmla="*/ 16 w 71"/>
                <a:gd name="T5" fmla="*/ 12 h 63"/>
                <a:gd name="T6" fmla="*/ 10 w 71"/>
                <a:gd name="T7" fmla="*/ 56 h 63"/>
                <a:gd name="T8" fmla="*/ 15 w 71"/>
                <a:gd name="T9" fmla="*/ 60 h 63"/>
                <a:gd name="T10" fmla="*/ 27 w 71"/>
                <a:gd name="T11" fmla="*/ 63 h 63"/>
                <a:gd name="T12" fmla="*/ 29 w 71"/>
                <a:gd name="T13" fmla="*/ 63 h 63"/>
                <a:gd name="T14" fmla="*/ 55 w 71"/>
                <a:gd name="T15" fmla="*/ 51 h 63"/>
                <a:gd name="T16" fmla="*/ 60 w 71"/>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3">
                  <a:moveTo>
                    <a:pt x="60" y="7"/>
                  </a:moveTo>
                  <a:cubicBezTo>
                    <a:pt x="56" y="2"/>
                    <a:pt x="50" y="0"/>
                    <a:pt x="43" y="0"/>
                  </a:cubicBezTo>
                  <a:cubicBezTo>
                    <a:pt x="34" y="0"/>
                    <a:pt x="24" y="4"/>
                    <a:pt x="16" y="12"/>
                  </a:cubicBezTo>
                  <a:cubicBezTo>
                    <a:pt x="2" y="26"/>
                    <a:pt x="0" y="46"/>
                    <a:pt x="10" y="56"/>
                  </a:cubicBezTo>
                  <a:cubicBezTo>
                    <a:pt x="12" y="58"/>
                    <a:pt x="13" y="59"/>
                    <a:pt x="15" y="60"/>
                  </a:cubicBezTo>
                  <a:cubicBezTo>
                    <a:pt x="18" y="62"/>
                    <a:pt x="23" y="63"/>
                    <a:pt x="27" y="63"/>
                  </a:cubicBezTo>
                  <a:cubicBezTo>
                    <a:pt x="28" y="63"/>
                    <a:pt x="28" y="63"/>
                    <a:pt x="29" y="63"/>
                  </a:cubicBezTo>
                  <a:cubicBezTo>
                    <a:pt x="37" y="63"/>
                    <a:pt x="47" y="58"/>
                    <a:pt x="55" y="51"/>
                  </a:cubicBezTo>
                  <a:cubicBezTo>
                    <a:pt x="68" y="37"/>
                    <a:pt x="71" y="17"/>
                    <a:pt x="6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69" name="Freeform 150"/>
            <p:cNvSpPr/>
            <p:nvPr/>
          </p:nvSpPr>
          <p:spPr bwMode="auto">
            <a:xfrm>
              <a:off x="7381876" y="3606800"/>
              <a:ext cx="93663" cy="333375"/>
            </a:xfrm>
            <a:custGeom>
              <a:avLst/>
              <a:gdLst>
                <a:gd name="T0" fmla="*/ 23 w 25"/>
                <a:gd name="T1" fmla="*/ 4 h 89"/>
                <a:gd name="T2" fmla="*/ 20 w 25"/>
                <a:gd name="T3" fmla="*/ 1 h 89"/>
                <a:gd name="T4" fmla="*/ 14 w 25"/>
                <a:gd name="T5" fmla="*/ 10 h 89"/>
                <a:gd name="T6" fmla="*/ 12 w 25"/>
                <a:gd name="T7" fmla="*/ 10 h 89"/>
                <a:gd name="T8" fmla="*/ 11 w 25"/>
                <a:gd name="T9" fmla="*/ 10 h 89"/>
                <a:gd name="T10" fmla="*/ 5 w 25"/>
                <a:gd name="T11" fmla="*/ 1 h 89"/>
                <a:gd name="T12" fmla="*/ 2 w 25"/>
                <a:gd name="T13" fmla="*/ 4 h 89"/>
                <a:gd name="T14" fmla="*/ 8 w 25"/>
                <a:gd name="T15" fmla="*/ 13 h 89"/>
                <a:gd name="T16" fmla="*/ 7 w 25"/>
                <a:gd name="T17" fmla="*/ 15 h 89"/>
                <a:gd name="T18" fmla="*/ 7 w 25"/>
                <a:gd name="T19" fmla="*/ 27 h 89"/>
                <a:gd name="T20" fmla="*/ 7 w 25"/>
                <a:gd name="T21" fmla="*/ 41 h 89"/>
                <a:gd name="T22" fmla="*/ 7 w 25"/>
                <a:gd name="T23" fmla="*/ 83 h 89"/>
                <a:gd name="T24" fmla="*/ 12 w 25"/>
                <a:gd name="T25" fmla="*/ 89 h 89"/>
                <a:gd name="T26" fmla="*/ 18 w 25"/>
                <a:gd name="T27" fmla="*/ 83 h 89"/>
                <a:gd name="T28" fmla="*/ 18 w 25"/>
                <a:gd name="T29" fmla="*/ 41 h 89"/>
                <a:gd name="T30" fmla="*/ 18 w 25"/>
                <a:gd name="T31" fmla="*/ 27 h 89"/>
                <a:gd name="T32" fmla="*/ 18 w 25"/>
                <a:gd name="T33" fmla="*/ 15 h 89"/>
                <a:gd name="T34" fmla="*/ 17 w 25"/>
                <a:gd name="T35" fmla="*/ 13 h 89"/>
                <a:gd name="T36" fmla="*/ 23 w 25"/>
                <a:gd name="T3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89">
                  <a:moveTo>
                    <a:pt x="23" y="4"/>
                  </a:moveTo>
                  <a:cubicBezTo>
                    <a:pt x="25" y="2"/>
                    <a:pt x="22" y="0"/>
                    <a:pt x="20" y="1"/>
                  </a:cubicBezTo>
                  <a:cubicBezTo>
                    <a:pt x="18" y="4"/>
                    <a:pt x="16" y="7"/>
                    <a:pt x="14" y="10"/>
                  </a:cubicBezTo>
                  <a:cubicBezTo>
                    <a:pt x="14" y="10"/>
                    <a:pt x="13" y="10"/>
                    <a:pt x="12" y="10"/>
                  </a:cubicBezTo>
                  <a:cubicBezTo>
                    <a:pt x="12" y="10"/>
                    <a:pt x="11" y="10"/>
                    <a:pt x="11" y="10"/>
                  </a:cubicBezTo>
                  <a:cubicBezTo>
                    <a:pt x="9" y="7"/>
                    <a:pt x="7" y="4"/>
                    <a:pt x="5" y="1"/>
                  </a:cubicBezTo>
                  <a:cubicBezTo>
                    <a:pt x="3" y="0"/>
                    <a:pt x="0" y="2"/>
                    <a:pt x="2" y="4"/>
                  </a:cubicBezTo>
                  <a:cubicBezTo>
                    <a:pt x="4" y="7"/>
                    <a:pt x="6" y="9"/>
                    <a:pt x="8" y="13"/>
                  </a:cubicBezTo>
                  <a:cubicBezTo>
                    <a:pt x="7" y="13"/>
                    <a:pt x="7" y="14"/>
                    <a:pt x="7" y="15"/>
                  </a:cubicBezTo>
                  <a:cubicBezTo>
                    <a:pt x="7" y="27"/>
                    <a:pt x="7" y="27"/>
                    <a:pt x="7" y="27"/>
                  </a:cubicBezTo>
                  <a:cubicBezTo>
                    <a:pt x="7" y="41"/>
                    <a:pt x="7" y="41"/>
                    <a:pt x="7" y="41"/>
                  </a:cubicBezTo>
                  <a:cubicBezTo>
                    <a:pt x="7" y="83"/>
                    <a:pt x="7" y="83"/>
                    <a:pt x="7" y="83"/>
                  </a:cubicBezTo>
                  <a:cubicBezTo>
                    <a:pt x="7" y="86"/>
                    <a:pt x="9" y="89"/>
                    <a:pt x="12" y="89"/>
                  </a:cubicBezTo>
                  <a:cubicBezTo>
                    <a:pt x="15" y="89"/>
                    <a:pt x="18" y="86"/>
                    <a:pt x="18" y="83"/>
                  </a:cubicBezTo>
                  <a:cubicBezTo>
                    <a:pt x="18" y="41"/>
                    <a:pt x="18" y="41"/>
                    <a:pt x="18" y="41"/>
                  </a:cubicBezTo>
                  <a:cubicBezTo>
                    <a:pt x="18" y="27"/>
                    <a:pt x="18" y="27"/>
                    <a:pt x="18" y="27"/>
                  </a:cubicBezTo>
                  <a:cubicBezTo>
                    <a:pt x="18" y="15"/>
                    <a:pt x="18" y="15"/>
                    <a:pt x="18" y="15"/>
                  </a:cubicBezTo>
                  <a:cubicBezTo>
                    <a:pt x="18" y="14"/>
                    <a:pt x="18" y="13"/>
                    <a:pt x="17" y="13"/>
                  </a:cubicBezTo>
                  <a:cubicBezTo>
                    <a:pt x="19" y="9"/>
                    <a:pt x="20" y="7"/>
                    <a:pt x="23"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0" name="原创设计师QQ598969553      _24"/>
          <p:cNvGrpSpPr/>
          <p:nvPr/>
        </p:nvGrpSpPr>
        <p:grpSpPr>
          <a:xfrm>
            <a:off x="2978562" y="3404835"/>
            <a:ext cx="301843" cy="207147"/>
            <a:chOff x="5070476" y="2692400"/>
            <a:chExt cx="647700" cy="444500"/>
          </a:xfrm>
          <a:solidFill>
            <a:schemeClr val="accent2"/>
          </a:solidFill>
        </p:grpSpPr>
        <p:sp>
          <p:nvSpPr>
            <p:cNvPr id="71" name="Freeform 151"/>
            <p:cNvSpPr>
              <a:spLocks noEditPoints="1"/>
            </p:cNvSpPr>
            <p:nvPr/>
          </p:nvSpPr>
          <p:spPr bwMode="auto">
            <a:xfrm>
              <a:off x="5070476" y="3076575"/>
              <a:ext cx="647700" cy="60325"/>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2" name="Freeform 152"/>
            <p:cNvSpPr>
              <a:spLocks noEditPoints="1"/>
            </p:cNvSpPr>
            <p:nvPr/>
          </p:nvSpPr>
          <p:spPr bwMode="auto">
            <a:xfrm>
              <a:off x="5100638" y="2692400"/>
              <a:ext cx="587375" cy="365125"/>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73" name="原创设计师QQ598969553      _25"/>
          <p:cNvSpPr>
            <a:spLocks noEditPoints="1"/>
          </p:cNvSpPr>
          <p:nvPr/>
        </p:nvSpPr>
        <p:spPr bwMode="auto">
          <a:xfrm>
            <a:off x="3780791" y="4031615"/>
            <a:ext cx="207963" cy="228600"/>
          </a:xfrm>
          <a:custGeom>
            <a:avLst/>
            <a:gdLst>
              <a:gd name="T0" fmla="*/ 147 w 282"/>
              <a:gd name="T1" fmla="*/ 0 h 308"/>
              <a:gd name="T2" fmla="*/ 145 w 282"/>
              <a:gd name="T3" fmla="*/ 2 h 308"/>
              <a:gd name="T4" fmla="*/ 3 w 282"/>
              <a:gd name="T5" fmla="*/ 218 h 308"/>
              <a:gd name="T6" fmla="*/ 0 w 282"/>
              <a:gd name="T7" fmla="*/ 218 h 308"/>
              <a:gd name="T8" fmla="*/ 3 w 282"/>
              <a:gd name="T9" fmla="*/ 220 h 308"/>
              <a:gd name="T10" fmla="*/ 133 w 282"/>
              <a:gd name="T11" fmla="*/ 308 h 308"/>
              <a:gd name="T12" fmla="*/ 135 w 282"/>
              <a:gd name="T13" fmla="*/ 308 h 308"/>
              <a:gd name="T14" fmla="*/ 135 w 282"/>
              <a:gd name="T15" fmla="*/ 308 h 308"/>
              <a:gd name="T16" fmla="*/ 280 w 282"/>
              <a:gd name="T17" fmla="*/ 92 h 308"/>
              <a:gd name="T18" fmla="*/ 282 w 282"/>
              <a:gd name="T19" fmla="*/ 90 h 308"/>
              <a:gd name="T20" fmla="*/ 280 w 282"/>
              <a:gd name="T21" fmla="*/ 90 h 308"/>
              <a:gd name="T22" fmla="*/ 249 w 282"/>
              <a:gd name="T23" fmla="*/ 68 h 308"/>
              <a:gd name="T24" fmla="*/ 263 w 282"/>
              <a:gd name="T25" fmla="*/ 47 h 308"/>
              <a:gd name="T26" fmla="*/ 263 w 282"/>
              <a:gd name="T27" fmla="*/ 45 h 308"/>
              <a:gd name="T28" fmla="*/ 263 w 282"/>
              <a:gd name="T29" fmla="*/ 45 h 308"/>
              <a:gd name="T30" fmla="*/ 197 w 282"/>
              <a:gd name="T31" fmla="*/ 0 h 308"/>
              <a:gd name="T32" fmla="*/ 195 w 282"/>
              <a:gd name="T33" fmla="*/ 0 h 308"/>
              <a:gd name="T34" fmla="*/ 195 w 282"/>
              <a:gd name="T35" fmla="*/ 0 h 308"/>
              <a:gd name="T36" fmla="*/ 180 w 282"/>
              <a:gd name="T37" fmla="*/ 24 h 308"/>
              <a:gd name="T38" fmla="*/ 147 w 282"/>
              <a:gd name="T39" fmla="*/ 2 h 308"/>
              <a:gd name="T40" fmla="*/ 147 w 282"/>
              <a:gd name="T41" fmla="*/ 0 h 308"/>
              <a:gd name="T42" fmla="*/ 171 w 282"/>
              <a:gd name="T43" fmla="*/ 211 h 308"/>
              <a:gd name="T44" fmla="*/ 76 w 282"/>
              <a:gd name="T45" fmla="*/ 147 h 308"/>
              <a:gd name="T46" fmla="*/ 109 w 282"/>
              <a:gd name="T47" fmla="*/ 97 h 308"/>
              <a:gd name="T48" fmla="*/ 206 w 282"/>
              <a:gd name="T49" fmla="*/ 161 h 308"/>
              <a:gd name="T50" fmla="*/ 171 w 282"/>
              <a:gd name="T51" fmla="*/ 211 h 308"/>
              <a:gd name="T52" fmla="*/ 128 w 282"/>
              <a:gd name="T53" fmla="*/ 274 h 308"/>
              <a:gd name="T54" fmla="*/ 34 w 282"/>
              <a:gd name="T55" fmla="*/ 211 h 308"/>
              <a:gd name="T56" fmla="*/ 67 w 282"/>
              <a:gd name="T57" fmla="*/ 161 h 308"/>
              <a:gd name="T58" fmla="*/ 164 w 282"/>
              <a:gd name="T59" fmla="*/ 225 h 308"/>
              <a:gd name="T60" fmla="*/ 128 w 282"/>
              <a:gd name="T61"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308">
                <a:moveTo>
                  <a:pt x="147" y="0"/>
                </a:moveTo>
                <a:lnTo>
                  <a:pt x="145" y="2"/>
                </a:lnTo>
                <a:lnTo>
                  <a:pt x="3" y="218"/>
                </a:lnTo>
                <a:lnTo>
                  <a:pt x="0" y="218"/>
                </a:lnTo>
                <a:lnTo>
                  <a:pt x="3" y="220"/>
                </a:lnTo>
                <a:lnTo>
                  <a:pt x="133" y="308"/>
                </a:lnTo>
                <a:lnTo>
                  <a:pt x="135" y="308"/>
                </a:lnTo>
                <a:lnTo>
                  <a:pt x="135" y="308"/>
                </a:lnTo>
                <a:lnTo>
                  <a:pt x="280" y="92"/>
                </a:lnTo>
                <a:lnTo>
                  <a:pt x="282" y="90"/>
                </a:lnTo>
                <a:lnTo>
                  <a:pt x="280" y="90"/>
                </a:lnTo>
                <a:lnTo>
                  <a:pt x="249" y="68"/>
                </a:lnTo>
                <a:lnTo>
                  <a:pt x="263" y="47"/>
                </a:lnTo>
                <a:lnTo>
                  <a:pt x="263" y="45"/>
                </a:lnTo>
                <a:lnTo>
                  <a:pt x="263" y="45"/>
                </a:lnTo>
                <a:lnTo>
                  <a:pt x="197" y="0"/>
                </a:lnTo>
                <a:lnTo>
                  <a:pt x="195" y="0"/>
                </a:lnTo>
                <a:lnTo>
                  <a:pt x="195" y="0"/>
                </a:lnTo>
                <a:lnTo>
                  <a:pt x="180" y="24"/>
                </a:lnTo>
                <a:lnTo>
                  <a:pt x="147" y="2"/>
                </a:lnTo>
                <a:lnTo>
                  <a:pt x="147" y="0"/>
                </a:lnTo>
                <a:close/>
                <a:moveTo>
                  <a:pt x="171" y="211"/>
                </a:moveTo>
                <a:lnTo>
                  <a:pt x="76" y="147"/>
                </a:lnTo>
                <a:lnTo>
                  <a:pt x="109" y="97"/>
                </a:lnTo>
                <a:lnTo>
                  <a:pt x="206" y="161"/>
                </a:lnTo>
                <a:lnTo>
                  <a:pt x="171" y="211"/>
                </a:lnTo>
                <a:close/>
                <a:moveTo>
                  <a:pt x="128" y="274"/>
                </a:moveTo>
                <a:lnTo>
                  <a:pt x="34" y="211"/>
                </a:lnTo>
                <a:lnTo>
                  <a:pt x="67" y="161"/>
                </a:lnTo>
                <a:lnTo>
                  <a:pt x="164" y="225"/>
                </a:lnTo>
                <a:lnTo>
                  <a:pt x="128" y="274"/>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74" name="原创设计师QQ598969553      _26"/>
          <p:cNvGrpSpPr/>
          <p:nvPr/>
        </p:nvGrpSpPr>
        <p:grpSpPr>
          <a:xfrm>
            <a:off x="2320870" y="4049950"/>
            <a:ext cx="218244" cy="220463"/>
            <a:chOff x="3659188" y="4076700"/>
            <a:chExt cx="468313" cy="473075"/>
          </a:xfrm>
          <a:solidFill>
            <a:schemeClr val="accent2"/>
          </a:solidFill>
        </p:grpSpPr>
        <p:sp>
          <p:nvSpPr>
            <p:cNvPr id="75" name="Freeform 154"/>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6" name="Freeform 155"/>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77" name="原创设计师QQ598969553      _27"/>
          <p:cNvGrpSpPr/>
          <p:nvPr/>
        </p:nvGrpSpPr>
        <p:grpSpPr>
          <a:xfrm>
            <a:off x="3194586" y="3040849"/>
            <a:ext cx="167937" cy="181992"/>
            <a:chOff x="5534026" y="1911350"/>
            <a:chExt cx="360362" cy="390525"/>
          </a:xfrm>
          <a:solidFill>
            <a:schemeClr val="accent2"/>
          </a:solidFill>
        </p:grpSpPr>
        <p:sp>
          <p:nvSpPr>
            <p:cNvPr id="78" name="Freeform 156"/>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79" name="Freeform 157"/>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0" name="原创设计师QQ598969553      _28"/>
          <p:cNvSpPr>
            <a:spLocks noEditPoints="1"/>
          </p:cNvSpPr>
          <p:nvPr/>
        </p:nvSpPr>
        <p:spPr bwMode="auto">
          <a:xfrm>
            <a:off x="3896679" y="3453765"/>
            <a:ext cx="322263" cy="285750"/>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1" name="原创设计师QQ598969553      _29"/>
          <p:cNvGrpSpPr/>
          <p:nvPr/>
        </p:nvGrpSpPr>
        <p:grpSpPr>
          <a:xfrm>
            <a:off x="4498868" y="4135027"/>
            <a:ext cx="225642" cy="198269"/>
            <a:chOff x="8332788" y="4259263"/>
            <a:chExt cx="484188" cy="425449"/>
          </a:xfrm>
          <a:solidFill>
            <a:schemeClr val="accent1"/>
          </a:solidFill>
        </p:grpSpPr>
        <p:sp>
          <p:nvSpPr>
            <p:cNvPr id="82" name="Freeform 159"/>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3" name="Freeform 160"/>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4" name="Freeform 161"/>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85" name="原创设计师QQ598969553      _30"/>
          <p:cNvSpPr/>
          <p:nvPr/>
        </p:nvSpPr>
        <p:spPr bwMode="auto">
          <a:xfrm>
            <a:off x="4579304" y="3255328"/>
            <a:ext cx="200025" cy="185738"/>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6" name="原创设计师QQ598969553      _31"/>
          <p:cNvSpPr>
            <a:spLocks noEditPoints="1"/>
          </p:cNvSpPr>
          <p:nvPr/>
        </p:nvSpPr>
        <p:spPr bwMode="auto">
          <a:xfrm>
            <a:off x="2506029" y="4530090"/>
            <a:ext cx="238125" cy="20320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7" name="原创设计师QQ598969553      _32"/>
          <p:cNvSpPr>
            <a:spLocks noEditPoints="1"/>
          </p:cNvSpPr>
          <p:nvPr/>
        </p:nvSpPr>
        <p:spPr bwMode="auto">
          <a:xfrm>
            <a:off x="3221990" y="4061778"/>
            <a:ext cx="166688" cy="234950"/>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88" name="原创设计师QQ598969553      _33"/>
          <p:cNvSpPr>
            <a:spLocks noEditPoints="1"/>
          </p:cNvSpPr>
          <p:nvPr/>
        </p:nvSpPr>
        <p:spPr bwMode="auto">
          <a:xfrm>
            <a:off x="3860166" y="3169604"/>
            <a:ext cx="123825" cy="176213"/>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89" name="原创设计师QQ598969553      _34"/>
          <p:cNvGrpSpPr/>
          <p:nvPr/>
        </p:nvGrpSpPr>
        <p:grpSpPr>
          <a:xfrm>
            <a:off x="3446120" y="2414231"/>
            <a:ext cx="281868" cy="74721"/>
            <a:chOff x="6073776" y="566738"/>
            <a:chExt cx="604838" cy="160337"/>
          </a:xfrm>
          <a:solidFill>
            <a:schemeClr val="accent1"/>
          </a:solidFill>
        </p:grpSpPr>
        <p:sp>
          <p:nvSpPr>
            <p:cNvPr id="90" name="Freeform 166"/>
            <p:cNvSpPr/>
            <p:nvPr/>
          </p:nvSpPr>
          <p:spPr bwMode="auto">
            <a:xfrm>
              <a:off x="6073776"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5" y="27"/>
                    <a:pt x="37" y="32"/>
                    <a:pt x="37" y="36"/>
                  </a:cubicBezTo>
                  <a:cubicBezTo>
                    <a:pt x="37" y="36"/>
                    <a:pt x="37" y="36"/>
                    <a:pt x="37" y="36"/>
                  </a:cubicBezTo>
                  <a:cubicBezTo>
                    <a:pt x="38" y="32"/>
                    <a:pt x="39"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1" name="Freeform 167"/>
            <p:cNvSpPr/>
            <p:nvPr/>
          </p:nvSpPr>
          <p:spPr bwMode="auto">
            <a:xfrm>
              <a:off x="6281738" y="566738"/>
              <a:ext cx="195263" cy="160337"/>
            </a:xfrm>
            <a:custGeom>
              <a:avLst/>
              <a:gdLst>
                <a:gd name="T0" fmla="*/ 10 w 52"/>
                <a:gd name="T1" fmla="*/ 43 h 43"/>
                <a:gd name="T2" fmla="*/ 0 w 52"/>
                <a:gd name="T3" fmla="*/ 0 h 43"/>
                <a:gd name="T4" fmla="*/ 5 w 52"/>
                <a:gd name="T5" fmla="*/ 0 h 43"/>
                <a:gd name="T6" fmla="*/ 10 w 52"/>
                <a:gd name="T7" fmla="*/ 22 h 43"/>
                <a:gd name="T8" fmla="*/ 14 w 52"/>
                <a:gd name="T9" fmla="*/ 37 h 43"/>
                <a:gd name="T10" fmla="*/ 14 w 52"/>
                <a:gd name="T11" fmla="*/ 37 h 43"/>
                <a:gd name="T12" fmla="*/ 17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0 w 52"/>
                <a:gd name="T25" fmla="*/ 22 h 43"/>
                <a:gd name="T26" fmla="*/ 46 w 52"/>
                <a:gd name="T27" fmla="*/ 0 h 43"/>
                <a:gd name="T28" fmla="*/ 52 w 52"/>
                <a:gd name="T29" fmla="*/ 0 h 43"/>
                <a:gd name="T30" fmla="*/ 40 w 52"/>
                <a:gd name="T31" fmla="*/ 43 h 43"/>
                <a:gd name="T32" fmla="*/ 34 w 52"/>
                <a:gd name="T33" fmla="*/ 43 h 43"/>
                <a:gd name="T34" fmla="*/ 28 w 52"/>
                <a:gd name="T35" fmla="*/ 21 h 43"/>
                <a:gd name="T36" fmla="*/ 26 w 52"/>
                <a:gd name="T37" fmla="*/ 7 h 43"/>
                <a:gd name="T38" fmla="*/ 25 w 52"/>
                <a:gd name="T39" fmla="*/ 7 h 43"/>
                <a:gd name="T40" fmla="*/ 22 w 52"/>
                <a:gd name="T41" fmla="*/ 21 h 43"/>
                <a:gd name="T42" fmla="*/ 16 w 52"/>
                <a:gd name="T43" fmla="*/ 43 h 43"/>
                <a:gd name="T44" fmla="*/ 10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0" y="43"/>
                  </a:moveTo>
                  <a:cubicBezTo>
                    <a:pt x="0" y="0"/>
                    <a:pt x="0" y="0"/>
                    <a:pt x="0" y="0"/>
                  </a:cubicBezTo>
                  <a:cubicBezTo>
                    <a:pt x="5" y="0"/>
                    <a:pt x="5" y="0"/>
                    <a:pt x="5" y="0"/>
                  </a:cubicBezTo>
                  <a:cubicBezTo>
                    <a:pt x="10" y="22"/>
                    <a:pt x="10" y="22"/>
                    <a:pt x="10" y="22"/>
                  </a:cubicBezTo>
                  <a:cubicBezTo>
                    <a:pt x="12" y="27"/>
                    <a:pt x="13" y="32"/>
                    <a:pt x="14" y="37"/>
                  </a:cubicBezTo>
                  <a:cubicBezTo>
                    <a:pt x="14" y="37"/>
                    <a:pt x="14" y="37"/>
                    <a:pt x="14" y="37"/>
                  </a:cubicBezTo>
                  <a:cubicBezTo>
                    <a:pt x="14" y="32"/>
                    <a:pt x="16" y="27"/>
                    <a:pt x="17" y="22"/>
                  </a:cubicBezTo>
                  <a:cubicBezTo>
                    <a:pt x="23" y="0"/>
                    <a:pt x="23" y="0"/>
                    <a:pt x="23" y="0"/>
                  </a:cubicBezTo>
                  <a:cubicBezTo>
                    <a:pt x="29" y="0"/>
                    <a:pt x="29" y="0"/>
                    <a:pt x="29" y="0"/>
                  </a:cubicBezTo>
                  <a:cubicBezTo>
                    <a:pt x="34" y="22"/>
                    <a:pt x="34" y="22"/>
                    <a:pt x="34" y="22"/>
                  </a:cubicBezTo>
                  <a:cubicBezTo>
                    <a:pt x="35" y="27"/>
                    <a:pt x="36" y="32"/>
                    <a:pt x="37" y="36"/>
                  </a:cubicBezTo>
                  <a:cubicBezTo>
                    <a:pt x="37" y="36"/>
                    <a:pt x="37" y="36"/>
                    <a:pt x="37" y="36"/>
                  </a:cubicBezTo>
                  <a:cubicBezTo>
                    <a:pt x="38" y="32"/>
                    <a:pt x="39" y="27"/>
                    <a:pt x="40" y="22"/>
                  </a:cubicBezTo>
                  <a:cubicBezTo>
                    <a:pt x="46" y="0"/>
                    <a:pt x="46" y="0"/>
                    <a:pt x="46" y="0"/>
                  </a:cubicBezTo>
                  <a:cubicBezTo>
                    <a:pt x="52" y="0"/>
                    <a:pt x="52" y="0"/>
                    <a:pt x="52" y="0"/>
                  </a:cubicBezTo>
                  <a:cubicBezTo>
                    <a:pt x="40" y="43"/>
                    <a:pt x="40" y="43"/>
                    <a:pt x="40" y="43"/>
                  </a:cubicBezTo>
                  <a:cubicBezTo>
                    <a:pt x="34" y="43"/>
                    <a:pt x="34" y="43"/>
                    <a:pt x="34" y="43"/>
                  </a:cubicBezTo>
                  <a:cubicBezTo>
                    <a:pt x="28" y="21"/>
                    <a:pt x="28" y="21"/>
                    <a:pt x="28" y="21"/>
                  </a:cubicBezTo>
                  <a:cubicBezTo>
                    <a:pt x="27" y="15"/>
                    <a:pt x="26" y="11"/>
                    <a:pt x="26" y="7"/>
                  </a:cubicBezTo>
                  <a:cubicBezTo>
                    <a:pt x="25" y="7"/>
                    <a:pt x="25" y="7"/>
                    <a:pt x="25" y="7"/>
                  </a:cubicBezTo>
                  <a:cubicBezTo>
                    <a:pt x="25" y="11"/>
                    <a:pt x="24" y="15"/>
                    <a:pt x="22" y="21"/>
                  </a:cubicBezTo>
                  <a:cubicBezTo>
                    <a:pt x="16" y="43"/>
                    <a:pt x="16" y="43"/>
                    <a:pt x="16" y="43"/>
                  </a:cubicBezTo>
                  <a:lnTo>
                    <a:pt x="1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2" name="Freeform 168"/>
            <p:cNvSpPr/>
            <p:nvPr/>
          </p:nvSpPr>
          <p:spPr bwMode="auto">
            <a:xfrm>
              <a:off x="6483351" y="566738"/>
              <a:ext cx="195263" cy="160337"/>
            </a:xfrm>
            <a:custGeom>
              <a:avLst/>
              <a:gdLst>
                <a:gd name="T0" fmla="*/ 11 w 52"/>
                <a:gd name="T1" fmla="*/ 43 h 43"/>
                <a:gd name="T2" fmla="*/ 0 w 52"/>
                <a:gd name="T3" fmla="*/ 0 h 43"/>
                <a:gd name="T4" fmla="*/ 6 w 52"/>
                <a:gd name="T5" fmla="*/ 0 h 43"/>
                <a:gd name="T6" fmla="*/ 11 w 52"/>
                <a:gd name="T7" fmla="*/ 22 h 43"/>
                <a:gd name="T8" fmla="*/ 14 w 52"/>
                <a:gd name="T9" fmla="*/ 37 h 43"/>
                <a:gd name="T10" fmla="*/ 14 w 52"/>
                <a:gd name="T11" fmla="*/ 37 h 43"/>
                <a:gd name="T12" fmla="*/ 18 w 52"/>
                <a:gd name="T13" fmla="*/ 22 h 43"/>
                <a:gd name="T14" fmla="*/ 23 w 52"/>
                <a:gd name="T15" fmla="*/ 0 h 43"/>
                <a:gd name="T16" fmla="*/ 29 w 52"/>
                <a:gd name="T17" fmla="*/ 0 h 43"/>
                <a:gd name="T18" fmla="*/ 34 w 52"/>
                <a:gd name="T19" fmla="*/ 22 h 43"/>
                <a:gd name="T20" fmla="*/ 37 w 52"/>
                <a:gd name="T21" fmla="*/ 36 h 43"/>
                <a:gd name="T22" fmla="*/ 37 w 52"/>
                <a:gd name="T23" fmla="*/ 36 h 43"/>
                <a:gd name="T24" fmla="*/ 41 w 52"/>
                <a:gd name="T25" fmla="*/ 22 h 43"/>
                <a:gd name="T26" fmla="*/ 46 w 52"/>
                <a:gd name="T27" fmla="*/ 0 h 43"/>
                <a:gd name="T28" fmla="*/ 52 w 52"/>
                <a:gd name="T29" fmla="*/ 0 h 43"/>
                <a:gd name="T30" fmla="*/ 40 w 52"/>
                <a:gd name="T31" fmla="*/ 43 h 43"/>
                <a:gd name="T32" fmla="*/ 34 w 52"/>
                <a:gd name="T33" fmla="*/ 43 h 43"/>
                <a:gd name="T34" fmla="*/ 29 w 52"/>
                <a:gd name="T35" fmla="*/ 21 h 43"/>
                <a:gd name="T36" fmla="*/ 26 w 52"/>
                <a:gd name="T37" fmla="*/ 7 h 43"/>
                <a:gd name="T38" fmla="*/ 26 w 52"/>
                <a:gd name="T39" fmla="*/ 7 h 43"/>
                <a:gd name="T40" fmla="*/ 23 w 52"/>
                <a:gd name="T41" fmla="*/ 21 h 43"/>
                <a:gd name="T42" fmla="*/ 17 w 52"/>
                <a:gd name="T43" fmla="*/ 43 h 43"/>
                <a:gd name="T44" fmla="*/ 11 w 52"/>
                <a:gd name="T4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43">
                  <a:moveTo>
                    <a:pt x="11" y="43"/>
                  </a:moveTo>
                  <a:cubicBezTo>
                    <a:pt x="0" y="0"/>
                    <a:pt x="0" y="0"/>
                    <a:pt x="0" y="0"/>
                  </a:cubicBezTo>
                  <a:cubicBezTo>
                    <a:pt x="6" y="0"/>
                    <a:pt x="6" y="0"/>
                    <a:pt x="6" y="0"/>
                  </a:cubicBezTo>
                  <a:cubicBezTo>
                    <a:pt x="11" y="22"/>
                    <a:pt x="11" y="22"/>
                    <a:pt x="11" y="22"/>
                  </a:cubicBezTo>
                  <a:cubicBezTo>
                    <a:pt x="12" y="27"/>
                    <a:pt x="13" y="32"/>
                    <a:pt x="14" y="37"/>
                  </a:cubicBezTo>
                  <a:cubicBezTo>
                    <a:pt x="14" y="37"/>
                    <a:pt x="14" y="37"/>
                    <a:pt x="14" y="37"/>
                  </a:cubicBezTo>
                  <a:cubicBezTo>
                    <a:pt x="15" y="32"/>
                    <a:pt x="16" y="27"/>
                    <a:pt x="18" y="22"/>
                  </a:cubicBezTo>
                  <a:cubicBezTo>
                    <a:pt x="23" y="0"/>
                    <a:pt x="23" y="0"/>
                    <a:pt x="23" y="0"/>
                  </a:cubicBezTo>
                  <a:cubicBezTo>
                    <a:pt x="29" y="0"/>
                    <a:pt x="29" y="0"/>
                    <a:pt x="29" y="0"/>
                  </a:cubicBezTo>
                  <a:cubicBezTo>
                    <a:pt x="34" y="22"/>
                    <a:pt x="34" y="22"/>
                    <a:pt x="34" y="22"/>
                  </a:cubicBezTo>
                  <a:cubicBezTo>
                    <a:pt x="36" y="27"/>
                    <a:pt x="37" y="32"/>
                    <a:pt x="37" y="36"/>
                  </a:cubicBezTo>
                  <a:cubicBezTo>
                    <a:pt x="37" y="36"/>
                    <a:pt x="37" y="36"/>
                    <a:pt x="37" y="36"/>
                  </a:cubicBezTo>
                  <a:cubicBezTo>
                    <a:pt x="38" y="32"/>
                    <a:pt x="40" y="27"/>
                    <a:pt x="41" y="22"/>
                  </a:cubicBezTo>
                  <a:cubicBezTo>
                    <a:pt x="46" y="0"/>
                    <a:pt x="46" y="0"/>
                    <a:pt x="46" y="0"/>
                  </a:cubicBezTo>
                  <a:cubicBezTo>
                    <a:pt x="52" y="0"/>
                    <a:pt x="52" y="0"/>
                    <a:pt x="52" y="0"/>
                  </a:cubicBezTo>
                  <a:cubicBezTo>
                    <a:pt x="40" y="43"/>
                    <a:pt x="40" y="43"/>
                    <a:pt x="40" y="43"/>
                  </a:cubicBezTo>
                  <a:cubicBezTo>
                    <a:pt x="34" y="43"/>
                    <a:pt x="34" y="43"/>
                    <a:pt x="34" y="43"/>
                  </a:cubicBezTo>
                  <a:cubicBezTo>
                    <a:pt x="29" y="21"/>
                    <a:pt x="29" y="21"/>
                    <a:pt x="29" y="21"/>
                  </a:cubicBezTo>
                  <a:cubicBezTo>
                    <a:pt x="28" y="15"/>
                    <a:pt x="27" y="11"/>
                    <a:pt x="26" y="7"/>
                  </a:cubicBezTo>
                  <a:cubicBezTo>
                    <a:pt x="26" y="7"/>
                    <a:pt x="26" y="7"/>
                    <a:pt x="26" y="7"/>
                  </a:cubicBezTo>
                  <a:cubicBezTo>
                    <a:pt x="25" y="11"/>
                    <a:pt x="24" y="15"/>
                    <a:pt x="23" y="21"/>
                  </a:cubicBezTo>
                  <a:cubicBezTo>
                    <a:pt x="17" y="43"/>
                    <a:pt x="17" y="43"/>
                    <a:pt x="17" y="43"/>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93" name="原创设计师QQ598969553      _35"/>
          <p:cNvGrpSpPr/>
          <p:nvPr/>
        </p:nvGrpSpPr>
        <p:grpSpPr>
          <a:xfrm>
            <a:off x="2982259" y="4689144"/>
            <a:ext cx="280388" cy="318119"/>
            <a:chOff x="5078413" y="5448300"/>
            <a:chExt cx="601663" cy="682625"/>
          </a:xfrm>
          <a:solidFill>
            <a:schemeClr val="accent1"/>
          </a:solidFill>
        </p:grpSpPr>
        <p:sp>
          <p:nvSpPr>
            <p:cNvPr id="94" name="Freeform 169"/>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5" name="Freeform 170"/>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6" name="Freeform 171"/>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7" name="Freeform 172"/>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8" name="Freeform 173"/>
            <p:cNvSpPr/>
            <p:nvPr/>
          </p:nvSpPr>
          <p:spPr bwMode="auto">
            <a:xfrm>
              <a:off x="5078413" y="5448300"/>
              <a:ext cx="601663" cy="522287"/>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99" name="Freeform 174"/>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0" name="Freeform 175"/>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1" name="Freeform 176"/>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2" name="原创设计师QQ598969553      _36"/>
          <p:cNvSpPr>
            <a:spLocks noEditPoints="1"/>
          </p:cNvSpPr>
          <p:nvPr/>
        </p:nvSpPr>
        <p:spPr bwMode="auto">
          <a:xfrm>
            <a:off x="3068003" y="2707640"/>
            <a:ext cx="190500" cy="249238"/>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solidFill>
            <a:schemeClr val="accent1"/>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3" name="原创设计师QQ598969553      _37"/>
          <p:cNvGrpSpPr/>
          <p:nvPr/>
        </p:nvGrpSpPr>
        <p:grpSpPr>
          <a:xfrm>
            <a:off x="4076438" y="2541476"/>
            <a:ext cx="254494" cy="259674"/>
            <a:chOff x="7426326" y="839788"/>
            <a:chExt cx="546100" cy="557212"/>
          </a:xfrm>
          <a:solidFill>
            <a:srgbClr val="4E9F8E"/>
          </a:solidFill>
        </p:grpSpPr>
        <p:sp>
          <p:nvSpPr>
            <p:cNvPr id="104" name="Freeform 178"/>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5" name="Freeform 179"/>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06" name="原创设计师QQ598969553      _38"/>
          <p:cNvSpPr/>
          <p:nvPr/>
        </p:nvSpPr>
        <p:spPr bwMode="auto">
          <a:xfrm>
            <a:off x="3979228" y="4699954"/>
            <a:ext cx="192088" cy="227013"/>
          </a:xfrm>
          <a:custGeom>
            <a:avLst/>
            <a:gdLst>
              <a:gd name="T0" fmla="*/ 71 w 110"/>
              <a:gd name="T1" fmla="*/ 112 h 130"/>
              <a:gd name="T2" fmla="*/ 102 w 110"/>
              <a:gd name="T3" fmla="*/ 55 h 130"/>
              <a:gd name="T4" fmla="*/ 91 w 110"/>
              <a:gd name="T5" fmla="*/ 13 h 130"/>
              <a:gd name="T6" fmla="*/ 80 w 110"/>
              <a:gd name="T7" fmla="*/ 7 h 130"/>
              <a:gd name="T8" fmla="*/ 41 w 110"/>
              <a:gd name="T9" fmla="*/ 22 h 130"/>
              <a:gd name="T10" fmla="*/ 7 w 110"/>
              <a:gd name="T11" fmla="*/ 87 h 130"/>
              <a:gd name="T12" fmla="*/ 17 w 110"/>
              <a:gd name="T13" fmla="*/ 123 h 130"/>
              <a:gd name="T14" fmla="*/ 18 w 110"/>
              <a:gd name="T15" fmla="*/ 123 h 130"/>
              <a:gd name="T16" fmla="*/ 54 w 110"/>
              <a:gd name="T17" fmla="*/ 113 h 130"/>
              <a:gd name="T18" fmla="*/ 78 w 110"/>
              <a:gd name="T19" fmla="*/ 68 h 130"/>
              <a:gd name="T20" fmla="*/ 70 w 110"/>
              <a:gd name="T21" fmla="*/ 42 h 130"/>
              <a:gd name="T22" fmla="*/ 69 w 110"/>
              <a:gd name="T23" fmla="*/ 41 h 130"/>
              <a:gd name="T24" fmla="*/ 44 w 110"/>
              <a:gd name="T25" fmla="*/ 50 h 130"/>
              <a:gd name="T26" fmla="*/ 24 w 110"/>
              <a:gd name="T27" fmla="*/ 87 h 130"/>
              <a:gd name="T28" fmla="*/ 33 w 110"/>
              <a:gd name="T29" fmla="*/ 92 h 130"/>
              <a:gd name="T30" fmla="*/ 53 w 110"/>
              <a:gd name="T31" fmla="*/ 54 h 130"/>
              <a:gd name="T32" fmla="*/ 64 w 110"/>
              <a:gd name="T33" fmla="*/ 50 h 130"/>
              <a:gd name="T34" fmla="*/ 66 w 110"/>
              <a:gd name="T35" fmla="*/ 51 h 130"/>
              <a:gd name="T36" fmla="*/ 69 w 110"/>
              <a:gd name="T37" fmla="*/ 63 h 130"/>
              <a:gd name="T38" fmla="*/ 45 w 110"/>
              <a:gd name="T39" fmla="*/ 107 h 130"/>
              <a:gd name="T40" fmla="*/ 23 w 110"/>
              <a:gd name="T41" fmla="*/ 114 h 130"/>
              <a:gd name="T42" fmla="*/ 14 w 110"/>
              <a:gd name="T43" fmla="*/ 103 h 130"/>
              <a:gd name="T44" fmla="*/ 18 w 110"/>
              <a:gd name="T45" fmla="*/ 87 h 130"/>
              <a:gd name="T46" fmla="*/ 50 w 110"/>
              <a:gd name="T47" fmla="*/ 27 h 130"/>
              <a:gd name="T48" fmla="*/ 75 w 110"/>
              <a:gd name="T49" fmla="*/ 16 h 130"/>
              <a:gd name="T50" fmla="*/ 87 w 110"/>
              <a:gd name="T51" fmla="*/ 22 h 130"/>
              <a:gd name="T52" fmla="*/ 93 w 110"/>
              <a:gd name="T53" fmla="*/ 50 h 130"/>
              <a:gd name="T54" fmla="*/ 62 w 110"/>
              <a:gd name="T55" fmla="*/ 108 h 130"/>
              <a:gd name="T56" fmla="*/ 71 w 110"/>
              <a:gd name="T5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30">
                <a:moveTo>
                  <a:pt x="71" y="112"/>
                </a:moveTo>
                <a:cubicBezTo>
                  <a:pt x="102" y="55"/>
                  <a:pt x="102" y="55"/>
                  <a:pt x="102" y="55"/>
                </a:cubicBezTo>
                <a:cubicBezTo>
                  <a:pt x="110" y="38"/>
                  <a:pt x="106" y="21"/>
                  <a:pt x="91" y="13"/>
                </a:cubicBezTo>
                <a:cubicBezTo>
                  <a:pt x="80" y="7"/>
                  <a:pt x="80" y="7"/>
                  <a:pt x="80" y="7"/>
                </a:cubicBezTo>
                <a:cubicBezTo>
                  <a:pt x="66" y="0"/>
                  <a:pt x="50" y="6"/>
                  <a:pt x="41" y="22"/>
                </a:cubicBezTo>
                <a:cubicBezTo>
                  <a:pt x="7" y="87"/>
                  <a:pt x="7" y="87"/>
                  <a:pt x="7" y="87"/>
                </a:cubicBezTo>
                <a:cubicBezTo>
                  <a:pt x="0" y="100"/>
                  <a:pt x="5" y="116"/>
                  <a:pt x="17" y="123"/>
                </a:cubicBezTo>
                <a:cubicBezTo>
                  <a:pt x="18" y="123"/>
                  <a:pt x="18" y="123"/>
                  <a:pt x="18" y="123"/>
                </a:cubicBezTo>
                <a:cubicBezTo>
                  <a:pt x="31" y="130"/>
                  <a:pt x="47" y="125"/>
                  <a:pt x="54" y="113"/>
                </a:cubicBezTo>
                <a:cubicBezTo>
                  <a:pt x="78" y="68"/>
                  <a:pt x="78" y="68"/>
                  <a:pt x="78" y="68"/>
                </a:cubicBezTo>
                <a:cubicBezTo>
                  <a:pt x="83" y="58"/>
                  <a:pt x="79" y="47"/>
                  <a:pt x="70" y="42"/>
                </a:cubicBezTo>
                <a:cubicBezTo>
                  <a:pt x="69" y="41"/>
                  <a:pt x="69" y="41"/>
                  <a:pt x="69" y="41"/>
                </a:cubicBezTo>
                <a:cubicBezTo>
                  <a:pt x="60" y="36"/>
                  <a:pt x="49" y="40"/>
                  <a:pt x="44" y="50"/>
                </a:cubicBezTo>
                <a:cubicBezTo>
                  <a:pt x="24" y="87"/>
                  <a:pt x="24" y="87"/>
                  <a:pt x="24" y="87"/>
                </a:cubicBezTo>
                <a:cubicBezTo>
                  <a:pt x="33" y="92"/>
                  <a:pt x="33" y="92"/>
                  <a:pt x="33" y="92"/>
                </a:cubicBezTo>
                <a:cubicBezTo>
                  <a:pt x="53" y="54"/>
                  <a:pt x="53" y="54"/>
                  <a:pt x="53" y="54"/>
                </a:cubicBezTo>
                <a:cubicBezTo>
                  <a:pt x="55" y="50"/>
                  <a:pt x="59" y="47"/>
                  <a:pt x="64" y="50"/>
                </a:cubicBezTo>
                <a:cubicBezTo>
                  <a:pt x="66" y="51"/>
                  <a:pt x="66" y="51"/>
                  <a:pt x="66" y="51"/>
                </a:cubicBezTo>
                <a:cubicBezTo>
                  <a:pt x="70" y="53"/>
                  <a:pt x="71" y="58"/>
                  <a:pt x="69" y="63"/>
                </a:cubicBezTo>
                <a:cubicBezTo>
                  <a:pt x="45" y="107"/>
                  <a:pt x="45" y="107"/>
                  <a:pt x="45" y="107"/>
                </a:cubicBezTo>
                <a:cubicBezTo>
                  <a:pt x="41" y="115"/>
                  <a:pt x="31" y="119"/>
                  <a:pt x="23" y="114"/>
                </a:cubicBezTo>
                <a:cubicBezTo>
                  <a:pt x="18" y="112"/>
                  <a:pt x="15" y="108"/>
                  <a:pt x="14" y="103"/>
                </a:cubicBezTo>
                <a:cubicBezTo>
                  <a:pt x="13" y="99"/>
                  <a:pt x="14" y="94"/>
                  <a:pt x="18" y="87"/>
                </a:cubicBezTo>
                <a:cubicBezTo>
                  <a:pt x="50" y="27"/>
                  <a:pt x="50" y="27"/>
                  <a:pt x="50" y="27"/>
                </a:cubicBezTo>
                <a:cubicBezTo>
                  <a:pt x="57" y="13"/>
                  <a:pt x="68" y="12"/>
                  <a:pt x="75" y="16"/>
                </a:cubicBezTo>
                <a:cubicBezTo>
                  <a:pt x="87" y="22"/>
                  <a:pt x="87" y="22"/>
                  <a:pt x="87" y="22"/>
                </a:cubicBezTo>
                <a:cubicBezTo>
                  <a:pt x="98" y="28"/>
                  <a:pt x="98" y="40"/>
                  <a:pt x="93" y="50"/>
                </a:cubicBezTo>
                <a:cubicBezTo>
                  <a:pt x="62" y="108"/>
                  <a:pt x="62" y="108"/>
                  <a:pt x="62" y="108"/>
                </a:cubicBezTo>
                <a:lnTo>
                  <a:pt x="71" y="112"/>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07" name="原创设计师QQ598969553      _39"/>
          <p:cNvGrpSpPr/>
          <p:nvPr/>
        </p:nvGrpSpPr>
        <p:grpSpPr>
          <a:xfrm>
            <a:off x="2418525" y="3235420"/>
            <a:ext cx="175334" cy="241179"/>
            <a:chOff x="3868738" y="2328863"/>
            <a:chExt cx="376238" cy="517525"/>
          </a:xfrm>
          <a:solidFill>
            <a:schemeClr val="accent1"/>
          </a:solidFill>
        </p:grpSpPr>
        <p:sp>
          <p:nvSpPr>
            <p:cNvPr id="108" name="Freeform 181"/>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09" name="Freeform 182"/>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10" name="原创设计师QQ598969553      _40"/>
          <p:cNvGrpSpPr/>
          <p:nvPr/>
        </p:nvGrpSpPr>
        <p:grpSpPr>
          <a:xfrm>
            <a:off x="3853016" y="2811509"/>
            <a:ext cx="227122" cy="220463"/>
            <a:chOff x="6946901" y="1419225"/>
            <a:chExt cx="487363" cy="473075"/>
          </a:xfrm>
          <a:solidFill>
            <a:schemeClr val="accent2"/>
          </a:solidFill>
        </p:grpSpPr>
        <p:sp>
          <p:nvSpPr>
            <p:cNvPr id="111" name="Freeform 183"/>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2" name="Rectangle 184"/>
            <p:cNvSpPr>
              <a:spLocks noChangeArrowheads="1"/>
            </p:cNvSpPr>
            <p:nvPr/>
          </p:nvSpPr>
          <p:spPr bwMode="auto">
            <a:xfrm>
              <a:off x="7016751" y="1749425"/>
              <a:ext cx="42863"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3" name="Rectangle 185"/>
            <p:cNvSpPr>
              <a:spLocks noChangeArrowheads="1"/>
            </p:cNvSpPr>
            <p:nvPr/>
          </p:nvSpPr>
          <p:spPr bwMode="auto">
            <a:xfrm>
              <a:off x="7118351" y="1798638"/>
              <a:ext cx="41275"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4" name="Rectangle 186"/>
            <p:cNvSpPr>
              <a:spLocks noChangeArrowheads="1"/>
            </p:cNvSpPr>
            <p:nvPr/>
          </p:nvSpPr>
          <p:spPr bwMode="auto">
            <a:xfrm>
              <a:off x="7219951" y="1749425"/>
              <a:ext cx="41275" cy="904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5" name="Rectangle 187"/>
            <p:cNvSpPr>
              <a:spLocks noChangeArrowheads="1"/>
            </p:cNvSpPr>
            <p:nvPr/>
          </p:nvSpPr>
          <p:spPr bwMode="auto">
            <a:xfrm>
              <a:off x="7321551" y="1798638"/>
              <a:ext cx="46038" cy="93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16" name="原创设计师QQ598969553      _41"/>
          <p:cNvSpPr/>
          <p:nvPr/>
        </p:nvSpPr>
        <p:spPr bwMode="auto">
          <a:xfrm>
            <a:off x="4611053" y="2953704"/>
            <a:ext cx="179388" cy="149225"/>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17" name="原创设计师QQ598969553      _42"/>
          <p:cNvGrpSpPr/>
          <p:nvPr/>
        </p:nvGrpSpPr>
        <p:grpSpPr>
          <a:xfrm>
            <a:off x="4723033" y="3951556"/>
            <a:ext cx="161279" cy="190869"/>
            <a:chOff x="8813801" y="3865563"/>
            <a:chExt cx="346075" cy="409574"/>
          </a:xfrm>
          <a:solidFill>
            <a:schemeClr val="bg1">
              <a:lumMod val="50000"/>
            </a:schemeClr>
          </a:solidFill>
        </p:grpSpPr>
        <p:sp>
          <p:nvSpPr>
            <p:cNvPr id="118" name="Freeform 189"/>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19" name="Freeform 190"/>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grpSp>
        <p:nvGrpSpPr>
          <p:cNvPr id="120" name="原创设计师QQ598969553      _43"/>
          <p:cNvGrpSpPr/>
          <p:nvPr/>
        </p:nvGrpSpPr>
        <p:grpSpPr>
          <a:xfrm>
            <a:off x="2488808" y="2911384"/>
            <a:ext cx="138345" cy="229341"/>
            <a:chOff x="4019551" y="1633538"/>
            <a:chExt cx="296862" cy="492124"/>
          </a:xfrm>
          <a:solidFill>
            <a:schemeClr val="accent2"/>
          </a:solidFill>
        </p:grpSpPr>
        <p:sp>
          <p:nvSpPr>
            <p:cNvPr id="121" name="Freeform 191"/>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2" name="Freeform 192"/>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23" name="原创设计师QQ598969553      _44"/>
          <p:cNvSpPr>
            <a:spLocks noEditPoints="1"/>
          </p:cNvSpPr>
          <p:nvPr/>
        </p:nvSpPr>
        <p:spPr bwMode="auto">
          <a:xfrm>
            <a:off x="4414204" y="4504690"/>
            <a:ext cx="195263" cy="192088"/>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4" name="原创设计师QQ598969553      _45"/>
          <p:cNvSpPr>
            <a:spLocks noEditPoints="1"/>
          </p:cNvSpPr>
          <p:nvPr/>
        </p:nvSpPr>
        <p:spPr bwMode="auto">
          <a:xfrm>
            <a:off x="2209165" y="3522028"/>
            <a:ext cx="223838" cy="177800"/>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nvGrpSpPr>
          <p:cNvPr id="125" name="原创设计师QQ598969553      _46"/>
          <p:cNvGrpSpPr/>
          <p:nvPr/>
        </p:nvGrpSpPr>
        <p:grpSpPr>
          <a:xfrm>
            <a:off x="2829860" y="2559233"/>
            <a:ext cx="224163" cy="225642"/>
            <a:chOff x="4751388" y="877888"/>
            <a:chExt cx="481013" cy="484187"/>
          </a:xfrm>
          <a:solidFill>
            <a:schemeClr val="accent2"/>
          </a:solidFill>
        </p:grpSpPr>
        <p:sp>
          <p:nvSpPr>
            <p:cNvPr id="126" name="Oval 195"/>
            <p:cNvSpPr>
              <a:spLocks noChangeArrowheads="1"/>
            </p:cNvSpPr>
            <p:nvPr/>
          </p:nvSpPr>
          <p:spPr bwMode="auto">
            <a:xfrm>
              <a:off x="4830763" y="960438"/>
              <a:ext cx="323850" cy="3190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7" name="Rectangle 196"/>
            <p:cNvSpPr>
              <a:spLocks noChangeArrowheads="1"/>
            </p:cNvSpPr>
            <p:nvPr/>
          </p:nvSpPr>
          <p:spPr bwMode="auto">
            <a:xfrm>
              <a:off x="4973638" y="877888"/>
              <a:ext cx="4127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8" name="Rectangle 197"/>
            <p:cNvSpPr>
              <a:spLocks noChangeArrowheads="1"/>
            </p:cNvSpPr>
            <p:nvPr/>
          </p:nvSpPr>
          <p:spPr bwMode="auto">
            <a:xfrm>
              <a:off x="5176838" y="1100138"/>
              <a:ext cx="5556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29" name="Rectangle 198"/>
            <p:cNvSpPr>
              <a:spLocks noChangeArrowheads="1"/>
            </p:cNvSpPr>
            <p:nvPr/>
          </p:nvSpPr>
          <p:spPr bwMode="auto">
            <a:xfrm>
              <a:off x="4973638" y="1303338"/>
              <a:ext cx="41275"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0" name="Rectangle 199"/>
            <p:cNvSpPr>
              <a:spLocks noChangeArrowheads="1"/>
            </p:cNvSpPr>
            <p:nvPr/>
          </p:nvSpPr>
          <p:spPr bwMode="auto">
            <a:xfrm>
              <a:off x="4751388" y="1100138"/>
              <a:ext cx="57150"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1" name="Freeform 200"/>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2" name="Freeform 201"/>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3" name="Freeform 202"/>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4" name="Freeform 203"/>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5" name="Freeform 204"/>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6" name="Freeform 205"/>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7" name="Freeform 206"/>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8" name="Freeform 207"/>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39" name="Freeform 208"/>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0" name="Freeform 209"/>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1" name="Freeform 210"/>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2" name="Freeform 211"/>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grpSp>
      <p:sp>
        <p:nvSpPr>
          <p:cNvPr id="143" name="原创设计师QQ598969553      _47"/>
          <p:cNvSpPr/>
          <p:nvPr/>
        </p:nvSpPr>
        <p:spPr bwMode="auto">
          <a:xfrm>
            <a:off x="4850765" y="3453766"/>
            <a:ext cx="52388" cy="53975"/>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solidFill>
            <a:schemeClr val="bg1">
              <a:lumMod val="50000"/>
            </a:schemeClr>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144" name="原创设计师QQ598969553      _48"/>
          <p:cNvSpPr/>
          <p:nvPr/>
        </p:nvSpPr>
        <p:spPr bwMode="auto">
          <a:xfrm>
            <a:off x="4803141" y="3504565"/>
            <a:ext cx="188913" cy="152400"/>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solidFill>
            <a:schemeClr val="accent2"/>
          </a:solidFill>
          <a:ln>
            <a:noFill/>
          </a:ln>
        </p:spPr>
        <p:txBody>
          <a:bodyPr lIns="68580" tIns="34290" rIns="68580" bIns="34290"/>
          <a:lstStyle/>
          <a:p>
            <a:pPr defTabSz="685800" fontAlgn="auto">
              <a:spcBef>
                <a:spcPts val="0"/>
              </a:spcBef>
              <a:spcAft>
                <a:spcPts val="0"/>
              </a:spcAft>
              <a:defRPr/>
            </a:pPr>
            <a:endParaRPr kumimoji="0" lang="id-ID" sz="1015" b="0">
              <a:latin typeface="+mn-lt"/>
              <a:ea typeface="+mn-ea"/>
            </a:endParaRPr>
          </a:p>
        </p:txBody>
      </p:sp>
      <p:sp>
        <p:nvSpPr>
          <p:cNvPr id="39986" name="原创设计师QQ598969553      _49"/>
          <p:cNvSpPr>
            <a:spLocks noEditPoints="1"/>
          </p:cNvSpPr>
          <p:nvPr/>
        </p:nvSpPr>
        <p:spPr>
          <a:xfrm>
            <a:off x="2999740" y="4436428"/>
            <a:ext cx="1227138" cy="130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accent1">
              <a:alpha val="100000"/>
            </a:schemeClr>
          </a:solidFill>
          <a:ln w="9525">
            <a:noFill/>
          </a:ln>
        </p:spPr>
        <p:txBody>
          <a:bodyPr/>
          <a:lstStyle/>
          <a:p>
            <a:endParaRPr lang="zh-CN" altLang="en-US"/>
          </a:p>
        </p:txBody>
      </p:sp>
      <p:sp>
        <p:nvSpPr>
          <p:cNvPr id="162" name="原创设计师QQ598969553      _57"/>
          <p:cNvSpPr txBox="1"/>
          <p:nvPr/>
        </p:nvSpPr>
        <p:spPr>
          <a:xfrm>
            <a:off x="6024402" y="1700697"/>
            <a:ext cx="3975758" cy="3970318"/>
          </a:xfrm>
          <a:prstGeom prst="rect">
            <a:avLst/>
          </a:prstGeom>
          <a:noFill/>
          <a:ln w="9525">
            <a:noFill/>
          </a:ln>
        </p:spPr>
        <p:txBody>
          <a:bodyPr wrap="square" lIns="45720" tIns="22860" rIns="45720" bIns="22860">
            <a:spAutoFit/>
          </a:bodyPr>
          <a:lstStyle>
            <a:defPPr>
              <a:defRPr lang="zh-CN"/>
            </a:defPPr>
            <a:lvl1pPr marL="457200" indent="-457200" defTabSz="1087755" eaLnBrk="1" hangingPunct="1">
              <a:buFont typeface="Wingdings" panose="05000000000000000000" pitchFamily="2" charset="2"/>
              <a:buChar char="n"/>
              <a:defRPr>
                <a:solidFill>
                  <a:schemeClr val="accent1"/>
                </a:solidFill>
                <a:latin typeface="华文细黑" panose="02010600040101010101" charset="-122"/>
              </a:defRPr>
            </a:lvl1pPr>
          </a:lstStyle>
          <a:p>
            <a:pPr>
              <a:buClrTx/>
              <a:buSzTx/>
              <a:buFont typeface="Wingdings" panose="05000000000000000000" pitchFamily="2" charset="2"/>
              <a:buChar char="n"/>
            </a:pPr>
            <a:r>
              <a:rPr lang="es-ES" altLang="zh-CN"/>
              <a:t>Primero pilotarlo y después promocionarlo</a:t>
            </a:r>
            <a:endParaRPr lang="es-ES" altLang="zh-CN"/>
          </a:p>
          <a:p>
            <a:pPr algn="l">
              <a:buClrTx/>
              <a:buSzTx/>
              <a:buFont typeface="Wingdings" panose="05000000000000000000" pitchFamily="2" charset="2"/>
              <a:buChar char="n"/>
            </a:pPr>
            <a:r>
              <a:rPr lang="es-ES" altLang="zh-CN" sz="1800"/>
              <a:t>Por ejemplo, Guayas, donde se concentra el cultivo del arroz, puede utilizarse como zona piloto para probar las ventas en línea, y luego los agricultores y las empresas de la zona piloto pueden promover el desarrollo común de las zonas circundantes.</a:t>
            </a:r>
            <a:endParaRPr lang="zh-CN" altLang="en-US" sz="1800"/>
          </a:p>
        </p:txBody>
      </p:sp>
      <p:sp>
        <p:nvSpPr>
          <p:cNvPr id="145" name="文本框 144"/>
          <p:cNvSpPr txBox="1"/>
          <p:nvPr/>
        </p:nvSpPr>
        <p:spPr>
          <a:xfrm>
            <a:off x="7176120" y="260351"/>
            <a:ext cx="2952328" cy="307777"/>
          </a:xfrm>
          <a:prstGeom prst="rect">
            <a:avLst/>
          </a:prstGeom>
          <a:solidFill>
            <a:schemeClr val="accent5">
              <a:lumMod val="40000"/>
              <a:lumOff val="60000"/>
            </a:schemeClr>
          </a:solidFill>
        </p:spPr>
        <p:txBody>
          <a:bodyPr wrap="square" rtlCol="0">
            <a:spAutoFit/>
          </a:bodyPr>
          <a:lstStyle>
            <a:defPPr>
              <a:defRPr lang="zh-CN"/>
            </a:defPPr>
            <a:lvl1pPr algn="ctr">
              <a:defRPr sz="1400">
                <a:ea typeface="隶书" panose="02010509060101010101" charset="-122"/>
                <a:cs typeface="Arial" panose="020B0604020202020204" pitchFamily="34" charset="0"/>
              </a:defRPr>
            </a:lvl1pPr>
          </a:lstStyle>
          <a:p>
            <a:r>
              <a:rPr lang="en-GB" altLang="zh-CN">
                <a:sym typeface="+mn-ea"/>
              </a:rPr>
              <a:t>Sugerencias de política</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nvSpPr>
        <p:spPr>
          <a:xfrm>
            <a:off x="2088279" y="1196752"/>
            <a:ext cx="8477566" cy="29434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zh-CN" sz="6500">
                <a:latin typeface="+mj-lt"/>
                <a:ea typeface="+mj-ea"/>
                <a:cs typeface="+mj-cs"/>
              </a:rPr>
              <a:t>Gracias por su atención!</a:t>
            </a:r>
            <a:endParaRPr lang="en-US" altLang="zh-CN" sz="6500">
              <a:latin typeface="+mj-lt"/>
              <a:ea typeface="+mj-ea"/>
              <a:cs typeface="+mj-cs"/>
            </a:endParaRPr>
          </a:p>
        </p:txBody>
      </p:sp>
      <p:sp>
        <p:nvSpPr>
          <p:cNvPr id="39" name="Rectangle 8"/>
          <p:cNvSpPr>
            <a:spLocks noGrp="1" noRot="1" noChangeAspect="1" noMove="1" noResize="1" noEditPoints="1" noAdjustHandles="1" noChangeArrowheads="1" noChangeShapeType="1" noTextEdit="1"/>
          </p:cNvSpPr>
          <p:nvPr/>
        </p:nvSpPr>
        <p:spPr>
          <a:xfrm>
            <a:off x="152400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0"/>
          <p:cNvGrpSpPr>
            <a:grpSpLocks noGrp="1" noRot="1" noChangeAspect="1" noMove="1" noResize="1" noUngrp="1"/>
          </p:cNvGrpSpPr>
          <p:nvPr/>
        </p:nvGrpSpPr>
        <p:grpSpPr>
          <a:xfrm>
            <a:off x="2415537" y="73153"/>
            <a:ext cx="884223" cy="232963"/>
            <a:chOff x="5422392" y="64008"/>
            <a:chExt cx="1178966" cy="232963"/>
          </a:xfrm>
        </p:grpSpPr>
        <p:sp>
          <p:nvSpPr>
            <p:cNvPr id="12" name="Rectangle 64"/>
            <p:cNvSpPr/>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p:cNvSpPr/>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4"/>
            <p:cNvSpPr/>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p:cNvSpPr/>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p:cNvSpPr/>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p:cNvSpPr/>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p:cNvSpPr/>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p:cNvSpPr/>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p:cNvSpPr/>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p:cNvSpPr/>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p:cNvSpPr/>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p:cNvSpPr/>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p:cNvSpPr/>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p:cNvSpPr/>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p:cNvSpPr/>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p:cNvSpPr/>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p:cNvSpPr/>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p:cNvSpPr/>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p:cNvSpPr/>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p:cNvSpPr/>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a:spLocks noGrp="1" noRot="1" noChangeAspect="1" noMove="1" noResize="1" noEditPoints="1" noAdjustHandles="1" noChangeArrowheads="1" noChangeShapeType="1" noTextEdit="1"/>
          </p:cNvSpPr>
          <p:nvPr/>
        </p:nvSpPr>
        <p:spPr>
          <a:xfrm>
            <a:off x="1524000" y="3233985"/>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custDataLst>
              <p:tags r:id="rId1"/>
            </p:custDataLst>
          </p:nvPr>
        </p:nvPicPr>
        <p:blipFill>
          <a:blip r:embed="rId2"/>
          <a:stretch>
            <a:fillRect/>
          </a:stretch>
        </p:blipFill>
        <p:spPr>
          <a:xfrm>
            <a:off x="1793875" y="5003166"/>
            <a:ext cx="2534920" cy="1736725"/>
          </a:xfrm>
          <a:prstGeom prst="rect">
            <a:avLst/>
          </a:prstGeom>
          <a:noFill/>
          <a:ln w="9525">
            <a:noFill/>
          </a:ln>
        </p:spPr>
      </p:pic>
      <p:pic>
        <p:nvPicPr>
          <p:cNvPr id="103" name="图片 102"/>
          <p:cNvPicPr/>
          <p:nvPr>
            <p:custDataLst>
              <p:tags r:id="rId3"/>
            </p:custDataLst>
          </p:nvPr>
        </p:nvPicPr>
        <p:blipFill>
          <a:blip r:embed="rId4"/>
          <a:stretch>
            <a:fillRect/>
          </a:stretch>
        </p:blipFill>
        <p:spPr>
          <a:xfrm>
            <a:off x="4008121" y="5013325"/>
            <a:ext cx="2686685" cy="1708150"/>
          </a:xfrm>
          <a:prstGeom prst="rect">
            <a:avLst/>
          </a:prstGeom>
          <a:noFill/>
          <a:ln w="9525">
            <a:noFill/>
          </a:ln>
        </p:spPr>
      </p:pic>
      <p:pic>
        <p:nvPicPr>
          <p:cNvPr id="5" name="图片 4"/>
          <p:cNvPicPr/>
          <p:nvPr>
            <p:custDataLst>
              <p:tags r:id="rId5"/>
            </p:custDataLst>
          </p:nvPr>
        </p:nvPicPr>
        <p:blipFill>
          <a:blip r:embed="rId6"/>
          <a:stretch>
            <a:fillRect/>
          </a:stretch>
        </p:blipFill>
        <p:spPr>
          <a:xfrm>
            <a:off x="6456046" y="5003165"/>
            <a:ext cx="2559685" cy="1708150"/>
          </a:xfrm>
          <a:prstGeom prst="rect">
            <a:avLst/>
          </a:prstGeom>
          <a:noFill/>
          <a:ln w="9525">
            <a:noFill/>
          </a:ln>
        </p:spPr>
      </p:pic>
      <p:sp>
        <p:nvSpPr>
          <p:cNvPr id="9" name="文本框 8"/>
          <p:cNvSpPr txBox="1"/>
          <p:nvPr/>
        </p:nvSpPr>
        <p:spPr>
          <a:xfrm>
            <a:off x="6350657" y="196373"/>
            <a:ext cx="3903980" cy="523220"/>
          </a:xfrm>
          <a:prstGeom prst="rect">
            <a:avLst/>
          </a:prstGeom>
          <a:solidFill>
            <a:schemeClr val="accent5">
              <a:lumMod val="40000"/>
              <a:lumOff val="60000"/>
            </a:schemeClr>
          </a:solidFill>
        </p:spPr>
        <p:txBody>
          <a:bodyPr wrap="square" rtlCol="0">
            <a:spAutoFit/>
          </a:bodyPr>
          <a:lstStyle/>
          <a:p>
            <a:pPr algn="ctr">
              <a:spcBef>
                <a:spcPts val="0"/>
              </a:spcBef>
            </a:pPr>
            <a:r>
              <a:rPr lang="es-ES" altLang="zh-CN" sz="1400">
                <a:ea typeface="隶书" panose="02010509060101010101" charset="-122"/>
                <a:cs typeface="Arial" panose="020B0604020202020204" pitchFamily="34" charset="0"/>
              </a:rPr>
              <a:t>El desarrollo del comercio electrónico de alimentos frescos en China</a:t>
            </a:r>
            <a:endParaRPr lang="en-US" altLang="zh-CN" sz="1400">
              <a:ea typeface="隶书" panose="02010509060101010101" charset="-122"/>
              <a:cs typeface="Arial" panose="020B0604020202020204" pitchFamily="34" charset="0"/>
              <a:sym typeface="+mn-ea"/>
            </a:endParaRPr>
          </a:p>
        </p:txBody>
      </p:sp>
      <p:sp>
        <p:nvSpPr>
          <p:cNvPr id="10" name="文本框 9"/>
          <p:cNvSpPr txBox="1"/>
          <p:nvPr/>
        </p:nvSpPr>
        <p:spPr>
          <a:xfrm>
            <a:off x="1247404" y="981076"/>
            <a:ext cx="9664364" cy="923330"/>
          </a:xfrm>
          <a:prstGeom prst="rect">
            <a:avLst/>
          </a:prstGeom>
          <a:noFill/>
        </p:spPr>
        <p:txBody>
          <a:bodyPr wrap="square" rtlCol="0" anchor="t">
            <a:spAutoFit/>
          </a:bodyPr>
          <a:lstStyle/>
          <a:p>
            <a:pPr marL="285750" indent="-285750" algn="just">
              <a:buFont typeface="Wingdings" panose="05000000000000000000" charset="0"/>
              <a:buChar char="Ø"/>
            </a:pPr>
            <a:r>
              <a:rPr lang="es-ES" altLang="zh-CN" sz="1800" b="0">
                <a:latin typeface="Times New Roman" panose="02020603050405020304" pitchFamily="18" charset="0"/>
                <a:ea typeface="+mn-ea"/>
                <a:cs typeface="Times New Roman" panose="02020603050405020304" pitchFamily="18" charset="0"/>
              </a:rPr>
              <a:t>En la actualidad, los productos agrícolas chinos se distribuyen principalmente a través de canales tradicionales, pero en los últimos años, la tasa de penetración del comercio electrónico de productos frescos ha aumentado año tras año, hasta alcanzar el 7,91% en 2021.</a:t>
            </a:r>
            <a:endParaRPr lang="zh-CN" altLang="en-US" sz="1800" b="0">
              <a:latin typeface="Times New Roman" panose="02020603050405020304" pitchFamily="18" charset="0"/>
              <a:ea typeface="+mn-ea"/>
              <a:cs typeface="Times New Roman" panose="02020603050405020304" pitchFamily="18" charset="0"/>
            </a:endParaRPr>
          </a:p>
        </p:txBody>
      </p:sp>
      <p:pic>
        <p:nvPicPr>
          <p:cNvPr id="4" name="图片 3"/>
          <p:cNvPicPr>
            <a:picLocks noChangeAspect="1"/>
          </p:cNvPicPr>
          <p:nvPr>
            <p:custDataLst>
              <p:tags r:id="rId7"/>
            </p:custDataLst>
          </p:nvPr>
        </p:nvPicPr>
        <p:blipFill>
          <a:blip r:embed="rId8"/>
          <a:stretch>
            <a:fillRect/>
          </a:stretch>
        </p:blipFill>
        <p:spPr>
          <a:xfrm>
            <a:off x="1776730" y="1917066"/>
            <a:ext cx="8778240" cy="3207385"/>
          </a:xfrm>
          <a:prstGeom prst="rect">
            <a:avLst/>
          </a:prstGeom>
        </p:spPr>
      </p:pic>
      <p:sp>
        <p:nvSpPr>
          <p:cNvPr id="3" name="Rectangle 2"/>
          <p:cNvSpPr/>
          <p:nvPr/>
        </p:nvSpPr>
        <p:spPr bwMode="auto">
          <a:xfrm>
            <a:off x="1847528" y="1917066"/>
            <a:ext cx="1062018" cy="359807"/>
          </a:xfrm>
          <a:prstGeom prst="rect">
            <a:avLst/>
          </a:prstGeom>
          <a:solidFill>
            <a:schemeClr val="accent1"/>
          </a:solidFill>
          <a:ln w="9525" cap="flat" cmpd="sng" algn="ctr">
            <a:solidFill>
              <a:schemeClr val="tx1"/>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700">
                <a:solidFill>
                  <a:schemeClr val="bg1"/>
                </a:solidFill>
                <a:effectLst>
                  <a:outerShdw blurRad="38100" dist="38100" dir="2700000" algn="tl">
                    <a:srgbClr val="000000">
                      <a:alpha val="43137"/>
                    </a:srgbClr>
                  </a:outerShdw>
                </a:effectLst>
              </a:rPr>
              <a:t>Base de la producción agrícola </a:t>
            </a:r>
            <a:endParaRPr lang="en-GB" sz="700">
              <a:solidFill>
                <a:schemeClr val="bg1"/>
              </a:solidFill>
              <a:effectLst>
                <a:outerShdw blurRad="38100" dist="38100" dir="2700000" algn="tl">
                  <a:srgbClr val="000000">
                    <a:alpha val="43137"/>
                  </a:srgbClr>
                </a:outerShdw>
              </a:effectLst>
            </a:endParaRPr>
          </a:p>
        </p:txBody>
      </p:sp>
      <p:sp>
        <p:nvSpPr>
          <p:cNvPr id="6" name="Rectangle 5"/>
          <p:cNvSpPr/>
          <p:nvPr/>
        </p:nvSpPr>
        <p:spPr bwMode="auto">
          <a:xfrm>
            <a:off x="3477111" y="1917065"/>
            <a:ext cx="1178729" cy="359807"/>
          </a:xfrm>
          <a:prstGeom prst="rect">
            <a:avLst/>
          </a:prstGeom>
          <a:solidFill>
            <a:schemeClr val="accent1"/>
          </a:solidFill>
          <a:ln w="9525" cap="flat" cmpd="sng" algn="ctr">
            <a:solidFill>
              <a:schemeClr val="tx1"/>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700">
                <a:solidFill>
                  <a:schemeClr val="bg1"/>
                </a:solidFill>
                <a:effectLst>
                  <a:outerShdw blurRad="38100" dist="38100" dir="2700000" algn="tl">
                    <a:srgbClr val="000000">
                      <a:alpha val="43137"/>
                    </a:srgbClr>
                  </a:outerShdw>
                </a:effectLst>
              </a:rPr>
              <a:t>Centro de clasificación en origen </a:t>
            </a:r>
            <a:endParaRPr lang="en-GB" sz="700">
              <a:solidFill>
                <a:schemeClr val="bg1"/>
              </a:solidFill>
              <a:effectLst>
                <a:outerShdw blurRad="38100" dist="38100" dir="2700000" algn="tl">
                  <a:srgbClr val="000000">
                    <a:alpha val="43137"/>
                  </a:srgbClr>
                </a:outerShdw>
              </a:effectLst>
            </a:endParaRPr>
          </a:p>
        </p:txBody>
      </p:sp>
      <p:sp>
        <p:nvSpPr>
          <p:cNvPr id="7" name="Rectangle 6"/>
          <p:cNvSpPr/>
          <p:nvPr/>
        </p:nvSpPr>
        <p:spPr bwMode="auto">
          <a:xfrm>
            <a:off x="5625752" y="1917065"/>
            <a:ext cx="1118320" cy="359807"/>
          </a:xfrm>
          <a:prstGeom prst="rect">
            <a:avLst/>
          </a:prstGeom>
          <a:solidFill>
            <a:schemeClr val="accent1"/>
          </a:solidFill>
          <a:ln w="9525" cap="flat" cmpd="sng" algn="ctr">
            <a:solidFill>
              <a:schemeClr val="tx1"/>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700">
                <a:solidFill>
                  <a:schemeClr val="bg1"/>
                </a:solidFill>
                <a:effectLst>
                  <a:outerShdw blurRad="38100" dist="38100" dir="2700000" algn="tl">
                    <a:srgbClr val="000000">
                      <a:alpha val="43137"/>
                    </a:srgbClr>
                  </a:outerShdw>
                </a:effectLst>
              </a:rPr>
              <a:t>Minorista </a:t>
            </a:r>
            <a:endParaRPr lang="es-ES" sz="700">
              <a:solidFill>
                <a:schemeClr val="bg1"/>
              </a:solidFill>
              <a:effectLst>
                <a:outerShdw blurRad="38100" dist="38100" dir="2700000" algn="tl">
                  <a:srgbClr val="000000">
                    <a:alpha val="43137"/>
                  </a:srgbClr>
                </a:outerShdw>
              </a:effectLst>
            </a:endParaRPr>
          </a:p>
          <a:p>
            <a:pPr algn="ctr"/>
            <a:r>
              <a:rPr lang="es-ES" sz="700">
                <a:solidFill>
                  <a:schemeClr val="bg1"/>
                </a:solidFill>
                <a:effectLst>
                  <a:outerShdw blurRad="38100" dist="38100" dir="2700000" algn="tl">
                    <a:srgbClr val="000000">
                      <a:alpha val="43137"/>
                    </a:srgbClr>
                  </a:outerShdw>
                </a:effectLst>
              </a:rPr>
              <a:t>final</a:t>
            </a:r>
            <a:endParaRPr lang="en-GB" sz="700">
              <a:solidFill>
                <a:schemeClr val="bg1"/>
              </a:solidFill>
              <a:effectLst>
                <a:outerShdw blurRad="38100" dist="38100" dir="2700000" algn="tl">
                  <a:srgbClr val="000000">
                    <a:alpha val="43137"/>
                  </a:srgbClr>
                </a:outerShdw>
              </a:effectLst>
            </a:endParaRPr>
          </a:p>
        </p:txBody>
      </p:sp>
      <p:sp>
        <p:nvSpPr>
          <p:cNvPr id="8" name="Rectangle 7"/>
          <p:cNvSpPr/>
          <p:nvPr/>
        </p:nvSpPr>
        <p:spPr bwMode="auto">
          <a:xfrm>
            <a:off x="4727848" y="2420888"/>
            <a:ext cx="720080" cy="144016"/>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r>
              <a:rPr lang="es-ES" sz="900">
                <a:effectLst>
                  <a:outerShdw blurRad="38100" dist="38100" dir="2700000" algn="tl">
                    <a:srgbClr val="000000">
                      <a:alpha val="43137"/>
                    </a:srgbClr>
                  </a:outerShdw>
                </a:effectLst>
              </a:rPr>
              <a:t>Compra</a:t>
            </a:r>
            <a:endParaRPr lang="en-GB" sz="900">
              <a:effectLst>
                <a:outerShdw blurRad="38100" dist="38100" dir="2700000" algn="tl">
                  <a:srgbClr val="000000">
                    <a:alpha val="43137"/>
                  </a:srgbClr>
                </a:outerShdw>
              </a:effectLst>
            </a:endParaRPr>
          </a:p>
        </p:txBody>
      </p:sp>
      <p:sp>
        <p:nvSpPr>
          <p:cNvPr id="11" name="Rectangle 10"/>
          <p:cNvSpPr/>
          <p:nvPr/>
        </p:nvSpPr>
        <p:spPr bwMode="auto">
          <a:xfrm>
            <a:off x="2909546" y="2636912"/>
            <a:ext cx="567564" cy="576064"/>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a:effectLst>
                  <a:outerShdw blurRad="38100" dist="38100" dir="2700000" algn="tl">
                    <a:srgbClr val="000000">
                      <a:alpha val="43137"/>
                    </a:srgbClr>
                  </a:outerShdw>
                </a:effectLst>
              </a:rPr>
              <a:t>Hombre</a:t>
            </a:r>
            <a:endParaRPr lang="es-ES" sz="800">
              <a:effectLst>
                <a:outerShdw blurRad="38100" dist="38100" dir="2700000" algn="tl">
                  <a:srgbClr val="000000">
                    <a:alpha val="43137"/>
                  </a:srgbClr>
                </a:outerShdw>
              </a:effectLst>
            </a:endParaRPr>
          </a:p>
          <a:p>
            <a:pPr algn="ctr"/>
            <a:r>
              <a:rPr lang="es-ES" sz="800">
                <a:effectLst>
                  <a:outerShdw blurRad="38100" dist="38100" dir="2700000" algn="tl">
                    <a:srgbClr val="000000">
                      <a:alpha val="43137"/>
                    </a:srgbClr>
                  </a:outerShdw>
                </a:effectLst>
              </a:rPr>
              <a:t>Económico rural</a:t>
            </a:r>
            <a:endParaRPr lang="en-GB" sz="800">
              <a:effectLst>
                <a:outerShdw blurRad="38100" dist="38100" dir="2700000" algn="tl">
                  <a:srgbClr val="000000">
                    <a:alpha val="43137"/>
                  </a:srgbClr>
                </a:outerShdw>
              </a:effectLst>
            </a:endParaRPr>
          </a:p>
        </p:txBody>
      </p:sp>
      <p:sp>
        <p:nvSpPr>
          <p:cNvPr id="12" name="Rectangle 11"/>
          <p:cNvSpPr/>
          <p:nvPr/>
        </p:nvSpPr>
        <p:spPr bwMode="auto">
          <a:xfrm>
            <a:off x="1919536" y="3110236"/>
            <a:ext cx="790878" cy="318765"/>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Agricultores</a:t>
            </a:r>
            <a:endParaRPr lang="en-GB" sz="800" b="0">
              <a:effectLst>
                <a:outerShdw blurRad="38100" dist="38100" dir="2700000" algn="tl">
                  <a:srgbClr val="000000">
                    <a:alpha val="43137"/>
                  </a:srgbClr>
                </a:outerShdw>
              </a:effectLst>
            </a:endParaRPr>
          </a:p>
        </p:txBody>
      </p:sp>
      <p:sp>
        <p:nvSpPr>
          <p:cNvPr id="13" name="Rectangle 12"/>
          <p:cNvSpPr/>
          <p:nvPr/>
        </p:nvSpPr>
        <p:spPr bwMode="auto">
          <a:xfrm>
            <a:off x="1970568" y="3717033"/>
            <a:ext cx="813065" cy="318765"/>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Acuicultores</a:t>
            </a:r>
            <a:endParaRPr lang="en-GB" sz="800" b="0">
              <a:effectLst>
                <a:outerShdw blurRad="38100" dist="38100" dir="2700000" algn="tl">
                  <a:srgbClr val="000000">
                    <a:alpha val="43137"/>
                  </a:srgbClr>
                </a:outerShdw>
              </a:effectLst>
            </a:endParaRPr>
          </a:p>
        </p:txBody>
      </p:sp>
      <p:sp>
        <p:nvSpPr>
          <p:cNvPr id="14" name="Rectangle 13"/>
          <p:cNvSpPr/>
          <p:nvPr/>
        </p:nvSpPr>
        <p:spPr bwMode="auto">
          <a:xfrm>
            <a:off x="2909546" y="3932824"/>
            <a:ext cx="603021" cy="212027"/>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a:effectLst>
                  <a:outerShdw blurRad="38100" dist="38100" dir="2700000" algn="tl">
                    <a:srgbClr val="000000">
                      <a:alpha val="43137"/>
                    </a:srgbClr>
                  </a:outerShdw>
                </a:effectLst>
              </a:rPr>
              <a:t>compra</a:t>
            </a:r>
            <a:endParaRPr lang="en-GB" sz="800">
              <a:effectLst>
                <a:outerShdw blurRad="38100" dist="38100" dir="2700000" algn="tl">
                  <a:srgbClr val="000000">
                    <a:alpha val="43137"/>
                  </a:srgbClr>
                </a:outerShdw>
              </a:effectLst>
            </a:endParaRPr>
          </a:p>
        </p:txBody>
      </p:sp>
      <p:sp>
        <p:nvSpPr>
          <p:cNvPr id="15" name="Rectangle 14"/>
          <p:cNvSpPr/>
          <p:nvPr/>
        </p:nvSpPr>
        <p:spPr bwMode="auto">
          <a:xfrm>
            <a:off x="3693642" y="3110236"/>
            <a:ext cx="890190" cy="318765"/>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Clasificación automática</a:t>
            </a:r>
            <a:endParaRPr lang="en-GB" sz="800" b="0">
              <a:effectLst>
                <a:outerShdw blurRad="38100" dist="38100" dir="2700000" algn="tl">
                  <a:srgbClr val="000000">
                    <a:alpha val="43137"/>
                  </a:srgbClr>
                </a:outerShdw>
              </a:effectLst>
            </a:endParaRPr>
          </a:p>
        </p:txBody>
      </p:sp>
      <p:sp>
        <p:nvSpPr>
          <p:cNvPr id="16" name="Rectangle 15"/>
          <p:cNvSpPr/>
          <p:nvPr/>
        </p:nvSpPr>
        <p:spPr bwMode="auto">
          <a:xfrm>
            <a:off x="3647728" y="3758308"/>
            <a:ext cx="962198" cy="318765"/>
          </a:xfrm>
          <a:prstGeom prst="rect">
            <a:avLst/>
          </a:prstGeom>
          <a:solidFill>
            <a:schemeClr val="bg1"/>
          </a:solidFill>
          <a:ln w="9525" cap="flat" cmpd="sng" algn="ctr">
            <a:solidFill>
              <a:schemeClr val="accent1">
                <a:lumMod val="60000"/>
                <a:lumOff val="40000"/>
              </a:schemeClr>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Clasificación manual</a:t>
            </a:r>
            <a:endParaRPr lang="en-GB" sz="800" b="0">
              <a:effectLst>
                <a:outerShdw blurRad="38100" dist="38100" dir="2700000" algn="tl">
                  <a:srgbClr val="000000">
                    <a:alpha val="43137"/>
                  </a:srgbClr>
                </a:outerShdw>
              </a:effectLst>
            </a:endParaRPr>
          </a:p>
        </p:txBody>
      </p:sp>
      <p:sp>
        <p:nvSpPr>
          <p:cNvPr id="17" name="Rectangle 16"/>
          <p:cNvSpPr/>
          <p:nvPr/>
        </p:nvSpPr>
        <p:spPr bwMode="auto">
          <a:xfrm>
            <a:off x="4151785" y="4797004"/>
            <a:ext cx="1544962" cy="216173"/>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r>
              <a:rPr lang="es-ES" sz="900">
                <a:effectLst>
                  <a:outerShdw blurRad="38100" dist="38100" dir="2700000" algn="tl">
                    <a:srgbClr val="000000">
                      <a:alpha val="43137"/>
                    </a:srgbClr>
                  </a:outerShdw>
                </a:effectLst>
              </a:rPr>
              <a:t>Entrega de mercancías</a:t>
            </a:r>
            <a:endParaRPr lang="en-GB" sz="900">
              <a:effectLst>
                <a:outerShdw blurRad="38100" dist="38100" dir="2700000" algn="tl">
                  <a:srgbClr val="000000">
                    <a:alpha val="43137"/>
                  </a:srgbClr>
                </a:outerShdw>
              </a:effectLst>
            </a:endParaRPr>
          </a:p>
        </p:txBody>
      </p:sp>
      <p:sp>
        <p:nvSpPr>
          <p:cNvPr id="18" name="Rectangle 17"/>
          <p:cNvSpPr/>
          <p:nvPr/>
        </p:nvSpPr>
        <p:spPr bwMode="auto">
          <a:xfrm>
            <a:off x="7863406" y="4807163"/>
            <a:ext cx="1184922" cy="196002"/>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r>
              <a:rPr lang="es-ES" sz="900">
                <a:effectLst>
                  <a:outerShdw blurRad="38100" dist="38100" dir="2700000" algn="tl">
                    <a:srgbClr val="000000">
                      <a:alpha val="43137"/>
                    </a:srgbClr>
                  </a:outerShdw>
                </a:effectLst>
              </a:rPr>
              <a:t>Ordenar y pagar</a:t>
            </a:r>
            <a:endParaRPr lang="en-GB" sz="900">
              <a:effectLst>
                <a:outerShdw blurRad="38100" dist="38100" dir="2700000" algn="tl">
                  <a:srgbClr val="000000">
                    <a:alpha val="43137"/>
                  </a:srgbClr>
                </a:outerShdw>
              </a:effectLst>
            </a:endParaRPr>
          </a:p>
        </p:txBody>
      </p:sp>
      <p:sp>
        <p:nvSpPr>
          <p:cNvPr id="19" name="Rectangle 18"/>
          <p:cNvSpPr/>
          <p:nvPr/>
        </p:nvSpPr>
        <p:spPr bwMode="auto">
          <a:xfrm>
            <a:off x="8399046" y="2368902"/>
            <a:ext cx="1441370" cy="196002"/>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r>
              <a:rPr lang="es-ES" sz="800">
                <a:effectLst>
                  <a:outerShdw blurRad="38100" dist="38100" dir="2700000" algn="tl">
                    <a:srgbClr val="000000">
                      <a:alpha val="43137"/>
                    </a:srgbClr>
                  </a:outerShdw>
                </a:effectLst>
              </a:rPr>
              <a:t>Cumplimiento electrónico</a:t>
            </a:r>
            <a:endParaRPr lang="en-GB" sz="800">
              <a:effectLst>
                <a:outerShdw blurRad="38100" dist="38100" dir="2700000" algn="tl">
                  <a:srgbClr val="000000">
                    <a:alpha val="43137"/>
                  </a:srgbClr>
                </a:outerShdw>
              </a:effectLst>
            </a:endParaRPr>
          </a:p>
        </p:txBody>
      </p:sp>
      <p:sp>
        <p:nvSpPr>
          <p:cNvPr id="20" name="Rectangle 19"/>
          <p:cNvSpPr/>
          <p:nvPr/>
        </p:nvSpPr>
        <p:spPr bwMode="auto">
          <a:xfrm>
            <a:off x="9418767" y="1904103"/>
            <a:ext cx="1118320" cy="359807"/>
          </a:xfrm>
          <a:prstGeom prst="rect">
            <a:avLst/>
          </a:prstGeom>
          <a:solidFill>
            <a:schemeClr val="accent1"/>
          </a:solidFill>
          <a:ln w="9525" cap="flat" cmpd="sng" algn="ctr">
            <a:solidFill>
              <a:schemeClr val="tx1"/>
            </a:solidFill>
            <a:prstDash val="solid"/>
            <a:miter lim="800000"/>
            <a:headEnd type="none" w="med" len="med"/>
            <a:tailEnd type="none" w="med" len="med"/>
          </a:ln>
        </p:spPr>
        <p:txBody>
          <a:bodyPr vert="horz" wrap="square" lIns="91440" tIns="45720" rIns="91440" bIns="45720" numCol="1" rtlCol="0" anchor="t" anchorCtr="0" compatLnSpc="1"/>
          <a:lstStyle/>
          <a:p>
            <a:pPr algn="ctr"/>
            <a:endParaRPr lang="es-ES" sz="200">
              <a:solidFill>
                <a:schemeClr val="bg1"/>
              </a:solidFill>
              <a:effectLst>
                <a:outerShdw blurRad="38100" dist="38100" dir="2700000" algn="tl">
                  <a:srgbClr val="000000">
                    <a:alpha val="43137"/>
                  </a:srgbClr>
                </a:outerShdw>
              </a:effectLst>
            </a:endParaRPr>
          </a:p>
          <a:p>
            <a:pPr algn="ctr"/>
            <a:r>
              <a:rPr lang="es-ES" sz="700">
                <a:solidFill>
                  <a:schemeClr val="bg1"/>
                </a:solidFill>
                <a:effectLst>
                  <a:outerShdw blurRad="38100" dist="38100" dir="2700000" algn="tl">
                    <a:srgbClr val="000000">
                      <a:alpha val="43137"/>
                    </a:srgbClr>
                  </a:outerShdw>
                </a:effectLst>
              </a:rPr>
              <a:t>Consumidor</a:t>
            </a:r>
            <a:endParaRPr lang="en-GB" sz="700">
              <a:solidFill>
                <a:schemeClr val="bg1"/>
              </a:solidFill>
              <a:effectLst>
                <a:outerShdw blurRad="38100" dist="38100" dir="2700000" algn="tl">
                  <a:srgbClr val="000000">
                    <a:alpha val="43137"/>
                  </a:srgbClr>
                </a:outerShdw>
              </a:effectLst>
            </a:endParaRPr>
          </a:p>
        </p:txBody>
      </p:sp>
      <p:sp>
        <p:nvSpPr>
          <p:cNvPr id="21" name="Rectangle 20"/>
          <p:cNvSpPr/>
          <p:nvPr/>
        </p:nvSpPr>
        <p:spPr bwMode="auto">
          <a:xfrm>
            <a:off x="7747563" y="1917065"/>
            <a:ext cx="1118320" cy="359807"/>
          </a:xfrm>
          <a:prstGeom prst="rect">
            <a:avLst/>
          </a:prstGeom>
          <a:solidFill>
            <a:schemeClr val="accent1"/>
          </a:solidFill>
          <a:ln w="9525" cap="flat" cmpd="sng" algn="ctr">
            <a:solidFill>
              <a:schemeClr val="tx1"/>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700">
                <a:solidFill>
                  <a:schemeClr val="bg1"/>
                </a:solidFill>
                <a:effectLst>
                  <a:outerShdw blurRad="38100" dist="38100" dir="2700000" algn="tl">
                    <a:srgbClr val="000000">
                      <a:alpha val="43137"/>
                    </a:srgbClr>
                  </a:outerShdw>
                </a:effectLst>
              </a:rPr>
              <a:t>Logística de cadena de frío</a:t>
            </a:r>
            <a:endParaRPr lang="en-GB" sz="700">
              <a:solidFill>
                <a:schemeClr val="bg1"/>
              </a:solidFill>
              <a:effectLst>
                <a:outerShdw blurRad="38100" dist="38100" dir="2700000" algn="tl">
                  <a:srgbClr val="000000">
                    <a:alpha val="43137"/>
                  </a:srgbClr>
                </a:outerShdw>
              </a:effectLst>
            </a:endParaRPr>
          </a:p>
        </p:txBody>
      </p:sp>
      <p:sp>
        <p:nvSpPr>
          <p:cNvPr id="22" name="Rectangle 21"/>
          <p:cNvSpPr/>
          <p:nvPr/>
        </p:nvSpPr>
        <p:spPr bwMode="auto">
          <a:xfrm>
            <a:off x="9529179" y="2852937"/>
            <a:ext cx="1007908" cy="1512167"/>
          </a:xfrm>
          <a:prstGeom prst="rect">
            <a:avLst/>
          </a:prstGeom>
          <a:solidFill>
            <a:srgbClr val="FFC000"/>
          </a:solidFill>
          <a:ln w="9525" cap="flat" cmpd="sng" algn="ctr">
            <a:solidFill>
              <a:schemeClr val="tx1"/>
            </a:solidFill>
            <a:prstDash val="solid"/>
            <a:miter lim="800000"/>
            <a:headEnd type="none" w="med" len="med"/>
            <a:tailEnd type="none" w="med" len="med"/>
          </a:ln>
        </p:spPr>
        <p:txBody>
          <a:bodyPr vert="horz" wrap="square" lIns="91440" tIns="45720" rIns="91440" bIns="45720" numCol="1" rtlCol="0" anchor="t" anchorCtr="0" compatLnSpc="1"/>
          <a:lstStyle/>
          <a:p>
            <a:pPr algn="ctr"/>
            <a:endParaRPr lang="es-ES" sz="1000">
              <a:solidFill>
                <a:schemeClr val="bg1"/>
              </a:solidFill>
              <a:effectLst>
                <a:outerShdw blurRad="38100" dist="38100" dir="2700000" algn="tl">
                  <a:srgbClr val="000000">
                    <a:alpha val="43137"/>
                  </a:srgbClr>
                </a:outerShdw>
              </a:effectLst>
            </a:endParaRPr>
          </a:p>
          <a:p>
            <a:pPr algn="ctr"/>
            <a:endParaRPr lang="es-ES" sz="1000">
              <a:solidFill>
                <a:schemeClr val="bg1"/>
              </a:solidFill>
              <a:effectLst>
                <a:outerShdw blurRad="38100" dist="38100" dir="2700000" algn="tl">
                  <a:srgbClr val="000000">
                    <a:alpha val="43137"/>
                  </a:srgbClr>
                </a:outerShdw>
              </a:effectLst>
            </a:endParaRPr>
          </a:p>
          <a:p>
            <a:pPr algn="ctr"/>
            <a:r>
              <a:rPr lang="es-ES" sz="1000">
                <a:solidFill>
                  <a:schemeClr val="bg1"/>
                </a:solidFill>
                <a:effectLst>
                  <a:outerShdw blurRad="38100" dist="38100" dir="2700000" algn="tl">
                    <a:srgbClr val="000000">
                      <a:alpha val="43137"/>
                    </a:srgbClr>
                  </a:outerShdw>
                </a:effectLst>
              </a:rPr>
              <a:t>Consumidor</a:t>
            </a:r>
            <a:endParaRPr lang="es-ES" sz="1000">
              <a:solidFill>
                <a:schemeClr val="bg1"/>
              </a:solidFill>
              <a:effectLst>
                <a:outerShdw blurRad="38100" dist="38100" dir="2700000" algn="tl">
                  <a:srgbClr val="000000">
                    <a:alpha val="43137"/>
                  </a:srgbClr>
                </a:outerShdw>
              </a:effectLst>
            </a:endParaRPr>
          </a:p>
          <a:p>
            <a:pPr algn="ctr"/>
            <a:r>
              <a:rPr lang="es-ES" sz="1000">
                <a:solidFill>
                  <a:schemeClr val="bg1"/>
                </a:solidFill>
                <a:effectLst>
                  <a:outerShdw blurRad="38100" dist="38100" dir="2700000" algn="tl">
                    <a:srgbClr val="000000">
                      <a:alpha val="43137"/>
                    </a:srgbClr>
                  </a:outerShdw>
                </a:effectLst>
              </a:rPr>
              <a:t> final</a:t>
            </a:r>
            <a:endParaRPr lang="en-GB" sz="1000">
              <a:solidFill>
                <a:schemeClr val="bg1"/>
              </a:solidFill>
              <a:effectLst>
                <a:outerShdw blurRad="38100" dist="38100" dir="2700000" algn="tl">
                  <a:srgbClr val="000000">
                    <a:alpha val="43137"/>
                  </a:srgbClr>
                </a:outerShdw>
              </a:effectLst>
            </a:endParaRPr>
          </a:p>
        </p:txBody>
      </p:sp>
      <p:sp>
        <p:nvSpPr>
          <p:cNvPr id="23" name="Rectangle 22"/>
          <p:cNvSpPr/>
          <p:nvPr/>
        </p:nvSpPr>
        <p:spPr bwMode="auto">
          <a:xfrm>
            <a:off x="5519936" y="2865934"/>
            <a:ext cx="1266039" cy="347042"/>
          </a:xfrm>
          <a:prstGeom prst="rect">
            <a:avLst/>
          </a:prstGeom>
          <a:solidFill>
            <a:schemeClr val="bg1"/>
          </a:solidFill>
          <a:ln w="9525" cap="flat" cmpd="sng" algn="ctr">
            <a:solidFill>
              <a:srgbClr val="C00000"/>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Mercados agrícolas comunitarios</a:t>
            </a:r>
            <a:endParaRPr lang="en-GB" sz="800" b="0">
              <a:effectLst>
                <a:outerShdw blurRad="38100" dist="38100" dir="2700000" algn="tl">
                  <a:srgbClr val="000000">
                    <a:alpha val="43137"/>
                  </a:srgbClr>
                </a:outerShdw>
              </a:effectLst>
            </a:endParaRPr>
          </a:p>
        </p:txBody>
      </p:sp>
      <p:sp>
        <p:nvSpPr>
          <p:cNvPr id="24" name="Rectangle 23"/>
          <p:cNvSpPr/>
          <p:nvPr/>
        </p:nvSpPr>
        <p:spPr bwMode="auto">
          <a:xfrm>
            <a:off x="5519936" y="3297983"/>
            <a:ext cx="1272939" cy="304279"/>
          </a:xfrm>
          <a:prstGeom prst="rect">
            <a:avLst/>
          </a:prstGeom>
          <a:solidFill>
            <a:schemeClr val="bg1"/>
          </a:solidFill>
          <a:ln w="9525" cap="flat" cmpd="sng" algn="ctr">
            <a:solidFill>
              <a:srgbClr val="C00000"/>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Supermercados</a:t>
            </a:r>
            <a:endParaRPr lang="en-GB" sz="800" b="0">
              <a:effectLst>
                <a:outerShdw blurRad="38100" dist="38100" dir="2700000" algn="tl">
                  <a:srgbClr val="000000">
                    <a:alpha val="43137"/>
                  </a:srgbClr>
                </a:outerShdw>
              </a:effectLst>
            </a:endParaRPr>
          </a:p>
        </p:txBody>
      </p:sp>
      <p:sp>
        <p:nvSpPr>
          <p:cNvPr id="25" name="Rectangle 24"/>
          <p:cNvSpPr/>
          <p:nvPr/>
        </p:nvSpPr>
        <p:spPr bwMode="auto">
          <a:xfrm>
            <a:off x="5543855" y="3645025"/>
            <a:ext cx="1249020" cy="361175"/>
          </a:xfrm>
          <a:prstGeom prst="rect">
            <a:avLst/>
          </a:prstGeom>
          <a:solidFill>
            <a:schemeClr val="bg1"/>
          </a:solidFill>
          <a:ln w="9525" cap="flat" cmpd="sng" algn="ctr">
            <a:solidFill>
              <a:srgbClr val="C00000"/>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600" b="0">
                <a:effectLst>
                  <a:outerShdw blurRad="38100" dist="38100" dir="2700000" algn="tl">
                    <a:srgbClr val="000000">
                      <a:alpha val="43137"/>
                    </a:srgbClr>
                  </a:outerShdw>
                </a:effectLst>
              </a:rPr>
              <a:t>Comercio electrónico vertical de alimentos frescos</a:t>
            </a:r>
            <a:endParaRPr lang="en-GB" sz="600" b="0">
              <a:effectLst>
                <a:outerShdw blurRad="38100" dist="38100" dir="2700000" algn="tl">
                  <a:srgbClr val="000000">
                    <a:alpha val="43137"/>
                  </a:srgbClr>
                </a:outerShdw>
              </a:effectLst>
            </a:endParaRPr>
          </a:p>
        </p:txBody>
      </p:sp>
      <p:sp>
        <p:nvSpPr>
          <p:cNvPr id="26" name="Rectangle 25"/>
          <p:cNvSpPr/>
          <p:nvPr/>
        </p:nvSpPr>
        <p:spPr bwMode="auto">
          <a:xfrm>
            <a:off x="5536955" y="4077073"/>
            <a:ext cx="1249020" cy="304279"/>
          </a:xfrm>
          <a:prstGeom prst="rect">
            <a:avLst/>
          </a:prstGeom>
          <a:solidFill>
            <a:schemeClr val="bg1"/>
          </a:solidFill>
          <a:ln w="9525" cap="flat" cmpd="sng" algn="ctr">
            <a:solidFill>
              <a:srgbClr val="C00000"/>
            </a:solid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Nueva empresa minorista</a:t>
            </a:r>
            <a:endParaRPr lang="en-GB" sz="800" b="0">
              <a:effectLst>
                <a:outerShdw blurRad="38100" dist="38100" dir="2700000" algn="tl">
                  <a:srgbClr val="000000">
                    <a:alpha val="43137"/>
                  </a:srgbClr>
                </a:outerShdw>
              </a:effectLst>
            </a:endParaRPr>
          </a:p>
        </p:txBody>
      </p:sp>
      <p:sp>
        <p:nvSpPr>
          <p:cNvPr id="27" name="Rectangle 26"/>
          <p:cNvSpPr/>
          <p:nvPr/>
        </p:nvSpPr>
        <p:spPr bwMode="auto">
          <a:xfrm>
            <a:off x="7007220" y="3140968"/>
            <a:ext cx="672956" cy="440904"/>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700">
                <a:effectLst>
                  <a:outerShdw blurRad="38100" dist="38100" dir="2700000" algn="tl">
                    <a:srgbClr val="000000">
                      <a:alpha val="43137"/>
                    </a:srgbClr>
                  </a:outerShdw>
                </a:effectLst>
              </a:rPr>
              <a:t>Entrega de mercancías</a:t>
            </a:r>
            <a:endParaRPr lang="en-GB" sz="800">
              <a:effectLst>
                <a:outerShdw blurRad="38100" dist="38100" dir="2700000" algn="tl">
                  <a:srgbClr val="000000">
                    <a:alpha val="43137"/>
                  </a:srgbClr>
                </a:outerShdw>
              </a:effectLst>
            </a:endParaRPr>
          </a:p>
        </p:txBody>
      </p:sp>
      <p:sp>
        <p:nvSpPr>
          <p:cNvPr id="28" name="Rectangle 27"/>
          <p:cNvSpPr/>
          <p:nvPr/>
        </p:nvSpPr>
        <p:spPr bwMode="auto">
          <a:xfrm>
            <a:off x="8925118" y="3284984"/>
            <a:ext cx="604060" cy="291628"/>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600">
                <a:effectLst>
                  <a:outerShdw blurRad="38100" dist="38100" dir="2700000" algn="tl">
                    <a:srgbClr val="000000">
                      <a:alpha val="43137"/>
                    </a:srgbClr>
                  </a:outerShdw>
                </a:effectLst>
              </a:rPr>
              <a:t>Transporte</a:t>
            </a:r>
            <a:endParaRPr lang="en-GB" sz="700">
              <a:effectLst>
                <a:outerShdw blurRad="38100" dist="38100" dir="2700000" algn="tl">
                  <a:srgbClr val="000000">
                    <a:alpha val="43137"/>
                  </a:srgbClr>
                </a:outerShdw>
              </a:effectLst>
            </a:endParaRPr>
          </a:p>
        </p:txBody>
      </p:sp>
      <p:sp>
        <p:nvSpPr>
          <p:cNvPr id="29" name="Rectangle 28"/>
          <p:cNvSpPr/>
          <p:nvPr/>
        </p:nvSpPr>
        <p:spPr bwMode="auto">
          <a:xfrm>
            <a:off x="7861628" y="3846817"/>
            <a:ext cx="890190" cy="318765"/>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800" b="0">
                <a:effectLst>
                  <a:outerShdw blurRad="38100" dist="38100" dir="2700000" algn="tl">
                    <a:srgbClr val="000000">
                      <a:alpha val="43137"/>
                    </a:srgbClr>
                  </a:outerShdw>
                </a:effectLst>
              </a:rPr>
              <a:t>Logistica de terceros</a:t>
            </a:r>
            <a:endParaRPr lang="en-GB" sz="800" b="0">
              <a:effectLst>
                <a:outerShdw blurRad="38100" dist="38100" dir="2700000" algn="tl">
                  <a:srgbClr val="000000">
                    <a:alpha val="43137"/>
                  </a:srgbClr>
                </a:outerShdw>
              </a:effectLst>
            </a:endParaRPr>
          </a:p>
        </p:txBody>
      </p:sp>
      <p:sp>
        <p:nvSpPr>
          <p:cNvPr id="30" name="Rectangle 29"/>
          <p:cNvSpPr/>
          <p:nvPr/>
        </p:nvSpPr>
        <p:spPr bwMode="auto">
          <a:xfrm>
            <a:off x="7857552" y="3114456"/>
            <a:ext cx="890190" cy="318765"/>
          </a:xfrm>
          <a:prstGeom prst="rect">
            <a:avLst/>
          </a:prstGeom>
          <a:solidFill>
            <a:schemeClr val="bg1"/>
          </a:solidFill>
          <a:ln w="9525" cap="flat" cmpd="sng" algn="ctr">
            <a:noFill/>
            <a:prstDash val="solid"/>
            <a:miter lim="800000"/>
            <a:headEnd type="none" w="med" len="med"/>
            <a:tailEnd type="none" w="med" len="med"/>
          </a:ln>
        </p:spPr>
        <p:txBody>
          <a:bodyPr vert="horz" wrap="square" lIns="91440" tIns="45720" rIns="91440" bIns="45720" numCol="1" rtlCol="0" anchor="t" anchorCtr="0" compatLnSpc="1"/>
          <a:lstStyle/>
          <a:p>
            <a:pPr algn="ctr"/>
            <a:r>
              <a:rPr lang="es-ES" sz="700" b="0">
                <a:effectLst>
                  <a:outerShdw blurRad="38100" dist="38100" dir="2700000" algn="tl">
                    <a:srgbClr val="000000">
                      <a:alpha val="43137"/>
                    </a:srgbClr>
                  </a:outerShdw>
                </a:effectLst>
              </a:rPr>
              <a:t>Logistica de autoconstrucción</a:t>
            </a:r>
            <a:endParaRPr lang="en-GB" sz="700" b="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096001" y="241484"/>
            <a:ext cx="4104455" cy="584775"/>
          </a:xfrm>
          <a:prstGeom prst="rect">
            <a:avLst/>
          </a:prstGeom>
          <a:solidFill>
            <a:schemeClr val="accent5">
              <a:lumMod val="40000"/>
              <a:lumOff val="60000"/>
            </a:schemeClr>
          </a:solidFill>
        </p:spPr>
        <p:txBody>
          <a:bodyPr wrap="square" lIns="91440" tIns="45720" rIns="91440" bIns="45720" rtlCol="0" anchor="t">
            <a:spAutoFit/>
          </a:bodyPr>
          <a:lstStyle/>
          <a:p>
            <a:pPr algn="ctr"/>
            <a:r>
              <a:rPr lang="es-ES" altLang="zh-CN" sz="1600">
                <a:latin typeface="Arial" panose="020B0604020202020204"/>
                <a:ea typeface="隶书" panose="02010509060101010101" charset="-122"/>
                <a:cs typeface="Arial" panose="020B0604020202020204"/>
              </a:rPr>
              <a:t>Importancia del desarrollo del comercio electrónico</a:t>
            </a:r>
            <a:endParaRPr lang="zh-CN" altLang="en-US" sz="1600">
              <a:latin typeface="Arial" panose="020B0604020202020204"/>
              <a:ea typeface="隶书" panose="02010509060101010101" charset="-122"/>
              <a:cs typeface="Arial" panose="020B0604020202020204"/>
            </a:endParaRPr>
          </a:p>
        </p:txBody>
      </p:sp>
      <p:sp>
        <p:nvSpPr>
          <p:cNvPr id="10" name="文本框 9"/>
          <p:cNvSpPr txBox="1"/>
          <p:nvPr/>
        </p:nvSpPr>
        <p:spPr>
          <a:xfrm>
            <a:off x="179837" y="1082096"/>
            <a:ext cx="5854986" cy="2708434"/>
          </a:xfrm>
          <a:prstGeom prst="rect">
            <a:avLst/>
          </a:prstGeom>
          <a:noFill/>
        </p:spPr>
        <p:txBody>
          <a:bodyPr wrap="square" lIns="91440" tIns="45720" rIns="91440" bIns="45720" rtlCol="0" anchor="t">
            <a:spAutoFit/>
          </a:bodyPr>
          <a:lstStyle/>
          <a:p>
            <a:pPr marL="285750" indent="-285750" algn="just">
              <a:buFont typeface="Wingdings" panose="05000000000000000000" charset="0"/>
              <a:buChar char="Ø"/>
            </a:pPr>
            <a:r>
              <a:rPr lang="es-ES" altLang="zh-CN" sz="2000" b="0">
                <a:latin typeface="Times New Roman" panose="02020603050405020304"/>
                <a:ea typeface="+mn-ea"/>
                <a:cs typeface="Times New Roman" panose="02020603050405020304"/>
              </a:rPr>
              <a:t>A través de los canales tradicionales, el coste de circulación de los productos frescos en China representa el 70% del coste total, lo que supone un 20% más que en el resto del mundo.</a:t>
            </a:r>
            <a:endParaRPr lang="es-ES" altLang="zh-CN" sz="2000" b="0">
              <a:latin typeface="Times New Roman" panose="02020603050405020304"/>
              <a:ea typeface="+mn-ea"/>
              <a:cs typeface="Times New Roman" panose="02020603050405020304"/>
            </a:endParaRPr>
          </a:p>
          <a:p>
            <a:pPr marL="285750" indent="-285750" algn="just">
              <a:buFont typeface="Wingdings" panose="05000000000000000000" charset="0"/>
              <a:buChar char="Ø"/>
            </a:pPr>
            <a:r>
              <a:rPr lang="es-ES" altLang="zh-CN" sz="2000" b="0">
                <a:latin typeface="Times New Roman" panose="02020603050405020304"/>
                <a:ea typeface="+mn-ea"/>
                <a:cs typeface="Times New Roman" panose="02020603050405020304"/>
              </a:rPr>
              <a:t>La investigación muestra que por cada 1% de aumento en el nivel de desarrollo del comercio electrónico, la eficiencia de circulación de los productos agrícolas aumentará en 0,434 unidades.</a:t>
            </a:r>
            <a:endParaRPr lang="zh-CN" altLang="en-US" sz="2000" b="0">
              <a:latin typeface="Times New Roman" panose="02020603050405020304"/>
              <a:ea typeface="+mn-ea"/>
              <a:cs typeface="Times New Roman" panose="02020603050405020304"/>
            </a:endParaRPr>
          </a:p>
        </p:txBody>
      </p:sp>
      <p:pic>
        <p:nvPicPr>
          <p:cNvPr id="109" name="图片 108"/>
          <p:cNvPicPr>
            <a:picLocks noChangeAspect="1"/>
          </p:cNvPicPr>
          <p:nvPr/>
        </p:nvPicPr>
        <p:blipFill>
          <a:blip r:embed="rId1"/>
          <a:stretch>
            <a:fillRect/>
          </a:stretch>
        </p:blipFill>
        <p:spPr>
          <a:xfrm>
            <a:off x="1847216" y="4004945"/>
            <a:ext cx="6793865" cy="2773680"/>
          </a:xfrm>
          <a:prstGeom prst="rect">
            <a:avLst/>
          </a:prstGeom>
        </p:spPr>
      </p:pic>
      <p:pic>
        <p:nvPicPr>
          <p:cNvPr id="112" name="图片 111"/>
          <p:cNvPicPr/>
          <p:nvPr/>
        </p:nvPicPr>
        <p:blipFill>
          <a:blip r:embed="rId2"/>
          <a:stretch>
            <a:fillRect/>
          </a:stretch>
        </p:blipFill>
        <p:spPr>
          <a:xfrm>
            <a:off x="6527058" y="1340485"/>
            <a:ext cx="4331335" cy="2567940"/>
          </a:xfrm>
          <a:prstGeom prst="rect">
            <a:avLst/>
          </a:prstGeom>
          <a:noFill/>
          <a:ln w="9525">
            <a:noFill/>
          </a:ln>
        </p:spPr>
      </p:pic>
      <p:sp>
        <p:nvSpPr>
          <p:cNvPr id="2" name="CuadroTexto 1"/>
          <p:cNvSpPr txBox="1"/>
          <p:nvPr/>
        </p:nvSpPr>
        <p:spPr>
          <a:xfrm>
            <a:off x="2876809" y="6438716"/>
            <a:ext cx="202018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600" b="0">
                <a:latin typeface="Times New Roman" panose="02020603050405020304"/>
                <a:ea typeface="宋体" panose="02010600030101010101" pitchFamily="2" charset="-122"/>
                <a:cs typeface="Arial" panose="020B0604020202020204"/>
              </a:rPr>
              <a:t>Comercio electrónico</a:t>
            </a:r>
            <a:endParaRPr lang="es-ES" sz="1600">
              <a:latin typeface="Times New Roman" panose="02020603050405020304"/>
              <a:ea typeface="宋体" panose="02010600030101010101" pitchFamily="2" charset="-122"/>
              <a:cs typeface="Times New Roman" panose="02020603050405020304"/>
            </a:endParaRPr>
          </a:p>
        </p:txBody>
      </p:sp>
      <p:sp>
        <p:nvSpPr>
          <p:cNvPr id="3" name="CuadroTexto 2"/>
          <p:cNvSpPr txBox="1"/>
          <p:nvPr/>
        </p:nvSpPr>
        <p:spPr>
          <a:xfrm>
            <a:off x="1554092" y="4598414"/>
            <a:ext cx="114316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Productor</a:t>
            </a:r>
            <a:endParaRPr lang="es-ES" sz="1400"/>
          </a:p>
        </p:txBody>
      </p:sp>
      <p:sp>
        <p:nvSpPr>
          <p:cNvPr id="4" name="CuadroTexto 3"/>
          <p:cNvSpPr txBox="1"/>
          <p:nvPr/>
        </p:nvSpPr>
        <p:spPr>
          <a:xfrm>
            <a:off x="2963072" y="4598414"/>
            <a:ext cx="122943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Comerciantes</a:t>
            </a:r>
            <a:endParaRPr lang="es-ES" sz="1400" b="0">
              <a:latin typeface="Times New Roman" panose="02020603050405020304"/>
              <a:cs typeface="Arial" panose="020B0604020202020204"/>
            </a:endParaRPr>
          </a:p>
        </p:txBody>
      </p:sp>
      <p:sp>
        <p:nvSpPr>
          <p:cNvPr id="5" name="CuadroTexto 4"/>
          <p:cNvSpPr txBox="1"/>
          <p:nvPr/>
        </p:nvSpPr>
        <p:spPr>
          <a:xfrm>
            <a:off x="4530203" y="4598414"/>
            <a:ext cx="102815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Mayorista</a:t>
            </a:r>
            <a:endParaRPr lang="es-ES"/>
          </a:p>
        </p:txBody>
      </p:sp>
      <p:sp>
        <p:nvSpPr>
          <p:cNvPr id="6" name="CuadroTexto 5"/>
          <p:cNvSpPr txBox="1"/>
          <p:nvPr/>
        </p:nvSpPr>
        <p:spPr>
          <a:xfrm>
            <a:off x="6025448" y="4598413"/>
            <a:ext cx="102815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Minorista</a:t>
            </a:r>
            <a:endParaRPr lang="es-ES"/>
          </a:p>
        </p:txBody>
      </p:sp>
      <p:sp>
        <p:nvSpPr>
          <p:cNvPr id="7" name="CuadroTexto 6"/>
          <p:cNvSpPr txBox="1"/>
          <p:nvPr/>
        </p:nvSpPr>
        <p:spPr>
          <a:xfrm>
            <a:off x="7477561" y="4598412"/>
            <a:ext cx="108565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spAutoFit/>
          </a:bodyPr>
          <a:lstStyle/>
          <a:p>
            <a:r>
              <a:rPr lang="es-ES" sz="1400" b="0">
                <a:latin typeface="Times New Roman" panose="02020603050405020304"/>
                <a:ea typeface="宋体" panose="02010600030101010101" pitchFamily="2" charset="-122"/>
                <a:cs typeface="Arial" panose="020B0604020202020204"/>
              </a:rPr>
              <a:t>Consumidor</a:t>
            </a:r>
            <a:endParaRPr lang="es-E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389760" y="226159"/>
            <a:ext cx="3852871" cy="584775"/>
          </a:xfrm>
          <a:prstGeom prst="rect">
            <a:avLst/>
          </a:prstGeom>
          <a:solidFill>
            <a:schemeClr val="accent5">
              <a:lumMod val="40000"/>
              <a:lumOff val="60000"/>
            </a:schemeClr>
          </a:solidFill>
        </p:spPr>
        <p:txBody>
          <a:bodyPr wrap="square" lIns="91440" tIns="45720" rIns="91440" bIns="45720" rtlCol="0" anchor="t">
            <a:spAutoFit/>
          </a:bodyPr>
          <a:lstStyle/>
          <a:p>
            <a:pPr algn="ctr"/>
            <a:r>
              <a:rPr lang="es-ES" altLang="zh-CN" sz="1600">
                <a:latin typeface="Arial" panose="020B0604020202020204"/>
                <a:ea typeface="隶书" panose="02010509060101010101" charset="-122"/>
                <a:cs typeface="Arial" panose="020B0604020202020204"/>
                <a:sym typeface="+mn-ea"/>
              </a:rPr>
              <a:t>Importancia del desarrollo del comercio electrónico</a:t>
            </a:r>
            <a:endParaRPr lang="zh-CN" altLang="en-US" sz="1600">
              <a:latin typeface="Arial" panose="020B0604020202020204"/>
              <a:ea typeface="隶书" panose="02010509060101010101" charset="-122"/>
              <a:cs typeface="Arial" panose="020B0604020202020204"/>
            </a:endParaRPr>
          </a:p>
        </p:txBody>
      </p:sp>
      <p:pic>
        <p:nvPicPr>
          <p:cNvPr id="4" name="图片 3"/>
          <p:cNvPicPr>
            <a:picLocks noChangeAspect="1"/>
          </p:cNvPicPr>
          <p:nvPr/>
        </p:nvPicPr>
        <p:blipFill>
          <a:blip r:embed="rId1"/>
          <a:stretch>
            <a:fillRect/>
          </a:stretch>
        </p:blipFill>
        <p:spPr>
          <a:xfrm>
            <a:off x="7803515" y="1052831"/>
            <a:ext cx="2697480" cy="5009515"/>
          </a:xfrm>
          <a:prstGeom prst="rect">
            <a:avLst/>
          </a:prstGeom>
        </p:spPr>
      </p:pic>
      <p:pic>
        <p:nvPicPr>
          <p:cNvPr id="3" name="图片 2"/>
          <p:cNvPicPr>
            <a:picLocks noChangeAspect="1"/>
          </p:cNvPicPr>
          <p:nvPr/>
        </p:nvPicPr>
        <p:blipFill>
          <a:blip r:embed="rId2"/>
          <a:stretch>
            <a:fillRect/>
          </a:stretch>
        </p:blipFill>
        <p:spPr>
          <a:xfrm>
            <a:off x="5231766" y="2593340"/>
            <a:ext cx="2383155" cy="4184650"/>
          </a:xfrm>
          <a:prstGeom prst="rect">
            <a:avLst/>
          </a:prstGeom>
        </p:spPr>
      </p:pic>
      <p:sp>
        <p:nvSpPr>
          <p:cNvPr id="6" name="文本框 5"/>
          <p:cNvSpPr txBox="1"/>
          <p:nvPr/>
        </p:nvSpPr>
        <p:spPr>
          <a:xfrm>
            <a:off x="478193" y="1236364"/>
            <a:ext cx="7325323" cy="1323439"/>
          </a:xfrm>
          <a:prstGeom prst="rect">
            <a:avLst/>
          </a:prstGeom>
          <a:noFill/>
        </p:spPr>
        <p:txBody>
          <a:bodyPr wrap="square" lIns="91440" tIns="45720" rIns="91440" bIns="45720" rtlCol="0" anchor="t">
            <a:spAutoFit/>
          </a:bodyPr>
          <a:lstStyle/>
          <a:p>
            <a:pPr marL="400050" indent="-400050" algn="just">
              <a:buFont typeface="Wingdings" panose="05000000000000000000" charset="0"/>
              <a:buChar char="Ø"/>
            </a:pPr>
            <a:r>
              <a:rPr lang="es-ES" altLang="zh-CN" sz="1600" b="0">
                <a:latin typeface="宋体" panose="02010600030101010101" pitchFamily="2" charset="-122"/>
                <a:ea typeface="宋体" panose="02010600030101010101" pitchFamily="2" charset="-122"/>
                <a:cs typeface="宋体" panose="02010600030101010101" pitchFamily="2" charset="-122"/>
              </a:rPr>
              <a:t>Los consumidores pueden recuperar rápidamente productos similares y consultar las valoraciones de compradores anteriores, de modo que pueden obtener información múltiple de los productos de forma más eficiente. Es propicio para ampliar el radio de ventas y conseguir alta calidad y alto precio.</a:t>
            </a:r>
            <a:endParaRPr lang="zh-CN" altLang="en-US" sz="1600" b="0">
              <a:latin typeface="宋体" panose="02010600030101010101" pitchFamily="2" charset="-122"/>
              <a:ea typeface="宋体" panose="02010600030101010101" pitchFamily="2" charset="-122"/>
              <a:cs typeface="宋体" panose="02010600030101010101" pitchFamily="2" charset="-122"/>
            </a:endParaRPr>
          </a:p>
        </p:txBody>
      </p:sp>
      <p:pic>
        <p:nvPicPr>
          <p:cNvPr id="7" name="图片 6"/>
          <p:cNvPicPr>
            <a:picLocks noChangeAspect="1"/>
          </p:cNvPicPr>
          <p:nvPr/>
        </p:nvPicPr>
        <p:blipFill>
          <a:blip r:embed="rId3"/>
          <a:stretch>
            <a:fillRect/>
          </a:stretch>
        </p:blipFill>
        <p:spPr>
          <a:xfrm>
            <a:off x="2351405" y="2924811"/>
            <a:ext cx="2552700" cy="3730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KSO_WM_UNIT_PLACING_PICTURE_USER_VIEWPORT" val="{&quot;height&quot;:2735,&quot;width&quot;:3992}"/>
</p:tagLst>
</file>

<file path=ppt/tags/tag3.xml><?xml version="1.0" encoding="utf-8"?>
<p:tagLst xmlns:p="http://schemas.openxmlformats.org/presentationml/2006/main">
  <p:tag name="KSO_WM_UNIT_PLACING_PICTURE_USER_VIEWPORT" val="{&quot;height&quot;:2690,&quot;width&quot;:4231}"/>
</p:tagLst>
</file>

<file path=ppt/tags/tag4.xml><?xml version="1.0" encoding="utf-8"?>
<p:tagLst xmlns:p="http://schemas.openxmlformats.org/presentationml/2006/main">
  <p:tag name="KSO_WM_UNIT_PLACING_PICTURE_USER_VIEWPORT" val="{&quot;height&quot;:2690,&quot;width&quot;:4031}"/>
</p:tagLst>
</file>

<file path=ppt/tags/tag5.xml><?xml version="1.0" encoding="utf-8"?>
<p:tagLst xmlns:p="http://schemas.openxmlformats.org/presentationml/2006/main">
  <p:tag name="KSO_WM_UNIT_PLACING_PICTURE_USER_VIEWPORT" val="{&quot;height&quot;:5534,&quot;width&quot;:15146}"/>
</p:tagLst>
</file>

<file path=ppt/tags/tag6.xml><?xml version="1.0" encoding="utf-8"?>
<p:tagLst xmlns:p="http://schemas.openxmlformats.org/presentationml/2006/main">
  <p:tag name="KSO_WM_UNIT_TABLE_BEAUTIFY" val="smartTable{af97a078-8329-4d1b-9d6d-a629a077bc12}"/>
  <p:tag name="TABLE_ENDDRAG_ORIGIN_RECT" val="682*227"/>
  <p:tag name="TABLE_ENDDRAG_RECT" val="18*140*682*227"/>
</p:tagLst>
</file>

<file path=ppt/tags/tag7.xml><?xml version="1.0" encoding="utf-8"?>
<p:tagLst xmlns:p="http://schemas.openxmlformats.org/presentationml/2006/main">
  <p:tag name="KSO_WM_UNIT_TABLE_BEAUTIFY" val="smartTable{0b95b475-e638-4cf8-8a8c-061d5d156165}"/>
  <p:tag name="TABLE_ENDDRAG_ORIGIN_RECT" val="700*346"/>
  <p:tag name="TABLE_ENDDRAG_RECT" val="11*94*700*346"/>
</p:tagLst>
</file>

<file path=ppt/tags/tag8.xml><?xml version="1.0" encoding="utf-8"?>
<p:tagLst xmlns:p="http://schemas.openxmlformats.org/presentationml/2006/main">
  <p:tag name="KSO_WPP_MARK_KEY" val="7a2d29a1-cb6c-4dfe-b84d-82300f33748e"/>
  <p:tag name="COMMONDATA" val="eyJoZGlkIjoiZjI0ODdlYmYyMDNiNWJhNWI5MGY4MDUzN2E1MTcxZDQifQ=="/>
</p:tagLst>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50000"/>
          </a:spcBef>
          <a:spcAft>
            <a:spcPct val="0"/>
          </a:spcAft>
          <a:buClrTx/>
          <a:buSzTx/>
          <a:buFontTx/>
          <a:buNone/>
          <a:defRPr kumimoji="1" lang="zh-CN" alt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50000"/>
          </a:spcBef>
          <a:spcAft>
            <a:spcPct val="0"/>
          </a:spcAft>
          <a:buClrTx/>
          <a:buSzTx/>
          <a:buFontTx/>
          <a:buNone/>
          <a:defRPr kumimoji="1" lang="zh-CN" altLang="en-US" sz="2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oud school">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E:\综合科2004\综合科\行政\团结拼搏  开拓创新.ppt</Template>
  <TotalTime>0</TotalTime>
  <Words>24463</Words>
  <Application>WPS 演示</Application>
  <PresentationFormat>宽屏</PresentationFormat>
  <Paragraphs>826</Paragraphs>
  <Slides>63</Slides>
  <Notes>23</Notes>
  <HiddenSlides>0</HiddenSlides>
  <MMClips>3</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63</vt:i4>
      </vt:variant>
    </vt:vector>
  </HeadingPairs>
  <TitlesOfParts>
    <vt:vector size="88" baseType="lpstr">
      <vt:lpstr>Arial</vt:lpstr>
      <vt:lpstr>宋体</vt:lpstr>
      <vt:lpstr>Wingdings</vt:lpstr>
      <vt:lpstr>Times New Roman</vt:lpstr>
      <vt:lpstr>Times New Roman</vt:lpstr>
      <vt:lpstr>Calibri</vt:lpstr>
      <vt:lpstr>微软雅黑</vt:lpstr>
      <vt:lpstr>Open Sans</vt:lpstr>
      <vt:lpstr>隶书</vt:lpstr>
      <vt:lpstr>Wingdings</vt:lpstr>
      <vt:lpstr>Arial</vt:lpstr>
      <vt:lpstr>Arial Unicode MS</vt:lpstr>
      <vt:lpstr>方正兰亭黑简体</vt:lpstr>
      <vt:lpstr>黑体</vt:lpstr>
      <vt:lpstr>ITC Avant Garde Std Md</vt:lpstr>
      <vt:lpstr>Segoe Print</vt:lpstr>
      <vt:lpstr>ITC Avant Garde Std XLt</vt:lpstr>
      <vt:lpstr>楷体</vt:lpstr>
      <vt:lpstr>华文楷体</vt:lpstr>
      <vt:lpstr>Wingdings</vt:lpstr>
      <vt:lpstr>Wingdings,Sans-Serif</vt:lpstr>
      <vt:lpstr>Calibri</vt:lpstr>
      <vt:lpstr>华文细黑</vt:lpstr>
      <vt:lpstr>自定义设计方案</vt:lpstr>
      <vt:lpstr>cloud school</vt:lpstr>
      <vt:lpstr>PowerPoint 演示文稿</vt:lpstr>
      <vt:lpstr>El desarrollo del comercio electrónico de alimentos frescos en China</vt:lpstr>
      <vt:lpstr>Contenido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PandaInfo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NEO</cp:lastModifiedBy>
  <cp:revision>2</cp:revision>
  <dcterms:created xsi:type="dcterms:W3CDTF">2022-11-24T09:55:00Z</dcterms:created>
  <dcterms:modified xsi:type="dcterms:W3CDTF">2023-05-04T09:00:12Z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C22E658C5DE80938BC3E7F63841A5B2F</vt:lpwstr>
  </property>
</Properties>
</file>