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3.xml" ContentType="application/vnd.openxmlformats-officedocument.presentationml.tags+xml"/>
  <Override PartName="/ppt/notesSlides/notesSlide20.xml" ContentType="application/vnd.openxmlformats-officedocument.presentationml.notesSlide+xml"/>
  <Override PartName="/ppt/tags/tag64.xml" ContentType="application/vnd.openxmlformats-officedocument.presentationml.tags+xml"/>
  <Override PartName="/ppt/notesSlides/notesSlide21.xml" ContentType="application/vnd.openxmlformats-officedocument.presentationml.notesSlide+xml"/>
  <Override PartName="/ppt/tags/tag65.xml" ContentType="application/vnd.openxmlformats-officedocument.presentationml.tags+xml"/>
  <Override PartName="/ppt/notesSlides/notesSlide22.xml" ContentType="application/vnd.openxmlformats-officedocument.presentationml.notesSlide+xml"/>
  <Override PartName="/ppt/tags/tag66.xml" ContentType="application/vnd.openxmlformats-officedocument.presentationml.tags+xml"/>
  <Override PartName="/ppt/notesSlides/notesSlide23.xml" ContentType="application/vnd.openxmlformats-officedocument.presentationml.notesSlide+xml"/>
  <Override PartName="/ppt/tags/tag67.xml" ContentType="application/vnd.openxmlformats-officedocument.presentationml.tags+xml"/>
  <Override PartName="/ppt/notesSlides/notesSlide24.xml" ContentType="application/vnd.openxmlformats-officedocument.presentationml.notesSlide+xml"/>
  <Override PartName="/ppt/tags/tag68.xml" ContentType="application/vnd.openxmlformats-officedocument.presentationml.tags+xml"/>
  <Override PartName="/ppt/notesSlides/notesSlide25.xml" ContentType="application/vnd.openxmlformats-officedocument.presentationml.notesSlide+xml"/>
  <Override PartName="/ppt/tags/tag69.xml" ContentType="application/vnd.openxmlformats-officedocument.presentationml.tags+xml"/>
  <Override PartName="/ppt/notesSlides/notesSlide26.xml" ContentType="application/vnd.openxmlformats-officedocument.presentationml.notesSlide+xml"/>
  <Override PartName="/ppt/tags/tag70.xml" ContentType="application/vnd.openxmlformats-officedocument.presentationml.tags+xml"/>
  <Override PartName="/ppt/notesSlides/notesSlide27.xml" ContentType="application/vnd.openxmlformats-officedocument.presentationml.notesSlide+xml"/>
  <Override PartName="/ppt/tags/tag71.xml" ContentType="application/vnd.openxmlformats-officedocument.presentationml.tags+xml"/>
  <Override PartName="/ppt/notesSlides/notesSlide28.xml" ContentType="application/vnd.openxmlformats-officedocument.presentationml.notesSlide+xml"/>
  <Override PartName="/ppt/tags/tag72.xml" ContentType="application/vnd.openxmlformats-officedocument.presentationml.tags+xml"/>
  <Override PartName="/ppt/notesSlides/notesSlide29.xml" ContentType="application/vnd.openxmlformats-officedocument.presentationml.notesSlide+xml"/>
  <Override PartName="/ppt/tags/tag73.xml" ContentType="application/vnd.openxmlformats-officedocument.presentationml.tags+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5"/>
  </p:notesMasterIdLst>
  <p:sldIdLst>
    <p:sldId id="430" r:id="rId5"/>
    <p:sldId id="426" r:id="rId6"/>
    <p:sldId id="423" r:id="rId7"/>
    <p:sldId id="337" r:id="rId8"/>
    <p:sldId id="326" r:id="rId9"/>
    <p:sldId id="333" r:id="rId10"/>
    <p:sldId id="396" r:id="rId11"/>
    <p:sldId id="399" r:id="rId12"/>
    <p:sldId id="397" r:id="rId13"/>
    <p:sldId id="400" r:id="rId14"/>
    <p:sldId id="401" r:id="rId15"/>
    <p:sldId id="402" r:id="rId16"/>
    <p:sldId id="403" r:id="rId17"/>
    <p:sldId id="404" r:id="rId18"/>
    <p:sldId id="405" r:id="rId19"/>
    <p:sldId id="406" r:id="rId20"/>
    <p:sldId id="407" r:id="rId21"/>
    <p:sldId id="410" r:id="rId22"/>
    <p:sldId id="411" r:id="rId23"/>
    <p:sldId id="412" r:id="rId24"/>
    <p:sldId id="413" r:id="rId25"/>
    <p:sldId id="414" r:id="rId26"/>
    <p:sldId id="415" r:id="rId27"/>
    <p:sldId id="416" r:id="rId28"/>
    <p:sldId id="418" r:id="rId29"/>
    <p:sldId id="420" r:id="rId30"/>
    <p:sldId id="431" r:id="rId31"/>
    <p:sldId id="427" r:id="rId32"/>
    <p:sldId id="428" r:id="rId33"/>
    <p:sldId id="429"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30" userDrawn="1">
          <p15:clr>
            <a:srgbClr val="A4A3A4"/>
          </p15:clr>
        </p15:guide>
        <p15:guide id="2" pos="453" userDrawn="1">
          <p15:clr>
            <a:srgbClr val="A4A3A4"/>
          </p15:clr>
        </p15:guide>
        <p15:guide id="3" pos="7242" userDrawn="1">
          <p15:clr>
            <a:srgbClr val="A4A3A4"/>
          </p15:clr>
        </p15:guide>
        <p15:guide id="4" orient="horz" pos="3860" userDrawn="1">
          <p15:clr>
            <a:srgbClr val="A4A3A4"/>
          </p15:clr>
        </p15:guide>
        <p15:guide id="7" orient="horz" pos="1144" userDrawn="1">
          <p15:clr>
            <a:srgbClr val="A4A3A4"/>
          </p15:clr>
        </p15:guide>
        <p15:guide id="8" orient="horz" pos="79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BAE3E"/>
    <a:srgbClr val="DEB855"/>
    <a:srgbClr val="68AE77"/>
    <a:srgbClr val="E5C677"/>
    <a:srgbClr val="70E8CA"/>
    <a:srgbClr val="FFFF99"/>
    <a:srgbClr val="77BD36"/>
    <a:srgbClr val="FFE8CB"/>
    <a:srgbClr val="8CF5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926" autoAdjust="0"/>
  </p:normalViewPr>
  <p:slideViewPr>
    <p:cSldViewPr snapToGrid="0" showGuides="1">
      <p:cViewPr varScale="1">
        <p:scale>
          <a:sx n="79" d="100"/>
          <a:sy n="79" d="100"/>
        </p:scale>
        <p:origin x="702" y="60"/>
      </p:cViewPr>
      <p:guideLst>
        <p:guide orient="horz" pos="630"/>
        <p:guide pos="453"/>
        <p:guide pos="7242"/>
        <p:guide orient="horz" pos="3860"/>
        <p:guide orient="horz" pos="1144"/>
        <p:guide orient="horz" pos="79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iaobei WANG" userId="S::xiaobei.wang@wfp.org::f109cde8-d680-4ff4-b545-4e62d58a545a" providerId="AD" clId="Web-{00000000-0000-0000-0000-000000000000}"/>
    <pc:docChg chg="mod">
      <pc:chgData name="Xiaobei WANG" userId="S::xiaobei.wang@wfp.org::f109cde8-d680-4ff4-b545-4e62d58a545a" providerId="AD" clId="Web-{00000000-0000-0000-0000-000000000000}" dt="2026-10-01T05:08:25.591"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3D897-D653-4E87-B3FC-7F91767C4549}" type="datetimeFigureOut">
              <a:rPr lang="zh-CN" altLang="en-US" smtClean="0"/>
              <a:t>2026/9/30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F9725-8BE2-4180-AB15-955F822207C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High-efficiency Plastic-Film Mulching Cultivation Techniques for Dryland Farming</a:t>
            </a:r>
          </a:p>
          <a:p>
            <a:r>
              <a:rPr lang="zh-CN" altLang="en-US" dirty="0"/>
              <a:t>旱作农业地膜覆盖高效栽培技术</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干旱、半干旱的农业生产区，如何高效利用有限的水资源，实现作物稳产、高产，一直是农业生产的核心挑战。地膜覆盖技术作为旱作农业的核心节水增产手段，凭借其保墒、增温、抑草、集水的多重优势，有效破解了干旱地区水资源利用效率低的痛点。其中，全膜覆盖与半膜覆盖两种方式应用最为广泛。</a:t>
            </a:r>
          </a:p>
          <a:p>
            <a:r>
              <a:rPr lang="en-US" altLang="zh-CN" dirty="0"/>
              <a:t>Efficient utilization of limited water resources to achieve stable and high crop yields in arid and semi-arid farming regions </a:t>
            </a:r>
          </a:p>
          <a:p>
            <a:r>
              <a:rPr lang="en-US" altLang="zh-CN" dirty="0"/>
              <a:t>has long been a core challenge in agricultural production. </a:t>
            </a:r>
          </a:p>
          <a:p>
            <a:r>
              <a:rPr lang="en-US" altLang="zh-CN" dirty="0"/>
              <a:t>As a key water-saving and yield-enhancing measure for dryland farming, plastic-film mulching technology effectively addresses the problem of low water-use efficiency in arid areas.</a:t>
            </a:r>
          </a:p>
          <a:p>
            <a:r>
              <a:rPr lang="en-US" altLang="zh-CN" dirty="0"/>
              <a:t>It improves soil moisture retention, elevates soil temperature, suppresses weeds and enhances rainfall collection. </a:t>
            </a:r>
          </a:p>
          <a:p>
            <a:r>
              <a:rPr lang="en-US" altLang="zh-CN" dirty="0"/>
              <a:t>Full-film mulching and partial-film mulching are two most widely adopted approaches. </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highlight>
                  <a:srgbClr val="FFFF00"/>
                </a:highlight>
              </a:rPr>
              <a:t>本课程系统梳理了玉米、马铃薯、番茄、辣椒等常见作物的全膜与半膜覆盖核心技术要点，拆解两种覆盖方式的应用逻辑，为种植户提供科学、精准的技术指导，助力实现“旱地变水田”的丰产目标，推动旱作农业高质量发展。</a:t>
            </a:r>
          </a:p>
          <a:p>
            <a:r>
              <a:rPr lang="en-US" altLang="zh-CN" dirty="0">
                <a:highlight>
                  <a:srgbClr val="FFFF00"/>
                </a:highlight>
              </a:rPr>
              <a:t>This course systematically outlines the key technical components of </a:t>
            </a:r>
          </a:p>
          <a:p>
            <a:r>
              <a:rPr lang="en-US" altLang="zh-CN" dirty="0">
                <a:highlight>
                  <a:srgbClr val="FFFF00"/>
                </a:highlight>
              </a:rPr>
              <a:t>full-film and partial-film mulching for major crops such as maize, </a:t>
            </a:r>
          </a:p>
          <a:p>
            <a:r>
              <a:rPr lang="en-US" altLang="zh-CN" dirty="0">
                <a:highlight>
                  <a:srgbClr val="FFFF00"/>
                </a:highlight>
              </a:rPr>
              <a:t>potato, tomato and pepper, and explains the agronomic principles underlying these two mulching approaches. </a:t>
            </a:r>
          </a:p>
          <a:p>
            <a:r>
              <a:rPr lang="en-US" altLang="zh-CN" dirty="0">
                <a:highlight>
                  <a:srgbClr val="FFFF00"/>
                </a:highlight>
              </a:rPr>
              <a:t>It provides growers with scientific and precise technical guidance, supports the goal of high yields by "turning dryland into effectively irrigated land” and promotes the high-quality development of dryland farming.</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一、玉米的全膜覆盖与半膜覆盖技术</a:t>
            </a:r>
          </a:p>
          <a:p>
            <a:r>
              <a:rPr lang="en-US" altLang="zh-CN" dirty="0"/>
              <a:t>I.Full-Film and Partial-Film Mulching Technologies for Maize</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玉米的全膜覆盖与半膜覆盖技术是当前旱作农业中广泛应用的两种地膜栽培模式，核心目标均为增温、保墒、抑草和提高产量，但在覆盖方式、资源投入、适用区域及增产效果等方面存在明显差异。</a:t>
            </a:r>
          </a:p>
          <a:p>
            <a:r>
              <a:rPr lang="en-US" altLang="zh-CN" dirty="0"/>
              <a:t>Full-film and partial-film mulching are two widely used practices in dryland maize production. </a:t>
            </a:r>
          </a:p>
          <a:p>
            <a:r>
              <a:rPr lang="en-US" altLang="zh-CN" dirty="0"/>
              <a:t>Both aim to increase soil temperature, conserve soil moisture, suppress weeds, and increase yield.</a:t>
            </a:r>
          </a:p>
          <a:p>
            <a:r>
              <a:rPr lang="en-US" altLang="zh-CN" dirty="0"/>
              <a:t> However, they differ significantly in mulching methods, resource inputs, applicable areas and yield-enhancing effects. </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（一）玉米的全膜覆盖技术</a:t>
            </a:r>
          </a:p>
          <a:p>
            <a:r>
              <a:rPr lang="zh-CN" altLang="en-US" dirty="0"/>
              <a:t>全膜覆盖是旱作农业的关键技术之一。玉米全膜覆盖的原理就是在田间起大小双垄，用地膜对地表进行全覆盖，在垄沟中种植，集成膜面集水、垄沟汇集、抑制蒸发、增温保墒、抑制杂草等功能，充分利用自然降水，有效缓解干旱影响，实现高产稳产。</a:t>
            </a:r>
          </a:p>
          <a:p>
            <a:r>
              <a:rPr lang="en-US" altLang="zh-CN" dirty="0"/>
              <a:t>1.Full-Film Mulching Technology for Maize</a:t>
            </a:r>
          </a:p>
          <a:p>
            <a:r>
              <a:rPr lang="en-US" altLang="zh-CN" dirty="0"/>
              <a:t>Full-film mulching is one of the key technologies in dryland farming. </a:t>
            </a:r>
          </a:p>
          <a:p>
            <a:r>
              <a:rPr lang="en-US" altLang="zh-CN" dirty="0"/>
              <a:t>Its principle in maize production is to construct alternating wide and narrow ridges, </a:t>
            </a:r>
          </a:p>
          <a:p>
            <a:r>
              <a:rPr lang="en-US" altLang="zh-CN" dirty="0">
                <a:highlight>
                  <a:srgbClr val="FFFF00"/>
                </a:highlight>
              </a:rPr>
              <a:t>fully cover the soil surface with plastic film, </a:t>
            </a:r>
          </a:p>
          <a:p>
            <a:r>
              <a:rPr lang="en-US" altLang="zh-CN" dirty="0"/>
              <a:t>and sow in the furrows. </a:t>
            </a:r>
          </a:p>
          <a:p>
            <a:endParaRPr lang="en-US" altLang="zh-CN" dirty="0"/>
          </a:p>
          <a:p>
            <a:r>
              <a:rPr lang="en-US" altLang="zh-CN" dirty="0"/>
              <a:t>This technology integrates multiple functions, including rainfall harvesting on the mulch surface, water accumulation in furrows, reduced evaporation, improved soil temperature and moisture retention, and weed suppression. </a:t>
            </a:r>
          </a:p>
          <a:p>
            <a:endParaRPr lang="en-US" altLang="zh-CN" dirty="0"/>
          </a:p>
          <a:p>
            <a:r>
              <a:rPr lang="en-US" altLang="zh-CN" dirty="0"/>
              <a:t>It maximizes the use of natural precipitation, </a:t>
            </a:r>
            <a:r>
              <a:rPr lang="en-US" altLang="zh-CN" dirty="0">
                <a:highlight>
                  <a:srgbClr val="FFFF00"/>
                </a:highlight>
              </a:rPr>
              <a:t>effectively mitigates drought impacts and ensures stable and high maize yields.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1、选地整地</a:t>
            </a:r>
          </a:p>
          <a:p>
            <a:r>
              <a:rPr lang="zh-CN" altLang="en-US" dirty="0"/>
              <a:t>什么样的地块适合全膜覆盖呢？要选择地势平坦、土层深厚、土壤结构良好、肥力较高、保水保肥能力较强的地块。在前一季作物收获后，需及时开展深松耕作业，耕后立即将土地整平、整细，以此达到整地蓄水保墒的目的。做到土面平整、土壤细绵、无大土块、无根茬，为覆膜、播种创造良好条件。</a:t>
            </a:r>
          </a:p>
          <a:p>
            <a:r>
              <a:rPr lang="en-US" altLang="zh-CN" dirty="0"/>
              <a:t>1.1Land Selection and Field Preparation</a:t>
            </a:r>
          </a:p>
          <a:p>
            <a:r>
              <a:rPr lang="en-US" altLang="zh-CN" dirty="0"/>
              <a:t>Suitable fields for full-film mulching should have flat terrain, </a:t>
            </a:r>
          </a:p>
          <a:p>
            <a:r>
              <a:rPr lang="en-US" altLang="zh-CN" dirty="0"/>
              <a:t>deep soil layers, good soil structure, </a:t>
            </a:r>
            <a:r>
              <a:rPr lang="en-US" altLang="zh-CN" dirty="0">
                <a:highlight>
                  <a:srgbClr val="FFFF00"/>
                </a:highlight>
              </a:rPr>
              <a:t>high fertility and strong water-and nutrient-retention capacity. </a:t>
            </a:r>
          </a:p>
          <a:p>
            <a:r>
              <a:rPr lang="en-US" altLang="zh-CN" dirty="0"/>
              <a:t>After the previous crop is harvested, deep loosening should be conducted promptly, followed by immediate soil leveling and fine soil preparation to enhance water storage and moisture retention. </a:t>
            </a:r>
          </a:p>
          <a:p>
            <a:r>
              <a:rPr lang="en-US" altLang="zh-CN" dirty="0"/>
              <a:t>The soil surface should be level, finely tilled, and free of large clods and crop residues to create optimal conditions for film mulching and sowing. </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2、播前施肥</a:t>
            </a:r>
          </a:p>
          <a:p>
            <a:r>
              <a:rPr lang="zh-CN" altLang="en-US" dirty="0"/>
              <a:t>在播前增施有机肥料。根据作物品种、目标产量、土壤养分等确定化肥用量和比例。科学施用保水剂、生根剂、抗旱抗逆制剂以及锌肥等中微量元素肥料。由于覆膜后很难追肥，所以推荐施用长效、缓释肥料以及相关专用肥。</a:t>
            </a:r>
          </a:p>
          <a:p>
            <a:r>
              <a:rPr lang="en-US" altLang="zh-CN" dirty="0"/>
              <a:t>1.2Fertilization Before Sowing</a:t>
            </a:r>
          </a:p>
          <a:p>
            <a:r>
              <a:rPr lang="en-US" altLang="zh-CN" dirty="0"/>
              <a:t>Apply additional organic fertilizers before sowing. </a:t>
            </a:r>
          </a:p>
          <a:p>
            <a:r>
              <a:rPr lang="en-US" altLang="zh-CN" dirty="0"/>
              <a:t>The amount and proportion of chemical fertilizers should be determined based on crop variety, target yield and soil nutrient status.</a:t>
            </a:r>
          </a:p>
          <a:p>
            <a:endParaRPr lang="en-US" altLang="zh-CN" dirty="0"/>
          </a:p>
          <a:p>
            <a:r>
              <a:rPr lang="en-US" altLang="zh-CN" dirty="0"/>
              <a:t>Apply water-retaining agents, </a:t>
            </a:r>
          </a:p>
          <a:p>
            <a:r>
              <a:rPr lang="en-US" altLang="zh-CN" dirty="0"/>
              <a:t>root stimulants,</a:t>
            </a:r>
          </a:p>
          <a:p>
            <a:r>
              <a:rPr lang="en-US" altLang="zh-CN" dirty="0"/>
              <a:t>drought-and stress- resistance regulators, </a:t>
            </a:r>
          </a:p>
          <a:p>
            <a:r>
              <a:rPr lang="en-US" altLang="zh-CN" dirty="0"/>
              <a:t>and medium- and trace- element fertilizers such as zinc as needed. </a:t>
            </a:r>
          </a:p>
          <a:p>
            <a:endParaRPr lang="en-US" altLang="zh-CN" dirty="0"/>
          </a:p>
          <a:p>
            <a:r>
              <a:rPr lang="en-US" altLang="zh-CN" dirty="0">
                <a:highlight>
                  <a:srgbClr val="FFFF00"/>
                </a:highlight>
              </a:rPr>
              <a:t>Since topdressing is difficult after mulching, </a:t>
            </a:r>
          </a:p>
          <a:p>
            <a:r>
              <a:rPr lang="en-US" altLang="zh-CN" dirty="0"/>
              <a:t>the use of long-acting and slow-release fertilizers,</a:t>
            </a:r>
          </a:p>
          <a:p>
            <a:r>
              <a:rPr lang="en-US" altLang="zh-CN" dirty="0"/>
              <a:t> as well as specialized compound fertilizers, is recommended.</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3、品种选择</a:t>
            </a:r>
          </a:p>
          <a:p>
            <a:r>
              <a:rPr lang="zh-CN" altLang="en-US" dirty="0"/>
              <a:t>选择一个合适的品种很重要，可以根据降水、积温、土壤肥力、农田基础设施等情况选择适宜品种。在海拔1800</a:t>
            </a:r>
            <a:r>
              <a:rPr lang="en-US" altLang="zh-CN" dirty="0"/>
              <a:t>m</a:t>
            </a:r>
            <a:r>
              <a:rPr lang="zh-CN" altLang="en-US" dirty="0"/>
              <a:t>以下地区宜选用中晚熟品种；在海拔1800-2000</a:t>
            </a:r>
            <a:r>
              <a:rPr lang="en-US" altLang="zh-CN" dirty="0"/>
              <a:t>m</a:t>
            </a:r>
            <a:r>
              <a:rPr lang="zh-CN" altLang="en-US" dirty="0"/>
              <a:t>地区宜选用中熟品种；在海拔2000-2300</a:t>
            </a:r>
            <a:r>
              <a:rPr lang="en-US" altLang="zh-CN" dirty="0"/>
              <a:t>m</a:t>
            </a:r>
            <a:r>
              <a:rPr lang="zh-CN" altLang="en-US" dirty="0"/>
              <a:t>地区宜选用中早熟品种。</a:t>
            </a:r>
          </a:p>
          <a:p>
            <a:r>
              <a:rPr lang="en-US" altLang="zh-CN" dirty="0"/>
              <a:t>1.3Variety Selection</a:t>
            </a:r>
          </a:p>
          <a:p>
            <a:r>
              <a:rPr lang="en-US" altLang="zh-CN" dirty="0"/>
              <a:t>Selecting an appropriate variety is essential. </a:t>
            </a:r>
          </a:p>
          <a:p>
            <a:endParaRPr lang="en-US" altLang="zh-CN" dirty="0"/>
          </a:p>
          <a:p>
            <a:r>
              <a:rPr lang="en-US" altLang="zh-CN" dirty="0"/>
              <a:t>Suitable varieties should be chosen based on </a:t>
            </a:r>
          </a:p>
          <a:p>
            <a:r>
              <a:rPr lang="en-US" altLang="zh-CN" dirty="0"/>
              <a:t> local precipitation, </a:t>
            </a:r>
          </a:p>
          <a:p>
            <a:r>
              <a:rPr lang="en-US" altLang="zh-CN" dirty="0"/>
              <a:t>accumulated temperature, </a:t>
            </a:r>
          </a:p>
          <a:p>
            <a:r>
              <a:rPr lang="en-US" altLang="zh-CN" dirty="0"/>
              <a:t>soil fertility, and farmland infrastructure conditions.</a:t>
            </a:r>
          </a:p>
          <a:p>
            <a:endParaRPr lang="en-US" altLang="zh-CN" dirty="0"/>
          </a:p>
          <a:p>
            <a:r>
              <a:rPr lang="en-US" altLang="zh-CN" dirty="0"/>
              <a:t>For areas below 1800 m above sea level,</a:t>
            </a:r>
          </a:p>
          <a:p>
            <a:r>
              <a:rPr lang="en-US" altLang="zh-CN" dirty="0"/>
              <a:t>mid-to late-maturing varieties are recommended. </a:t>
            </a:r>
          </a:p>
          <a:p>
            <a:r>
              <a:rPr lang="en-US" altLang="zh-CN" dirty="0"/>
              <a:t>These varieties typically have a spring-sowing growth period of 120–150 days </a:t>
            </a:r>
          </a:p>
          <a:p>
            <a:r>
              <a:rPr lang="en-US" altLang="zh-CN" dirty="0"/>
              <a:t>and require an accumulated temperature of 2300–2600 ℃. </a:t>
            </a:r>
          </a:p>
          <a:p>
            <a:endParaRPr lang="en-US" altLang="zh-CN" dirty="0"/>
          </a:p>
          <a:p>
            <a:r>
              <a:rPr lang="en-US" altLang="zh-CN" dirty="0"/>
              <a:t>For areas at an altitude of 1800–2000 m above sea level, </a:t>
            </a:r>
          </a:p>
          <a:p>
            <a:r>
              <a:rPr lang="en-US" altLang="zh-CN" dirty="0"/>
              <a:t>mid-maturing varieties are suitable. </a:t>
            </a:r>
          </a:p>
          <a:p>
            <a:r>
              <a:rPr lang="en-US" altLang="zh-CN" dirty="0"/>
              <a:t>These varieties typically have a spring-sowing growth period of 120–150 days</a:t>
            </a:r>
          </a:p>
          <a:p>
            <a:r>
              <a:rPr lang="en-US" altLang="zh-CN" dirty="0"/>
              <a:t> and require an accumulated temperature of 2300–2600 ℃.</a:t>
            </a:r>
          </a:p>
          <a:p>
            <a:endParaRPr lang="en-US" altLang="zh-CN" dirty="0"/>
          </a:p>
          <a:p>
            <a:r>
              <a:rPr lang="en-US" altLang="zh-CN" dirty="0"/>
              <a:t>For areas at an altitude of 2000–2300 m, </a:t>
            </a:r>
          </a:p>
          <a:p>
            <a:r>
              <a:rPr lang="en-US" altLang="zh-CN" dirty="0"/>
              <a:t>early-to mid-maturing varieties with a relatively short growth period should be selected to accommodate the shorter growing season in high-altitude regions.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4、起垄与覆膜技术</a:t>
            </a:r>
          </a:p>
          <a:p>
            <a:r>
              <a:rPr lang="zh-CN" altLang="en-US" dirty="0"/>
              <a:t>起垄时，大垄垄宽约70</a:t>
            </a:r>
            <a:r>
              <a:rPr lang="en-US" altLang="zh-CN" dirty="0"/>
              <a:t>cm、</a:t>
            </a:r>
            <a:r>
              <a:rPr lang="zh-CN" altLang="en-US" dirty="0"/>
              <a:t>垄高约10</a:t>
            </a:r>
            <a:r>
              <a:rPr lang="en-US" altLang="zh-CN" dirty="0"/>
              <a:t>cm；</a:t>
            </a:r>
            <a:r>
              <a:rPr lang="zh-CN" altLang="en-US" dirty="0"/>
              <a:t>小垄垄宽约40</a:t>
            </a:r>
            <a:r>
              <a:rPr lang="en-US" altLang="zh-CN" dirty="0"/>
              <a:t>cm、</a:t>
            </a:r>
            <a:r>
              <a:rPr lang="zh-CN" altLang="en-US" dirty="0"/>
              <a:t>垄高约15</a:t>
            </a:r>
            <a:r>
              <a:rPr lang="en-US" altLang="zh-CN" dirty="0"/>
              <a:t>cm。</a:t>
            </a:r>
            <a:r>
              <a:rPr lang="zh-CN" altLang="en-US" dirty="0"/>
              <a:t>大小垄相间，中间为播种沟，每个播种沟对应一大一小两个集雨垄面。按照起垄规格划行起垄，做到垄面宽窄均匀、垄脊高低一致、无凹陷。 </a:t>
            </a:r>
          </a:p>
          <a:p>
            <a:r>
              <a:rPr lang="en-US" altLang="zh-CN" dirty="0"/>
              <a:t>1.4 Ridge Formation and Film Mulching</a:t>
            </a:r>
          </a:p>
          <a:p>
            <a:r>
              <a:rPr lang="en-US" altLang="zh-CN" dirty="0"/>
              <a:t>When forming ridges, </a:t>
            </a:r>
          </a:p>
          <a:p>
            <a:r>
              <a:rPr lang="en-US" altLang="zh-CN" dirty="0"/>
              <a:t>wide ridges should be approximately 70 cm wide and 10 cm high, </a:t>
            </a:r>
          </a:p>
          <a:p>
            <a:r>
              <a:rPr lang="en-US" altLang="zh-CN" dirty="0"/>
              <a:t>while narrow ridges should be about 40 cm wide and 15 cm high. </a:t>
            </a:r>
          </a:p>
          <a:p>
            <a:endParaRPr lang="en-US" altLang="zh-CN" dirty="0"/>
          </a:p>
          <a:p>
            <a:r>
              <a:rPr lang="en-US" altLang="zh-CN" dirty="0"/>
              <a:t>The wide and narrow ridges should be arranged alternately,</a:t>
            </a:r>
          </a:p>
          <a:p>
            <a:r>
              <a:rPr lang="en-US" altLang="zh-CN" dirty="0"/>
              <a:t>with sowing furrows in between. </a:t>
            </a:r>
          </a:p>
          <a:p>
            <a:r>
              <a:rPr lang="en-US" altLang="zh-CN" dirty="0"/>
              <a:t>Each sowing furrow corresponds to one wide and one narrow rainfall-collecting ridge surface. </a:t>
            </a:r>
          </a:p>
          <a:p>
            <a:endParaRPr lang="en-US" altLang="zh-CN" dirty="0"/>
          </a:p>
          <a:p>
            <a:r>
              <a:rPr lang="en-US" altLang="zh-CN" dirty="0"/>
              <a:t>Ridges should be formed strictly according to the specific dimensions,</a:t>
            </a:r>
          </a:p>
          <a:p>
            <a:r>
              <a:rPr lang="en-US" altLang="zh-CN" dirty="0"/>
              <a:t>ensuring uniform ridge widths, </a:t>
            </a:r>
          </a:p>
          <a:p>
            <a:r>
              <a:rPr lang="en-US" altLang="zh-CN" dirty="0"/>
              <a:t>consistent crest heights, </a:t>
            </a:r>
          </a:p>
          <a:p>
            <a:r>
              <a:rPr lang="en-US" altLang="zh-CN" dirty="0"/>
              <a:t>and the absence of depressions.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Plastic film with a thickness greater than 0.01 mm should be used.</a:t>
            </a:r>
          </a:p>
          <a:p>
            <a:r>
              <a:rPr lang="en-US" altLang="zh-CN" dirty="0"/>
              <a:t>Black film is recommended for fields with heavy weed infestation. </a:t>
            </a:r>
          </a:p>
          <a:p>
            <a:endParaRPr lang="en-US" altLang="zh-CN" dirty="0"/>
          </a:p>
          <a:p>
            <a:r>
              <a:rPr lang="en-US" altLang="zh-CN" dirty="0"/>
              <a:t>Mulching should be carried out in autumn or spring, </a:t>
            </a:r>
          </a:p>
          <a:p>
            <a:r>
              <a:rPr lang="en-US" altLang="zh-CN" dirty="0"/>
              <a:t>depending on precipitation and soil moisture conditions. </a:t>
            </a:r>
          </a:p>
          <a:p>
            <a:endParaRPr lang="en-US" altLang="zh-CN" dirty="0"/>
          </a:p>
          <a:p>
            <a:r>
              <a:rPr lang="en-US" altLang="zh-CN" dirty="0"/>
              <a:t>Autumn mulching can effectively reduce soil moisture evaporation during autumn, winter and spring, </a:t>
            </a:r>
          </a:p>
          <a:p>
            <a:r>
              <a:rPr lang="en-US" altLang="zh-CN" dirty="0"/>
              <a:t>enable cross-season water storage, </a:t>
            </a:r>
          </a:p>
          <a:p>
            <a:r>
              <a:rPr lang="en-US" altLang="zh-CN" dirty="0"/>
              <a:t>and maximize soil moisture retention. </a:t>
            </a:r>
          </a:p>
          <a:p>
            <a:endParaRPr lang="en-US" altLang="zh-CN" dirty="0"/>
          </a:p>
          <a:p>
            <a:r>
              <a:rPr lang="en-US" altLang="zh-CN" dirty="0"/>
              <a:t>Spring mulching should be carried out promptly when the soil thaws during the day and refreezes at night, </a:t>
            </a:r>
          </a:p>
          <a:p>
            <a:r>
              <a:rPr lang="en-US" altLang="zh-CN" dirty="0"/>
              <a:t>and when the topsoil has just thawed. </a:t>
            </a:r>
          </a:p>
          <a:p>
            <a:endParaRPr lang="en-US" altLang="zh-CN" dirty="0"/>
          </a:p>
          <a:p>
            <a:r>
              <a:rPr lang="en-US" altLang="zh-CN" dirty="0"/>
              <a:t>This practice </a:t>
            </a:r>
          </a:p>
          <a:p>
            <a:r>
              <a:rPr lang="en-US" altLang="zh-CN" dirty="0"/>
              <a:t>effectively reduces spring moisture loss and </a:t>
            </a:r>
          </a:p>
          <a:p>
            <a:r>
              <a:rPr lang="en-US" altLang="zh-CN" dirty="0"/>
              <a:t>helps preserve soil moisture for sowing. </a:t>
            </a:r>
          </a:p>
          <a:p>
            <a:r>
              <a:rPr lang="zh-CN" altLang="en-US" dirty="0"/>
              <a:t>地膜应优先选用厚度0.01</a:t>
            </a:r>
            <a:r>
              <a:rPr lang="en-US" altLang="zh-CN" dirty="0"/>
              <a:t>mm</a:t>
            </a:r>
            <a:r>
              <a:rPr lang="zh-CN" altLang="en-US" dirty="0"/>
              <a:t>以上的地膜。杂草较多的地块可采用黑色地膜。根据降水和土壤墒情，选择秋季或春季覆膜。在秋季进行覆膜作业，可有效抑制秋、冬、春三季的土壤水分蒸发，实现跨季节蓄水，最大限度地保持土壤墒情；在春季土壤昼消夜冻、表土刚解冻时，抢抓农时及时覆膜，可有效抑制春季水分散失，为播种保墒。</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全地面覆盖，相邻两幅地膜在大垄垄脊相接，用土压实。地膜应拉展铺平，与垄面、垄沟贴紧，每隔约2</a:t>
            </a:r>
            <a:r>
              <a:rPr lang="en-US" altLang="zh-CN" dirty="0"/>
              <a:t>m</a:t>
            </a:r>
            <a:r>
              <a:rPr lang="zh-CN" altLang="en-US" dirty="0"/>
              <a:t>用土横压，防大风揭膜。覆膜后在播种沟内每隔50</a:t>
            </a:r>
            <a:r>
              <a:rPr lang="en-US" altLang="zh-CN" dirty="0"/>
              <a:t>cm</a:t>
            </a:r>
            <a:r>
              <a:rPr lang="zh-CN" altLang="en-US" dirty="0"/>
              <a:t>左右打直径约3</a:t>
            </a:r>
            <a:r>
              <a:rPr lang="en-US" altLang="zh-CN" dirty="0"/>
              <a:t>mm</a:t>
            </a:r>
            <a:r>
              <a:rPr lang="zh-CN" altLang="en-US" dirty="0"/>
              <a:t>的渗水孔，便于降水入渗。经常检查地膜，发现破损处及时用土盖严或进行修补，也可用秸秆覆盖, 起到护膜和降温的作用。</a:t>
            </a:r>
          </a:p>
          <a:p>
            <a:r>
              <a:rPr lang="en-US" altLang="zh-CN" dirty="0"/>
              <a:t>Full soil surface coverage is required, </a:t>
            </a:r>
          </a:p>
          <a:p>
            <a:r>
              <a:rPr lang="en-US" altLang="zh-CN" dirty="0"/>
              <a:t>with adjacent plastic film sheets overlapped at the crests of wide ridges and compacted with soil. </a:t>
            </a:r>
          </a:p>
          <a:p>
            <a:r>
              <a:rPr lang="en-US" altLang="zh-CN" dirty="0"/>
              <a:t>The film should be stretched tight and laid flat, closely attached to ridge surfaces and furrows. </a:t>
            </a:r>
          </a:p>
          <a:p>
            <a:endParaRPr lang="en-US" altLang="zh-CN" dirty="0"/>
          </a:p>
          <a:p>
            <a:endParaRPr lang="en-US" altLang="zh-CN" dirty="0"/>
          </a:p>
          <a:p>
            <a:r>
              <a:rPr lang="en-US" altLang="zh-CN" dirty="0"/>
              <a:t>It should then be secured with transverse soil compaction at interval of about 2 m to prevent wind uplift. </a:t>
            </a:r>
          </a:p>
          <a:p>
            <a:r>
              <a:rPr lang="en-US" altLang="zh-CN" dirty="0"/>
              <a:t>After mulching, water-infiltration holes about 3 mm in diameter should be made every 50 cm in the sowing furrows to facilitate rainfall infiltration.</a:t>
            </a:r>
          </a:p>
          <a:p>
            <a:endParaRPr lang="en-US" altLang="zh-CN" dirty="0"/>
          </a:p>
          <a:p>
            <a:r>
              <a:rPr lang="en-US" altLang="zh-CN" dirty="0"/>
              <a:t>The plastic mulch should be </a:t>
            </a:r>
          </a:p>
          <a:p>
            <a:r>
              <a:rPr lang="en-US" altLang="zh-CN" dirty="0"/>
              <a:t>inspected regularly, </a:t>
            </a:r>
          </a:p>
          <a:p>
            <a:r>
              <a:rPr lang="en-US" altLang="zh-CN" dirty="0"/>
              <a:t>and any damaged sections should be promptly covered with soil or repaired. </a:t>
            </a:r>
          </a:p>
          <a:p>
            <a:r>
              <a:rPr lang="en-US" altLang="zh-CN" dirty="0"/>
              <a:t>Straw may also be used to protect the film and reduce soil temperature.</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5、播种密度与方法</a:t>
            </a:r>
          </a:p>
          <a:p>
            <a:r>
              <a:rPr lang="zh-CN" altLang="en-US" dirty="0"/>
              <a:t>播种时，根据土壤肥力、降水条件和品种特性等确定种植密度。在年降水量250-350</a:t>
            </a:r>
            <a:r>
              <a:rPr lang="en-US" altLang="zh-CN" dirty="0"/>
              <a:t>mm</a:t>
            </a:r>
            <a:r>
              <a:rPr lang="zh-CN" altLang="en-US" dirty="0"/>
              <a:t>的地区，种植密度以每公顷45,000-52,500株为宜，株距35-40</a:t>
            </a:r>
            <a:r>
              <a:rPr lang="en-US" altLang="zh-CN" dirty="0"/>
              <a:t>cm；</a:t>
            </a:r>
            <a:r>
              <a:rPr lang="zh-CN" altLang="en-US" dirty="0"/>
              <a:t>年降水量350-450</a:t>
            </a:r>
            <a:r>
              <a:rPr lang="en-US" altLang="zh-CN" dirty="0"/>
              <a:t>mm</a:t>
            </a:r>
            <a:r>
              <a:rPr lang="zh-CN" altLang="en-US" dirty="0"/>
              <a:t>的地区，种植密度以每公顷52,500-60,000株为宜，株距30-35</a:t>
            </a:r>
            <a:r>
              <a:rPr lang="en-US" altLang="zh-CN" dirty="0"/>
              <a:t>cm；</a:t>
            </a:r>
            <a:r>
              <a:rPr lang="zh-CN" altLang="en-US" dirty="0"/>
              <a:t>年降水量450</a:t>
            </a:r>
            <a:r>
              <a:rPr lang="en-US" altLang="zh-CN" dirty="0"/>
              <a:t>mm</a:t>
            </a:r>
            <a:r>
              <a:rPr lang="zh-CN" altLang="en-US" dirty="0"/>
              <a:t>以上的地区，种植密度以每公顷60,000-67,500株为宜，株距27-30</a:t>
            </a:r>
            <a:r>
              <a:rPr lang="en-US" altLang="zh-CN" dirty="0"/>
              <a:t>cm。</a:t>
            </a:r>
            <a:r>
              <a:rPr lang="zh-CN" altLang="en-US" dirty="0"/>
              <a:t>土壤肥力高、墒情好的地块可适当加大种植密度。 </a:t>
            </a:r>
          </a:p>
          <a:p>
            <a:r>
              <a:rPr lang="en-US" altLang="zh-CN" dirty="0"/>
              <a:t>1.5 Planting Density and Sowing Method</a:t>
            </a:r>
          </a:p>
          <a:p>
            <a:r>
              <a:rPr lang="en-US" altLang="zh-CN" dirty="0"/>
              <a:t>Planting density should be determined based on soil fertility, precipitation and variety characteristics. </a:t>
            </a:r>
          </a:p>
          <a:p>
            <a:endParaRPr lang="en-US" altLang="zh-CN" dirty="0"/>
          </a:p>
          <a:p>
            <a:r>
              <a:rPr lang="en-US" altLang="zh-CN" dirty="0"/>
              <a:t>In areas with an annual precipitation of 250-350 mm, the recommended planting density is 45,000-52,500 plants per hectare with a plant spacing of 35-40 cm. </a:t>
            </a:r>
          </a:p>
          <a:p>
            <a:endParaRPr lang="en-US" altLang="zh-CN" dirty="0"/>
          </a:p>
          <a:p>
            <a:r>
              <a:rPr lang="en-US" altLang="zh-CN" dirty="0"/>
              <a:t>In areas with 350-450 mm of annual precipitation, the recommended planting density is 52,500-60,000 plants per hectare with a plant spacing of 30-35 cm. </a:t>
            </a:r>
          </a:p>
          <a:p>
            <a:endParaRPr lang="en-US" altLang="zh-CN" dirty="0"/>
          </a:p>
          <a:p>
            <a:r>
              <a:rPr lang="en-US" altLang="zh-CN" dirty="0"/>
              <a:t>In areas with more than 450 mm of annual </a:t>
            </a:r>
            <a:r>
              <a:rPr lang="en-US" altLang="zh-CN" dirty="0" err="1"/>
              <a:t>precipitation,a</a:t>
            </a:r>
            <a:r>
              <a:rPr lang="en-US" altLang="zh-CN" dirty="0"/>
              <a:t> planting density of 60,000-67,500 plants per hectare with a plant spacing of 27-30 cm is recommended. </a:t>
            </a:r>
          </a:p>
          <a:p>
            <a:endParaRPr lang="en-US" altLang="zh-CN" dirty="0"/>
          </a:p>
          <a:p>
            <a:endParaRPr lang="en-US" altLang="zh-CN" dirty="0"/>
          </a:p>
          <a:p>
            <a:r>
              <a:rPr lang="en-US" altLang="zh-CN" dirty="0"/>
              <a:t>Planting density may be increased appropriately in fields with high soil fertility and good moisture conditions.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按照种植密度和株距，在播种沟内用点播器破膜穴播，播深3-5</a:t>
            </a:r>
            <a:r>
              <a:rPr lang="en-US" altLang="zh-CN" dirty="0"/>
              <a:t>cm。</a:t>
            </a:r>
            <a:r>
              <a:rPr lang="zh-CN" altLang="en-US" dirty="0"/>
              <a:t>播后用土封严播种孔。若播种时土壤过于干旱，则应在播种前后适量补水，或抢在降雨后及时播种。</a:t>
            </a:r>
          </a:p>
          <a:p>
            <a:r>
              <a:rPr lang="en-US" altLang="zh-CN" dirty="0"/>
              <a:t>Hole seeding through the film should be conducted in the sowing furrows using a hole-seeding device, </a:t>
            </a:r>
          </a:p>
          <a:p>
            <a:r>
              <a:rPr lang="en-US" altLang="zh-CN" dirty="0"/>
              <a:t>following the designated planting density and spacing, </a:t>
            </a:r>
          </a:p>
          <a:p>
            <a:r>
              <a:rPr lang="en-US" altLang="zh-CN" dirty="0"/>
              <a:t>with a sowing depth of 3-5 cm. </a:t>
            </a:r>
          </a:p>
          <a:p>
            <a:endParaRPr lang="en-US" altLang="zh-CN" dirty="0"/>
          </a:p>
          <a:p>
            <a:r>
              <a:rPr lang="en-US" altLang="zh-CN" dirty="0"/>
              <a:t>The sowing holes should be sealed with soil immediately after sowing. </a:t>
            </a:r>
          </a:p>
          <a:p>
            <a:r>
              <a:rPr lang="en-US" altLang="zh-CN" dirty="0"/>
              <a:t>If the soil is too dry during sowing, appropriate irrigation should be applied before or after sowing. </a:t>
            </a:r>
          </a:p>
          <a:p>
            <a:r>
              <a:rPr lang="en-US" altLang="zh-CN" dirty="0"/>
              <a:t>Alternatively, sowing may be carried out immediately after rainfall.</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6、田间管理</a:t>
            </a:r>
          </a:p>
          <a:p>
            <a:r>
              <a:rPr lang="zh-CN" altLang="en-US" dirty="0"/>
              <a:t>（1）放苗与补苗</a:t>
            </a:r>
          </a:p>
          <a:p>
            <a:r>
              <a:rPr lang="zh-CN" altLang="en-US" dirty="0"/>
              <a:t>放苗：指播种后被地膜压住、无法自行钻出的玉米幼苗，需人工小心地将其引出膜孔，使其接触外部环境。这是覆膜栽培中的必要操作，以防膜下高温灼伤幼苗。补苗：出苗后及时检查，对缺苗处进行催芽补种或带土移栽。</a:t>
            </a:r>
          </a:p>
          <a:p>
            <a:r>
              <a:rPr lang="en-US" altLang="zh-CN" dirty="0"/>
              <a:t>1.6Field Management</a:t>
            </a:r>
          </a:p>
          <a:p>
            <a:r>
              <a:rPr lang="en-US" altLang="zh-CN" dirty="0"/>
              <a:t>1.6.1Seedling Emergence Assistance and Replenishment</a:t>
            </a:r>
          </a:p>
          <a:p>
            <a:r>
              <a:rPr lang="en-US" altLang="zh-CN" dirty="0"/>
              <a:t>Seedling emergence assistance: </a:t>
            </a:r>
          </a:p>
          <a:p>
            <a:r>
              <a:rPr lang="en-US" altLang="zh-CN" dirty="0"/>
              <a:t>For maize seedlings pressed beneath the plastic film and unable to emerge on their own, </a:t>
            </a:r>
          </a:p>
          <a:p>
            <a:r>
              <a:rPr lang="en-US" altLang="zh-CN" dirty="0"/>
              <a:t>manual assistance is required to gently guide them through the film holes and expose them to the external environment.</a:t>
            </a:r>
          </a:p>
          <a:p>
            <a:r>
              <a:rPr lang="en-US" altLang="zh-CN" dirty="0"/>
              <a:t>This is an essential practice in film-mulched cultivation to prevent heat injury to seedlings.</a:t>
            </a:r>
          </a:p>
          <a:p>
            <a:endParaRPr lang="en-US" altLang="zh-CN" dirty="0"/>
          </a:p>
          <a:p>
            <a:r>
              <a:rPr lang="en-US" altLang="zh-CN" dirty="0"/>
              <a:t>Seedling replenishment: </a:t>
            </a:r>
          </a:p>
          <a:p>
            <a:r>
              <a:rPr lang="en-US" altLang="zh-CN" dirty="0">
                <a:highlight>
                  <a:srgbClr val="FFFF00"/>
                </a:highlight>
              </a:rPr>
              <a:t>Fields should be inspected promptly after seedling emergence. </a:t>
            </a:r>
          </a:p>
          <a:p>
            <a:r>
              <a:rPr lang="en-US" altLang="zh-CN" dirty="0"/>
              <a:t>Missing plants should be replenished by sowing pregerminated seeds or transplanting soil-attached seedlings.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（2）间苗与定苗</a:t>
            </a:r>
          </a:p>
          <a:p>
            <a:r>
              <a:rPr lang="zh-CN" altLang="en-US" dirty="0"/>
              <a:t>在幼苗第 3 片叶完全展开时，拔除过密、病苗、弱苗、杂苗，减少拥挤，每穴暂留 2 株。</a:t>
            </a:r>
          </a:p>
          <a:p>
            <a:r>
              <a:rPr lang="zh-CN" altLang="en-US" dirty="0"/>
              <a:t>在幼苗长出第 4-5片叶时，按目标密度每穴只留 1 株壮苗，最终确定株距与密度，不再变动。</a:t>
            </a:r>
          </a:p>
          <a:p>
            <a:r>
              <a:rPr lang="en-US" altLang="zh-CN" dirty="0"/>
              <a:t>1.6.2Thinning and Final Singling</a:t>
            </a:r>
          </a:p>
          <a:p>
            <a:endParaRPr lang="en-US" altLang="zh-CN" dirty="0"/>
          </a:p>
          <a:p>
            <a:r>
              <a:rPr lang="en-US" altLang="zh-CN" dirty="0">
                <a:highlight>
                  <a:srgbClr val="FFFF00"/>
                </a:highlight>
              </a:rPr>
              <a:t>When the 3rd true leaf is fully expanded, </a:t>
            </a:r>
          </a:p>
          <a:p>
            <a:r>
              <a:rPr lang="en-US" altLang="zh-CN" dirty="0"/>
              <a:t>overcrowded, diseased, weak and off-type seedlings should be removed to reduce competition, </a:t>
            </a:r>
          </a:p>
          <a:p>
            <a:r>
              <a:rPr lang="en-US" altLang="zh-CN" dirty="0"/>
              <a:t>temporarily leaving 2 seedlings per hole.</a:t>
            </a:r>
          </a:p>
          <a:p>
            <a:endParaRPr lang="en-US" altLang="zh-CN" dirty="0"/>
          </a:p>
          <a:p>
            <a:endParaRPr lang="en-US" altLang="zh-CN" dirty="0"/>
          </a:p>
          <a:p>
            <a:r>
              <a:rPr lang="en-US" altLang="zh-CN" dirty="0"/>
              <a:t>When seedlings have 4-5 true leaves, </a:t>
            </a:r>
          </a:p>
          <a:p>
            <a:r>
              <a:rPr lang="en-US" altLang="zh-CN" dirty="0"/>
              <a:t>one vigorous seedling per hole should be retained according to the target density, </a:t>
            </a:r>
          </a:p>
          <a:p>
            <a:r>
              <a:rPr lang="en-US" altLang="zh-CN" dirty="0"/>
              <a:t>finalizing plant spacing and stand establishment with no further adjustments.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（3）追肥管理 </a:t>
            </a:r>
          </a:p>
          <a:p>
            <a:r>
              <a:rPr lang="zh-CN" altLang="en-US" dirty="0"/>
              <a:t>玉米大喇叭口期，一般在植株展开10～13 片叶时出现。此时上部叶片尚未完全展开，下部叶片舒展包裹新叶，整体形似喇叭，是玉米由营养生长转向生殖生长的关键节点，直接决定最终产量高低，此阶段须及时追肥。</a:t>
            </a:r>
          </a:p>
          <a:p>
            <a:r>
              <a:rPr lang="en-US" altLang="zh-CN" dirty="0"/>
              <a:t>1.6.3Topdressing Management</a:t>
            </a:r>
          </a:p>
          <a:p>
            <a:endParaRPr lang="en-US" altLang="zh-CN" dirty="0"/>
          </a:p>
          <a:p>
            <a:r>
              <a:rPr lang="en-US" altLang="zh-CN" dirty="0">
                <a:highlight>
                  <a:srgbClr val="FFFF00"/>
                </a:highlight>
              </a:rPr>
              <a:t>The large trumpet stage of maize generally </a:t>
            </a:r>
          </a:p>
          <a:p>
            <a:r>
              <a:rPr lang="en-US" altLang="zh-CN" dirty="0">
                <a:highlight>
                  <a:srgbClr val="FFFF00"/>
                </a:highlight>
              </a:rPr>
              <a:t>occurs when 10-13 leaves have fully expanded. </a:t>
            </a:r>
          </a:p>
          <a:p>
            <a:r>
              <a:rPr lang="en-US" altLang="zh-CN" dirty="0"/>
              <a:t>At this stage, the upper leaves are not yet fully unfolded, </a:t>
            </a:r>
          </a:p>
          <a:p>
            <a:r>
              <a:rPr lang="en-US" altLang="zh-CN" dirty="0"/>
              <a:t>while the lower leaves wrap around the newly emerging leaves, forming a trumpet-like shape. </a:t>
            </a:r>
          </a:p>
          <a:p>
            <a:endParaRPr lang="en-US" altLang="zh-CN" dirty="0"/>
          </a:p>
          <a:p>
            <a:r>
              <a:rPr lang="en-US" altLang="zh-CN" dirty="0"/>
              <a:t>This stage marks a critical transition from vegetative to reproductive growth </a:t>
            </a:r>
          </a:p>
          <a:p>
            <a:r>
              <a:rPr lang="en-US" altLang="zh-CN" dirty="0"/>
              <a:t>and has a decisive influence on final yield. </a:t>
            </a:r>
          </a:p>
          <a:p>
            <a:endParaRPr lang="en-US" altLang="zh-CN" dirty="0"/>
          </a:p>
          <a:p>
            <a:endParaRPr lang="en-US" altLang="zh-CN" dirty="0"/>
          </a:p>
          <a:p>
            <a:r>
              <a:rPr lang="en-US" altLang="zh-CN" dirty="0"/>
              <a:t>Timely topdressing is essential at this stage.</a:t>
            </a:r>
          </a:p>
          <a:p>
            <a:endParaRPr lang="zh-CN" altLang="en-US"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可在两株中间用施肥枪等工具打孔施肥，也可将肥料溶解在水中制成肥液注射施肥。或喷施叶面肥、水溶肥、抗旱抗逆制剂以及锌等中微量元素肥。发现植株发黄等缺肥症状时，可采用叶面喷施等方式及时追肥。出现第三穗时尽早掰除，减少养分消耗。</a:t>
            </a:r>
          </a:p>
          <a:p>
            <a:r>
              <a:rPr lang="en-US" altLang="zh-CN" dirty="0"/>
              <a:t>Fertilization may be</a:t>
            </a:r>
          </a:p>
          <a:p>
            <a:r>
              <a:rPr lang="en-US" altLang="zh-CN" dirty="0"/>
              <a:t>applied by making holes between two plants with a fertilizer injector, </a:t>
            </a:r>
          </a:p>
          <a:p>
            <a:r>
              <a:rPr lang="en-US" altLang="zh-CN" dirty="0"/>
              <a:t>or by dissolving fertilizer in water and applying it as a nutrient solution. </a:t>
            </a:r>
          </a:p>
          <a:p>
            <a:endParaRPr lang="en-US" altLang="zh-CN" dirty="0"/>
          </a:p>
          <a:p>
            <a:r>
              <a:rPr lang="en-US" altLang="zh-CN" dirty="0"/>
              <a:t>Foliar fertilizers, </a:t>
            </a:r>
          </a:p>
          <a:p>
            <a:r>
              <a:rPr lang="en-US" altLang="zh-CN" dirty="0"/>
              <a:t>water-soluble fertilizers, </a:t>
            </a:r>
          </a:p>
          <a:p>
            <a:r>
              <a:rPr lang="en-US" altLang="zh-CN" dirty="0"/>
              <a:t>drought- and stress- resistance regulators, </a:t>
            </a:r>
          </a:p>
          <a:p>
            <a:r>
              <a:rPr lang="en-US" altLang="zh-CN" dirty="0"/>
              <a:t>and secondary and micronutrient fertilizers such as zinc may also be applied by spraying. </a:t>
            </a:r>
          </a:p>
          <a:p>
            <a:endParaRPr lang="en-US" altLang="zh-CN" dirty="0"/>
          </a:p>
          <a:p>
            <a:endParaRPr lang="en-US" altLang="zh-CN" dirty="0"/>
          </a:p>
          <a:p>
            <a:r>
              <a:rPr lang="en-US" altLang="zh-CN" dirty="0"/>
              <a:t>If yellowing or other nutrient-deficiency symptoms appear, timely foliar topdressing should be applied. </a:t>
            </a:r>
          </a:p>
          <a:p>
            <a:endParaRPr lang="en-US" altLang="zh-CN" dirty="0"/>
          </a:p>
          <a:p>
            <a:endParaRPr lang="en-US" altLang="zh-CN" dirty="0"/>
          </a:p>
          <a:p>
            <a:r>
              <a:rPr lang="en-US" altLang="zh-CN" dirty="0"/>
              <a:t>The third ear should be removed as early as possible when it appears to reduce nutrient competition.</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（二）玉米的半膜覆盖技术</a:t>
            </a:r>
          </a:p>
          <a:p>
            <a:r>
              <a:rPr lang="zh-CN" altLang="en-US" dirty="0"/>
              <a:t>半膜覆盖垄作沟灌是将土地平面修成垄形，用地膜覆盖垄面，在垄上或垄侧种植作物，作物生长期按照蓄水规律，将水浇灌在沟内。</a:t>
            </a:r>
          </a:p>
          <a:p>
            <a:r>
              <a:rPr lang="en-US" altLang="zh-CN" dirty="0"/>
              <a:t>2.Partial-Film Mulching Technology for Maize</a:t>
            </a:r>
          </a:p>
          <a:p>
            <a:r>
              <a:rPr lang="en-US" altLang="zh-CN" dirty="0"/>
              <a:t>Partial-film mulching with ridge planting </a:t>
            </a:r>
          </a:p>
          <a:p>
            <a:r>
              <a:rPr lang="en-US" altLang="zh-CN" dirty="0"/>
              <a:t>and furrow irrigation involves shaping the field into ridges, </a:t>
            </a:r>
          </a:p>
          <a:p>
            <a:r>
              <a:rPr lang="en-US" altLang="zh-CN" dirty="0"/>
              <a:t>covering the ridge surfaces with plastic film, </a:t>
            </a:r>
          </a:p>
          <a:p>
            <a:r>
              <a:rPr lang="en-US" altLang="zh-CN" dirty="0"/>
              <a:t>and planting crops on or beside the ridges. </a:t>
            </a:r>
          </a:p>
          <a:p>
            <a:endParaRPr lang="en-US" altLang="zh-CN" dirty="0"/>
          </a:p>
          <a:p>
            <a:r>
              <a:rPr lang="en-US" altLang="zh-CN" dirty="0"/>
              <a:t>During the crop growth,</a:t>
            </a:r>
          </a:p>
          <a:p>
            <a:r>
              <a:rPr lang="en-US" altLang="zh-CN" dirty="0"/>
              <a:t>irrigation is applied in the furrows according to soil moisture-retention dynamics. </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1、选地、整地与施肥</a:t>
            </a:r>
          </a:p>
          <a:p>
            <a:r>
              <a:rPr lang="zh-CN" altLang="en-US" dirty="0"/>
              <a:t>玉米的半膜覆盖垄作沟灌技术，首先要做好地块选择及整地。选择土壤团粒结构好、蓄水能力强、土层较厚的地块。前一季以豆类、马铃薯、小麦、蔬菜等为佳。</a:t>
            </a:r>
          </a:p>
          <a:p>
            <a:r>
              <a:rPr lang="en-US" altLang="zh-CN" dirty="0"/>
              <a:t>2.1 Land Selection, Field Preparation and Fertilization</a:t>
            </a:r>
          </a:p>
          <a:p>
            <a:endParaRPr lang="en-US" altLang="zh-CN" dirty="0"/>
          </a:p>
          <a:p>
            <a:r>
              <a:rPr lang="en-US" altLang="zh-CN" dirty="0"/>
              <a:t>For maize grown under a partial-film mulched ridge-furrow irrigation system, </a:t>
            </a:r>
          </a:p>
          <a:p>
            <a:r>
              <a:rPr lang="en-US" altLang="zh-CN" dirty="0"/>
              <a:t>proper land selection and field preparation are essential. </a:t>
            </a:r>
          </a:p>
          <a:p>
            <a:r>
              <a:rPr lang="en-US" altLang="zh-CN" dirty="0"/>
              <a:t>Fields should have a </a:t>
            </a:r>
          </a:p>
          <a:p>
            <a:r>
              <a:rPr lang="en-US" altLang="zh-CN" dirty="0"/>
              <a:t>well-developed soil aggregate structure, </a:t>
            </a:r>
          </a:p>
          <a:p>
            <a:r>
              <a:rPr lang="en-US" altLang="zh-CN" dirty="0"/>
              <a:t>strong water-holding capacity, </a:t>
            </a:r>
          </a:p>
          <a:p>
            <a:r>
              <a:rPr lang="en-US" altLang="zh-CN" dirty="0"/>
              <a:t>and a deep topsoil layer. </a:t>
            </a:r>
          </a:p>
          <a:p>
            <a:endParaRPr lang="en-US" altLang="zh-CN" dirty="0"/>
          </a:p>
          <a:p>
            <a:endParaRPr lang="en-US" altLang="zh-CN" dirty="0"/>
          </a:p>
          <a:p>
            <a:r>
              <a:rPr lang="en-US" altLang="zh-CN" dirty="0"/>
              <a:t>The best preceding crops include legumes, potatoes, wheat and vegetables.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播种前要深耕土壤20-25</a:t>
            </a:r>
            <a:r>
              <a:rPr lang="en-US" altLang="zh-CN" dirty="0"/>
              <a:t>cm，</a:t>
            </a:r>
            <a:r>
              <a:rPr lang="zh-CN" altLang="en-US" dirty="0"/>
              <a:t>并进行播前灌溉，确保土壤底墒充足。对于具备冬季灌溉条件的农田，灌水后应及时开展土壤表土整理作业，包括破碎土块、平整地表并适度压实，以有效保持土壤水分，为春播创造良好墒情。 </a:t>
            </a:r>
          </a:p>
          <a:p>
            <a:r>
              <a:rPr lang="en-US" altLang="zh-CN" dirty="0"/>
              <a:t>Before sowing, </a:t>
            </a:r>
          </a:p>
          <a:p>
            <a:r>
              <a:rPr lang="en-US" altLang="zh-CN" dirty="0"/>
              <a:t>the soil should be deeply tilled to a depth of 20-25 cm, </a:t>
            </a:r>
          </a:p>
          <a:p>
            <a:endParaRPr lang="en-US" altLang="zh-CN" dirty="0"/>
          </a:p>
          <a:p>
            <a:r>
              <a:rPr lang="en-US" altLang="zh-CN" dirty="0"/>
              <a:t>followed by pre-sowing irrigation to ensure adequate base soil moisture. </a:t>
            </a:r>
          </a:p>
          <a:p>
            <a:endParaRPr lang="en-US" altLang="zh-CN" dirty="0"/>
          </a:p>
          <a:p>
            <a:r>
              <a:rPr lang="en-US" altLang="zh-CN" dirty="0"/>
              <a:t>In fields where winter irrigation is feasible, surface soil management—including </a:t>
            </a:r>
          </a:p>
          <a:p>
            <a:r>
              <a:rPr lang="en-US" altLang="zh-CN" dirty="0"/>
              <a:t>clod breaking, surface leveling and light compaction—should be </a:t>
            </a:r>
          </a:p>
          <a:p>
            <a:r>
              <a:rPr lang="en-US" altLang="zh-CN" dirty="0"/>
              <a:t>carried out promptly after irrigation to effectively </a:t>
            </a:r>
          </a:p>
          <a:p>
            <a:endParaRPr lang="en-US" altLang="zh-CN" dirty="0"/>
          </a:p>
          <a:p>
            <a:endParaRPr lang="en-US" altLang="zh-CN" dirty="0"/>
          </a:p>
          <a:p>
            <a:r>
              <a:rPr lang="en-US" altLang="zh-CN" dirty="0"/>
              <a:t>maintain soil moisture and create favorable soil moisture conditions for spring sowing.</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在玉米全生育期内，推荐施肥总量为：每公顷施用纯氮390-420</a:t>
            </a:r>
            <a:r>
              <a:rPr lang="en-US" altLang="zh-CN" dirty="0"/>
              <a:t>kg、</a:t>
            </a:r>
            <a:r>
              <a:rPr lang="zh-CN" altLang="en-US" dirty="0"/>
              <a:t>磷 150-225</a:t>
            </a:r>
            <a:r>
              <a:rPr lang="en-US" altLang="zh-CN" dirty="0"/>
              <a:t>kg、</a:t>
            </a:r>
            <a:r>
              <a:rPr lang="zh-CN" altLang="en-US" dirty="0"/>
              <a:t>钾 90-120</a:t>
            </a:r>
            <a:r>
              <a:rPr lang="en-US" altLang="zh-CN" dirty="0"/>
              <a:t>kg、</a:t>
            </a:r>
            <a:r>
              <a:rPr lang="zh-CN" altLang="en-US" dirty="0"/>
              <a:t>硫酸锌 22.5-30</a:t>
            </a:r>
            <a:r>
              <a:rPr lang="en-US" altLang="zh-CN" dirty="0"/>
              <a:t>kg。</a:t>
            </a:r>
            <a:r>
              <a:rPr lang="zh-CN" altLang="en-US" dirty="0"/>
              <a:t>或根据测土结果进行配方施肥。化学肥料中的氮肥的2/3作为基肥施用，剩余1/3作为追肥。基肥可结合春耕施入或在起垄时集中施入垄底。每公顷施优质农家肥60,000-75,000</a:t>
            </a:r>
            <a:r>
              <a:rPr lang="en-US" altLang="zh-CN" dirty="0"/>
              <a:t>kg。</a:t>
            </a:r>
          </a:p>
          <a:p>
            <a:r>
              <a:rPr lang="zh-CN" altLang="en-US" dirty="0"/>
              <a:t>注：以上施肥量均以有效养分（氮、磷、钾、硫酸锌）含量计算，而非肥料产品本身的总重量。</a:t>
            </a:r>
          </a:p>
          <a:p>
            <a:r>
              <a:rPr lang="en-US" altLang="zh-CN" dirty="0"/>
              <a:t>The total recommended nutrient application rate for maize</a:t>
            </a:r>
          </a:p>
          <a:p>
            <a:r>
              <a:rPr lang="en-US" altLang="zh-CN" dirty="0"/>
              <a:t> over the entire growing period is</a:t>
            </a:r>
          </a:p>
          <a:p>
            <a:r>
              <a:rPr lang="en-US" altLang="zh-CN" dirty="0"/>
              <a:t> 390-420 kg of pure nitrogen, </a:t>
            </a:r>
          </a:p>
          <a:p>
            <a:r>
              <a:rPr lang="en-US" altLang="zh-CN" dirty="0"/>
              <a:t>150-225 kg of phosphorus, </a:t>
            </a:r>
          </a:p>
          <a:p>
            <a:r>
              <a:rPr lang="en-US" altLang="zh-CN" dirty="0"/>
              <a:t>90-120 kg of potassium, </a:t>
            </a:r>
          </a:p>
          <a:p>
            <a:r>
              <a:rPr lang="en-US" altLang="zh-CN" dirty="0"/>
              <a:t>and 22.5-30 kg of zinc sulfate per hectare. </a:t>
            </a:r>
          </a:p>
          <a:p>
            <a:r>
              <a:rPr lang="en-US" altLang="zh-CN" dirty="0"/>
              <a:t>Fertilization rates may also be adjusted based on soil testing results. </a:t>
            </a:r>
          </a:p>
          <a:p>
            <a:endParaRPr lang="en-US" altLang="zh-CN" dirty="0"/>
          </a:p>
          <a:p>
            <a:r>
              <a:rPr lang="en-US" altLang="zh-CN" dirty="0"/>
              <a:t>Two-thirds of the nitrogen fertilizer should be applied as a basal application, </a:t>
            </a:r>
          </a:p>
          <a:p>
            <a:r>
              <a:rPr lang="en-US" altLang="zh-CN" dirty="0"/>
              <a:t>with the remaining one-third applied as topdressing.</a:t>
            </a:r>
          </a:p>
          <a:p>
            <a:r>
              <a:rPr lang="en-US" altLang="zh-CN" dirty="0"/>
              <a:t>Basal fertilizers may be incorporated during spring tillage or band-applied at the bottom of the ridges during ridge formation. </a:t>
            </a:r>
          </a:p>
          <a:p>
            <a:endParaRPr lang="en-US" altLang="zh-CN" dirty="0"/>
          </a:p>
          <a:p>
            <a:r>
              <a:rPr lang="en-US" altLang="zh-CN" dirty="0"/>
              <a:t>A total of 60,000-75,000 kg of well-decomposed farmyard manure should be applied per hectare.</a:t>
            </a:r>
          </a:p>
          <a:p>
            <a:endParaRPr lang="en-US" altLang="zh-CN" dirty="0"/>
          </a:p>
          <a:p>
            <a:r>
              <a:rPr lang="en-US" altLang="zh-CN" dirty="0"/>
              <a:t>Note: The above fertilization rates are calculated based on the content of effective nutrients (nitrogen, phosphorus, potassium, and zinc sulfate), </a:t>
            </a:r>
          </a:p>
          <a:p>
            <a:r>
              <a:rPr lang="en-US" altLang="zh-CN" dirty="0"/>
              <a:t>rather than the total weight of the fertilizer products.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2、膜下除草与起垄覆膜</a:t>
            </a:r>
          </a:p>
          <a:p>
            <a:r>
              <a:rPr lang="zh-CN" altLang="en-US" dirty="0"/>
              <a:t>对于杂草较多、危害较重的地块，可在整地起垄后，采用50%乙草胺乳油进行全田封闭喷雾处理。推荐用量如下：</a:t>
            </a:r>
          </a:p>
          <a:p>
            <a:r>
              <a:rPr lang="zh-CN" altLang="en-US" dirty="0"/>
              <a:t>土壤湿度大、温度较高的地区：每公顷用50%乙草胺乳油750-1050</a:t>
            </a:r>
            <a:r>
              <a:rPr lang="en-US" altLang="zh-CN" dirty="0"/>
              <a:t>g，</a:t>
            </a:r>
            <a:r>
              <a:rPr lang="zh-CN" altLang="en-US" dirty="0"/>
              <a:t>兑水450 </a:t>
            </a:r>
            <a:r>
              <a:rPr lang="en-US" altLang="zh-CN" dirty="0"/>
              <a:t>kg，</a:t>
            </a:r>
            <a:r>
              <a:rPr lang="zh-CN" altLang="en-US" dirty="0"/>
              <a:t>均匀喷雾。</a:t>
            </a:r>
          </a:p>
          <a:p>
            <a:r>
              <a:rPr lang="zh-CN" altLang="en-US" dirty="0"/>
              <a:t>气候温凉、无霜期短，可以通过人工灌溉的地区：每公顷用2250-3000</a:t>
            </a:r>
            <a:r>
              <a:rPr lang="en-US" altLang="zh-CN" dirty="0"/>
              <a:t>g，</a:t>
            </a:r>
            <a:r>
              <a:rPr lang="zh-CN" altLang="en-US" dirty="0"/>
              <a:t>兑水600-750</a:t>
            </a:r>
            <a:r>
              <a:rPr lang="en-US" altLang="zh-CN" dirty="0"/>
              <a:t>kg，</a:t>
            </a:r>
            <a:r>
              <a:rPr lang="zh-CN" altLang="en-US" dirty="0"/>
              <a:t>均匀喷雾。 。</a:t>
            </a:r>
          </a:p>
          <a:p>
            <a:r>
              <a:rPr lang="en-US" altLang="zh-CN" dirty="0"/>
              <a:t>2.2Weed Control and Ridge Formation under Partial-Film Mulching</a:t>
            </a:r>
          </a:p>
          <a:p>
            <a:r>
              <a:rPr lang="en-US" altLang="zh-CN" dirty="0"/>
              <a:t>For fields with heavy weed infestation, </a:t>
            </a:r>
          </a:p>
          <a:p>
            <a:r>
              <a:rPr lang="en-US" altLang="zh-CN" dirty="0"/>
              <a:t>a full-field pre-emergence soil-sealing spray with 50% acetochlor emulsifiable concentrate (EC) may be </a:t>
            </a:r>
          </a:p>
          <a:p>
            <a:r>
              <a:rPr lang="en-US" altLang="zh-CN" dirty="0"/>
              <a:t>applied after field preparation and  ridge formation.</a:t>
            </a:r>
          </a:p>
          <a:p>
            <a:endParaRPr lang="en-US" altLang="zh-CN" dirty="0"/>
          </a:p>
          <a:p>
            <a:r>
              <a:rPr lang="en-US" altLang="zh-CN" dirty="0"/>
              <a:t> The recommended application rates are as follows:</a:t>
            </a:r>
          </a:p>
          <a:p>
            <a:endParaRPr lang="en-US" altLang="en-US" dirty="0"/>
          </a:p>
          <a:p>
            <a:r>
              <a:rPr lang="en-US" altLang="en-US" dirty="0"/>
              <a:t></a:t>
            </a:r>
            <a:r>
              <a:rPr lang="en-US" altLang="zh-CN" dirty="0"/>
              <a:t>In regions with high soil moisture and elevated temperatures: </a:t>
            </a:r>
          </a:p>
          <a:p>
            <a:r>
              <a:rPr lang="en-US" altLang="zh-CN" dirty="0"/>
              <a:t>Apply 750–1050 g of 50% acetochlor EC per hectare, </a:t>
            </a:r>
          </a:p>
          <a:p>
            <a:r>
              <a:rPr lang="en-US" altLang="zh-CN" dirty="0"/>
              <a:t>diluted in 450 kg of water for uniform spraying. </a:t>
            </a:r>
          </a:p>
          <a:p>
            <a:r>
              <a:rPr lang="en-US" altLang="zh-CN" dirty="0"/>
              <a:t>Immediately mulch the field with plastic film after application.</a:t>
            </a:r>
          </a:p>
          <a:p>
            <a:endParaRPr lang="en-US" altLang="zh-CN" dirty="0"/>
          </a:p>
          <a:p>
            <a:r>
              <a:rPr lang="en-US" altLang="en-US" dirty="0"/>
              <a:t></a:t>
            </a:r>
            <a:r>
              <a:rPr lang="en-US" altLang="zh-CN" dirty="0"/>
              <a:t>In cool regions with a short frost-free period and irrigation is available: </a:t>
            </a:r>
          </a:p>
          <a:p>
            <a:r>
              <a:rPr lang="en-US" altLang="zh-CN" dirty="0"/>
              <a:t>Apply 2250–3000 g of 50% acetochlor EC per hectare, </a:t>
            </a:r>
          </a:p>
          <a:p>
            <a:r>
              <a:rPr lang="en-US" altLang="zh-CN" dirty="0"/>
              <a:t>diluted in 600–750 kg of water for uniform spraying across the entire field.</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一般在3月上中旬，待耕作层解冻后就可以起垄。垄宽60</a:t>
            </a:r>
            <a:r>
              <a:rPr lang="en-US" altLang="zh-CN" dirty="0"/>
              <a:t>cm、</a:t>
            </a:r>
            <a:r>
              <a:rPr lang="zh-CN" altLang="en-US" dirty="0"/>
              <a:t>垄高15</a:t>
            </a:r>
            <a:r>
              <a:rPr lang="en-US" altLang="zh-CN" dirty="0"/>
              <a:t>cm，</a:t>
            </a:r>
            <a:r>
              <a:rPr lang="zh-CN" altLang="en-US" dirty="0"/>
              <a:t>垄沟宽30</a:t>
            </a:r>
            <a:r>
              <a:rPr lang="en-US" altLang="zh-CN" dirty="0"/>
              <a:t>cm，</a:t>
            </a:r>
            <a:r>
              <a:rPr lang="zh-CN" altLang="en-US" dirty="0"/>
              <a:t>选用幅宽90-100</a:t>
            </a:r>
            <a:r>
              <a:rPr lang="en-US" altLang="zh-CN" dirty="0"/>
              <a:t>cm</a:t>
            </a:r>
            <a:r>
              <a:rPr lang="zh-CN" altLang="en-US" dirty="0"/>
              <a:t>的地膜。覆膜时应将地膜拉紧、铺正，与垄面紧密贴合。推荐早春土壤昼消夜冻时期进行的起垄和覆膜作业。此时操作可最大程度保持土壤墒情，抑制杂草，并提早提升地温，为玉米播种创造有利条件。</a:t>
            </a:r>
          </a:p>
          <a:p>
            <a:r>
              <a:rPr lang="en-US" altLang="zh-CN" dirty="0"/>
              <a:t>Ridge formation can generally be carried out in early to mid-March once the cultivated layer has thawed. </a:t>
            </a:r>
          </a:p>
          <a:p>
            <a:r>
              <a:rPr lang="en-US" altLang="zh-CN" dirty="0"/>
              <a:t>Ridges should be 60 cm wide and 15 cm high,</a:t>
            </a:r>
          </a:p>
          <a:p>
            <a:r>
              <a:rPr lang="en-US" altLang="zh-CN" dirty="0"/>
              <a:t>with furrows 30 cm wide. </a:t>
            </a:r>
          </a:p>
          <a:p>
            <a:endParaRPr lang="en-US" altLang="zh-CN" dirty="0"/>
          </a:p>
          <a:p>
            <a:r>
              <a:rPr lang="en-US" altLang="zh-CN" dirty="0"/>
              <a:t>Plastic film with a width of 90-100 cm should be used. </a:t>
            </a:r>
          </a:p>
          <a:p>
            <a:endParaRPr lang="en-US" altLang="zh-CN" dirty="0"/>
          </a:p>
          <a:p>
            <a:r>
              <a:rPr lang="en-US" altLang="zh-CN" dirty="0"/>
              <a:t>During mulching, the film should be pulled tight, laid flat, and firmly secured to the ridge surface. </a:t>
            </a:r>
          </a:p>
          <a:p>
            <a:endParaRPr lang="en-US" altLang="zh-CN" dirty="0"/>
          </a:p>
          <a:p>
            <a:r>
              <a:rPr lang="en-US" altLang="zh-CN" dirty="0"/>
              <a:t>Ridge formation and film mulching during early spring—when the soil thaws during the day and refreezes at night—are highly recommended. </a:t>
            </a:r>
          </a:p>
          <a:p>
            <a:endParaRPr lang="en-US" altLang="zh-CN" dirty="0"/>
          </a:p>
          <a:p>
            <a:r>
              <a:rPr lang="en-US" altLang="zh-CN" dirty="0"/>
              <a:t>This practice</a:t>
            </a:r>
          </a:p>
          <a:p>
            <a:r>
              <a:rPr lang="en-US" altLang="zh-CN" dirty="0"/>
              <a:t> maximizes soil moisture retention, </a:t>
            </a:r>
          </a:p>
          <a:p>
            <a:r>
              <a:rPr lang="en-US" altLang="zh-CN" dirty="0"/>
              <a:t>suppresses weed emergence,</a:t>
            </a:r>
          </a:p>
          <a:p>
            <a:r>
              <a:rPr lang="en-US" altLang="zh-CN" dirty="0"/>
              <a:t> and raises soil temperature earlier. </a:t>
            </a:r>
          </a:p>
          <a:p>
            <a:r>
              <a:rPr lang="en-US" altLang="zh-CN" dirty="0"/>
              <a:t>These effects create favorable conditions for maize sowing.</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3、播种技术与密度</a:t>
            </a:r>
          </a:p>
          <a:p>
            <a:r>
              <a:rPr lang="zh-CN" altLang="en-US" dirty="0"/>
              <a:t>为了保证出苗和产量，应选用抗旱、优质、高产的种子。玉米一般在4月中下旬，土层温度稳定在10℃以上时播种。播种过早容易受冻、出苗受阻，进而影响产量。播种深度3-5</a:t>
            </a:r>
            <a:r>
              <a:rPr lang="en-US" altLang="zh-CN" dirty="0"/>
              <a:t>cm，</a:t>
            </a:r>
            <a:r>
              <a:rPr lang="zh-CN" altLang="en-US" dirty="0"/>
              <a:t>株距20-25</a:t>
            </a:r>
            <a:r>
              <a:rPr lang="en-US" altLang="zh-CN" dirty="0"/>
              <a:t>cm，</a:t>
            </a:r>
            <a:r>
              <a:rPr lang="zh-CN" altLang="en-US" dirty="0"/>
              <a:t>每公顷种植密度67,500-82,500株。垄侧种植，种子点播在垄侧距离垄底10</a:t>
            </a:r>
            <a:r>
              <a:rPr lang="en-US" altLang="zh-CN" dirty="0"/>
              <a:t>cm</a:t>
            </a:r>
            <a:r>
              <a:rPr lang="zh-CN" altLang="en-US" dirty="0"/>
              <a:t>以上；垄上种植，种子点播在垄脊上，每垄种植两行。 </a:t>
            </a:r>
          </a:p>
          <a:p>
            <a:r>
              <a:rPr lang="en-US" altLang="zh-CN" dirty="0"/>
              <a:t>2.3Sowing Technology and Planting Density</a:t>
            </a:r>
          </a:p>
          <a:p>
            <a:r>
              <a:rPr lang="en-US" altLang="zh-CN" dirty="0"/>
              <a:t>Drought-resistant,</a:t>
            </a:r>
          </a:p>
          <a:p>
            <a:r>
              <a:rPr lang="en-US" altLang="zh-CN" dirty="0"/>
              <a:t> high-quality and high-yielding maize seeds should be selected </a:t>
            </a:r>
          </a:p>
          <a:p>
            <a:r>
              <a:rPr lang="en-US" altLang="zh-CN" dirty="0"/>
              <a:t>to ensure good emergence and stable yield. </a:t>
            </a:r>
          </a:p>
          <a:p>
            <a:endParaRPr lang="en-US" altLang="zh-CN" dirty="0"/>
          </a:p>
          <a:p>
            <a:r>
              <a:rPr lang="en-US" altLang="zh-CN" dirty="0"/>
              <a:t>Maize is generally sown in mid to late April, when the surface soil temperature remains steadily above 10℃. </a:t>
            </a:r>
          </a:p>
          <a:p>
            <a:r>
              <a:rPr lang="en-US" altLang="zh-CN" dirty="0"/>
              <a:t>Sowing too early may result in freezing injury and poor emergence, ultimately reducing yield.</a:t>
            </a:r>
          </a:p>
          <a:p>
            <a:endParaRPr lang="en-US" altLang="zh-CN" dirty="0"/>
          </a:p>
          <a:p>
            <a:r>
              <a:rPr lang="en-US" altLang="zh-CN" dirty="0"/>
              <a:t> The recommended sowing depth is 3-5 cm,</a:t>
            </a:r>
          </a:p>
          <a:p>
            <a:r>
              <a:rPr lang="en-US" altLang="zh-CN" dirty="0"/>
              <a:t> with a plant spacing of 20-25 cm, </a:t>
            </a:r>
          </a:p>
          <a:p>
            <a:r>
              <a:rPr lang="en-US" altLang="zh-CN" dirty="0"/>
              <a:t>and a planting density of 67,500-82,500 plants per hectare. </a:t>
            </a:r>
          </a:p>
          <a:p>
            <a:endParaRPr lang="en-US" altLang="zh-CN" dirty="0"/>
          </a:p>
          <a:p>
            <a:r>
              <a:rPr lang="en-US" altLang="zh-CN" dirty="0"/>
              <a:t>For side-ridge planting, seeds are hill-planted on the ridge side, at least 10 cm above the ridge bottom. </a:t>
            </a:r>
          </a:p>
          <a:p>
            <a:endParaRPr lang="en-US" altLang="zh-CN" dirty="0"/>
          </a:p>
          <a:p>
            <a:r>
              <a:rPr lang="en-US" altLang="zh-CN" dirty="0"/>
              <a:t>For on-ridge planting, seeds are hill-planted on the ridge crests, with two rows planted on each ridge.</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覆膜玉米从播种到出苗约需10-15天。在幼苗第一片叶子展开后，应及时在膜上开孔，帮助幼苗伸出膜外，防止高温灼伤；在3-4叶期，拔除弱苗、病苗及过密苗，改善田间通风透光；在4-5叶期，每穴选留1株健壮幼苗，确保合理群体结构。</a:t>
            </a:r>
          </a:p>
          <a:p>
            <a:r>
              <a:rPr lang="en-US" altLang="zh-CN" dirty="0"/>
              <a:t>Film-mulched maize typically emerges 10-15 days after sowing. </a:t>
            </a:r>
          </a:p>
          <a:p>
            <a:endParaRPr lang="en-US" altLang="zh-CN" dirty="0"/>
          </a:p>
          <a:p>
            <a:r>
              <a:rPr lang="en-US" altLang="zh-CN" dirty="0"/>
              <a:t>Once the first leaf of the seedlings has unfolded, small openings should be made in the mulch to allow seedlings to emerge and to prevent heat injury. </a:t>
            </a:r>
          </a:p>
          <a:p>
            <a:endParaRPr lang="en-US" altLang="zh-CN" dirty="0"/>
          </a:p>
          <a:p>
            <a:r>
              <a:rPr lang="en-US" altLang="zh-CN" dirty="0"/>
              <a:t>At the 3-4 leaf stage, weak, diseased and overcrowded seedlings should be removed to improve field ventilation and light penetration. </a:t>
            </a:r>
          </a:p>
          <a:p>
            <a:endParaRPr lang="en-US" altLang="zh-CN" dirty="0"/>
          </a:p>
          <a:p>
            <a:r>
              <a:rPr lang="en-US" altLang="zh-CN" dirty="0"/>
              <a:t>At the 4-5 leaf stage, one vigorous seedling should be retained per hill to ensure an optimal plant population structure.</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4、灌溉与追肥管理</a:t>
            </a:r>
          </a:p>
          <a:p>
            <a:r>
              <a:rPr lang="zh-CN" altLang="en-US" dirty="0"/>
              <a:t>玉米的灌溉管理需要根据其生长发育的关键节点来进行，主要包括以下五个阶段：</a:t>
            </a:r>
          </a:p>
          <a:p>
            <a:r>
              <a:rPr lang="zh-CN" altLang="en-US" dirty="0"/>
              <a:t>1)拔节期：此时玉米茎秆开始迅速伸长，是植株进入快速生长期的标志。</a:t>
            </a:r>
          </a:p>
          <a:p>
            <a:r>
              <a:rPr lang="zh-CN" altLang="en-US" dirty="0"/>
              <a:t>2)大喇叭口期：此时玉米上部叶片展开呈喇叭状，是雌雄穗分化发育的关键时期。</a:t>
            </a:r>
          </a:p>
          <a:p>
            <a:r>
              <a:rPr lang="zh-CN" altLang="en-US" dirty="0"/>
              <a:t>3)抽雄期：玉米顶端的雄穗开始抽出，植株进入开花授粉阶段。</a:t>
            </a:r>
          </a:p>
          <a:p>
            <a:r>
              <a:rPr lang="zh-CN" altLang="en-US" dirty="0"/>
              <a:t>4)灌浆期：授粉完成后，籽粒开始积累淀粉，逐渐充实饱满。</a:t>
            </a:r>
          </a:p>
          <a:p>
            <a:r>
              <a:rPr lang="zh-CN" altLang="en-US" dirty="0"/>
              <a:t>5)乳熟期：籽粒内呈乳白色浆液状，是产量形成的重要阶段。</a:t>
            </a:r>
          </a:p>
          <a:p>
            <a:r>
              <a:rPr lang="en-US" altLang="zh-CN" dirty="0"/>
              <a:t>2.4 Irrigation and Topdressing Management</a:t>
            </a:r>
          </a:p>
          <a:p>
            <a:r>
              <a:rPr lang="en-US" altLang="zh-CN" dirty="0"/>
              <a:t>Irrigation management of maize should be aligned with its key growth stages. </a:t>
            </a:r>
          </a:p>
          <a:p>
            <a:r>
              <a:rPr lang="en-US" altLang="zh-CN" dirty="0"/>
              <a:t>In practice, this involves five major phases across the crop’s development. </a:t>
            </a:r>
          </a:p>
          <a:p>
            <a:endParaRPr lang="en-US" altLang="zh-CN" dirty="0"/>
          </a:p>
          <a:p>
            <a:r>
              <a:rPr lang="en-US" altLang="en-US" dirty="0"/>
              <a:t></a:t>
            </a:r>
            <a:r>
              <a:rPr lang="en-US" altLang="zh-CN" dirty="0"/>
              <a:t>Jointing stage: Characterized by rapid stem elongation and the transition into rapid growth period.</a:t>
            </a:r>
          </a:p>
          <a:p>
            <a:r>
              <a:rPr lang="en-US" altLang="en-US" dirty="0"/>
              <a:t></a:t>
            </a:r>
            <a:r>
              <a:rPr lang="en-US" altLang="zh-CN" dirty="0"/>
              <a:t>Trumpet-shaped stage: The upper leaves form a trumpet-like shape, marking a critical period for the differentiation and development of male and female inflorescences.</a:t>
            </a:r>
          </a:p>
          <a:p>
            <a:r>
              <a:rPr lang="en-US" altLang="en-US" dirty="0"/>
              <a:t></a:t>
            </a:r>
            <a:r>
              <a:rPr lang="en-US" altLang="zh-CN" dirty="0"/>
              <a:t>Tasseling stage: The tassel fully emerges, and the crop enters the flowering and pollination period.</a:t>
            </a:r>
          </a:p>
          <a:p>
            <a:r>
              <a:rPr lang="en-US" altLang="en-US" dirty="0"/>
              <a:t></a:t>
            </a:r>
            <a:r>
              <a:rPr lang="en-US" altLang="zh-CN" dirty="0"/>
              <a:t>Grain filling stage: Following pollination, starch deposition increases and kernels progressively enlarge.</a:t>
            </a:r>
          </a:p>
          <a:p>
            <a:r>
              <a:rPr lang="en-US" altLang="en-US" dirty="0"/>
              <a:t></a:t>
            </a:r>
            <a:r>
              <a:rPr lang="en-US" altLang="zh-CN" dirty="0"/>
              <a:t>Milk stage: Kernels contain milky endosperm, representing an important phase in final yield formation.</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灌溉管理要点：</a:t>
            </a:r>
          </a:p>
          <a:p>
            <a:r>
              <a:rPr lang="zh-CN" altLang="en-US" dirty="0"/>
              <a:t>一般在6月上中旬，开始进行第一次灌溉（即拔节期时的灌溉），全生育期共需灌水五次，每次灌溉量约为每公顷750 </a:t>
            </a:r>
            <a:r>
              <a:rPr lang="en-US" altLang="zh-CN" dirty="0"/>
              <a:t>m3。</a:t>
            </a:r>
            <a:r>
              <a:rPr lang="zh-CN" altLang="en-US" dirty="0"/>
              <a:t>垄上种植玉米进行沟灌时，水深不得超过沟深的2/3；膜侧栽培时，灌水深度应漫过根部。</a:t>
            </a:r>
          </a:p>
          <a:p>
            <a:r>
              <a:rPr lang="en-US" altLang="zh-CN" dirty="0"/>
              <a:t>Key points of irrigation management:</a:t>
            </a:r>
          </a:p>
          <a:p>
            <a:r>
              <a:rPr lang="en-US" altLang="zh-CN" dirty="0"/>
              <a:t>The first irrigation, applied at the jointing-stage, </a:t>
            </a:r>
          </a:p>
          <a:p>
            <a:r>
              <a:rPr lang="en-US" altLang="zh-CN" dirty="0"/>
              <a:t>is typically carried out in early to mid-June. </a:t>
            </a:r>
          </a:p>
          <a:p>
            <a:endParaRPr lang="en-US" altLang="zh-CN" dirty="0"/>
          </a:p>
          <a:p>
            <a:r>
              <a:rPr lang="en-US" altLang="zh-CN" dirty="0"/>
              <a:t>Over the entire growing period, five irrigations are required, </a:t>
            </a:r>
          </a:p>
          <a:p>
            <a:r>
              <a:rPr lang="en-US" altLang="zh-CN" dirty="0"/>
              <a:t>each supplying approximately 750 m³ of water per hectare. </a:t>
            </a:r>
          </a:p>
          <a:p>
            <a:endParaRPr lang="en-US" altLang="zh-CN" dirty="0"/>
          </a:p>
          <a:p>
            <a:r>
              <a:rPr lang="en-US" altLang="zh-CN" dirty="0"/>
              <a:t>For on-ridge planted maize under furrow irrigation, </a:t>
            </a:r>
          </a:p>
          <a:p>
            <a:r>
              <a:rPr lang="en-US" altLang="zh-CN" dirty="0"/>
              <a:t>the irrigation water depth shall not exceed two-thirds of the furrow depth.</a:t>
            </a:r>
          </a:p>
          <a:p>
            <a:r>
              <a:rPr lang="en-US" altLang="zh-CN" dirty="0"/>
              <a:t>For side-ridge planting, </a:t>
            </a:r>
          </a:p>
          <a:p>
            <a:r>
              <a:rPr lang="en-US" altLang="zh-CN" dirty="0"/>
              <a:t>the irrigation depth should be sufficient to reach the root zone.</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玉米全生育期应结合灌水追施氮肥2至3次。追肥应遵循“前轻、中重、后补”的原则（即拔节期轻施、大喇叭口期重施、灌浆期根据长势补施）。</a:t>
            </a:r>
          </a:p>
          <a:p>
            <a:r>
              <a:rPr lang="zh-CN" altLang="en-US" dirty="0"/>
              <a:t>各时期的具体追肥方案如下：</a:t>
            </a:r>
          </a:p>
          <a:p>
            <a:r>
              <a:rPr lang="zh-CN" altLang="en-US" dirty="0"/>
              <a:t>第一次追肥（拔节期）：当玉米进入拔节期，结合灌头水进行。每公顷追施纯氮肥120 </a:t>
            </a:r>
            <a:r>
              <a:rPr lang="en-US" altLang="zh-CN" dirty="0"/>
              <a:t>kg。</a:t>
            </a:r>
          </a:p>
          <a:p>
            <a:r>
              <a:rPr lang="zh-CN" altLang="en-US" dirty="0"/>
              <a:t>第二次追肥（大喇叭口期）：这是玉米需肥的关键期，应重施。每公顷追施纯氮肥150</a:t>
            </a:r>
            <a:r>
              <a:rPr lang="en-US" altLang="zh-CN" dirty="0"/>
              <a:t>kg。</a:t>
            </a:r>
          </a:p>
          <a:p>
            <a:r>
              <a:rPr lang="zh-CN" altLang="en-US" dirty="0"/>
              <a:t>第三次追肥（灌浆期）：根据玉米长势，若发现脱肥现象可适当追肥，每公顷追施纯氮肥不超过45</a:t>
            </a:r>
            <a:r>
              <a:rPr lang="en-US" altLang="zh-CN" dirty="0"/>
              <a:t>kg。</a:t>
            </a:r>
          </a:p>
          <a:p>
            <a:r>
              <a:rPr lang="en-US" altLang="zh-CN" dirty="0"/>
              <a:t>Nitrogen fertilizer should be </a:t>
            </a:r>
          </a:p>
          <a:p>
            <a:r>
              <a:rPr lang="en-US" altLang="zh-CN" dirty="0"/>
              <a:t>applied 2 to 3 times in combination with irrigation throughout the entire growing period of maize. </a:t>
            </a:r>
          </a:p>
          <a:p>
            <a:endParaRPr lang="en-US" altLang="zh-CN" dirty="0"/>
          </a:p>
          <a:p>
            <a:r>
              <a:rPr lang="en-US" altLang="zh-CN" dirty="0"/>
              <a:t>Topdressing should </a:t>
            </a:r>
          </a:p>
          <a:p>
            <a:r>
              <a:rPr lang="en-US" altLang="zh-CN" dirty="0"/>
              <a:t>follow the principle of "light application in the early stage, </a:t>
            </a:r>
          </a:p>
          <a:p>
            <a:r>
              <a:rPr lang="en-US" altLang="zh-CN" dirty="0"/>
              <a:t>heavy application in the middle stage,</a:t>
            </a:r>
          </a:p>
          <a:p>
            <a:r>
              <a:rPr lang="en-US" altLang="zh-CN" dirty="0"/>
              <a:t>and supplementary application in the later stage," that is, </a:t>
            </a:r>
          </a:p>
          <a:p>
            <a:endParaRPr lang="en-US" altLang="zh-CN" dirty="0"/>
          </a:p>
          <a:p>
            <a:r>
              <a:rPr lang="en-US" altLang="zh-CN" dirty="0"/>
              <a:t>light application at the jointing stage, </a:t>
            </a:r>
          </a:p>
          <a:p>
            <a:r>
              <a:rPr lang="en-US" altLang="zh-CN" dirty="0"/>
              <a:t>heavy application at the trumpet-shaped stage, </a:t>
            </a:r>
          </a:p>
          <a:p>
            <a:r>
              <a:rPr lang="en-US" altLang="zh-CN" dirty="0"/>
              <a:t>and supplementary application during grain filling according to plant growth conditions.</a:t>
            </a:r>
          </a:p>
          <a:p>
            <a:endParaRPr lang="en-US" altLang="zh-CN" dirty="0"/>
          </a:p>
          <a:p>
            <a:r>
              <a:rPr lang="en-US" altLang="zh-CN" dirty="0"/>
              <a:t>The specific topdressing schedule is as follows:</a:t>
            </a:r>
          </a:p>
          <a:p>
            <a:r>
              <a:rPr lang="en-US" altLang="en-US" dirty="0"/>
              <a:t></a:t>
            </a:r>
            <a:r>
              <a:rPr lang="en-US" altLang="zh-CN" dirty="0"/>
              <a:t>First topdressing (jointing stage): Apply topdressing together with the first irrigation when maize enters the jointing stage. Apply 120 kg of pure nitrogen per hectare.</a:t>
            </a:r>
          </a:p>
          <a:p>
            <a:r>
              <a:rPr lang="en-US" altLang="en-US" dirty="0"/>
              <a:t></a:t>
            </a:r>
            <a:r>
              <a:rPr lang="en-US" altLang="zh-CN" dirty="0"/>
              <a:t>Second topdressing (trumpet-shaped stage): This stage represents the peak nutrient-demand period, and a heavy application is required. Apply 150 kg of pure nitrogen per hectare.</a:t>
            </a:r>
          </a:p>
          <a:p>
            <a:r>
              <a:rPr lang="en-US" altLang="en-US" dirty="0"/>
              <a:t></a:t>
            </a:r>
            <a:r>
              <a:rPr lang="en-US" altLang="zh-CN" dirty="0"/>
              <a:t>Third topdressing (grain filling stage): Supplemental nitrogen may be applied according to plant growth conditions when nutrient deficiency is observed, with the application rate not exceeding 45 kg of pure nitrogen per hectare.</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5、收获与残膜处理</a:t>
            </a:r>
          </a:p>
          <a:p>
            <a:r>
              <a:rPr lang="zh-CN" altLang="en-US" dirty="0"/>
              <a:t>当玉米苞叶变黄、籽粒变硬、有光泽时收获。收获后注意及时晾晒储存，防止受潮霉变。玉米收获后，采用人工或机械回收地膜。在适宜地区可实行一膜两年用。</a:t>
            </a:r>
          </a:p>
          <a:p>
            <a:r>
              <a:rPr lang="en-US" altLang="zh-CN" dirty="0"/>
              <a:t>2.5 Harvesting and Residual Mulch Management</a:t>
            </a:r>
          </a:p>
          <a:p>
            <a:endParaRPr lang="en-US" altLang="zh-CN" dirty="0"/>
          </a:p>
          <a:p>
            <a:r>
              <a:rPr lang="en-US" altLang="zh-CN" dirty="0"/>
              <a:t>Harvesting should be conducted when the maize husks have turned yellow and the kernels are hard and glossy. After harvest, </a:t>
            </a:r>
          </a:p>
          <a:p>
            <a:endParaRPr lang="en-US" altLang="zh-CN" dirty="0"/>
          </a:p>
          <a:p>
            <a:r>
              <a:rPr lang="en-US" altLang="zh-CN" dirty="0"/>
              <a:t>the maize should be dried and stored without delay to prevent moisture absorption and mold. </a:t>
            </a:r>
          </a:p>
          <a:p>
            <a:endParaRPr lang="en-US" altLang="zh-CN" dirty="0"/>
          </a:p>
          <a:p>
            <a:r>
              <a:rPr lang="en-US" altLang="zh-CN" dirty="0"/>
              <a:t>Residual plastic mulch should be collected manually or mechanically after maize harvest. </a:t>
            </a:r>
          </a:p>
          <a:p>
            <a:r>
              <a:rPr lang="en-US" altLang="zh-CN" dirty="0"/>
              <a:t>In areas where conditions allow, </a:t>
            </a:r>
          </a:p>
          <a:p>
            <a:r>
              <a:rPr lang="en-US" altLang="zh-CN" dirty="0"/>
              <a:t>the collected mulch may be reused for up to two consecutive planting seasons.</a:t>
            </a:r>
          </a:p>
        </p:txBody>
      </p:sp>
      <p:sp>
        <p:nvSpPr>
          <p:cNvPr id="4" name="灯片编号占位符 3"/>
          <p:cNvSpPr>
            <a:spLocks noGrp="1"/>
          </p:cNvSpPr>
          <p:nvPr>
            <p:ph type="sldNum" sz="quarter" idx="5"/>
          </p:nvPr>
        </p:nvSpPr>
        <p:spPr/>
        <p:txBody>
          <a:bodyPr/>
          <a:lstStyle/>
          <a:p>
            <a:fld id="{73EF9725-8BE2-4180-AB15-955F822207C1}" type="slidenum">
              <a:rPr lang="zh-CN" altLang="en-US" smtClean="0"/>
              <a:t>30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rcRect l="80787"/>
          <a:stretch>
            <a:fillRect/>
          </a:stretch>
        </p:blipFill>
        <p:spPr>
          <a:xfrm>
            <a:off x="0" y="-3600"/>
            <a:ext cx="2287704" cy="6861600"/>
          </a:xfrm>
          <a:prstGeom prst="rect">
            <a:avLst/>
          </a:prstGeom>
        </p:spPr>
      </p:pic>
      <p:sp>
        <p:nvSpPr>
          <p:cNvPr id="4" name="矩形 3"/>
          <p:cNvSpPr/>
          <p:nvPr userDrawn="1"/>
        </p:nvSpPr>
        <p:spPr>
          <a:xfrm>
            <a:off x="0" y="0"/>
            <a:ext cx="2287703" cy="6858000"/>
          </a:xfrm>
          <a:prstGeom prst="rect">
            <a:avLst/>
          </a:prstGeom>
          <a:solidFill>
            <a:srgbClr val="5BAE3E">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5" name="矩形 4"/>
          <p:cNvSpPr/>
          <p:nvPr userDrawn="1"/>
        </p:nvSpPr>
        <p:spPr>
          <a:xfrm>
            <a:off x="682187" y="1082040"/>
            <a:ext cx="923330" cy="4693920"/>
          </a:xfrm>
          <a:prstGeom prst="rect">
            <a:avLst/>
          </a:prstGeom>
          <a:noFill/>
          <a:ln w="57150">
            <a:solidFill>
              <a:srgbClr val="DEB8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userDrawn="1"/>
        </p:nvSpPr>
        <p:spPr>
          <a:xfrm>
            <a:off x="620632" y="1390731"/>
            <a:ext cx="984885" cy="4076538"/>
          </a:xfrm>
          <a:prstGeom prst="rect">
            <a:avLst/>
          </a:prstGeom>
          <a:noFill/>
        </p:spPr>
        <p:txBody>
          <a:bodyPr vert="eaVert" wrap="square" rtlCol="0">
            <a:spAutoFit/>
          </a:bodyPr>
          <a:lstStyle/>
          <a:p>
            <a:pPr algn="dist"/>
            <a:r>
              <a:rPr lang="en-US" altLang="zh-CN"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rPr>
              <a:t>CONTENTS</a:t>
            </a:r>
            <a:endParaRPr lang="zh-CN" altLang="en-US"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userDrawn="1"/>
        </p:nvSpPr>
        <p:spPr>
          <a:xfrm>
            <a:off x="716280" y="0"/>
            <a:ext cx="3611880" cy="4876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6598920" y="5913120"/>
            <a:ext cx="3611880" cy="9448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flipH="1">
            <a:off x="0" y="2183130"/>
            <a:ext cx="12192000" cy="24917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grpSp>
        <p:nvGrpSpPr>
          <p:cNvPr id="6" name="组合 5"/>
          <p:cNvGrpSpPr/>
          <p:nvPr userDrawn="1"/>
        </p:nvGrpSpPr>
        <p:grpSpPr>
          <a:xfrm>
            <a:off x="4198990" y="2393767"/>
            <a:ext cx="983260" cy="1521508"/>
            <a:chOff x="1432560" y="2630282"/>
            <a:chExt cx="853440" cy="1320624"/>
          </a:xfrm>
        </p:grpSpPr>
        <p:cxnSp>
          <p:nvCxnSpPr>
            <p:cNvPr id="8" name="直接连接符 7"/>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userDrawn="1"/>
        </p:nvGrpSpPr>
        <p:grpSpPr>
          <a:xfrm rot="16200000" flipV="1">
            <a:off x="403151" y="4108359"/>
            <a:ext cx="632141" cy="423786"/>
            <a:chOff x="1432560" y="2623534"/>
            <a:chExt cx="853440" cy="1320624"/>
          </a:xfrm>
        </p:grpSpPr>
        <p:cxnSp>
          <p:nvCxnSpPr>
            <p:cNvPr id="13" name="直接连接符 12"/>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5" name="图片 2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pic>
        <p:nvPicPr>
          <p:cNvPr id="7" name="图片 6"/>
          <p:cNvPicPr>
            <a:picLocks noChangeAspect="1"/>
          </p:cNvPicPr>
          <p:nvPr userDrawn="1"/>
        </p:nvPicPr>
        <p:blipFill>
          <a:blip r:embed="rId3"/>
          <a:srcRect t="3891" r="1301" b="13895"/>
          <a:stretch>
            <a:fillRect/>
          </a:stretch>
        </p:blipFill>
        <p:spPr>
          <a:xfrm>
            <a:off x="1098550" y="1557021"/>
            <a:ext cx="3979542" cy="2238374"/>
          </a:xfrm>
          <a:prstGeom prst="rect">
            <a:avLst/>
          </a:prstGeom>
        </p:spPr>
      </p:pic>
      <p:pic>
        <p:nvPicPr>
          <p:cNvPr id="12" name="图片 11"/>
          <p:cNvPicPr>
            <a:picLocks noChangeAspect="1"/>
          </p:cNvPicPr>
          <p:nvPr userDrawn="1"/>
        </p:nvPicPr>
        <p:blipFill>
          <a:blip r:embed="rId4"/>
          <a:srcRect t="8538"/>
          <a:stretch>
            <a:fillRect/>
          </a:stretch>
        </p:blipFill>
        <p:spPr>
          <a:xfrm>
            <a:off x="587525" y="4103058"/>
            <a:ext cx="2412000" cy="1356672"/>
          </a:xfrm>
          <a:prstGeom prst="rect">
            <a:avLst/>
          </a:prstGeom>
        </p:spPr>
      </p:pic>
      <p:grpSp>
        <p:nvGrpSpPr>
          <p:cNvPr id="15" name="组合 14"/>
          <p:cNvGrpSpPr/>
          <p:nvPr userDrawn="1"/>
        </p:nvGrpSpPr>
        <p:grpSpPr>
          <a:xfrm>
            <a:off x="1280745" y="3333888"/>
            <a:ext cx="1538345" cy="1025562"/>
            <a:chOff x="2178006" y="5732219"/>
            <a:chExt cx="1219876" cy="813250"/>
          </a:xfrm>
        </p:grpSpPr>
        <p:cxnSp>
          <p:nvCxnSpPr>
            <p:cNvPr id="16" name="直接连接符 15"/>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348635" y="-9671"/>
            <a:ext cx="3611880" cy="20739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31E53A5-470F-4464-9552-506006F3BF8D}" type="datetimeFigureOut">
              <a:rPr lang="zh-CN" altLang="en-US" smtClean="0"/>
              <a:t>2026/9/30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E53A5-470F-4464-9552-506006F3BF8D}" type="datetimeFigureOut">
              <a:rPr lang="zh-CN" altLang="en-US" smtClean="0"/>
              <a:t>2026/9/30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B4AF2-41F1-4F13-8488-B9644486515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audio" Target="../media/media1.mp3"/><Relationship Id="rId7" Type="http://schemas.openxmlformats.org/officeDocument/2006/relationships/image" Target="../media/image6.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7.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slideLayout" Target="../slideLayouts/slideLayout2.xml"/><Relationship Id="rId7" Type="http://schemas.openxmlformats.org/officeDocument/2006/relationships/tags" Target="../tags/tag7.xml"/><Relationship Id="rId2" Type="http://schemas.openxmlformats.org/officeDocument/2006/relationships/tags" Target="../tags/tag4.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5" Type="http://schemas.microsoft.com/office/2007/relationships/media" Target="../media/media3.mp3"/><Relationship Id="rId61" Type="http://schemas.openxmlformats.org/officeDocument/2006/relationships/tags" Target="../tags/tag61.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notesSlide" Target="../notesSlides/notesSlide3.xml"/><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5.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1" Type="http://schemas.openxmlformats.org/officeDocument/2006/relationships/tags" Target="../tags/tag3.xml"/><Relationship Id="rId6" Type="http://schemas.openxmlformats.org/officeDocument/2006/relationships/audio" Target="../media/media3.mp3"/><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65" Type="http://schemas.openxmlformats.org/officeDocument/2006/relationships/image" Target="../media/image8.png"/><Relationship Id="rId4" Type="http://schemas.openxmlformats.org/officeDocument/2006/relationships/tags" Target="../tags/tag6.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8.png"/><Relationship Id="rId5" Type="http://schemas.openxmlformats.org/officeDocument/2006/relationships/image" Target="../media/image1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xml"/><Relationship Id="rId7" Type="http://schemas.openxmlformats.org/officeDocument/2006/relationships/image" Target="../media/image22.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3.png"/><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8.png"/><Relationship Id="rId5" Type="http://schemas.openxmlformats.org/officeDocument/2006/relationships/image" Target="../media/image2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8.png"/><Relationship Id="rId5" Type="http://schemas.openxmlformats.org/officeDocument/2006/relationships/image" Target="../media/image2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63.xml"/><Relationship Id="rId7" Type="http://schemas.openxmlformats.org/officeDocument/2006/relationships/image" Target="../media/image31.sv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30.png"/><Relationship Id="rId5" Type="http://schemas.openxmlformats.org/officeDocument/2006/relationships/notesSlide" Target="../notesSlides/notesSlide20.xml"/><Relationship Id="rId4"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64.xml"/><Relationship Id="rId7" Type="http://schemas.openxmlformats.org/officeDocument/2006/relationships/image" Target="../media/image31.sv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32.png"/><Relationship Id="rId5" Type="http://schemas.openxmlformats.org/officeDocument/2006/relationships/notesSlide" Target="../notesSlides/notesSlide21.xml"/><Relationship Id="rId4"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image" Target="../media/image8.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31.svg"/><Relationship Id="rId5" Type="http://schemas.openxmlformats.org/officeDocument/2006/relationships/notesSlide" Target="../notesSlides/notesSlide22.xml"/><Relationship Id="rId4"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66.xml"/><Relationship Id="rId7" Type="http://schemas.openxmlformats.org/officeDocument/2006/relationships/image" Target="../media/image31.sv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33.png"/><Relationship Id="rId5" Type="http://schemas.openxmlformats.org/officeDocument/2006/relationships/notesSlide" Target="../notesSlides/notesSlide23.xml"/><Relationship Id="rId4"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67.xml"/><Relationship Id="rId7" Type="http://schemas.openxmlformats.org/officeDocument/2006/relationships/image" Target="../media/image31.sv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34.png"/><Relationship Id="rId5" Type="http://schemas.openxmlformats.org/officeDocument/2006/relationships/notesSlide" Target="../notesSlides/notesSlide24.xml"/><Relationship Id="rId4"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image" Target="../media/image8.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31.svg"/><Relationship Id="rId5" Type="http://schemas.openxmlformats.org/officeDocument/2006/relationships/notesSlide" Target="../notesSlides/notesSlide25.xml"/><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69.xml"/><Relationship Id="rId7" Type="http://schemas.openxmlformats.org/officeDocument/2006/relationships/image" Target="../media/image36.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35.png"/><Relationship Id="rId5" Type="http://schemas.openxmlformats.org/officeDocument/2006/relationships/notesSlide" Target="../notesSlides/notesSlide26.xml"/><Relationship Id="rId10" Type="http://schemas.openxmlformats.org/officeDocument/2006/relationships/image" Target="../media/image8.png"/><Relationship Id="rId4" Type="http://schemas.openxmlformats.org/officeDocument/2006/relationships/slideLayout" Target="../slideLayouts/slideLayout4.xml"/><Relationship Id="rId9" Type="http://schemas.openxmlformats.org/officeDocument/2006/relationships/image" Target="../media/image31.svg"/></Relationships>
</file>

<file path=ppt/slides/_rels/slide2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70.xml"/><Relationship Id="rId7" Type="http://schemas.openxmlformats.org/officeDocument/2006/relationships/image" Target="../media/image39.png"/><Relationship Id="rId12" Type="http://schemas.openxmlformats.org/officeDocument/2006/relationships/image" Target="../media/image8.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38.jpeg"/><Relationship Id="rId11" Type="http://schemas.openxmlformats.org/officeDocument/2006/relationships/image" Target="../media/image31.svg"/><Relationship Id="rId5" Type="http://schemas.openxmlformats.org/officeDocument/2006/relationships/notesSlide" Target="../notesSlides/notesSlide27.xml"/><Relationship Id="rId10" Type="http://schemas.openxmlformats.org/officeDocument/2006/relationships/image" Target="../media/image42.png"/><Relationship Id="rId4" Type="http://schemas.openxmlformats.org/officeDocument/2006/relationships/slideLayout" Target="../slideLayouts/slideLayout4.xml"/><Relationship Id="rId9" Type="http://schemas.openxmlformats.org/officeDocument/2006/relationships/image" Target="../media/image41.png"/></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71.xml"/><Relationship Id="rId7" Type="http://schemas.openxmlformats.org/officeDocument/2006/relationships/image" Target="../media/image31.svg"/><Relationship Id="rId2" Type="http://schemas.openxmlformats.org/officeDocument/2006/relationships/audio" Target="../media/media28.mp3"/><Relationship Id="rId1" Type="http://schemas.microsoft.com/office/2007/relationships/media" Target="../media/media28.mp3"/><Relationship Id="rId6" Type="http://schemas.openxmlformats.org/officeDocument/2006/relationships/image" Target="../media/image43.png"/><Relationship Id="rId5" Type="http://schemas.openxmlformats.org/officeDocument/2006/relationships/notesSlide" Target="../notesSlides/notesSlide28.xml"/><Relationship Id="rId4"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8.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31.svg"/><Relationship Id="rId5" Type="http://schemas.openxmlformats.org/officeDocument/2006/relationships/notesSlide" Target="../notesSlides/notesSlide29.xml"/><Relationship Id="rId4"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tags" Target="../tags/tag73.xml"/><Relationship Id="rId7" Type="http://schemas.openxmlformats.org/officeDocument/2006/relationships/image" Target="../media/image45.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44.png"/><Relationship Id="rId5" Type="http://schemas.openxmlformats.org/officeDocument/2006/relationships/notesSlide" Target="../notesSlides/notesSlide30.xml"/><Relationship Id="rId4" Type="http://schemas.openxmlformats.org/officeDocument/2006/relationships/slideLayout" Target="../slideLayouts/slideLayout4.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10" name="圆角矩形 14"/>
          <p:cNvSpPr/>
          <p:nvPr/>
        </p:nvSpPr>
        <p:spPr>
          <a:xfrm>
            <a:off x="0" y="2038864"/>
            <a:ext cx="12192000" cy="2063577"/>
          </a:xfrm>
          <a:prstGeom prst="roundRect">
            <a:avLst>
              <a:gd name="adj" fmla="val 0"/>
            </a:avLst>
          </a:prstGeom>
          <a:gradFill>
            <a:gsLst>
              <a:gs pos="5000">
                <a:srgbClr val="75BD42">
                  <a:alpha val="100000"/>
                </a:srgbClr>
              </a:gs>
              <a:gs pos="100000">
                <a:srgbClr val="00B0F0"/>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endParaRPr lang="zh-CN" altLang="en-US"/>
          </a:p>
        </p:txBody>
      </p:sp>
      <p:sp>
        <p:nvSpPr>
          <p:cNvPr id="11" name="文本框 10"/>
          <p:cNvSpPr txBox="1"/>
          <p:nvPr/>
        </p:nvSpPr>
        <p:spPr>
          <a:xfrm>
            <a:off x="3265044" y="2296764"/>
            <a:ext cx="8668592" cy="1311962"/>
          </a:xfrm>
          <a:prstGeom prst="rect">
            <a:avLst/>
          </a:prstGeom>
        </p:spPr>
        <p:txBody>
          <a:bodyPr wrap="square">
            <a:spAutoFit/>
          </a:bodyPr>
          <a:lstStyle/>
          <a:p>
            <a:pPr defTabSz="266700">
              <a:lnSpc>
                <a:spcPct val="150000"/>
              </a:lnSpc>
            </a:pPr>
            <a:r>
              <a:rPr lang="en-US" altLang="zh-CN" sz="2800" b="1" dirty="0">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rPr>
              <a:t>High-efficiency Plastic-Film Mulching Cultivation Techniques for Dryland Farming</a:t>
            </a:r>
          </a:p>
        </p:txBody>
      </p:sp>
      <p:sp>
        <p:nvSpPr>
          <p:cNvPr id="13" name="任意多边形 7"/>
          <p:cNvSpPr/>
          <p:nvPr/>
        </p:nvSpPr>
        <p:spPr>
          <a:xfrm>
            <a:off x="-317" y="5242852"/>
            <a:ext cx="12214860" cy="1615148"/>
          </a:xfrm>
          <a:custGeom>
            <a:avLst/>
            <a:gdLst/>
            <a:ahLst/>
            <a:cxnLst>
              <a:cxn ang="3">
                <a:pos x="hc" y="t"/>
              </a:cxn>
              <a:cxn ang="cd2">
                <a:pos x="l" y="vc"/>
              </a:cxn>
              <a:cxn ang="cd4">
                <a:pos x="hc" y="b"/>
              </a:cxn>
              <a:cxn ang="0">
                <a:pos x="r" y="vc"/>
              </a:cxn>
            </a:cxnLst>
            <a:rect l="l" t="t" r="r" b="b"/>
            <a:pathLst>
              <a:path w="19236" h="2544">
                <a:moveTo>
                  <a:pt x="19236" y="0"/>
                </a:moveTo>
                <a:lnTo>
                  <a:pt x="19236" y="2544"/>
                </a:lnTo>
                <a:lnTo>
                  <a:pt x="0" y="2544"/>
                </a:lnTo>
                <a:lnTo>
                  <a:pt x="0" y="0"/>
                </a:lnTo>
                <a:cubicBezTo>
                  <a:pt x="550" y="297"/>
                  <a:pt x="1825" y="690"/>
                  <a:pt x="2431" y="825"/>
                </a:cubicBezTo>
                <a:lnTo>
                  <a:pt x="2641" y="874"/>
                </a:lnTo>
                <a:lnTo>
                  <a:pt x="2855" y="922"/>
                </a:lnTo>
                <a:lnTo>
                  <a:pt x="3074" y="969"/>
                </a:lnTo>
                <a:lnTo>
                  <a:pt x="3296" y="1014"/>
                </a:lnTo>
                <a:lnTo>
                  <a:pt x="3523" y="1058"/>
                </a:lnTo>
                <a:lnTo>
                  <a:pt x="3753" y="1100"/>
                </a:lnTo>
                <a:lnTo>
                  <a:pt x="3988" y="1140"/>
                </a:lnTo>
                <a:lnTo>
                  <a:pt x="4226" y="1179"/>
                </a:lnTo>
                <a:lnTo>
                  <a:pt x="4467" y="1216"/>
                </a:lnTo>
                <a:lnTo>
                  <a:pt x="4712" y="1252"/>
                </a:lnTo>
                <a:lnTo>
                  <a:pt x="4961" y="1285"/>
                </a:lnTo>
                <a:lnTo>
                  <a:pt x="5212" y="1318"/>
                </a:lnTo>
                <a:lnTo>
                  <a:pt x="5467" y="1348"/>
                </a:lnTo>
                <a:lnTo>
                  <a:pt x="5725" y="1377"/>
                </a:lnTo>
                <a:lnTo>
                  <a:pt x="5987" y="1403"/>
                </a:lnTo>
                <a:lnTo>
                  <a:pt x="6251" y="1428"/>
                </a:lnTo>
                <a:lnTo>
                  <a:pt x="6518" y="1451"/>
                </a:lnTo>
                <a:lnTo>
                  <a:pt x="6788" y="1473"/>
                </a:lnTo>
                <a:lnTo>
                  <a:pt x="7060" y="1492"/>
                </a:lnTo>
                <a:lnTo>
                  <a:pt x="7335" y="1510"/>
                </a:lnTo>
                <a:lnTo>
                  <a:pt x="7613" y="1525"/>
                </a:lnTo>
                <a:lnTo>
                  <a:pt x="7893" y="1539"/>
                </a:lnTo>
                <a:lnTo>
                  <a:pt x="8175" y="1550"/>
                </a:lnTo>
                <a:lnTo>
                  <a:pt x="8460" y="1560"/>
                </a:lnTo>
                <a:lnTo>
                  <a:pt x="8746" y="1567"/>
                </a:lnTo>
                <a:lnTo>
                  <a:pt x="9035" y="1572"/>
                </a:lnTo>
                <a:lnTo>
                  <a:pt x="9326" y="1575"/>
                </a:lnTo>
                <a:lnTo>
                  <a:pt x="9618" y="1577"/>
                </a:lnTo>
                <a:lnTo>
                  <a:pt x="9910" y="1575"/>
                </a:lnTo>
                <a:lnTo>
                  <a:pt x="10201" y="1572"/>
                </a:lnTo>
                <a:lnTo>
                  <a:pt x="10490" y="1567"/>
                </a:lnTo>
                <a:lnTo>
                  <a:pt x="10776" y="1560"/>
                </a:lnTo>
                <a:lnTo>
                  <a:pt x="11061" y="1550"/>
                </a:lnTo>
                <a:lnTo>
                  <a:pt x="11343" y="1539"/>
                </a:lnTo>
                <a:lnTo>
                  <a:pt x="11623" y="1525"/>
                </a:lnTo>
                <a:lnTo>
                  <a:pt x="11901" y="1510"/>
                </a:lnTo>
                <a:lnTo>
                  <a:pt x="12176" y="1492"/>
                </a:lnTo>
                <a:lnTo>
                  <a:pt x="12448" y="1473"/>
                </a:lnTo>
                <a:lnTo>
                  <a:pt x="12718" y="1451"/>
                </a:lnTo>
                <a:lnTo>
                  <a:pt x="12985" y="1428"/>
                </a:lnTo>
                <a:lnTo>
                  <a:pt x="13249" y="1403"/>
                </a:lnTo>
                <a:lnTo>
                  <a:pt x="13511" y="1377"/>
                </a:lnTo>
                <a:lnTo>
                  <a:pt x="13769" y="1348"/>
                </a:lnTo>
                <a:lnTo>
                  <a:pt x="14024" y="1318"/>
                </a:lnTo>
                <a:lnTo>
                  <a:pt x="14275" y="1285"/>
                </a:lnTo>
                <a:lnTo>
                  <a:pt x="14524" y="1252"/>
                </a:lnTo>
                <a:lnTo>
                  <a:pt x="14769" y="1216"/>
                </a:lnTo>
                <a:lnTo>
                  <a:pt x="15010" y="1179"/>
                </a:lnTo>
                <a:lnTo>
                  <a:pt x="15248" y="1140"/>
                </a:lnTo>
                <a:lnTo>
                  <a:pt x="15483" y="1100"/>
                </a:lnTo>
                <a:lnTo>
                  <a:pt x="15713" y="1058"/>
                </a:lnTo>
                <a:lnTo>
                  <a:pt x="15940" y="1014"/>
                </a:lnTo>
                <a:lnTo>
                  <a:pt x="16162" y="969"/>
                </a:lnTo>
                <a:lnTo>
                  <a:pt x="16381" y="922"/>
                </a:lnTo>
                <a:lnTo>
                  <a:pt x="16595" y="874"/>
                </a:lnTo>
                <a:lnTo>
                  <a:pt x="16805" y="825"/>
                </a:lnTo>
                <a:cubicBezTo>
                  <a:pt x="17768" y="612"/>
                  <a:pt x="18891" y="184"/>
                  <a:pt x="19236" y="0"/>
                </a:cubicBezTo>
                <a:close/>
              </a:path>
            </a:pathLst>
          </a:custGeom>
          <a:gradFill>
            <a:gsLst>
              <a:gs pos="100000">
                <a:srgbClr val="5B990C">
                  <a:alpha val="0"/>
                </a:srgbClr>
              </a:gs>
              <a:gs pos="0">
                <a:srgbClr val="5B990C">
                  <a:alpha val="98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grpSp>
        <p:nvGrpSpPr>
          <p:cNvPr id="14" name="组合 13"/>
          <p:cNvGrpSpPr/>
          <p:nvPr/>
        </p:nvGrpSpPr>
        <p:grpSpPr>
          <a:xfrm>
            <a:off x="95884" y="1490975"/>
            <a:ext cx="2924085" cy="2924085"/>
            <a:chOff x="13647" y="1111"/>
            <a:chExt cx="5363" cy="5363"/>
          </a:xfrm>
        </p:grpSpPr>
        <p:sp>
          <p:nvSpPr>
            <p:cNvPr id="17" name="椭圆 16"/>
            <p:cNvSpPr/>
            <p:nvPr/>
          </p:nvSpPr>
          <p:spPr>
            <a:xfrm>
              <a:off x="13647" y="1111"/>
              <a:ext cx="5363" cy="5363"/>
            </a:xfrm>
            <a:prstGeom prst="ellipse">
              <a:avLst/>
            </a:prstGeom>
            <a:gradFill>
              <a:gsLst>
                <a:gs pos="0">
                  <a:srgbClr val="00B0F0"/>
                </a:gs>
                <a:gs pos="100000">
                  <a:srgbClr val="5B990C">
                    <a:alpha val="100000"/>
                  </a:srgbClr>
                </a:gs>
              </a:gsLst>
              <a:path path="circle">
                <a:fillToRect l="50000" t="50000" r="50000" b="50000"/>
              </a:path>
              <a:tileRect/>
            </a:gradFill>
            <a:ln w="31750">
              <a:solidFill>
                <a:schemeClr val="bg1">
                  <a:alpha val="73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8" name="图片 17" descr="生成特定背景图片 (19)"/>
            <p:cNvPicPr>
              <a:picLocks noChangeAspect="1"/>
            </p:cNvPicPr>
            <p:nvPr/>
          </p:nvPicPr>
          <p:blipFill>
            <a:blip r:embed="rId7"/>
            <a:srcRect l="16911" t="21763" r="4765" b="-85"/>
            <a:stretch>
              <a:fillRect/>
            </a:stretch>
          </p:blipFill>
          <p:spPr>
            <a:xfrm>
              <a:off x="13945" y="1409"/>
              <a:ext cx="4767" cy="4767"/>
            </a:xfrm>
            <a:prstGeom prst="ellipse">
              <a:avLst/>
            </a:prstGeom>
          </p:spPr>
        </p:pic>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rcRect l="18967" r="18967"/>
            <a:stretch>
              <a:fillRect/>
            </a:stretch>
          </p:blipFill>
          <p:spPr>
            <a:xfrm>
              <a:off x="13898" y="1385"/>
              <a:ext cx="4814" cy="4814"/>
            </a:xfrm>
            <a:prstGeom prst="ellipse">
              <a:avLst/>
            </a:prstGeom>
          </p:spPr>
        </p:pic>
      </p:grpSp>
      <p:pic>
        <p:nvPicPr>
          <p:cNvPr id="2" name="1_0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2512675" y="6172200"/>
            <a:ext cx="487363" cy="48736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93090" y="1244600"/>
            <a:ext cx="10895965" cy="106426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Key Challenges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Efficient utilization of</a:t>
            </a:r>
            <a:r>
              <a:rPr lang="en-US" altLang="zh-CN" sz="1600" b="1" dirty="0">
                <a:latin typeface="Arial" panose="020B0604020202020204" pitchFamily="34" charset="0"/>
                <a:cs typeface="Arial" panose="020B0604020202020204" pitchFamily="34" charset="0"/>
                <a:sym typeface="+mn-ea"/>
              </a:rPr>
              <a:t> limited water resources →</a:t>
            </a:r>
            <a:r>
              <a:rPr lang="en-US" altLang="zh-CN" sz="1600" dirty="0">
                <a:latin typeface="Arial" panose="020B0604020202020204" pitchFamily="34" charset="0"/>
                <a:cs typeface="Arial" panose="020B0604020202020204" pitchFamily="34" charset="0"/>
                <a:sym typeface="+mn-ea"/>
              </a:rPr>
              <a:t> to achieve stable and high crop yields in </a:t>
            </a:r>
            <a:r>
              <a:rPr lang="en-US" altLang="zh-CN" sz="1600" b="1" dirty="0">
                <a:latin typeface="Arial" panose="020B0604020202020204" pitchFamily="34" charset="0"/>
                <a:cs typeface="Arial" panose="020B0604020202020204" pitchFamily="34" charset="0"/>
                <a:sym typeface="+mn-ea"/>
              </a:rPr>
              <a:t>arid and semi-arid farming regions.</a:t>
            </a:r>
          </a:p>
        </p:txBody>
      </p:sp>
      <p:sp>
        <p:nvSpPr>
          <p:cNvPr id="8" name="文本框 7"/>
          <p:cNvSpPr txBox="1"/>
          <p:nvPr/>
        </p:nvSpPr>
        <p:spPr>
          <a:xfrm>
            <a:off x="593090" y="3601085"/>
            <a:ext cx="4069080" cy="180848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Benefits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Improves soil moisture retention.</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Elevates soil temperature.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Suppresses weeds.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Enhances rainfall collection.</a:t>
            </a:r>
          </a:p>
        </p:txBody>
      </p:sp>
      <p:sp>
        <p:nvSpPr>
          <p:cNvPr id="9" name="文本框 8"/>
          <p:cNvSpPr txBox="1"/>
          <p:nvPr/>
        </p:nvSpPr>
        <p:spPr>
          <a:xfrm>
            <a:off x="593300" y="508949"/>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Overview</a:t>
            </a:r>
          </a:p>
        </p:txBody>
      </p:sp>
      <p:sp>
        <p:nvSpPr>
          <p:cNvPr id="3" name="文本框 2"/>
          <p:cNvSpPr txBox="1"/>
          <p:nvPr/>
        </p:nvSpPr>
        <p:spPr>
          <a:xfrm>
            <a:off x="4662170" y="3601085"/>
            <a:ext cx="3336290" cy="111569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Two Main Approaches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Full-film mulching.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Partial-film mulching.</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3090" y="2397125"/>
            <a:ext cx="10895965" cy="111569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Role of plastic film mulching technology</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Key </a:t>
            </a:r>
            <a:r>
              <a:rPr lang="en-US" altLang="zh-CN" sz="1600" b="1" dirty="0">
                <a:solidFill>
                  <a:schemeClr val="tx1"/>
                </a:solidFill>
                <a:latin typeface="Arial" panose="020B0604020202020204" pitchFamily="34" charset="0"/>
                <a:cs typeface="Arial" panose="020B0604020202020204" pitchFamily="34" charset="0"/>
                <a:sym typeface="+mn-ea"/>
              </a:rPr>
              <a:t>water-saving and yield-enhancing</a:t>
            </a:r>
            <a:r>
              <a:rPr lang="en-US" altLang="zh-CN" sz="1600" dirty="0">
                <a:solidFill>
                  <a:schemeClr val="tx1"/>
                </a:solidFill>
                <a:latin typeface="Arial" panose="020B0604020202020204" pitchFamily="34" charset="0"/>
                <a:cs typeface="Arial" panose="020B0604020202020204" pitchFamily="34" charset="0"/>
                <a:sym typeface="+mn-ea"/>
              </a:rPr>
              <a:t> measure for dryland farming.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Addresses low water-use efficiency in arid areas.</a:t>
            </a:r>
          </a:p>
        </p:txBody>
      </p:sp>
      <p:grpSp>
        <p:nvGrpSpPr>
          <p:cNvPr id="6" name="组合 5"/>
          <p:cNvGrpSpPr/>
          <p:nvPr/>
        </p:nvGrpSpPr>
        <p:grpSpPr>
          <a:xfrm>
            <a:off x="8108315" y="2633980"/>
            <a:ext cx="3750287" cy="2178667"/>
            <a:chOff x="6268" y="6770"/>
            <a:chExt cx="6127" cy="3529"/>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268" y="6770"/>
              <a:ext cx="6127" cy="3529"/>
            </a:xfrm>
            <a:prstGeom prst="rect">
              <a:avLst/>
            </a:prstGeom>
          </p:spPr>
        </p:pic>
        <p:sp>
          <p:nvSpPr>
            <p:cNvPr id="5" name="文本框 4"/>
            <p:cNvSpPr txBox="1"/>
            <p:nvPr/>
          </p:nvSpPr>
          <p:spPr>
            <a:xfrm>
              <a:off x="6268" y="6770"/>
              <a:ext cx="1285" cy="397"/>
            </a:xfrm>
            <a:prstGeom prst="rect">
              <a:avLst/>
            </a:prstGeom>
            <a:noFill/>
          </p:spPr>
          <p:txBody>
            <a:bodyPr wrap="square" rtlCol="0">
              <a:spAutoFit/>
            </a:bodyPr>
            <a:lstStyle/>
            <a:p>
              <a:pPr algn="ctr"/>
              <a:r>
                <a:rPr lang="en-US" altLang="zh-CN" sz="1000" b="1" dirty="0">
                  <a:solidFill>
                    <a:schemeClr val="bg1"/>
                  </a:solidFill>
                </a:rPr>
                <a:t>AI</a:t>
              </a:r>
              <a:r>
                <a:rPr lang="zh-CN" altLang="en-US" sz="1000" b="1" dirty="0">
                  <a:solidFill>
                    <a:schemeClr val="bg1"/>
                  </a:solidFill>
                </a:rPr>
                <a:t>生成</a:t>
              </a:r>
            </a:p>
          </p:txBody>
        </p:sp>
      </p:grpSp>
      <p:pic>
        <p:nvPicPr>
          <p:cNvPr id="7" name="1_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95238" y="5883275"/>
            <a:ext cx="487362" cy="487363"/>
          </a:xfrm>
          <a:prstGeom prst="rect">
            <a:avLst/>
          </a:prstGeom>
        </p:spPr>
      </p:pic>
      <p:sp>
        <p:nvSpPr>
          <p:cNvPr id="10" name="矩形 9"/>
          <p:cNvSpPr/>
          <p:nvPr/>
        </p:nvSpPr>
        <p:spPr>
          <a:xfrm>
            <a:off x="0" y="5613400"/>
            <a:ext cx="12192000" cy="12446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2" grpId="0"/>
      <p:bldP spid="8" grpId="0" uiExpand="1" build="p"/>
      <p:bldP spid="9" grpId="0"/>
      <p:bldP spid="3" grpId="0" uiExpand="1" build="p"/>
      <p:bldP spid="12" grpId="0" uiExpand="1" build="p"/>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1" name="组合 1180"/>
          <p:cNvGrpSpPr/>
          <p:nvPr>
            <p:custDataLst>
              <p:tags r:id="rId1"/>
            </p:custDataLst>
          </p:nvPr>
        </p:nvGrpSpPr>
        <p:grpSpPr>
          <a:xfrm>
            <a:off x="3566160" y="931545"/>
            <a:ext cx="7349490" cy="1466850"/>
            <a:chOff x="2804728" y="1167895"/>
            <a:chExt cx="6061319" cy="1466561"/>
          </a:xfrm>
        </p:grpSpPr>
        <p:sp>
          <p:nvSpPr>
            <p:cNvPr id="1327" name="矩形 1326"/>
            <p:cNvSpPr/>
            <p:nvPr>
              <p:custDataLst>
                <p:tags r:id="rId49"/>
              </p:custDataLst>
            </p:nvPr>
          </p:nvSpPr>
          <p:spPr>
            <a:xfrm>
              <a:off x="6480911" y="1167895"/>
              <a:ext cx="2385136" cy="413075"/>
            </a:xfrm>
            <a:prstGeom prst="rect">
              <a:avLst/>
            </a:prstGeom>
            <a:solidFill>
              <a:srgbClr val="DEB85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0" name="矩形 1199"/>
            <p:cNvSpPr/>
            <p:nvPr>
              <p:custDataLst>
                <p:tags r:id="rId50"/>
              </p:custDataLst>
            </p:nvPr>
          </p:nvSpPr>
          <p:spPr>
            <a:xfrm>
              <a:off x="2885942" y="1272828"/>
              <a:ext cx="5908737" cy="101771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2" name="文本框 1201"/>
            <p:cNvSpPr txBox="1"/>
            <p:nvPr>
              <p:custDataLst>
                <p:tags r:id="rId51"/>
              </p:custDataLst>
            </p:nvPr>
          </p:nvSpPr>
          <p:spPr>
            <a:xfrm>
              <a:off x="2953755" y="1618110"/>
              <a:ext cx="5789553" cy="337119"/>
            </a:xfrm>
            <a:prstGeom prst="rect">
              <a:avLst/>
            </a:prstGeom>
            <a:noFill/>
          </p:spPr>
          <p:txBody>
            <a:bodyPr wrap="square" rtlCol="0">
              <a:spAutoFit/>
            </a:bodyPr>
            <a:lstStyle/>
            <a:p>
              <a:r>
                <a:rPr lang="en-US" altLang="zh-CN" sz="1600" b="1" dirty="0">
                  <a:solidFill>
                    <a:schemeClr val="bg1"/>
                  </a:solidFill>
                  <a:ea typeface="+mj-ea"/>
                </a:rPr>
                <a:t>Full-Film and Partial-Film Mulching Technologies for Maize</a:t>
              </a:r>
            </a:p>
          </p:txBody>
        </p:sp>
        <p:sp>
          <p:nvSpPr>
            <p:cNvPr id="1203" name="矩形 1202"/>
            <p:cNvSpPr/>
            <p:nvPr>
              <p:custDataLst>
                <p:tags r:id="rId52"/>
              </p:custDataLst>
            </p:nvPr>
          </p:nvSpPr>
          <p:spPr>
            <a:xfrm>
              <a:off x="2804728" y="2236561"/>
              <a:ext cx="1188000" cy="10800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4" name="文本框 1203"/>
            <p:cNvSpPr txBox="1"/>
            <p:nvPr>
              <p:custDataLst>
                <p:tags r:id="rId53"/>
              </p:custDataLst>
            </p:nvPr>
          </p:nvSpPr>
          <p:spPr>
            <a:xfrm>
              <a:off x="2953757" y="1290161"/>
              <a:ext cx="1618720" cy="368227"/>
            </a:xfrm>
            <a:prstGeom prst="rect">
              <a:avLst/>
            </a:prstGeom>
            <a:noFill/>
          </p:spPr>
          <p:txBody>
            <a:bodyPr wrap="square" rtlCol="0">
              <a:spAutoFit/>
            </a:bodyPr>
            <a:lstStyle/>
            <a:p>
              <a:r>
                <a:rPr lang="en-US" altLang="zh-CN" b="1" i="1" dirty="0">
                  <a:solidFill>
                    <a:srgbClr val="FFC000"/>
                  </a:solidFill>
                  <a:effectLst>
                    <a:outerShdw blurRad="38100" dist="38100" dir="2700000" algn="tl">
                      <a:srgbClr val="000000">
                        <a:alpha val="43137"/>
                      </a:srgbClr>
                    </a:outerShdw>
                  </a:effectLst>
                </a:rPr>
                <a:t>Part 01</a:t>
              </a:r>
              <a:r>
                <a:rPr lang="en-US" altLang="zh-CN" i="1" dirty="0">
                  <a:solidFill>
                    <a:srgbClr val="DEB855"/>
                  </a:solidFill>
                  <a:effectLst>
                    <a:outerShdw blurRad="38100" dist="38100" dir="2700000" algn="tl">
                      <a:srgbClr val="000000">
                        <a:alpha val="43137"/>
                      </a:srgbClr>
                    </a:outerShdw>
                  </a:effectLst>
                </a:rPr>
                <a:t> </a:t>
              </a:r>
              <a:endParaRPr lang="zh-CN" altLang="en-US" i="1" dirty="0">
                <a:solidFill>
                  <a:srgbClr val="DEB855"/>
                </a:solidFill>
                <a:effectLst>
                  <a:outerShdw blurRad="38100" dist="38100" dir="2700000" algn="tl">
                    <a:srgbClr val="000000">
                      <a:alpha val="43137"/>
                    </a:srgbClr>
                  </a:outerShdw>
                </a:effectLst>
              </a:endParaRPr>
            </a:p>
          </p:txBody>
        </p:sp>
        <p:grpSp>
          <p:nvGrpSpPr>
            <p:cNvPr id="1329" name="组合 1328"/>
            <p:cNvGrpSpPr/>
            <p:nvPr/>
          </p:nvGrpSpPr>
          <p:grpSpPr>
            <a:xfrm>
              <a:off x="7938332" y="2032392"/>
              <a:ext cx="903097" cy="602064"/>
              <a:chOff x="2178006" y="5732219"/>
              <a:chExt cx="1219876" cy="813250"/>
            </a:xfrm>
          </p:grpSpPr>
          <p:cxnSp>
            <p:nvCxnSpPr>
              <p:cNvPr id="1333" name="直接连接符 1332"/>
              <p:cNvCxnSpPr/>
              <p:nvPr>
                <p:custDataLst>
                  <p:tags r:id="rId54"/>
                </p:custDataLst>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4" name="直接连接符 1333"/>
              <p:cNvCxnSpPr/>
              <p:nvPr>
                <p:custDataLst>
                  <p:tags r:id="rId55"/>
                </p:custDataLst>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5" name="直接连接符 1334"/>
              <p:cNvCxnSpPr/>
              <p:nvPr>
                <p:custDataLst>
                  <p:tags r:id="rId56"/>
                </p:custDataLst>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6" name="直接连接符 1335"/>
              <p:cNvCxnSpPr/>
              <p:nvPr>
                <p:custDataLst>
                  <p:tags r:id="rId57"/>
                </p:custDataLst>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7" name="直接连接符 1336"/>
              <p:cNvCxnSpPr/>
              <p:nvPr>
                <p:custDataLst>
                  <p:tags r:id="rId58"/>
                </p:custDataLst>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8" name="直接连接符 1337"/>
              <p:cNvCxnSpPr/>
              <p:nvPr>
                <p:custDataLst>
                  <p:tags r:id="rId59"/>
                </p:custDataLst>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39" name="直接连接符 1338"/>
              <p:cNvCxnSpPr/>
              <p:nvPr>
                <p:custDataLst>
                  <p:tags r:id="rId60"/>
                </p:custDataLst>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40" name="直接连接符 1339"/>
              <p:cNvCxnSpPr/>
              <p:nvPr>
                <p:custDataLst>
                  <p:tags r:id="rId61"/>
                </p:custDataLst>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41" name="直接连接符 1340"/>
              <p:cNvCxnSpPr/>
              <p:nvPr>
                <p:custDataLst>
                  <p:tags r:id="rId62"/>
                </p:custDataLst>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80" name="组合 1179"/>
          <p:cNvGrpSpPr/>
          <p:nvPr>
            <p:custDataLst>
              <p:tags r:id="rId2"/>
            </p:custDataLst>
          </p:nvPr>
        </p:nvGrpSpPr>
        <p:grpSpPr>
          <a:xfrm>
            <a:off x="3566160" y="2287905"/>
            <a:ext cx="7349490" cy="1466850"/>
            <a:chOff x="2804728" y="2695719"/>
            <a:chExt cx="6061319" cy="1466561"/>
          </a:xfrm>
        </p:grpSpPr>
        <p:sp>
          <p:nvSpPr>
            <p:cNvPr id="28" name="矩形 27"/>
            <p:cNvSpPr/>
            <p:nvPr>
              <p:custDataLst>
                <p:tags r:id="rId35"/>
              </p:custDataLst>
            </p:nvPr>
          </p:nvSpPr>
          <p:spPr>
            <a:xfrm>
              <a:off x="6480911" y="2695719"/>
              <a:ext cx="2385136" cy="413075"/>
            </a:xfrm>
            <a:prstGeom prst="rect">
              <a:avLst/>
            </a:prstGeom>
            <a:solidFill>
              <a:srgbClr val="DEB85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custDataLst>
                <p:tags r:id="rId36"/>
              </p:custDataLst>
            </p:nvPr>
          </p:nvSpPr>
          <p:spPr>
            <a:xfrm>
              <a:off x="2885942" y="2800652"/>
              <a:ext cx="5908737" cy="101771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custDataLst>
                <p:tags r:id="rId37"/>
              </p:custDataLst>
            </p:nvPr>
          </p:nvSpPr>
          <p:spPr>
            <a:xfrm>
              <a:off x="2953755" y="3145934"/>
              <a:ext cx="5902569" cy="337119"/>
            </a:xfrm>
            <a:prstGeom prst="rect">
              <a:avLst/>
            </a:prstGeom>
            <a:noFill/>
          </p:spPr>
          <p:txBody>
            <a:bodyPr wrap="square" rtlCol="0">
              <a:spAutoFit/>
            </a:bodyPr>
            <a:lstStyle/>
            <a:p>
              <a:r>
                <a:rPr lang="en-US" altLang="zh-CN" sz="1600" b="1" dirty="0">
                  <a:solidFill>
                    <a:schemeClr val="bg1"/>
                  </a:solidFill>
                  <a:ea typeface="+mj-ea"/>
                </a:rPr>
                <a:t>Full-Film and Partial-Film Mulching Technologies for Dryland Potato</a:t>
              </a:r>
            </a:p>
          </p:txBody>
        </p:sp>
        <p:sp>
          <p:nvSpPr>
            <p:cNvPr id="31" name="矩形 30"/>
            <p:cNvSpPr/>
            <p:nvPr>
              <p:custDataLst>
                <p:tags r:id="rId38"/>
              </p:custDataLst>
            </p:nvPr>
          </p:nvSpPr>
          <p:spPr>
            <a:xfrm>
              <a:off x="2804728" y="3764385"/>
              <a:ext cx="1188000" cy="10800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2" name="文本框 1151"/>
            <p:cNvSpPr txBox="1"/>
            <p:nvPr>
              <p:custDataLst>
                <p:tags r:id="rId39"/>
              </p:custDataLst>
            </p:nvPr>
          </p:nvSpPr>
          <p:spPr>
            <a:xfrm>
              <a:off x="2953757" y="2817985"/>
              <a:ext cx="1618720" cy="368227"/>
            </a:xfrm>
            <a:prstGeom prst="rect">
              <a:avLst/>
            </a:prstGeom>
            <a:noFill/>
          </p:spPr>
          <p:txBody>
            <a:bodyPr wrap="square" rtlCol="0">
              <a:spAutoFit/>
            </a:bodyPr>
            <a:lstStyle/>
            <a:p>
              <a:r>
                <a:rPr lang="en-US" altLang="zh-CN" b="1" i="1" dirty="0">
                  <a:solidFill>
                    <a:srgbClr val="FFC000"/>
                  </a:solidFill>
                  <a:effectLst>
                    <a:outerShdw blurRad="38100" dist="38100" dir="2700000" algn="tl">
                      <a:srgbClr val="000000">
                        <a:alpha val="43137"/>
                      </a:srgbClr>
                    </a:outerShdw>
                  </a:effectLst>
                </a:rPr>
                <a:t>Part 02</a:t>
              </a:r>
              <a:r>
                <a:rPr lang="en-US" altLang="zh-CN" i="1" dirty="0">
                  <a:solidFill>
                    <a:srgbClr val="DEB855"/>
                  </a:solidFill>
                  <a:effectLst>
                    <a:outerShdw blurRad="38100" dist="38100" dir="2700000" algn="tl">
                      <a:srgbClr val="000000">
                        <a:alpha val="43137"/>
                      </a:srgbClr>
                    </a:outerShdw>
                  </a:effectLst>
                </a:rPr>
                <a:t> </a:t>
              </a:r>
              <a:endParaRPr lang="zh-CN" altLang="en-US" i="1" dirty="0">
                <a:solidFill>
                  <a:srgbClr val="DEB855"/>
                </a:solidFill>
                <a:effectLst>
                  <a:outerShdw blurRad="38100" dist="38100" dir="2700000" algn="tl">
                    <a:srgbClr val="000000">
                      <a:alpha val="43137"/>
                    </a:srgbClr>
                  </a:outerShdw>
                </a:effectLst>
              </a:endParaRPr>
            </a:p>
          </p:txBody>
        </p:sp>
        <p:grpSp>
          <p:nvGrpSpPr>
            <p:cNvPr id="1153" name="组合 1152"/>
            <p:cNvGrpSpPr/>
            <p:nvPr/>
          </p:nvGrpSpPr>
          <p:grpSpPr>
            <a:xfrm>
              <a:off x="7938332" y="3560216"/>
              <a:ext cx="903097" cy="602064"/>
              <a:chOff x="2178006" y="5732219"/>
              <a:chExt cx="1219876" cy="813250"/>
            </a:xfrm>
          </p:grpSpPr>
          <p:cxnSp>
            <p:nvCxnSpPr>
              <p:cNvPr id="1154" name="直接连接符 1153"/>
              <p:cNvCxnSpPr/>
              <p:nvPr>
                <p:custDataLst>
                  <p:tags r:id="rId40"/>
                </p:custDataLst>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5" name="直接连接符 1154"/>
              <p:cNvCxnSpPr/>
              <p:nvPr>
                <p:custDataLst>
                  <p:tags r:id="rId41"/>
                </p:custDataLst>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6" name="直接连接符 1155"/>
              <p:cNvCxnSpPr/>
              <p:nvPr>
                <p:custDataLst>
                  <p:tags r:id="rId42"/>
                </p:custDataLst>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7" name="直接连接符 1156"/>
              <p:cNvCxnSpPr/>
              <p:nvPr>
                <p:custDataLst>
                  <p:tags r:id="rId43"/>
                </p:custDataLst>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8" name="直接连接符 1157"/>
              <p:cNvCxnSpPr/>
              <p:nvPr>
                <p:custDataLst>
                  <p:tags r:id="rId44"/>
                </p:custDataLst>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9" name="直接连接符 1158"/>
              <p:cNvCxnSpPr/>
              <p:nvPr>
                <p:custDataLst>
                  <p:tags r:id="rId45"/>
                </p:custDataLst>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0" name="直接连接符 1159"/>
              <p:cNvCxnSpPr/>
              <p:nvPr>
                <p:custDataLst>
                  <p:tags r:id="rId46"/>
                </p:custDataLst>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1" name="直接连接符 1160"/>
              <p:cNvCxnSpPr/>
              <p:nvPr>
                <p:custDataLst>
                  <p:tags r:id="rId47"/>
                </p:custDataLst>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2" name="直接连接符 1161"/>
              <p:cNvCxnSpPr/>
              <p:nvPr>
                <p:custDataLst>
                  <p:tags r:id="rId48"/>
                </p:custDataLst>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79" name="组合 1178"/>
          <p:cNvGrpSpPr/>
          <p:nvPr>
            <p:custDataLst>
              <p:tags r:id="rId3"/>
            </p:custDataLst>
          </p:nvPr>
        </p:nvGrpSpPr>
        <p:grpSpPr>
          <a:xfrm>
            <a:off x="3566160" y="3644265"/>
            <a:ext cx="7499350" cy="1466850"/>
            <a:chOff x="2804728" y="4223544"/>
            <a:chExt cx="6185160" cy="1466561"/>
          </a:xfrm>
        </p:grpSpPr>
        <p:sp>
          <p:nvSpPr>
            <p:cNvPr id="1164" name="矩形 1163"/>
            <p:cNvSpPr/>
            <p:nvPr>
              <p:custDataLst>
                <p:tags r:id="rId21"/>
              </p:custDataLst>
            </p:nvPr>
          </p:nvSpPr>
          <p:spPr>
            <a:xfrm>
              <a:off x="6480911" y="4223544"/>
              <a:ext cx="2385136" cy="413075"/>
            </a:xfrm>
            <a:prstGeom prst="rect">
              <a:avLst/>
            </a:prstGeom>
            <a:solidFill>
              <a:srgbClr val="DEB85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5" name="矩形 1164"/>
            <p:cNvSpPr/>
            <p:nvPr>
              <p:custDataLst>
                <p:tags r:id="rId22"/>
              </p:custDataLst>
            </p:nvPr>
          </p:nvSpPr>
          <p:spPr>
            <a:xfrm>
              <a:off x="2885942" y="4328477"/>
              <a:ext cx="5908737" cy="101771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6" name="文本框 1165"/>
            <p:cNvSpPr txBox="1"/>
            <p:nvPr>
              <p:custDataLst>
                <p:tags r:id="rId23"/>
              </p:custDataLst>
            </p:nvPr>
          </p:nvSpPr>
          <p:spPr>
            <a:xfrm>
              <a:off x="2953755" y="4673759"/>
              <a:ext cx="6036133" cy="583450"/>
            </a:xfrm>
            <a:prstGeom prst="rect">
              <a:avLst/>
            </a:prstGeom>
            <a:noFill/>
          </p:spPr>
          <p:txBody>
            <a:bodyPr wrap="square" rtlCol="0">
              <a:spAutoFit/>
            </a:bodyPr>
            <a:lstStyle/>
            <a:p>
              <a:r>
                <a:rPr lang="en-US" altLang="zh-CN" sz="1600" b="1" dirty="0">
                  <a:solidFill>
                    <a:schemeClr val="bg1"/>
                  </a:solidFill>
                  <a:ea typeface="+mj-ea"/>
                </a:rPr>
                <a:t>Ridge Planting and Furrow Irrigation Technology with Partial-Film Mulching for Tomato Cultivation </a:t>
              </a:r>
            </a:p>
          </p:txBody>
        </p:sp>
        <p:sp>
          <p:nvSpPr>
            <p:cNvPr id="1167" name="矩形 1166"/>
            <p:cNvSpPr/>
            <p:nvPr>
              <p:custDataLst>
                <p:tags r:id="rId24"/>
              </p:custDataLst>
            </p:nvPr>
          </p:nvSpPr>
          <p:spPr>
            <a:xfrm>
              <a:off x="2804728" y="5292210"/>
              <a:ext cx="1188000" cy="10800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8" name="文本框 1167"/>
            <p:cNvSpPr txBox="1"/>
            <p:nvPr>
              <p:custDataLst>
                <p:tags r:id="rId25"/>
              </p:custDataLst>
            </p:nvPr>
          </p:nvSpPr>
          <p:spPr>
            <a:xfrm>
              <a:off x="2953757" y="4345810"/>
              <a:ext cx="1618720" cy="368227"/>
            </a:xfrm>
            <a:prstGeom prst="rect">
              <a:avLst/>
            </a:prstGeom>
            <a:noFill/>
          </p:spPr>
          <p:txBody>
            <a:bodyPr wrap="square" rtlCol="0">
              <a:spAutoFit/>
            </a:bodyPr>
            <a:lstStyle/>
            <a:p>
              <a:r>
                <a:rPr lang="en-US" altLang="zh-CN" b="1" i="1" dirty="0">
                  <a:solidFill>
                    <a:srgbClr val="FFC000"/>
                  </a:solidFill>
                  <a:effectLst>
                    <a:outerShdw blurRad="38100" dist="38100" dir="2700000" algn="tl">
                      <a:srgbClr val="000000">
                        <a:alpha val="43137"/>
                      </a:srgbClr>
                    </a:outerShdw>
                  </a:effectLst>
                </a:rPr>
                <a:t>Part 03</a:t>
              </a:r>
              <a:r>
                <a:rPr lang="en-US" altLang="zh-CN" i="1" dirty="0">
                  <a:solidFill>
                    <a:srgbClr val="DEB855"/>
                  </a:solidFill>
                  <a:effectLst>
                    <a:outerShdw blurRad="38100" dist="38100" dir="2700000" algn="tl">
                      <a:srgbClr val="000000">
                        <a:alpha val="43137"/>
                      </a:srgbClr>
                    </a:outerShdw>
                  </a:effectLst>
                </a:rPr>
                <a:t> </a:t>
              </a:r>
              <a:endParaRPr lang="zh-CN" altLang="en-US" i="1" dirty="0">
                <a:solidFill>
                  <a:srgbClr val="DEB855"/>
                </a:solidFill>
                <a:effectLst>
                  <a:outerShdw blurRad="38100" dist="38100" dir="2700000" algn="tl">
                    <a:srgbClr val="000000">
                      <a:alpha val="43137"/>
                    </a:srgbClr>
                  </a:outerShdw>
                </a:effectLst>
              </a:endParaRPr>
            </a:p>
          </p:txBody>
        </p:sp>
        <p:grpSp>
          <p:nvGrpSpPr>
            <p:cNvPr id="1169" name="组合 1168"/>
            <p:cNvGrpSpPr/>
            <p:nvPr/>
          </p:nvGrpSpPr>
          <p:grpSpPr>
            <a:xfrm>
              <a:off x="7938332" y="5088041"/>
              <a:ext cx="903097" cy="602064"/>
              <a:chOff x="2178006" y="5732219"/>
              <a:chExt cx="1219876" cy="813250"/>
            </a:xfrm>
          </p:grpSpPr>
          <p:cxnSp>
            <p:nvCxnSpPr>
              <p:cNvPr id="1170" name="直接连接符 1169"/>
              <p:cNvCxnSpPr/>
              <p:nvPr>
                <p:custDataLst>
                  <p:tags r:id="rId26"/>
                </p:custDataLst>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1" name="直接连接符 1170"/>
              <p:cNvCxnSpPr/>
              <p:nvPr>
                <p:custDataLst>
                  <p:tags r:id="rId27"/>
                </p:custDataLst>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2" name="直接连接符 1171"/>
              <p:cNvCxnSpPr/>
              <p:nvPr>
                <p:custDataLst>
                  <p:tags r:id="rId28"/>
                </p:custDataLst>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3" name="直接连接符 1172"/>
              <p:cNvCxnSpPr/>
              <p:nvPr>
                <p:custDataLst>
                  <p:tags r:id="rId29"/>
                </p:custDataLst>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4" name="直接连接符 1173"/>
              <p:cNvCxnSpPr/>
              <p:nvPr>
                <p:custDataLst>
                  <p:tags r:id="rId30"/>
                </p:custDataLst>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5" name="直接连接符 1174"/>
              <p:cNvCxnSpPr/>
              <p:nvPr>
                <p:custDataLst>
                  <p:tags r:id="rId31"/>
                </p:custDataLst>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6" name="直接连接符 1175"/>
              <p:cNvCxnSpPr/>
              <p:nvPr>
                <p:custDataLst>
                  <p:tags r:id="rId32"/>
                </p:custDataLst>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7" name="直接连接符 1176"/>
              <p:cNvCxnSpPr/>
              <p:nvPr>
                <p:custDataLst>
                  <p:tags r:id="rId33"/>
                </p:custDataLst>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8" name="直接连接符 1177"/>
              <p:cNvCxnSpPr/>
              <p:nvPr>
                <p:custDataLst>
                  <p:tags r:id="rId34"/>
                </p:custDataLst>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p:cNvGrpSpPr/>
          <p:nvPr>
            <p:custDataLst>
              <p:tags r:id="rId4"/>
            </p:custDataLst>
          </p:nvPr>
        </p:nvGrpSpPr>
        <p:grpSpPr>
          <a:xfrm>
            <a:off x="3566160" y="5001260"/>
            <a:ext cx="7499350" cy="1466850"/>
            <a:chOff x="2804728" y="4223544"/>
            <a:chExt cx="6185160" cy="1466561"/>
          </a:xfrm>
        </p:grpSpPr>
        <p:sp>
          <p:nvSpPr>
            <p:cNvPr id="3" name="矩形 2"/>
            <p:cNvSpPr/>
            <p:nvPr>
              <p:custDataLst>
                <p:tags r:id="rId7"/>
              </p:custDataLst>
            </p:nvPr>
          </p:nvSpPr>
          <p:spPr>
            <a:xfrm>
              <a:off x="6480911" y="4223544"/>
              <a:ext cx="2385136" cy="413075"/>
            </a:xfrm>
            <a:prstGeom prst="rect">
              <a:avLst/>
            </a:prstGeom>
            <a:solidFill>
              <a:srgbClr val="DEB85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custDataLst>
                <p:tags r:id="rId8"/>
              </p:custDataLst>
            </p:nvPr>
          </p:nvSpPr>
          <p:spPr>
            <a:xfrm>
              <a:off x="2885942" y="4328477"/>
              <a:ext cx="5908737" cy="101771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custDataLst>
                <p:tags r:id="rId9"/>
              </p:custDataLst>
            </p:nvPr>
          </p:nvSpPr>
          <p:spPr>
            <a:xfrm>
              <a:off x="2953755" y="4673759"/>
              <a:ext cx="6036133" cy="583450"/>
            </a:xfrm>
            <a:prstGeom prst="rect">
              <a:avLst/>
            </a:prstGeom>
            <a:noFill/>
          </p:spPr>
          <p:txBody>
            <a:bodyPr wrap="square" rtlCol="0">
              <a:spAutoFit/>
            </a:bodyPr>
            <a:lstStyle/>
            <a:p>
              <a:r>
                <a:rPr lang="en-US" altLang="zh-CN" sz="1600" b="1" dirty="0">
                  <a:solidFill>
                    <a:schemeClr val="bg1"/>
                  </a:solidFill>
                  <a:ea typeface="+mj-ea"/>
                </a:rPr>
                <a:t>Partial-Film-Mulched Pepper Cultivation with Ridge Planting and Furrow Irrigation</a:t>
              </a:r>
            </a:p>
          </p:txBody>
        </p:sp>
        <p:sp>
          <p:nvSpPr>
            <p:cNvPr id="6" name="矩形 5"/>
            <p:cNvSpPr/>
            <p:nvPr>
              <p:custDataLst>
                <p:tags r:id="rId10"/>
              </p:custDataLst>
            </p:nvPr>
          </p:nvSpPr>
          <p:spPr>
            <a:xfrm>
              <a:off x="2804728" y="5292210"/>
              <a:ext cx="1188000" cy="10800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11"/>
              </p:custDataLst>
            </p:nvPr>
          </p:nvSpPr>
          <p:spPr>
            <a:xfrm>
              <a:off x="2953757" y="4345810"/>
              <a:ext cx="1618720" cy="368227"/>
            </a:xfrm>
            <a:prstGeom prst="rect">
              <a:avLst/>
            </a:prstGeom>
            <a:noFill/>
          </p:spPr>
          <p:txBody>
            <a:bodyPr wrap="square" rtlCol="0">
              <a:spAutoFit/>
            </a:bodyPr>
            <a:lstStyle/>
            <a:p>
              <a:r>
                <a:rPr lang="en-US" altLang="zh-CN" b="1" i="1" dirty="0">
                  <a:solidFill>
                    <a:srgbClr val="FFC000"/>
                  </a:solidFill>
                  <a:effectLst>
                    <a:outerShdw blurRad="38100" dist="38100" dir="2700000" algn="tl">
                      <a:srgbClr val="000000">
                        <a:alpha val="43137"/>
                      </a:srgbClr>
                    </a:outerShdw>
                  </a:effectLst>
                </a:rPr>
                <a:t>Part 04</a:t>
              </a:r>
              <a:r>
                <a:rPr lang="en-US" altLang="zh-CN" i="1" dirty="0">
                  <a:solidFill>
                    <a:srgbClr val="DEB855"/>
                  </a:solidFill>
                  <a:effectLst>
                    <a:outerShdw blurRad="38100" dist="38100" dir="2700000" algn="tl">
                      <a:srgbClr val="000000">
                        <a:alpha val="43137"/>
                      </a:srgbClr>
                    </a:outerShdw>
                  </a:effectLst>
                </a:rPr>
                <a:t> </a:t>
              </a:r>
              <a:endParaRPr lang="zh-CN" altLang="en-US" i="1" dirty="0">
                <a:solidFill>
                  <a:srgbClr val="DEB855"/>
                </a:solidFill>
                <a:effectLst>
                  <a:outerShdw blurRad="38100" dist="38100" dir="2700000" algn="tl">
                    <a:srgbClr val="000000">
                      <a:alpha val="43137"/>
                    </a:srgbClr>
                  </a:outerShdw>
                </a:effectLst>
              </a:endParaRPr>
            </a:p>
          </p:txBody>
        </p:sp>
        <p:grpSp>
          <p:nvGrpSpPr>
            <p:cNvPr id="8" name="组合 7"/>
            <p:cNvGrpSpPr/>
            <p:nvPr/>
          </p:nvGrpSpPr>
          <p:grpSpPr>
            <a:xfrm>
              <a:off x="7938332" y="5088041"/>
              <a:ext cx="903097" cy="602064"/>
              <a:chOff x="2178006" y="5732219"/>
              <a:chExt cx="1219876" cy="813250"/>
            </a:xfrm>
          </p:grpSpPr>
          <p:cxnSp>
            <p:nvCxnSpPr>
              <p:cNvPr id="9" name="直接连接符 8"/>
              <p:cNvCxnSpPr/>
              <p:nvPr>
                <p:custDataLst>
                  <p:tags r:id="rId12"/>
                </p:custDataLst>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13"/>
                </p:custDataLst>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4"/>
                </p:custDataLst>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5"/>
                </p:custDataLst>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6"/>
                </p:custDataLst>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7"/>
                </p:custDataLst>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8"/>
                </p:custDataLst>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19"/>
                </p:custDataLst>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20"/>
                </p:custDataLst>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pic>
        <p:nvPicPr>
          <p:cNvPr id="18" name="1_0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65"/>
          <a:stretch>
            <a:fillRect/>
          </a:stretch>
        </p:blipFill>
        <p:spPr>
          <a:xfrm>
            <a:off x="12634913" y="55324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199255" y="2393950"/>
            <a:ext cx="982980" cy="1521460"/>
            <a:chOff x="1432560" y="2630282"/>
            <a:chExt cx="853440" cy="1320624"/>
          </a:xfrm>
        </p:grpSpPr>
        <p:cxnSp>
          <p:nvCxnSpPr>
            <p:cNvPr id="14" name="直接连接符 13"/>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2514437" y="1010906"/>
            <a:ext cx="2699712" cy="583565"/>
          </a:xfrm>
          <a:prstGeom prst="rect">
            <a:avLst/>
          </a:prstGeom>
          <a:noFill/>
        </p:spPr>
        <p:txBody>
          <a:bodyPr vert="horz" wrap="square" rtlCol="0">
            <a:spAutoFit/>
          </a:bodyPr>
          <a:lstStyle/>
          <a:p>
            <a:pPr algn="r"/>
            <a:r>
              <a:rPr lang="en-US" altLang="zh-CN"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rPr>
              <a:t>PART.01</a:t>
            </a:r>
            <a:endParaRPr lang="zh-CN" altLang="en-US"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121" name="组合 120"/>
          <p:cNvGrpSpPr/>
          <p:nvPr/>
        </p:nvGrpSpPr>
        <p:grpSpPr>
          <a:xfrm rot="16200000" flipV="1">
            <a:off x="403225" y="4108450"/>
            <a:ext cx="631825" cy="423545"/>
            <a:chOff x="1432560" y="2623534"/>
            <a:chExt cx="853440" cy="1320624"/>
          </a:xfrm>
        </p:grpSpPr>
        <p:cxnSp>
          <p:nvCxnSpPr>
            <p:cNvPr id="122" name="直接连接符 121"/>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1280745" y="3333888"/>
            <a:ext cx="1538345" cy="1025562"/>
            <a:chOff x="2178006" y="5732219"/>
            <a:chExt cx="1219876" cy="813250"/>
          </a:xfrm>
        </p:grpSpPr>
        <p:cxnSp>
          <p:nvCxnSpPr>
            <p:cNvPr id="109" name="直接连接符 108"/>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625510" y="2866708"/>
            <a:ext cx="6489875" cy="1124585"/>
          </a:xfrm>
          <a:prstGeom prst="rect">
            <a:avLst/>
          </a:prstGeom>
          <a:noFill/>
        </p:spPr>
        <p:txBody>
          <a:bodyPr wrap="square" rtlCol="0">
            <a:spAutoFit/>
          </a:bodyPr>
          <a:lstStyle/>
          <a:p>
            <a:pPr lvl="0" defTabSz="685800">
              <a:lnSpc>
                <a:spcPct val="120000"/>
              </a:lnSpc>
              <a:defRPr/>
            </a:pPr>
            <a:r>
              <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Full-Film and Partial-Film Mulching Technologies for Maize  </a:t>
            </a:r>
          </a:p>
        </p:txBody>
      </p:sp>
      <p:sp>
        <p:nvSpPr>
          <p:cNvPr id="6" name="文本框 5"/>
          <p:cNvSpPr txBox="1"/>
          <p:nvPr/>
        </p:nvSpPr>
        <p:spPr>
          <a:xfrm>
            <a:off x="4282757" y="3496306"/>
            <a:ext cx="815975" cy="275590"/>
          </a:xfrm>
          <a:prstGeom prst="rect">
            <a:avLst/>
          </a:prstGeom>
          <a:noFill/>
        </p:spPr>
        <p:txBody>
          <a:bodyPr wrap="square" rtlCol="0">
            <a:spAutoFit/>
          </a:bodyPr>
          <a:lstStyle/>
          <a:p>
            <a:pPr algn="r"/>
            <a:r>
              <a:rPr lang="en-US" altLang="zh-CN" sz="1200" dirty="0">
                <a:solidFill>
                  <a:schemeClr val="bg1"/>
                </a:solidFill>
              </a:rPr>
              <a:t>AI</a:t>
            </a:r>
            <a:r>
              <a:rPr lang="zh-CN" altLang="en-US" sz="1200" dirty="0">
                <a:solidFill>
                  <a:schemeClr val="bg1"/>
                </a:solidFill>
              </a:rPr>
              <a:t>生成</a:t>
            </a:r>
          </a:p>
        </p:txBody>
      </p:sp>
      <p:pic>
        <p:nvPicPr>
          <p:cNvPr id="3" name="1_0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2926" y="6370637"/>
            <a:ext cx="487362"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127"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082540" y="3475355"/>
            <a:ext cx="2968625" cy="2229485"/>
            <a:chOff x="5082540" y="3475355"/>
            <a:chExt cx="2968625" cy="2229485"/>
          </a:xfrm>
        </p:grpSpPr>
        <p:pic>
          <p:nvPicPr>
            <p:cNvPr id="3" name="图片 2" descr="fXbYXCFPx"/>
            <p:cNvPicPr>
              <a:picLocks noChangeAspect="1"/>
            </p:cNvPicPr>
            <p:nvPr/>
          </p:nvPicPr>
          <p:blipFill>
            <a:blip r:embed="rId5"/>
            <a:stretch>
              <a:fillRect/>
            </a:stretch>
          </p:blipFill>
          <p:spPr>
            <a:xfrm>
              <a:off x="5082540" y="3475355"/>
              <a:ext cx="2968625" cy="2229485"/>
            </a:xfrm>
            <a:prstGeom prst="rect">
              <a:avLst/>
            </a:prstGeom>
          </p:spPr>
        </p:pic>
        <p:sp>
          <p:nvSpPr>
            <p:cNvPr id="7" name="文本框 6"/>
            <p:cNvSpPr txBox="1"/>
            <p:nvPr/>
          </p:nvSpPr>
          <p:spPr>
            <a:xfrm>
              <a:off x="5082540" y="5367655"/>
              <a:ext cx="2968625" cy="337185"/>
            </a:xfrm>
            <a:prstGeom prst="rect">
              <a:avLst/>
            </a:prstGeom>
            <a:solidFill>
              <a:srgbClr val="5BAE3E"/>
            </a:solidFill>
          </p:spPr>
          <p:txBody>
            <a:bodyPr wrap="square" anchor="ctr" anchorCtr="0">
              <a:spAutoFit/>
            </a:bodyPr>
            <a:lstStyle/>
            <a:p>
              <a:pPr marL="0" indent="0" algn="ctr">
                <a:lnSpc>
                  <a:spcPct val="100000"/>
                </a:lnSpc>
              </a:pPr>
              <a:r>
                <a:rPr lang="en-US" altLang="zh-CN" sz="1600" b="1" i="0">
                  <a:solidFill>
                    <a:schemeClr val="bg1"/>
                  </a:solidFill>
                  <a:effectLst>
                    <a:outerShdw blurRad="38100" dist="38100" dir="2700000" algn="tl">
                      <a:srgbClr val="000000">
                        <a:alpha val="43137"/>
                      </a:srgbClr>
                    </a:outerShdw>
                  </a:effectLst>
                  <a:latin typeface="Arial" panose="020B0604020202020204" pitchFamily="34" charset="0"/>
                  <a:ea typeface="ui-sans-serif"/>
                  <a:cs typeface="Arial" panose="020B0604020202020204" pitchFamily="34" charset="0"/>
                </a:rPr>
                <a:t>Full-film mulching</a:t>
              </a:r>
            </a:p>
          </p:txBody>
        </p:sp>
      </p:grpSp>
      <p:grpSp>
        <p:nvGrpSpPr>
          <p:cNvPr id="13" name="组合 12"/>
          <p:cNvGrpSpPr/>
          <p:nvPr/>
        </p:nvGrpSpPr>
        <p:grpSpPr>
          <a:xfrm>
            <a:off x="8175625" y="3475990"/>
            <a:ext cx="3320415" cy="2228850"/>
            <a:chOff x="8175625" y="3475990"/>
            <a:chExt cx="3320415" cy="2228850"/>
          </a:xfrm>
        </p:grpSpPr>
        <p:pic>
          <p:nvPicPr>
            <p:cNvPr id="6" name="图片 5" descr="fXbYqrvcx"/>
            <p:cNvPicPr>
              <a:picLocks noChangeAspect="1"/>
            </p:cNvPicPr>
            <p:nvPr/>
          </p:nvPicPr>
          <p:blipFill>
            <a:blip r:embed="rId6"/>
            <a:stretch>
              <a:fillRect/>
            </a:stretch>
          </p:blipFill>
          <p:spPr>
            <a:xfrm>
              <a:off x="8175625" y="3475990"/>
              <a:ext cx="3320415" cy="2228850"/>
            </a:xfrm>
            <a:prstGeom prst="rect">
              <a:avLst/>
            </a:prstGeom>
          </p:spPr>
        </p:pic>
        <p:sp>
          <p:nvSpPr>
            <p:cNvPr id="9" name="文本框 8"/>
            <p:cNvSpPr txBox="1"/>
            <p:nvPr/>
          </p:nvSpPr>
          <p:spPr>
            <a:xfrm>
              <a:off x="8175625" y="5367655"/>
              <a:ext cx="3320415" cy="337185"/>
            </a:xfrm>
            <a:prstGeom prst="rect">
              <a:avLst/>
            </a:prstGeom>
            <a:solidFill>
              <a:srgbClr val="5BAE3E"/>
            </a:solidFill>
          </p:spPr>
          <p:txBody>
            <a:bodyPr wrap="square" anchor="ctr" anchorCtr="0">
              <a:spAutoFit/>
            </a:bodyPr>
            <a:lstStyle/>
            <a:p>
              <a:pPr marL="0" indent="0" algn="ctr">
                <a:lnSpc>
                  <a:spcPct val="100000"/>
                </a:lnSpc>
              </a:pPr>
              <a:r>
                <a:rPr lang="en-US" altLang="zh-CN" sz="1600" b="1" i="0">
                  <a:solidFill>
                    <a:schemeClr val="bg1"/>
                  </a:solidFill>
                  <a:effectLst>
                    <a:outerShdw blurRad="38100" dist="38100" dir="2700000" algn="tl">
                      <a:srgbClr val="000000">
                        <a:alpha val="43137"/>
                      </a:srgbClr>
                    </a:outerShdw>
                  </a:effectLst>
                  <a:latin typeface="Arial" panose="020B0604020202020204" pitchFamily="34" charset="0"/>
                  <a:ea typeface="ui-sans-serif"/>
                  <a:cs typeface="Arial" panose="020B0604020202020204" pitchFamily="34" charset="0"/>
                </a:rPr>
                <a:t>Partial-film mulching</a:t>
              </a:r>
            </a:p>
          </p:txBody>
        </p:sp>
      </p:grpSp>
      <p:sp>
        <p:nvSpPr>
          <p:cNvPr id="10" name="矩形 9"/>
          <p:cNvSpPr/>
          <p:nvPr/>
        </p:nvSpPr>
        <p:spPr>
          <a:xfrm>
            <a:off x="0" y="6724650"/>
            <a:ext cx="12192000" cy="13335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2" name="文本框 1"/>
          <p:cNvSpPr txBox="1"/>
          <p:nvPr/>
        </p:nvSpPr>
        <p:spPr>
          <a:xfrm>
            <a:off x="584200" y="1283970"/>
            <a:ext cx="5480685" cy="146177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Two mulching models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Full-film mulching.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Partial-film mulching.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Widely used in dryland maize production.</a:t>
            </a:r>
          </a:p>
        </p:txBody>
      </p:sp>
      <p:sp>
        <p:nvSpPr>
          <p:cNvPr id="4" name="文本框 3"/>
          <p:cNvSpPr txBox="1"/>
          <p:nvPr/>
        </p:nvSpPr>
        <p:spPr>
          <a:xfrm>
            <a:off x="584200" y="3251200"/>
            <a:ext cx="5431155" cy="1848485"/>
          </a:xfrm>
          <a:prstGeom prst="rect">
            <a:avLst/>
          </a:prstGeom>
          <a:noFill/>
        </p:spPr>
        <p:txBody>
          <a:bodyPr wrap="square" rtlCol="0">
            <a:spAutoFit/>
          </a:bodyPr>
          <a:lstStyle/>
          <a:p>
            <a:pPr marL="288290" lvl="0" indent="-288290" algn="l">
              <a:lnSpc>
                <a:spcPct val="130000"/>
              </a:lnSpc>
              <a:spcBef>
                <a:spcPts val="300"/>
              </a:spcBef>
              <a:spcAft>
                <a:spcPts val="3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Shared objectives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Increase soil temperature.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Conserve soil moisture.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Suppress weeds.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Increase yield.</a:t>
            </a:r>
          </a:p>
        </p:txBody>
      </p:sp>
      <p:sp>
        <p:nvSpPr>
          <p:cNvPr id="8" name="文本框 7"/>
          <p:cNvSpPr txBox="1"/>
          <p:nvPr/>
        </p:nvSpPr>
        <p:spPr>
          <a:xfrm>
            <a:off x="6132195" y="1283970"/>
            <a:ext cx="5450205" cy="180848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Key differences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Mulching methods.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Resource inputs.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Applicable areas.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Yield-enhancing effects.</a:t>
            </a:r>
          </a:p>
        </p:txBody>
      </p:sp>
      <p:sp>
        <p:nvSpPr>
          <p:cNvPr id="5" name="文本框 4"/>
          <p:cNvSpPr txBox="1"/>
          <p:nvPr/>
        </p:nvSpPr>
        <p:spPr>
          <a:xfrm>
            <a:off x="593300" y="508949"/>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Comparison of Mulching Practices</a:t>
            </a:r>
          </a:p>
        </p:txBody>
      </p:sp>
      <p:pic>
        <p:nvPicPr>
          <p:cNvPr id="15" name="1_0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88875" y="6142038"/>
            <a:ext cx="487363"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5"/>
                </p:tgtEl>
              </p:cMediaNode>
            </p:audio>
          </p:childTnLst>
        </p:cTn>
      </p:par>
    </p:tnLst>
    <p:bldLst>
      <p:bldP spid="10" grpId="0" animBg="1"/>
      <p:bldP spid="2" grpId="0" uiExpand="1" build="p"/>
      <p:bldP spid="4" grpId="0" build="p"/>
      <p:bldP spid="8"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3" name="文本框 2"/>
          <p:cNvSpPr txBox="1"/>
          <p:nvPr/>
        </p:nvSpPr>
        <p:spPr>
          <a:xfrm>
            <a:off x="586740" y="1920875"/>
            <a:ext cx="5509260" cy="146177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Principle of the Technology</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Construct alternating wide and narrow ridges.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Fully cover the soil surface with plastic film.</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Sow in the furrows</a:t>
            </a:r>
            <a:r>
              <a:rPr lang="en-US" altLang="zh-CN" sz="1600" dirty="0">
                <a:solidFill>
                  <a:schemeClr val="tx1"/>
                </a:solidFill>
                <a:latin typeface="Arial" panose="020B0604020202020204" pitchFamily="34" charset="0"/>
                <a:cs typeface="Arial" panose="020B0604020202020204" pitchFamily="34" charset="0"/>
                <a:sym typeface="+mn-ea"/>
              </a:rPr>
              <a:t>.</a:t>
            </a:r>
          </a:p>
        </p:txBody>
      </p:sp>
      <p:sp>
        <p:nvSpPr>
          <p:cNvPr id="5" name="文本框 4"/>
          <p:cNvSpPr txBox="1"/>
          <p:nvPr/>
        </p:nvSpPr>
        <p:spPr>
          <a:xfrm>
            <a:off x="586740" y="3750945"/>
            <a:ext cx="5509260" cy="215455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Multiple Functions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Rainfall harvesting on mulch surface.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Water accumulation in furrows.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Reduced evaporation.</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Improved soil temperature and moisture retention.</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Weed suppression.</a:t>
            </a:r>
          </a:p>
        </p:txBody>
      </p:sp>
      <p:sp>
        <p:nvSpPr>
          <p:cNvPr id="7" name="文本框 6"/>
          <p:cNvSpPr txBox="1"/>
          <p:nvPr/>
        </p:nvSpPr>
        <p:spPr>
          <a:xfrm>
            <a:off x="6832600" y="1920875"/>
            <a:ext cx="4692015" cy="146177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Production outcome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Maximizes use of natural precipitation.</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Effectively mitigates drought impacts.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Ensures stable and high maize yields</a:t>
            </a:r>
          </a:p>
        </p:txBody>
      </p:sp>
      <p:pic>
        <p:nvPicPr>
          <p:cNvPr id="9" name="图片 8" descr="C:/Users/QX_HD/Downloads/提高清晰度.png提高清晰度"/>
          <p:cNvPicPr>
            <a:picLocks noChangeAspect="1"/>
          </p:cNvPicPr>
          <p:nvPr/>
        </p:nvPicPr>
        <p:blipFill>
          <a:blip r:embed="rId5"/>
          <a:srcRect l="16621" r="16621"/>
          <a:stretch>
            <a:fillRect/>
          </a:stretch>
        </p:blipFill>
        <p:spPr>
          <a:xfrm>
            <a:off x="7446645" y="3613785"/>
            <a:ext cx="3125470" cy="2552065"/>
          </a:xfrm>
          <a:prstGeom prst="roundRect">
            <a:avLst>
              <a:gd name="adj" fmla="val 6693"/>
            </a:avLst>
          </a:prstGeom>
        </p:spPr>
      </p:pic>
      <p:sp>
        <p:nvSpPr>
          <p:cNvPr id="10" name="文本框 9"/>
          <p:cNvSpPr txBox="1"/>
          <p:nvPr/>
        </p:nvSpPr>
        <p:spPr>
          <a:xfrm>
            <a:off x="667703" y="1200150"/>
            <a:ext cx="10856595" cy="468000"/>
          </a:xfrm>
          <a:prstGeom prst="rect">
            <a:avLst/>
          </a:prstGeom>
          <a:solidFill>
            <a:srgbClr val="5BAE3E"/>
          </a:solidFill>
        </p:spPr>
        <p:txBody>
          <a:bodyPr wrap="square" anchor="ctr" anchorCtr="0">
            <a:noAutofit/>
          </a:bodyPr>
          <a:lstStyle/>
          <a:p>
            <a:pPr marL="228600" indent="0" algn="ctr" defTabSz="266700">
              <a:lnSpc>
                <a:spcPct val="100000"/>
              </a:lnSpc>
              <a:buNone/>
            </a:pPr>
            <a:r>
              <a:rPr lang="en-US" altLang="zh-CN" b="1">
                <a:solidFill>
                  <a:schemeClr val="bg1"/>
                </a:solidFill>
                <a:latin typeface="Arial" panose="020B0604020202020204" pitchFamily="34" charset="0"/>
                <a:ea typeface="宋体" panose="02010600030101010101" pitchFamily="2" charset="-122"/>
                <a:cs typeface="Arial" panose="020B0604020202020204" pitchFamily="34" charset="0"/>
              </a:rPr>
              <a:t>Full-film mulching is one of the key technologies in dryland farming. </a:t>
            </a:r>
          </a:p>
        </p:txBody>
      </p:sp>
      <p:grpSp>
        <p:nvGrpSpPr>
          <p:cNvPr id="2" name="组合 1"/>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4" name="1_0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6112" y="539001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6" grpId="0"/>
      <p:bldP spid="3" grpId="0" uiExpand="1" build="p"/>
      <p:bldP spid="5" grpId="0" uiExpand="1" build="p"/>
      <p:bldP spid="7" grpId="0" uiExpand="1" build="p"/>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393825" y="1800225"/>
            <a:ext cx="10798175" cy="436054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2657475" y="2137410"/>
            <a:ext cx="4722495" cy="2252345"/>
          </a:xfrm>
          <a:prstGeom prst="rect">
            <a:avLst/>
          </a:prstGeom>
          <a:noFill/>
        </p:spPr>
        <p:txBody>
          <a:bodyPr wrap="square" rtlCol="0">
            <a:spAutoFit/>
          </a:bodyPr>
          <a:lstStyle/>
          <a:p>
            <a:pPr marL="288290" lvl="0" indent="-285750">
              <a:lnSpc>
                <a:spcPct val="11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Suitable Fields for Full-film Mulching</a:t>
            </a: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Flat terrain.</a:t>
            </a: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Deep soil layers.</a:t>
            </a: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Good soil structure.</a:t>
            </a: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High fertility.</a:t>
            </a:r>
          </a:p>
          <a:p>
            <a:pPr marL="575945" lvl="1" indent="-285750" fontAlgn="auto">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Strong water-and nutrient-retention capacity.</a:t>
            </a:r>
          </a:p>
        </p:txBody>
      </p:sp>
      <p:sp>
        <p:nvSpPr>
          <p:cNvPr id="2" name="文本框 1"/>
          <p:cNvSpPr txBox="1"/>
          <p:nvPr/>
        </p:nvSpPr>
        <p:spPr>
          <a:xfrm>
            <a:off x="611538" y="1107929"/>
            <a:ext cx="10081260" cy="461665"/>
          </a:xfrm>
          <a:prstGeom prst="rect">
            <a:avLst/>
          </a:prstGeom>
          <a:noFill/>
        </p:spPr>
        <p:txBody>
          <a:bodyPr wrap="square" rtlCol="0">
            <a:spAutoFit/>
          </a:bodyPr>
          <a:lstStyle/>
          <a:p>
            <a:r>
              <a:rPr lang="en-US" altLang="zh-CN" sz="2400" b="1" dirty="0"/>
              <a:t>(1) Land Selection and Field Preparation</a:t>
            </a:r>
          </a:p>
        </p:txBody>
      </p:sp>
      <p:sp>
        <p:nvSpPr>
          <p:cNvPr id="3" name="文本框 2"/>
          <p:cNvSpPr txBox="1"/>
          <p:nvPr/>
        </p:nvSpPr>
        <p:spPr>
          <a:xfrm>
            <a:off x="7543800" y="2137410"/>
            <a:ext cx="4050239" cy="2398395"/>
          </a:xfrm>
          <a:prstGeom prst="rect">
            <a:avLst/>
          </a:prstGeom>
          <a:noFill/>
        </p:spPr>
        <p:txBody>
          <a:bodyPr wrap="square" rtlCol="0">
            <a:spAutoFit/>
          </a:bodyPr>
          <a:lstStyle/>
          <a:p>
            <a:pPr marL="288290" lvl="0" indent="-285750" algn="l">
              <a:lnSpc>
                <a:spcPct val="130000"/>
              </a:lnSpc>
              <a:spcBef>
                <a:spcPts val="300"/>
              </a:spcBef>
              <a:spcAft>
                <a:spcPts val="300"/>
              </a:spcAft>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Post-harvest Soil Preparation</a:t>
            </a:r>
          </a:p>
          <a:p>
            <a:pPr marL="575945" lvl="1" indent="-285750" algn="l">
              <a:lnSpc>
                <a:spcPct val="130000"/>
              </a:lnSpc>
              <a:spcBef>
                <a:spcPts val="300"/>
              </a:spcBef>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Deep loosening conducted promptly. </a:t>
            </a:r>
          </a:p>
          <a:p>
            <a:pPr marL="575945" lvl="1" indent="-285750" algn="l">
              <a:lnSpc>
                <a:spcPct val="130000"/>
              </a:lnSpc>
              <a:spcBef>
                <a:spcPts val="300"/>
              </a:spcBef>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Immediate soil leveling. </a:t>
            </a:r>
          </a:p>
          <a:p>
            <a:pPr marL="575945" lvl="1" indent="-285750" algn="l">
              <a:lnSpc>
                <a:spcPct val="130000"/>
              </a:lnSpc>
              <a:spcBef>
                <a:spcPts val="300"/>
              </a:spcBef>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Fine soil preparation.</a:t>
            </a:r>
          </a:p>
          <a:p>
            <a:pPr marL="290195" lvl="1" indent="0" algn="l">
              <a:lnSpc>
                <a:spcPct val="130000"/>
              </a:lnSpc>
              <a:spcBef>
                <a:spcPts val="300"/>
              </a:spcBef>
              <a:spcAft>
                <a:spcPts val="300"/>
              </a:spcAft>
              <a:buClrTx/>
              <a:buSzTx/>
              <a:buFont typeface="Arial" panose="020B0604020202020204" pitchFamily="34" charset="0"/>
              <a:buNone/>
            </a:pPr>
            <a:r>
              <a:rPr lang="en-US" altLang="zh-CN" b="1" dirty="0">
                <a:solidFill>
                  <a:schemeClr val="bg1"/>
                </a:solidFill>
                <a:latin typeface="Arial" panose="020B0604020202020204" pitchFamily="34" charset="0"/>
                <a:cs typeface="Arial" panose="020B0604020202020204" pitchFamily="34" charset="0"/>
                <a:sym typeface="+mn-ea"/>
              </a:rPr>
              <a:t>→ </a:t>
            </a:r>
            <a:r>
              <a:rPr lang="en-US" altLang="zh-CN" sz="1600" b="1" dirty="0">
                <a:solidFill>
                  <a:schemeClr val="bg1"/>
                </a:solidFill>
                <a:latin typeface="Arial" panose="020B0604020202020204" pitchFamily="34" charset="0"/>
                <a:cs typeface="Arial" panose="020B0604020202020204" pitchFamily="34" charset="0"/>
                <a:sym typeface="+mn-ea"/>
              </a:rPr>
              <a:t>to enhance water storage and moisture retention.</a:t>
            </a:r>
          </a:p>
        </p:txBody>
      </p:sp>
      <p:sp>
        <p:nvSpPr>
          <p:cNvPr id="7" name="文本框 6"/>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8" name="文本框 7"/>
          <p:cNvSpPr txBox="1"/>
          <p:nvPr/>
        </p:nvSpPr>
        <p:spPr>
          <a:xfrm>
            <a:off x="2657475" y="4490720"/>
            <a:ext cx="8784590" cy="1463040"/>
          </a:xfrm>
          <a:prstGeom prst="rect">
            <a:avLst/>
          </a:prstGeom>
          <a:noFill/>
        </p:spPr>
        <p:txBody>
          <a:bodyPr wrap="square" rtlCol="0">
            <a:spAutoFit/>
          </a:bodyPr>
          <a:lstStyle/>
          <a:p>
            <a:pPr marL="288290" lvl="0" indent="-285750" algn="l">
              <a:lnSpc>
                <a:spcPct val="130000"/>
              </a:lnSpc>
              <a:spcBef>
                <a:spcPts val="300"/>
              </a:spcBef>
              <a:spcAft>
                <a:spcPts val="300"/>
              </a:spcAft>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Soil Surface Condition</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Level and finely tilled. </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Free of large clods and crop residues.</a:t>
            </a:r>
          </a:p>
          <a:p>
            <a:pPr marL="290195" lvl="1" indent="0" algn="l">
              <a:lnSpc>
                <a:spcPct val="110000"/>
              </a:lnSpc>
              <a:spcBef>
                <a:spcPts val="200"/>
              </a:spcBef>
              <a:spcAft>
                <a:spcPts val="200"/>
              </a:spcAft>
              <a:buClrTx/>
              <a:buSzTx/>
              <a:buNone/>
            </a:pPr>
            <a:r>
              <a:rPr lang="en-US" altLang="zh-CN" b="1" dirty="0">
                <a:solidFill>
                  <a:schemeClr val="bg1"/>
                </a:solidFill>
                <a:latin typeface="Arial" panose="020B0604020202020204" pitchFamily="34" charset="0"/>
                <a:cs typeface="Arial" panose="020B0604020202020204" pitchFamily="34" charset="0"/>
                <a:sym typeface="+mn-ea"/>
              </a:rPr>
              <a:t>→ </a:t>
            </a:r>
            <a:r>
              <a:rPr lang="en-US" altLang="zh-CN" sz="1600" b="1" dirty="0">
                <a:solidFill>
                  <a:schemeClr val="bg1"/>
                </a:solidFill>
                <a:latin typeface="Arial" panose="020B0604020202020204" pitchFamily="34" charset="0"/>
                <a:cs typeface="Arial" panose="020B0604020202020204" pitchFamily="34" charset="0"/>
                <a:sym typeface="+mn-ea"/>
              </a:rPr>
              <a:t>create optimal conditions for film mulching and sowing.</a:t>
            </a:r>
          </a:p>
        </p:txBody>
      </p:sp>
      <p:grpSp>
        <p:nvGrpSpPr>
          <p:cNvPr id="4" name="组合 3"/>
          <p:cNvGrpSpPr/>
          <p:nvPr/>
        </p:nvGrpSpPr>
        <p:grpSpPr>
          <a:xfrm>
            <a:off x="180975" y="2186305"/>
            <a:ext cx="2366010" cy="3030697"/>
            <a:chOff x="695324" y="1990725"/>
            <a:chExt cx="2832139" cy="3564310"/>
          </a:xfrm>
        </p:grpSpPr>
        <p:pic>
          <p:nvPicPr>
            <p:cNvPr id="13" name="图片 12"/>
            <p:cNvPicPr>
              <a:picLocks noChangeAspect="1"/>
            </p:cNvPicPr>
            <p:nvPr/>
          </p:nvPicPr>
          <p:blipFill>
            <a:blip r:embed="rId5"/>
            <a:stretch>
              <a:fillRect/>
            </a:stretch>
          </p:blipFill>
          <p:spPr>
            <a:xfrm>
              <a:off x="695324" y="1990725"/>
              <a:ext cx="2772721" cy="1550670"/>
            </a:xfrm>
            <a:prstGeom prst="rect">
              <a:avLst/>
            </a:prstGeom>
          </p:spPr>
        </p:pic>
        <p:pic>
          <p:nvPicPr>
            <p:cNvPr id="14" name="图片 13"/>
            <p:cNvPicPr>
              <a:picLocks noChangeAspect="1"/>
            </p:cNvPicPr>
            <p:nvPr/>
          </p:nvPicPr>
          <p:blipFill>
            <a:blip r:embed="rId6"/>
            <a:srcRect l="-1" r="2740"/>
            <a:stretch>
              <a:fillRect/>
            </a:stretch>
          </p:blipFill>
          <p:spPr>
            <a:xfrm>
              <a:off x="709211" y="3667640"/>
              <a:ext cx="2772000" cy="1862936"/>
            </a:xfrm>
            <a:prstGeom prst="rect">
              <a:avLst/>
            </a:prstGeom>
          </p:spPr>
        </p:pic>
        <p:sp>
          <p:nvSpPr>
            <p:cNvPr id="16" name="文本框 15"/>
            <p:cNvSpPr txBox="1"/>
            <p:nvPr/>
          </p:nvSpPr>
          <p:spPr>
            <a:xfrm>
              <a:off x="2711488" y="5230922"/>
              <a:ext cx="815975" cy="324113"/>
            </a:xfrm>
            <a:prstGeom prst="rect">
              <a:avLst/>
            </a:prstGeom>
            <a:noFill/>
          </p:spPr>
          <p:txBody>
            <a:bodyPr wrap="square" rtlCol="0">
              <a:spAutoFit/>
            </a:bodyPr>
            <a:lstStyle/>
            <a:p>
              <a:pPr algn="ctr"/>
              <a:r>
                <a:rPr lang="en-US" altLang="zh-CN" sz="1200" dirty="0">
                  <a:solidFill>
                    <a:schemeClr val="bg1"/>
                  </a:solidFill>
                </a:rPr>
                <a:t>AI</a:t>
              </a:r>
              <a:r>
                <a:rPr lang="zh-CN" altLang="en-US" sz="1200" dirty="0">
                  <a:solidFill>
                    <a:schemeClr val="bg1"/>
                  </a:solidFill>
                </a:rPr>
                <a:t>生成</a:t>
              </a:r>
            </a:p>
          </p:txBody>
        </p:sp>
      </p:grpSp>
      <p:pic>
        <p:nvPicPr>
          <p:cNvPr id="5" name="1_0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2325" y="551021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24" grpId="0" animBg="1"/>
      <p:bldP spid="15" grpId="0" uiExpand="1" build="p"/>
      <p:bldP spid="2" grpId="0"/>
      <p:bldP spid="3" grpId="0" uiExpand="1" build="p"/>
      <p:bldP spid="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593090" y="3144520"/>
            <a:ext cx="5502275" cy="1808480"/>
          </a:xfrm>
          <a:prstGeom prst="rect">
            <a:avLst/>
          </a:prstGeom>
          <a:noFill/>
        </p:spPr>
        <p:txBody>
          <a:bodyPr wrap="square" rtlCol="0">
            <a:spAutoFit/>
          </a:bodyPr>
          <a:lstStyle/>
          <a:p>
            <a:pPr marL="288290" lvl="0" indent="-285750" algn="l">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Apply Additional Inputs as Needed</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Water-retaining agents.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Root stimulants.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Drought- and stress-resistance regulators.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Medium- and trace-element fertilizers such as zinc.</a:t>
            </a:r>
          </a:p>
        </p:txBody>
      </p:sp>
      <p:sp>
        <p:nvSpPr>
          <p:cNvPr id="6" name="矩形 5"/>
          <p:cNvSpPr/>
          <p:nvPr/>
        </p:nvSpPr>
        <p:spPr>
          <a:xfrm>
            <a:off x="0" y="4974305"/>
            <a:ext cx="12192000" cy="188369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1668780"/>
            <a:ext cx="7534275" cy="1410970"/>
          </a:xfrm>
          <a:prstGeom prst="rect">
            <a:avLst/>
          </a:prstGeom>
          <a:noFill/>
        </p:spPr>
        <p:txBody>
          <a:bodyPr wrap="square" rtlCol="0">
            <a:spAutoFit/>
          </a:bodyPr>
          <a:lstStyle/>
          <a:p>
            <a:pPr marL="288290" lvl="0" indent="-285750" algn="l">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Organic and Chemical Fertilization</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Apply additional</a:t>
            </a:r>
            <a:r>
              <a:rPr lang="en-US" altLang="zh-CN" sz="1600" b="1" dirty="0">
                <a:solidFill>
                  <a:schemeClr val="tx1"/>
                </a:solidFill>
                <a:latin typeface="Arial" panose="020B0604020202020204" pitchFamily="34" charset="0"/>
                <a:cs typeface="Arial" panose="020B0604020202020204" pitchFamily="34" charset="0"/>
                <a:sym typeface="+mn-ea"/>
              </a:rPr>
              <a:t> organic fertilizers</a:t>
            </a:r>
            <a:r>
              <a:rPr lang="en-US" altLang="zh-CN" sz="1600" dirty="0">
                <a:solidFill>
                  <a:schemeClr val="tx1"/>
                </a:solidFill>
                <a:latin typeface="Arial" panose="020B0604020202020204" pitchFamily="34" charset="0"/>
                <a:cs typeface="Arial" panose="020B0604020202020204" pitchFamily="34" charset="0"/>
                <a:sym typeface="+mn-ea"/>
              </a:rPr>
              <a:t> before sowing.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Amount and proportion of </a:t>
            </a:r>
            <a:r>
              <a:rPr lang="en-US" altLang="zh-CN" sz="1600" b="1" dirty="0">
                <a:solidFill>
                  <a:schemeClr val="tx1"/>
                </a:solidFill>
                <a:latin typeface="Arial" panose="020B0604020202020204" pitchFamily="34" charset="0"/>
                <a:cs typeface="Arial" panose="020B0604020202020204" pitchFamily="34" charset="0"/>
                <a:sym typeface="+mn-ea"/>
              </a:rPr>
              <a:t>chemical fertilizers</a:t>
            </a:r>
            <a:r>
              <a:rPr lang="en-US" altLang="zh-CN" sz="1600" dirty="0">
                <a:solidFill>
                  <a:schemeClr val="tx1"/>
                </a:solidFill>
                <a:latin typeface="Arial" panose="020B0604020202020204" pitchFamily="34" charset="0"/>
                <a:cs typeface="Arial" panose="020B0604020202020204" pitchFamily="34" charset="0"/>
                <a:sym typeface="+mn-ea"/>
              </a:rPr>
              <a:t> determined based on</a:t>
            </a:r>
            <a:r>
              <a:rPr lang="en-US" altLang="zh-CN" sz="1600" b="1" dirty="0">
                <a:solidFill>
                  <a:schemeClr val="tx1"/>
                </a:solidFill>
                <a:latin typeface="Arial" panose="020B0604020202020204" pitchFamily="34" charset="0"/>
                <a:cs typeface="Arial" panose="020B0604020202020204" pitchFamily="34" charset="0"/>
                <a:sym typeface="+mn-ea"/>
              </a:rPr>
              <a:t> crop variety, target yield, and soil nutrient status. </a:t>
            </a:r>
          </a:p>
        </p:txBody>
      </p:sp>
      <p:sp>
        <p:nvSpPr>
          <p:cNvPr id="4" name="文本框 3"/>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12" name="文本框 11"/>
          <p:cNvSpPr txBox="1"/>
          <p:nvPr/>
        </p:nvSpPr>
        <p:spPr>
          <a:xfrm>
            <a:off x="593090" y="5017770"/>
            <a:ext cx="7671435" cy="1005205"/>
          </a:xfrm>
          <a:prstGeom prst="rect">
            <a:avLst/>
          </a:prstGeom>
          <a:noFill/>
        </p:spPr>
        <p:txBody>
          <a:bodyPr wrap="square" rtlCol="0">
            <a:spAutoFit/>
          </a:bodyPr>
          <a:lstStyle/>
          <a:p>
            <a:pPr marL="288290" lvl="0" indent="-285750">
              <a:lnSpc>
                <a:spcPct val="110000"/>
              </a:lnSpc>
              <a:spcBef>
                <a:spcPts val="200"/>
              </a:spcBef>
              <a:spcAft>
                <a:spcPts val="200"/>
              </a:spcAft>
              <a:buSzPct val="100000"/>
              <a:buFont typeface="Wingdings" panose="05000000000000000000" charset="0"/>
              <a:buChar char="n"/>
            </a:pPr>
            <a:r>
              <a:rPr lang="en-US" altLang="zh-CN" sz="1600" b="1" dirty="0">
                <a:solidFill>
                  <a:schemeClr val="bg1"/>
                </a:solidFill>
                <a:latin typeface="Arial" panose="020B0604020202020204" pitchFamily="34" charset="0"/>
                <a:cs typeface="Arial" panose="020B0604020202020204" pitchFamily="34" charset="0"/>
                <a:sym typeface="+mn-ea"/>
              </a:rPr>
              <a:t>Recommended Fertilizers under Mulching</a:t>
            </a: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Use </a:t>
            </a:r>
            <a:r>
              <a:rPr lang="en-US" altLang="zh-CN" sz="1600" b="1" dirty="0">
                <a:solidFill>
                  <a:schemeClr val="bg1"/>
                </a:solidFill>
                <a:latin typeface="Arial" panose="020B0604020202020204" pitchFamily="34" charset="0"/>
                <a:cs typeface="Arial" panose="020B0604020202020204" pitchFamily="34" charset="0"/>
                <a:sym typeface="+mn-ea"/>
              </a:rPr>
              <a:t>long-acting</a:t>
            </a:r>
            <a:r>
              <a:rPr lang="en-US" altLang="zh-CN" sz="1600" dirty="0">
                <a:solidFill>
                  <a:schemeClr val="bg1"/>
                </a:solidFill>
                <a:latin typeface="Arial" panose="020B0604020202020204" pitchFamily="34" charset="0"/>
                <a:cs typeface="Arial" panose="020B0604020202020204" pitchFamily="34" charset="0"/>
                <a:sym typeface="+mn-ea"/>
              </a:rPr>
              <a:t> and </a:t>
            </a:r>
            <a:r>
              <a:rPr lang="en-US" altLang="zh-CN" sz="1600" b="1" dirty="0">
                <a:solidFill>
                  <a:schemeClr val="bg1"/>
                </a:solidFill>
                <a:latin typeface="Arial" panose="020B0604020202020204" pitchFamily="34" charset="0"/>
                <a:cs typeface="Arial" panose="020B0604020202020204" pitchFamily="34" charset="0"/>
                <a:sym typeface="+mn-ea"/>
              </a:rPr>
              <a:t>slow-release</a:t>
            </a:r>
            <a:r>
              <a:rPr lang="en-US" altLang="zh-CN" sz="1600" dirty="0">
                <a:solidFill>
                  <a:schemeClr val="bg1"/>
                </a:solidFill>
                <a:latin typeface="Arial" panose="020B0604020202020204" pitchFamily="34" charset="0"/>
                <a:cs typeface="Arial" panose="020B0604020202020204" pitchFamily="34" charset="0"/>
                <a:sym typeface="+mn-ea"/>
              </a:rPr>
              <a:t> fertilizers.</a:t>
            </a: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Use</a:t>
            </a:r>
            <a:r>
              <a:rPr lang="en-US" altLang="zh-CN" sz="1600" b="1" dirty="0">
                <a:solidFill>
                  <a:schemeClr val="bg1"/>
                </a:solidFill>
                <a:latin typeface="Arial" panose="020B0604020202020204" pitchFamily="34" charset="0"/>
                <a:cs typeface="Arial" panose="020B0604020202020204" pitchFamily="34" charset="0"/>
                <a:sym typeface="+mn-ea"/>
              </a:rPr>
              <a:t> specialized compound</a:t>
            </a:r>
            <a:r>
              <a:rPr lang="en-US" altLang="zh-CN" sz="1600" dirty="0">
                <a:solidFill>
                  <a:schemeClr val="bg1"/>
                </a:solidFill>
                <a:latin typeface="Arial" panose="020B0604020202020204" pitchFamily="34" charset="0"/>
                <a:cs typeface="Arial" panose="020B0604020202020204" pitchFamily="34" charset="0"/>
                <a:sym typeface="+mn-ea"/>
              </a:rPr>
              <a:t> fertilizers.</a:t>
            </a:r>
          </a:p>
        </p:txBody>
      </p:sp>
      <p:pic>
        <p:nvPicPr>
          <p:cNvPr id="22" name="图片 21"/>
          <p:cNvPicPr>
            <a:picLocks noChangeAspect="1"/>
          </p:cNvPicPr>
          <p:nvPr/>
        </p:nvPicPr>
        <p:blipFill>
          <a:blip r:embed="rId5"/>
          <a:stretch>
            <a:fillRect/>
          </a:stretch>
        </p:blipFill>
        <p:spPr>
          <a:xfrm>
            <a:off x="8503920" y="1445895"/>
            <a:ext cx="2982595" cy="3877310"/>
          </a:xfrm>
          <a:prstGeom prst="rect">
            <a:avLst/>
          </a:prstGeom>
        </p:spPr>
      </p:pic>
      <p:sp>
        <p:nvSpPr>
          <p:cNvPr id="2" name="文本框 1"/>
          <p:cNvSpPr txBox="1"/>
          <p:nvPr/>
        </p:nvSpPr>
        <p:spPr>
          <a:xfrm>
            <a:off x="611538" y="1107929"/>
            <a:ext cx="10081260" cy="461665"/>
          </a:xfrm>
          <a:prstGeom prst="rect">
            <a:avLst/>
          </a:prstGeom>
          <a:noFill/>
        </p:spPr>
        <p:txBody>
          <a:bodyPr wrap="square" rtlCol="0">
            <a:spAutoFit/>
          </a:bodyPr>
          <a:lstStyle/>
          <a:p>
            <a:r>
              <a:rPr lang="en-US" altLang="zh-CN" sz="2400" b="1" dirty="0"/>
              <a:t>(2) Fertilization Before Sowing</a:t>
            </a:r>
          </a:p>
        </p:txBody>
      </p:sp>
      <p:grpSp>
        <p:nvGrpSpPr>
          <p:cNvPr id="7" name="组合 6"/>
          <p:cNvGrpSpPr/>
          <p:nvPr/>
        </p:nvGrpSpPr>
        <p:grpSpPr>
          <a:xfrm>
            <a:off x="10580370" y="4850541"/>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pic>
        <p:nvPicPr>
          <p:cNvPr id="9" name="1_0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90588" y="54006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9"/>
                </p:tgtEl>
              </p:cMediaNode>
            </p:audio>
          </p:childTnLst>
        </p:cTn>
      </p:par>
    </p:tnLst>
    <p:bldLst>
      <p:bldP spid="21" grpId="0" build="p"/>
      <p:bldP spid="6" grpId="0" animBg="1"/>
      <p:bldP spid="15" grpId="0" build="p"/>
      <p:bldP spid="12" grpId="0" build="p"/>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3090" y="1755775"/>
            <a:ext cx="5130800" cy="76962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Importance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Selecting an appropriate variety is essential.</a:t>
            </a:r>
          </a:p>
        </p:txBody>
      </p:sp>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0" y="6759575"/>
            <a:ext cx="12192000" cy="9842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3" name="文本框 2"/>
          <p:cNvSpPr txBox="1"/>
          <p:nvPr/>
        </p:nvSpPr>
        <p:spPr>
          <a:xfrm>
            <a:off x="593090" y="2539365"/>
            <a:ext cx="4783455" cy="161353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Selection Basis</a:t>
            </a:r>
          </a:p>
          <a:p>
            <a:pPr marL="575945" lvl="1" indent="-285750" fontAlgn="auto">
              <a:lnSpc>
                <a:spcPct val="10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Local precipitation.</a:t>
            </a:r>
          </a:p>
          <a:p>
            <a:pPr marL="575945" lvl="1" indent="-285750" fontAlgn="auto">
              <a:lnSpc>
                <a:spcPct val="10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Accumulated temperature.</a:t>
            </a:r>
          </a:p>
          <a:p>
            <a:pPr marL="575945" lvl="1" indent="-285750" fontAlgn="auto">
              <a:lnSpc>
                <a:spcPct val="10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Soil fertility.</a:t>
            </a:r>
          </a:p>
          <a:p>
            <a:pPr marL="575945" lvl="1" indent="-285750" fontAlgn="auto">
              <a:lnSpc>
                <a:spcPct val="10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Farmland infrastructure conditions.</a:t>
            </a:r>
          </a:p>
        </p:txBody>
      </p:sp>
      <p:sp>
        <p:nvSpPr>
          <p:cNvPr id="8" name="文本框 7"/>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12" name="文本框 11" descr="7b0a202020202262756c6c6574223a20227b5c2263617465676f727949645c223a5c225c222c5c2274656d706c61746549645c223a32303233313730337d220a7d0a"/>
          <p:cNvSpPr txBox="1"/>
          <p:nvPr/>
        </p:nvSpPr>
        <p:spPr>
          <a:xfrm>
            <a:off x="5784215" y="1755775"/>
            <a:ext cx="6012180" cy="4439920"/>
          </a:xfrm>
          <a:prstGeom prst="rect">
            <a:avLst/>
          </a:prstGeom>
          <a:noFill/>
        </p:spPr>
        <p:txBody>
          <a:bodyPr wrap="square" rtlCol="0">
            <a:spAutoFit/>
          </a:bodyPr>
          <a:lstStyle/>
          <a:p>
            <a:pPr marL="288290" lvl="0" indent="-288290" fontAlgn="auto">
              <a:lnSpc>
                <a:spcPct val="13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Variety Selection for Different Altitudes</a:t>
            </a:r>
          </a:p>
          <a:p>
            <a:pPr marL="493395" lvl="1" indent="-215900" fontAlgn="auto">
              <a:lnSpc>
                <a:spcPct val="130000"/>
              </a:lnSpc>
              <a:spcBef>
                <a:spcPts val="200"/>
              </a:spcBef>
              <a:spcAft>
                <a:spcPts val="200"/>
              </a:spcAft>
              <a:buSzPct val="100000"/>
              <a:buFont typeface="Arial" panose="020B0604020202020204" pitchFamily="34" charset="0"/>
              <a:buChar char="•"/>
            </a:pPr>
            <a:r>
              <a:rPr lang="en-US" altLang="zh-CN" sz="1600" b="1" dirty="0">
                <a:solidFill>
                  <a:srgbClr val="DEB855"/>
                </a:solidFill>
                <a:latin typeface="Arial" panose="020B0604020202020204" pitchFamily="34" charset="0"/>
                <a:cs typeface="Arial" panose="020B0604020202020204" pitchFamily="34" charset="0"/>
                <a:sym typeface="+mn-ea"/>
              </a:rPr>
              <a:t>Areas below 1800 m above sea level</a:t>
            </a:r>
          </a:p>
          <a:p>
            <a:pPr marL="770255" lvl="2" indent="-215900" fontAlgn="auto">
              <a:lnSpc>
                <a:spcPct val="130000"/>
              </a:lnSpc>
              <a:spcBef>
                <a:spcPts val="200"/>
              </a:spcBef>
              <a:spcAft>
                <a:spcPts val="200"/>
              </a:spcAft>
              <a:buSzPct val="100000"/>
              <a:buFont typeface="Arial" panose="020B0604020202020204" pitchFamily="34" charset="0"/>
              <a:buChar char="ᵒ"/>
            </a:pPr>
            <a:r>
              <a:rPr lang="en-US" altLang="zh-CN" sz="1400" b="1" dirty="0">
                <a:solidFill>
                  <a:schemeClr val="tx1"/>
                </a:solidFill>
                <a:latin typeface="Arial" panose="020B0604020202020204" pitchFamily="34" charset="0"/>
                <a:cs typeface="Arial" panose="020B0604020202020204" pitchFamily="34" charset="0"/>
                <a:sym typeface="+mn-ea"/>
              </a:rPr>
              <a:t>Mid- to late-maturing varieties </a:t>
            </a:r>
            <a:r>
              <a:rPr lang="en-US" altLang="zh-CN" sz="1400" dirty="0">
                <a:solidFill>
                  <a:schemeClr val="tx1"/>
                </a:solidFill>
                <a:latin typeface="Arial" panose="020B0604020202020204" pitchFamily="34" charset="0"/>
                <a:cs typeface="Arial" panose="020B0604020202020204" pitchFamily="34" charset="0"/>
                <a:sym typeface="+mn-ea"/>
              </a:rPr>
              <a:t>are recommended.</a:t>
            </a:r>
          </a:p>
          <a:p>
            <a:pPr marL="770255" lvl="2" indent="-215900" fontAlgn="auto">
              <a:lnSpc>
                <a:spcPct val="130000"/>
              </a:lnSpc>
              <a:spcBef>
                <a:spcPts val="200"/>
              </a:spcBef>
              <a:spcAft>
                <a:spcPts val="200"/>
              </a:spcAft>
              <a:buSzPct val="100000"/>
              <a:buFont typeface="Arial" panose="020B0604020202020204" pitchFamily="34" charset="0"/>
              <a:buChar char="ᵒ"/>
            </a:pPr>
            <a:r>
              <a:rPr lang="en-US" altLang="zh-CN" sz="1400" dirty="0">
                <a:solidFill>
                  <a:schemeClr val="tx1"/>
                </a:solidFill>
                <a:latin typeface="Arial" panose="020B0604020202020204" pitchFamily="34" charset="0"/>
                <a:cs typeface="Arial" panose="020B0604020202020204" pitchFamily="34" charset="0"/>
                <a:sym typeface="+mn-ea"/>
              </a:rPr>
              <a:t>Have a spring-sowing growth period of 120–150 days. </a:t>
            </a:r>
          </a:p>
          <a:p>
            <a:pPr marL="770255" lvl="2" indent="-215900" fontAlgn="auto">
              <a:lnSpc>
                <a:spcPct val="130000"/>
              </a:lnSpc>
              <a:spcBef>
                <a:spcPts val="200"/>
              </a:spcBef>
              <a:spcAft>
                <a:spcPts val="200"/>
              </a:spcAft>
              <a:buSzPct val="100000"/>
              <a:buFont typeface="Arial" panose="020B0604020202020204" pitchFamily="34" charset="0"/>
              <a:buChar char="ᵒ"/>
            </a:pPr>
            <a:r>
              <a:rPr lang="en-US" altLang="zh-CN" sz="1400" dirty="0">
                <a:solidFill>
                  <a:schemeClr val="tx1"/>
                </a:solidFill>
                <a:latin typeface="Arial" panose="020B0604020202020204" pitchFamily="34" charset="0"/>
                <a:cs typeface="Arial" panose="020B0604020202020204" pitchFamily="34" charset="0"/>
                <a:sym typeface="+mn-ea"/>
              </a:rPr>
              <a:t>Require accumulated temperature of 2300–2600 °C. </a:t>
            </a:r>
          </a:p>
          <a:p>
            <a:pPr marL="493395" lvl="1" indent="-215900" algn="l" fontAlgn="auto">
              <a:lnSpc>
                <a:spcPct val="130000"/>
              </a:lnSpc>
              <a:spcBef>
                <a:spcPts val="200"/>
              </a:spcBef>
              <a:spcAft>
                <a:spcPts val="200"/>
              </a:spcAft>
              <a:buClrTx/>
              <a:buSzTx/>
              <a:buFont typeface="Arial" panose="020B0604020202020204" pitchFamily="34" charset="0"/>
              <a:buChar char="•"/>
            </a:pPr>
            <a:r>
              <a:rPr lang="en-US" altLang="zh-CN" sz="1600" b="1" dirty="0">
                <a:solidFill>
                  <a:srgbClr val="DEB855"/>
                </a:solidFill>
                <a:latin typeface="Arial" panose="020B0604020202020204" pitchFamily="34" charset="0"/>
                <a:cs typeface="Arial" panose="020B0604020202020204" pitchFamily="34" charset="0"/>
                <a:sym typeface="+mn-ea"/>
              </a:rPr>
              <a:t>Areas at an altitude of 1800–2000 m above sea level</a:t>
            </a:r>
          </a:p>
          <a:p>
            <a:pPr marL="770255" lvl="2" indent="-215900" algn="l" fontAlgn="auto">
              <a:lnSpc>
                <a:spcPct val="130000"/>
              </a:lnSpc>
              <a:spcBef>
                <a:spcPts val="200"/>
              </a:spcBef>
              <a:spcAft>
                <a:spcPts val="200"/>
              </a:spcAft>
              <a:buClrTx/>
              <a:buSzTx/>
              <a:buFont typeface="Arial" panose="020B0604020202020204" pitchFamily="34" charset="0"/>
              <a:buChar char="ᵒ"/>
            </a:pPr>
            <a:r>
              <a:rPr lang="en-US" altLang="zh-CN" sz="1400" b="1" dirty="0">
                <a:solidFill>
                  <a:schemeClr val="tx1"/>
                </a:solidFill>
                <a:latin typeface="Arial" panose="020B0604020202020204" pitchFamily="34" charset="0"/>
                <a:cs typeface="Arial" panose="020B0604020202020204" pitchFamily="34" charset="0"/>
                <a:sym typeface="+mn-ea"/>
              </a:rPr>
              <a:t>Mid-maturing varieties</a:t>
            </a:r>
            <a:r>
              <a:rPr lang="en-US" altLang="zh-CN" sz="1400" dirty="0">
                <a:solidFill>
                  <a:schemeClr val="tx1"/>
                </a:solidFill>
                <a:latin typeface="Arial" panose="020B0604020202020204" pitchFamily="34" charset="0"/>
                <a:cs typeface="Arial" panose="020B0604020202020204" pitchFamily="34" charset="0"/>
                <a:sym typeface="+mn-ea"/>
              </a:rPr>
              <a:t> are suitable.</a:t>
            </a:r>
          </a:p>
          <a:p>
            <a:pPr marL="770255" lvl="2" indent="-215900" algn="l" fontAlgn="auto">
              <a:lnSpc>
                <a:spcPct val="130000"/>
              </a:lnSpc>
              <a:spcBef>
                <a:spcPts val="200"/>
              </a:spcBef>
              <a:spcAft>
                <a:spcPts val="200"/>
              </a:spcAft>
              <a:buClrTx/>
              <a:buSzTx/>
              <a:buFont typeface="Arial" panose="020B0604020202020204" pitchFamily="34" charset="0"/>
              <a:buChar char="ᵒ"/>
            </a:pPr>
            <a:r>
              <a:rPr lang="en-US" altLang="zh-CN" sz="1400" dirty="0">
                <a:solidFill>
                  <a:schemeClr val="tx1"/>
                </a:solidFill>
                <a:latin typeface="Arial" panose="020B0604020202020204" pitchFamily="34" charset="0"/>
                <a:cs typeface="Arial" panose="020B0604020202020204" pitchFamily="34" charset="0"/>
                <a:sym typeface="+mn-ea"/>
              </a:rPr>
              <a:t>Have a spring-sowing growth period of 120–150 days. </a:t>
            </a:r>
          </a:p>
          <a:p>
            <a:pPr marL="770255" lvl="2" indent="-215900" algn="l" fontAlgn="auto">
              <a:lnSpc>
                <a:spcPct val="130000"/>
              </a:lnSpc>
              <a:spcBef>
                <a:spcPts val="200"/>
              </a:spcBef>
              <a:spcAft>
                <a:spcPts val="200"/>
              </a:spcAft>
              <a:buClrTx/>
              <a:buSzTx/>
              <a:buFont typeface="Arial" panose="020B0604020202020204" pitchFamily="34" charset="0"/>
              <a:buChar char="ᵒ"/>
            </a:pPr>
            <a:r>
              <a:rPr lang="en-US" altLang="zh-CN" sz="1400" dirty="0">
                <a:solidFill>
                  <a:schemeClr val="tx1"/>
                </a:solidFill>
                <a:latin typeface="Arial" panose="020B0604020202020204" pitchFamily="34" charset="0"/>
                <a:cs typeface="Arial" panose="020B0604020202020204" pitchFamily="34" charset="0"/>
                <a:sym typeface="+mn-ea"/>
              </a:rPr>
              <a:t>Require accumulated temperature of 2300–2600 °C. </a:t>
            </a:r>
          </a:p>
          <a:p>
            <a:pPr marL="493395" lvl="1" indent="-215900" algn="l" fontAlgn="auto">
              <a:lnSpc>
                <a:spcPct val="130000"/>
              </a:lnSpc>
              <a:spcBef>
                <a:spcPts val="200"/>
              </a:spcBef>
              <a:spcAft>
                <a:spcPts val="200"/>
              </a:spcAft>
              <a:buClrTx/>
              <a:buSzTx/>
              <a:buFont typeface="Arial" panose="020B0604020202020204" pitchFamily="34" charset="0"/>
              <a:buChar char="•"/>
            </a:pPr>
            <a:r>
              <a:rPr lang="en-US" altLang="zh-CN" sz="1600" b="1" dirty="0">
                <a:solidFill>
                  <a:srgbClr val="DEB855"/>
                </a:solidFill>
                <a:latin typeface="Arial" panose="020B0604020202020204" pitchFamily="34" charset="0"/>
                <a:cs typeface="Arial" panose="020B0604020202020204" pitchFamily="34" charset="0"/>
                <a:sym typeface="+mn-ea"/>
              </a:rPr>
              <a:t>Areas at an altitude of 2000–2300 m above sea level</a:t>
            </a:r>
          </a:p>
          <a:p>
            <a:pPr marL="770255" lvl="2" indent="-215900" fontAlgn="auto">
              <a:lnSpc>
                <a:spcPct val="130000"/>
              </a:lnSpc>
              <a:spcBef>
                <a:spcPts val="200"/>
              </a:spcBef>
              <a:spcAft>
                <a:spcPts val="200"/>
              </a:spcAft>
              <a:buSzPct val="100000"/>
              <a:buFont typeface="Arial" panose="020B0604020202020204" pitchFamily="34" charset="0"/>
              <a:buChar char="ᵒ"/>
            </a:pPr>
            <a:r>
              <a:rPr lang="en-US" altLang="zh-CN" sz="1400" b="1" dirty="0">
                <a:solidFill>
                  <a:schemeClr val="tx1"/>
                </a:solidFill>
                <a:latin typeface="Arial" panose="020B0604020202020204" pitchFamily="34" charset="0"/>
                <a:cs typeface="Arial" panose="020B0604020202020204" pitchFamily="34" charset="0"/>
                <a:sym typeface="+mn-ea"/>
              </a:rPr>
              <a:t>Early- to mid-maturing varieties</a:t>
            </a:r>
            <a:r>
              <a:rPr lang="en-US" altLang="zh-CN" sz="1400" dirty="0">
                <a:solidFill>
                  <a:schemeClr val="tx1"/>
                </a:solidFill>
                <a:latin typeface="Arial" panose="020B0604020202020204" pitchFamily="34" charset="0"/>
                <a:cs typeface="Arial" panose="020B0604020202020204" pitchFamily="34" charset="0"/>
                <a:sym typeface="+mn-ea"/>
              </a:rPr>
              <a:t> with a relatively short growth period should be selected → to accommodate the shorter growing season in high-altitude regions.</a:t>
            </a:r>
          </a:p>
        </p:txBody>
      </p:sp>
      <p:pic>
        <p:nvPicPr>
          <p:cNvPr id="22" name="图片 21"/>
          <p:cNvPicPr>
            <a:picLocks noChangeAspect="1"/>
          </p:cNvPicPr>
          <p:nvPr/>
        </p:nvPicPr>
        <p:blipFill>
          <a:blip r:embed="rId5"/>
          <a:stretch>
            <a:fillRect/>
          </a:stretch>
        </p:blipFill>
        <p:spPr>
          <a:xfrm>
            <a:off x="921385" y="4228465"/>
            <a:ext cx="3408045" cy="1934845"/>
          </a:xfrm>
          <a:prstGeom prst="rect">
            <a:avLst/>
          </a:prstGeom>
        </p:spPr>
      </p:pic>
      <p:sp>
        <p:nvSpPr>
          <p:cNvPr id="2" name="文本框 1"/>
          <p:cNvSpPr txBox="1"/>
          <p:nvPr/>
        </p:nvSpPr>
        <p:spPr>
          <a:xfrm>
            <a:off x="611538" y="1107929"/>
            <a:ext cx="10081260" cy="461665"/>
          </a:xfrm>
          <a:prstGeom prst="rect">
            <a:avLst/>
          </a:prstGeom>
          <a:noFill/>
        </p:spPr>
        <p:txBody>
          <a:bodyPr wrap="square" rtlCol="0">
            <a:spAutoFit/>
          </a:bodyPr>
          <a:lstStyle/>
          <a:p>
            <a:r>
              <a:rPr lang="en-US" altLang="zh-CN" sz="2400" b="1" dirty="0"/>
              <a:t>(3) Variety Selection</a:t>
            </a:r>
          </a:p>
        </p:txBody>
      </p:sp>
      <p:pic>
        <p:nvPicPr>
          <p:cNvPr id="6" name="1_0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73000" y="605155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15" grpId="0"/>
      <p:bldP spid="3" grpId="0" build="p"/>
      <p:bldP spid="12"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908175"/>
            <a:ext cx="12192000" cy="209359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604018" y="2102168"/>
            <a:ext cx="4942539" cy="170561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Ridge Dimensions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Wide ridges: approximately</a:t>
            </a:r>
            <a:r>
              <a:rPr lang="en-US" altLang="zh-CN" sz="1600" b="1" dirty="0">
                <a:solidFill>
                  <a:schemeClr val="bg1"/>
                </a:solidFill>
                <a:latin typeface="Arial" panose="020B0604020202020204" pitchFamily="34" charset="0"/>
                <a:cs typeface="Arial" panose="020B0604020202020204" pitchFamily="34" charset="0"/>
                <a:sym typeface="+mn-ea"/>
              </a:rPr>
              <a:t> 70 cm wide and 10 cm high</a:t>
            </a:r>
            <a:r>
              <a:rPr lang="en-US" altLang="zh-CN" sz="1600" dirty="0">
                <a:solidFill>
                  <a:schemeClr val="bg1"/>
                </a:solidFill>
                <a:latin typeface="Arial" panose="020B0604020202020204" pitchFamily="34" charset="0"/>
                <a:cs typeface="Arial" panose="020B0604020202020204" pitchFamily="34" charset="0"/>
                <a:sym typeface="+mn-ea"/>
              </a:rPr>
              <a:t>.</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Narrow ridges: about </a:t>
            </a:r>
            <a:r>
              <a:rPr lang="en-US" altLang="zh-CN" sz="1600" b="1" dirty="0">
                <a:solidFill>
                  <a:schemeClr val="bg1"/>
                </a:solidFill>
                <a:latin typeface="Arial" panose="020B0604020202020204" pitchFamily="34" charset="0"/>
                <a:cs typeface="Arial" panose="020B0604020202020204" pitchFamily="34" charset="0"/>
                <a:sym typeface="+mn-ea"/>
              </a:rPr>
              <a:t>40 cm wide and 15 cm high</a:t>
            </a:r>
            <a:r>
              <a:rPr lang="en-US" altLang="zh-CN" sz="1600" dirty="0">
                <a:solidFill>
                  <a:schemeClr val="bg1"/>
                </a:solidFill>
                <a:latin typeface="Arial" panose="020B0604020202020204" pitchFamily="34" charset="0"/>
                <a:cs typeface="Arial" panose="020B0604020202020204" pitchFamily="34" charset="0"/>
                <a:sym typeface="+mn-ea"/>
              </a:rPr>
              <a:t>.</a:t>
            </a:r>
          </a:p>
        </p:txBody>
      </p:sp>
      <p:grpSp>
        <p:nvGrpSpPr>
          <p:cNvPr id="7" name="组合 6"/>
          <p:cNvGrpSpPr/>
          <p:nvPr/>
        </p:nvGrpSpPr>
        <p:grpSpPr>
          <a:xfrm>
            <a:off x="10288729" y="5198104"/>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3" name="文本框 2"/>
          <p:cNvSpPr txBox="1"/>
          <p:nvPr/>
        </p:nvSpPr>
        <p:spPr>
          <a:xfrm>
            <a:off x="604018" y="4028359"/>
            <a:ext cx="5694045" cy="228917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tx1"/>
                </a:solidFill>
                <a:latin typeface="Arial" panose="020B0604020202020204" pitchFamily="34" charset="0"/>
                <a:cs typeface="Arial" panose="020B0604020202020204" pitchFamily="34" charset="0"/>
                <a:sym typeface="+mn-ea"/>
              </a:rPr>
              <a:t>Ridge Formation Requirements</a:t>
            </a:r>
          </a:p>
          <a:p>
            <a:pPr marL="575945" lvl="1" indent="-285750">
              <a:lnSpc>
                <a:spcPct val="120000"/>
              </a:lnSpc>
              <a:spcBef>
                <a:spcPts val="200"/>
              </a:spcBef>
              <a:spcAft>
                <a:spcPts val="200"/>
              </a:spcAft>
              <a:buSzPct val="100000"/>
              <a:buFont typeface="Arial" panose="020B0604020202020204" pitchFamily="34" charset="0"/>
              <a:buChar char="•"/>
            </a:pPr>
            <a:r>
              <a:rPr lang="en-US" altLang="zh-CN" dirty="0">
                <a:solidFill>
                  <a:schemeClr val="tx1"/>
                </a:solidFill>
                <a:latin typeface="Arial" panose="020B0604020202020204" pitchFamily="34" charset="0"/>
                <a:cs typeface="Arial" panose="020B0604020202020204" pitchFamily="34" charset="0"/>
                <a:sym typeface="+mn-ea"/>
              </a:rPr>
              <a:t>Form ridges strictly according to specific dimensions. </a:t>
            </a:r>
          </a:p>
          <a:p>
            <a:pPr marL="575945" lvl="1" indent="-285750">
              <a:lnSpc>
                <a:spcPct val="120000"/>
              </a:lnSpc>
              <a:spcBef>
                <a:spcPts val="200"/>
              </a:spcBef>
              <a:spcAft>
                <a:spcPts val="200"/>
              </a:spcAft>
              <a:buSzPct val="100000"/>
              <a:buFont typeface="Arial" panose="020B0604020202020204" pitchFamily="34" charset="0"/>
              <a:buChar char="•"/>
            </a:pPr>
            <a:r>
              <a:rPr lang="en-US" altLang="zh-CN" dirty="0">
                <a:solidFill>
                  <a:schemeClr val="tx1"/>
                </a:solidFill>
                <a:latin typeface="Arial" panose="020B0604020202020204" pitchFamily="34" charset="0"/>
                <a:cs typeface="Arial" panose="020B0604020202020204" pitchFamily="34" charset="0"/>
                <a:sym typeface="+mn-ea"/>
              </a:rPr>
              <a:t>Uniform ridge widths.</a:t>
            </a:r>
          </a:p>
          <a:p>
            <a:pPr marL="575945" lvl="1" indent="-285750">
              <a:lnSpc>
                <a:spcPct val="120000"/>
              </a:lnSpc>
              <a:spcBef>
                <a:spcPts val="200"/>
              </a:spcBef>
              <a:spcAft>
                <a:spcPts val="200"/>
              </a:spcAft>
              <a:buSzPct val="100000"/>
              <a:buFont typeface="Arial" panose="020B0604020202020204" pitchFamily="34" charset="0"/>
              <a:buChar char="•"/>
            </a:pPr>
            <a:r>
              <a:rPr lang="en-US" altLang="zh-CN" dirty="0">
                <a:solidFill>
                  <a:schemeClr val="tx1"/>
                </a:solidFill>
                <a:latin typeface="Arial" panose="020B0604020202020204" pitchFamily="34" charset="0"/>
                <a:cs typeface="Arial" panose="020B0604020202020204" pitchFamily="34" charset="0"/>
                <a:sym typeface="+mn-ea"/>
              </a:rPr>
              <a:t>Consistent crest heights.</a:t>
            </a:r>
          </a:p>
          <a:p>
            <a:pPr marL="575945" lvl="1" indent="-285750">
              <a:lnSpc>
                <a:spcPct val="120000"/>
              </a:lnSpc>
              <a:spcBef>
                <a:spcPts val="200"/>
              </a:spcBef>
              <a:spcAft>
                <a:spcPts val="200"/>
              </a:spcAft>
              <a:buSzPct val="100000"/>
              <a:buFont typeface="Arial" panose="020B0604020202020204" pitchFamily="34" charset="0"/>
              <a:buChar char="•"/>
            </a:pPr>
            <a:r>
              <a:rPr lang="en-US" altLang="zh-CN" dirty="0">
                <a:solidFill>
                  <a:schemeClr val="tx1"/>
                </a:solidFill>
                <a:latin typeface="Arial" panose="020B0604020202020204" pitchFamily="34" charset="0"/>
                <a:cs typeface="Arial" panose="020B0604020202020204" pitchFamily="34" charset="0"/>
                <a:sym typeface="+mn-ea"/>
              </a:rPr>
              <a:t>Absence of depressions. </a:t>
            </a:r>
          </a:p>
        </p:txBody>
      </p:sp>
      <p:sp>
        <p:nvSpPr>
          <p:cNvPr id="27" name="文本框 26"/>
          <p:cNvSpPr txBox="1"/>
          <p:nvPr/>
        </p:nvSpPr>
        <p:spPr>
          <a:xfrm>
            <a:off x="5694045" y="2102168"/>
            <a:ext cx="5905767" cy="170561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Ridge Arrangement</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Wide and narrow ridges arranged alternately </a:t>
            </a:r>
            <a:r>
              <a:rPr lang="en-US" altLang="zh-CN" sz="1600" dirty="0">
                <a:solidFill>
                  <a:schemeClr val="bg1"/>
                </a:solidFill>
                <a:latin typeface="Arial" panose="020B0604020202020204" pitchFamily="34" charset="0"/>
                <a:cs typeface="Arial" panose="020B0604020202020204" pitchFamily="34" charset="0"/>
                <a:sym typeface="+mn-ea"/>
              </a:rPr>
              <a:t>with sowing furrows in between.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Each sowing furrow corresponds to one wide and one narrow rainfall-collecting ridge surface.</a:t>
            </a:r>
          </a:p>
        </p:txBody>
      </p:sp>
      <p:sp>
        <p:nvSpPr>
          <p:cNvPr id="6" name="文本框 5"/>
          <p:cNvSpPr txBox="1"/>
          <p:nvPr/>
        </p:nvSpPr>
        <p:spPr>
          <a:xfrm>
            <a:off x="611538" y="1107929"/>
            <a:ext cx="10081260" cy="460375"/>
          </a:xfrm>
          <a:prstGeom prst="rect">
            <a:avLst/>
          </a:prstGeom>
          <a:noFill/>
        </p:spPr>
        <p:txBody>
          <a:bodyPr wrap="square" rtlCol="0">
            <a:spAutoFit/>
          </a:bodyPr>
          <a:lstStyle/>
          <a:p>
            <a:r>
              <a:rPr lang="en-US" altLang="zh-CN" sz="2400" b="1" dirty="0"/>
              <a:t>(4) Ridge Formation and Film Mulching</a:t>
            </a:r>
          </a:p>
        </p:txBody>
      </p:sp>
      <p:grpSp>
        <p:nvGrpSpPr>
          <p:cNvPr id="8" name="组合 7"/>
          <p:cNvGrpSpPr/>
          <p:nvPr/>
        </p:nvGrpSpPr>
        <p:grpSpPr>
          <a:xfrm>
            <a:off x="6844030" y="4001770"/>
            <a:ext cx="4398645" cy="2280285"/>
            <a:chOff x="6844030" y="4001770"/>
            <a:chExt cx="4398645" cy="2280285"/>
          </a:xfrm>
        </p:grpSpPr>
        <p:pic>
          <p:nvPicPr>
            <p:cNvPr id="25" name="图片 24" descr="图片1"/>
            <p:cNvPicPr>
              <a:picLocks noChangeAspect="1"/>
            </p:cNvPicPr>
            <p:nvPr/>
          </p:nvPicPr>
          <p:blipFill>
            <a:blip r:embed="rId5"/>
            <a:stretch>
              <a:fillRect/>
            </a:stretch>
          </p:blipFill>
          <p:spPr>
            <a:xfrm>
              <a:off x="6844030" y="4001770"/>
              <a:ext cx="4398645" cy="2280285"/>
            </a:xfrm>
            <a:prstGeom prst="rect">
              <a:avLst/>
            </a:prstGeom>
          </p:spPr>
        </p:pic>
        <p:sp>
          <p:nvSpPr>
            <p:cNvPr id="26" name="文本框 25"/>
            <p:cNvSpPr txBox="1"/>
            <p:nvPr/>
          </p:nvSpPr>
          <p:spPr>
            <a:xfrm>
              <a:off x="10393045" y="6036945"/>
              <a:ext cx="791210" cy="245110"/>
            </a:xfrm>
            <a:prstGeom prst="rect">
              <a:avLst/>
            </a:prstGeom>
            <a:noFill/>
          </p:spPr>
          <p:txBody>
            <a:bodyPr wrap="square" rtlCol="0" anchor="t">
              <a:spAutoFit/>
            </a:bodyPr>
            <a:lstStyle/>
            <a:p>
              <a:pPr algn="ctr"/>
              <a:r>
                <a:rPr lang="en-US" altLang="zh-CN" sz="1000" dirty="0">
                  <a:latin typeface="Arial" panose="020B0604020202020204" pitchFamily="34" charset="0"/>
                  <a:cs typeface="Arial" panose="020B0604020202020204" pitchFamily="34" charset="0"/>
                  <a:sym typeface="+mn-ea"/>
                </a:rPr>
                <a:t>AI </a:t>
              </a:r>
              <a:r>
                <a:rPr lang="zh-CN" altLang="en-US" sz="1000" dirty="0">
                  <a:latin typeface="Arial" panose="020B0604020202020204" pitchFamily="34" charset="0"/>
                  <a:cs typeface="Arial" panose="020B0604020202020204" pitchFamily="34" charset="0"/>
                  <a:sym typeface="+mn-ea"/>
                </a:rPr>
                <a:t>生成</a:t>
              </a:r>
            </a:p>
          </p:txBody>
        </p:sp>
      </p:grpSp>
      <p:pic>
        <p:nvPicPr>
          <p:cNvPr id="4" name="1_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80950" y="579120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5" grpId="0" animBg="1"/>
      <p:bldP spid="15" grpId="0" build="p"/>
      <p:bldP spid="3" grpId="0" uiExpand="1" build="p"/>
      <p:bldP spid="27"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3090" y="1775460"/>
            <a:ext cx="5508000" cy="14109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Film Thickness &amp; Type</a:t>
            </a: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Plastic film thickness </a:t>
            </a:r>
            <a:r>
              <a:rPr lang="en-US" altLang="zh-CN" sz="1600" b="1" dirty="0">
                <a:solidFill>
                  <a:schemeClr val="tx1"/>
                </a:solidFill>
                <a:latin typeface="Arial" panose="020B0604020202020204" pitchFamily="34" charset="0"/>
                <a:cs typeface="Arial" panose="020B0604020202020204" pitchFamily="34" charset="0"/>
                <a:sym typeface="+mn-ea"/>
              </a:rPr>
              <a:t>&gt; 0.01 mm</a:t>
            </a:r>
            <a:r>
              <a:rPr lang="en-US" altLang="zh-CN" sz="1600" dirty="0">
                <a:solidFill>
                  <a:schemeClr val="tx1"/>
                </a:solidFill>
                <a:latin typeface="Arial" panose="020B0604020202020204" pitchFamily="34" charset="0"/>
                <a:cs typeface="Arial" panose="020B0604020202020204" pitchFamily="34" charset="0"/>
                <a:sym typeface="+mn-ea"/>
              </a:rPr>
              <a:t>.</a:t>
            </a: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Black film</a:t>
            </a:r>
            <a:r>
              <a:rPr lang="en-US" altLang="zh-CN" sz="1600" dirty="0">
                <a:solidFill>
                  <a:schemeClr val="tx1"/>
                </a:solidFill>
                <a:latin typeface="Arial" panose="020B0604020202020204" pitchFamily="34" charset="0"/>
                <a:cs typeface="Arial" panose="020B0604020202020204" pitchFamily="34" charset="0"/>
                <a:sym typeface="+mn-ea"/>
              </a:rPr>
              <a:t> recommended for fields with heavy weed infestation.</a:t>
            </a:r>
          </a:p>
        </p:txBody>
      </p:sp>
      <p:sp>
        <p:nvSpPr>
          <p:cNvPr id="3" name="文本框 2"/>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grpSp>
        <p:nvGrpSpPr>
          <p:cNvPr id="4" name="组合 3"/>
          <p:cNvGrpSpPr/>
          <p:nvPr/>
        </p:nvGrpSpPr>
        <p:grpSpPr>
          <a:xfrm>
            <a:off x="7298373" y="1277620"/>
            <a:ext cx="3035300" cy="1884680"/>
            <a:chOff x="7884160" y="1702549"/>
            <a:chExt cx="3079750" cy="2146300"/>
          </a:xfrm>
        </p:grpSpPr>
        <p:pic>
          <p:nvPicPr>
            <p:cNvPr id="10" name="图片 9"/>
            <p:cNvPicPr>
              <a:picLocks noChangeAspect="1"/>
            </p:cNvPicPr>
            <p:nvPr/>
          </p:nvPicPr>
          <p:blipFill>
            <a:blip r:embed="rId5"/>
            <a:stretch>
              <a:fillRect/>
            </a:stretch>
          </p:blipFill>
          <p:spPr>
            <a:xfrm>
              <a:off x="7884160" y="1702549"/>
              <a:ext cx="3079750" cy="2146300"/>
            </a:xfrm>
            <a:prstGeom prst="rect">
              <a:avLst/>
            </a:prstGeom>
          </p:spPr>
        </p:pic>
        <p:sp>
          <p:nvSpPr>
            <p:cNvPr id="12" name="文本框 11"/>
            <p:cNvSpPr txBox="1"/>
            <p:nvPr/>
          </p:nvSpPr>
          <p:spPr>
            <a:xfrm>
              <a:off x="9650475" y="3426669"/>
              <a:ext cx="1313435" cy="422180"/>
            </a:xfrm>
            <a:prstGeom prst="rect">
              <a:avLst/>
            </a:prstGeom>
            <a:noFill/>
          </p:spPr>
          <p:txBody>
            <a:bodyPr wrap="square" rtlCol="0">
              <a:noAutofit/>
            </a:bodyPr>
            <a:lstStyle/>
            <a:p>
              <a:pPr algn="ctr"/>
              <a:r>
                <a:rPr lang="en-US" altLang="zh-CN" sz="1000" dirty="0"/>
                <a:t>AI</a:t>
              </a:r>
              <a:r>
                <a:rPr lang="zh-CN" altLang="en-US" sz="1000" dirty="0"/>
                <a:t>生成</a:t>
              </a:r>
            </a:p>
          </p:txBody>
        </p:sp>
      </p:grpSp>
      <p:sp>
        <p:nvSpPr>
          <p:cNvPr id="2" name="文本框 1"/>
          <p:cNvSpPr txBox="1"/>
          <p:nvPr/>
        </p:nvSpPr>
        <p:spPr>
          <a:xfrm>
            <a:off x="611505" y="1108075"/>
            <a:ext cx="6430645" cy="460375"/>
          </a:xfrm>
          <a:prstGeom prst="rect">
            <a:avLst/>
          </a:prstGeom>
          <a:noFill/>
        </p:spPr>
        <p:txBody>
          <a:bodyPr wrap="square" rtlCol="0">
            <a:spAutoFit/>
          </a:bodyPr>
          <a:lstStyle/>
          <a:p>
            <a:r>
              <a:rPr lang="en-US" altLang="zh-CN" sz="2400" b="1" dirty="0"/>
              <a:t>(4) Ridge Formation and Film Mulching</a:t>
            </a:r>
          </a:p>
        </p:txBody>
      </p:sp>
      <p:sp>
        <p:nvSpPr>
          <p:cNvPr id="6" name="文本框 5"/>
          <p:cNvSpPr txBox="1"/>
          <p:nvPr/>
        </p:nvSpPr>
        <p:spPr>
          <a:xfrm>
            <a:off x="593090" y="3188335"/>
            <a:ext cx="5499100" cy="10642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Mulching Season</a:t>
            </a: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Mulching in autumn or spring depending on precipitation and soil moisture conditions.</a:t>
            </a:r>
          </a:p>
        </p:txBody>
      </p:sp>
      <p:sp>
        <p:nvSpPr>
          <p:cNvPr id="9" name="文本框 8"/>
          <p:cNvSpPr txBox="1"/>
          <p:nvPr/>
        </p:nvSpPr>
        <p:spPr>
          <a:xfrm>
            <a:off x="593090" y="4254500"/>
            <a:ext cx="5503545" cy="1757045"/>
          </a:xfrm>
          <a:prstGeom prst="rect">
            <a:avLst/>
          </a:prstGeom>
          <a:noFill/>
        </p:spPr>
        <p:txBody>
          <a:bodyPr wrap="square" rtlCol="0">
            <a:spAutoFit/>
          </a:bodyPr>
          <a:lstStyle/>
          <a:p>
            <a:pPr marL="288290" lvl="0" indent="-288290" algn="l">
              <a:lnSpc>
                <a:spcPct val="120000"/>
              </a:lnSpc>
              <a:spcBef>
                <a:spcPts val="200"/>
              </a:spcBef>
              <a:spcAft>
                <a:spcPts val="2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Autumn Mulching Effects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Effectively</a:t>
            </a:r>
            <a:r>
              <a:rPr lang="en-US" altLang="zh-CN" sz="1600" b="1" dirty="0">
                <a:latin typeface="Arial" panose="020B0604020202020204" pitchFamily="34" charset="0"/>
                <a:cs typeface="Arial" panose="020B0604020202020204" pitchFamily="34" charset="0"/>
                <a:sym typeface="+mn-ea"/>
              </a:rPr>
              <a:t> reduce soil moisture evaporation</a:t>
            </a:r>
            <a:r>
              <a:rPr lang="en-US" altLang="zh-CN" sz="1600" dirty="0">
                <a:latin typeface="Arial" panose="020B0604020202020204" pitchFamily="34" charset="0"/>
                <a:cs typeface="Arial" panose="020B0604020202020204" pitchFamily="34" charset="0"/>
                <a:sym typeface="+mn-ea"/>
              </a:rPr>
              <a:t> in autumn-winter-spring.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Enables cross-season </a:t>
            </a:r>
            <a:r>
              <a:rPr lang="en-US" altLang="zh-CN" sz="1600" b="1" dirty="0">
                <a:latin typeface="Arial" panose="020B0604020202020204" pitchFamily="34" charset="0"/>
                <a:cs typeface="Arial" panose="020B0604020202020204" pitchFamily="34" charset="0"/>
                <a:sym typeface="+mn-ea"/>
              </a:rPr>
              <a:t>water storage</a:t>
            </a:r>
            <a:r>
              <a:rPr lang="en-US" altLang="zh-CN" sz="1600" dirty="0">
                <a:latin typeface="Arial" panose="020B0604020202020204" pitchFamily="34" charset="0"/>
                <a:cs typeface="Arial" panose="020B0604020202020204" pitchFamily="34" charset="0"/>
                <a:sym typeface="+mn-ea"/>
              </a:rPr>
              <a:t>.</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Maximizes</a:t>
            </a:r>
            <a:r>
              <a:rPr lang="en-US" altLang="zh-CN" sz="1600" b="1" dirty="0">
                <a:latin typeface="Arial" panose="020B0604020202020204" pitchFamily="34" charset="0"/>
                <a:cs typeface="Arial" panose="020B0604020202020204" pitchFamily="34" charset="0"/>
                <a:sym typeface="+mn-ea"/>
              </a:rPr>
              <a:t> soil moisture retention</a:t>
            </a:r>
            <a:r>
              <a:rPr lang="en-US" altLang="zh-CN" sz="1600" dirty="0">
                <a:latin typeface="Arial" panose="020B0604020202020204" pitchFamily="34" charset="0"/>
                <a:cs typeface="Arial" panose="020B0604020202020204" pitchFamily="34" charset="0"/>
                <a:sym typeface="+mn-ea"/>
              </a:rPr>
              <a:t>.</a:t>
            </a:r>
          </a:p>
        </p:txBody>
      </p:sp>
      <p:sp>
        <p:nvSpPr>
          <p:cNvPr id="11" name="文本框 10"/>
          <p:cNvSpPr txBox="1"/>
          <p:nvPr/>
        </p:nvSpPr>
        <p:spPr>
          <a:xfrm>
            <a:off x="6141085" y="3329940"/>
            <a:ext cx="5349875" cy="14109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Spring Mulching Timing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Carried out promptly when</a:t>
            </a:r>
            <a:r>
              <a:rPr lang="en-US" altLang="zh-CN" sz="1600" b="1" dirty="0">
                <a:latin typeface="Arial" panose="020B0604020202020204" pitchFamily="34" charset="0"/>
                <a:cs typeface="Arial" panose="020B0604020202020204" pitchFamily="34" charset="0"/>
                <a:sym typeface="+mn-ea"/>
              </a:rPr>
              <a:t> soil thaws by day and refreezes at night</a:t>
            </a:r>
            <a:r>
              <a:rPr lang="en-US" altLang="zh-CN" sz="1600" dirty="0">
                <a:latin typeface="Arial" panose="020B0604020202020204" pitchFamily="34" charset="0"/>
                <a:cs typeface="Arial" panose="020B0604020202020204" pitchFamily="34" charset="0"/>
                <a:sym typeface="+mn-ea"/>
              </a:rPr>
              <a:t>.</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Apply when </a:t>
            </a:r>
            <a:r>
              <a:rPr lang="en-US" altLang="zh-CN" sz="1600" b="1" dirty="0">
                <a:latin typeface="Arial" panose="020B0604020202020204" pitchFamily="34" charset="0"/>
                <a:cs typeface="Arial" panose="020B0604020202020204" pitchFamily="34" charset="0"/>
                <a:sym typeface="+mn-ea"/>
              </a:rPr>
              <a:t>topsoil has just thawed</a:t>
            </a:r>
            <a:r>
              <a:rPr lang="en-US" altLang="zh-CN" sz="1600" dirty="0">
                <a:latin typeface="Arial" panose="020B0604020202020204" pitchFamily="34" charset="0"/>
                <a:cs typeface="Arial" panose="020B0604020202020204" pitchFamily="34" charset="0"/>
                <a:sym typeface="+mn-ea"/>
              </a:rPr>
              <a:t>.</a:t>
            </a:r>
          </a:p>
        </p:txBody>
      </p:sp>
      <p:sp>
        <p:nvSpPr>
          <p:cNvPr id="13" name="文本框 12"/>
          <p:cNvSpPr txBox="1"/>
          <p:nvPr/>
        </p:nvSpPr>
        <p:spPr>
          <a:xfrm>
            <a:off x="6141085" y="4886325"/>
            <a:ext cx="5349875" cy="111569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Spring Mulching Effects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Effectively reduces spring moisture loss.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Helps preserve soil moisture for sowing. </a:t>
            </a:r>
          </a:p>
        </p:txBody>
      </p:sp>
      <p:pic>
        <p:nvPicPr>
          <p:cNvPr id="8" name="1_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65673" y="5623242"/>
            <a:ext cx="487363" cy="487363"/>
          </a:xfrm>
          <a:prstGeom prst="rect">
            <a:avLst/>
          </a:prstGeom>
        </p:spPr>
      </p:pic>
      <p:sp>
        <p:nvSpPr>
          <p:cNvPr id="5" name="矩形 4"/>
          <p:cNvSpPr/>
          <p:nvPr/>
        </p:nvSpPr>
        <p:spPr>
          <a:xfrm>
            <a:off x="0" y="6110605"/>
            <a:ext cx="12192000" cy="74739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15" grpId="0" uiExpand="1" build="p"/>
      <p:bldP spid="6" grpId="0"/>
      <p:bldP spid="9" grpId="0" build="p"/>
      <p:bldP spid="11" grpId="0" build="p"/>
      <p:bldP spid="13" grpId="0" build="p"/>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6162675"/>
            <a:ext cx="12192000" cy="69405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1775460"/>
            <a:ext cx="10899775" cy="1461770"/>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Mulching Method</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Full soil-surface coverage</a:t>
            </a:r>
            <a:r>
              <a:rPr lang="en-US" altLang="zh-CN" sz="1600" dirty="0">
                <a:solidFill>
                  <a:schemeClr val="tx1"/>
                </a:solidFill>
                <a:latin typeface="Arial" panose="020B0604020202020204" pitchFamily="34" charset="0"/>
                <a:cs typeface="Arial" panose="020B0604020202020204" pitchFamily="34" charset="0"/>
                <a:sym typeface="+mn-ea"/>
              </a:rPr>
              <a:t> is required. </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Adjacent plastic film sheets </a:t>
            </a:r>
            <a:r>
              <a:rPr lang="en-US" altLang="zh-CN" sz="1600" b="1" dirty="0">
                <a:solidFill>
                  <a:schemeClr val="tx1"/>
                </a:solidFill>
                <a:latin typeface="Arial" panose="020B0604020202020204" pitchFamily="34" charset="0"/>
                <a:cs typeface="Arial" panose="020B0604020202020204" pitchFamily="34" charset="0"/>
                <a:sym typeface="+mn-ea"/>
              </a:rPr>
              <a:t>overlapped at crests of wide ridges</a:t>
            </a:r>
            <a:r>
              <a:rPr lang="en-US" altLang="zh-CN" sz="1600" dirty="0">
                <a:solidFill>
                  <a:schemeClr val="tx1"/>
                </a:solidFill>
                <a:latin typeface="Arial" panose="020B0604020202020204" pitchFamily="34" charset="0"/>
                <a:cs typeface="Arial" panose="020B0604020202020204" pitchFamily="34" charset="0"/>
                <a:sym typeface="+mn-ea"/>
              </a:rPr>
              <a:t> and </a:t>
            </a:r>
            <a:r>
              <a:rPr lang="en-US" altLang="zh-CN" sz="1600" b="1" dirty="0">
                <a:solidFill>
                  <a:schemeClr val="tx1"/>
                </a:solidFill>
                <a:latin typeface="Arial" panose="020B0604020202020204" pitchFamily="34" charset="0"/>
                <a:cs typeface="Arial" panose="020B0604020202020204" pitchFamily="34" charset="0"/>
                <a:sym typeface="+mn-ea"/>
              </a:rPr>
              <a:t>compacted with soil</a:t>
            </a:r>
            <a:r>
              <a:rPr lang="en-US" altLang="zh-CN" sz="1600" dirty="0">
                <a:solidFill>
                  <a:schemeClr val="tx1"/>
                </a:solidFill>
                <a:latin typeface="Arial" panose="020B0604020202020204" pitchFamily="34" charset="0"/>
                <a:cs typeface="Arial" panose="020B0604020202020204" pitchFamily="34" charset="0"/>
                <a:sym typeface="+mn-ea"/>
              </a:rPr>
              <a:t>.</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Film should be </a:t>
            </a:r>
            <a:r>
              <a:rPr lang="en-US" altLang="zh-CN" sz="1600" b="1" dirty="0">
                <a:solidFill>
                  <a:schemeClr val="tx1"/>
                </a:solidFill>
                <a:latin typeface="Arial" panose="020B0604020202020204" pitchFamily="34" charset="0"/>
                <a:cs typeface="Arial" panose="020B0604020202020204" pitchFamily="34" charset="0"/>
                <a:sym typeface="+mn-ea"/>
              </a:rPr>
              <a:t>stretched tight</a:t>
            </a:r>
            <a:r>
              <a:rPr lang="en-US" altLang="zh-CN" sz="1600" dirty="0">
                <a:solidFill>
                  <a:schemeClr val="tx1"/>
                </a:solidFill>
                <a:latin typeface="Arial" panose="020B0604020202020204" pitchFamily="34" charset="0"/>
                <a:cs typeface="Arial" panose="020B0604020202020204" pitchFamily="34" charset="0"/>
                <a:sym typeface="+mn-ea"/>
              </a:rPr>
              <a:t> and</a:t>
            </a:r>
            <a:r>
              <a:rPr lang="en-US" altLang="zh-CN" sz="1600" b="1" dirty="0">
                <a:solidFill>
                  <a:schemeClr val="tx1"/>
                </a:solidFill>
                <a:latin typeface="Arial" panose="020B0604020202020204" pitchFamily="34" charset="0"/>
                <a:cs typeface="Arial" panose="020B0604020202020204" pitchFamily="34" charset="0"/>
                <a:sym typeface="+mn-ea"/>
              </a:rPr>
              <a:t> laid flat</a:t>
            </a:r>
            <a:r>
              <a:rPr lang="en-US" altLang="zh-CN" sz="1600" dirty="0">
                <a:solidFill>
                  <a:schemeClr val="tx1"/>
                </a:solidFill>
                <a:latin typeface="Arial" panose="020B0604020202020204" pitchFamily="34" charset="0"/>
                <a:cs typeface="Arial" panose="020B0604020202020204" pitchFamily="34" charset="0"/>
                <a:sym typeface="+mn-ea"/>
              </a:rPr>
              <a:t>, closely attached to ridge surfaces and furrows. </a:t>
            </a:r>
          </a:p>
        </p:txBody>
      </p:sp>
      <p:sp>
        <p:nvSpPr>
          <p:cNvPr id="6" name="文本框 5"/>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10" name="文本框 9"/>
          <p:cNvSpPr txBox="1"/>
          <p:nvPr/>
        </p:nvSpPr>
        <p:spPr>
          <a:xfrm>
            <a:off x="593090" y="3197860"/>
            <a:ext cx="10796905" cy="1410970"/>
          </a:xfrm>
          <a:prstGeom prst="rect">
            <a:avLst/>
          </a:prstGeom>
          <a:noFill/>
        </p:spPr>
        <p:txBody>
          <a:bodyPr wrap="square" rtlCol="0">
            <a:spAutoFit/>
          </a:bodyPr>
          <a:lstStyle/>
          <a:p>
            <a:pPr marL="288290" lvl="0" indent="-288290" algn="l" fontAlgn="auto">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Fixing &amp; Water Infiltration</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Secured with </a:t>
            </a:r>
            <a:r>
              <a:rPr lang="en-US" altLang="zh-CN" sz="1600" b="1" dirty="0">
                <a:solidFill>
                  <a:schemeClr val="tx1"/>
                </a:solidFill>
                <a:latin typeface="Arial" panose="020B0604020202020204" pitchFamily="34" charset="0"/>
                <a:cs typeface="Arial" panose="020B0604020202020204" pitchFamily="34" charset="0"/>
                <a:sym typeface="+mn-ea"/>
              </a:rPr>
              <a:t>transverse soil compaction</a:t>
            </a:r>
            <a:r>
              <a:rPr lang="en-US" altLang="zh-CN" sz="1600" dirty="0">
                <a:solidFill>
                  <a:schemeClr val="tx1"/>
                </a:solidFill>
                <a:latin typeface="Arial" panose="020B0604020202020204" pitchFamily="34" charset="0"/>
                <a:cs typeface="Arial" panose="020B0604020202020204" pitchFamily="34" charset="0"/>
                <a:sym typeface="+mn-ea"/>
              </a:rPr>
              <a:t> at</a:t>
            </a:r>
            <a:r>
              <a:rPr lang="en-US" altLang="zh-CN" sz="1600" b="1" dirty="0">
                <a:solidFill>
                  <a:schemeClr val="tx1"/>
                </a:solidFill>
                <a:latin typeface="Arial" panose="020B0604020202020204" pitchFamily="34" charset="0"/>
                <a:cs typeface="Arial" panose="020B0604020202020204" pitchFamily="34" charset="0"/>
                <a:sym typeface="+mn-ea"/>
              </a:rPr>
              <a:t> interval of about 2 m</a:t>
            </a:r>
            <a:r>
              <a:rPr lang="en-US" altLang="zh-CN" sz="1600" dirty="0">
                <a:solidFill>
                  <a:schemeClr val="tx1"/>
                </a:solidFill>
                <a:latin typeface="Arial" panose="020B0604020202020204" pitchFamily="34" charset="0"/>
                <a:cs typeface="Arial" panose="020B0604020202020204" pitchFamily="34" charset="0"/>
                <a:sym typeface="+mn-ea"/>
              </a:rPr>
              <a:t> to prevent wind uplift.</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After mulching, </a:t>
            </a:r>
            <a:r>
              <a:rPr lang="en-US" altLang="zh-CN" sz="1600" b="1" dirty="0">
                <a:solidFill>
                  <a:schemeClr val="tx1"/>
                </a:solidFill>
                <a:latin typeface="Arial" panose="020B0604020202020204" pitchFamily="34" charset="0"/>
                <a:cs typeface="Arial" panose="020B0604020202020204" pitchFamily="34" charset="0"/>
                <a:sym typeface="+mn-ea"/>
              </a:rPr>
              <a:t>water-infiltration holes</a:t>
            </a:r>
            <a:r>
              <a:rPr lang="en-US" altLang="zh-CN" sz="1600" dirty="0">
                <a:solidFill>
                  <a:schemeClr val="tx1"/>
                </a:solidFill>
                <a:latin typeface="Arial" panose="020B0604020202020204" pitchFamily="34" charset="0"/>
                <a:cs typeface="Arial" panose="020B0604020202020204" pitchFamily="34" charset="0"/>
                <a:sym typeface="+mn-ea"/>
              </a:rPr>
              <a:t> about </a:t>
            </a:r>
            <a:r>
              <a:rPr lang="en-US" altLang="zh-CN" sz="1600" b="1" dirty="0">
                <a:solidFill>
                  <a:schemeClr val="tx1"/>
                </a:solidFill>
                <a:latin typeface="Arial" panose="020B0604020202020204" pitchFamily="34" charset="0"/>
                <a:cs typeface="Arial" panose="020B0604020202020204" pitchFamily="34" charset="0"/>
                <a:sym typeface="+mn-ea"/>
              </a:rPr>
              <a:t>3 mm diameter made every 50 cm</a:t>
            </a:r>
            <a:r>
              <a:rPr lang="en-US" altLang="zh-CN" sz="1600" dirty="0">
                <a:solidFill>
                  <a:schemeClr val="tx1"/>
                </a:solidFill>
                <a:latin typeface="Arial" panose="020B0604020202020204" pitchFamily="34" charset="0"/>
                <a:cs typeface="Arial" panose="020B0604020202020204" pitchFamily="34" charset="0"/>
                <a:sym typeface="+mn-ea"/>
              </a:rPr>
              <a:t> in sowing furrows to facilitate rainfall infiltration.  </a:t>
            </a:r>
          </a:p>
        </p:txBody>
      </p:sp>
      <p:grpSp>
        <p:nvGrpSpPr>
          <p:cNvPr id="4" name="组合 3"/>
          <p:cNvGrpSpPr/>
          <p:nvPr/>
        </p:nvGrpSpPr>
        <p:grpSpPr>
          <a:xfrm>
            <a:off x="8743315" y="4342765"/>
            <a:ext cx="2898140" cy="1688110"/>
            <a:chOff x="8863330" y="2500630"/>
            <a:chExt cx="3135630" cy="1890399"/>
          </a:xfrm>
        </p:grpSpPr>
        <p:pic>
          <p:nvPicPr>
            <p:cNvPr id="11" name="图片 10" descr="C:/Users/QX_HD/Desktop/1.png1"/>
            <p:cNvPicPr>
              <a:picLocks noChangeAspect="1"/>
            </p:cNvPicPr>
            <p:nvPr/>
          </p:nvPicPr>
          <p:blipFill>
            <a:blip r:embed="rId5"/>
            <a:srcRect l="2316" r="2316"/>
            <a:stretch>
              <a:fillRect/>
            </a:stretch>
          </p:blipFill>
          <p:spPr>
            <a:xfrm>
              <a:off x="8863330" y="2500630"/>
              <a:ext cx="3048000" cy="1857375"/>
            </a:xfrm>
            <a:prstGeom prst="rect">
              <a:avLst/>
            </a:prstGeom>
            <a:noFill/>
          </p:spPr>
        </p:pic>
        <p:sp>
          <p:nvSpPr>
            <p:cNvPr id="12" name="文本框 11"/>
            <p:cNvSpPr txBox="1"/>
            <p:nvPr/>
          </p:nvSpPr>
          <p:spPr>
            <a:xfrm>
              <a:off x="11182985" y="4082415"/>
              <a:ext cx="815975" cy="308614"/>
            </a:xfrm>
            <a:prstGeom prst="rect">
              <a:avLst/>
            </a:prstGeom>
            <a:noFill/>
          </p:spPr>
          <p:txBody>
            <a:bodyPr wrap="square" rtlCol="0">
              <a:spAutoFit/>
            </a:bodyPr>
            <a:lstStyle/>
            <a:p>
              <a:pPr algn="ctr"/>
              <a:r>
                <a:rPr lang="en-US" altLang="zh-CN" sz="1200" dirty="0"/>
                <a:t>AI</a:t>
              </a:r>
              <a:r>
                <a:rPr lang="zh-CN" altLang="en-US" sz="1200" dirty="0"/>
                <a:t>生成</a:t>
              </a:r>
            </a:p>
          </p:txBody>
        </p:sp>
      </p:grpSp>
      <p:sp>
        <p:nvSpPr>
          <p:cNvPr id="2" name="文本框 1"/>
          <p:cNvSpPr txBox="1"/>
          <p:nvPr/>
        </p:nvSpPr>
        <p:spPr>
          <a:xfrm>
            <a:off x="611538" y="1107929"/>
            <a:ext cx="10081260" cy="460375"/>
          </a:xfrm>
          <a:prstGeom prst="rect">
            <a:avLst/>
          </a:prstGeom>
          <a:noFill/>
        </p:spPr>
        <p:txBody>
          <a:bodyPr wrap="square" rtlCol="0">
            <a:spAutoFit/>
          </a:bodyPr>
          <a:lstStyle/>
          <a:p>
            <a:r>
              <a:rPr lang="en-US" altLang="zh-CN" sz="2400" b="1" dirty="0"/>
              <a:t>(4) Ridge Formation and Film Mulching</a:t>
            </a:r>
          </a:p>
        </p:txBody>
      </p:sp>
      <p:sp>
        <p:nvSpPr>
          <p:cNvPr id="7" name="文本框 6"/>
          <p:cNvSpPr txBox="1"/>
          <p:nvPr/>
        </p:nvSpPr>
        <p:spPr>
          <a:xfrm>
            <a:off x="593090" y="4569460"/>
            <a:ext cx="8013700" cy="1461770"/>
          </a:xfrm>
          <a:prstGeom prst="rect">
            <a:avLst/>
          </a:prstGeom>
          <a:noFill/>
        </p:spPr>
        <p:txBody>
          <a:bodyPr wrap="square" rtlCol="0">
            <a:spAutoFit/>
          </a:bodyPr>
          <a:lstStyle/>
          <a:p>
            <a:pPr marL="288290" lvl="0" indent="-288290" algn="l" fontAlgn="auto">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Maintenance &amp; Protection</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Inspected regularly. </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Any damaged sections promptly </a:t>
            </a:r>
            <a:r>
              <a:rPr lang="en-US" altLang="zh-CN" sz="1600" b="1" dirty="0">
                <a:solidFill>
                  <a:schemeClr val="tx1"/>
                </a:solidFill>
                <a:latin typeface="Arial" panose="020B0604020202020204" pitchFamily="34" charset="0"/>
                <a:cs typeface="Arial" panose="020B0604020202020204" pitchFamily="34" charset="0"/>
                <a:sym typeface="+mn-ea"/>
              </a:rPr>
              <a:t>covered with soil or repaired</a:t>
            </a:r>
            <a:r>
              <a:rPr lang="en-US" altLang="zh-CN" sz="1600" dirty="0">
                <a:solidFill>
                  <a:schemeClr val="tx1"/>
                </a:solidFill>
                <a:latin typeface="Arial" panose="020B0604020202020204" pitchFamily="34" charset="0"/>
                <a:cs typeface="Arial" panose="020B0604020202020204" pitchFamily="34" charset="0"/>
                <a:sym typeface="+mn-ea"/>
              </a:rPr>
              <a:t>. </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Straw</a:t>
            </a:r>
            <a:r>
              <a:rPr lang="en-US" altLang="zh-CN" sz="1600" dirty="0">
                <a:solidFill>
                  <a:schemeClr val="tx1"/>
                </a:solidFill>
                <a:latin typeface="Arial" panose="020B0604020202020204" pitchFamily="34" charset="0"/>
                <a:cs typeface="Arial" panose="020B0604020202020204" pitchFamily="34" charset="0"/>
                <a:sym typeface="+mn-ea"/>
              </a:rPr>
              <a:t> may be used to protect film and reduce soil temperature. </a:t>
            </a:r>
          </a:p>
        </p:txBody>
      </p:sp>
      <p:pic>
        <p:nvPicPr>
          <p:cNvPr id="8" name="1_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73013" y="5740400"/>
            <a:ext cx="487362"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5" grpId="0" animBg="1"/>
      <p:bldP spid="15" grpId="0" uiExpand="1" build="p"/>
      <p:bldP spid="10" grpId="0" uiExpand="1" build="p"/>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3089" y="1754551"/>
            <a:ext cx="10903585" cy="76962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Density Determination Basis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Determined based on </a:t>
            </a:r>
            <a:r>
              <a:rPr lang="en-US" altLang="zh-CN" sz="1600" b="1" dirty="0">
                <a:latin typeface="Arial" panose="020B0604020202020204" pitchFamily="34" charset="0"/>
                <a:cs typeface="Arial" panose="020B0604020202020204" pitchFamily="34" charset="0"/>
                <a:sym typeface="+mn-ea"/>
              </a:rPr>
              <a:t>soil fertility, precipitation and variety characteristics</a:t>
            </a:r>
            <a:r>
              <a:rPr lang="en-US" altLang="zh-CN" sz="1600" dirty="0">
                <a:latin typeface="Arial" panose="020B0604020202020204" pitchFamily="34" charset="0"/>
                <a:cs typeface="Arial" panose="020B0604020202020204" pitchFamily="34" charset="0"/>
                <a:sym typeface="+mn-ea"/>
              </a:rPr>
              <a:t>.</a:t>
            </a:r>
          </a:p>
        </p:txBody>
      </p:sp>
      <p:sp>
        <p:nvSpPr>
          <p:cNvPr id="3" name="文本框 2"/>
          <p:cNvSpPr txBox="1"/>
          <p:nvPr/>
        </p:nvSpPr>
        <p:spPr>
          <a:xfrm>
            <a:off x="593089" y="2568621"/>
            <a:ext cx="5654040" cy="23469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Recommended Density by Annual Precipitation</a:t>
            </a: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In areas with an annual precipitation of 250–350 mm:</a:t>
            </a:r>
            <a:r>
              <a:rPr lang="en-US" altLang="zh-CN" sz="1600" dirty="0">
                <a:solidFill>
                  <a:schemeClr val="tx1"/>
                </a:solidFill>
                <a:latin typeface="Arial" panose="020B0604020202020204" pitchFamily="34" charset="0"/>
                <a:cs typeface="Arial" panose="020B0604020202020204" pitchFamily="34" charset="0"/>
                <a:sym typeface="+mn-ea"/>
              </a:rPr>
              <a:t> 45,000–52,500 plants/ha; spacing 35–40 cm.</a:t>
            </a: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In areas with an annual precipitation of 350–450 mm: </a:t>
            </a:r>
            <a:r>
              <a:rPr lang="en-US" altLang="zh-CN" sz="1600" dirty="0">
                <a:solidFill>
                  <a:schemeClr val="tx1"/>
                </a:solidFill>
                <a:latin typeface="Arial" panose="020B0604020202020204" pitchFamily="34" charset="0"/>
                <a:cs typeface="Arial" panose="020B0604020202020204" pitchFamily="34" charset="0"/>
                <a:sym typeface="+mn-ea"/>
              </a:rPr>
              <a:t>52,500–60,000 plants/ha; spacing 30–35 cm. </a:t>
            </a: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In areas with an annual precipitation &gt;450 mm: </a:t>
            </a:r>
            <a:r>
              <a:rPr lang="en-US" altLang="zh-CN" sz="1600" dirty="0">
                <a:solidFill>
                  <a:schemeClr val="tx1"/>
                </a:solidFill>
                <a:latin typeface="Arial" panose="020B0604020202020204" pitchFamily="34" charset="0"/>
                <a:cs typeface="Arial" panose="020B0604020202020204" pitchFamily="34" charset="0"/>
                <a:sym typeface="+mn-ea"/>
              </a:rPr>
              <a:t>60,000–67,500 plants/ha; spacing 27–30 cm.</a:t>
            </a:r>
          </a:p>
        </p:txBody>
      </p:sp>
      <p:sp>
        <p:nvSpPr>
          <p:cNvPr id="6" name="文本框 5"/>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8" name="文本框 7"/>
          <p:cNvSpPr txBox="1"/>
          <p:nvPr/>
        </p:nvSpPr>
        <p:spPr>
          <a:xfrm>
            <a:off x="593089" y="4939076"/>
            <a:ext cx="10582877" cy="80645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Density Adjustment Conditions</a:t>
            </a:r>
          </a:p>
          <a:p>
            <a:pPr marL="575945" lvl="1" indent="-285750">
              <a:lnSpc>
                <a:spcPct val="120000"/>
              </a:lnSpc>
              <a:spcBef>
                <a:spcPts val="200"/>
              </a:spcBef>
              <a:spcAft>
                <a:spcPts val="200"/>
              </a:spcAft>
              <a:buSzPct val="100000"/>
              <a:buFont typeface="Arial" panose="020B0604020202020204" pitchFamily="34" charset="0"/>
              <a:buChar char="•"/>
            </a:pPr>
            <a:r>
              <a:rPr lang="en-US" altLang="zh-CN" b="1" dirty="0">
                <a:solidFill>
                  <a:schemeClr val="tx1"/>
                </a:solidFill>
                <a:latin typeface="Arial" panose="020B0604020202020204" pitchFamily="34" charset="0"/>
                <a:cs typeface="Arial" panose="020B0604020202020204" pitchFamily="34" charset="0"/>
                <a:sym typeface="+mn-ea"/>
              </a:rPr>
              <a:t>Density may be increased</a:t>
            </a:r>
            <a:r>
              <a:rPr lang="en-US" altLang="zh-CN" dirty="0">
                <a:solidFill>
                  <a:schemeClr val="tx1"/>
                </a:solidFill>
                <a:latin typeface="Arial" panose="020B0604020202020204" pitchFamily="34" charset="0"/>
                <a:cs typeface="Arial" panose="020B0604020202020204" pitchFamily="34" charset="0"/>
                <a:sym typeface="+mn-ea"/>
              </a:rPr>
              <a:t> in fields with </a:t>
            </a:r>
            <a:r>
              <a:rPr lang="en-US" altLang="zh-CN" b="1" dirty="0">
                <a:solidFill>
                  <a:schemeClr val="tx1"/>
                </a:solidFill>
                <a:latin typeface="Arial" panose="020B0604020202020204" pitchFamily="34" charset="0"/>
                <a:cs typeface="Arial" panose="020B0604020202020204" pitchFamily="34" charset="0"/>
                <a:sym typeface="+mn-ea"/>
              </a:rPr>
              <a:t>high-fertility</a:t>
            </a:r>
            <a:r>
              <a:rPr lang="en-US" altLang="zh-CN" dirty="0">
                <a:solidFill>
                  <a:schemeClr val="tx1"/>
                </a:solidFill>
                <a:latin typeface="Arial" panose="020B0604020202020204" pitchFamily="34" charset="0"/>
                <a:cs typeface="Arial" panose="020B0604020202020204" pitchFamily="34" charset="0"/>
                <a:sym typeface="+mn-ea"/>
              </a:rPr>
              <a:t> and</a:t>
            </a:r>
            <a:r>
              <a:rPr lang="en-US" altLang="zh-CN" b="1" dirty="0">
                <a:solidFill>
                  <a:schemeClr val="tx1"/>
                </a:solidFill>
                <a:latin typeface="Arial" panose="020B0604020202020204" pitchFamily="34" charset="0"/>
                <a:cs typeface="Arial" panose="020B0604020202020204" pitchFamily="34" charset="0"/>
                <a:sym typeface="+mn-ea"/>
              </a:rPr>
              <a:t> good moisture conditions</a:t>
            </a:r>
            <a:r>
              <a:rPr lang="en-US" altLang="zh-CN" dirty="0">
                <a:solidFill>
                  <a:schemeClr val="tx1"/>
                </a:solidFill>
                <a:latin typeface="Arial" panose="020B0604020202020204" pitchFamily="34" charset="0"/>
                <a:cs typeface="Arial" panose="020B0604020202020204" pitchFamily="34" charset="0"/>
                <a:sym typeface="+mn-ea"/>
              </a:rPr>
              <a:t>. </a:t>
            </a:r>
          </a:p>
        </p:txBody>
      </p:sp>
      <p:sp>
        <p:nvSpPr>
          <p:cNvPr id="2" name="文本框 1"/>
          <p:cNvSpPr txBox="1"/>
          <p:nvPr/>
        </p:nvSpPr>
        <p:spPr>
          <a:xfrm>
            <a:off x="611538" y="1107929"/>
            <a:ext cx="10081260" cy="461665"/>
          </a:xfrm>
          <a:prstGeom prst="rect">
            <a:avLst/>
          </a:prstGeom>
          <a:noFill/>
        </p:spPr>
        <p:txBody>
          <a:bodyPr wrap="square" rtlCol="0">
            <a:spAutoFit/>
          </a:bodyPr>
          <a:lstStyle/>
          <a:p>
            <a:r>
              <a:rPr lang="en-US" altLang="zh-CN" sz="2400" b="1" dirty="0"/>
              <a:t>(5) Planting Density and Sowing Method</a:t>
            </a:r>
          </a:p>
        </p:txBody>
      </p:sp>
      <p:grpSp>
        <p:nvGrpSpPr>
          <p:cNvPr id="5" name="组合 4"/>
          <p:cNvGrpSpPr/>
          <p:nvPr/>
        </p:nvGrpSpPr>
        <p:grpSpPr>
          <a:xfrm>
            <a:off x="6553501" y="3014147"/>
            <a:ext cx="1671173" cy="2172869"/>
            <a:chOff x="6553501" y="3014147"/>
            <a:chExt cx="1671173" cy="2172869"/>
          </a:xfrm>
        </p:grpSpPr>
        <p:pic>
          <p:nvPicPr>
            <p:cNvPr id="12" name="图片 11"/>
            <p:cNvPicPr>
              <a:picLocks noChangeAspect="1"/>
            </p:cNvPicPr>
            <p:nvPr/>
          </p:nvPicPr>
          <p:blipFill>
            <a:blip r:embed="rId5"/>
            <a:stretch>
              <a:fillRect/>
            </a:stretch>
          </p:blipFill>
          <p:spPr>
            <a:xfrm>
              <a:off x="6569343" y="3014427"/>
              <a:ext cx="1655331" cy="1548000"/>
            </a:xfrm>
            <a:prstGeom prst="rect">
              <a:avLst/>
            </a:prstGeom>
          </p:spPr>
        </p:pic>
        <p:sp>
          <p:nvSpPr>
            <p:cNvPr id="26" name="文本框 25"/>
            <p:cNvSpPr txBox="1"/>
            <p:nvPr/>
          </p:nvSpPr>
          <p:spPr>
            <a:xfrm>
              <a:off x="6568924" y="3014147"/>
              <a:ext cx="815975" cy="245110"/>
            </a:xfrm>
            <a:prstGeom prst="rect">
              <a:avLst/>
            </a:prstGeom>
            <a:noFill/>
          </p:spPr>
          <p:txBody>
            <a:bodyPr wrap="square" rtlCol="0">
              <a:spAutoFit/>
            </a:bodyPr>
            <a:lstStyle/>
            <a:p>
              <a:pPr algn="l"/>
              <a:r>
                <a:rPr lang="en-US" altLang="zh-CN" sz="1000" dirty="0"/>
                <a:t>AI</a:t>
              </a:r>
              <a:r>
                <a:rPr lang="zh-CN" altLang="en-US" sz="1000" dirty="0"/>
                <a:t>生成</a:t>
              </a:r>
            </a:p>
          </p:txBody>
        </p:sp>
        <p:sp>
          <p:nvSpPr>
            <p:cNvPr id="7" name="矩形: 圆角 6"/>
            <p:cNvSpPr/>
            <p:nvPr/>
          </p:nvSpPr>
          <p:spPr>
            <a:xfrm>
              <a:off x="6553501" y="4553033"/>
              <a:ext cx="1656000" cy="633983"/>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sym typeface="+mn-ea"/>
                </a:rPr>
                <a:t>Soil fertility</a:t>
              </a:r>
            </a:p>
          </p:txBody>
        </p:sp>
      </p:grpSp>
      <p:grpSp>
        <p:nvGrpSpPr>
          <p:cNvPr id="17" name="组合 16"/>
          <p:cNvGrpSpPr/>
          <p:nvPr/>
        </p:nvGrpSpPr>
        <p:grpSpPr>
          <a:xfrm>
            <a:off x="8360595" y="3014427"/>
            <a:ext cx="1630800" cy="2179929"/>
            <a:chOff x="8360595" y="3014427"/>
            <a:chExt cx="1630800" cy="2179929"/>
          </a:xfrm>
        </p:grpSpPr>
        <p:pic>
          <p:nvPicPr>
            <p:cNvPr id="21" name="图片 20"/>
            <p:cNvPicPr>
              <a:picLocks noChangeAspect="1"/>
            </p:cNvPicPr>
            <p:nvPr/>
          </p:nvPicPr>
          <p:blipFill>
            <a:blip r:embed="rId6"/>
            <a:stretch>
              <a:fillRect/>
            </a:stretch>
          </p:blipFill>
          <p:spPr>
            <a:xfrm>
              <a:off x="8360595" y="3014427"/>
              <a:ext cx="1629404" cy="1548000"/>
            </a:xfrm>
            <a:prstGeom prst="rect">
              <a:avLst/>
            </a:prstGeom>
          </p:spPr>
        </p:pic>
        <p:sp>
          <p:nvSpPr>
            <p:cNvPr id="9" name="矩形: 圆角 8"/>
            <p:cNvSpPr/>
            <p:nvPr/>
          </p:nvSpPr>
          <p:spPr>
            <a:xfrm>
              <a:off x="8360595" y="4560373"/>
              <a:ext cx="1630800" cy="633983"/>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sym typeface="+mn-ea"/>
                </a:rPr>
                <a:t>Precipitation</a:t>
              </a:r>
            </a:p>
          </p:txBody>
        </p:sp>
      </p:grpSp>
      <p:grpSp>
        <p:nvGrpSpPr>
          <p:cNvPr id="18" name="组合 17"/>
          <p:cNvGrpSpPr/>
          <p:nvPr/>
        </p:nvGrpSpPr>
        <p:grpSpPr>
          <a:xfrm>
            <a:off x="10125921" y="3014427"/>
            <a:ext cx="1713600" cy="2175238"/>
            <a:chOff x="10125921" y="3014427"/>
            <a:chExt cx="1713600" cy="2175238"/>
          </a:xfrm>
        </p:grpSpPr>
        <p:pic>
          <p:nvPicPr>
            <p:cNvPr id="22" name="图片 21"/>
            <p:cNvPicPr>
              <a:picLocks noChangeAspect="1"/>
            </p:cNvPicPr>
            <p:nvPr/>
          </p:nvPicPr>
          <p:blipFill>
            <a:blip r:embed="rId7"/>
            <a:stretch>
              <a:fillRect/>
            </a:stretch>
          </p:blipFill>
          <p:spPr>
            <a:xfrm>
              <a:off x="10125921" y="3014427"/>
              <a:ext cx="1711799" cy="1548000"/>
            </a:xfrm>
            <a:prstGeom prst="rect">
              <a:avLst/>
            </a:prstGeom>
          </p:spPr>
        </p:pic>
        <p:sp>
          <p:nvSpPr>
            <p:cNvPr id="10" name="矩形: 圆角 9"/>
            <p:cNvSpPr/>
            <p:nvPr/>
          </p:nvSpPr>
          <p:spPr>
            <a:xfrm>
              <a:off x="10125921" y="4555682"/>
              <a:ext cx="1713600" cy="633983"/>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sym typeface="+mn-ea"/>
                </a:rPr>
                <a:t>Variety characteristics</a:t>
              </a:r>
            </a:p>
          </p:txBody>
        </p:sp>
      </p:grpSp>
      <p:grpSp>
        <p:nvGrpSpPr>
          <p:cNvPr id="13" name="组合 12"/>
          <p:cNvGrpSpPr/>
          <p:nvPr/>
        </p:nvGrpSpPr>
        <p:grpSpPr>
          <a:xfrm>
            <a:off x="0" y="6708278"/>
            <a:ext cx="12192000" cy="153627"/>
            <a:chOff x="147892" y="6347897"/>
            <a:chExt cx="11450808" cy="120769"/>
          </a:xfrm>
        </p:grpSpPr>
        <p:sp>
          <p:nvSpPr>
            <p:cNvPr id="14" name="矩形 13"/>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6" name="矩形 15"/>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11" name="1_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42825" y="5983288"/>
            <a:ext cx="487363"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1"/>
                </p:tgtEl>
              </p:cMediaNode>
            </p:audio>
          </p:childTnLst>
        </p:cTn>
      </p:par>
    </p:tnLst>
    <p:bldLst>
      <p:bldP spid="15" grpId="0"/>
      <p:bldP spid="3" grpId="0" build="p"/>
      <p:bldP spid="8"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68045" y="1882775"/>
            <a:ext cx="10622280" cy="14617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Hole Seeding Method</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Hole seeding through film in sowing furrows using a hole-seeding device.</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Follow designated planting density and spacing.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Sowing depth 3–5 cm. </a:t>
            </a:r>
          </a:p>
        </p:txBody>
      </p:sp>
      <p:sp>
        <p:nvSpPr>
          <p:cNvPr id="5" name="矩形 4"/>
          <p:cNvSpPr/>
          <p:nvPr/>
        </p:nvSpPr>
        <p:spPr>
          <a:xfrm rot="16200000">
            <a:off x="-1033565" y="3685171"/>
            <a:ext cx="3528000" cy="70217"/>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nvGrpSpPr>
          <p:cNvPr id="6" name="组合 5"/>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10" name="文本框 9"/>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2" name="文本框 1"/>
          <p:cNvSpPr txBox="1"/>
          <p:nvPr/>
        </p:nvSpPr>
        <p:spPr>
          <a:xfrm>
            <a:off x="611538" y="1107929"/>
            <a:ext cx="10081260" cy="461665"/>
          </a:xfrm>
          <a:prstGeom prst="rect">
            <a:avLst/>
          </a:prstGeom>
          <a:noFill/>
        </p:spPr>
        <p:txBody>
          <a:bodyPr wrap="square" rtlCol="0">
            <a:spAutoFit/>
          </a:bodyPr>
          <a:lstStyle/>
          <a:p>
            <a:r>
              <a:rPr lang="en-US" altLang="zh-CN" sz="2400" b="1" dirty="0"/>
              <a:t>(5) Planting Density and Sowing Method</a:t>
            </a:r>
          </a:p>
        </p:txBody>
      </p:sp>
      <p:sp>
        <p:nvSpPr>
          <p:cNvPr id="4" name="文本框 3"/>
          <p:cNvSpPr txBox="1"/>
          <p:nvPr/>
        </p:nvSpPr>
        <p:spPr>
          <a:xfrm>
            <a:off x="868045" y="3417570"/>
            <a:ext cx="6692265" cy="175704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Post-Sowing Handling</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Sowing holes sealed with soil immediately after sowing.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Soil too dry during sowing → appropriate irrigation applied before or after sowing.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Alternatively, sowing may be carried out immediately after rainfall. </a:t>
            </a:r>
          </a:p>
        </p:txBody>
      </p:sp>
      <p:pic>
        <p:nvPicPr>
          <p:cNvPr id="3" name="1_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57150" y="6035675"/>
            <a:ext cx="487363" cy="487363"/>
          </a:xfrm>
          <a:prstGeom prst="rect">
            <a:avLst/>
          </a:prstGeom>
        </p:spPr>
      </p:pic>
      <p:grpSp>
        <p:nvGrpSpPr>
          <p:cNvPr id="7" name="组合 6"/>
          <p:cNvGrpSpPr/>
          <p:nvPr/>
        </p:nvGrpSpPr>
        <p:grpSpPr>
          <a:xfrm>
            <a:off x="7560310" y="2713355"/>
            <a:ext cx="4556125" cy="2140585"/>
            <a:chOff x="7560310" y="2713355"/>
            <a:chExt cx="4556125" cy="2140585"/>
          </a:xfrm>
        </p:grpSpPr>
        <p:pic>
          <p:nvPicPr>
            <p:cNvPr id="9" name="图片 8"/>
            <p:cNvPicPr>
              <a:picLocks noChangeAspect="1"/>
            </p:cNvPicPr>
            <p:nvPr/>
          </p:nvPicPr>
          <p:blipFill>
            <a:blip r:embed="rId6"/>
            <a:stretch>
              <a:fillRect/>
            </a:stretch>
          </p:blipFill>
          <p:spPr>
            <a:xfrm>
              <a:off x="7560310" y="2713355"/>
              <a:ext cx="4556125" cy="2131060"/>
            </a:xfrm>
            <a:prstGeom prst="rect">
              <a:avLst/>
            </a:prstGeom>
          </p:spPr>
        </p:pic>
        <p:sp>
          <p:nvSpPr>
            <p:cNvPr id="13" name="文本框 12"/>
            <p:cNvSpPr txBox="1"/>
            <p:nvPr/>
          </p:nvSpPr>
          <p:spPr>
            <a:xfrm>
              <a:off x="7572375" y="4608830"/>
              <a:ext cx="562610" cy="245110"/>
            </a:xfrm>
            <a:prstGeom prst="rect">
              <a:avLst/>
            </a:prstGeom>
            <a:noFill/>
          </p:spPr>
          <p:txBody>
            <a:bodyPr wrap="square" rtlCol="0">
              <a:spAutoFit/>
            </a:bodyPr>
            <a:lstStyle/>
            <a:p>
              <a:r>
                <a:rPr lang="en-US" altLang="zh-CN" sz="1000" dirty="0"/>
                <a:t>AI</a:t>
              </a:r>
              <a:r>
                <a:rPr lang="zh-CN" altLang="en-US" sz="1000" dirty="0"/>
                <a:t>生成</a:t>
              </a:r>
            </a:p>
          </p:txBody>
        </p:sp>
      </p:grpSp>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15" grpId="0" uiExpand="1" build="p"/>
      <p:bldP spid="5" grpId="0" animBg="1"/>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780" y="2324735"/>
            <a:ext cx="12236450" cy="262826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88645" y="1760003"/>
            <a:ext cx="6744272" cy="421526"/>
          </a:xfrm>
          <a:prstGeom prst="rect">
            <a:avLst/>
          </a:prstGeom>
          <a:noFill/>
        </p:spPr>
        <p:txBody>
          <a:bodyPr wrap="square" rtlCol="0">
            <a:spAutoFit/>
          </a:bodyPr>
          <a:lstStyle/>
          <a:p>
            <a:pPr marL="342900" lvl="0" indent="-342900">
              <a:lnSpc>
                <a:spcPct val="130000"/>
              </a:lnSpc>
              <a:spcBef>
                <a:spcPts val="300"/>
              </a:spcBef>
              <a:spcAft>
                <a:spcPts val="300"/>
              </a:spcAft>
              <a:buSzPct val="100000"/>
              <a:buFont typeface="+mj-ea"/>
              <a:buAutoNum type="circleNumDbPlain"/>
            </a:pPr>
            <a:r>
              <a:rPr lang="en-US" altLang="zh-CN" b="1" dirty="0">
                <a:solidFill>
                  <a:srgbClr val="5BAE3E"/>
                </a:solidFill>
                <a:latin typeface="Arial" panose="020B0604020202020204" pitchFamily="34" charset="0"/>
                <a:cs typeface="Arial" panose="020B0604020202020204" pitchFamily="34" charset="0"/>
                <a:sym typeface="+mn-ea"/>
              </a:rPr>
              <a:t>Seedling Emergence Assistance and Replenishment</a:t>
            </a:r>
            <a:endParaRPr lang="en-US" altLang="zh-CN" sz="1400" dirty="0">
              <a:solidFill>
                <a:srgbClr val="5BAE3E"/>
              </a:solidFill>
              <a:latin typeface="Arial" panose="020B0604020202020204" pitchFamily="34" charset="0"/>
              <a:cs typeface="Arial" panose="020B0604020202020204" pitchFamily="34" charset="0"/>
              <a:sym typeface="+mn-ea"/>
            </a:endParaRPr>
          </a:p>
        </p:txBody>
      </p:sp>
      <p:sp>
        <p:nvSpPr>
          <p:cNvPr id="4" name="文本框 3"/>
          <p:cNvSpPr txBox="1"/>
          <p:nvPr/>
        </p:nvSpPr>
        <p:spPr>
          <a:xfrm>
            <a:off x="588645" y="2413000"/>
            <a:ext cx="6718300" cy="2451735"/>
          </a:xfrm>
          <a:prstGeom prst="rect">
            <a:avLst/>
          </a:prstGeom>
          <a:noFill/>
        </p:spPr>
        <p:txBody>
          <a:bodyPr wrap="square" rtlCol="0">
            <a:spAutoFit/>
          </a:bodyPr>
          <a:lstStyle/>
          <a:p>
            <a:pPr marL="288290" lvl="0" indent="-288290">
              <a:lnSpc>
                <a:spcPct val="130000"/>
              </a:lnSpc>
              <a:spcBef>
                <a:spcPts val="300"/>
              </a:spcBef>
              <a:spcAft>
                <a:spcPts val="300"/>
              </a:spcAft>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Seedling Emergence Assistance</a:t>
            </a: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For maize seedlings pressed beneath the plastic film and unable to emerge on their own</a:t>
            </a:r>
            <a:r>
              <a:rPr lang="en-US" altLang="zh-CN" sz="1600" b="1" dirty="0">
                <a:solidFill>
                  <a:schemeClr val="bg1"/>
                </a:solidFill>
                <a:latin typeface="Arial" panose="020B0604020202020204" pitchFamily="34" charset="0"/>
                <a:cs typeface="Arial" panose="020B0604020202020204" pitchFamily="34" charset="0"/>
                <a:sym typeface="+mn-ea"/>
              </a:rPr>
              <a:t> → manual assistance is required</a:t>
            </a:r>
            <a:r>
              <a:rPr lang="en-US" altLang="zh-CN" sz="1600" dirty="0">
                <a:solidFill>
                  <a:schemeClr val="bg1"/>
                </a:solidFill>
                <a:latin typeface="Arial" panose="020B0604020202020204" pitchFamily="34" charset="0"/>
                <a:cs typeface="Arial" panose="020B0604020202020204" pitchFamily="34" charset="0"/>
                <a:sym typeface="+mn-ea"/>
              </a:rPr>
              <a:t>. </a:t>
            </a: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Gently </a:t>
            </a:r>
            <a:r>
              <a:rPr lang="en-US" altLang="zh-CN" sz="1600" b="1" dirty="0">
                <a:solidFill>
                  <a:schemeClr val="bg1"/>
                </a:solidFill>
                <a:latin typeface="Arial" panose="020B0604020202020204" pitchFamily="34" charset="0"/>
                <a:cs typeface="Arial" panose="020B0604020202020204" pitchFamily="34" charset="0"/>
                <a:sym typeface="+mn-ea"/>
              </a:rPr>
              <a:t>guide seedlings through the film holes</a:t>
            </a:r>
            <a:r>
              <a:rPr lang="en-US" altLang="zh-CN" sz="1600" dirty="0">
                <a:solidFill>
                  <a:schemeClr val="bg1"/>
                </a:solidFill>
                <a:latin typeface="Arial" panose="020B0604020202020204" pitchFamily="34" charset="0"/>
                <a:cs typeface="Arial" panose="020B0604020202020204" pitchFamily="34" charset="0"/>
                <a:sym typeface="+mn-ea"/>
              </a:rPr>
              <a:t> and expose them to the external environment. </a:t>
            </a: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Essential practice in film-mulched cultivation </a:t>
            </a:r>
            <a:r>
              <a:rPr lang="en-US" altLang="zh-CN" sz="1600" dirty="0">
                <a:solidFill>
                  <a:schemeClr val="bg1"/>
                </a:solidFill>
                <a:latin typeface="Arial" panose="020B0604020202020204" pitchFamily="34" charset="0"/>
                <a:cs typeface="Arial" panose="020B0604020202020204" pitchFamily="34" charset="0"/>
                <a:sym typeface="+mn-ea"/>
              </a:rPr>
              <a:t>to prevent heat injury to seedlings. </a:t>
            </a:r>
          </a:p>
        </p:txBody>
      </p:sp>
      <p:sp>
        <p:nvSpPr>
          <p:cNvPr id="10" name="文本框 9"/>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14" name="文本框 13"/>
          <p:cNvSpPr txBox="1"/>
          <p:nvPr/>
        </p:nvSpPr>
        <p:spPr>
          <a:xfrm>
            <a:off x="588645" y="4911725"/>
            <a:ext cx="10938510" cy="1194435"/>
          </a:xfrm>
          <a:prstGeom prst="rect">
            <a:avLst/>
          </a:prstGeom>
          <a:noFill/>
        </p:spPr>
        <p:txBody>
          <a:bodyPr wrap="square" rtlCol="0">
            <a:spAutoFit/>
          </a:bodyPr>
          <a:lstStyle/>
          <a:p>
            <a:pPr marL="288290" lvl="0" indent="-288290" algn="l">
              <a:lnSpc>
                <a:spcPct val="130000"/>
              </a:lnSpc>
              <a:spcBef>
                <a:spcPts val="3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Seedling Replenishment</a:t>
            </a: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Fields inspected</a:t>
            </a:r>
            <a:r>
              <a:rPr lang="en-US" altLang="zh-CN" sz="1600" dirty="0">
                <a:solidFill>
                  <a:schemeClr val="tx1"/>
                </a:solidFill>
                <a:latin typeface="Arial" panose="020B0604020202020204" pitchFamily="34" charset="0"/>
                <a:cs typeface="Arial" panose="020B0604020202020204" pitchFamily="34" charset="0"/>
                <a:sym typeface="+mn-ea"/>
              </a:rPr>
              <a:t> promptly after seedling emergence.</a:t>
            </a: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Missing plants replenished by</a:t>
            </a:r>
            <a:r>
              <a:rPr lang="en-US" altLang="zh-CN" sz="1600" b="1" dirty="0">
                <a:solidFill>
                  <a:schemeClr val="tx1"/>
                </a:solidFill>
                <a:latin typeface="Arial" panose="020B0604020202020204" pitchFamily="34" charset="0"/>
                <a:cs typeface="Arial" panose="020B0604020202020204" pitchFamily="34" charset="0"/>
                <a:sym typeface="+mn-ea"/>
              </a:rPr>
              <a:t> sowing pregerminated seeds or transplanting soil-attached seedlings</a:t>
            </a:r>
            <a:r>
              <a:rPr lang="en-US" altLang="zh-CN" sz="1600" dirty="0">
                <a:solidFill>
                  <a:schemeClr val="tx1"/>
                </a:solidFill>
                <a:latin typeface="Arial" panose="020B0604020202020204" pitchFamily="34" charset="0"/>
                <a:cs typeface="Arial" panose="020B0604020202020204" pitchFamily="34" charset="0"/>
                <a:sym typeface="+mn-ea"/>
              </a:rPr>
              <a:t>. </a:t>
            </a:r>
          </a:p>
        </p:txBody>
      </p:sp>
      <p:pic>
        <p:nvPicPr>
          <p:cNvPr id="8" name="图片 7" descr="C:/Users/QX_HD/Downloads/玉米出苗覆膜场景 (1).png玉米出苗覆膜场景 (1)"/>
          <p:cNvPicPr>
            <a:picLocks noChangeAspect="1"/>
          </p:cNvPicPr>
          <p:nvPr/>
        </p:nvPicPr>
        <p:blipFill>
          <a:blip r:embed="rId5"/>
          <a:srcRect l="1138" r="1138"/>
          <a:stretch>
            <a:fillRect/>
          </a:stretch>
        </p:blipFill>
        <p:spPr>
          <a:xfrm>
            <a:off x="7684135" y="2494915"/>
            <a:ext cx="3980815" cy="2287905"/>
          </a:xfrm>
          <a:prstGeom prst="rect">
            <a:avLst/>
          </a:prstGeom>
        </p:spPr>
      </p:pic>
      <p:sp>
        <p:nvSpPr>
          <p:cNvPr id="2" name="文本框 1"/>
          <p:cNvSpPr txBox="1"/>
          <p:nvPr/>
        </p:nvSpPr>
        <p:spPr>
          <a:xfrm>
            <a:off x="611538" y="1107929"/>
            <a:ext cx="10081260" cy="461665"/>
          </a:xfrm>
          <a:prstGeom prst="rect">
            <a:avLst/>
          </a:prstGeom>
          <a:noFill/>
        </p:spPr>
        <p:txBody>
          <a:bodyPr wrap="square" rtlCol="0">
            <a:spAutoFit/>
          </a:bodyPr>
          <a:lstStyle/>
          <a:p>
            <a:r>
              <a:rPr lang="en-US" altLang="zh-CN" sz="2400" b="1" dirty="0"/>
              <a:t>(6) Field Management</a:t>
            </a:r>
          </a:p>
        </p:txBody>
      </p:sp>
      <p:pic>
        <p:nvPicPr>
          <p:cNvPr id="6" name="1_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4063" y="57562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5" grpId="0" animBg="1"/>
      <p:bldP spid="15" grpId="0"/>
      <p:bldP spid="4" grpId="0" uiExpand="1" build="p"/>
      <p:bldP spid="14"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96031" y="2330450"/>
            <a:ext cx="7658100" cy="1668780"/>
          </a:xfrm>
          <a:prstGeom prst="rect">
            <a:avLst/>
          </a:prstGeom>
          <a:noFill/>
        </p:spPr>
        <p:txBody>
          <a:bodyPr wrap="square" rtlCol="0" anchor="t">
            <a:spAutoFit/>
          </a:bodyPr>
          <a:lstStyle/>
          <a:p>
            <a:pPr marL="288290" lvl="0" indent="-288290" fontAlgn="auto">
              <a:lnSpc>
                <a:spcPct val="100000"/>
              </a:lnSpc>
              <a:spcBef>
                <a:spcPts val="200"/>
              </a:spcBef>
              <a:spcAft>
                <a:spcPts val="3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Thinning</a:t>
            </a:r>
          </a:p>
          <a:p>
            <a:pPr marL="575945" lvl="1" indent="-285750" fontAlgn="auto">
              <a:lnSpc>
                <a:spcPct val="100000"/>
              </a:lnSpc>
              <a:spcBef>
                <a:spcPts val="200"/>
              </a:spcBef>
              <a:spcAft>
                <a:spcPts val="300"/>
              </a:spcAft>
              <a:buSzPct val="100000"/>
              <a:buFont typeface="Arial" panose="020B0604020202020204" pitchFamily="34" charset="0"/>
              <a:buChar char="•"/>
            </a:pPr>
            <a:r>
              <a:rPr lang="en-US" altLang="zh-CN" dirty="0">
                <a:solidFill>
                  <a:schemeClr val="tx1"/>
                </a:solidFill>
                <a:latin typeface="Arial" panose="020B0604020202020204" pitchFamily="34" charset="0"/>
                <a:cs typeface="Arial" panose="020B0604020202020204" pitchFamily="34" charset="0"/>
                <a:sym typeface="+mn-ea"/>
              </a:rPr>
              <a:t>Time: when the</a:t>
            </a:r>
            <a:r>
              <a:rPr lang="en-US" altLang="zh-CN" b="1" dirty="0">
                <a:solidFill>
                  <a:schemeClr val="tx1"/>
                </a:solidFill>
                <a:latin typeface="Arial" panose="020B0604020202020204" pitchFamily="34" charset="0"/>
                <a:cs typeface="Arial" panose="020B0604020202020204" pitchFamily="34" charset="0"/>
                <a:sym typeface="+mn-ea"/>
              </a:rPr>
              <a:t> 3rd true leaf is fully expanded. </a:t>
            </a:r>
          </a:p>
          <a:p>
            <a:pPr marL="575945" lvl="1" indent="-285750" fontAlgn="auto">
              <a:lnSpc>
                <a:spcPct val="100000"/>
              </a:lnSpc>
              <a:spcBef>
                <a:spcPts val="200"/>
              </a:spcBef>
              <a:spcAft>
                <a:spcPts val="300"/>
              </a:spcAft>
              <a:buSzPct val="100000"/>
              <a:buFont typeface="Arial" panose="020B0604020202020204" pitchFamily="34" charset="0"/>
              <a:buChar char="•"/>
            </a:pPr>
            <a:r>
              <a:rPr lang="en-US" altLang="zh-CN" b="1" dirty="0">
                <a:solidFill>
                  <a:schemeClr val="tx1"/>
                </a:solidFill>
                <a:latin typeface="Arial" panose="020B0604020202020204" pitchFamily="34" charset="0"/>
                <a:cs typeface="Arial" panose="020B0604020202020204" pitchFamily="34" charset="0"/>
                <a:sym typeface="+mn-ea"/>
              </a:rPr>
              <a:t>Overcrowded, diseased, weak, off-type seedlings removed</a:t>
            </a:r>
            <a:r>
              <a:rPr lang="en-US" altLang="zh-CN" dirty="0">
                <a:solidFill>
                  <a:schemeClr val="tx1"/>
                </a:solidFill>
                <a:latin typeface="Arial" panose="020B0604020202020204" pitchFamily="34" charset="0"/>
                <a:cs typeface="Arial" panose="020B0604020202020204" pitchFamily="34" charset="0"/>
                <a:sym typeface="+mn-ea"/>
              </a:rPr>
              <a:t> to reduce competition</a:t>
            </a:r>
            <a:r>
              <a:rPr lang="en-US" altLang="zh-CN" b="1" dirty="0">
                <a:solidFill>
                  <a:schemeClr val="tx1"/>
                </a:solidFill>
                <a:latin typeface="Arial" panose="020B0604020202020204" pitchFamily="34" charset="0"/>
                <a:cs typeface="Arial" panose="020B0604020202020204" pitchFamily="34" charset="0"/>
                <a:sym typeface="+mn-ea"/>
              </a:rPr>
              <a:t>. </a:t>
            </a:r>
          </a:p>
          <a:p>
            <a:pPr marL="575945" lvl="1" indent="-285750" fontAlgn="auto">
              <a:lnSpc>
                <a:spcPct val="100000"/>
              </a:lnSpc>
              <a:spcBef>
                <a:spcPts val="200"/>
              </a:spcBef>
              <a:spcAft>
                <a:spcPts val="300"/>
              </a:spcAft>
              <a:buSzPct val="100000"/>
              <a:buFont typeface="Arial" panose="020B0604020202020204" pitchFamily="34" charset="0"/>
              <a:buChar char="•"/>
            </a:pPr>
            <a:r>
              <a:rPr lang="en-US" altLang="zh-CN" b="1" dirty="0">
                <a:solidFill>
                  <a:schemeClr val="tx1"/>
                </a:solidFill>
                <a:latin typeface="Arial" panose="020B0604020202020204" pitchFamily="34" charset="0"/>
                <a:cs typeface="Arial" panose="020B0604020202020204" pitchFamily="34" charset="0"/>
                <a:sym typeface="+mn-ea"/>
              </a:rPr>
              <a:t>Temporarily leave 2 seedlings per hole.</a:t>
            </a:r>
          </a:p>
        </p:txBody>
      </p:sp>
      <p:sp>
        <p:nvSpPr>
          <p:cNvPr id="10" name="文本框 9"/>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11" name="文本框 10"/>
          <p:cNvSpPr txBox="1"/>
          <p:nvPr/>
        </p:nvSpPr>
        <p:spPr>
          <a:xfrm>
            <a:off x="596265" y="4144645"/>
            <a:ext cx="7657465" cy="1945640"/>
          </a:xfrm>
          <a:prstGeom prst="rect">
            <a:avLst/>
          </a:prstGeom>
          <a:noFill/>
        </p:spPr>
        <p:txBody>
          <a:bodyPr wrap="square" rtlCol="0">
            <a:spAutoFit/>
          </a:bodyPr>
          <a:lstStyle/>
          <a:p>
            <a:pPr marL="288290" lvl="0" indent="-288290" algn="l" fontAlgn="auto">
              <a:lnSpc>
                <a:spcPct val="10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Final Singling</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800" dirty="0">
                <a:solidFill>
                  <a:schemeClr val="tx1"/>
                </a:solidFill>
                <a:latin typeface="Arial" panose="020B0604020202020204" pitchFamily="34" charset="0"/>
                <a:cs typeface="Arial" panose="020B0604020202020204" pitchFamily="34" charset="0"/>
                <a:sym typeface="+mn-ea"/>
              </a:rPr>
              <a:t>Time: when seedlings have </a:t>
            </a:r>
            <a:r>
              <a:rPr lang="en-US" altLang="zh-CN" sz="1800" b="1" dirty="0">
                <a:solidFill>
                  <a:schemeClr val="tx1"/>
                </a:solidFill>
                <a:latin typeface="Arial" panose="020B0604020202020204" pitchFamily="34" charset="0"/>
                <a:cs typeface="Arial" panose="020B0604020202020204" pitchFamily="34" charset="0"/>
                <a:sym typeface="+mn-ea"/>
              </a:rPr>
              <a:t>4-5 true leaves</a:t>
            </a:r>
            <a:r>
              <a:rPr lang="en-US" altLang="zh-CN" sz="1800" dirty="0">
                <a:solidFill>
                  <a:schemeClr val="tx1"/>
                </a:solidFill>
                <a:latin typeface="Arial" panose="020B0604020202020204" pitchFamily="34" charset="0"/>
                <a:cs typeface="Arial" panose="020B0604020202020204" pitchFamily="34" charset="0"/>
                <a:sym typeface="+mn-ea"/>
              </a:rPr>
              <a:t>.</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800" b="1" dirty="0">
                <a:solidFill>
                  <a:schemeClr val="tx1"/>
                </a:solidFill>
                <a:latin typeface="Arial" panose="020B0604020202020204" pitchFamily="34" charset="0"/>
                <a:cs typeface="Arial" panose="020B0604020202020204" pitchFamily="34" charset="0"/>
                <a:sym typeface="+mn-ea"/>
              </a:rPr>
              <a:t>One vigorous seedling per hole</a:t>
            </a:r>
            <a:r>
              <a:rPr lang="en-US" altLang="zh-CN" sz="1800" dirty="0">
                <a:solidFill>
                  <a:schemeClr val="tx1"/>
                </a:solidFill>
                <a:latin typeface="Arial" panose="020B0604020202020204" pitchFamily="34" charset="0"/>
                <a:cs typeface="Arial" panose="020B0604020202020204" pitchFamily="34" charset="0"/>
                <a:sym typeface="+mn-ea"/>
              </a:rPr>
              <a:t> should be retained according to </a:t>
            </a:r>
            <a:r>
              <a:rPr lang="en-US" altLang="zh-CN" sz="1800" b="1" dirty="0">
                <a:solidFill>
                  <a:schemeClr val="tx1"/>
                </a:solidFill>
                <a:latin typeface="Arial" panose="020B0604020202020204" pitchFamily="34" charset="0"/>
                <a:cs typeface="Arial" panose="020B0604020202020204" pitchFamily="34" charset="0"/>
                <a:sym typeface="+mn-ea"/>
              </a:rPr>
              <a:t>target density</a:t>
            </a:r>
            <a:r>
              <a:rPr lang="en-US" altLang="zh-CN" sz="1800" dirty="0">
                <a:solidFill>
                  <a:schemeClr val="tx1"/>
                </a:solidFill>
                <a:latin typeface="Arial" panose="020B0604020202020204" pitchFamily="34" charset="0"/>
                <a:cs typeface="Arial" panose="020B0604020202020204" pitchFamily="34" charset="0"/>
                <a:sym typeface="+mn-ea"/>
              </a:rPr>
              <a:t>. </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800" dirty="0">
                <a:solidFill>
                  <a:schemeClr val="tx1"/>
                </a:solidFill>
                <a:latin typeface="Arial" panose="020B0604020202020204" pitchFamily="34" charset="0"/>
                <a:cs typeface="Arial" panose="020B0604020202020204" pitchFamily="34" charset="0"/>
                <a:sym typeface="+mn-ea"/>
              </a:rPr>
              <a:t>Finalize</a:t>
            </a:r>
            <a:r>
              <a:rPr lang="en-US" altLang="zh-CN" sz="1800" b="1" dirty="0">
                <a:solidFill>
                  <a:schemeClr val="tx1"/>
                </a:solidFill>
                <a:latin typeface="Arial" panose="020B0604020202020204" pitchFamily="34" charset="0"/>
                <a:cs typeface="Arial" panose="020B0604020202020204" pitchFamily="34" charset="0"/>
                <a:sym typeface="+mn-ea"/>
              </a:rPr>
              <a:t> plant spacing and stand establishment</a:t>
            </a:r>
            <a:r>
              <a:rPr lang="en-US" altLang="zh-CN" sz="1800" dirty="0">
                <a:solidFill>
                  <a:schemeClr val="tx1"/>
                </a:solidFill>
                <a:latin typeface="Arial" panose="020B0604020202020204" pitchFamily="34" charset="0"/>
                <a:cs typeface="Arial" panose="020B0604020202020204" pitchFamily="34" charset="0"/>
                <a:sym typeface="+mn-ea"/>
              </a:rPr>
              <a:t> with no further adjustments. </a:t>
            </a:r>
          </a:p>
        </p:txBody>
      </p:sp>
      <p:grpSp>
        <p:nvGrpSpPr>
          <p:cNvPr id="5" name="组合 4"/>
          <p:cNvGrpSpPr/>
          <p:nvPr/>
        </p:nvGrpSpPr>
        <p:grpSpPr>
          <a:xfrm>
            <a:off x="8380730" y="1760220"/>
            <a:ext cx="3538220" cy="4310380"/>
            <a:chOff x="8380730" y="1760220"/>
            <a:chExt cx="3538220" cy="4310380"/>
          </a:xfrm>
        </p:grpSpPr>
        <p:sp>
          <p:nvSpPr>
            <p:cNvPr id="6" name="矩形 5"/>
            <p:cNvSpPr/>
            <p:nvPr/>
          </p:nvSpPr>
          <p:spPr>
            <a:xfrm>
              <a:off x="8380730" y="1760220"/>
              <a:ext cx="3538220" cy="431038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pic>
          <p:nvPicPr>
            <p:cNvPr id="12" name="图片 11" descr="C:/Users/QX_HD/Downloads/玉米出苗覆膜场景.png玉米出苗覆膜场景"/>
            <p:cNvPicPr>
              <a:picLocks noChangeAspect="1"/>
            </p:cNvPicPr>
            <p:nvPr/>
          </p:nvPicPr>
          <p:blipFill>
            <a:blip r:embed="rId5"/>
            <a:srcRect b="98"/>
            <a:stretch>
              <a:fillRect/>
            </a:stretch>
          </p:blipFill>
          <p:spPr>
            <a:xfrm>
              <a:off x="8531543" y="1974850"/>
              <a:ext cx="3236595" cy="1816735"/>
            </a:xfrm>
            <a:prstGeom prst="rect">
              <a:avLst/>
            </a:prstGeom>
          </p:spPr>
        </p:pic>
        <p:pic>
          <p:nvPicPr>
            <p:cNvPr id="13" name="图片 12"/>
            <p:cNvPicPr>
              <a:picLocks noChangeAspect="1"/>
            </p:cNvPicPr>
            <p:nvPr/>
          </p:nvPicPr>
          <p:blipFill>
            <a:blip r:embed="rId6"/>
            <a:stretch>
              <a:fillRect/>
            </a:stretch>
          </p:blipFill>
          <p:spPr>
            <a:xfrm>
              <a:off x="8531860" y="3982720"/>
              <a:ext cx="3235960" cy="1854835"/>
            </a:xfrm>
            <a:prstGeom prst="rect">
              <a:avLst/>
            </a:prstGeom>
          </p:spPr>
        </p:pic>
      </p:grpSp>
      <p:sp>
        <p:nvSpPr>
          <p:cNvPr id="2" name="文本框 1"/>
          <p:cNvSpPr txBox="1"/>
          <p:nvPr/>
        </p:nvSpPr>
        <p:spPr>
          <a:xfrm>
            <a:off x="596031" y="1760003"/>
            <a:ext cx="6744272" cy="421526"/>
          </a:xfrm>
          <a:prstGeom prst="rect">
            <a:avLst/>
          </a:prstGeom>
          <a:noFill/>
        </p:spPr>
        <p:txBody>
          <a:bodyPr wrap="square" rtlCol="0">
            <a:spAutoFit/>
          </a:bodyPr>
          <a:lstStyle/>
          <a:p>
            <a:pPr marL="342900" lvl="0" indent="-342900">
              <a:lnSpc>
                <a:spcPct val="130000"/>
              </a:lnSpc>
              <a:spcBef>
                <a:spcPts val="300"/>
              </a:spcBef>
              <a:spcAft>
                <a:spcPts val="300"/>
              </a:spcAft>
              <a:buSzPct val="100000"/>
              <a:buFont typeface="+mj-ea"/>
              <a:buAutoNum type="circleNumDbPlain" startAt="2"/>
            </a:pPr>
            <a:r>
              <a:rPr lang="en-US" altLang="zh-CN" b="1" dirty="0">
                <a:solidFill>
                  <a:srgbClr val="5BAE3E"/>
                </a:solidFill>
                <a:cs typeface="Arial" panose="020B0604020202020204" pitchFamily="34" charset="0"/>
                <a:sym typeface="+mn-ea"/>
              </a:rPr>
              <a:t>Thinning and Final Singling</a:t>
            </a:r>
          </a:p>
        </p:txBody>
      </p:sp>
      <p:sp>
        <p:nvSpPr>
          <p:cNvPr id="3" name="文本框 2"/>
          <p:cNvSpPr txBox="1"/>
          <p:nvPr/>
        </p:nvSpPr>
        <p:spPr>
          <a:xfrm>
            <a:off x="611538" y="1107929"/>
            <a:ext cx="10081260" cy="461665"/>
          </a:xfrm>
          <a:prstGeom prst="rect">
            <a:avLst/>
          </a:prstGeom>
          <a:noFill/>
        </p:spPr>
        <p:txBody>
          <a:bodyPr wrap="square" rtlCol="0">
            <a:spAutoFit/>
          </a:bodyPr>
          <a:lstStyle/>
          <a:p>
            <a:r>
              <a:rPr lang="en-US" altLang="zh-CN" sz="2400" b="1" dirty="0"/>
              <a:t>(6) Field Management</a:t>
            </a:r>
          </a:p>
        </p:txBody>
      </p:sp>
      <p:pic>
        <p:nvPicPr>
          <p:cNvPr id="4" name="1_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0588" y="5661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9" grpId="0" uiExpand="1" build="p"/>
      <p:bldP spid="11" grpId="0" uiExpand="1"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11538" y="1760003"/>
            <a:ext cx="6744272" cy="421526"/>
          </a:xfrm>
          <a:prstGeom prst="rect">
            <a:avLst/>
          </a:prstGeom>
          <a:noFill/>
        </p:spPr>
        <p:txBody>
          <a:bodyPr wrap="square" rtlCol="0">
            <a:spAutoFit/>
          </a:bodyPr>
          <a:lstStyle/>
          <a:p>
            <a:pPr marL="342900" lvl="0" indent="-342900">
              <a:lnSpc>
                <a:spcPct val="130000"/>
              </a:lnSpc>
              <a:spcBef>
                <a:spcPts val="300"/>
              </a:spcBef>
              <a:spcAft>
                <a:spcPts val="300"/>
              </a:spcAft>
              <a:buSzPct val="100000"/>
              <a:buFont typeface="+mj-ea"/>
              <a:buAutoNum type="circleNumDbPlain" startAt="3"/>
            </a:pPr>
            <a:r>
              <a:rPr lang="en-US" altLang="zh-CN" b="1" dirty="0">
                <a:solidFill>
                  <a:srgbClr val="5BAE3E"/>
                </a:solidFill>
                <a:cs typeface="Arial" panose="020B0604020202020204" pitchFamily="34" charset="0"/>
                <a:sym typeface="+mn-ea"/>
              </a:rPr>
              <a:t>Topdressing Management</a:t>
            </a:r>
          </a:p>
        </p:txBody>
      </p:sp>
      <p:sp>
        <p:nvSpPr>
          <p:cNvPr id="5" name="矩形 4"/>
          <p:cNvSpPr/>
          <p:nvPr/>
        </p:nvSpPr>
        <p:spPr>
          <a:xfrm>
            <a:off x="0" y="2371725"/>
            <a:ext cx="12192000" cy="295846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611505" y="2541905"/>
            <a:ext cx="10885805" cy="146304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Large-Trumpet Stage Characteristics</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dirty="0">
                <a:solidFill>
                  <a:schemeClr val="bg1"/>
                </a:solidFill>
                <a:latin typeface="Arial" panose="020B0604020202020204" pitchFamily="34" charset="0"/>
                <a:cs typeface="Arial" panose="020B0604020202020204" pitchFamily="34" charset="0"/>
                <a:sym typeface="+mn-ea"/>
              </a:rPr>
              <a:t>Occurs when 10–13 leaves have fully expanded. </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dirty="0">
                <a:solidFill>
                  <a:schemeClr val="bg1"/>
                </a:solidFill>
                <a:latin typeface="Arial" panose="020B0604020202020204" pitchFamily="34" charset="0"/>
                <a:cs typeface="Arial" panose="020B0604020202020204" pitchFamily="34" charset="0"/>
                <a:sym typeface="+mn-ea"/>
              </a:rPr>
              <a:t>Upper leaves </a:t>
            </a:r>
            <a:r>
              <a:rPr lang="en-US" altLang="zh-CN" b="1" dirty="0">
                <a:solidFill>
                  <a:schemeClr val="bg1"/>
                </a:solidFill>
                <a:latin typeface="Arial" panose="020B0604020202020204" pitchFamily="34" charset="0"/>
                <a:cs typeface="Arial" panose="020B0604020202020204" pitchFamily="34" charset="0"/>
                <a:sym typeface="+mn-ea"/>
              </a:rPr>
              <a:t>not fully unfolded</a:t>
            </a:r>
            <a:r>
              <a:rPr lang="en-US" altLang="zh-CN" dirty="0">
                <a:solidFill>
                  <a:schemeClr val="bg1"/>
                </a:solidFill>
                <a:latin typeface="Arial" panose="020B0604020202020204" pitchFamily="34" charset="0"/>
                <a:cs typeface="Arial" panose="020B0604020202020204" pitchFamily="34" charset="0"/>
                <a:sym typeface="+mn-ea"/>
              </a:rPr>
              <a:t>.</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dirty="0">
                <a:solidFill>
                  <a:schemeClr val="bg1"/>
                </a:solidFill>
                <a:latin typeface="Arial" panose="020B0604020202020204" pitchFamily="34" charset="0"/>
                <a:cs typeface="Arial" panose="020B0604020202020204" pitchFamily="34" charset="0"/>
                <a:sym typeface="+mn-ea"/>
              </a:rPr>
              <a:t>Lower leaves </a:t>
            </a:r>
            <a:r>
              <a:rPr lang="en-US" altLang="zh-CN" b="1" dirty="0">
                <a:solidFill>
                  <a:schemeClr val="bg1"/>
                </a:solidFill>
                <a:latin typeface="Arial" panose="020B0604020202020204" pitchFamily="34" charset="0"/>
                <a:cs typeface="Arial" panose="020B0604020202020204" pitchFamily="34" charset="0"/>
                <a:sym typeface="+mn-ea"/>
              </a:rPr>
              <a:t>wrap around newly emerging leaves</a:t>
            </a:r>
            <a:r>
              <a:rPr lang="en-US" altLang="zh-CN" dirty="0">
                <a:solidFill>
                  <a:schemeClr val="bg1"/>
                </a:solidFill>
                <a:latin typeface="Arial" panose="020B0604020202020204" pitchFamily="34" charset="0"/>
                <a:cs typeface="Arial" panose="020B0604020202020204" pitchFamily="34" charset="0"/>
                <a:sym typeface="+mn-ea"/>
              </a:rPr>
              <a:t>, forming a </a:t>
            </a:r>
            <a:r>
              <a:rPr lang="en-US" altLang="zh-CN" b="1" dirty="0">
                <a:solidFill>
                  <a:schemeClr val="bg1"/>
                </a:solidFill>
                <a:latin typeface="Arial" panose="020B0604020202020204" pitchFamily="34" charset="0"/>
                <a:cs typeface="Arial" panose="020B0604020202020204" pitchFamily="34" charset="0"/>
                <a:sym typeface="+mn-ea"/>
              </a:rPr>
              <a:t>trumpet-like shape.</a:t>
            </a:r>
            <a:r>
              <a:rPr lang="en-US" altLang="zh-CN" dirty="0">
                <a:solidFill>
                  <a:schemeClr val="bg1"/>
                </a:solidFill>
                <a:latin typeface="Arial" panose="020B0604020202020204" pitchFamily="34" charset="0"/>
                <a:cs typeface="Arial" panose="020B0604020202020204" pitchFamily="34" charset="0"/>
                <a:sym typeface="+mn-ea"/>
              </a:rPr>
              <a:t> </a:t>
            </a:r>
          </a:p>
        </p:txBody>
      </p:sp>
      <p:sp>
        <p:nvSpPr>
          <p:cNvPr id="3" name="文本框 2"/>
          <p:cNvSpPr txBox="1"/>
          <p:nvPr/>
        </p:nvSpPr>
        <p:spPr>
          <a:xfrm>
            <a:off x="611505" y="5364104"/>
            <a:ext cx="7019290" cy="71755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Topdressing Requirement</a:t>
            </a: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Timely topdressing is essential</a:t>
            </a:r>
            <a:r>
              <a:rPr lang="en-US" altLang="zh-CN" sz="1600" dirty="0">
                <a:solidFill>
                  <a:schemeClr val="tx1"/>
                </a:solidFill>
                <a:latin typeface="Arial" panose="020B0604020202020204" pitchFamily="34" charset="0"/>
                <a:cs typeface="Arial" panose="020B0604020202020204" pitchFamily="34" charset="0"/>
                <a:sym typeface="+mn-ea"/>
              </a:rPr>
              <a:t> at this stage.  </a:t>
            </a:r>
          </a:p>
        </p:txBody>
      </p:sp>
      <p:sp>
        <p:nvSpPr>
          <p:cNvPr id="10" name="文本框 9"/>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pic>
        <p:nvPicPr>
          <p:cNvPr id="13" name="图片 12"/>
          <p:cNvPicPr>
            <a:picLocks noChangeAspect="1"/>
          </p:cNvPicPr>
          <p:nvPr/>
        </p:nvPicPr>
        <p:blipFill>
          <a:blip r:embed="rId5"/>
          <a:stretch>
            <a:fillRect/>
          </a:stretch>
        </p:blipFill>
        <p:spPr>
          <a:xfrm>
            <a:off x="8361680" y="1299210"/>
            <a:ext cx="3404870" cy="2126615"/>
          </a:xfrm>
          <a:prstGeom prst="rect">
            <a:avLst/>
          </a:prstGeom>
        </p:spPr>
      </p:pic>
      <p:sp>
        <p:nvSpPr>
          <p:cNvPr id="4" name="文本框 3"/>
          <p:cNvSpPr txBox="1"/>
          <p:nvPr/>
        </p:nvSpPr>
        <p:spPr>
          <a:xfrm>
            <a:off x="611538" y="1107929"/>
            <a:ext cx="10081260" cy="461665"/>
          </a:xfrm>
          <a:prstGeom prst="rect">
            <a:avLst/>
          </a:prstGeom>
          <a:noFill/>
        </p:spPr>
        <p:txBody>
          <a:bodyPr wrap="square" rtlCol="0">
            <a:spAutoFit/>
          </a:bodyPr>
          <a:lstStyle/>
          <a:p>
            <a:r>
              <a:rPr lang="en-US" altLang="zh-CN" sz="2400" b="1" dirty="0"/>
              <a:t>(6) Field Management</a:t>
            </a:r>
          </a:p>
        </p:txBody>
      </p:sp>
      <p:sp>
        <p:nvSpPr>
          <p:cNvPr id="6" name="文本框 5"/>
          <p:cNvSpPr txBox="1"/>
          <p:nvPr/>
        </p:nvSpPr>
        <p:spPr>
          <a:xfrm>
            <a:off x="611505" y="4109085"/>
            <a:ext cx="10606405" cy="110744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Growth Significance</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dirty="0">
                <a:solidFill>
                  <a:schemeClr val="bg1"/>
                </a:solidFill>
                <a:latin typeface="Arial" panose="020B0604020202020204" pitchFamily="34" charset="0"/>
                <a:cs typeface="Arial" panose="020B0604020202020204" pitchFamily="34" charset="0"/>
                <a:sym typeface="+mn-ea"/>
              </a:rPr>
              <a:t>Marks critical transition from vegetative → reproductive growth. </a:t>
            </a:r>
          </a:p>
          <a:p>
            <a:pPr marL="575945" lvl="1" indent="-285750" algn="l">
              <a:lnSpc>
                <a:spcPct val="110000"/>
              </a:lnSpc>
              <a:spcBef>
                <a:spcPts val="200"/>
              </a:spcBef>
              <a:spcAft>
                <a:spcPts val="200"/>
              </a:spcAft>
              <a:buClrTx/>
              <a:buSzTx/>
              <a:buFont typeface="Arial" panose="020B0604020202020204" pitchFamily="34" charset="0"/>
              <a:buChar char="•"/>
            </a:pPr>
            <a:r>
              <a:rPr lang="en-US" altLang="zh-CN" dirty="0">
                <a:solidFill>
                  <a:schemeClr val="bg1"/>
                </a:solidFill>
                <a:latin typeface="Arial" panose="020B0604020202020204" pitchFamily="34" charset="0"/>
                <a:cs typeface="Arial" panose="020B0604020202020204" pitchFamily="34" charset="0"/>
                <a:sym typeface="+mn-ea"/>
              </a:rPr>
              <a:t>Has </a:t>
            </a:r>
            <a:r>
              <a:rPr lang="en-US" altLang="zh-CN" b="1" dirty="0">
                <a:solidFill>
                  <a:schemeClr val="bg1"/>
                </a:solidFill>
                <a:latin typeface="Arial" panose="020B0604020202020204" pitchFamily="34" charset="0"/>
                <a:cs typeface="Arial" panose="020B0604020202020204" pitchFamily="34" charset="0"/>
                <a:sym typeface="+mn-ea"/>
              </a:rPr>
              <a:t>decisive influence</a:t>
            </a:r>
            <a:r>
              <a:rPr lang="en-US" altLang="zh-CN" dirty="0">
                <a:solidFill>
                  <a:schemeClr val="bg1"/>
                </a:solidFill>
                <a:latin typeface="Arial" panose="020B0604020202020204" pitchFamily="34" charset="0"/>
                <a:cs typeface="Arial" panose="020B0604020202020204" pitchFamily="34" charset="0"/>
                <a:sym typeface="+mn-ea"/>
              </a:rPr>
              <a:t> on final yield. </a:t>
            </a:r>
          </a:p>
        </p:txBody>
      </p:sp>
      <p:pic>
        <p:nvPicPr>
          <p:cNvPr id="7" name="1_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2788" y="53594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2" grpId="0"/>
      <p:bldP spid="5" grpId="0" animBg="1"/>
      <p:bldP spid="15" grpId="0" uiExpand="1" build="p"/>
      <p:bldP spid="3" grpId="0"/>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253615"/>
            <a:ext cx="12192000" cy="401256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3090" y="2437130"/>
            <a:ext cx="5615305" cy="1481455"/>
          </a:xfrm>
          <a:prstGeom prst="rect">
            <a:avLst/>
          </a:prstGeom>
          <a:noFill/>
        </p:spPr>
        <p:txBody>
          <a:bodyPr wrap="square" rtlCol="0">
            <a:spAutoFit/>
          </a:bodyPr>
          <a:lstStyle/>
          <a:p>
            <a:pPr marL="288290" lvl="0" indent="-288290" fontAlgn="auto">
              <a:lnSpc>
                <a:spcPct val="100000"/>
              </a:lnSpc>
              <a:spcBef>
                <a:spcPts val="200"/>
              </a:spcBef>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Fertilization Methods</a:t>
            </a:r>
          </a:p>
          <a:p>
            <a:pPr marL="575945" lvl="1" indent="-285750" fontAlgn="auto">
              <a:lnSpc>
                <a:spcPct val="100000"/>
              </a:lnSpc>
              <a:spcBef>
                <a:spcPts val="200"/>
              </a:spcBef>
              <a:spcAft>
                <a:spcPts val="3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Applied by making holes between two plants with an injector. </a:t>
            </a:r>
          </a:p>
          <a:p>
            <a:pPr marL="575945" lvl="1" indent="-285750" fontAlgn="auto">
              <a:lnSpc>
                <a:spcPct val="100000"/>
              </a:lnSpc>
              <a:spcBef>
                <a:spcPts val="200"/>
              </a:spcBef>
              <a:spcAft>
                <a:spcPts val="3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Or by dissolving fertilizer in water and apply as a nutrient solution. </a:t>
            </a:r>
          </a:p>
        </p:txBody>
      </p:sp>
      <p:sp>
        <p:nvSpPr>
          <p:cNvPr id="26" name="文本框 25"/>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Full-Film Mulching Technology for Maize</a:t>
            </a:r>
          </a:p>
        </p:txBody>
      </p:sp>
      <p:sp>
        <p:nvSpPr>
          <p:cNvPr id="2" name="文本框 1"/>
          <p:cNvSpPr txBox="1"/>
          <p:nvPr/>
        </p:nvSpPr>
        <p:spPr>
          <a:xfrm>
            <a:off x="623136" y="1760003"/>
            <a:ext cx="6744272" cy="421526"/>
          </a:xfrm>
          <a:prstGeom prst="rect">
            <a:avLst/>
          </a:prstGeom>
          <a:noFill/>
        </p:spPr>
        <p:txBody>
          <a:bodyPr wrap="square" rtlCol="0">
            <a:spAutoFit/>
          </a:bodyPr>
          <a:lstStyle/>
          <a:p>
            <a:pPr marL="342900" lvl="0" indent="-342900">
              <a:lnSpc>
                <a:spcPct val="130000"/>
              </a:lnSpc>
              <a:spcBef>
                <a:spcPts val="300"/>
              </a:spcBef>
              <a:spcAft>
                <a:spcPts val="300"/>
              </a:spcAft>
              <a:buSzPct val="100000"/>
              <a:buFont typeface="+mj-ea"/>
              <a:buAutoNum type="circleNumDbPlain" startAt="3"/>
            </a:pPr>
            <a:r>
              <a:rPr lang="en-US" altLang="zh-CN" b="1" dirty="0">
                <a:solidFill>
                  <a:srgbClr val="5BAE3E"/>
                </a:solidFill>
                <a:cs typeface="Arial" panose="020B0604020202020204" pitchFamily="34" charset="0"/>
                <a:sym typeface="+mn-ea"/>
              </a:rPr>
              <a:t>Topdressing Management</a:t>
            </a:r>
          </a:p>
        </p:txBody>
      </p:sp>
      <p:sp>
        <p:nvSpPr>
          <p:cNvPr id="3" name="文本框 2"/>
          <p:cNvSpPr txBox="1"/>
          <p:nvPr/>
        </p:nvSpPr>
        <p:spPr>
          <a:xfrm>
            <a:off x="611538" y="1107929"/>
            <a:ext cx="10081260" cy="461665"/>
          </a:xfrm>
          <a:prstGeom prst="rect">
            <a:avLst/>
          </a:prstGeom>
          <a:noFill/>
        </p:spPr>
        <p:txBody>
          <a:bodyPr wrap="square" rtlCol="0">
            <a:spAutoFit/>
          </a:bodyPr>
          <a:lstStyle/>
          <a:p>
            <a:r>
              <a:rPr lang="en-US" altLang="zh-CN" sz="2400" b="1" dirty="0"/>
              <a:t>(6) Field Management</a:t>
            </a:r>
          </a:p>
        </p:txBody>
      </p:sp>
      <p:grpSp>
        <p:nvGrpSpPr>
          <p:cNvPr id="9" name="组合 8"/>
          <p:cNvGrpSpPr/>
          <p:nvPr/>
        </p:nvGrpSpPr>
        <p:grpSpPr>
          <a:xfrm>
            <a:off x="6486525" y="1751965"/>
            <a:ext cx="2640419" cy="1437640"/>
            <a:chOff x="6486525" y="1751965"/>
            <a:chExt cx="2640419" cy="1437640"/>
          </a:xfrm>
        </p:grpSpPr>
        <p:pic>
          <p:nvPicPr>
            <p:cNvPr id="30" name="图片 29" descr="C:/Users/QX_HD/Downloads/玉米出苗覆膜场景 (2).png玉米出苗覆膜场景 (2)"/>
            <p:cNvPicPr>
              <a:picLocks noChangeAspect="1"/>
            </p:cNvPicPr>
            <p:nvPr/>
          </p:nvPicPr>
          <p:blipFill>
            <a:blip r:embed="rId5"/>
            <a:srcRect t="12243" b="5581"/>
            <a:stretch>
              <a:fillRect/>
            </a:stretch>
          </p:blipFill>
          <p:spPr>
            <a:xfrm>
              <a:off x="6486525" y="1751965"/>
              <a:ext cx="2640419" cy="1437640"/>
            </a:xfrm>
            <a:prstGeom prst="rect">
              <a:avLst/>
            </a:prstGeom>
          </p:spPr>
        </p:pic>
        <p:sp>
          <p:nvSpPr>
            <p:cNvPr id="31" name="文本框 30"/>
            <p:cNvSpPr txBox="1"/>
            <p:nvPr/>
          </p:nvSpPr>
          <p:spPr>
            <a:xfrm>
              <a:off x="8359103" y="2889536"/>
              <a:ext cx="767807" cy="275590"/>
            </a:xfrm>
            <a:prstGeom prst="rect">
              <a:avLst/>
            </a:prstGeom>
            <a:noFill/>
          </p:spPr>
          <p:txBody>
            <a:bodyPr wrap="square" rtlCol="0">
              <a:spAutoFit/>
            </a:bodyPr>
            <a:lstStyle/>
            <a:p>
              <a:pPr algn="ctr"/>
              <a:r>
                <a:rPr lang="en-US" altLang="zh-CN" sz="1200" dirty="0">
                  <a:solidFill>
                    <a:schemeClr val="bg1"/>
                  </a:solidFill>
                </a:rPr>
                <a:t>AI</a:t>
              </a:r>
              <a:r>
                <a:rPr lang="zh-CN" altLang="en-US" sz="1200" dirty="0">
                  <a:solidFill>
                    <a:schemeClr val="bg1"/>
                  </a:solidFill>
                </a:rPr>
                <a:t>生成</a:t>
              </a:r>
            </a:p>
          </p:txBody>
        </p:sp>
      </p:grpSp>
      <p:grpSp>
        <p:nvGrpSpPr>
          <p:cNvPr id="12" name="组合 11"/>
          <p:cNvGrpSpPr/>
          <p:nvPr/>
        </p:nvGrpSpPr>
        <p:grpSpPr>
          <a:xfrm>
            <a:off x="9226131" y="1772301"/>
            <a:ext cx="2331504" cy="1417304"/>
            <a:chOff x="9226131" y="1772301"/>
            <a:chExt cx="2331504" cy="1417304"/>
          </a:xfrm>
        </p:grpSpPr>
        <p:pic>
          <p:nvPicPr>
            <p:cNvPr id="29" name="图片 28"/>
            <p:cNvPicPr>
              <a:picLocks noChangeAspect="1"/>
            </p:cNvPicPr>
            <p:nvPr/>
          </p:nvPicPr>
          <p:blipFill>
            <a:blip r:embed="rId6"/>
            <a:stretch>
              <a:fillRect/>
            </a:stretch>
          </p:blipFill>
          <p:spPr>
            <a:xfrm>
              <a:off x="9226131" y="1772301"/>
              <a:ext cx="2331504" cy="1417304"/>
            </a:xfrm>
            <a:prstGeom prst="rect">
              <a:avLst/>
            </a:prstGeom>
          </p:spPr>
        </p:pic>
        <p:sp>
          <p:nvSpPr>
            <p:cNvPr id="7" name="文本框 6"/>
            <p:cNvSpPr txBox="1"/>
            <p:nvPr/>
          </p:nvSpPr>
          <p:spPr>
            <a:xfrm>
              <a:off x="10789794" y="2889536"/>
              <a:ext cx="767807" cy="275590"/>
            </a:xfrm>
            <a:prstGeom prst="rect">
              <a:avLst/>
            </a:prstGeom>
            <a:noFill/>
          </p:spPr>
          <p:txBody>
            <a:bodyPr wrap="square" rtlCol="0">
              <a:spAutoFit/>
            </a:bodyPr>
            <a:lstStyle/>
            <a:p>
              <a:pPr algn="ctr"/>
              <a:r>
                <a:rPr lang="en-US" altLang="zh-CN" sz="1200" dirty="0">
                  <a:solidFill>
                    <a:schemeClr val="bg1"/>
                  </a:solidFill>
                </a:rPr>
                <a:t>AI</a:t>
              </a:r>
              <a:r>
                <a:rPr lang="zh-CN" altLang="en-US" sz="1200" dirty="0">
                  <a:solidFill>
                    <a:schemeClr val="bg1"/>
                  </a:solidFill>
                </a:rPr>
                <a:t>生成</a:t>
              </a:r>
            </a:p>
          </p:txBody>
        </p:sp>
      </p:grpSp>
      <p:sp>
        <p:nvSpPr>
          <p:cNvPr id="4" name="文本框 3"/>
          <p:cNvSpPr txBox="1"/>
          <p:nvPr/>
        </p:nvSpPr>
        <p:spPr>
          <a:xfrm>
            <a:off x="593090" y="4112260"/>
            <a:ext cx="5645150" cy="1919605"/>
          </a:xfrm>
          <a:prstGeom prst="rect">
            <a:avLst/>
          </a:prstGeom>
          <a:noFill/>
        </p:spPr>
        <p:txBody>
          <a:bodyPr wrap="square" rtlCol="0">
            <a:spAutoFit/>
          </a:bodyPr>
          <a:lstStyle/>
          <a:p>
            <a:pPr marL="288290" lvl="0" indent="-288290" fontAlgn="auto">
              <a:lnSpc>
                <a:spcPct val="100000"/>
              </a:lnSpc>
              <a:spcBef>
                <a:spcPts val="200"/>
              </a:spcBef>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Spray-applied Inputs</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Foliar fertilizers.</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Water-soluble fertilizers.</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Drought- and stress-resistance regulators.</a:t>
            </a:r>
          </a:p>
          <a:p>
            <a:pPr marL="575945" lvl="1" indent="-285750" algn="l" fontAlgn="auto">
              <a:lnSpc>
                <a:spcPct val="100000"/>
              </a:lnSpc>
              <a:spcBef>
                <a:spcPts val="2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Secondary and micronutrient fertilizers (e.g., zinc)</a:t>
            </a:r>
          </a:p>
          <a:p>
            <a:pPr marL="290195" lvl="1" indent="0" algn="l" fontAlgn="auto">
              <a:lnSpc>
                <a:spcPct val="100000"/>
              </a:lnSpc>
              <a:spcBef>
                <a:spcPts val="200"/>
              </a:spcBef>
              <a:spcAft>
                <a:spcPts val="300"/>
              </a:spcAft>
              <a:buClrTx/>
              <a:buSzTx/>
              <a:buNone/>
            </a:pPr>
            <a:r>
              <a:rPr lang="en-US" altLang="zh-CN" sz="1600" b="1" dirty="0">
                <a:solidFill>
                  <a:schemeClr val="bg1"/>
                </a:solidFill>
                <a:latin typeface="Arial" panose="020B0604020202020204" pitchFamily="34" charset="0"/>
                <a:cs typeface="Arial" panose="020B0604020202020204" pitchFamily="34" charset="0"/>
                <a:sym typeface="+mn-ea"/>
              </a:rPr>
              <a:t>→ All may be applied by spraying.</a:t>
            </a:r>
          </a:p>
        </p:txBody>
      </p:sp>
      <p:sp>
        <p:nvSpPr>
          <p:cNvPr id="8" name="文本框 7"/>
          <p:cNvSpPr txBox="1"/>
          <p:nvPr/>
        </p:nvSpPr>
        <p:spPr>
          <a:xfrm>
            <a:off x="6486525" y="3444240"/>
            <a:ext cx="5035550" cy="1170940"/>
          </a:xfrm>
          <a:prstGeom prst="rect">
            <a:avLst/>
          </a:prstGeom>
        </p:spPr>
        <p:txBody>
          <a:bodyPr wrap="square">
            <a:spAutoFit/>
          </a:bodyPr>
          <a:lstStyle/>
          <a:p>
            <a:pPr marL="288290" indent="-288290" algn="l" defTabSz="914400" fontAlgn="auto">
              <a:lnSpc>
                <a:spcPct val="100000"/>
              </a:lnSpc>
              <a:spcBef>
                <a:spcPts val="200"/>
              </a:spcBef>
              <a:spcAft>
                <a:spcPts val="3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rPr>
              <a:t>Deficiency Response </a:t>
            </a:r>
          </a:p>
          <a:p>
            <a:pPr marL="575945" lvl="1" indent="-285750" algn="l" defTabSz="914400" fontAlgn="auto">
              <a:lnSpc>
                <a:spcPct val="100000"/>
              </a:lnSpc>
              <a:spcBef>
                <a:spcPts val="2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Yellowing or nutrient-deficiency symptoms appear → timely foliar topdressing should be applied. </a:t>
            </a:r>
          </a:p>
        </p:txBody>
      </p:sp>
      <p:sp>
        <p:nvSpPr>
          <p:cNvPr id="10" name="文本框 9"/>
          <p:cNvSpPr txBox="1"/>
          <p:nvPr/>
        </p:nvSpPr>
        <p:spPr>
          <a:xfrm>
            <a:off x="6486525" y="5042535"/>
            <a:ext cx="5035550" cy="924560"/>
          </a:xfrm>
          <a:prstGeom prst="rect">
            <a:avLst/>
          </a:prstGeom>
        </p:spPr>
        <p:txBody>
          <a:bodyPr wrap="square">
            <a:spAutoFit/>
          </a:bodyPr>
          <a:lstStyle/>
          <a:p>
            <a:pPr marL="288290" indent="-288290" algn="l" defTabSz="914400" fontAlgn="auto">
              <a:lnSpc>
                <a:spcPct val="100000"/>
              </a:lnSpc>
              <a:spcBef>
                <a:spcPts val="200"/>
              </a:spcBef>
              <a:spcAft>
                <a:spcPts val="3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rPr>
              <a:t>Third ear removal </a:t>
            </a:r>
          </a:p>
          <a:p>
            <a:pPr marL="575945" lvl="1" indent="-285750" algn="l" defTabSz="914400" fontAlgn="auto">
              <a:lnSpc>
                <a:spcPct val="100000"/>
              </a:lnSpc>
              <a:spcBef>
                <a:spcPts val="200"/>
              </a:spcBef>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Third ear should be removed as early as possible→to reduce nutrient competition. </a:t>
            </a:r>
          </a:p>
        </p:txBody>
      </p:sp>
      <p:pic>
        <p:nvPicPr>
          <p:cNvPr id="13" name="1_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50788" y="6203950"/>
            <a:ext cx="487362"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childTnLst>
        </p:cTn>
      </p:par>
    </p:tnLst>
    <p:bldLst>
      <p:bldP spid="6" grpId="0" animBg="1"/>
      <p:bldP spid="5" grpId="0" uiExpand="1" build="p"/>
      <p:bldP spid="4" grpId="0" uiExpand="1" build="p"/>
      <p:bldP spid="8"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5382260"/>
            <a:ext cx="12192000" cy="14757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nvGrpSpPr>
          <p:cNvPr id="7" name="组合 6"/>
          <p:cNvGrpSpPr/>
          <p:nvPr/>
        </p:nvGrpSpPr>
        <p:grpSpPr>
          <a:xfrm>
            <a:off x="10653474" y="4961526"/>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93090" y="1318895"/>
            <a:ext cx="5602605" cy="2012950"/>
          </a:xfrm>
          <a:prstGeom prst="rect">
            <a:avLst/>
          </a:prstGeom>
          <a:noFill/>
        </p:spPr>
        <p:txBody>
          <a:bodyPr wrap="square" rtlCol="0">
            <a:noAutofit/>
          </a:bodyPr>
          <a:lstStyle/>
          <a:p>
            <a:pPr marL="288290" lvl="0" indent="-288290" algn="l" fontAlgn="auto">
              <a:lnSpc>
                <a:spcPct val="13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 Field configuration: ridge planting + furrow irrigation</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Shaping the field into ridges.</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Covering ridge surfaces</a:t>
            </a:r>
            <a:r>
              <a:rPr lang="en-US" altLang="zh-CN" sz="1600" dirty="0">
                <a:solidFill>
                  <a:schemeClr val="tx1"/>
                </a:solidFill>
                <a:latin typeface="Arial" panose="020B0604020202020204" pitchFamily="34" charset="0"/>
                <a:cs typeface="Arial" panose="020B0604020202020204" pitchFamily="34" charset="0"/>
                <a:sym typeface="+mn-ea"/>
              </a:rPr>
              <a:t> with plastic film.</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Planting crops </a:t>
            </a:r>
            <a:r>
              <a:rPr lang="en-US" altLang="zh-CN" sz="1600" dirty="0">
                <a:solidFill>
                  <a:schemeClr val="tx1"/>
                </a:solidFill>
                <a:latin typeface="Arial" panose="020B0604020202020204" pitchFamily="34" charset="0"/>
                <a:cs typeface="Arial" panose="020B0604020202020204" pitchFamily="34" charset="0"/>
                <a:sym typeface="+mn-ea"/>
              </a:rPr>
              <a:t>on or beside the ridges. </a:t>
            </a:r>
          </a:p>
        </p:txBody>
      </p:sp>
      <p:grpSp>
        <p:nvGrpSpPr>
          <p:cNvPr id="3" name="组合 2"/>
          <p:cNvGrpSpPr/>
          <p:nvPr/>
        </p:nvGrpSpPr>
        <p:grpSpPr>
          <a:xfrm>
            <a:off x="6286500" y="1403985"/>
            <a:ext cx="5209540" cy="3082925"/>
            <a:chOff x="7783830" y="2197100"/>
            <a:chExt cx="3650615" cy="2103755"/>
          </a:xfrm>
        </p:grpSpPr>
        <p:pic>
          <p:nvPicPr>
            <p:cNvPr id="4" name="图片 3"/>
            <p:cNvPicPr>
              <a:picLocks noChangeAspect="1"/>
            </p:cNvPicPr>
            <p:nvPr/>
          </p:nvPicPr>
          <p:blipFill>
            <a:blip r:embed="rId5"/>
            <a:stretch>
              <a:fillRect/>
            </a:stretch>
          </p:blipFill>
          <p:spPr>
            <a:xfrm>
              <a:off x="7783830" y="2197100"/>
              <a:ext cx="3650615" cy="2103755"/>
            </a:xfrm>
            <a:prstGeom prst="rect">
              <a:avLst/>
            </a:prstGeom>
          </p:spPr>
        </p:pic>
        <p:sp>
          <p:nvSpPr>
            <p:cNvPr id="26" name="文本框 25"/>
            <p:cNvSpPr txBox="1"/>
            <p:nvPr/>
          </p:nvSpPr>
          <p:spPr>
            <a:xfrm>
              <a:off x="10618470" y="4025265"/>
              <a:ext cx="815975" cy="188060"/>
            </a:xfrm>
            <a:prstGeom prst="rect">
              <a:avLst/>
            </a:prstGeom>
            <a:noFill/>
          </p:spPr>
          <p:txBody>
            <a:bodyPr wrap="square" rtlCol="0">
              <a:spAutoFit/>
            </a:bodyPr>
            <a:lstStyle/>
            <a:p>
              <a:pPr algn="ctr"/>
              <a:r>
                <a:rPr lang="en-US" altLang="zh-CN" sz="1200" dirty="0">
                  <a:solidFill>
                    <a:schemeClr val="bg1"/>
                  </a:solidFill>
                </a:rPr>
                <a:t>AI</a:t>
              </a:r>
              <a:r>
                <a:rPr lang="zh-CN" altLang="en-US" sz="1200" dirty="0">
                  <a:solidFill>
                    <a:schemeClr val="bg1"/>
                  </a:solidFill>
                </a:rPr>
                <a:t>生成</a:t>
              </a:r>
            </a:p>
          </p:txBody>
        </p:sp>
      </p:grpSp>
      <p:sp>
        <p:nvSpPr>
          <p:cNvPr id="6" name="文本框 5"/>
          <p:cNvSpPr txBox="1"/>
          <p:nvPr/>
        </p:nvSpPr>
        <p:spPr>
          <a:xfrm>
            <a:off x="593090" y="3331845"/>
            <a:ext cx="5502275" cy="1155065"/>
          </a:xfrm>
          <a:prstGeom prst="rect">
            <a:avLst/>
          </a:prstGeom>
          <a:noFill/>
        </p:spPr>
        <p:txBody>
          <a:bodyPr wrap="square" rtlCol="0">
            <a:spAutoFit/>
          </a:bodyPr>
          <a:lstStyle/>
          <a:p>
            <a:pPr marL="288290" lvl="0" indent="-288290" algn="l" fontAlgn="auto">
              <a:lnSpc>
                <a:spcPct val="13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 Irrigation method</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Irrigation applied in</a:t>
            </a:r>
            <a:r>
              <a:rPr lang="en-US" altLang="zh-CN" sz="1600" b="1" dirty="0">
                <a:latin typeface="Arial" panose="020B0604020202020204" pitchFamily="34" charset="0"/>
                <a:cs typeface="Arial" panose="020B0604020202020204" pitchFamily="34" charset="0"/>
                <a:sym typeface="+mn-ea"/>
              </a:rPr>
              <a:t> furrows </a:t>
            </a:r>
            <a:r>
              <a:rPr lang="en-US" altLang="zh-CN" sz="1600" dirty="0">
                <a:latin typeface="Arial" panose="020B0604020202020204" pitchFamily="34" charset="0"/>
                <a:cs typeface="Arial" panose="020B0604020202020204" pitchFamily="34" charset="0"/>
                <a:sym typeface="+mn-ea"/>
              </a:rPr>
              <a:t>according to</a:t>
            </a:r>
            <a:r>
              <a:rPr lang="en-US" altLang="zh-CN" sz="1600" b="1" dirty="0">
                <a:latin typeface="Arial" panose="020B0604020202020204" pitchFamily="34" charset="0"/>
                <a:cs typeface="Arial" panose="020B0604020202020204" pitchFamily="34" charset="0"/>
                <a:sym typeface="+mn-ea"/>
              </a:rPr>
              <a:t> soil moisture-retention dynamics</a:t>
            </a:r>
            <a:r>
              <a:rPr lang="en-US" altLang="zh-CN" sz="1600" dirty="0">
                <a:latin typeface="Arial" panose="020B0604020202020204" pitchFamily="34" charset="0"/>
                <a:cs typeface="Arial" panose="020B0604020202020204" pitchFamily="34" charset="0"/>
                <a:sym typeface="+mn-ea"/>
              </a:rPr>
              <a:t>.</a:t>
            </a:r>
          </a:p>
        </p:txBody>
      </p:sp>
      <p:sp>
        <p:nvSpPr>
          <p:cNvPr id="8" name="文本框 7"/>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pic>
        <p:nvPicPr>
          <p:cNvPr id="2" name="1_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88875" y="605155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2" grpId="0" animBg="1"/>
      <p:bldP spid="5" grpId="0" uiExpand="1" build="p"/>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961390" y="2413000"/>
            <a:ext cx="10709910" cy="1603375"/>
          </a:xfrm>
          <a:prstGeom prst="rect">
            <a:avLst/>
          </a:prstGeom>
          <a:noFill/>
        </p:spPr>
        <p:txBody>
          <a:bodyPr wrap="square" rtlCol="0">
            <a:spAutoFit/>
          </a:bodyPr>
          <a:lstStyle/>
          <a:p>
            <a:pPr marL="288290" lvl="0" indent="-288290" fontAlgn="auto">
              <a:lnSpc>
                <a:spcPct val="130000"/>
              </a:lnSpc>
              <a:spcBef>
                <a:spcPts val="200"/>
              </a:spcBef>
              <a:spcAft>
                <a:spcPts val="3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Suitable conditions </a:t>
            </a:r>
            <a:r>
              <a:rPr lang="en-US" altLang="zh-CN" sz="1800" dirty="0">
                <a:solidFill>
                  <a:schemeClr val="tx1"/>
                </a:solidFill>
                <a:latin typeface="Arial" panose="020B0604020202020204" pitchFamily="34" charset="0"/>
                <a:cs typeface="Arial" panose="020B0604020202020204" pitchFamily="34" charset="0"/>
                <a:sym typeface="+mn-ea"/>
              </a:rPr>
              <a:t>— For maize grown under a partial-film mulched ridge–furrow irrigation system</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Well-developed </a:t>
            </a:r>
            <a:r>
              <a:rPr lang="en-US" altLang="zh-CN" sz="1600" b="1" dirty="0">
                <a:solidFill>
                  <a:schemeClr val="tx1"/>
                </a:solidFill>
                <a:latin typeface="Arial" panose="020B0604020202020204" pitchFamily="34" charset="0"/>
                <a:cs typeface="Arial" panose="020B0604020202020204" pitchFamily="34" charset="0"/>
                <a:sym typeface="+mn-ea"/>
              </a:rPr>
              <a:t>soil aggregate structure</a:t>
            </a:r>
            <a:r>
              <a:rPr lang="en-US" altLang="zh-CN" sz="1600" dirty="0">
                <a:solidFill>
                  <a:schemeClr val="tx1"/>
                </a:solidFill>
                <a:latin typeface="Arial" panose="020B0604020202020204" pitchFamily="34" charset="0"/>
                <a:cs typeface="Arial" panose="020B0604020202020204" pitchFamily="34" charset="0"/>
                <a:sym typeface="+mn-ea"/>
              </a:rPr>
              <a:t>.</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Strong</a:t>
            </a:r>
            <a:r>
              <a:rPr lang="en-US" altLang="zh-CN" sz="1600" b="1" dirty="0">
                <a:solidFill>
                  <a:schemeClr val="tx1"/>
                </a:solidFill>
                <a:latin typeface="Arial" panose="020B0604020202020204" pitchFamily="34" charset="0"/>
                <a:cs typeface="Arial" panose="020B0604020202020204" pitchFamily="34" charset="0"/>
                <a:sym typeface="+mn-ea"/>
              </a:rPr>
              <a:t> water-holding capacity</a:t>
            </a:r>
            <a:r>
              <a:rPr lang="en-US" altLang="zh-CN" sz="1600" dirty="0">
                <a:solidFill>
                  <a:schemeClr val="tx1"/>
                </a:solidFill>
                <a:latin typeface="Arial" panose="020B0604020202020204" pitchFamily="34" charset="0"/>
                <a:cs typeface="Arial" panose="020B0604020202020204" pitchFamily="34" charset="0"/>
                <a:sym typeface="+mn-ea"/>
              </a:rPr>
              <a:t>.</a:t>
            </a:r>
          </a:p>
          <a:p>
            <a:pPr marL="575945" lvl="1" indent="-285750" algn="l" fontAlgn="auto">
              <a:lnSpc>
                <a:spcPct val="130000"/>
              </a:lnSpc>
              <a:spcBef>
                <a:spcPts val="200"/>
              </a:spcBef>
              <a:spcAft>
                <a:spcPts val="3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Deep topsoil layer</a:t>
            </a:r>
            <a:r>
              <a:rPr lang="en-US" altLang="zh-CN" sz="1600" dirty="0">
                <a:solidFill>
                  <a:schemeClr val="tx1"/>
                </a:solidFill>
                <a:latin typeface="Arial" panose="020B0604020202020204" pitchFamily="34" charset="0"/>
                <a:cs typeface="Arial" panose="020B0604020202020204" pitchFamily="34" charset="0"/>
                <a:sym typeface="+mn-ea"/>
              </a:rPr>
              <a:t>. </a:t>
            </a:r>
          </a:p>
        </p:txBody>
      </p:sp>
      <p:sp>
        <p:nvSpPr>
          <p:cNvPr id="8" name="文本框 7"/>
          <p:cNvSpPr txBox="1"/>
          <p:nvPr/>
        </p:nvSpPr>
        <p:spPr>
          <a:xfrm>
            <a:off x="961390" y="4131945"/>
            <a:ext cx="5722620" cy="1859915"/>
          </a:xfrm>
          <a:prstGeom prst="rect">
            <a:avLst/>
          </a:prstGeom>
          <a:noFill/>
        </p:spPr>
        <p:txBody>
          <a:bodyPr wrap="square" rtlCol="0">
            <a:spAutoFit/>
          </a:bodyPr>
          <a:lstStyle/>
          <a:p>
            <a:pPr marL="288290" lvl="0" indent="-288290" fontAlgn="auto">
              <a:lnSpc>
                <a:spcPct val="120000"/>
              </a:lnSpc>
              <a:spcBef>
                <a:spcPts val="200"/>
              </a:spcBef>
              <a:spcAft>
                <a:spcPts val="3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Preceding crops</a:t>
            </a:r>
          </a:p>
          <a:p>
            <a:pPr marL="575945" lvl="1" indent="-285750" algn="l" fontAlgn="auto">
              <a:lnSpc>
                <a:spcPct val="12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Legumes </a:t>
            </a:r>
          </a:p>
          <a:p>
            <a:pPr marL="575945" lvl="1" indent="-285750" algn="l" fontAlgn="auto">
              <a:lnSpc>
                <a:spcPct val="12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Potatoes</a:t>
            </a:r>
          </a:p>
          <a:p>
            <a:pPr marL="575945" lvl="1" indent="-285750" algn="l" fontAlgn="auto">
              <a:lnSpc>
                <a:spcPct val="12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Wheat</a:t>
            </a:r>
          </a:p>
          <a:p>
            <a:pPr marL="575945" lvl="1" indent="-285750" algn="l" fontAlgn="auto">
              <a:lnSpc>
                <a:spcPct val="120000"/>
              </a:lnSpc>
              <a:spcBef>
                <a:spcPts val="200"/>
              </a:spcBef>
              <a:spcAft>
                <a:spcPts val="3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Vegetables</a:t>
            </a:r>
          </a:p>
        </p:txBody>
      </p:sp>
      <p:grpSp>
        <p:nvGrpSpPr>
          <p:cNvPr id="3" name="组合 2"/>
          <p:cNvGrpSpPr/>
          <p:nvPr/>
        </p:nvGrpSpPr>
        <p:grpSpPr>
          <a:xfrm>
            <a:off x="0" y="6708278"/>
            <a:ext cx="12192000" cy="153627"/>
            <a:chOff x="147892" y="6347897"/>
            <a:chExt cx="11450808" cy="120769"/>
          </a:xfrm>
        </p:grpSpPr>
        <p:sp>
          <p:nvSpPr>
            <p:cNvPr id="4" name="矩形 3"/>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9" name="矩形 8"/>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25" name="文本框 24"/>
          <p:cNvSpPr txBox="1"/>
          <p:nvPr/>
        </p:nvSpPr>
        <p:spPr>
          <a:xfrm>
            <a:off x="599506" y="1189990"/>
            <a:ext cx="10690225" cy="460375"/>
          </a:xfrm>
          <a:prstGeom prst="rect">
            <a:avLst/>
          </a:prstGeom>
          <a:noFill/>
        </p:spPr>
        <p:txBody>
          <a:bodyPr wrap="square" rtlCol="0">
            <a:spAutoFit/>
          </a:bodyPr>
          <a:lstStyle/>
          <a:p>
            <a:pPr indent="0" fontAlgn="auto"/>
            <a:r>
              <a:rPr lang="en-US" altLang="zh-CN" sz="2400" b="1" dirty="0">
                <a:sym typeface="+mn-ea"/>
              </a:rPr>
              <a:t>(1) </a:t>
            </a:r>
            <a:r>
              <a:rPr lang="en-US" altLang="zh-CN" sz="2400" b="1" dirty="0"/>
              <a:t>Land Selection, Field Preparation and Fertilization</a:t>
            </a:r>
          </a:p>
        </p:txBody>
      </p:sp>
      <p:pic>
        <p:nvPicPr>
          <p:cNvPr id="15" name="图片 14"/>
          <p:cNvPicPr>
            <a:picLocks noChangeAspect="1"/>
          </p:cNvPicPr>
          <p:nvPr/>
        </p:nvPicPr>
        <p:blipFill>
          <a:blip r:embed="rId6"/>
          <a:stretch>
            <a:fillRect/>
          </a:stretch>
        </p:blipFill>
        <p:spPr>
          <a:xfrm>
            <a:off x="7343140" y="3252208"/>
            <a:ext cx="4152900" cy="2705100"/>
          </a:xfrm>
          <a:prstGeom prst="rect">
            <a:avLst/>
          </a:prstGeom>
        </p:spPr>
      </p:pic>
      <p:sp>
        <p:nvSpPr>
          <p:cNvPr id="26" name="文本框 25"/>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grpSp>
        <p:nvGrpSpPr>
          <p:cNvPr id="6" name="组合 5"/>
          <p:cNvGrpSpPr/>
          <p:nvPr/>
        </p:nvGrpSpPr>
        <p:grpSpPr>
          <a:xfrm>
            <a:off x="719455" y="1822450"/>
            <a:ext cx="10292080" cy="398780"/>
            <a:chOff x="719455" y="1822450"/>
            <a:chExt cx="10292080" cy="398780"/>
          </a:xfrm>
        </p:grpSpPr>
        <p:sp>
          <p:nvSpPr>
            <p:cNvPr id="27" name="文本框 26"/>
            <p:cNvSpPr txBox="1"/>
            <p:nvPr/>
          </p:nvSpPr>
          <p:spPr>
            <a:xfrm>
              <a:off x="958215" y="1822450"/>
              <a:ext cx="10053320" cy="398780"/>
            </a:xfrm>
            <a:prstGeom prst="rect">
              <a:avLst/>
            </a:prstGeom>
            <a:noFill/>
          </p:spPr>
          <p:txBody>
            <a:bodyPr wrap="square" rtlCol="0">
              <a:spAutoFit/>
            </a:bodyPr>
            <a:lstStyle/>
            <a:p>
              <a:pPr indent="0" algn="l" fontAlgn="auto">
                <a:buNone/>
              </a:pPr>
              <a:r>
                <a:rPr lang="en-US" altLang="zh-CN" sz="2000" b="1" dirty="0">
                  <a:solidFill>
                    <a:srgbClr val="5BAE3E"/>
                  </a:solidFill>
                  <a:sym typeface="+mn-ea"/>
                </a:rPr>
                <a:t>Land Selection</a:t>
              </a:r>
              <a:endParaRPr lang="en-US" altLang="zh-CN" sz="2000" b="1" dirty="0">
                <a:solidFill>
                  <a:srgbClr val="5BAE3E"/>
                </a:solidFill>
              </a:endParaRPr>
            </a:p>
          </p:txBody>
        </p:sp>
        <p:pic>
          <p:nvPicPr>
            <p:cNvPr id="28" name="图片 27" descr="生长"/>
            <p:cNvPicPr>
              <a:picLocks noChangeAspect="1"/>
            </p:cNvPicPr>
            <p:nvPr>
              <p:custDataLst>
                <p:tags r:id="rId3"/>
              </p:custDataLst>
            </p:nvPr>
          </p:nvPicPr>
          <p:blipFill>
            <a:blip>
              <a:extLst>
                <a:ext uri="{96DAC541-7B7A-43D3-8B79-37D633B846F1}">
                  <asvg:svgBlip xmlns:asvg="http://schemas.microsoft.com/office/drawing/2016/SVG/main" r:embed="rId7"/>
                </a:ext>
              </a:extLst>
            </a:blip>
            <a:stretch>
              <a:fillRect/>
            </a:stretch>
          </p:blipFill>
          <p:spPr>
            <a:xfrm>
              <a:off x="719455" y="1877840"/>
              <a:ext cx="288000" cy="288000"/>
            </a:xfrm>
            <a:prstGeom prst="rect">
              <a:avLst/>
            </a:prstGeom>
          </p:spPr>
        </p:pic>
      </p:grpSp>
      <p:pic>
        <p:nvPicPr>
          <p:cNvPr id="2" name="1_2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66638" y="6111875"/>
            <a:ext cx="487362"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5" grpId="0" uiExpand="1" build="p"/>
      <p:bldP spid="8" grpId="0" uiExpand="1" build="p"/>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0" name="矩形 9"/>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grpSp>
        <p:nvGrpSpPr>
          <p:cNvPr id="6" name="组合 5"/>
          <p:cNvGrpSpPr/>
          <p:nvPr/>
        </p:nvGrpSpPr>
        <p:grpSpPr>
          <a:xfrm>
            <a:off x="7475855" y="2443480"/>
            <a:ext cx="4335145" cy="2477770"/>
            <a:chOff x="11835" y="2822"/>
            <a:chExt cx="6297" cy="3599"/>
          </a:xfrm>
        </p:grpSpPr>
        <p:pic>
          <p:nvPicPr>
            <p:cNvPr id="14" name="图片 13"/>
            <p:cNvPicPr>
              <a:picLocks noChangeAspect="1"/>
            </p:cNvPicPr>
            <p:nvPr/>
          </p:nvPicPr>
          <p:blipFill>
            <a:blip r:embed="rId6"/>
            <a:stretch>
              <a:fillRect/>
            </a:stretch>
          </p:blipFill>
          <p:spPr>
            <a:xfrm>
              <a:off x="11835" y="2822"/>
              <a:ext cx="6297" cy="3599"/>
            </a:xfrm>
            <a:prstGeom prst="rect">
              <a:avLst/>
            </a:prstGeom>
          </p:spPr>
        </p:pic>
        <p:sp>
          <p:nvSpPr>
            <p:cNvPr id="26" name="文本框 25"/>
            <p:cNvSpPr txBox="1"/>
            <p:nvPr/>
          </p:nvSpPr>
          <p:spPr>
            <a:xfrm>
              <a:off x="11835" y="2822"/>
              <a:ext cx="1285" cy="400"/>
            </a:xfrm>
            <a:prstGeom prst="rect">
              <a:avLst/>
            </a:prstGeom>
            <a:noFill/>
          </p:spPr>
          <p:txBody>
            <a:bodyPr wrap="square" rtlCol="0">
              <a:spAutoFit/>
            </a:bodyPr>
            <a:lstStyle/>
            <a:p>
              <a:pPr algn="ctr"/>
              <a:r>
                <a:rPr lang="en-US" altLang="zh-CN" sz="1200" dirty="0"/>
                <a:t>AI</a:t>
              </a:r>
              <a:r>
                <a:rPr lang="zh-CN" altLang="en-US" sz="1200" dirty="0"/>
                <a:t>生成</a:t>
              </a:r>
            </a:p>
          </p:txBody>
        </p:sp>
      </p:grpSp>
      <p:sp>
        <p:nvSpPr>
          <p:cNvPr id="3" name="文本框 2"/>
          <p:cNvSpPr txBox="1"/>
          <p:nvPr/>
        </p:nvSpPr>
        <p:spPr>
          <a:xfrm>
            <a:off x="958215" y="2386330"/>
            <a:ext cx="6313170" cy="1115695"/>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Deep tillage </a:t>
            </a:r>
            <a:r>
              <a:rPr lang="en-US" altLang="zh-CN" sz="1800" dirty="0">
                <a:solidFill>
                  <a:schemeClr val="tx1"/>
                </a:solidFill>
                <a:latin typeface="Arial" panose="020B0604020202020204" pitchFamily="34" charset="0"/>
                <a:cs typeface="Arial" panose="020B0604020202020204" pitchFamily="34" charset="0"/>
              </a:rPr>
              <a:t>— Before sowing</a:t>
            </a:r>
            <a:endParaRPr lang="en-US" altLang="zh-CN" sz="1800" b="1" dirty="0">
              <a:solidFill>
                <a:srgbClr val="5BAE3E"/>
              </a:solidFill>
              <a:latin typeface="Arial" panose="020B0604020202020204" pitchFamily="34" charset="0"/>
              <a:cs typeface="Arial" panose="020B0604020202020204" pitchFamily="34" charset="0"/>
            </a:endParaRP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20–25 cm depth.</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Pre-sowing irrigation</a:t>
            </a:r>
            <a:r>
              <a:rPr lang="en-US" altLang="zh-CN" sz="1600" dirty="0">
                <a:latin typeface="Arial" panose="020B0604020202020204" pitchFamily="34" charset="0"/>
                <a:cs typeface="Arial" panose="020B0604020202020204" pitchFamily="34" charset="0"/>
              </a:rPr>
              <a:t> to ensure adequate base soil moisture. </a:t>
            </a:r>
          </a:p>
        </p:txBody>
      </p:sp>
      <p:sp>
        <p:nvSpPr>
          <p:cNvPr id="5" name="文本框 4"/>
          <p:cNvSpPr txBox="1"/>
          <p:nvPr/>
        </p:nvSpPr>
        <p:spPr>
          <a:xfrm>
            <a:off x="958215" y="3654425"/>
            <a:ext cx="10330180" cy="2195195"/>
          </a:xfrm>
          <a:prstGeom prst="rect">
            <a:avLst/>
          </a:prstGeom>
        </p:spPr>
        <p:txBody>
          <a:bodyPr wrap="square">
            <a:spAutoFit/>
          </a:bodyPr>
          <a:lstStyle/>
          <a:p>
            <a:pPr marL="288290" indent="-288290" algn="l" defTabSz="914400">
              <a:lnSpc>
                <a:spcPct val="13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Winter-irrigated Fields Surface Soil Management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Clod breaking.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Surface levelling.</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Light compaction.</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Carried out promptly after irrigation.</a:t>
            </a:r>
          </a:p>
          <a:p>
            <a:pPr marL="290195" lvl="1" indent="0" algn="l" defTabSz="914400">
              <a:lnSpc>
                <a:spcPct val="120000"/>
              </a:lnSpc>
              <a:spcBef>
                <a:spcPts val="200"/>
              </a:spcBef>
              <a:spcAft>
                <a:spcPts val="200"/>
              </a:spcAft>
              <a:buClrTx/>
              <a:buSzTx/>
              <a:buNone/>
            </a:pPr>
            <a:r>
              <a:rPr lang="en-US" altLang="zh-CN" sz="1600" b="1" dirty="0">
                <a:latin typeface="Arial" panose="020B0604020202020204" pitchFamily="34" charset="0"/>
                <a:cs typeface="Arial" panose="020B0604020202020204" pitchFamily="34" charset="0"/>
              </a:rPr>
              <a:t>→</a:t>
            </a:r>
            <a:r>
              <a:rPr lang="en-US" altLang="zh-CN" sz="1600" dirty="0">
                <a:latin typeface="Arial" panose="020B0604020202020204" pitchFamily="34" charset="0"/>
                <a:cs typeface="Arial" panose="020B0604020202020204" pitchFamily="34" charset="0"/>
              </a:rPr>
              <a:t> maintain</a:t>
            </a:r>
            <a:r>
              <a:rPr lang="en-US" altLang="zh-CN" sz="1600" b="1" dirty="0">
                <a:latin typeface="Arial" panose="020B0604020202020204" pitchFamily="34" charset="0"/>
                <a:cs typeface="Arial" panose="020B0604020202020204" pitchFamily="34" charset="0"/>
              </a:rPr>
              <a:t> soil moisture</a:t>
            </a:r>
            <a:r>
              <a:rPr lang="en-US" altLang="zh-CN" sz="1600" dirty="0">
                <a:latin typeface="Arial" panose="020B0604020202020204" pitchFamily="34" charset="0"/>
                <a:cs typeface="Arial" panose="020B0604020202020204" pitchFamily="34" charset="0"/>
              </a:rPr>
              <a:t> and create favourable soil moisture conditions for </a:t>
            </a:r>
            <a:r>
              <a:rPr lang="en-US" altLang="zh-CN" sz="1600" b="1" dirty="0">
                <a:latin typeface="Arial" panose="020B0604020202020204" pitchFamily="34" charset="0"/>
                <a:cs typeface="Arial" panose="020B0604020202020204" pitchFamily="34" charset="0"/>
              </a:rPr>
              <a:t>spring sowing</a:t>
            </a:r>
            <a:r>
              <a:rPr lang="en-US" altLang="zh-CN" sz="1600" dirty="0">
                <a:latin typeface="Arial" panose="020B0604020202020204" pitchFamily="34" charset="0"/>
                <a:cs typeface="Arial" panose="020B0604020202020204" pitchFamily="34" charset="0"/>
              </a:rPr>
              <a:t>.  </a:t>
            </a:r>
          </a:p>
        </p:txBody>
      </p:sp>
      <p:grpSp>
        <p:nvGrpSpPr>
          <p:cNvPr id="15" name="组合 14"/>
          <p:cNvGrpSpPr/>
          <p:nvPr/>
        </p:nvGrpSpPr>
        <p:grpSpPr>
          <a:xfrm>
            <a:off x="719455" y="1822450"/>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sym typeface="+mn-ea"/>
                </a:rPr>
                <a:t>Field Preparation</a:t>
              </a:r>
              <a:endParaRPr lang="en-US" altLang="zh-CN" sz="2000" b="1" dirty="0">
                <a:solidFill>
                  <a:srgbClr val="5BAE3E"/>
                </a:solidFill>
              </a:endParaRP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7"/>
                </a:ext>
              </a:extLst>
            </a:blip>
            <a:stretch>
              <a:fillRect/>
            </a:stretch>
          </p:blipFill>
          <p:spPr>
            <a:xfrm>
              <a:off x="1133" y="2957"/>
              <a:ext cx="454" cy="454"/>
            </a:xfrm>
            <a:prstGeom prst="rect">
              <a:avLst/>
            </a:prstGeom>
          </p:spPr>
        </p:pic>
      </p:grpSp>
      <p:sp>
        <p:nvSpPr>
          <p:cNvPr id="12" name="文本框 11"/>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13" name="文本框 12"/>
          <p:cNvSpPr txBox="1"/>
          <p:nvPr/>
        </p:nvSpPr>
        <p:spPr>
          <a:xfrm>
            <a:off x="599506" y="1183640"/>
            <a:ext cx="10690225" cy="460375"/>
          </a:xfrm>
          <a:prstGeom prst="rect">
            <a:avLst/>
          </a:prstGeom>
          <a:noFill/>
        </p:spPr>
        <p:txBody>
          <a:bodyPr wrap="square" rtlCol="0">
            <a:spAutoFit/>
          </a:bodyPr>
          <a:lstStyle/>
          <a:p>
            <a:pPr indent="0" fontAlgn="auto"/>
            <a:r>
              <a:rPr lang="en-US" altLang="zh-CN" sz="2400" b="1" dirty="0">
                <a:sym typeface="+mn-ea"/>
              </a:rPr>
              <a:t>(1) </a:t>
            </a:r>
            <a:r>
              <a:rPr lang="en-US" altLang="zh-CN" sz="2400" b="1" dirty="0"/>
              <a:t>Land Selection, Field Preparation and Fertilization</a:t>
            </a:r>
          </a:p>
        </p:txBody>
      </p:sp>
      <p:pic>
        <p:nvPicPr>
          <p:cNvPr id="2" name="1_2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82513" y="5853113"/>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3" grpId="0" uiExpand="1" build="p"/>
      <p:bldP spid="5"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66240" y="3309620"/>
            <a:ext cx="2990215" cy="324000"/>
          </a:xfrm>
          <a:prstGeom prst="rect">
            <a:avLst/>
          </a:prstGeom>
          <a:solidFill>
            <a:srgbClr val="5BAE3E">
              <a:alpha val="4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lIns="179705" rtlCol="0" anchor="ctr"/>
          <a:lstStyle/>
          <a:p>
            <a:pPr algn="l"/>
            <a:r>
              <a:rPr lang="en-US" altLang="zh-CN" sz="1600">
                <a:solidFill>
                  <a:schemeClr val="tx1">
                    <a:lumMod val="95000"/>
                    <a:lumOff val="5000"/>
                  </a:schemeClr>
                </a:solidFill>
              </a:rPr>
              <a:t>390–420 kg of pure nitrogen.</a:t>
            </a:r>
          </a:p>
        </p:txBody>
      </p:sp>
      <p:sp>
        <p:nvSpPr>
          <p:cNvPr id="3" name="文本框 2"/>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12" name="文本框 11"/>
          <p:cNvSpPr txBox="1"/>
          <p:nvPr/>
        </p:nvSpPr>
        <p:spPr>
          <a:xfrm>
            <a:off x="941070" y="2369820"/>
            <a:ext cx="5663565" cy="929640"/>
          </a:xfrm>
          <a:prstGeom prst="rect">
            <a:avLst/>
          </a:prstGeom>
        </p:spPr>
        <p:txBody>
          <a:bodyPr wrap="square">
            <a:spAutoFit/>
          </a:bodyPr>
          <a:lstStyle/>
          <a:p>
            <a:pPr marL="288290" indent="-288290" algn="l" defTabSz="914400" fontAlgn="auto">
              <a:lnSpc>
                <a:spcPct val="100000"/>
              </a:lnSpc>
              <a:spcBef>
                <a:spcPts val="0"/>
              </a:spcBef>
              <a:spcAft>
                <a:spcPts val="3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rPr>
              <a:t>Recommended Total Nutrient Application Rates for Maize</a:t>
            </a:r>
          </a:p>
          <a:p>
            <a:pPr marL="575945" lvl="1" indent="-288290" algn="l" defTabSz="914400" fontAlgn="auto">
              <a:lnSpc>
                <a:spcPct val="100000"/>
              </a:lnSpc>
              <a:spcBef>
                <a:spcPts val="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Amounts per hectare </a:t>
            </a:r>
            <a:r>
              <a:rPr lang="en-US" altLang="zh-CN" sz="1600" dirty="0">
                <a:latin typeface="Arial" panose="020B0604020202020204" pitchFamily="34" charset="0"/>
                <a:cs typeface="Arial" panose="020B0604020202020204" pitchFamily="34" charset="0"/>
              </a:rPr>
              <a:t>over the entire growing period:</a:t>
            </a:r>
          </a:p>
        </p:txBody>
      </p:sp>
      <p:sp>
        <p:nvSpPr>
          <p:cNvPr id="13" name="文本框 12"/>
          <p:cNvSpPr txBox="1"/>
          <p:nvPr/>
        </p:nvSpPr>
        <p:spPr>
          <a:xfrm>
            <a:off x="6668135" y="2369820"/>
            <a:ext cx="5175885" cy="2553335"/>
          </a:xfrm>
          <a:prstGeom prst="rect">
            <a:avLst/>
          </a:prstGeom>
        </p:spPr>
        <p:txBody>
          <a:bodyPr wrap="square">
            <a:spAutoFit/>
          </a:bodyPr>
          <a:lstStyle/>
          <a:p>
            <a:pPr marL="288290" indent="-288290" algn="l" defTabSz="914400" fontAlgn="auto">
              <a:lnSpc>
                <a:spcPct val="100000"/>
              </a:lnSpc>
              <a:spcBef>
                <a:spcPts val="3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Nitrogen Fertilizer Application Methods</a:t>
            </a:r>
          </a:p>
          <a:p>
            <a:pPr marL="575945" lvl="1" indent="-288290" algn="l" defTabSz="914400" fontAlgn="auto">
              <a:lnSpc>
                <a:spcPct val="100000"/>
              </a:lnSpc>
              <a:spcBef>
                <a:spcPts val="3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Basal vs. topdressing</a:t>
            </a:r>
          </a:p>
          <a:p>
            <a:pPr marL="791845" lvl="0" indent="-252095" algn="l" defTabSz="266700" fontAlgn="auto">
              <a:lnSpc>
                <a:spcPct val="100000"/>
              </a:lnSpc>
              <a:spcBef>
                <a:spcPts val="300"/>
              </a:spcBef>
              <a:spcAft>
                <a:spcPts val="300"/>
              </a:spcAft>
              <a:buClrTx/>
              <a:buSzTx/>
              <a:buFont typeface="Courier New" panose="02070309020205020404"/>
              <a:buChar char="o"/>
              <a:tabLst>
                <a:tab pos="266700" algn="l"/>
              </a:tabLst>
            </a:pPr>
            <a:r>
              <a:rPr lang="en-US" altLang="zh-CN" sz="1600" b="1" dirty="0">
                <a:latin typeface="Arial" panose="020B0604020202020204" pitchFamily="34" charset="0"/>
                <a:ea typeface="Times New Roman" panose="02020603050405020304"/>
                <a:cs typeface="Arial" panose="020B0604020202020204" pitchFamily="34" charset="0"/>
              </a:rPr>
              <a:t>Two-thirds </a:t>
            </a:r>
            <a:r>
              <a:rPr lang="en-US" altLang="zh-CN" sz="1600" dirty="0">
                <a:latin typeface="Arial" panose="020B0604020202020204" pitchFamily="34" charset="0"/>
                <a:ea typeface="Times New Roman" panose="02020603050405020304"/>
                <a:cs typeface="Arial" panose="020B0604020202020204" pitchFamily="34" charset="0"/>
              </a:rPr>
              <a:t>applied as basal fertilizer.</a:t>
            </a:r>
          </a:p>
          <a:p>
            <a:pPr marL="791845" lvl="0" indent="-252095" algn="l" defTabSz="266700" fontAlgn="auto">
              <a:lnSpc>
                <a:spcPct val="100000"/>
              </a:lnSpc>
              <a:spcBef>
                <a:spcPts val="300"/>
              </a:spcBef>
              <a:spcAft>
                <a:spcPts val="300"/>
              </a:spcAft>
              <a:buClrTx/>
              <a:buSzTx/>
              <a:buFont typeface="Courier New" panose="02070309020205020404"/>
              <a:buChar char="o"/>
              <a:tabLst>
                <a:tab pos="266700" algn="l"/>
              </a:tabLst>
            </a:pPr>
            <a:r>
              <a:rPr lang="en-US" altLang="zh-CN" sz="1600" b="1" dirty="0">
                <a:latin typeface="Arial" panose="020B0604020202020204" pitchFamily="34" charset="0"/>
                <a:ea typeface="Times New Roman" panose="02020603050405020304"/>
                <a:cs typeface="Arial" panose="020B0604020202020204" pitchFamily="34" charset="0"/>
              </a:rPr>
              <a:t>One-third </a:t>
            </a:r>
            <a:r>
              <a:rPr lang="en-US" altLang="zh-CN" sz="1600" dirty="0">
                <a:latin typeface="Arial" panose="020B0604020202020204" pitchFamily="34" charset="0"/>
                <a:ea typeface="Times New Roman" panose="02020603050405020304"/>
                <a:cs typeface="Arial" panose="020B0604020202020204" pitchFamily="34" charset="0"/>
              </a:rPr>
              <a:t>applied as topdressing.</a:t>
            </a:r>
          </a:p>
          <a:p>
            <a:pPr marL="575945" lvl="1" indent="-288290" algn="l" defTabSz="914400" fontAlgn="auto">
              <a:lnSpc>
                <a:spcPct val="100000"/>
              </a:lnSpc>
              <a:spcBef>
                <a:spcPts val="3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Basal fertilizer placement</a:t>
            </a:r>
          </a:p>
          <a:p>
            <a:pPr marL="791845" lvl="0" indent="-252095" algn="l" defTabSz="266700" fontAlgn="auto">
              <a:lnSpc>
                <a:spcPct val="100000"/>
              </a:lnSpc>
              <a:spcBef>
                <a:spcPts val="300"/>
              </a:spcBef>
              <a:spcAft>
                <a:spcPts val="300"/>
              </a:spcAft>
              <a:buClrTx/>
              <a:buSzTx/>
              <a:buFont typeface="Courier New" panose="02070309020205020404"/>
              <a:buChar char="o"/>
              <a:tabLst>
                <a:tab pos="266700" algn="l"/>
              </a:tabLst>
            </a:pPr>
            <a:r>
              <a:rPr lang="en-US" altLang="zh-CN" sz="1600" dirty="0">
                <a:latin typeface="Arial" panose="020B0604020202020204" pitchFamily="34" charset="0"/>
                <a:ea typeface="Times New Roman" panose="02020603050405020304"/>
                <a:cs typeface="Arial" panose="020B0604020202020204" pitchFamily="34" charset="0"/>
              </a:rPr>
              <a:t>Incorporated during </a:t>
            </a:r>
            <a:r>
              <a:rPr lang="en-US" altLang="zh-CN" sz="1600" b="1" dirty="0">
                <a:latin typeface="Arial" panose="020B0604020202020204" pitchFamily="34" charset="0"/>
                <a:ea typeface="Times New Roman" panose="02020603050405020304"/>
                <a:cs typeface="Arial" panose="020B0604020202020204" pitchFamily="34" charset="0"/>
              </a:rPr>
              <a:t>spring tillage</a:t>
            </a:r>
            <a:r>
              <a:rPr lang="en-US" altLang="zh-CN" sz="1600" dirty="0">
                <a:latin typeface="Arial" panose="020B0604020202020204" pitchFamily="34" charset="0"/>
                <a:ea typeface="Times New Roman" panose="02020603050405020304"/>
                <a:cs typeface="Arial" panose="020B0604020202020204" pitchFamily="34" charset="0"/>
              </a:rPr>
              <a:t>.</a:t>
            </a:r>
          </a:p>
          <a:p>
            <a:pPr marL="791845" lvl="0" indent="-252095" algn="l" defTabSz="266700" fontAlgn="auto">
              <a:lnSpc>
                <a:spcPct val="100000"/>
              </a:lnSpc>
              <a:spcBef>
                <a:spcPts val="300"/>
              </a:spcBef>
              <a:spcAft>
                <a:spcPts val="300"/>
              </a:spcAft>
              <a:buClrTx/>
              <a:buSzTx/>
              <a:buFont typeface="Courier New" panose="02070309020205020404"/>
              <a:buChar char="o"/>
              <a:tabLst>
                <a:tab pos="266700" algn="l"/>
              </a:tabLst>
            </a:pPr>
            <a:r>
              <a:rPr lang="en-US" altLang="zh-CN" sz="1600" dirty="0">
                <a:latin typeface="Arial" panose="020B0604020202020204" pitchFamily="34" charset="0"/>
                <a:ea typeface="Times New Roman" panose="02020603050405020304"/>
                <a:cs typeface="Arial" panose="020B0604020202020204" pitchFamily="34" charset="0"/>
              </a:rPr>
              <a:t>Or </a:t>
            </a:r>
            <a:r>
              <a:rPr lang="en-US" altLang="zh-CN" sz="1600" b="1" dirty="0">
                <a:latin typeface="Arial" panose="020B0604020202020204" pitchFamily="34" charset="0"/>
                <a:ea typeface="Times New Roman" panose="02020603050405020304"/>
                <a:cs typeface="Arial" panose="020B0604020202020204" pitchFamily="34" charset="0"/>
              </a:rPr>
              <a:t>band-applied at the bottom of ridges </a:t>
            </a:r>
            <a:r>
              <a:rPr lang="en-US" altLang="zh-CN" sz="1600" dirty="0">
                <a:latin typeface="Arial" panose="020B0604020202020204" pitchFamily="34" charset="0"/>
                <a:ea typeface="Times New Roman" panose="02020603050405020304"/>
                <a:cs typeface="Arial" panose="020B0604020202020204" pitchFamily="34" charset="0"/>
              </a:rPr>
              <a:t>during ridge formation. </a:t>
            </a:r>
          </a:p>
        </p:txBody>
      </p:sp>
      <p:sp>
        <p:nvSpPr>
          <p:cNvPr id="14" name="文本框 13"/>
          <p:cNvSpPr txBox="1"/>
          <p:nvPr/>
        </p:nvSpPr>
        <p:spPr>
          <a:xfrm>
            <a:off x="941070" y="5254625"/>
            <a:ext cx="5536565" cy="937260"/>
          </a:xfrm>
          <a:prstGeom prst="rect">
            <a:avLst/>
          </a:prstGeom>
        </p:spPr>
        <p:txBody>
          <a:bodyPr wrap="square">
            <a:spAutoFit/>
          </a:bodyPr>
          <a:lstStyle/>
          <a:p>
            <a:pPr marL="288290" indent="-288290" algn="l" defTabSz="914400" fontAlgn="auto">
              <a:lnSpc>
                <a:spcPct val="100000"/>
              </a:lnSpc>
              <a:spcBef>
                <a:spcPts val="3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Farmyard Manure Application</a:t>
            </a:r>
          </a:p>
          <a:p>
            <a:pPr marL="575945" lvl="1" indent="-288290" algn="l" defTabSz="914400" fontAlgn="auto">
              <a:lnSpc>
                <a:spcPct val="100000"/>
              </a:lnSpc>
              <a:spcBef>
                <a:spcPts val="3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60,000–75,000 kg </a:t>
            </a:r>
            <a:r>
              <a:rPr lang="en-US" altLang="zh-CN" sz="1600" dirty="0">
                <a:latin typeface="Arial" panose="020B0604020202020204" pitchFamily="34" charset="0"/>
                <a:cs typeface="Arial" panose="020B0604020202020204" pitchFamily="34" charset="0"/>
              </a:rPr>
              <a:t>of well-decomposed farmyard manure should be applied per hectare.</a:t>
            </a:r>
          </a:p>
        </p:txBody>
      </p:sp>
      <p:sp>
        <p:nvSpPr>
          <p:cNvPr id="17" name="文本框 16"/>
          <p:cNvSpPr txBox="1"/>
          <p:nvPr/>
        </p:nvSpPr>
        <p:spPr>
          <a:xfrm>
            <a:off x="6668135" y="5008245"/>
            <a:ext cx="5219700" cy="1183640"/>
          </a:xfrm>
          <a:prstGeom prst="rect">
            <a:avLst/>
          </a:prstGeom>
        </p:spPr>
        <p:txBody>
          <a:bodyPr wrap="square">
            <a:spAutoFit/>
          </a:bodyPr>
          <a:lstStyle/>
          <a:p>
            <a:pPr marL="288290" indent="-288290" algn="l" defTabSz="914400" fontAlgn="auto">
              <a:lnSpc>
                <a:spcPct val="100000"/>
              </a:lnSpc>
              <a:spcBef>
                <a:spcPts val="3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Important Note</a:t>
            </a:r>
          </a:p>
          <a:p>
            <a:pPr marL="575945" lvl="1" indent="-288290" algn="l" defTabSz="914400" fontAlgn="auto">
              <a:lnSpc>
                <a:spcPct val="10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Rates are based on </a:t>
            </a:r>
            <a:r>
              <a:rPr lang="en-US" altLang="zh-CN" sz="1600" b="1" dirty="0">
                <a:latin typeface="Arial" panose="020B0604020202020204" pitchFamily="34" charset="0"/>
                <a:cs typeface="Arial" panose="020B0604020202020204" pitchFamily="34" charset="0"/>
              </a:rPr>
              <a:t>content of effective</a:t>
            </a:r>
            <a:r>
              <a:rPr lang="en-US" altLang="zh-CN" sz="1600" dirty="0">
                <a:latin typeface="Arial" panose="020B0604020202020204" pitchFamily="34" charset="0"/>
                <a:cs typeface="Arial" panose="020B0604020202020204" pitchFamily="34" charset="0"/>
              </a:rPr>
              <a:t> </a:t>
            </a:r>
            <a:r>
              <a:rPr lang="en-US" altLang="zh-CN" sz="1600" b="1" dirty="0">
                <a:latin typeface="Arial" panose="020B0604020202020204" pitchFamily="34" charset="0"/>
                <a:cs typeface="Arial" panose="020B0604020202020204" pitchFamily="34" charset="0"/>
              </a:rPr>
              <a:t>nutrient</a:t>
            </a:r>
            <a:r>
              <a:rPr lang="en-US" altLang="zh-CN" sz="1600" dirty="0">
                <a:latin typeface="Arial" panose="020B0604020202020204" pitchFamily="34" charset="0"/>
                <a:cs typeface="Arial" panose="020B0604020202020204" pitchFamily="34" charset="0"/>
              </a:rPr>
              <a:t> (N, P, K, ZnSO</a:t>
            </a:r>
            <a:r>
              <a:rPr lang="en-US" altLang="zh-CN" sz="1600" baseline="-25000" dirty="0">
                <a:latin typeface="Arial" panose="020B0604020202020204" pitchFamily="34" charset="0"/>
                <a:cs typeface="Arial" panose="020B0604020202020204" pitchFamily="34" charset="0"/>
              </a:rPr>
              <a:t>4</a:t>
            </a:r>
            <a:r>
              <a:rPr lang="en-US" altLang="zh-CN" sz="1600" dirty="0">
                <a:latin typeface="Arial" panose="020B0604020202020204" pitchFamily="34" charset="0"/>
                <a:cs typeface="Arial" panose="020B0604020202020204" pitchFamily="34" charset="0"/>
              </a:rPr>
              <a:t>), </a:t>
            </a:r>
            <a:r>
              <a:rPr lang="en-US" altLang="zh-CN" sz="1600" b="1" dirty="0">
                <a:latin typeface="Arial" panose="020B0604020202020204" pitchFamily="34" charset="0"/>
                <a:cs typeface="Arial" panose="020B0604020202020204" pitchFamily="34" charset="0"/>
              </a:rPr>
              <a:t>not </a:t>
            </a:r>
            <a:r>
              <a:rPr lang="en-US" altLang="zh-CN" sz="1600" dirty="0">
                <a:latin typeface="Arial" panose="020B0604020202020204" pitchFamily="34" charset="0"/>
                <a:cs typeface="Arial" panose="020B0604020202020204" pitchFamily="34" charset="0"/>
              </a:rPr>
              <a:t>total weight of fertilizer products.</a:t>
            </a:r>
          </a:p>
        </p:txBody>
      </p:sp>
      <p:sp>
        <p:nvSpPr>
          <p:cNvPr id="25" name="文本框 24"/>
          <p:cNvSpPr txBox="1"/>
          <p:nvPr/>
        </p:nvSpPr>
        <p:spPr>
          <a:xfrm>
            <a:off x="599506" y="1183640"/>
            <a:ext cx="10690225" cy="460375"/>
          </a:xfrm>
          <a:prstGeom prst="rect">
            <a:avLst/>
          </a:prstGeom>
          <a:noFill/>
        </p:spPr>
        <p:txBody>
          <a:bodyPr wrap="square" rtlCol="0">
            <a:spAutoFit/>
          </a:bodyPr>
          <a:lstStyle/>
          <a:p>
            <a:pPr indent="0" fontAlgn="auto"/>
            <a:r>
              <a:rPr lang="en-US" altLang="zh-CN" sz="2400" b="1" dirty="0">
                <a:sym typeface="+mn-ea"/>
              </a:rPr>
              <a:t>(1) </a:t>
            </a:r>
            <a:r>
              <a:rPr lang="en-US" altLang="zh-CN" sz="2400" b="1" dirty="0"/>
              <a:t>Land Selection, Field Preparation and Fertilization</a:t>
            </a:r>
          </a:p>
        </p:txBody>
      </p:sp>
      <p:grpSp>
        <p:nvGrpSpPr>
          <p:cNvPr id="5" name="组合 4"/>
          <p:cNvGrpSpPr/>
          <p:nvPr/>
        </p:nvGrpSpPr>
        <p:grpSpPr>
          <a:xfrm>
            <a:off x="719455" y="1822450"/>
            <a:ext cx="10292080" cy="398780"/>
            <a:chOff x="719455" y="1822450"/>
            <a:chExt cx="10292080" cy="398780"/>
          </a:xfrm>
        </p:grpSpPr>
        <p:sp>
          <p:nvSpPr>
            <p:cNvPr id="23" name="文本框 22"/>
            <p:cNvSpPr txBox="1"/>
            <p:nvPr/>
          </p:nvSpPr>
          <p:spPr>
            <a:xfrm>
              <a:off x="958215" y="1822450"/>
              <a:ext cx="10053320" cy="398780"/>
            </a:xfrm>
            <a:prstGeom prst="rect">
              <a:avLst/>
            </a:prstGeom>
            <a:noFill/>
          </p:spPr>
          <p:txBody>
            <a:bodyPr wrap="square" rtlCol="0">
              <a:spAutoFit/>
            </a:bodyPr>
            <a:lstStyle/>
            <a:p>
              <a:pPr indent="0" algn="l" fontAlgn="auto">
                <a:buNone/>
              </a:pPr>
              <a:r>
                <a:rPr lang="en-US" altLang="zh-CN" sz="2000" b="1" dirty="0">
                  <a:solidFill>
                    <a:srgbClr val="5BAE3E"/>
                  </a:solidFill>
                </a:rPr>
                <a:t>Fertilization</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6"/>
                </a:ext>
              </a:extLst>
            </a:blip>
            <a:stretch>
              <a:fillRect/>
            </a:stretch>
          </p:blipFill>
          <p:spPr>
            <a:xfrm>
              <a:off x="719455" y="1877695"/>
              <a:ext cx="288290" cy="288290"/>
            </a:xfrm>
            <a:prstGeom prst="rect">
              <a:avLst/>
            </a:prstGeom>
          </p:spPr>
        </p:pic>
      </p:grpSp>
      <p:sp>
        <p:nvSpPr>
          <p:cNvPr id="8" name="文本框 7"/>
          <p:cNvSpPr txBox="1"/>
          <p:nvPr/>
        </p:nvSpPr>
        <p:spPr>
          <a:xfrm>
            <a:off x="941070" y="4689475"/>
            <a:ext cx="5536565" cy="583565"/>
          </a:xfrm>
          <a:prstGeom prst="rect">
            <a:avLst/>
          </a:prstGeom>
          <a:noFill/>
        </p:spPr>
        <p:txBody>
          <a:bodyPr wrap="square" rtlCol="0" anchor="t">
            <a:spAutoFit/>
          </a:bodyPr>
          <a:lstStyle/>
          <a:p>
            <a:pPr marL="575945" lvl="1" indent="-285750" algn="l" defTabSz="914400" fontAlgn="auto">
              <a:lnSpc>
                <a:spcPct val="100000"/>
              </a:lnSpc>
              <a:spcBef>
                <a:spcPts val="3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Fertilizer rates </a:t>
            </a:r>
            <a:r>
              <a:rPr lang="en-US" altLang="zh-CN" sz="1600" dirty="0">
                <a:latin typeface="Arial" panose="020B0604020202020204" pitchFamily="34" charset="0"/>
                <a:cs typeface="Arial" panose="020B0604020202020204" pitchFamily="34" charset="0"/>
                <a:sym typeface="+mn-ea"/>
              </a:rPr>
              <a:t>may be </a:t>
            </a:r>
            <a:r>
              <a:rPr lang="en-US" altLang="zh-CN" sz="1600" b="1" dirty="0">
                <a:latin typeface="Arial" panose="020B0604020202020204" pitchFamily="34" charset="0"/>
                <a:cs typeface="Arial" panose="020B0604020202020204" pitchFamily="34" charset="0"/>
                <a:sym typeface="+mn-ea"/>
              </a:rPr>
              <a:t>adjusted</a:t>
            </a:r>
            <a:r>
              <a:rPr lang="en-US" altLang="zh-CN" sz="1600" dirty="0">
                <a:latin typeface="Arial" panose="020B0604020202020204" pitchFamily="34" charset="0"/>
                <a:cs typeface="Arial" panose="020B0604020202020204" pitchFamily="34" charset="0"/>
                <a:sym typeface="+mn-ea"/>
              </a:rPr>
              <a:t> based on </a:t>
            </a:r>
            <a:r>
              <a:rPr lang="en-US" altLang="zh-CN" sz="1600" b="1" dirty="0">
                <a:latin typeface="Arial" panose="020B0604020202020204" pitchFamily="34" charset="0"/>
                <a:cs typeface="Arial" panose="020B0604020202020204" pitchFamily="34" charset="0"/>
                <a:sym typeface="+mn-ea"/>
              </a:rPr>
              <a:t>soil testing results</a:t>
            </a:r>
            <a:r>
              <a:rPr lang="en-US" altLang="zh-CN" sz="1600" dirty="0">
                <a:latin typeface="Arial" panose="020B0604020202020204" pitchFamily="34" charset="0"/>
                <a:cs typeface="Arial" panose="020B0604020202020204" pitchFamily="34" charset="0"/>
                <a:sym typeface="+mn-ea"/>
              </a:rPr>
              <a:t>. </a:t>
            </a:r>
          </a:p>
        </p:txBody>
      </p:sp>
      <p:sp>
        <p:nvSpPr>
          <p:cNvPr id="9" name="矩形 8"/>
          <p:cNvSpPr/>
          <p:nvPr/>
        </p:nvSpPr>
        <p:spPr>
          <a:xfrm>
            <a:off x="1666240" y="3993030"/>
            <a:ext cx="2990215" cy="323850"/>
          </a:xfrm>
          <a:prstGeom prst="rect">
            <a:avLst/>
          </a:prstGeom>
          <a:solidFill>
            <a:srgbClr val="5BAE3E">
              <a:alpha val="4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lIns="179705" rtlCol="0" anchor="ctr"/>
          <a:lstStyle/>
          <a:p>
            <a:pPr algn="l"/>
            <a:r>
              <a:rPr lang="en-US" altLang="zh-CN" sz="1600">
                <a:solidFill>
                  <a:schemeClr val="tx1">
                    <a:lumMod val="95000"/>
                    <a:lumOff val="5000"/>
                  </a:schemeClr>
                </a:solidFill>
              </a:rPr>
              <a:t>90–120 kg of potassium.</a:t>
            </a:r>
          </a:p>
        </p:txBody>
      </p:sp>
      <p:sp>
        <p:nvSpPr>
          <p:cNvPr id="10" name="矩形 9"/>
          <p:cNvSpPr/>
          <p:nvPr/>
        </p:nvSpPr>
        <p:spPr>
          <a:xfrm>
            <a:off x="1666240" y="4334660"/>
            <a:ext cx="2990215" cy="323850"/>
          </a:xfrm>
          <a:prstGeom prst="rect">
            <a:avLst/>
          </a:prstGeom>
          <a:solidFill>
            <a:srgbClr val="5BAE3E">
              <a:alpha val="4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lIns="179705" rtlCol="0" anchor="ctr"/>
          <a:lstStyle/>
          <a:p>
            <a:pPr algn="l"/>
            <a:r>
              <a:rPr lang="en-US" altLang="zh-CN" sz="1600">
                <a:solidFill>
                  <a:schemeClr val="tx1">
                    <a:lumMod val="95000"/>
                    <a:lumOff val="5000"/>
                  </a:schemeClr>
                </a:solidFill>
              </a:rPr>
              <a:t>22.5–30 kg of zinc sulfate</a:t>
            </a:r>
          </a:p>
        </p:txBody>
      </p:sp>
      <p:sp>
        <p:nvSpPr>
          <p:cNvPr id="11" name="矩形 10"/>
          <p:cNvSpPr/>
          <p:nvPr/>
        </p:nvSpPr>
        <p:spPr>
          <a:xfrm>
            <a:off x="1666240" y="3651400"/>
            <a:ext cx="2990215" cy="323850"/>
          </a:xfrm>
          <a:prstGeom prst="rect">
            <a:avLst/>
          </a:prstGeom>
          <a:solidFill>
            <a:srgbClr val="5BAE3E">
              <a:alpha val="40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lIns="179705" rtlCol="0" anchor="ctr"/>
          <a:lstStyle/>
          <a:p>
            <a:pPr algn="l"/>
            <a:r>
              <a:rPr lang="en-US" altLang="zh-CN" sz="1600">
                <a:solidFill>
                  <a:schemeClr val="tx1">
                    <a:lumMod val="95000"/>
                    <a:lumOff val="5000"/>
                  </a:schemeClr>
                </a:solidFill>
              </a:rPr>
              <a:t>150–225 kg of phosphorus.</a:t>
            </a:r>
          </a:p>
        </p:txBody>
      </p:sp>
      <p:pic>
        <p:nvPicPr>
          <p:cNvPr id="2" name="1_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25400" y="617220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4" grpId="0" animBg="1"/>
      <p:bldP spid="12" grpId="0"/>
      <p:bldP spid="13" grpId="0" uiExpand="1" build="p"/>
      <p:bldP spid="14" grpId="0"/>
      <p:bldP spid="17" grpId="0"/>
      <p:bldP spid="8" grpId="0"/>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6"/>
          <a:stretch>
            <a:fillRect/>
          </a:stretch>
        </p:blipFill>
        <p:spPr>
          <a:xfrm>
            <a:off x="7916545" y="3707765"/>
            <a:ext cx="3719195" cy="2115185"/>
          </a:xfrm>
          <a:prstGeom prst="rect">
            <a:avLst/>
          </a:prstGeom>
        </p:spPr>
      </p:pic>
      <p:sp>
        <p:nvSpPr>
          <p:cNvPr id="4" name="文本框 3"/>
          <p:cNvSpPr txBox="1"/>
          <p:nvPr/>
        </p:nvSpPr>
        <p:spPr>
          <a:xfrm>
            <a:off x="951865" y="2307273"/>
            <a:ext cx="10801350" cy="1115695"/>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For fields with heavy weed infestation</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solidFill>
                  <a:schemeClr val="tx1">
                    <a:lumMod val="95000"/>
                    <a:lumOff val="5000"/>
                  </a:schemeClr>
                </a:solidFill>
                <a:latin typeface="Arial" panose="020B0604020202020204" pitchFamily="34" charset="0"/>
                <a:cs typeface="Arial" panose="020B0604020202020204" pitchFamily="34" charset="0"/>
              </a:rPr>
              <a:t>Full-field pre-emergence soil-sealing spray with</a:t>
            </a:r>
            <a:r>
              <a:rPr lang="en-US" altLang="zh-CN" sz="1600" b="1" dirty="0">
                <a:solidFill>
                  <a:schemeClr val="tx1">
                    <a:lumMod val="95000"/>
                    <a:lumOff val="5000"/>
                  </a:schemeClr>
                </a:solidFill>
                <a:latin typeface="Arial" panose="020B0604020202020204" pitchFamily="34" charset="0"/>
                <a:cs typeface="Arial" panose="020B0604020202020204" pitchFamily="34" charset="0"/>
              </a:rPr>
              <a:t> 50% acetochlor emulsifiable concentrate (EC)</a:t>
            </a:r>
            <a:r>
              <a:rPr lang="en-US" altLang="zh-CN" sz="1600" dirty="0">
                <a:solidFill>
                  <a:schemeClr val="tx1">
                    <a:lumMod val="95000"/>
                    <a:lumOff val="5000"/>
                  </a:schemeClr>
                </a:solidFill>
                <a:latin typeface="Arial" panose="020B0604020202020204" pitchFamily="34" charset="0"/>
                <a:cs typeface="Arial" panose="020B0604020202020204" pitchFamily="34" charset="0"/>
              </a:rPr>
              <a:t>.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solidFill>
                  <a:schemeClr val="tx1">
                    <a:lumMod val="95000"/>
                    <a:lumOff val="5000"/>
                  </a:schemeClr>
                </a:solidFill>
                <a:latin typeface="Arial" panose="020B0604020202020204" pitchFamily="34" charset="0"/>
                <a:cs typeface="Arial" panose="020B0604020202020204" pitchFamily="34" charset="0"/>
              </a:rPr>
              <a:t>Applied after </a:t>
            </a:r>
            <a:r>
              <a:rPr lang="en-US" altLang="zh-CN" sz="1600" b="1" dirty="0">
                <a:solidFill>
                  <a:schemeClr val="tx1">
                    <a:lumMod val="95000"/>
                    <a:lumOff val="5000"/>
                  </a:schemeClr>
                </a:solidFill>
                <a:latin typeface="Arial" panose="020B0604020202020204" pitchFamily="34" charset="0"/>
                <a:cs typeface="Arial" panose="020B0604020202020204" pitchFamily="34" charset="0"/>
              </a:rPr>
              <a:t>field preparation </a:t>
            </a:r>
            <a:r>
              <a:rPr lang="en-US" altLang="zh-CN" sz="1600" dirty="0">
                <a:solidFill>
                  <a:schemeClr val="tx1">
                    <a:lumMod val="95000"/>
                    <a:lumOff val="5000"/>
                  </a:schemeClr>
                </a:solidFill>
                <a:latin typeface="Arial" panose="020B0604020202020204" pitchFamily="34" charset="0"/>
                <a:cs typeface="Arial" panose="020B0604020202020204" pitchFamily="34" charset="0"/>
              </a:rPr>
              <a:t>and </a:t>
            </a:r>
            <a:r>
              <a:rPr lang="en-US" altLang="zh-CN" sz="1600" b="1" dirty="0">
                <a:solidFill>
                  <a:schemeClr val="tx1">
                    <a:lumMod val="95000"/>
                    <a:lumOff val="5000"/>
                  </a:schemeClr>
                </a:solidFill>
                <a:latin typeface="Arial" panose="020B0604020202020204" pitchFamily="34" charset="0"/>
                <a:cs typeface="Arial" panose="020B0604020202020204" pitchFamily="34" charset="0"/>
              </a:rPr>
              <a:t>ridge formation</a:t>
            </a:r>
            <a:r>
              <a:rPr lang="en-US" altLang="zh-CN" sz="1600" dirty="0">
                <a:solidFill>
                  <a:schemeClr val="tx1">
                    <a:lumMod val="95000"/>
                    <a:lumOff val="5000"/>
                  </a:schemeClr>
                </a:solidFill>
                <a:latin typeface="Arial" panose="020B0604020202020204" pitchFamily="34" charset="0"/>
                <a:cs typeface="Arial" panose="020B0604020202020204" pitchFamily="34" charset="0"/>
              </a:rPr>
              <a:t>. </a:t>
            </a:r>
          </a:p>
        </p:txBody>
      </p:sp>
      <p:sp>
        <p:nvSpPr>
          <p:cNvPr id="5" name="文本框 4"/>
          <p:cNvSpPr txBox="1"/>
          <p:nvPr/>
        </p:nvSpPr>
        <p:spPr>
          <a:xfrm>
            <a:off x="951865" y="3408045"/>
            <a:ext cx="6964680" cy="2719070"/>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Recommended Application Rates</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High soil moisture &amp; elevated temperatures:</a:t>
            </a:r>
          </a:p>
          <a:p>
            <a:pPr marL="791845" indent="-252095" algn="l" defTabSz="266700">
              <a:spcBef>
                <a:spcPts val="300"/>
              </a:spcBef>
              <a:spcAft>
                <a:spcPts val="300"/>
              </a:spcAft>
              <a:buClrTx/>
              <a:buSzTx/>
              <a:buFont typeface="Courier New" panose="02070309020205020404"/>
              <a:buChar char="o"/>
              <a:tabLst>
                <a:tab pos="266700" algn="l"/>
              </a:tabLst>
            </a:pPr>
            <a:r>
              <a:rPr lang="en-US" altLang="zh-CN" sz="1600" b="1">
                <a:latin typeface="Arial" panose="020B0604020202020204" pitchFamily="34" charset="0"/>
                <a:ea typeface="Times New Roman" panose="02020603050405020304"/>
                <a:cs typeface="Arial" panose="020B0604020202020204" pitchFamily="34" charset="0"/>
              </a:rPr>
              <a:t>750–1050 g/ha.</a:t>
            </a:r>
          </a:p>
          <a:p>
            <a:pPr marL="791845" indent="-252095" algn="l" defTabSz="266700">
              <a:spcBef>
                <a:spcPts val="300"/>
              </a:spcBef>
              <a:spcAft>
                <a:spcPts val="300"/>
              </a:spcAft>
              <a:buClrTx/>
              <a:buSzTx/>
              <a:buFont typeface="Courier New" panose="02070309020205020404"/>
              <a:buChar char="o"/>
              <a:tabLst>
                <a:tab pos="266700" algn="l"/>
              </a:tabLst>
            </a:pPr>
            <a:r>
              <a:rPr lang="en-US" altLang="zh-CN" sz="1600" b="1">
                <a:latin typeface="Arial" panose="020B0604020202020204" pitchFamily="34" charset="0"/>
                <a:ea typeface="Times New Roman" panose="02020603050405020304"/>
                <a:cs typeface="Arial" panose="020B0604020202020204" pitchFamily="34" charset="0"/>
              </a:rPr>
              <a:t>450 kg water dilution for uniform spraying.  </a:t>
            </a:r>
          </a:p>
          <a:p>
            <a:pPr marL="791845" indent="-252095" algn="l" defTabSz="266700">
              <a:spcBef>
                <a:spcPts val="300"/>
              </a:spcBef>
              <a:spcAft>
                <a:spcPts val="300"/>
              </a:spcAft>
              <a:buClrTx/>
              <a:buSzTx/>
              <a:buFont typeface="Courier New" panose="02070309020205020404"/>
              <a:buChar char="o"/>
              <a:tabLst>
                <a:tab pos="266700" algn="l"/>
              </a:tabLst>
            </a:pPr>
            <a:r>
              <a:rPr lang="en-US" altLang="zh-CN" sz="1600" b="1">
                <a:latin typeface="Arial" panose="020B0604020202020204" pitchFamily="34" charset="0"/>
                <a:ea typeface="Times New Roman" panose="02020603050405020304"/>
                <a:cs typeface="Arial" panose="020B0604020202020204" pitchFamily="34" charset="0"/>
              </a:rPr>
              <a:t>Immediate mulching </a:t>
            </a:r>
            <a:r>
              <a:rPr lang="en-US" altLang="zh-CN" sz="1600">
                <a:latin typeface="Arial" panose="020B0604020202020204" pitchFamily="34" charset="0"/>
                <a:ea typeface="Times New Roman" panose="02020603050405020304"/>
                <a:cs typeface="Arial" panose="020B0604020202020204" pitchFamily="34" charset="0"/>
              </a:rPr>
              <a:t>with plastic film.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Cool regions with short frost-free period &amp; irrigation available: </a:t>
            </a:r>
          </a:p>
          <a:p>
            <a:pPr marL="791845" indent="-252095" algn="l" defTabSz="266700">
              <a:spcBef>
                <a:spcPts val="300"/>
              </a:spcBef>
              <a:spcAft>
                <a:spcPts val="300"/>
              </a:spcAft>
              <a:buClrTx/>
              <a:buSzTx/>
              <a:buFont typeface="Courier New" panose="02070309020205020404"/>
              <a:buChar char="o"/>
              <a:tabLst>
                <a:tab pos="266700" algn="l"/>
              </a:tabLst>
            </a:pPr>
            <a:r>
              <a:rPr lang="en-US" altLang="zh-CN" sz="1600" b="1">
                <a:latin typeface="Arial" panose="020B0604020202020204" pitchFamily="34" charset="0"/>
                <a:ea typeface="Times New Roman" panose="02020603050405020304"/>
                <a:cs typeface="Arial" panose="020B0604020202020204" pitchFamily="34" charset="0"/>
              </a:rPr>
              <a:t>2250–3000 g/ha. </a:t>
            </a:r>
          </a:p>
          <a:p>
            <a:pPr marL="791845" indent="-252095" algn="l" defTabSz="266700">
              <a:spcBef>
                <a:spcPts val="300"/>
              </a:spcBef>
              <a:spcAft>
                <a:spcPts val="300"/>
              </a:spcAft>
              <a:buClrTx/>
              <a:buSzTx/>
              <a:buFont typeface="Courier New" panose="02070309020205020404"/>
              <a:buChar char="o"/>
              <a:tabLst>
                <a:tab pos="266700" algn="l"/>
              </a:tabLst>
            </a:pPr>
            <a:r>
              <a:rPr lang="en-US" altLang="zh-CN" sz="1600" b="1">
                <a:latin typeface="Arial" panose="020B0604020202020204" pitchFamily="34" charset="0"/>
                <a:ea typeface="Times New Roman" panose="02020603050405020304"/>
                <a:cs typeface="Arial" panose="020B0604020202020204" pitchFamily="34" charset="0"/>
              </a:rPr>
              <a:t>600–750 kg water dilution </a:t>
            </a:r>
            <a:r>
              <a:rPr lang="en-US" altLang="zh-CN" sz="1600">
                <a:latin typeface="Arial" panose="020B0604020202020204" pitchFamily="34" charset="0"/>
                <a:ea typeface="Times New Roman" panose="02020603050405020304"/>
                <a:cs typeface="Arial" panose="020B0604020202020204" pitchFamily="34" charset="0"/>
              </a:rPr>
              <a:t>for </a:t>
            </a:r>
            <a:r>
              <a:rPr lang="en-US" altLang="zh-CN" sz="1600" b="1">
                <a:latin typeface="Arial" panose="020B0604020202020204" pitchFamily="34" charset="0"/>
                <a:ea typeface="Times New Roman" panose="02020603050405020304"/>
                <a:cs typeface="Arial" panose="020B0604020202020204" pitchFamily="34" charset="0"/>
              </a:rPr>
              <a:t>uniform spraying.  </a:t>
            </a:r>
          </a:p>
        </p:txBody>
      </p:sp>
      <p:sp>
        <p:nvSpPr>
          <p:cNvPr id="6" name="文本框 5"/>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25" name="文本框 24"/>
          <p:cNvSpPr txBox="1"/>
          <p:nvPr/>
        </p:nvSpPr>
        <p:spPr>
          <a:xfrm>
            <a:off x="599506" y="1189990"/>
            <a:ext cx="10690225" cy="460375"/>
          </a:xfrm>
          <a:prstGeom prst="rect">
            <a:avLst/>
          </a:prstGeom>
          <a:noFill/>
        </p:spPr>
        <p:txBody>
          <a:bodyPr wrap="square" rtlCol="0">
            <a:spAutoFit/>
          </a:bodyPr>
          <a:lstStyle/>
          <a:p>
            <a:pPr indent="0" fontAlgn="auto"/>
            <a:r>
              <a:rPr lang="en-US" altLang="zh-CN" sz="2400" b="1" dirty="0">
                <a:sym typeface="+mn-ea"/>
              </a:rPr>
              <a:t>(2) </a:t>
            </a:r>
            <a:r>
              <a:rPr lang="en-US" altLang="zh-CN" sz="2400" b="1" dirty="0"/>
              <a:t>Weed Control and Ridge Formation under Partial-Film Mulching</a:t>
            </a:r>
          </a:p>
        </p:txBody>
      </p:sp>
      <p:grpSp>
        <p:nvGrpSpPr>
          <p:cNvPr id="15" name="组合 14"/>
          <p:cNvGrpSpPr/>
          <p:nvPr/>
        </p:nvGrpSpPr>
        <p:grpSpPr>
          <a:xfrm>
            <a:off x="719455" y="1816100"/>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Weed Control</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7"/>
                </a:ext>
              </a:extLst>
            </a:blip>
            <a:stretch>
              <a:fillRect/>
            </a:stretch>
          </p:blipFill>
          <p:spPr>
            <a:xfrm>
              <a:off x="1133" y="2957"/>
              <a:ext cx="454" cy="454"/>
            </a:xfrm>
            <a:prstGeom prst="rect">
              <a:avLst/>
            </a:prstGeom>
          </p:spPr>
        </p:pic>
      </p:grpSp>
      <p:pic>
        <p:nvPicPr>
          <p:cNvPr id="2" name="1_2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649200" y="5989638"/>
            <a:ext cx="487363"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4" grpId="0" uiExpand="1" build="p"/>
      <p:bldP spid="5" grpId="0" uiExpand="1" build="p"/>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370" y="2824480"/>
            <a:ext cx="12271375" cy="4071620"/>
            <a:chOff x="-39370" y="2824480"/>
            <a:chExt cx="12271375" cy="4071620"/>
          </a:xfrm>
        </p:grpSpPr>
        <p:pic>
          <p:nvPicPr>
            <p:cNvPr id="13" name="图片 12"/>
            <p:cNvPicPr>
              <a:picLocks noChangeAspect="1"/>
            </p:cNvPicPr>
            <p:nvPr/>
          </p:nvPicPr>
          <p:blipFill>
            <a:blip r:embed="rId6"/>
            <a:srcRect t="5405" r="989" b="34049"/>
            <a:stretch>
              <a:fillRect/>
            </a:stretch>
          </p:blipFill>
          <p:spPr>
            <a:xfrm>
              <a:off x="-39370" y="2824480"/>
              <a:ext cx="12271375" cy="4071620"/>
            </a:xfrm>
            <a:prstGeom prst="rect">
              <a:avLst/>
            </a:prstGeom>
          </p:spPr>
        </p:pic>
        <p:sp>
          <p:nvSpPr>
            <p:cNvPr id="18" name="矩形 17"/>
            <p:cNvSpPr/>
            <p:nvPr/>
          </p:nvSpPr>
          <p:spPr>
            <a:xfrm>
              <a:off x="-39370" y="2825115"/>
              <a:ext cx="12271375" cy="4070985"/>
            </a:xfrm>
            <a:prstGeom prst="rect">
              <a:avLst/>
            </a:prstGeom>
            <a:gradFill>
              <a:gsLst>
                <a:gs pos="0">
                  <a:srgbClr val="5BAE3E">
                    <a:alpha val="100000"/>
                  </a:srgbClr>
                </a:gs>
                <a:gs pos="48000">
                  <a:srgbClr val="59A24F">
                    <a:alpha val="95000"/>
                  </a:srgbClr>
                </a:gs>
                <a:gs pos="100000">
                  <a:schemeClr val="accent4">
                    <a:alpha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sp>
        <p:nvSpPr>
          <p:cNvPr id="5" name="文本框 4"/>
          <p:cNvSpPr txBox="1"/>
          <p:nvPr/>
        </p:nvSpPr>
        <p:spPr>
          <a:xfrm>
            <a:off x="931545" y="2286635"/>
            <a:ext cx="10509250" cy="42354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Timing:</a:t>
            </a:r>
            <a:r>
              <a:rPr lang="en-US" altLang="zh-CN" b="1" dirty="0">
                <a:solidFill>
                  <a:schemeClr val="tx1"/>
                </a:solidFill>
                <a:latin typeface="Arial" panose="020B0604020202020204" pitchFamily="34" charset="0"/>
                <a:cs typeface="Arial" panose="020B0604020202020204" pitchFamily="34" charset="0"/>
                <a:sym typeface="+mn-ea"/>
              </a:rPr>
              <a:t> Early to mid-March </a:t>
            </a:r>
            <a:r>
              <a:rPr lang="en-US" altLang="zh-CN" dirty="0">
                <a:solidFill>
                  <a:schemeClr val="tx1"/>
                </a:solidFill>
                <a:latin typeface="Arial" panose="020B0604020202020204" pitchFamily="34" charset="0"/>
                <a:cs typeface="Arial" panose="020B0604020202020204" pitchFamily="34" charset="0"/>
                <a:sym typeface="+mn-ea"/>
              </a:rPr>
              <a:t>once the cultivated layer has thawed.</a:t>
            </a:r>
          </a:p>
        </p:txBody>
      </p:sp>
      <p:sp>
        <p:nvSpPr>
          <p:cNvPr id="6" name="文本框 5"/>
          <p:cNvSpPr txBox="1"/>
          <p:nvPr/>
        </p:nvSpPr>
        <p:spPr>
          <a:xfrm>
            <a:off x="923290" y="2940685"/>
            <a:ext cx="3918585"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Ridge &amp; Furrow Dimensions</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Ridge: </a:t>
            </a:r>
            <a:r>
              <a:rPr lang="en-US" altLang="zh-CN" sz="1600" b="1" dirty="0">
                <a:solidFill>
                  <a:schemeClr val="bg1"/>
                </a:solidFill>
                <a:latin typeface="Arial" panose="020B0604020202020204" pitchFamily="34" charset="0"/>
                <a:cs typeface="Arial" panose="020B0604020202020204" pitchFamily="34" charset="0"/>
                <a:sym typeface="+mn-ea"/>
              </a:rPr>
              <a:t>60 cm</a:t>
            </a:r>
            <a:r>
              <a:rPr lang="en-US" altLang="zh-CN" sz="1600" dirty="0">
                <a:solidFill>
                  <a:schemeClr val="bg1"/>
                </a:solidFill>
                <a:latin typeface="Arial" panose="020B0604020202020204" pitchFamily="34" charset="0"/>
                <a:cs typeface="Arial" panose="020B0604020202020204" pitchFamily="34" charset="0"/>
                <a:sym typeface="+mn-ea"/>
              </a:rPr>
              <a:t> wide &amp;</a:t>
            </a:r>
            <a:r>
              <a:rPr lang="en-US" altLang="zh-CN" sz="1600" b="1" dirty="0">
                <a:solidFill>
                  <a:schemeClr val="bg1"/>
                </a:solidFill>
                <a:latin typeface="Arial" panose="020B0604020202020204" pitchFamily="34" charset="0"/>
                <a:cs typeface="Arial" panose="020B0604020202020204" pitchFamily="34" charset="0"/>
                <a:sym typeface="+mn-ea"/>
              </a:rPr>
              <a:t> 15 cm</a:t>
            </a:r>
            <a:r>
              <a:rPr lang="en-US" altLang="zh-CN" sz="1600" dirty="0">
                <a:solidFill>
                  <a:schemeClr val="bg1"/>
                </a:solidFill>
                <a:latin typeface="Arial" panose="020B0604020202020204" pitchFamily="34" charset="0"/>
                <a:cs typeface="Arial" panose="020B0604020202020204" pitchFamily="34" charset="0"/>
                <a:sym typeface="+mn-ea"/>
              </a:rPr>
              <a:t> high.</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Furrow: </a:t>
            </a:r>
            <a:r>
              <a:rPr lang="en-US" altLang="zh-CN" sz="1600" b="1" dirty="0">
                <a:solidFill>
                  <a:schemeClr val="bg1"/>
                </a:solidFill>
                <a:latin typeface="Arial" panose="020B0604020202020204" pitchFamily="34" charset="0"/>
                <a:cs typeface="Arial" panose="020B0604020202020204" pitchFamily="34" charset="0"/>
                <a:sym typeface="+mn-ea"/>
              </a:rPr>
              <a:t>30 cm</a:t>
            </a:r>
            <a:r>
              <a:rPr lang="en-US" altLang="zh-CN" sz="1600" dirty="0">
                <a:solidFill>
                  <a:schemeClr val="bg1"/>
                </a:solidFill>
                <a:latin typeface="Arial" panose="020B0604020202020204" pitchFamily="34" charset="0"/>
                <a:cs typeface="Arial" panose="020B0604020202020204" pitchFamily="34" charset="0"/>
                <a:sym typeface="+mn-ea"/>
              </a:rPr>
              <a:t> wide. </a:t>
            </a:r>
          </a:p>
        </p:txBody>
      </p:sp>
      <p:sp>
        <p:nvSpPr>
          <p:cNvPr id="12" name="文本框 11"/>
          <p:cNvSpPr txBox="1"/>
          <p:nvPr/>
        </p:nvSpPr>
        <p:spPr>
          <a:xfrm>
            <a:off x="4920615" y="2940685"/>
            <a:ext cx="2740025" cy="1115695"/>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rPr>
              <a:t>Mulching Material</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Plastic film.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rPr>
              <a:t>Width: </a:t>
            </a:r>
            <a:r>
              <a:rPr lang="en-US" altLang="zh-CN" sz="1600" b="1" dirty="0">
                <a:solidFill>
                  <a:schemeClr val="bg1"/>
                </a:solidFill>
                <a:latin typeface="Arial" panose="020B0604020202020204" pitchFamily="34" charset="0"/>
                <a:cs typeface="Arial" panose="020B0604020202020204" pitchFamily="34" charset="0"/>
              </a:rPr>
              <a:t>90–100 cm</a:t>
            </a:r>
            <a:r>
              <a:rPr lang="en-US" altLang="zh-CN" sz="1600" dirty="0">
                <a:solidFill>
                  <a:schemeClr val="bg1"/>
                </a:solidFill>
                <a:latin typeface="Arial" panose="020B0604020202020204" pitchFamily="34" charset="0"/>
                <a:cs typeface="Arial" panose="020B0604020202020204" pitchFamily="34" charset="0"/>
              </a:rPr>
              <a:t>. </a:t>
            </a:r>
          </a:p>
        </p:txBody>
      </p:sp>
      <p:sp>
        <p:nvSpPr>
          <p:cNvPr id="14" name="文本框 13"/>
          <p:cNvSpPr txBox="1"/>
          <p:nvPr/>
        </p:nvSpPr>
        <p:spPr>
          <a:xfrm>
            <a:off x="7707630" y="2940685"/>
            <a:ext cx="4104005" cy="1461770"/>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rPr>
              <a:t>Mulching Requirements</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Pulled tight.</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Laid flat.</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Firmly secured to ridge surface. </a:t>
            </a:r>
          </a:p>
        </p:txBody>
      </p:sp>
      <p:sp>
        <p:nvSpPr>
          <p:cNvPr id="15" name="文本框 14"/>
          <p:cNvSpPr txBox="1"/>
          <p:nvPr/>
        </p:nvSpPr>
        <p:spPr>
          <a:xfrm>
            <a:off x="923290" y="4318635"/>
            <a:ext cx="5257165" cy="1359535"/>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rPr>
              <a:t>Recommended Operation</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rPr>
              <a:t>Ridge formation and film mulching during </a:t>
            </a:r>
            <a:r>
              <a:rPr lang="en-US" altLang="zh-CN" sz="1600" b="1" dirty="0">
                <a:solidFill>
                  <a:schemeClr val="bg1"/>
                </a:solidFill>
                <a:latin typeface="Arial" panose="020B0604020202020204" pitchFamily="34" charset="0"/>
                <a:cs typeface="Arial" panose="020B0604020202020204" pitchFamily="34" charset="0"/>
              </a:rPr>
              <a:t>early spring</a:t>
            </a:r>
            <a:r>
              <a:rPr lang="en-US" altLang="zh-CN" sz="1600" dirty="0">
                <a:solidFill>
                  <a:schemeClr val="bg1"/>
                </a:solidFill>
                <a:latin typeface="Arial" panose="020B0604020202020204" pitchFamily="34" charset="0"/>
                <a:cs typeface="Arial" panose="020B0604020202020204" pitchFamily="34" charset="0"/>
              </a:rPr>
              <a:t>—when </a:t>
            </a:r>
            <a:r>
              <a:rPr lang="en-US" altLang="zh-CN" sz="1600" b="1" dirty="0">
                <a:solidFill>
                  <a:schemeClr val="bg1"/>
                </a:solidFill>
                <a:latin typeface="Arial" panose="020B0604020202020204" pitchFamily="34" charset="0"/>
                <a:cs typeface="Arial" panose="020B0604020202020204" pitchFamily="34" charset="0"/>
              </a:rPr>
              <a:t>the soil thaws during the day and refreezes at night.</a:t>
            </a:r>
          </a:p>
        </p:txBody>
      </p:sp>
      <p:sp>
        <p:nvSpPr>
          <p:cNvPr id="16" name="文本框 15"/>
          <p:cNvSpPr txBox="1"/>
          <p:nvPr/>
        </p:nvSpPr>
        <p:spPr>
          <a:xfrm>
            <a:off x="6019800" y="4318635"/>
            <a:ext cx="5502910" cy="1808480"/>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rPr>
              <a:t>Benefits</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Maximizes soil moisture retention.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Suppresses weed emergence.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Raises soil temperature earlier.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rPr>
              <a:t>Creates favourable conditions for maize sowing. </a:t>
            </a:r>
          </a:p>
        </p:txBody>
      </p:sp>
      <p:cxnSp>
        <p:nvCxnSpPr>
          <p:cNvPr id="19" name="直接连接符 18"/>
          <p:cNvCxnSpPr/>
          <p:nvPr/>
        </p:nvCxnSpPr>
        <p:spPr>
          <a:xfrm>
            <a:off x="4878070" y="2940685"/>
            <a:ext cx="0" cy="1246505"/>
          </a:xfrm>
          <a:prstGeom prst="line">
            <a:avLst/>
          </a:prstGeom>
          <a:ln w="19050">
            <a:solidFill>
              <a:schemeClr val="bg1"/>
            </a:solidFill>
          </a:ln>
        </p:spPr>
        <p:style>
          <a:lnRef idx="2">
            <a:schemeClr val="accent1"/>
          </a:lnRef>
          <a:fillRef idx="0">
            <a:srgbClr val="FFFFFF"/>
          </a:fillRef>
          <a:effectRef idx="0">
            <a:srgbClr val="FFFFFF"/>
          </a:effectRef>
          <a:fontRef idx="minor">
            <a:schemeClr val="tx1"/>
          </a:fontRef>
        </p:style>
      </p:cxnSp>
      <p:cxnSp>
        <p:nvCxnSpPr>
          <p:cNvPr id="20" name="直接连接符 19"/>
          <p:cNvCxnSpPr/>
          <p:nvPr/>
        </p:nvCxnSpPr>
        <p:spPr>
          <a:xfrm>
            <a:off x="7665085" y="2940685"/>
            <a:ext cx="0" cy="1246505"/>
          </a:xfrm>
          <a:prstGeom prst="line">
            <a:avLst/>
          </a:prstGeom>
          <a:ln w="19050">
            <a:solidFill>
              <a:schemeClr val="bg1"/>
            </a:solidFill>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25" name="文本框 24"/>
          <p:cNvSpPr txBox="1"/>
          <p:nvPr/>
        </p:nvSpPr>
        <p:spPr>
          <a:xfrm>
            <a:off x="599506" y="1183640"/>
            <a:ext cx="10690225" cy="460375"/>
          </a:xfrm>
          <a:prstGeom prst="rect">
            <a:avLst/>
          </a:prstGeom>
          <a:noFill/>
        </p:spPr>
        <p:txBody>
          <a:bodyPr wrap="square" rtlCol="0">
            <a:spAutoFit/>
          </a:bodyPr>
          <a:lstStyle/>
          <a:p>
            <a:pPr indent="0" fontAlgn="auto"/>
            <a:r>
              <a:rPr lang="en-US" altLang="zh-CN" sz="2400" b="1" dirty="0">
                <a:sym typeface="+mn-ea"/>
              </a:rPr>
              <a:t>(2) </a:t>
            </a:r>
            <a:r>
              <a:rPr lang="en-US" altLang="zh-CN" sz="2400" b="1" dirty="0"/>
              <a:t>Weed Control and Ridge Formation under Partial-Film Mulching</a:t>
            </a:r>
          </a:p>
        </p:txBody>
      </p:sp>
      <p:grpSp>
        <p:nvGrpSpPr>
          <p:cNvPr id="7" name="组合 6"/>
          <p:cNvGrpSpPr/>
          <p:nvPr/>
        </p:nvGrpSpPr>
        <p:grpSpPr>
          <a:xfrm>
            <a:off x="719455" y="1829435"/>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Ridge Formation and Film Mulching</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7"/>
                </a:ext>
              </a:extLst>
            </a:blip>
            <a:stretch>
              <a:fillRect/>
            </a:stretch>
          </p:blipFill>
          <p:spPr>
            <a:xfrm>
              <a:off x="1133" y="2957"/>
              <a:ext cx="454" cy="454"/>
            </a:xfrm>
            <a:prstGeom prst="rect">
              <a:avLst/>
            </a:prstGeom>
          </p:spPr>
        </p:pic>
      </p:grpSp>
      <p:pic>
        <p:nvPicPr>
          <p:cNvPr id="8" name="1_2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89242" y="6127115"/>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5" grpId="0"/>
      <p:bldP spid="6" grpId="0" build="p"/>
      <p:bldP spid="12" grpId="0" build="p"/>
      <p:bldP spid="14" grpId="0" build="p"/>
      <p:bldP spid="15" grpId="0" build="p"/>
      <p:bldP spid="16"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6296025"/>
            <a:ext cx="12192000" cy="69913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nvGrpSpPr>
          <p:cNvPr id="7" name="组合 6"/>
          <p:cNvGrpSpPr/>
          <p:nvPr/>
        </p:nvGrpSpPr>
        <p:grpSpPr>
          <a:xfrm>
            <a:off x="9986442" y="5969831"/>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947420" y="2328545"/>
            <a:ext cx="5502910" cy="1734820"/>
          </a:xfrm>
          <a:prstGeom prst="rect">
            <a:avLst/>
          </a:prstGeom>
        </p:spPr>
        <p:txBody>
          <a:bodyPr wrap="square">
            <a:spAutoFit/>
          </a:bodyPr>
          <a:lstStyle/>
          <a:p>
            <a:pPr marL="288290" indent="-288290" algn="l" defTabSz="914400" fontAlgn="auto">
              <a:lnSpc>
                <a:spcPct val="11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Seed Selection</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Drought-resistant.</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High-quality.</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High-yielding.</a:t>
            </a:r>
          </a:p>
          <a:p>
            <a:pPr marL="290195" lvl="1" indent="0" algn="l" defTabSz="914400" fontAlgn="auto">
              <a:lnSpc>
                <a:spcPct val="110000"/>
              </a:lnSpc>
              <a:spcBef>
                <a:spcPts val="200"/>
              </a:spcBef>
              <a:spcAft>
                <a:spcPts val="300"/>
              </a:spcAft>
              <a:buClrTx/>
              <a:buSzTx/>
              <a:buNone/>
            </a:pPr>
            <a:r>
              <a:rPr lang="en-US" altLang="zh-CN" sz="1600" b="1" dirty="0">
                <a:latin typeface="Arial" panose="020B0604020202020204" pitchFamily="34" charset="0"/>
                <a:cs typeface="Arial" panose="020B0604020202020204" pitchFamily="34" charset="0"/>
              </a:rPr>
              <a:t>→ to ensure good emergence and stable yield. </a:t>
            </a:r>
          </a:p>
        </p:txBody>
      </p:sp>
      <p:sp>
        <p:nvSpPr>
          <p:cNvPr id="9" name="文本框 8"/>
          <p:cNvSpPr txBox="1"/>
          <p:nvPr/>
        </p:nvSpPr>
        <p:spPr>
          <a:xfrm>
            <a:off x="947420" y="4192905"/>
            <a:ext cx="5502910" cy="1606550"/>
          </a:xfrm>
          <a:prstGeom prst="rect">
            <a:avLst/>
          </a:prstGeom>
        </p:spPr>
        <p:txBody>
          <a:bodyPr wrap="square">
            <a:spAutoFit/>
          </a:bodyPr>
          <a:lstStyle/>
          <a:p>
            <a:pPr marL="288290" indent="-288290" algn="l" defTabSz="914400" fontAlgn="auto">
              <a:lnSpc>
                <a:spcPct val="11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Sowing time</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In </a:t>
            </a:r>
            <a:r>
              <a:rPr lang="en-US" altLang="zh-CN" sz="1600" b="1" dirty="0">
                <a:latin typeface="Arial" panose="020B0604020202020204" pitchFamily="34" charset="0"/>
                <a:cs typeface="Arial" panose="020B0604020202020204" pitchFamily="34" charset="0"/>
              </a:rPr>
              <a:t>mid to late April</a:t>
            </a:r>
            <a:r>
              <a:rPr lang="en-US" altLang="zh-CN" sz="1600" dirty="0">
                <a:latin typeface="Arial" panose="020B0604020202020204" pitchFamily="34" charset="0"/>
                <a:cs typeface="Arial" panose="020B0604020202020204" pitchFamily="34" charset="0"/>
              </a:rPr>
              <a:t> when surface soil temperature is</a:t>
            </a:r>
            <a:r>
              <a:rPr lang="en-US" altLang="zh-CN" sz="1600" b="1" dirty="0">
                <a:latin typeface="Arial" panose="020B0604020202020204" pitchFamily="34" charset="0"/>
                <a:cs typeface="Arial" panose="020B0604020202020204" pitchFamily="34" charset="0"/>
              </a:rPr>
              <a:t> &gt; 10°C</a:t>
            </a:r>
            <a:r>
              <a:rPr lang="en-US" altLang="zh-CN" sz="1600" dirty="0">
                <a:latin typeface="Arial" panose="020B0604020202020204" pitchFamily="34" charset="0"/>
                <a:cs typeface="Arial" panose="020B0604020202020204" pitchFamily="34" charset="0"/>
              </a:rPr>
              <a:t>. </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Sowing too early → result in freezing injury and poor emergence → reducing yield. </a:t>
            </a:r>
          </a:p>
        </p:txBody>
      </p:sp>
      <p:sp>
        <p:nvSpPr>
          <p:cNvPr id="12" name="文本框 11"/>
          <p:cNvSpPr txBox="1"/>
          <p:nvPr/>
        </p:nvSpPr>
        <p:spPr>
          <a:xfrm>
            <a:off x="6450330" y="2328545"/>
            <a:ext cx="5428615" cy="1400175"/>
          </a:xfrm>
          <a:prstGeom prst="rect">
            <a:avLst/>
          </a:prstGeom>
        </p:spPr>
        <p:txBody>
          <a:bodyPr wrap="square">
            <a:spAutoFit/>
          </a:bodyPr>
          <a:lstStyle/>
          <a:p>
            <a:pPr marL="288290" indent="-288290" algn="l" defTabSz="914400" fontAlgn="auto">
              <a:lnSpc>
                <a:spcPct val="11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Sowing parameters</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Sowing depth</a:t>
            </a:r>
            <a:r>
              <a:rPr lang="en-US" altLang="zh-CN" sz="1600" dirty="0">
                <a:latin typeface="Arial" panose="020B0604020202020204" pitchFamily="34" charset="0"/>
                <a:cs typeface="Arial" panose="020B0604020202020204" pitchFamily="34" charset="0"/>
              </a:rPr>
              <a:t>:</a:t>
            </a:r>
            <a:r>
              <a:rPr lang="en-US" altLang="zh-CN" sz="1600" b="1" dirty="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3–5 cm.</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Plant spacing</a:t>
            </a:r>
            <a:r>
              <a:rPr lang="en-US" altLang="zh-CN" sz="1600" dirty="0">
                <a:latin typeface="Arial" panose="020B0604020202020204" pitchFamily="34" charset="0"/>
                <a:cs typeface="Arial" panose="020B0604020202020204" pitchFamily="34" charset="0"/>
              </a:rPr>
              <a:t>:</a:t>
            </a:r>
            <a:r>
              <a:rPr lang="en-US" altLang="zh-CN" sz="1600" b="1" dirty="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20–25 cm.</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Planting density</a:t>
            </a:r>
            <a:r>
              <a:rPr lang="en-US" altLang="zh-CN" sz="1600" dirty="0">
                <a:latin typeface="Arial" panose="020B0604020202020204" pitchFamily="34" charset="0"/>
                <a:cs typeface="Arial" panose="020B0604020202020204" pitchFamily="34" charset="0"/>
              </a:rPr>
              <a:t>:</a:t>
            </a:r>
            <a:r>
              <a:rPr lang="en-US" altLang="zh-CN" sz="1600" b="1" dirty="0">
                <a:latin typeface="Arial" panose="020B0604020202020204" pitchFamily="34" charset="0"/>
                <a:cs typeface="Arial" panose="020B0604020202020204" pitchFamily="34" charset="0"/>
              </a:rPr>
              <a:t> </a:t>
            </a:r>
            <a:r>
              <a:rPr lang="en-US" altLang="zh-CN" sz="1600" dirty="0">
                <a:latin typeface="Arial" panose="020B0604020202020204" pitchFamily="34" charset="0"/>
                <a:cs typeface="Arial" panose="020B0604020202020204" pitchFamily="34" charset="0"/>
              </a:rPr>
              <a:t>67,500–82,500 plants/ha.</a:t>
            </a:r>
          </a:p>
        </p:txBody>
      </p:sp>
      <p:sp>
        <p:nvSpPr>
          <p:cNvPr id="15" name="文本框 14"/>
          <p:cNvSpPr txBox="1"/>
          <p:nvPr/>
        </p:nvSpPr>
        <p:spPr>
          <a:xfrm>
            <a:off x="6450330" y="4192905"/>
            <a:ext cx="5428615" cy="1606550"/>
          </a:xfrm>
          <a:prstGeom prst="rect">
            <a:avLst/>
          </a:prstGeom>
        </p:spPr>
        <p:txBody>
          <a:bodyPr wrap="square">
            <a:spAutoFit/>
          </a:bodyPr>
          <a:lstStyle/>
          <a:p>
            <a:pPr marL="288290" indent="-288290" algn="l" defTabSz="914400" fontAlgn="auto">
              <a:lnSpc>
                <a:spcPct val="110000"/>
              </a:lnSpc>
              <a:spcBef>
                <a:spcPts val="2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Ridge-based planting</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Side-ridge planting: </a:t>
            </a:r>
            <a:r>
              <a:rPr lang="en-US" altLang="zh-CN" sz="1600" dirty="0">
                <a:latin typeface="Arial" panose="020B0604020202020204" pitchFamily="34" charset="0"/>
                <a:cs typeface="Arial" panose="020B0604020202020204" pitchFamily="34" charset="0"/>
              </a:rPr>
              <a:t>Seeds hill-planted on ridge side, ≥10 cm above ridge bottom.</a:t>
            </a:r>
          </a:p>
          <a:p>
            <a:pPr marL="575945" lvl="1" indent="-285750" algn="l" defTabSz="914400" fontAlgn="auto">
              <a:lnSpc>
                <a:spcPct val="110000"/>
              </a:lnSpc>
              <a:spcBef>
                <a:spcPts val="2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rPr>
              <a:t>On-ridge planting: </a:t>
            </a:r>
            <a:r>
              <a:rPr lang="en-US" altLang="zh-CN" sz="1600" dirty="0">
                <a:latin typeface="Arial" panose="020B0604020202020204" pitchFamily="34" charset="0"/>
                <a:cs typeface="Arial" panose="020B0604020202020204" pitchFamily="34" charset="0"/>
              </a:rPr>
              <a:t>Seeds hill-planted on ridge crests, with two rows per ridge. </a:t>
            </a:r>
          </a:p>
        </p:txBody>
      </p:sp>
      <p:sp>
        <p:nvSpPr>
          <p:cNvPr id="5" name="文本框 4"/>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25" name="文本框 24"/>
          <p:cNvSpPr txBox="1"/>
          <p:nvPr/>
        </p:nvSpPr>
        <p:spPr>
          <a:xfrm>
            <a:off x="599506" y="1164590"/>
            <a:ext cx="10690225" cy="460375"/>
          </a:xfrm>
          <a:prstGeom prst="rect">
            <a:avLst/>
          </a:prstGeom>
          <a:noFill/>
        </p:spPr>
        <p:txBody>
          <a:bodyPr wrap="square" rtlCol="0">
            <a:spAutoFit/>
          </a:bodyPr>
          <a:lstStyle/>
          <a:p>
            <a:pPr indent="0" fontAlgn="auto"/>
            <a:r>
              <a:rPr lang="en-US" altLang="zh-CN" sz="2400" b="1" dirty="0">
                <a:sym typeface="+mn-ea"/>
              </a:rPr>
              <a:t>(3) </a:t>
            </a:r>
            <a:r>
              <a:rPr lang="en-US" altLang="zh-CN" sz="2400" b="1" dirty="0"/>
              <a:t>Sowing Technology and Planting Density</a:t>
            </a:r>
          </a:p>
        </p:txBody>
      </p:sp>
      <p:grpSp>
        <p:nvGrpSpPr>
          <p:cNvPr id="6" name="组合 5"/>
          <p:cNvGrpSpPr/>
          <p:nvPr/>
        </p:nvGrpSpPr>
        <p:grpSpPr>
          <a:xfrm>
            <a:off x="719455" y="1822450"/>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Sowing Practices and Planting Layout</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6"/>
                </a:ext>
              </a:extLst>
            </a:blip>
            <a:stretch>
              <a:fillRect/>
            </a:stretch>
          </p:blipFill>
          <p:spPr>
            <a:xfrm>
              <a:off x="1133" y="2957"/>
              <a:ext cx="454" cy="454"/>
            </a:xfrm>
            <a:prstGeom prst="rect">
              <a:avLst/>
            </a:prstGeom>
          </p:spPr>
        </p:pic>
      </p:grpSp>
      <p:pic>
        <p:nvPicPr>
          <p:cNvPr id="4" name="1_2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66512" y="6158230"/>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3" grpId="0" animBg="1"/>
      <p:bldP spid="8" grpId="0" build="p"/>
      <p:bldP spid="9" grpId="0" build="p"/>
      <p:bldP spid="12" grpId="0" build="p"/>
      <p:bldP spid="15" grpId="0" build="p"/>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6"/>
          <a:stretch>
            <a:fillRect/>
          </a:stretch>
        </p:blipFill>
        <p:spPr>
          <a:xfrm>
            <a:off x="9532584" y="2257748"/>
            <a:ext cx="1980000" cy="1107460"/>
          </a:xfrm>
          <a:prstGeom prst="rect">
            <a:avLst/>
          </a:prstGeom>
        </p:spPr>
      </p:pic>
      <p:pic>
        <p:nvPicPr>
          <p:cNvPr id="12" name="图片 11"/>
          <p:cNvPicPr>
            <a:picLocks noChangeAspect="1"/>
          </p:cNvPicPr>
          <p:nvPr/>
        </p:nvPicPr>
        <p:blipFill>
          <a:blip r:embed="rId7"/>
          <a:stretch>
            <a:fillRect/>
          </a:stretch>
        </p:blipFill>
        <p:spPr>
          <a:xfrm>
            <a:off x="9532584" y="3467591"/>
            <a:ext cx="1980000" cy="1098469"/>
          </a:xfrm>
          <a:prstGeom prst="rect">
            <a:avLst/>
          </a:prstGeom>
        </p:spPr>
      </p:pic>
      <p:pic>
        <p:nvPicPr>
          <p:cNvPr id="13" name="图片 12"/>
          <p:cNvPicPr>
            <a:picLocks noChangeAspect="1"/>
          </p:cNvPicPr>
          <p:nvPr/>
        </p:nvPicPr>
        <p:blipFill>
          <a:blip r:embed="rId8"/>
          <a:stretch>
            <a:fillRect/>
          </a:stretch>
        </p:blipFill>
        <p:spPr>
          <a:xfrm>
            <a:off x="9532584" y="4668444"/>
            <a:ext cx="1980000" cy="1095014"/>
          </a:xfrm>
          <a:prstGeom prst="rect">
            <a:avLst/>
          </a:prstGeom>
        </p:spPr>
      </p:pic>
      <p:sp>
        <p:nvSpPr>
          <p:cNvPr id="7" name="文本框 6"/>
          <p:cNvSpPr txBox="1"/>
          <p:nvPr/>
        </p:nvSpPr>
        <p:spPr>
          <a:xfrm>
            <a:off x="956310" y="2511425"/>
            <a:ext cx="8640000" cy="42354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Emergence timing: </a:t>
            </a:r>
            <a:r>
              <a:rPr lang="en-US" altLang="zh-CN" dirty="0">
                <a:solidFill>
                  <a:schemeClr val="tx1"/>
                </a:solidFill>
                <a:latin typeface="Arial" panose="020B0604020202020204" pitchFamily="34" charset="0"/>
                <a:cs typeface="Arial" panose="020B0604020202020204" pitchFamily="34" charset="0"/>
                <a:sym typeface="+mn-ea"/>
              </a:rPr>
              <a:t>Film-mulched maize emerges </a:t>
            </a:r>
            <a:r>
              <a:rPr lang="en-US" altLang="zh-CN" b="1" dirty="0">
                <a:solidFill>
                  <a:schemeClr val="tx1"/>
                </a:solidFill>
                <a:latin typeface="Arial" panose="020B0604020202020204" pitchFamily="34" charset="0"/>
                <a:cs typeface="Arial" panose="020B0604020202020204" pitchFamily="34" charset="0"/>
                <a:sym typeface="+mn-ea"/>
              </a:rPr>
              <a:t>10–15 days </a:t>
            </a:r>
            <a:r>
              <a:rPr lang="en-US" altLang="zh-CN" dirty="0">
                <a:solidFill>
                  <a:schemeClr val="tx1"/>
                </a:solidFill>
                <a:latin typeface="Arial" panose="020B0604020202020204" pitchFamily="34" charset="0"/>
                <a:cs typeface="Arial" panose="020B0604020202020204" pitchFamily="34" charset="0"/>
                <a:sym typeface="+mn-ea"/>
              </a:rPr>
              <a:t>after sowing.</a:t>
            </a:r>
          </a:p>
        </p:txBody>
      </p:sp>
      <p:sp>
        <p:nvSpPr>
          <p:cNvPr id="14" name="文本框 13"/>
          <p:cNvSpPr txBox="1"/>
          <p:nvPr/>
        </p:nvSpPr>
        <p:spPr>
          <a:xfrm>
            <a:off x="956310" y="3104515"/>
            <a:ext cx="8640000" cy="75565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First-leaf unfolded: </a:t>
            </a:r>
            <a:r>
              <a:rPr lang="en-US" altLang="zh-CN" dirty="0">
                <a:solidFill>
                  <a:schemeClr val="tx1"/>
                </a:solidFill>
                <a:latin typeface="Arial" panose="020B0604020202020204" pitchFamily="34" charset="0"/>
                <a:cs typeface="Arial" panose="020B0604020202020204" pitchFamily="34" charset="0"/>
                <a:sym typeface="+mn-ea"/>
              </a:rPr>
              <a:t>Small openings made in mulch to allow seedlings emergence and to prevent heat injury. </a:t>
            </a:r>
          </a:p>
        </p:txBody>
      </p:sp>
      <p:sp>
        <p:nvSpPr>
          <p:cNvPr id="15" name="文本框 14"/>
          <p:cNvSpPr txBox="1"/>
          <p:nvPr/>
        </p:nvSpPr>
        <p:spPr>
          <a:xfrm>
            <a:off x="956310" y="4029710"/>
            <a:ext cx="8640000" cy="75565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3–4 leaf stage: </a:t>
            </a:r>
            <a:r>
              <a:rPr lang="en-US" altLang="zh-CN" dirty="0">
                <a:latin typeface="Arial" panose="020B0604020202020204" pitchFamily="34" charset="0"/>
                <a:cs typeface="Arial" panose="020B0604020202020204" pitchFamily="34" charset="0"/>
                <a:sym typeface="+mn-ea"/>
              </a:rPr>
              <a:t>Weak, diseased, and overcrowded seedlings removed to improve field ventilation and light penetration. </a:t>
            </a:r>
          </a:p>
        </p:txBody>
      </p:sp>
      <p:sp>
        <p:nvSpPr>
          <p:cNvPr id="16" name="文本框 15"/>
          <p:cNvSpPr txBox="1"/>
          <p:nvPr/>
        </p:nvSpPr>
        <p:spPr>
          <a:xfrm>
            <a:off x="956310" y="4954905"/>
            <a:ext cx="8640000" cy="75565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4–5 leaf stage:</a:t>
            </a:r>
            <a:r>
              <a:rPr lang="en-US" altLang="zh-CN" dirty="0">
                <a:latin typeface="Arial" panose="020B0604020202020204" pitchFamily="34" charset="0"/>
                <a:cs typeface="Arial" panose="020B0604020202020204" pitchFamily="34" charset="0"/>
                <a:sym typeface="+mn-ea"/>
              </a:rPr>
              <a:t> One vigorous seedling retained per hill to ensure optimal plant population structure.</a:t>
            </a:r>
          </a:p>
        </p:txBody>
      </p:sp>
      <p:sp>
        <p:nvSpPr>
          <p:cNvPr id="3" name="文本框 2"/>
          <p:cNvSpPr txBox="1"/>
          <p:nvPr/>
        </p:nvSpPr>
        <p:spPr>
          <a:xfrm>
            <a:off x="593090" y="431800"/>
            <a:ext cx="9120505" cy="568325"/>
          </a:xfrm>
          <a:prstGeom prst="rect">
            <a:avLst/>
          </a:prstGeom>
          <a:noFill/>
        </p:spPr>
        <p:txBody>
          <a:bodyPr wrap="square" rtlCol="0">
            <a:spAutoFit/>
          </a:bodyPr>
          <a:lstStyle/>
          <a:p>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25" name="文本框 24"/>
          <p:cNvSpPr txBox="1"/>
          <p:nvPr/>
        </p:nvSpPr>
        <p:spPr>
          <a:xfrm>
            <a:off x="599506" y="1158240"/>
            <a:ext cx="10690225" cy="460375"/>
          </a:xfrm>
          <a:prstGeom prst="rect">
            <a:avLst/>
          </a:prstGeom>
          <a:noFill/>
        </p:spPr>
        <p:txBody>
          <a:bodyPr wrap="square" rtlCol="0">
            <a:spAutoFit/>
          </a:bodyPr>
          <a:lstStyle/>
          <a:p>
            <a:pPr indent="0" fontAlgn="auto"/>
            <a:r>
              <a:rPr lang="en-US" altLang="zh-CN" sz="2400" b="1" dirty="0">
                <a:sym typeface="+mn-ea"/>
              </a:rPr>
              <a:t>(3) </a:t>
            </a:r>
            <a:r>
              <a:rPr lang="en-US" altLang="zh-CN" sz="2400" b="1" dirty="0"/>
              <a:t>Sowing Technology and Planting Density</a:t>
            </a:r>
          </a:p>
        </p:txBody>
      </p:sp>
      <p:grpSp>
        <p:nvGrpSpPr>
          <p:cNvPr id="6" name="组合 5"/>
          <p:cNvGrpSpPr/>
          <p:nvPr/>
        </p:nvGrpSpPr>
        <p:grpSpPr>
          <a:xfrm>
            <a:off x="719455" y="1828800"/>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Early Seedling Management</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9"/>
                </a:ext>
              </a:extLst>
            </a:blip>
            <a:stretch>
              <a:fillRect/>
            </a:stretch>
          </p:blipFill>
          <p:spPr>
            <a:xfrm>
              <a:off x="1133" y="2957"/>
              <a:ext cx="454" cy="454"/>
            </a:xfrm>
            <a:prstGeom prst="rect">
              <a:avLst/>
            </a:prstGeom>
          </p:spPr>
        </p:pic>
      </p:grpSp>
      <p:pic>
        <p:nvPicPr>
          <p:cNvPr id="4" name="1_2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706350" y="6370637"/>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7" grpId="0"/>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93090" y="431800"/>
            <a:ext cx="8804275" cy="568325"/>
          </a:xfrm>
          <a:prstGeom prst="rect">
            <a:avLst/>
          </a:prstGeom>
          <a:noFill/>
        </p:spPr>
        <p:txBody>
          <a:bodyPr wrap="square" rtlCol="0">
            <a:spAutoFit/>
          </a:bodyPr>
          <a:lstStyle/>
          <a:p>
            <a:pPr lvl="0" algn="l">
              <a:buClrTx/>
              <a:buSzTx/>
              <a:buFontTx/>
            </a:pPr>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11" name="文本框 10"/>
          <p:cNvSpPr txBox="1"/>
          <p:nvPr/>
        </p:nvSpPr>
        <p:spPr>
          <a:xfrm>
            <a:off x="930910" y="2253615"/>
            <a:ext cx="6096000" cy="450850"/>
          </a:xfrm>
          <a:prstGeom prst="rect">
            <a:avLst/>
          </a:prstGeom>
          <a:noFill/>
        </p:spPr>
        <p:txBody>
          <a:bodyPr wrap="square" rtlCol="0" anchor="t">
            <a:spAutoFit/>
          </a:bodyPr>
          <a:lstStyle/>
          <a:p>
            <a:pPr marL="288290" lvl="0" indent="-288290" fontAlgn="auto">
              <a:lnSpc>
                <a:spcPct val="130000"/>
              </a:lnSpc>
              <a:spcBef>
                <a:spcPts val="200"/>
              </a:spcBef>
              <a:spcAft>
                <a:spcPts val="3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Five Major Phases</a:t>
            </a:r>
          </a:p>
        </p:txBody>
      </p:sp>
      <p:sp>
        <p:nvSpPr>
          <p:cNvPr id="33" name="文本框 32"/>
          <p:cNvSpPr txBox="1"/>
          <p:nvPr/>
        </p:nvSpPr>
        <p:spPr>
          <a:xfrm>
            <a:off x="1143000" y="2781935"/>
            <a:ext cx="10377805" cy="396240"/>
          </a:xfrm>
          <a:prstGeom prst="rect">
            <a:avLst/>
          </a:prstGeom>
          <a:noFill/>
        </p:spPr>
        <p:txBody>
          <a:bodyPr wrap="square" rtlCol="0" anchor="ctr" anchorCtr="0">
            <a:noAutofit/>
          </a:bodyPr>
          <a:lstStyle/>
          <a:p>
            <a:pPr marL="285750" lvl="1" indent="-285750" fontAlgn="auto">
              <a:lnSpc>
                <a:spcPct val="120000"/>
              </a:lnSpc>
              <a:spcBef>
                <a:spcPts val="0"/>
              </a:spcBef>
              <a:spcAft>
                <a:spcPts val="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Jointing stage: </a:t>
            </a:r>
            <a:r>
              <a:rPr lang="en-US" altLang="zh-CN" sz="1600" dirty="0">
                <a:latin typeface="Arial" panose="020B0604020202020204" pitchFamily="34" charset="0"/>
                <a:cs typeface="Arial" panose="020B0604020202020204" pitchFamily="34" charset="0"/>
                <a:sym typeface="+mn-ea"/>
              </a:rPr>
              <a:t>Rapid stem elongation and transition into rapid growth period. </a:t>
            </a:r>
          </a:p>
        </p:txBody>
      </p:sp>
      <p:sp>
        <p:nvSpPr>
          <p:cNvPr id="34" name="文本框 33"/>
          <p:cNvSpPr txBox="1"/>
          <p:nvPr/>
        </p:nvSpPr>
        <p:spPr>
          <a:xfrm>
            <a:off x="1143000" y="3255645"/>
            <a:ext cx="10378440" cy="575945"/>
          </a:xfrm>
          <a:prstGeom prst="rect">
            <a:avLst/>
          </a:prstGeom>
          <a:noFill/>
        </p:spPr>
        <p:txBody>
          <a:bodyPr wrap="square" rtlCol="0" anchor="ctr" anchorCtr="0">
            <a:noAutofit/>
          </a:bodyPr>
          <a:lstStyle/>
          <a:p>
            <a:pPr marL="285750" lvl="1" indent="-285750" algn="l" fontAlgn="auto">
              <a:lnSpc>
                <a:spcPct val="120000"/>
              </a:lnSpc>
              <a:spcBef>
                <a:spcPts val="0"/>
              </a:spcBef>
              <a:spcAft>
                <a:spcPts val="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Trumpet-shaped stage: </a:t>
            </a:r>
            <a:r>
              <a:rPr lang="en-US" altLang="zh-CN" sz="1600" dirty="0">
                <a:latin typeface="Arial" panose="020B0604020202020204" pitchFamily="34" charset="0"/>
                <a:cs typeface="Arial" panose="020B0604020202020204" pitchFamily="34" charset="0"/>
                <a:sym typeface="+mn-ea"/>
              </a:rPr>
              <a:t>Upper leaves form trumpet-like shape; critical period for differentiation and development of male and female inflorescences.  </a:t>
            </a:r>
          </a:p>
        </p:txBody>
      </p:sp>
      <p:sp>
        <p:nvSpPr>
          <p:cNvPr id="35" name="文本框 34"/>
          <p:cNvSpPr txBox="1"/>
          <p:nvPr/>
        </p:nvSpPr>
        <p:spPr>
          <a:xfrm>
            <a:off x="1143000" y="3909060"/>
            <a:ext cx="5401310" cy="575945"/>
          </a:xfrm>
          <a:prstGeom prst="rect">
            <a:avLst/>
          </a:prstGeom>
          <a:noFill/>
        </p:spPr>
        <p:txBody>
          <a:bodyPr wrap="square" rtlCol="0" anchor="ctr" anchorCtr="0">
            <a:noAutofit/>
          </a:bodyPr>
          <a:lstStyle/>
          <a:p>
            <a:pPr marL="285750" lvl="1" indent="-285750" fontAlgn="auto">
              <a:lnSpc>
                <a:spcPct val="120000"/>
              </a:lnSpc>
              <a:spcBef>
                <a:spcPts val="0"/>
              </a:spcBef>
              <a:spcAft>
                <a:spcPts val="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Tasseling stage: </a:t>
            </a:r>
            <a:r>
              <a:rPr lang="en-US" altLang="zh-CN" sz="1600" dirty="0">
                <a:latin typeface="Arial" panose="020B0604020202020204" pitchFamily="34" charset="0"/>
                <a:cs typeface="Arial" panose="020B0604020202020204" pitchFamily="34" charset="0"/>
                <a:sym typeface="+mn-ea"/>
              </a:rPr>
              <a:t>Tassel fully emerges, and the crop enters flowering and pollination period. </a:t>
            </a:r>
          </a:p>
        </p:txBody>
      </p:sp>
      <p:sp>
        <p:nvSpPr>
          <p:cNvPr id="36" name="文本框 35"/>
          <p:cNvSpPr txBox="1"/>
          <p:nvPr/>
        </p:nvSpPr>
        <p:spPr>
          <a:xfrm>
            <a:off x="1143000" y="4562475"/>
            <a:ext cx="5401310" cy="575945"/>
          </a:xfrm>
          <a:prstGeom prst="rect">
            <a:avLst/>
          </a:prstGeom>
          <a:noFill/>
        </p:spPr>
        <p:txBody>
          <a:bodyPr wrap="square" rtlCol="0" anchor="ctr" anchorCtr="0">
            <a:noAutofit/>
          </a:bodyPr>
          <a:lstStyle/>
          <a:p>
            <a:pPr marL="285750" lvl="1" indent="-285750" algn="l" fontAlgn="auto">
              <a:lnSpc>
                <a:spcPct val="120000"/>
              </a:lnSpc>
              <a:spcBef>
                <a:spcPts val="0"/>
              </a:spcBef>
              <a:spcAft>
                <a:spcPts val="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Grain filling stage: </a:t>
            </a:r>
            <a:r>
              <a:rPr lang="en-US" altLang="zh-CN" sz="1600" dirty="0">
                <a:latin typeface="Arial" panose="020B0604020202020204" pitchFamily="34" charset="0"/>
                <a:cs typeface="Arial" panose="020B0604020202020204" pitchFamily="34" charset="0"/>
                <a:sym typeface="+mn-ea"/>
              </a:rPr>
              <a:t>Starch deposition increases and kernels progressively enlarge. </a:t>
            </a:r>
          </a:p>
        </p:txBody>
      </p:sp>
      <p:sp>
        <p:nvSpPr>
          <p:cNvPr id="37" name="文本框 36"/>
          <p:cNvSpPr txBox="1"/>
          <p:nvPr/>
        </p:nvSpPr>
        <p:spPr>
          <a:xfrm>
            <a:off x="1143000" y="5215890"/>
            <a:ext cx="5401310" cy="575945"/>
          </a:xfrm>
          <a:prstGeom prst="rect">
            <a:avLst/>
          </a:prstGeom>
          <a:noFill/>
        </p:spPr>
        <p:txBody>
          <a:bodyPr wrap="square" rtlCol="0" anchor="ctr" anchorCtr="0">
            <a:noAutofit/>
          </a:bodyPr>
          <a:lstStyle/>
          <a:p>
            <a:pPr marL="285750" lvl="1" indent="-285750" algn="l" fontAlgn="auto">
              <a:lnSpc>
                <a:spcPct val="120000"/>
              </a:lnSpc>
              <a:spcBef>
                <a:spcPts val="0"/>
              </a:spcBef>
              <a:spcAft>
                <a:spcPts val="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Milk stage: </a:t>
            </a:r>
            <a:r>
              <a:rPr lang="en-US" altLang="zh-CN" sz="1600" dirty="0">
                <a:latin typeface="Arial" panose="020B0604020202020204" pitchFamily="34" charset="0"/>
                <a:cs typeface="Arial" panose="020B0604020202020204" pitchFamily="34" charset="0"/>
                <a:sym typeface="+mn-ea"/>
              </a:rPr>
              <a:t>Kernels contain milky endosperm, representing important phase in final yield formation. </a:t>
            </a:r>
          </a:p>
        </p:txBody>
      </p:sp>
      <p:grpSp>
        <p:nvGrpSpPr>
          <p:cNvPr id="3" name="组合 2"/>
          <p:cNvGrpSpPr/>
          <p:nvPr/>
        </p:nvGrpSpPr>
        <p:grpSpPr>
          <a:xfrm>
            <a:off x="6717030" y="3691255"/>
            <a:ext cx="5036185" cy="2383155"/>
            <a:chOff x="10399" y="3909"/>
            <a:chExt cx="7931" cy="3753"/>
          </a:xfrm>
        </p:grpSpPr>
        <p:pic>
          <p:nvPicPr>
            <p:cNvPr id="28" name="图片 27" descr="fWwkwd1sX"/>
            <p:cNvPicPr>
              <a:picLocks noChangeAspect="1"/>
            </p:cNvPicPr>
            <p:nvPr/>
          </p:nvPicPr>
          <p:blipFill>
            <a:blip r:embed="rId6"/>
            <a:stretch>
              <a:fillRect/>
            </a:stretch>
          </p:blipFill>
          <p:spPr>
            <a:xfrm>
              <a:off x="15035" y="3909"/>
              <a:ext cx="1624" cy="2835"/>
            </a:xfrm>
            <a:prstGeom prst="rect">
              <a:avLst/>
            </a:prstGeom>
          </p:spPr>
        </p:pic>
        <p:pic>
          <p:nvPicPr>
            <p:cNvPr id="29" name="图片 28" descr="玉米乳熟期微距特写 (3)"/>
            <p:cNvPicPr>
              <a:picLocks noChangeAspect="1"/>
            </p:cNvPicPr>
            <p:nvPr/>
          </p:nvPicPr>
          <p:blipFill>
            <a:blip r:embed="rId7"/>
            <a:stretch>
              <a:fillRect/>
            </a:stretch>
          </p:blipFill>
          <p:spPr>
            <a:xfrm>
              <a:off x="16684" y="3909"/>
              <a:ext cx="1623" cy="2835"/>
            </a:xfrm>
            <a:prstGeom prst="rect">
              <a:avLst/>
            </a:prstGeom>
          </p:spPr>
        </p:pic>
        <p:pic>
          <p:nvPicPr>
            <p:cNvPr id="30" name="图片 29" descr="玉米乳熟期微距特写 (2)"/>
            <p:cNvPicPr>
              <a:picLocks noChangeAspect="1"/>
            </p:cNvPicPr>
            <p:nvPr/>
          </p:nvPicPr>
          <p:blipFill>
            <a:blip r:embed="rId8"/>
            <a:stretch>
              <a:fillRect/>
            </a:stretch>
          </p:blipFill>
          <p:spPr>
            <a:xfrm>
              <a:off x="12243" y="3909"/>
              <a:ext cx="1356" cy="2835"/>
            </a:xfrm>
            <a:prstGeom prst="rect">
              <a:avLst/>
            </a:prstGeom>
          </p:spPr>
        </p:pic>
        <p:pic>
          <p:nvPicPr>
            <p:cNvPr id="31" name="图片 30" descr="玉米乳熟期微距特写 (1)"/>
            <p:cNvPicPr>
              <a:picLocks noChangeAspect="1"/>
            </p:cNvPicPr>
            <p:nvPr/>
          </p:nvPicPr>
          <p:blipFill>
            <a:blip r:embed="rId9"/>
            <a:srcRect l="14144" r="6649"/>
            <a:stretch>
              <a:fillRect/>
            </a:stretch>
          </p:blipFill>
          <p:spPr>
            <a:xfrm>
              <a:off x="10399" y="3909"/>
              <a:ext cx="1819" cy="2835"/>
            </a:xfrm>
            <a:prstGeom prst="rect">
              <a:avLst/>
            </a:prstGeom>
          </p:spPr>
        </p:pic>
        <p:pic>
          <p:nvPicPr>
            <p:cNvPr id="32" name="图片 31" descr="玉米乳熟期微距特写"/>
            <p:cNvPicPr>
              <a:picLocks noChangeAspect="1"/>
            </p:cNvPicPr>
            <p:nvPr/>
          </p:nvPicPr>
          <p:blipFill>
            <a:blip r:embed="rId10"/>
            <a:stretch>
              <a:fillRect/>
            </a:stretch>
          </p:blipFill>
          <p:spPr>
            <a:xfrm>
              <a:off x="13624" y="3909"/>
              <a:ext cx="1386" cy="2835"/>
            </a:xfrm>
            <a:prstGeom prst="rect">
              <a:avLst/>
            </a:prstGeom>
          </p:spPr>
        </p:pic>
        <p:sp>
          <p:nvSpPr>
            <p:cNvPr id="38" name="文本框 37"/>
            <p:cNvSpPr txBox="1"/>
            <p:nvPr/>
          </p:nvSpPr>
          <p:spPr>
            <a:xfrm>
              <a:off x="10399" y="6792"/>
              <a:ext cx="1805" cy="386"/>
            </a:xfrm>
            <a:prstGeom prst="rect">
              <a:avLst/>
            </a:prstGeom>
            <a:noFill/>
          </p:spPr>
          <p:txBody>
            <a:bodyPr wrap="square" rtlCol="0" anchor="t">
              <a:spAutoFit/>
            </a:bodyPr>
            <a:lstStyle/>
            <a:p>
              <a:pPr algn="ctr"/>
              <a:r>
                <a:rPr lang="en-US" altLang="zh-CN" sz="1000" b="1" dirty="0">
                  <a:solidFill>
                    <a:srgbClr val="5BAE3E"/>
                  </a:solidFill>
                  <a:latin typeface="Arial" panose="020B0604020202020204" pitchFamily="34" charset="0"/>
                  <a:cs typeface="Arial" panose="020B0604020202020204" pitchFamily="34" charset="0"/>
                  <a:sym typeface="+mn-ea"/>
                </a:rPr>
                <a:t>Jointing stage</a:t>
              </a:r>
            </a:p>
          </p:txBody>
        </p:sp>
        <p:sp>
          <p:nvSpPr>
            <p:cNvPr id="39" name="文本框 38"/>
            <p:cNvSpPr txBox="1"/>
            <p:nvPr/>
          </p:nvSpPr>
          <p:spPr>
            <a:xfrm>
              <a:off x="12218" y="6792"/>
              <a:ext cx="1407" cy="871"/>
            </a:xfrm>
            <a:prstGeom prst="rect">
              <a:avLst/>
            </a:prstGeom>
            <a:noFill/>
          </p:spPr>
          <p:txBody>
            <a:bodyPr wrap="square" rtlCol="0" anchor="t">
              <a:spAutoFit/>
            </a:bodyPr>
            <a:lstStyle/>
            <a:p>
              <a:pPr algn="ctr"/>
              <a:r>
                <a:rPr lang="en-US" altLang="zh-CN" sz="1000" b="1" dirty="0">
                  <a:solidFill>
                    <a:srgbClr val="5BAE3E"/>
                  </a:solidFill>
                  <a:latin typeface="Arial" panose="020B0604020202020204" pitchFamily="34" charset="0"/>
                  <a:cs typeface="Arial" panose="020B0604020202020204" pitchFamily="34" charset="0"/>
                  <a:sym typeface="+mn-ea"/>
                </a:rPr>
                <a:t>Trumpet-shaped stage</a:t>
              </a:r>
            </a:p>
          </p:txBody>
        </p:sp>
        <p:sp>
          <p:nvSpPr>
            <p:cNvPr id="40" name="文本框 39"/>
            <p:cNvSpPr txBox="1"/>
            <p:nvPr/>
          </p:nvSpPr>
          <p:spPr>
            <a:xfrm>
              <a:off x="13639" y="6792"/>
              <a:ext cx="1414" cy="628"/>
            </a:xfrm>
            <a:prstGeom prst="rect">
              <a:avLst/>
            </a:prstGeom>
            <a:noFill/>
          </p:spPr>
          <p:txBody>
            <a:bodyPr wrap="square" rtlCol="0" anchor="t">
              <a:spAutoFit/>
            </a:bodyPr>
            <a:lstStyle/>
            <a:p>
              <a:pPr algn="ctr"/>
              <a:r>
                <a:rPr lang="en-US" altLang="zh-CN" sz="1000" b="1" dirty="0">
                  <a:solidFill>
                    <a:srgbClr val="5BAE3E"/>
                  </a:solidFill>
                  <a:latin typeface="Arial" panose="020B0604020202020204" pitchFamily="34" charset="0"/>
                  <a:cs typeface="Arial" panose="020B0604020202020204" pitchFamily="34" charset="0"/>
                  <a:sym typeface="+mn-ea"/>
                </a:rPr>
                <a:t>Tasseling stage</a:t>
              </a:r>
            </a:p>
          </p:txBody>
        </p:sp>
        <p:sp>
          <p:nvSpPr>
            <p:cNvPr id="41" name="文本框 40"/>
            <p:cNvSpPr txBox="1"/>
            <p:nvPr/>
          </p:nvSpPr>
          <p:spPr>
            <a:xfrm>
              <a:off x="15010" y="6792"/>
              <a:ext cx="1647" cy="628"/>
            </a:xfrm>
            <a:prstGeom prst="rect">
              <a:avLst/>
            </a:prstGeom>
            <a:noFill/>
          </p:spPr>
          <p:txBody>
            <a:bodyPr wrap="square" rtlCol="0" anchor="t">
              <a:spAutoFit/>
            </a:bodyPr>
            <a:lstStyle/>
            <a:p>
              <a:pPr algn="ctr"/>
              <a:r>
                <a:rPr lang="en-US" altLang="zh-CN" sz="1000" b="1" dirty="0">
                  <a:solidFill>
                    <a:srgbClr val="5BAE3E"/>
                  </a:solidFill>
                  <a:latin typeface="Arial" panose="020B0604020202020204" pitchFamily="34" charset="0"/>
                  <a:cs typeface="Arial" panose="020B0604020202020204" pitchFamily="34" charset="0"/>
                  <a:sym typeface="+mn-ea"/>
                </a:rPr>
                <a:t>Grain filling stage</a:t>
              </a:r>
            </a:p>
          </p:txBody>
        </p:sp>
        <p:sp>
          <p:nvSpPr>
            <p:cNvPr id="43" name="文本框 42"/>
            <p:cNvSpPr txBox="1"/>
            <p:nvPr/>
          </p:nvSpPr>
          <p:spPr>
            <a:xfrm>
              <a:off x="16684" y="6792"/>
              <a:ext cx="1647" cy="386"/>
            </a:xfrm>
            <a:prstGeom prst="rect">
              <a:avLst/>
            </a:prstGeom>
            <a:noFill/>
          </p:spPr>
          <p:txBody>
            <a:bodyPr wrap="square" rtlCol="0" anchor="t">
              <a:spAutoFit/>
            </a:bodyPr>
            <a:lstStyle/>
            <a:p>
              <a:pPr algn="ctr"/>
              <a:r>
                <a:rPr lang="en-US" altLang="zh-CN" sz="1000" b="1" dirty="0">
                  <a:solidFill>
                    <a:srgbClr val="5BAE3E"/>
                  </a:solidFill>
                  <a:latin typeface="Arial" panose="020B0604020202020204" pitchFamily="34" charset="0"/>
                  <a:cs typeface="Arial" panose="020B0604020202020204" pitchFamily="34" charset="0"/>
                  <a:sym typeface="+mn-ea"/>
                </a:rPr>
                <a:t>Milk stage</a:t>
              </a:r>
            </a:p>
          </p:txBody>
        </p:sp>
      </p:grpSp>
      <p:sp>
        <p:nvSpPr>
          <p:cNvPr id="44" name="矩形 43"/>
          <p:cNvSpPr/>
          <p:nvPr/>
        </p:nvSpPr>
        <p:spPr>
          <a:xfrm>
            <a:off x="0" y="6781800"/>
            <a:ext cx="12192000" cy="762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5" name="文本框 24"/>
          <p:cNvSpPr txBox="1"/>
          <p:nvPr/>
        </p:nvSpPr>
        <p:spPr>
          <a:xfrm>
            <a:off x="599506" y="1164590"/>
            <a:ext cx="10690225" cy="460375"/>
          </a:xfrm>
          <a:prstGeom prst="rect">
            <a:avLst/>
          </a:prstGeom>
          <a:noFill/>
        </p:spPr>
        <p:txBody>
          <a:bodyPr wrap="square" rtlCol="0">
            <a:spAutoFit/>
          </a:bodyPr>
          <a:lstStyle/>
          <a:p>
            <a:pPr indent="0" fontAlgn="auto"/>
            <a:r>
              <a:rPr lang="en-US" altLang="zh-CN" sz="2400" b="1" dirty="0">
                <a:sym typeface="+mn-ea"/>
              </a:rPr>
              <a:t>(4) </a:t>
            </a:r>
            <a:r>
              <a:rPr lang="en-US" altLang="zh-CN" sz="2400" b="1" dirty="0"/>
              <a:t>Irrigation and Topdressing Management</a:t>
            </a:r>
          </a:p>
        </p:txBody>
      </p:sp>
      <p:grpSp>
        <p:nvGrpSpPr>
          <p:cNvPr id="6" name="组合 5"/>
          <p:cNvGrpSpPr/>
          <p:nvPr/>
        </p:nvGrpSpPr>
        <p:grpSpPr>
          <a:xfrm>
            <a:off x="719455" y="1812925"/>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Irrigation Alignment with Growth Stages</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11"/>
                </a:ext>
              </a:extLst>
            </a:blip>
            <a:stretch>
              <a:fillRect/>
            </a:stretch>
          </p:blipFill>
          <p:spPr>
            <a:xfrm>
              <a:off x="1133" y="2957"/>
              <a:ext cx="454" cy="454"/>
            </a:xfrm>
            <a:prstGeom prst="rect">
              <a:avLst/>
            </a:prstGeom>
          </p:spPr>
        </p:pic>
      </p:grpSp>
      <p:pic>
        <p:nvPicPr>
          <p:cNvPr id="2" name="1_2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63600" y="57562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1" grpId="0"/>
      <p:bldP spid="33" grpId="0"/>
      <p:bldP spid="34" grpId="0"/>
      <p:bldP spid="35" grpId="0"/>
      <p:bldP spid="36" grpId="0"/>
      <p:bldP spid="37"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64666" y="5108666"/>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961390" y="4560570"/>
            <a:ext cx="10903375" cy="1146175"/>
          </a:xfrm>
          <a:prstGeom prst="rect">
            <a:avLst/>
          </a:prstGeom>
          <a:noFill/>
        </p:spPr>
        <p:txBody>
          <a:bodyPr wrap="square" rtlCol="0">
            <a:spAutoFit/>
          </a:bodyPr>
          <a:lstStyle/>
          <a:p>
            <a:pPr marL="288290" lvl="0" indent="-288290">
              <a:lnSpc>
                <a:spcPct val="130000"/>
              </a:lnSpc>
              <a:spcBef>
                <a:spcPts val="300"/>
              </a:spcBef>
              <a:spcAft>
                <a:spcPts val="3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Irrigation Depth Requirements </a:t>
            </a:r>
          </a:p>
          <a:p>
            <a:pPr marL="575945" lvl="1" indent="-285750" algn="l">
              <a:lnSpc>
                <a:spcPct val="110000"/>
              </a:lnSpc>
              <a:spcBef>
                <a:spcPts val="3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On-ridge planted maize under furrow irrigation: </a:t>
            </a:r>
            <a:r>
              <a:rPr lang="en-US" altLang="zh-CN" sz="1600" dirty="0">
                <a:latin typeface="Arial" panose="020B0604020202020204" pitchFamily="34" charset="0"/>
                <a:cs typeface="Arial" panose="020B0604020202020204" pitchFamily="34" charset="0"/>
                <a:sym typeface="+mn-ea"/>
              </a:rPr>
              <a:t>water depth</a:t>
            </a:r>
            <a:r>
              <a:rPr lang="en-US" altLang="zh-CN" sz="1600" b="1" dirty="0">
                <a:latin typeface="Arial" panose="020B0604020202020204" pitchFamily="34" charset="0"/>
                <a:cs typeface="Arial" panose="020B0604020202020204" pitchFamily="34" charset="0"/>
                <a:sym typeface="+mn-ea"/>
              </a:rPr>
              <a:t> ≤ two-thirds</a:t>
            </a:r>
            <a:r>
              <a:rPr lang="en-US" altLang="zh-CN" sz="1600" dirty="0">
                <a:latin typeface="Arial" panose="020B0604020202020204" pitchFamily="34" charset="0"/>
                <a:cs typeface="Arial" panose="020B0604020202020204" pitchFamily="34" charset="0"/>
                <a:sym typeface="+mn-ea"/>
              </a:rPr>
              <a:t> of furrow depth. </a:t>
            </a:r>
          </a:p>
          <a:p>
            <a:pPr marL="575945" lvl="1" indent="-285750" algn="l">
              <a:lnSpc>
                <a:spcPct val="110000"/>
              </a:lnSpc>
              <a:spcBef>
                <a:spcPts val="300"/>
              </a:spcBef>
              <a:spcAft>
                <a:spcPts val="3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Side-ridge planting: </a:t>
            </a:r>
            <a:r>
              <a:rPr lang="en-US" altLang="zh-CN" sz="1600" dirty="0">
                <a:latin typeface="Arial" panose="020B0604020202020204" pitchFamily="34" charset="0"/>
                <a:cs typeface="Arial" panose="020B0604020202020204" pitchFamily="34" charset="0"/>
                <a:sym typeface="+mn-ea"/>
              </a:rPr>
              <a:t>depth should be sufficient to</a:t>
            </a:r>
            <a:r>
              <a:rPr lang="en-US" altLang="zh-CN" sz="1600" b="1" dirty="0">
                <a:latin typeface="Arial" panose="020B0604020202020204" pitchFamily="34" charset="0"/>
                <a:cs typeface="Arial" panose="020B0604020202020204" pitchFamily="34" charset="0"/>
                <a:sym typeface="+mn-ea"/>
              </a:rPr>
              <a:t> reach the root zone</a:t>
            </a:r>
            <a:r>
              <a:rPr lang="en-US" altLang="zh-CN" sz="1600" dirty="0">
                <a:latin typeface="Arial" panose="020B0604020202020204" pitchFamily="34" charset="0"/>
                <a:cs typeface="Arial" panose="020B0604020202020204" pitchFamily="34" charset="0"/>
                <a:sym typeface="+mn-ea"/>
              </a:rPr>
              <a:t>.</a:t>
            </a:r>
          </a:p>
        </p:txBody>
      </p:sp>
      <p:pic>
        <p:nvPicPr>
          <p:cNvPr id="2" name="图片 1"/>
          <p:cNvPicPr>
            <a:picLocks noChangeAspect="1"/>
          </p:cNvPicPr>
          <p:nvPr/>
        </p:nvPicPr>
        <p:blipFill>
          <a:blip r:embed="rId6"/>
          <a:stretch>
            <a:fillRect/>
          </a:stretch>
        </p:blipFill>
        <p:spPr>
          <a:xfrm>
            <a:off x="7513320" y="2049780"/>
            <a:ext cx="4100830" cy="2290445"/>
          </a:xfrm>
          <a:prstGeom prst="rect">
            <a:avLst/>
          </a:prstGeom>
        </p:spPr>
      </p:pic>
      <p:sp>
        <p:nvSpPr>
          <p:cNvPr id="8" name="文本框 7"/>
          <p:cNvSpPr txBox="1"/>
          <p:nvPr/>
        </p:nvSpPr>
        <p:spPr>
          <a:xfrm>
            <a:off x="961390" y="2302510"/>
            <a:ext cx="5502910" cy="1090930"/>
          </a:xfrm>
          <a:prstGeom prst="rect">
            <a:avLst/>
          </a:prstGeom>
        </p:spPr>
        <p:txBody>
          <a:bodyPr wrap="square">
            <a:spAutoFit/>
          </a:bodyPr>
          <a:lstStyle/>
          <a:p>
            <a:pPr marL="288290" indent="-288290" algn="l" defTabSz="914400" fontAlgn="auto">
              <a:lnSpc>
                <a:spcPct val="110000"/>
              </a:lnSpc>
              <a:spcBef>
                <a:spcPts val="3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Irrigation Timing </a:t>
            </a:r>
          </a:p>
          <a:p>
            <a:pPr marL="575945" lvl="1" indent="-285750" algn="l" defTabSz="914400" fontAlgn="auto">
              <a:lnSpc>
                <a:spcPct val="11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First irrigation at the</a:t>
            </a:r>
            <a:r>
              <a:rPr lang="en-US" altLang="zh-CN" sz="1600" b="1" dirty="0">
                <a:latin typeface="Arial" panose="020B0604020202020204" pitchFamily="34" charset="0"/>
                <a:cs typeface="Arial" panose="020B0604020202020204" pitchFamily="34" charset="0"/>
              </a:rPr>
              <a:t> jointing stage</a:t>
            </a:r>
            <a:r>
              <a:rPr lang="en-US" altLang="zh-CN" sz="1600" dirty="0">
                <a:latin typeface="Arial" panose="020B0604020202020204" pitchFamily="34" charset="0"/>
                <a:cs typeface="Arial" panose="020B0604020202020204" pitchFamily="34" charset="0"/>
              </a:rPr>
              <a:t>. </a:t>
            </a:r>
          </a:p>
          <a:p>
            <a:pPr marL="575945" lvl="1" indent="-285750" algn="l" defTabSz="914400" fontAlgn="auto">
              <a:lnSpc>
                <a:spcPct val="11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Typically in</a:t>
            </a:r>
            <a:r>
              <a:rPr lang="en-US" altLang="zh-CN" sz="1600" b="1" dirty="0">
                <a:latin typeface="Arial" panose="020B0604020202020204" pitchFamily="34" charset="0"/>
                <a:cs typeface="Arial" panose="020B0604020202020204" pitchFamily="34" charset="0"/>
              </a:rPr>
              <a:t> early to mid-June</a:t>
            </a:r>
            <a:r>
              <a:rPr lang="en-US" altLang="zh-CN" sz="1600" dirty="0">
                <a:latin typeface="Arial" panose="020B0604020202020204" pitchFamily="34" charset="0"/>
                <a:cs typeface="Arial" panose="020B0604020202020204" pitchFamily="34" charset="0"/>
              </a:rPr>
              <a:t>. </a:t>
            </a:r>
          </a:p>
        </p:txBody>
      </p:sp>
      <p:sp>
        <p:nvSpPr>
          <p:cNvPr id="9" name="文本框 8"/>
          <p:cNvSpPr txBox="1"/>
          <p:nvPr/>
        </p:nvSpPr>
        <p:spPr>
          <a:xfrm>
            <a:off x="961390" y="3431540"/>
            <a:ext cx="6958330" cy="1090930"/>
          </a:xfrm>
          <a:prstGeom prst="rect">
            <a:avLst/>
          </a:prstGeom>
        </p:spPr>
        <p:txBody>
          <a:bodyPr wrap="square">
            <a:spAutoFit/>
          </a:bodyPr>
          <a:lstStyle/>
          <a:p>
            <a:pPr marL="288290" indent="-288290" algn="l" defTabSz="914400" fontAlgn="auto">
              <a:lnSpc>
                <a:spcPct val="110000"/>
              </a:lnSpc>
              <a:spcBef>
                <a:spcPts val="300"/>
              </a:spcBef>
              <a:spcAft>
                <a:spcPts val="3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Irrigation Frequency &amp; Volume</a:t>
            </a:r>
          </a:p>
          <a:p>
            <a:pPr marL="575945" lvl="1" indent="-285750" algn="l" defTabSz="914400" fontAlgn="auto">
              <a:lnSpc>
                <a:spcPct val="11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Over the entire growing period,</a:t>
            </a:r>
            <a:r>
              <a:rPr lang="en-US" altLang="zh-CN" sz="1600" b="1" dirty="0">
                <a:latin typeface="Arial" panose="020B0604020202020204" pitchFamily="34" charset="0"/>
                <a:cs typeface="Arial" panose="020B0604020202020204" pitchFamily="34" charset="0"/>
              </a:rPr>
              <a:t> five irrigations</a:t>
            </a:r>
            <a:r>
              <a:rPr lang="en-US" altLang="zh-CN" sz="1600" dirty="0">
                <a:latin typeface="Arial" panose="020B0604020202020204" pitchFamily="34" charset="0"/>
                <a:cs typeface="Arial" panose="020B0604020202020204" pitchFamily="34" charset="0"/>
              </a:rPr>
              <a:t> are required. </a:t>
            </a:r>
          </a:p>
          <a:p>
            <a:pPr marL="575945" lvl="1" indent="-285750" algn="l" defTabSz="914400" fontAlgn="auto">
              <a:lnSpc>
                <a:spcPct val="11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Each supplying ≈</a:t>
            </a:r>
            <a:r>
              <a:rPr lang="en-US" altLang="zh-CN" sz="1600" b="1" dirty="0">
                <a:latin typeface="Arial" panose="020B0604020202020204" pitchFamily="34" charset="0"/>
                <a:cs typeface="Arial" panose="020B0604020202020204" pitchFamily="34" charset="0"/>
              </a:rPr>
              <a:t>750 m³ water/ha</a:t>
            </a:r>
            <a:r>
              <a:rPr lang="en-US" altLang="zh-CN" sz="1600" dirty="0">
                <a:latin typeface="Arial" panose="020B0604020202020204" pitchFamily="34" charset="0"/>
                <a:cs typeface="Arial" panose="020B0604020202020204" pitchFamily="34" charset="0"/>
              </a:rPr>
              <a:t>. </a:t>
            </a:r>
          </a:p>
        </p:txBody>
      </p:sp>
      <p:sp>
        <p:nvSpPr>
          <p:cNvPr id="5" name="文本框 4"/>
          <p:cNvSpPr txBox="1"/>
          <p:nvPr/>
        </p:nvSpPr>
        <p:spPr>
          <a:xfrm>
            <a:off x="593090" y="431800"/>
            <a:ext cx="8804275" cy="568325"/>
          </a:xfrm>
          <a:prstGeom prst="rect">
            <a:avLst/>
          </a:prstGeom>
          <a:noFill/>
        </p:spPr>
        <p:txBody>
          <a:bodyPr wrap="square" rtlCol="0">
            <a:spAutoFit/>
          </a:bodyPr>
          <a:lstStyle/>
          <a:p>
            <a:pPr lvl="0" algn="l">
              <a:buClrTx/>
              <a:buSzTx/>
              <a:buFontTx/>
            </a:pPr>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25" name="文本框 24"/>
          <p:cNvSpPr txBox="1"/>
          <p:nvPr/>
        </p:nvSpPr>
        <p:spPr>
          <a:xfrm>
            <a:off x="599506" y="1170940"/>
            <a:ext cx="10690225" cy="460375"/>
          </a:xfrm>
          <a:prstGeom prst="rect">
            <a:avLst/>
          </a:prstGeom>
          <a:noFill/>
        </p:spPr>
        <p:txBody>
          <a:bodyPr wrap="square" rtlCol="0">
            <a:spAutoFit/>
          </a:bodyPr>
          <a:lstStyle/>
          <a:p>
            <a:pPr indent="0" fontAlgn="auto"/>
            <a:r>
              <a:rPr lang="en-US" altLang="zh-CN" sz="2400" b="1" dirty="0">
                <a:sym typeface="+mn-ea"/>
              </a:rPr>
              <a:t>(4) </a:t>
            </a:r>
            <a:r>
              <a:rPr lang="en-US" altLang="zh-CN" sz="2400" b="1" dirty="0"/>
              <a:t>Irrigation and Topdressing Management</a:t>
            </a:r>
          </a:p>
        </p:txBody>
      </p:sp>
      <p:grpSp>
        <p:nvGrpSpPr>
          <p:cNvPr id="6" name="组合 5"/>
          <p:cNvGrpSpPr/>
          <p:nvPr/>
        </p:nvGrpSpPr>
        <p:grpSpPr>
          <a:xfrm>
            <a:off x="719455" y="1849755"/>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Key Points of Irrigation Management</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7"/>
                </a:ext>
              </a:extLst>
            </a:blip>
            <a:stretch>
              <a:fillRect/>
            </a:stretch>
          </p:blipFill>
          <p:spPr>
            <a:xfrm>
              <a:off x="1133" y="2957"/>
              <a:ext cx="454" cy="454"/>
            </a:xfrm>
            <a:prstGeom prst="rect">
              <a:avLst/>
            </a:prstGeom>
          </p:spPr>
        </p:pic>
      </p:grpSp>
      <p:sp>
        <p:nvSpPr>
          <p:cNvPr id="44" name="矩形 43"/>
          <p:cNvSpPr/>
          <p:nvPr/>
        </p:nvSpPr>
        <p:spPr>
          <a:xfrm>
            <a:off x="0" y="6781800"/>
            <a:ext cx="12192000" cy="762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pic>
        <p:nvPicPr>
          <p:cNvPr id="4" name="1_2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800013" y="6134227"/>
            <a:ext cx="487362"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22" grpId="0" uiExpand="1" build="p"/>
      <p:bldP spid="8" grpId="0" uiExpand="1" build="p"/>
      <p:bldP spid="9"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015355" y="3194050"/>
            <a:ext cx="5467350" cy="293687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Specific Topdressing Schedule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First topdressing (jointing stage): </a:t>
            </a:r>
            <a:r>
              <a:rPr lang="en-US" altLang="zh-CN" sz="1600" dirty="0">
                <a:latin typeface="Arial" panose="020B0604020202020204" pitchFamily="34" charset="0"/>
                <a:cs typeface="Arial" panose="020B0604020202020204" pitchFamily="34" charset="0"/>
                <a:sym typeface="+mn-ea"/>
              </a:rPr>
              <a:t>Apply with first irrigation; </a:t>
            </a:r>
            <a:r>
              <a:rPr lang="en-US" altLang="zh-CN" sz="1600" b="1" dirty="0">
                <a:latin typeface="Arial" panose="020B0604020202020204" pitchFamily="34" charset="0"/>
                <a:cs typeface="Arial" panose="020B0604020202020204" pitchFamily="34" charset="0"/>
                <a:sym typeface="+mn-ea"/>
              </a:rPr>
              <a:t>120 kg N/h</a:t>
            </a:r>
            <a:r>
              <a:rPr lang="en-US" altLang="zh-CN" sz="1600" dirty="0">
                <a:latin typeface="Arial" panose="020B0604020202020204" pitchFamily="34" charset="0"/>
                <a:cs typeface="Arial" panose="020B0604020202020204" pitchFamily="34" charset="0"/>
                <a:sym typeface="+mn-ea"/>
              </a:rPr>
              <a:t>a.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Second topdressing (trumpet-shaped stage): </a:t>
            </a:r>
            <a:r>
              <a:rPr lang="en-US" altLang="zh-CN" sz="1600" dirty="0">
                <a:latin typeface="Arial" panose="020B0604020202020204" pitchFamily="34" charset="0"/>
                <a:cs typeface="Arial" panose="020B0604020202020204" pitchFamily="34" charset="0"/>
                <a:sym typeface="+mn-ea"/>
              </a:rPr>
              <a:t>Peak nutrient demand; heavy application </a:t>
            </a:r>
            <a:r>
              <a:rPr lang="en-US" altLang="zh-CN" sz="1600" b="1" dirty="0">
                <a:latin typeface="Arial" panose="020B0604020202020204" pitchFamily="34" charset="0"/>
                <a:cs typeface="Arial" panose="020B0604020202020204" pitchFamily="34" charset="0"/>
                <a:sym typeface="+mn-ea"/>
              </a:rPr>
              <a:t>→ 150 kg N/ha</a:t>
            </a:r>
            <a:r>
              <a:rPr lang="en-US" altLang="zh-CN" sz="1600" dirty="0">
                <a:latin typeface="Arial" panose="020B0604020202020204" pitchFamily="34" charset="0"/>
                <a:cs typeface="Arial" panose="020B0604020202020204" pitchFamily="34" charset="0"/>
                <a:sym typeface="+mn-ea"/>
              </a:rPr>
              <a:t>. </a:t>
            </a: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Third topdressing (grain filling stage):</a:t>
            </a:r>
            <a:r>
              <a:rPr lang="en-US" altLang="zh-CN" sz="1600" dirty="0">
                <a:latin typeface="Arial" panose="020B0604020202020204" pitchFamily="34" charset="0"/>
                <a:cs typeface="Arial" panose="020B0604020202020204" pitchFamily="34" charset="0"/>
                <a:sym typeface="+mn-ea"/>
              </a:rPr>
              <a:t> Supplemental nitrogen applied when nutrient deficiency is observed; </a:t>
            </a:r>
            <a:r>
              <a:rPr lang="en-US" altLang="zh-CN" sz="1600" b="1" dirty="0">
                <a:latin typeface="Arial" panose="020B0604020202020204" pitchFamily="34" charset="0"/>
                <a:cs typeface="Arial" panose="020B0604020202020204" pitchFamily="34" charset="0"/>
                <a:sym typeface="+mn-ea"/>
              </a:rPr>
              <a:t>≤45 kg N/ha</a:t>
            </a:r>
            <a:r>
              <a:rPr lang="en-US" altLang="zh-CN" sz="1600" dirty="0">
                <a:latin typeface="Arial" panose="020B0604020202020204" pitchFamily="34" charset="0"/>
                <a:cs typeface="Arial" panose="020B0604020202020204" pitchFamily="34" charset="0"/>
                <a:sym typeface="+mn-ea"/>
              </a:rPr>
              <a:t>. </a:t>
            </a:r>
          </a:p>
        </p:txBody>
      </p:sp>
      <p:sp>
        <p:nvSpPr>
          <p:cNvPr id="2" name="文本框 1"/>
          <p:cNvSpPr txBox="1"/>
          <p:nvPr/>
        </p:nvSpPr>
        <p:spPr>
          <a:xfrm>
            <a:off x="954405" y="2370455"/>
            <a:ext cx="10852785" cy="769620"/>
          </a:xfrm>
          <a:prstGeom prst="rect">
            <a:avLst/>
          </a:prstGeom>
        </p:spPr>
        <p:txBody>
          <a:bodyPr wrap="square">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rPr>
              <a:t>Nitrogen Application Frequency </a:t>
            </a: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Applied </a:t>
            </a:r>
            <a:r>
              <a:rPr lang="en-US" altLang="zh-CN" sz="1600" b="1" dirty="0">
                <a:latin typeface="Arial" panose="020B0604020202020204" pitchFamily="34" charset="0"/>
                <a:cs typeface="Arial" panose="020B0604020202020204" pitchFamily="34" charset="0"/>
              </a:rPr>
              <a:t>2–3 times</a:t>
            </a:r>
            <a:r>
              <a:rPr lang="en-US" altLang="zh-CN" sz="1600" dirty="0">
                <a:latin typeface="Arial" panose="020B0604020202020204" pitchFamily="34" charset="0"/>
                <a:cs typeface="Arial" panose="020B0604020202020204" pitchFamily="34" charset="0"/>
              </a:rPr>
              <a:t> in combination with</a:t>
            </a:r>
            <a:r>
              <a:rPr lang="en-US" altLang="zh-CN" sz="1600" b="1" dirty="0">
                <a:latin typeface="Arial" panose="020B0604020202020204" pitchFamily="34" charset="0"/>
                <a:cs typeface="Arial" panose="020B0604020202020204" pitchFamily="34" charset="0"/>
              </a:rPr>
              <a:t> irrigation</a:t>
            </a:r>
            <a:r>
              <a:rPr lang="en-US" altLang="zh-CN" sz="1600" dirty="0">
                <a:latin typeface="Arial" panose="020B0604020202020204" pitchFamily="34" charset="0"/>
                <a:cs typeface="Arial" panose="020B0604020202020204" pitchFamily="34" charset="0"/>
              </a:rPr>
              <a:t> throughout the entire growing period of maize. </a:t>
            </a:r>
          </a:p>
        </p:txBody>
      </p:sp>
      <p:sp>
        <p:nvSpPr>
          <p:cNvPr id="7" name="文本框 6"/>
          <p:cNvSpPr txBox="1"/>
          <p:nvPr/>
        </p:nvSpPr>
        <p:spPr>
          <a:xfrm>
            <a:off x="954405" y="3194050"/>
            <a:ext cx="5166995" cy="2398395"/>
          </a:xfrm>
          <a:prstGeom prst="rect">
            <a:avLst/>
          </a:prstGeom>
          <a:noFill/>
        </p:spPr>
        <p:txBody>
          <a:bodyPr wrap="square" rtlCol="0" anchor="t">
            <a:spAutoFit/>
          </a:bodyPr>
          <a:lstStyle/>
          <a:p>
            <a:pPr marL="288290" indent="-288290" algn="l" defTabSz="914400">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Topdressing Principles </a:t>
            </a:r>
            <a:endParaRPr lang="en-US" altLang="zh-CN" sz="1800" b="1" dirty="0">
              <a:solidFill>
                <a:srgbClr val="5BAE3E"/>
              </a:solidFill>
              <a:latin typeface="Arial" panose="020B0604020202020204" pitchFamily="34" charset="0"/>
              <a:cs typeface="Arial" panose="020B0604020202020204" pitchFamily="34" charset="0"/>
            </a:endParaRP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Follow</a:t>
            </a:r>
            <a:r>
              <a:rPr lang="en-US" altLang="zh-CN" sz="1600" b="1" dirty="0">
                <a:latin typeface="Arial" panose="020B0604020202020204" pitchFamily="34" charset="0"/>
                <a:cs typeface="Arial" panose="020B0604020202020204" pitchFamily="34" charset="0"/>
                <a:sym typeface="+mn-ea"/>
              </a:rPr>
              <a:t> light early → heavy mid → supplemental late</a:t>
            </a:r>
            <a:r>
              <a:rPr lang="en-US" altLang="zh-CN" sz="1600" dirty="0">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endParaRP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Light application at the </a:t>
            </a:r>
            <a:r>
              <a:rPr lang="en-US" altLang="zh-CN" sz="1600" b="1" dirty="0">
                <a:latin typeface="Arial" panose="020B0604020202020204" pitchFamily="34" charset="0"/>
                <a:cs typeface="Arial" panose="020B0604020202020204" pitchFamily="34" charset="0"/>
                <a:sym typeface="+mn-ea"/>
              </a:rPr>
              <a:t>jointing stage</a:t>
            </a:r>
            <a:r>
              <a:rPr lang="en-US" altLang="zh-CN" sz="1600" dirty="0">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endParaRP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Heavy application at the </a:t>
            </a:r>
            <a:r>
              <a:rPr lang="en-US" altLang="zh-CN" sz="1600" b="1" dirty="0">
                <a:latin typeface="Arial" panose="020B0604020202020204" pitchFamily="34" charset="0"/>
                <a:cs typeface="Arial" panose="020B0604020202020204" pitchFamily="34" charset="0"/>
                <a:sym typeface="+mn-ea"/>
              </a:rPr>
              <a:t>trumpet-shaped stage</a:t>
            </a:r>
            <a:r>
              <a:rPr lang="en-US" altLang="zh-CN" sz="1600" dirty="0">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endParaRPr>
          </a:p>
          <a:p>
            <a:pPr marL="575945" lvl="1" indent="-285750" algn="l" defTabSz="914400">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Supplementary application </a:t>
            </a:r>
            <a:r>
              <a:rPr lang="en-US" altLang="zh-CN" sz="1600" b="1" dirty="0">
                <a:latin typeface="Arial" panose="020B0604020202020204" pitchFamily="34" charset="0"/>
                <a:cs typeface="Arial" panose="020B0604020202020204" pitchFamily="34" charset="0"/>
                <a:sym typeface="+mn-ea"/>
              </a:rPr>
              <a:t>during grain filling</a:t>
            </a:r>
            <a:r>
              <a:rPr lang="en-US" altLang="zh-CN" sz="1600" dirty="0">
                <a:latin typeface="Arial" panose="020B0604020202020204" pitchFamily="34" charset="0"/>
                <a:cs typeface="Arial" panose="020B0604020202020204" pitchFamily="34" charset="0"/>
                <a:sym typeface="+mn-ea"/>
              </a:rPr>
              <a:t> according to plant growth conditions. </a:t>
            </a:r>
          </a:p>
        </p:txBody>
      </p:sp>
      <p:sp>
        <p:nvSpPr>
          <p:cNvPr id="5" name="文本框 4"/>
          <p:cNvSpPr txBox="1"/>
          <p:nvPr/>
        </p:nvSpPr>
        <p:spPr>
          <a:xfrm>
            <a:off x="593090" y="431800"/>
            <a:ext cx="8804275" cy="568325"/>
          </a:xfrm>
          <a:prstGeom prst="rect">
            <a:avLst/>
          </a:prstGeom>
          <a:noFill/>
        </p:spPr>
        <p:txBody>
          <a:bodyPr wrap="square" rtlCol="0">
            <a:spAutoFit/>
          </a:bodyPr>
          <a:lstStyle/>
          <a:p>
            <a:pPr lvl="0" algn="l">
              <a:buClrTx/>
              <a:buSzTx/>
              <a:buFontTx/>
            </a:pPr>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grpSp>
        <p:nvGrpSpPr>
          <p:cNvPr id="6" name="组合 5"/>
          <p:cNvGrpSpPr/>
          <p:nvPr/>
        </p:nvGrpSpPr>
        <p:grpSpPr>
          <a:xfrm>
            <a:off x="719455" y="1849755"/>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Nitrogen Topdressing Management</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6"/>
                </a:ext>
              </a:extLst>
            </a:blip>
            <a:stretch>
              <a:fillRect/>
            </a:stretch>
          </p:blipFill>
          <p:spPr>
            <a:xfrm>
              <a:off x="1133" y="2957"/>
              <a:ext cx="454" cy="454"/>
            </a:xfrm>
            <a:prstGeom prst="rect">
              <a:avLst/>
            </a:prstGeom>
          </p:spPr>
        </p:pic>
      </p:grpSp>
      <p:sp>
        <p:nvSpPr>
          <p:cNvPr id="3" name="文本框 2"/>
          <p:cNvSpPr txBox="1"/>
          <p:nvPr/>
        </p:nvSpPr>
        <p:spPr>
          <a:xfrm>
            <a:off x="599506" y="1170940"/>
            <a:ext cx="10690225" cy="460375"/>
          </a:xfrm>
          <a:prstGeom prst="rect">
            <a:avLst/>
          </a:prstGeom>
          <a:noFill/>
        </p:spPr>
        <p:txBody>
          <a:bodyPr wrap="square" rtlCol="0">
            <a:spAutoFit/>
          </a:bodyPr>
          <a:lstStyle/>
          <a:p>
            <a:pPr indent="0" fontAlgn="auto"/>
            <a:r>
              <a:rPr lang="en-US" altLang="zh-CN" sz="2400" b="1" dirty="0">
                <a:sym typeface="+mn-ea"/>
              </a:rPr>
              <a:t>(4) </a:t>
            </a:r>
            <a:r>
              <a:rPr lang="en-US" altLang="zh-CN" sz="2400" b="1" dirty="0"/>
              <a:t>Irrigation and Topdressing Management</a:t>
            </a:r>
          </a:p>
        </p:txBody>
      </p:sp>
      <p:sp>
        <p:nvSpPr>
          <p:cNvPr id="44" name="矩形 43"/>
          <p:cNvSpPr/>
          <p:nvPr/>
        </p:nvSpPr>
        <p:spPr>
          <a:xfrm>
            <a:off x="0" y="6781800"/>
            <a:ext cx="12192000" cy="762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pic>
        <p:nvPicPr>
          <p:cNvPr id="9" name="1_2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59457" y="6130925"/>
            <a:ext cx="487363"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9"/>
                </p:tgtEl>
              </p:cMediaNode>
            </p:audio>
          </p:childTnLst>
        </p:cTn>
      </p:par>
    </p:tnLst>
    <p:bldLst>
      <p:bldP spid="4" grpId="0" uiExpand="1" build="p"/>
      <p:bldP spid="2" grpId="0" uiExpand="1" build="p"/>
      <p:bldP spid="7"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5902960"/>
            <a:ext cx="12192000" cy="9550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nvGrpSpPr>
          <p:cNvPr id="7" name="组合 6"/>
          <p:cNvGrpSpPr/>
          <p:nvPr/>
        </p:nvGrpSpPr>
        <p:grpSpPr>
          <a:xfrm>
            <a:off x="10288729" y="4876034"/>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942340" y="2280285"/>
            <a:ext cx="7876540" cy="1064260"/>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Harvest Time</a:t>
            </a: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Harvest when </a:t>
            </a:r>
            <a:r>
              <a:rPr lang="en-US" altLang="zh-CN" sz="1600" b="1" dirty="0">
                <a:solidFill>
                  <a:schemeClr val="tx1"/>
                </a:solidFill>
                <a:latin typeface="Arial" panose="020B0604020202020204" pitchFamily="34" charset="0"/>
                <a:cs typeface="Arial" panose="020B0604020202020204" pitchFamily="34" charset="0"/>
                <a:sym typeface="+mn-ea"/>
              </a:rPr>
              <a:t>maize husks have turned yellow </a:t>
            </a:r>
            <a:r>
              <a:rPr lang="en-US" altLang="zh-CN" sz="1600" dirty="0">
                <a:solidFill>
                  <a:schemeClr val="tx1"/>
                </a:solidFill>
                <a:latin typeface="Arial" panose="020B0604020202020204" pitchFamily="34" charset="0"/>
                <a:cs typeface="Arial" panose="020B0604020202020204" pitchFamily="34" charset="0"/>
                <a:sym typeface="+mn-ea"/>
              </a:rPr>
              <a:t>and </a:t>
            </a:r>
            <a:r>
              <a:rPr lang="en-US" altLang="zh-CN" sz="1600" b="1" dirty="0">
                <a:solidFill>
                  <a:schemeClr val="tx1"/>
                </a:solidFill>
                <a:latin typeface="Arial" panose="020B0604020202020204" pitchFamily="34" charset="0"/>
                <a:cs typeface="Arial" panose="020B0604020202020204" pitchFamily="34" charset="0"/>
                <a:sym typeface="+mn-ea"/>
              </a:rPr>
              <a:t>kernels are hard and glossy</a:t>
            </a:r>
            <a:r>
              <a:rPr lang="en-US" altLang="zh-CN" sz="1600" dirty="0">
                <a:solidFill>
                  <a:schemeClr val="tx1"/>
                </a:solidFill>
                <a:latin typeface="Arial" panose="020B0604020202020204" pitchFamily="34" charset="0"/>
                <a:cs typeface="Arial" panose="020B0604020202020204" pitchFamily="34" charset="0"/>
                <a:sym typeface="+mn-ea"/>
              </a:rPr>
              <a:t>.</a:t>
            </a:r>
          </a:p>
        </p:txBody>
      </p:sp>
      <p:sp>
        <p:nvSpPr>
          <p:cNvPr id="22" name="文本框 21"/>
          <p:cNvSpPr txBox="1"/>
          <p:nvPr/>
        </p:nvSpPr>
        <p:spPr>
          <a:xfrm>
            <a:off x="942340" y="3314065"/>
            <a:ext cx="7876540" cy="1064260"/>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Post-harvest Handling</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Maize dried and stored without delay </a:t>
            </a:r>
            <a:r>
              <a:rPr lang="en-US" altLang="zh-CN" sz="1600" dirty="0">
                <a:latin typeface="Arial" panose="020B0604020202020204" pitchFamily="34" charset="0"/>
                <a:cs typeface="Arial" panose="020B0604020202020204" pitchFamily="34" charset="0"/>
                <a:sym typeface="+mn-ea"/>
              </a:rPr>
              <a:t>to prevent moisture absorption and mold. </a:t>
            </a:r>
          </a:p>
        </p:txBody>
      </p:sp>
      <p:sp>
        <p:nvSpPr>
          <p:cNvPr id="4" name="文本框 3"/>
          <p:cNvSpPr txBox="1"/>
          <p:nvPr/>
        </p:nvSpPr>
        <p:spPr>
          <a:xfrm>
            <a:off x="942340" y="4347845"/>
            <a:ext cx="7876540" cy="1410970"/>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Mulch Collection and Reuse </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Residual plastic mulch</a:t>
            </a:r>
            <a:r>
              <a:rPr lang="en-US" altLang="zh-CN" sz="1600" dirty="0">
                <a:latin typeface="Arial" panose="020B0604020202020204" pitchFamily="34" charset="0"/>
                <a:cs typeface="Arial" panose="020B0604020202020204" pitchFamily="34" charset="0"/>
                <a:sym typeface="+mn-ea"/>
              </a:rPr>
              <a:t> should be collected manually or mechanically after maize harvest. </a:t>
            </a:r>
          </a:p>
          <a:p>
            <a:pPr marL="575945" lvl="1" indent="-285750" algn="l" fontAlgn="auto">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The collected mulch may be </a:t>
            </a:r>
            <a:r>
              <a:rPr lang="en-US" altLang="zh-CN" sz="1600" b="1" dirty="0">
                <a:latin typeface="Arial" panose="020B0604020202020204" pitchFamily="34" charset="0"/>
                <a:cs typeface="Arial" panose="020B0604020202020204" pitchFamily="34" charset="0"/>
                <a:sym typeface="+mn-ea"/>
              </a:rPr>
              <a:t>reused for up to two consecutive seasons</a:t>
            </a:r>
            <a:r>
              <a:rPr lang="en-US" altLang="zh-CN" sz="1600" dirty="0">
                <a:latin typeface="Arial" panose="020B0604020202020204" pitchFamily="34" charset="0"/>
                <a:cs typeface="Arial" panose="020B0604020202020204" pitchFamily="34" charset="0"/>
                <a:sym typeface="+mn-ea"/>
              </a:rPr>
              <a:t>.</a:t>
            </a:r>
          </a:p>
        </p:txBody>
      </p:sp>
      <p:pic>
        <p:nvPicPr>
          <p:cNvPr id="8" name="图片 7" descr="C:/Users/QX_HD/Downloads/移动展业介绍.png移动展业介绍"/>
          <p:cNvPicPr>
            <a:picLocks noChangeAspect="1"/>
          </p:cNvPicPr>
          <p:nvPr/>
        </p:nvPicPr>
        <p:blipFill>
          <a:blip r:embed="rId6"/>
          <a:srcRect t="7085" b="3613"/>
          <a:stretch>
            <a:fillRect/>
          </a:stretch>
        </p:blipFill>
        <p:spPr>
          <a:xfrm>
            <a:off x="8818245" y="1871980"/>
            <a:ext cx="2813685" cy="1884680"/>
          </a:xfrm>
          <a:prstGeom prst="rect">
            <a:avLst/>
          </a:prstGeom>
        </p:spPr>
      </p:pic>
      <p:pic>
        <p:nvPicPr>
          <p:cNvPr id="5" name="图片 4" descr="华北平原设施农业大棚节水技术 (2)"/>
          <p:cNvPicPr>
            <a:picLocks noChangeAspect="1"/>
          </p:cNvPicPr>
          <p:nvPr/>
        </p:nvPicPr>
        <p:blipFill>
          <a:blip r:embed="rId7"/>
          <a:stretch>
            <a:fillRect/>
          </a:stretch>
        </p:blipFill>
        <p:spPr>
          <a:xfrm>
            <a:off x="8816340" y="3884930"/>
            <a:ext cx="2799715" cy="1866265"/>
          </a:xfrm>
          <a:prstGeom prst="rect">
            <a:avLst/>
          </a:prstGeom>
        </p:spPr>
      </p:pic>
      <p:sp>
        <p:nvSpPr>
          <p:cNvPr id="9" name="文本框 8"/>
          <p:cNvSpPr txBox="1"/>
          <p:nvPr/>
        </p:nvSpPr>
        <p:spPr>
          <a:xfrm>
            <a:off x="593090" y="431800"/>
            <a:ext cx="8804275" cy="568325"/>
          </a:xfrm>
          <a:prstGeom prst="rect">
            <a:avLst/>
          </a:prstGeom>
          <a:noFill/>
        </p:spPr>
        <p:txBody>
          <a:bodyPr wrap="square" rtlCol="0">
            <a:spAutoFit/>
          </a:bodyPr>
          <a:lstStyle/>
          <a:p>
            <a:pPr lvl="0" algn="l">
              <a:buClrTx/>
              <a:buSzTx/>
              <a:buFontTx/>
            </a:pPr>
            <a:r>
              <a:rPr lang="en-US" altLang="zh-CN" sz="31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Partial-Film Mulching Technology for Maize</a:t>
            </a:r>
          </a:p>
        </p:txBody>
      </p:sp>
      <p:sp>
        <p:nvSpPr>
          <p:cNvPr id="25" name="文本框 24"/>
          <p:cNvSpPr txBox="1"/>
          <p:nvPr/>
        </p:nvSpPr>
        <p:spPr>
          <a:xfrm>
            <a:off x="599506" y="1170940"/>
            <a:ext cx="10690225" cy="460375"/>
          </a:xfrm>
          <a:prstGeom prst="rect">
            <a:avLst/>
          </a:prstGeom>
          <a:noFill/>
        </p:spPr>
        <p:txBody>
          <a:bodyPr wrap="square" rtlCol="0">
            <a:spAutoFit/>
          </a:bodyPr>
          <a:lstStyle/>
          <a:p>
            <a:pPr indent="0" fontAlgn="auto"/>
            <a:r>
              <a:rPr lang="en-US" altLang="zh-CN" sz="2400" b="1" dirty="0"/>
              <a:t>(</a:t>
            </a:r>
            <a:r>
              <a:rPr lang="en-US" altLang="zh-CN" sz="2400" b="1" dirty="0">
                <a:sym typeface="+mn-ea"/>
              </a:rPr>
              <a:t>5</a:t>
            </a:r>
            <a:r>
              <a:rPr lang="en-US" altLang="zh-CN" sz="2400" b="1" dirty="0"/>
              <a:t>) Harvesting and Residual Mulch Management</a:t>
            </a:r>
          </a:p>
        </p:txBody>
      </p:sp>
      <p:grpSp>
        <p:nvGrpSpPr>
          <p:cNvPr id="15" name="组合 14"/>
          <p:cNvGrpSpPr/>
          <p:nvPr/>
        </p:nvGrpSpPr>
        <p:grpSpPr>
          <a:xfrm>
            <a:off x="719455" y="1849755"/>
            <a:ext cx="10292080" cy="398780"/>
            <a:chOff x="1133" y="2870"/>
            <a:chExt cx="16208" cy="628"/>
          </a:xfrm>
        </p:grpSpPr>
        <p:sp>
          <p:nvSpPr>
            <p:cNvPr id="23" name="文本框 22"/>
            <p:cNvSpPr txBox="1"/>
            <p:nvPr/>
          </p:nvSpPr>
          <p:spPr>
            <a:xfrm>
              <a:off x="1509" y="2870"/>
              <a:ext cx="15832" cy="628"/>
            </a:xfrm>
            <a:prstGeom prst="rect">
              <a:avLst/>
            </a:prstGeom>
            <a:noFill/>
          </p:spPr>
          <p:txBody>
            <a:bodyPr wrap="square" rtlCol="0">
              <a:spAutoFit/>
            </a:bodyPr>
            <a:lstStyle/>
            <a:p>
              <a:pPr indent="0" algn="l" fontAlgn="auto">
                <a:buNone/>
              </a:pPr>
              <a:r>
                <a:rPr lang="en-US" altLang="zh-CN" sz="2000" b="1" dirty="0">
                  <a:solidFill>
                    <a:srgbClr val="5BAE3E"/>
                  </a:solidFill>
                </a:rPr>
                <a:t>Harvesting and Residual Mulch Management</a:t>
              </a:r>
            </a:p>
          </p:txBody>
        </p:sp>
        <p:pic>
          <p:nvPicPr>
            <p:cNvPr id="24" name="图片 23" descr="生长"/>
            <p:cNvPicPr>
              <a:picLocks noChangeAspect="1"/>
            </p:cNvPicPr>
            <p:nvPr>
              <p:custDataLst>
                <p:tags r:id="rId3"/>
              </p:custDataLst>
            </p:nvPr>
          </p:nvPicPr>
          <p:blipFill>
            <a:blip>
              <a:extLst>
                <a:ext uri="{96DAC541-7B7A-43D3-8B79-37D633B846F1}">
                  <asvg:svgBlip xmlns:asvg="http://schemas.microsoft.com/office/drawing/2016/SVG/main" r:embed="rId8"/>
                </a:ext>
              </a:extLst>
            </a:blip>
            <a:stretch>
              <a:fillRect/>
            </a:stretch>
          </p:blipFill>
          <p:spPr>
            <a:xfrm>
              <a:off x="1133" y="2957"/>
              <a:ext cx="454" cy="454"/>
            </a:xfrm>
            <a:prstGeom prst="rect">
              <a:avLst/>
            </a:prstGeom>
          </p:spPr>
        </p:pic>
      </p:grpSp>
      <p:pic>
        <p:nvPicPr>
          <p:cNvPr id="12" name="1_3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65673" y="6136798"/>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childTnLst>
        </p:cTn>
      </p:par>
    </p:tnLst>
    <p:bldLst>
      <p:bldP spid="6" grpId="0"/>
      <p:bldP spid="22" grpId="0"/>
      <p:bldP spid="4" grpId="0" uiExpand="1" build="p"/>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0&quot;:[50063362],&quot;70&quot;:[3318451,3312359,3322227,3313593,3323956]}"/>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435.95094488188977,&quot;left&quot;:280.8,&quot;top&quot;:73.34905511811023,&quot;width&quot;:590.5}"/>
</p:tagLst>
</file>

<file path=ppt/tags/tag63.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64.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65.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66.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67.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68.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69.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70.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71.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72.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ags/tag73.xml><?xml version="1.0" encoding="utf-8"?>
<p:tagLst xmlns:a="http://schemas.openxmlformats.org/drawingml/2006/main" xmlns:r="http://schemas.openxmlformats.org/officeDocument/2006/relationships" xmlns:p="http://schemas.openxmlformats.org/presentationml/2006/main">
  <p:tag name="KSO_DOCER_RESOURCE_TRACE_INFO" val="{&quot;id&quot;:&quot;50063362&quot;,&quot;origin&quot;:0,&quot;type&quot;:&quot;icons&quot;,&quot;user&quot;:&quot;491407797&quot;}"/>
</p:tagLst>
</file>

<file path=ppt/theme/theme1.xml><?xml version="1.0" encoding="utf-8"?>
<a:theme xmlns:a="http://schemas.openxmlformats.org/drawingml/2006/main" name="Office 主题​​">
  <a:themeElements>
    <a:clrScheme name="自定义 34">
      <a:dk1>
        <a:sysClr val="windowText" lastClr="000000"/>
      </a:dk1>
      <a:lt1>
        <a:sysClr val="window" lastClr="FFFFFF"/>
      </a:lt1>
      <a:dk2>
        <a:srgbClr val="44546A"/>
      </a:dk2>
      <a:lt2>
        <a:srgbClr val="E7E6E6"/>
      </a:lt2>
      <a:accent1>
        <a:srgbClr val="68AE77"/>
      </a:accent1>
      <a:accent2>
        <a:srgbClr val="8CF5D4"/>
      </a:accent2>
      <a:accent3>
        <a:srgbClr val="FFE8CB"/>
      </a:accent3>
      <a:accent4>
        <a:srgbClr val="57965F"/>
      </a:accent4>
      <a:accent5>
        <a:srgbClr val="6BEEB8"/>
      </a:accent5>
      <a:accent6>
        <a:srgbClr val="FDCCA4"/>
      </a:accent6>
      <a:hlink>
        <a:srgbClr val="0563C1"/>
      </a:hlink>
      <a:folHlink>
        <a:srgbClr val="954F72"/>
      </a:folHlink>
    </a:clrScheme>
    <a:fontScheme name="思源">
      <a:majorFont>
        <a:latin typeface="Arial Black"/>
        <a:ea typeface="思源宋体 Heavy"/>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130CFC53E1D4458B80B5377008CEEE" ma:contentTypeVersion="19" ma:contentTypeDescription="Create a new document." ma:contentTypeScope="" ma:versionID="c5bca55066547ace3c95494f7058db64">
  <xsd:schema xmlns:xsd="http://www.w3.org/2001/XMLSchema" xmlns:xs="http://www.w3.org/2001/XMLSchema" xmlns:p="http://schemas.microsoft.com/office/2006/metadata/properties" xmlns:ns2="9e4d4028-7d2f-484c-bcd4-65d8dfc13344" xmlns:ns3="ca5b2271-c080-4650-a5bc-0c2553a50190" targetNamespace="http://schemas.microsoft.com/office/2006/metadata/properties" ma:root="true" ma:fieldsID="81bc9a00293841ddd936cdd7271aa752" ns2:_="" ns3:_="">
    <xsd:import namespace="9e4d4028-7d2f-484c-bcd4-65d8dfc13344"/>
    <xsd:import namespace="ca5b2271-c080-4650-a5bc-0c2553a501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4d4028-7d2f-484c-bcd4-65d8dfc133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cc4dc2-1d7d-4ba2-9bc5-748c4ad50a6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5b2271-c080-4650-a5bc-0c2553a5019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6fce6c-187e-470c-9925-28fe6492cd1f}" ma:internalName="TaxCatchAll" ma:showField="CatchAllData" ma:web="ca5b2271-c080-4650-a5bc-0c2553a501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e4d4028-7d2f-484c-bcd4-65d8dfc13344">
      <Terms xmlns="http://schemas.microsoft.com/office/infopath/2007/PartnerControls"/>
    </lcf76f155ced4ddcb4097134ff3c332f>
    <TaxCatchAll xmlns="ca5b2271-c080-4650-a5bc-0c2553a5019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49E7E8-1A4C-46A6-AF9F-B48BCD45D1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4d4028-7d2f-484c-bcd4-65d8dfc13344"/>
    <ds:schemaRef ds:uri="ca5b2271-c080-4650-a5bc-0c2553a501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6AC100-9A33-4293-9AA0-F15417DE74DC}">
  <ds:schemaRefs>
    <ds:schemaRef ds:uri="http://schemas.microsoft.com/office/2006/metadata/properties"/>
    <ds:schemaRef ds:uri="http://schemas.microsoft.com/office/infopath/2007/PartnerControls"/>
    <ds:schemaRef ds:uri="9e4d4028-7d2f-484c-bcd4-65d8dfc13344"/>
    <ds:schemaRef ds:uri="ca5b2271-c080-4650-a5bc-0c2553a50190"/>
  </ds:schemaRefs>
</ds:datastoreItem>
</file>

<file path=customXml/itemProps3.xml><?xml version="1.0" encoding="utf-8"?>
<ds:datastoreItem xmlns:ds="http://schemas.openxmlformats.org/officeDocument/2006/customXml" ds:itemID="{B2E17368-BC04-4042-8185-EA0D70F5A5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16167</Words>
  <Application>Microsoft Office PowerPoint</Application>
  <PresentationFormat>Widescreen</PresentationFormat>
  <Paragraphs>588</Paragraphs>
  <Slides>30</Slides>
  <Notes>30</Notes>
  <HiddenSlides>0</HiddenSlides>
  <MMClips>30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V23767</dc:creator>
  <cp:lastModifiedBy>Lily</cp:lastModifiedBy>
  <cp:revision>342</cp:revision>
  <dcterms:created xsi:type="dcterms:W3CDTF">2022-02-05T08:07:00Z</dcterms:created>
  <dcterms:modified xsi:type="dcterms:W3CDTF">2026-10-01T05:09:32Z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919EF7CAF66A42389112602FCE194BA8_13</vt:lpwstr>
  </property>
  <property fmtid="{D5CDD505-2E9C-101B-9397-08002B2CF9AE}" pid="3" name="KSOProductBuildVer">
    <vt:lpwstr>2052-12.1.0.28505</vt:lpwstr>
  </property>
  <property fmtid="{D5CDD505-2E9C-101B-9397-08002B2CF9AE}" pid="4" name="ContentTypeId">
    <vt:lpwstr>0x0101008C130CFC53E1D4458B80B5377008CEEE</vt:lpwstr>
  </property>
  <property fmtid="{D5CDD505-2E9C-101B-9397-08002B2CF9AE}" pid="5" name="MSIP_Label_2a3a108f-898d-4589-9ebc-7ee3b46df9b8_Enabled">
    <vt:lpwstr>true</vt:lpwstr>
  </property>
  <property fmtid="{D5CDD505-2E9C-101B-9397-08002B2CF9AE}" pid="6" name="MSIP_Label_2a3a108f-898d-4589-9ebc-7ee3b46df9b8_SetDate">
    <vt:lpwstr>2026-10-01T05:08:25Z</vt:lpwstr>
  </property>
  <property fmtid="{D5CDD505-2E9C-101B-9397-08002B2CF9AE}" pid="7" name="MSIP_Label_2a3a108f-898d-4589-9ebc-7ee3b46df9b8_Method">
    <vt:lpwstr>Standard</vt:lpwstr>
  </property>
  <property fmtid="{D5CDD505-2E9C-101B-9397-08002B2CF9AE}" pid="8" name="MSIP_Label_2a3a108f-898d-4589-9ebc-7ee3b46df9b8_Name">
    <vt:lpwstr>Official use only</vt:lpwstr>
  </property>
  <property fmtid="{D5CDD505-2E9C-101B-9397-08002B2CF9AE}" pid="9" name="MSIP_Label_2a3a108f-898d-4589-9ebc-7ee3b46df9b8_SiteId">
    <vt:lpwstr>462ad9ae-d7d9-4206-b874-71b1e079776f</vt:lpwstr>
  </property>
  <property fmtid="{D5CDD505-2E9C-101B-9397-08002B2CF9AE}" pid="10" name="MSIP_Label_2a3a108f-898d-4589-9ebc-7ee3b46df9b8_ActionId">
    <vt:lpwstr>ab175525-5511-4c03-adea-ac2327c33c4a</vt:lpwstr>
  </property>
  <property fmtid="{D5CDD505-2E9C-101B-9397-08002B2CF9AE}" pid="11" name="MSIP_Label_2a3a108f-898d-4589-9ebc-7ee3b46df9b8_ContentBits">
    <vt:lpwstr>0</vt:lpwstr>
  </property>
  <property fmtid="{D5CDD505-2E9C-101B-9397-08002B2CF9AE}" pid="12" name="MSIP_Label_2a3a108f-898d-4589-9ebc-7ee3b46df9b8_Tag">
    <vt:lpwstr>10, 3, 0, 2</vt:lpwstr>
  </property>
  <property fmtid="{D5CDD505-2E9C-101B-9397-08002B2CF9AE}" pid="13" name="MediaServiceImageTags">
    <vt:lpwstr/>
  </property>
</Properties>
</file>