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66" r:id="rId1"/>
    <p:sldMasterId id="2147483882" r:id="rId2"/>
  </p:sldMasterIdLst>
  <p:notesMasterIdLst>
    <p:notesMasterId r:id="rId46"/>
  </p:notesMasterIdLst>
  <p:handoutMasterIdLst>
    <p:handoutMasterId r:id="rId47"/>
  </p:handoutMasterIdLst>
  <p:sldIdLst>
    <p:sldId id="416" r:id="rId3"/>
    <p:sldId id="256" r:id="rId4"/>
    <p:sldId id="423" r:id="rId5"/>
    <p:sldId id="8961" r:id="rId6"/>
    <p:sldId id="974" r:id="rId7"/>
    <p:sldId id="8964" r:id="rId8"/>
    <p:sldId id="8965" r:id="rId9"/>
    <p:sldId id="986" r:id="rId10"/>
    <p:sldId id="8966" r:id="rId11"/>
    <p:sldId id="8967" r:id="rId12"/>
    <p:sldId id="8968" r:id="rId13"/>
    <p:sldId id="8969" r:id="rId14"/>
    <p:sldId id="8970" r:id="rId15"/>
    <p:sldId id="8971" r:id="rId16"/>
    <p:sldId id="8972" r:id="rId17"/>
    <p:sldId id="8973" r:id="rId18"/>
    <p:sldId id="8974" r:id="rId19"/>
    <p:sldId id="8975" r:id="rId20"/>
    <p:sldId id="8976" r:id="rId21"/>
    <p:sldId id="8977" r:id="rId22"/>
    <p:sldId id="8978" r:id="rId23"/>
    <p:sldId id="8979" r:id="rId24"/>
    <p:sldId id="8980" r:id="rId25"/>
    <p:sldId id="530" r:id="rId26"/>
    <p:sldId id="8962" r:id="rId27"/>
    <p:sldId id="8982" r:id="rId28"/>
    <p:sldId id="8983" r:id="rId29"/>
    <p:sldId id="8984" r:id="rId30"/>
    <p:sldId id="8985" r:id="rId31"/>
    <p:sldId id="8986" r:id="rId32"/>
    <p:sldId id="8987" r:id="rId33"/>
    <p:sldId id="8989" r:id="rId34"/>
    <p:sldId id="8990" r:id="rId35"/>
    <p:sldId id="8991" r:id="rId36"/>
    <p:sldId id="8992" r:id="rId37"/>
    <p:sldId id="8993" r:id="rId38"/>
    <p:sldId id="8994" r:id="rId39"/>
    <p:sldId id="8995" r:id="rId40"/>
    <p:sldId id="8996" r:id="rId41"/>
    <p:sldId id="8997" r:id="rId42"/>
    <p:sldId id="8998" r:id="rId43"/>
    <p:sldId id="422" r:id="rId44"/>
    <p:sldId id="420" r:id="rId45"/>
  </p:sldIdLst>
  <p:sldSz cx="8959850" cy="5040313"/>
  <p:notesSz cx="6858000" cy="9144000"/>
  <p:defaultTextStyle>
    <a:defPPr>
      <a:defRPr lang="zh-CN"/>
    </a:defPPr>
    <a:lvl1pPr marL="0" algn="l" defTabSz="564811" rtl="0" eaLnBrk="1" latinLnBrk="0" hangingPunct="1">
      <a:defRPr sz="1111" kern="1200">
        <a:solidFill>
          <a:schemeClr val="tx1"/>
        </a:solidFill>
        <a:latin typeface="+mn-lt"/>
        <a:ea typeface="+mn-ea"/>
        <a:cs typeface="+mn-cs"/>
      </a:defRPr>
    </a:lvl1pPr>
    <a:lvl2pPr marL="282406" algn="l" defTabSz="564811" rtl="0" eaLnBrk="1" latinLnBrk="0" hangingPunct="1">
      <a:defRPr sz="1111" kern="1200">
        <a:solidFill>
          <a:schemeClr val="tx1"/>
        </a:solidFill>
        <a:latin typeface="+mn-lt"/>
        <a:ea typeface="+mn-ea"/>
        <a:cs typeface="+mn-cs"/>
      </a:defRPr>
    </a:lvl2pPr>
    <a:lvl3pPr marL="564811" algn="l" defTabSz="564811" rtl="0" eaLnBrk="1" latinLnBrk="0" hangingPunct="1">
      <a:defRPr sz="1111" kern="1200">
        <a:solidFill>
          <a:schemeClr val="tx1"/>
        </a:solidFill>
        <a:latin typeface="+mn-lt"/>
        <a:ea typeface="+mn-ea"/>
        <a:cs typeface="+mn-cs"/>
      </a:defRPr>
    </a:lvl3pPr>
    <a:lvl4pPr marL="847217" algn="l" defTabSz="564811" rtl="0" eaLnBrk="1" latinLnBrk="0" hangingPunct="1">
      <a:defRPr sz="1111" kern="1200">
        <a:solidFill>
          <a:schemeClr val="tx1"/>
        </a:solidFill>
        <a:latin typeface="+mn-lt"/>
        <a:ea typeface="+mn-ea"/>
        <a:cs typeface="+mn-cs"/>
      </a:defRPr>
    </a:lvl4pPr>
    <a:lvl5pPr marL="1129622" algn="l" defTabSz="564811" rtl="0" eaLnBrk="1" latinLnBrk="0" hangingPunct="1">
      <a:defRPr sz="1111" kern="1200">
        <a:solidFill>
          <a:schemeClr val="tx1"/>
        </a:solidFill>
        <a:latin typeface="+mn-lt"/>
        <a:ea typeface="+mn-ea"/>
        <a:cs typeface="+mn-cs"/>
      </a:defRPr>
    </a:lvl5pPr>
    <a:lvl6pPr marL="1412029" algn="l" defTabSz="564811" rtl="0" eaLnBrk="1" latinLnBrk="0" hangingPunct="1">
      <a:defRPr sz="1111" kern="1200">
        <a:solidFill>
          <a:schemeClr val="tx1"/>
        </a:solidFill>
        <a:latin typeface="+mn-lt"/>
        <a:ea typeface="+mn-ea"/>
        <a:cs typeface="+mn-cs"/>
      </a:defRPr>
    </a:lvl6pPr>
    <a:lvl7pPr marL="1694434" algn="l" defTabSz="564811" rtl="0" eaLnBrk="1" latinLnBrk="0" hangingPunct="1">
      <a:defRPr sz="1111" kern="1200">
        <a:solidFill>
          <a:schemeClr val="tx1"/>
        </a:solidFill>
        <a:latin typeface="+mn-lt"/>
        <a:ea typeface="+mn-ea"/>
        <a:cs typeface="+mn-cs"/>
      </a:defRPr>
    </a:lvl7pPr>
    <a:lvl8pPr marL="1976840" algn="l" defTabSz="564811" rtl="0" eaLnBrk="1" latinLnBrk="0" hangingPunct="1">
      <a:defRPr sz="1111" kern="1200">
        <a:solidFill>
          <a:schemeClr val="tx1"/>
        </a:solidFill>
        <a:latin typeface="+mn-lt"/>
        <a:ea typeface="+mn-ea"/>
        <a:cs typeface="+mn-cs"/>
      </a:defRPr>
    </a:lvl8pPr>
    <a:lvl9pPr marL="2259245" algn="l" defTabSz="564811" rtl="0" eaLnBrk="1" latinLnBrk="0" hangingPunct="1">
      <a:defRPr sz="111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4" userDrawn="1">
          <p15:clr>
            <a:srgbClr val="A4A3A4"/>
          </p15:clr>
        </p15:guide>
        <p15:guide id="2" orient="horz" pos="635" userDrawn="1">
          <p15:clr>
            <a:srgbClr val="A4A3A4"/>
          </p15:clr>
        </p15:guide>
        <p15:guide id="3" orient="horz" pos="280" userDrawn="1">
          <p15:clr>
            <a:srgbClr val="A4A3A4"/>
          </p15:clr>
        </p15:guide>
        <p15:guide id="4" orient="horz" pos="1678" userDrawn="1">
          <p15:clr>
            <a:srgbClr val="A4A3A4"/>
          </p15:clr>
        </p15:guide>
        <p15:guide id="5" pos="287" userDrawn="1">
          <p15:clr>
            <a:srgbClr val="A4A3A4"/>
          </p15:clr>
        </p15:guide>
        <p15:guide id="6" pos="5404" userDrawn="1">
          <p15:clr>
            <a:srgbClr val="A4A3A4"/>
          </p15:clr>
        </p15:guide>
        <p15:guide id="7" pos="2822" userDrawn="1">
          <p15:clr>
            <a:srgbClr val="A4A3A4"/>
          </p15:clr>
        </p15:guide>
        <p15:guide id="8" pos="254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D6"/>
    <a:srgbClr val="FFFFFF"/>
    <a:srgbClr val="FFC000"/>
    <a:srgbClr val="8497B0"/>
    <a:srgbClr val="70AD47"/>
    <a:srgbClr val="43BB8D"/>
    <a:srgbClr val="4472C4"/>
    <a:srgbClr val="1966FF"/>
    <a:srgbClr val="EC14D2"/>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2450D-8F1B-4614-99B0-EB1169121C8F}" v="36" dt="2024-09-18T09:35:03.25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82925" autoAdjust="0"/>
  </p:normalViewPr>
  <p:slideViewPr>
    <p:cSldViewPr snapToGrid="0" showGuides="1">
      <p:cViewPr varScale="1">
        <p:scale>
          <a:sx n="126" d="100"/>
          <a:sy n="126" d="100"/>
        </p:scale>
        <p:origin x="1104" y="90"/>
      </p:cViewPr>
      <p:guideLst>
        <p:guide orient="horz" pos="2994"/>
        <p:guide orient="horz" pos="635"/>
        <p:guide orient="horz" pos="280"/>
        <p:guide orient="horz" pos="1678"/>
        <p:guide pos="287"/>
        <p:guide pos="5404"/>
        <p:guide pos="2822"/>
        <p:guide pos="2543"/>
      </p:guideLst>
    </p:cSldViewPr>
  </p:slideViewPr>
  <p:outlineViewPr>
    <p:cViewPr>
      <p:scale>
        <a:sx n="33" d="100"/>
        <a:sy n="33" d="100"/>
      </p:scale>
      <p:origin x="0" y="-1701"/>
    </p:cViewPr>
  </p:outlineViewPr>
  <p:notesTextViewPr>
    <p:cViewPr>
      <p:scale>
        <a:sx n="3" d="2"/>
        <a:sy n="3" d="2"/>
      </p:scale>
      <p:origin x="0" y="0"/>
    </p:cViewPr>
  </p:notesTextViewPr>
  <p:notesViewPr>
    <p:cSldViewPr snapToGrid="0">
      <p:cViewPr varScale="1">
        <p:scale>
          <a:sx n="68" d="100"/>
          <a:sy n="68" d="100"/>
        </p:scale>
        <p:origin x="2812"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0C82450D-8F1B-4614-99B0-EB1169121C8F}"/>
    <pc:docChg chg="undo custSel modSld">
      <pc:chgData name="SHA Sha" userId="7fa66d72-39b6-4753-9cd1-bbd80c98edd0" providerId="ADAL" clId="{0C82450D-8F1B-4614-99B0-EB1169121C8F}" dt="2024-09-18T09:46:33.909" v="93" actId="33524"/>
      <pc:docMkLst>
        <pc:docMk/>
      </pc:docMkLst>
      <pc:sldChg chg="modSp mod">
        <pc:chgData name="SHA Sha" userId="7fa66d72-39b6-4753-9cd1-bbd80c98edd0" providerId="ADAL" clId="{0C82450D-8F1B-4614-99B0-EB1169121C8F}" dt="2024-09-18T09:19:38.495" v="8" actId="120"/>
        <pc:sldMkLst>
          <pc:docMk/>
          <pc:sldMk cId="0" sldId="256"/>
        </pc:sldMkLst>
        <pc:spChg chg="mod">
          <ac:chgData name="SHA Sha" userId="7fa66d72-39b6-4753-9cd1-bbd80c98edd0" providerId="ADAL" clId="{0C82450D-8F1B-4614-99B0-EB1169121C8F}" dt="2024-09-18T09:14:53.730" v="5" actId="404"/>
          <ac:spMkLst>
            <pc:docMk/>
            <pc:sldMk cId="0" sldId="256"/>
            <ac:spMk id="61" creationId="{00000000-0000-0000-0000-000000000000}"/>
          </ac:spMkLst>
        </pc:spChg>
        <pc:spChg chg="mod">
          <ac:chgData name="SHA Sha" userId="7fa66d72-39b6-4753-9cd1-bbd80c98edd0" providerId="ADAL" clId="{0C82450D-8F1B-4614-99B0-EB1169121C8F}" dt="2024-09-18T09:14:50.562" v="4" actId="404"/>
          <ac:spMkLst>
            <pc:docMk/>
            <pc:sldMk cId="0" sldId="256"/>
            <ac:spMk id="66" creationId="{00000000-0000-0000-0000-000000000000}"/>
          </ac:spMkLst>
        </pc:spChg>
        <pc:spChg chg="mod">
          <ac:chgData name="SHA Sha" userId="7fa66d72-39b6-4753-9cd1-bbd80c98edd0" providerId="ADAL" clId="{0C82450D-8F1B-4614-99B0-EB1169121C8F}" dt="2024-09-18T09:19:38.495" v="8" actId="120"/>
          <ac:spMkLst>
            <pc:docMk/>
            <pc:sldMk cId="0" sldId="256"/>
            <ac:spMk id="71" creationId="{00000000-0000-0000-0000-000000000000}"/>
          </ac:spMkLst>
        </pc:spChg>
      </pc:sldChg>
      <pc:sldChg chg="modSp mod">
        <pc:chgData name="SHA Sha" userId="7fa66d72-39b6-4753-9cd1-bbd80c98edd0" providerId="ADAL" clId="{0C82450D-8F1B-4614-99B0-EB1169121C8F}" dt="2024-09-18T09:17:37.656" v="7" actId="2711"/>
        <pc:sldMkLst>
          <pc:docMk/>
          <pc:sldMk cId="0" sldId="416"/>
        </pc:sldMkLst>
        <pc:spChg chg="mod">
          <ac:chgData name="SHA Sha" userId="7fa66d72-39b6-4753-9cd1-bbd80c98edd0" providerId="ADAL" clId="{0C82450D-8F1B-4614-99B0-EB1169121C8F}" dt="2024-09-18T09:17:37.656" v="7" actId="2711"/>
          <ac:spMkLst>
            <pc:docMk/>
            <pc:sldMk cId="0" sldId="416"/>
            <ac:spMk id="3" creationId="{CC18A26C-845F-D57C-FBE9-DD58C309F3AF}"/>
          </ac:spMkLst>
        </pc:spChg>
      </pc:sldChg>
      <pc:sldChg chg="modSp mod">
        <pc:chgData name="SHA Sha" userId="7fa66d72-39b6-4753-9cd1-bbd80c98edd0" providerId="ADAL" clId="{0C82450D-8F1B-4614-99B0-EB1169121C8F}" dt="2024-09-18T09:36:28.789" v="92" actId="120"/>
        <pc:sldMkLst>
          <pc:docMk/>
          <pc:sldMk cId="2095183134" sldId="986"/>
        </pc:sldMkLst>
        <pc:spChg chg="mod">
          <ac:chgData name="SHA Sha" userId="7fa66d72-39b6-4753-9cd1-bbd80c98edd0" providerId="ADAL" clId="{0C82450D-8F1B-4614-99B0-EB1169121C8F}" dt="2024-09-18T09:36:28.789" v="92" actId="120"/>
          <ac:spMkLst>
            <pc:docMk/>
            <pc:sldMk cId="2095183134" sldId="986"/>
            <ac:spMk id="67" creationId="{00000000-0000-0000-0000-000000000000}"/>
          </ac:spMkLst>
        </pc:spChg>
        <pc:picChg chg="mod">
          <ac:chgData name="SHA Sha" userId="7fa66d72-39b6-4753-9cd1-bbd80c98edd0" providerId="ADAL" clId="{0C82450D-8F1B-4614-99B0-EB1169121C8F}" dt="2024-09-18T09:34:52.543" v="58" actId="1076"/>
          <ac:picMkLst>
            <pc:docMk/>
            <pc:sldMk cId="2095183134" sldId="986"/>
            <ac:picMk id="20" creationId="{B2E8CD4F-F9E8-44E1-A66C-00308FB5DBE9}"/>
          </ac:picMkLst>
        </pc:picChg>
      </pc:sldChg>
      <pc:sldChg chg="modSp mod">
        <pc:chgData name="SHA Sha" userId="7fa66d72-39b6-4753-9cd1-bbd80c98edd0" providerId="ADAL" clId="{0C82450D-8F1B-4614-99B0-EB1169121C8F}" dt="2024-09-18T09:24:40.776" v="34" actId="20577"/>
        <pc:sldMkLst>
          <pc:docMk/>
          <pc:sldMk cId="1161099508" sldId="8961"/>
        </pc:sldMkLst>
        <pc:spChg chg="mod">
          <ac:chgData name="SHA Sha" userId="7fa66d72-39b6-4753-9cd1-bbd80c98edd0" providerId="ADAL" clId="{0C82450D-8F1B-4614-99B0-EB1169121C8F}" dt="2024-09-18T09:24:40.776" v="34" actId="20577"/>
          <ac:spMkLst>
            <pc:docMk/>
            <pc:sldMk cId="1161099508" sldId="8961"/>
            <ac:spMk id="7" creationId="{1CA4DE1F-BEC5-DA08-995F-9F0D964689EF}"/>
          </ac:spMkLst>
        </pc:spChg>
        <pc:grpChg chg="mod">
          <ac:chgData name="SHA Sha" userId="7fa66d72-39b6-4753-9cd1-bbd80c98edd0" providerId="ADAL" clId="{0C82450D-8F1B-4614-99B0-EB1169121C8F}" dt="2024-09-18T09:21:43.051" v="9" actId="1076"/>
          <ac:grpSpMkLst>
            <pc:docMk/>
            <pc:sldMk cId="1161099508" sldId="8961"/>
            <ac:grpSpMk id="4" creationId="{23F6A915-376B-D1C5-11BB-DAC32E1DC714}"/>
          </ac:grpSpMkLst>
        </pc:grpChg>
        <pc:graphicFrameChg chg="mod">
          <ac:chgData name="SHA Sha" userId="7fa66d72-39b6-4753-9cd1-bbd80c98edd0" providerId="ADAL" clId="{0C82450D-8F1B-4614-99B0-EB1169121C8F}" dt="2024-09-18T09:23:34.392" v="30" actId="20577"/>
          <ac:graphicFrameMkLst>
            <pc:docMk/>
            <pc:sldMk cId="1161099508" sldId="8961"/>
            <ac:graphicFrameMk id="5" creationId="{FA211713-7C07-770D-055B-F81A35E6335D}"/>
          </ac:graphicFrameMkLst>
        </pc:graphicFrameChg>
      </pc:sldChg>
      <pc:sldChg chg="modSp mod">
        <pc:chgData name="SHA Sha" userId="7fa66d72-39b6-4753-9cd1-bbd80c98edd0" providerId="ADAL" clId="{0C82450D-8F1B-4614-99B0-EB1169121C8F}" dt="2024-09-18T09:33:15.395" v="55" actId="14100"/>
        <pc:sldMkLst>
          <pc:docMk/>
          <pc:sldMk cId="327169515" sldId="8964"/>
        </pc:sldMkLst>
        <pc:spChg chg="mod">
          <ac:chgData name="SHA Sha" userId="7fa66d72-39b6-4753-9cd1-bbd80c98edd0" providerId="ADAL" clId="{0C82450D-8F1B-4614-99B0-EB1169121C8F}" dt="2024-09-18T09:33:08.758" v="54" actId="1076"/>
          <ac:spMkLst>
            <pc:docMk/>
            <pc:sldMk cId="327169515" sldId="8964"/>
            <ac:spMk id="11" creationId="{94BCC5DD-3713-8F9D-020B-0C5E1D2FA485}"/>
          </ac:spMkLst>
        </pc:spChg>
        <pc:spChg chg="mod">
          <ac:chgData name="SHA Sha" userId="7fa66d72-39b6-4753-9cd1-bbd80c98edd0" providerId="ADAL" clId="{0C82450D-8F1B-4614-99B0-EB1169121C8F}" dt="2024-09-18T09:33:08.758" v="54" actId="1076"/>
          <ac:spMkLst>
            <pc:docMk/>
            <pc:sldMk cId="327169515" sldId="8964"/>
            <ac:spMk id="12" creationId="{3901F37F-A229-45A1-0E11-0499DD4E2D47}"/>
          </ac:spMkLst>
        </pc:spChg>
        <pc:spChg chg="mod">
          <ac:chgData name="SHA Sha" userId="7fa66d72-39b6-4753-9cd1-bbd80c98edd0" providerId="ADAL" clId="{0C82450D-8F1B-4614-99B0-EB1169121C8F}" dt="2024-09-18T09:33:08.758" v="54" actId="1076"/>
          <ac:spMkLst>
            <pc:docMk/>
            <pc:sldMk cId="327169515" sldId="8964"/>
            <ac:spMk id="13" creationId="{4CBFD0A4-899E-C5CC-C080-F43AFC596670}"/>
          </ac:spMkLst>
        </pc:spChg>
        <pc:spChg chg="mod">
          <ac:chgData name="SHA Sha" userId="7fa66d72-39b6-4753-9cd1-bbd80c98edd0" providerId="ADAL" clId="{0C82450D-8F1B-4614-99B0-EB1169121C8F}" dt="2024-09-18T09:33:08.758" v="54" actId="1076"/>
          <ac:spMkLst>
            <pc:docMk/>
            <pc:sldMk cId="327169515" sldId="8964"/>
            <ac:spMk id="14" creationId="{B978EA7C-075D-A121-6F1C-63D117292924}"/>
          </ac:spMkLst>
        </pc:spChg>
        <pc:spChg chg="mod">
          <ac:chgData name="SHA Sha" userId="7fa66d72-39b6-4753-9cd1-bbd80c98edd0" providerId="ADAL" clId="{0C82450D-8F1B-4614-99B0-EB1169121C8F}" dt="2024-09-18T09:33:08.758" v="54" actId="1076"/>
          <ac:spMkLst>
            <pc:docMk/>
            <pc:sldMk cId="327169515" sldId="8964"/>
            <ac:spMk id="15" creationId="{8729A768-9A18-ED10-19F5-FEAC8844794C}"/>
          </ac:spMkLst>
        </pc:spChg>
        <pc:spChg chg="mod">
          <ac:chgData name="SHA Sha" userId="7fa66d72-39b6-4753-9cd1-bbd80c98edd0" providerId="ADAL" clId="{0C82450D-8F1B-4614-99B0-EB1169121C8F}" dt="2024-09-18T09:33:08.758" v="54" actId="1076"/>
          <ac:spMkLst>
            <pc:docMk/>
            <pc:sldMk cId="327169515" sldId="8964"/>
            <ac:spMk id="16" creationId="{DDED646B-931F-4049-8DD5-51BB2F5423CA}"/>
          </ac:spMkLst>
        </pc:spChg>
        <pc:spChg chg="mod">
          <ac:chgData name="SHA Sha" userId="7fa66d72-39b6-4753-9cd1-bbd80c98edd0" providerId="ADAL" clId="{0C82450D-8F1B-4614-99B0-EB1169121C8F}" dt="2024-09-18T09:33:08.758" v="54" actId="1076"/>
          <ac:spMkLst>
            <pc:docMk/>
            <pc:sldMk cId="327169515" sldId="8964"/>
            <ac:spMk id="17" creationId="{19A5ED1C-576C-7BB9-BBDC-553A0E1935B5}"/>
          </ac:spMkLst>
        </pc:spChg>
        <pc:spChg chg="mod">
          <ac:chgData name="SHA Sha" userId="7fa66d72-39b6-4753-9cd1-bbd80c98edd0" providerId="ADAL" clId="{0C82450D-8F1B-4614-99B0-EB1169121C8F}" dt="2024-09-18T09:33:08.758" v="54" actId="1076"/>
          <ac:spMkLst>
            <pc:docMk/>
            <pc:sldMk cId="327169515" sldId="8964"/>
            <ac:spMk id="18" creationId="{D9BF5675-DC37-847A-7691-3FBF7D9DE412}"/>
          </ac:spMkLst>
        </pc:spChg>
        <pc:spChg chg="mod">
          <ac:chgData name="SHA Sha" userId="7fa66d72-39b6-4753-9cd1-bbd80c98edd0" providerId="ADAL" clId="{0C82450D-8F1B-4614-99B0-EB1169121C8F}" dt="2024-09-18T09:33:15.395" v="55" actId="14100"/>
          <ac:spMkLst>
            <pc:docMk/>
            <pc:sldMk cId="327169515" sldId="8964"/>
            <ac:spMk id="23" creationId="{084391FF-94FE-B849-BCAE-5FDB233FC0F4}"/>
          </ac:spMkLst>
        </pc:spChg>
        <pc:grpChg chg="mod">
          <ac:chgData name="SHA Sha" userId="7fa66d72-39b6-4753-9cd1-bbd80c98edd0" providerId="ADAL" clId="{0C82450D-8F1B-4614-99B0-EB1169121C8F}" dt="2024-09-18T09:33:08.758" v="54" actId="1076"/>
          <ac:grpSpMkLst>
            <pc:docMk/>
            <pc:sldMk cId="327169515" sldId="8964"/>
            <ac:grpSpMk id="2" creationId="{9AF86FD0-AAC2-EFC3-0C4A-55EF723AB708}"/>
          </ac:grpSpMkLst>
        </pc:grpChg>
        <pc:graphicFrameChg chg="mod modGraphic">
          <ac:chgData name="SHA Sha" userId="7fa66d72-39b6-4753-9cd1-bbd80c98edd0" providerId="ADAL" clId="{0C82450D-8F1B-4614-99B0-EB1169121C8F}" dt="2024-09-18T09:33:08.758" v="54" actId="1076"/>
          <ac:graphicFrameMkLst>
            <pc:docMk/>
            <pc:sldMk cId="327169515" sldId="8964"/>
            <ac:graphicFrameMk id="4" creationId="{B5101241-179C-03F5-2B1C-56EAFCBACA79}"/>
          </ac:graphicFrameMkLst>
        </pc:graphicFrameChg>
        <pc:picChg chg="mod">
          <ac:chgData name="SHA Sha" userId="7fa66d72-39b6-4753-9cd1-bbd80c98edd0" providerId="ADAL" clId="{0C82450D-8F1B-4614-99B0-EB1169121C8F}" dt="2024-09-18T09:33:08.758" v="54" actId="1076"/>
          <ac:picMkLst>
            <pc:docMk/>
            <pc:sldMk cId="327169515" sldId="8964"/>
            <ac:picMk id="7" creationId="{40BE4B30-A14A-46EF-9969-CEF2EF89C1B7}"/>
          </ac:picMkLst>
        </pc:picChg>
        <pc:picChg chg="mod">
          <ac:chgData name="SHA Sha" userId="7fa66d72-39b6-4753-9cd1-bbd80c98edd0" providerId="ADAL" clId="{0C82450D-8F1B-4614-99B0-EB1169121C8F}" dt="2024-09-18T09:33:08.758" v="54" actId="1076"/>
          <ac:picMkLst>
            <pc:docMk/>
            <pc:sldMk cId="327169515" sldId="8964"/>
            <ac:picMk id="8" creationId="{1965DAC4-228F-A06D-0B6A-9196CAEE7095}"/>
          </ac:picMkLst>
        </pc:picChg>
        <pc:picChg chg="mod">
          <ac:chgData name="SHA Sha" userId="7fa66d72-39b6-4753-9cd1-bbd80c98edd0" providerId="ADAL" clId="{0C82450D-8F1B-4614-99B0-EB1169121C8F}" dt="2024-09-18T09:33:08.758" v="54" actId="1076"/>
          <ac:picMkLst>
            <pc:docMk/>
            <pc:sldMk cId="327169515" sldId="8964"/>
            <ac:picMk id="9" creationId="{14AEE758-0FA3-76FA-D8DB-38155000A8B5}"/>
          </ac:picMkLst>
        </pc:picChg>
        <pc:picChg chg="mod">
          <ac:chgData name="SHA Sha" userId="7fa66d72-39b6-4753-9cd1-bbd80c98edd0" providerId="ADAL" clId="{0C82450D-8F1B-4614-99B0-EB1169121C8F}" dt="2024-09-18T09:33:08.758" v="54" actId="1076"/>
          <ac:picMkLst>
            <pc:docMk/>
            <pc:sldMk cId="327169515" sldId="8964"/>
            <ac:picMk id="10" creationId="{86DBBF0A-6EC7-5F86-77E3-E333604D108F}"/>
          </ac:picMkLst>
        </pc:picChg>
        <pc:picChg chg="mod">
          <ac:chgData name="SHA Sha" userId="7fa66d72-39b6-4753-9cd1-bbd80c98edd0" providerId="ADAL" clId="{0C82450D-8F1B-4614-99B0-EB1169121C8F}" dt="2024-09-18T09:33:08.758" v="54" actId="1076"/>
          <ac:picMkLst>
            <pc:docMk/>
            <pc:sldMk cId="327169515" sldId="8964"/>
            <ac:picMk id="19" creationId="{553CF1A9-85C6-3CE1-FAD6-A116AE6ACF22}"/>
          </ac:picMkLst>
        </pc:picChg>
        <pc:picChg chg="mod">
          <ac:chgData name="SHA Sha" userId="7fa66d72-39b6-4753-9cd1-bbd80c98edd0" providerId="ADAL" clId="{0C82450D-8F1B-4614-99B0-EB1169121C8F}" dt="2024-09-18T09:33:08.758" v="54" actId="1076"/>
          <ac:picMkLst>
            <pc:docMk/>
            <pc:sldMk cId="327169515" sldId="8964"/>
            <ac:picMk id="20" creationId="{411076CA-5731-8B2F-9463-181BF9E01094}"/>
          </ac:picMkLst>
        </pc:picChg>
        <pc:picChg chg="mod">
          <ac:chgData name="SHA Sha" userId="7fa66d72-39b6-4753-9cd1-bbd80c98edd0" providerId="ADAL" clId="{0C82450D-8F1B-4614-99B0-EB1169121C8F}" dt="2024-09-18T09:33:08.758" v="54" actId="1076"/>
          <ac:picMkLst>
            <pc:docMk/>
            <pc:sldMk cId="327169515" sldId="8964"/>
            <ac:picMk id="21" creationId="{D46AB207-DBFF-D06A-D7D2-983CF22DBD4B}"/>
          </ac:picMkLst>
        </pc:picChg>
        <pc:picChg chg="mod">
          <ac:chgData name="SHA Sha" userId="7fa66d72-39b6-4753-9cd1-bbd80c98edd0" providerId="ADAL" clId="{0C82450D-8F1B-4614-99B0-EB1169121C8F}" dt="2024-09-18T09:33:08.758" v="54" actId="1076"/>
          <ac:picMkLst>
            <pc:docMk/>
            <pc:sldMk cId="327169515" sldId="8964"/>
            <ac:picMk id="22" creationId="{7E5EF2BE-1D0A-0127-73FF-E6308F2130E7}"/>
          </ac:picMkLst>
        </pc:picChg>
        <pc:cxnChg chg="mod">
          <ac:chgData name="SHA Sha" userId="7fa66d72-39b6-4753-9cd1-bbd80c98edd0" providerId="ADAL" clId="{0C82450D-8F1B-4614-99B0-EB1169121C8F}" dt="2024-09-18T09:33:08.758" v="54" actId="1076"/>
          <ac:cxnSpMkLst>
            <pc:docMk/>
            <pc:sldMk cId="327169515" sldId="8964"/>
            <ac:cxnSpMk id="5" creationId="{621DCC3E-1BCA-451B-E361-AEECF204ED2A}"/>
          </ac:cxnSpMkLst>
        </pc:cxnChg>
        <pc:cxnChg chg="mod">
          <ac:chgData name="SHA Sha" userId="7fa66d72-39b6-4753-9cd1-bbd80c98edd0" providerId="ADAL" clId="{0C82450D-8F1B-4614-99B0-EB1169121C8F}" dt="2024-09-18T09:33:08.758" v="54" actId="1076"/>
          <ac:cxnSpMkLst>
            <pc:docMk/>
            <pc:sldMk cId="327169515" sldId="8964"/>
            <ac:cxnSpMk id="6" creationId="{9CBF2934-2203-645C-356C-B3DA48EE11CC}"/>
          </ac:cxnSpMkLst>
        </pc:cxnChg>
      </pc:sldChg>
      <pc:sldChg chg="modSp mod">
        <pc:chgData name="SHA Sha" userId="7fa66d72-39b6-4753-9cd1-bbd80c98edd0" providerId="ADAL" clId="{0C82450D-8F1B-4614-99B0-EB1169121C8F}" dt="2024-09-18T09:46:33.909" v="93" actId="33524"/>
        <pc:sldMkLst>
          <pc:docMk/>
          <pc:sldMk cId="3849612" sldId="8987"/>
        </pc:sldMkLst>
        <pc:spChg chg="mod">
          <ac:chgData name="SHA Sha" userId="7fa66d72-39b6-4753-9cd1-bbd80c98edd0" providerId="ADAL" clId="{0C82450D-8F1B-4614-99B0-EB1169121C8F}" dt="2024-09-18T09:46:33.909" v="93" actId="33524"/>
          <ac:spMkLst>
            <pc:docMk/>
            <pc:sldMk cId="3849612" sldId="8987"/>
            <ac:spMk id="5" creationId="{21788776-06C8-5583-B6B7-EE165671CE8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90113-E846-441D-BC17-79C19D16A03C}" type="doc">
      <dgm:prSet loTypeId="urn:microsoft.com/office/officeart/2005/8/layout/chevron1" loCatId="process" qsTypeId="urn:microsoft.com/office/officeart/2005/8/quickstyle/simple1" qsCatId="simple" csTypeId="urn:microsoft.com/office/officeart/2005/8/colors/colorful5" csCatId="colorful" phldr="1"/>
      <dgm:spPr/>
    </dgm:pt>
    <dgm:pt modelId="{5CC91907-05F9-41F4-ABC8-95EFF9874545}">
      <dgm:prSet phldrT="[文本]" custT="1"/>
      <dgm:spPr/>
      <dgm:t>
        <a:bodyPr/>
        <a:lstStyle/>
        <a:p>
          <a:pPr>
            <a:lnSpc>
              <a:spcPct val="100000"/>
            </a:lnSpc>
            <a:spcAft>
              <a:spcPts val="0"/>
            </a:spcAft>
          </a:pPr>
          <a:r>
            <a:rPr lang="en-US" altLang="zh-CN" sz="2400" b="0" i="0" dirty="0"/>
            <a:t>M</a:t>
          </a:r>
          <a:r>
            <a:rPr lang="en-US" sz="2400" b="0" i="0" dirty="0"/>
            <a:t>onitoring</a:t>
          </a:r>
          <a:endParaRPr lang="en-US" altLang="zh-CN" sz="2400" dirty="0"/>
        </a:p>
      </dgm:t>
    </dgm:pt>
    <dgm:pt modelId="{A633C1B2-65F6-409E-B7A2-3DB4F20A2A18}" type="parTrans" cxnId="{96CC532B-A372-4594-8EEC-2C4785E80AD1}">
      <dgm:prSet/>
      <dgm:spPr/>
      <dgm:t>
        <a:bodyPr/>
        <a:lstStyle/>
        <a:p>
          <a:endParaRPr lang="zh-CN" altLang="en-US" sz="2400"/>
        </a:p>
      </dgm:t>
    </dgm:pt>
    <dgm:pt modelId="{4148BAAC-3C0F-4C68-891B-D9F6BD6FB433}" type="sibTrans" cxnId="{96CC532B-A372-4594-8EEC-2C4785E80AD1}">
      <dgm:prSet/>
      <dgm:spPr/>
      <dgm:t>
        <a:bodyPr/>
        <a:lstStyle/>
        <a:p>
          <a:endParaRPr lang="zh-CN" altLang="en-US" sz="2400"/>
        </a:p>
      </dgm:t>
    </dgm:pt>
    <dgm:pt modelId="{EFB0644B-05B6-4379-8689-762DB8BC909F}">
      <dgm:prSet phldrT="[文本]" custT="1"/>
      <dgm:spPr/>
      <dgm:t>
        <a:bodyPr/>
        <a:lstStyle/>
        <a:p>
          <a:pPr>
            <a:spcAft>
              <a:spcPts val="0"/>
            </a:spcAft>
          </a:pPr>
          <a:r>
            <a:rPr lang="en-US" sz="2400" b="0" i="0" dirty="0"/>
            <a:t>Prevention</a:t>
          </a:r>
        </a:p>
      </dgm:t>
    </dgm:pt>
    <dgm:pt modelId="{A46C21E6-DC32-448E-8A5C-3649B7750B06}" type="parTrans" cxnId="{7300E8CF-A85F-4759-A34A-E9C8EAFCAE33}">
      <dgm:prSet/>
      <dgm:spPr/>
      <dgm:t>
        <a:bodyPr/>
        <a:lstStyle/>
        <a:p>
          <a:endParaRPr lang="zh-CN" altLang="en-US" sz="2400"/>
        </a:p>
      </dgm:t>
    </dgm:pt>
    <dgm:pt modelId="{8BE317AA-6625-404F-8E88-ED499F4DE2E5}" type="sibTrans" cxnId="{7300E8CF-A85F-4759-A34A-E9C8EAFCAE33}">
      <dgm:prSet/>
      <dgm:spPr/>
      <dgm:t>
        <a:bodyPr/>
        <a:lstStyle/>
        <a:p>
          <a:endParaRPr lang="zh-CN" altLang="en-US" sz="2400"/>
        </a:p>
      </dgm:t>
    </dgm:pt>
    <dgm:pt modelId="{8858F93C-68B3-4C0C-88AE-A463EFE2E7DB}">
      <dgm:prSet phldrT="[文本]"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400" b="0" i="0" dirty="0"/>
            <a:t>Control</a:t>
          </a:r>
          <a:endParaRPr lang="en-US" altLang="zh-CN" sz="2400" dirty="0"/>
        </a:p>
      </dgm:t>
    </dgm:pt>
    <dgm:pt modelId="{0827323E-C509-493A-B27A-4261E1D9EB00}" type="parTrans" cxnId="{7EA14456-47B3-401A-8CAC-79F338E503D4}">
      <dgm:prSet/>
      <dgm:spPr/>
      <dgm:t>
        <a:bodyPr/>
        <a:lstStyle/>
        <a:p>
          <a:endParaRPr lang="zh-CN" altLang="en-US" sz="2400"/>
        </a:p>
      </dgm:t>
    </dgm:pt>
    <dgm:pt modelId="{56BD764E-1007-41FA-B8ED-A33DE6E83723}" type="sibTrans" cxnId="{7EA14456-47B3-401A-8CAC-79F338E503D4}">
      <dgm:prSet/>
      <dgm:spPr/>
      <dgm:t>
        <a:bodyPr/>
        <a:lstStyle/>
        <a:p>
          <a:endParaRPr lang="zh-CN" altLang="en-US" sz="2400"/>
        </a:p>
      </dgm:t>
    </dgm:pt>
    <dgm:pt modelId="{5B60967A-4C1A-447B-8E54-23D412D01141}" type="pres">
      <dgm:prSet presAssocID="{EA590113-E846-441D-BC17-79C19D16A03C}" presName="Name0" presStyleCnt="0">
        <dgm:presLayoutVars>
          <dgm:dir/>
          <dgm:animLvl val="lvl"/>
          <dgm:resizeHandles val="exact"/>
        </dgm:presLayoutVars>
      </dgm:prSet>
      <dgm:spPr/>
    </dgm:pt>
    <dgm:pt modelId="{DBB7635F-9B84-424E-A26B-65111066E240}" type="pres">
      <dgm:prSet presAssocID="{5CC91907-05F9-41F4-ABC8-95EFF9874545}" presName="parTxOnly" presStyleLbl="node1" presStyleIdx="0" presStyleCnt="3">
        <dgm:presLayoutVars>
          <dgm:chMax val="0"/>
          <dgm:chPref val="0"/>
          <dgm:bulletEnabled val="1"/>
        </dgm:presLayoutVars>
      </dgm:prSet>
      <dgm:spPr/>
    </dgm:pt>
    <dgm:pt modelId="{5E96E570-D184-4682-8E8B-D62222689FEE}" type="pres">
      <dgm:prSet presAssocID="{4148BAAC-3C0F-4C68-891B-D9F6BD6FB433}" presName="parTxOnlySpace" presStyleCnt="0"/>
      <dgm:spPr/>
    </dgm:pt>
    <dgm:pt modelId="{40E24BF1-0609-4E69-860B-1DDFA8D1B23B}" type="pres">
      <dgm:prSet presAssocID="{EFB0644B-05B6-4379-8689-762DB8BC909F}" presName="parTxOnly" presStyleLbl="node1" presStyleIdx="1" presStyleCnt="3">
        <dgm:presLayoutVars>
          <dgm:chMax val="0"/>
          <dgm:chPref val="0"/>
          <dgm:bulletEnabled val="1"/>
        </dgm:presLayoutVars>
      </dgm:prSet>
      <dgm:spPr/>
    </dgm:pt>
    <dgm:pt modelId="{2ACD0DAA-AFEF-4129-895F-AED8419CC882}" type="pres">
      <dgm:prSet presAssocID="{8BE317AA-6625-404F-8E88-ED499F4DE2E5}" presName="parTxOnlySpace" presStyleCnt="0"/>
      <dgm:spPr/>
    </dgm:pt>
    <dgm:pt modelId="{FC968718-404C-4572-834C-813A16FB5771}" type="pres">
      <dgm:prSet presAssocID="{8858F93C-68B3-4C0C-88AE-A463EFE2E7DB}" presName="parTxOnly" presStyleLbl="node1" presStyleIdx="2" presStyleCnt="3">
        <dgm:presLayoutVars>
          <dgm:chMax val="0"/>
          <dgm:chPref val="0"/>
          <dgm:bulletEnabled val="1"/>
        </dgm:presLayoutVars>
      </dgm:prSet>
      <dgm:spPr/>
    </dgm:pt>
  </dgm:ptLst>
  <dgm:cxnLst>
    <dgm:cxn modelId="{96CC532B-A372-4594-8EEC-2C4785E80AD1}" srcId="{EA590113-E846-441D-BC17-79C19D16A03C}" destId="{5CC91907-05F9-41F4-ABC8-95EFF9874545}" srcOrd="0" destOrd="0" parTransId="{A633C1B2-65F6-409E-B7A2-3DB4F20A2A18}" sibTransId="{4148BAAC-3C0F-4C68-891B-D9F6BD6FB433}"/>
    <dgm:cxn modelId="{66532967-A982-4F9C-BBF6-CFC04E0D9F4E}" type="presOf" srcId="{EFB0644B-05B6-4379-8689-762DB8BC909F}" destId="{40E24BF1-0609-4E69-860B-1DDFA8D1B23B}" srcOrd="0" destOrd="0" presId="urn:microsoft.com/office/officeart/2005/8/layout/chevron1"/>
    <dgm:cxn modelId="{7EA14456-47B3-401A-8CAC-79F338E503D4}" srcId="{EA590113-E846-441D-BC17-79C19D16A03C}" destId="{8858F93C-68B3-4C0C-88AE-A463EFE2E7DB}" srcOrd="2" destOrd="0" parTransId="{0827323E-C509-493A-B27A-4261E1D9EB00}" sibTransId="{56BD764E-1007-41FA-B8ED-A33DE6E83723}"/>
    <dgm:cxn modelId="{6B534858-DC5C-4DDF-A728-8E6B08875ED2}" type="presOf" srcId="{5CC91907-05F9-41F4-ABC8-95EFF9874545}" destId="{DBB7635F-9B84-424E-A26B-65111066E240}" srcOrd="0" destOrd="0" presId="urn:microsoft.com/office/officeart/2005/8/layout/chevron1"/>
    <dgm:cxn modelId="{8003927B-060A-4899-AEA8-ED51D0DB86A8}" type="presOf" srcId="{8858F93C-68B3-4C0C-88AE-A463EFE2E7DB}" destId="{FC968718-404C-4572-834C-813A16FB5771}" srcOrd="0" destOrd="0" presId="urn:microsoft.com/office/officeart/2005/8/layout/chevron1"/>
    <dgm:cxn modelId="{7300E8CF-A85F-4759-A34A-E9C8EAFCAE33}" srcId="{EA590113-E846-441D-BC17-79C19D16A03C}" destId="{EFB0644B-05B6-4379-8689-762DB8BC909F}" srcOrd="1" destOrd="0" parTransId="{A46C21E6-DC32-448E-8A5C-3649B7750B06}" sibTransId="{8BE317AA-6625-404F-8E88-ED499F4DE2E5}"/>
    <dgm:cxn modelId="{89C2AEDE-B29F-445A-AB67-547941FE6963}" type="presOf" srcId="{EA590113-E846-441D-BC17-79C19D16A03C}" destId="{5B60967A-4C1A-447B-8E54-23D412D01141}" srcOrd="0" destOrd="0" presId="urn:microsoft.com/office/officeart/2005/8/layout/chevron1"/>
    <dgm:cxn modelId="{62741505-A865-4DE6-B911-98788122ECF3}" type="presParOf" srcId="{5B60967A-4C1A-447B-8E54-23D412D01141}" destId="{DBB7635F-9B84-424E-A26B-65111066E240}" srcOrd="0" destOrd="0" presId="urn:microsoft.com/office/officeart/2005/8/layout/chevron1"/>
    <dgm:cxn modelId="{C9DC92F7-87F1-4605-95D3-46E01F9A4441}" type="presParOf" srcId="{5B60967A-4C1A-447B-8E54-23D412D01141}" destId="{5E96E570-D184-4682-8E8B-D62222689FEE}" srcOrd="1" destOrd="0" presId="urn:microsoft.com/office/officeart/2005/8/layout/chevron1"/>
    <dgm:cxn modelId="{BE48151F-DD73-468B-9A11-571E125C0BFD}" type="presParOf" srcId="{5B60967A-4C1A-447B-8E54-23D412D01141}" destId="{40E24BF1-0609-4E69-860B-1DDFA8D1B23B}" srcOrd="2" destOrd="0" presId="urn:microsoft.com/office/officeart/2005/8/layout/chevron1"/>
    <dgm:cxn modelId="{007EEAFF-5B44-4A1A-8D49-65A0FD181707}" type="presParOf" srcId="{5B60967A-4C1A-447B-8E54-23D412D01141}" destId="{2ACD0DAA-AFEF-4129-895F-AED8419CC882}" srcOrd="3" destOrd="0" presId="urn:microsoft.com/office/officeart/2005/8/layout/chevron1"/>
    <dgm:cxn modelId="{8B461E57-810A-4A72-8FED-CA1C0F19FECA}" type="presParOf" srcId="{5B60967A-4C1A-447B-8E54-23D412D01141}" destId="{FC968718-404C-4572-834C-813A16FB5771}"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0EDBA-6D66-4B2C-94A9-6D4019E2CFB0}" type="doc">
      <dgm:prSet loTypeId="urn:microsoft.com/office/officeart/2005/8/layout/hierarchy2#2" loCatId="hierarchy" qsTypeId="urn:microsoft.com/office/officeart/2005/8/quickstyle/simple4" qsCatId="simple" csTypeId="urn:microsoft.com/office/officeart/2005/8/colors/colorful1" csCatId="colorful" phldr="1"/>
      <dgm:spPr/>
      <dgm:t>
        <a:bodyPr/>
        <a:lstStyle/>
        <a:p>
          <a:endParaRPr lang="zh-CN" altLang="en-US"/>
        </a:p>
      </dgm:t>
    </dgm:pt>
    <dgm:pt modelId="{667FE1AD-9BD4-4845-A788-ED4F35CE1731}">
      <dgm:prSet phldrT="[文本]" custT="1"/>
      <dgm:spPr/>
      <dgm:t>
        <a:bodyPr/>
        <a:lstStyle/>
        <a:p>
          <a:pPr>
            <a:lnSpc>
              <a:spcPct val="90000"/>
            </a:lnSpc>
            <a:spcAft>
              <a:spcPts val="0"/>
            </a:spcAft>
          </a:pPr>
          <a:r>
            <a:rPr lang="en-US" sz="2400" b="0" i="0" dirty="0"/>
            <a:t>Physical properties </a:t>
          </a:r>
          <a:r>
            <a:rPr lang="en-US" altLang="zh-CN" sz="2400" b="0" i="0" dirty="0"/>
            <a:t>of </a:t>
          </a:r>
          <a:r>
            <a:rPr lang="en-US" sz="2400" b="0" i="0" dirty="0"/>
            <a:t>Insects</a:t>
          </a:r>
          <a:endParaRPr lang="zh-CN" altLang="en-US" sz="1800" dirty="0">
            <a:latin typeface="Times New Roman" panose="02020603050405020304" pitchFamily="18" charset="0"/>
            <a:ea typeface="黑体" panose="02010609060101010101" pitchFamily="2" charset="-122"/>
            <a:cs typeface="Times New Roman" panose="02020603050405020304" pitchFamily="18" charset="0"/>
          </a:endParaRPr>
        </a:p>
      </dgm:t>
    </dgm:pt>
    <dgm:pt modelId="{6C834D32-BF20-476B-9D45-20A05D4A24CD}" type="parTrans" cxnId="{8C5138C9-4887-431A-9728-AA69370DC407}">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EFD9B180-1311-4185-A48D-876F8BEE26CD}" type="sibTrans" cxnId="{8C5138C9-4887-431A-9728-AA69370DC407}">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7315D2D3-6C4B-43E2-8504-6DC29AEC4E8D}">
      <dgm:prSet phldrT="[文本]" custT="1"/>
      <dgm:spPr/>
      <dgm:t>
        <a:bodyPr/>
        <a:lstStyle/>
        <a:p>
          <a:pPr>
            <a:spcAft>
              <a:spcPts val="0"/>
            </a:spcAft>
          </a:pPr>
          <a:r>
            <a:rPr lang="en-US" sz="2400" b="0" i="0" dirty="0"/>
            <a:t>phototaxis</a:t>
          </a:r>
          <a:endParaRPr lang="en-US" altLang="en-US" sz="2400" dirty="0">
            <a:latin typeface="Times New Roman" panose="02020603050405020304" pitchFamily="18" charset="0"/>
            <a:cs typeface="Times New Roman" panose="02020603050405020304" pitchFamily="18" charset="0"/>
          </a:endParaRPr>
        </a:p>
      </dgm:t>
    </dgm:pt>
    <dgm:pt modelId="{72471D7A-73A8-4801-AA0A-455E2B38A8F9}" type="parTrans" cxnId="{3A0FC25C-ECF5-41BF-BA52-0E7934D827B2}">
      <dgm:prSet custT="1"/>
      <dgm:spPr/>
      <dgm:t>
        <a:bodyPr/>
        <a:lstStyle/>
        <a:p>
          <a:endParaRPr lang="zh-CN" altLang="en-US" sz="1800">
            <a:latin typeface="Times New Roman" panose="02020603050405020304" pitchFamily="18" charset="0"/>
            <a:cs typeface="Times New Roman" panose="02020603050405020304" pitchFamily="18" charset="0"/>
          </a:endParaRPr>
        </a:p>
      </dgm:t>
    </dgm:pt>
    <dgm:pt modelId="{136755BB-A371-4303-804F-1A6E9EA7E277}" type="sibTrans" cxnId="{3A0FC25C-ECF5-41BF-BA52-0E7934D827B2}">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ECE5AA17-4F40-4823-BC56-896BB18941EE}">
      <dgm:prSet phldrT="[文本]" custT="1"/>
      <dgm:spPr/>
      <dgm:t>
        <a:bodyPr/>
        <a:lstStyle/>
        <a:p>
          <a:pPr>
            <a:spcAft>
              <a:spcPts val="0"/>
            </a:spcAft>
          </a:pPr>
          <a:r>
            <a:rPr lang="en-US" sz="2400" b="0" i="0" dirty="0"/>
            <a:t>Tactile approach</a:t>
          </a:r>
          <a:endParaRPr lang="en-US" sz="2400" b="0" i="0" dirty="0">
            <a:latin typeface="Times New Roman" panose="02020603050405020304" pitchFamily="18" charset="0"/>
            <a:cs typeface="Times New Roman" panose="02020603050405020304" pitchFamily="18" charset="0"/>
          </a:endParaRPr>
        </a:p>
      </dgm:t>
    </dgm:pt>
    <dgm:pt modelId="{F0366C56-B14B-4A06-B966-099EEFC940D4}" type="sibTrans" cxnId="{CBDF5F0D-F941-48AE-8E8A-3712855FF60A}">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EABE90C3-7390-4B6D-889F-56CFC43496EC}" type="parTrans" cxnId="{CBDF5F0D-F941-48AE-8E8A-3712855FF60A}">
      <dgm:prSet custT="1"/>
      <dgm:spPr/>
      <dgm:t>
        <a:bodyPr/>
        <a:lstStyle/>
        <a:p>
          <a:endParaRPr lang="zh-CN" altLang="en-US" sz="1800">
            <a:latin typeface="Times New Roman" panose="02020603050405020304" pitchFamily="18" charset="0"/>
            <a:cs typeface="Times New Roman" panose="02020603050405020304" pitchFamily="18" charset="0"/>
          </a:endParaRPr>
        </a:p>
      </dgm:t>
    </dgm:pt>
    <dgm:pt modelId="{C6DF82D4-00FA-4B5F-B3DB-FAD162019ED8}">
      <dgm:prSet phldrT="[文本]" custT="1"/>
      <dgm:spPr/>
      <dgm:t>
        <a:bodyPr/>
        <a:lstStyle/>
        <a:p>
          <a:pPr>
            <a:spcAft>
              <a:spcPts val="0"/>
            </a:spcAft>
          </a:pPr>
          <a:r>
            <a:rPr lang="en-US" sz="2400" b="0" i="0" dirty="0"/>
            <a:t>pheromone</a:t>
          </a:r>
          <a:endParaRPr lang="en-US" altLang="zh-CN" sz="2400" dirty="0">
            <a:latin typeface="Times New Roman" panose="02020603050405020304" pitchFamily="18" charset="0"/>
            <a:cs typeface="Times New Roman" panose="02020603050405020304" pitchFamily="18" charset="0"/>
          </a:endParaRPr>
        </a:p>
      </dgm:t>
    </dgm:pt>
    <dgm:pt modelId="{3AA7F74B-E8D5-4464-A0D1-BE4C7DA38F54}" type="parTrans" cxnId="{8D2923AE-F032-4103-B721-4CBFA9245F19}">
      <dgm:prSet custT="1"/>
      <dgm:spPr/>
      <dgm:t>
        <a:bodyPr/>
        <a:lstStyle/>
        <a:p>
          <a:endParaRPr lang="zh-CN" altLang="en-US" sz="1800">
            <a:latin typeface="Times New Roman" panose="02020603050405020304" pitchFamily="18" charset="0"/>
            <a:cs typeface="Times New Roman" panose="02020603050405020304" pitchFamily="18" charset="0"/>
          </a:endParaRPr>
        </a:p>
      </dgm:t>
    </dgm:pt>
    <dgm:pt modelId="{F637FBEF-55B5-4BCA-AF6E-82131F5AC661}" type="sibTrans" cxnId="{8D2923AE-F032-4103-B721-4CBFA9245F19}">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9DD7AFE8-EAE1-463C-AE8C-FFB1FC79F21D}">
      <dgm:prSet custT="1"/>
      <dgm:spPr/>
      <dgm:t>
        <a:bodyPr/>
        <a:lstStyle/>
        <a:p>
          <a:pPr>
            <a:spcAft>
              <a:spcPts val="0"/>
            </a:spcAft>
          </a:pPr>
          <a:r>
            <a:rPr lang="en-US" sz="2400" b="0" i="0" dirty="0"/>
            <a:t>Color </a:t>
          </a:r>
          <a:r>
            <a:rPr lang="en-US" sz="2400" b="0" i="0" dirty="0" err="1"/>
            <a:t>maculicity</a:t>
          </a:r>
          <a:endParaRPr lang="en-US" altLang="en-US" sz="2400" dirty="0">
            <a:latin typeface="Times New Roman" panose="02020603050405020304" pitchFamily="18" charset="0"/>
            <a:cs typeface="Times New Roman" panose="02020603050405020304" pitchFamily="18" charset="0"/>
          </a:endParaRPr>
        </a:p>
      </dgm:t>
    </dgm:pt>
    <dgm:pt modelId="{91510F9D-D1CA-4F8A-8CC2-C8769AE3112E}" type="parTrans" cxnId="{6B637DA1-E013-4E39-B4FB-24D5656023F8}">
      <dgm:prSet custT="1"/>
      <dgm:spPr/>
      <dgm:t>
        <a:bodyPr/>
        <a:lstStyle/>
        <a:p>
          <a:endParaRPr lang="zh-CN" altLang="en-US" sz="1800">
            <a:latin typeface="Times New Roman" panose="02020603050405020304" pitchFamily="18" charset="0"/>
            <a:cs typeface="Times New Roman" panose="02020603050405020304" pitchFamily="18" charset="0"/>
          </a:endParaRPr>
        </a:p>
      </dgm:t>
    </dgm:pt>
    <dgm:pt modelId="{91DA753E-B23F-4A91-87D7-86CC574E59E4}" type="sibTrans" cxnId="{6B637DA1-E013-4E39-B4FB-24D5656023F8}">
      <dgm:prSet/>
      <dgm:spPr/>
      <dgm:t>
        <a:bodyPr/>
        <a:lstStyle/>
        <a:p>
          <a:endParaRPr lang="zh-CN" altLang="en-US" sz="1800">
            <a:latin typeface="Times New Roman" panose="02020603050405020304" pitchFamily="18" charset="0"/>
            <a:cs typeface="Times New Roman" panose="02020603050405020304" pitchFamily="18" charset="0"/>
          </a:endParaRPr>
        </a:p>
      </dgm:t>
    </dgm:pt>
    <dgm:pt modelId="{B1EF20E6-DF92-4DA0-BD99-ECDE44C81921}" type="pres">
      <dgm:prSet presAssocID="{DC20EDBA-6D66-4B2C-94A9-6D4019E2CFB0}" presName="diagram" presStyleCnt="0">
        <dgm:presLayoutVars>
          <dgm:chPref val="1"/>
          <dgm:dir/>
          <dgm:animOne val="branch"/>
          <dgm:animLvl val="lvl"/>
          <dgm:resizeHandles val="exact"/>
        </dgm:presLayoutVars>
      </dgm:prSet>
      <dgm:spPr/>
    </dgm:pt>
    <dgm:pt modelId="{7476A8BF-406D-4FC3-8EC3-FF7179678615}" type="pres">
      <dgm:prSet presAssocID="{667FE1AD-9BD4-4845-A788-ED4F35CE1731}" presName="root1" presStyleCnt="0"/>
      <dgm:spPr/>
    </dgm:pt>
    <dgm:pt modelId="{D03EB3B0-FEB1-4077-852A-65148E5AF77A}" type="pres">
      <dgm:prSet presAssocID="{667FE1AD-9BD4-4845-A788-ED4F35CE1731}" presName="LevelOneTextNode" presStyleLbl="node0" presStyleIdx="0" presStyleCnt="1" custScaleX="166999" custScaleY="673217">
        <dgm:presLayoutVars>
          <dgm:chPref val="3"/>
        </dgm:presLayoutVars>
      </dgm:prSet>
      <dgm:spPr/>
    </dgm:pt>
    <dgm:pt modelId="{116B3F2D-DC61-4F42-BD0A-A5F9B05CC5AC}" type="pres">
      <dgm:prSet presAssocID="{667FE1AD-9BD4-4845-A788-ED4F35CE1731}" presName="level2hierChild" presStyleCnt="0"/>
      <dgm:spPr/>
    </dgm:pt>
    <dgm:pt modelId="{2F3BA92B-14CD-4DEC-99BD-A04F1987760A}" type="pres">
      <dgm:prSet presAssocID="{72471D7A-73A8-4801-AA0A-455E2B38A8F9}" presName="conn2-1" presStyleLbl="parChTrans1D2" presStyleIdx="0" presStyleCnt="4"/>
      <dgm:spPr/>
    </dgm:pt>
    <dgm:pt modelId="{9561530B-328C-4FCE-8093-9C16D4774619}" type="pres">
      <dgm:prSet presAssocID="{72471D7A-73A8-4801-AA0A-455E2B38A8F9}" presName="connTx" presStyleLbl="parChTrans1D2" presStyleIdx="0" presStyleCnt="4"/>
      <dgm:spPr/>
    </dgm:pt>
    <dgm:pt modelId="{4BA246CE-06B1-4EF7-AC2F-DA7D500956D4}" type="pres">
      <dgm:prSet presAssocID="{7315D2D3-6C4B-43E2-8504-6DC29AEC4E8D}" presName="root2" presStyleCnt="0"/>
      <dgm:spPr/>
    </dgm:pt>
    <dgm:pt modelId="{D6DEED89-B239-487E-A4AC-8A53E6129756}" type="pres">
      <dgm:prSet presAssocID="{7315D2D3-6C4B-43E2-8504-6DC29AEC4E8D}" presName="LevelTwoTextNode" presStyleLbl="node2" presStyleIdx="0" presStyleCnt="4" custScaleX="216295" custScaleY="161098" custLinFactNeighborX="-81" custLinFactNeighborY="-57691">
        <dgm:presLayoutVars>
          <dgm:chPref val="3"/>
        </dgm:presLayoutVars>
      </dgm:prSet>
      <dgm:spPr/>
    </dgm:pt>
    <dgm:pt modelId="{4643C764-E8AE-4307-A72C-389157753F0D}" type="pres">
      <dgm:prSet presAssocID="{7315D2D3-6C4B-43E2-8504-6DC29AEC4E8D}" presName="level3hierChild" presStyleCnt="0"/>
      <dgm:spPr/>
    </dgm:pt>
    <dgm:pt modelId="{92B934C4-FD08-432A-AD28-30F4C597976F}" type="pres">
      <dgm:prSet presAssocID="{91510F9D-D1CA-4F8A-8CC2-C8769AE3112E}" presName="conn2-1" presStyleLbl="parChTrans1D2" presStyleIdx="1" presStyleCnt="4"/>
      <dgm:spPr/>
    </dgm:pt>
    <dgm:pt modelId="{2CD371F8-A1EA-4E83-83DB-DE1EAD3B9503}" type="pres">
      <dgm:prSet presAssocID="{91510F9D-D1CA-4F8A-8CC2-C8769AE3112E}" presName="connTx" presStyleLbl="parChTrans1D2" presStyleIdx="1" presStyleCnt="4"/>
      <dgm:spPr/>
    </dgm:pt>
    <dgm:pt modelId="{6EAF4B23-5A60-4AC9-9980-D62B0F9AB36B}" type="pres">
      <dgm:prSet presAssocID="{9DD7AFE8-EAE1-463C-AE8C-FFB1FC79F21D}" presName="root2" presStyleCnt="0"/>
      <dgm:spPr/>
    </dgm:pt>
    <dgm:pt modelId="{E9F5E503-AC77-4FC0-A32F-546EE56819A3}" type="pres">
      <dgm:prSet presAssocID="{9DD7AFE8-EAE1-463C-AE8C-FFB1FC79F21D}" presName="LevelTwoTextNode" presStyleLbl="node2" presStyleIdx="1" presStyleCnt="4" custScaleX="201351" custScaleY="135820" custLinFactNeighborX="6581" custLinFactNeighborY="-662">
        <dgm:presLayoutVars>
          <dgm:chPref val="3"/>
        </dgm:presLayoutVars>
      </dgm:prSet>
      <dgm:spPr/>
    </dgm:pt>
    <dgm:pt modelId="{DE7F8542-770D-4580-9370-D3A7D84E7C2B}" type="pres">
      <dgm:prSet presAssocID="{9DD7AFE8-EAE1-463C-AE8C-FFB1FC79F21D}" presName="level3hierChild" presStyleCnt="0"/>
      <dgm:spPr/>
    </dgm:pt>
    <dgm:pt modelId="{6DA1F1B6-84E4-4B70-BA8D-A50F515E15E3}" type="pres">
      <dgm:prSet presAssocID="{3AA7F74B-E8D5-4464-A0D1-BE4C7DA38F54}" presName="conn2-1" presStyleLbl="parChTrans1D2" presStyleIdx="2" presStyleCnt="4"/>
      <dgm:spPr/>
    </dgm:pt>
    <dgm:pt modelId="{490408CF-AFCF-4AF9-BF56-F6DE6BDCB608}" type="pres">
      <dgm:prSet presAssocID="{3AA7F74B-E8D5-4464-A0D1-BE4C7DA38F54}" presName="connTx" presStyleLbl="parChTrans1D2" presStyleIdx="2" presStyleCnt="4"/>
      <dgm:spPr/>
    </dgm:pt>
    <dgm:pt modelId="{22D15DD2-B52F-482C-ADF3-5E67F94B7B6B}" type="pres">
      <dgm:prSet presAssocID="{C6DF82D4-00FA-4B5F-B3DB-FAD162019ED8}" presName="root2" presStyleCnt="0"/>
      <dgm:spPr/>
    </dgm:pt>
    <dgm:pt modelId="{0989D880-70E3-46B3-B75F-F320CD391DCB}" type="pres">
      <dgm:prSet presAssocID="{C6DF82D4-00FA-4B5F-B3DB-FAD162019ED8}" presName="LevelTwoTextNode" presStyleLbl="node2" presStyleIdx="2" presStyleCnt="4" custScaleX="227315" custScaleY="182331" custLinFactNeighborX="-11050" custLinFactNeighborY="46972">
        <dgm:presLayoutVars>
          <dgm:chPref val="3"/>
        </dgm:presLayoutVars>
      </dgm:prSet>
      <dgm:spPr/>
    </dgm:pt>
    <dgm:pt modelId="{64C77BD5-3086-424B-9776-D31B826C38A3}" type="pres">
      <dgm:prSet presAssocID="{C6DF82D4-00FA-4B5F-B3DB-FAD162019ED8}" presName="level3hierChild" presStyleCnt="0"/>
      <dgm:spPr/>
    </dgm:pt>
    <dgm:pt modelId="{5EE7F1C8-C08D-4E9F-AE9D-9F2F92F23572}" type="pres">
      <dgm:prSet presAssocID="{EABE90C3-7390-4B6D-889F-56CFC43496EC}" presName="conn2-1" presStyleLbl="parChTrans1D2" presStyleIdx="3" presStyleCnt="4"/>
      <dgm:spPr/>
    </dgm:pt>
    <dgm:pt modelId="{9C69E859-7BED-42ED-8CCE-CBC4A54643F6}" type="pres">
      <dgm:prSet presAssocID="{EABE90C3-7390-4B6D-889F-56CFC43496EC}" presName="connTx" presStyleLbl="parChTrans1D2" presStyleIdx="3" presStyleCnt="4"/>
      <dgm:spPr/>
    </dgm:pt>
    <dgm:pt modelId="{56AB32A8-98B4-4129-9D1E-639582769FD5}" type="pres">
      <dgm:prSet presAssocID="{ECE5AA17-4F40-4823-BC56-896BB18941EE}" presName="root2" presStyleCnt="0"/>
      <dgm:spPr/>
    </dgm:pt>
    <dgm:pt modelId="{AE4A1AFE-093F-4469-AEA1-2C278432693F}" type="pres">
      <dgm:prSet presAssocID="{ECE5AA17-4F40-4823-BC56-896BB18941EE}" presName="LevelTwoTextNode" presStyleLbl="node2" presStyleIdx="3" presStyleCnt="4" custScaleX="222328" custScaleY="282810" custLinFactY="68741" custLinFactNeighborX="-95" custLinFactNeighborY="100000">
        <dgm:presLayoutVars>
          <dgm:chPref val="3"/>
        </dgm:presLayoutVars>
      </dgm:prSet>
      <dgm:spPr/>
    </dgm:pt>
    <dgm:pt modelId="{1909F50A-9770-444A-9BB7-E31837D4FCDE}" type="pres">
      <dgm:prSet presAssocID="{ECE5AA17-4F40-4823-BC56-896BB18941EE}" presName="level3hierChild" presStyleCnt="0"/>
      <dgm:spPr/>
    </dgm:pt>
  </dgm:ptLst>
  <dgm:cxnLst>
    <dgm:cxn modelId="{8A542706-5BBD-481D-822B-261B65927B24}" type="presOf" srcId="{3AA7F74B-E8D5-4464-A0D1-BE4C7DA38F54}" destId="{6DA1F1B6-84E4-4B70-BA8D-A50F515E15E3}" srcOrd="0" destOrd="0" presId="urn:microsoft.com/office/officeart/2005/8/layout/hierarchy2#2"/>
    <dgm:cxn modelId="{FEB23B08-4294-46CC-84D8-1A7354782E7E}" type="presOf" srcId="{DC20EDBA-6D66-4B2C-94A9-6D4019E2CFB0}" destId="{B1EF20E6-DF92-4DA0-BD99-ECDE44C81921}" srcOrd="0" destOrd="0" presId="urn:microsoft.com/office/officeart/2005/8/layout/hierarchy2#2"/>
    <dgm:cxn modelId="{CBDF5F0D-F941-48AE-8E8A-3712855FF60A}" srcId="{667FE1AD-9BD4-4845-A788-ED4F35CE1731}" destId="{ECE5AA17-4F40-4823-BC56-896BB18941EE}" srcOrd="3" destOrd="0" parTransId="{EABE90C3-7390-4B6D-889F-56CFC43496EC}" sibTransId="{F0366C56-B14B-4A06-B966-099EEFC940D4}"/>
    <dgm:cxn modelId="{5957931B-FD27-4371-9C9D-38D71F889AAD}" type="presOf" srcId="{EABE90C3-7390-4B6D-889F-56CFC43496EC}" destId="{9C69E859-7BED-42ED-8CCE-CBC4A54643F6}" srcOrd="1" destOrd="0" presId="urn:microsoft.com/office/officeart/2005/8/layout/hierarchy2#2"/>
    <dgm:cxn modelId="{43518824-2CBC-4644-B163-B8415B33EC73}" type="presOf" srcId="{3AA7F74B-E8D5-4464-A0D1-BE4C7DA38F54}" destId="{490408CF-AFCF-4AF9-BF56-F6DE6BDCB608}" srcOrd="1" destOrd="0" presId="urn:microsoft.com/office/officeart/2005/8/layout/hierarchy2#2"/>
    <dgm:cxn modelId="{A6E0E237-6427-4210-8F87-22E0412B8774}" type="presOf" srcId="{C6DF82D4-00FA-4B5F-B3DB-FAD162019ED8}" destId="{0989D880-70E3-46B3-B75F-F320CD391DCB}" srcOrd="0" destOrd="0" presId="urn:microsoft.com/office/officeart/2005/8/layout/hierarchy2#2"/>
    <dgm:cxn modelId="{3F092E39-62F9-457A-91F5-24FD156A5B31}" type="presOf" srcId="{91510F9D-D1CA-4F8A-8CC2-C8769AE3112E}" destId="{92B934C4-FD08-432A-AD28-30F4C597976F}" srcOrd="0" destOrd="0" presId="urn:microsoft.com/office/officeart/2005/8/layout/hierarchy2#2"/>
    <dgm:cxn modelId="{3A0FC25C-ECF5-41BF-BA52-0E7934D827B2}" srcId="{667FE1AD-9BD4-4845-A788-ED4F35CE1731}" destId="{7315D2D3-6C4B-43E2-8504-6DC29AEC4E8D}" srcOrd="0" destOrd="0" parTransId="{72471D7A-73A8-4801-AA0A-455E2B38A8F9}" sibTransId="{136755BB-A371-4303-804F-1A6E9EA7E277}"/>
    <dgm:cxn modelId="{94D64141-2EE9-4DCA-92AB-E72C66F3493D}" type="presOf" srcId="{7315D2D3-6C4B-43E2-8504-6DC29AEC4E8D}" destId="{D6DEED89-B239-487E-A4AC-8A53E6129756}" srcOrd="0" destOrd="0" presId="urn:microsoft.com/office/officeart/2005/8/layout/hierarchy2#2"/>
    <dgm:cxn modelId="{2AF51C73-2BB8-412A-8BE1-F48721EE19B6}" type="presOf" srcId="{667FE1AD-9BD4-4845-A788-ED4F35CE1731}" destId="{D03EB3B0-FEB1-4077-852A-65148E5AF77A}" srcOrd="0" destOrd="0" presId="urn:microsoft.com/office/officeart/2005/8/layout/hierarchy2#2"/>
    <dgm:cxn modelId="{804B26A0-A3A4-46EF-A583-403C189B60A8}" type="presOf" srcId="{EABE90C3-7390-4B6D-889F-56CFC43496EC}" destId="{5EE7F1C8-C08D-4E9F-AE9D-9F2F92F23572}" srcOrd="0" destOrd="0" presId="urn:microsoft.com/office/officeart/2005/8/layout/hierarchy2#2"/>
    <dgm:cxn modelId="{6B637DA1-E013-4E39-B4FB-24D5656023F8}" srcId="{667FE1AD-9BD4-4845-A788-ED4F35CE1731}" destId="{9DD7AFE8-EAE1-463C-AE8C-FFB1FC79F21D}" srcOrd="1" destOrd="0" parTransId="{91510F9D-D1CA-4F8A-8CC2-C8769AE3112E}" sibTransId="{91DA753E-B23F-4A91-87D7-86CC574E59E4}"/>
    <dgm:cxn modelId="{F4DAE8AA-3C61-4F09-BB50-379E66C237BD}" type="presOf" srcId="{ECE5AA17-4F40-4823-BC56-896BB18941EE}" destId="{AE4A1AFE-093F-4469-AEA1-2C278432693F}" srcOrd="0" destOrd="0" presId="urn:microsoft.com/office/officeart/2005/8/layout/hierarchy2#2"/>
    <dgm:cxn modelId="{8D2923AE-F032-4103-B721-4CBFA9245F19}" srcId="{667FE1AD-9BD4-4845-A788-ED4F35CE1731}" destId="{C6DF82D4-00FA-4B5F-B3DB-FAD162019ED8}" srcOrd="2" destOrd="0" parTransId="{3AA7F74B-E8D5-4464-A0D1-BE4C7DA38F54}" sibTransId="{F637FBEF-55B5-4BCA-AF6E-82131F5AC661}"/>
    <dgm:cxn modelId="{87E1DAAF-7819-4B8F-B9BC-C644322505D9}" type="presOf" srcId="{72471D7A-73A8-4801-AA0A-455E2B38A8F9}" destId="{2F3BA92B-14CD-4DEC-99BD-A04F1987760A}" srcOrd="0" destOrd="0" presId="urn:microsoft.com/office/officeart/2005/8/layout/hierarchy2#2"/>
    <dgm:cxn modelId="{D579F2B9-49C2-4B8B-97B3-477EE0C4DF35}" type="presOf" srcId="{91510F9D-D1CA-4F8A-8CC2-C8769AE3112E}" destId="{2CD371F8-A1EA-4E83-83DB-DE1EAD3B9503}" srcOrd="1" destOrd="0" presId="urn:microsoft.com/office/officeart/2005/8/layout/hierarchy2#2"/>
    <dgm:cxn modelId="{D01B60BC-12D4-4418-A73C-D9DCEAB2121E}" type="presOf" srcId="{72471D7A-73A8-4801-AA0A-455E2B38A8F9}" destId="{9561530B-328C-4FCE-8093-9C16D4774619}" srcOrd="1" destOrd="0" presId="urn:microsoft.com/office/officeart/2005/8/layout/hierarchy2#2"/>
    <dgm:cxn modelId="{8C5138C9-4887-431A-9728-AA69370DC407}" srcId="{DC20EDBA-6D66-4B2C-94A9-6D4019E2CFB0}" destId="{667FE1AD-9BD4-4845-A788-ED4F35CE1731}" srcOrd="0" destOrd="0" parTransId="{6C834D32-BF20-476B-9D45-20A05D4A24CD}" sibTransId="{EFD9B180-1311-4185-A48D-876F8BEE26CD}"/>
    <dgm:cxn modelId="{375CFBCD-AA3A-4781-A31F-B83535160B6D}" type="presOf" srcId="{9DD7AFE8-EAE1-463C-AE8C-FFB1FC79F21D}" destId="{E9F5E503-AC77-4FC0-A32F-546EE56819A3}" srcOrd="0" destOrd="0" presId="urn:microsoft.com/office/officeart/2005/8/layout/hierarchy2#2"/>
    <dgm:cxn modelId="{255DC55A-EC81-4B3F-A180-CC894CCA9721}" type="presParOf" srcId="{B1EF20E6-DF92-4DA0-BD99-ECDE44C81921}" destId="{7476A8BF-406D-4FC3-8EC3-FF7179678615}" srcOrd="0" destOrd="0" presId="urn:microsoft.com/office/officeart/2005/8/layout/hierarchy2#2"/>
    <dgm:cxn modelId="{C3015A44-4596-405F-9B69-861B7A67FB3B}" type="presParOf" srcId="{7476A8BF-406D-4FC3-8EC3-FF7179678615}" destId="{D03EB3B0-FEB1-4077-852A-65148E5AF77A}" srcOrd="0" destOrd="0" presId="urn:microsoft.com/office/officeart/2005/8/layout/hierarchy2#2"/>
    <dgm:cxn modelId="{96C1C829-0579-41CB-BC9F-FD1BB40EBC99}" type="presParOf" srcId="{7476A8BF-406D-4FC3-8EC3-FF7179678615}" destId="{116B3F2D-DC61-4F42-BD0A-A5F9B05CC5AC}" srcOrd="1" destOrd="0" presId="urn:microsoft.com/office/officeart/2005/8/layout/hierarchy2#2"/>
    <dgm:cxn modelId="{62146965-BBF5-4481-A28B-1D8C266AFFA9}" type="presParOf" srcId="{116B3F2D-DC61-4F42-BD0A-A5F9B05CC5AC}" destId="{2F3BA92B-14CD-4DEC-99BD-A04F1987760A}" srcOrd="0" destOrd="0" presId="urn:microsoft.com/office/officeart/2005/8/layout/hierarchy2#2"/>
    <dgm:cxn modelId="{D819C5F2-883A-4221-B396-48256BEA6991}" type="presParOf" srcId="{2F3BA92B-14CD-4DEC-99BD-A04F1987760A}" destId="{9561530B-328C-4FCE-8093-9C16D4774619}" srcOrd="0" destOrd="0" presId="urn:microsoft.com/office/officeart/2005/8/layout/hierarchy2#2"/>
    <dgm:cxn modelId="{6B1FF155-2B7E-44C1-AFB0-6948857B19A8}" type="presParOf" srcId="{116B3F2D-DC61-4F42-BD0A-A5F9B05CC5AC}" destId="{4BA246CE-06B1-4EF7-AC2F-DA7D500956D4}" srcOrd="1" destOrd="0" presId="urn:microsoft.com/office/officeart/2005/8/layout/hierarchy2#2"/>
    <dgm:cxn modelId="{CF96544F-67DE-4FD2-98FC-13E0C6437EEC}" type="presParOf" srcId="{4BA246CE-06B1-4EF7-AC2F-DA7D500956D4}" destId="{D6DEED89-B239-487E-A4AC-8A53E6129756}" srcOrd="0" destOrd="0" presId="urn:microsoft.com/office/officeart/2005/8/layout/hierarchy2#2"/>
    <dgm:cxn modelId="{A8816AE0-832F-44A4-8EA7-1D2BF909F191}" type="presParOf" srcId="{4BA246CE-06B1-4EF7-AC2F-DA7D500956D4}" destId="{4643C764-E8AE-4307-A72C-389157753F0D}" srcOrd="1" destOrd="0" presId="urn:microsoft.com/office/officeart/2005/8/layout/hierarchy2#2"/>
    <dgm:cxn modelId="{7996E582-8050-447E-A547-AD8D90D8C29F}" type="presParOf" srcId="{116B3F2D-DC61-4F42-BD0A-A5F9B05CC5AC}" destId="{92B934C4-FD08-432A-AD28-30F4C597976F}" srcOrd="2" destOrd="0" presId="urn:microsoft.com/office/officeart/2005/8/layout/hierarchy2#2"/>
    <dgm:cxn modelId="{AFD7C8EF-6114-48DA-8154-1769B9D41A84}" type="presParOf" srcId="{92B934C4-FD08-432A-AD28-30F4C597976F}" destId="{2CD371F8-A1EA-4E83-83DB-DE1EAD3B9503}" srcOrd="0" destOrd="0" presId="urn:microsoft.com/office/officeart/2005/8/layout/hierarchy2#2"/>
    <dgm:cxn modelId="{350108A3-2916-4029-AB5D-2E88DF39116F}" type="presParOf" srcId="{116B3F2D-DC61-4F42-BD0A-A5F9B05CC5AC}" destId="{6EAF4B23-5A60-4AC9-9980-D62B0F9AB36B}" srcOrd="3" destOrd="0" presId="urn:microsoft.com/office/officeart/2005/8/layout/hierarchy2#2"/>
    <dgm:cxn modelId="{0DB09672-B7B5-41F8-B1CD-395A67913F61}" type="presParOf" srcId="{6EAF4B23-5A60-4AC9-9980-D62B0F9AB36B}" destId="{E9F5E503-AC77-4FC0-A32F-546EE56819A3}" srcOrd="0" destOrd="0" presId="urn:microsoft.com/office/officeart/2005/8/layout/hierarchy2#2"/>
    <dgm:cxn modelId="{B96FDDF9-0705-4D65-8F42-45F8C0436D32}" type="presParOf" srcId="{6EAF4B23-5A60-4AC9-9980-D62B0F9AB36B}" destId="{DE7F8542-770D-4580-9370-D3A7D84E7C2B}" srcOrd="1" destOrd="0" presId="urn:microsoft.com/office/officeart/2005/8/layout/hierarchy2#2"/>
    <dgm:cxn modelId="{79A57582-EA4D-48A2-8013-9421149D6EBF}" type="presParOf" srcId="{116B3F2D-DC61-4F42-BD0A-A5F9B05CC5AC}" destId="{6DA1F1B6-84E4-4B70-BA8D-A50F515E15E3}" srcOrd="4" destOrd="0" presId="urn:microsoft.com/office/officeart/2005/8/layout/hierarchy2#2"/>
    <dgm:cxn modelId="{17F9EFF8-CD9A-4382-AAAB-C04F955B4B66}" type="presParOf" srcId="{6DA1F1B6-84E4-4B70-BA8D-A50F515E15E3}" destId="{490408CF-AFCF-4AF9-BF56-F6DE6BDCB608}" srcOrd="0" destOrd="0" presId="urn:microsoft.com/office/officeart/2005/8/layout/hierarchy2#2"/>
    <dgm:cxn modelId="{1D6B7816-2062-4445-B086-0FCCE73EBAA4}" type="presParOf" srcId="{116B3F2D-DC61-4F42-BD0A-A5F9B05CC5AC}" destId="{22D15DD2-B52F-482C-ADF3-5E67F94B7B6B}" srcOrd="5" destOrd="0" presId="urn:microsoft.com/office/officeart/2005/8/layout/hierarchy2#2"/>
    <dgm:cxn modelId="{22AA1CA9-DE25-4CC8-AA93-952AC1211EED}" type="presParOf" srcId="{22D15DD2-B52F-482C-ADF3-5E67F94B7B6B}" destId="{0989D880-70E3-46B3-B75F-F320CD391DCB}" srcOrd="0" destOrd="0" presId="urn:microsoft.com/office/officeart/2005/8/layout/hierarchy2#2"/>
    <dgm:cxn modelId="{DAE731E6-54B5-4950-96C8-869D3C115522}" type="presParOf" srcId="{22D15DD2-B52F-482C-ADF3-5E67F94B7B6B}" destId="{64C77BD5-3086-424B-9776-D31B826C38A3}" srcOrd="1" destOrd="0" presId="urn:microsoft.com/office/officeart/2005/8/layout/hierarchy2#2"/>
    <dgm:cxn modelId="{D70E1B10-8707-43DA-BD20-03E5CA09B4CB}" type="presParOf" srcId="{116B3F2D-DC61-4F42-BD0A-A5F9B05CC5AC}" destId="{5EE7F1C8-C08D-4E9F-AE9D-9F2F92F23572}" srcOrd="6" destOrd="0" presId="urn:microsoft.com/office/officeart/2005/8/layout/hierarchy2#2"/>
    <dgm:cxn modelId="{0DEF3F4E-5384-47A9-8DBD-2EB0B2A97981}" type="presParOf" srcId="{5EE7F1C8-C08D-4E9F-AE9D-9F2F92F23572}" destId="{9C69E859-7BED-42ED-8CCE-CBC4A54643F6}" srcOrd="0" destOrd="0" presId="urn:microsoft.com/office/officeart/2005/8/layout/hierarchy2#2"/>
    <dgm:cxn modelId="{E0F6F39F-CF66-4778-98EC-D3F5C9D80351}" type="presParOf" srcId="{116B3F2D-DC61-4F42-BD0A-A5F9B05CC5AC}" destId="{56AB32A8-98B4-4129-9D1E-639582769FD5}" srcOrd="7" destOrd="0" presId="urn:microsoft.com/office/officeart/2005/8/layout/hierarchy2#2"/>
    <dgm:cxn modelId="{C820BE29-52C0-4E8F-9D21-FD4DFEB566C4}" type="presParOf" srcId="{56AB32A8-98B4-4129-9D1E-639582769FD5}" destId="{AE4A1AFE-093F-4469-AEA1-2C278432693F}" srcOrd="0" destOrd="0" presId="urn:microsoft.com/office/officeart/2005/8/layout/hierarchy2#2"/>
    <dgm:cxn modelId="{08CA031B-80B0-4327-8B14-867ACEF3100F}" type="presParOf" srcId="{56AB32A8-98B4-4129-9D1E-639582769FD5}" destId="{1909F50A-9770-444A-9BB7-E31837D4FCDE}" srcOrd="1" destOrd="0" presId="urn:microsoft.com/office/officeart/2005/8/layout/hierarchy2#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7635F-9B84-424E-A26B-65111066E240}">
      <dsp:nvSpPr>
        <dsp:cNvPr id="0" name=""/>
        <dsp:cNvSpPr/>
      </dsp:nvSpPr>
      <dsp:spPr>
        <a:xfrm>
          <a:off x="2135" y="0"/>
          <a:ext cx="2601763" cy="82123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100000"/>
            </a:lnSpc>
            <a:spcBef>
              <a:spcPct val="0"/>
            </a:spcBef>
            <a:spcAft>
              <a:spcPts val="0"/>
            </a:spcAft>
            <a:buNone/>
          </a:pPr>
          <a:r>
            <a:rPr lang="en-US" altLang="zh-CN" sz="2400" b="0" i="0" kern="1200" dirty="0"/>
            <a:t>M</a:t>
          </a:r>
          <a:r>
            <a:rPr lang="en-US" sz="2400" b="0" i="0" kern="1200" dirty="0"/>
            <a:t>onitoring</a:t>
          </a:r>
          <a:endParaRPr lang="en-US" altLang="zh-CN" sz="2400" kern="1200" dirty="0"/>
        </a:p>
      </dsp:txBody>
      <dsp:txXfrm>
        <a:off x="412754" y="0"/>
        <a:ext cx="1780526" cy="821237"/>
      </dsp:txXfrm>
    </dsp:sp>
    <dsp:sp modelId="{40E24BF1-0609-4E69-860B-1DDFA8D1B23B}">
      <dsp:nvSpPr>
        <dsp:cNvPr id="0" name=""/>
        <dsp:cNvSpPr/>
      </dsp:nvSpPr>
      <dsp:spPr>
        <a:xfrm>
          <a:off x="2343722" y="0"/>
          <a:ext cx="2601763" cy="82123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ts val="0"/>
            </a:spcAft>
            <a:buNone/>
          </a:pPr>
          <a:r>
            <a:rPr lang="en-US" sz="2400" b="0" i="0" kern="1200" dirty="0"/>
            <a:t>Prevention</a:t>
          </a:r>
        </a:p>
      </dsp:txBody>
      <dsp:txXfrm>
        <a:off x="2754341" y="0"/>
        <a:ext cx="1780526" cy="821237"/>
      </dsp:txXfrm>
    </dsp:sp>
    <dsp:sp modelId="{FC968718-404C-4572-834C-813A16FB5771}">
      <dsp:nvSpPr>
        <dsp:cNvPr id="0" name=""/>
        <dsp:cNvSpPr/>
      </dsp:nvSpPr>
      <dsp:spPr>
        <a:xfrm>
          <a:off x="4685309" y="0"/>
          <a:ext cx="2601763" cy="82123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zh-CN" sz="2400" b="0" i="0" kern="1200" dirty="0"/>
            <a:t>Control</a:t>
          </a:r>
          <a:endParaRPr lang="en-US" altLang="zh-CN" sz="2400" kern="1200" dirty="0"/>
        </a:p>
      </dsp:txBody>
      <dsp:txXfrm>
        <a:off x="5095928" y="0"/>
        <a:ext cx="1780526" cy="821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EB3B0-FEB1-4077-852A-65148E5AF77A}">
      <dsp:nvSpPr>
        <dsp:cNvPr id="0" name=""/>
        <dsp:cNvSpPr/>
      </dsp:nvSpPr>
      <dsp:spPr>
        <a:xfrm>
          <a:off x="3135" y="678799"/>
          <a:ext cx="1190843" cy="24003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0" i="0" kern="1200" dirty="0"/>
            <a:t>Physical properties </a:t>
          </a:r>
          <a:r>
            <a:rPr lang="en-US" altLang="zh-CN" sz="2400" b="0" i="0" kern="1200" dirty="0"/>
            <a:t>of </a:t>
          </a:r>
          <a:r>
            <a:rPr lang="en-US" sz="2400" b="0" i="0" kern="1200" dirty="0"/>
            <a:t>Insects</a:t>
          </a:r>
          <a:endParaRPr lang="zh-CN" altLang="en-US" sz="1800" kern="1200" dirty="0">
            <a:latin typeface="Times New Roman" panose="02020603050405020304" pitchFamily="18" charset="0"/>
            <a:ea typeface="黑体" panose="02010609060101010101" pitchFamily="2" charset="-122"/>
            <a:cs typeface="Times New Roman" panose="02020603050405020304" pitchFamily="18" charset="0"/>
          </a:endParaRPr>
        </a:p>
      </dsp:txBody>
      <dsp:txXfrm>
        <a:off x="38014" y="713678"/>
        <a:ext cx="1121085" cy="2330543"/>
      </dsp:txXfrm>
    </dsp:sp>
    <dsp:sp modelId="{2F3BA92B-14CD-4DEC-99BD-A04F1987760A}">
      <dsp:nvSpPr>
        <dsp:cNvPr id="0" name=""/>
        <dsp:cNvSpPr/>
      </dsp:nvSpPr>
      <dsp:spPr>
        <a:xfrm rot="16910696">
          <a:off x="642914" y="1191784"/>
          <a:ext cx="1386782" cy="17078"/>
        </a:xfrm>
        <a:custGeom>
          <a:avLst/>
          <a:gdLst/>
          <a:ahLst/>
          <a:cxnLst/>
          <a:rect l="0" t="0" r="0" b="0"/>
          <a:pathLst>
            <a:path>
              <a:moveTo>
                <a:pt x="0" y="8539"/>
              </a:moveTo>
              <a:lnTo>
                <a:pt x="1386782" y="853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Times New Roman" panose="02020603050405020304" pitchFamily="18" charset="0"/>
            <a:cs typeface="Times New Roman" panose="02020603050405020304" pitchFamily="18" charset="0"/>
          </a:endParaRPr>
        </a:p>
      </dsp:txBody>
      <dsp:txXfrm>
        <a:off x="1301636" y="1165654"/>
        <a:ext cx="69339" cy="69339"/>
      </dsp:txXfrm>
    </dsp:sp>
    <dsp:sp modelId="{D6DEED89-B239-487E-A4AC-8A53E6129756}">
      <dsp:nvSpPr>
        <dsp:cNvPr id="0" name=""/>
        <dsp:cNvSpPr/>
      </dsp:nvSpPr>
      <dsp:spPr>
        <a:xfrm>
          <a:off x="1478634" y="234505"/>
          <a:ext cx="1542364" cy="57438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0" i="0" kern="1200" dirty="0"/>
            <a:t>phototaxis</a:t>
          </a:r>
          <a:endParaRPr lang="en-US" altLang="en-US" sz="2400" kern="1200" dirty="0">
            <a:latin typeface="Times New Roman" panose="02020603050405020304" pitchFamily="18" charset="0"/>
            <a:cs typeface="Times New Roman" panose="02020603050405020304" pitchFamily="18" charset="0"/>
          </a:endParaRPr>
        </a:p>
      </dsp:txBody>
      <dsp:txXfrm>
        <a:off x="1495457" y="251328"/>
        <a:ext cx="1508718" cy="540735"/>
      </dsp:txXfrm>
    </dsp:sp>
    <dsp:sp modelId="{92B934C4-FD08-432A-AD28-30F4C597976F}">
      <dsp:nvSpPr>
        <dsp:cNvPr id="0" name=""/>
        <dsp:cNvSpPr/>
      </dsp:nvSpPr>
      <dsp:spPr>
        <a:xfrm rot="18010925">
          <a:off x="1029714" y="1584850"/>
          <a:ext cx="660689" cy="17078"/>
        </a:xfrm>
        <a:custGeom>
          <a:avLst/>
          <a:gdLst/>
          <a:ahLst/>
          <a:cxnLst/>
          <a:rect l="0" t="0" r="0" b="0"/>
          <a:pathLst>
            <a:path>
              <a:moveTo>
                <a:pt x="0" y="8539"/>
              </a:moveTo>
              <a:lnTo>
                <a:pt x="660689" y="853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Times New Roman" panose="02020603050405020304" pitchFamily="18" charset="0"/>
            <a:cs typeface="Times New Roman" panose="02020603050405020304" pitchFamily="18" charset="0"/>
          </a:endParaRPr>
        </a:p>
      </dsp:txBody>
      <dsp:txXfrm>
        <a:off x="1343541" y="1576872"/>
        <a:ext cx="33034" cy="33034"/>
      </dsp:txXfrm>
    </dsp:sp>
    <dsp:sp modelId="{E9F5E503-AC77-4FC0-A32F-546EE56819A3}">
      <dsp:nvSpPr>
        <dsp:cNvPr id="0" name=""/>
        <dsp:cNvSpPr/>
      </dsp:nvSpPr>
      <dsp:spPr>
        <a:xfrm>
          <a:off x="1526139" y="1065701"/>
          <a:ext cx="1435801" cy="4842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0" i="0" kern="1200" dirty="0"/>
            <a:t>Color </a:t>
          </a:r>
          <a:r>
            <a:rPr lang="en-US" sz="2400" b="0" i="0" kern="1200" dirty="0" err="1"/>
            <a:t>maculicity</a:t>
          </a:r>
          <a:endParaRPr lang="en-US" altLang="en-US" sz="2400" kern="1200" dirty="0">
            <a:latin typeface="Times New Roman" panose="02020603050405020304" pitchFamily="18" charset="0"/>
            <a:cs typeface="Times New Roman" panose="02020603050405020304" pitchFamily="18" charset="0"/>
          </a:endParaRPr>
        </a:p>
      </dsp:txBody>
      <dsp:txXfrm>
        <a:off x="1540322" y="1079884"/>
        <a:ext cx="1407435" cy="455889"/>
      </dsp:txXfrm>
    </dsp:sp>
    <dsp:sp modelId="{6DA1F1B6-84E4-4B70-BA8D-A50F515E15E3}">
      <dsp:nvSpPr>
        <dsp:cNvPr id="0" name=""/>
        <dsp:cNvSpPr/>
      </dsp:nvSpPr>
      <dsp:spPr>
        <a:xfrm rot="2804344">
          <a:off x="1146583" y="1980094"/>
          <a:ext cx="301227" cy="17078"/>
        </a:xfrm>
        <a:custGeom>
          <a:avLst/>
          <a:gdLst/>
          <a:ahLst/>
          <a:cxnLst/>
          <a:rect l="0" t="0" r="0" b="0"/>
          <a:pathLst>
            <a:path>
              <a:moveTo>
                <a:pt x="0" y="8539"/>
              </a:moveTo>
              <a:lnTo>
                <a:pt x="301227" y="853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Times New Roman" panose="02020603050405020304" pitchFamily="18" charset="0"/>
            <a:cs typeface="Times New Roman" panose="02020603050405020304" pitchFamily="18" charset="0"/>
          </a:endParaRPr>
        </a:p>
      </dsp:txBody>
      <dsp:txXfrm>
        <a:off x="1289666" y="1981102"/>
        <a:ext cx="15061" cy="15061"/>
      </dsp:txXfrm>
    </dsp:sp>
    <dsp:sp modelId="{0989D880-70E3-46B3-B75F-F320CD391DCB}">
      <dsp:nvSpPr>
        <dsp:cNvPr id="0" name=""/>
        <dsp:cNvSpPr/>
      </dsp:nvSpPr>
      <dsp:spPr>
        <a:xfrm>
          <a:off x="1400416" y="1773273"/>
          <a:ext cx="1620946" cy="65008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0" i="0" kern="1200" dirty="0"/>
            <a:t>pheromone</a:t>
          </a:r>
          <a:endParaRPr lang="en-US" altLang="zh-CN" sz="2400" kern="1200" dirty="0">
            <a:latin typeface="Times New Roman" panose="02020603050405020304" pitchFamily="18" charset="0"/>
            <a:cs typeface="Times New Roman" panose="02020603050405020304" pitchFamily="18" charset="0"/>
          </a:endParaRPr>
        </a:p>
      </dsp:txBody>
      <dsp:txXfrm>
        <a:off x="1419456" y="1792313"/>
        <a:ext cx="1582866" cy="612006"/>
      </dsp:txXfrm>
    </dsp:sp>
    <dsp:sp modelId="{5EE7F1C8-C08D-4E9F-AE9D-9F2F92F23572}">
      <dsp:nvSpPr>
        <dsp:cNvPr id="0" name=""/>
        <dsp:cNvSpPr/>
      </dsp:nvSpPr>
      <dsp:spPr>
        <a:xfrm rot="4698354">
          <a:off x="634295" y="2557802"/>
          <a:ext cx="1403922" cy="17078"/>
        </a:xfrm>
        <a:custGeom>
          <a:avLst/>
          <a:gdLst/>
          <a:ahLst/>
          <a:cxnLst/>
          <a:rect l="0" t="0" r="0" b="0"/>
          <a:pathLst>
            <a:path>
              <a:moveTo>
                <a:pt x="0" y="8539"/>
              </a:moveTo>
              <a:lnTo>
                <a:pt x="1403922" y="853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Times New Roman" panose="02020603050405020304" pitchFamily="18" charset="0"/>
            <a:cs typeface="Times New Roman" panose="02020603050405020304" pitchFamily="18" charset="0"/>
          </a:endParaRPr>
        </a:p>
      </dsp:txBody>
      <dsp:txXfrm>
        <a:off x="1301158" y="2531243"/>
        <a:ext cx="70196" cy="70196"/>
      </dsp:txXfrm>
    </dsp:sp>
    <dsp:sp modelId="{AE4A1AFE-093F-4469-AEA1-2C278432693F}">
      <dsp:nvSpPr>
        <dsp:cNvPr id="0" name=""/>
        <dsp:cNvSpPr/>
      </dsp:nvSpPr>
      <dsp:spPr>
        <a:xfrm>
          <a:off x="1478534" y="2749564"/>
          <a:ext cx="1585385" cy="100833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0" i="0" kern="1200" dirty="0"/>
            <a:t>Tactile approach</a:t>
          </a:r>
          <a:endParaRPr lang="en-US" sz="2400" b="0" i="0" kern="1200" dirty="0">
            <a:latin typeface="Times New Roman" panose="02020603050405020304" pitchFamily="18" charset="0"/>
            <a:cs typeface="Times New Roman" panose="02020603050405020304" pitchFamily="18" charset="0"/>
          </a:endParaRPr>
        </a:p>
      </dsp:txBody>
      <dsp:txXfrm>
        <a:off x="1508067" y="2779097"/>
        <a:ext cx="1526319" cy="94927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78741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微软雅黑" panose="020B0503020204020204" charset="-122"/>
              </a:defRPr>
            </a:lvl1pPr>
          </a:lstStyle>
          <a:p>
            <a:fld id="{7427AE1C-C8CA-495D-A1C3-F4E19E455D4D}" type="datetimeFigureOut">
              <a:rPr lang="zh-CN" altLang="en-US" smtClean="0"/>
              <a:t>2024/9/18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微软雅黑" panose="020B0503020204020204" charset="-122"/>
              </a:defRPr>
            </a:lvl1pPr>
          </a:lstStyle>
          <a:p>
            <a:fld id="{572CFE39-E4F3-4BD9-A16E-9B3A0A705C4D}" type="slidenum">
              <a:rPr lang="zh-CN" altLang="en-US" smtClean="0"/>
              <a:t>‹#›</a:t>
            </a:fld>
            <a:endParaRPr lang="zh-CN" altLang="en-US"/>
          </a:p>
        </p:txBody>
      </p:sp>
    </p:spTree>
    <p:extLst>
      <p:ext uri="{BB962C8B-B14F-4D97-AF65-F5344CB8AC3E}">
        <p14:creationId xmlns:p14="http://schemas.microsoft.com/office/powerpoint/2010/main" val="3333113931"/>
      </p:ext>
    </p:extLst>
  </p:cSld>
  <p:clrMap bg1="lt1" tx1="dk1" bg2="lt2" tx2="dk2" accent1="accent1" accent2="accent2" accent3="accent3" accent4="accent4" accent5="accent5" accent6="accent6" hlink="hlink" folHlink="folHlink"/>
  <p:notesStyle>
    <a:lvl1pPr marL="0" algn="l" defTabSz="564811" rtl="0" eaLnBrk="1" latinLnBrk="0" hangingPunct="1">
      <a:defRPr sz="741" kern="1200">
        <a:solidFill>
          <a:schemeClr val="tx1"/>
        </a:solidFill>
        <a:latin typeface="+mn-lt"/>
        <a:ea typeface="+mn-ea"/>
        <a:cs typeface="微软雅黑" panose="020B0503020204020204" charset="-122"/>
      </a:defRPr>
    </a:lvl1pPr>
    <a:lvl2pPr marL="282406" algn="l" defTabSz="564811" rtl="0" eaLnBrk="1" latinLnBrk="0" hangingPunct="1">
      <a:defRPr sz="741" kern="1200">
        <a:solidFill>
          <a:schemeClr val="tx1"/>
        </a:solidFill>
        <a:latin typeface="+mn-lt"/>
        <a:ea typeface="+mn-ea"/>
        <a:cs typeface="微软雅黑" panose="020B0503020204020204" charset="-122"/>
      </a:defRPr>
    </a:lvl2pPr>
    <a:lvl3pPr marL="564811" algn="l" defTabSz="564811" rtl="0" eaLnBrk="1" latinLnBrk="0" hangingPunct="1">
      <a:defRPr sz="741" kern="1200">
        <a:solidFill>
          <a:schemeClr val="tx1"/>
        </a:solidFill>
        <a:latin typeface="+mn-lt"/>
        <a:ea typeface="+mn-ea"/>
        <a:cs typeface="微软雅黑" panose="020B0503020204020204" charset="-122"/>
      </a:defRPr>
    </a:lvl3pPr>
    <a:lvl4pPr marL="847217" algn="l" defTabSz="564811" rtl="0" eaLnBrk="1" latinLnBrk="0" hangingPunct="1">
      <a:defRPr sz="741" kern="1200">
        <a:solidFill>
          <a:schemeClr val="tx1"/>
        </a:solidFill>
        <a:latin typeface="+mn-lt"/>
        <a:ea typeface="+mn-ea"/>
        <a:cs typeface="微软雅黑" panose="020B0503020204020204" charset="-122"/>
      </a:defRPr>
    </a:lvl4pPr>
    <a:lvl5pPr marL="1129622" algn="l" defTabSz="564811" rtl="0" eaLnBrk="1" latinLnBrk="0" hangingPunct="1">
      <a:defRPr sz="741" kern="1200">
        <a:solidFill>
          <a:schemeClr val="tx1"/>
        </a:solidFill>
        <a:latin typeface="+mn-lt"/>
        <a:ea typeface="+mn-ea"/>
        <a:cs typeface="微软雅黑" panose="020B0503020204020204" charset="-122"/>
      </a:defRPr>
    </a:lvl5pPr>
    <a:lvl6pPr marL="1412029" algn="l" defTabSz="564811" rtl="0" eaLnBrk="1" latinLnBrk="0" hangingPunct="1">
      <a:defRPr sz="741" kern="1200">
        <a:solidFill>
          <a:schemeClr val="tx1"/>
        </a:solidFill>
        <a:latin typeface="+mn-lt"/>
        <a:ea typeface="+mn-ea"/>
        <a:cs typeface="+mn-cs"/>
      </a:defRPr>
    </a:lvl6pPr>
    <a:lvl7pPr marL="1694434" algn="l" defTabSz="564811" rtl="0" eaLnBrk="1" latinLnBrk="0" hangingPunct="1">
      <a:defRPr sz="741" kern="1200">
        <a:solidFill>
          <a:schemeClr val="tx1"/>
        </a:solidFill>
        <a:latin typeface="+mn-lt"/>
        <a:ea typeface="+mn-ea"/>
        <a:cs typeface="+mn-cs"/>
      </a:defRPr>
    </a:lvl7pPr>
    <a:lvl8pPr marL="1976840" algn="l" defTabSz="564811" rtl="0" eaLnBrk="1" latinLnBrk="0" hangingPunct="1">
      <a:defRPr sz="741" kern="1200">
        <a:solidFill>
          <a:schemeClr val="tx1"/>
        </a:solidFill>
        <a:latin typeface="+mn-lt"/>
        <a:ea typeface="+mn-ea"/>
        <a:cs typeface="+mn-cs"/>
      </a:defRPr>
    </a:lvl8pPr>
    <a:lvl9pPr marL="2259245" algn="l" defTabSz="564811" rtl="0" eaLnBrk="1" latinLnBrk="0" hangingPunct="1">
      <a:defRPr sz="74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B5EE-AE52-4E9A-8EC8-6024C737824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第一部分、设备，核心设备就是如图所示的基于探管的诱捕装置。它是由5个部分组成，</a:t>
            </a:r>
            <a:r>
              <a:rPr lang="zh-CN" altLang="en-US" dirty="0"/>
              <a:t>诱捕管、收集模块、红外检测模块、主控板及摄像头模组、离心清理模块。</a:t>
            </a:r>
          </a:p>
          <a:p>
            <a:r>
              <a:rPr lang="zh-CN" altLang="en-US" dirty="0"/>
              <a:t>采用探管式诱捕器的设计，利用昆虫的趋孔特性，吸引储粮害虫爬入测虫设备，完成对储粮害虫的诱捕。</a:t>
            </a:r>
          </a:p>
          <a:p>
            <a:r>
              <a:rPr lang="zh-CN" altLang="en-US" dirty="0"/>
              <a:t>探管式诱捕器能够有效诱捕蛀蚀性害虫和粉食性害虫</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10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硬件部分主要包括主控电路板和红外板，红外板包括两对红外光电吃饭图片</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88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700" dirty="0"/>
              <a:t>设备除了硬件以外，还包括软件部分，上位机管理软件：主要是上位机接收数据后再通过网络传输协议将数据打包发送至服务器进行识别统计分析。</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4611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lnSpc>
                <a:spcPct val="150000"/>
              </a:lnSpc>
              <a:buNone/>
            </a:pPr>
            <a:r>
              <a:rPr lang="en-US" altLang="zh-CN" sz="700" dirty="0">
                <a:sym typeface="+mn-ea"/>
              </a:rPr>
              <a:t>系统的第二大部分就是数据库：右边这张表是根据中国全国害虫调查的结果，最为常见的20种仓储害虫，我们初步建立了这20种害虫的影像数据库。它包括1套</a:t>
            </a:r>
            <a:r>
              <a:rPr lang="zh-CN" altLang="en-US" sz="700" dirty="0">
                <a:sym typeface="+mn-ea"/>
              </a:rPr>
              <a:t>基于图像数据集和</a:t>
            </a:r>
            <a:r>
              <a:rPr lang="en-US" altLang="zh-CN" sz="700" dirty="0">
                <a:sym typeface="+mn-ea"/>
              </a:rPr>
              <a:t>1套</a:t>
            </a:r>
            <a:r>
              <a:rPr lang="zh-CN" altLang="en-US" sz="700" dirty="0">
                <a:sym typeface="+mn-ea"/>
              </a:rPr>
              <a:t>红外点阵数据集。</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96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700" b="1" dirty="0">
                <a:latin typeface="+mj-ea"/>
                <a:ea typeface="+mj-ea"/>
              </a:rPr>
              <a:t>首先介绍基于影像数据集的构建情况：我们建立适配不同相机和拍摄距离的</a:t>
            </a:r>
            <a:r>
              <a:rPr lang="zh-CN" altLang="en-US" sz="700" b="1" dirty="0">
                <a:solidFill>
                  <a:srgbClr val="FF0000"/>
                </a:solidFill>
                <a:latin typeface="+mj-ea"/>
                <a:ea typeface="+mj-ea"/>
              </a:rPr>
              <a:t>真实</a:t>
            </a:r>
            <a:r>
              <a:rPr lang="zh-CN" altLang="en-US" sz="700" b="1" dirty="0">
                <a:latin typeface="+mj-ea"/>
                <a:ea typeface="+mj-ea"/>
              </a:rPr>
              <a:t>图像数据集（</a:t>
            </a:r>
            <a:r>
              <a:rPr lang="en-US" altLang="zh-CN" sz="700" b="1" dirty="0">
                <a:latin typeface="+mj-lt"/>
                <a:ea typeface="+mj-ea"/>
              </a:rPr>
              <a:t>15.9</a:t>
            </a:r>
            <a:r>
              <a:rPr lang="zh-CN" altLang="en-US" sz="700" b="1" dirty="0">
                <a:latin typeface="+mj-ea"/>
                <a:ea typeface="+mj-ea"/>
              </a:rPr>
              <a:t>万样本，单位：头）</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10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dirty="0"/>
              <a:t>数据库的建立是一个工作量很大的工作，为了减少工作量，节约时间，我们还专门通过构建害虫虚拟图像，用于影像数据集的建立。</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71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700" b="1" dirty="0">
                <a:latin typeface="+mj-ea"/>
                <a:ea typeface="+mj-ea"/>
              </a:rPr>
              <a:t>建立起适配不同相机和拍摄距离的</a:t>
            </a:r>
            <a:r>
              <a:rPr lang="zh-CN" altLang="en-US" sz="700" b="1" dirty="0">
                <a:solidFill>
                  <a:srgbClr val="FF0000"/>
                </a:solidFill>
                <a:latin typeface="+mj-ea"/>
                <a:ea typeface="+mj-ea"/>
              </a:rPr>
              <a:t>虚拟</a:t>
            </a:r>
            <a:r>
              <a:rPr lang="zh-CN" altLang="en-US" sz="700" b="1" dirty="0">
                <a:latin typeface="+mj-ea"/>
                <a:ea typeface="+mj-ea"/>
              </a:rPr>
              <a:t>图像数据集</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5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前面介绍的是害虫影像数据集，除了影像数据集外，我们还建立了一套红外光电的时间序列数据集。通过左图储粮害虫在装置内的运动轨迹</a:t>
            </a:r>
            <a:r>
              <a:rPr lang="en-US" altLang="zh-CN" dirty="0"/>
              <a:t>,</a:t>
            </a:r>
            <a:r>
              <a:rPr lang="zh-CN" altLang="en-US" dirty="0"/>
              <a:t>构建右图的多层、多个时间序列数据。</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106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dirty="0"/>
              <a:t>通过红外点阵数据信号采集，形成可视化的红外光电时间序列数据集</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03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系统的第</a:t>
            </a:r>
            <a:r>
              <a:rPr lang="en-US" altLang="zh-CN" dirty="0"/>
              <a:t>3个部分，识别算法。重点介绍</a:t>
            </a:r>
            <a:r>
              <a:rPr lang="zh-CN" altLang="en-US" dirty="0"/>
              <a:t>电子探管诱捕器红外光电信号采集和识别</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15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800" b="1" dirty="0">
                <a:solidFill>
                  <a:srgbClr val="0070C0"/>
                </a:solidFill>
                <a:ea typeface="微软雅黑" panose="020B0503020204020204" pitchFamily="34" charset="-122"/>
                <a:cs typeface="Times New Roman" panose="02020603050405020304" pitchFamily="18" charset="0"/>
                <a:sym typeface="+mn-ea"/>
              </a:rPr>
              <a:t>将采集红外光电数据进行标准化处理，再通过数据恢复算法，对害虫进行识别。</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7430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700" b="1" dirty="0">
                <a:solidFill>
                  <a:srgbClr val="0070C0"/>
                </a:solidFill>
                <a:latin typeface="微软雅黑" panose="020B0503020204020204" pitchFamily="34" charset="-122"/>
                <a:ea typeface="微软雅黑" panose="020B0503020204020204" pitchFamily="34" charset="-122"/>
              </a:rPr>
              <a:t>害虫红外光电数据识别算法研究：</a:t>
            </a:r>
            <a:r>
              <a:rPr lang="zh-CN" altLang="en-US" sz="700" dirty="0"/>
              <a:t>针对害虫红外数据，提出一种储粮害虫识别的算法，通过比较不同算法的效果，结合不同算法的部分实现，以达到一个效果最好的分类模型。最终储粮害虫计数准确率达95%以上，大类识别率达到90%以上。</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87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 </a:t>
            </a:r>
            <a:r>
              <a:rPr lang="en-US" altLang="zh-CN" dirty="0" err="1"/>
              <a:t>管理系统，如图所示，系统通过粮堆诱捕器，采集数据，传输至上位机管理软件，对数据进行分析处理，最后完成数据的展示</a:t>
            </a:r>
            <a:r>
              <a:rPr lang="zh-CN" altLang="en-US" dirty="0"/>
              <a:t>。系统特点表现为模块化布点灵活、实时监测、准确计数和大类识别</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419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这是管理系统的展示界面，图中黄色点为粮堆中安装监测点。点击每一个点，可以实时显示过去</a:t>
            </a:r>
            <a:r>
              <a:rPr lang="en-US" altLang="zh-CN" dirty="0"/>
              <a:t>24小时内害虫种类和数量，实时温度、湿度数据。点击害虫种类，在图的右下角可直接显示害虫的图像。系统还可以根据用户需求，对当前的数据，以及历史数据进行分析和展示。可以呈现趋势图、散点图、拆线图等不同方式。</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933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r>
              <a:rPr lang="zh-CN" altLang="en-US" dirty="0"/>
              <a:t>这是系统在粮库应用安装的过程情况</a:t>
            </a:r>
          </a:p>
        </p:txBody>
      </p:sp>
      <p:sp>
        <p:nvSpPr>
          <p:cNvPr id="4" name="灯片编号占位符 3"/>
          <p:cNvSpPr>
            <a:spLocks noGrp="1"/>
          </p:cNvSpPr>
          <p:nvPr>
            <p:ph type="sldNum" sz="quarter" idx="10"/>
          </p:nvPr>
        </p:nvSpPr>
        <p:spPr/>
        <p:txBody>
          <a:bodyPr/>
          <a:lstStyle/>
          <a:p>
            <a:fld id="{572CFE39-E4F3-4BD9-A16E-9B3A0A705C4D}" type="slidenum">
              <a:rPr lang="zh-CN" altLang="en-US" smtClean="0"/>
              <a:t>24</a:t>
            </a:fld>
            <a:endParaRPr lang="zh-CN" altLang="en-US"/>
          </a:p>
        </p:txBody>
      </p:sp>
    </p:spTree>
    <p:extLst>
      <p:ext uri="{BB962C8B-B14F-4D97-AF65-F5344CB8AC3E}">
        <p14:creationId xmlns:p14="http://schemas.microsoft.com/office/powerpoint/2010/main" val="3277221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前面介绍了粮堆害虫在线监测的装备情况。那么这套装备如何应用呢？第3部分，我给大家介绍一下通过这套设备的应用，我们进一步了解粮堆害虫的分布规律，以及建立起来的害虫虫口密度的监测。</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7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800" dirty="0"/>
              <a:t>我们专门选取了在我国储粮害虫调查结果显示最为常见的</a:t>
            </a:r>
            <a:r>
              <a:rPr lang="en-US" altLang="zh-CN" sz="800" dirty="0"/>
              <a:t>6类害虫，进行</a:t>
            </a:r>
            <a:r>
              <a:rPr lang="zh-CN" altLang="en-US" sz="800" dirty="0"/>
              <a:t>监测预警分析研究。目前已经完成了赤拟谷盗、米象和长角扁谷盗</a:t>
            </a:r>
            <a:r>
              <a:rPr lang="en-US" altLang="zh-CN" sz="800" dirty="0"/>
              <a:t>3种害虫的研究。</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9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首先是长角扁谷盗。统计</a:t>
            </a:r>
            <a:r>
              <a:rPr lang="zh-CN" altLang="en-US" dirty="0"/>
              <a:t>结果显示：</a:t>
            </a:r>
          </a:p>
          <a:p>
            <a:r>
              <a:rPr lang="zh-CN" altLang="en-US" dirty="0"/>
              <a:t>虫口密度为</a:t>
            </a:r>
            <a:r>
              <a:rPr lang="en-US" altLang="zh-CN" dirty="0"/>
              <a:t>0.1</a:t>
            </a:r>
            <a:r>
              <a:rPr lang="zh-CN" altLang="en-US" dirty="0"/>
              <a:t>头</a:t>
            </a:r>
            <a:r>
              <a:rPr lang="en-US" altLang="zh-CN" dirty="0"/>
              <a:t>/kg</a:t>
            </a:r>
            <a:r>
              <a:rPr lang="zh-CN" altLang="en-US" dirty="0"/>
              <a:t>时，</a:t>
            </a:r>
            <a:r>
              <a:rPr lang="en-US" altLang="zh-CN" dirty="0"/>
              <a:t>75</a:t>
            </a:r>
            <a:r>
              <a:rPr lang="zh-CN" altLang="en-US" dirty="0"/>
              <a:t>个扦样样本筛检结果均为</a:t>
            </a:r>
            <a:r>
              <a:rPr lang="en-US" altLang="zh-CN" dirty="0"/>
              <a:t>0;</a:t>
            </a:r>
          </a:p>
          <a:p>
            <a:r>
              <a:rPr lang="zh-CN" altLang="en-US" dirty="0"/>
              <a:t>虫口密度为</a:t>
            </a:r>
            <a:r>
              <a:rPr lang="en-US" altLang="zh-CN" dirty="0"/>
              <a:t>1.0</a:t>
            </a:r>
            <a:r>
              <a:rPr lang="zh-CN" altLang="en-US" dirty="0"/>
              <a:t>头</a:t>
            </a:r>
            <a:r>
              <a:rPr lang="en-US" altLang="zh-CN" dirty="0"/>
              <a:t>/kg</a:t>
            </a:r>
            <a:r>
              <a:rPr lang="zh-CN" altLang="en-US" dirty="0"/>
              <a:t>时，</a:t>
            </a:r>
            <a:r>
              <a:rPr lang="en-US" altLang="zh-CN" dirty="0"/>
              <a:t>45/75</a:t>
            </a:r>
            <a:r>
              <a:rPr lang="zh-CN" altLang="en-US" dirty="0"/>
              <a:t>个扦样样本筛检结果为</a:t>
            </a:r>
            <a:r>
              <a:rPr lang="en-US" altLang="zh-CN" dirty="0"/>
              <a:t>0</a:t>
            </a:r>
            <a:r>
              <a:rPr lang="zh-CN" altLang="en-US" dirty="0"/>
              <a:t>；</a:t>
            </a:r>
          </a:p>
          <a:p>
            <a:r>
              <a:rPr lang="zh-CN" altLang="en-US" dirty="0"/>
              <a:t>虫口密度为</a:t>
            </a:r>
            <a:r>
              <a:rPr lang="en-US" altLang="zh-CN" dirty="0"/>
              <a:t>5.0</a:t>
            </a:r>
            <a:r>
              <a:rPr lang="zh-CN" altLang="en-US" dirty="0"/>
              <a:t>头</a:t>
            </a:r>
            <a:r>
              <a:rPr lang="en-US" altLang="zh-CN" dirty="0"/>
              <a:t>/kg</a:t>
            </a:r>
            <a:r>
              <a:rPr lang="zh-CN" altLang="en-US" dirty="0"/>
              <a:t>时，大多数样本可以检测到害虫存在。</a:t>
            </a:r>
          </a:p>
          <a:p>
            <a:r>
              <a:rPr lang="zh-CN" altLang="en-US" dirty="0"/>
              <a:t>由此可以看出，在虫口密度小于</a:t>
            </a:r>
            <a:r>
              <a:rPr lang="en-US" altLang="zh-CN" dirty="0"/>
              <a:t>5.0</a:t>
            </a:r>
            <a:r>
              <a:rPr lang="zh-CN" altLang="en-US" dirty="0"/>
              <a:t>头</a:t>
            </a:r>
            <a:r>
              <a:rPr lang="en-US" altLang="zh-CN" dirty="0"/>
              <a:t>/</a:t>
            </a:r>
            <a:r>
              <a:rPr lang="zh-CN" altLang="en-US" dirty="0"/>
              <a:t>公斤，即虫害发生早期，电子探管诱捕器系统比人工扦样更加有效。</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649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800" dirty="0"/>
              <a:t>诱捕数据在空间维度上的变化：在垂直方向上，长角扁谷盗成虫更多地在中层和顶层被检测到，随着水分含量的升高，则更容易在上层检测到。在水平方向上，当虫口密度为</a:t>
            </a:r>
            <a:r>
              <a:rPr lang="en-US" altLang="zh-CN" sz="800" dirty="0"/>
              <a:t>0.1</a:t>
            </a:r>
            <a:r>
              <a:rPr lang="zh-CN" altLang="en-US" sz="800" dirty="0"/>
              <a:t>头</a:t>
            </a:r>
            <a:r>
              <a:rPr lang="en-US" altLang="zh-CN" sz="800" dirty="0"/>
              <a:t>/</a:t>
            </a:r>
            <a:r>
              <a:rPr lang="zh-CN" altLang="en-US" sz="800" dirty="0"/>
              <a:t>公斤时，长角扁谷盗成虫更偏向半半径的位置，但是当虫口密度升高后，这个趋势便不再明显无法确定了。这可能是由于在较高的虫口密度下，投虫过程中长角扁谷盗成虫的快速扩散运动导致的。由相关性计算结果发现，在水平和垂直方向上，不同位置上的诱捕数据基本上是不相关的。</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115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诱捕数据与温湿度之间的关联性：由分析结果可知，除粮堆虫口密度外，粮食的水分含量和诱捕器位置处的粮食温度和相对湿度对诱捕结果都有显著的影响。温度越高、相对湿度越大的地方，害虫的聚集程度越高。</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27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研究背景</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基于诱捕数据的种群分布模式：在绝大多数情况下，长角扁谷盗成虫呈聚集分布状态，基于单个诱捕器采集的数据实现可靠的粮堆害虫发生情况的准确评估面临挑战，可能需要在多个位置部署诱捕器，以提高评估的准确性。</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824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基于深度置信网络的粮堆害虫发生情况评估模型</a:t>
            </a:r>
            <a:r>
              <a:rPr lang="en-US" altLang="zh-CN" dirty="0"/>
              <a:t>:</a:t>
            </a:r>
            <a:r>
              <a:rPr lang="zh-CN" altLang="en-US" dirty="0"/>
              <a:t>将温度、水分、诱捕量和位置这四种模态数据的融合特征送入分类层，得到粮堆害虫发生情况的评估结果。</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068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不同模态对比实验分析</a:t>
            </a:r>
            <a:r>
              <a:rPr lang="en-US" altLang="zh-CN" dirty="0"/>
              <a:t>:</a:t>
            </a:r>
            <a:r>
              <a:rPr lang="zh-CN" altLang="en-US" dirty="0"/>
              <a:t>由实验结果可知，综合考虑诱捕数量、粮食温度、水分含量和诱捕器位置是准确识别粮堆害虫发生情况等级的关键。在综合诱捕数量和粮食温度的基础上，增加粮食水分含量或诱捕其位置作为输入时，识别准确度分别提高到了</a:t>
            </a:r>
            <a:r>
              <a:rPr lang="en-US" altLang="zh-CN" dirty="0"/>
              <a:t>82.2</a:t>
            </a:r>
            <a:r>
              <a:rPr lang="zh-CN" altLang="en-US" dirty="0"/>
              <a:t>％和</a:t>
            </a:r>
            <a:r>
              <a:rPr lang="en-US" altLang="zh-CN" dirty="0"/>
              <a:t>79.6</a:t>
            </a:r>
            <a:r>
              <a:rPr lang="zh-CN" altLang="en-US" dirty="0"/>
              <a:t>％。当这四种模态数据同时作为模型输入时，识别准确度为</a:t>
            </a:r>
            <a:r>
              <a:rPr lang="en-US" altLang="zh-CN" dirty="0"/>
              <a:t>84.9</a:t>
            </a:r>
            <a:r>
              <a:rPr lang="zh-CN" altLang="en-US" dirty="0"/>
              <a:t>％。</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93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基于支持向量机回归预测：在其余参数不变的条件下，分别对多项式函数、线性函数、</a:t>
            </a:r>
            <a:r>
              <a:rPr lang="en-US" altLang="zh-CN" dirty="0"/>
              <a:t>RBF</a:t>
            </a:r>
            <a:r>
              <a:rPr lang="zh-CN" altLang="en-US" dirty="0"/>
              <a:t>高斯径向基函数以及</a:t>
            </a:r>
            <a:r>
              <a:rPr lang="en-US" altLang="zh-CN" dirty="0"/>
              <a:t>Sigmoid</a:t>
            </a:r>
            <a:r>
              <a:rPr lang="zh-CN" altLang="en-US" dirty="0"/>
              <a:t>函数</a:t>
            </a:r>
            <a:r>
              <a:rPr lang="en-US" altLang="zh-CN" dirty="0"/>
              <a:t>4</a:t>
            </a:r>
            <a:r>
              <a:rPr lang="zh-CN" altLang="en-US" dirty="0"/>
              <a:t>种常见的核函数进行预测实验，结果显示当核函数选择</a:t>
            </a:r>
            <a:r>
              <a:rPr lang="en-US" altLang="zh-CN" dirty="0"/>
              <a:t>RBF</a:t>
            </a:r>
            <a:r>
              <a:rPr lang="zh-CN" altLang="en-US" dirty="0"/>
              <a:t>时，模型效果最好。</a:t>
            </a:r>
          </a:p>
          <a:p>
            <a:r>
              <a:rPr lang="en-US" altLang="zh-CN" dirty="0"/>
              <a:t>K-CV</a:t>
            </a:r>
            <a:r>
              <a:rPr lang="zh-CN" altLang="en-US" dirty="0"/>
              <a:t>算法能够更好地评估模型的泛化能力，优化后的模型精度得到显著增高，识别准确度分别提高到了</a:t>
            </a:r>
            <a:r>
              <a:rPr lang="en-US" altLang="zh-CN" dirty="0"/>
              <a:t>92.17%</a:t>
            </a:r>
            <a:r>
              <a:rPr lang="zh-CN" altLang="en-US" dirty="0"/>
              <a:t>。</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580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800" dirty="0"/>
              <a:t>第</a:t>
            </a:r>
            <a:r>
              <a:rPr lang="en-US" altLang="zh-CN" sz="800" dirty="0"/>
              <a:t>2种害虫米象：</a:t>
            </a:r>
            <a:r>
              <a:rPr lang="zh-CN" altLang="en-US" sz="800" dirty="0"/>
              <a:t>电子探管与人工扦样的对比</a:t>
            </a:r>
            <a:r>
              <a:rPr lang="en-US" altLang="zh-CN" sz="800" dirty="0"/>
              <a:t>:</a:t>
            </a:r>
            <a:r>
              <a:rPr lang="zh-CN" altLang="en-US" sz="800" dirty="0">
                <a:solidFill>
                  <a:schemeClr val="tx1">
                    <a:lumMod val="75000"/>
                    <a:lumOff val="25000"/>
                  </a:schemeClr>
                </a:solidFill>
                <a:cs typeface="+mn-ea"/>
                <a:sym typeface="+mn-lt"/>
              </a:rPr>
              <a:t>低虫口密度，探管诱捕器比人工扦样法更容易检测到害虫</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825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诱捕数据在空间维度上的变化：虫口密度为</a:t>
            </a:r>
            <a:r>
              <a:rPr lang="en-US" altLang="zh-CN" dirty="0"/>
              <a:t>0.1</a:t>
            </a:r>
            <a:r>
              <a:rPr lang="zh-CN" altLang="en-US" dirty="0"/>
              <a:t>头</a:t>
            </a:r>
            <a:r>
              <a:rPr lang="en-US" altLang="zh-CN" dirty="0"/>
              <a:t>/kg</a:t>
            </a:r>
            <a:r>
              <a:rPr lang="zh-CN" altLang="en-US" dirty="0"/>
              <a:t>和</a:t>
            </a:r>
            <a:r>
              <a:rPr lang="en-US" altLang="zh-CN" dirty="0"/>
              <a:t>1.0</a:t>
            </a:r>
            <a:r>
              <a:rPr lang="zh-CN" altLang="en-US" dirty="0"/>
              <a:t>头</a:t>
            </a:r>
            <a:r>
              <a:rPr lang="en-US" altLang="zh-CN" dirty="0"/>
              <a:t>/kg</a:t>
            </a:r>
            <a:r>
              <a:rPr lang="zh-CN" altLang="en-US" dirty="0"/>
              <a:t>时，米象主要分布在中层，当密度上升至</a:t>
            </a:r>
            <a:r>
              <a:rPr lang="en-US" altLang="zh-CN" dirty="0"/>
              <a:t>5</a:t>
            </a:r>
            <a:r>
              <a:rPr lang="zh-CN" altLang="en-US" dirty="0"/>
              <a:t>头</a:t>
            </a:r>
            <a:r>
              <a:rPr lang="en-US" altLang="zh-CN" dirty="0"/>
              <a:t>/kg</a:t>
            </a:r>
            <a:r>
              <a:rPr lang="zh-CN" altLang="en-US" dirty="0"/>
              <a:t>时，底层的数量增加。</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515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800" dirty="0"/>
              <a:t>诱捕数据与温湿度之间的关联性：当虫口密度较低时，温度和相对湿度对粮堆中米象成虫的诱捕结果影响不显著；</a:t>
            </a:r>
          </a:p>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800" dirty="0"/>
              <a:t>当虫口密度增加至</a:t>
            </a:r>
            <a:r>
              <a:rPr lang="en-US" altLang="zh-CN" sz="800" dirty="0"/>
              <a:t>5.0</a:t>
            </a:r>
            <a:r>
              <a:rPr lang="zh-CN" altLang="en-US" sz="800" dirty="0"/>
              <a:t>头</a:t>
            </a:r>
            <a:r>
              <a:rPr lang="en-US" altLang="zh-CN" sz="800" dirty="0"/>
              <a:t>/kg</a:t>
            </a:r>
            <a:r>
              <a:rPr lang="zh-CN" altLang="en-US" sz="800" dirty="0"/>
              <a:t>时，温度以及温度与相对湿度的相互作用都对诱捕结果有极显著影响。</a:t>
            </a:r>
          </a:p>
          <a:p>
            <a:pPr marL="0" marR="0" lvl="0" indent="0" algn="l" defTabSz="564811" rtl="0" eaLnBrk="1" fontAlgn="auto" latinLnBrk="0" hangingPunct="1">
              <a:lnSpc>
                <a:spcPct val="100000"/>
              </a:lnSpc>
              <a:spcBef>
                <a:spcPts val="0"/>
              </a:spcBef>
              <a:spcAft>
                <a:spcPts val="0"/>
              </a:spcAft>
              <a:buClrTx/>
              <a:buSzTx/>
              <a:buFontTx/>
              <a:buNone/>
              <a:tabLst/>
              <a:defRPr/>
            </a:pPr>
            <a:endParaRPr lang="zh-CN" altLang="en-US" sz="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56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71993">
              <a:lnSpc>
                <a:spcPct val="150000"/>
              </a:lnSpc>
              <a:defRPr/>
            </a:pPr>
            <a:r>
              <a:rPr lang="zh-CN" altLang="en-US" dirty="0"/>
              <a:t>基于支持向量机回归预测：</a:t>
            </a:r>
            <a:r>
              <a:rPr lang="en-US" altLang="zh-CN" sz="800" dirty="0">
                <a:solidFill>
                  <a:prstClr val="black">
                    <a:lumMod val="75000"/>
                    <a:lumOff val="25000"/>
                  </a:prstClr>
                </a:solidFill>
                <a:cs typeface="+mn-ea"/>
                <a:sym typeface="+mn-lt"/>
              </a:rPr>
              <a:t>4</a:t>
            </a:r>
            <a:r>
              <a:rPr lang="zh-CN" altLang="en-US" sz="800" dirty="0">
                <a:solidFill>
                  <a:prstClr val="black">
                    <a:lumMod val="75000"/>
                    <a:lumOff val="25000"/>
                  </a:prstClr>
                </a:solidFill>
                <a:cs typeface="+mn-ea"/>
                <a:sym typeface="+mn-lt"/>
              </a:rPr>
              <a:t>种核函数误差分析显示</a:t>
            </a:r>
            <a:r>
              <a:rPr lang="en-US" altLang="zh-CN" sz="800" dirty="0">
                <a:solidFill>
                  <a:prstClr val="black">
                    <a:lumMod val="75000"/>
                    <a:lumOff val="25000"/>
                  </a:prstClr>
                </a:solidFill>
                <a:cs typeface="+mn-ea"/>
                <a:sym typeface="+mn-lt"/>
              </a:rPr>
              <a:t>RBF</a:t>
            </a:r>
            <a:r>
              <a:rPr lang="zh-CN" altLang="en-US" sz="800" dirty="0">
                <a:solidFill>
                  <a:prstClr val="black">
                    <a:lumMod val="75000"/>
                    <a:lumOff val="25000"/>
                  </a:prstClr>
                </a:solidFill>
                <a:cs typeface="+mn-ea"/>
                <a:sym typeface="+mn-lt"/>
              </a:rPr>
              <a:t>模型效果最好，识别准确度达到</a:t>
            </a:r>
            <a:r>
              <a:rPr lang="en-US" altLang="zh-CN" sz="800" dirty="0">
                <a:solidFill>
                  <a:prstClr val="black">
                    <a:lumMod val="75000"/>
                    <a:lumOff val="25000"/>
                  </a:prstClr>
                </a:solidFill>
                <a:cs typeface="+mn-ea"/>
                <a:sym typeface="+mn-lt"/>
              </a:rPr>
              <a:t>87.67%</a:t>
            </a:r>
            <a:r>
              <a:rPr lang="zh-CN" altLang="en-US" sz="800" dirty="0">
                <a:solidFill>
                  <a:prstClr val="black">
                    <a:lumMod val="75000"/>
                    <a:lumOff val="25000"/>
                  </a:prstClr>
                </a:solidFill>
                <a:cs typeface="+mn-ea"/>
                <a:sym typeface="+mn-lt"/>
              </a:rPr>
              <a:t>。</a:t>
            </a:r>
            <a:endParaRPr lang="en-US" altLang="zh-CN" sz="800" dirty="0">
              <a:solidFill>
                <a:prstClr val="black">
                  <a:lumMod val="75000"/>
                  <a:lumOff val="25000"/>
                </a:prstClr>
              </a:solidFill>
              <a:cs typeface="+mn-ea"/>
              <a:sym typeface="+mn-lt"/>
            </a:endParaRPr>
          </a:p>
          <a:p>
            <a:pPr defTabSz="671993">
              <a:lnSpc>
                <a:spcPct val="150000"/>
              </a:lnSpc>
              <a:defRPr/>
            </a:pPr>
            <a:r>
              <a:rPr lang="zh-CN" altLang="en-US" sz="800" dirty="0">
                <a:solidFill>
                  <a:prstClr val="black">
                    <a:lumMod val="75000"/>
                    <a:lumOff val="25000"/>
                  </a:prstClr>
                </a:solidFill>
                <a:cs typeface="+mn-ea"/>
                <a:sym typeface="+mn-lt"/>
              </a:rPr>
              <a:t>通过</a:t>
            </a:r>
            <a:r>
              <a:rPr lang="en-US" altLang="zh-CN" sz="800" dirty="0">
                <a:solidFill>
                  <a:prstClr val="black">
                    <a:lumMod val="75000"/>
                    <a:lumOff val="25000"/>
                  </a:prstClr>
                </a:solidFill>
                <a:cs typeface="+mn-ea"/>
                <a:sym typeface="+mn-lt"/>
              </a:rPr>
              <a:t>K-CV</a:t>
            </a:r>
            <a:r>
              <a:rPr lang="zh-CN" altLang="en-US" sz="800" dirty="0">
                <a:solidFill>
                  <a:prstClr val="black">
                    <a:lumMod val="75000"/>
                    <a:lumOff val="25000"/>
                  </a:prstClr>
                </a:solidFill>
                <a:cs typeface="+mn-ea"/>
                <a:sym typeface="+mn-lt"/>
              </a:rPr>
              <a:t>算法超参数调优，优化后</a:t>
            </a:r>
            <a:r>
              <a:rPr lang="en-US" altLang="zh-CN" sz="800" dirty="0">
                <a:solidFill>
                  <a:prstClr val="black">
                    <a:lumMod val="75000"/>
                    <a:lumOff val="25000"/>
                  </a:prstClr>
                </a:solidFill>
                <a:cs typeface="+mn-ea"/>
                <a:sym typeface="+mn-lt"/>
              </a:rPr>
              <a:t>SVR</a:t>
            </a:r>
            <a:r>
              <a:rPr lang="zh-CN" altLang="en-US" sz="800" dirty="0">
                <a:solidFill>
                  <a:prstClr val="black">
                    <a:lumMod val="75000"/>
                    <a:lumOff val="25000"/>
                  </a:prstClr>
                </a:solidFill>
                <a:cs typeface="+mn-ea"/>
                <a:sym typeface="+mn-lt"/>
              </a:rPr>
              <a:t>模型预测准确度提高到</a:t>
            </a:r>
            <a:r>
              <a:rPr lang="en-US" altLang="zh-CN" sz="800" dirty="0">
                <a:solidFill>
                  <a:prstClr val="black">
                    <a:lumMod val="75000"/>
                    <a:lumOff val="25000"/>
                  </a:prstClr>
                </a:solidFill>
                <a:cs typeface="+mn-ea"/>
                <a:sym typeface="+mn-lt"/>
              </a:rPr>
              <a:t>99.18%</a:t>
            </a:r>
            <a:r>
              <a:rPr lang="zh-CN" altLang="en-US" sz="800" dirty="0">
                <a:solidFill>
                  <a:prstClr val="black">
                    <a:lumMod val="75000"/>
                    <a:lumOff val="25000"/>
                  </a:prstClr>
                </a:solidFill>
                <a:cs typeface="+mn-ea"/>
                <a:sym typeface="+mn-lt"/>
              </a:rPr>
              <a:t>。</a:t>
            </a:r>
          </a:p>
          <a:p>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822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dirty="0"/>
              <a:t>电子探管与人工扦样的对比：</a:t>
            </a:r>
            <a:r>
              <a:rPr lang="zh-CN" altLang="en-US" sz="800" dirty="0">
                <a:solidFill>
                  <a:schemeClr val="tx1">
                    <a:lumMod val="75000"/>
                    <a:lumOff val="25000"/>
                  </a:schemeClr>
                </a:solidFill>
                <a:cs typeface="+mn-ea"/>
                <a:sym typeface="+mn-lt"/>
              </a:rPr>
              <a:t>虫口密度低时，探管诱捕器比人工扦样法更容易检测到害虫。</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187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诱捕数据在空间维度上的变化：</a:t>
            </a:r>
          </a:p>
          <a:p>
            <a:r>
              <a:rPr lang="zh-CN" altLang="en-US" dirty="0"/>
              <a:t>赤拟谷盗主要分布在上层，随着密度的增加上层的占比逐渐减少。</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75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64811" rtl="0" eaLnBrk="1" fontAlgn="auto" latinLnBrk="0" hangingPunct="1">
              <a:lnSpc>
                <a:spcPct val="100000"/>
              </a:lnSpc>
              <a:spcBef>
                <a:spcPts val="0"/>
              </a:spcBef>
              <a:spcAft>
                <a:spcPts val="0"/>
              </a:spcAft>
              <a:buClrTx/>
              <a:buSzTx/>
              <a:buFontTx/>
              <a:buNone/>
              <a:tabLst/>
              <a:defRPr/>
            </a:pPr>
            <a:r>
              <a:rPr lang="zh-CN" altLang="en-US" sz="800" b="0" dirty="0">
                <a:solidFill>
                  <a:srgbClr val="0070C0"/>
                </a:solidFill>
                <a:ea typeface="微软雅黑" panose="020B0503020204020204" pitchFamily="34" charset="-122"/>
                <a:cs typeface="Times New Roman" panose="02020603050405020304" pitchFamily="18" charset="0"/>
                <a:sym typeface="+mn-ea"/>
              </a:rPr>
              <a:t>储粮害虫</a:t>
            </a:r>
            <a:r>
              <a:rPr lang="zh-CN" altLang="zh-CN" sz="800" b="0" dirty="0">
                <a:solidFill>
                  <a:srgbClr val="0070C0"/>
                </a:solidFill>
                <a:ea typeface="微软雅黑" panose="020B0503020204020204" pitchFamily="34" charset="-122"/>
                <a:cs typeface="Times New Roman" panose="02020603050405020304" pitchFamily="18" charset="0"/>
              </a:rPr>
              <a:t>综合防治技术</a:t>
            </a:r>
            <a:r>
              <a:rPr lang="zh-CN" altLang="en-US" sz="800" b="0" dirty="0">
                <a:solidFill>
                  <a:srgbClr val="0070C0"/>
                </a:solidFill>
                <a:ea typeface="微软雅黑" panose="020B0503020204020204" pitchFamily="34" charset="-122"/>
                <a:cs typeface="Times New Roman" panose="02020603050405020304" pitchFamily="18" charset="0"/>
              </a:rPr>
              <a:t>体系包括监测、预防和治理</a:t>
            </a:r>
            <a:r>
              <a:rPr lang="en-US" altLang="zh-CN" sz="800" b="0" dirty="0">
                <a:solidFill>
                  <a:srgbClr val="0070C0"/>
                </a:solidFill>
                <a:ea typeface="微软雅黑" panose="020B0503020204020204" pitchFamily="34" charset="-122"/>
                <a:cs typeface="Times New Roman" panose="02020603050405020304" pitchFamily="18" charset="0"/>
              </a:rPr>
              <a:t>3个部分。其中害虫监测的技术手段包括传统的人工扦样、害虫诱捕，以及基于信息化的在线监测。</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092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71993">
              <a:lnSpc>
                <a:spcPct val="150000"/>
              </a:lnSpc>
              <a:defRPr/>
            </a:pPr>
            <a:r>
              <a:rPr lang="zh-CN" altLang="en-US" sz="1000" dirty="0">
                <a:solidFill>
                  <a:prstClr val="black">
                    <a:lumMod val="75000"/>
                    <a:lumOff val="25000"/>
                  </a:prstClr>
                </a:solidFill>
                <a:cs typeface="+mn-ea"/>
                <a:sym typeface="+mn-lt"/>
              </a:rPr>
              <a:t>诱捕数据与温湿度之间的关联性：</a:t>
            </a:r>
            <a:r>
              <a:rPr lang="en-US" altLang="zh-CN" sz="1000" dirty="0" err="1">
                <a:solidFill>
                  <a:prstClr val="black">
                    <a:lumMod val="75000"/>
                    <a:lumOff val="25000"/>
                  </a:prstClr>
                </a:solidFill>
                <a:cs typeface="+mn-ea"/>
                <a:sym typeface="+mn-lt"/>
              </a:rPr>
              <a:t>不同虫</a:t>
            </a:r>
            <a:r>
              <a:rPr lang="zh-CN" altLang="en-US" sz="1000" dirty="0">
                <a:solidFill>
                  <a:prstClr val="black">
                    <a:lumMod val="75000"/>
                    <a:lumOff val="25000"/>
                  </a:prstClr>
                </a:solidFill>
                <a:cs typeface="+mn-ea"/>
                <a:sym typeface="+mn-lt"/>
              </a:rPr>
              <a:t>口密度，温、湿度对诱捕结果影响不同。</a:t>
            </a:r>
            <a:endParaRPr lang="en-US" altLang="zh-CN" sz="1000" dirty="0">
              <a:solidFill>
                <a:prstClr val="black">
                  <a:lumMod val="75000"/>
                  <a:lumOff val="25000"/>
                </a:prstClr>
              </a:solidFill>
              <a:cs typeface="+mn-ea"/>
              <a:sym typeface="+mn-lt"/>
            </a:endParaRPr>
          </a:p>
          <a:p>
            <a:pPr defTabSz="671993">
              <a:lnSpc>
                <a:spcPct val="150000"/>
              </a:lnSpc>
              <a:defRPr/>
            </a:pPr>
            <a:r>
              <a:rPr lang="zh-CN" altLang="en-US" sz="800" dirty="0">
                <a:solidFill>
                  <a:prstClr val="black">
                    <a:lumMod val="75000"/>
                    <a:lumOff val="25000"/>
                  </a:prstClr>
                </a:solidFill>
                <a:cs typeface="+mn-ea"/>
                <a:sym typeface="+mn-lt"/>
              </a:rPr>
              <a:t>当虫口密度为</a:t>
            </a:r>
            <a:r>
              <a:rPr lang="en-US" altLang="zh-CN" sz="800" dirty="0">
                <a:solidFill>
                  <a:prstClr val="black">
                    <a:lumMod val="75000"/>
                    <a:lumOff val="25000"/>
                  </a:prstClr>
                </a:solidFill>
                <a:cs typeface="+mn-ea"/>
                <a:sym typeface="+mn-lt"/>
              </a:rPr>
              <a:t>0.1</a:t>
            </a:r>
            <a:r>
              <a:rPr lang="zh-CN" altLang="en-US" sz="800" dirty="0">
                <a:solidFill>
                  <a:prstClr val="black">
                    <a:lumMod val="75000"/>
                    <a:lumOff val="25000"/>
                  </a:prstClr>
                </a:solidFill>
                <a:cs typeface="+mn-ea"/>
                <a:sym typeface="+mn-lt"/>
              </a:rPr>
              <a:t>头</a:t>
            </a:r>
            <a:r>
              <a:rPr lang="en-US" altLang="zh-CN" sz="800" dirty="0">
                <a:solidFill>
                  <a:prstClr val="black">
                    <a:lumMod val="75000"/>
                    <a:lumOff val="25000"/>
                  </a:prstClr>
                </a:solidFill>
                <a:cs typeface="+mn-ea"/>
                <a:sym typeface="+mn-lt"/>
              </a:rPr>
              <a:t>/kg</a:t>
            </a:r>
            <a:r>
              <a:rPr lang="zh-CN" altLang="en-US" sz="800" dirty="0">
                <a:solidFill>
                  <a:prstClr val="black">
                    <a:lumMod val="75000"/>
                    <a:lumOff val="25000"/>
                  </a:prstClr>
                </a:solidFill>
                <a:cs typeface="+mn-ea"/>
                <a:sym typeface="+mn-lt"/>
              </a:rPr>
              <a:t>时，相对湿度以及温度与相对湿度的相互作用对诱捕结果影响极显著；</a:t>
            </a:r>
          </a:p>
          <a:p>
            <a:pPr defTabSz="671993">
              <a:lnSpc>
                <a:spcPct val="150000"/>
              </a:lnSpc>
              <a:defRPr/>
            </a:pPr>
            <a:r>
              <a:rPr lang="zh-CN" altLang="en-US" sz="800" dirty="0">
                <a:solidFill>
                  <a:prstClr val="black">
                    <a:lumMod val="75000"/>
                    <a:lumOff val="25000"/>
                  </a:prstClr>
                </a:solidFill>
                <a:cs typeface="+mn-ea"/>
                <a:sym typeface="+mn-lt"/>
              </a:rPr>
              <a:t>当虫口密度为</a:t>
            </a:r>
            <a:r>
              <a:rPr lang="en-US" altLang="zh-CN" sz="800" dirty="0">
                <a:solidFill>
                  <a:prstClr val="black">
                    <a:lumMod val="75000"/>
                    <a:lumOff val="25000"/>
                  </a:prstClr>
                </a:solidFill>
                <a:cs typeface="+mn-ea"/>
                <a:sym typeface="+mn-lt"/>
              </a:rPr>
              <a:t>1.0</a:t>
            </a:r>
            <a:r>
              <a:rPr lang="zh-CN" altLang="en-US" sz="800" dirty="0">
                <a:solidFill>
                  <a:prstClr val="black">
                    <a:lumMod val="75000"/>
                    <a:lumOff val="25000"/>
                  </a:prstClr>
                </a:solidFill>
                <a:cs typeface="+mn-ea"/>
                <a:sym typeface="+mn-lt"/>
              </a:rPr>
              <a:t>头</a:t>
            </a:r>
            <a:r>
              <a:rPr lang="en-US" altLang="zh-CN" sz="800" dirty="0">
                <a:solidFill>
                  <a:prstClr val="black">
                    <a:lumMod val="75000"/>
                    <a:lumOff val="25000"/>
                  </a:prstClr>
                </a:solidFill>
                <a:cs typeface="+mn-ea"/>
                <a:sym typeface="+mn-lt"/>
              </a:rPr>
              <a:t>/kg</a:t>
            </a:r>
            <a:r>
              <a:rPr lang="zh-CN" altLang="en-US" sz="800" dirty="0">
                <a:solidFill>
                  <a:prstClr val="black">
                    <a:lumMod val="75000"/>
                    <a:lumOff val="25000"/>
                  </a:prstClr>
                </a:solidFill>
                <a:cs typeface="+mn-ea"/>
                <a:sym typeface="+mn-lt"/>
              </a:rPr>
              <a:t>时，粮堆温湿度及其相互作用对诱捕结果的影响均不显著；</a:t>
            </a:r>
          </a:p>
          <a:p>
            <a:pPr defTabSz="671993">
              <a:lnSpc>
                <a:spcPct val="150000"/>
              </a:lnSpc>
              <a:defRPr/>
            </a:pPr>
            <a:r>
              <a:rPr lang="zh-CN" altLang="en-US" sz="800" dirty="0">
                <a:solidFill>
                  <a:prstClr val="black">
                    <a:lumMod val="75000"/>
                    <a:lumOff val="25000"/>
                  </a:prstClr>
                </a:solidFill>
                <a:cs typeface="+mn-ea"/>
                <a:sym typeface="+mn-lt"/>
              </a:rPr>
              <a:t>当虫口密度增加至</a:t>
            </a:r>
            <a:r>
              <a:rPr lang="en-US" altLang="zh-CN" sz="800" dirty="0">
                <a:solidFill>
                  <a:prstClr val="black">
                    <a:lumMod val="75000"/>
                    <a:lumOff val="25000"/>
                  </a:prstClr>
                </a:solidFill>
                <a:cs typeface="+mn-ea"/>
                <a:sym typeface="+mn-lt"/>
              </a:rPr>
              <a:t>3.0</a:t>
            </a:r>
            <a:r>
              <a:rPr lang="zh-CN" altLang="en-US" sz="800" dirty="0">
                <a:solidFill>
                  <a:prstClr val="black">
                    <a:lumMod val="75000"/>
                    <a:lumOff val="25000"/>
                  </a:prstClr>
                </a:solidFill>
                <a:cs typeface="+mn-ea"/>
                <a:sym typeface="+mn-lt"/>
              </a:rPr>
              <a:t>头</a:t>
            </a:r>
            <a:r>
              <a:rPr lang="en-US" altLang="zh-CN" sz="800" dirty="0">
                <a:solidFill>
                  <a:prstClr val="black">
                    <a:lumMod val="75000"/>
                    <a:lumOff val="25000"/>
                  </a:prstClr>
                </a:solidFill>
                <a:cs typeface="+mn-ea"/>
                <a:sym typeface="+mn-lt"/>
              </a:rPr>
              <a:t>/kg</a:t>
            </a:r>
            <a:r>
              <a:rPr lang="zh-CN" altLang="en-US" sz="800" dirty="0">
                <a:solidFill>
                  <a:prstClr val="black">
                    <a:lumMod val="75000"/>
                    <a:lumOff val="25000"/>
                  </a:prstClr>
                </a:solidFill>
                <a:cs typeface="+mn-ea"/>
                <a:sym typeface="+mn-lt"/>
              </a:rPr>
              <a:t>时，温度、湿度对诱捕结果有极显著影响。</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431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基于支持向量的回归预测：4</a:t>
            </a:r>
            <a:r>
              <a:rPr lang="zh-CN" altLang="en-US" dirty="0"/>
              <a:t>种核函数误差分析显示当核函数选择</a:t>
            </a:r>
            <a:r>
              <a:rPr lang="en-US" altLang="zh-CN" dirty="0"/>
              <a:t>RBF</a:t>
            </a:r>
            <a:r>
              <a:rPr lang="zh-CN" altLang="en-US" dirty="0"/>
              <a:t>时，模型效果最好，预测准确率达到</a:t>
            </a:r>
            <a:r>
              <a:rPr lang="en-US" altLang="zh-CN" dirty="0"/>
              <a:t>62.48%</a:t>
            </a:r>
            <a:r>
              <a:rPr lang="zh-CN" altLang="en-US" dirty="0"/>
              <a:t>。</a:t>
            </a:r>
          </a:p>
          <a:p>
            <a:r>
              <a:rPr lang="zh-CN" altLang="en-US" dirty="0"/>
              <a:t>通过</a:t>
            </a:r>
            <a:r>
              <a:rPr lang="en-US" altLang="zh-CN" dirty="0"/>
              <a:t>K-CV</a:t>
            </a:r>
            <a:r>
              <a:rPr lang="zh-CN" altLang="en-US" dirty="0"/>
              <a:t>算法超参数调优，优化后</a:t>
            </a:r>
            <a:r>
              <a:rPr lang="en-US" altLang="zh-CN" dirty="0"/>
              <a:t>SVR</a:t>
            </a:r>
            <a:r>
              <a:rPr lang="zh-CN" altLang="en-US" dirty="0"/>
              <a:t>模型得到显著增高，预测准确度分别提高到了</a:t>
            </a:r>
            <a:r>
              <a:rPr lang="en-US" altLang="zh-CN" dirty="0"/>
              <a:t>89.94%</a:t>
            </a:r>
            <a:r>
              <a:rPr lang="zh-CN" alt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619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主要特点和应用效果：</a:t>
            </a:r>
          </a:p>
          <a:p>
            <a:r>
              <a:rPr lang="zh-CN" altLang="en-US" dirty="0"/>
              <a:t>产品特点：</a:t>
            </a:r>
          </a:p>
          <a:p>
            <a:r>
              <a:rPr lang="zh-CN" altLang="en-US" dirty="0"/>
              <a:t>每个探管均带传感器，可实现粮堆内任意位置的害虫监测；</a:t>
            </a:r>
          </a:p>
          <a:p>
            <a:r>
              <a:rPr lang="zh-CN" altLang="en-US" dirty="0"/>
              <a:t>智能识别和计数，准确率均在</a:t>
            </a:r>
            <a:r>
              <a:rPr lang="en-US" altLang="zh-CN" dirty="0"/>
              <a:t>90%</a:t>
            </a:r>
            <a:r>
              <a:rPr lang="zh-CN" altLang="en-US" dirty="0"/>
              <a:t>以上；</a:t>
            </a:r>
          </a:p>
          <a:p>
            <a:r>
              <a:rPr lang="zh-CN" altLang="en-US" dirty="0"/>
              <a:t>应用效果：</a:t>
            </a:r>
          </a:p>
          <a:p>
            <a:r>
              <a:rPr lang="zh-CN" altLang="en-US" dirty="0"/>
              <a:t>与人工扦样相比，可早</a:t>
            </a:r>
            <a:r>
              <a:rPr lang="en-US" altLang="zh-CN" dirty="0"/>
              <a:t>1-2</a:t>
            </a:r>
            <a:r>
              <a:rPr lang="zh-CN" altLang="en-US" dirty="0"/>
              <a:t>个月发现害虫。</a:t>
            </a:r>
          </a:p>
          <a:p>
            <a:r>
              <a:rPr lang="zh-CN" altLang="en-US" dirty="0"/>
              <a:t>粮堆内部有大量害虫；</a:t>
            </a:r>
          </a:p>
          <a:p>
            <a:r>
              <a:rPr lang="zh-CN" altLang="en-US" dirty="0"/>
              <a:t>通过害虫分布规律研究，可以通过监测数据推算出粮堆害虫的虫口密度</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83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中国现行的粮油储藏技术规范仍然是以人工扦样筛检作为害虫监测的标准，要求粮库管理员至少每月要对储藏粮堆进行扦样检查，这一传统的手段显得费时费力。</a:t>
            </a:r>
          </a:p>
        </p:txBody>
      </p:sp>
      <p:sp>
        <p:nvSpPr>
          <p:cNvPr id="4" name="灯片编号占位符 3"/>
          <p:cNvSpPr>
            <a:spLocks noGrp="1"/>
          </p:cNvSpPr>
          <p:nvPr>
            <p:ph type="sldNum" sz="quarter" idx="5"/>
          </p:nvPr>
        </p:nvSpPr>
        <p:spPr/>
        <p:txBody>
          <a:bodyPr/>
          <a:lstStyle/>
          <a:p>
            <a:fld id="{572CFE39-E4F3-4BD9-A16E-9B3A0A705C4D}" type="slidenum">
              <a:rPr lang="zh-CN" altLang="en-US" smtClean="0"/>
              <a:t>5</a:t>
            </a:fld>
            <a:endParaRPr lang="zh-CN" altLang="en-US"/>
          </a:p>
        </p:txBody>
      </p:sp>
    </p:spTree>
    <p:extLst>
      <p:ext uri="{BB962C8B-B14F-4D97-AF65-F5344CB8AC3E}">
        <p14:creationId xmlns:p14="http://schemas.microsoft.com/office/powerpoint/2010/main" val="133731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为了降低劳动强度，很多诱集的技术被逐渐引用于害虫监测。这些诱集的技术主要是利用害虫的生理特性，针对性的研发出诱集产品。包括利用害虫趋光性研发出的诱虫灯，可以应用于善飞行类害虫；利用害虫对颜色的偏好，研发出粘虫板，主要用于爬行类害虫的诱捕；还有利用害虫信息素，以及趋触性的诱捕器等。</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372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以上介绍的所有基于诱集技术的监测，依然还要依赖于人工，实时性、准确性方面尚有不足。那么基于计算机技术的进步和信息技术的发展，针对害虫监测，我们就迫切的需要一种可以实现在线、实时、准确的智能监测技术和装备。</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934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粮堆害虫智能监测技术与装备</a:t>
            </a:r>
          </a:p>
          <a:p>
            <a:endParaRPr lang="zh-CN" altLang="en-US" dirty="0"/>
          </a:p>
        </p:txBody>
      </p:sp>
      <p:sp>
        <p:nvSpPr>
          <p:cNvPr id="4" name="灯片编号占位符 3"/>
          <p:cNvSpPr>
            <a:spLocks noGrp="1"/>
          </p:cNvSpPr>
          <p:nvPr>
            <p:ph type="sldNum" sz="quarter" idx="5"/>
          </p:nvPr>
        </p:nvSpPr>
        <p:spPr/>
        <p:txBody>
          <a:bodyPr/>
          <a:lstStyle/>
          <a:p>
            <a:fld id="{572CFE39-E4F3-4BD9-A16E-9B3A0A705C4D}" type="slidenum">
              <a:rPr lang="zh-CN" altLang="en-US" smtClean="0"/>
              <a:t>8</a:t>
            </a:fld>
            <a:endParaRPr lang="zh-CN" altLang="en-US"/>
          </a:p>
        </p:txBody>
      </p:sp>
    </p:spTree>
    <p:extLst>
      <p:ext uri="{BB962C8B-B14F-4D97-AF65-F5344CB8AC3E}">
        <p14:creationId xmlns:p14="http://schemas.microsoft.com/office/powerpoint/2010/main" val="412959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害虫在线监测系统是由设备、智能管理系统、数据集和识别算法4个部分组成。下面分别给大家简要介绍一下每个部分的组成和功能。</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75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19981" y="824885"/>
            <a:ext cx="6719888" cy="1754776"/>
          </a:xfrm>
        </p:spPr>
        <p:txBody>
          <a:bodyPr anchor="b"/>
          <a:lstStyle>
            <a:lvl1pPr algn="ctr">
              <a:defRPr sz="4409"/>
            </a:lvl1pPr>
          </a:lstStyle>
          <a:p>
            <a:r>
              <a:rPr lang="zh-CN" altLang="en-US"/>
              <a:t>单击此处编辑母版标题样式</a:t>
            </a:r>
            <a:endParaRPr lang="en-US" dirty="0"/>
          </a:p>
        </p:txBody>
      </p:sp>
      <p:sp>
        <p:nvSpPr>
          <p:cNvPr id="3" name="Subtitle 2"/>
          <p:cNvSpPr>
            <a:spLocks noGrp="1"/>
          </p:cNvSpPr>
          <p:nvPr>
            <p:ph type="subTitle" idx="1"/>
          </p:nvPr>
        </p:nvSpPr>
        <p:spPr>
          <a:xfrm>
            <a:off x="1119981" y="2647331"/>
            <a:ext cx="6719888" cy="1216909"/>
          </a:xfrm>
        </p:spPr>
        <p:txBody>
          <a:bodyPr/>
          <a:lstStyle>
            <a:lvl1pPr marL="0" indent="0" algn="ctr">
              <a:buNone/>
              <a:defRPr sz="1764"/>
            </a:lvl1pPr>
            <a:lvl2pPr marL="335996" indent="0" algn="ctr">
              <a:buNone/>
              <a:defRPr sz="1470"/>
            </a:lvl2pPr>
            <a:lvl3pPr marL="671993" indent="0" algn="ctr">
              <a:buNone/>
              <a:defRPr sz="1323"/>
            </a:lvl3pPr>
            <a:lvl4pPr marL="1007989" indent="0" algn="ctr">
              <a:buNone/>
              <a:defRPr sz="1176"/>
            </a:lvl4pPr>
            <a:lvl5pPr marL="1343985" indent="0" algn="ctr">
              <a:buNone/>
              <a:defRPr sz="1176"/>
            </a:lvl5pPr>
            <a:lvl6pPr marL="1679981" indent="0" algn="ctr">
              <a:buNone/>
              <a:defRPr sz="1176"/>
            </a:lvl6pPr>
            <a:lvl7pPr marL="2015978" indent="0" algn="ctr">
              <a:buNone/>
              <a:defRPr sz="1176"/>
            </a:lvl7pPr>
            <a:lvl8pPr marL="2351974" indent="0" algn="ctr">
              <a:buNone/>
              <a:defRPr sz="1176"/>
            </a:lvl8pPr>
            <a:lvl9pPr marL="2687970" indent="0" algn="ctr">
              <a:buNone/>
              <a:defRPr sz="1176"/>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148643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28588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892" y="268350"/>
            <a:ext cx="1931968" cy="4271432"/>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15990" y="268350"/>
            <a:ext cx="5683905" cy="427143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241444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15993" y="4671625"/>
            <a:ext cx="2015966" cy="268350"/>
          </a:xfrm>
          <a:prstGeom prst="rect">
            <a:avLst/>
          </a:prstGeom>
        </p:spPr>
        <p:txBody>
          <a:bodyPr vert="horz" lIns="91440" tIns="45720" rIns="91440" bIns="45720" rtlCol="0" anchor="ctr"/>
          <a:lstStyle>
            <a:lvl1pPr algn="l">
              <a:defRPr sz="787">
                <a:solidFill>
                  <a:schemeClr val="tx1">
                    <a:tint val="75000"/>
                  </a:schemeClr>
                </a:solidFill>
              </a:defRPr>
            </a:lvl1pPr>
          </a:lstStyle>
          <a:p>
            <a:fld id="{0880C882-A448-4391-8676-F5947BC890DB}" type="datetimeFigureOut">
              <a:rPr lang="zh-CN" altLang="en-US" smtClean="0"/>
              <a:t>2024/9/18</a:t>
            </a:fld>
            <a:endParaRPr lang="zh-CN" altLang="en-US"/>
          </a:p>
        </p:txBody>
      </p:sp>
      <p:sp>
        <p:nvSpPr>
          <p:cNvPr id="5" name="页脚占位符 4"/>
          <p:cNvSpPr>
            <a:spLocks noGrp="1"/>
          </p:cNvSpPr>
          <p:nvPr>
            <p:ph type="ftr" sz="quarter" idx="3"/>
          </p:nvPr>
        </p:nvSpPr>
        <p:spPr>
          <a:xfrm>
            <a:off x="2967953" y="4671625"/>
            <a:ext cx="3023950" cy="268350"/>
          </a:xfrm>
          <a:prstGeom prst="rect">
            <a:avLst/>
          </a:prstGeom>
        </p:spPr>
        <p:txBody>
          <a:bodyPr vert="horz" lIns="91440" tIns="45720" rIns="91440" bIns="45720" rtlCol="0" anchor="ctr"/>
          <a:lstStyle>
            <a:lvl1pPr algn="ctr">
              <a:defRPr sz="787">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327896" y="4671625"/>
            <a:ext cx="2015966" cy="268350"/>
          </a:xfrm>
          <a:prstGeom prst="rect">
            <a:avLst/>
          </a:prstGeom>
        </p:spPr>
        <p:txBody>
          <a:bodyPr vert="horz" lIns="91440" tIns="45720" rIns="91440" bIns="45720" rtlCol="0" anchor="ctr"/>
          <a:lstStyle>
            <a:lvl1pPr algn="r">
              <a:defRPr sz="787">
                <a:solidFill>
                  <a:schemeClr val="tx1">
                    <a:tint val="75000"/>
                  </a:schemeClr>
                </a:solidFill>
              </a:defRPr>
            </a:lvl1p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84173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日期占位符 4"/>
          <p:cNvSpPr>
            <a:spLocks noGrp="1"/>
          </p:cNvSpPr>
          <p:nvPr>
            <p:ph type="dt" sz="half" idx="2"/>
          </p:nvPr>
        </p:nvSpPr>
        <p:spPr>
          <a:xfrm>
            <a:off x="615993" y="4671625"/>
            <a:ext cx="2015966" cy="268350"/>
          </a:xfrm>
          <a:prstGeom prst="rect">
            <a:avLst/>
          </a:prstGeom>
        </p:spPr>
        <p:txBody>
          <a:bodyPr vert="horz" lIns="91440" tIns="45720" rIns="91440" bIns="45720" rtlCol="0" anchor="ctr"/>
          <a:lstStyle>
            <a:lvl1pPr algn="l">
              <a:defRPr sz="787">
                <a:solidFill>
                  <a:schemeClr val="tx1">
                    <a:tint val="75000"/>
                  </a:schemeClr>
                </a:solidFill>
              </a:defRPr>
            </a:lvl1pPr>
          </a:lstStyle>
          <a:p>
            <a:fld id="{0880C882-A448-4391-8676-F5947BC890DB}" type="datetimeFigureOut">
              <a:rPr lang="zh-CN" altLang="en-US" smtClean="0"/>
              <a:t>2024/9/18</a:t>
            </a:fld>
            <a:endParaRPr lang="zh-CN" altLang="en-US"/>
          </a:p>
        </p:txBody>
      </p:sp>
      <p:sp>
        <p:nvSpPr>
          <p:cNvPr id="6" name="页脚占位符 5"/>
          <p:cNvSpPr>
            <a:spLocks noGrp="1"/>
          </p:cNvSpPr>
          <p:nvPr>
            <p:ph type="ftr" sz="quarter" idx="3"/>
          </p:nvPr>
        </p:nvSpPr>
        <p:spPr>
          <a:xfrm>
            <a:off x="2967953" y="4671625"/>
            <a:ext cx="3023950" cy="268350"/>
          </a:xfrm>
          <a:prstGeom prst="rect">
            <a:avLst/>
          </a:prstGeom>
        </p:spPr>
        <p:txBody>
          <a:bodyPr vert="horz" lIns="91440" tIns="45720" rIns="91440" bIns="45720" rtlCol="0" anchor="ctr"/>
          <a:lstStyle>
            <a:lvl1pPr algn="ctr">
              <a:defRPr sz="787">
                <a:solidFill>
                  <a:schemeClr val="tx1">
                    <a:tint val="75000"/>
                  </a:schemeClr>
                </a:solidFill>
              </a:defRPr>
            </a:lvl1pPr>
          </a:lstStyle>
          <a:p>
            <a:endParaRPr lang="zh-CN" altLang="en-US"/>
          </a:p>
        </p:txBody>
      </p:sp>
      <p:sp>
        <p:nvSpPr>
          <p:cNvPr id="7" name="灯片编号占位符 6"/>
          <p:cNvSpPr>
            <a:spLocks noGrp="1"/>
          </p:cNvSpPr>
          <p:nvPr>
            <p:ph type="sldNum" sz="quarter" idx="4"/>
          </p:nvPr>
        </p:nvSpPr>
        <p:spPr>
          <a:xfrm>
            <a:off x="6327896" y="4671625"/>
            <a:ext cx="2015966" cy="268350"/>
          </a:xfrm>
          <a:prstGeom prst="rect">
            <a:avLst/>
          </a:prstGeom>
        </p:spPr>
        <p:txBody>
          <a:bodyPr vert="horz" lIns="91440" tIns="45720" rIns="91440" bIns="45720" rtlCol="0" anchor="ctr"/>
          <a:lstStyle>
            <a:lvl1pPr algn="r">
              <a:defRPr sz="787">
                <a:solidFill>
                  <a:schemeClr val="tx1">
                    <a:tint val="75000"/>
                  </a:schemeClr>
                </a:solidFill>
              </a:defRPr>
            </a:lvl1pPr>
          </a:lstStyle>
          <a:p>
            <a:fld id="{019DB73F-1E62-4448-A8B4-8FF89C1E191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133456700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5990" y="268350"/>
            <a:ext cx="7727871" cy="974228"/>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15990" y="1341750"/>
            <a:ext cx="7727871" cy="319803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365345517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11323" y="1256579"/>
            <a:ext cx="7727871" cy="2096630"/>
          </a:xfrm>
          <a:prstGeom prst="rect">
            <a:avLst/>
          </a:prstGeom>
        </p:spPr>
        <p:txBody>
          <a:bodyPr anchor="b"/>
          <a:lstStyle>
            <a:lvl1pPr>
              <a:defRPr sz="4409"/>
            </a:lvl1pPr>
          </a:lstStyle>
          <a:p>
            <a:r>
              <a:rPr lang="zh-CN" altLang="en-US"/>
              <a:t>单击此处编辑母版标题样式</a:t>
            </a:r>
          </a:p>
        </p:txBody>
      </p:sp>
      <p:sp>
        <p:nvSpPr>
          <p:cNvPr id="3" name="文本占位符 2"/>
          <p:cNvSpPr>
            <a:spLocks noGrp="1"/>
          </p:cNvSpPr>
          <p:nvPr>
            <p:ph type="body" idx="1"/>
          </p:nvPr>
        </p:nvSpPr>
        <p:spPr>
          <a:xfrm>
            <a:off x="611323" y="3373044"/>
            <a:ext cx="7727871" cy="1102568"/>
          </a:xfrm>
          <a:prstGeom prst="rect">
            <a:avLst/>
          </a:prstGeom>
        </p:spPr>
        <p:txBody>
          <a:bodyPr/>
          <a:lstStyle>
            <a:lvl1pPr marL="0" indent="0">
              <a:buNone/>
              <a:defRPr sz="1764">
                <a:solidFill>
                  <a:schemeClr val="tx1">
                    <a:tint val="75000"/>
                  </a:schemeClr>
                </a:solidFill>
              </a:defRPr>
            </a:lvl1pPr>
            <a:lvl2pPr marL="335996" indent="0">
              <a:buNone/>
              <a:defRPr sz="1470">
                <a:solidFill>
                  <a:schemeClr val="tx1">
                    <a:tint val="75000"/>
                  </a:schemeClr>
                </a:solidFill>
              </a:defRPr>
            </a:lvl2pPr>
            <a:lvl3pPr marL="671993" indent="0">
              <a:buNone/>
              <a:defRPr sz="1323">
                <a:solidFill>
                  <a:schemeClr val="tx1">
                    <a:tint val="75000"/>
                  </a:schemeClr>
                </a:solidFill>
              </a:defRPr>
            </a:lvl3pPr>
            <a:lvl4pPr marL="1007989" indent="0">
              <a:buNone/>
              <a:defRPr sz="1176">
                <a:solidFill>
                  <a:schemeClr val="tx1">
                    <a:tint val="75000"/>
                  </a:schemeClr>
                </a:solidFill>
              </a:defRPr>
            </a:lvl4pPr>
            <a:lvl5pPr marL="1343985" indent="0">
              <a:buNone/>
              <a:defRPr sz="1176">
                <a:solidFill>
                  <a:schemeClr val="tx1">
                    <a:tint val="75000"/>
                  </a:schemeClr>
                </a:solidFill>
              </a:defRPr>
            </a:lvl5pPr>
            <a:lvl6pPr marL="1679981" indent="0">
              <a:buNone/>
              <a:defRPr sz="1176">
                <a:solidFill>
                  <a:schemeClr val="tx1">
                    <a:tint val="75000"/>
                  </a:schemeClr>
                </a:solidFill>
              </a:defRPr>
            </a:lvl6pPr>
            <a:lvl7pPr marL="2015978" indent="0">
              <a:buNone/>
              <a:defRPr sz="1176">
                <a:solidFill>
                  <a:schemeClr val="tx1">
                    <a:tint val="75000"/>
                  </a:schemeClr>
                </a:solidFill>
              </a:defRPr>
            </a:lvl7pPr>
            <a:lvl8pPr marL="2351974" indent="0">
              <a:buNone/>
              <a:defRPr sz="1176">
                <a:solidFill>
                  <a:schemeClr val="tx1">
                    <a:tint val="75000"/>
                  </a:schemeClr>
                </a:solidFill>
              </a:defRPr>
            </a:lvl8pPr>
            <a:lvl9pPr marL="2687970" indent="0">
              <a:buNone/>
              <a:defRPr sz="117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7700477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15990" y="268350"/>
            <a:ext cx="7727871" cy="974228"/>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15990" y="1341750"/>
            <a:ext cx="3807936" cy="319803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35924" y="1341750"/>
            <a:ext cx="3807936" cy="319803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37589413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17157" y="268350"/>
            <a:ext cx="7727871" cy="974228"/>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17157" y="1235577"/>
            <a:ext cx="3790436" cy="605537"/>
          </a:xfrm>
          <a:prstGeom prst="rect">
            <a:avLst/>
          </a:prstGeo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zh-CN" altLang="en-US"/>
              <a:t>单击此处编辑母版文本样式</a:t>
            </a:r>
          </a:p>
        </p:txBody>
      </p:sp>
      <p:sp>
        <p:nvSpPr>
          <p:cNvPr id="4" name="内容占位符 3"/>
          <p:cNvSpPr>
            <a:spLocks noGrp="1"/>
          </p:cNvSpPr>
          <p:nvPr>
            <p:ph sz="half" idx="2"/>
          </p:nvPr>
        </p:nvSpPr>
        <p:spPr>
          <a:xfrm>
            <a:off x="617157" y="1841114"/>
            <a:ext cx="3790436" cy="27080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535924" y="1235577"/>
            <a:ext cx="3809103" cy="605537"/>
          </a:xfrm>
          <a:prstGeom prst="rect">
            <a:avLst/>
          </a:prstGeo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zh-CN" altLang="en-US"/>
              <a:t>单击此处编辑母版文本样式</a:t>
            </a:r>
          </a:p>
        </p:txBody>
      </p:sp>
      <p:sp>
        <p:nvSpPr>
          <p:cNvPr id="6" name="内容占位符 5"/>
          <p:cNvSpPr>
            <a:spLocks noGrp="1"/>
          </p:cNvSpPr>
          <p:nvPr>
            <p:ph sz="quarter" idx="4"/>
          </p:nvPr>
        </p:nvSpPr>
        <p:spPr>
          <a:xfrm>
            <a:off x="4535924" y="1841114"/>
            <a:ext cx="3809103" cy="27080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8" name="页脚占位符 7"/>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4267268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15990" y="268350"/>
            <a:ext cx="7727871" cy="974228"/>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4" name="页脚占位符 3"/>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13972868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559839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3" name="页脚占位符 2"/>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228756641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17157" y="336021"/>
            <a:ext cx="2889785" cy="1176073"/>
          </a:xfrm>
          <a:prstGeom prst="rect">
            <a:avLst/>
          </a:prstGeom>
        </p:spPr>
        <p:txBody>
          <a:bodyPr anchor="b"/>
          <a:lstStyle>
            <a:lvl1pPr>
              <a:defRPr sz="2352"/>
            </a:lvl1pPr>
          </a:lstStyle>
          <a:p>
            <a:r>
              <a:rPr lang="zh-CN" altLang="en-US"/>
              <a:t>单击此处编辑母版标题样式</a:t>
            </a:r>
          </a:p>
        </p:txBody>
      </p:sp>
      <p:sp>
        <p:nvSpPr>
          <p:cNvPr id="3" name="内容占位符 2"/>
          <p:cNvSpPr>
            <a:spLocks noGrp="1"/>
          </p:cNvSpPr>
          <p:nvPr>
            <p:ph idx="1"/>
          </p:nvPr>
        </p:nvSpPr>
        <p:spPr>
          <a:xfrm>
            <a:off x="3809103" y="725712"/>
            <a:ext cx="4535924" cy="3581889"/>
          </a:xfrm>
          <a:prstGeom prst="rect">
            <a:avLst/>
          </a:prstGeo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7157" y="1512094"/>
            <a:ext cx="2889785" cy="2801341"/>
          </a:xfrm>
          <a:prstGeom prst="rect">
            <a:avLst/>
          </a:prstGeo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zh-CN" altLang="en-US"/>
              <a:t>单击此处编辑母版文本样式</a:t>
            </a:r>
          </a:p>
        </p:txBody>
      </p:sp>
      <p:sp>
        <p:nvSpPr>
          <p:cNvPr id="5" name="日期占位符 4"/>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269808104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17157" y="336021"/>
            <a:ext cx="2889785" cy="1176073"/>
          </a:xfrm>
          <a:prstGeom prst="rect">
            <a:avLst/>
          </a:prstGeom>
        </p:spPr>
        <p:txBody>
          <a:bodyPr anchor="b"/>
          <a:lstStyle>
            <a:lvl1pPr>
              <a:defRPr sz="2352"/>
            </a:lvl1pPr>
          </a:lstStyle>
          <a:p>
            <a:r>
              <a:rPr lang="zh-CN" altLang="en-US"/>
              <a:t>单击此处编辑母版标题样式</a:t>
            </a:r>
          </a:p>
        </p:txBody>
      </p:sp>
      <p:sp>
        <p:nvSpPr>
          <p:cNvPr id="3" name="图片占位符 2"/>
          <p:cNvSpPr>
            <a:spLocks noGrp="1"/>
          </p:cNvSpPr>
          <p:nvPr>
            <p:ph type="pic" idx="1"/>
          </p:nvPr>
        </p:nvSpPr>
        <p:spPr>
          <a:xfrm>
            <a:off x="3809103" y="725712"/>
            <a:ext cx="4535924" cy="3581889"/>
          </a:xfrm>
          <a:prstGeom prst="rect">
            <a:avLst/>
          </a:prstGeom>
        </p:spPr>
        <p:txBody>
          <a:bodyPr/>
          <a:lstStyle>
            <a:lvl1pPr marL="0" indent="0">
              <a:buNone/>
              <a:defRPr sz="2352"/>
            </a:lvl1pPr>
            <a:lvl2pPr marL="335996" indent="0">
              <a:buNone/>
              <a:defRPr sz="2058"/>
            </a:lvl2pPr>
            <a:lvl3pPr marL="671993" indent="0">
              <a:buNone/>
              <a:defRPr sz="1764"/>
            </a:lvl3pPr>
            <a:lvl4pPr marL="1007989" indent="0">
              <a:buNone/>
              <a:defRPr sz="1470"/>
            </a:lvl4pPr>
            <a:lvl5pPr marL="1343985" indent="0">
              <a:buNone/>
              <a:defRPr sz="1470"/>
            </a:lvl5pPr>
            <a:lvl6pPr marL="1679981" indent="0">
              <a:buNone/>
              <a:defRPr sz="1470"/>
            </a:lvl6pPr>
            <a:lvl7pPr marL="2015978" indent="0">
              <a:buNone/>
              <a:defRPr sz="1470"/>
            </a:lvl7pPr>
            <a:lvl8pPr marL="2351974" indent="0">
              <a:buNone/>
              <a:defRPr sz="1470"/>
            </a:lvl8pPr>
            <a:lvl9pPr marL="2687970" indent="0">
              <a:buNone/>
              <a:defRPr sz="1470"/>
            </a:lvl9pPr>
          </a:lstStyle>
          <a:p>
            <a:endParaRPr lang="zh-CN" altLang="en-US"/>
          </a:p>
        </p:txBody>
      </p:sp>
      <p:sp>
        <p:nvSpPr>
          <p:cNvPr id="4" name="文本占位符 3"/>
          <p:cNvSpPr>
            <a:spLocks noGrp="1"/>
          </p:cNvSpPr>
          <p:nvPr>
            <p:ph type="body" sz="half" idx="2"/>
          </p:nvPr>
        </p:nvSpPr>
        <p:spPr>
          <a:xfrm>
            <a:off x="617157" y="1512094"/>
            <a:ext cx="2889785" cy="2801341"/>
          </a:xfrm>
          <a:prstGeom prst="rect">
            <a:avLst/>
          </a:prstGeo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zh-CN" altLang="en-US"/>
              <a:t>单击此处编辑母版文本样式</a:t>
            </a:r>
          </a:p>
        </p:txBody>
      </p:sp>
      <p:sp>
        <p:nvSpPr>
          <p:cNvPr id="5" name="日期占位符 4"/>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173674213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15990" y="268350"/>
            <a:ext cx="7727871" cy="974228"/>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15990" y="1341750"/>
            <a:ext cx="7727871" cy="3198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313314558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11892" y="268350"/>
            <a:ext cx="1931968" cy="42714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15990" y="268350"/>
            <a:ext cx="5683905" cy="42714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15990" y="4671624"/>
            <a:ext cx="2015966" cy="268350"/>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2967951" y="4671624"/>
            <a:ext cx="3023949" cy="26835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327894" y="4671624"/>
            <a:ext cx="2015966" cy="268350"/>
          </a:xfrm>
          <a:prstGeom prst="rect">
            <a:avLst/>
          </a:prstGeom>
        </p:spPr>
        <p:txBody>
          <a:bodyPr/>
          <a:lstStyle/>
          <a:p>
            <a:fld id="{4F8BEFBF-5B5F-4BD2-A74A-61A97BF1200E}" type="slidenum">
              <a:rPr lang="zh-CN" altLang="en-US" smtClean="0"/>
              <a:t>‹#›</a:t>
            </a:fld>
            <a:endParaRPr lang="zh-CN" altLang="en-US"/>
          </a:p>
        </p:txBody>
      </p:sp>
    </p:spTree>
    <p:extLst>
      <p:ext uri="{BB962C8B-B14F-4D97-AF65-F5344CB8AC3E}">
        <p14:creationId xmlns:p14="http://schemas.microsoft.com/office/powerpoint/2010/main" val="103340828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9981" y="824885"/>
            <a:ext cx="6719888" cy="1754776"/>
          </a:xfrm>
        </p:spPr>
        <p:txBody>
          <a:bodyPr anchor="b"/>
          <a:lstStyle>
            <a:lvl1pPr algn="ctr">
              <a:defRPr sz="4409"/>
            </a:lvl1pPr>
          </a:lstStyle>
          <a:p>
            <a:r>
              <a:rPr lang="en-US"/>
              <a:t>Click to edit Master title style</a:t>
            </a:r>
            <a:endParaRPr lang="en-GB"/>
          </a:p>
        </p:txBody>
      </p:sp>
      <p:sp>
        <p:nvSpPr>
          <p:cNvPr id="3" name="Subtitle 2"/>
          <p:cNvSpPr>
            <a:spLocks noGrp="1"/>
          </p:cNvSpPr>
          <p:nvPr>
            <p:ph type="subTitle" idx="1"/>
          </p:nvPr>
        </p:nvSpPr>
        <p:spPr>
          <a:xfrm>
            <a:off x="1119981" y="2647331"/>
            <a:ext cx="6719888" cy="1216909"/>
          </a:xfrm>
        </p:spPr>
        <p:txBody>
          <a:bodyPr/>
          <a:lstStyle>
            <a:lvl1pPr marL="0" indent="0" algn="ctr">
              <a:buNone/>
              <a:defRPr sz="1764"/>
            </a:lvl1pPr>
            <a:lvl2pPr marL="335996" indent="0" algn="ctr">
              <a:buNone/>
              <a:defRPr sz="1470"/>
            </a:lvl2pPr>
            <a:lvl3pPr marL="671993" indent="0" algn="ctr">
              <a:buNone/>
              <a:defRPr sz="1323"/>
            </a:lvl3pPr>
            <a:lvl4pPr marL="1007989" indent="0" algn="ctr">
              <a:buNone/>
              <a:defRPr sz="1176"/>
            </a:lvl4pPr>
            <a:lvl5pPr marL="1343985" indent="0" algn="ctr">
              <a:buNone/>
              <a:defRPr sz="1176"/>
            </a:lvl5pPr>
            <a:lvl6pPr marL="1679981" indent="0" algn="ctr">
              <a:buNone/>
              <a:defRPr sz="1176"/>
            </a:lvl6pPr>
            <a:lvl7pPr marL="2015978" indent="0" algn="ctr">
              <a:buNone/>
              <a:defRPr sz="1176"/>
            </a:lvl7pPr>
            <a:lvl8pPr marL="2351974" indent="0" algn="ctr">
              <a:buNone/>
              <a:defRPr sz="1176"/>
            </a:lvl8pPr>
            <a:lvl9pPr marL="2687970" indent="0" algn="ctr">
              <a:buNone/>
              <a:defRPr sz="1176"/>
            </a:lvl9pPr>
          </a:lstStyle>
          <a:p>
            <a:r>
              <a:rPr lang="en-US"/>
              <a:t>Click to edit Master subtitle style</a:t>
            </a:r>
            <a:endParaRPr lang="en-GB"/>
          </a:p>
        </p:txBody>
      </p:sp>
      <p:sp>
        <p:nvSpPr>
          <p:cNvPr id="4" name="Date Placeholder 3"/>
          <p:cNvSpPr>
            <a:spLocks noGrp="1"/>
          </p:cNvSpPr>
          <p:nvPr>
            <p:ph type="dt" sz="half" idx="10"/>
          </p:nvPr>
        </p:nvSpPr>
        <p:spPr>
          <a:xfrm>
            <a:off x="615990" y="4671624"/>
            <a:ext cx="2015966" cy="268350"/>
          </a:xfrm>
        </p:spPr>
        <p:txBody>
          <a:bodyPr/>
          <a:lstStyle/>
          <a:p>
            <a:endParaRPr lang="en-GB"/>
          </a:p>
        </p:txBody>
      </p:sp>
      <p:sp>
        <p:nvSpPr>
          <p:cNvPr id="5" name="Footer Placeholder 4"/>
          <p:cNvSpPr>
            <a:spLocks noGrp="1"/>
          </p:cNvSpPr>
          <p:nvPr>
            <p:ph type="ftr" sz="quarter" idx="11"/>
          </p:nvPr>
        </p:nvSpPr>
        <p:spPr>
          <a:xfrm>
            <a:off x="2967951" y="4671624"/>
            <a:ext cx="3023949" cy="268350"/>
          </a:xfrm>
        </p:spPr>
        <p:txBody>
          <a:bodyPr/>
          <a:lstStyle/>
          <a:p>
            <a:endParaRPr lang="en-GB"/>
          </a:p>
        </p:txBody>
      </p:sp>
      <p:sp>
        <p:nvSpPr>
          <p:cNvPr id="6" name="Slide Number Placeholder 5"/>
          <p:cNvSpPr>
            <a:spLocks noGrp="1"/>
          </p:cNvSpPr>
          <p:nvPr>
            <p:ph type="sldNum" sz="quarter" idx="12"/>
          </p:nvPr>
        </p:nvSpPr>
        <p:spPr>
          <a:xfrm>
            <a:off x="6327894" y="4671624"/>
            <a:ext cx="2015966" cy="268350"/>
          </a:xfrm>
        </p:spPr>
        <p:txBody>
          <a:bodyPr/>
          <a:lstStyle/>
          <a:p>
            <a:fld id="{7F4C1676-8445-4D51-B6FB-DBF39B779976}" type="slidenum">
              <a:rPr lang="en-GB" smtClean="0"/>
              <a:t>‹#›</a:t>
            </a:fld>
            <a:endParaRPr lang="en-GB"/>
          </a:p>
        </p:txBody>
      </p:sp>
    </p:spTree>
    <p:extLst>
      <p:ext uri="{BB962C8B-B14F-4D97-AF65-F5344CB8AC3E}">
        <p14:creationId xmlns:p14="http://schemas.microsoft.com/office/powerpoint/2010/main" val="335354897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11323" y="1256579"/>
            <a:ext cx="7727871" cy="2096630"/>
          </a:xfrm>
        </p:spPr>
        <p:txBody>
          <a:bodyPr anchor="b"/>
          <a:lstStyle>
            <a:lvl1pPr>
              <a:defRPr sz="4409"/>
            </a:lvl1pPr>
          </a:lstStyle>
          <a:p>
            <a:r>
              <a:rPr lang="zh-CN" altLang="en-US"/>
              <a:t>单击此处编辑母版标题样式</a:t>
            </a:r>
            <a:endParaRPr lang="en-US" dirty="0"/>
          </a:p>
        </p:txBody>
      </p:sp>
      <p:sp>
        <p:nvSpPr>
          <p:cNvPr id="3" name="Text Placeholder 2"/>
          <p:cNvSpPr>
            <a:spLocks noGrp="1"/>
          </p:cNvSpPr>
          <p:nvPr>
            <p:ph type="body" idx="1"/>
          </p:nvPr>
        </p:nvSpPr>
        <p:spPr>
          <a:xfrm>
            <a:off x="611323" y="3373044"/>
            <a:ext cx="7727871" cy="1102568"/>
          </a:xfrm>
        </p:spPr>
        <p:txBody>
          <a:bodyPr/>
          <a:lstStyle>
            <a:lvl1pPr marL="0" indent="0">
              <a:buNone/>
              <a:defRPr sz="1764">
                <a:solidFill>
                  <a:schemeClr val="tx1">
                    <a:tint val="75000"/>
                  </a:schemeClr>
                </a:solidFill>
              </a:defRPr>
            </a:lvl1pPr>
            <a:lvl2pPr marL="335996" indent="0">
              <a:buNone/>
              <a:defRPr sz="1470">
                <a:solidFill>
                  <a:schemeClr val="tx1">
                    <a:tint val="75000"/>
                  </a:schemeClr>
                </a:solidFill>
              </a:defRPr>
            </a:lvl2pPr>
            <a:lvl3pPr marL="671993" indent="0">
              <a:buNone/>
              <a:defRPr sz="1323">
                <a:solidFill>
                  <a:schemeClr val="tx1">
                    <a:tint val="75000"/>
                  </a:schemeClr>
                </a:solidFill>
              </a:defRPr>
            </a:lvl3pPr>
            <a:lvl4pPr marL="1007989" indent="0">
              <a:buNone/>
              <a:defRPr sz="1176">
                <a:solidFill>
                  <a:schemeClr val="tx1">
                    <a:tint val="75000"/>
                  </a:schemeClr>
                </a:solidFill>
              </a:defRPr>
            </a:lvl4pPr>
            <a:lvl5pPr marL="1343985" indent="0">
              <a:buNone/>
              <a:defRPr sz="1176">
                <a:solidFill>
                  <a:schemeClr val="tx1">
                    <a:tint val="75000"/>
                  </a:schemeClr>
                </a:solidFill>
              </a:defRPr>
            </a:lvl5pPr>
            <a:lvl6pPr marL="1679981" indent="0">
              <a:buNone/>
              <a:defRPr sz="1176">
                <a:solidFill>
                  <a:schemeClr val="tx1">
                    <a:tint val="75000"/>
                  </a:schemeClr>
                </a:solidFill>
              </a:defRPr>
            </a:lvl6pPr>
            <a:lvl7pPr marL="2015978" indent="0">
              <a:buNone/>
              <a:defRPr sz="1176">
                <a:solidFill>
                  <a:schemeClr val="tx1">
                    <a:tint val="75000"/>
                  </a:schemeClr>
                </a:solidFill>
              </a:defRPr>
            </a:lvl7pPr>
            <a:lvl8pPr marL="2351974" indent="0">
              <a:buNone/>
              <a:defRPr sz="1176">
                <a:solidFill>
                  <a:schemeClr val="tx1">
                    <a:tint val="75000"/>
                  </a:schemeClr>
                </a:solidFill>
              </a:defRPr>
            </a:lvl8pPr>
            <a:lvl9pPr marL="2687970" indent="0">
              <a:buNone/>
              <a:defRPr sz="1176">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379641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15990" y="1341750"/>
            <a:ext cx="3807936" cy="319803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535924" y="1341750"/>
            <a:ext cx="3807936" cy="319803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2836741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17157" y="268350"/>
            <a:ext cx="7727871" cy="97422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17157" y="1235577"/>
            <a:ext cx="3790436"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zh-CN" altLang="en-US"/>
              <a:t>单击此处编辑母版文本样式</a:t>
            </a:r>
          </a:p>
        </p:txBody>
      </p:sp>
      <p:sp>
        <p:nvSpPr>
          <p:cNvPr id="4" name="Content Placeholder 3"/>
          <p:cNvSpPr>
            <a:spLocks noGrp="1"/>
          </p:cNvSpPr>
          <p:nvPr>
            <p:ph sz="half" idx="2"/>
          </p:nvPr>
        </p:nvSpPr>
        <p:spPr>
          <a:xfrm>
            <a:off x="617157" y="1841114"/>
            <a:ext cx="3790436" cy="27080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535924" y="1235577"/>
            <a:ext cx="3809103"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zh-CN" altLang="en-US"/>
              <a:t>单击此处编辑母版文本样式</a:t>
            </a:r>
          </a:p>
        </p:txBody>
      </p:sp>
      <p:sp>
        <p:nvSpPr>
          <p:cNvPr id="6" name="Content Placeholder 5"/>
          <p:cNvSpPr>
            <a:spLocks noGrp="1"/>
          </p:cNvSpPr>
          <p:nvPr>
            <p:ph sz="quarter" idx="4"/>
          </p:nvPr>
        </p:nvSpPr>
        <p:spPr>
          <a:xfrm>
            <a:off x="4535924" y="1841114"/>
            <a:ext cx="3809103" cy="27080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119698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3293272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71738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17157" y="336021"/>
            <a:ext cx="2889785" cy="1176073"/>
          </a:xfrm>
        </p:spPr>
        <p:txBody>
          <a:bodyPr anchor="b"/>
          <a:lstStyle>
            <a:lvl1pPr>
              <a:defRPr sz="2352"/>
            </a:lvl1pPr>
          </a:lstStyle>
          <a:p>
            <a:r>
              <a:rPr lang="zh-CN" altLang="en-US"/>
              <a:t>单击此处编辑母版标题样式</a:t>
            </a:r>
            <a:endParaRPr lang="en-US" dirty="0"/>
          </a:p>
        </p:txBody>
      </p:sp>
      <p:sp>
        <p:nvSpPr>
          <p:cNvPr id="3" name="Content Placeholder 2"/>
          <p:cNvSpPr>
            <a:spLocks noGrp="1"/>
          </p:cNvSpPr>
          <p:nvPr>
            <p:ph idx="1"/>
          </p:nvPr>
        </p:nvSpPr>
        <p:spPr>
          <a:xfrm>
            <a:off x="3809103" y="725712"/>
            <a:ext cx="4535924" cy="3581889"/>
          </a:xfr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17157" y="1512094"/>
            <a:ext cx="2889785"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1070682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17157" y="336021"/>
            <a:ext cx="2889785" cy="1176073"/>
          </a:xfrm>
        </p:spPr>
        <p:txBody>
          <a:bodyPr anchor="b"/>
          <a:lstStyle>
            <a:lvl1pPr>
              <a:defRPr sz="2352"/>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09103" y="725712"/>
            <a:ext cx="4535924" cy="3581889"/>
          </a:xfrm>
        </p:spPr>
        <p:txBody>
          <a:bodyPr anchor="t"/>
          <a:lstStyle>
            <a:lvl1pPr marL="0" indent="0">
              <a:buNone/>
              <a:defRPr sz="2352"/>
            </a:lvl1pPr>
            <a:lvl2pPr marL="335996" indent="0">
              <a:buNone/>
              <a:defRPr sz="2058"/>
            </a:lvl2pPr>
            <a:lvl3pPr marL="671993" indent="0">
              <a:buNone/>
              <a:defRPr sz="1764"/>
            </a:lvl3pPr>
            <a:lvl4pPr marL="1007989" indent="0">
              <a:buNone/>
              <a:defRPr sz="1470"/>
            </a:lvl4pPr>
            <a:lvl5pPr marL="1343985" indent="0">
              <a:buNone/>
              <a:defRPr sz="1470"/>
            </a:lvl5pPr>
            <a:lvl6pPr marL="1679981" indent="0">
              <a:buNone/>
              <a:defRPr sz="1470"/>
            </a:lvl6pPr>
            <a:lvl7pPr marL="2015978" indent="0">
              <a:buNone/>
              <a:defRPr sz="1470"/>
            </a:lvl7pPr>
            <a:lvl8pPr marL="2351974" indent="0">
              <a:buNone/>
              <a:defRPr sz="1470"/>
            </a:lvl8pPr>
            <a:lvl9pPr marL="2687970" indent="0">
              <a:buNone/>
              <a:defRPr sz="1470"/>
            </a:lvl9pPr>
          </a:lstStyle>
          <a:p>
            <a:r>
              <a:rPr lang="zh-CN" altLang="en-US"/>
              <a:t>单击图标添加图片</a:t>
            </a:r>
            <a:endParaRPr lang="en-US" dirty="0"/>
          </a:p>
        </p:txBody>
      </p:sp>
      <p:sp>
        <p:nvSpPr>
          <p:cNvPr id="4" name="Text Placeholder 3"/>
          <p:cNvSpPr>
            <a:spLocks noGrp="1"/>
          </p:cNvSpPr>
          <p:nvPr>
            <p:ph type="body" sz="half" idx="2"/>
          </p:nvPr>
        </p:nvSpPr>
        <p:spPr>
          <a:xfrm>
            <a:off x="617157" y="1512094"/>
            <a:ext cx="2889785"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880C882-A448-4391-8676-F5947BC890DB}"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411447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990" y="268350"/>
            <a:ext cx="7727871" cy="9742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15990" y="1341750"/>
            <a:ext cx="7727871" cy="319803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15990" y="4671624"/>
            <a:ext cx="2015966" cy="268350"/>
          </a:xfrm>
          <a:prstGeom prst="rect">
            <a:avLst/>
          </a:prstGeom>
        </p:spPr>
        <p:txBody>
          <a:bodyPr vert="horz" lIns="91440" tIns="45720" rIns="91440" bIns="45720" rtlCol="0" anchor="ctr"/>
          <a:lstStyle>
            <a:lvl1pPr algn="l">
              <a:defRPr sz="882">
                <a:solidFill>
                  <a:schemeClr val="tx1">
                    <a:tint val="75000"/>
                  </a:schemeClr>
                </a:solidFill>
              </a:defRPr>
            </a:lvl1pPr>
          </a:lstStyle>
          <a:p>
            <a:fld id="{0880C882-A448-4391-8676-F5947BC890DB}" type="datetimeFigureOut">
              <a:rPr lang="zh-CN" altLang="en-US" smtClean="0"/>
              <a:t>2024/9/18</a:t>
            </a:fld>
            <a:endParaRPr lang="zh-CN" altLang="en-US"/>
          </a:p>
        </p:txBody>
      </p:sp>
      <p:sp>
        <p:nvSpPr>
          <p:cNvPr id="5" name="Footer Placeholder 4"/>
          <p:cNvSpPr>
            <a:spLocks noGrp="1"/>
          </p:cNvSpPr>
          <p:nvPr>
            <p:ph type="ftr" sz="quarter" idx="3"/>
          </p:nvPr>
        </p:nvSpPr>
        <p:spPr>
          <a:xfrm>
            <a:off x="2967951" y="4671624"/>
            <a:ext cx="3023949" cy="268350"/>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327894" y="4671624"/>
            <a:ext cx="2015966" cy="268350"/>
          </a:xfrm>
          <a:prstGeom prst="rect">
            <a:avLst/>
          </a:prstGeom>
        </p:spPr>
        <p:txBody>
          <a:bodyPr vert="horz" lIns="91440" tIns="45720" rIns="91440" bIns="45720" rtlCol="0" anchor="ctr"/>
          <a:lstStyle>
            <a:lvl1pPr algn="r">
              <a:defRPr sz="882">
                <a:solidFill>
                  <a:schemeClr val="tx1">
                    <a:tint val="75000"/>
                  </a:schemeClr>
                </a:solidFill>
              </a:defRPr>
            </a:lvl1pPr>
          </a:lstStyle>
          <a:p>
            <a:fld id="{019DB73F-1E62-4448-A8B4-8FF89C1E1911}" type="slidenum">
              <a:rPr lang="zh-CN" altLang="en-US" smtClean="0"/>
              <a:t>‹#›</a:t>
            </a:fld>
            <a:endParaRPr lang="zh-CN" altLang="en-US"/>
          </a:p>
        </p:txBody>
      </p:sp>
    </p:spTree>
    <p:extLst>
      <p:ext uri="{BB962C8B-B14F-4D97-AF65-F5344CB8AC3E}">
        <p14:creationId xmlns:p14="http://schemas.microsoft.com/office/powerpoint/2010/main" val="316720596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81" r:id="rId12"/>
    <p:sldLayoutId id="2147483650" r:id="rId13"/>
  </p:sldLayoutIdLst>
  <p:txStyles>
    <p:titleStyle>
      <a:lvl1pPr algn="l" defTabSz="671993"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7998" indent="-167998" algn="l" defTabSz="671993"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3994" indent="-167998" algn="l" defTabSz="671993" rtl="0" eaLnBrk="1" latinLnBrk="0" hangingPunct="1">
        <a:lnSpc>
          <a:spcPct val="90000"/>
        </a:lnSpc>
        <a:spcBef>
          <a:spcPts val="367"/>
        </a:spcBef>
        <a:buFont typeface="Arial" panose="020B0604020202020204" pitchFamily="34" charset="0"/>
        <a:buChar char="•"/>
        <a:defRPr sz="1764" kern="1200">
          <a:solidFill>
            <a:schemeClr val="tx1"/>
          </a:solidFill>
          <a:latin typeface="+mn-lt"/>
          <a:ea typeface="+mn-ea"/>
          <a:cs typeface="+mn-cs"/>
        </a:defRPr>
      </a:lvl2pPr>
      <a:lvl3pPr marL="839991" indent="-167998" algn="l" defTabSz="671993" rtl="0" eaLnBrk="1" latinLnBrk="0" hangingPunct="1">
        <a:lnSpc>
          <a:spcPct val="90000"/>
        </a:lnSpc>
        <a:spcBef>
          <a:spcPts val="367"/>
        </a:spcBef>
        <a:buFont typeface="Arial" panose="020B0604020202020204" pitchFamily="34" charset="0"/>
        <a:buChar char="•"/>
        <a:defRPr sz="1470" kern="1200">
          <a:solidFill>
            <a:schemeClr val="tx1"/>
          </a:solidFill>
          <a:latin typeface="+mn-lt"/>
          <a:ea typeface="+mn-ea"/>
          <a:cs typeface="+mn-cs"/>
        </a:defRPr>
      </a:lvl3pPr>
      <a:lvl4pPr marL="1175987"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4pPr>
      <a:lvl5pPr marL="1511983"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5pPr>
      <a:lvl6pPr marL="1847980"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6pPr>
      <a:lvl7pPr marL="2183976"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7pPr>
      <a:lvl8pPr marL="2519972"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8pPr>
      <a:lvl9pPr marL="2855968"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1993" rtl="0" eaLnBrk="1" latinLnBrk="0" hangingPunct="1">
        <a:defRPr sz="1323" kern="1200">
          <a:solidFill>
            <a:schemeClr val="tx1"/>
          </a:solidFill>
          <a:latin typeface="+mn-lt"/>
          <a:ea typeface="+mn-ea"/>
          <a:cs typeface="+mn-cs"/>
        </a:defRPr>
      </a:lvl1pPr>
      <a:lvl2pPr marL="335996" algn="l" defTabSz="671993" rtl="0" eaLnBrk="1" latinLnBrk="0" hangingPunct="1">
        <a:defRPr sz="1323" kern="1200">
          <a:solidFill>
            <a:schemeClr val="tx1"/>
          </a:solidFill>
          <a:latin typeface="+mn-lt"/>
          <a:ea typeface="+mn-ea"/>
          <a:cs typeface="+mn-cs"/>
        </a:defRPr>
      </a:lvl2pPr>
      <a:lvl3pPr marL="671993" algn="l" defTabSz="671993" rtl="0" eaLnBrk="1" latinLnBrk="0" hangingPunct="1">
        <a:defRPr sz="1323" kern="1200">
          <a:solidFill>
            <a:schemeClr val="tx1"/>
          </a:solidFill>
          <a:latin typeface="+mn-lt"/>
          <a:ea typeface="+mn-ea"/>
          <a:cs typeface="+mn-cs"/>
        </a:defRPr>
      </a:lvl3pPr>
      <a:lvl4pPr marL="1007989" algn="l" defTabSz="671993" rtl="0" eaLnBrk="1" latinLnBrk="0" hangingPunct="1">
        <a:defRPr sz="1323" kern="1200">
          <a:solidFill>
            <a:schemeClr val="tx1"/>
          </a:solidFill>
          <a:latin typeface="+mn-lt"/>
          <a:ea typeface="+mn-ea"/>
          <a:cs typeface="+mn-cs"/>
        </a:defRPr>
      </a:lvl4pPr>
      <a:lvl5pPr marL="1343985" algn="l" defTabSz="671993" rtl="0" eaLnBrk="1" latinLnBrk="0" hangingPunct="1">
        <a:defRPr sz="1323" kern="1200">
          <a:solidFill>
            <a:schemeClr val="tx1"/>
          </a:solidFill>
          <a:latin typeface="+mn-lt"/>
          <a:ea typeface="+mn-ea"/>
          <a:cs typeface="+mn-cs"/>
        </a:defRPr>
      </a:lvl5pPr>
      <a:lvl6pPr marL="1679981" algn="l" defTabSz="671993" rtl="0" eaLnBrk="1" latinLnBrk="0" hangingPunct="1">
        <a:defRPr sz="1323" kern="1200">
          <a:solidFill>
            <a:schemeClr val="tx1"/>
          </a:solidFill>
          <a:latin typeface="+mn-lt"/>
          <a:ea typeface="+mn-ea"/>
          <a:cs typeface="+mn-cs"/>
        </a:defRPr>
      </a:lvl6pPr>
      <a:lvl7pPr marL="2015978" algn="l" defTabSz="671993" rtl="0" eaLnBrk="1" latinLnBrk="0" hangingPunct="1">
        <a:defRPr sz="1323" kern="1200">
          <a:solidFill>
            <a:schemeClr val="tx1"/>
          </a:solidFill>
          <a:latin typeface="+mn-lt"/>
          <a:ea typeface="+mn-ea"/>
          <a:cs typeface="+mn-cs"/>
        </a:defRPr>
      </a:lvl7pPr>
      <a:lvl8pPr marL="2351974" algn="l" defTabSz="671993" rtl="0" eaLnBrk="1" latinLnBrk="0" hangingPunct="1">
        <a:defRPr sz="1323" kern="1200">
          <a:solidFill>
            <a:schemeClr val="tx1"/>
          </a:solidFill>
          <a:latin typeface="+mn-lt"/>
          <a:ea typeface="+mn-ea"/>
          <a:cs typeface="+mn-cs"/>
        </a:defRPr>
      </a:lvl8pPr>
      <a:lvl9pPr marL="2687970" algn="l" defTabSz="671993" rtl="0" eaLnBrk="1" latinLnBrk="0" hangingPunct="1">
        <a:defRPr sz="13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55920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671993"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7998" indent="-167998" algn="l" defTabSz="671993"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3994" indent="-167998" algn="l" defTabSz="671993" rtl="0" eaLnBrk="1" latinLnBrk="0" hangingPunct="1">
        <a:lnSpc>
          <a:spcPct val="90000"/>
        </a:lnSpc>
        <a:spcBef>
          <a:spcPts val="367"/>
        </a:spcBef>
        <a:buFont typeface="Arial" panose="020B0604020202020204" pitchFamily="34" charset="0"/>
        <a:buChar char="•"/>
        <a:defRPr sz="1764" kern="1200">
          <a:solidFill>
            <a:schemeClr val="tx1"/>
          </a:solidFill>
          <a:latin typeface="+mn-lt"/>
          <a:ea typeface="+mn-ea"/>
          <a:cs typeface="+mn-cs"/>
        </a:defRPr>
      </a:lvl2pPr>
      <a:lvl3pPr marL="839991" indent="-167998" algn="l" defTabSz="671993" rtl="0" eaLnBrk="1" latinLnBrk="0" hangingPunct="1">
        <a:lnSpc>
          <a:spcPct val="90000"/>
        </a:lnSpc>
        <a:spcBef>
          <a:spcPts val="367"/>
        </a:spcBef>
        <a:buFont typeface="Arial" panose="020B0604020202020204" pitchFamily="34" charset="0"/>
        <a:buChar char="•"/>
        <a:defRPr sz="1470" kern="1200">
          <a:solidFill>
            <a:schemeClr val="tx1"/>
          </a:solidFill>
          <a:latin typeface="+mn-lt"/>
          <a:ea typeface="+mn-ea"/>
          <a:cs typeface="+mn-cs"/>
        </a:defRPr>
      </a:lvl3pPr>
      <a:lvl4pPr marL="1175987"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4pPr>
      <a:lvl5pPr marL="1511983"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5pPr>
      <a:lvl6pPr marL="1847980"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6pPr>
      <a:lvl7pPr marL="2183976"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7pPr>
      <a:lvl8pPr marL="2519972"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8pPr>
      <a:lvl9pPr marL="2855968"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9pPr>
    </p:bodyStyle>
    <p:otherStyle>
      <a:defPPr>
        <a:defRPr lang="zh-CN"/>
      </a:defPPr>
      <a:lvl1pPr marL="0" algn="l" defTabSz="671993" rtl="0" eaLnBrk="1" latinLnBrk="0" hangingPunct="1">
        <a:defRPr sz="1323" kern="1200">
          <a:solidFill>
            <a:schemeClr val="tx1"/>
          </a:solidFill>
          <a:latin typeface="+mn-lt"/>
          <a:ea typeface="+mn-ea"/>
          <a:cs typeface="+mn-cs"/>
        </a:defRPr>
      </a:lvl1pPr>
      <a:lvl2pPr marL="335996" algn="l" defTabSz="671993" rtl="0" eaLnBrk="1" latinLnBrk="0" hangingPunct="1">
        <a:defRPr sz="1323" kern="1200">
          <a:solidFill>
            <a:schemeClr val="tx1"/>
          </a:solidFill>
          <a:latin typeface="+mn-lt"/>
          <a:ea typeface="+mn-ea"/>
          <a:cs typeface="+mn-cs"/>
        </a:defRPr>
      </a:lvl2pPr>
      <a:lvl3pPr marL="671993" algn="l" defTabSz="671993" rtl="0" eaLnBrk="1" latinLnBrk="0" hangingPunct="1">
        <a:defRPr sz="1323" kern="1200">
          <a:solidFill>
            <a:schemeClr val="tx1"/>
          </a:solidFill>
          <a:latin typeface="+mn-lt"/>
          <a:ea typeface="+mn-ea"/>
          <a:cs typeface="+mn-cs"/>
        </a:defRPr>
      </a:lvl3pPr>
      <a:lvl4pPr marL="1007989" algn="l" defTabSz="671993" rtl="0" eaLnBrk="1" latinLnBrk="0" hangingPunct="1">
        <a:defRPr sz="1323" kern="1200">
          <a:solidFill>
            <a:schemeClr val="tx1"/>
          </a:solidFill>
          <a:latin typeface="+mn-lt"/>
          <a:ea typeface="+mn-ea"/>
          <a:cs typeface="+mn-cs"/>
        </a:defRPr>
      </a:lvl4pPr>
      <a:lvl5pPr marL="1343985" algn="l" defTabSz="671993" rtl="0" eaLnBrk="1" latinLnBrk="0" hangingPunct="1">
        <a:defRPr sz="1323" kern="1200">
          <a:solidFill>
            <a:schemeClr val="tx1"/>
          </a:solidFill>
          <a:latin typeface="+mn-lt"/>
          <a:ea typeface="+mn-ea"/>
          <a:cs typeface="+mn-cs"/>
        </a:defRPr>
      </a:lvl5pPr>
      <a:lvl6pPr marL="1679981" algn="l" defTabSz="671993" rtl="0" eaLnBrk="1" latinLnBrk="0" hangingPunct="1">
        <a:defRPr sz="1323" kern="1200">
          <a:solidFill>
            <a:schemeClr val="tx1"/>
          </a:solidFill>
          <a:latin typeface="+mn-lt"/>
          <a:ea typeface="+mn-ea"/>
          <a:cs typeface="+mn-cs"/>
        </a:defRPr>
      </a:lvl6pPr>
      <a:lvl7pPr marL="2015978" algn="l" defTabSz="671993" rtl="0" eaLnBrk="1" latinLnBrk="0" hangingPunct="1">
        <a:defRPr sz="1323" kern="1200">
          <a:solidFill>
            <a:schemeClr val="tx1"/>
          </a:solidFill>
          <a:latin typeface="+mn-lt"/>
          <a:ea typeface="+mn-ea"/>
          <a:cs typeface="+mn-cs"/>
        </a:defRPr>
      </a:lvl7pPr>
      <a:lvl8pPr marL="2351974" algn="l" defTabSz="671993" rtl="0" eaLnBrk="1" latinLnBrk="0" hangingPunct="1">
        <a:defRPr sz="1323" kern="1200">
          <a:solidFill>
            <a:schemeClr val="tx1"/>
          </a:solidFill>
          <a:latin typeface="+mn-lt"/>
          <a:ea typeface="+mn-ea"/>
          <a:cs typeface="+mn-cs"/>
        </a:defRPr>
      </a:lvl8pPr>
      <a:lvl9pPr marL="2687970" algn="l" defTabSz="671993"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diagramColors" Target="../diagrams/colors2.xml"/><Relationship Id="rId12" Type="http://schemas.openxmlformats.org/officeDocument/2006/relationships/image" Target="../media/image12.jpeg"/><Relationship Id="rId2" Type="http://schemas.openxmlformats.org/officeDocument/2006/relationships/notesSlide" Target="../notesSlides/notesSlide6.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11.jpeg"/><Relationship Id="rId5" Type="http://schemas.openxmlformats.org/officeDocument/2006/relationships/diagramLayout" Target="../diagrams/layout2.xml"/><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diagramData" Target="../diagrams/data2.xml"/><Relationship Id="rId9" Type="http://schemas.openxmlformats.org/officeDocument/2006/relationships/image" Target="../media/image9.jpeg"/><Relationship Id="rId1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4387559" y="1651331"/>
            <a:ext cx="184731" cy="988219"/>
          </a:xfrm>
          <a:prstGeom prst="rect">
            <a:avLst/>
          </a:prstGeom>
          <a:noFill/>
        </p:spPr>
        <p:txBody>
          <a:bodyPr wrap="none" rtlCol="0" anchor="t">
            <a:spAutoFit/>
          </a:bodyPr>
          <a:lstStyle/>
          <a:p>
            <a:pPr algn="ctr" defTabSz="671993">
              <a:lnSpc>
                <a:spcPct val="90000"/>
              </a:lnSpc>
            </a:pPr>
            <a:br>
              <a:rPr lang="en-GB" sz="3234"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3234" dirty="0">
              <a:solidFill>
                <a:prstClr val="black"/>
              </a:solidFill>
              <a:latin typeface="ITC Avant Garde Std XLt"/>
            </a:endParaRPr>
          </a:p>
        </p:txBody>
      </p:sp>
      <p:sp>
        <p:nvSpPr>
          <p:cNvPr id="21" name="等腰三角形 20"/>
          <p:cNvSpPr/>
          <p:nvPr/>
        </p:nvSpPr>
        <p:spPr>
          <a:xfrm>
            <a:off x="0" y="4288499"/>
            <a:ext cx="720988" cy="751615"/>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dirty="0">
              <a:solidFill>
                <a:prstClr val="white"/>
              </a:solidFill>
              <a:latin typeface="ITC Avant Garde Std XL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60"/>
            <a:ext cx="8959850" cy="753442"/>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8329" y="3854375"/>
            <a:ext cx="4385393" cy="1209592"/>
          </a:xfrm>
          <a:prstGeom prst="rect">
            <a:avLst/>
          </a:prstGeom>
        </p:spPr>
      </p:pic>
      <p:sp>
        <p:nvSpPr>
          <p:cNvPr id="2" name="矩形 1">
            <a:extLst>
              <a:ext uri="{FF2B5EF4-FFF2-40B4-BE49-F238E27FC236}">
                <a16:creationId xmlns:a16="http://schemas.microsoft.com/office/drawing/2014/main" id="{5E3AA88D-C205-AACD-50F8-8FA5E64C0ABA}"/>
              </a:ext>
            </a:extLst>
          </p:cNvPr>
          <p:cNvSpPr/>
          <p:nvPr/>
        </p:nvSpPr>
        <p:spPr>
          <a:xfrm>
            <a:off x="1260035" y="976214"/>
            <a:ext cx="6666474" cy="2110514"/>
          </a:xfrm>
          <a:prstGeom prst="rect">
            <a:avLst/>
          </a:prstGeom>
        </p:spPr>
        <p:txBody>
          <a:bodyPr wrap="square">
            <a:spAutoFit/>
          </a:bodyPr>
          <a:lstStyle/>
          <a:p>
            <a:pPr lvl="0" algn="ctr">
              <a:lnSpc>
                <a:spcPct val="120000"/>
              </a:lnSpc>
              <a:defRPr/>
            </a:pPr>
            <a:r>
              <a:rPr lang="zh-CN" altLang="en-US" sz="3200" b="1" dirty="0">
                <a:solidFill>
                  <a:srgbClr val="FF0000"/>
                </a:solidFill>
                <a:latin typeface="+mj-ea"/>
                <a:ea typeface="+mj-ea"/>
                <a:cs typeface="+mj-ea"/>
                <a:sym typeface="+mn-ea"/>
              </a:rPr>
              <a:t>粮堆害虫智能监测与预警技术</a:t>
            </a:r>
            <a:endParaRPr lang="en-US" altLang="zh-CN" sz="3200" b="1" dirty="0">
              <a:solidFill>
                <a:srgbClr val="FF0000"/>
              </a:solidFill>
              <a:latin typeface="+mj-ea"/>
              <a:ea typeface="+mj-ea"/>
              <a:cs typeface="+mj-ea"/>
              <a:sym typeface="+mn-ea"/>
            </a:endParaRPr>
          </a:p>
          <a:p>
            <a:pPr algn="ctr">
              <a:lnSpc>
                <a:spcPct val="120000"/>
              </a:lnSpc>
              <a:defRPr/>
            </a:pPr>
            <a:r>
              <a:rPr lang="en-US" altLang="zh-CN" sz="2400" kern="100" dirty="0">
                <a:effectLst/>
                <a:latin typeface="Times New Roman" panose="02020603050405020304" pitchFamily="18" charset="0"/>
                <a:ea typeface="仿宋_GB2312" panose="02010609030101010101" pitchFamily="49" charset="-122"/>
                <a:cs typeface="Times New Roman" panose="02020603050405020304" pitchFamily="18" charset="0"/>
              </a:rPr>
              <a:t>Introduction to online monitoring and early warning technology of stored grain pests</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lvl="0" algn="ctr">
              <a:lnSpc>
                <a:spcPct val="120000"/>
              </a:lnSpc>
              <a:defRPr/>
            </a:pPr>
            <a:endParaRPr lang="zh-CN" altLang="en-US" sz="3200" b="1" dirty="0">
              <a:solidFill>
                <a:srgbClr val="FF0000"/>
              </a:solidFill>
              <a:latin typeface="+mj-ea"/>
              <a:ea typeface="+mj-ea"/>
              <a:cs typeface="+mj-ea"/>
              <a:sym typeface="+mn-ea"/>
            </a:endParaRPr>
          </a:p>
        </p:txBody>
      </p:sp>
      <p:sp>
        <p:nvSpPr>
          <p:cNvPr id="3" name="矩形 2">
            <a:extLst>
              <a:ext uri="{FF2B5EF4-FFF2-40B4-BE49-F238E27FC236}">
                <a16:creationId xmlns:a16="http://schemas.microsoft.com/office/drawing/2014/main" id="{CC18A26C-845F-D57C-FBE9-DD58C309F3AF}"/>
              </a:ext>
            </a:extLst>
          </p:cNvPr>
          <p:cNvSpPr/>
          <p:nvPr/>
        </p:nvSpPr>
        <p:spPr>
          <a:xfrm>
            <a:off x="956821" y="2895061"/>
            <a:ext cx="7334408" cy="1169038"/>
          </a:xfrm>
          <a:prstGeom prst="rect">
            <a:avLst/>
          </a:prstGeom>
        </p:spPr>
        <p:txBody>
          <a:bodyPr wrap="square">
            <a:spAutoFit/>
          </a:bodyPr>
          <a:lstStyle/>
          <a:p>
            <a:pPr algn="ctr">
              <a:lnSpc>
                <a:spcPct val="120000"/>
              </a:lnSpc>
            </a:pPr>
            <a:r>
              <a:rPr lang="en-US" altLang="zh-CN" sz="2000" dirty="0">
                <a:latin typeface="Times New Roman" panose="02020603050405020304" pitchFamily="18" charset="0"/>
                <a:ea typeface="+mj-ea"/>
                <a:cs typeface="Times New Roman" panose="02020603050405020304" pitchFamily="18" charset="0"/>
                <a:sym typeface="Symbol" panose="05050102010706020507" pitchFamily="18" charset="2"/>
              </a:rPr>
              <a:t>Academy of National Food and Strategic Reserves Administration</a:t>
            </a:r>
          </a:p>
          <a:p>
            <a:pPr algn="ctr">
              <a:lnSpc>
                <a:spcPct val="120000"/>
              </a:lnSpc>
            </a:pPr>
            <a:r>
              <a:rPr lang="en-US" altLang="zh-CN" sz="2000" dirty="0" err="1">
                <a:latin typeface="Times New Roman" panose="02020603050405020304" pitchFamily="18" charset="0"/>
                <a:ea typeface="+mj-ea"/>
                <a:cs typeface="Times New Roman" panose="02020603050405020304" pitchFamily="18" charset="0"/>
              </a:rPr>
              <a:t>Zhongming</a:t>
            </a:r>
            <a:r>
              <a:rPr lang="en-US" altLang="zh-CN" sz="2000" dirty="0">
                <a:latin typeface="Times New Roman" panose="02020603050405020304" pitchFamily="18" charset="0"/>
                <a:ea typeface="+mj-ea"/>
                <a:cs typeface="Times New Roman" panose="02020603050405020304" pitchFamily="18" charset="0"/>
              </a:rPr>
              <a:t> Wang</a:t>
            </a:r>
            <a:endParaRPr lang="zh-CN" altLang="en-US" sz="2000" dirty="0">
              <a:latin typeface="Times New Roman" panose="02020603050405020304" pitchFamily="18" charset="0"/>
              <a:ea typeface="+mj-ea"/>
              <a:cs typeface="Times New Roman" panose="02020603050405020304" pitchFamily="18" charset="0"/>
            </a:endParaRPr>
          </a:p>
          <a:p>
            <a:pPr algn="ctr">
              <a:lnSpc>
                <a:spcPct val="120000"/>
              </a:lnSpc>
            </a:pPr>
            <a:r>
              <a:rPr lang="en-US" altLang="zh-CN" sz="2000" dirty="0">
                <a:latin typeface="Times New Roman" panose="02020603050405020304" pitchFamily="18" charset="0"/>
                <a:ea typeface="+mj-ea"/>
                <a:cs typeface="Times New Roman" panose="02020603050405020304" pitchFamily="18" charset="0"/>
              </a:rPr>
              <a:t>Sep. 2024</a:t>
            </a:r>
            <a:endParaRPr lang="zh-CN" altLang="en-US" sz="2000" dirty="0">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矩形 1">
            <a:extLst>
              <a:ext uri="{FF2B5EF4-FFF2-40B4-BE49-F238E27FC236}">
                <a16:creationId xmlns:a16="http://schemas.microsoft.com/office/drawing/2014/main" id="{4EDFA455-F716-7857-D723-84E98FC480C6}"/>
              </a:ext>
            </a:extLst>
          </p:cNvPr>
          <p:cNvSpPr/>
          <p:nvPr/>
        </p:nvSpPr>
        <p:spPr>
          <a:xfrm>
            <a:off x="1047062" y="222167"/>
            <a:ext cx="6865726" cy="523220"/>
          </a:xfrm>
          <a:prstGeom prst="rect">
            <a:avLst/>
          </a:prstGeom>
          <a:solidFill>
            <a:schemeClr val="accent1">
              <a:lumMod val="20000"/>
              <a:lumOff val="80000"/>
            </a:schemeClr>
          </a:solidFill>
        </p:spPr>
        <p:txBody>
          <a:bodyPr wrap="none">
            <a:spAutoFit/>
          </a:bodyPr>
          <a:lstStyle/>
          <a:p>
            <a:pPr algn="ctr"/>
            <a:r>
              <a:rPr lang="en-US" altLang="zh-CN" sz="2800" b="1" dirty="0">
                <a:solidFill>
                  <a:srgbClr val="0070C0"/>
                </a:solidFill>
                <a:latin typeface="微软雅黑" panose="020B0503020204020204" charset="-122"/>
                <a:ea typeface="微软雅黑" panose="020B0503020204020204" charset="-122"/>
                <a:sym typeface="+mn-ea"/>
              </a:rPr>
              <a:t>1. </a:t>
            </a:r>
            <a:r>
              <a:rPr lang="en-US" altLang="zh-CN" sz="2800" b="1" dirty="0">
                <a:solidFill>
                  <a:srgbClr val="0070C0"/>
                </a:solidFill>
                <a:latin typeface="微软雅黑" panose="020B0503020204020204" charset="-122"/>
                <a:ea typeface="微软雅黑" panose="020B0503020204020204" charset="-122"/>
              </a:rPr>
              <a:t>equipment</a:t>
            </a:r>
            <a:r>
              <a:rPr lang="en-US" altLang="zh-CN" sz="2800" b="1" dirty="0">
                <a:solidFill>
                  <a:srgbClr val="0070C0"/>
                </a:solidFill>
                <a:latin typeface="微软雅黑" panose="020B0503020204020204" charset="-122"/>
                <a:ea typeface="微软雅黑" panose="020B0503020204020204" charset="-122"/>
                <a:sym typeface="+mn-ea"/>
              </a:rPr>
              <a:t>——</a:t>
            </a:r>
            <a:r>
              <a:rPr lang="en-US" altLang="zh-CN" sz="2800" b="1" dirty="0">
                <a:solidFill>
                  <a:srgbClr val="0070C0"/>
                </a:solidFill>
                <a:latin typeface="微软雅黑" panose="020B0503020204020204" charset="-122"/>
                <a:ea typeface="微软雅黑" panose="020B0503020204020204" charset="-122"/>
              </a:rPr>
              <a:t>Electron probe trap</a:t>
            </a:r>
          </a:p>
        </p:txBody>
      </p:sp>
      <p:sp>
        <p:nvSpPr>
          <p:cNvPr id="4" name="文本框 3">
            <a:extLst>
              <a:ext uri="{FF2B5EF4-FFF2-40B4-BE49-F238E27FC236}">
                <a16:creationId xmlns:a16="http://schemas.microsoft.com/office/drawing/2014/main" id="{65F00DCC-3F31-0E09-30B4-04F31F731577}"/>
              </a:ext>
            </a:extLst>
          </p:cNvPr>
          <p:cNvSpPr txBox="1"/>
          <p:nvPr/>
        </p:nvSpPr>
        <p:spPr>
          <a:xfrm>
            <a:off x="3941993" y="1022350"/>
            <a:ext cx="4843666" cy="3554819"/>
          </a:xfrm>
          <a:prstGeom prst="rect">
            <a:avLst/>
          </a:prstGeom>
          <a:noFill/>
        </p:spPr>
        <p:txBody>
          <a:bodyPr wrap="square" rtlCol="0">
            <a:spAutoFit/>
          </a:bodyPr>
          <a:lstStyle/>
          <a:p>
            <a:pPr>
              <a:spcAft>
                <a:spcPts val="600"/>
              </a:spcAft>
            </a:pPr>
            <a:r>
              <a:rPr lang="en-US" altLang="zh-CN" sz="2000" b="0" i="0" dirty="0">
                <a:solidFill>
                  <a:srgbClr val="000000"/>
                </a:solidFill>
                <a:effectLst/>
              </a:rPr>
              <a:t>The</a:t>
            </a:r>
            <a:r>
              <a:rPr lang="en-US" altLang="zh-CN" sz="2000" b="0" i="0" dirty="0">
                <a:solidFill>
                  <a:srgbClr val="000000"/>
                </a:solidFill>
                <a:effectLst/>
                <a:highlight>
                  <a:srgbClr val="EFF6FF"/>
                </a:highlight>
              </a:rPr>
              <a:t> </a:t>
            </a:r>
            <a:r>
              <a:rPr lang="en-US" altLang="zh-CN" sz="2000" b="0" i="0" dirty="0">
                <a:solidFill>
                  <a:srgbClr val="000000"/>
                </a:solidFill>
                <a:effectLst/>
              </a:rPr>
              <a:t>prototype</a:t>
            </a:r>
            <a:r>
              <a:rPr lang="en-US" altLang="zh-CN" sz="2000" b="0" i="0" dirty="0">
                <a:solidFill>
                  <a:srgbClr val="000000"/>
                </a:solidFill>
                <a:effectLst/>
                <a:highlight>
                  <a:srgbClr val="EFF6FF"/>
                </a:highlight>
              </a:rPr>
              <a:t> </a:t>
            </a:r>
            <a:r>
              <a:rPr lang="en-US" altLang="zh-CN" sz="2000" b="0" i="0" dirty="0">
                <a:solidFill>
                  <a:srgbClr val="000000"/>
                </a:solidFill>
                <a:effectLst/>
              </a:rPr>
              <a:t>of</a:t>
            </a:r>
            <a:r>
              <a:rPr lang="en-US" altLang="zh-CN" sz="2000" b="0" i="0" dirty="0">
                <a:solidFill>
                  <a:srgbClr val="000000"/>
                </a:solidFill>
                <a:effectLst/>
                <a:highlight>
                  <a:srgbClr val="EFF6FF"/>
                </a:highlight>
              </a:rPr>
              <a:t> </a:t>
            </a:r>
            <a:r>
              <a:rPr lang="en-US" altLang="zh-CN" sz="2000" b="0" i="0" dirty="0">
                <a:solidFill>
                  <a:srgbClr val="000000"/>
                </a:solidFill>
                <a:effectLst/>
              </a:rPr>
              <a:t>the</a:t>
            </a:r>
            <a:r>
              <a:rPr lang="en-US" altLang="zh-CN" sz="2000" b="0" i="0" dirty="0">
                <a:solidFill>
                  <a:srgbClr val="000000"/>
                </a:solidFill>
                <a:effectLst/>
                <a:highlight>
                  <a:srgbClr val="EFF6FF"/>
                </a:highlight>
              </a:rPr>
              <a:t> </a:t>
            </a:r>
            <a:r>
              <a:rPr lang="en-US" altLang="zh-CN" sz="2000" b="0" i="0" dirty="0">
                <a:solidFill>
                  <a:srgbClr val="000000"/>
                </a:solidFill>
                <a:effectLst/>
              </a:rPr>
              <a:t>device</a:t>
            </a:r>
            <a:r>
              <a:rPr lang="en-US" altLang="zh-CN" sz="2000" b="0" i="0" dirty="0">
                <a:solidFill>
                  <a:srgbClr val="000000"/>
                </a:solidFill>
                <a:effectLst/>
                <a:highlight>
                  <a:srgbClr val="EFF6FF"/>
                </a:highlight>
              </a:rPr>
              <a:t> </a:t>
            </a:r>
            <a:r>
              <a:rPr lang="en-US" altLang="zh-CN" sz="2000" b="0" i="0" dirty="0">
                <a:solidFill>
                  <a:srgbClr val="000000"/>
                </a:solidFill>
                <a:effectLst/>
              </a:rPr>
              <a:t>is</a:t>
            </a:r>
            <a:r>
              <a:rPr lang="en-US" altLang="zh-CN" sz="2000" b="0" i="0" dirty="0">
                <a:solidFill>
                  <a:srgbClr val="000000"/>
                </a:solidFill>
                <a:effectLst/>
                <a:highlight>
                  <a:srgbClr val="EFF6FF"/>
                </a:highlight>
              </a:rPr>
              <a:t> </a:t>
            </a:r>
            <a:r>
              <a:rPr lang="en-US" altLang="zh-CN" sz="2000" b="0" i="0" dirty="0">
                <a:solidFill>
                  <a:srgbClr val="000000"/>
                </a:solidFill>
                <a:effectLst/>
              </a:rPr>
              <a:t>mainly</a:t>
            </a:r>
            <a:r>
              <a:rPr lang="en-US" altLang="zh-CN" sz="2000" b="0" i="0" dirty="0">
                <a:solidFill>
                  <a:srgbClr val="000000"/>
                </a:solidFill>
                <a:effectLst/>
                <a:highlight>
                  <a:srgbClr val="EFF6FF"/>
                </a:highlight>
              </a:rPr>
              <a:t> </a:t>
            </a:r>
            <a:r>
              <a:rPr lang="en-US" altLang="zh-CN" sz="2000" b="0" i="0" dirty="0">
                <a:solidFill>
                  <a:srgbClr val="000000"/>
                </a:solidFill>
                <a:effectLst/>
              </a:rPr>
              <a:t>composed</a:t>
            </a:r>
            <a:r>
              <a:rPr lang="en-US" altLang="zh-CN" sz="2000" b="0" i="0" dirty="0">
                <a:solidFill>
                  <a:srgbClr val="000000"/>
                </a:solidFill>
                <a:effectLst/>
                <a:highlight>
                  <a:srgbClr val="EFF6FF"/>
                </a:highlight>
              </a:rPr>
              <a:t> </a:t>
            </a:r>
            <a:r>
              <a:rPr lang="en-US" altLang="zh-CN" sz="2000" b="0" i="0" dirty="0">
                <a:solidFill>
                  <a:srgbClr val="000000"/>
                </a:solidFill>
                <a:effectLst/>
              </a:rPr>
              <a:t>of</a:t>
            </a:r>
            <a:r>
              <a:rPr lang="en-US" altLang="zh-CN" sz="2000" b="0" i="0" dirty="0">
                <a:solidFill>
                  <a:srgbClr val="000000"/>
                </a:solidFill>
                <a:effectLst/>
                <a:highlight>
                  <a:srgbClr val="EFF6FF"/>
                </a:highlight>
              </a:rPr>
              <a:t> </a:t>
            </a:r>
            <a:r>
              <a:rPr lang="en-US" altLang="zh-CN" sz="2000" b="0" i="0" dirty="0">
                <a:solidFill>
                  <a:srgbClr val="000000"/>
                </a:solidFill>
                <a:effectLst/>
              </a:rPr>
              <a:t>5</a:t>
            </a:r>
            <a:r>
              <a:rPr lang="en-US" altLang="zh-CN" sz="2000" b="0" i="0" dirty="0">
                <a:solidFill>
                  <a:srgbClr val="000000"/>
                </a:solidFill>
                <a:effectLst/>
                <a:highlight>
                  <a:srgbClr val="EFF6FF"/>
                </a:highlight>
              </a:rPr>
              <a:t> </a:t>
            </a:r>
            <a:r>
              <a:rPr lang="en-US" altLang="zh-CN" sz="2000" b="0" i="0" dirty="0">
                <a:solidFill>
                  <a:srgbClr val="000000"/>
                </a:solidFill>
                <a:effectLst/>
              </a:rPr>
              <a:t>parts:</a:t>
            </a:r>
            <a:r>
              <a:rPr lang="en-US" altLang="zh-CN" sz="2000" b="0" i="0" dirty="0">
                <a:solidFill>
                  <a:srgbClr val="000000"/>
                </a:solidFill>
                <a:effectLst/>
                <a:highlight>
                  <a:srgbClr val="EFF6FF"/>
                </a:highlight>
              </a:rPr>
              <a:t> T</a:t>
            </a:r>
            <a:r>
              <a:rPr lang="en-US" altLang="zh-CN" sz="2000" b="0" i="0" dirty="0">
                <a:solidFill>
                  <a:srgbClr val="000000"/>
                </a:solidFill>
                <a:effectLst/>
              </a:rPr>
              <a:t>rap </a:t>
            </a:r>
            <a:r>
              <a:rPr lang="en-US" altLang="zh-CN" sz="2000" b="0" i="0" dirty="0">
                <a:solidFill>
                  <a:srgbClr val="000000"/>
                </a:solidFill>
                <a:effectLst/>
                <a:highlight>
                  <a:srgbClr val="EFF6FF"/>
                </a:highlight>
              </a:rPr>
              <a:t>t</a:t>
            </a:r>
            <a:r>
              <a:rPr lang="en-US" altLang="zh-CN" sz="2000" b="0" i="0" dirty="0">
                <a:solidFill>
                  <a:srgbClr val="000000"/>
                </a:solidFill>
                <a:effectLst/>
              </a:rPr>
              <a:t>ube, </a:t>
            </a:r>
            <a:r>
              <a:rPr lang="en-US" altLang="zh-CN" sz="2000" b="0" i="0" dirty="0">
                <a:solidFill>
                  <a:srgbClr val="000000"/>
                </a:solidFill>
                <a:effectLst/>
                <a:highlight>
                  <a:srgbClr val="EFF6FF"/>
                </a:highlight>
              </a:rPr>
              <a:t>c</a:t>
            </a:r>
            <a:r>
              <a:rPr lang="en-US" altLang="zh-CN" sz="2000" b="0" i="0" dirty="0">
                <a:solidFill>
                  <a:srgbClr val="000000"/>
                </a:solidFill>
                <a:effectLst/>
              </a:rPr>
              <a:t>ollection </a:t>
            </a:r>
            <a:r>
              <a:rPr lang="en-US" altLang="zh-CN" sz="2000" b="0" i="0" dirty="0">
                <a:solidFill>
                  <a:srgbClr val="000000"/>
                </a:solidFill>
                <a:effectLst/>
                <a:highlight>
                  <a:srgbClr val="EFF6FF"/>
                </a:highlight>
              </a:rPr>
              <a:t>m</a:t>
            </a:r>
            <a:r>
              <a:rPr lang="en-US" altLang="zh-CN" sz="2000" b="0" i="0" dirty="0">
                <a:solidFill>
                  <a:srgbClr val="000000"/>
                </a:solidFill>
                <a:effectLst/>
              </a:rPr>
              <a:t>odule, </a:t>
            </a:r>
            <a:r>
              <a:rPr lang="en-US" altLang="zh-CN" sz="2000" b="0" i="0" dirty="0">
                <a:solidFill>
                  <a:srgbClr val="000000"/>
                </a:solidFill>
                <a:effectLst/>
                <a:highlight>
                  <a:srgbClr val="EFF6FF"/>
                </a:highlight>
              </a:rPr>
              <a:t>i</a:t>
            </a:r>
            <a:r>
              <a:rPr lang="en-US" altLang="zh-CN" sz="2000" b="0" i="0" dirty="0">
                <a:solidFill>
                  <a:srgbClr val="000000"/>
                </a:solidFill>
                <a:effectLst/>
              </a:rPr>
              <a:t>nfrared </a:t>
            </a:r>
            <a:r>
              <a:rPr lang="en-US" altLang="zh-CN" sz="2000" b="0" i="0" dirty="0">
                <a:solidFill>
                  <a:srgbClr val="000000"/>
                </a:solidFill>
                <a:effectLst/>
                <a:highlight>
                  <a:srgbClr val="EFF6FF"/>
                </a:highlight>
              </a:rPr>
              <a:t>d</a:t>
            </a:r>
            <a:r>
              <a:rPr lang="en-US" altLang="zh-CN" sz="2000" b="0" i="0" dirty="0">
                <a:solidFill>
                  <a:srgbClr val="000000"/>
                </a:solidFill>
                <a:effectLst/>
              </a:rPr>
              <a:t>etection </a:t>
            </a:r>
            <a:r>
              <a:rPr lang="en-US" altLang="zh-CN" sz="2000" b="0" i="0" dirty="0">
                <a:solidFill>
                  <a:srgbClr val="000000"/>
                </a:solidFill>
                <a:effectLst/>
                <a:highlight>
                  <a:srgbClr val="EFF6FF"/>
                </a:highlight>
              </a:rPr>
              <a:t>m</a:t>
            </a:r>
            <a:r>
              <a:rPr lang="en-US" altLang="zh-CN" sz="2000" b="0" i="0" dirty="0">
                <a:solidFill>
                  <a:srgbClr val="000000"/>
                </a:solidFill>
                <a:effectLst/>
              </a:rPr>
              <a:t>odule, </a:t>
            </a:r>
            <a:r>
              <a:rPr lang="en-US" altLang="zh-CN" sz="2000" b="0" i="0" dirty="0">
                <a:solidFill>
                  <a:srgbClr val="000000"/>
                </a:solidFill>
                <a:effectLst/>
                <a:highlight>
                  <a:srgbClr val="EFF6FF"/>
                </a:highlight>
              </a:rPr>
              <a:t>m</a:t>
            </a:r>
            <a:r>
              <a:rPr lang="en-US" altLang="zh-CN" sz="2000" b="0" i="0" dirty="0">
                <a:solidFill>
                  <a:srgbClr val="000000"/>
                </a:solidFill>
                <a:effectLst/>
              </a:rPr>
              <a:t>ain </a:t>
            </a:r>
            <a:r>
              <a:rPr lang="en-US" altLang="zh-CN" sz="2000" b="0" i="0" dirty="0">
                <a:solidFill>
                  <a:srgbClr val="000000"/>
                </a:solidFill>
                <a:effectLst/>
                <a:highlight>
                  <a:srgbClr val="EFF6FF"/>
                </a:highlight>
              </a:rPr>
              <a:t>c</a:t>
            </a:r>
            <a:r>
              <a:rPr lang="en-US" altLang="zh-CN" sz="2000" b="0" i="0" dirty="0">
                <a:solidFill>
                  <a:srgbClr val="000000"/>
                </a:solidFill>
                <a:effectLst/>
              </a:rPr>
              <a:t>ontrol </a:t>
            </a:r>
            <a:r>
              <a:rPr lang="en-US" altLang="zh-CN" sz="2000" b="0" i="0" dirty="0">
                <a:solidFill>
                  <a:srgbClr val="000000"/>
                </a:solidFill>
                <a:effectLst/>
                <a:highlight>
                  <a:srgbClr val="EFF6FF"/>
                </a:highlight>
              </a:rPr>
              <a:t>b</a:t>
            </a:r>
            <a:r>
              <a:rPr lang="en-US" altLang="zh-CN" sz="2000" b="0" i="0" dirty="0">
                <a:solidFill>
                  <a:srgbClr val="000000"/>
                </a:solidFill>
                <a:effectLst/>
              </a:rPr>
              <a:t>oard </a:t>
            </a:r>
            <a:r>
              <a:rPr lang="en-US" altLang="zh-CN" sz="2000" b="0" i="0" dirty="0">
                <a:solidFill>
                  <a:srgbClr val="000000"/>
                </a:solidFill>
                <a:effectLst/>
                <a:highlight>
                  <a:srgbClr val="EFF6FF"/>
                </a:highlight>
              </a:rPr>
              <a:t>a</a:t>
            </a:r>
            <a:r>
              <a:rPr lang="en-US" altLang="zh-CN" sz="2000" b="0" i="0" dirty="0">
                <a:solidFill>
                  <a:srgbClr val="000000"/>
                </a:solidFill>
                <a:effectLst/>
              </a:rPr>
              <a:t>nd </a:t>
            </a:r>
            <a:r>
              <a:rPr lang="en-US" altLang="zh-CN" sz="2000" b="0" i="0" dirty="0">
                <a:solidFill>
                  <a:srgbClr val="000000"/>
                </a:solidFill>
                <a:effectLst/>
                <a:highlight>
                  <a:srgbClr val="EFF6FF"/>
                </a:highlight>
              </a:rPr>
              <a:t>c</a:t>
            </a:r>
            <a:r>
              <a:rPr lang="en-US" altLang="zh-CN" sz="2000" b="0" i="0" dirty="0">
                <a:solidFill>
                  <a:srgbClr val="000000"/>
                </a:solidFill>
                <a:effectLst/>
              </a:rPr>
              <a:t>amera </a:t>
            </a:r>
            <a:r>
              <a:rPr lang="en-US" altLang="zh-CN" sz="2000" b="0" i="0" dirty="0">
                <a:solidFill>
                  <a:srgbClr val="000000"/>
                </a:solidFill>
                <a:effectLst/>
                <a:highlight>
                  <a:srgbClr val="EFF6FF"/>
                </a:highlight>
              </a:rPr>
              <a:t>m</a:t>
            </a:r>
            <a:r>
              <a:rPr lang="en-US" altLang="zh-CN" sz="2000" b="0" i="0" dirty="0">
                <a:solidFill>
                  <a:srgbClr val="000000"/>
                </a:solidFill>
                <a:effectLst/>
              </a:rPr>
              <a:t>odule, </a:t>
            </a:r>
            <a:r>
              <a:rPr lang="en-US" altLang="zh-CN" sz="2000" b="0" i="0" dirty="0">
                <a:solidFill>
                  <a:srgbClr val="000000"/>
                </a:solidFill>
                <a:effectLst/>
                <a:highlight>
                  <a:srgbClr val="EFF6FF"/>
                </a:highlight>
              </a:rPr>
              <a:t>c</a:t>
            </a:r>
            <a:r>
              <a:rPr lang="en-US" altLang="zh-CN" sz="2000" b="0" i="0" dirty="0">
                <a:solidFill>
                  <a:srgbClr val="000000"/>
                </a:solidFill>
                <a:effectLst/>
              </a:rPr>
              <a:t>entrifugal </a:t>
            </a:r>
            <a:r>
              <a:rPr lang="en-US" altLang="zh-CN" sz="2000" b="0" i="0" dirty="0">
                <a:solidFill>
                  <a:srgbClr val="000000"/>
                </a:solidFill>
                <a:effectLst/>
                <a:highlight>
                  <a:srgbClr val="EFF6FF"/>
                </a:highlight>
              </a:rPr>
              <a:t>c</a:t>
            </a:r>
            <a:r>
              <a:rPr lang="en-US" altLang="zh-CN" sz="2000" b="0" i="0" dirty="0">
                <a:solidFill>
                  <a:srgbClr val="000000"/>
                </a:solidFill>
                <a:effectLst/>
              </a:rPr>
              <a:t>leaning </a:t>
            </a:r>
            <a:r>
              <a:rPr lang="en-US" altLang="zh-CN" sz="2000" b="0" i="0" dirty="0">
                <a:solidFill>
                  <a:srgbClr val="000000"/>
                </a:solidFill>
                <a:effectLst/>
                <a:highlight>
                  <a:srgbClr val="EFF6FF"/>
                </a:highlight>
              </a:rPr>
              <a:t>m</a:t>
            </a:r>
            <a:r>
              <a:rPr lang="en-US" altLang="zh-CN" sz="2000" b="0" i="0" dirty="0">
                <a:solidFill>
                  <a:srgbClr val="000000"/>
                </a:solidFill>
                <a:effectLst/>
              </a:rPr>
              <a:t>odule. </a:t>
            </a:r>
          </a:p>
          <a:p>
            <a:pPr marL="342900" indent="-342900">
              <a:spcAft>
                <a:spcPts val="600"/>
              </a:spcAft>
              <a:buFont typeface="Wingdings" panose="05000000000000000000" pitchFamily="2" charset="2"/>
              <a:buChar char="ü"/>
            </a:pPr>
            <a:r>
              <a:rPr lang="en-US" altLang="zh-CN" sz="2000" b="0" i="0" dirty="0">
                <a:solidFill>
                  <a:srgbClr val="000000"/>
                </a:solidFill>
                <a:effectLst/>
                <a:highlight>
                  <a:srgbClr val="EFF6FF"/>
                </a:highlight>
              </a:rPr>
              <a:t>T</a:t>
            </a:r>
            <a:r>
              <a:rPr lang="en-US" altLang="zh-CN" sz="2000" b="0" i="0" dirty="0">
                <a:solidFill>
                  <a:srgbClr val="000000"/>
                </a:solidFill>
                <a:effectLst/>
              </a:rPr>
              <a:t>he </a:t>
            </a:r>
            <a:r>
              <a:rPr lang="en-US" altLang="zh-CN" sz="2000" b="0" i="0" dirty="0">
                <a:solidFill>
                  <a:srgbClr val="000000"/>
                </a:solidFill>
                <a:effectLst/>
                <a:highlight>
                  <a:srgbClr val="EFF6FF"/>
                </a:highlight>
              </a:rPr>
              <a:t>d</a:t>
            </a:r>
            <a:r>
              <a:rPr lang="en-US" altLang="zh-CN" sz="2000" b="0" i="0" dirty="0">
                <a:solidFill>
                  <a:srgbClr val="000000"/>
                </a:solidFill>
                <a:effectLst/>
              </a:rPr>
              <a:t>esign </a:t>
            </a:r>
            <a:r>
              <a:rPr lang="en-US" altLang="zh-CN" sz="2000" b="0" i="0" dirty="0">
                <a:solidFill>
                  <a:srgbClr val="000000"/>
                </a:solidFill>
                <a:effectLst/>
                <a:highlight>
                  <a:srgbClr val="EFF6FF"/>
                </a:highlight>
              </a:rPr>
              <a:t>o</a:t>
            </a:r>
            <a:r>
              <a:rPr lang="en-US" altLang="zh-CN" sz="2000" b="0" i="0" dirty="0">
                <a:solidFill>
                  <a:srgbClr val="000000"/>
                </a:solidFill>
                <a:effectLst/>
              </a:rPr>
              <a:t>f </a:t>
            </a:r>
            <a:r>
              <a:rPr lang="en-US" altLang="zh-CN" sz="2000" b="0" i="0" dirty="0">
                <a:solidFill>
                  <a:srgbClr val="000000"/>
                </a:solidFill>
                <a:effectLst/>
                <a:highlight>
                  <a:srgbClr val="EFF6FF"/>
                </a:highlight>
              </a:rPr>
              <a:t>the p</a:t>
            </a:r>
            <a:r>
              <a:rPr lang="en-US" altLang="zh-CN" sz="2000" b="0" i="0" dirty="0">
                <a:solidFill>
                  <a:srgbClr val="000000"/>
                </a:solidFill>
                <a:effectLst/>
              </a:rPr>
              <a:t>robe </a:t>
            </a:r>
            <a:r>
              <a:rPr lang="en-US" altLang="zh-CN" sz="2000" b="0" i="0" dirty="0">
                <a:solidFill>
                  <a:srgbClr val="000000"/>
                </a:solidFill>
                <a:effectLst/>
                <a:highlight>
                  <a:srgbClr val="EFF6FF"/>
                </a:highlight>
              </a:rPr>
              <a:t>t</a:t>
            </a:r>
            <a:r>
              <a:rPr lang="en-US" altLang="zh-CN" sz="2000" b="0" i="0" dirty="0">
                <a:solidFill>
                  <a:srgbClr val="000000"/>
                </a:solidFill>
                <a:effectLst/>
              </a:rPr>
              <a:t>ube </a:t>
            </a:r>
            <a:r>
              <a:rPr lang="en-US" altLang="zh-CN" sz="2000" b="0" i="0" dirty="0">
                <a:solidFill>
                  <a:srgbClr val="000000"/>
                </a:solidFill>
                <a:effectLst/>
                <a:highlight>
                  <a:srgbClr val="EFF6FF"/>
                </a:highlight>
              </a:rPr>
              <a:t>t</a:t>
            </a:r>
            <a:r>
              <a:rPr lang="en-US" altLang="zh-CN" sz="2000" b="0" i="0" dirty="0">
                <a:solidFill>
                  <a:srgbClr val="000000"/>
                </a:solidFill>
                <a:effectLst/>
              </a:rPr>
              <a:t>rap </a:t>
            </a:r>
            <a:r>
              <a:rPr lang="en-US" altLang="zh-CN" sz="2000" b="0" i="0" dirty="0">
                <a:solidFill>
                  <a:srgbClr val="000000"/>
                </a:solidFill>
                <a:effectLst/>
                <a:highlight>
                  <a:srgbClr val="EFF6FF"/>
                </a:highlight>
              </a:rPr>
              <a:t>i</a:t>
            </a:r>
            <a:r>
              <a:rPr lang="en-US" altLang="zh-CN" sz="2000" b="0" i="0" dirty="0">
                <a:solidFill>
                  <a:srgbClr val="000000"/>
                </a:solidFill>
                <a:effectLst/>
              </a:rPr>
              <a:t>s </a:t>
            </a:r>
            <a:r>
              <a:rPr lang="en-US" altLang="zh-CN" sz="2000" b="0" i="0" dirty="0">
                <a:solidFill>
                  <a:srgbClr val="000000"/>
                </a:solidFill>
                <a:effectLst/>
                <a:highlight>
                  <a:srgbClr val="EFF6FF"/>
                </a:highlight>
              </a:rPr>
              <a:t>a</a:t>
            </a:r>
            <a:r>
              <a:rPr lang="en-US" altLang="zh-CN" sz="2000" b="0" i="0" dirty="0">
                <a:solidFill>
                  <a:srgbClr val="000000"/>
                </a:solidFill>
                <a:effectLst/>
              </a:rPr>
              <a:t>dopted, </a:t>
            </a:r>
            <a:r>
              <a:rPr lang="en-US" altLang="zh-CN" sz="2000" b="0" i="0" dirty="0">
                <a:solidFill>
                  <a:srgbClr val="000000"/>
                </a:solidFill>
                <a:effectLst/>
                <a:highlight>
                  <a:srgbClr val="EFF6FF"/>
                </a:highlight>
              </a:rPr>
              <a:t>a</a:t>
            </a:r>
            <a:r>
              <a:rPr lang="en-US" altLang="zh-CN" sz="2000" b="0" i="0" dirty="0">
                <a:solidFill>
                  <a:srgbClr val="000000"/>
                </a:solidFill>
                <a:effectLst/>
              </a:rPr>
              <a:t>nd </a:t>
            </a:r>
            <a:r>
              <a:rPr lang="en-US" altLang="zh-CN" sz="2000" b="0" i="0" dirty="0">
                <a:solidFill>
                  <a:srgbClr val="000000"/>
                </a:solidFill>
                <a:effectLst/>
                <a:highlight>
                  <a:srgbClr val="EFF6FF"/>
                </a:highlight>
              </a:rPr>
              <a:t>t</a:t>
            </a:r>
            <a:r>
              <a:rPr lang="en-US" altLang="zh-CN" sz="2000" b="0" i="0" dirty="0">
                <a:solidFill>
                  <a:srgbClr val="000000"/>
                </a:solidFill>
                <a:effectLst/>
              </a:rPr>
              <a:t>he </a:t>
            </a:r>
            <a:r>
              <a:rPr lang="en-US" altLang="zh-CN" sz="2000" b="0" i="0" dirty="0">
                <a:solidFill>
                  <a:srgbClr val="000000"/>
                </a:solidFill>
                <a:effectLst/>
                <a:highlight>
                  <a:srgbClr val="EFF6FF"/>
                </a:highlight>
              </a:rPr>
              <a:t>p</a:t>
            </a:r>
            <a:r>
              <a:rPr lang="en-US" altLang="zh-CN" sz="2000" b="0" i="0" dirty="0">
                <a:solidFill>
                  <a:srgbClr val="000000"/>
                </a:solidFill>
                <a:effectLst/>
              </a:rPr>
              <a:t>orous </a:t>
            </a:r>
            <a:r>
              <a:rPr lang="en-US" altLang="zh-CN" sz="2000" b="0" i="0" dirty="0">
                <a:solidFill>
                  <a:srgbClr val="000000"/>
                </a:solidFill>
                <a:effectLst/>
                <a:highlight>
                  <a:srgbClr val="EFF6FF"/>
                </a:highlight>
              </a:rPr>
              <a:t>c</a:t>
            </a:r>
            <a:r>
              <a:rPr lang="en-US" altLang="zh-CN" sz="2000" b="0" i="0" dirty="0">
                <a:solidFill>
                  <a:srgbClr val="000000"/>
                </a:solidFill>
                <a:effectLst/>
              </a:rPr>
              <a:t>haracteristics </a:t>
            </a:r>
            <a:r>
              <a:rPr lang="en-US" altLang="zh-CN" sz="2000" b="0" i="0" dirty="0">
                <a:solidFill>
                  <a:srgbClr val="000000"/>
                </a:solidFill>
                <a:effectLst/>
                <a:highlight>
                  <a:srgbClr val="EFF6FF"/>
                </a:highlight>
              </a:rPr>
              <a:t>o</a:t>
            </a:r>
            <a:r>
              <a:rPr lang="en-US" altLang="zh-CN" sz="2000" b="0" i="0" dirty="0">
                <a:solidFill>
                  <a:srgbClr val="000000"/>
                </a:solidFill>
                <a:effectLst/>
              </a:rPr>
              <a:t>f </a:t>
            </a:r>
            <a:r>
              <a:rPr lang="en-US" altLang="zh-CN" sz="2000" b="0" i="0" dirty="0">
                <a:solidFill>
                  <a:srgbClr val="000000"/>
                </a:solidFill>
                <a:effectLst/>
                <a:highlight>
                  <a:srgbClr val="EFF6FF"/>
                </a:highlight>
              </a:rPr>
              <a:t>t</a:t>
            </a:r>
            <a:r>
              <a:rPr lang="en-US" altLang="zh-CN" sz="2000" b="0" i="0" dirty="0">
                <a:solidFill>
                  <a:srgbClr val="000000"/>
                </a:solidFill>
                <a:effectLst/>
              </a:rPr>
              <a:t>he </a:t>
            </a:r>
            <a:r>
              <a:rPr lang="en-US" altLang="zh-CN" sz="2000" b="0" i="0" dirty="0">
                <a:solidFill>
                  <a:srgbClr val="000000"/>
                </a:solidFill>
                <a:effectLst/>
                <a:highlight>
                  <a:srgbClr val="EFF6FF"/>
                </a:highlight>
              </a:rPr>
              <a:t>i</a:t>
            </a:r>
            <a:r>
              <a:rPr lang="en-US" altLang="zh-CN" sz="2000" b="0" i="0" dirty="0">
                <a:solidFill>
                  <a:srgbClr val="000000"/>
                </a:solidFill>
                <a:effectLst/>
              </a:rPr>
              <a:t>nsects </a:t>
            </a:r>
            <a:r>
              <a:rPr lang="en-US" altLang="zh-CN" sz="2000" b="0" i="0" dirty="0">
                <a:solidFill>
                  <a:srgbClr val="000000"/>
                </a:solidFill>
                <a:effectLst/>
                <a:highlight>
                  <a:srgbClr val="EFF6FF"/>
                </a:highlight>
              </a:rPr>
              <a:t>are u</a:t>
            </a:r>
            <a:r>
              <a:rPr lang="en-US" altLang="zh-CN" sz="2000" b="0" i="0" dirty="0">
                <a:solidFill>
                  <a:srgbClr val="000000"/>
                </a:solidFill>
                <a:effectLst/>
              </a:rPr>
              <a:t>sed </a:t>
            </a:r>
            <a:r>
              <a:rPr lang="en-US" altLang="zh-CN" sz="2000" b="0" i="0" dirty="0">
                <a:solidFill>
                  <a:srgbClr val="000000"/>
                </a:solidFill>
                <a:effectLst/>
                <a:highlight>
                  <a:srgbClr val="EFF6FF"/>
                </a:highlight>
              </a:rPr>
              <a:t>t</a:t>
            </a:r>
            <a:r>
              <a:rPr lang="en-US" altLang="zh-CN" sz="2000" b="0" i="0" dirty="0">
                <a:solidFill>
                  <a:srgbClr val="000000"/>
                </a:solidFill>
                <a:effectLst/>
              </a:rPr>
              <a:t>o </a:t>
            </a:r>
            <a:r>
              <a:rPr lang="en-US" altLang="zh-CN" sz="2000" b="0" i="0" dirty="0">
                <a:solidFill>
                  <a:srgbClr val="000000"/>
                </a:solidFill>
                <a:effectLst/>
                <a:highlight>
                  <a:srgbClr val="EFF6FF"/>
                </a:highlight>
              </a:rPr>
              <a:t>a</a:t>
            </a:r>
            <a:r>
              <a:rPr lang="en-US" altLang="zh-CN" sz="2000" b="0" i="0" dirty="0">
                <a:solidFill>
                  <a:srgbClr val="000000"/>
                </a:solidFill>
                <a:effectLst/>
              </a:rPr>
              <a:t>ttract </a:t>
            </a:r>
            <a:r>
              <a:rPr lang="en-US" altLang="zh-CN" sz="2000" b="0" i="0" dirty="0">
                <a:solidFill>
                  <a:srgbClr val="000000"/>
                </a:solidFill>
                <a:effectLst/>
                <a:highlight>
                  <a:srgbClr val="EFF6FF"/>
                </a:highlight>
              </a:rPr>
              <a:t>s</a:t>
            </a:r>
            <a:r>
              <a:rPr lang="en-US" altLang="zh-CN" sz="2000" b="0" i="0" dirty="0">
                <a:solidFill>
                  <a:srgbClr val="000000"/>
                </a:solidFill>
                <a:effectLst/>
              </a:rPr>
              <a:t>tored </a:t>
            </a:r>
            <a:r>
              <a:rPr lang="en-US" altLang="zh-CN" sz="2000" b="0" i="0" dirty="0">
                <a:solidFill>
                  <a:srgbClr val="000000"/>
                </a:solidFill>
                <a:effectLst/>
                <a:highlight>
                  <a:srgbClr val="EFF6FF"/>
                </a:highlight>
              </a:rPr>
              <a:t>g</a:t>
            </a:r>
            <a:r>
              <a:rPr lang="en-US" altLang="zh-CN" sz="2000" b="0" i="0" dirty="0">
                <a:solidFill>
                  <a:srgbClr val="000000"/>
                </a:solidFill>
                <a:effectLst/>
              </a:rPr>
              <a:t>rain </a:t>
            </a:r>
            <a:r>
              <a:rPr lang="en-US" altLang="zh-CN" sz="2000" b="0" i="0" dirty="0">
                <a:solidFill>
                  <a:srgbClr val="000000"/>
                </a:solidFill>
                <a:effectLst/>
                <a:highlight>
                  <a:srgbClr val="EFF6FF"/>
                </a:highlight>
              </a:rPr>
              <a:t>p</a:t>
            </a:r>
            <a:r>
              <a:rPr lang="en-US" altLang="zh-CN" sz="2000" b="0" i="0" dirty="0">
                <a:solidFill>
                  <a:srgbClr val="000000"/>
                </a:solidFill>
                <a:effectLst/>
              </a:rPr>
              <a:t>ests </a:t>
            </a:r>
            <a:r>
              <a:rPr lang="en-US" altLang="zh-CN" sz="2000" b="0" i="0" dirty="0">
                <a:solidFill>
                  <a:srgbClr val="000000"/>
                </a:solidFill>
                <a:effectLst/>
                <a:highlight>
                  <a:srgbClr val="EFF6FF"/>
                </a:highlight>
              </a:rPr>
              <a:t>t</a:t>
            </a:r>
            <a:r>
              <a:rPr lang="en-US" altLang="zh-CN" sz="2000" b="0" i="0" dirty="0">
                <a:solidFill>
                  <a:srgbClr val="000000"/>
                </a:solidFill>
                <a:effectLst/>
              </a:rPr>
              <a:t>o </a:t>
            </a:r>
            <a:r>
              <a:rPr lang="en-US" altLang="zh-CN" sz="2000" b="0" i="0" dirty="0">
                <a:solidFill>
                  <a:srgbClr val="000000"/>
                </a:solidFill>
                <a:effectLst/>
                <a:highlight>
                  <a:srgbClr val="EFF6FF"/>
                </a:highlight>
              </a:rPr>
              <a:t>c</a:t>
            </a:r>
            <a:r>
              <a:rPr lang="en-US" altLang="zh-CN" sz="2000" b="0" i="0" dirty="0">
                <a:solidFill>
                  <a:srgbClr val="000000"/>
                </a:solidFill>
                <a:effectLst/>
              </a:rPr>
              <a:t>rawl </a:t>
            </a:r>
            <a:r>
              <a:rPr lang="en-US" altLang="zh-CN" sz="2000" b="0" i="0" dirty="0">
                <a:solidFill>
                  <a:srgbClr val="000000"/>
                </a:solidFill>
                <a:effectLst/>
                <a:highlight>
                  <a:srgbClr val="EFF6FF"/>
                </a:highlight>
              </a:rPr>
              <a:t>i</a:t>
            </a:r>
            <a:r>
              <a:rPr lang="en-US" altLang="zh-CN" sz="2000" b="0" i="0" dirty="0">
                <a:solidFill>
                  <a:srgbClr val="000000"/>
                </a:solidFill>
                <a:effectLst/>
              </a:rPr>
              <a:t>nto </a:t>
            </a:r>
            <a:r>
              <a:rPr lang="en-US" altLang="zh-CN" sz="2000" b="0" i="0" dirty="0">
                <a:solidFill>
                  <a:srgbClr val="000000"/>
                </a:solidFill>
                <a:effectLst/>
                <a:highlight>
                  <a:srgbClr val="EFF6FF"/>
                </a:highlight>
              </a:rPr>
              <a:t>t</a:t>
            </a:r>
            <a:r>
              <a:rPr lang="en-US" altLang="zh-CN" sz="2000" b="0" i="0" dirty="0">
                <a:solidFill>
                  <a:srgbClr val="000000"/>
                </a:solidFill>
                <a:effectLst/>
              </a:rPr>
              <a:t>he </a:t>
            </a:r>
            <a:r>
              <a:rPr lang="en-US" altLang="zh-CN" sz="2000" b="0" i="0" dirty="0">
                <a:solidFill>
                  <a:srgbClr val="000000"/>
                </a:solidFill>
                <a:effectLst/>
                <a:highlight>
                  <a:srgbClr val="EFF6FF"/>
                </a:highlight>
              </a:rPr>
              <a:t>i</a:t>
            </a:r>
            <a:r>
              <a:rPr lang="en-US" altLang="zh-CN" sz="2000" b="0" i="0" dirty="0">
                <a:solidFill>
                  <a:srgbClr val="000000"/>
                </a:solidFill>
                <a:effectLst/>
              </a:rPr>
              <a:t>nsect </a:t>
            </a:r>
            <a:r>
              <a:rPr lang="en-US" altLang="zh-CN" sz="2000" b="0" i="0" dirty="0">
                <a:solidFill>
                  <a:srgbClr val="000000"/>
                </a:solidFill>
                <a:effectLst/>
                <a:highlight>
                  <a:srgbClr val="EFF6FF"/>
                </a:highlight>
              </a:rPr>
              <a:t>d</a:t>
            </a:r>
            <a:r>
              <a:rPr lang="en-US" altLang="zh-CN" sz="2000" b="0" i="0" dirty="0">
                <a:solidFill>
                  <a:srgbClr val="000000"/>
                </a:solidFill>
                <a:effectLst/>
              </a:rPr>
              <a:t>etection </a:t>
            </a:r>
            <a:r>
              <a:rPr lang="en-US" altLang="zh-CN" sz="2000" b="0" i="0" dirty="0">
                <a:solidFill>
                  <a:srgbClr val="000000"/>
                </a:solidFill>
                <a:effectLst/>
                <a:highlight>
                  <a:srgbClr val="EFF6FF"/>
                </a:highlight>
              </a:rPr>
              <a:t>e</a:t>
            </a:r>
            <a:r>
              <a:rPr lang="en-US" altLang="zh-CN" sz="2000" b="0" i="0" dirty="0">
                <a:solidFill>
                  <a:srgbClr val="000000"/>
                </a:solidFill>
                <a:effectLst/>
              </a:rPr>
              <a:t>quipment </a:t>
            </a:r>
            <a:r>
              <a:rPr lang="en-US" altLang="zh-CN" sz="2000" b="0" i="0" dirty="0">
                <a:solidFill>
                  <a:srgbClr val="000000"/>
                </a:solidFill>
                <a:effectLst/>
                <a:highlight>
                  <a:srgbClr val="EFF6FF"/>
                </a:highlight>
              </a:rPr>
              <a:t>t</a:t>
            </a:r>
            <a:r>
              <a:rPr lang="en-US" altLang="zh-CN" sz="2000" b="0" i="0" dirty="0">
                <a:solidFill>
                  <a:srgbClr val="000000"/>
                </a:solidFill>
                <a:effectLst/>
              </a:rPr>
              <a:t>o </a:t>
            </a:r>
            <a:r>
              <a:rPr lang="en-US" altLang="zh-CN" sz="2000" b="0" i="0" dirty="0">
                <a:solidFill>
                  <a:srgbClr val="000000"/>
                </a:solidFill>
                <a:effectLst/>
                <a:highlight>
                  <a:srgbClr val="EFF6FF"/>
                </a:highlight>
              </a:rPr>
              <a:t>c</a:t>
            </a:r>
            <a:r>
              <a:rPr lang="en-US" altLang="zh-CN" sz="2000" b="0" i="0" dirty="0">
                <a:solidFill>
                  <a:srgbClr val="000000"/>
                </a:solidFill>
                <a:effectLst/>
              </a:rPr>
              <a:t>omplete </a:t>
            </a:r>
            <a:r>
              <a:rPr lang="en-US" altLang="zh-CN" sz="2000" b="0" i="0" dirty="0">
                <a:solidFill>
                  <a:srgbClr val="000000"/>
                </a:solidFill>
                <a:effectLst/>
                <a:highlight>
                  <a:srgbClr val="EFF6FF"/>
                </a:highlight>
              </a:rPr>
              <a:t>t</a:t>
            </a:r>
            <a:r>
              <a:rPr lang="en-US" altLang="zh-CN" sz="2000" b="0" i="0" dirty="0">
                <a:solidFill>
                  <a:srgbClr val="000000"/>
                </a:solidFill>
                <a:effectLst/>
              </a:rPr>
              <a:t>he </a:t>
            </a:r>
            <a:r>
              <a:rPr lang="en-US" altLang="zh-CN" sz="2000" b="0" i="0" dirty="0">
                <a:solidFill>
                  <a:srgbClr val="000000"/>
                </a:solidFill>
                <a:effectLst/>
                <a:highlight>
                  <a:srgbClr val="EFF6FF"/>
                </a:highlight>
              </a:rPr>
              <a:t>t</a:t>
            </a:r>
            <a:r>
              <a:rPr lang="en-US" altLang="zh-CN" sz="2000" b="0" i="0" dirty="0">
                <a:solidFill>
                  <a:srgbClr val="000000"/>
                </a:solidFill>
                <a:effectLst/>
              </a:rPr>
              <a:t>rapping </a:t>
            </a:r>
            <a:r>
              <a:rPr lang="en-US" altLang="zh-CN" sz="2000" b="0" i="0" dirty="0">
                <a:solidFill>
                  <a:srgbClr val="000000"/>
                </a:solidFill>
                <a:effectLst/>
                <a:highlight>
                  <a:srgbClr val="EFF6FF"/>
                </a:highlight>
              </a:rPr>
              <a:t>o</a:t>
            </a:r>
            <a:r>
              <a:rPr lang="en-US" altLang="zh-CN" sz="2000" b="0" i="0" dirty="0">
                <a:solidFill>
                  <a:srgbClr val="000000"/>
                </a:solidFill>
                <a:effectLst/>
              </a:rPr>
              <a:t>f </a:t>
            </a:r>
            <a:r>
              <a:rPr lang="en-US" altLang="zh-CN" sz="2000" b="0" i="0" dirty="0">
                <a:solidFill>
                  <a:srgbClr val="000000"/>
                </a:solidFill>
                <a:effectLst/>
                <a:highlight>
                  <a:srgbClr val="EFF6FF"/>
                </a:highlight>
              </a:rPr>
              <a:t>s</a:t>
            </a:r>
            <a:r>
              <a:rPr lang="en-US" altLang="zh-CN" sz="2000" b="0" i="0" dirty="0">
                <a:solidFill>
                  <a:srgbClr val="000000"/>
                </a:solidFill>
                <a:effectLst/>
              </a:rPr>
              <a:t>tored </a:t>
            </a:r>
            <a:r>
              <a:rPr lang="en-US" altLang="zh-CN" sz="2000" b="0" i="0" dirty="0">
                <a:solidFill>
                  <a:srgbClr val="000000"/>
                </a:solidFill>
                <a:effectLst/>
                <a:highlight>
                  <a:srgbClr val="EFF6FF"/>
                </a:highlight>
              </a:rPr>
              <a:t>g</a:t>
            </a:r>
            <a:r>
              <a:rPr lang="en-US" altLang="zh-CN" sz="2000" b="0" i="0" dirty="0">
                <a:solidFill>
                  <a:srgbClr val="000000"/>
                </a:solidFill>
                <a:effectLst/>
              </a:rPr>
              <a:t>rain </a:t>
            </a:r>
            <a:r>
              <a:rPr lang="en-US" altLang="zh-CN" sz="2000" b="0" i="0" dirty="0">
                <a:solidFill>
                  <a:srgbClr val="000000"/>
                </a:solidFill>
                <a:effectLst/>
                <a:highlight>
                  <a:srgbClr val="EFF6FF"/>
                </a:highlight>
              </a:rPr>
              <a:t>p</a:t>
            </a:r>
            <a:r>
              <a:rPr lang="en-US" altLang="zh-CN" sz="2000" b="0" i="0" dirty="0">
                <a:solidFill>
                  <a:srgbClr val="000000"/>
                </a:solidFill>
                <a:effectLst/>
              </a:rPr>
              <a:t>ests. </a:t>
            </a:r>
          </a:p>
        </p:txBody>
      </p:sp>
      <p:sp>
        <p:nvSpPr>
          <p:cNvPr id="5" name="文本框 4">
            <a:extLst>
              <a:ext uri="{FF2B5EF4-FFF2-40B4-BE49-F238E27FC236}">
                <a16:creationId xmlns:a16="http://schemas.microsoft.com/office/drawing/2014/main" id="{C4443171-3C67-A380-834F-792DC2DF4A56}"/>
              </a:ext>
            </a:extLst>
          </p:cNvPr>
          <p:cNvSpPr txBox="1"/>
          <p:nvPr/>
        </p:nvSpPr>
        <p:spPr>
          <a:xfrm>
            <a:off x="47190" y="842821"/>
            <a:ext cx="3989823" cy="400110"/>
          </a:xfrm>
          <a:prstGeom prst="rect">
            <a:avLst/>
          </a:prstGeom>
          <a:noFill/>
        </p:spPr>
        <p:txBody>
          <a:bodyPr wrap="square">
            <a:spAutoFit/>
          </a:bodyPr>
          <a:lstStyle/>
          <a:p>
            <a:r>
              <a:rPr lang="en-US" altLang="zh-CN" sz="2000" dirty="0">
                <a:solidFill>
                  <a:srgbClr val="0047D6"/>
                </a:solidFill>
                <a:latin typeface="Segoe UI Web (West European)"/>
              </a:rPr>
              <a:t>Composition structure diagram</a:t>
            </a:r>
            <a:endParaRPr lang="zh-CN" altLang="en-US" sz="2000" dirty="0">
              <a:solidFill>
                <a:srgbClr val="0047D6"/>
              </a:solidFill>
              <a:latin typeface="Segoe UI Web (West European)"/>
            </a:endParaRPr>
          </a:p>
        </p:txBody>
      </p:sp>
      <p:pic>
        <p:nvPicPr>
          <p:cNvPr id="7" name="图片 6">
            <a:extLst>
              <a:ext uri="{FF2B5EF4-FFF2-40B4-BE49-F238E27FC236}">
                <a16:creationId xmlns:a16="http://schemas.microsoft.com/office/drawing/2014/main" id="{0FB64466-EF8B-3963-37B9-9419C83E2C26}"/>
              </a:ext>
            </a:extLst>
          </p:cNvPr>
          <p:cNvPicPr>
            <a:picLocks noChangeAspect="1"/>
          </p:cNvPicPr>
          <p:nvPr/>
        </p:nvPicPr>
        <p:blipFill rotWithShape="1">
          <a:blip r:embed="rId4"/>
          <a:srcRect l="28585" t="4427" r="14547"/>
          <a:stretch/>
        </p:blipFill>
        <p:spPr>
          <a:xfrm>
            <a:off x="705781" y="1242931"/>
            <a:ext cx="2672639" cy="3554819"/>
          </a:xfrm>
          <a:prstGeom prst="rect">
            <a:avLst/>
          </a:prstGeom>
        </p:spPr>
      </p:pic>
    </p:spTree>
    <p:extLst>
      <p:ext uri="{BB962C8B-B14F-4D97-AF65-F5344CB8AC3E}">
        <p14:creationId xmlns:p14="http://schemas.microsoft.com/office/powerpoint/2010/main" val="90390584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标题 1">
            <a:extLst>
              <a:ext uri="{FF2B5EF4-FFF2-40B4-BE49-F238E27FC236}">
                <a16:creationId xmlns:a16="http://schemas.microsoft.com/office/drawing/2014/main" id="{794497AC-6EDC-99B1-A0E1-8DA01E584F0B}"/>
              </a:ext>
            </a:extLst>
          </p:cNvPr>
          <p:cNvSpPr txBox="1"/>
          <p:nvPr/>
        </p:nvSpPr>
        <p:spPr bwMode="auto">
          <a:xfrm>
            <a:off x="1709257" y="784230"/>
            <a:ext cx="4854695" cy="447666"/>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i="0" dirty="0">
                <a:solidFill>
                  <a:srgbClr val="0070C0"/>
                </a:solidFill>
                <a:effectLst/>
                <a:highlight>
                  <a:srgbClr val="D4D4D4"/>
                </a:highlight>
                <a:latin typeface="+mj-lt"/>
                <a:ea typeface="微软雅黑" panose="020B0503020204020204" pitchFamily="34" charset="-122"/>
              </a:rPr>
              <a:t>1</a:t>
            </a:r>
            <a:r>
              <a:rPr lang="en-US" altLang="zh-CN" sz="2400" b="1" dirty="0">
                <a:solidFill>
                  <a:srgbClr val="0070C0"/>
                </a:solidFill>
                <a:highlight>
                  <a:srgbClr val="D4D4D4"/>
                </a:highlight>
                <a:latin typeface="+mj-lt"/>
                <a:ea typeface="微软雅黑" panose="020B0503020204020204" pitchFamily="34" charset="-122"/>
              </a:rPr>
              <a:t>. Hardware parts</a:t>
            </a:r>
          </a:p>
        </p:txBody>
      </p:sp>
      <p:sp>
        <p:nvSpPr>
          <p:cNvPr id="4" name="矩形 3">
            <a:extLst>
              <a:ext uri="{FF2B5EF4-FFF2-40B4-BE49-F238E27FC236}">
                <a16:creationId xmlns:a16="http://schemas.microsoft.com/office/drawing/2014/main" id="{DA6810AF-507D-5069-D488-0FE4D2701124}"/>
              </a:ext>
            </a:extLst>
          </p:cNvPr>
          <p:cNvSpPr/>
          <p:nvPr/>
        </p:nvSpPr>
        <p:spPr>
          <a:xfrm>
            <a:off x="8737600" y="3176587"/>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385D7497-C60A-A96A-91C3-E9019BC638E3}"/>
              </a:ext>
            </a:extLst>
          </p:cNvPr>
          <p:cNvGrpSpPr/>
          <p:nvPr/>
        </p:nvGrpSpPr>
        <p:grpSpPr>
          <a:xfrm>
            <a:off x="5311698" y="2407180"/>
            <a:ext cx="3309837" cy="2473097"/>
            <a:chOff x="5594173" y="2457335"/>
            <a:chExt cx="3309837" cy="2473097"/>
          </a:xfrm>
        </p:grpSpPr>
        <p:grpSp>
          <p:nvGrpSpPr>
            <p:cNvPr id="6" name="组合 5">
              <a:extLst>
                <a:ext uri="{FF2B5EF4-FFF2-40B4-BE49-F238E27FC236}">
                  <a16:creationId xmlns:a16="http://schemas.microsoft.com/office/drawing/2014/main" id="{99953E80-4BEB-1879-0CAF-613C9CC81AF7}"/>
                </a:ext>
              </a:extLst>
            </p:cNvPr>
            <p:cNvGrpSpPr/>
            <p:nvPr/>
          </p:nvGrpSpPr>
          <p:grpSpPr>
            <a:xfrm>
              <a:off x="5594173" y="2457335"/>
              <a:ext cx="3309837" cy="2473097"/>
              <a:chOff x="6829" y="4388"/>
              <a:chExt cx="6461" cy="4460"/>
            </a:xfrm>
          </p:grpSpPr>
          <p:pic>
            <p:nvPicPr>
              <p:cNvPr id="11" name="图片 10">
                <a:extLst>
                  <a:ext uri="{FF2B5EF4-FFF2-40B4-BE49-F238E27FC236}">
                    <a16:creationId xmlns:a16="http://schemas.microsoft.com/office/drawing/2014/main" id="{76128319-C0AF-673A-3C7E-D63091A87CF6}"/>
                  </a:ext>
                </a:extLst>
              </p:cNvPr>
              <p:cNvPicPr>
                <a:picLocks noChangeAspect="1"/>
              </p:cNvPicPr>
              <p:nvPr/>
            </p:nvPicPr>
            <p:blipFill rotWithShape="1">
              <a:blip r:embed="rId4"/>
              <a:srcRect r="4709"/>
              <a:stretch/>
            </p:blipFill>
            <p:spPr>
              <a:xfrm>
                <a:off x="6829" y="4388"/>
                <a:ext cx="6461" cy="4460"/>
              </a:xfrm>
              <a:prstGeom prst="rect">
                <a:avLst/>
              </a:prstGeom>
            </p:spPr>
          </p:pic>
          <p:pic>
            <p:nvPicPr>
              <p:cNvPr id="12" name="图片 11">
                <a:extLst>
                  <a:ext uri="{FF2B5EF4-FFF2-40B4-BE49-F238E27FC236}">
                    <a16:creationId xmlns:a16="http://schemas.microsoft.com/office/drawing/2014/main" id="{05E68E97-AA5C-62C3-E2CD-90DB5598FBFD}"/>
                  </a:ext>
                </a:extLst>
              </p:cNvPr>
              <p:cNvPicPr>
                <a:picLocks noChangeAspect="1"/>
              </p:cNvPicPr>
              <p:nvPr/>
            </p:nvPicPr>
            <p:blipFill>
              <a:blip r:embed="rId5"/>
              <a:stretch>
                <a:fillRect/>
              </a:stretch>
            </p:blipFill>
            <p:spPr>
              <a:xfrm>
                <a:off x="9676" y="8558"/>
                <a:ext cx="462" cy="290"/>
              </a:xfrm>
              <a:prstGeom prst="rect">
                <a:avLst/>
              </a:prstGeom>
            </p:spPr>
          </p:pic>
        </p:grpSp>
        <p:sp>
          <p:nvSpPr>
            <p:cNvPr id="7" name="矩形 6">
              <a:extLst>
                <a:ext uri="{FF2B5EF4-FFF2-40B4-BE49-F238E27FC236}">
                  <a16:creationId xmlns:a16="http://schemas.microsoft.com/office/drawing/2014/main" id="{2ACBF970-85AC-A7F3-286F-CCB9A59E920F}"/>
                </a:ext>
              </a:extLst>
            </p:cNvPr>
            <p:cNvSpPr/>
            <p:nvPr/>
          </p:nvSpPr>
          <p:spPr>
            <a:xfrm>
              <a:off x="8350250" y="3313491"/>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B35BBE2-948B-1043-5CDB-3557F10EA080}"/>
                </a:ext>
              </a:extLst>
            </p:cNvPr>
            <p:cNvSpPr/>
            <p:nvPr/>
          </p:nvSpPr>
          <p:spPr>
            <a:xfrm>
              <a:off x="8580195" y="4643437"/>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29D62F3-5340-1C7D-BB29-649B4A2F6BDC}"/>
                </a:ext>
              </a:extLst>
            </p:cNvPr>
            <p:cNvSpPr/>
            <p:nvPr/>
          </p:nvSpPr>
          <p:spPr>
            <a:xfrm>
              <a:off x="8362950" y="4826604"/>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415D583-A782-733A-862C-92B5BE503EB3}"/>
                </a:ext>
              </a:extLst>
            </p:cNvPr>
            <p:cNvSpPr/>
            <p:nvPr/>
          </p:nvSpPr>
          <p:spPr>
            <a:xfrm>
              <a:off x="8724267" y="3176587"/>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 name="组合 12">
            <a:extLst>
              <a:ext uri="{FF2B5EF4-FFF2-40B4-BE49-F238E27FC236}">
                <a16:creationId xmlns:a16="http://schemas.microsoft.com/office/drawing/2014/main" id="{F76497DC-2E3A-0153-DB37-713E23172797}"/>
              </a:ext>
            </a:extLst>
          </p:cNvPr>
          <p:cNvGrpSpPr/>
          <p:nvPr/>
        </p:nvGrpSpPr>
        <p:grpSpPr>
          <a:xfrm>
            <a:off x="4881843" y="1807486"/>
            <a:ext cx="1888314" cy="1601515"/>
            <a:chOff x="4756791" y="1857640"/>
            <a:chExt cx="1888314" cy="1601515"/>
          </a:xfrm>
        </p:grpSpPr>
        <p:grpSp>
          <p:nvGrpSpPr>
            <p:cNvPr id="14" name="组合 13">
              <a:extLst>
                <a:ext uri="{FF2B5EF4-FFF2-40B4-BE49-F238E27FC236}">
                  <a16:creationId xmlns:a16="http://schemas.microsoft.com/office/drawing/2014/main" id="{56050BB8-881F-12E2-B6AA-A2BC4017EA78}"/>
                </a:ext>
              </a:extLst>
            </p:cNvPr>
            <p:cNvGrpSpPr/>
            <p:nvPr/>
          </p:nvGrpSpPr>
          <p:grpSpPr>
            <a:xfrm>
              <a:off x="4756791" y="1857640"/>
              <a:ext cx="1888314" cy="1601515"/>
              <a:chOff x="5322" y="5535"/>
              <a:chExt cx="4440" cy="4126"/>
            </a:xfrm>
          </p:grpSpPr>
          <p:pic>
            <p:nvPicPr>
              <p:cNvPr id="17" name="图片 16">
                <a:extLst>
                  <a:ext uri="{FF2B5EF4-FFF2-40B4-BE49-F238E27FC236}">
                    <a16:creationId xmlns:a16="http://schemas.microsoft.com/office/drawing/2014/main" id="{A0F3DBFD-C5FB-E1F5-17B2-F413D63E6B97}"/>
                  </a:ext>
                </a:extLst>
              </p:cNvPr>
              <p:cNvPicPr>
                <a:picLocks noChangeAspect="1"/>
              </p:cNvPicPr>
              <p:nvPr/>
            </p:nvPicPr>
            <p:blipFill>
              <a:blip r:embed="rId6"/>
              <a:stretch>
                <a:fillRect/>
              </a:stretch>
            </p:blipFill>
            <p:spPr>
              <a:xfrm>
                <a:off x="5322" y="5535"/>
                <a:ext cx="4441" cy="4126"/>
              </a:xfrm>
              <a:prstGeom prst="rect">
                <a:avLst/>
              </a:prstGeom>
            </p:spPr>
          </p:pic>
          <p:pic>
            <p:nvPicPr>
              <p:cNvPr id="18" name="图片 17">
                <a:extLst>
                  <a:ext uri="{FF2B5EF4-FFF2-40B4-BE49-F238E27FC236}">
                    <a16:creationId xmlns:a16="http://schemas.microsoft.com/office/drawing/2014/main" id="{8DB03845-F2C9-617C-2612-73F26BF50C0C}"/>
                  </a:ext>
                </a:extLst>
              </p:cNvPr>
              <p:cNvPicPr>
                <a:picLocks noChangeAspect="1"/>
              </p:cNvPicPr>
              <p:nvPr/>
            </p:nvPicPr>
            <p:blipFill>
              <a:blip r:embed="rId5"/>
              <a:stretch>
                <a:fillRect/>
              </a:stretch>
            </p:blipFill>
            <p:spPr>
              <a:xfrm>
                <a:off x="6622" y="9254"/>
                <a:ext cx="579" cy="407"/>
              </a:xfrm>
              <a:prstGeom prst="rect">
                <a:avLst/>
              </a:prstGeom>
            </p:spPr>
          </p:pic>
        </p:grpSp>
        <p:sp>
          <p:nvSpPr>
            <p:cNvPr id="15" name="矩形 14">
              <a:extLst>
                <a:ext uri="{FF2B5EF4-FFF2-40B4-BE49-F238E27FC236}">
                  <a16:creationId xmlns:a16="http://schemas.microsoft.com/office/drawing/2014/main" id="{0EA9201A-B935-FAC6-4747-D9E45DEDEA94}"/>
                </a:ext>
              </a:extLst>
            </p:cNvPr>
            <p:cNvSpPr/>
            <p:nvPr/>
          </p:nvSpPr>
          <p:spPr>
            <a:xfrm>
              <a:off x="6365875" y="3203575"/>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8DEB7010-7163-1DED-2727-838732943728}"/>
                </a:ext>
              </a:extLst>
            </p:cNvPr>
            <p:cNvSpPr/>
            <p:nvPr/>
          </p:nvSpPr>
          <p:spPr>
            <a:xfrm>
              <a:off x="6064370" y="3353178"/>
              <a:ext cx="73025" cy="53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内容占位符 2">
            <a:extLst>
              <a:ext uri="{FF2B5EF4-FFF2-40B4-BE49-F238E27FC236}">
                <a16:creationId xmlns:a16="http://schemas.microsoft.com/office/drawing/2014/main" id="{79179053-A290-8BE2-FE03-BDCADA1769CD}"/>
              </a:ext>
            </a:extLst>
          </p:cNvPr>
          <p:cNvSpPr txBox="1">
            <a:spLocks/>
          </p:cNvSpPr>
          <p:nvPr/>
        </p:nvSpPr>
        <p:spPr>
          <a:xfrm>
            <a:off x="576568" y="1507406"/>
            <a:ext cx="4305275" cy="1743617"/>
          </a:xfrm>
          <a:prstGeom prst="rect">
            <a:avLst/>
          </a:prstGeom>
        </p:spPr>
        <p:txBody>
          <a:bodyPr vert="horz" lIns="91440" tIns="45720" rIns="91440" bIns="45720" rtlCol="0">
            <a:noAutofit/>
          </a:bodyPr>
          <a:lstStyle>
            <a:lvl1pPr marL="0" indent="0" algn="ctr" defTabSz="671993" rtl="0" eaLnBrk="1" latinLnBrk="0" hangingPunct="1">
              <a:lnSpc>
                <a:spcPct val="90000"/>
              </a:lnSpc>
              <a:spcBef>
                <a:spcPts val="735"/>
              </a:spcBef>
              <a:buFont typeface="Arial" panose="020B0604020202020204" pitchFamily="34" charset="0"/>
              <a:buNone/>
              <a:defRPr sz="1764" kern="1200">
                <a:solidFill>
                  <a:schemeClr val="tx1"/>
                </a:solidFill>
                <a:latin typeface="+mn-lt"/>
                <a:ea typeface="+mn-ea"/>
                <a:cs typeface="+mn-cs"/>
              </a:defRPr>
            </a:lvl1pPr>
            <a:lvl2pPr marL="335996" indent="0" algn="ctr" defTabSz="671993" rtl="0" eaLnBrk="1" latinLnBrk="0" hangingPunct="1">
              <a:lnSpc>
                <a:spcPct val="90000"/>
              </a:lnSpc>
              <a:spcBef>
                <a:spcPts val="367"/>
              </a:spcBef>
              <a:buFont typeface="Arial" panose="020B0604020202020204" pitchFamily="34" charset="0"/>
              <a:buNone/>
              <a:defRPr sz="1470" kern="1200">
                <a:solidFill>
                  <a:schemeClr val="tx1"/>
                </a:solidFill>
                <a:latin typeface="+mn-lt"/>
                <a:ea typeface="+mn-ea"/>
                <a:cs typeface="+mn-cs"/>
              </a:defRPr>
            </a:lvl2pPr>
            <a:lvl3pPr marL="671993" indent="0" algn="ctr" defTabSz="671993" rtl="0" eaLnBrk="1" latinLnBrk="0" hangingPunct="1">
              <a:lnSpc>
                <a:spcPct val="90000"/>
              </a:lnSpc>
              <a:spcBef>
                <a:spcPts val="367"/>
              </a:spcBef>
              <a:buFont typeface="Arial" panose="020B0604020202020204" pitchFamily="34" charset="0"/>
              <a:buNone/>
              <a:defRPr sz="1323" kern="1200">
                <a:solidFill>
                  <a:schemeClr val="tx1"/>
                </a:solidFill>
                <a:latin typeface="+mn-lt"/>
                <a:ea typeface="+mn-ea"/>
                <a:cs typeface="+mn-cs"/>
              </a:defRPr>
            </a:lvl3pPr>
            <a:lvl4pPr marL="1007989"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4pPr>
            <a:lvl5pPr marL="1343985"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5pPr>
            <a:lvl6pPr marL="1679981"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6pPr>
            <a:lvl7pPr marL="2015978"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7pPr>
            <a:lvl8pPr marL="2351974"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8pPr>
            <a:lvl9pPr marL="2687970"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9pPr>
          </a:lstStyle>
          <a:p>
            <a:pPr algn="l">
              <a:lnSpc>
                <a:spcPct val="110000"/>
              </a:lnSpc>
              <a:spcBef>
                <a:spcPts val="0"/>
              </a:spcBef>
            </a:pPr>
            <a:r>
              <a:rPr lang="zh-CN" altLang="en-US" sz="2400" dirty="0">
                <a:solidFill>
                  <a:srgbClr val="0070C0"/>
                </a:solidFill>
                <a:latin typeface="Times New Roman" panose="02020603050405020304" pitchFamily="18" charset="0"/>
                <a:ea typeface="微软雅黑" panose="020B0503020204020204" pitchFamily="34" charset="-122"/>
              </a:rPr>
              <a:t>（</a:t>
            </a:r>
            <a:r>
              <a:rPr lang="en-US" altLang="zh-CN" sz="2400" dirty="0">
                <a:solidFill>
                  <a:srgbClr val="0070C0"/>
                </a:solidFill>
                <a:latin typeface="Times New Roman" panose="02020603050405020304" pitchFamily="18" charset="0"/>
                <a:ea typeface="微软雅黑" panose="020B0503020204020204" pitchFamily="34" charset="-122"/>
              </a:rPr>
              <a:t>1</a:t>
            </a:r>
            <a:r>
              <a:rPr lang="zh-CN" altLang="en-US" sz="2400" dirty="0">
                <a:solidFill>
                  <a:srgbClr val="0070C0"/>
                </a:solidFill>
                <a:latin typeface="Times New Roman" panose="02020603050405020304" pitchFamily="18" charset="0"/>
                <a:ea typeface="微软雅黑" panose="020B0503020204020204" pitchFamily="34" charset="-122"/>
              </a:rPr>
              <a:t>）</a:t>
            </a:r>
            <a:r>
              <a:rPr lang="en-US" altLang="zh-CN" sz="2400" dirty="0">
                <a:solidFill>
                  <a:srgbClr val="000000"/>
                </a:solidFill>
                <a:latin typeface="Segoe UI Web (West European)"/>
              </a:rPr>
              <a:t>Master</a:t>
            </a:r>
            <a:r>
              <a:rPr lang="zh-CN" altLang="en-US" sz="2400" dirty="0">
                <a:solidFill>
                  <a:srgbClr val="000000"/>
                </a:solidFill>
                <a:latin typeface="Segoe UI Web (West European)"/>
              </a:rPr>
              <a:t> </a:t>
            </a:r>
            <a:r>
              <a:rPr lang="en-US" altLang="zh-CN" sz="2400" dirty="0">
                <a:solidFill>
                  <a:srgbClr val="000000"/>
                </a:solidFill>
                <a:latin typeface="Segoe UI Web (West European)"/>
              </a:rPr>
              <a:t>circuit</a:t>
            </a:r>
            <a:r>
              <a:rPr lang="zh-CN" altLang="en-US" sz="2400" dirty="0">
                <a:solidFill>
                  <a:srgbClr val="000000"/>
                </a:solidFill>
                <a:latin typeface="Segoe UI Web (West European)"/>
              </a:rPr>
              <a:t> </a:t>
            </a:r>
            <a:r>
              <a:rPr lang="en-US" altLang="zh-CN" sz="2400" dirty="0">
                <a:solidFill>
                  <a:srgbClr val="000000"/>
                </a:solidFill>
                <a:latin typeface="Segoe UI Web (West European)"/>
              </a:rPr>
              <a:t>board</a:t>
            </a:r>
            <a:endParaRPr lang="zh-CN" altLang="en-US" sz="2400" dirty="0">
              <a:solidFill>
                <a:srgbClr val="0070C0"/>
              </a:solidFill>
              <a:latin typeface="Times New Roman" panose="02020603050405020304" pitchFamily="18" charset="0"/>
              <a:ea typeface="微软雅黑" panose="020B0503020204020204" pitchFamily="34" charset="-122"/>
            </a:endParaRPr>
          </a:p>
          <a:p>
            <a:pPr indent="457200" algn="l">
              <a:lnSpc>
                <a:spcPct val="110000"/>
              </a:lnSpc>
              <a:spcBef>
                <a:spcPts val="0"/>
              </a:spcBef>
            </a:pPr>
            <a:endParaRPr lang="zh-CN" altLang="en-US" sz="2400" dirty="0">
              <a:latin typeface="Times New Roman" panose="02020603050405020304" pitchFamily="18" charset="0"/>
              <a:ea typeface="微软雅黑" panose="020B0503020204020204" pitchFamily="34" charset="-122"/>
            </a:endParaRPr>
          </a:p>
          <a:p>
            <a:pPr algn="l">
              <a:lnSpc>
                <a:spcPct val="110000"/>
              </a:lnSpc>
              <a:spcBef>
                <a:spcPts val="0"/>
              </a:spcBef>
            </a:pPr>
            <a:r>
              <a:rPr lang="zh-CN" altLang="en-US" sz="2400" dirty="0">
                <a:solidFill>
                  <a:srgbClr val="0070C0"/>
                </a:solidFill>
                <a:latin typeface="Times New Roman" panose="02020603050405020304" pitchFamily="18" charset="0"/>
                <a:ea typeface="微软雅黑" panose="020B0503020204020204" pitchFamily="34" charset="-122"/>
                <a:sym typeface="+mn-ea"/>
              </a:rPr>
              <a:t>（</a:t>
            </a:r>
            <a:r>
              <a:rPr lang="en-US" altLang="zh-CN" sz="2400" dirty="0">
                <a:solidFill>
                  <a:srgbClr val="0070C0"/>
                </a:solidFill>
                <a:latin typeface="+mj-lt"/>
                <a:ea typeface="微软雅黑" panose="020B0503020204020204" pitchFamily="34" charset="-122"/>
                <a:sym typeface="+mn-ea"/>
              </a:rPr>
              <a:t>2</a:t>
            </a:r>
            <a:r>
              <a:rPr lang="zh-CN" altLang="en-US" sz="2400" dirty="0">
                <a:solidFill>
                  <a:srgbClr val="0070C0"/>
                </a:solidFill>
                <a:latin typeface="Times New Roman" panose="02020603050405020304" pitchFamily="18" charset="0"/>
                <a:ea typeface="微软雅黑" panose="020B0503020204020204" pitchFamily="34" charset="-122"/>
                <a:sym typeface="+mn-ea"/>
              </a:rPr>
              <a:t>）</a:t>
            </a:r>
            <a:r>
              <a:rPr lang="en-US" altLang="zh-CN" sz="2400" dirty="0">
                <a:solidFill>
                  <a:srgbClr val="000000"/>
                </a:solidFill>
                <a:latin typeface="Segoe UI Web (West European)"/>
              </a:rPr>
              <a:t>Infrared</a:t>
            </a:r>
            <a:r>
              <a:rPr lang="zh-CN" altLang="en-US" sz="2400" dirty="0">
                <a:solidFill>
                  <a:srgbClr val="000000"/>
                </a:solidFill>
                <a:highlight>
                  <a:srgbClr val="EFF6FF"/>
                </a:highlight>
                <a:latin typeface="Segoe UI Web (West European)"/>
              </a:rPr>
              <a:t> </a:t>
            </a:r>
            <a:r>
              <a:rPr lang="en-US" altLang="zh-CN" sz="2400" dirty="0">
                <a:solidFill>
                  <a:srgbClr val="000000"/>
                </a:solidFill>
                <a:latin typeface="Segoe UI Web (West European)"/>
              </a:rPr>
              <a:t>panels</a:t>
            </a:r>
            <a:endParaRPr lang="zh-CN" altLang="en-US" sz="2400" dirty="0">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222988099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内容占位符 2">
            <a:extLst>
              <a:ext uri="{FF2B5EF4-FFF2-40B4-BE49-F238E27FC236}">
                <a16:creationId xmlns:a16="http://schemas.microsoft.com/office/drawing/2014/main" id="{0F4A4560-5E06-6FB6-36B6-AA0E3DC03497}"/>
              </a:ext>
            </a:extLst>
          </p:cNvPr>
          <p:cNvSpPr txBox="1">
            <a:spLocks/>
          </p:cNvSpPr>
          <p:nvPr/>
        </p:nvSpPr>
        <p:spPr>
          <a:xfrm>
            <a:off x="4891692" y="1429595"/>
            <a:ext cx="3586527" cy="3804183"/>
          </a:xfrm>
          <a:prstGeom prst="rect">
            <a:avLst/>
          </a:prstGeom>
        </p:spPr>
        <p:txBody>
          <a:bodyPr vert="horz" lIns="91440" tIns="45720" rIns="91440" bIns="45720" rtlCol="0">
            <a:noAutofit/>
          </a:bodyPr>
          <a:lstStyle>
            <a:lvl1pPr marL="0" indent="0" algn="ctr" defTabSz="671993" rtl="0" eaLnBrk="1" latinLnBrk="0" hangingPunct="1">
              <a:lnSpc>
                <a:spcPct val="90000"/>
              </a:lnSpc>
              <a:spcBef>
                <a:spcPts val="735"/>
              </a:spcBef>
              <a:buFont typeface="Arial" panose="020B0604020202020204" pitchFamily="34" charset="0"/>
              <a:buNone/>
              <a:defRPr sz="1764" kern="1200">
                <a:solidFill>
                  <a:schemeClr val="tx1"/>
                </a:solidFill>
                <a:latin typeface="+mn-lt"/>
                <a:ea typeface="+mn-ea"/>
                <a:cs typeface="+mn-cs"/>
              </a:defRPr>
            </a:lvl1pPr>
            <a:lvl2pPr marL="335996" indent="0" algn="ctr" defTabSz="671993" rtl="0" eaLnBrk="1" latinLnBrk="0" hangingPunct="1">
              <a:lnSpc>
                <a:spcPct val="90000"/>
              </a:lnSpc>
              <a:spcBef>
                <a:spcPts val="367"/>
              </a:spcBef>
              <a:buFont typeface="Arial" panose="020B0604020202020204" pitchFamily="34" charset="0"/>
              <a:buNone/>
              <a:defRPr sz="1470" kern="1200">
                <a:solidFill>
                  <a:schemeClr val="tx1"/>
                </a:solidFill>
                <a:latin typeface="+mn-lt"/>
                <a:ea typeface="+mn-ea"/>
                <a:cs typeface="+mn-cs"/>
              </a:defRPr>
            </a:lvl2pPr>
            <a:lvl3pPr marL="671993" indent="0" algn="ctr" defTabSz="671993" rtl="0" eaLnBrk="1" latinLnBrk="0" hangingPunct="1">
              <a:lnSpc>
                <a:spcPct val="90000"/>
              </a:lnSpc>
              <a:spcBef>
                <a:spcPts val="367"/>
              </a:spcBef>
              <a:buFont typeface="Arial" panose="020B0604020202020204" pitchFamily="34" charset="0"/>
              <a:buNone/>
              <a:defRPr sz="1323" kern="1200">
                <a:solidFill>
                  <a:schemeClr val="tx1"/>
                </a:solidFill>
                <a:latin typeface="+mn-lt"/>
                <a:ea typeface="+mn-ea"/>
                <a:cs typeface="+mn-cs"/>
              </a:defRPr>
            </a:lvl3pPr>
            <a:lvl4pPr marL="1007989"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4pPr>
            <a:lvl5pPr marL="1343985"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5pPr>
            <a:lvl6pPr marL="1679981"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6pPr>
            <a:lvl7pPr marL="2015978"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7pPr>
            <a:lvl8pPr marL="2351974"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8pPr>
            <a:lvl9pPr marL="2687970"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9pPr>
          </a:lstStyle>
          <a:p>
            <a:pPr indent="457200">
              <a:lnSpc>
                <a:spcPct val="125000"/>
              </a:lnSpc>
            </a:pPr>
            <a:r>
              <a:rPr lang="en-US" altLang="zh-CN" sz="2400" dirty="0">
                <a:solidFill>
                  <a:srgbClr val="000000"/>
                </a:solidFill>
                <a:latin typeface="+mj-lt"/>
              </a:rPr>
              <a:t>After</a:t>
            </a:r>
            <a:r>
              <a:rPr lang="en-US" altLang="zh-CN" sz="2400" dirty="0">
                <a:solidFill>
                  <a:srgbClr val="000000"/>
                </a:solidFill>
                <a:highlight>
                  <a:srgbClr val="EFF6FF"/>
                </a:highlight>
                <a:latin typeface="+mj-lt"/>
              </a:rPr>
              <a:t> </a:t>
            </a:r>
            <a:r>
              <a:rPr lang="en-US" altLang="zh-CN" sz="2400" dirty="0">
                <a:solidFill>
                  <a:srgbClr val="000000"/>
                </a:solidFill>
                <a:latin typeface="+mj-lt"/>
              </a:rPr>
              <a:t>receiving</a:t>
            </a:r>
            <a:r>
              <a:rPr lang="en-US" altLang="zh-CN" sz="2400" dirty="0">
                <a:solidFill>
                  <a:srgbClr val="000000"/>
                </a:solidFill>
                <a:highlight>
                  <a:srgbClr val="EFF6FF"/>
                </a:highlight>
                <a:latin typeface="+mj-lt"/>
              </a:rPr>
              <a:t> </a:t>
            </a:r>
            <a:r>
              <a:rPr lang="en-US" altLang="zh-CN" sz="2400" dirty="0">
                <a:solidFill>
                  <a:srgbClr val="000000"/>
                </a:solidFill>
                <a:latin typeface="+mj-lt"/>
              </a:rPr>
              <a:t>the</a:t>
            </a:r>
            <a:r>
              <a:rPr lang="en-US" altLang="zh-CN" sz="2400" dirty="0">
                <a:solidFill>
                  <a:srgbClr val="000000"/>
                </a:solidFill>
                <a:highlight>
                  <a:srgbClr val="EFF6FF"/>
                </a:highlight>
                <a:latin typeface="+mj-lt"/>
              </a:rPr>
              <a:t> </a:t>
            </a:r>
            <a:r>
              <a:rPr lang="en-US" altLang="zh-CN" sz="2400" dirty="0">
                <a:solidFill>
                  <a:srgbClr val="000000"/>
                </a:solidFill>
                <a:latin typeface="+mj-lt"/>
              </a:rPr>
              <a:t>data</a:t>
            </a:r>
            <a:r>
              <a:rPr lang="en-US" altLang="zh-CN" sz="2400" dirty="0">
                <a:solidFill>
                  <a:srgbClr val="000000"/>
                </a:solidFill>
                <a:highlight>
                  <a:srgbClr val="EFF6FF"/>
                </a:highlight>
                <a:latin typeface="+mj-lt"/>
              </a:rPr>
              <a:t>, </a:t>
            </a:r>
            <a:r>
              <a:rPr lang="en-US" altLang="zh-CN" sz="2400" dirty="0">
                <a:solidFill>
                  <a:srgbClr val="000000"/>
                </a:solidFill>
                <a:latin typeface="+mj-lt"/>
              </a:rPr>
              <a:t>the</a:t>
            </a:r>
            <a:r>
              <a:rPr lang="en-US" altLang="zh-CN" sz="2400" dirty="0">
                <a:solidFill>
                  <a:srgbClr val="000000"/>
                </a:solidFill>
                <a:highlight>
                  <a:srgbClr val="EFF6FF"/>
                </a:highlight>
                <a:latin typeface="+mj-lt"/>
              </a:rPr>
              <a:t> </a:t>
            </a:r>
            <a:r>
              <a:rPr lang="en-US" altLang="zh-CN" sz="2400" dirty="0">
                <a:solidFill>
                  <a:srgbClr val="000000"/>
                </a:solidFill>
                <a:latin typeface="+mj-lt"/>
              </a:rPr>
              <a:t>host</a:t>
            </a:r>
            <a:r>
              <a:rPr lang="en-US" altLang="zh-CN" sz="2400" dirty="0">
                <a:solidFill>
                  <a:srgbClr val="000000"/>
                </a:solidFill>
                <a:highlight>
                  <a:srgbClr val="EFF6FF"/>
                </a:highlight>
                <a:latin typeface="+mj-lt"/>
              </a:rPr>
              <a:t> </a:t>
            </a:r>
            <a:r>
              <a:rPr lang="en-US" altLang="zh-CN" sz="2400" dirty="0">
                <a:solidFill>
                  <a:srgbClr val="000000"/>
                </a:solidFill>
                <a:latin typeface="+mj-lt"/>
              </a:rPr>
              <a:t>computer</a:t>
            </a:r>
            <a:r>
              <a:rPr lang="en-US" altLang="zh-CN" sz="2400" dirty="0">
                <a:solidFill>
                  <a:srgbClr val="000000"/>
                </a:solidFill>
                <a:highlight>
                  <a:srgbClr val="EFF6FF"/>
                </a:highlight>
                <a:latin typeface="+mj-lt"/>
              </a:rPr>
              <a:t> </a:t>
            </a:r>
            <a:r>
              <a:rPr lang="en-US" altLang="zh-CN" sz="2400" dirty="0">
                <a:solidFill>
                  <a:srgbClr val="000000"/>
                </a:solidFill>
                <a:latin typeface="+mj-lt"/>
              </a:rPr>
              <a:t>will</a:t>
            </a:r>
            <a:r>
              <a:rPr lang="en-US" altLang="zh-CN" sz="2400" dirty="0">
                <a:solidFill>
                  <a:srgbClr val="000000"/>
                </a:solidFill>
                <a:highlight>
                  <a:srgbClr val="EFF6FF"/>
                </a:highlight>
                <a:latin typeface="+mj-lt"/>
              </a:rPr>
              <a:t> </a:t>
            </a:r>
            <a:r>
              <a:rPr lang="en-US" altLang="zh-CN" sz="2400" dirty="0">
                <a:solidFill>
                  <a:srgbClr val="000000"/>
                </a:solidFill>
                <a:latin typeface="+mj-lt"/>
              </a:rPr>
              <a:t>package</a:t>
            </a:r>
            <a:r>
              <a:rPr lang="en-US" altLang="zh-CN" sz="2400" dirty="0">
                <a:solidFill>
                  <a:srgbClr val="000000"/>
                </a:solidFill>
                <a:highlight>
                  <a:srgbClr val="EFF6FF"/>
                </a:highlight>
                <a:latin typeface="+mj-lt"/>
              </a:rPr>
              <a:t> </a:t>
            </a:r>
            <a:r>
              <a:rPr lang="en-US" altLang="zh-CN" sz="2400" dirty="0">
                <a:solidFill>
                  <a:srgbClr val="000000"/>
                </a:solidFill>
                <a:latin typeface="+mj-lt"/>
              </a:rPr>
              <a:t>and</a:t>
            </a:r>
            <a:r>
              <a:rPr lang="en-US" altLang="zh-CN" sz="2400" dirty="0">
                <a:solidFill>
                  <a:srgbClr val="000000"/>
                </a:solidFill>
                <a:highlight>
                  <a:srgbClr val="EFF6FF"/>
                </a:highlight>
                <a:latin typeface="+mj-lt"/>
              </a:rPr>
              <a:t> </a:t>
            </a:r>
            <a:r>
              <a:rPr lang="en-US" altLang="zh-CN" sz="2400" dirty="0">
                <a:solidFill>
                  <a:srgbClr val="000000"/>
                </a:solidFill>
                <a:latin typeface="+mj-lt"/>
              </a:rPr>
              <a:t>send</a:t>
            </a:r>
            <a:r>
              <a:rPr lang="en-US" altLang="zh-CN" sz="2400" dirty="0">
                <a:solidFill>
                  <a:srgbClr val="000000"/>
                </a:solidFill>
                <a:highlight>
                  <a:srgbClr val="EFF6FF"/>
                </a:highlight>
                <a:latin typeface="+mj-lt"/>
              </a:rPr>
              <a:t> </a:t>
            </a:r>
            <a:r>
              <a:rPr lang="en-US" altLang="zh-CN" sz="2400" dirty="0">
                <a:solidFill>
                  <a:srgbClr val="000000"/>
                </a:solidFill>
                <a:latin typeface="+mj-lt"/>
              </a:rPr>
              <a:t>the</a:t>
            </a:r>
            <a:r>
              <a:rPr lang="en-US" altLang="zh-CN" sz="2400" dirty="0">
                <a:solidFill>
                  <a:srgbClr val="000000"/>
                </a:solidFill>
                <a:highlight>
                  <a:srgbClr val="EFF6FF"/>
                </a:highlight>
                <a:latin typeface="+mj-lt"/>
              </a:rPr>
              <a:t> </a:t>
            </a:r>
            <a:r>
              <a:rPr lang="en-US" altLang="zh-CN" sz="2400" dirty="0">
                <a:solidFill>
                  <a:srgbClr val="000000"/>
                </a:solidFill>
                <a:latin typeface="+mj-lt"/>
              </a:rPr>
              <a:t>data</a:t>
            </a:r>
            <a:r>
              <a:rPr lang="en-US" altLang="zh-CN" sz="2400" dirty="0">
                <a:solidFill>
                  <a:srgbClr val="000000"/>
                </a:solidFill>
                <a:highlight>
                  <a:srgbClr val="EFF6FF"/>
                </a:highlight>
                <a:latin typeface="+mj-lt"/>
              </a:rPr>
              <a:t> </a:t>
            </a:r>
            <a:r>
              <a:rPr lang="en-US" altLang="zh-CN" sz="2400" dirty="0">
                <a:solidFill>
                  <a:srgbClr val="000000"/>
                </a:solidFill>
                <a:latin typeface="+mj-lt"/>
              </a:rPr>
              <a:t>to</a:t>
            </a:r>
            <a:r>
              <a:rPr lang="en-US" altLang="zh-CN" sz="2400" dirty="0">
                <a:solidFill>
                  <a:srgbClr val="000000"/>
                </a:solidFill>
                <a:highlight>
                  <a:srgbClr val="EFF6FF"/>
                </a:highlight>
                <a:latin typeface="+mj-lt"/>
              </a:rPr>
              <a:t> </a:t>
            </a:r>
            <a:r>
              <a:rPr lang="en-US" altLang="zh-CN" sz="2400" dirty="0">
                <a:solidFill>
                  <a:srgbClr val="000000"/>
                </a:solidFill>
                <a:latin typeface="+mj-lt"/>
              </a:rPr>
              <a:t>the</a:t>
            </a:r>
            <a:r>
              <a:rPr lang="en-US" altLang="zh-CN" sz="2400" dirty="0">
                <a:solidFill>
                  <a:srgbClr val="000000"/>
                </a:solidFill>
                <a:highlight>
                  <a:srgbClr val="EFF6FF"/>
                </a:highlight>
                <a:latin typeface="+mj-lt"/>
              </a:rPr>
              <a:t> </a:t>
            </a:r>
            <a:r>
              <a:rPr lang="en-US" altLang="zh-CN" sz="2400" dirty="0">
                <a:solidFill>
                  <a:srgbClr val="000000"/>
                </a:solidFill>
                <a:highlight>
                  <a:srgbClr val="D4D4D4"/>
                </a:highlight>
                <a:latin typeface="+mj-lt"/>
              </a:rPr>
              <a:t>server</a:t>
            </a:r>
            <a:r>
              <a:rPr lang="en-US" altLang="zh-CN" sz="2400" dirty="0">
                <a:solidFill>
                  <a:srgbClr val="000000"/>
                </a:solidFill>
                <a:highlight>
                  <a:srgbClr val="EFF6FF"/>
                </a:highlight>
                <a:latin typeface="+mj-lt"/>
              </a:rPr>
              <a:t> </a:t>
            </a:r>
            <a:r>
              <a:rPr lang="en-US" altLang="zh-CN" sz="2400" dirty="0">
                <a:solidFill>
                  <a:srgbClr val="000000"/>
                </a:solidFill>
                <a:latin typeface="+mj-lt"/>
              </a:rPr>
              <a:t>through</a:t>
            </a:r>
            <a:r>
              <a:rPr lang="en-US" altLang="zh-CN" sz="2400" dirty="0">
                <a:solidFill>
                  <a:srgbClr val="000000"/>
                </a:solidFill>
                <a:highlight>
                  <a:srgbClr val="EFF6FF"/>
                </a:highlight>
                <a:latin typeface="+mj-lt"/>
              </a:rPr>
              <a:t> the </a:t>
            </a:r>
            <a:r>
              <a:rPr lang="en-US" altLang="zh-CN" sz="2400" dirty="0">
                <a:solidFill>
                  <a:srgbClr val="000000"/>
                </a:solidFill>
                <a:latin typeface="+mj-lt"/>
              </a:rPr>
              <a:t>network</a:t>
            </a:r>
            <a:r>
              <a:rPr lang="en-US" altLang="zh-CN" sz="2400" dirty="0">
                <a:solidFill>
                  <a:srgbClr val="000000"/>
                </a:solidFill>
                <a:highlight>
                  <a:srgbClr val="EFF6FF"/>
                </a:highlight>
                <a:latin typeface="+mj-lt"/>
              </a:rPr>
              <a:t> </a:t>
            </a:r>
            <a:r>
              <a:rPr lang="en-US" altLang="zh-CN" sz="2400" dirty="0">
                <a:solidFill>
                  <a:srgbClr val="000000"/>
                </a:solidFill>
                <a:latin typeface="+mj-lt"/>
              </a:rPr>
              <a:t>transmission</a:t>
            </a:r>
            <a:r>
              <a:rPr lang="en-US" altLang="zh-CN" sz="2400" dirty="0">
                <a:solidFill>
                  <a:srgbClr val="000000"/>
                </a:solidFill>
                <a:highlight>
                  <a:srgbClr val="EFF6FF"/>
                </a:highlight>
                <a:latin typeface="+mj-lt"/>
              </a:rPr>
              <a:t> </a:t>
            </a:r>
            <a:r>
              <a:rPr lang="en-US" altLang="zh-CN" sz="2400" dirty="0">
                <a:solidFill>
                  <a:srgbClr val="000000"/>
                </a:solidFill>
                <a:latin typeface="+mj-lt"/>
              </a:rPr>
              <a:t>protocol</a:t>
            </a:r>
            <a:r>
              <a:rPr lang="en-US" altLang="zh-CN" sz="2400" dirty="0">
                <a:solidFill>
                  <a:srgbClr val="000000"/>
                </a:solidFill>
                <a:highlight>
                  <a:srgbClr val="EFF6FF"/>
                </a:highlight>
                <a:latin typeface="+mj-lt"/>
              </a:rPr>
              <a:t> </a:t>
            </a:r>
            <a:r>
              <a:rPr lang="en-US" altLang="zh-CN" sz="2400" dirty="0">
                <a:solidFill>
                  <a:srgbClr val="000000"/>
                </a:solidFill>
                <a:latin typeface="+mj-lt"/>
              </a:rPr>
              <a:t>for</a:t>
            </a:r>
            <a:r>
              <a:rPr lang="en-US" altLang="zh-CN" sz="2400" dirty="0">
                <a:solidFill>
                  <a:srgbClr val="000000"/>
                </a:solidFill>
                <a:highlight>
                  <a:srgbClr val="EFF6FF"/>
                </a:highlight>
                <a:latin typeface="+mj-lt"/>
              </a:rPr>
              <a:t> </a:t>
            </a:r>
            <a:r>
              <a:rPr lang="en-US" altLang="zh-CN" sz="2400" dirty="0">
                <a:solidFill>
                  <a:srgbClr val="000000"/>
                </a:solidFill>
                <a:latin typeface="+mj-lt"/>
              </a:rPr>
              <a:t>identification</a:t>
            </a:r>
            <a:r>
              <a:rPr lang="en-US" altLang="zh-CN" sz="2400" dirty="0">
                <a:solidFill>
                  <a:srgbClr val="000000"/>
                </a:solidFill>
                <a:highlight>
                  <a:srgbClr val="EFF6FF"/>
                </a:highlight>
                <a:latin typeface="+mj-lt"/>
              </a:rPr>
              <a:t> </a:t>
            </a:r>
            <a:r>
              <a:rPr lang="en-US" altLang="zh-CN" sz="2400" dirty="0">
                <a:solidFill>
                  <a:srgbClr val="000000"/>
                </a:solidFill>
                <a:latin typeface="+mj-lt"/>
              </a:rPr>
              <a:t>and</a:t>
            </a:r>
            <a:r>
              <a:rPr lang="en-US" altLang="zh-CN" sz="2400" dirty="0">
                <a:solidFill>
                  <a:srgbClr val="000000"/>
                </a:solidFill>
                <a:highlight>
                  <a:srgbClr val="EFF6FF"/>
                </a:highlight>
                <a:latin typeface="+mj-lt"/>
              </a:rPr>
              <a:t> </a:t>
            </a:r>
            <a:r>
              <a:rPr lang="en-US" altLang="zh-CN" sz="2400" dirty="0">
                <a:solidFill>
                  <a:srgbClr val="000000"/>
                </a:solidFill>
                <a:latin typeface="+mj-lt"/>
              </a:rPr>
              <a:t>statistical</a:t>
            </a:r>
            <a:r>
              <a:rPr lang="en-US" altLang="zh-CN" sz="2400" dirty="0">
                <a:solidFill>
                  <a:srgbClr val="000000"/>
                </a:solidFill>
                <a:highlight>
                  <a:srgbClr val="EFF6FF"/>
                </a:highlight>
                <a:latin typeface="+mj-lt"/>
              </a:rPr>
              <a:t> </a:t>
            </a:r>
            <a:r>
              <a:rPr lang="en-US" altLang="zh-CN" sz="2400" dirty="0">
                <a:solidFill>
                  <a:srgbClr val="000000"/>
                </a:solidFill>
                <a:latin typeface="+mj-lt"/>
              </a:rPr>
              <a:t>analysis.</a:t>
            </a:r>
            <a:endParaRPr lang="en-US" altLang="zh-CN" sz="2400" dirty="0">
              <a:latin typeface="+mj-lt"/>
            </a:endParaRPr>
          </a:p>
        </p:txBody>
      </p:sp>
      <p:graphicFrame>
        <p:nvGraphicFramePr>
          <p:cNvPr id="4" name="对象 -2147482619">
            <a:extLst>
              <a:ext uri="{FF2B5EF4-FFF2-40B4-BE49-F238E27FC236}">
                <a16:creationId xmlns:a16="http://schemas.microsoft.com/office/drawing/2014/main" id="{DD35DE5C-3020-C928-D043-5FB061570848}"/>
              </a:ext>
            </a:extLst>
          </p:cNvPr>
          <p:cNvGraphicFramePr>
            <a:graphicFrameLocks noChangeAspect="1"/>
          </p:cNvGraphicFramePr>
          <p:nvPr>
            <p:extLst>
              <p:ext uri="{D42A27DB-BD31-4B8C-83A1-F6EECF244321}">
                <p14:modId xmlns:p14="http://schemas.microsoft.com/office/powerpoint/2010/main" val="1024389702"/>
              </p:ext>
            </p:extLst>
          </p:nvPr>
        </p:nvGraphicFramePr>
        <p:xfrm>
          <a:off x="481631" y="505256"/>
          <a:ext cx="4573273" cy="4459044"/>
        </p:xfrm>
        <a:graphic>
          <a:graphicData uri="http://schemas.openxmlformats.org/presentationml/2006/ole">
            <mc:AlternateContent xmlns:mc="http://schemas.openxmlformats.org/markup-compatibility/2006">
              <mc:Choice xmlns:v="urn:schemas-microsoft-com:vml" Requires="v">
                <p:oleObj r:id="rId4" imgW="5781675" imgH="6804025" progId="Visio.Drawing.15">
                  <p:embed/>
                </p:oleObj>
              </mc:Choice>
              <mc:Fallback>
                <p:oleObj r:id="rId4" imgW="5781675" imgH="6804025" progId="Visio.Drawing.15">
                  <p:embed/>
                  <p:pic>
                    <p:nvPicPr>
                      <p:cNvPr id="4" name="对象 -2147482619">
                        <a:extLst>
                          <a:ext uri="{FF2B5EF4-FFF2-40B4-BE49-F238E27FC236}">
                            <a16:creationId xmlns:a16="http://schemas.microsoft.com/office/drawing/2014/main" id="{DD35DE5C-3020-C928-D043-5FB061570848}"/>
                          </a:ext>
                        </a:extLst>
                      </p:cNvPr>
                      <p:cNvPicPr/>
                      <p:nvPr/>
                    </p:nvPicPr>
                    <p:blipFill>
                      <a:blip r:embed="rId5"/>
                      <a:stretch>
                        <a:fillRect/>
                      </a:stretch>
                    </p:blipFill>
                    <p:spPr>
                      <a:xfrm>
                        <a:off x="481631" y="505256"/>
                        <a:ext cx="4573273" cy="4459044"/>
                      </a:xfrm>
                      <a:prstGeom prst="rect">
                        <a:avLst/>
                      </a:prstGeom>
                      <a:noFill/>
                      <a:ln w="38100">
                        <a:noFill/>
                        <a:miter/>
                      </a:ln>
                    </p:spPr>
                  </p:pic>
                </p:oleObj>
              </mc:Fallback>
            </mc:AlternateContent>
          </a:graphicData>
        </a:graphic>
      </p:graphicFrame>
      <p:sp>
        <p:nvSpPr>
          <p:cNvPr id="5" name="标题 1">
            <a:extLst>
              <a:ext uri="{FF2B5EF4-FFF2-40B4-BE49-F238E27FC236}">
                <a16:creationId xmlns:a16="http://schemas.microsoft.com/office/drawing/2014/main" id="{877D2207-18A3-D141-B7AD-445D47007330}"/>
              </a:ext>
            </a:extLst>
          </p:cNvPr>
          <p:cNvSpPr txBox="1"/>
          <p:nvPr/>
        </p:nvSpPr>
        <p:spPr bwMode="auto">
          <a:xfrm>
            <a:off x="4558235" y="924537"/>
            <a:ext cx="4020615" cy="334161"/>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2</a:t>
            </a:r>
            <a:r>
              <a:rPr lang="zh-CN" altLang="en-US" sz="2400" b="1" dirty="0">
                <a:solidFill>
                  <a:srgbClr val="0070C0"/>
                </a:solidFill>
                <a:latin typeface="+mj-lt"/>
                <a:ea typeface="微软雅黑" panose="020B0503020204020204" pitchFamily="34" charset="-122"/>
              </a:rPr>
              <a:t>、</a:t>
            </a:r>
            <a:r>
              <a:rPr lang="en-US" altLang="zh-CN" sz="2400" dirty="0">
                <a:solidFill>
                  <a:srgbClr val="000000"/>
                </a:solidFill>
                <a:latin typeface="Segoe UI Web (West European)"/>
              </a:rPr>
              <a:t>management software</a:t>
            </a:r>
          </a:p>
        </p:txBody>
      </p:sp>
    </p:spTree>
    <p:extLst>
      <p:ext uri="{BB962C8B-B14F-4D97-AF65-F5344CB8AC3E}">
        <p14:creationId xmlns:p14="http://schemas.microsoft.com/office/powerpoint/2010/main" val="93469241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内容占位符 2">
            <a:extLst>
              <a:ext uri="{FF2B5EF4-FFF2-40B4-BE49-F238E27FC236}">
                <a16:creationId xmlns:a16="http://schemas.microsoft.com/office/drawing/2014/main" id="{A6590F1B-6700-AE68-954F-C04FED6A7576}"/>
              </a:ext>
            </a:extLst>
          </p:cNvPr>
          <p:cNvSpPr txBox="1">
            <a:spLocks/>
          </p:cNvSpPr>
          <p:nvPr/>
        </p:nvSpPr>
        <p:spPr>
          <a:xfrm>
            <a:off x="321276" y="2026456"/>
            <a:ext cx="5354040" cy="2803740"/>
          </a:xfrm>
          <a:prstGeom prst="rect">
            <a:avLst/>
          </a:prstGeom>
        </p:spPr>
        <p:txBody>
          <a:bodyPr vert="horz" lIns="91440" tIns="45720" rIns="91440" bIns="45720" rtlCol="0">
            <a:noAutofit/>
          </a:bodyPr>
          <a:lstStyle>
            <a:lvl1pPr marL="0" indent="0" algn="ctr" defTabSz="671993" rtl="0" eaLnBrk="1" latinLnBrk="0" hangingPunct="1">
              <a:lnSpc>
                <a:spcPct val="90000"/>
              </a:lnSpc>
              <a:spcBef>
                <a:spcPts val="735"/>
              </a:spcBef>
              <a:buFont typeface="Arial" panose="020B0604020202020204" pitchFamily="34" charset="0"/>
              <a:buNone/>
              <a:defRPr sz="1764" kern="1200">
                <a:solidFill>
                  <a:schemeClr val="tx1"/>
                </a:solidFill>
                <a:latin typeface="+mn-lt"/>
                <a:ea typeface="+mn-ea"/>
                <a:cs typeface="+mn-cs"/>
              </a:defRPr>
            </a:lvl1pPr>
            <a:lvl2pPr marL="335996" indent="0" algn="ctr" defTabSz="671993" rtl="0" eaLnBrk="1" latinLnBrk="0" hangingPunct="1">
              <a:lnSpc>
                <a:spcPct val="90000"/>
              </a:lnSpc>
              <a:spcBef>
                <a:spcPts val="367"/>
              </a:spcBef>
              <a:buFont typeface="Arial" panose="020B0604020202020204" pitchFamily="34" charset="0"/>
              <a:buNone/>
              <a:defRPr sz="1470" kern="1200">
                <a:solidFill>
                  <a:schemeClr val="tx1"/>
                </a:solidFill>
                <a:latin typeface="+mn-lt"/>
                <a:ea typeface="+mn-ea"/>
                <a:cs typeface="+mn-cs"/>
              </a:defRPr>
            </a:lvl2pPr>
            <a:lvl3pPr marL="671993" indent="0" algn="ctr" defTabSz="671993" rtl="0" eaLnBrk="1" latinLnBrk="0" hangingPunct="1">
              <a:lnSpc>
                <a:spcPct val="90000"/>
              </a:lnSpc>
              <a:spcBef>
                <a:spcPts val="367"/>
              </a:spcBef>
              <a:buFont typeface="Arial" panose="020B0604020202020204" pitchFamily="34" charset="0"/>
              <a:buNone/>
              <a:defRPr sz="1323" kern="1200">
                <a:solidFill>
                  <a:schemeClr val="tx1"/>
                </a:solidFill>
                <a:latin typeface="+mn-lt"/>
                <a:ea typeface="+mn-ea"/>
                <a:cs typeface="+mn-cs"/>
              </a:defRPr>
            </a:lvl3pPr>
            <a:lvl4pPr marL="1007989"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4pPr>
            <a:lvl5pPr marL="1343985"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5pPr>
            <a:lvl6pPr marL="1679981"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6pPr>
            <a:lvl7pPr marL="2015978"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7pPr>
            <a:lvl8pPr marL="2351974"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8pPr>
            <a:lvl9pPr marL="2687970"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9pPr>
          </a:lstStyle>
          <a:p>
            <a:pPr indent="-457200" algn="l">
              <a:lnSpc>
                <a:spcPct val="150000"/>
              </a:lnSpc>
              <a:buFont typeface="Arial" panose="020B0604020202020204" pitchFamily="34" charset="0"/>
              <a:buAutoNum type="arabicParenBoth"/>
            </a:pPr>
            <a:r>
              <a:rPr lang="en-US" altLang="zh-CN" sz="2400" dirty="0">
                <a:solidFill>
                  <a:srgbClr val="000000"/>
                </a:solidFill>
                <a:latin typeface="Times New Roman" panose="02020603050405020304" pitchFamily="18" charset="0"/>
                <a:cs typeface="Times New Roman" panose="02020603050405020304" pitchFamily="18" charset="0"/>
              </a:rPr>
              <a:t>The</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construction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of</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image </a:t>
            </a:r>
            <a:r>
              <a:rPr lang="en-US" altLang="zh-CN" sz="2400" dirty="0">
                <a:solidFill>
                  <a:srgbClr val="000000"/>
                </a:solidFill>
                <a:latin typeface="Times New Roman" panose="02020603050405020304" pitchFamily="18" charset="0"/>
                <a:cs typeface="Times New Roman" panose="02020603050405020304" pitchFamily="18" charset="0"/>
              </a:rPr>
              <a:t>dataset</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of</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stored</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grain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pests,</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20</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main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common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pests</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in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granaries</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in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China;</a:t>
            </a:r>
          </a:p>
          <a:p>
            <a:pPr indent="-457200" algn="l">
              <a:lnSpc>
                <a:spcPct val="150000"/>
              </a:lnSpc>
              <a:buFont typeface="Arial" panose="020B0604020202020204" pitchFamily="34" charset="0"/>
              <a:buAutoNum type="arabicParenBoth"/>
            </a:pP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Based</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on</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image</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dataset</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and</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infrared</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dot</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matrix</a:t>
            </a:r>
            <a:r>
              <a:rPr lang="en-US" altLang="zh-CN" sz="24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dataset. </a:t>
            </a:r>
            <a:endParaRPr lang="en-US" sz="2400" dirty="0">
              <a:latin typeface="Times New Roman" panose="02020603050405020304" pitchFamily="18" charset="0"/>
              <a:cs typeface="Times New Roman" panose="02020603050405020304" pitchFamily="18" charset="0"/>
              <a:sym typeface="+mn-ea"/>
            </a:endParaRPr>
          </a:p>
        </p:txBody>
      </p:sp>
      <p:graphicFrame>
        <p:nvGraphicFramePr>
          <p:cNvPr id="4" name="表格 3">
            <a:extLst>
              <a:ext uri="{FF2B5EF4-FFF2-40B4-BE49-F238E27FC236}">
                <a16:creationId xmlns:a16="http://schemas.microsoft.com/office/drawing/2014/main" id="{48CC0475-12F9-C7D3-7474-D3D368755927}"/>
              </a:ext>
            </a:extLst>
          </p:cNvPr>
          <p:cNvGraphicFramePr/>
          <p:nvPr>
            <p:extLst>
              <p:ext uri="{D42A27DB-BD31-4B8C-83A1-F6EECF244321}">
                <p14:modId xmlns:p14="http://schemas.microsoft.com/office/powerpoint/2010/main" val="3008780239"/>
              </p:ext>
            </p:extLst>
          </p:nvPr>
        </p:nvGraphicFramePr>
        <p:xfrm>
          <a:off x="5838472" y="214024"/>
          <a:ext cx="2896438" cy="4772902"/>
        </p:xfrm>
        <a:graphic>
          <a:graphicData uri="http://schemas.openxmlformats.org/drawingml/2006/table">
            <a:tbl>
              <a:tblPr firstRow="1" bandRow="1">
                <a:tableStyleId>{F5AB1C69-6EDB-4FF4-983F-18BD219EF322}</a:tableStyleId>
              </a:tblPr>
              <a:tblGrid>
                <a:gridCol w="712763">
                  <a:extLst>
                    <a:ext uri="{9D8B030D-6E8A-4147-A177-3AD203B41FA5}">
                      <a16:colId xmlns:a16="http://schemas.microsoft.com/office/drawing/2014/main" val="20000"/>
                    </a:ext>
                  </a:extLst>
                </a:gridCol>
                <a:gridCol w="1143670">
                  <a:extLst>
                    <a:ext uri="{9D8B030D-6E8A-4147-A177-3AD203B41FA5}">
                      <a16:colId xmlns:a16="http://schemas.microsoft.com/office/drawing/2014/main" val="20001"/>
                    </a:ext>
                  </a:extLst>
                </a:gridCol>
                <a:gridCol w="1040005">
                  <a:extLst>
                    <a:ext uri="{9D8B030D-6E8A-4147-A177-3AD203B41FA5}">
                      <a16:colId xmlns:a16="http://schemas.microsoft.com/office/drawing/2014/main" val="20002"/>
                    </a:ext>
                  </a:extLst>
                </a:gridCol>
              </a:tblGrid>
              <a:tr h="226520">
                <a:tc>
                  <a:txBody>
                    <a:bodyPr/>
                    <a:lstStyle/>
                    <a:p>
                      <a:pPr indent="0" algn="ctr">
                        <a:buNone/>
                      </a:pPr>
                      <a:r>
                        <a:rPr lang="zh-CN" altLang="en-US" sz="1200" dirty="0"/>
                        <a:t>序号</a:t>
                      </a:r>
                    </a:p>
                  </a:txBody>
                  <a:tcPr marL="9334" marR="9334" marT="9334" marB="33602"/>
                </a:tc>
                <a:tc>
                  <a:txBody>
                    <a:bodyPr/>
                    <a:lstStyle/>
                    <a:p>
                      <a:pPr indent="0" algn="ctr">
                        <a:buNone/>
                      </a:pPr>
                      <a:r>
                        <a:rPr lang="zh-CN" sz="1200"/>
                        <a:t>害虫种类</a:t>
                      </a:r>
                      <a:endParaRPr lang="zh-CN" altLang="en-US" sz="1200"/>
                    </a:p>
                  </a:txBody>
                  <a:tcPr marL="9334" marR="9334" marT="9334" marB="33602"/>
                </a:tc>
                <a:tc>
                  <a:txBody>
                    <a:bodyPr/>
                    <a:lstStyle/>
                    <a:p>
                      <a:pPr indent="0" algn="ctr">
                        <a:buNone/>
                      </a:pPr>
                      <a:r>
                        <a:rPr lang="zh-CN" sz="1200"/>
                        <a:t>发生频率</a:t>
                      </a:r>
                      <a:endParaRPr lang="zh-CN" altLang="en-US" sz="1200"/>
                    </a:p>
                  </a:txBody>
                  <a:tcPr marL="9334" marR="9334" marT="9334" marB="33602"/>
                </a:tc>
                <a:extLst>
                  <a:ext uri="{0D108BD9-81ED-4DB2-BD59-A6C34878D82A}">
                    <a16:rowId xmlns:a16="http://schemas.microsoft.com/office/drawing/2014/main" val="10000"/>
                  </a:ext>
                </a:extLst>
              </a:tr>
              <a:tr h="226520">
                <a:tc>
                  <a:txBody>
                    <a:bodyPr/>
                    <a:lstStyle/>
                    <a:p>
                      <a:pPr indent="0" algn="ctr">
                        <a:buNone/>
                      </a:pPr>
                      <a:r>
                        <a:rPr lang="en-US" sz="1200"/>
                        <a:t>1</a:t>
                      </a:r>
                      <a:endParaRPr lang="en-US" altLang="en-US" sz="1200"/>
                    </a:p>
                  </a:txBody>
                  <a:tcPr marL="9334" marR="9334" marT="9334" marB="33602"/>
                </a:tc>
                <a:tc>
                  <a:txBody>
                    <a:bodyPr/>
                    <a:lstStyle/>
                    <a:p>
                      <a:pPr indent="0" algn="ctr">
                        <a:buNone/>
                      </a:pPr>
                      <a:r>
                        <a:rPr lang="zh-CN" sz="1200" dirty="0"/>
                        <a:t>锈赤扁谷盗</a:t>
                      </a:r>
                      <a:endParaRPr lang="zh-CN" altLang="en-US" sz="1200" dirty="0"/>
                    </a:p>
                  </a:txBody>
                  <a:tcPr marL="9334" marR="9334" marT="9334" marB="33602"/>
                </a:tc>
                <a:tc>
                  <a:txBody>
                    <a:bodyPr/>
                    <a:lstStyle/>
                    <a:p>
                      <a:pPr indent="0" algn="ctr">
                        <a:buNone/>
                      </a:pPr>
                      <a:r>
                        <a:rPr lang="en-US" sz="1200"/>
                        <a:t>13.27%</a:t>
                      </a:r>
                      <a:endParaRPr lang="en-US" altLang="en-US" sz="1200"/>
                    </a:p>
                  </a:txBody>
                  <a:tcPr marL="9334" marR="9334" marT="9334" marB="33602"/>
                </a:tc>
                <a:extLst>
                  <a:ext uri="{0D108BD9-81ED-4DB2-BD59-A6C34878D82A}">
                    <a16:rowId xmlns:a16="http://schemas.microsoft.com/office/drawing/2014/main" val="10001"/>
                  </a:ext>
                </a:extLst>
              </a:tr>
              <a:tr h="226520">
                <a:tc>
                  <a:txBody>
                    <a:bodyPr/>
                    <a:lstStyle/>
                    <a:p>
                      <a:pPr indent="0" algn="ctr">
                        <a:buNone/>
                      </a:pPr>
                      <a:r>
                        <a:rPr lang="en-US" sz="1200"/>
                        <a:t>2</a:t>
                      </a:r>
                      <a:endParaRPr lang="en-US" altLang="en-US" sz="1200"/>
                    </a:p>
                  </a:txBody>
                  <a:tcPr marL="9334" marR="9334" marT="9334" marB="33602"/>
                </a:tc>
                <a:tc>
                  <a:txBody>
                    <a:bodyPr/>
                    <a:lstStyle/>
                    <a:p>
                      <a:pPr indent="0" algn="ctr">
                        <a:buNone/>
                      </a:pPr>
                      <a:r>
                        <a:rPr lang="zh-CN" sz="1200"/>
                        <a:t>玉米象</a:t>
                      </a:r>
                      <a:endParaRPr lang="zh-CN" altLang="en-US" sz="1200"/>
                    </a:p>
                  </a:txBody>
                  <a:tcPr marL="9334" marR="9334" marT="9334" marB="33602"/>
                </a:tc>
                <a:tc>
                  <a:txBody>
                    <a:bodyPr/>
                    <a:lstStyle/>
                    <a:p>
                      <a:pPr indent="0" algn="ctr">
                        <a:buNone/>
                      </a:pPr>
                      <a:r>
                        <a:rPr lang="en-US" sz="1200"/>
                        <a:t>8.42%</a:t>
                      </a:r>
                      <a:endParaRPr lang="en-US" altLang="en-US" sz="1200"/>
                    </a:p>
                  </a:txBody>
                  <a:tcPr marL="9334" marR="9334" marT="9334" marB="33602"/>
                </a:tc>
                <a:extLst>
                  <a:ext uri="{0D108BD9-81ED-4DB2-BD59-A6C34878D82A}">
                    <a16:rowId xmlns:a16="http://schemas.microsoft.com/office/drawing/2014/main" val="10002"/>
                  </a:ext>
                </a:extLst>
              </a:tr>
              <a:tr h="226520">
                <a:tc>
                  <a:txBody>
                    <a:bodyPr/>
                    <a:lstStyle/>
                    <a:p>
                      <a:pPr indent="0" algn="ctr">
                        <a:buNone/>
                      </a:pPr>
                      <a:r>
                        <a:rPr lang="en-US" sz="1200"/>
                        <a:t>3</a:t>
                      </a:r>
                      <a:endParaRPr lang="en-US" altLang="en-US" sz="1200"/>
                    </a:p>
                  </a:txBody>
                  <a:tcPr marL="9334" marR="9334" marT="9334" marB="33602"/>
                </a:tc>
                <a:tc>
                  <a:txBody>
                    <a:bodyPr/>
                    <a:lstStyle/>
                    <a:p>
                      <a:pPr indent="0" algn="ctr">
                        <a:buNone/>
                      </a:pPr>
                      <a:r>
                        <a:rPr lang="zh-CN" sz="1200" dirty="0"/>
                        <a:t>赤拟谷盗</a:t>
                      </a:r>
                      <a:endParaRPr lang="zh-CN" altLang="en-US" sz="1200" dirty="0"/>
                    </a:p>
                  </a:txBody>
                  <a:tcPr marL="9334" marR="9334" marT="9334" marB="33602"/>
                </a:tc>
                <a:tc>
                  <a:txBody>
                    <a:bodyPr/>
                    <a:lstStyle/>
                    <a:p>
                      <a:pPr indent="0" algn="ctr">
                        <a:buNone/>
                      </a:pPr>
                      <a:r>
                        <a:rPr lang="en-US" sz="1200"/>
                        <a:t>7.91%</a:t>
                      </a:r>
                      <a:endParaRPr lang="en-US" altLang="en-US" sz="1200"/>
                    </a:p>
                  </a:txBody>
                  <a:tcPr marL="9334" marR="9334" marT="9334" marB="33602"/>
                </a:tc>
                <a:extLst>
                  <a:ext uri="{0D108BD9-81ED-4DB2-BD59-A6C34878D82A}">
                    <a16:rowId xmlns:a16="http://schemas.microsoft.com/office/drawing/2014/main" val="10003"/>
                  </a:ext>
                </a:extLst>
              </a:tr>
              <a:tr h="226520">
                <a:tc>
                  <a:txBody>
                    <a:bodyPr/>
                    <a:lstStyle/>
                    <a:p>
                      <a:pPr indent="0" algn="ctr">
                        <a:buNone/>
                      </a:pPr>
                      <a:r>
                        <a:rPr lang="en-US" sz="1200"/>
                        <a:t>4</a:t>
                      </a:r>
                      <a:endParaRPr lang="en-US" altLang="en-US" sz="1200"/>
                    </a:p>
                  </a:txBody>
                  <a:tcPr marL="9334" marR="9334" marT="9334" marB="33602"/>
                </a:tc>
                <a:tc>
                  <a:txBody>
                    <a:bodyPr/>
                    <a:lstStyle/>
                    <a:p>
                      <a:pPr indent="0" algn="ctr">
                        <a:buNone/>
                      </a:pPr>
                      <a:r>
                        <a:rPr lang="zh-CN" sz="1200" dirty="0"/>
                        <a:t>米象</a:t>
                      </a:r>
                      <a:endParaRPr lang="zh-CN" altLang="en-US" sz="1200" dirty="0"/>
                    </a:p>
                  </a:txBody>
                  <a:tcPr marL="9334" marR="9334" marT="9334" marB="33602"/>
                </a:tc>
                <a:tc>
                  <a:txBody>
                    <a:bodyPr/>
                    <a:lstStyle/>
                    <a:p>
                      <a:pPr indent="0" algn="ctr">
                        <a:buNone/>
                      </a:pPr>
                      <a:r>
                        <a:rPr lang="en-US" sz="1200"/>
                        <a:t>7.40%</a:t>
                      </a:r>
                      <a:endParaRPr lang="en-US" altLang="en-US" sz="1200"/>
                    </a:p>
                  </a:txBody>
                  <a:tcPr marL="9334" marR="9334" marT="9334" marB="33602"/>
                </a:tc>
                <a:extLst>
                  <a:ext uri="{0D108BD9-81ED-4DB2-BD59-A6C34878D82A}">
                    <a16:rowId xmlns:a16="http://schemas.microsoft.com/office/drawing/2014/main" val="10004"/>
                  </a:ext>
                </a:extLst>
              </a:tr>
              <a:tr h="226520">
                <a:tc>
                  <a:txBody>
                    <a:bodyPr/>
                    <a:lstStyle/>
                    <a:p>
                      <a:pPr indent="0" algn="ctr">
                        <a:buNone/>
                      </a:pPr>
                      <a:r>
                        <a:rPr lang="en-US" sz="1200"/>
                        <a:t>5</a:t>
                      </a:r>
                      <a:endParaRPr lang="en-US" altLang="en-US" sz="1200"/>
                    </a:p>
                  </a:txBody>
                  <a:tcPr marL="9334" marR="9334" marT="9334" marB="33602"/>
                </a:tc>
                <a:tc>
                  <a:txBody>
                    <a:bodyPr/>
                    <a:lstStyle/>
                    <a:p>
                      <a:pPr indent="0" algn="ctr">
                        <a:buNone/>
                      </a:pPr>
                      <a:r>
                        <a:rPr lang="zh-CN" sz="1200"/>
                        <a:t>谷蠹</a:t>
                      </a:r>
                      <a:endParaRPr lang="zh-CN" altLang="en-US" sz="1200"/>
                    </a:p>
                  </a:txBody>
                  <a:tcPr marL="9334" marR="9334" marT="9334" marB="33602"/>
                </a:tc>
                <a:tc>
                  <a:txBody>
                    <a:bodyPr/>
                    <a:lstStyle/>
                    <a:p>
                      <a:pPr indent="0" algn="ctr">
                        <a:buNone/>
                      </a:pPr>
                      <a:r>
                        <a:rPr lang="en-US" sz="1200"/>
                        <a:t>5.61%</a:t>
                      </a:r>
                      <a:endParaRPr lang="en-US" altLang="en-US" sz="1200"/>
                    </a:p>
                  </a:txBody>
                  <a:tcPr marL="9334" marR="9334" marT="9334" marB="33602"/>
                </a:tc>
                <a:extLst>
                  <a:ext uri="{0D108BD9-81ED-4DB2-BD59-A6C34878D82A}">
                    <a16:rowId xmlns:a16="http://schemas.microsoft.com/office/drawing/2014/main" val="10005"/>
                  </a:ext>
                </a:extLst>
              </a:tr>
              <a:tr h="242502">
                <a:tc>
                  <a:txBody>
                    <a:bodyPr/>
                    <a:lstStyle/>
                    <a:p>
                      <a:pPr indent="0" algn="ctr">
                        <a:buNone/>
                      </a:pPr>
                      <a:r>
                        <a:rPr lang="en-US" sz="1200"/>
                        <a:t>6</a:t>
                      </a:r>
                      <a:endParaRPr lang="en-US" altLang="en-US" sz="1200"/>
                    </a:p>
                  </a:txBody>
                  <a:tcPr marL="9334" marR="9334" marT="9334" marB="33602"/>
                </a:tc>
                <a:tc>
                  <a:txBody>
                    <a:bodyPr/>
                    <a:lstStyle/>
                    <a:p>
                      <a:pPr indent="0" algn="ctr">
                        <a:buNone/>
                      </a:pPr>
                      <a:r>
                        <a:rPr lang="zh-CN" sz="1200" dirty="0"/>
                        <a:t>土耳其扁谷盗</a:t>
                      </a:r>
                      <a:endParaRPr lang="zh-CN" altLang="en-US" sz="1200" dirty="0"/>
                    </a:p>
                  </a:txBody>
                  <a:tcPr marL="9334" marR="9334" marT="9334" marB="33602"/>
                </a:tc>
                <a:tc>
                  <a:txBody>
                    <a:bodyPr/>
                    <a:lstStyle/>
                    <a:p>
                      <a:pPr indent="0" algn="ctr">
                        <a:buNone/>
                      </a:pPr>
                      <a:r>
                        <a:rPr lang="en-US" sz="1200"/>
                        <a:t>4.59%</a:t>
                      </a:r>
                      <a:endParaRPr lang="en-US" altLang="en-US" sz="1200"/>
                    </a:p>
                  </a:txBody>
                  <a:tcPr marL="9334" marR="9334" marT="9334" marB="33602"/>
                </a:tc>
                <a:extLst>
                  <a:ext uri="{0D108BD9-81ED-4DB2-BD59-A6C34878D82A}">
                    <a16:rowId xmlns:a16="http://schemas.microsoft.com/office/drawing/2014/main" val="10006"/>
                  </a:ext>
                </a:extLst>
              </a:tr>
              <a:tr h="226520">
                <a:tc>
                  <a:txBody>
                    <a:bodyPr/>
                    <a:lstStyle/>
                    <a:p>
                      <a:pPr indent="0" algn="ctr">
                        <a:buNone/>
                      </a:pPr>
                      <a:r>
                        <a:rPr lang="en-US" sz="1200"/>
                        <a:t>7</a:t>
                      </a:r>
                      <a:endParaRPr lang="en-US" altLang="en-US" sz="1200"/>
                    </a:p>
                  </a:txBody>
                  <a:tcPr marL="9334" marR="9334" marT="9334" marB="33602"/>
                </a:tc>
                <a:tc>
                  <a:txBody>
                    <a:bodyPr/>
                    <a:lstStyle/>
                    <a:p>
                      <a:pPr indent="0" algn="ctr">
                        <a:buNone/>
                      </a:pPr>
                      <a:r>
                        <a:rPr lang="zh-CN" sz="1200"/>
                        <a:t>印度谷螟</a:t>
                      </a:r>
                      <a:endParaRPr lang="zh-CN" altLang="en-US" sz="1200"/>
                    </a:p>
                  </a:txBody>
                  <a:tcPr marL="9334" marR="9334" marT="9334" marB="33602"/>
                </a:tc>
                <a:tc>
                  <a:txBody>
                    <a:bodyPr/>
                    <a:lstStyle/>
                    <a:p>
                      <a:pPr indent="0" algn="ctr">
                        <a:buNone/>
                      </a:pPr>
                      <a:r>
                        <a:rPr lang="en-US" sz="1200"/>
                        <a:t>4.34%</a:t>
                      </a:r>
                      <a:endParaRPr lang="en-US" altLang="en-US" sz="1200"/>
                    </a:p>
                  </a:txBody>
                  <a:tcPr marL="9334" marR="9334" marT="9334" marB="33602"/>
                </a:tc>
                <a:extLst>
                  <a:ext uri="{0D108BD9-81ED-4DB2-BD59-A6C34878D82A}">
                    <a16:rowId xmlns:a16="http://schemas.microsoft.com/office/drawing/2014/main" val="10007"/>
                  </a:ext>
                </a:extLst>
              </a:tr>
              <a:tr h="226520">
                <a:tc>
                  <a:txBody>
                    <a:bodyPr/>
                    <a:lstStyle/>
                    <a:p>
                      <a:pPr indent="0" algn="ctr">
                        <a:buNone/>
                      </a:pPr>
                      <a:r>
                        <a:rPr lang="en-US" sz="1200"/>
                        <a:t>8</a:t>
                      </a:r>
                      <a:endParaRPr lang="en-US" altLang="en-US" sz="1200"/>
                    </a:p>
                  </a:txBody>
                  <a:tcPr marL="9334" marR="9334" marT="9334" marB="33602"/>
                </a:tc>
                <a:tc>
                  <a:txBody>
                    <a:bodyPr/>
                    <a:lstStyle/>
                    <a:p>
                      <a:pPr indent="0" algn="ctr">
                        <a:buNone/>
                      </a:pPr>
                      <a:r>
                        <a:rPr lang="zh-CN" sz="1200"/>
                        <a:t>麦蛾</a:t>
                      </a:r>
                      <a:endParaRPr lang="zh-CN" altLang="en-US" sz="1200"/>
                    </a:p>
                  </a:txBody>
                  <a:tcPr marL="9334" marR="9334" marT="9334" marB="33602"/>
                </a:tc>
                <a:tc>
                  <a:txBody>
                    <a:bodyPr/>
                    <a:lstStyle/>
                    <a:p>
                      <a:pPr indent="0" algn="ctr">
                        <a:buNone/>
                      </a:pPr>
                      <a:r>
                        <a:rPr lang="en-US" sz="1200"/>
                        <a:t>4.08%</a:t>
                      </a:r>
                      <a:endParaRPr lang="en-US" altLang="en-US" sz="1200"/>
                    </a:p>
                  </a:txBody>
                  <a:tcPr marL="9334" marR="9334" marT="9334" marB="33602"/>
                </a:tc>
                <a:extLst>
                  <a:ext uri="{0D108BD9-81ED-4DB2-BD59-A6C34878D82A}">
                    <a16:rowId xmlns:a16="http://schemas.microsoft.com/office/drawing/2014/main" val="10008"/>
                  </a:ext>
                </a:extLst>
              </a:tr>
              <a:tr h="226520">
                <a:tc>
                  <a:txBody>
                    <a:bodyPr/>
                    <a:lstStyle/>
                    <a:p>
                      <a:pPr indent="0" algn="ctr">
                        <a:buNone/>
                      </a:pPr>
                      <a:r>
                        <a:rPr lang="en-US" sz="1200"/>
                        <a:t>9</a:t>
                      </a:r>
                      <a:endParaRPr lang="en-US" altLang="en-US" sz="1200"/>
                    </a:p>
                  </a:txBody>
                  <a:tcPr marL="9334" marR="9334" marT="9334" marB="33602"/>
                </a:tc>
                <a:tc>
                  <a:txBody>
                    <a:bodyPr/>
                    <a:lstStyle/>
                    <a:p>
                      <a:pPr indent="0" algn="ctr">
                        <a:buNone/>
                      </a:pPr>
                      <a:r>
                        <a:rPr lang="zh-CN" sz="1200"/>
                        <a:t>锯谷盗</a:t>
                      </a:r>
                      <a:endParaRPr lang="zh-CN" altLang="en-US" sz="1200"/>
                    </a:p>
                  </a:txBody>
                  <a:tcPr marL="9334" marR="9334" marT="9334" marB="33602"/>
                </a:tc>
                <a:tc>
                  <a:txBody>
                    <a:bodyPr/>
                    <a:lstStyle/>
                    <a:p>
                      <a:pPr indent="0" algn="ctr">
                        <a:buNone/>
                      </a:pPr>
                      <a:r>
                        <a:rPr lang="en-US" sz="1200"/>
                        <a:t>3.57%</a:t>
                      </a:r>
                      <a:endParaRPr lang="en-US" altLang="en-US" sz="1200"/>
                    </a:p>
                  </a:txBody>
                  <a:tcPr marL="9334" marR="9334" marT="9334" marB="33602"/>
                </a:tc>
                <a:extLst>
                  <a:ext uri="{0D108BD9-81ED-4DB2-BD59-A6C34878D82A}">
                    <a16:rowId xmlns:a16="http://schemas.microsoft.com/office/drawing/2014/main" val="10009"/>
                  </a:ext>
                </a:extLst>
              </a:tr>
              <a:tr h="226520">
                <a:tc>
                  <a:txBody>
                    <a:bodyPr/>
                    <a:lstStyle/>
                    <a:p>
                      <a:pPr indent="0" algn="ctr">
                        <a:buNone/>
                      </a:pPr>
                      <a:r>
                        <a:rPr lang="en-US" sz="1200"/>
                        <a:t>10</a:t>
                      </a:r>
                      <a:endParaRPr lang="en-US" altLang="en-US" sz="1200"/>
                    </a:p>
                  </a:txBody>
                  <a:tcPr marL="9334" marR="9334" marT="9334" marB="33602"/>
                </a:tc>
                <a:tc>
                  <a:txBody>
                    <a:bodyPr/>
                    <a:lstStyle/>
                    <a:p>
                      <a:pPr indent="0" algn="ctr">
                        <a:buNone/>
                      </a:pPr>
                      <a:r>
                        <a:rPr lang="zh-CN" sz="1200"/>
                        <a:t>米扁虫</a:t>
                      </a:r>
                      <a:endParaRPr lang="zh-CN" altLang="en-US" sz="1200"/>
                    </a:p>
                  </a:txBody>
                  <a:tcPr marL="9334" marR="9334" marT="9334" marB="33602"/>
                </a:tc>
                <a:tc>
                  <a:txBody>
                    <a:bodyPr/>
                    <a:lstStyle/>
                    <a:p>
                      <a:pPr indent="0" algn="ctr">
                        <a:buNone/>
                      </a:pPr>
                      <a:r>
                        <a:rPr lang="en-US" sz="1200"/>
                        <a:t>3.57%</a:t>
                      </a:r>
                      <a:endParaRPr lang="en-US" altLang="en-US" sz="1200"/>
                    </a:p>
                  </a:txBody>
                  <a:tcPr marL="9334" marR="9334" marT="9334" marB="33602"/>
                </a:tc>
                <a:extLst>
                  <a:ext uri="{0D108BD9-81ED-4DB2-BD59-A6C34878D82A}">
                    <a16:rowId xmlns:a16="http://schemas.microsoft.com/office/drawing/2014/main" val="10010"/>
                  </a:ext>
                </a:extLst>
              </a:tr>
              <a:tr h="226520">
                <a:tc>
                  <a:txBody>
                    <a:bodyPr/>
                    <a:lstStyle/>
                    <a:p>
                      <a:pPr indent="0" algn="ctr">
                        <a:buNone/>
                      </a:pPr>
                      <a:r>
                        <a:rPr lang="en-US" sz="1200"/>
                        <a:t>11</a:t>
                      </a:r>
                      <a:endParaRPr lang="en-US" altLang="en-US" sz="1200"/>
                    </a:p>
                  </a:txBody>
                  <a:tcPr marL="9334" marR="9334" marT="9334" marB="33602"/>
                </a:tc>
                <a:tc>
                  <a:txBody>
                    <a:bodyPr/>
                    <a:lstStyle/>
                    <a:p>
                      <a:pPr indent="0" algn="ctr">
                        <a:buNone/>
                      </a:pPr>
                      <a:r>
                        <a:rPr lang="zh-CN" sz="1200"/>
                        <a:t>长角扁谷盗</a:t>
                      </a:r>
                      <a:endParaRPr lang="zh-CN" altLang="en-US" sz="1200"/>
                    </a:p>
                  </a:txBody>
                  <a:tcPr marL="9334" marR="9334" marT="9334" marB="33602"/>
                </a:tc>
                <a:tc>
                  <a:txBody>
                    <a:bodyPr/>
                    <a:lstStyle/>
                    <a:p>
                      <a:pPr indent="0" algn="ctr">
                        <a:buNone/>
                      </a:pPr>
                      <a:r>
                        <a:rPr lang="en-US" sz="1200"/>
                        <a:t>3.32%</a:t>
                      </a:r>
                      <a:endParaRPr lang="en-US" altLang="en-US" sz="1200"/>
                    </a:p>
                  </a:txBody>
                  <a:tcPr marL="9334" marR="9334" marT="9334" marB="33602"/>
                </a:tc>
                <a:extLst>
                  <a:ext uri="{0D108BD9-81ED-4DB2-BD59-A6C34878D82A}">
                    <a16:rowId xmlns:a16="http://schemas.microsoft.com/office/drawing/2014/main" val="10011"/>
                  </a:ext>
                </a:extLst>
              </a:tr>
              <a:tr h="226520">
                <a:tc>
                  <a:txBody>
                    <a:bodyPr/>
                    <a:lstStyle/>
                    <a:p>
                      <a:pPr indent="0" algn="ctr">
                        <a:buNone/>
                      </a:pPr>
                      <a:r>
                        <a:rPr lang="en-US" sz="1200"/>
                        <a:t>12</a:t>
                      </a:r>
                      <a:endParaRPr lang="en-US" altLang="en-US" sz="1200"/>
                    </a:p>
                  </a:txBody>
                  <a:tcPr marL="9334" marR="9334" marT="9334" marB="33602"/>
                </a:tc>
                <a:tc>
                  <a:txBody>
                    <a:bodyPr/>
                    <a:lstStyle/>
                    <a:p>
                      <a:pPr indent="0" algn="ctr">
                        <a:buNone/>
                      </a:pPr>
                      <a:r>
                        <a:rPr lang="zh-CN" sz="1200" dirty="0"/>
                        <a:t>小蕈甲</a:t>
                      </a:r>
                      <a:endParaRPr lang="zh-CN" altLang="en-US" sz="1200" dirty="0"/>
                    </a:p>
                  </a:txBody>
                  <a:tcPr marL="9334" marR="9334" marT="9334" marB="33602"/>
                </a:tc>
                <a:tc>
                  <a:txBody>
                    <a:bodyPr/>
                    <a:lstStyle/>
                    <a:p>
                      <a:pPr indent="0" algn="ctr">
                        <a:buNone/>
                      </a:pPr>
                      <a:r>
                        <a:rPr lang="en-US" sz="1200"/>
                        <a:t>1.53%</a:t>
                      </a:r>
                      <a:endParaRPr lang="en-US" altLang="en-US" sz="1200"/>
                    </a:p>
                  </a:txBody>
                  <a:tcPr marL="9334" marR="9334" marT="9334" marB="33602"/>
                </a:tc>
                <a:extLst>
                  <a:ext uri="{0D108BD9-81ED-4DB2-BD59-A6C34878D82A}">
                    <a16:rowId xmlns:a16="http://schemas.microsoft.com/office/drawing/2014/main" val="10012"/>
                  </a:ext>
                </a:extLst>
              </a:tr>
              <a:tr h="226520">
                <a:tc>
                  <a:txBody>
                    <a:bodyPr/>
                    <a:lstStyle/>
                    <a:p>
                      <a:pPr indent="0" algn="ctr">
                        <a:buNone/>
                      </a:pPr>
                      <a:r>
                        <a:rPr lang="en-US" sz="1200"/>
                        <a:t>13</a:t>
                      </a:r>
                      <a:endParaRPr lang="en-US" altLang="en-US" sz="1200"/>
                    </a:p>
                  </a:txBody>
                  <a:tcPr marL="9334" marR="9334" marT="9334" marB="33602"/>
                </a:tc>
                <a:tc>
                  <a:txBody>
                    <a:bodyPr/>
                    <a:lstStyle/>
                    <a:p>
                      <a:pPr indent="0" algn="ctr">
                        <a:buNone/>
                      </a:pPr>
                      <a:r>
                        <a:rPr lang="zh-CN" sz="1200"/>
                        <a:t>花斑皮蠹</a:t>
                      </a:r>
                      <a:endParaRPr lang="zh-CN" altLang="en-US" sz="1200"/>
                    </a:p>
                  </a:txBody>
                  <a:tcPr marL="9334" marR="9334" marT="9334" marB="33602"/>
                </a:tc>
                <a:tc>
                  <a:txBody>
                    <a:bodyPr/>
                    <a:lstStyle/>
                    <a:p>
                      <a:pPr indent="0" algn="ctr">
                        <a:buNone/>
                      </a:pPr>
                      <a:r>
                        <a:rPr lang="en-US" sz="1200"/>
                        <a:t>1.28%</a:t>
                      </a:r>
                      <a:endParaRPr lang="en-US" altLang="en-US" sz="1200"/>
                    </a:p>
                  </a:txBody>
                  <a:tcPr marL="9334" marR="9334" marT="9334" marB="33602"/>
                </a:tc>
                <a:extLst>
                  <a:ext uri="{0D108BD9-81ED-4DB2-BD59-A6C34878D82A}">
                    <a16:rowId xmlns:a16="http://schemas.microsoft.com/office/drawing/2014/main" val="10013"/>
                  </a:ext>
                </a:extLst>
              </a:tr>
              <a:tr h="226520">
                <a:tc>
                  <a:txBody>
                    <a:bodyPr/>
                    <a:lstStyle/>
                    <a:p>
                      <a:pPr indent="0" algn="ctr">
                        <a:buNone/>
                      </a:pPr>
                      <a:r>
                        <a:rPr lang="en-US" sz="1200"/>
                        <a:t>14</a:t>
                      </a:r>
                      <a:endParaRPr lang="en-US" altLang="en-US" sz="1200"/>
                    </a:p>
                  </a:txBody>
                  <a:tcPr marL="9334" marR="9334" marT="9334" marB="33602"/>
                </a:tc>
                <a:tc>
                  <a:txBody>
                    <a:bodyPr/>
                    <a:lstStyle/>
                    <a:p>
                      <a:pPr indent="0" algn="ctr">
                        <a:buNone/>
                      </a:pPr>
                      <a:r>
                        <a:rPr lang="zh-CN" sz="1200"/>
                        <a:t>黑菌虫</a:t>
                      </a:r>
                      <a:endParaRPr lang="zh-CN" altLang="en-US" sz="1200"/>
                    </a:p>
                  </a:txBody>
                  <a:tcPr marL="9334" marR="9334" marT="9334" marB="33602"/>
                </a:tc>
                <a:tc>
                  <a:txBody>
                    <a:bodyPr/>
                    <a:lstStyle/>
                    <a:p>
                      <a:pPr indent="0" algn="ctr">
                        <a:buNone/>
                      </a:pPr>
                      <a:r>
                        <a:rPr lang="en-US" sz="1200"/>
                        <a:t>1.02%</a:t>
                      </a:r>
                      <a:endParaRPr lang="en-US" altLang="en-US" sz="1200"/>
                    </a:p>
                  </a:txBody>
                  <a:tcPr marL="9334" marR="9334" marT="9334" marB="33602"/>
                </a:tc>
                <a:extLst>
                  <a:ext uri="{0D108BD9-81ED-4DB2-BD59-A6C34878D82A}">
                    <a16:rowId xmlns:a16="http://schemas.microsoft.com/office/drawing/2014/main" val="10014"/>
                  </a:ext>
                </a:extLst>
              </a:tr>
              <a:tr h="226520">
                <a:tc>
                  <a:txBody>
                    <a:bodyPr/>
                    <a:lstStyle/>
                    <a:p>
                      <a:pPr indent="0" algn="ctr">
                        <a:buNone/>
                      </a:pPr>
                      <a:r>
                        <a:rPr lang="en-US" sz="1200" dirty="0"/>
                        <a:t>15</a:t>
                      </a:r>
                      <a:endParaRPr lang="en-US" altLang="en-US" sz="1200" dirty="0"/>
                    </a:p>
                  </a:txBody>
                  <a:tcPr marL="9334" marR="9334" marT="9334" marB="33602"/>
                </a:tc>
                <a:tc>
                  <a:txBody>
                    <a:bodyPr/>
                    <a:lstStyle/>
                    <a:p>
                      <a:pPr indent="0" algn="ctr">
                        <a:buNone/>
                      </a:pPr>
                      <a:r>
                        <a:rPr lang="zh-CN" sz="1200"/>
                        <a:t>干果露尾甲</a:t>
                      </a:r>
                      <a:endParaRPr lang="zh-CN" altLang="en-US" sz="1200"/>
                    </a:p>
                  </a:txBody>
                  <a:tcPr marL="9334" marR="9334" marT="9334" marB="33602"/>
                </a:tc>
                <a:tc>
                  <a:txBody>
                    <a:bodyPr/>
                    <a:lstStyle/>
                    <a:p>
                      <a:pPr indent="0" algn="ctr">
                        <a:buNone/>
                      </a:pPr>
                      <a:r>
                        <a:rPr lang="en-US" sz="1200"/>
                        <a:t>1.02%</a:t>
                      </a:r>
                      <a:endParaRPr lang="en-US" altLang="en-US" sz="1200"/>
                    </a:p>
                  </a:txBody>
                  <a:tcPr marL="9334" marR="9334" marT="9334" marB="33602"/>
                </a:tc>
                <a:extLst>
                  <a:ext uri="{0D108BD9-81ED-4DB2-BD59-A6C34878D82A}">
                    <a16:rowId xmlns:a16="http://schemas.microsoft.com/office/drawing/2014/main" val="10015"/>
                  </a:ext>
                </a:extLst>
              </a:tr>
              <a:tr h="226520">
                <a:tc>
                  <a:txBody>
                    <a:bodyPr/>
                    <a:lstStyle/>
                    <a:p>
                      <a:pPr indent="0" algn="ctr">
                        <a:buNone/>
                      </a:pPr>
                      <a:r>
                        <a:rPr lang="en-US" sz="1200"/>
                        <a:t>16</a:t>
                      </a:r>
                      <a:endParaRPr lang="en-US" altLang="en-US" sz="1200"/>
                    </a:p>
                  </a:txBody>
                  <a:tcPr marL="9334" marR="9334" marT="9334" marB="33602"/>
                </a:tc>
                <a:tc>
                  <a:txBody>
                    <a:bodyPr/>
                    <a:lstStyle/>
                    <a:p>
                      <a:pPr indent="0" algn="ctr">
                        <a:buNone/>
                      </a:pPr>
                      <a:r>
                        <a:rPr lang="zh-CN" sz="1200"/>
                        <a:t>小斑螟</a:t>
                      </a:r>
                      <a:endParaRPr lang="zh-CN" altLang="en-US" sz="1200"/>
                    </a:p>
                  </a:txBody>
                  <a:tcPr marL="9334" marR="9334" marT="9334" marB="33602"/>
                </a:tc>
                <a:tc>
                  <a:txBody>
                    <a:bodyPr/>
                    <a:lstStyle/>
                    <a:p>
                      <a:pPr indent="0" algn="ctr">
                        <a:buNone/>
                      </a:pPr>
                      <a:r>
                        <a:rPr lang="en-US" sz="1200"/>
                        <a:t>1.02%</a:t>
                      </a:r>
                      <a:endParaRPr lang="en-US" altLang="en-US" sz="1200"/>
                    </a:p>
                  </a:txBody>
                  <a:tcPr marL="9334" marR="9334" marT="9334" marB="33602"/>
                </a:tc>
                <a:extLst>
                  <a:ext uri="{0D108BD9-81ED-4DB2-BD59-A6C34878D82A}">
                    <a16:rowId xmlns:a16="http://schemas.microsoft.com/office/drawing/2014/main" val="10016"/>
                  </a:ext>
                </a:extLst>
              </a:tr>
              <a:tr h="226520">
                <a:tc>
                  <a:txBody>
                    <a:bodyPr/>
                    <a:lstStyle/>
                    <a:p>
                      <a:pPr indent="0" algn="ctr">
                        <a:buNone/>
                      </a:pPr>
                      <a:r>
                        <a:rPr lang="en-US" sz="1200"/>
                        <a:t>17</a:t>
                      </a:r>
                      <a:endParaRPr lang="en-US" altLang="en-US" sz="1200"/>
                    </a:p>
                  </a:txBody>
                  <a:tcPr marL="9334" marR="9334" marT="9334" marB="33602"/>
                </a:tc>
                <a:tc>
                  <a:txBody>
                    <a:bodyPr/>
                    <a:lstStyle/>
                    <a:p>
                      <a:pPr indent="0" algn="ctr">
                        <a:buNone/>
                      </a:pPr>
                      <a:r>
                        <a:rPr lang="zh-CN" sz="1200"/>
                        <a:t>微扁谷盗</a:t>
                      </a:r>
                      <a:endParaRPr lang="zh-CN" altLang="en-US" sz="1200"/>
                    </a:p>
                  </a:txBody>
                  <a:tcPr marL="9334" marR="9334" marT="9334" marB="33602"/>
                </a:tc>
                <a:tc>
                  <a:txBody>
                    <a:bodyPr/>
                    <a:lstStyle/>
                    <a:p>
                      <a:pPr indent="0" algn="ctr">
                        <a:buNone/>
                      </a:pPr>
                      <a:r>
                        <a:rPr lang="en-US" sz="1200"/>
                        <a:t>0.77%</a:t>
                      </a:r>
                      <a:endParaRPr lang="en-US" altLang="en-US" sz="1200"/>
                    </a:p>
                  </a:txBody>
                  <a:tcPr marL="9334" marR="9334" marT="9334" marB="33602"/>
                </a:tc>
                <a:extLst>
                  <a:ext uri="{0D108BD9-81ED-4DB2-BD59-A6C34878D82A}">
                    <a16:rowId xmlns:a16="http://schemas.microsoft.com/office/drawing/2014/main" val="10017"/>
                  </a:ext>
                </a:extLst>
              </a:tr>
              <a:tr h="226520">
                <a:tc>
                  <a:txBody>
                    <a:bodyPr/>
                    <a:lstStyle/>
                    <a:p>
                      <a:pPr indent="0" algn="ctr">
                        <a:buNone/>
                      </a:pPr>
                      <a:r>
                        <a:rPr lang="en-US" sz="1200"/>
                        <a:t>18</a:t>
                      </a:r>
                      <a:endParaRPr lang="en-US" altLang="en-US" sz="1200"/>
                    </a:p>
                  </a:txBody>
                  <a:tcPr marL="9334" marR="9334" marT="9334" marB="33602"/>
                </a:tc>
                <a:tc>
                  <a:txBody>
                    <a:bodyPr/>
                    <a:lstStyle/>
                    <a:p>
                      <a:pPr indent="0" algn="ctr">
                        <a:buNone/>
                      </a:pPr>
                      <a:r>
                        <a:rPr lang="zh-CN" sz="1200"/>
                        <a:t>波纹蕈甲</a:t>
                      </a:r>
                      <a:endParaRPr lang="zh-CN" altLang="en-US" sz="1200"/>
                    </a:p>
                  </a:txBody>
                  <a:tcPr marL="9334" marR="9334" marT="9334" marB="33602"/>
                </a:tc>
                <a:tc>
                  <a:txBody>
                    <a:bodyPr/>
                    <a:lstStyle/>
                    <a:p>
                      <a:pPr indent="0" algn="ctr">
                        <a:buNone/>
                      </a:pPr>
                      <a:r>
                        <a:rPr lang="en-US" sz="1200"/>
                        <a:t>0.77%</a:t>
                      </a:r>
                      <a:endParaRPr lang="en-US" altLang="en-US" sz="1200"/>
                    </a:p>
                  </a:txBody>
                  <a:tcPr marL="9334" marR="9334" marT="9334" marB="33602"/>
                </a:tc>
                <a:extLst>
                  <a:ext uri="{0D108BD9-81ED-4DB2-BD59-A6C34878D82A}">
                    <a16:rowId xmlns:a16="http://schemas.microsoft.com/office/drawing/2014/main" val="10018"/>
                  </a:ext>
                </a:extLst>
              </a:tr>
              <a:tr h="226520">
                <a:tc>
                  <a:txBody>
                    <a:bodyPr/>
                    <a:lstStyle/>
                    <a:p>
                      <a:pPr indent="0" algn="ctr">
                        <a:buNone/>
                      </a:pPr>
                      <a:r>
                        <a:rPr lang="en-US" sz="1200"/>
                        <a:t>19</a:t>
                      </a:r>
                      <a:endParaRPr lang="en-US" altLang="en-US" sz="1200"/>
                    </a:p>
                  </a:txBody>
                  <a:tcPr marL="9334" marR="9334" marT="9334" marB="33602"/>
                </a:tc>
                <a:tc>
                  <a:txBody>
                    <a:bodyPr/>
                    <a:lstStyle/>
                    <a:p>
                      <a:pPr indent="0" algn="ctr">
                        <a:buNone/>
                      </a:pPr>
                      <a:r>
                        <a:rPr lang="zh-CN" sz="1200"/>
                        <a:t>湿薪甲</a:t>
                      </a:r>
                      <a:endParaRPr lang="zh-CN" altLang="en-US" sz="1200"/>
                    </a:p>
                  </a:txBody>
                  <a:tcPr marL="9334" marR="9334" marT="9334" marB="33602"/>
                </a:tc>
                <a:tc>
                  <a:txBody>
                    <a:bodyPr/>
                    <a:lstStyle/>
                    <a:p>
                      <a:pPr indent="0" algn="ctr">
                        <a:buNone/>
                      </a:pPr>
                      <a:r>
                        <a:rPr lang="en-US" sz="1200"/>
                        <a:t>0.77%</a:t>
                      </a:r>
                      <a:endParaRPr lang="en-US" altLang="en-US" sz="1200"/>
                    </a:p>
                  </a:txBody>
                  <a:tcPr marL="9334" marR="9334" marT="9334" marB="33602"/>
                </a:tc>
                <a:extLst>
                  <a:ext uri="{0D108BD9-81ED-4DB2-BD59-A6C34878D82A}">
                    <a16:rowId xmlns:a16="http://schemas.microsoft.com/office/drawing/2014/main" val="10019"/>
                  </a:ext>
                </a:extLst>
              </a:tr>
              <a:tr h="226520">
                <a:tc>
                  <a:txBody>
                    <a:bodyPr/>
                    <a:lstStyle/>
                    <a:p>
                      <a:pPr indent="0" algn="ctr">
                        <a:buNone/>
                      </a:pPr>
                      <a:r>
                        <a:rPr lang="en-US" sz="1200"/>
                        <a:t>20</a:t>
                      </a:r>
                      <a:endParaRPr lang="en-US" altLang="en-US" sz="1200"/>
                    </a:p>
                  </a:txBody>
                  <a:tcPr marL="9334" marR="9334" marT="9334" marB="33602"/>
                </a:tc>
                <a:tc>
                  <a:txBody>
                    <a:bodyPr/>
                    <a:lstStyle/>
                    <a:p>
                      <a:pPr indent="0" algn="ctr">
                        <a:buNone/>
                      </a:pPr>
                      <a:r>
                        <a:rPr lang="zh-CN" sz="1200"/>
                        <a:t>小露尾甲</a:t>
                      </a:r>
                      <a:endParaRPr lang="zh-CN" altLang="en-US" sz="1200"/>
                    </a:p>
                  </a:txBody>
                  <a:tcPr marL="9334" marR="9334" marT="9334" marB="33602"/>
                </a:tc>
                <a:tc>
                  <a:txBody>
                    <a:bodyPr/>
                    <a:lstStyle/>
                    <a:p>
                      <a:pPr indent="0" algn="ctr">
                        <a:buNone/>
                      </a:pPr>
                      <a:r>
                        <a:rPr lang="en-US" sz="1200" dirty="0"/>
                        <a:t>0.77%</a:t>
                      </a:r>
                      <a:endParaRPr lang="en-US" altLang="en-US" sz="1200" dirty="0"/>
                    </a:p>
                  </a:txBody>
                  <a:tcPr marL="9334" marR="9334" marT="9334" marB="33602"/>
                </a:tc>
                <a:extLst>
                  <a:ext uri="{0D108BD9-81ED-4DB2-BD59-A6C34878D82A}">
                    <a16:rowId xmlns:a16="http://schemas.microsoft.com/office/drawing/2014/main" val="10020"/>
                  </a:ext>
                </a:extLst>
              </a:tr>
            </a:tbl>
          </a:graphicData>
        </a:graphic>
      </p:graphicFrame>
      <p:sp>
        <p:nvSpPr>
          <p:cNvPr id="5" name="矩形 4">
            <a:extLst>
              <a:ext uri="{FF2B5EF4-FFF2-40B4-BE49-F238E27FC236}">
                <a16:creationId xmlns:a16="http://schemas.microsoft.com/office/drawing/2014/main" id="{280812D3-5672-33E1-357C-CC73F8A52410}"/>
              </a:ext>
            </a:extLst>
          </p:cNvPr>
          <p:cNvSpPr/>
          <p:nvPr/>
        </p:nvSpPr>
        <p:spPr>
          <a:xfrm>
            <a:off x="158760" y="846490"/>
            <a:ext cx="5520952" cy="954107"/>
          </a:xfrm>
          <a:prstGeom prst="rect">
            <a:avLst/>
          </a:prstGeom>
          <a:solidFill>
            <a:schemeClr val="accent1">
              <a:lumMod val="20000"/>
              <a:lumOff val="80000"/>
            </a:schemeClr>
          </a:solidFill>
        </p:spPr>
        <p:txBody>
          <a:bodyPr wrap="square">
            <a:spAutoFit/>
          </a:bodyPr>
          <a:lstStyle/>
          <a:p>
            <a:pPr algn="ctr"/>
            <a:r>
              <a:rPr lang="en-US" altLang="zh-CN" sz="2800" b="1" dirty="0">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sym typeface="+mn-ea"/>
              </a:rPr>
              <a:t>二</a:t>
            </a:r>
            <a:r>
              <a:rPr lang="en-US" altLang="zh-CN" sz="2800" b="1" dirty="0">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a:solidFill>
                  <a:srgbClr val="0070C0"/>
                </a:solidFill>
                <a:latin typeface="微软雅黑" panose="020B0503020204020204" charset="-122"/>
                <a:ea typeface="微软雅黑" panose="020B0503020204020204" charset="-122"/>
                <a:cs typeface="微软雅黑" panose="020B0503020204020204" charset="-122"/>
                <a:sym typeface="+mn-ea"/>
              </a:rPr>
              <a:t>  </a:t>
            </a:r>
            <a:r>
              <a:rPr lang="en-US" altLang="zh-CN" sz="2800" b="1" dirty="0">
                <a:solidFill>
                  <a:srgbClr val="0070C0"/>
                </a:solidFill>
                <a:latin typeface="微软雅黑" panose="020B0503020204020204" charset="-122"/>
                <a:ea typeface="微软雅黑" panose="020B0503020204020204" charset="-122"/>
              </a:rPr>
              <a:t>data set</a:t>
            </a:r>
            <a:r>
              <a:rPr lang="en-US" altLang="zh-CN" sz="2800" b="1" dirty="0">
                <a:solidFill>
                  <a:srgbClr val="0070C0"/>
                </a:solidFill>
                <a:latin typeface="微软雅黑" panose="020B0503020204020204" charset="-122"/>
                <a:ea typeface="微软雅黑" panose="020B0503020204020204" charset="-122"/>
                <a:sym typeface="+mn-ea"/>
              </a:rPr>
              <a:t>——</a:t>
            </a:r>
          </a:p>
          <a:p>
            <a:pPr algn="ctr"/>
            <a:r>
              <a:rPr lang="en-US" altLang="zh-CN" sz="2800" b="1" dirty="0">
                <a:solidFill>
                  <a:srgbClr val="0070C0"/>
                </a:solidFill>
                <a:latin typeface="微软雅黑" panose="020B0503020204020204" charset="-122"/>
                <a:ea typeface="微软雅黑" panose="020B0503020204020204" charset="-122"/>
              </a:rPr>
              <a:t>Pest imagery dataset</a:t>
            </a:r>
          </a:p>
        </p:txBody>
      </p:sp>
    </p:spTree>
    <p:extLst>
      <p:ext uri="{BB962C8B-B14F-4D97-AF65-F5344CB8AC3E}">
        <p14:creationId xmlns:p14="http://schemas.microsoft.com/office/powerpoint/2010/main" val="417792753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pic>
        <p:nvPicPr>
          <p:cNvPr id="29" name="图片 28"/>
          <p:cNvPicPr>
            <a:picLocks noChangeAspect="1"/>
          </p:cNvPicPr>
          <p:nvPr/>
        </p:nvPicPr>
        <p:blipFill>
          <a:blip r:embed="rId4"/>
          <a:stretch>
            <a:fillRect/>
          </a:stretch>
        </p:blipFill>
        <p:spPr>
          <a:xfrm>
            <a:off x="4376506" y="1619297"/>
            <a:ext cx="3698453" cy="2788377"/>
          </a:xfrm>
          <a:prstGeom prst="rect">
            <a:avLst/>
          </a:prstGeom>
        </p:spPr>
      </p:pic>
      <p:pic>
        <p:nvPicPr>
          <p:cNvPr id="15" name="图片 14">
            <a:extLst>
              <a:ext uri="{FF2B5EF4-FFF2-40B4-BE49-F238E27FC236}">
                <a16:creationId xmlns:a16="http://schemas.microsoft.com/office/drawing/2014/main" id="{A4630C18-3717-4CFA-B59F-00589FED09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76507" y="1623059"/>
            <a:ext cx="827307" cy="753443"/>
          </a:xfrm>
          <a:prstGeom prst="rect">
            <a:avLst/>
          </a:prstGeom>
        </p:spPr>
      </p:pic>
      <p:sp>
        <p:nvSpPr>
          <p:cNvPr id="11" name="文本框 10"/>
          <p:cNvSpPr txBox="1"/>
          <p:nvPr/>
        </p:nvSpPr>
        <p:spPr>
          <a:xfrm>
            <a:off x="1534178" y="4508878"/>
            <a:ext cx="5409066" cy="400110"/>
          </a:xfrm>
          <a:prstGeom prst="rect">
            <a:avLst/>
          </a:prstGeom>
          <a:noFill/>
          <a:ln>
            <a:noFill/>
          </a:ln>
        </p:spPr>
        <p:txBody>
          <a:bodyPr wrap="square" rtlCol="0">
            <a:spAutoFit/>
          </a:bodyPr>
          <a:lstStyle/>
          <a:p>
            <a:pPr algn="ctr"/>
            <a:r>
              <a:rPr lang="en-US" altLang="zh-CN" sz="2000" b="1" dirty="0">
                <a:latin typeface="+mj-lt"/>
                <a:ea typeface="微软雅黑 Light" panose="020B0502040204020203" pitchFamily="34" charset="-122"/>
              </a:rPr>
              <a:t>Transaction of ASABE</a:t>
            </a:r>
            <a:r>
              <a:rPr lang="zh-CN" altLang="en-US" sz="2000" b="1" dirty="0">
                <a:latin typeface="+mj-lt"/>
                <a:ea typeface="微软雅黑 Light" panose="020B0502040204020203" pitchFamily="34" charset="-122"/>
              </a:rPr>
              <a:t>，</a:t>
            </a:r>
            <a:r>
              <a:rPr lang="en-US" altLang="zh-CN" sz="2000" b="1" dirty="0" err="1">
                <a:latin typeface="+mj-lt"/>
                <a:ea typeface="微软雅黑 Light" panose="020B0502040204020203" pitchFamily="34" charset="-122"/>
              </a:rPr>
              <a:t>Volum</a:t>
            </a:r>
            <a:r>
              <a:rPr lang="en-US" altLang="zh-CN" sz="2000" b="1" dirty="0">
                <a:latin typeface="+mj-lt"/>
                <a:ea typeface="微软雅黑 Light" panose="020B0502040204020203" pitchFamily="34" charset="-122"/>
              </a:rPr>
              <a:t> 62-74 </a:t>
            </a:r>
            <a:r>
              <a:rPr lang="zh-CN" altLang="en-US" sz="2000" b="1" dirty="0">
                <a:latin typeface="+mj-lt"/>
                <a:ea typeface="微软雅黑 Light" panose="020B0502040204020203" pitchFamily="34" charset="-122"/>
              </a:rPr>
              <a:t>， </a:t>
            </a:r>
            <a:r>
              <a:rPr lang="en-US" altLang="zh-CN" sz="2000" b="1" dirty="0">
                <a:latin typeface="+mj-lt"/>
                <a:ea typeface="微软雅黑 Light" panose="020B0502040204020203" pitchFamily="34" charset="-122"/>
              </a:rPr>
              <a:t>2019</a:t>
            </a:r>
            <a:endParaRPr lang="zh-CN" altLang="zh-CN" sz="2000" b="1" dirty="0">
              <a:latin typeface="+mj-lt"/>
              <a:ea typeface="微软雅黑 Light" panose="020B0502040204020203" pitchFamily="34" charset="-122"/>
            </a:endParaRPr>
          </a:p>
        </p:txBody>
      </p:sp>
      <p:sp>
        <p:nvSpPr>
          <p:cNvPr id="2" name="文本框 1"/>
          <p:cNvSpPr txBox="1"/>
          <p:nvPr/>
        </p:nvSpPr>
        <p:spPr>
          <a:xfrm>
            <a:off x="585077" y="672782"/>
            <a:ext cx="7789696" cy="830997"/>
          </a:xfrm>
          <a:prstGeom prst="rect">
            <a:avLst/>
          </a:prstGeom>
          <a:noFill/>
        </p:spPr>
        <p:txBody>
          <a:bodyPr wrap="square" rtlCol="0">
            <a:spAutoFit/>
          </a:bodyPr>
          <a:lstStyle/>
          <a:p>
            <a:pPr marL="171450" indent="-171450">
              <a:buFont typeface="Wingdings" panose="05000000000000000000" pitchFamily="2" charset="2"/>
              <a:buChar char="l"/>
            </a:pPr>
            <a:r>
              <a:rPr lang="zh-CN" altLang="en-US" sz="2400" b="1" dirty="0">
                <a:latin typeface="+mj-ea"/>
                <a:ea typeface="+mj-ea"/>
              </a:rPr>
              <a:t> </a:t>
            </a:r>
            <a:r>
              <a:rPr lang="en-US" altLang="zh-CN" sz="2400" dirty="0">
                <a:solidFill>
                  <a:srgbClr val="000000"/>
                </a:solidFill>
                <a:latin typeface="Times New Roman" panose="02020603050405020304" pitchFamily="18" charset="0"/>
                <a:cs typeface="Times New Roman" panose="02020603050405020304" pitchFamily="18" charset="0"/>
              </a:rPr>
              <a:t>Real image dataset for different cameras and shooting distances (159,000 samples, unit: head)</a:t>
            </a:r>
            <a:endParaRPr lang="zh-CN" altLang="en-US" sz="2400" dirty="0">
              <a:solidFill>
                <a:srgbClr val="000000"/>
              </a:solidFill>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rotWithShape="1">
          <a:blip r:embed="rId6"/>
          <a:srcRect t="7940" b="11166"/>
          <a:stretch/>
        </p:blipFill>
        <p:spPr>
          <a:xfrm>
            <a:off x="692524" y="1633610"/>
            <a:ext cx="3465505" cy="2759750"/>
          </a:xfrm>
          <a:prstGeom prst="rect">
            <a:avLst/>
          </a:prstGeom>
        </p:spPr>
      </p:pic>
    </p:spTree>
    <p:extLst>
      <p:ext uri="{BB962C8B-B14F-4D97-AF65-F5344CB8AC3E}">
        <p14:creationId xmlns:p14="http://schemas.microsoft.com/office/powerpoint/2010/main" val="9310014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C08944EC-15A8-EBC9-0D27-917CB641397D}"/>
              </a:ext>
            </a:extLst>
          </p:cNvPr>
          <p:cNvSpPr txBox="1"/>
          <p:nvPr/>
        </p:nvSpPr>
        <p:spPr>
          <a:xfrm>
            <a:off x="535237" y="748449"/>
            <a:ext cx="7990230" cy="830997"/>
          </a:xfrm>
          <a:prstGeom prst="rect">
            <a:avLst/>
          </a:prstGeom>
          <a:noFill/>
        </p:spPr>
        <p:txBody>
          <a:bodyPr wrap="square" rtlCol="0">
            <a:spAutoFit/>
          </a:bodyPr>
          <a:lstStyle/>
          <a:p>
            <a:pPr marL="171450" indent="-171450" algn="ctr">
              <a:buFont typeface="Wingdings" panose="05000000000000000000" pitchFamily="2" charset="2"/>
              <a:buChar char="l"/>
            </a:pPr>
            <a:r>
              <a:rPr lang="zh-CN" altLang="en-US" sz="2400" b="1" dirty="0">
                <a:latin typeface="+mj-ea"/>
                <a:ea typeface="+mj-ea"/>
              </a:rPr>
              <a:t> </a:t>
            </a:r>
            <a:r>
              <a:rPr lang="en-US" altLang="zh-CN" sz="2400" b="1" dirty="0">
                <a:latin typeface="+mj-ea"/>
                <a:ea typeface="+mj-ea"/>
              </a:rPr>
              <a:t>Adapt virtual image datasets to different cameras and shooting distances</a:t>
            </a:r>
            <a:endParaRPr lang="zh-CN" altLang="en-US" sz="2400" b="1" dirty="0">
              <a:latin typeface="+mj-ea"/>
              <a:ea typeface="+mj-ea"/>
            </a:endParaRPr>
          </a:p>
        </p:txBody>
      </p:sp>
      <p:grpSp>
        <p:nvGrpSpPr>
          <p:cNvPr id="4" name="组合 3">
            <a:extLst>
              <a:ext uri="{FF2B5EF4-FFF2-40B4-BE49-F238E27FC236}">
                <a16:creationId xmlns:a16="http://schemas.microsoft.com/office/drawing/2014/main" id="{08FA2B28-E1D2-2288-8B21-882FC8611756}"/>
              </a:ext>
            </a:extLst>
          </p:cNvPr>
          <p:cNvGrpSpPr/>
          <p:nvPr/>
        </p:nvGrpSpPr>
        <p:grpSpPr>
          <a:xfrm>
            <a:off x="6756612" y="2120936"/>
            <a:ext cx="1991778" cy="1878842"/>
            <a:chOff x="2872515" y="917985"/>
            <a:chExt cx="2182114" cy="2044354"/>
          </a:xfrm>
        </p:grpSpPr>
        <p:pic>
          <p:nvPicPr>
            <p:cNvPr id="5" name="图片 4">
              <a:extLst>
                <a:ext uri="{FF2B5EF4-FFF2-40B4-BE49-F238E27FC236}">
                  <a16:creationId xmlns:a16="http://schemas.microsoft.com/office/drawing/2014/main" id="{0C2CBCD0-8C15-D1C6-38F0-16BDC2CF6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515" y="917985"/>
              <a:ext cx="2182114" cy="2044354"/>
            </a:xfrm>
            <a:prstGeom prst="rect">
              <a:avLst/>
            </a:prstGeom>
          </p:spPr>
        </p:pic>
        <p:sp>
          <p:nvSpPr>
            <p:cNvPr id="6" name="文本框 5">
              <a:extLst>
                <a:ext uri="{FF2B5EF4-FFF2-40B4-BE49-F238E27FC236}">
                  <a16:creationId xmlns:a16="http://schemas.microsoft.com/office/drawing/2014/main" id="{46CD5802-7C68-74F5-12E3-BC7BA8C84D59}"/>
                </a:ext>
              </a:extLst>
            </p:cNvPr>
            <p:cNvSpPr txBox="1"/>
            <p:nvPr/>
          </p:nvSpPr>
          <p:spPr>
            <a:xfrm>
              <a:off x="4121524" y="995082"/>
              <a:ext cx="726141" cy="338554"/>
            </a:xfrm>
            <a:prstGeom prst="rect">
              <a:avLst/>
            </a:prstGeom>
            <a:noFill/>
          </p:spPr>
          <p:txBody>
            <a:bodyPr wrap="square" rtlCol="0">
              <a:spAutoFit/>
            </a:bodyPr>
            <a:lstStyle/>
            <a:p>
              <a:r>
                <a:rPr lang="zh-CN" altLang="en-US" sz="1600" b="1" dirty="0"/>
                <a:t>谷蠹</a:t>
              </a:r>
            </a:p>
          </p:txBody>
        </p:sp>
      </p:grpSp>
      <p:grpSp>
        <p:nvGrpSpPr>
          <p:cNvPr id="7" name="组合 6">
            <a:extLst>
              <a:ext uri="{FF2B5EF4-FFF2-40B4-BE49-F238E27FC236}">
                <a16:creationId xmlns:a16="http://schemas.microsoft.com/office/drawing/2014/main" id="{DA50FE7C-119F-01C5-0449-E7027266466A}"/>
              </a:ext>
            </a:extLst>
          </p:cNvPr>
          <p:cNvGrpSpPr/>
          <p:nvPr/>
        </p:nvGrpSpPr>
        <p:grpSpPr>
          <a:xfrm>
            <a:off x="2277307" y="2119444"/>
            <a:ext cx="1998318" cy="1876585"/>
            <a:chOff x="211325" y="2744900"/>
            <a:chExt cx="2210473" cy="2113479"/>
          </a:xfrm>
        </p:grpSpPr>
        <p:pic>
          <p:nvPicPr>
            <p:cNvPr id="8" name="图片 7">
              <a:extLst>
                <a:ext uri="{FF2B5EF4-FFF2-40B4-BE49-F238E27FC236}">
                  <a16:creationId xmlns:a16="http://schemas.microsoft.com/office/drawing/2014/main" id="{3B0B9183-0E9F-7F0F-A95F-CB8AF0EEC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25" y="2744900"/>
              <a:ext cx="2210473" cy="2113479"/>
            </a:xfrm>
            <a:prstGeom prst="rect">
              <a:avLst/>
            </a:prstGeom>
          </p:spPr>
        </p:pic>
        <p:sp>
          <p:nvSpPr>
            <p:cNvPr id="9" name="文本框 8">
              <a:extLst>
                <a:ext uri="{FF2B5EF4-FFF2-40B4-BE49-F238E27FC236}">
                  <a16:creationId xmlns:a16="http://schemas.microsoft.com/office/drawing/2014/main" id="{6BB5558F-895D-5AC5-840E-F5414D6985F1}"/>
                </a:ext>
              </a:extLst>
            </p:cNvPr>
            <p:cNvSpPr txBox="1"/>
            <p:nvPr/>
          </p:nvSpPr>
          <p:spPr>
            <a:xfrm>
              <a:off x="443753" y="2864127"/>
              <a:ext cx="1216959" cy="307777"/>
            </a:xfrm>
            <a:prstGeom prst="rect">
              <a:avLst/>
            </a:prstGeom>
            <a:noFill/>
          </p:spPr>
          <p:txBody>
            <a:bodyPr wrap="square" rtlCol="0">
              <a:spAutoFit/>
            </a:bodyPr>
            <a:lstStyle/>
            <a:p>
              <a:r>
                <a:rPr lang="zh-CN" altLang="en-US" sz="1400" b="1" dirty="0"/>
                <a:t>锈赤扁谷盗</a:t>
              </a:r>
            </a:p>
          </p:txBody>
        </p:sp>
      </p:grpSp>
      <p:grpSp>
        <p:nvGrpSpPr>
          <p:cNvPr id="10" name="组合 9">
            <a:extLst>
              <a:ext uri="{FF2B5EF4-FFF2-40B4-BE49-F238E27FC236}">
                <a16:creationId xmlns:a16="http://schemas.microsoft.com/office/drawing/2014/main" id="{1547E2A5-7C6F-97E1-EEA4-641395802463}"/>
              </a:ext>
            </a:extLst>
          </p:cNvPr>
          <p:cNvGrpSpPr/>
          <p:nvPr/>
        </p:nvGrpSpPr>
        <p:grpSpPr>
          <a:xfrm>
            <a:off x="4530352" y="2120936"/>
            <a:ext cx="1974102" cy="1878842"/>
            <a:chOff x="2534156" y="2767112"/>
            <a:chExt cx="2258383" cy="2152757"/>
          </a:xfrm>
        </p:grpSpPr>
        <p:pic>
          <p:nvPicPr>
            <p:cNvPr id="11" name="图片 10">
              <a:extLst>
                <a:ext uri="{FF2B5EF4-FFF2-40B4-BE49-F238E27FC236}">
                  <a16:creationId xmlns:a16="http://schemas.microsoft.com/office/drawing/2014/main" id="{959FF425-FF48-2651-A975-0A9A67241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4156" y="2767112"/>
              <a:ext cx="2258383" cy="2152757"/>
            </a:xfrm>
            <a:prstGeom prst="rect">
              <a:avLst/>
            </a:prstGeom>
          </p:spPr>
        </p:pic>
        <p:sp>
          <p:nvSpPr>
            <p:cNvPr id="12" name="文本框 11">
              <a:extLst>
                <a:ext uri="{FF2B5EF4-FFF2-40B4-BE49-F238E27FC236}">
                  <a16:creationId xmlns:a16="http://schemas.microsoft.com/office/drawing/2014/main" id="{D5012A72-8640-CA71-EF0F-DD35C36C41B8}"/>
                </a:ext>
              </a:extLst>
            </p:cNvPr>
            <p:cNvSpPr txBox="1"/>
            <p:nvPr/>
          </p:nvSpPr>
          <p:spPr>
            <a:xfrm>
              <a:off x="2534156" y="2830952"/>
              <a:ext cx="1272995" cy="318149"/>
            </a:xfrm>
            <a:prstGeom prst="rect">
              <a:avLst/>
            </a:prstGeom>
            <a:noFill/>
          </p:spPr>
          <p:txBody>
            <a:bodyPr wrap="square" rtlCol="0">
              <a:spAutoFit/>
            </a:bodyPr>
            <a:lstStyle/>
            <a:p>
              <a:r>
                <a:rPr lang="zh-CN" altLang="en-US" sz="1400" b="1" dirty="0"/>
                <a:t>印度谷螟</a:t>
              </a:r>
            </a:p>
          </p:txBody>
        </p:sp>
      </p:grpSp>
      <p:pic>
        <p:nvPicPr>
          <p:cNvPr id="13" name="图片 12">
            <a:extLst>
              <a:ext uri="{FF2B5EF4-FFF2-40B4-BE49-F238E27FC236}">
                <a16:creationId xmlns:a16="http://schemas.microsoft.com/office/drawing/2014/main" id="{9CF914E4-995F-4741-DAF6-9D5DFC6357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082" y="1667203"/>
            <a:ext cx="3133250" cy="3133250"/>
          </a:xfrm>
          <a:prstGeom prst="rect">
            <a:avLst/>
          </a:prstGeom>
        </p:spPr>
      </p:pic>
      <p:pic>
        <p:nvPicPr>
          <p:cNvPr id="14" name="图片 13">
            <a:extLst>
              <a:ext uri="{FF2B5EF4-FFF2-40B4-BE49-F238E27FC236}">
                <a16:creationId xmlns:a16="http://schemas.microsoft.com/office/drawing/2014/main" id="{E3EAAEDB-3071-C309-729C-CFD4555322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8912" y="1656792"/>
            <a:ext cx="3142661" cy="3142661"/>
          </a:xfrm>
          <a:prstGeom prst="rect">
            <a:avLst/>
          </a:prstGeom>
        </p:spPr>
      </p:pic>
    </p:spTree>
    <p:extLst>
      <p:ext uri="{BB962C8B-B14F-4D97-AF65-F5344CB8AC3E}">
        <p14:creationId xmlns:p14="http://schemas.microsoft.com/office/powerpoint/2010/main" val="328641743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6816619D-5191-3A6E-880D-643294875565}"/>
              </a:ext>
            </a:extLst>
          </p:cNvPr>
          <p:cNvSpPr txBox="1"/>
          <p:nvPr/>
        </p:nvSpPr>
        <p:spPr>
          <a:xfrm>
            <a:off x="204683" y="693728"/>
            <a:ext cx="8309122" cy="830997"/>
          </a:xfrm>
          <a:prstGeom prst="rect">
            <a:avLst/>
          </a:prstGeom>
          <a:noFill/>
        </p:spPr>
        <p:txBody>
          <a:bodyPr wrap="square" rtlCol="0">
            <a:spAutoFit/>
          </a:bodyPr>
          <a:lstStyle/>
          <a:p>
            <a:pPr marL="171450" indent="-171450">
              <a:buFont typeface="Wingdings" panose="05000000000000000000" pitchFamily="2" charset="2"/>
              <a:buChar char="l"/>
            </a:pPr>
            <a:r>
              <a:rPr lang="zh-CN" altLang="en-US" sz="2400" b="1" dirty="0">
                <a:latin typeface="+mj-ea"/>
                <a:ea typeface="+mj-ea"/>
              </a:rPr>
              <a:t> </a:t>
            </a:r>
            <a:r>
              <a:rPr lang="en-US" altLang="zh-CN" sz="2400" b="1" dirty="0">
                <a:latin typeface="+mj-ea"/>
                <a:ea typeface="+mj-ea"/>
              </a:rPr>
              <a:t>Adapt virtual image datasets to different cameras and shooting distances</a:t>
            </a:r>
            <a:endParaRPr lang="zh-CN" altLang="en-US" sz="2400" b="1" dirty="0">
              <a:latin typeface="+mj-ea"/>
              <a:ea typeface="+mj-ea"/>
            </a:endParaRPr>
          </a:p>
        </p:txBody>
      </p:sp>
      <p:sp>
        <p:nvSpPr>
          <p:cNvPr id="4" name="矩形 3">
            <a:extLst>
              <a:ext uri="{FF2B5EF4-FFF2-40B4-BE49-F238E27FC236}">
                <a16:creationId xmlns:a16="http://schemas.microsoft.com/office/drawing/2014/main" id="{464A1D44-9B6B-F726-0DAF-87D62E8AC0C0}"/>
              </a:ext>
            </a:extLst>
          </p:cNvPr>
          <p:cNvSpPr/>
          <p:nvPr/>
        </p:nvSpPr>
        <p:spPr>
          <a:xfrm>
            <a:off x="2555106" y="1695605"/>
            <a:ext cx="3112137" cy="3224931"/>
          </a:xfrm>
          <a:prstGeom prst="rect">
            <a:avLst/>
          </a:prstGeom>
          <a:blipFill dpi="0" rotWithShape="1">
            <a:blip r:embed="rId6"/>
            <a:srcRect/>
            <a:stretch>
              <a:fillRect/>
            </a:stretch>
          </a:blipFill>
          <a:ln w="12700" cap="flat" cmpd="sng" algn="ctr">
            <a:noFill/>
            <a:prstDash val="solid"/>
            <a:miter lim="800000"/>
          </a:ln>
          <a:effectLst/>
        </p:spPr>
        <p:txBody>
          <a:bodyPr rtlCol="0" anchor="ctr"/>
          <a:lstStyle/>
          <a:p>
            <a:pPr algn="ctr" defTabSz="637154" fontAlgn="base">
              <a:spcBef>
                <a:spcPct val="0"/>
              </a:spcBef>
              <a:spcAft>
                <a:spcPct val="0"/>
              </a:spcAft>
              <a:defRPr/>
            </a:pPr>
            <a:endParaRPr lang="zh-CN" altLang="en-US" sz="1254" kern="0">
              <a:solidFill>
                <a:prstClr val="white"/>
              </a:solidFill>
            </a:endParaRPr>
          </a:p>
        </p:txBody>
      </p:sp>
      <p:pic>
        <p:nvPicPr>
          <p:cNvPr id="5" name="623495abd2e9c91ae468b5d847e6dccd">
            <a:hlinkClick r:id="" action="ppaction://media"/>
            <a:extLst>
              <a:ext uri="{FF2B5EF4-FFF2-40B4-BE49-F238E27FC236}">
                <a16:creationId xmlns:a16="http://schemas.microsoft.com/office/drawing/2014/main" id="{EFA7CC85-2545-68B2-5D3E-C972F9BAE59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50521" y="1631092"/>
            <a:ext cx="4384593" cy="3289444"/>
          </a:xfrm>
          <a:prstGeom prst="rect">
            <a:avLst/>
          </a:prstGeom>
        </p:spPr>
      </p:pic>
    </p:spTree>
    <p:extLst>
      <p:ext uri="{BB962C8B-B14F-4D97-AF65-F5344CB8AC3E}">
        <p14:creationId xmlns:p14="http://schemas.microsoft.com/office/powerpoint/2010/main" val="133316690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pic>
        <p:nvPicPr>
          <p:cNvPr id="2" name="图片 1">
            <a:extLst>
              <a:ext uri="{FF2B5EF4-FFF2-40B4-BE49-F238E27FC236}">
                <a16:creationId xmlns:a16="http://schemas.microsoft.com/office/drawing/2014/main" id="{74DD11F6-6527-B4F8-B375-0450C1A50BC0}"/>
              </a:ext>
            </a:extLst>
          </p:cNvPr>
          <p:cNvPicPr>
            <a:picLocks noChangeAspect="1"/>
          </p:cNvPicPr>
          <p:nvPr/>
        </p:nvPicPr>
        <p:blipFill>
          <a:blip r:embed="rId4"/>
          <a:stretch>
            <a:fillRect/>
          </a:stretch>
        </p:blipFill>
        <p:spPr>
          <a:xfrm>
            <a:off x="1506285" y="1430520"/>
            <a:ext cx="5401142" cy="3632163"/>
          </a:xfrm>
          <a:prstGeom prst="rect">
            <a:avLst/>
          </a:prstGeom>
        </p:spPr>
      </p:pic>
      <p:sp>
        <p:nvSpPr>
          <p:cNvPr id="4" name="矩形标注 3">
            <a:extLst>
              <a:ext uri="{FF2B5EF4-FFF2-40B4-BE49-F238E27FC236}">
                <a16:creationId xmlns:a16="http://schemas.microsoft.com/office/drawing/2014/main" id="{876F3F31-ADD0-C2D1-3D71-119F450EE0E9}"/>
              </a:ext>
            </a:extLst>
          </p:cNvPr>
          <p:cNvSpPr/>
          <p:nvPr/>
        </p:nvSpPr>
        <p:spPr>
          <a:xfrm>
            <a:off x="3071254" y="2005221"/>
            <a:ext cx="1408671" cy="923330"/>
          </a:xfrm>
          <a:prstGeom prst="wedgeRectCallout">
            <a:avLst>
              <a:gd name="adj1" fmla="val -101782"/>
              <a:gd name="adj2" fmla="val 23614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600" dirty="0">
                <a:solidFill>
                  <a:schemeClr val="tx1"/>
                </a:solidFill>
                <a:latin typeface="+mn-ea"/>
                <a:cs typeface="华文新魏 (Body)" charset="0"/>
              </a:rPr>
              <a:t>The movement of stored grain pests in the unit</a:t>
            </a:r>
            <a:endParaRPr lang="zh-CN" altLang="en-US" sz="1400" dirty="0">
              <a:solidFill>
                <a:schemeClr val="tx1"/>
              </a:solidFill>
            </a:endParaRPr>
          </a:p>
        </p:txBody>
      </p:sp>
      <p:sp>
        <p:nvSpPr>
          <p:cNvPr id="5" name="矩形 4">
            <a:extLst>
              <a:ext uri="{FF2B5EF4-FFF2-40B4-BE49-F238E27FC236}">
                <a16:creationId xmlns:a16="http://schemas.microsoft.com/office/drawing/2014/main" id="{ECFB3808-C6C4-19E5-EA15-598E8896E196}"/>
              </a:ext>
            </a:extLst>
          </p:cNvPr>
          <p:cNvSpPr/>
          <p:nvPr/>
        </p:nvSpPr>
        <p:spPr>
          <a:xfrm>
            <a:off x="4443794" y="2151597"/>
            <a:ext cx="2463633" cy="2888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文本框 5">
            <a:extLst>
              <a:ext uri="{FF2B5EF4-FFF2-40B4-BE49-F238E27FC236}">
                <a16:creationId xmlns:a16="http://schemas.microsoft.com/office/drawing/2014/main" id="{BE96969F-EAE4-0D75-D15F-69D6B2C79188}"/>
              </a:ext>
            </a:extLst>
          </p:cNvPr>
          <p:cNvSpPr txBox="1"/>
          <p:nvPr/>
        </p:nvSpPr>
        <p:spPr>
          <a:xfrm>
            <a:off x="4990930" y="1930305"/>
            <a:ext cx="1235487" cy="605166"/>
          </a:xfrm>
          <a:prstGeom prst="rect">
            <a:avLst/>
          </a:prstGeom>
          <a:solidFill>
            <a:srgbClr val="FF0000">
              <a:alpha val="52000"/>
            </a:srgbClr>
          </a:solidFill>
        </p:spPr>
        <p:txBody>
          <a:bodyPr wrap="square" rtlCol="0">
            <a:spAutoFit/>
          </a:bodyPr>
          <a:lstStyle/>
          <a:p>
            <a:r>
              <a:rPr lang="en-US" altLang="zh-CN"/>
              <a:t>Multi-layered, multi-time series data</a:t>
            </a:r>
            <a:endParaRPr lang="zh-CN" altLang="en-US" sz="1800" b="1" dirty="0">
              <a:latin typeface="微软雅黑 Light" panose="020B0502040204020203" pitchFamily="34" charset="-122"/>
              <a:ea typeface="微软雅黑 Light" panose="020B0502040204020203" pitchFamily="34" charset="-122"/>
            </a:endParaRPr>
          </a:p>
        </p:txBody>
      </p:sp>
      <p:sp>
        <p:nvSpPr>
          <p:cNvPr id="7" name="矩形 6">
            <a:extLst>
              <a:ext uri="{FF2B5EF4-FFF2-40B4-BE49-F238E27FC236}">
                <a16:creationId xmlns:a16="http://schemas.microsoft.com/office/drawing/2014/main" id="{E47E3B5D-DAAD-1C3C-3CF5-BDC3C27D052B}"/>
              </a:ext>
            </a:extLst>
          </p:cNvPr>
          <p:cNvSpPr/>
          <p:nvPr/>
        </p:nvSpPr>
        <p:spPr>
          <a:xfrm>
            <a:off x="568351" y="668634"/>
            <a:ext cx="7823148" cy="830997"/>
          </a:xfrm>
          <a:prstGeom prst="rect">
            <a:avLst/>
          </a:prstGeom>
          <a:noFill/>
        </p:spPr>
        <p:txBody>
          <a:bodyPr wrap="square">
            <a:spAutoFit/>
          </a:bodyPr>
          <a:lstStyle/>
          <a:p>
            <a:pPr marL="342900" indent="-342900">
              <a:buFont typeface="Wingdings" panose="05000000000000000000" pitchFamily="2" charset="2"/>
              <a:buChar char="l"/>
            </a:pPr>
            <a:r>
              <a:rPr lang="en-US" altLang="zh-CN" sz="2400" b="1" dirty="0">
                <a:latin typeface="+mj-ea"/>
                <a:ea typeface="+mj-ea"/>
                <a:sym typeface="+mn-ea"/>
              </a:rPr>
              <a:t>A time-series dataset for infrared light monitoring by an adaptive probe trap</a:t>
            </a:r>
            <a:endParaRPr lang="en-US" altLang="zh-CN" sz="2400" b="1" dirty="0">
              <a:latin typeface="+mj-ea"/>
              <a:ea typeface="+mj-ea"/>
            </a:endParaRPr>
          </a:p>
        </p:txBody>
      </p:sp>
    </p:spTree>
    <p:extLst>
      <p:ext uri="{BB962C8B-B14F-4D97-AF65-F5344CB8AC3E}">
        <p14:creationId xmlns:p14="http://schemas.microsoft.com/office/powerpoint/2010/main" val="400479002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矩形 1">
            <a:extLst>
              <a:ext uri="{FF2B5EF4-FFF2-40B4-BE49-F238E27FC236}">
                <a16:creationId xmlns:a16="http://schemas.microsoft.com/office/drawing/2014/main" id="{6353CFC2-9DCC-D2FE-0E21-01E982425432}"/>
              </a:ext>
            </a:extLst>
          </p:cNvPr>
          <p:cNvSpPr/>
          <p:nvPr/>
        </p:nvSpPr>
        <p:spPr>
          <a:xfrm>
            <a:off x="803190" y="4659253"/>
            <a:ext cx="7049530" cy="400110"/>
          </a:xfrm>
          <a:prstGeom prst="rect">
            <a:avLst/>
          </a:prstGeom>
        </p:spPr>
        <p:txBody>
          <a:bodyPr wrap="square">
            <a:spAutoFit/>
          </a:bodyPr>
          <a:lstStyle/>
          <a:p>
            <a:pPr algn="ct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Visualized infrared photoelectric time series dataset</a:t>
            </a:r>
            <a:endParaRPr lang="zh-CN" altLang="en-US" sz="1600" dirty="0">
              <a:latin typeface="微软雅黑" panose="020B0503020204020204" pitchFamily="34" charset="-122"/>
              <a:ea typeface="微软雅黑" panose="020B0503020204020204" pitchFamily="34" charset="-122"/>
            </a:endParaRPr>
          </a:p>
        </p:txBody>
      </p:sp>
      <p:pic>
        <p:nvPicPr>
          <p:cNvPr id="4" name="图片 59">
            <a:extLst>
              <a:ext uri="{FF2B5EF4-FFF2-40B4-BE49-F238E27FC236}">
                <a16:creationId xmlns:a16="http://schemas.microsoft.com/office/drawing/2014/main" id="{A2F5FF5C-27D3-6243-B3DC-E500291B1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632" y="1308765"/>
            <a:ext cx="5484725" cy="345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2E00FA9B-563E-C88E-3013-5026610BD41A}"/>
              </a:ext>
            </a:extLst>
          </p:cNvPr>
          <p:cNvSpPr txBox="1"/>
          <p:nvPr/>
        </p:nvSpPr>
        <p:spPr>
          <a:xfrm>
            <a:off x="945292" y="753640"/>
            <a:ext cx="7939217" cy="461665"/>
          </a:xfrm>
          <a:prstGeom prst="rect">
            <a:avLst/>
          </a:prstGeom>
          <a:noFill/>
        </p:spPr>
        <p:txBody>
          <a:bodyPr wrap="square" rtlCol="0">
            <a:spAutoFit/>
          </a:bodyPr>
          <a:lstStyle/>
          <a:p>
            <a:pPr marL="342900" indent="-342900">
              <a:buFont typeface="Wingdings" panose="05000000000000000000" pitchFamily="2" charset="2"/>
              <a:buChar char="l"/>
            </a:pPr>
            <a:r>
              <a:rPr lang="fr-FR" altLang="zh-CN" sz="2400" b="1" dirty="0">
                <a:latin typeface="微软雅黑" panose="020B0503020204020204" charset="-122"/>
                <a:ea typeface="微软雅黑" panose="020B0503020204020204" charset="-122"/>
                <a:cs typeface="微软雅黑" panose="020B0503020204020204" charset="-122"/>
                <a:sym typeface="+mn-ea"/>
              </a:rPr>
              <a:t>Infrared dot matrix data signal acquisition</a:t>
            </a:r>
            <a:endParaRPr lang="en-US"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183427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E5C2F142-0B10-D96F-79F5-B4156E125CE3}"/>
              </a:ext>
            </a:extLst>
          </p:cNvPr>
          <p:cNvSpPr txBox="1"/>
          <p:nvPr/>
        </p:nvSpPr>
        <p:spPr>
          <a:xfrm flipH="1">
            <a:off x="4062541" y="1762177"/>
            <a:ext cx="3073401" cy="236540"/>
          </a:xfrm>
          <a:prstGeom prst="rect">
            <a:avLst/>
          </a:prstGeom>
          <a:noFill/>
        </p:spPr>
        <p:txBody>
          <a:bodyPr wrap="square" rtlCol="0">
            <a:spAutoFit/>
          </a:bodyPr>
          <a:lstStyle/>
          <a:p>
            <a:pPr>
              <a:lnSpc>
                <a:spcPct val="150000"/>
              </a:lnSpc>
              <a:spcBef>
                <a:spcPts val="296"/>
              </a:spcBef>
            </a:pPr>
            <a:r>
              <a:rPr lang="en-US" altLang="zh-CN" sz="689" dirty="0">
                <a:solidFill>
                  <a:schemeClr val="tx1">
                    <a:lumMod val="65000"/>
                    <a:lumOff val="35000"/>
                  </a:schemeClr>
                </a:solidFill>
                <a:latin typeface="Adobe Gothic Std B" panose="020B0800000000000000" charset="-128"/>
                <a:ea typeface="Adobe Gothic Std B" panose="020B0800000000000000" charset="-128"/>
                <a:cs typeface="微软雅黑" panose="020B0503020204020204" charset="-122"/>
              </a:rPr>
              <a:t> </a:t>
            </a:r>
          </a:p>
        </p:txBody>
      </p:sp>
      <p:sp>
        <p:nvSpPr>
          <p:cNvPr id="4" name="矩形 3">
            <a:extLst>
              <a:ext uri="{FF2B5EF4-FFF2-40B4-BE49-F238E27FC236}">
                <a16:creationId xmlns:a16="http://schemas.microsoft.com/office/drawing/2014/main" id="{1A1C1872-BD72-FAE4-FC1A-94CD997D168C}"/>
              </a:ext>
            </a:extLst>
          </p:cNvPr>
          <p:cNvSpPr/>
          <p:nvPr/>
        </p:nvSpPr>
        <p:spPr>
          <a:xfrm>
            <a:off x="2316893" y="4581421"/>
            <a:ext cx="5925064" cy="461665"/>
          </a:xfrm>
          <a:prstGeom prst="rect">
            <a:avLst/>
          </a:prstGeom>
        </p:spPr>
        <p:txBody>
          <a:bodyPr wrap="square">
            <a:spAutoFit/>
          </a:bodyPr>
          <a:lstStyle/>
          <a:p>
            <a:r>
              <a:rPr lang="en-US" altLang="zh-CN" sz="2400" b="0" i="0" dirty="0">
                <a:solidFill>
                  <a:srgbClr val="000000"/>
                </a:solidFill>
                <a:effectLst/>
                <a:latin typeface="Segoe UI Web (West European)"/>
              </a:rPr>
              <a:t>Data</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highlight>
                  <a:srgbClr val="D4D4D4"/>
                </a:highlight>
                <a:latin typeface="Segoe UI Web (West European)"/>
              </a:rPr>
              <a:t>recovery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algorithms</a:t>
            </a:r>
            <a:endParaRPr lang="zh-CN" altLang="en-US" sz="24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8786BAAE-66AA-F513-27BF-062D0974A8F8}"/>
              </a:ext>
            </a:extLst>
          </p:cNvPr>
          <p:cNvPicPr>
            <a:picLocks noChangeAspect="1"/>
          </p:cNvPicPr>
          <p:nvPr/>
        </p:nvPicPr>
        <p:blipFill>
          <a:blip r:embed="rId4"/>
          <a:stretch>
            <a:fillRect/>
          </a:stretch>
        </p:blipFill>
        <p:spPr>
          <a:xfrm>
            <a:off x="455613" y="1561244"/>
            <a:ext cx="8227718" cy="3119564"/>
          </a:xfrm>
          <a:prstGeom prst="rect">
            <a:avLst/>
          </a:prstGeom>
        </p:spPr>
      </p:pic>
      <p:sp>
        <p:nvSpPr>
          <p:cNvPr id="6" name="矩形 5">
            <a:extLst>
              <a:ext uri="{FF2B5EF4-FFF2-40B4-BE49-F238E27FC236}">
                <a16:creationId xmlns:a16="http://schemas.microsoft.com/office/drawing/2014/main" id="{1FC27457-A921-8202-17A1-1F63FA26EDA9}"/>
              </a:ext>
            </a:extLst>
          </p:cNvPr>
          <p:cNvSpPr/>
          <p:nvPr/>
        </p:nvSpPr>
        <p:spPr>
          <a:xfrm>
            <a:off x="1846738" y="689517"/>
            <a:ext cx="5103898" cy="523220"/>
          </a:xfrm>
          <a:prstGeom prst="rect">
            <a:avLst/>
          </a:prstGeom>
          <a:solidFill>
            <a:schemeClr val="accent1">
              <a:lumMod val="20000"/>
              <a:lumOff val="80000"/>
            </a:schemeClr>
          </a:solidFill>
        </p:spPr>
        <p:txBody>
          <a:bodyPr wrap="none">
            <a:spAutoFit/>
          </a:bodyPr>
          <a:lstStyle/>
          <a:p>
            <a:pPr algn="ctr"/>
            <a:r>
              <a:rPr lang="en-US" altLang="zh-CN" sz="2800" b="1" dirty="0">
                <a:solidFill>
                  <a:srgbClr val="0070C0"/>
                </a:solidFill>
                <a:latin typeface="微软雅黑" panose="020B0503020204020204" charset="-122"/>
                <a:ea typeface="微软雅黑" panose="020B0503020204020204" charset="-122"/>
                <a:cs typeface="微软雅黑" panose="020B0503020204020204" charset="-122"/>
                <a:sym typeface="+mn-ea"/>
              </a:rPr>
              <a:t>3. Identification algorithms</a:t>
            </a:r>
            <a:endParaRPr lang="en-US" altLang="zh-CN" sz="2800" b="1" dirty="0">
              <a:latin typeface="微软雅黑" panose="020B0503020204020204" pitchFamily="34" charset="-122"/>
              <a:ea typeface="微软雅黑" panose="020B0503020204020204" pitchFamily="34" charset="-122"/>
            </a:endParaRPr>
          </a:p>
        </p:txBody>
      </p:sp>
      <p:sp>
        <p:nvSpPr>
          <p:cNvPr id="7" name="标题 1">
            <a:extLst>
              <a:ext uri="{FF2B5EF4-FFF2-40B4-BE49-F238E27FC236}">
                <a16:creationId xmlns:a16="http://schemas.microsoft.com/office/drawing/2014/main" id="{5138254F-8C70-C4BD-7EA7-9191E289D39A}"/>
              </a:ext>
            </a:extLst>
          </p:cNvPr>
          <p:cNvSpPr txBox="1"/>
          <p:nvPr/>
        </p:nvSpPr>
        <p:spPr bwMode="auto">
          <a:xfrm>
            <a:off x="1072509" y="1293027"/>
            <a:ext cx="6993925" cy="447665"/>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1</a:t>
            </a:r>
            <a:r>
              <a:rPr lang="zh-CN" altLang="en-US" sz="2400" b="1" dirty="0">
                <a:solidFill>
                  <a:srgbClr val="0070C0"/>
                </a:solidFill>
                <a:latin typeface="微软雅黑" panose="020B0503020204020204" pitchFamily="34" charset="-122"/>
                <a:ea typeface="微软雅黑" panose="020B0503020204020204" pitchFamily="34" charset="-122"/>
              </a:rPr>
              <a:t>）</a:t>
            </a:r>
            <a:r>
              <a:rPr lang="en-US" altLang="zh-CN" sz="2400" b="1" dirty="0">
                <a:solidFill>
                  <a:srgbClr val="0070C0"/>
                </a:solidFill>
                <a:latin typeface="微软雅黑" panose="020B0503020204020204" pitchFamily="34" charset="-122"/>
                <a:ea typeface="微软雅黑" panose="020B0503020204020204" pitchFamily="34" charset="-122"/>
              </a:rPr>
              <a:t>Signal acquisition and identification</a:t>
            </a:r>
          </a:p>
        </p:txBody>
      </p:sp>
    </p:spTree>
    <p:extLst>
      <p:ext uri="{BB962C8B-B14F-4D97-AF65-F5344CB8AC3E}">
        <p14:creationId xmlns:p14="http://schemas.microsoft.com/office/powerpoint/2010/main" val="304562150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281352" y="2183053"/>
            <a:ext cx="3588335" cy="873572"/>
            <a:chOff x="6405295" y="1089314"/>
            <a:chExt cx="4883417" cy="1188424"/>
          </a:xfrm>
        </p:grpSpPr>
        <p:sp>
          <p:nvSpPr>
            <p:cNvPr id="61" name="文本框 13"/>
            <p:cNvSpPr txBox="1"/>
            <p:nvPr/>
          </p:nvSpPr>
          <p:spPr>
            <a:xfrm flipH="1">
              <a:off x="7263597" y="1089314"/>
              <a:ext cx="4025115" cy="1188424"/>
            </a:xfrm>
            <a:prstGeom prst="rect">
              <a:avLst/>
            </a:prstGeom>
            <a:noFill/>
          </p:spPr>
          <p:txBody>
            <a:bodyPr wrap="square" rtlCol="0">
              <a:spAutoFit/>
            </a:bodyPr>
            <a:lstStyle/>
            <a:p>
              <a:pPr defTabSz="461995">
                <a:lnSpc>
                  <a:spcPct val="150000"/>
                </a:lnSpc>
                <a:defRPr/>
              </a:pPr>
              <a:r>
                <a:rPr lang="en-US" altLang="zh-CN" sz="1800" kern="100" dirty="0">
                  <a:latin typeface="Times New Roman" panose="02020603050405020304" pitchFamily="18" charset="0"/>
                  <a:ea typeface="仿宋_GB2312" panose="02010609030101010101" pitchFamily="49" charset="-122"/>
                  <a:cs typeface="Times New Roman" panose="02020603050405020304" pitchFamily="18" charset="0"/>
                </a:rPr>
                <a:t>Research background and key scientific issues</a:t>
              </a: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59256" tIns="29628" rIns="59256" bIns="29628" rtlCol="0" anchor="ctr"/>
              <a:lstStyle/>
              <a:p>
                <a:pPr algn="ctr" defTabSz="671993"/>
                <a:endParaRPr lang="zh-CN" altLang="en-US" sz="1323"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19977" y="1288987"/>
                <a:ext cx="661446" cy="556443"/>
              </a:xfrm>
              <a:prstGeom prst="rect">
                <a:avLst/>
              </a:prstGeom>
            </p:spPr>
            <p:txBody>
              <a:bodyPr wrap="none">
                <a:spAutoFit/>
              </a:bodyPr>
              <a:lstStyle/>
              <a:p>
                <a:pPr algn="ctr" defTabSz="671993"/>
                <a:r>
                  <a:rPr lang="en-US" altLang="zh-CN"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5205488" y="2211054"/>
            <a:ext cx="3588335" cy="786754"/>
            <a:chOff x="6405295" y="1089314"/>
            <a:chExt cx="4883417" cy="1070319"/>
          </a:xfrm>
        </p:grpSpPr>
        <p:sp>
          <p:nvSpPr>
            <p:cNvPr id="66" name="文本框 67"/>
            <p:cNvSpPr txBox="1"/>
            <p:nvPr/>
          </p:nvSpPr>
          <p:spPr>
            <a:xfrm flipH="1">
              <a:off x="7263597" y="1089314"/>
              <a:ext cx="4025115" cy="1070319"/>
            </a:xfrm>
            <a:prstGeom prst="rect">
              <a:avLst/>
            </a:prstGeom>
            <a:noFill/>
          </p:spPr>
          <p:txBody>
            <a:bodyPr wrap="square" rtlCol="0">
              <a:spAutoFit/>
            </a:bodyPr>
            <a:lstStyle/>
            <a:p>
              <a:pPr defTabSz="461995">
                <a:lnSpc>
                  <a:spcPct val="150000"/>
                </a:lnSpc>
                <a:defRPr/>
              </a:pPr>
              <a:r>
                <a:rPr lang="en-US" altLang="zh-CN" sz="1600" kern="100" dirty="0">
                  <a:latin typeface="Times New Roman" panose="02020603050405020304" pitchFamily="18" charset="0"/>
                  <a:ea typeface="仿宋_GB2312" panose="02010609030101010101" pitchFamily="49" charset="-122"/>
                  <a:cs typeface="Times New Roman" panose="02020603050405020304" pitchFamily="18" charset="0"/>
                </a:rPr>
                <a:t>Intelligent monitoring technology and equipment for grain pests</a:t>
              </a:r>
              <a:endParaRPr lang="zh-CN" altLang="en-US" sz="1600" kern="100" dirty="0">
                <a:latin typeface="Times New Roman" panose="02020603050405020304" pitchFamily="18" charset="0"/>
                <a:ea typeface="仿宋_GB2312" panose="02010609030101010101" pitchFamily="49" charset="-122"/>
                <a:cs typeface="Times New Roman" panose="02020603050405020304" pitchFamily="18" charset="0"/>
                <a:sym typeface="+mn-lt"/>
              </a:endParaRP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59256" tIns="29628" rIns="59256" bIns="29628" rtlCol="0" anchor="ctr"/>
              <a:lstStyle/>
              <a:p>
                <a:pPr algn="ctr" defTabSz="671993"/>
                <a:endParaRPr lang="zh-CN" altLang="en-US" sz="1323"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19979" y="1238200"/>
                <a:ext cx="661446" cy="556445"/>
              </a:xfrm>
              <a:prstGeom prst="rect">
                <a:avLst/>
              </a:prstGeom>
            </p:spPr>
            <p:txBody>
              <a:bodyPr wrap="none">
                <a:spAutoFit/>
              </a:bodyPr>
              <a:lstStyle/>
              <a:p>
                <a:pPr algn="ctr" defTabSz="671993"/>
                <a:r>
                  <a:rPr lang="en-US" altLang="zh-CN"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1322886" y="3336953"/>
            <a:ext cx="5269443" cy="646331"/>
            <a:chOff x="6405295" y="1089314"/>
            <a:chExt cx="7171261" cy="879283"/>
          </a:xfrm>
        </p:grpSpPr>
        <p:sp>
          <p:nvSpPr>
            <p:cNvPr id="71" name="文本框 72"/>
            <p:cNvSpPr txBox="1"/>
            <p:nvPr/>
          </p:nvSpPr>
          <p:spPr>
            <a:xfrm flipH="1">
              <a:off x="7263595" y="1089314"/>
              <a:ext cx="6312961" cy="879283"/>
            </a:xfrm>
            <a:prstGeom prst="rect">
              <a:avLst/>
            </a:prstGeom>
            <a:noFill/>
          </p:spPr>
          <p:txBody>
            <a:bodyPr wrap="square" rtlCol="0">
              <a:spAutoFit/>
            </a:bodyPr>
            <a:lstStyle/>
            <a:p>
              <a:pPr defTabSz="671993">
                <a:defRPr/>
              </a:pPr>
              <a:r>
                <a:rPr lang="en-US" altLang="zh-CN" sz="1800" kern="100" dirty="0">
                  <a:latin typeface="Times New Roman" panose="02020603050405020304" pitchFamily="18" charset="0"/>
                  <a:ea typeface="仿宋_GB2312" panose="02010609030101010101" pitchFamily="49" charset="-122"/>
                  <a:cs typeface="Times New Roman" panose="02020603050405020304" pitchFamily="18" charset="0"/>
                </a:rPr>
                <a:t>Monitoring and early warning of the distribution of grain piles of main grain storage pests</a:t>
              </a:r>
              <a:endParaRPr lang="zh-CN" altLang="en-US" sz="1800" kern="100" dirty="0">
                <a:latin typeface="Times New Roman" panose="02020603050405020304" pitchFamily="18" charset="0"/>
                <a:ea typeface="仿宋_GB2312" panose="02010609030101010101" pitchFamily="49" charset="-122"/>
                <a:cs typeface="Times New Roman" panose="02020603050405020304" pitchFamily="18" charset="0"/>
                <a:sym typeface="+mn-lt"/>
              </a:endParaRP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59256" tIns="29628" rIns="59256" bIns="29628" rtlCol="0" anchor="ctr"/>
              <a:lstStyle/>
              <a:p>
                <a:pPr algn="ctr" defTabSz="671993"/>
                <a:endParaRPr lang="zh-CN" altLang="en-US" sz="1323"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19979" y="1298332"/>
                <a:ext cx="661446" cy="556444"/>
              </a:xfrm>
              <a:prstGeom prst="rect">
                <a:avLst/>
              </a:prstGeom>
            </p:spPr>
            <p:txBody>
              <a:bodyPr wrap="none">
                <a:spAutoFit/>
              </a:bodyPr>
              <a:lstStyle/>
              <a:p>
                <a:pPr algn="ctr" defTabSz="671993"/>
                <a:r>
                  <a:rPr lang="en-US" altLang="zh-CN"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058" b="1" dirty="0">
                  <a:solidFill>
                    <a:prstClr val="white"/>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3083346" y="-842158"/>
            <a:ext cx="2629756" cy="252184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199" tIns="33599" rIns="67199" bIns="33599" numCol="1" spcCol="0" rtlCol="0" fromWordArt="0" anchor="ctr" anchorCtr="0" forceAA="0" compatLnSpc="1">
            <a:noAutofit/>
          </a:bodyPr>
          <a:lstStyle/>
          <a:p>
            <a:pPr algn="ctr" defTabSz="671993"/>
            <a:endParaRPr lang="zh-CN" altLang="en-US" sz="1323">
              <a:solidFill>
                <a:prstClr val="white"/>
              </a:solidFill>
              <a:latin typeface="ITC Avant Garde Std XLt"/>
            </a:endParaRPr>
          </a:p>
        </p:txBody>
      </p:sp>
      <p:sp>
        <p:nvSpPr>
          <p:cNvPr id="99" name="文本框 2"/>
          <p:cNvSpPr txBox="1"/>
          <p:nvPr/>
        </p:nvSpPr>
        <p:spPr>
          <a:xfrm>
            <a:off x="3266872" y="722418"/>
            <a:ext cx="2287095" cy="1248740"/>
          </a:xfrm>
          <a:prstGeom prst="rect">
            <a:avLst/>
          </a:prstGeom>
          <a:noFill/>
        </p:spPr>
        <p:txBody>
          <a:bodyPr wrap="square" rtlCol="0">
            <a:spAutoFit/>
          </a:bodyPr>
          <a:lstStyle/>
          <a:p>
            <a:pPr algn="ctr" defTabSz="671993">
              <a:lnSpc>
                <a:spcPct val="150000"/>
              </a:lnSpc>
              <a:defRPr/>
            </a:pPr>
            <a:r>
              <a:rPr lang="en-US" altLang="zh-CN" sz="2646" b="1" dirty="0">
                <a:solidFill>
                  <a:srgbClr val="0070C0"/>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2646"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a:p>
            <a:pPr algn="ctr" defTabSz="671993">
              <a:lnSpc>
                <a:spcPct val="150000"/>
              </a:lnSpc>
              <a:defRPr/>
            </a:pPr>
            <a:endParaRPr lang="en-US" altLang="zh-CN" sz="2646"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C1DB72D6-4F75-16DC-EDDD-A4EE19830CBB}"/>
              </a:ext>
            </a:extLst>
          </p:cNvPr>
          <p:cNvSpPr txBox="1"/>
          <p:nvPr/>
        </p:nvSpPr>
        <p:spPr>
          <a:xfrm>
            <a:off x="4041687" y="1174241"/>
            <a:ext cx="3478301" cy="409023"/>
          </a:xfrm>
          <a:prstGeom prst="rect">
            <a:avLst/>
          </a:prstGeom>
          <a:noFill/>
        </p:spPr>
        <p:txBody>
          <a:bodyPr wrap="square" rtlCol="0" anchor="t">
            <a:spAutoFit/>
          </a:bodyPr>
          <a:lstStyle/>
          <a:p>
            <a:pPr algn="dist" defTabSz="671993">
              <a:defRPr/>
            </a:pPr>
            <a:endParaRPr lang="zh-CN" altLang="en-US" sz="2058" b="1" dirty="0">
              <a:solidFill>
                <a:srgbClr val="E7E6E6">
                  <a:lumMod val="25000"/>
                </a:srgb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内容占位符 2"/>
          <p:cNvSpPr txBox="1">
            <a:spLocks/>
          </p:cNvSpPr>
          <p:nvPr/>
        </p:nvSpPr>
        <p:spPr>
          <a:xfrm>
            <a:off x="154597" y="1316199"/>
            <a:ext cx="8650656" cy="1347626"/>
          </a:xfrm>
          <a:prstGeom prst="rect">
            <a:avLst/>
          </a:prstGeom>
        </p:spPr>
        <p:txBody>
          <a:bodyPr vert="horz" lIns="91440" tIns="45720" rIns="91440" bIns="45720" rtlCol="0">
            <a:noAutofit/>
          </a:bodyPr>
          <a:lstStyle>
            <a:lvl1pPr marL="0" indent="0" algn="ctr" defTabSz="671993" rtl="0" eaLnBrk="1" latinLnBrk="0" hangingPunct="1">
              <a:lnSpc>
                <a:spcPct val="90000"/>
              </a:lnSpc>
              <a:spcBef>
                <a:spcPts val="735"/>
              </a:spcBef>
              <a:buFont typeface="Arial" panose="020B0604020202020204" pitchFamily="34" charset="0"/>
              <a:buNone/>
              <a:defRPr sz="1764" kern="1200">
                <a:solidFill>
                  <a:schemeClr val="tx1"/>
                </a:solidFill>
                <a:latin typeface="+mn-lt"/>
                <a:ea typeface="+mn-ea"/>
                <a:cs typeface="+mn-cs"/>
              </a:defRPr>
            </a:lvl1pPr>
            <a:lvl2pPr marL="335996" indent="0" algn="ctr" defTabSz="671993" rtl="0" eaLnBrk="1" latinLnBrk="0" hangingPunct="1">
              <a:lnSpc>
                <a:spcPct val="90000"/>
              </a:lnSpc>
              <a:spcBef>
                <a:spcPts val="367"/>
              </a:spcBef>
              <a:buFont typeface="Arial" panose="020B0604020202020204" pitchFamily="34" charset="0"/>
              <a:buNone/>
              <a:defRPr sz="1470" kern="1200">
                <a:solidFill>
                  <a:schemeClr val="tx1"/>
                </a:solidFill>
                <a:latin typeface="+mn-lt"/>
                <a:ea typeface="+mn-ea"/>
                <a:cs typeface="+mn-cs"/>
              </a:defRPr>
            </a:lvl2pPr>
            <a:lvl3pPr marL="671993" indent="0" algn="ctr" defTabSz="671993" rtl="0" eaLnBrk="1" latinLnBrk="0" hangingPunct="1">
              <a:lnSpc>
                <a:spcPct val="90000"/>
              </a:lnSpc>
              <a:spcBef>
                <a:spcPts val="367"/>
              </a:spcBef>
              <a:buFont typeface="Arial" panose="020B0604020202020204" pitchFamily="34" charset="0"/>
              <a:buNone/>
              <a:defRPr sz="1323" kern="1200">
                <a:solidFill>
                  <a:schemeClr val="tx1"/>
                </a:solidFill>
                <a:latin typeface="+mn-lt"/>
                <a:ea typeface="+mn-ea"/>
                <a:cs typeface="+mn-cs"/>
              </a:defRPr>
            </a:lvl3pPr>
            <a:lvl4pPr marL="1007989"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4pPr>
            <a:lvl5pPr marL="1343985"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5pPr>
            <a:lvl6pPr marL="1679981"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6pPr>
            <a:lvl7pPr marL="2015978"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7pPr>
            <a:lvl8pPr marL="2351974"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8pPr>
            <a:lvl9pPr marL="2687970"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9pPr>
          </a:lstStyle>
          <a:p>
            <a:pPr indent="457200">
              <a:lnSpc>
                <a:spcPct val="120000"/>
              </a:lnSpc>
            </a:pPr>
            <a:r>
              <a:rPr lang="en-US" altLang="zh-CN" sz="2000" dirty="0">
                <a:solidFill>
                  <a:srgbClr val="000000"/>
                </a:solidFill>
                <a:latin typeface="Times New Roman" panose="02020603050405020304" pitchFamily="18" charset="0"/>
                <a:cs typeface="Times New Roman" panose="02020603050405020304" pitchFamily="18" charset="0"/>
              </a:rPr>
              <a:t>The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ResNet50</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network</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was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used</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for</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image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feature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extraction,</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and</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the </a:t>
            </a:r>
            <a:r>
              <a:rPr lang="en-US" altLang="zh-CN" sz="2000" dirty="0">
                <a:solidFill>
                  <a:srgbClr val="000000"/>
                </a:solidFill>
                <a:latin typeface="Times New Roman" panose="02020603050405020304" pitchFamily="18" charset="0"/>
                <a:cs typeface="Times New Roman" panose="02020603050405020304" pitchFamily="18" charset="0"/>
              </a:rPr>
              <a:t>bounding</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box</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regression</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and</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pest</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species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identification</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of </a:t>
            </a:r>
            <a:r>
              <a:rPr lang="en-US" altLang="zh-CN" sz="2000" dirty="0">
                <a:solidFill>
                  <a:srgbClr val="000000"/>
                </a:solidFill>
                <a:latin typeface="Times New Roman" panose="02020603050405020304" pitchFamily="18" charset="0"/>
                <a:cs typeface="Times New Roman" panose="02020603050405020304" pitchFamily="18" charset="0"/>
              </a:rPr>
              <a:t>pests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highlight>
                  <a:srgbClr val="D4D4D4"/>
                </a:highlight>
                <a:latin typeface="Times New Roman" panose="02020603050405020304" pitchFamily="18" charset="0"/>
                <a:cs typeface="Times New Roman" panose="02020603050405020304" pitchFamily="18" charset="0"/>
              </a:rPr>
              <a:t>were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carried</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out</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highlight>
                  <a:srgbClr val="D4D4D4"/>
                </a:highlight>
                <a:latin typeface="Times New Roman" panose="02020603050405020304" pitchFamily="18" charset="0"/>
                <a:cs typeface="Times New Roman" panose="02020603050405020304" pitchFamily="18" charset="0"/>
              </a:rPr>
              <a:t>by</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fusing</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the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image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features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of</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different</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layers.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the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accuracy</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rate</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was</a:t>
            </a:r>
            <a:r>
              <a:rPr lang="en-US" altLang="zh-CN" sz="2000" dirty="0">
                <a:solidFill>
                  <a:srgbClr val="000000"/>
                </a:solidFill>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94.77%.</a:t>
            </a:r>
            <a:endParaRPr lang="zh-CN" altLang="en-US" sz="2400" dirty="0">
              <a:latin typeface="Times New Roman" panose="02020603050405020304" pitchFamily="18" charset="0"/>
              <a:cs typeface="Times New Roman" panose="02020603050405020304" pitchFamily="18" charset="0"/>
            </a:endParaRPr>
          </a:p>
        </p:txBody>
      </p:sp>
      <p:sp>
        <p:nvSpPr>
          <p:cNvPr id="6" name="标题 1">
            <a:extLst>
              <a:ext uri="{FF2B5EF4-FFF2-40B4-BE49-F238E27FC236}">
                <a16:creationId xmlns:a16="http://schemas.microsoft.com/office/drawing/2014/main" id="{0F6C121F-B53E-BBA1-0E38-80F91EFA080E}"/>
              </a:ext>
            </a:extLst>
          </p:cNvPr>
          <p:cNvSpPr txBox="1"/>
          <p:nvPr/>
        </p:nvSpPr>
        <p:spPr bwMode="auto">
          <a:xfrm>
            <a:off x="1177581" y="784230"/>
            <a:ext cx="6604687" cy="447666"/>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2</a:t>
            </a:r>
            <a:r>
              <a:rPr lang="zh-CN" altLang="en-US" sz="2400" b="1" dirty="0">
                <a:solidFill>
                  <a:srgbClr val="0070C0"/>
                </a:solidFill>
                <a:latin typeface="+mj-lt"/>
                <a:ea typeface="微软雅黑" panose="020B0503020204020204" pitchFamily="34" charset="-122"/>
              </a:rPr>
              <a:t>、</a:t>
            </a:r>
            <a:r>
              <a:rPr lang="en-US" altLang="zh-CN" sz="2400" b="1" dirty="0">
                <a:solidFill>
                  <a:srgbClr val="0070C0"/>
                </a:solidFill>
                <a:latin typeface="+mj-lt"/>
                <a:ea typeface="微软雅黑" panose="020B0503020204020204" pitchFamily="34" charset="-122"/>
              </a:rPr>
              <a:t>Research on pest image recognition algorithm</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72623E07-6B37-C733-0E9E-622DEAF4ABDE}"/>
              </a:ext>
            </a:extLst>
          </p:cNvPr>
          <p:cNvGrpSpPr/>
          <p:nvPr/>
        </p:nvGrpSpPr>
        <p:grpSpPr>
          <a:xfrm>
            <a:off x="505090" y="2748128"/>
            <a:ext cx="7776672" cy="1972857"/>
            <a:chOff x="591587" y="2669591"/>
            <a:chExt cx="7776672" cy="2176212"/>
          </a:xfrm>
        </p:grpSpPr>
        <p:pic>
          <p:nvPicPr>
            <p:cNvPr id="4" name="图片 3"/>
            <p:cNvPicPr>
              <a:picLocks noChangeAspect="1"/>
            </p:cNvPicPr>
            <p:nvPr>
              <p:custDataLst>
                <p:tags r:id="rId1"/>
              </p:custDataLst>
            </p:nvPr>
          </p:nvPicPr>
          <p:blipFill>
            <a:blip r:embed="rId5"/>
            <a:stretch>
              <a:fillRect/>
            </a:stretch>
          </p:blipFill>
          <p:spPr>
            <a:xfrm>
              <a:off x="591587" y="2669591"/>
              <a:ext cx="7776672" cy="2176212"/>
            </a:xfrm>
            <a:prstGeom prst="rect">
              <a:avLst/>
            </a:prstGeom>
          </p:spPr>
        </p:pic>
        <p:sp>
          <p:nvSpPr>
            <p:cNvPr id="9" name="矩形 8">
              <a:extLst>
                <a:ext uri="{FF2B5EF4-FFF2-40B4-BE49-F238E27FC236}">
                  <a16:creationId xmlns:a16="http://schemas.microsoft.com/office/drawing/2014/main" id="{FDC65D20-F6BA-0DAD-821A-52DAABE19698}"/>
                </a:ext>
              </a:extLst>
            </p:cNvPr>
            <p:cNvSpPr/>
            <p:nvPr/>
          </p:nvSpPr>
          <p:spPr>
            <a:xfrm>
              <a:off x="5410200" y="4618567"/>
              <a:ext cx="101600" cy="719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3766817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内容占位符 2"/>
          <p:cNvSpPr txBox="1">
            <a:spLocks/>
          </p:cNvSpPr>
          <p:nvPr/>
        </p:nvSpPr>
        <p:spPr>
          <a:xfrm>
            <a:off x="187869" y="1362813"/>
            <a:ext cx="8449734" cy="1737513"/>
          </a:xfrm>
          <a:prstGeom prst="rect">
            <a:avLst/>
          </a:prstGeom>
        </p:spPr>
        <p:txBody>
          <a:bodyPr vert="horz" lIns="91440" tIns="45720" rIns="91440" bIns="45720" rtlCol="0">
            <a:normAutofit fontScale="92500"/>
          </a:bodyPr>
          <a:lstStyle>
            <a:lvl1pPr marL="0" indent="0" algn="ctr" defTabSz="671993" rtl="0" eaLnBrk="1" latinLnBrk="0" hangingPunct="1">
              <a:lnSpc>
                <a:spcPct val="90000"/>
              </a:lnSpc>
              <a:spcBef>
                <a:spcPts val="735"/>
              </a:spcBef>
              <a:buFont typeface="Arial" panose="020B0604020202020204" pitchFamily="34" charset="0"/>
              <a:buNone/>
              <a:defRPr sz="1764" kern="1200">
                <a:solidFill>
                  <a:schemeClr val="tx1"/>
                </a:solidFill>
                <a:latin typeface="+mn-lt"/>
                <a:ea typeface="+mn-ea"/>
                <a:cs typeface="+mn-cs"/>
              </a:defRPr>
            </a:lvl1pPr>
            <a:lvl2pPr marL="335996" indent="0" algn="ctr" defTabSz="671993" rtl="0" eaLnBrk="1" latinLnBrk="0" hangingPunct="1">
              <a:lnSpc>
                <a:spcPct val="90000"/>
              </a:lnSpc>
              <a:spcBef>
                <a:spcPts val="367"/>
              </a:spcBef>
              <a:buFont typeface="Arial" panose="020B0604020202020204" pitchFamily="34" charset="0"/>
              <a:buNone/>
              <a:defRPr sz="1470" kern="1200">
                <a:solidFill>
                  <a:schemeClr val="tx1"/>
                </a:solidFill>
                <a:latin typeface="+mn-lt"/>
                <a:ea typeface="+mn-ea"/>
                <a:cs typeface="+mn-cs"/>
              </a:defRPr>
            </a:lvl2pPr>
            <a:lvl3pPr marL="671993" indent="0" algn="ctr" defTabSz="671993" rtl="0" eaLnBrk="1" latinLnBrk="0" hangingPunct="1">
              <a:lnSpc>
                <a:spcPct val="90000"/>
              </a:lnSpc>
              <a:spcBef>
                <a:spcPts val="367"/>
              </a:spcBef>
              <a:buFont typeface="Arial" panose="020B0604020202020204" pitchFamily="34" charset="0"/>
              <a:buNone/>
              <a:defRPr sz="1323" kern="1200">
                <a:solidFill>
                  <a:schemeClr val="tx1"/>
                </a:solidFill>
                <a:latin typeface="+mn-lt"/>
                <a:ea typeface="+mn-ea"/>
                <a:cs typeface="+mn-cs"/>
              </a:defRPr>
            </a:lvl3pPr>
            <a:lvl4pPr marL="1007989"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4pPr>
            <a:lvl5pPr marL="1343985"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5pPr>
            <a:lvl6pPr marL="1679981"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6pPr>
            <a:lvl7pPr marL="2015978"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7pPr>
            <a:lvl8pPr marL="2351974"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8pPr>
            <a:lvl9pPr marL="2687970" indent="0" algn="ctr" defTabSz="671993" rtl="0" eaLnBrk="1" latinLnBrk="0" hangingPunct="1">
              <a:lnSpc>
                <a:spcPct val="90000"/>
              </a:lnSpc>
              <a:spcBef>
                <a:spcPts val="367"/>
              </a:spcBef>
              <a:buFont typeface="Arial" panose="020B0604020202020204" pitchFamily="34" charset="0"/>
              <a:buNone/>
              <a:defRPr sz="1176" kern="1200">
                <a:solidFill>
                  <a:schemeClr val="tx1"/>
                </a:solidFill>
                <a:latin typeface="+mn-lt"/>
                <a:ea typeface="+mn-ea"/>
                <a:cs typeface="+mn-cs"/>
              </a:defRPr>
            </a:lvl9pPr>
          </a:lstStyle>
          <a:p>
            <a:pPr indent="457200" algn="l">
              <a:lnSpc>
                <a:spcPct val="120000"/>
              </a:lnSpc>
            </a:pPr>
            <a:r>
              <a:rPr lang="en-US" altLang="zh-CN" sz="2000" dirty="0">
                <a:solidFill>
                  <a:srgbClr val="000000"/>
                </a:solidFill>
                <a:latin typeface="Segoe UI Web (West European)"/>
              </a:rPr>
              <a:t>an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algorithm</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for</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identification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of</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pests</a:t>
            </a:r>
            <a:r>
              <a:rPr lang="en-US" altLang="zh-CN" sz="2000" dirty="0">
                <a:solidFill>
                  <a:srgbClr val="000000"/>
                </a:solidFill>
                <a:highlight>
                  <a:srgbClr val="EFF6FF"/>
                </a:highlight>
                <a:latin typeface="Segoe UI Web (West European)"/>
              </a:rPr>
              <a:t> in </a:t>
            </a:r>
            <a:r>
              <a:rPr lang="en-US" altLang="zh-CN" sz="2000" dirty="0">
                <a:solidFill>
                  <a:srgbClr val="000000"/>
                </a:solidFill>
                <a:latin typeface="Segoe UI Web (West European)"/>
              </a:rPr>
              <a:t>stored</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grain</a:t>
            </a:r>
            <a:r>
              <a:rPr lang="en-US" altLang="zh-CN" sz="2000" dirty="0">
                <a:solidFill>
                  <a:srgbClr val="000000"/>
                </a:solidFill>
                <a:highlight>
                  <a:srgbClr val="EFF6FF"/>
                </a:highlight>
                <a:latin typeface="Segoe UI Web (West European)"/>
              </a:rPr>
              <a:t> was </a:t>
            </a:r>
            <a:r>
              <a:rPr lang="en-US" altLang="zh-CN" sz="2000" dirty="0">
                <a:solidFill>
                  <a:srgbClr val="000000"/>
                </a:solidFill>
                <a:latin typeface="Segoe UI Web (West European)"/>
              </a:rPr>
              <a:t>proposed,</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and</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steps</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of</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pest</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classification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and</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identification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are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shown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figure.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accuracy</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rate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of</a:t>
            </a:r>
            <a:r>
              <a:rPr lang="en-US" altLang="zh-CN" sz="2000" dirty="0">
                <a:solidFill>
                  <a:srgbClr val="000000"/>
                </a:solidFill>
                <a:highlight>
                  <a:srgbClr val="EFF6FF"/>
                </a:highlight>
                <a:latin typeface="Segoe UI Web (West European)"/>
              </a:rPr>
              <a:t> the </a:t>
            </a:r>
            <a:r>
              <a:rPr lang="en-US" altLang="zh-CN" sz="2000" dirty="0">
                <a:solidFill>
                  <a:srgbClr val="000000"/>
                </a:solidFill>
                <a:latin typeface="Segoe UI Web (West European)"/>
              </a:rPr>
              <a:t>final</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grain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pest</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count</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is</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more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than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95%,</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and</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identification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rate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of</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major</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categories</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is</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more</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than</a:t>
            </a:r>
            <a:r>
              <a:rPr lang="en-US" altLang="zh-CN" sz="2000" dirty="0">
                <a:solidFill>
                  <a:srgbClr val="000000"/>
                </a:solidFill>
                <a:highlight>
                  <a:srgbClr val="EFF6FF"/>
                </a:highlight>
                <a:latin typeface="Segoe UI Web (West European)"/>
              </a:rPr>
              <a:t> </a:t>
            </a:r>
            <a:r>
              <a:rPr lang="en-US" altLang="zh-CN" sz="2000" dirty="0">
                <a:solidFill>
                  <a:srgbClr val="000000"/>
                </a:solidFill>
                <a:latin typeface="Segoe UI Web (West European)"/>
              </a:rPr>
              <a:t>90%.</a:t>
            </a:r>
            <a:endParaRPr lang="zh-CN" altLang="en-US" sz="2400" dirty="0"/>
          </a:p>
        </p:txBody>
      </p:sp>
      <p:sp>
        <p:nvSpPr>
          <p:cNvPr id="8" name="标题 1">
            <a:extLst>
              <a:ext uri="{FF2B5EF4-FFF2-40B4-BE49-F238E27FC236}">
                <a16:creationId xmlns:a16="http://schemas.microsoft.com/office/drawing/2014/main" id="{9F394AF9-7A10-AAD6-1326-0F3AD06C6349}"/>
              </a:ext>
            </a:extLst>
          </p:cNvPr>
          <p:cNvSpPr txBox="1"/>
          <p:nvPr/>
        </p:nvSpPr>
        <p:spPr bwMode="auto">
          <a:xfrm>
            <a:off x="768265" y="698528"/>
            <a:ext cx="7288942" cy="664286"/>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3</a:t>
            </a:r>
            <a:r>
              <a:rPr lang="zh-CN" altLang="en-US" sz="2400" b="1" dirty="0">
                <a:solidFill>
                  <a:srgbClr val="0070C0"/>
                </a:solidFill>
                <a:latin typeface="+mj-lt"/>
                <a:ea typeface="微软雅黑" panose="020B0503020204020204" pitchFamily="34" charset="-122"/>
              </a:rPr>
              <a:t>、</a:t>
            </a:r>
            <a:r>
              <a:rPr lang="en-US" altLang="zh-CN" sz="2400" b="1" dirty="0">
                <a:solidFill>
                  <a:srgbClr val="0070C0"/>
                </a:solidFill>
                <a:latin typeface="+mj-lt"/>
                <a:ea typeface="微软雅黑" panose="020B0503020204020204" pitchFamily="34" charset="-122"/>
              </a:rPr>
              <a:t>Research on insect infrared photoelectric data identification algorithm</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30383462-A878-AD25-7BBD-63B0949C3BED}"/>
              </a:ext>
            </a:extLst>
          </p:cNvPr>
          <p:cNvGrpSpPr/>
          <p:nvPr/>
        </p:nvGrpSpPr>
        <p:grpSpPr>
          <a:xfrm>
            <a:off x="972752" y="2996512"/>
            <a:ext cx="6879968" cy="1996987"/>
            <a:chOff x="787400" y="2576185"/>
            <a:chExt cx="7385050" cy="2454386"/>
          </a:xfrm>
        </p:grpSpPr>
        <p:grpSp>
          <p:nvGrpSpPr>
            <p:cNvPr id="6" name="组合 5"/>
            <p:cNvGrpSpPr/>
            <p:nvPr/>
          </p:nvGrpSpPr>
          <p:grpSpPr>
            <a:xfrm>
              <a:off x="787400" y="2576185"/>
              <a:ext cx="7385050" cy="2454386"/>
              <a:chOff x="1654" y="2756"/>
              <a:chExt cx="11635" cy="4255"/>
            </a:xfrm>
          </p:grpSpPr>
          <p:pic>
            <p:nvPicPr>
              <p:cNvPr id="4" name="图片 3"/>
              <p:cNvPicPr>
                <a:picLocks noChangeAspect="1"/>
              </p:cNvPicPr>
              <p:nvPr/>
            </p:nvPicPr>
            <p:blipFill>
              <a:blip r:embed="rId4"/>
              <a:stretch>
                <a:fillRect/>
              </a:stretch>
            </p:blipFill>
            <p:spPr>
              <a:xfrm>
                <a:off x="1654" y="2756"/>
                <a:ext cx="11635" cy="4255"/>
              </a:xfrm>
              <a:prstGeom prst="rect">
                <a:avLst/>
              </a:prstGeom>
            </p:spPr>
          </p:pic>
          <p:pic>
            <p:nvPicPr>
              <p:cNvPr id="5" name="图片 4"/>
              <p:cNvPicPr>
                <a:picLocks noChangeAspect="1"/>
              </p:cNvPicPr>
              <p:nvPr/>
            </p:nvPicPr>
            <p:blipFill>
              <a:blip r:embed="rId5"/>
              <a:stretch>
                <a:fillRect/>
              </a:stretch>
            </p:blipFill>
            <p:spPr>
              <a:xfrm>
                <a:off x="5941" y="6228"/>
                <a:ext cx="776" cy="578"/>
              </a:xfrm>
              <a:prstGeom prst="rect">
                <a:avLst/>
              </a:prstGeom>
            </p:spPr>
          </p:pic>
        </p:grpSp>
        <p:sp>
          <p:nvSpPr>
            <p:cNvPr id="11" name="矩形 10">
              <a:extLst>
                <a:ext uri="{FF2B5EF4-FFF2-40B4-BE49-F238E27FC236}">
                  <a16:creationId xmlns:a16="http://schemas.microsoft.com/office/drawing/2014/main" id="{6EA1735B-3B31-352E-D88B-E5174FBBC844}"/>
                </a:ext>
              </a:extLst>
            </p:cNvPr>
            <p:cNvSpPr/>
            <p:nvPr/>
          </p:nvSpPr>
          <p:spPr>
            <a:xfrm>
              <a:off x="5348817" y="4701117"/>
              <a:ext cx="91016" cy="99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76C16FA-0A56-E1CD-1AC4-FC11664B3A7E}"/>
                </a:ext>
              </a:extLst>
            </p:cNvPr>
            <p:cNvSpPr/>
            <p:nvPr/>
          </p:nvSpPr>
          <p:spPr>
            <a:xfrm>
              <a:off x="7497233" y="4512734"/>
              <a:ext cx="91016" cy="99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5094749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8" name="矩形 7">
            <a:extLst>
              <a:ext uri="{FF2B5EF4-FFF2-40B4-BE49-F238E27FC236}">
                <a16:creationId xmlns:a16="http://schemas.microsoft.com/office/drawing/2014/main" id="{EEA6E3A2-D654-FC44-9853-60F8B771DF16}"/>
              </a:ext>
            </a:extLst>
          </p:cNvPr>
          <p:cNvSpPr/>
          <p:nvPr/>
        </p:nvSpPr>
        <p:spPr>
          <a:xfrm>
            <a:off x="360717" y="4409221"/>
            <a:ext cx="8413427" cy="684803"/>
          </a:xfrm>
          <a:prstGeom prst="rect">
            <a:avLst/>
          </a:prstGeom>
          <a:noFill/>
        </p:spPr>
        <p:txBody>
          <a:bodyPr wrap="square" lIns="68580" tIns="34290" rIns="68580" bIns="34290">
            <a:spAutoFit/>
          </a:bodyPr>
          <a:lstStyle/>
          <a:p>
            <a:r>
              <a:rPr lang="en-US" altLang="zh-CN" sz="2000" dirty="0"/>
              <a:t>System features: flexible modular distribution, real-time monitoring, accurate counting and category identification</a:t>
            </a:r>
            <a:endParaRPr lang="en-US" altLang="zh-CN" sz="2000" b="1" dirty="0">
              <a:ln w="0"/>
              <a:solidFill>
                <a:srgbClr val="C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132194" y="1488273"/>
            <a:ext cx="6538913" cy="3096395"/>
            <a:chOff x="123717" y="1013537"/>
            <a:chExt cx="6538913" cy="3096395"/>
          </a:xfrm>
        </p:grpSpPr>
        <p:pic>
          <p:nvPicPr>
            <p:cNvPr id="6" name="图片 5">
              <a:extLst>
                <a:ext uri="{FF2B5EF4-FFF2-40B4-BE49-F238E27FC236}">
                  <a16:creationId xmlns:a16="http://schemas.microsoft.com/office/drawing/2014/main" id="{59DE7A01-1D0F-EA49-B709-85BED162565F}"/>
                </a:ext>
              </a:extLst>
            </p:cNvPr>
            <p:cNvPicPr>
              <a:picLocks noChangeAspect="1"/>
            </p:cNvPicPr>
            <p:nvPr/>
          </p:nvPicPr>
          <p:blipFill>
            <a:blip r:embed="rId4"/>
            <a:stretch>
              <a:fillRect/>
            </a:stretch>
          </p:blipFill>
          <p:spPr>
            <a:xfrm>
              <a:off x="123717" y="1013537"/>
              <a:ext cx="6538913" cy="3096395"/>
            </a:xfrm>
            <a:prstGeom prst="rect">
              <a:avLst/>
            </a:prstGeom>
          </p:spPr>
        </p:pic>
        <p:sp>
          <p:nvSpPr>
            <p:cNvPr id="10" name="文本框 9">
              <a:extLst>
                <a:ext uri="{FF2B5EF4-FFF2-40B4-BE49-F238E27FC236}">
                  <a16:creationId xmlns:a16="http://schemas.microsoft.com/office/drawing/2014/main" id="{FE7DD27C-54D4-2E4D-80E2-CA05D52D907F}"/>
                </a:ext>
              </a:extLst>
            </p:cNvPr>
            <p:cNvSpPr txBox="1"/>
            <p:nvPr/>
          </p:nvSpPr>
          <p:spPr>
            <a:xfrm>
              <a:off x="4848732" y="3411514"/>
              <a:ext cx="1107996" cy="369332"/>
            </a:xfrm>
            <a:prstGeom prst="rect">
              <a:avLst/>
            </a:prstGeom>
            <a:noFill/>
          </p:spPr>
          <p:txBody>
            <a:bodyPr wrap="none" rtlCol="0">
              <a:spAutoFit/>
            </a:bodyPr>
            <a:lstStyle/>
            <a:p>
              <a:r>
                <a:rPr kumimoji="1" lang="zh-CN" altLang="en-US" sz="1800" dirty="0"/>
                <a:t>数传终端</a:t>
              </a:r>
            </a:p>
          </p:txBody>
        </p:sp>
        <p:sp>
          <p:nvSpPr>
            <p:cNvPr id="11" name="文本框 10">
              <a:extLst>
                <a:ext uri="{FF2B5EF4-FFF2-40B4-BE49-F238E27FC236}">
                  <a16:creationId xmlns:a16="http://schemas.microsoft.com/office/drawing/2014/main" id="{35560848-AB32-254E-B038-970C3D979AA9}"/>
                </a:ext>
              </a:extLst>
            </p:cNvPr>
            <p:cNvSpPr txBox="1"/>
            <p:nvPr/>
          </p:nvSpPr>
          <p:spPr>
            <a:xfrm>
              <a:off x="4229640" y="1073667"/>
              <a:ext cx="1800494" cy="646331"/>
            </a:xfrm>
            <a:prstGeom prst="rect">
              <a:avLst/>
            </a:prstGeom>
            <a:noFill/>
          </p:spPr>
          <p:txBody>
            <a:bodyPr wrap="none" rtlCol="0">
              <a:spAutoFit/>
            </a:bodyPr>
            <a:lstStyle/>
            <a:p>
              <a:pPr algn="r"/>
              <a:r>
                <a:rPr kumimoji="1" lang="zh-CN" altLang="en-US" sz="1800" dirty="0"/>
                <a:t>上位机管理软件</a:t>
              </a:r>
              <a:endParaRPr kumimoji="1" lang="en-US" altLang="zh-CN" sz="1800" dirty="0"/>
            </a:p>
            <a:p>
              <a:pPr algn="r"/>
              <a:r>
                <a:rPr kumimoji="1" lang="en-US" altLang="zh-CN" sz="1800" dirty="0"/>
                <a:t>&amp;</a:t>
              </a:r>
              <a:r>
                <a:rPr kumimoji="1" lang="zh-CN" altLang="en-US" sz="1800" dirty="0"/>
                <a:t>服务器</a:t>
              </a:r>
            </a:p>
          </p:txBody>
        </p:sp>
        <p:sp>
          <p:nvSpPr>
            <p:cNvPr id="5" name="矩形 4"/>
            <p:cNvSpPr/>
            <p:nvPr/>
          </p:nvSpPr>
          <p:spPr>
            <a:xfrm>
              <a:off x="3625603" y="1720072"/>
              <a:ext cx="1074333" cy="369332"/>
            </a:xfrm>
            <a:prstGeom prst="rect">
              <a:avLst/>
            </a:prstGeom>
          </p:spPr>
          <p:txBody>
            <a:bodyPr wrap="none">
              <a:spAutoFit/>
            </a:bodyPr>
            <a:lstStyle/>
            <a:p>
              <a:r>
                <a:rPr lang="en-US" altLang="zh-CN" sz="1800" b="1" dirty="0">
                  <a:solidFill>
                    <a:srgbClr val="0047D6"/>
                  </a:solidFill>
                  <a:latin typeface="微软雅黑" panose="020B0503020204020204" pitchFamily="34" charset="-122"/>
                  <a:ea typeface="微软雅黑" panose="020B0503020204020204" pitchFamily="34" charset="-122"/>
                </a:rPr>
                <a:t>485</a:t>
              </a:r>
              <a:r>
                <a:rPr lang="zh-CN" altLang="en-US" sz="1800" b="1" dirty="0">
                  <a:solidFill>
                    <a:srgbClr val="0047D6"/>
                  </a:solidFill>
                  <a:latin typeface="微软雅黑" panose="020B0503020204020204" pitchFamily="34" charset="-122"/>
                  <a:ea typeface="微软雅黑" panose="020B0503020204020204" pitchFamily="34" charset="-122"/>
                </a:rPr>
                <a:t>总线</a:t>
              </a:r>
            </a:p>
          </p:txBody>
        </p:sp>
        <p:pic>
          <p:nvPicPr>
            <p:cNvPr id="13" name="图片 12"/>
            <p:cNvPicPr>
              <a:picLocks noChangeAspect="1"/>
            </p:cNvPicPr>
            <p:nvPr/>
          </p:nvPicPr>
          <p:blipFill rotWithShape="1">
            <a:blip r:embed="rId5"/>
            <a:srcRect l="51833" r="38828" b="5227"/>
            <a:stretch/>
          </p:blipFill>
          <p:spPr>
            <a:xfrm>
              <a:off x="296718" y="1172431"/>
              <a:ext cx="297295" cy="1115218"/>
            </a:xfrm>
            <a:prstGeom prst="rect">
              <a:avLst/>
            </a:prstGeom>
          </p:spPr>
        </p:pic>
        <p:cxnSp>
          <p:nvCxnSpPr>
            <p:cNvPr id="15" name="直接箭头连接符 14"/>
            <p:cNvCxnSpPr/>
            <p:nvPr/>
          </p:nvCxnSpPr>
          <p:spPr>
            <a:xfrm flipH="1" flipV="1">
              <a:off x="508379" y="2282588"/>
              <a:ext cx="344606" cy="808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3244755" y="1975513"/>
              <a:ext cx="436729" cy="3070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129184" y="1294891"/>
            <a:ext cx="2114238" cy="1200329"/>
          </a:xfrm>
          <a:prstGeom prst="rect">
            <a:avLst/>
          </a:prstGeom>
          <a:noFill/>
        </p:spPr>
        <p:txBody>
          <a:bodyPr wrap="square" rtlCol="0">
            <a:spAutoFit/>
          </a:bodyPr>
          <a:lstStyle/>
          <a:p>
            <a:pPr algn="ctr"/>
            <a:r>
              <a:rPr lang="en-US" altLang="zh-CN" sz="2400" b="1" dirty="0">
                <a:latin typeface="微软雅黑" panose="020B0503020204020204" pitchFamily="34" charset="-122"/>
                <a:ea typeface="微软雅黑" panose="020B0503020204020204" pitchFamily="34" charset="-122"/>
              </a:rPr>
              <a:t>System composition diagram</a:t>
            </a:r>
            <a:endParaRPr lang="zh-CN" altLang="en-US" sz="2400" b="1"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4D647F7D-5338-1E7F-55AA-3277ABAD1991}"/>
              </a:ext>
            </a:extLst>
          </p:cNvPr>
          <p:cNvSpPr/>
          <p:nvPr/>
        </p:nvSpPr>
        <p:spPr>
          <a:xfrm>
            <a:off x="2516856" y="721733"/>
            <a:ext cx="3757760" cy="523220"/>
          </a:xfrm>
          <a:prstGeom prst="rect">
            <a:avLst/>
          </a:prstGeom>
          <a:solidFill>
            <a:schemeClr val="accent1">
              <a:lumMod val="20000"/>
              <a:lumOff val="80000"/>
            </a:schemeClr>
          </a:solidFill>
        </p:spPr>
        <p:txBody>
          <a:bodyPr wrap="none">
            <a:spAutoFit/>
          </a:bodyPr>
          <a:lstStyle/>
          <a:p>
            <a:pPr algn="ctr"/>
            <a:r>
              <a:rPr lang="en-US" altLang="zh-CN" sz="2800" b="1" dirty="0">
                <a:solidFill>
                  <a:srgbClr val="0070C0"/>
                </a:solidFill>
                <a:latin typeface="微软雅黑" panose="020B0503020204020204" charset="-122"/>
                <a:ea typeface="微软雅黑" panose="020B0503020204020204" charset="-122"/>
                <a:cs typeface="微软雅黑" panose="020B0503020204020204" charset="-122"/>
                <a:sym typeface="+mn-ea"/>
              </a:rPr>
              <a:t>4. </a:t>
            </a:r>
            <a:r>
              <a:rPr lang="en-US" altLang="zh-CN" sz="2800" b="1" dirty="0">
                <a:solidFill>
                  <a:srgbClr val="0070C0"/>
                </a:solidFill>
                <a:ea typeface="微软雅黑" panose="020B0503020204020204" pitchFamily="34" charset="-122"/>
                <a:cs typeface="Times New Roman" panose="02020603050405020304" pitchFamily="18" charset="0"/>
                <a:sym typeface="+mn-ea"/>
              </a:rPr>
              <a:t>Management system</a:t>
            </a:r>
            <a:endParaRPr lang="en-US" altLang="zh-CN"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794164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pic>
        <p:nvPicPr>
          <p:cNvPr id="2" name="图片 1">
            <a:extLst>
              <a:ext uri="{FF2B5EF4-FFF2-40B4-BE49-F238E27FC236}">
                <a16:creationId xmlns:a16="http://schemas.microsoft.com/office/drawing/2014/main" id="{B008B5E5-5F9F-D583-3EEF-9AA410F1BD5C}"/>
              </a:ext>
            </a:extLst>
          </p:cNvPr>
          <p:cNvPicPr>
            <a:picLocks noChangeAspect="1"/>
          </p:cNvPicPr>
          <p:nvPr>
            <p:custDataLst>
              <p:tags r:id="rId1"/>
            </p:custDataLst>
          </p:nvPr>
        </p:nvPicPr>
        <p:blipFill>
          <a:blip r:embed="rId5"/>
          <a:stretch>
            <a:fillRect/>
          </a:stretch>
        </p:blipFill>
        <p:spPr>
          <a:xfrm>
            <a:off x="784715" y="1341417"/>
            <a:ext cx="7089481" cy="3473342"/>
          </a:xfrm>
          <a:prstGeom prst="rect">
            <a:avLst/>
          </a:prstGeom>
        </p:spPr>
      </p:pic>
      <p:sp>
        <p:nvSpPr>
          <p:cNvPr id="9" name="文本框 8">
            <a:extLst>
              <a:ext uri="{FF2B5EF4-FFF2-40B4-BE49-F238E27FC236}">
                <a16:creationId xmlns:a16="http://schemas.microsoft.com/office/drawing/2014/main" id="{A8A6619D-427F-26EF-3EC7-A1D4046D215D}"/>
              </a:ext>
            </a:extLst>
          </p:cNvPr>
          <p:cNvSpPr txBox="1"/>
          <p:nvPr/>
        </p:nvSpPr>
        <p:spPr>
          <a:xfrm>
            <a:off x="633283" y="777230"/>
            <a:ext cx="5650127" cy="461665"/>
          </a:xfrm>
          <a:prstGeom prst="rect">
            <a:avLst/>
          </a:prstGeom>
          <a:noFill/>
        </p:spPr>
        <p:txBody>
          <a:bodyPr wrap="square">
            <a:spAutoFit/>
          </a:bodyPr>
          <a:lstStyle/>
          <a:p>
            <a:r>
              <a:rPr lang="en-US" altLang="zh-CN" sz="2400" dirty="0"/>
              <a:t>Stored grain pest monitoring platform</a:t>
            </a:r>
            <a:endParaRPr lang="zh-CN" altLang="en-US" sz="2400" dirty="0"/>
          </a:p>
        </p:txBody>
      </p:sp>
    </p:spTree>
    <p:extLst>
      <p:ext uri="{BB962C8B-B14F-4D97-AF65-F5344CB8AC3E}">
        <p14:creationId xmlns:p14="http://schemas.microsoft.com/office/powerpoint/2010/main" val="281224090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458552" y="213667"/>
            <a:ext cx="6967392" cy="46166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Field application testing</a:t>
            </a:r>
            <a:r>
              <a:rPr lang="zh-CN" altLang="en-US" sz="2400" b="1" dirty="0">
                <a:latin typeface="微软雅黑" panose="020B0503020204020204" pitchFamily="34" charset="-122"/>
                <a:ea typeface="微软雅黑" panose="020B0503020204020204" pitchFamily="34" charset="-122"/>
              </a:rPr>
              <a:t>现场应用测试</a:t>
            </a:r>
          </a:p>
        </p:txBody>
      </p:sp>
      <p:pic>
        <p:nvPicPr>
          <p:cNvPr id="2" name="图片 1"/>
          <p:cNvPicPr>
            <a:picLocks noChangeAspect="1"/>
          </p:cNvPicPr>
          <p:nvPr/>
        </p:nvPicPr>
        <p:blipFill>
          <a:blip r:embed="rId3"/>
          <a:stretch>
            <a:fillRect/>
          </a:stretch>
        </p:blipFill>
        <p:spPr>
          <a:xfrm>
            <a:off x="1154725" y="775687"/>
            <a:ext cx="2993888" cy="3991851"/>
          </a:xfrm>
          <a:prstGeom prst="rect">
            <a:avLst/>
          </a:prstGeom>
        </p:spPr>
      </p:pic>
      <p:pic>
        <p:nvPicPr>
          <p:cNvPr id="3" name="图片 2"/>
          <p:cNvPicPr>
            <a:picLocks noChangeAspect="1"/>
          </p:cNvPicPr>
          <p:nvPr/>
        </p:nvPicPr>
        <p:blipFill>
          <a:blip r:embed="rId4"/>
          <a:stretch>
            <a:fillRect/>
          </a:stretch>
        </p:blipFill>
        <p:spPr>
          <a:xfrm>
            <a:off x="4532201" y="858891"/>
            <a:ext cx="3416858" cy="3908647"/>
          </a:xfrm>
          <a:prstGeom prst="rect">
            <a:avLst/>
          </a:prstGeom>
        </p:spPr>
      </p:pic>
    </p:spTree>
    <p:extLst>
      <p:ext uri="{BB962C8B-B14F-4D97-AF65-F5344CB8AC3E}">
        <p14:creationId xmlns:p14="http://schemas.microsoft.com/office/powerpoint/2010/main" val="261510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4437330" y="2250434"/>
            <a:ext cx="692689" cy="692689"/>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dirty="0">
              <a:solidFill>
                <a:prstClr val="white"/>
              </a:solidFill>
              <a:latin typeface="ITC Avant Garde Std XLt"/>
            </a:endParaRPr>
          </a:p>
        </p:txBody>
      </p:sp>
      <p:sp>
        <p:nvSpPr>
          <p:cNvPr id="76" name="椭圆 75"/>
          <p:cNvSpPr/>
          <p:nvPr/>
        </p:nvSpPr>
        <p:spPr>
          <a:xfrm>
            <a:off x="5130044" y="1535936"/>
            <a:ext cx="157910" cy="157910"/>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a:solidFill>
                <a:prstClr val="white"/>
              </a:solidFill>
              <a:latin typeface="ITC Avant Garde Std XLt"/>
            </a:endParaRPr>
          </a:p>
        </p:txBody>
      </p:sp>
      <p:sp>
        <p:nvSpPr>
          <p:cNvPr id="77" name="椭圆 76"/>
          <p:cNvSpPr/>
          <p:nvPr/>
        </p:nvSpPr>
        <p:spPr>
          <a:xfrm>
            <a:off x="3385385" y="2305515"/>
            <a:ext cx="157910" cy="157910"/>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a:solidFill>
                <a:prstClr val="white"/>
              </a:solidFill>
              <a:latin typeface="ITC Avant Garde Std XLt"/>
            </a:endParaRPr>
          </a:p>
        </p:txBody>
      </p:sp>
      <p:sp>
        <p:nvSpPr>
          <p:cNvPr id="9" name="椭圆 8"/>
          <p:cNvSpPr/>
          <p:nvPr/>
        </p:nvSpPr>
        <p:spPr>
          <a:xfrm>
            <a:off x="3300549" y="1329249"/>
            <a:ext cx="692689" cy="692689"/>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dirty="0">
              <a:solidFill>
                <a:prstClr val="white"/>
              </a:solidFill>
              <a:latin typeface="ITC Avant Garde Std XLt"/>
            </a:endParaRPr>
          </a:p>
        </p:txBody>
      </p:sp>
      <p:sp>
        <p:nvSpPr>
          <p:cNvPr id="10" name="椭圆 9"/>
          <p:cNvSpPr/>
          <p:nvPr/>
        </p:nvSpPr>
        <p:spPr>
          <a:xfrm>
            <a:off x="3584662" y="1498957"/>
            <a:ext cx="1369644" cy="1308511"/>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a:solidFill>
                <a:prstClr val="white"/>
              </a:solidFill>
              <a:latin typeface="ITC Avant Garde Std XLt"/>
            </a:endParaRPr>
          </a:p>
        </p:txBody>
      </p:sp>
      <p:sp>
        <p:nvSpPr>
          <p:cNvPr id="11" name="文本框 17"/>
          <p:cNvSpPr txBox="1"/>
          <p:nvPr/>
        </p:nvSpPr>
        <p:spPr>
          <a:xfrm>
            <a:off x="3543295" y="1740792"/>
            <a:ext cx="1561729" cy="906530"/>
          </a:xfrm>
          <a:prstGeom prst="rect">
            <a:avLst/>
          </a:prstGeom>
          <a:noFill/>
        </p:spPr>
        <p:txBody>
          <a:bodyPr wrap="square" rtlCol="0">
            <a:spAutoFit/>
          </a:bodyPr>
          <a:lstStyle/>
          <a:p>
            <a:pPr algn="ctr" defTabSz="671993"/>
            <a:r>
              <a:rPr lang="en-US" altLang="zh-CN" sz="5291" dirty="0">
                <a:solidFill>
                  <a:srgbClr val="0070C0"/>
                </a:solidFill>
                <a:latin typeface="Open Sans Regular" panose="020B0606030504020204" charset="0"/>
                <a:ea typeface="微软雅黑" panose="020B0503020204020204" pitchFamily="34" charset="-122"/>
                <a:cs typeface="Open Sans Regular" panose="020B0606030504020204" charset="0"/>
              </a:rPr>
              <a:t>03</a:t>
            </a:r>
            <a:endParaRPr lang="zh-CN" altLang="en-US" sz="6467"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9">
            <a:extLst>
              <a:ext uri="{FF2B5EF4-FFF2-40B4-BE49-F238E27FC236}">
                <a16:creationId xmlns:a16="http://schemas.microsoft.com/office/drawing/2014/main" id="{A49CD6FC-B530-7411-B6F7-3126332E7B45}"/>
              </a:ext>
            </a:extLst>
          </p:cNvPr>
          <p:cNvSpPr txBox="1"/>
          <p:nvPr/>
        </p:nvSpPr>
        <p:spPr>
          <a:xfrm>
            <a:off x="620173" y="3146920"/>
            <a:ext cx="8087496" cy="997196"/>
          </a:xfrm>
          <a:prstGeom prst="rect">
            <a:avLst/>
          </a:prstGeom>
          <a:noFill/>
          <a:ln w="9525">
            <a:noFill/>
          </a:ln>
        </p:spPr>
        <p:txBody>
          <a:bodyPr wrap="square">
            <a:spAutoFit/>
          </a:bodyPr>
          <a:lstStyle/>
          <a:p>
            <a:pPr algn="dist" defTabSz="671993">
              <a:defRPr/>
            </a:pPr>
            <a:r>
              <a:rPr lang="en-US" altLang="zh-CN" sz="2940" b="1" dirty="0">
                <a:solidFill>
                  <a:srgbClr val="5B9BD5">
                    <a:lumMod val="50000"/>
                  </a:srgbClr>
                </a:solidFill>
                <a:cs typeface="+mn-ea"/>
                <a:sym typeface="+mn-lt"/>
              </a:rPr>
              <a:t>Monitoring and early warning of the distribution of grain piles of main grain storage pests</a:t>
            </a:r>
          </a:p>
        </p:txBody>
      </p:sp>
    </p:spTree>
    <p:extLst>
      <p:ext uri="{BB962C8B-B14F-4D97-AF65-F5344CB8AC3E}">
        <p14:creationId xmlns:p14="http://schemas.microsoft.com/office/powerpoint/2010/main" val="113328079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4" name="任意多边形 24">
            <a:extLst>
              <a:ext uri="{FF2B5EF4-FFF2-40B4-BE49-F238E27FC236}">
                <a16:creationId xmlns:a16="http://schemas.microsoft.com/office/drawing/2014/main" id="{7D6179C7-F138-24EE-FEED-3BC00577DD51}"/>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标题 1">
            <a:extLst>
              <a:ext uri="{FF2B5EF4-FFF2-40B4-BE49-F238E27FC236}">
                <a16:creationId xmlns:a16="http://schemas.microsoft.com/office/drawing/2014/main" id="{026ECE1F-0022-950B-9883-3F0C269D5471}"/>
              </a:ext>
            </a:extLst>
          </p:cNvPr>
          <p:cNvSpPr txBox="1">
            <a:spLocks/>
          </p:cNvSpPr>
          <p:nvPr/>
        </p:nvSpPr>
        <p:spPr>
          <a:xfrm>
            <a:off x="556951" y="808419"/>
            <a:ext cx="7727871" cy="525391"/>
          </a:xfrm>
          <a:prstGeom prst="rect">
            <a:avLst/>
          </a:prstGeom>
        </p:spPr>
        <p:txBody>
          <a:bodyPr vert="horz" lIns="91440" tIns="45720" rIns="91440" bIns="45720" rtlCol="0" anchor="b">
            <a:normAutofit/>
          </a:bodyPr>
          <a:lstStyle>
            <a:lvl1pPr algn="ctr" defTabSz="671993" rtl="0" eaLnBrk="1" latinLnBrk="0" hangingPunct="1">
              <a:lnSpc>
                <a:spcPct val="90000"/>
              </a:lnSpc>
              <a:spcBef>
                <a:spcPct val="0"/>
              </a:spcBef>
              <a:buNone/>
              <a:defRPr sz="4409" kern="1200">
                <a:solidFill>
                  <a:schemeClr val="tx1"/>
                </a:solidFill>
                <a:latin typeface="+mj-lt"/>
                <a:ea typeface="+mj-ea"/>
                <a:cs typeface="+mj-cs"/>
              </a:defRPr>
            </a:lvl1pPr>
          </a:lstStyle>
          <a:p>
            <a:r>
              <a:rPr lang="en-US" altLang="zh-CN" sz="2400" dirty="0"/>
              <a:t>1. The pest species for monitor</a:t>
            </a:r>
            <a:endParaRPr lang="zh-CN" altLang="en-US" sz="2400" dirty="0"/>
          </a:p>
        </p:txBody>
      </p:sp>
      <p:graphicFrame>
        <p:nvGraphicFramePr>
          <p:cNvPr id="6" name="表格 5">
            <a:extLst>
              <a:ext uri="{FF2B5EF4-FFF2-40B4-BE49-F238E27FC236}">
                <a16:creationId xmlns:a16="http://schemas.microsoft.com/office/drawing/2014/main" id="{24C86300-BA1D-35FB-E776-95EADE937700}"/>
              </a:ext>
            </a:extLst>
          </p:cNvPr>
          <p:cNvGraphicFramePr/>
          <p:nvPr>
            <p:extLst>
              <p:ext uri="{D42A27DB-BD31-4B8C-83A1-F6EECF244321}">
                <p14:modId xmlns:p14="http://schemas.microsoft.com/office/powerpoint/2010/main" val="3259620658"/>
              </p:ext>
            </p:extLst>
          </p:nvPr>
        </p:nvGraphicFramePr>
        <p:xfrm>
          <a:off x="707109" y="1526343"/>
          <a:ext cx="7291633" cy="3226632"/>
        </p:xfrm>
        <a:graphic>
          <a:graphicData uri="http://schemas.openxmlformats.org/drawingml/2006/table">
            <a:tbl>
              <a:tblPr firstRow="1" bandRow="1">
                <a:tableStyleId>{F5AB1C69-6EDB-4FF4-983F-18BD219EF322}</a:tableStyleId>
              </a:tblPr>
              <a:tblGrid>
                <a:gridCol w="914336">
                  <a:extLst>
                    <a:ext uri="{9D8B030D-6E8A-4147-A177-3AD203B41FA5}">
                      <a16:colId xmlns:a16="http://schemas.microsoft.com/office/drawing/2014/main" val="20000"/>
                    </a:ext>
                  </a:extLst>
                </a:gridCol>
                <a:gridCol w="3039762">
                  <a:extLst>
                    <a:ext uri="{9D8B030D-6E8A-4147-A177-3AD203B41FA5}">
                      <a16:colId xmlns:a16="http://schemas.microsoft.com/office/drawing/2014/main" val="20001"/>
                    </a:ext>
                  </a:extLst>
                </a:gridCol>
                <a:gridCol w="1797910">
                  <a:extLst>
                    <a:ext uri="{9D8B030D-6E8A-4147-A177-3AD203B41FA5}">
                      <a16:colId xmlns:a16="http://schemas.microsoft.com/office/drawing/2014/main" val="20002"/>
                    </a:ext>
                  </a:extLst>
                </a:gridCol>
                <a:gridCol w="1539625">
                  <a:extLst>
                    <a:ext uri="{9D8B030D-6E8A-4147-A177-3AD203B41FA5}">
                      <a16:colId xmlns:a16="http://schemas.microsoft.com/office/drawing/2014/main" val="930392810"/>
                    </a:ext>
                  </a:extLst>
                </a:gridCol>
              </a:tblGrid>
              <a:tr h="226520">
                <a:tc>
                  <a:txBody>
                    <a:bodyPr/>
                    <a:lstStyle/>
                    <a:p>
                      <a:pPr indent="0" algn="ctr">
                        <a:buNone/>
                      </a:pPr>
                      <a:r>
                        <a:rPr lang="en-US" altLang="zh-CN" sz="2400" dirty="0"/>
                        <a:t>No</a:t>
                      </a:r>
                      <a:endParaRPr lang="zh-CN" altLang="en-US" sz="2400" dirty="0"/>
                    </a:p>
                  </a:txBody>
                  <a:tcPr marL="9334" marR="9334" marT="9334" marB="33602">
                    <a:solidFill>
                      <a:schemeClr val="tx1">
                        <a:lumMod val="65000"/>
                        <a:lumOff val="35000"/>
                      </a:schemeClr>
                    </a:solidFill>
                  </a:tcPr>
                </a:tc>
                <a:tc>
                  <a:txBody>
                    <a:bodyPr/>
                    <a:lstStyle/>
                    <a:p>
                      <a:pPr indent="0" algn="ctr">
                        <a:buNone/>
                      </a:pPr>
                      <a:r>
                        <a:rPr lang="en-US" altLang="zh-CN" sz="2400" dirty="0"/>
                        <a:t>species</a:t>
                      </a:r>
                      <a:endParaRPr lang="zh-CN" altLang="en-US" sz="2400" dirty="0"/>
                    </a:p>
                  </a:txBody>
                  <a:tcPr marL="9334" marR="9334" marT="9334" marB="33602">
                    <a:solidFill>
                      <a:schemeClr val="tx1">
                        <a:lumMod val="65000"/>
                        <a:lumOff val="35000"/>
                      </a:schemeClr>
                    </a:solidFill>
                  </a:tcPr>
                </a:tc>
                <a:tc>
                  <a:txBody>
                    <a:bodyPr/>
                    <a:lstStyle/>
                    <a:p>
                      <a:pPr indent="0" algn="ctr">
                        <a:buNone/>
                      </a:pPr>
                      <a:r>
                        <a:rPr lang="en-US" altLang="zh-CN" sz="2400" b="1" kern="1200" dirty="0">
                          <a:solidFill>
                            <a:schemeClr val="lt1"/>
                          </a:solidFill>
                          <a:latin typeface="+mn-lt"/>
                          <a:ea typeface="+mn-ea"/>
                          <a:cs typeface="+mn-cs"/>
                        </a:rPr>
                        <a:t>Frequency of occurrence</a:t>
                      </a:r>
                      <a:endParaRPr lang="zh-CN" altLang="en-US" sz="2400" b="1" kern="1200" dirty="0">
                        <a:solidFill>
                          <a:schemeClr val="lt1"/>
                        </a:solidFill>
                        <a:latin typeface="+mn-lt"/>
                        <a:ea typeface="+mn-ea"/>
                        <a:cs typeface="+mn-cs"/>
                      </a:endParaRPr>
                    </a:p>
                  </a:txBody>
                  <a:tcPr marL="9334" marR="9334" marT="9334" marB="33602">
                    <a:solidFill>
                      <a:schemeClr val="tx1">
                        <a:lumMod val="65000"/>
                        <a:lumOff val="35000"/>
                      </a:schemeClr>
                    </a:solidFill>
                  </a:tcPr>
                </a:tc>
                <a:tc>
                  <a:txBody>
                    <a:bodyPr/>
                    <a:lstStyle/>
                    <a:p>
                      <a:pPr indent="0" algn="ctr">
                        <a:buNone/>
                      </a:pPr>
                      <a:r>
                        <a:rPr lang="en-US" altLang="zh-CN" sz="2400" b="1" kern="1200" dirty="0">
                          <a:solidFill>
                            <a:schemeClr val="lt1"/>
                          </a:solidFill>
                          <a:latin typeface="+mn-lt"/>
                          <a:ea typeface="+mn-ea"/>
                          <a:cs typeface="+mn-cs"/>
                        </a:rPr>
                        <a:t>Progress</a:t>
                      </a:r>
                      <a:endParaRPr lang="zh-CN" altLang="en-US" sz="2400" b="1" kern="1200" dirty="0">
                        <a:solidFill>
                          <a:schemeClr val="lt1"/>
                        </a:solidFill>
                        <a:latin typeface="+mn-lt"/>
                        <a:ea typeface="+mn-ea"/>
                        <a:cs typeface="+mn-cs"/>
                      </a:endParaRPr>
                    </a:p>
                  </a:txBody>
                  <a:tcPr marL="9334" marR="9334" marT="9334" marB="33602">
                    <a:solidFill>
                      <a:schemeClr val="tx1">
                        <a:lumMod val="65000"/>
                        <a:lumOff val="35000"/>
                      </a:schemeClr>
                    </a:solidFill>
                  </a:tcPr>
                </a:tc>
                <a:extLst>
                  <a:ext uri="{0D108BD9-81ED-4DB2-BD59-A6C34878D82A}">
                    <a16:rowId xmlns:a16="http://schemas.microsoft.com/office/drawing/2014/main" val="10000"/>
                  </a:ext>
                </a:extLst>
              </a:tr>
              <a:tr h="226520">
                <a:tc>
                  <a:txBody>
                    <a:bodyPr/>
                    <a:lstStyle/>
                    <a:p>
                      <a:pPr indent="0" algn="ctr">
                        <a:buNone/>
                      </a:pPr>
                      <a:r>
                        <a:rPr lang="en-US" sz="2400" dirty="0"/>
                        <a:t>1</a:t>
                      </a:r>
                      <a:endParaRPr lang="en-US" altLang="en-US" sz="2400" dirty="0"/>
                    </a:p>
                  </a:txBody>
                  <a:tcPr marL="9334" marR="9334" marT="9334" marB="33602"/>
                </a:tc>
                <a:tc>
                  <a:txBody>
                    <a:bodyPr/>
                    <a:lstStyle/>
                    <a:p>
                      <a:pPr indent="0" algn="ctr">
                        <a:buNone/>
                      </a:pPr>
                      <a:r>
                        <a:rPr lang="en-US" altLang="zh-CN" sz="2400" dirty="0" err="1"/>
                        <a:t>Cryptolestes</a:t>
                      </a:r>
                      <a:r>
                        <a:rPr lang="en-US" altLang="zh-CN" sz="2400" dirty="0"/>
                        <a:t> </a:t>
                      </a:r>
                      <a:r>
                        <a:rPr lang="en-US" altLang="zh-CN" sz="2400" dirty="0" err="1"/>
                        <a:t>ferrugineus</a:t>
                      </a:r>
                      <a:endParaRPr lang="zh-CN" altLang="en-US" sz="2400" dirty="0"/>
                    </a:p>
                  </a:txBody>
                  <a:tcPr marL="9334" marR="9334" marT="9334" marB="33602"/>
                </a:tc>
                <a:tc>
                  <a:txBody>
                    <a:bodyPr/>
                    <a:lstStyle/>
                    <a:p>
                      <a:pPr indent="0" algn="ctr">
                        <a:buNone/>
                      </a:pPr>
                      <a:r>
                        <a:rPr lang="en-US" sz="2400" dirty="0"/>
                        <a:t>13.27%</a:t>
                      </a:r>
                      <a:endParaRPr lang="en-US" altLang="en-US" sz="2400" dirty="0"/>
                    </a:p>
                  </a:txBody>
                  <a:tcPr marL="9334" marR="9334" marT="9334" marB="33602"/>
                </a:tc>
                <a:tc>
                  <a:txBody>
                    <a:bodyPr/>
                    <a:lstStyle/>
                    <a:p>
                      <a:pPr indent="0" algn="ctr">
                        <a:buNone/>
                      </a:pPr>
                      <a:endParaRPr lang="en-US" altLang="en-US" sz="2400" dirty="0"/>
                    </a:p>
                  </a:txBody>
                  <a:tcPr marL="9334" marR="9334" marT="9334" marB="33602"/>
                </a:tc>
                <a:extLst>
                  <a:ext uri="{0D108BD9-81ED-4DB2-BD59-A6C34878D82A}">
                    <a16:rowId xmlns:a16="http://schemas.microsoft.com/office/drawing/2014/main" val="10001"/>
                  </a:ext>
                </a:extLst>
              </a:tr>
              <a:tr h="226520">
                <a:tc>
                  <a:txBody>
                    <a:bodyPr/>
                    <a:lstStyle/>
                    <a:p>
                      <a:pPr indent="0" algn="ctr">
                        <a:buNone/>
                      </a:pPr>
                      <a:r>
                        <a:rPr lang="en-US" sz="2400"/>
                        <a:t>2</a:t>
                      </a:r>
                      <a:endParaRPr lang="en-US" altLang="en-US" sz="2400"/>
                    </a:p>
                  </a:txBody>
                  <a:tcPr marL="9334" marR="9334" marT="9334" marB="33602"/>
                </a:tc>
                <a:tc>
                  <a:txBody>
                    <a:bodyPr/>
                    <a:lstStyle/>
                    <a:p>
                      <a:pPr indent="0" algn="ctr">
                        <a:buNone/>
                      </a:pPr>
                      <a:r>
                        <a:rPr lang="en-US" altLang="zh-CN" sz="2400" dirty="0"/>
                        <a:t>Sitophilus </a:t>
                      </a:r>
                      <a:r>
                        <a:rPr lang="en-US" altLang="zh-CN" sz="2400" dirty="0" err="1"/>
                        <a:t>zeamais</a:t>
                      </a:r>
                      <a:endParaRPr lang="zh-CN" altLang="en-US" sz="2400" dirty="0"/>
                    </a:p>
                  </a:txBody>
                  <a:tcPr marL="9334" marR="9334" marT="9334" marB="33602"/>
                </a:tc>
                <a:tc>
                  <a:txBody>
                    <a:bodyPr/>
                    <a:lstStyle/>
                    <a:p>
                      <a:pPr indent="0" algn="ctr">
                        <a:buNone/>
                      </a:pPr>
                      <a:r>
                        <a:rPr lang="en-US" sz="2400"/>
                        <a:t>8.42%</a:t>
                      </a:r>
                      <a:endParaRPr lang="en-US" altLang="en-US" sz="2400"/>
                    </a:p>
                  </a:txBody>
                  <a:tcPr marL="9334" marR="9334" marT="9334" marB="33602"/>
                </a:tc>
                <a:tc>
                  <a:txBody>
                    <a:bodyPr/>
                    <a:lstStyle/>
                    <a:p>
                      <a:pPr indent="0" algn="ctr">
                        <a:buNone/>
                      </a:pPr>
                      <a:endParaRPr lang="en-US" altLang="en-US" sz="2400" dirty="0"/>
                    </a:p>
                  </a:txBody>
                  <a:tcPr marL="9334" marR="9334" marT="9334" marB="33602"/>
                </a:tc>
                <a:extLst>
                  <a:ext uri="{0D108BD9-81ED-4DB2-BD59-A6C34878D82A}">
                    <a16:rowId xmlns:a16="http://schemas.microsoft.com/office/drawing/2014/main" val="10002"/>
                  </a:ext>
                </a:extLst>
              </a:tr>
              <a:tr h="226520">
                <a:tc>
                  <a:txBody>
                    <a:bodyPr/>
                    <a:lstStyle/>
                    <a:p>
                      <a:pPr indent="0" algn="ctr">
                        <a:buNone/>
                      </a:pPr>
                      <a:r>
                        <a:rPr lang="en-US" sz="2400"/>
                        <a:t>3</a:t>
                      </a:r>
                      <a:endParaRPr lang="en-US" altLang="en-US" sz="2400"/>
                    </a:p>
                  </a:txBody>
                  <a:tcPr marL="9334" marR="9334" marT="9334" marB="33602"/>
                </a:tc>
                <a:tc>
                  <a:txBody>
                    <a:bodyPr/>
                    <a:lstStyle/>
                    <a:p>
                      <a:pPr indent="0" algn="ctr">
                        <a:buNone/>
                      </a:pPr>
                      <a:r>
                        <a:rPr lang="en-US" altLang="zh-CN" sz="2400" kern="1200" dirty="0" err="1">
                          <a:solidFill>
                            <a:srgbClr val="FF0000"/>
                          </a:solidFill>
                          <a:latin typeface="+mn-lt"/>
                          <a:ea typeface="+mn-ea"/>
                          <a:cs typeface="+mn-cs"/>
                        </a:rPr>
                        <a:t>Tribolium</a:t>
                      </a:r>
                      <a:r>
                        <a:rPr lang="en-US" altLang="zh-CN" sz="2400" kern="1200" dirty="0">
                          <a:solidFill>
                            <a:srgbClr val="FF0000"/>
                          </a:solidFill>
                          <a:latin typeface="+mn-lt"/>
                          <a:ea typeface="+mn-ea"/>
                          <a:cs typeface="+mn-cs"/>
                        </a:rPr>
                        <a:t> </a:t>
                      </a:r>
                      <a:r>
                        <a:rPr lang="en-US" altLang="zh-CN" sz="2400" kern="1200" dirty="0" err="1">
                          <a:solidFill>
                            <a:srgbClr val="FF0000"/>
                          </a:solidFill>
                          <a:latin typeface="+mn-lt"/>
                          <a:ea typeface="+mn-ea"/>
                          <a:cs typeface="+mn-cs"/>
                        </a:rPr>
                        <a:t>castaneum</a:t>
                      </a:r>
                      <a:endParaRPr lang="zh-CN" altLang="en-US" sz="2400" kern="1200" dirty="0">
                        <a:solidFill>
                          <a:srgbClr val="FF0000"/>
                        </a:solidFill>
                        <a:latin typeface="+mn-lt"/>
                        <a:ea typeface="+mn-ea"/>
                        <a:cs typeface="+mn-cs"/>
                      </a:endParaRPr>
                    </a:p>
                  </a:txBody>
                  <a:tcPr marL="9334" marR="9334" marT="9334" marB="33602"/>
                </a:tc>
                <a:tc>
                  <a:txBody>
                    <a:bodyPr/>
                    <a:lstStyle/>
                    <a:p>
                      <a:pPr indent="0" algn="ctr">
                        <a:buNone/>
                      </a:pPr>
                      <a:r>
                        <a:rPr lang="en-US" sz="2400" dirty="0">
                          <a:solidFill>
                            <a:srgbClr val="FF0000"/>
                          </a:solidFill>
                        </a:rPr>
                        <a:t>7.91%</a:t>
                      </a:r>
                      <a:endParaRPr lang="en-US" altLang="en-US" sz="2400" dirty="0">
                        <a:solidFill>
                          <a:srgbClr val="FF0000"/>
                        </a:solidFill>
                      </a:endParaRPr>
                    </a:p>
                  </a:txBody>
                  <a:tcPr marL="9334" marR="9334" marT="9334" marB="33602"/>
                </a:tc>
                <a:tc>
                  <a:txBody>
                    <a:bodyPr/>
                    <a:lstStyle/>
                    <a:p>
                      <a:pPr indent="0" algn="ctr">
                        <a:buNone/>
                      </a:pPr>
                      <a:r>
                        <a:rPr lang="en-US" altLang="en-US" sz="2400" dirty="0">
                          <a:solidFill>
                            <a:srgbClr val="FF0000"/>
                          </a:solidFill>
                          <a:latin typeface="宋体" panose="02010600030101010101" pitchFamily="2" charset="-122"/>
                          <a:ea typeface="宋体" panose="02010600030101010101" pitchFamily="2" charset="-122"/>
                        </a:rPr>
                        <a:t>√</a:t>
                      </a:r>
                      <a:endParaRPr lang="en-US" altLang="en-US" sz="2400" dirty="0">
                        <a:solidFill>
                          <a:srgbClr val="FF0000"/>
                        </a:solidFill>
                      </a:endParaRPr>
                    </a:p>
                  </a:txBody>
                  <a:tcPr marL="9334" marR="9334" marT="9334" marB="33602"/>
                </a:tc>
                <a:extLst>
                  <a:ext uri="{0D108BD9-81ED-4DB2-BD59-A6C34878D82A}">
                    <a16:rowId xmlns:a16="http://schemas.microsoft.com/office/drawing/2014/main" val="10003"/>
                  </a:ext>
                </a:extLst>
              </a:tr>
              <a:tr h="226520">
                <a:tc>
                  <a:txBody>
                    <a:bodyPr/>
                    <a:lstStyle/>
                    <a:p>
                      <a:pPr indent="0" algn="ctr">
                        <a:buNone/>
                      </a:pPr>
                      <a:r>
                        <a:rPr lang="en-US" sz="2400"/>
                        <a:t>4</a:t>
                      </a:r>
                      <a:endParaRPr lang="en-US" altLang="en-US" sz="2400"/>
                    </a:p>
                  </a:txBody>
                  <a:tcPr marL="9334" marR="9334" marT="9334" marB="33602"/>
                </a:tc>
                <a:tc>
                  <a:txBody>
                    <a:bodyPr/>
                    <a:lstStyle/>
                    <a:p>
                      <a:pPr indent="0" algn="ctr">
                        <a:buNone/>
                      </a:pPr>
                      <a:r>
                        <a:rPr lang="en-US" altLang="zh-CN" sz="2400" dirty="0">
                          <a:solidFill>
                            <a:srgbClr val="FF0000"/>
                          </a:solidFill>
                        </a:rPr>
                        <a:t>Sitophilus oryzae </a:t>
                      </a:r>
                      <a:endParaRPr lang="zh-CN" altLang="en-US" sz="2400" dirty="0">
                        <a:solidFill>
                          <a:srgbClr val="FF0000"/>
                        </a:solidFill>
                      </a:endParaRPr>
                    </a:p>
                  </a:txBody>
                  <a:tcPr marL="9334" marR="9334" marT="9334" marB="33602"/>
                </a:tc>
                <a:tc>
                  <a:txBody>
                    <a:bodyPr/>
                    <a:lstStyle/>
                    <a:p>
                      <a:pPr indent="0" algn="ctr">
                        <a:buNone/>
                      </a:pPr>
                      <a:r>
                        <a:rPr lang="en-US" sz="2400" dirty="0">
                          <a:solidFill>
                            <a:srgbClr val="FF0000"/>
                          </a:solidFill>
                        </a:rPr>
                        <a:t>7.40%</a:t>
                      </a:r>
                      <a:endParaRPr lang="en-US" altLang="en-US" sz="2400" dirty="0">
                        <a:solidFill>
                          <a:srgbClr val="FF0000"/>
                        </a:solidFill>
                      </a:endParaRPr>
                    </a:p>
                  </a:txBody>
                  <a:tcPr marL="9334" marR="9334" marT="9334" marB="33602"/>
                </a:tc>
                <a:tc>
                  <a:txBody>
                    <a:bodyPr/>
                    <a:lstStyle/>
                    <a:p>
                      <a:pPr marL="0" marR="0" lvl="0" indent="0" algn="ctr" defTabSz="671993" rtl="0" eaLnBrk="1" fontAlgn="auto" latinLnBrk="0" hangingPunct="1">
                        <a:lnSpc>
                          <a:spcPct val="100000"/>
                        </a:lnSpc>
                        <a:spcBef>
                          <a:spcPts val="0"/>
                        </a:spcBef>
                        <a:spcAft>
                          <a:spcPts val="0"/>
                        </a:spcAft>
                        <a:buClrTx/>
                        <a:buSzTx/>
                        <a:buFontTx/>
                        <a:buNone/>
                        <a:tabLst/>
                        <a:defRPr/>
                      </a:pPr>
                      <a:r>
                        <a:rPr lang="en-US" altLang="en-US" sz="2400" dirty="0">
                          <a:solidFill>
                            <a:srgbClr val="FF0000"/>
                          </a:solidFill>
                          <a:latin typeface="宋体" panose="02010600030101010101" pitchFamily="2" charset="-122"/>
                          <a:ea typeface="宋体" panose="02010600030101010101" pitchFamily="2" charset="-122"/>
                        </a:rPr>
                        <a:t>√</a:t>
                      </a:r>
                      <a:endParaRPr lang="en-US" altLang="en-US" sz="2400" dirty="0">
                        <a:solidFill>
                          <a:srgbClr val="FF0000"/>
                        </a:solidFill>
                      </a:endParaRPr>
                    </a:p>
                  </a:txBody>
                  <a:tcPr marL="9334" marR="9334" marT="9334" marB="33602"/>
                </a:tc>
                <a:extLst>
                  <a:ext uri="{0D108BD9-81ED-4DB2-BD59-A6C34878D82A}">
                    <a16:rowId xmlns:a16="http://schemas.microsoft.com/office/drawing/2014/main" val="10004"/>
                  </a:ext>
                </a:extLst>
              </a:tr>
              <a:tr h="226520">
                <a:tc>
                  <a:txBody>
                    <a:bodyPr/>
                    <a:lstStyle/>
                    <a:p>
                      <a:pPr indent="0" algn="ctr">
                        <a:buNone/>
                      </a:pPr>
                      <a:r>
                        <a:rPr lang="en-US" sz="2400"/>
                        <a:t>5</a:t>
                      </a:r>
                      <a:endParaRPr lang="en-US" altLang="en-US" sz="2400"/>
                    </a:p>
                  </a:txBody>
                  <a:tcPr marL="9334" marR="9334" marT="9334" marB="33602"/>
                </a:tc>
                <a:tc>
                  <a:txBody>
                    <a:bodyPr/>
                    <a:lstStyle/>
                    <a:p>
                      <a:pPr indent="0" algn="ctr">
                        <a:buNone/>
                      </a:pPr>
                      <a:r>
                        <a:rPr lang="en-US" altLang="zh-CN" sz="2400" dirty="0" err="1"/>
                        <a:t>Tribolium</a:t>
                      </a:r>
                      <a:r>
                        <a:rPr lang="en-US" altLang="zh-CN" sz="2400" dirty="0"/>
                        <a:t> </a:t>
                      </a:r>
                      <a:r>
                        <a:rPr lang="en-US" altLang="zh-CN" sz="2400" dirty="0" err="1"/>
                        <a:t>castaneum</a:t>
                      </a:r>
                      <a:endParaRPr lang="zh-CN" altLang="en-US" sz="2400" dirty="0"/>
                    </a:p>
                  </a:txBody>
                  <a:tcPr marL="9334" marR="9334" marT="9334" marB="33602"/>
                </a:tc>
                <a:tc>
                  <a:txBody>
                    <a:bodyPr/>
                    <a:lstStyle/>
                    <a:p>
                      <a:pPr indent="0" algn="ctr">
                        <a:buNone/>
                      </a:pPr>
                      <a:r>
                        <a:rPr lang="en-US" sz="2400"/>
                        <a:t>5.61%</a:t>
                      </a:r>
                      <a:endParaRPr lang="en-US" altLang="en-US" sz="2400"/>
                    </a:p>
                  </a:txBody>
                  <a:tcPr marL="9334" marR="9334" marT="9334" marB="33602"/>
                </a:tc>
                <a:tc>
                  <a:txBody>
                    <a:bodyPr/>
                    <a:lstStyle/>
                    <a:p>
                      <a:pPr indent="0" algn="ctr">
                        <a:buNone/>
                      </a:pPr>
                      <a:endParaRPr lang="en-US" altLang="en-US" sz="2400"/>
                    </a:p>
                  </a:txBody>
                  <a:tcPr marL="9334" marR="9334" marT="9334" marB="33602"/>
                </a:tc>
                <a:extLst>
                  <a:ext uri="{0D108BD9-81ED-4DB2-BD59-A6C34878D82A}">
                    <a16:rowId xmlns:a16="http://schemas.microsoft.com/office/drawing/2014/main" val="10005"/>
                  </a:ext>
                </a:extLst>
              </a:tr>
              <a:tr h="242502">
                <a:tc>
                  <a:txBody>
                    <a:bodyPr/>
                    <a:lstStyle/>
                    <a:p>
                      <a:pPr indent="0" algn="ctr">
                        <a:buNone/>
                      </a:pPr>
                      <a:r>
                        <a:rPr lang="en-US" sz="2400"/>
                        <a:t>6</a:t>
                      </a:r>
                      <a:endParaRPr lang="en-US" altLang="en-US" sz="2400"/>
                    </a:p>
                  </a:txBody>
                  <a:tcPr marL="9334" marR="9334" marT="9334" marB="33602"/>
                </a:tc>
                <a:tc>
                  <a:txBody>
                    <a:bodyPr/>
                    <a:lstStyle/>
                    <a:p>
                      <a:pPr indent="0" algn="ctr">
                        <a:buNone/>
                      </a:pPr>
                      <a:r>
                        <a:rPr lang="en-US" altLang="zh-CN" sz="2400" dirty="0" err="1">
                          <a:solidFill>
                            <a:srgbClr val="FF0000"/>
                          </a:solidFill>
                        </a:rPr>
                        <a:t>Cryptolestes</a:t>
                      </a:r>
                      <a:r>
                        <a:rPr lang="en-US" altLang="zh-CN" sz="2400" dirty="0">
                          <a:solidFill>
                            <a:srgbClr val="FF0000"/>
                          </a:solidFill>
                        </a:rPr>
                        <a:t> pusillus</a:t>
                      </a:r>
                      <a:endParaRPr lang="zh-CN" altLang="en-US" sz="2400" dirty="0">
                        <a:solidFill>
                          <a:srgbClr val="FF0000"/>
                        </a:solidFill>
                      </a:endParaRPr>
                    </a:p>
                  </a:txBody>
                  <a:tcPr marL="9334" marR="9334" marT="9334" marB="33602"/>
                </a:tc>
                <a:tc>
                  <a:txBody>
                    <a:bodyPr/>
                    <a:lstStyle/>
                    <a:p>
                      <a:pPr indent="0" algn="ctr">
                        <a:buNone/>
                      </a:pPr>
                      <a:r>
                        <a:rPr lang="en-US" sz="2400" dirty="0">
                          <a:solidFill>
                            <a:srgbClr val="FF0000"/>
                          </a:solidFill>
                        </a:rPr>
                        <a:t>4.59%</a:t>
                      </a:r>
                      <a:endParaRPr lang="en-US" altLang="en-US" sz="2400" dirty="0">
                        <a:solidFill>
                          <a:srgbClr val="FF0000"/>
                        </a:solidFill>
                      </a:endParaRPr>
                    </a:p>
                  </a:txBody>
                  <a:tcPr marL="9334" marR="9334" marT="9334" marB="33602"/>
                </a:tc>
                <a:tc>
                  <a:txBody>
                    <a:bodyPr/>
                    <a:lstStyle/>
                    <a:p>
                      <a:pPr marL="0" marR="0" lvl="0" indent="0" algn="ctr" defTabSz="671993" rtl="0" eaLnBrk="1" fontAlgn="auto" latinLnBrk="0" hangingPunct="1">
                        <a:lnSpc>
                          <a:spcPct val="100000"/>
                        </a:lnSpc>
                        <a:spcBef>
                          <a:spcPts val="0"/>
                        </a:spcBef>
                        <a:spcAft>
                          <a:spcPts val="0"/>
                        </a:spcAft>
                        <a:buClrTx/>
                        <a:buSzTx/>
                        <a:buFontTx/>
                        <a:buNone/>
                        <a:tabLst/>
                        <a:defRPr/>
                      </a:pPr>
                      <a:r>
                        <a:rPr lang="en-US" altLang="en-US" sz="2400" dirty="0">
                          <a:solidFill>
                            <a:srgbClr val="FF0000"/>
                          </a:solidFill>
                          <a:latin typeface="宋体" panose="02010600030101010101" pitchFamily="2" charset="-122"/>
                          <a:ea typeface="宋体" panose="02010600030101010101" pitchFamily="2" charset="-122"/>
                        </a:rPr>
                        <a:t>√</a:t>
                      </a:r>
                      <a:endParaRPr lang="en-US" altLang="en-US" sz="2400" dirty="0">
                        <a:solidFill>
                          <a:srgbClr val="FF0000"/>
                        </a:solidFill>
                      </a:endParaRPr>
                    </a:p>
                  </a:txBody>
                  <a:tcPr marL="9334" marR="9334" marT="9334" marB="33602"/>
                </a:tc>
                <a:extLst>
                  <a:ext uri="{0D108BD9-81ED-4DB2-BD59-A6C34878D82A}">
                    <a16:rowId xmlns:a16="http://schemas.microsoft.com/office/drawing/2014/main" val="10006"/>
                  </a:ext>
                </a:extLst>
              </a:tr>
            </a:tbl>
          </a:graphicData>
        </a:graphic>
      </p:graphicFrame>
      <p:sp>
        <p:nvSpPr>
          <p:cNvPr id="7" name="任意多边形 24">
            <a:extLst>
              <a:ext uri="{FF2B5EF4-FFF2-40B4-BE49-F238E27FC236}">
                <a16:creationId xmlns:a16="http://schemas.microsoft.com/office/drawing/2014/main" id="{ABC36EA7-95C8-CE9E-77B2-EA6A3A6C9F4E}"/>
              </a:ext>
            </a:extLst>
          </p:cNvPr>
          <p:cNvSpPr/>
          <p:nvPr/>
        </p:nvSpPr>
        <p:spPr>
          <a:xfrm rot="5400000" flipH="1" flipV="1">
            <a:off x="324701" y="753640"/>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251273791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5" y="0"/>
            <a:ext cx="8959850" cy="753442"/>
          </a:xfrm>
          <a:prstGeom prst="rect">
            <a:avLst/>
          </a:prstGeom>
        </p:spPr>
      </p:pic>
      <p:sp>
        <p:nvSpPr>
          <p:cNvPr id="2" name="文本框 1">
            <a:extLst>
              <a:ext uri="{FF2B5EF4-FFF2-40B4-BE49-F238E27FC236}">
                <a16:creationId xmlns:a16="http://schemas.microsoft.com/office/drawing/2014/main" id="{45467679-4499-1F44-8D04-F9E65C2AB5F8}"/>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57F015CA-8BE9-E19C-0D6E-65AF443B30B3}"/>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文本框 4">
            <a:extLst>
              <a:ext uri="{FF2B5EF4-FFF2-40B4-BE49-F238E27FC236}">
                <a16:creationId xmlns:a16="http://schemas.microsoft.com/office/drawing/2014/main" id="{23CEF02B-1078-7F4F-F058-D1DD4F08C860}"/>
              </a:ext>
            </a:extLst>
          </p:cNvPr>
          <p:cNvSpPr txBox="1"/>
          <p:nvPr/>
        </p:nvSpPr>
        <p:spPr>
          <a:xfrm>
            <a:off x="517351" y="1172192"/>
            <a:ext cx="6571030" cy="461665"/>
          </a:xfrm>
          <a:prstGeom prst="rect">
            <a:avLst/>
          </a:prstGeom>
          <a:noFill/>
        </p:spPr>
        <p:txBody>
          <a:bodyPr wrap="none" rtlCol="0">
            <a:spAutoFit/>
          </a:bodyPr>
          <a:lstStyle/>
          <a:p>
            <a:r>
              <a:rPr lang="en-US" altLang="zh-CN" sz="2400" dirty="0"/>
              <a:t>Comparison of electron probe and manual sampling</a:t>
            </a:r>
            <a:endParaRPr lang="zh-CN" altLang="en-US" sz="2400" dirty="0"/>
          </a:p>
        </p:txBody>
      </p:sp>
      <p:pic>
        <p:nvPicPr>
          <p:cNvPr id="6" name="图片 5">
            <a:extLst>
              <a:ext uri="{FF2B5EF4-FFF2-40B4-BE49-F238E27FC236}">
                <a16:creationId xmlns:a16="http://schemas.microsoft.com/office/drawing/2014/main" id="{ACAD51F8-5C39-84E7-426B-4AD109EE1F88}"/>
              </a:ext>
            </a:extLst>
          </p:cNvPr>
          <p:cNvPicPr>
            <a:picLocks noChangeAspect="1"/>
          </p:cNvPicPr>
          <p:nvPr/>
        </p:nvPicPr>
        <p:blipFill>
          <a:blip r:embed="rId4"/>
          <a:stretch>
            <a:fillRect/>
          </a:stretch>
        </p:blipFill>
        <p:spPr>
          <a:xfrm>
            <a:off x="663087" y="1600250"/>
            <a:ext cx="4146138" cy="3440063"/>
          </a:xfrm>
          <a:prstGeom prst="rect">
            <a:avLst/>
          </a:prstGeom>
        </p:spPr>
      </p:pic>
      <p:sp>
        <p:nvSpPr>
          <p:cNvPr id="47" name="文本框 46">
            <a:extLst>
              <a:ext uri="{FF2B5EF4-FFF2-40B4-BE49-F238E27FC236}">
                <a16:creationId xmlns:a16="http://schemas.microsoft.com/office/drawing/2014/main" id="{937CECC7-488B-4418-ABEF-622DBB3945AD}"/>
              </a:ext>
            </a:extLst>
          </p:cNvPr>
          <p:cNvSpPr txBox="1"/>
          <p:nvPr/>
        </p:nvSpPr>
        <p:spPr>
          <a:xfrm>
            <a:off x="337160" y="948929"/>
            <a:ext cx="8241690" cy="3730317"/>
          </a:xfrm>
          <a:prstGeom prst="rect">
            <a:avLst/>
          </a:prstGeom>
          <a:solidFill>
            <a:schemeClr val="bg2"/>
          </a:solidFill>
        </p:spPr>
        <p:txBody>
          <a:bodyPr wrap="square" rtlCol="0">
            <a:spAutoFit/>
          </a:bodyPr>
          <a:lstStyle/>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The statistical results show that: </a:t>
            </a:r>
          </a:p>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When the insect population density was 0.1 heads/kg, the screening results of 75 samples were all 0. </a:t>
            </a:r>
          </a:p>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When the insect population density was 1.0 heads/kg, 45/75 samples were 0. </a:t>
            </a:r>
          </a:p>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At a population density of 5.0 heads/kg, the presence of pests could be detected in most samples. </a:t>
            </a:r>
          </a:p>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in the early stage of insect infestation, the electronic probe trap system is more effective than manual sampling.</a:t>
            </a:r>
            <a:endParaRPr lang="zh-CN" altLang="en-US" sz="2000" dirty="0">
              <a:solidFill>
                <a:srgbClr val="00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1325038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0A70B04C-903F-0EFB-95BF-BC6B4197FC02}"/>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EF9823AC-B511-7ED1-09A0-B7AE1A89F777}"/>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文本框 4">
            <a:extLst>
              <a:ext uri="{FF2B5EF4-FFF2-40B4-BE49-F238E27FC236}">
                <a16:creationId xmlns:a16="http://schemas.microsoft.com/office/drawing/2014/main" id="{3DD010F9-BE91-6C78-FBF7-C507F7496FCB}"/>
              </a:ext>
            </a:extLst>
          </p:cNvPr>
          <p:cNvSpPr txBox="1"/>
          <p:nvPr/>
        </p:nvSpPr>
        <p:spPr>
          <a:xfrm>
            <a:off x="4747612" y="3887497"/>
            <a:ext cx="3367923" cy="217880"/>
          </a:xfrm>
          <a:prstGeom prst="rect">
            <a:avLst/>
          </a:prstGeom>
          <a:noFill/>
        </p:spPr>
        <p:txBody>
          <a:bodyPr wrap="square" rtlCol="0">
            <a:spAutoFit/>
          </a:bodyPr>
          <a:lstStyle/>
          <a:p>
            <a:pPr defTabSz="671993">
              <a:defRPr/>
            </a:pPr>
            <a:r>
              <a:rPr lang="en-US" altLang="zh-CN" sz="816" dirty="0">
                <a:solidFill>
                  <a:prstClr val="black">
                    <a:lumMod val="75000"/>
                    <a:lumOff val="25000"/>
                  </a:prstClr>
                </a:solidFill>
                <a:cs typeface="+mn-ea"/>
                <a:sym typeface="+mn-lt"/>
              </a:rPr>
              <a:t>1</a:t>
            </a:r>
            <a:endParaRPr lang="zh-CN" altLang="en-US" sz="816" dirty="0">
              <a:solidFill>
                <a:prstClr val="black">
                  <a:lumMod val="75000"/>
                  <a:lumOff val="25000"/>
                </a:prstClr>
              </a:solidFill>
              <a:cs typeface="+mn-ea"/>
              <a:sym typeface="+mn-lt"/>
            </a:endParaRPr>
          </a:p>
        </p:txBody>
      </p:sp>
      <p:pic>
        <p:nvPicPr>
          <p:cNvPr id="8" name="图片 7">
            <a:extLst>
              <a:ext uri="{FF2B5EF4-FFF2-40B4-BE49-F238E27FC236}">
                <a16:creationId xmlns:a16="http://schemas.microsoft.com/office/drawing/2014/main" id="{2EE63F18-6442-D2B3-4ABD-055565BBFDC6}"/>
              </a:ext>
            </a:extLst>
          </p:cNvPr>
          <p:cNvPicPr>
            <a:picLocks noChangeAspect="1"/>
          </p:cNvPicPr>
          <p:nvPr/>
        </p:nvPicPr>
        <p:blipFill>
          <a:blip r:embed="rId4"/>
          <a:stretch>
            <a:fillRect/>
          </a:stretch>
        </p:blipFill>
        <p:spPr>
          <a:xfrm>
            <a:off x="517351" y="1799160"/>
            <a:ext cx="3900129" cy="1354857"/>
          </a:xfrm>
          <a:prstGeom prst="rect">
            <a:avLst/>
          </a:prstGeom>
        </p:spPr>
      </p:pic>
      <p:pic>
        <p:nvPicPr>
          <p:cNvPr id="9" name="图片 8">
            <a:extLst>
              <a:ext uri="{FF2B5EF4-FFF2-40B4-BE49-F238E27FC236}">
                <a16:creationId xmlns:a16="http://schemas.microsoft.com/office/drawing/2014/main" id="{327B8A82-194C-2AD3-6E93-EE2011498754}"/>
              </a:ext>
            </a:extLst>
          </p:cNvPr>
          <p:cNvPicPr>
            <a:picLocks noChangeAspect="1"/>
          </p:cNvPicPr>
          <p:nvPr/>
        </p:nvPicPr>
        <p:blipFill>
          <a:blip r:embed="rId5"/>
          <a:stretch>
            <a:fillRect/>
          </a:stretch>
        </p:blipFill>
        <p:spPr>
          <a:xfrm>
            <a:off x="517352" y="3283525"/>
            <a:ext cx="3912827" cy="1354857"/>
          </a:xfrm>
          <a:prstGeom prst="rect">
            <a:avLst/>
          </a:prstGeom>
        </p:spPr>
      </p:pic>
      <p:sp>
        <p:nvSpPr>
          <p:cNvPr id="11" name="文本框 10">
            <a:extLst>
              <a:ext uri="{FF2B5EF4-FFF2-40B4-BE49-F238E27FC236}">
                <a16:creationId xmlns:a16="http://schemas.microsoft.com/office/drawing/2014/main" id="{6A25D6C5-7666-2C19-9689-C12C836AFAF9}"/>
              </a:ext>
            </a:extLst>
          </p:cNvPr>
          <p:cNvSpPr txBox="1"/>
          <p:nvPr/>
        </p:nvSpPr>
        <p:spPr>
          <a:xfrm>
            <a:off x="517351" y="1154622"/>
            <a:ext cx="7390973" cy="461665"/>
          </a:xfrm>
          <a:prstGeom prst="rect">
            <a:avLst/>
          </a:prstGeom>
          <a:noFill/>
        </p:spPr>
        <p:txBody>
          <a:bodyPr wrap="square">
            <a:spAutoFit/>
          </a:bodyPr>
          <a:lstStyle/>
          <a:p>
            <a:r>
              <a:rPr lang="en-US" altLang="zh-CN" sz="2400" dirty="0">
                <a:solidFill>
                  <a:srgbClr val="000000"/>
                </a:solidFill>
                <a:latin typeface="Times New Roman" panose="02020603050405020304" pitchFamily="18" charset="0"/>
                <a:cs typeface="Times New Roman" panose="02020603050405020304" pitchFamily="18" charset="0"/>
              </a:rPr>
              <a:t>Changes in the spatial dimension of the trapping </a:t>
            </a:r>
            <a:r>
              <a:rPr lang="en-US" altLang="zh-CN" sz="2400" b="0" i="0" dirty="0">
                <a:solidFill>
                  <a:srgbClr val="000000"/>
                </a:solidFill>
                <a:effectLst/>
                <a:latin typeface="Times New Roman" panose="02020603050405020304" pitchFamily="18" charset="0"/>
                <a:cs typeface="Times New Roman" panose="02020603050405020304" pitchFamily="18" charset="0"/>
              </a:rPr>
              <a:t>data</a:t>
            </a:r>
            <a:endParaRPr lang="zh-CN" altLang="en-US" sz="24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A5419E9-0CD3-8C56-0958-5E5B497A045D}"/>
              </a:ext>
            </a:extLst>
          </p:cNvPr>
          <p:cNvSpPr txBox="1"/>
          <p:nvPr/>
        </p:nvSpPr>
        <p:spPr>
          <a:xfrm>
            <a:off x="610465" y="1318781"/>
            <a:ext cx="7442092" cy="2677656"/>
          </a:xfrm>
          <a:prstGeom prst="rect">
            <a:avLst/>
          </a:prstGeom>
          <a:solidFill>
            <a:schemeClr val="bg1">
              <a:lumMod val="95000"/>
            </a:schemeClr>
          </a:solidFill>
        </p:spPr>
        <p:txBody>
          <a:bodyPr wrap="square" rtlCol="0">
            <a:spAutoFit/>
          </a:bodyPr>
          <a:lstStyle/>
          <a:p>
            <a:pPr defTabSz="671993">
              <a:defRPr/>
            </a:pPr>
            <a:r>
              <a:rPr lang="en-US" altLang="zh-CN" sz="2400" b="0" i="0" dirty="0">
                <a:solidFill>
                  <a:srgbClr val="000000"/>
                </a:solidFill>
                <a:effectLst/>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In the vertical direction, the adult longhorn was more likely to be detected in the middle and top layers, and was more likely to be detected in the upper layer as the water content increased.</a:t>
            </a:r>
          </a:p>
          <a:p>
            <a:pPr defTabSz="671993">
              <a:defRPr/>
            </a:pPr>
            <a:r>
              <a:rPr lang="en-US" altLang="zh-CN" sz="2400" dirty="0">
                <a:solidFill>
                  <a:srgbClr val="000000"/>
                </a:solidFill>
                <a:latin typeface="Times New Roman" panose="02020603050405020304" pitchFamily="18" charset="0"/>
                <a:cs typeface="Times New Roman" panose="02020603050405020304" pitchFamily="18" charset="0"/>
              </a:rPr>
              <a:t>The results of the correlation calculation show that the trapping data at different locations are essentially uncorrelated in the horizontal and vertical directions.</a:t>
            </a:r>
            <a:endParaRPr lang="zh-CN" altLang="en-US" sz="2400" dirty="0">
              <a:solidFill>
                <a:srgbClr val="00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88694900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302572C4-BD74-2ECB-5034-3B7AAF3C911D}"/>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FC1B503A-7B54-A30A-1DB6-F6623063D706}"/>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6" name="文本框 5">
            <a:extLst>
              <a:ext uri="{FF2B5EF4-FFF2-40B4-BE49-F238E27FC236}">
                <a16:creationId xmlns:a16="http://schemas.microsoft.com/office/drawing/2014/main" id="{15B3ABD9-F892-1117-FE06-AF9416C749E9}"/>
              </a:ext>
            </a:extLst>
          </p:cNvPr>
          <p:cNvSpPr txBox="1"/>
          <p:nvPr/>
        </p:nvSpPr>
        <p:spPr>
          <a:xfrm>
            <a:off x="358613" y="1166527"/>
            <a:ext cx="8267007" cy="461665"/>
          </a:xfrm>
          <a:prstGeom prst="rect">
            <a:avLst/>
          </a:prstGeom>
          <a:noFill/>
        </p:spPr>
        <p:txBody>
          <a:bodyPr wrap="none" rtlCol="0">
            <a:spAutoFit/>
          </a:bodyPr>
          <a:lstStyle/>
          <a:p>
            <a:r>
              <a:rPr lang="en-US" altLang="zh-CN" sz="2400" b="0" i="0" dirty="0">
                <a:solidFill>
                  <a:srgbClr val="000000"/>
                </a:solidFill>
                <a:effectLst/>
                <a:latin typeface="Times New Roman" panose="02020603050405020304" pitchFamily="18" charset="0"/>
                <a:cs typeface="Times New Roman" panose="02020603050405020304" pitchFamily="18" charset="0"/>
              </a:rPr>
              <a:t>Correlations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between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trapping</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data</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and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temperature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and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humidity</a:t>
            </a:r>
            <a:endParaRPr lang="zh-CN" altLang="en-US" sz="24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A463E49C-2214-3E0B-166B-1162EF456B0C}"/>
              </a:ext>
            </a:extLst>
          </p:cNvPr>
          <p:cNvPicPr>
            <a:picLocks noChangeAspect="1"/>
          </p:cNvPicPr>
          <p:nvPr/>
        </p:nvPicPr>
        <p:blipFill>
          <a:blip r:embed="rId4"/>
          <a:stretch>
            <a:fillRect/>
          </a:stretch>
        </p:blipFill>
        <p:spPr>
          <a:xfrm>
            <a:off x="1219045" y="1655455"/>
            <a:ext cx="6162014" cy="2191068"/>
          </a:xfrm>
          <a:prstGeom prst="rect">
            <a:avLst/>
          </a:prstGeom>
        </p:spPr>
      </p:pic>
      <p:sp>
        <p:nvSpPr>
          <p:cNvPr id="5" name="文本框 4">
            <a:extLst>
              <a:ext uri="{FF2B5EF4-FFF2-40B4-BE49-F238E27FC236}">
                <a16:creationId xmlns:a16="http://schemas.microsoft.com/office/drawing/2014/main" id="{D8388AC4-8BBB-E5F5-685D-BF0EC3034F45}"/>
              </a:ext>
            </a:extLst>
          </p:cNvPr>
          <p:cNvSpPr txBox="1"/>
          <p:nvPr/>
        </p:nvSpPr>
        <p:spPr>
          <a:xfrm>
            <a:off x="580850" y="1628192"/>
            <a:ext cx="8014991" cy="2308324"/>
          </a:xfrm>
          <a:prstGeom prst="rect">
            <a:avLst/>
          </a:prstGeom>
          <a:solidFill>
            <a:schemeClr val="bg1">
              <a:lumMod val="95000"/>
            </a:schemeClr>
          </a:solidFill>
        </p:spPr>
        <p:txBody>
          <a:bodyPr wrap="square" rtlCol="0">
            <a:spAutoFit/>
          </a:bodyPr>
          <a:lstStyle/>
          <a:p>
            <a:pPr defTabSz="671993">
              <a:defRPr/>
            </a:pPr>
            <a:r>
              <a:rPr lang="en-US" altLang="zh-CN" sz="2400" dirty="0">
                <a:solidFill>
                  <a:srgbClr val="000000"/>
                </a:solidFill>
                <a:latin typeface="Times New Roman" panose="02020603050405020304" pitchFamily="18" charset="0"/>
                <a:cs typeface="Times New Roman" panose="02020603050405020304" pitchFamily="18" charset="0"/>
              </a:rPr>
              <a:t>The results showed that, in addition to the population density of the grain pile, the moisture content of the grain, the temperature and relative humidity of the grain at the trap position had significant effects on the trapping results. The higher the temperature and the greater the relative humidity, the higher the concentration of pests.</a:t>
            </a:r>
            <a:endParaRPr lang="zh-CN" altLang="en-US" sz="2400" dirty="0">
              <a:solidFill>
                <a:srgbClr val="00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5150399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908579" y="3167120"/>
            <a:ext cx="7550396" cy="665181"/>
          </a:xfrm>
          <a:prstGeom prst="rect">
            <a:avLst/>
          </a:prstGeom>
        </p:spPr>
        <p:txBody>
          <a:bodyPr wrap="none" lIns="67181" tIns="33591" rIns="67181" bIns="33591">
            <a:spAutoFit/>
          </a:bodyPr>
          <a:lstStyle/>
          <a:p>
            <a:pPr defTabSz="671993">
              <a:lnSpc>
                <a:spcPct val="150000"/>
              </a:lnSpc>
            </a:pPr>
            <a:r>
              <a:rPr lang="en-US" altLang="zh-CN" sz="2940" b="1" dirty="0">
                <a:solidFill>
                  <a:srgbClr val="5B9BD5">
                    <a:lumMod val="50000"/>
                  </a:srgbClr>
                </a:solidFill>
                <a:latin typeface="Times New Roman" panose="02020603050405020304" pitchFamily="18" charset="0"/>
                <a:cs typeface="Times New Roman" panose="02020603050405020304" pitchFamily="18" charset="0"/>
              </a:rPr>
              <a:t>Research background and key scientific issues</a:t>
            </a:r>
          </a:p>
        </p:txBody>
      </p:sp>
      <p:sp>
        <p:nvSpPr>
          <p:cNvPr id="8" name="椭圆 7"/>
          <p:cNvSpPr/>
          <p:nvPr/>
        </p:nvSpPr>
        <p:spPr>
          <a:xfrm>
            <a:off x="4437330" y="2250434"/>
            <a:ext cx="692689" cy="692689"/>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dirty="0">
              <a:solidFill>
                <a:prstClr val="white"/>
              </a:solidFill>
              <a:latin typeface="ITC Avant Garde Std XLt"/>
            </a:endParaRPr>
          </a:p>
        </p:txBody>
      </p:sp>
      <p:sp>
        <p:nvSpPr>
          <p:cNvPr id="76" name="椭圆 75"/>
          <p:cNvSpPr/>
          <p:nvPr/>
        </p:nvSpPr>
        <p:spPr>
          <a:xfrm>
            <a:off x="5130044" y="1535936"/>
            <a:ext cx="157910" cy="157910"/>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a:solidFill>
                <a:prstClr val="white"/>
              </a:solidFill>
              <a:latin typeface="ITC Avant Garde Std XLt"/>
            </a:endParaRPr>
          </a:p>
        </p:txBody>
      </p:sp>
      <p:sp>
        <p:nvSpPr>
          <p:cNvPr id="77" name="椭圆 76"/>
          <p:cNvSpPr/>
          <p:nvPr/>
        </p:nvSpPr>
        <p:spPr>
          <a:xfrm>
            <a:off x="3385385" y="2305515"/>
            <a:ext cx="157910" cy="157910"/>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a:solidFill>
                <a:prstClr val="white"/>
              </a:solidFill>
              <a:latin typeface="ITC Avant Garde Std XLt"/>
            </a:endParaRPr>
          </a:p>
        </p:txBody>
      </p:sp>
      <p:sp>
        <p:nvSpPr>
          <p:cNvPr id="9" name="椭圆 8"/>
          <p:cNvSpPr/>
          <p:nvPr/>
        </p:nvSpPr>
        <p:spPr>
          <a:xfrm>
            <a:off x="3300549" y="1329249"/>
            <a:ext cx="692689" cy="692689"/>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dirty="0">
              <a:solidFill>
                <a:prstClr val="white"/>
              </a:solidFill>
              <a:latin typeface="ITC Avant Garde Std XLt"/>
            </a:endParaRPr>
          </a:p>
        </p:txBody>
      </p:sp>
      <p:sp>
        <p:nvSpPr>
          <p:cNvPr id="10" name="椭圆 9"/>
          <p:cNvSpPr/>
          <p:nvPr/>
        </p:nvSpPr>
        <p:spPr>
          <a:xfrm>
            <a:off x="3584662" y="1498957"/>
            <a:ext cx="1369644" cy="1308511"/>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470">
              <a:solidFill>
                <a:prstClr val="white"/>
              </a:solidFill>
              <a:latin typeface="ITC Avant Garde Std XLt"/>
            </a:endParaRPr>
          </a:p>
        </p:txBody>
      </p:sp>
      <p:sp>
        <p:nvSpPr>
          <p:cNvPr id="11" name="文本框 17"/>
          <p:cNvSpPr txBox="1"/>
          <p:nvPr/>
        </p:nvSpPr>
        <p:spPr>
          <a:xfrm>
            <a:off x="3543295" y="1740792"/>
            <a:ext cx="1561729" cy="906530"/>
          </a:xfrm>
          <a:prstGeom prst="rect">
            <a:avLst/>
          </a:prstGeom>
          <a:noFill/>
        </p:spPr>
        <p:txBody>
          <a:bodyPr wrap="square" rtlCol="0">
            <a:spAutoFit/>
          </a:bodyPr>
          <a:lstStyle/>
          <a:p>
            <a:pPr algn="ctr" defTabSz="671993"/>
            <a:r>
              <a:rPr lang="en-US" altLang="zh-CN" sz="5291" dirty="0">
                <a:solidFill>
                  <a:srgbClr val="0070C0"/>
                </a:solidFill>
                <a:latin typeface="Open Sans Regular" panose="020B0606030504020204" charset="0"/>
                <a:ea typeface="微软雅黑" panose="020B0503020204020204" pitchFamily="34" charset="-122"/>
                <a:cs typeface="Open Sans Regular" panose="020B0606030504020204" charset="0"/>
              </a:rPr>
              <a:t>01</a:t>
            </a:r>
            <a:endParaRPr lang="zh-CN" altLang="en-US" sz="6467"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35359CC7-2385-48B8-574E-FE098F5D3BF4}"/>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615EEEE1-5258-CA19-624E-97F22FD5B9AE}"/>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文本框 4">
            <a:extLst>
              <a:ext uri="{FF2B5EF4-FFF2-40B4-BE49-F238E27FC236}">
                <a16:creationId xmlns:a16="http://schemas.microsoft.com/office/drawing/2014/main" id="{E22B96DD-D012-DD02-2178-2A366908F60E}"/>
              </a:ext>
            </a:extLst>
          </p:cNvPr>
          <p:cNvSpPr txBox="1"/>
          <p:nvPr/>
        </p:nvSpPr>
        <p:spPr>
          <a:xfrm>
            <a:off x="744775" y="3716317"/>
            <a:ext cx="8215075" cy="461665"/>
          </a:xfrm>
          <a:prstGeom prst="rect">
            <a:avLst/>
          </a:prstGeom>
          <a:noFill/>
        </p:spPr>
        <p:txBody>
          <a:bodyPr wrap="square" rtlCol="0">
            <a:spAutoFit/>
          </a:bodyPr>
          <a:lstStyle/>
          <a:p>
            <a:pPr defTabSz="671993">
              <a:defRPr/>
            </a:pPr>
            <a:r>
              <a:rPr lang="en-US" altLang="zh-CN" sz="2400" b="0" i="0" dirty="0">
                <a:solidFill>
                  <a:srgbClr val="000000"/>
                </a:solidFill>
                <a:effectLst/>
                <a:latin typeface="Times New Roman" panose="02020603050405020304" pitchFamily="18" charset="0"/>
                <a:cs typeface="Times New Roman" panose="02020603050405020304" pitchFamily="18" charset="0"/>
              </a:rPr>
              <a:t>Most of the time,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adults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are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clustered.</a:t>
            </a:r>
            <a:endParaRPr lang="zh-CN" altLang="en-US" sz="2400" dirty="0">
              <a:solidFill>
                <a:prstClr val="black">
                  <a:lumMod val="75000"/>
                  <a:lumOff val="25000"/>
                </a:prstClr>
              </a:solidFill>
              <a:latin typeface="Times New Roman" panose="02020603050405020304" pitchFamily="18" charset="0"/>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C85FABC5-85C1-1B0F-99EF-153D53A3CF78}"/>
              </a:ext>
            </a:extLst>
          </p:cNvPr>
          <p:cNvSpPr txBox="1"/>
          <p:nvPr/>
        </p:nvSpPr>
        <p:spPr>
          <a:xfrm>
            <a:off x="517351" y="1166527"/>
            <a:ext cx="6912470" cy="461665"/>
          </a:xfrm>
          <a:prstGeom prst="rect">
            <a:avLst/>
          </a:prstGeom>
          <a:noFill/>
        </p:spPr>
        <p:txBody>
          <a:bodyPr wrap="none" rtlCol="0">
            <a:spAutoFit/>
          </a:bodyPr>
          <a:lstStyle/>
          <a:p>
            <a:r>
              <a:rPr lang="en-US" altLang="zh-CN" sz="2400" b="0" i="0" dirty="0">
                <a:solidFill>
                  <a:srgbClr val="000000"/>
                </a:solidFill>
                <a:effectLst/>
                <a:latin typeface="Times New Roman" panose="02020603050405020304" pitchFamily="18" charset="0"/>
                <a:cs typeface="Times New Roman" panose="02020603050405020304" pitchFamily="18" charset="0"/>
              </a:rPr>
              <a:t>Population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distribution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patterns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based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trapping</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data</a:t>
            </a:r>
            <a:endParaRPr lang="zh-CN" altLang="en-US" sz="2400" dirty="0">
              <a:latin typeface="Times New Roman" panose="02020603050405020304" pitchFamily="18" charset="0"/>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62A78F5A-AA68-5299-3F5C-30E21C087A4C}"/>
              </a:ext>
            </a:extLst>
          </p:cNvPr>
          <p:cNvGraphicFramePr>
            <a:graphicFrameLocks noGrp="1"/>
          </p:cNvGraphicFramePr>
          <p:nvPr>
            <p:extLst>
              <p:ext uri="{D42A27DB-BD31-4B8C-83A1-F6EECF244321}">
                <p14:modId xmlns:p14="http://schemas.microsoft.com/office/powerpoint/2010/main" val="2009092129"/>
              </p:ext>
            </p:extLst>
          </p:nvPr>
        </p:nvGraphicFramePr>
        <p:xfrm>
          <a:off x="1053416" y="1726468"/>
          <a:ext cx="6534695" cy="1587376"/>
        </p:xfrm>
        <a:graphic>
          <a:graphicData uri="http://schemas.openxmlformats.org/drawingml/2006/table">
            <a:tbl>
              <a:tblPr firstRow="1" firstCol="1" bandRow="1">
                <a:tableStyleId>{5C22544A-7EE6-4342-B048-85BDC9FD1C3A}</a:tableStyleId>
              </a:tblPr>
              <a:tblGrid>
                <a:gridCol w="1196450">
                  <a:extLst>
                    <a:ext uri="{9D8B030D-6E8A-4147-A177-3AD203B41FA5}">
                      <a16:colId xmlns:a16="http://schemas.microsoft.com/office/drawing/2014/main" val="849588368"/>
                    </a:ext>
                  </a:extLst>
                </a:gridCol>
                <a:gridCol w="1397194">
                  <a:extLst>
                    <a:ext uri="{9D8B030D-6E8A-4147-A177-3AD203B41FA5}">
                      <a16:colId xmlns:a16="http://schemas.microsoft.com/office/drawing/2014/main" val="2424202414"/>
                    </a:ext>
                  </a:extLst>
                </a:gridCol>
                <a:gridCol w="1921964">
                  <a:extLst>
                    <a:ext uri="{9D8B030D-6E8A-4147-A177-3AD203B41FA5}">
                      <a16:colId xmlns:a16="http://schemas.microsoft.com/office/drawing/2014/main" val="2832733064"/>
                    </a:ext>
                  </a:extLst>
                </a:gridCol>
                <a:gridCol w="2019087">
                  <a:extLst>
                    <a:ext uri="{9D8B030D-6E8A-4147-A177-3AD203B41FA5}">
                      <a16:colId xmlns:a16="http://schemas.microsoft.com/office/drawing/2014/main" val="1455446351"/>
                    </a:ext>
                  </a:extLst>
                </a:gridCol>
              </a:tblGrid>
              <a:tr h="198737">
                <a:tc rowSpan="2">
                  <a:txBody>
                    <a:bodyPr/>
                    <a:lstStyle/>
                    <a:p>
                      <a:pPr algn="ctr">
                        <a:lnSpc>
                          <a:spcPct val="115000"/>
                        </a:lnSpc>
                        <a:spcAft>
                          <a:spcPts val="800"/>
                        </a:spcAft>
                      </a:pPr>
                      <a:r>
                        <a:rPr lang="zh-CN" sz="800" kern="100" dirty="0">
                          <a:effectLst/>
                        </a:rPr>
                        <a:t>虫口密度（头</a:t>
                      </a:r>
                      <a:r>
                        <a:rPr lang="en-US" sz="800" kern="100" dirty="0">
                          <a:effectLst/>
                        </a:rPr>
                        <a:t>/kg</a:t>
                      </a:r>
                      <a:r>
                        <a:rPr lang="zh-CN" sz="800" kern="100" dirty="0">
                          <a:effectLst/>
                        </a:rPr>
                        <a:t>）</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rowSpan="2">
                  <a:txBody>
                    <a:bodyPr/>
                    <a:lstStyle/>
                    <a:p>
                      <a:pPr algn="ctr">
                        <a:lnSpc>
                          <a:spcPct val="115000"/>
                        </a:lnSpc>
                        <a:spcAft>
                          <a:spcPts val="800"/>
                        </a:spcAft>
                      </a:pPr>
                      <a:r>
                        <a:rPr lang="zh-CN" sz="800" kern="100" dirty="0">
                          <a:effectLst/>
                        </a:rPr>
                        <a:t>水分含量（</a:t>
                      </a:r>
                      <a:r>
                        <a:rPr lang="en-US" sz="800" kern="100" dirty="0">
                          <a:effectLst/>
                        </a:rPr>
                        <a:t>%</a:t>
                      </a:r>
                      <a:r>
                        <a:rPr lang="zh-CN" sz="800" kern="100" dirty="0">
                          <a:effectLst/>
                        </a:rPr>
                        <a:t>）</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gridSpan="2">
                  <a:txBody>
                    <a:bodyPr/>
                    <a:lstStyle/>
                    <a:p>
                      <a:pPr algn="ctr">
                        <a:lnSpc>
                          <a:spcPct val="115000"/>
                        </a:lnSpc>
                        <a:spcAft>
                          <a:spcPts val="800"/>
                        </a:spcAft>
                      </a:pPr>
                      <a:r>
                        <a:rPr lang="zh-CN" sz="800" kern="100" dirty="0">
                          <a:effectLst/>
                        </a:rPr>
                        <a:t>空间分布模式</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hMerge="1">
                  <a:txBody>
                    <a:bodyPr/>
                    <a:lstStyle/>
                    <a:p>
                      <a:endParaRPr lang="zh-CN" altLang="en-US"/>
                    </a:p>
                  </a:txBody>
                  <a:tcPr/>
                </a:tc>
                <a:extLst>
                  <a:ext uri="{0D108BD9-81ED-4DB2-BD59-A6C34878D82A}">
                    <a16:rowId xmlns:a16="http://schemas.microsoft.com/office/drawing/2014/main" val="2225172287"/>
                  </a:ext>
                </a:extLst>
              </a:tr>
              <a:tr h="198377">
                <a:tc vMerge="1">
                  <a:txBody>
                    <a:bodyPr/>
                    <a:lstStyle/>
                    <a:p>
                      <a:endParaRPr lang="zh-CN" altLang="en-US"/>
                    </a:p>
                  </a:txBody>
                  <a:tcPr/>
                </a:tc>
                <a:tc vMerge="1">
                  <a:txBody>
                    <a:bodyPr/>
                    <a:lstStyle/>
                    <a:p>
                      <a:endParaRPr lang="zh-CN" altLang="en-US"/>
                    </a:p>
                  </a:txBody>
                  <a:tcPr/>
                </a:tc>
                <a:tc>
                  <a:txBody>
                    <a:bodyPr/>
                    <a:lstStyle/>
                    <a:p>
                      <a:pPr algn="ctr">
                        <a:lnSpc>
                          <a:spcPct val="115000"/>
                        </a:lnSpc>
                        <a:spcAft>
                          <a:spcPts val="800"/>
                        </a:spcAft>
                      </a:pPr>
                      <a:r>
                        <a:rPr lang="en-US" sz="800" kern="100" dirty="0">
                          <a:effectLst/>
                        </a:rPr>
                        <a:t> Lloyd</a:t>
                      </a:r>
                      <a:r>
                        <a:rPr lang="zh-CN" altLang="en-US" sz="800" kern="100" dirty="0">
                          <a:effectLst/>
                        </a:rPr>
                        <a:t>平均拥挤度</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Taylor</a:t>
                      </a:r>
                      <a:r>
                        <a:rPr lang="zh-CN" altLang="en-US" sz="800" kern="100" dirty="0">
                          <a:effectLst/>
                        </a:rPr>
                        <a:t>幂函数</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3167996345"/>
                  </a:ext>
                </a:extLst>
              </a:tr>
              <a:tr h="198377">
                <a:tc>
                  <a:txBody>
                    <a:bodyPr/>
                    <a:lstStyle/>
                    <a:p>
                      <a:pPr algn="ctr">
                        <a:lnSpc>
                          <a:spcPct val="115000"/>
                        </a:lnSpc>
                        <a:spcAft>
                          <a:spcPts val="800"/>
                        </a:spcAft>
                      </a:pPr>
                      <a:r>
                        <a:rPr lang="en-US" sz="800" kern="100" dirty="0">
                          <a:effectLst/>
                        </a:rPr>
                        <a:t>0.1</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10.7</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zh-CN" altLang="en-US" sz="800" kern="100" dirty="0">
                          <a:effectLst/>
                          <a:latin typeface="等线" panose="02010600030101010101" pitchFamily="2" charset="-122"/>
                          <a:ea typeface="等线" panose="02010600030101010101" pitchFamily="2" charset="-122"/>
                          <a:cs typeface="Times New Roman" panose="02020603050405020304" pitchFamily="18" charset="0"/>
                        </a:rPr>
                        <a:t>均匀分布</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CN" altLang="en-US" sz="800" kern="100" dirty="0">
                          <a:effectLst/>
                          <a:latin typeface="等线" panose="02010600030101010101" pitchFamily="2" charset="-122"/>
                          <a:ea typeface="等线" panose="02010600030101010101" pitchFamily="2" charset="-122"/>
                          <a:cs typeface="Times New Roman" panose="02020603050405020304" pitchFamily="18" charset="0"/>
                        </a:rPr>
                        <a:t>均匀分布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737854351"/>
                  </a:ext>
                </a:extLst>
              </a:tr>
              <a:tr h="198377">
                <a:tc>
                  <a:txBody>
                    <a:bodyPr/>
                    <a:lstStyle/>
                    <a:p>
                      <a:pPr algn="ctr">
                        <a:lnSpc>
                          <a:spcPct val="115000"/>
                        </a:lnSpc>
                        <a:spcAft>
                          <a:spcPts val="800"/>
                        </a:spcAft>
                      </a:pP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14.0</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 </a:t>
                      </a:r>
                      <a:r>
                        <a:rPr lang="zh-CN" altLang="en-US" sz="800" kern="100" dirty="0">
                          <a:effectLst/>
                        </a:rPr>
                        <a:t>聚集分布</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zh-CN" altLang="en-US" sz="800" kern="100" dirty="0">
                          <a:effectLst/>
                        </a:rPr>
                        <a:t>聚集分布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1690772454"/>
                  </a:ext>
                </a:extLst>
              </a:tr>
              <a:tr h="198377">
                <a:tc>
                  <a:txBody>
                    <a:bodyPr/>
                    <a:lstStyle/>
                    <a:p>
                      <a:pPr algn="ctr">
                        <a:lnSpc>
                          <a:spcPct val="115000"/>
                        </a:lnSpc>
                        <a:spcAft>
                          <a:spcPts val="800"/>
                        </a:spcAft>
                      </a:pPr>
                      <a:r>
                        <a:rPr lang="en-US" sz="800" kern="100" dirty="0">
                          <a:effectLst/>
                        </a:rPr>
                        <a:t>1.0</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10.7</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altLang="zh-CN" sz="800" kern="100" dirty="0">
                          <a:effectLst/>
                        </a:rPr>
                        <a:t> </a:t>
                      </a:r>
                      <a:r>
                        <a:rPr lang="zh-CN" altLang="en-US" sz="800" kern="100" dirty="0">
                          <a:effectLst/>
                        </a:rPr>
                        <a:t>聚集分布</a:t>
                      </a:r>
                      <a:endParaRPr lang="zh-CN" alt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zh-CN" altLang="en-US" sz="800" kern="100" dirty="0">
                          <a:effectLst/>
                        </a:rPr>
                        <a:t>聚集分布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1867950453"/>
                  </a:ext>
                </a:extLst>
              </a:tr>
              <a:tr h="198377">
                <a:tc>
                  <a:txBody>
                    <a:bodyPr/>
                    <a:lstStyle/>
                    <a:p>
                      <a:pPr algn="ctr">
                        <a:lnSpc>
                          <a:spcPct val="115000"/>
                        </a:lnSpc>
                        <a:spcAft>
                          <a:spcPts val="800"/>
                        </a:spcAft>
                      </a:pP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14.0</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zh-CN" altLang="en-US" sz="800" kern="100" dirty="0">
                          <a:effectLst/>
                        </a:rPr>
                        <a:t>均匀分布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800" kern="100" dirty="0">
                          <a:effectLst/>
                        </a:rPr>
                        <a:t> </a:t>
                      </a:r>
                      <a:r>
                        <a:rPr lang="zh-CN" altLang="en-US" sz="800" kern="100" dirty="0">
                          <a:effectLst/>
                          <a:latin typeface="等线" panose="02010600030101010101" pitchFamily="2" charset="-122"/>
                          <a:ea typeface="等线" panose="02010600030101010101" pitchFamily="2" charset="-122"/>
                          <a:cs typeface="Times New Roman" panose="02020603050405020304" pitchFamily="18" charset="0"/>
                        </a:rPr>
                        <a:t>均匀分布</a:t>
                      </a:r>
                      <a:endParaRPr lang="zh-CN" alt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379386263"/>
                  </a:ext>
                </a:extLst>
              </a:tr>
              <a:tr h="198377">
                <a:tc>
                  <a:txBody>
                    <a:bodyPr/>
                    <a:lstStyle/>
                    <a:p>
                      <a:pPr algn="ctr">
                        <a:lnSpc>
                          <a:spcPct val="115000"/>
                        </a:lnSpc>
                        <a:spcAft>
                          <a:spcPts val="800"/>
                        </a:spcAft>
                      </a:pPr>
                      <a:r>
                        <a:rPr lang="en-US" sz="800" kern="100" dirty="0">
                          <a:effectLst/>
                        </a:rPr>
                        <a:t>5.0</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10.7</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altLang="zh-CN" sz="800" kern="100" dirty="0">
                          <a:effectLst/>
                        </a:rPr>
                        <a:t> </a:t>
                      </a:r>
                      <a:r>
                        <a:rPr lang="zh-CN" altLang="en-US" sz="800" kern="100" dirty="0">
                          <a:effectLst/>
                        </a:rPr>
                        <a:t>聚集分布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 </a:t>
                      </a:r>
                      <a:r>
                        <a:rPr lang="zh-CN" altLang="en-US" sz="800" kern="100" dirty="0">
                          <a:effectLst/>
                        </a:rPr>
                        <a:t>聚集分布</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2683412327"/>
                  </a:ext>
                </a:extLst>
              </a:tr>
              <a:tr h="198377">
                <a:tc>
                  <a:txBody>
                    <a:bodyPr/>
                    <a:lstStyle/>
                    <a:p>
                      <a:pPr algn="ctr">
                        <a:lnSpc>
                          <a:spcPct val="115000"/>
                        </a:lnSpc>
                        <a:spcAft>
                          <a:spcPts val="800"/>
                        </a:spcAft>
                      </a:pP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14.0</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altLang="zh-CN" sz="800" kern="100" dirty="0">
                          <a:effectLst/>
                        </a:rPr>
                        <a:t> </a:t>
                      </a:r>
                      <a:r>
                        <a:rPr lang="zh-CN" altLang="en-US" sz="800" kern="100" dirty="0">
                          <a:effectLst/>
                        </a:rPr>
                        <a:t>聚集分布</a:t>
                      </a:r>
                      <a:r>
                        <a:rPr lang="en-US" sz="800" kern="100" dirty="0">
                          <a:effectLst/>
                        </a:rPr>
                        <a:t> </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tc>
                  <a:txBody>
                    <a:bodyPr/>
                    <a:lstStyle/>
                    <a:p>
                      <a:pPr algn="ctr">
                        <a:lnSpc>
                          <a:spcPct val="115000"/>
                        </a:lnSpc>
                        <a:spcAft>
                          <a:spcPts val="800"/>
                        </a:spcAft>
                      </a:pPr>
                      <a:r>
                        <a:rPr lang="en-US" sz="800" kern="100" dirty="0">
                          <a:effectLst/>
                        </a:rPr>
                        <a:t> </a:t>
                      </a:r>
                      <a:r>
                        <a:rPr lang="zh-CN" altLang="en-US" sz="800" kern="100" dirty="0">
                          <a:effectLst/>
                        </a:rPr>
                        <a:t>聚集分布</a:t>
                      </a:r>
                      <a:endParaRPr lang="zh-CN" sz="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2964443481"/>
                  </a:ext>
                </a:extLst>
              </a:tr>
            </a:tbl>
          </a:graphicData>
        </a:graphic>
      </p:graphicFrame>
    </p:spTree>
    <p:extLst>
      <p:ext uri="{BB962C8B-B14F-4D97-AF65-F5344CB8AC3E}">
        <p14:creationId xmlns:p14="http://schemas.microsoft.com/office/powerpoint/2010/main" val="133754640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1825E9ED-DE2C-429C-3739-FA0C4FDF8FA4}"/>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C7297454-10DD-64BB-AC11-15CA760796CE}"/>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文本框 4">
            <a:extLst>
              <a:ext uri="{FF2B5EF4-FFF2-40B4-BE49-F238E27FC236}">
                <a16:creationId xmlns:a16="http://schemas.microsoft.com/office/drawing/2014/main" id="{21788776-06C8-5583-B6B7-EE165671CE85}"/>
              </a:ext>
            </a:extLst>
          </p:cNvPr>
          <p:cNvSpPr txBox="1"/>
          <p:nvPr/>
        </p:nvSpPr>
        <p:spPr>
          <a:xfrm>
            <a:off x="4615651" y="1680762"/>
            <a:ext cx="4122931" cy="3268267"/>
          </a:xfrm>
          <a:prstGeom prst="rect">
            <a:avLst/>
          </a:prstGeom>
          <a:noFill/>
        </p:spPr>
        <p:txBody>
          <a:bodyPr wrap="square" rtlCol="0">
            <a:spAutoFit/>
          </a:bodyPr>
          <a:lstStyle/>
          <a:p>
            <a:pPr defTabSz="671993">
              <a:lnSpc>
                <a:spcPct val="150000"/>
              </a:lnSpc>
              <a:defRPr/>
            </a:pPr>
            <a:r>
              <a:rPr lang="en-US" altLang="zh-CN" sz="2000" dirty="0">
                <a:solidFill>
                  <a:srgbClr val="000000"/>
                </a:solidFill>
                <a:latin typeface="Times New Roman" panose="02020603050405020304" pitchFamily="18" charset="0"/>
                <a:cs typeface="Times New Roman" panose="02020603050405020304" pitchFamily="18" charset="0"/>
              </a:rPr>
              <a:t>The fusion characteristics of the four-modal data, including temperature, moisture, trapping amount and location, were sent into the classification layer to obtain the evaluation results of the occurrence of grain pile pests.</a:t>
            </a:r>
            <a:endParaRPr lang="zh-CN" altLang="en-US" sz="2000" dirty="0">
              <a:solidFill>
                <a:srgbClr val="000000"/>
              </a:solidFill>
              <a:latin typeface="Times New Roman" panose="02020603050405020304" pitchFamily="18" charset="0"/>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98681EDE-D90A-A0EA-CC89-8FDBD7CEF9DA}"/>
              </a:ext>
            </a:extLst>
          </p:cNvPr>
          <p:cNvSpPr txBox="1"/>
          <p:nvPr/>
        </p:nvSpPr>
        <p:spPr>
          <a:xfrm>
            <a:off x="517350" y="1112792"/>
            <a:ext cx="7075877" cy="830997"/>
          </a:xfrm>
          <a:prstGeom prst="rect">
            <a:avLst/>
          </a:prstGeom>
          <a:noFill/>
        </p:spPr>
        <p:txBody>
          <a:bodyPr wrap="square" rtlCol="0">
            <a:spAutoFit/>
          </a:bodyPr>
          <a:lstStyle/>
          <a:p>
            <a:r>
              <a:rPr lang="en-US" altLang="zh-CN" sz="2400" dirty="0"/>
              <a:t>A model for assessing the occurrence of grain pile pests based on deep belief networks</a:t>
            </a:r>
            <a:endParaRPr lang="zh-CN" altLang="en-US" sz="2400" dirty="0"/>
          </a:p>
        </p:txBody>
      </p:sp>
      <p:pic>
        <p:nvPicPr>
          <p:cNvPr id="7" name="图片 6">
            <a:extLst>
              <a:ext uri="{FF2B5EF4-FFF2-40B4-BE49-F238E27FC236}">
                <a16:creationId xmlns:a16="http://schemas.microsoft.com/office/drawing/2014/main" id="{E253631D-6654-634E-B567-9F7BCF757C23}"/>
              </a:ext>
            </a:extLst>
          </p:cNvPr>
          <p:cNvPicPr>
            <a:picLocks noChangeAspect="1"/>
          </p:cNvPicPr>
          <p:nvPr/>
        </p:nvPicPr>
        <p:blipFill>
          <a:blip r:embed="rId4"/>
          <a:stretch>
            <a:fillRect/>
          </a:stretch>
        </p:blipFill>
        <p:spPr>
          <a:xfrm>
            <a:off x="517350" y="1945325"/>
            <a:ext cx="3702482" cy="2935584"/>
          </a:xfrm>
          <a:prstGeom prst="rect">
            <a:avLst/>
          </a:prstGeom>
        </p:spPr>
      </p:pic>
      <p:sp>
        <p:nvSpPr>
          <p:cNvPr id="8" name="文本框 7">
            <a:extLst>
              <a:ext uri="{FF2B5EF4-FFF2-40B4-BE49-F238E27FC236}">
                <a16:creationId xmlns:a16="http://schemas.microsoft.com/office/drawing/2014/main" id="{C4FDAD0B-D03A-F807-17B0-F50CD0277245}"/>
              </a:ext>
            </a:extLst>
          </p:cNvPr>
          <p:cNvSpPr txBox="1"/>
          <p:nvPr/>
        </p:nvSpPr>
        <p:spPr>
          <a:xfrm>
            <a:off x="1742012" y="4997240"/>
            <a:ext cx="1154483" cy="217880"/>
          </a:xfrm>
          <a:prstGeom prst="rect">
            <a:avLst/>
          </a:prstGeom>
          <a:noFill/>
        </p:spPr>
        <p:txBody>
          <a:bodyPr wrap="none" rtlCol="0">
            <a:spAutoFit/>
          </a:bodyPr>
          <a:lstStyle/>
          <a:p>
            <a:r>
              <a:rPr lang="en-US" altLang="zh-CN" sz="816" dirty="0"/>
              <a:t>DBN_IOE</a:t>
            </a:r>
            <a:r>
              <a:rPr lang="zh-CN" altLang="en-US" sz="816" dirty="0"/>
              <a:t>的网络结构</a:t>
            </a:r>
          </a:p>
        </p:txBody>
      </p:sp>
    </p:spTree>
    <p:extLst>
      <p:ext uri="{BB962C8B-B14F-4D97-AF65-F5344CB8AC3E}">
        <p14:creationId xmlns:p14="http://schemas.microsoft.com/office/powerpoint/2010/main" val="384961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C1D6CD7A-20F4-494F-55FE-5EE178831B93}"/>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0108E2DD-0728-7850-62C0-AB6CF1E72560}"/>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 name="文本框 4">
            <a:extLst>
              <a:ext uri="{FF2B5EF4-FFF2-40B4-BE49-F238E27FC236}">
                <a16:creationId xmlns:a16="http://schemas.microsoft.com/office/drawing/2014/main" id="{50257769-95F3-AB29-12DB-FE8F0AF1CAC4}"/>
              </a:ext>
            </a:extLst>
          </p:cNvPr>
          <p:cNvSpPr txBox="1"/>
          <p:nvPr/>
        </p:nvSpPr>
        <p:spPr>
          <a:xfrm>
            <a:off x="568931" y="1171165"/>
            <a:ext cx="5249386" cy="461665"/>
          </a:xfrm>
          <a:prstGeom prst="rect">
            <a:avLst/>
          </a:prstGeom>
          <a:noFill/>
        </p:spPr>
        <p:txBody>
          <a:bodyPr wrap="none" rtlCol="0">
            <a:spAutoFit/>
          </a:bodyPr>
          <a:lstStyle/>
          <a:p>
            <a:r>
              <a:rPr lang="en-US" altLang="zh-CN" sz="2400" b="0" i="0" dirty="0">
                <a:solidFill>
                  <a:srgbClr val="000000"/>
                </a:solidFill>
                <a:effectLst/>
                <a:latin typeface="Times New Roman" panose="02020603050405020304" pitchFamily="18" charset="0"/>
                <a:cs typeface="Times New Roman" panose="02020603050405020304" pitchFamily="18" charset="0"/>
              </a:rPr>
              <a:t>Experimental</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analysis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of</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different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modes</a:t>
            </a:r>
            <a:endParaRPr lang="zh-CN" altLang="en-US" sz="24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A4BBF379-FFE1-72BB-409B-715FCBDCA96D}"/>
              </a:ext>
            </a:extLst>
          </p:cNvPr>
          <p:cNvPicPr>
            <a:picLocks noChangeAspect="1"/>
          </p:cNvPicPr>
          <p:nvPr/>
        </p:nvPicPr>
        <p:blipFill>
          <a:blip r:embed="rId4"/>
          <a:stretch>
            <a:fillRect/>
          </a:stretch>
        </p:blipFill>
        <p:spPr>
          <a:xfrm>
            <a:off x="517351" y="1763408"/>
            <a:ext cx="4276928" cy="2624956"/>
          </a:xfrm>
          <a:prstGeom prst="rect">
            <a:avLst/>
          </a:prstGeom>
        </p:spPr>
      </p:pic>
      <p:sp>
        <p:nvSpPr>
          <p:cNvPr id="7" name="文本框 6">
            <a:extLst>
              <a:ext uri="{FF2B5EF4-FFF2-40B4-BE49-F238E27FC236}">
                <a16:creationId xmlns:a16="http://schemas.microsoft.com/office/drawing/2014/main" id="{FCF7573E-9BDE-D0AC-A206-ED17B1F7CD08}"/>
              </a:ext>
            </a:extLst>
          </p:cNvPr>
          <p:cNvSpPr txBox="1"/>
          <p:nvPr/>
        </p:nvSpPr>
        <p:spPr>
          <a:xfrm>
            <a:off x="517351" y="1266931"/>
            <a:ext cx="7647495" cy="3349956"/>
          </a:xfrm>
          <a:prstGeom prst="rect">
            <a:avLst/>
          </a:prstGeom>
          <a:solidFill>
            <a:schemeClr val="bg1">
              <a:lumMod val="95000"/>
            </a:schemeClr>
          </a:solidFill>
        </p:spPr>
        <p:txBody>
          <a:bodyPr wrap="square" rtlCol="0">
            <a:spAutoFit/>
          </a:bodyPr>
          <a:lstStyle/>
          <a:p>
            <a:pPr defTabSz="671993">
              <a:lnSpc>
                <a:spcPct val="150000"/>
              </a:lnSpc>
              <a:defRPr/>
            </a:pPr>
            <a:r>
              <a:rPr lang="en-US" altLang="zh-CN" sz="2400" b="0" i="0" dirty="0">
                <a:solidFill>
                  <a:srgbClr val="000000"/>
                </a:solidFill>
                <a:effectLst/>
                <a:latin typeface="Times New Roman" panose="02020603050405020304" pitchFamily="18" charset="0"/>
                <a:cs typeface="Times New Roman" panose="02020603050405020304" pitchFamily="18" charset="0"/>
              </a:rPr>
              <a:t>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basis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of</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number</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of</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traps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and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temperature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of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grain,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recognition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accuracy</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was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increased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to</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82.2%</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and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79.6%</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when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highlight>
                  <a:srgbClr val="D4D4D4"/>
                </a:highlight>
                <a:latin typeface="Times New Roman" panose="02020603050405020304" pitchFamily="18" charset="0"/>
                <a:cs typeface="Times New Roman" panose="02020603050405020304" pitchFamily="18" charset="0"/>
              </a:rPr>
              <a:t>moisture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content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of</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highlight>
                  <a:srgbClr val="D4D4D4"/>
                </a:highligh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highlight>
                  <a:srgbClr val="D4D4D4"/>
                </a:highlight>
                <a:latin typeface="Times New Roman" panose="02020603050405020304" pitchFamily="18" charset="0"/>
                <a:cs typeface="Times New Roman" panose="02020603050405020304" pitchFamily="18" charset="0"/>
              </a:rPr>
              <a:t>grain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was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increased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or</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the </a:t>
            </a:r>
            <a:r>
              <a:rPr lang="en-US" altLang="zh-CN" sz="2400" b="0" i="0" dirty="0">
                <a:solidFill>
                  <a:srgbClr val="000000"/>
                </a:solidFill>
                <a:effectLst/>
                <a:latin typeface="Times New Roman" panose="02020603050405020304" pitchFamily="18" charset="0"/>
                <a:cs typeface="Times New Roman" panose="02020603050405020304" pitchFamily="18" charset="0"/>
              </a:rPr>
              <a:t>location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of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trap</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was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used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input,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respectively.</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When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these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four</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modal</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data</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are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used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model</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inputs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same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time,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the</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recognition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accuracy</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is</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84.9%</a:t>
            </a:r>
            <a:endParaRPr lang="zh-CN" altLang="en-US" sz="2400" dirty="0">
              <a:solidFill>
                <a:prstClr val="black">
                  <a:lumMod val="75000"/>
                  <a:lumOff val="25000"/>
                </a:prstClr>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1724242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05F326A0-7F37-766D-8D4D-DCBA6F4B17D0}"/>
              </a:ext>
            </a:extLst>
          </p:cNvPr>
          <p:cNvSpPr txBox="1"/>
          <p:nvPr/>
        </p:nvSpPr>
        <p:spPr>
          <a:xfrm>
            <a:off x="610465" y="706668"/>
            <a:ext cx="5166319"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Cryptolestes</a:t>
            </a:r>
            <a:r>
              <a:rPr lang="en-US" altLang="zh-CN" dirty="0">
                <a:sym typeface="+mn-lt"/>
              </a:rPr>
              <a:t> pusillus Oliver</a:t>
            </a:r>
            <a:endParaRPr lang="zh-CN" altLang="en-US" dirty="0">
              <a:sym typeface="+mn-lt"/>
            </a:endParaRPr>
          </a:p>
        </p:txBody>
      </p:sp>
      <p:sp>
        <p:nvSpPr>
          <p:cNvPr id="4" name="任意多边形 24">
            <a:extLst>
              <a:ext uri="{FF2B5EF4-FFF2-40B4-BE49-F238E27FC236}">
                <a16:creationId xmlns:a16="http://schemas.microsoft.com/office/drawing/2014/main" id="{C9792F56-B1AA-6DD8-862B-971A1F535956}"/>
              </a:ext>
            </a:extLst>
          </p:cNvPr>
          <p:cNvSpPr/>
          <p:nvPr/>
        </p:nvSpPr>
        <p:spPr>
          <a:xfrm rot="5400000" flipH="1" flipV="1">
            <a:off x="199876" y="8490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6" name="文本框 5">
            <a:extLst>
              <a:ext uri="{FF2B5EF4-FFF2-40B4-BE49-F238E27FC236}">
                <a16:creationId xmlns:a16="http://schemas.microsoft.com/office/drawing/2014/main" id="{8A9FA11E-7897-8A68-1EE4-892EF2FCB6D9}"/>
              </a:ext>
            </a:extLst>
          </p:cNvPr>
          <p:cNvSpPr txBox="1"/>
          <p:nvPr/>
        </p:nvSpPr>
        <p:spPr>
          <a:xfrm>
            <a:off x="610465" y="1045418"/>
            <a:ext cx="7119257" cy="461665"/>
          </a:xfrm>
          <a:prstGeom prst="rect">
            <a:avLst/>
          </a:prstGeom>
          <a:noFill/>
        </p:spPr>
        <p:txBody>
          <a:bodyPr wrap="none" rtlCol="0">
            <a:spAutoFit/>
          </a:bodyPr>
          <a:lstStyle/>
          <a:p>
            <a:r>
              <a:rPr lang="en-US" altLang="zh-CN" sz="2400" b="0" i="0" dirty="0">
                <a:solidFill>
                  <a:srgbClr val="000000"/>
                </a:solidFill>
                <a:effectLst/>
                <a:latin typeface="Times New Roman" panose="02020603050405020304" pitchFamily="18" charset="0"/>
                <a:cs typeface="Times New Roman" panose="02020603050405020304" pitchFamily="18" charset="0"/>
              </a:rPr>
              <a:t>Regression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prediction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based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support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vector</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machines</a:t>
            </a:r>
            <a:endParaRPr lang="zh-CN" altLang="en-US" sz="2400" dirty="0">
              <a:latin typeface="Times New Roman" panose="02020603050405020304" pitchFamily="18" charset="0"/>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1B7CB220-A6CA-6382-5BD7-0F57DC1D034F}"/>
              </a:ext>
            </a:extLst>
          </p:cNvPr>
          <p:cNvGraphicFramePr>
            <a:graphicFrameLocks noGrp="1"/>
          </p:cNvGraphicFramePr>
          <p:nvPr>
            <p:extLst>
              <p:ext uri="{D42A27DB-BD31-4B8C-83A1-F6EECF244321}">
                <p14:modId xmlns:p14="http://schemas.microsoft.com/office/powerpoint/2010/main" val="4072889324"/>
              </p:ext>
            </p:extLst>
          </p:nvPr>
        </p:nvGraphicFramePr>
        <p:xfrm>
          <a:off x="846216" y="1763182"/>
          <a:ext cx="3206090" cy="1731358"/>
        </p:xfrm>
        <a:graphic>
          <a:graphicData uri="http://schemas.openxmlformats.org/drawingml/2006/table">
            <a:tbl>
              <a:tblPr>
                <a:tableStyleId>{5C22544A-7EE6-4342-B048-85BDC9FD1C3A}</a:tableStyleId>
              </a:tblPr>
              <a:tblGrid>
                <a:gridCol w="924548">
                  <a:extLst>
                    <a:ext uri="{9D8B030D-6E8A-4147-A177-3AD203B41FA5}">
                      <a16:colId xmlns:a16="http://schemas.microsoft.com/office/drawing/2014/main" val="3209264432"/>
                    </a:ext>
                  </a:extLst>
                </a:gridCol>
                <a:gridCol w="760514">
                  <a:extLst>
                    <a:ext uri="{9D8B030D-6E8A-4147-A177-3AD203B41FA5}">
                      <a16:colId xmlns:a16="http://schemas.microsoft.com/office/drawing/2014/main" val="191779826"/>
                    </a:ext>
                  </a:extLst>
                </a:gridCol>
                <a:gridCol w="760514">
                  <a:extLst>
                    <a:ext uri="{9D8B030D-6E8A-4147-A177-3AD203B41FA5}">
                      <a16:colId xmlns:a16="http://schemas.microsoft.com/office/drawing/2014/main" val="3776700237"/>
                    </a:ext>
                  </a:extLst>
                </a:gridCol>
                <a:gridCol w="760514">
                  <a:extLst>
                    <a:ext uri="{9D8B030D-6E8A-4147-A177-3AD203B41FA5}">
                      <a16:colId xmlns:a16="http://schemas.microsoft.com/office/drawing/2014/main" val="590439348"/>
                    </a:ext>
                  </a:extLst>
                </a:gridCol>
              </a:tblGrid>
              <a:tr h="389706">
                <a:tc>
                  <a:txBody>
                    <a:bodyPr/>
                    <a:lstStyle/>
                    <a:p>
                      <a:pPr algn="ctr" fontAlgn="ctr"/>
                      <a:r>
                        <a:rPr lang="zh-CN" altLang="en-US" sz="1000" u="none" strike="noStrike" dirty="0">
                          <a:effectLst/>
                        </a:rPr>
                        <a:t>核函数类型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R</a:t>
                      </a:r>
                      <a:r>
                        <a:rPr lang="en-US" sz="1000" u="none" strike="noStrike" baseline="30000" dirty="0">
                          <a:effectLst/>
                        </a:rPr>
                        <a:t>2</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MAE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330376831"/>
                  </a:ext>
                </a:extLst>
              </a:tr>
              <a:tr h="335413">
                <a:tc>
                  <a:txBody>
                    <a:bodyPr/>
                    <a:lstStyle/>
                    <a:p>
                      <a:pPr algn="ctr" fontAlgn="ctr"/>
                      <a:r>
                        <a:rPr lang="zh-CN" altLang="en-US" sz="1000" u="none" strike="noStrike">
                          <a:effectLst/>
                        </a:rPr>
                        <a:t>线性</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0.4905</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1.0724</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-0.5697</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455820528"/>
                  </a:ext>
                </a:extLst>
              </a:tr>
              <a:tr h="335413">
                <a:tc>
                  <a:txBody>
                    <a:bodyPr/>
                    <a:lstStyle/>
                    <a:p>
                      <a:pPr algn="ctr" fontAlgn="ctr"/>
                      <a:r>
                        <a:rPr lang="zh-CN" altLang="en-US" sz="1000" u="none" strike="noStrike">
                          <a:effectLst/>
                        </a:rPr>
                        <a:t>多项式</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0.2937</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1.1372</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0.6865</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846303078"/>
                  </a:ext>
                </a:extLst>
              </a:tr>
              <a:tr h="335413">
                <a:tc>
                  <a:txBody>
                    <a:bodyPr/>
                    <a:lstStyle/>
                    <a:p>
                      <a:pPr algn="ctr" fontAlgn="ctr"/>
                      <a:r>
                        <a:rPr lang="en-US" sz="1000" u="none" strike="noStrike">
                          <a:effectLst/>
                        </a:rPr>
                        <a:t>RBF</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0.69</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0.6924</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-0.2159</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1031635470"/>
                  </a:ext>
                </a:extLst>
              </a:tr>
              <a:tr h="335413">
                <a:tc>
                  <a:txBody>
                    <a:bodyPr/>
                    <a:lstStyle/>
                    <a:p>
                      <a:pPr algn="ctr" fontAlgn="ctr"/>
                      <a:r>
                        <a:rPr lang="en-US" sz="1000" u="none" strike="noStrike">
                          <a:effectLst/>
                        </a:rPr>
                        <a:t>sigmoid</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-4.0681</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3.2312</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-1.5775</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583585682"/>
                  </a:ext>
                </a:extLst>
              </a:tr>
            </a:tbl>
          </a:graphicData>
        </a:graphic>
      </p:graphicFrame>
      <p:sp>
        <p:nvSpPr>
          <p:cNvPr id="8" name="文本框 7">
            <a:extLst>
              <a:ext uri="{FF2B5EF4-FFF2-40B4-BE49-F238E27FC236}">
                <a16:creationId xmlns:a16="http://schemas.microsoft.com/office/drawing/2014/main" id="{78B2B180-A088-362F-2C37-8C2C13C17A49}"/>
              </a:ext>
            </a:extLst>
          </p:cNvPr>
          <p:cNvSpPr txBox="1"/>
          <p:nvPr/>
        </p:nvSpPr>
        <p:spPr>
          <a:xfrm>
            <a:off x="1271289" y="1515785"/>
            <a:ext cx="2156360" cy="250710"/>
          </a:xfrm>
          <a:prstGeom prst="rect">
            <a:avLst/>
          </a:prstGeom>
          <a:noFill/>
        </p:spPr>
        <p:txBody>
          <a:bodyPr wrap="none" rtlCol="0">
            <a:spAutoFit/>
          </a:bodyPr>
          <a:lstStyle/>
          <a:p>
            <a:r>
              <a:rPr lang="zh-CN" altLang="en-US" sz="1029" dirty="0"/>
              <a:t>不同类型核函数预测结果精度对比</a:t>
            </a:r>
          </a:p>
        </p:txBody>
      </p:sp>
      <p:sp>
        <p:nvSpPr>
          <p:cNvPr id="9" name="文本框 8">
            <a:extLst>
              <a:ext uri="{FF2B5EF4-FFF2-40B4-BE49-F238E27FC236}">
                <a16:creationId xmlns:a16="http://schemas.microsoft.com/office/drawing/2014/main" id="{A33F4FCD-8D2D-DBF4-6F83-F5B8D3927383}"/>
              </a:ext>
            </a:extLst>
          </p:cNvPr>
          <p:cNvSpPr txBox="1"/>
          <p:nvPr/>
        </p:nvSpPr>
        <p:spPr>
          <a:xfrm>
            <a:off x="1411788" y="3802179"/>
            <a:ext cx="1762021" cy="250710"/>
          </a:xfrm>
          <a:prstGeom prst="rect">
            <a:avLst/>
          </a:prstGeom>
          <a:noFill/>
        </p:spPr>
        <p:txBody>
          <a:bodyPr wrap="none" rtlCol="0">
            <a:spAutoFit/>
          </a:bodyPr>
          <a:lstStyle/>
          <a:p>
            <a:r>
              <a:rPr lang="zh-CN" altLang="en-US" sz="1029" dirty="0"/>
              <a:t>不同模型预测结果精度对比</a:t>
            </a:r>
          </a:p>
        </p:txBody>
      </p:sp>
      <p:graphicFrame>
        <p:nvGraphicFramePr>
          <p:cNvPr id="10" name="表格 9">
            <a:extLst>
              <a:ext uri="{FF2B5EF4-FFF2-40B4-BE49-F238E27FC236}">
                <a16:creationId xmlns:a16="http://schemas.microsoft.com/office/drawing/2014/main" id="{3C6F0F96-3815-775D-4444-0B7A780F4D8F}"/>
              </a:ext>
            </a:extLst>
          </p:cNvPr>
          <p:cNvGraphicFramePr>
            <a:graphicFrameLocks noGrp="1"/>
          </p:cNvGraphicFramePr>
          <p:nvPr>
            <p:extLst>
              <p:ext uri="{D42A27DB-BD31-4B8C-83A1-F6EECF244321}">
                <p14:modId xmlns:p14="http://schemas.microsoft.com/office/powerpoint/2010/main" val="2300800036"/>
              </p:ext>
            </p:extLst>
          </p:nvPr>
        </p:nvGraphicFramePr>
        <p:xfrm>
          <a:off x="840442" y="4083453"/>
          <a:ext cx="3211865" cy="956662"/>
        </p:xfrm>
        <a:graphic>
          <a:graphicData uri="http://schemas.openxmlformats.org/drawingml/2006/table">
            <a:tbl>
              <a:tblPr>
                <a:tableStyleId>{5C22544A-7EE6-4342-B048-85BDC9FD1C3A}</a:tableStyleId>
              </a:tblPr>
              <a:tblGrid>
                <a:gridCol w="926213">
                  <a:extLst>
                    <a:ext uri="{9D8B030D-6E8A-4147-A177-3AD203B41FA5}">
                      <a16:colId xmlns:a16="http://schemas.microsoft.com/office/drawing/2014/main" val="3370383544"/>
                    </a:ext>
                  </a:extLst>
                </a:gridCol>
                <a:gridCol w="761884">
                  <a:extLst>
                    <a:ext uri="{9D8B030D-6E8A-4147-A177-3AD203B41FA5}">
                      <a16:colId xmlns:a16="http://schemas.microsoft.com/office/drawing/2014/main" val="2061570621"/>
                    </a:ext>
                  </a:extLst>
                </a:gridCol>
                <a:gridCol w="761884">
                  <a:extLst>
                    <a:ext uri="{9D8B030D-6E8A-4147-A177-3AD203B41FA5}">
                      <a16:colId xmlns:a16="http://schemas.microsoft.com/office/drawing/2014/main" val="518429930"/>
                    </a:ext>
                  </a:extLst>
                </a:gridCol>
                <a:gridCol w="761884">
                  <a:extLst>
                    <a:ext uri="{9D8B030D-6E8A-4147-A177-3AD203B41FA5}">
                      <a16:colId xmlns:a16="http://schemas.microsoft.com/office/drawing/2014/main" val="1220662402"/>
                    </a:ext>
                  </a:extLst>
                </a:gridCol>
              </a:tblGrid>
              <a:tr h="307520">
                <a:tc>
                  <a:txBody>
                    <a:bodyPr/>
                    <a:lstStyle/>
                    <a:p>
                      <a:pPr algn="ctr" fontAlgn="ctr"/>
                      <a:r>
                        <a:rPr lang="zh-CN" altLang="en-US" sz="1000" u="none" strike="noStrike" dirty="0">
                          <a:effectLst/>
                        </a:rPr>
                        <a:t>预测模型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R</a:t>
                      </a:r>
                      <a:r>
                        <a:rPr lang="en-US" sz="1000" u="none" strike="noStrike" baseline="30000" dirty="0">
                          <a:effectLst/>
                        </a:rPr>
                        <a:t>2</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MAE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696439644"/>
                  </a:ext>
                </a:extLst>
              </a:tr>
              <a:tr h="324571">
                <a:tc>
                  <a:txBody>
                    <a:bodyPr/>
                    <a:lstStyle/>
                    <a:p>
                      <a:pPr algn="ctr" fontAlgn="ctr"/>
                      <a:r>
                        <a:rPr lang="en-US" sz="1000" u="none" strike="noStrike" dirty="0">
                          <a:effectLst/>
                        </a:rPr>
                        <a:t>SVR</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0.69</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0.6924</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-0.2159</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738236612"/>
                  </a:ext>
                </a:extLst>
              </a:tr>
              <a:tr h="324571">
                <a:tc>
                  <a:txBody>
                    <a:bodyPr/>
                    <a:lstStyle/>
                    <a:p>
                      <a:pPr algn="ctr" fontAlgn="ctr"/>
                      <a:r>
                        <a:rPr lang="zh-CN" altLang="en-US" sz="1000" u="none" strike="noStrike">
                          <a:effectLst/>
                        </a:rPr>
                        <a:t>优化后</a:t>
                      </a:r>
                      <a:r>
                        <a:rPr lang="en-US" sz="1000" u="none" strike="noStrike">
                          <a:effectLst/>
                        </a:rPr>
                        <a:t>SVR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400" b="1" u="none" strike="noStrike" dirty="0">
                          <a:solidFill>
                            <a:srgbClr val="FF0000"/>
                          </a:solidFill>
                          <a:effectLst/>
                        </a:rPr>
                        <a:t>0.9217</a:t>
                      </a:r>
                      <a:endParaRPr lang="en-US" altLang="zh-CN" sz="1400" b="1" i="0" u="none" strike="noStrike" dirty="0">
                        <a:solidFill>
                          <a:srgbClr val="FF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0.3629</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0.0844</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114994741"/>
                  </a:ext>
                </a:extLst>
              </a:tr>
            </a:tbl>
          </a:graphicData>
        </a:graphic>
      </p:graphicFrame>
      <p:sp>
        <p:nvSpPr>
          <p:cNvPr id="5" name="文本框 4">
            <a:extLst>
              <a:ext uri="{FF2B5EF4-FFF2-40B4-BE49-F238E27FC236}">
                <a16:creationId xmlns:a16="http://schemas.microsoft.com/office/drawing/2014/main" id="{F6C79974-FF97-3E2E-8283-257456387CF8}"/>
              </a:ext>
            </a:extLst>
          </p:cNvPr>
          <p:cNvSpPr txBox="1"/>
          <p:nvPr/>
        </p:nvSpPr>
        <p:spPr>
          <a:xfrm>
            <a:off x="945923" y="849021"/>
            <a:ext cx="7403462" cy="3903954"/>
          </a:xfrm>
          <a:prstGeom prst="rect">
            <a:avLst/>
          </a:prstGeom>
          <a:solidFill>
            <a:schemeClr val="bg1">
              <a:lumMod val="95000"/>
            </a:schemeClr>
          </a:solidFill>
        </p:spPr>
        <p:txBody>
          <a:bodyPr wrap="square" rtlCol="0">
            <a:spAutoFit/>
          </a:bodyPr>
          <a:lstStyle/>
          <a:p>
            <a:pPr defTabSz="671993">
              <a:lnSpc>
                <a:spcPct val="150000"/>
              </a:lnSpc>
              <a:defRPr/>
            </a:pPr>
            <a:r>
              <a:rPr lang="en-US" altLang="zh-CN" sz="2400" dirty="0">
                <a:solidFill>
                  <a:prstClr val="black">
                    <a:lumMod val="75000"/>
                    <a:lumOff val="25000"/>
                  </a:prstClr>
                </a:solidFill>
                <a:cs typeface="+mn-ea"/>
                <a:sym typeface="+mn-lt"/>
              </a:rPr>
              <a:t>The results show that the model works best when the kernel function selects RBF.</a:t>
            </a:r>
          </a:p>
          <a:p>
            <a:pPr defTabSz="671993">
              <a:lnSpc>
                <a:spcPct val="150000"/>
              </a:lnSpc>
              <a:defRPr/>
            </a:pPr>
            <a:r>
              <a:rPr lang="en-US" altLang="zh-CN" sz="2400" dirty="0">
                <a:solidFill>
                  <a:prstClr val="black">
                    <a:lumMod val="75000"/>
                    <a:lumOff val="25000"/>
                  </a:prstClr>
                </a:solidFill>
                <a:cs typeface="+mn-ea"/>
                <a:sym typeface="+mn-lt"/>
              </a:rPr>
              <a:t>The K-CV algorithm can better evaluate the generalization ability of the model and reduce the risk of overfitting to a specific dataset, The accuracy of the optimized model has been significantly improved, and the recognition accuracy has been increased to </a:t>
            </a:r>
            <a:r>
              <a:rPr lang="en-US" altLang="zh-CN" sz="2400" dirty="0">
                <a:solidFill>
                  <a:srgbClr val="FF0000"/>
                </a:solidFill>
                <a:cs typeface="+mn-ea"/>
                <a:sym typeface="+mn-lt"/>
              </a:rPr>
              <a:t>92.17%.</a:t>
            </a:r>
            <a:endParaRPr lang="zh-CN" altLang="en-US" sz="2400" dirty="0">
              <a:solidFill>
                <a:srgbClr val="FF0000"/>
              </a:solidFill>
              <a:cs typeface="+mn-ea"/>
              <a:sym typeface="+mn-lt"/>
            </a:endParaRPr>
          </a:p>
        </p:txBody>
      </p:sp>
    </p:spTree>
    <p:extLst>
      <p:ext uri="{BB962C8B-B14F-4D97-AF65-F5344CB8AC3E}">
        <p14:creationId xmlns:p14="http://schemas.microsoft.com/office/powerpoint/2010/main" val="14945086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2C96F486-B5EC-62CB-F165-69AE28C02FE1}"/>
              </a:ext>
            </a:extLst>
          </p:cNvPr>
          <p:cNvSpPr txBox="1"/>
          <p:nvPr/>
        </p:nvSpPr>
        <p:spPr>
          <a:xfrm>
            <a:off x="732673" y="753640"/>
            <a:ext cx="5091493"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a:sym typeface="+mn-lt"/>
              </a:rPr>
              <a:t>Sitophilus oryzae </a:t>
            </a:r>
            <a:r>
              <a:rPr lang="en-US" altLang="zh-CN" dirty="0" err="1">
                <a:sym typeface="+mn-lt"/>
              </a:rPr>
              <a:t>Linne</a:t>
            </a:r>
            <a:endParaRPr lang="zh-CN" altLang="en-US" dirty="0">
              <a:sym typeface="+mn-lt"/>
            </a:endParaRPr>
          </a:p>
        </p:txBody>
      </p:sp>
      <p:sp>
        <p:nvSpPr>
          <p:cNvPr id="4" name="任意多边形 24">
            <a:extLst>
              <a:ext uri="{FF2B5EF4-FFF2-40B4-BE49-F238E27FC236}">
                <a16:creationId xmlns:a16="http://schemas.microsoft.com/office/drawing/2014/main" id="{7CBF4EDA-5FDD-B857-1011-C5BF34916816}"/>
              </a:ext>
            </a:extLst>
          </p:cNvPr>
          <p:cNvSpPr/>
          <p:nvPr/>
        </p:nvSpPr>
        <p:spPr>
          <a:xfrm rot="5400000" flipH="1" flipV="1">
            <a:off x="340951" y="849325"/>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graphicFrame>
        <p:nvGraphicFramePr>
          <p:cNvPr id="5" name="表格 4">
            <a:extLst>
              <a:ext uri="{FF2B5EF4-FFF2-40B4-BE49-F238E27FC236}">
                <a16:creationId xmlns:a16="http://schemas.microsoft.com/office/drawing/2014/main" id="{B9423D65-688B-3298-CA27-958E00701F91}"/>
              </a:ext>
            </a:extLst>
          </p:cNvPr>
          <p:cNvGraphicFramePr>
            <a:graphicFrameLocks noGrp="1"/>
          </p:cNvGraphicFramePr>
          <p:nvPr>
            <p:extLst>
              <p:ext uri="{D42A27DB-BD31-4B8C-83A1-F6EECF244321}">
                <p14:modId xmlns:p14="http://schemas.microsoft.com/office/powerpoint/2010/main" val="473243140"/>
              </p:ext>
            </p:extLst>
          </p:nvPr>
        </p:nvGraphicFramePr>
        <p:xfrm>
          <a:off x="1481859" y="1802097"/>
          <a:ext cx="4875528" cy="1723455"/>
        </p:xfrm>
        <a:graphic>
          <a:graphicData uri="http://schemas.openxmlformats.org/drawingml/2006/table">
            <a:tbl>
              <a:tblPr firstRow="1" firstCol="1" bandRow="1">
                <a:tableStyleId>{5C22544A-7EE6-4342-B048-85BDC9FD1C3A}</a:tableStyleId>
              </a:tblPr>
              <a:tblGrid>
                <a:gridCol w="662905">
                  <a:extLst>
                    <a:ext uri="{9D8B030D-6E8A-4147-A177-3AD203B41FA5}">
                      <a16:colId xmlns:a16="http://schemas.microsoft.com/office/drawing/2014/main" val="1066442750"/>
                    </a:ext>
                  </a:extLst>
                </a:gridCol>
                <a:gridCol w="803614">
                  <a:extLst>
                    <a:ext uri="{9D8B030D-6E8A-4147-A177-3AD203B41FA5}">
                      <a16:colId xmlns:a16="http://schemas.microsoft.com/office/drawing/2014/main" val="3888025312"/>
                    </a:ext>
                  </a:extLst>
                </a:gridCol>
                <a:gridCol w="807170">
                  <a:extLst>
                    <a:ext uri="{9D8B030D-6E8A-4147-A177-3AD203B41FA5}">
                      <a16:colId xmlns:a16="http://schemas.microsoft.com/office/drawing/2014/main" val="3728406080"/>
                    </a:ext>
                  </a:extLst>
                </a:gridCol>
                <a:gridCol w="866603">
                  <a:extLst>
                    <a:ext uri="{9D8B030D-6E8A-4147-A177-3AD203B41FA5}">
                      <a16:colId xmlns:a16="http://schemas.microsoft.com/office/drawing/2014/main" val="2619781036"/>
                    </a:ext>
                  </a:extLst>
                </a:gridCol>
                <a:gridCol w="867618">
                  <a:extLst>
                    <a:ext uri="{9D8B030D-6E8A-4147-A177-3AD203B41FA5}">
                      <a16:colId xmlns:a16="http://schemas.microsoft.com/office/drawing/2014/main" val="928092054"/>
                    </a:ext>
                  </a:extLst>
                </a:gridCol>
                <a:gridCol w="867618">
                  <a:extLst>
                    <a:ext uri="{9D8B030D-6E8A-4147-A177-3AD203B41FA5}">
                      <a16:colId xmlns:a16="http://schemas.microsoft.com/office/drawing/2014/main" val="3071257201"/>
                    </a:ext>
                  </a:extLst>
                </a:gridCol>
              </a:tblGrid>
              <a:tr h="230912">
                <a:tc rowSpan="2">
                  <a:txBody>
                    <a:bodyPr/>
                    <a:lstStyle/>
                    <a:p>
                      <a:pPr algn="ctr" fontAlgn="ctr"/>
                      <a:r>
                        <a:rPr lang="zh-CN" sz="800" kern="0" dirty="0">
                          <a:effectLst/>
                        </a:rPr>
                        <a:t>虫口密度</a:t>
                      </a:r>
                      <a:r>
                        <a:rPr lang="en-US" sz="800" kern="0" dirty="0">
                          <a:effectLst/>
                        </a:rPr>
                        <a:t> (</a:t>
                      </a:r>
                      <a:r>
                        <a:rPr lang="zh-CN" sz="800" kern="0" dirty="0">
                          <a:effectLst/>
                        </a:rPr>
                        <a:t>头</a:t>
                      </a:r>
                      <a:r>
                        <a:rPr lang="en-US" sz="800" kern="0" dirty="0">
                          <a:effectLst/>
                        </a:rPr>
                        <a:t>/kg)</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a:r>
                        <a:rPr lang="en-US" sz="800" kern="100">
                          <a:effectLst/>
                        </a:rPr>
                        <a:t>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gridSpan="2">
                  <a:txBody>
                    <a:bodyPr/>
                    <a:lstStyle/>
                    <a:p>
                      <a:pPr algn="ctr" fontAlgn="ctr"/>
                      <a:r>
                        <a:rPr lang="zh-CN" sz="800" kern="0" dirty="0">
                          <a:effectLst/>
                        </a:rPr>
                        <a:t>每日检测到害虫样点个数（个）</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hMerge="1">
                  <a:txBody>
                    <a:bodyPr/>
                    <a:lstStyle/>
                    <a:p>
                      <a:endParaRPr lang="zh-CN" altLang="en-US"/>
                    </a:p>
                  </a:txBody>
                  <a:tcPr/>
                </a:tc>
                <a:tc gridSpan="2">
                  <a:txBody>
                    <a:bodyPr/>
                    <a:lstStyle/>
                    <a:p>
                      <a:pPr algn="ctr" fontAlgn="ctr"/>
                      <a:r>
                        <a:rPr lang="zh-CN" sz="800" kern="0">
                          <a:effectLst/>
                        </a:rPr>
                        <a:t>每日害虫检测数量（头</a:t>
                      </a:r>
                      <a:r>
                        <a:rPr lang="en-US" sz="800" kern="0">
                          <a:effectLst/>
                        </a:rPr>
                        <a:t>/</a:t>
                      </a:r>
                      <a:r>
                        <a:rPr lang="zh-CN" sz="800" kern="0">
                          <a:effectLst/>
                        </a:rPr>
                        <a:t>天）</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hMerge="1">
                  <a:txBody>
                    <a:bodyPr/>
                    <a:lstStyle/>
                    <a:p>
                      <a:endParaRPr lang="zh-CN" altLang="en-US"/>
                    </a:p>
                  </a:txBody>
                  <a:tcPr/>
                </a:tc>
                <a:extLst>
                  <a:ext uri="{0D108BD9-81ED-4DB2-BD59-A6C34878D82A}">
                    <a16:rowId xmlns:a16="http://schemas.microsoft.com/office/drawing/2014/main" val="3105802318"/>
                  </a:ext>
                </a:extLst>
              </a:tr>
              <a:tr h="500796">
                <a:tc vMerge="1">
                  <a:txBody>
                    <a:bodyPr/>
                    <a:lstStyle/>
                    <a:p>
                      <a:endParaRPr lang="zh-CN" altLang="en-US"/>
                    </a:p>
                  </a:txBody>
                  <a:tcPr/>
                </a:tc>
                <a:tc>
                  <a:txBody>
                    <a:bodyPr/>
                    <a:lstStyle/>
                    <a:p>
                      <a:pPr algn="ctr" fontAlgn="ctr"/>
                      <a:r>
                        <a:rPr lang="zh-CN" sz="800" kern="0" dirty="0">
                          <a:effectLst/>
                        </a:rPr>
                        <a:t>数值类型</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dirty="0">
                          <a:effectLst/>
                        </a:rPr>
                        <a:t>电子探管诱捕器系统</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dirty="0">
                          <a:effectLst/>
                        </a:rPr>
                        <a:t>人工扦样</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电子探管诱捕器系统</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人工扦样</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1429360898"/>
                  </a:ext>
                </a:extLst>
              </a:tr>
              <a:tr h="337760">
                <a:tc>
                  <a:txBody>
                    <a:bodyPr/>
                    <a:lstStyle/>
                    <a:p>
                      <a:pPr algn="ctr" fontAlgn="ctr"/>
                      <a:r>
                        <a:rPr lang="en-US" sz="800" kern="0">
                          <a:effectLst/>
                        </a:rPr>
                        <a:t>0.1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平均值</a:t>
                      </a:r>
                      <a:r>
                        <a:rPr lang="en-US" sz="800" kern="0">
                          <a:effectLst/>
                        </a:rPr>
                        <a:t>±SE</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0.83±0.19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0.00±0.00</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0.87±0.22</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0.00±0.00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4214098770"/>
                  </a:ext>
                </a:extLst>
              </a:tr>
              <a:tr h="316227">
                <a:tc>
                  <a:txBody>
                    <a:bodyPr/>
                    <a:lstStyle/>
                    <a:p>
                      <a:pPr algn="ctr" fontAlgn="ctr"/>
                      <a:r>
                        <a:rPr lang="en-US" sz="800" kern="0">
                          <a:effectLst/>
                        </a:rPr>
                        <a:t>1.0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平均值</a:t>
                      </a:r>
                      <a:r>
                        <a:rPr lang="en-US" sz="800" kern="0">
                          <a:effectLst/>
                        </a:rPr>
                        <a:t>±SE</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4.13±0.56</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4.00±1.73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5.40±1.18</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10.00±4.62</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1345212275"/>
                  </a:ext>
                </a:extLst>
              </a:tr>
              <a:tr h="337760">
                <a:tc>
                  <a:txBody>
                    <a:bodyPr/>
                    <a:lstStyle/>
                    <a:p>
                      <a:pPr algn="ctr" fontAlgn="ctr"/>
                      <a:r>
                        <a:rPr lang="en-US" sz="800" kern="0">
                          <a:effectLst/>
                        </a:rPr>
                        <a:t>5.0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dirty="0">
                          <a:effectLst/>
                        </a:rPr>
                        <a:t>平均值</a:t>
                      </a:r>
                      <a:r>
                        <a:rPr lang="en-US" sz="800" kern="0" dirty="0">
                          <a:effectLst/>
                        </a:rPr>
                        <a:t>±SE</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10.57±1.36</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10.67±1.86</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40.77±15.94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88.67±34.07</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4012155249"/>
                  </a:ext>
                </a:extLst>
              </a:tr>
            </a:tbl>
          </a:graphicData>
        </a:graphic>
      </p:graphicFrame>
      <p:sp>
        <p:nvSpPr>
          <p:cNvPr id="6" name="文本框 5">
            <a:extLst>
              <a:ext uri="{FF2B5EF4-FFF2-40B4-BE49-F238E27FC236}">
                <a16:creationId xmlns:a16="http://schemas.microsoft.com/office/drawing/2014/main" id="{00073FCD-CD80-1D35-6347-DC6647CFC9E2}"/>
              </a:ext>
            </a:extLst>
          </p:cNvPr>
          <p:cNvSpPr txBox="1"/>
          <p:nvPr/>
        </p:nvSpPr>
        <p:spPr>
          <a:xfrm>
            <a:off x="455613" y="1243321"/>
            <a:ext cx="6571030" cy="461665"/>
          </a:xfrm>
          <a:prstGeom prst="rect">
            <a:avLst/>
          </a:prstGeom>
          <a:noFill/>
        </p:spPr>
        <p:txBody>
          <a:bodyPr wrap="none" rtlCol="0">
            <a:spAutoFit/>
          </a:bodyPr>
          <a:lstStyle/>
          <a:p>
            <a:r>
              <a:rPr lang="en-US" altLang="zh-CN" sz="2400" dirty="0"/>
              <a:t>Comparison of electron probe and manual sampling</a:t>
            </a:r>
            <a:endParaRPr lang="zh-CN" altLang="en-US" sz="2400" dirty="0"/>
          </a:p>
        </p:txBody>
      </p:sp>
      <p:sp>
        <p:nvSpPr>
          <p:cNvPr id="7" name="矩形 6">
            <a:extLst>
              <a:ext uri="{FF2B5EF4-FFF2-40B4-BE49-F238E27FC236}">
                <a16:creationId xmlns:a16="http://schemas.microsoft.com/office/drawing/2014/main" id="{F1AB5A5B-0D53-41B9-AAD3-62A4C4693362}"/>
              </a:ext>
            </a:extLst>
          </p:cNvPr>
          <p:cNvSpPr/>
          <p:nvPr/>
        </p:nvSpPr>
        <p:spPr bwMode="auto">
          <a:xfrm>
            <a:off x="577228" y="3622663"/>
            <a:ext cx="7805394" cy="1133965"/>
          </a:xfrm>
          <a:prstGeom prst="rect">
            <a:avLst/>
          </a:prstGeom>
        </p:spPr>
        <p:txBody>
          <a:bodyPr wrap="square">
            <a:spAutoFit/>
            <a:scene3d>
              <a:camera prst="orthographicFront"/>
              <a:lightRig rig="threePt" dir="t"/>
            </a:scene3d>
            <a:sp3d contourW="12700"/>
          </a:bodyPr>
          <a:lstStyle/>
          <a:p>
            <a:pPr>
              <a:lnSpc>
                <a:spcPct val="150000"/>
              </a:lnSpc>
              <a:defRPr/>
            </a:pPr>
            <a:r>
              <a:rPr lang="en-US" altLang="zh-CN" sz="2400" dirty="0"/>
              <a:t>Due to the low population density, probe traps are easier to detect pests than manual sampling</a:t>
            </a:r>
            <a:endParaRPr lang="zh-CN" altLang="en-US"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3533999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2703"/>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2" y="-29082"/>
            <a:ext cx="8959850" cy="753442"/>
          </a:xfrm>
          <a:prstGeom prst="rect">
            <a:avLst/>
          </a:prstGeom>
        </p:spPr>
      </p:pic>
      <p:sp>
        <p:nvSpPr>
          <p:cNvPr id="2" name="文本框 1">
            <a:extLst>
              <a:ext uri="{FF2B5EF4-FFF2-40B4-BE49-F238E27FC236}">
                <a16:creationId xmlns:a16="http://schemas.microsoft.com/office/drawing/2014/main" id="{C8A808B1-0E4E-96BC-C638-EE8FF6ABD810}"/>
              </a:ext>
            </a:extLst>
          </p:cNvPr>
          <p:cNvSpPr txBox="1"/>
          <p:nvPr/>
        </p:nvSpPr>
        <p:spPr>
          <a:xfrm>
            <a:off x="588947" y="697312"/>
            <a:ext cx="5091493"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a:sym typeface="+mn-lt"/>
              </a:rPr>
              <a:t>Sitophilus oryzae </a:t>
            </a:r>
            <a:r>
              <a:rPr lang="en-US" altLang="zh-CN" dirty="0" err="1">
                <a:sym typeface="+mn-lt"/>
              </a:rPr>
              <a:t>Linne</a:t>
            </a:r>
            <a:endParaRPr lang="zh-CN" altLang="en-US" dirty="0">
              <a:sym typeface="+mn-lt"/>
            </a:endParaRPr>
          </a:p>
        </p:txBody>
      </p:sp>
      <p:sp>
        <p:nvSpPr>
          <p:cNvPr id="5" name="文本框 4">
            <a:extLst>
              <a:ext uri="{FF2B5EF4-FFF2-40B4-BE49-F238E27FC236}">
                <a16:creationId xmlns:a16="http://schemas.microsoft.com/office/drawing/2014/main" id="{AA0D4A3C-C393-DC57-E4EF-910ED94B4281}"/>
              </a:ext>
            </a:extLst>
          </p:cNvPr>
          <p:cNvSpPr txBox="1"/>
          <p:nvPr/>
        </p:nvSpPr>
        <p:spPr>
          <a:xfrm>
            <a:off x="455613" y="1122554"/>
            <a:ext cx="7557744"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b="0" i="0" dirty="0">
                <a:solidFill>
                  <a:srgbClr val="000000"/>
                </a:solidFill>
                <a:effectLst/>
                <a:latin typeface="Segoe UI Web (West European)"/>
              </a:rPr>
              <a:t>Changes</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spatial</a:t>
            </a:r>
            <a:r>
              <a:rPr lang="en-US" altLang="zh-CN" sz="2400" b="0" i="0" dirty="0">
                <a:solidFill>
                  <a:srgbClr val="000000"/>
                </a:solidFill>
                <a:effectLst/>
                <a:highlight>
                  <a:srgbClr val="EFF6FF"/>
                </a:highlight>
                <a:latin typeface="Segoe UI Web (West European)"/>
              </a:rPr>
              <a:t> </a:t>
            </a:r>
            <a:r>
              <a:rPr lang="en-US" altLang="zh-CN" sz="2400" b="0" i="0" dirty="0" err="1">
                <a:solidFill>
                  <a:srgbClr val="000000"/>
                </a:solidFill>
                <a:effectLst/>
                <a:latin typeface="Segoe UI Web (West European)"/>
              </a:rPr>
              <a:t>dimensio</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trapping</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data</a:t>
            </a:r>
            <a:endParaRPr lang="zh-CN" altLang="en-US" sz="2400" dirty="0"/>
          </a:p>
        </p:txBody>
      </p:sp>
      <p:pic>
        <p:nvPicPr>
          <p:cNvPr id="6" name="图片 5">
            <a:extLst>
              <a:ext uri="{FF2B5EF4-FFF2-40B4-BE49-F238E27FC236}">
                <a16:creationId xmlns:a16="http://schemas.microsoft.com/office/drawing/2014/main" id="{98060A44-F23F-CC4A-CFD1-DB83BC61278E}"/>
              </a:ext>
            </a:extLst>
          </p:cNvPr>
          <p:cNvPicPr>
            <a:picLocks noChangeAspect="1"/>
          </p:cNvPicPr>
          <p:nvPr/>
        </p:nvPicPr>
        <p:blipFill>
          <a:blip r:embed="rId4"/>
          <a:stretch>
            <a:fillRect/>
          </a:stretch>
        </p:blipFill>
        <p:spPr>
          <a:xfrm>
            <a:off x="455613" y="1656325"/>
            <a:ext cx="3702485" cy="1586779"/>
          </a:xfrm>
          <a:prstGeom prst="rect">
            <a:avLst/>
          </a:prstGeom>
        </p:spPr>
      </p:pic>
      <p:pic>
        <p:nvPicPr>
          <p:cNvPr id="7" name="图片 6">
            <a:extLst>
              <a:ext uri="{FF2B5EF4-FFF2-40B4-BE49-F238E27FC236}">
                <a16:creationId xmlns:a16="http://schemas.microsoft.com/office/drawing/2014/main" id="{C3F14893-72D2-7D32-6929-B7AF72548760}"/>
              </a:ext>
            </a:extLst>
          </p:cNvPr>
          <p:cNvPicPr>
            <a:picLocks noChangeAspect="1"/>
          </p:cNvPicPr>
          <p:nvPr/>
        </p:nvPicPr>
        <p:blipFill>
          <a:blip r:embed="rId5"/>
          <a:stretch>
            <a:fillRect/>
          </a:stretch>
        </p:blipFill>
        <p:spPr>
          <a:xfrm>
            <a:off x="588947" y="3305133"/>
            <a:ext cx="3212946" cy="1630973"/>
          </a:xfrm>
          <a:prstGeom prst="rect">
            <a:avLst/>
          </a:prstGeom>
        </p:spPr>
      </p:pic>
      <p:pic>
        <p:nvPicPr>
          <p:cNvPr id="8" name="图片 7">
            <a:extLst>
              <a:ext uri="{FF2B5EF4-FFF2-40B4-BE49-F238E27FC236}">
                <a16:creationId xmlns:a16="http://schemas.microsoft.com/office/drawing/2014/main" id="{E37C4513-5ACD-C1AC-A737-90734FFAEA12}"/>
              </a:ext>
            </a:extLst>
          </p:cNvPr>
          <p:cNvPicPr>
            <a:picLocks noChangeAspect="1"/>
          </p:cNvPicPr>
          <p:nvPr/>
        </p:nvPicPr>
        <p:blipFill>
          <a:blip r:embed="rId6"/>
          <a:stretch>
            <a:fillRect/>
          </a:stretch>
        </p:blipFill>
        <p:spPr>
          <a:xfrm>
            <a:off x="4609606" y="1828089"/>
            <a:ext cx="2897059" cy="2360364"/>
          </a:xfrm>
          <a:prstGeom prst="rect">
            <a:avLst/>
          </a:prstGeom>
        </p:spPr>
      </p:pic>
      <p:sp>
        <p:nvSpPr>
          <p:cNvPr id="4" name="文本框 3">
            <a:extLst>
              <a:ext uri="{FF2B5EF4-FFF2-40B4-BE49-F238E27FC236}">
                <a16:creationId xmlns:a16="http://schemas.microsoft.com/office/drawing/2014/main" id="{376CB5B4-A79C-70C8-D154-234C0E60F041}"/>
              </a:ext>
            </a:extLst>
          </p:cNvPr>
          <p:cNvSpPr txBox="1"/>
          <p:nvPr/>
        </p:nvSpPr>
        <p:spPr>
          <a:xfrm>
            <a:off x="1182040" y="1414203"/>
            <a:ext cx="5709946" cy="2795509"/>
          </a:xfrm>
          <a:prstGeom prst="rect">
            <a:avLst/>
          </a:prstGeom>
          <a:solidFill>
            <a:schemeClr val="bg1">
              <a:lumMod val="95000"/>
            </a:schemeClr>
          </a:solidFill>
        </p:spPr>
        <p:txBody>
          <a:bodyPr wrap="square" rtlCol="0">
            <a:spAutoFit/>
          </a:bodyPr>
          <a:lstStyle/>
          <a:p>
            <a:pPr defTabSz="671993">
              <a:lnSpc>
                <a:spcPct val="150000"/>
              </a:lnSpc>
              <a:defRPr/>
            </a:pPr>
            <a:r>
              <a:rPr lang="en-US" altLang="zh-CN" sz="2400" b="0" i="0" dirty="0">
                <a:solidFill>
                  <a:srgbClr val="000000"/>
                </a:solidFill>
                <a:effectLst/>
                <a:latin typeface="Segoe UI Web (West European)"/>
              </a:rPr>
              <a:t>When</a:t>
            </a:r>
            <a:r>
              <a:rPr lang="en-US" altLang="zh-CN" sz="2400" b="0" i="0" dirty="0">
                <a:solidFill>
                  <a:srgbClr val="000000"/>
                </a:solidFill>
                <a:effectLst/>
                <a:highlight>
                  <a:srgbClr val="EFF6FF"/>
                </a:highlight>
                <a:latin typeface="Segoe UI Web (West European)"/>
              </a:rPr>
              <a:t> the </a:t>
            </a:r>
            <a:r>
              <a:rPr lang="en-US" altLang="zh-CN" sz="2400" b="0" i="0" dirty="0">
                <a:solidFill>
                  <a:srgbClr val="000000"/>
                </a:solidFill>
                <a:effectLst/>
                <a:latin typeface="Segoe UI Web (West European)"/>
              </a:rPr>
              <a:t>population</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density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was</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0.1</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and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1.0</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heads/kg,</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pests were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mainly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distributed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middle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layer,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and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highlight>
                  <a:srgbClr val="D4D4D4"/>
                </a:highlight>
                <a:latin typeface="Segoe UI Web (West European)"/>
              </a:rPr>
              <a:t>when</a:t>
            </a:r>
            <a:r>
              <a:rPr lang="en-US" altLang="zh-CN" sz="2400" b="0" i="0" dirty="0">
                <a:solidFill>
                  <a:srgbClr val="000000"/>
                </a:solidFill>
                <a:effectLst/>
                <a:highlight>
                  <a:srgbClr val="EFF6FF"/>
                </a:highlight>
                <a:latin typeface="Segoe UI Web (West European)"/>
              </a:rPr>
              <a:t> the </a:t>
            </a:r>
            <a:r>
              <a:rPr lang="en-US" altLang="zh-CN" sz="2400" b="0" i="0" dirty="0">
                <a:solidFill>
                  <a:srgbClr val="000000"/>
                </a:solidFill>
                <a:effectLst/>
                <a:latin typeface="Segoe UI Web (West European)"/>
              </a:rPr>
              <a:t>density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increased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to</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5</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heads/kg,</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number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of</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bottom layers </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increased.</a:t>
            </a:r>
            <a:endParaRPr lang="zh-CN" altLang="en-US" sz="2400" dirty="0">
              <a:solidFill>
                <a:prstClr val="black">
                  <a:lumMod val="75000"/>
                  <a:lumOff val="25000"/>
                </a:prstClr>
              </a:solidFill>
              <a:cs typeface="+mn-ea"/>
              <a:sym typeface="+mn-lt"/>
            </a:endParaRPr>
          </a:p>
        </p:txBody>
      </p:sp>
      <p:sp>
        <p:nvSpPr>
          <p:cNvPr id="9" name="任意多边形 24">
            <a:extLst>
              <a:ext uri="{FF2B5EF4-FFF2-40B4-BE49-F238E27FC236}">
                <a16:creationId xmlns:a16="http://schemas.microsoft.com/office/drawing/2014/main" id="{E65AECAF-C21E-15A5-1775-DBAEE3537330}"/>
              </a:ext>
            </a:extLst>
          </p:cNvPr>
          <p:cNvSpPr/>
          <p:nvPr/>
        </p:nvSpPr>
        <p:spPr>
          <a:xfrm rot="5400000" flipH="1" flipV="1">
            <a:off x="169717" y="811025"/>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301430768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959850" cy="753442"/>
          </a:xfrm>
          <a:prstGeom prst="rect">
            <a:avLst/>
          </a:prstGeom>
        </p:spPr>
      </p:pic>
      <p:sp>
        <p:nvSpPr>
          <p:cNvPr id="4" name="文本框 3">
            <a:extLst>
              <a:ext uri="{FF2B5EF4-FFF2-40B4-BE49-F238E27FC236}">
                <a16:creationId xmlns:a16="http://schemas.microsoft.com/office/drawing/2014/main" id="{64877006-F7DA-68A7-3C06-10BEB20175B9}"/>
              </a:ext>
            </a:extLst>
          </p:cNvPr>
          <p:cNvSpPr txBox="1"/>
          <p:nvPr/>
        </p:nvSpPr>
        <p:spPr>
          <a:xfrm>
            <a:off x="455613" y="1141164"/>
            <a:ext cx="8613255" cy="461665"/>
          </a:xfrm>
          <a:prstGeom prst="rect">
            <a:avLst/>
          </a:prstGeom>
          <a:noFill/>
        </p:spPr>
        <p:txBody>
          <a:bodyPr wrap="none" rtlCol="0">
            <a:spAutoFit/>
          </a:bodyPr>
          <a:lstStyle/>
          <a:p>
            <a:pPr marL="342900" indent="-342900">
              <a:buFont typeface="Wingdings" panose="05000000000000000000" pitchFamily="2" charset="2"/>
              <a:buChar char="ü"/>
            </a:pPr>
            <a:r>
              <a:rPr lang="en-US" altLang="zh-CN" sz="2400" dirty="0"/>
              <a:t>Correlations between trapping data and temperature and humidity</a:t>
            </a:r>
            <a:endParaRPr lang="zh-CN" altLang="en-US" sz="2400" dirty="0"/>
          </a:p>
        </p:txBody>
      </p:sp>
      <p:pic>
        <p:nvPicPr>
          <p:cNvPr id="5" name="图片 4">
            <a:extLst>
              <a:ext uri="{FF2B5EF4-FFF2-40B4-BE49-F238E27FC236}">
                <a16:creationId xmlns:a16="http://schemas.microsoft.com/office/drawing/2014/main" id="{B1D3ACD5-DBF2-FE47-F13E-B8735BC3B3F3}"/>
              </a:ext>
            </a:extLst>
          </p:cNvPr>
          <p:cNvPicPr>
            <a:picLocks noChangeAspect="1"/>
          </p:cNvPicPr>
          <p:nvPr/>
        </p:nvPicPr>
        <p:blipFill>
          <a:blip r:embed="rId4"/>
          <a:stretch>
            <a:fillRect/>
          </a:stretch>
        </p:blipFill>
        <p:spPr>
          <a:xfrm>
            <a:off x="596749" y="1658426"/>
            <a:ext cx="3492371" cy="3179994"/>
          </a:xfrm>
          <a:prstGeom prst="rect">
            <a:avLst/>
          </a:prstGeom>
        </p:spPr>
      </p:pic>
      <p:sp>
        <p:nvSpPr>
          <p:cNvPr id="6" name="文本框 5">
            <a:extLst>
              <a:ext uri="{FF2B5EF4-FFF2-40B4-BE49-F238E27FC236}">
                <a16:creationId xmlns:a16="http://schemas.microsoft.com/office/drawing/2014/main" id="{0146C5E7-9255-CA1D-EEF3-057E56682E60}"/>
              </a:ext>
            </a:extLst>
          </p:cNvPr>
          <p:cNvSpPr txBox="1"/>
          <p:nvPr/>
        </p:nvSpPr>
        <p:spPr>
          <a:xfrm>
            <a:off x="596749" y="679499"/>
            <a:ext cx="5091493"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a:sym typeface="+mn-lt"/>
              </a:rPr>
              <a:t>Sitophilus oryzae </a:t>
            </a:r>
            <a:r>
              <a:rPr lang="en-US" altLang="zh-CN" dirty="0" err="1">
                <a:sym typeface="+mn-lt"/>
              </a:rPr>
              <a:t>Linne</a:t>
            </a:r>
            <a:endParaRPr lang="zh-CN" altLang="en-US" dirty="0">
              <a:sym typeface="+mn-lt"/>
            </a:endParaRPr>
          </a:p>
        </p:txBody>
      </p:sp>
      <p:sp>
        <p:nvSpPr>
          <p:cNvPr id="2" name="文本框 1">
            <a:extLst>
              <a:ext uri="{FF2B5EF4-FFF2-40B4-BE49-F238E27FC236}">
                <a16:creationId xmlns:a16="http://schemas.microsoft.com/office/drawing/2014/main" id="{C7A0AB22-E240-B27F-8FFE-2328FB05BDD2}"/>
              </a:ext>
            </a:extLst>
          </p:cNvPr>
          <p:cNvSpPr txBox="1"/>
          <p:nvPr/>
        </p:nvSpPr>
        <p:spPr>
          <a:xfrm>
            <a:off x="1135903" y="1732999"/>
            <a:ext cx="7123670" cy="2806987"/>
          </a:xfrm>
          <a:prstGeom prst="rect">
            <a:avLst/>
          </a:prstGeom>
          <a:solidFill>
            <a:schemeClr val="bg1">
              <a:lumMod val="95000"/>
            </a:schemeClr>
          </a:solidFill>
        </p:spPr>
        <p:txBody>
          <a:bodyPr wrap="square" rtlCol="0">
            <a:spAutoFit/>
          </a:bodyPr>
          <a:lstStyle/>
          <a:p>
            <a:pPr defTabSz="671993">
              <a:lnSpc>
                <a:spcPct val="150000"/>
              </a:lnSpc>
              <a:defRPr/>
            </a:pPr>
            <a:r>
              <a:rPr lang="en-US" altLang="zh-CN" sz="2000" dirty="0">
                <a:solidFill>
                  <a:prstClr val="black">
                    <a:lumMod val="75000"/>
                    <a:lumOff val="25000"/>
                  </a:prstClr>
                </a:solidFill>
                <a:cs typeface="+mn-ea"/>
                <a:sym typeface="+mn-lt"/>
              </a:rPr>
              <a:t>When the population density was low, the temperature and relative humidity had no significant effect on the trapping results of rice elephant adults in the grain pile.</a:t>
            </a:r>
          </a:p>
          <a:p>
            <a:pPr defTabSz="671993">
              <a:lnSpc>
                <a:spcPct val="150000"/>
              </a:lnSpc>
              <a:defRPr/>
            </a:pPr>
            <a:r>
              <a:rPr lang="en-US" altLang="zh-CN" sz="2000" dirty="0">
                <a:solidFill>
                  <a:prstClr val="black">
                    <a:lumMod val="75000"/>
                    <a:lumOff val="25000"/>
                  </a:prstClr>
                </a:solidFill>
                <a:cs typeface="+mn-ea"/>
                <a:sym typeface="+mn-lt"/>
              </a:rPr>
              <a:t>When the population density increased to 5.0 individuals/kg, the temperature and the interaction between temperature and relative humidity had a significant effect on the trapping results.</a:t>
            </a:r>
            <a:endParaRPr lang="zh-CN" altLang="en-US" sz="2000" dirty="0">
              <a:solidFill>
                <a:prstClr val="black">
                  <a:lumMod val="75000"/>
                  <a:lumOff val="25000"/>
                </a:prstClr>
              </a:solidFill>
              <a:cs typeface="+mn-ea"/>
              <a:sym typeface="+mn-lt"/>
            </a:endParaRPr>
          </a:p>
        </p:txBody>
      </p:sp>
      <p:sp>
        <p:nvSpPr>
          <p:cNvPr id="7" name="任意多边形 24">
            <a:extLst>
              <a:ext uri="{FF2B5EF4-FFF2-40B4-BE49-F238E27FC236}">
                <a16:creationId xmlns:a16="http://schemas.microsoft.com/office/drawing/2014/main" id="{57601008-6A8F-3347-80B6-06E0114FCE8A}"/>
              </a:ext>
            </a:extLst>
          </p:cNvPr>
          <p:cNvSpPr/>
          <p:nvPr/>
        </p:nvSpPr>
        <p:spPr>
          <a:xfrm rot="5400000" flipH="1" flipV="1">
            <a:off x="208706" y="755613"/>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259716556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5D6C79C9-F0BE-8A0A-B3A1-97141D3F7F47}"/>
              </a:ext>
            </a:extLst>
          </p:cNvPr>
          <p:cNvSpPr txBox="1"/>
          <p:nvPr/>
        </p:nvSpPr>
        <p:spPr>
          <a:xfrm>
            <a:off x="732673" y="753640"/>
            <a:ext cx="5091493"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a:sym typeface="+mn-lt"/>
              </a:rPr>
              <a:t>Sitophilus oryzae </a:t>
            </a:r>
            <a:r>
              <a:rPr lang="en-US" altLang="zh-CN" dirty="0" err="1">
                <a:sym typeface="+mn-lt"/>
              </a:rPr>
              <a:t>Linne</a:t>
            </a:r>
            <a:endParaRPr lang="zh-CN" altLang="en-US" dirty="0">
              <a:sym typeface="+mn-lt"/>
            </a:endParaRPr>
          </a:p>
        </p:txBody>
      </p:sp>
      <p:sp>
        <p:nvSpPr>
          <p:cNvPr id="4" name="任意多边形 24">
            <a:extLst>
              <a:ext uri="{FF2B5EF4-FFF2-40B4-BE49-F238E27FC236}">
                <a16:creationId xmlns:a16="http://schemas.microsoft.com/office/drawing/2014/main" id="{CF808421-D894-B0C8-84C0-65CCDD48FD3D}"/>
              </a:ext>
            </a:extLst>
          </p:cNvPr>
          <p:cNvSpPr/>
          <p:nvPr/>
        </p:nvSpPr>
        <p:spPr>
          <a:xfrm rot="5400000" flipH="1" flipV="1">
            <a:off x="379049" y="836580"/>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8" name="文本框 7">
            <a:extLst>
              <a:ext uri="{FF2B5EF4-FFF2-40B4-BE49-F238E27FC236}">
                <a16:creationId xmlns:a16="http://schemas.microsoft.com/office/drawing/2014/main" id="{D8883039-C6E9-49B7-6EA1-BE14ACACA34A}"/>
              </a:ext>
            </a:extLst>
          </p:cNvPr>
          <p:cNvSpPr txBox="1"/>
          <p:nvPr/>
        </p:nvSpPr>
        <p:spPr>
          <a:xfrm>
            <a:off x="1059943" y="1652600"/>
            <a:ext cx="2156360" cy="250710"/>
          </a:xfrm>
          <a:prstGeom prst="rect">
            <a:avLst/>
          </a:prstGeom>
          <a:noFill/>
        </p:spPr>
        <p:txBody>
          <a:bodyPr wrap="none" rtlCol="0">
            <a:spAutoFit/>
          </a:bodyPr>
          <a:lstStyle/>
          <a:p>
            <a:r>
              <a:rPr lang="zh-CN" altLang="en-US" sz="1029" dirty="0"/>
              <a:t>不同类型核函数预测结果精度对比</a:t>
            </a:r>
          </a:p>
        </p:txBody>
      </p:sp>
      <p:sp>
        <p:nvSpPr>
          <p:cNvPr id="9" name="文本框 8">
            <a:extLst>
              <a:ext uri="{FF2B5EF4-FFF2-40B4-BE49-F238E27FC236}">
                <a16:creationId xmlns:a16="http://schemas.microsoft.com/office/drawing/2014/main" id="{B8CE406D-F4C0-C66B-2794-600A148E8A0C}"/>
              </a:ext>
            </a:extLst>
          </p:cNvPr>
          <p:cNvSpPr txBox="1"/>
          <p:nvPr/>
        </p:nvSpPr>
        <p:spPr>
          <a:xfrm>
            <a:off x="1257113" y="3707573"/>
            <a:ext cx="1762021" cy="250710"/>
          </a:xfrm>
          <a:prstGeom prst="rect">
            <a:avLst/>
          </a:prstGeom>
          <a:noFill/>
        </p:spPr>
        <p:txBody>
          <a:bodyPr wrap="none" rtlCol="0">
            <a:spAutoFit/>
          </a:bodyPr>
          <a:lstStyle/>
          <a:p>
            <a:r>
              <a:rPr lang="zh-CN" altLang="en-US" sz="1029" dirty="0"/>
              <a:t>不同模型预测结果精度对比</a:t>
            </a:r>
          </a:p>
        </p:txBody>
      </p:sp>
      <p:graphicFrame>
        <p:nvGraphicFramePr>
          <p:cNvPr id="10" name="表格 9">
            <a:extLst>
              <a:ext uri="{FF2B5EF4-FFF2-40B4-BE49-F238E27FC236}">
                <a16:creationId xmlns:a16="http://schemas.microsoft.com/office/drawing/2014/main" id="{FC4DFD25-FBA7-6976-4ACE-A16A4208C571}"/>
              </a:ext>
            </a:extLst>
          </p:cNvPr>
          <p:cNvGraphicFramePr>
            <a:graphicFrameLocks noGrp="1"/>
          </p:cNvGraphicFramePr>
          <p:nvPr>
            <p:extLst>
              <p:ext uri="{D42A27DB-BD31-4B8C-83A1-F6EECF244321}">
                <p14:modId xmlns:p14="http://schemas.microsoft.com/office/powerpoint/2010/main" val="2841228042"/>
              </p:ext>
            </p:extLst>
          </p:nvPr>
        </p:nvGraphicFramePr>
        <p:xfrm>
          <a:off x="574249" y="1944377"/>
          <a:ext cx="3197646" cy="1573683"/>
        </p:xfrm>
        <a:graphic>
          <a:graphicData uri="http://schemas.openxmlformats.org/drawingml/2006/table">
            <a:tbl>
              <a:tblPr>
                <a:tableStyleId>{5C22544A-7EE6-4342-B048-85BDC9FD1C3A}</a:tableStyleId>
              </a:tblPr>
              <a:tblGrid>
                <a:gridCol w="748073">
                  <a:extLst>
                    <a:ext uri="{9D8B030D-6E8A-4147-A177-3AD203B41FA5}">
                      <a16:colId xmlns:a16="http://schemas.microsoft.com/office/drawing/2014/main" val="2528466706"/>
                    </a:ext>
                  </a:extLst>
                </a:gridCol>
                <a:gridCol w="953427">
                  <a:extLst>
                    <a:ext uri="{9D8B030D-6E8A-4147-A177-3AD203B41FA5}">
                      <a16:colId xmlns:a16="http://schemas.microsoft.com/office/drawing/2014/main" val="3373169008"/>
                    </a:ext>
                  </a:extLst>
                </a:gridCol>
                <a:gridCol w="748073">
                  <a:extLst>
                    <a:ext uri="{9D8B030D-6E8A-4147-A177-3AD203B41FA5}">
                      <a16:colId xmlns:a16="http://schemas.microsoft.com/office/drawing/2014/main" val="3242823593"/>
                    </a:ext>
                  </a:extLst>
                </a:gridCol>
                <a:gridCol w="748073">
                  <a:extLst>
                    <a:ext uri="{9D8B030D-6E8A-4147-A177-3AD203B41FA5}">
                      <a16:colId xmlns:a16="http://schemas.microsoft.com/office/drawing/2014/main" val="3426542933"/>
                    </a:ext>
                  </a:extLst>
                </a:gridCol>
              </a:tblGrid>
              <a:tr h="511507">
                <a:tc>
                  <a:txBody>
                    <a:bodyPr/>
                    <a:lstStyle/>
                    <a:p>
                      <a:pPr algn="ctr" fontAlgn="ctr"/>
                      <a:r>
                        <a:rPr lang="zh-CN" altLang="en-US" sz="1000" u="none" strike="noStrike" dirty="0">
                          <a:effectLst/>
                        </a:rPr>
                        <a:t>核函数类型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R</a:t>
                      </a:r>
                      <a:r>
                        <a:rPr lang="en-US" sz="1000" u="none" strike="noStrike" baseline="30000" dirty="0">
                          <a:effectLst/>
                        </a:rPr>
                        <a:t>2</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MAE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66154060"/>
                  </a:ext>
                </a:extLst>
              </a:tr>
              <a:tr h="265544">
                <a:tc>
                  <a:txBody>
                    <a:bodyPr/>
                    <a:lstStyle/>
                    <a:p>
                      <a:pPr algn="ctr" fontAlgn="ctr"/>
                      <a:r>
                        <a:rPr lang="zh-CN" altLang="en-US" sz="1000" u="none" strike="noStrike">
                          <a:effectLst/>
                        </a:rPr>
                        <a:t>线性</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0.3831</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1.07</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0.8228</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1915023230"/>
                  </a:ext>
                </a:extLst>
              </a:tr>
              <a:tr h="265544">
                <a:tc>
                  <a:txBody>
                    <a:bodyPr/>
                    <a:lstStyle/>
                    <a:p>
                      <a:pPr algn="ctr" fontAlgn="ctr"/>
                      <a:r>
                        <a:rPr lang="zh-CN" altLang="en-US" sz="1000" u="none" strike="noStrike">
                          <a:effectLst/>
                        </a:rPr>
                        <a:t>多项式</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0.4956</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0.9834</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-0.5576</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513224055"/>
                  </a:ext>
                </a:extLst>
              </a:tr>
              <a:tr h="265544">
                <a:tc>
                  <a:txBody>
                    <a:bodyPr/>
                    <a:lstStyle/>
                    <a:p>
                      <a:pPr algn="ctr" fontAlgn="ctr"/>
                      <a:r>
                        <a:rPr lang="en-US" sz="1000" u="none" strike="noStrike">
                          <a:effectLst/>
                        </a:rPr>
                        <a:t>RBF</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600" b="1" u="none" strike="noStrike" dirty="0">
                          <a:solidFill>
                            <a:srgbClr val="FF0000"/>
                          </a:solidFill>
                          <a:effectLst/>
                        </a:rPr>
                        <a:t>0.8767</a:t>
                      </a:r>
                      <a:endParaRPr lang="en-US" altLang="zh-CN" sz="1600" b="1" i="0" u="none" strike="noStrike" dirty="0">
                        <a:solidFill>
                          <a:srgbClr val="FF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0.4555</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-0.2197</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555479122"/>
                  </a:ext>
                </a:extLst>
              </a:tr>
              <a:tr h="265544">
                <a:tc>
                  <a:txBody>
                    <a:bodyPr/>
                    <a:lstStyle/>
                    <a:p>
                      <a:pPr algn="ctr" fontAlgn="ctr"/>
                      <a:r>
                        <a:rPr lang="en-US" sz="1000" u="none" strike="noStrike">
                          <a:effectLst/>
                        </a:rPr>
                        <a:t>sigmoid</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-19.5181</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7.5997</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-1.4554</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52926300"/>
                  </a:ext>
                </a:extLst>
              </a:tr>
            </a:tbl>
          </a:graphicData>
        </a:graphic>
      </p:graphicFrame>
      <p:graphicFrame>
        <p:nvGraphicFramePr>
          <p:cNvPr id="11" name="表格 10">
            <a:extLst>
              <a:ext uri="{FF2B5EF4-FFF2-40B4-BE49-F238E27FC236}">
                <a16:creationId xmlns:a16="http://schemas.microsoft.com/office/drawing/2014/main" id="{46589C1F-F466-238F-328B-47F2DBCB0B97}"/>
              </a:ext>
            </a:extLst>
          </p:cNvPr>
          <p:cNvGraphicFramePr>
            <a:graphicFrameLocks noGrp="1"/>
          </p:cNvGraphicFramePr>
          <p:nvPr>
            <p:extLst>
              <p:ext uri="{D42A27DB-BD31-4B8C-83A1-F6EECF244321}">
                <p14:modId xmlns:p14="http://schemas.microsoft.com/office/powerpoint/2010/main" val="1091738556"/>
              </p:ext>
            </p:extLst>
          </p:nvPr>
        </p:nvGraphicFramePr>
        <p:xfrm>
          <a:off x="605561" y="3985779"/>
          <a:ext cx="3135023" cy="958304"/>
        </p:xfrm>
        <a:graphic>
          <a:graphicData uri="http://schemas.openxmlformats.org/drawingml/2006/table">
            <a:tbl>
              <a:tblPr>
                <a:tableStyleId>{5C22544A-7EE6-4342-B048-85BDC9FD1C3A}</a:tableStyleId>
              </a:tblPr>
              <a:tblGrid>
                <a:gridCol w="733423">
                  <a:extLst>
                    <a:ext uri="{9D8B030D-6E8A-4147-A177-3AD203B41FA5}">
                      <a16:colId xmlns:a16="http://schemas.microsoft.com/office/drawing/2014/main" val="770914833"/>
                    </a:ext>
                  </a:extLst>
                </a:gridCol>
                <a:gridCol w="934754">
                  <a:extLst>
                    <a:ext uri="{9D8B030D-6E8A-4147-A177-3AD203B41FA5}">
                      <a16:colId xmlns:a16="http://schemas.microsoft.com/office/drawing/2014/main" val="4107083884"/>
                    </a:ext>
                  </a:extLst>
                </a:gridCol>
                <a:gridCol w="733423">
                  <a:extLst>
                    <a:ext uri="{9D8B030D-6E8A-4147-A177-3AD203B41FA5}">
                      <a16:colId xmlns:a16="http://schemas.microsoft.com/office/drawing/2014/main" val="3985446168"/>
                    </a:ext>
                  </a:extLst>
                </a:gridCol>
                <a:gridCol w="733423">
                  <a:extLst>
                    <a:ext uri="{9D8B030D-6E8A-4147-A177-3AD203B41FA5}">
                      <a16:colId xmlns:a16="http://schemas.microsoft.com/office/drawing/2014/main" val="3284051220"/>
                    </a:ext>
                  </a:extLst>
                </a:gridCol>
              </a:tblGrid>
              <a:tr h="272355">
                <a:tc>
                  <a:txBody>
                    <a:bodyPr/>
                    <a:lstStyle/>
                    <a:p>
                      <a:pPr algn="ctr" fontAlgn="ctr"/>
                      <a:r>
                        <a:rPr lang="zh-CN" altLang="en-US" sz="1000" u="none" strike="noStrike" dirty="0">
                          <a:effectLst/>
                        </a:rPr>
                        <a:t>预测模型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a:effectLst/>
                        </a:rPr>
                        <a:t>R</a:t>
                      </a:r>
                      <a:r>
                        <a:rPr lang="en-US" sz="1000" u="none" strike="noStrike" baseline="30000">
                          <a:effectLst/>
                        </a:rPr>
                        <a:t>2</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a:effectLst/>
                        </a:rPr>
                        <a:t>MAE</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986759745"/>
                  </a:ext>
                </a:extLst>
              </a:tr>
              <a:tr h="234411">
                <a:tc>
                  <a:txBody>
                    <a:bodyPr/>
                    <a:lstStyle/>
                    <a:p>
                      <a:pPr algn="ctr" fontAlgn="ctr"/>
                      <a:r>
                        <a:rPr lang="en-US" sz="1000" u="none" strike="noStrike">
                          <a:effectLst/>
                        </a:rPr>
                        <a:t>SVR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0.8767</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0.4555</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-0.2197</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129364552"/>
                  </a:ext>
                </a:extLst>
              </a:tr>
              <a:tr h="451538">
                <a:tc>
                  <a:txBody>
                    <a:bodyPr/>
                    <a:lstStyle/>
                    <a:p>
                      <a:pPr algn="ctr" fontAlgn="ctr"/>
                      <a:r>
                        <a:rPr lang="zh-CN" altLang="en-US" sz="1000" u="none" strike="noStrike">
                          <a:effectLst/>
                        </a:rPr>
                        <a:t>优化后</a:t>
                      </a:r>
                      <a:r>
                        <a:rPr lang="en-US" sz="1000" u="none" strike="noStrike">
                          <a:effectLst/>
                        </a:rPr>
                        <a:t>SVR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600" b="1" u="none" strike="noStrike" dirty="0">
                          <a:solidFill>
                            <a:srgbClr val="FF0000"/>
                          </a:solidFill>
                          <a:effectLst/>
                        </a:rPr>
                        <a:t>0.9918</a:t>
                      </a:r>
                      <a:endParaRPr lang="en-US" altLang="zh-CN" sz="1600" b="1" i="0" u="none" strike="noStrike" dirty="0">
                        <a:solidFill>
                          <a:srgbClr val="FF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0.1284</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0.04776</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908827559"/>
                  </a:ext>
                </a:extLst>
              </a:tr>
            </a:tbl>
          </a:graphicData>
        </a:graphic>
      </p:graphicFrame>
      <p:sp>
        <p:nvSpPr>
          <p:cNvPr id="13" name="文本框 12">
            <a:extLst>
              <a:ext uri="{FF2B5EF4-FFF2-40B4-BE49-F238E27FC236}">
                <a16:creationId xmlns:a16="http://schemas.microsoft.com/office/drawing/2014/main" id="{C3134C37-57BE-4779-9588-3218DFCFD8A4}"/>
              </a:ext>
            </a:extLst>
          </p:cNvPr>
          <p:cNvSpPr txBox="1"/>
          <p:nvPr/>
        </p:nvSpPr>
        <p:spPr>
          <a:xfrm>
            <a:off x="621422" y="1190935"/>
            <a:ext cx="7957427" cy="461665"/>
          </a:xfrm>
          <a:prstGeom prst="rect">
            <a:avLst/>
          </a:prstGeom>
          <a:noFill/>
        </p:spPr>
        <p:txBody>
          <a:bodyPr wrap="square">
            <a:spAutoFit/>
          </a:bodyPr>
          <a:lstStyle/>
          <a:p>
            <a:pPr marL="342900" indent="-342900">
              <a:buFont typeface="Wingdings" panose="05000000000000000000" pitchFamily="2" charset="2"/>
              <a:buChar char="ü"/>
            </a:pPr>
            <a:r>
              <a:rPr lang="en-US" altLang="zh-CN" sz="2400" b="0" i="0" dirty="0">
                <a:solidFill>
                  <a:srgbClr val="000000"/>
                </a:solidFill>
                <a:effectLst/>
                <a:latin typeface="Times New Roman" panose="02020603050405020304" pitchFamily="18" charset="0"/>
                <a:cs typeface="Times New Roman" panose="02020603050405020304" pitchFamily="18" charset="0"/>
              </a:rPr>
              <a:t>Regression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prediction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based</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support</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vector</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machines</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4357EC50-252F-D861-F481-E4D4E9A8027B}"/>
              </a:ext>
            </a:extLst>
          </p:cNvPr>
          <p:cNvSpPr txBox="1"/>
          <p:nvPr/>
        </p:nvSpPr>
        <p:spPr>
          <a:xfrm>
            <a:off x="4037013" y="1903310"/>
            <a:ext cx="4479324" cy="2554545"/>
          </a:xfrm>
          <a:prstGeom prst="rect">
            <a:avLst/>
          </a:prstGeom>
          <a:noFill/>
        </p:spPr>
        <p:txBody>
          <a:bodyPr wrap="square">
            <a:spAutoFit/>
          </a:bodyPr>
          <a:lstStyle/>
          <a:p>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error</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analysis</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of</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four</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kernel</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functions</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showed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that</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RBF</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model</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had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highlight>
                  <a:srgbClr val="D4D4D4"/>
                </a:highlight>
                <a:latin typeface="Segoe UI Web (West European)"/>
              </a:rPr>
              <a:t>best</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effect,</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and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recognition</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accuracy</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reached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87.67%.</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Through</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hyperparameter</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tuning</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of</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K-CV</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algorithm,</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prediction</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accuracy</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of</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the</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optimized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SVR</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model</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is</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improved</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to</a:t>
            </a:r>
            <a:r>
              <a:rPr lang="en-US" altLang="zh-CN" sz="2000" b="0" i="0" dirty="0">
                <a:solidFill>
                  <a:srgbClr val="000000"/>
                </a:solidFill>
                <a:effectLst/>
                <a:highlight>
                  <a:srgbClr val="EFF6FF"/>
                </a:highlight>
                <a:latin typeface="Segoe UI Web (West European)"/>
              </a:rPr>
              <a:t> </a:t>
            </a:r>
            <a:r>
              <a:rPr lang="en-US" altLang="zh-CN" sz="2000" b="0" i="0" dirty="0">
                <a:solidFill>
                  <a:srgbClr val="000000"/>
                </a:solidFill>
                <a:effectLst/>
                <a:latin typeface="Segoe UI Web (West European)"/>
              </a:rPr>
              <a:t>99.18%.</a:t>
            </a:r>
            <a:endParaRPr lang="zh-CN" altLang="en-US" sz="2000" dirty="0"/>
          </a:p>
        </p:txBody>
      </p:sp>
    </p:spTree>
    <p:extLst>
      <p:ext uri="{BB962C8B-B14F-4D97-AF65-F5344CB8AC3E}">
        <p14:creationId xmlns:p14="http://schemas.microsoft.com/office/powerpoint/2010/main" val="266068799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D59D773D-CAF4-1F9D-B3F4-7487798757E4}"/>
              </a:ext>
            </a:extLst>
          </p:cNvPr>
          <p:cNvSpPr txBox="1"/>
          <p:nvPr/>
        </p:nvSpPr>
        <p:spPr>
          <a:xfrm>
            <a:off x="659669" y="708410"/>
            <a:ext cx="4109354"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Tribolium</a:t>
            </a:r>
            <a:r>
              <a:rPr lang="en-US" altLang="zh-CN" dirty="0">
                <a:sym typeface="+mn-lt"/>
              </a:rPr>
              <a:t> </a:t>
            </a:r>
            <a:r>
              <a:rPr lang="en-US" altLang="zh-CN" dirty="0" err="1">
                <a:sym typeface="+mn-lt"/>
              </a:rPr>
              <a:t>castaneum</a:t>
            </a:r>
            <a:r>
              <a:rPr lang="en-US" altLang="zh-CN" dirty="0">
                <a:sym typeface="+mn-lt"/>
              </a:rPr>
              <a:t> Herbst</a:t>
            </a:r>
            <a:endParaRPr lang="zh-CN" altLang="en-US" dirty="0">
              <a:sym typeface="+mn-lt"/>
            </a:endParaRPr>
          </a:p>
        </p:txBody>
      </p:sp>
      <p:sp>
        <p:nvSpPr>
          <p:cNvPr id="4" name="椭圆 22">
            <a:extLst>
              <a:ext uri="{FF2B5EF4-FFF2-40B4-BE49-F238E27FC236}">
                <a16:creationId xmlns:a16="http://schemas.microsoft.com/office/drawing/2014/main" id="{47747D38-C22A-6924-3D22-B26A29313C78}"/>
              </a:ext>
            </a:extLst>
          </p:cNvPr>
          <p:cNvSpPr/>
          <p:nvPr/>
        </p:nvSpPr>
        <p:spPr>
          <a:xfrm>
            <a:off x="4889860" y="2720222"/>
            <a:ext cx="341465" cy="340951"/>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23" dirty="0">
              <a:cs typeface="+mn-ea"/>
              <a:sym typeface="+mn-lt"/>
            </a:endParaRPr>
          </a:p>
        </p:txBody>
      </p:sp>
      <p:sp>
        <p:nvSpPr>
          <p:cNvPr id="5" name="矩形 4">
            <a:extLst>
              <a:ext uri="{FF2B5EF4-FFF2-40B4-BE49-F238E27FC236}">
                <a16:creationId xmlns:a16="http://schemas.microsoft.com/office/drawing/2014/main" id="{26C8D1F8-9CA7-1E4F-0602-888721E7B932}"/>
              </a:ext>
            </a:extLst>
          </p:cNvPr>
          <p:cNvSpPr/>
          <p:nvPr/>
        </p:nvSpPr>
        <p:spPr bwMode="auto">
          <a:xfrm>
            <a:off x="227197" y="3751038"/>
            <a:ext cx="8283034" cy="1133965"/>
          </a:xfrm>
          <a:prstGeom prst="rect">
            <a:avLst/>
          </a:prstGeom>
        </p:spPr>
        <p:txBody>
          <a:bodyPr wrap="square">
            <a:spAutoFit/>
            <a:scene3d>
              <a:camera prst="orthographicFront"/>
              <a:lightRig rig="threePt" dir="t"/>
            </a:scene3d>
            <a:sp3d contourW="12700"/>
          </a:bodyPr>
          <a:lstStyle/>
          <a:p>
            <a:pPr>
              <a:lnSpc>
                <a:spcPct val="150000"/>
              </a:lnSpc>
              <a:defRPr/>
            </a:pPr>
            <a:r>
              <a:rPr lang="en-US" altLang="zh-CN" sz="2400" dirty="0">
                <a:solidFill>
                  <a:schemeClr val="tx1">
                    <a:lumMod val="75000"/>
                    <a:lumOff val="25000"/>
                  </a:schemeClr>
                </a:solidFill>
                <a:cs typeface="+mn-ea"/>
                <a:sym typeface="+mn-lt"/>
              </a:rPr>
              <a:t>When the population density is low, probe traps are easier to detect pests than manual sampling.</a:t>
            </a:r>
          </a:p>
        </p:txBody>
      </p:sp>
      <p:sp>
        <p:nvSpPr>
          <p:cNvPr id="6" name="文本框 5">
            <a:extLst>
              <a:ext uri="{FF2B5EF4-FFF2-40B4-BE49-F238E27FC236}">
                <a16:creationId xmlns:a16="http://schemas.microsoft.com/office/drawing/2014/main" id="{1EA30405-EE33-E670-6F11-8CC1BEABA05A}"/>
              </a:ext>
            </a:extLst>
          </p:cNvPr>
          <p:cNvSpPr txBox="1"/>
          <p:nvPr/>
        </p:nvSpPr>
        <p:spPr>
          <a:xfrm>
            <a:off x="848659" y="1205740"/>
            <a:ext cx="6436377" cy="461665"/>
          </a:xfrm>
          <a:prstGeom prst="rect">
            <a:avLst/>
          </a:prstGeom>
          <a:noFill/>
        </p:spPr>
        <p:txBody>
          <a:bodyPr wrap="none" rtlCol="0">
            <a:spAutoFit/>
          </a:bodyPr>
          <a:lstStyle/>
          <a:p>
            <a:r>
              <a:rPr lang="en-US" altLang="zh-CN" sz="2400" dirty="0"/>
              <a:t>Comparison of electron probe and manual skewers</a:t>
            </a:r>
            <a:endParaRPr lang="zh-CN" altLang="en-US" sz="2400" dirty="0"/>
          </a:p>
        </p:txBody>
      </p:sp>
      <p:graphicFrame>
        <p:nvGraphicFramePr>
          <p:cNvPr id="7" name="表格 6">
            <a:extLst>
              <a:ext uri="{FF2B5EF4-FFF2-40B4-BE49-F238E27FC236}">
                <a16:creationId xmlns:a16="http://schemas.microsoft.com/office/drawing/2014/main" id="{490D0DA2-C0B1-FAC0-8CD3-D76E082E8DA2}"/>
              </a:ext>
            </a:extLst>
          </p:cNvPr>
          <p:cNvGraphicFramePr>
            <a:graphicFrameLocks noGrp="1"/>
          </p:cNvGraphicFramePr>
          <p:nvPr>
            <p:extLst>
              <p:ext uri="{D42A27DB-BD31-4B8C-83A1-F6EECF244321}">
                <p14:modId xmlns:p14="http://schemas.microsoft.com/office/powerpoint/2010/main" val="1207054014"/>
              </p:ext>
            </p:extLst>
          </p:nvPr>
        </p:nvGraphicFramePr>
        <p:xfrm>
          <a:off x="1594784" y="1739924"/>
          <a:ext cx="4590935" cy="1718012"/>
        </p:xfrm>
        <a:graphic>
          <a:graphicData uri="http://schemas.openxmlformats.org/drawingml/2006/table">
            <a:tbl>
              <a:tblPr firstRow="1" firstCol="1" bandRow="1">
                <a:tableStyleId>{5C22544A-7EE6-4342-B048-85BDC9FD1C3A}</a:tableStyleId>
              </a:tblPr>
              <a:tblGrid>
                <a:gridCol w="763730">
                  <a:extLst>
                    <a:ext uri="{9D8B030D-6E8A-4147-A177-3AD203B41FA5}">
                      <a16:colId xmlns:a16="http://schemas.microsoft.com/office/drawing/2014/main" val="2818212287"/>
                    </a:ext>
                  </a:extLst>
                </a:gridCol>
                <a:gridCol w="763730">
                  <a:extLst>
                    <a:ext uri="{9D8B030D-6E8A-4147-A177-3AD203B41FA5}">
                      <a16:colId xmlns:a16="http://schemas.microsoft.com/office/drawing/2014/main" val="681563033"/>
                    </a:ext>
                  </a:extLst>
                </a:gridCol>
                <a:gridCol w="747631">
                  <a:extLst>
                    <a:ext uri="{9D8B030D-6E8A-4147-A177-3AD203B41FA5}">
                      <a16:colId xmlns:a16="http://schemas.microsoft.com/office/drawing/2014/main" val="2548736076"/>
                    </a:ext>
                  </a:extLst>
                </a:gridCol>
                <a:gridCol w="771276">
                  <a:extLst>
                    <a:ext uri="{9D8B030D-6E8A-4147-A177-3AD203B41FA5}">
                      <a16:colId xmlns:a16="http://schemas.microsoft.com/office/drawing/2014/main" val="1222662163"/>
                    </a:ext>
                  </a:extLst>
                </a:gridCol>
                <a:gridCol w="772284">
                  <a:extLst>
                    <a:ext uri="{9D8B030D-6E8A-4147-A177-3AD203B41FA5}">
                      <a16:colId xmlns:a16="http://schemas.microsoft.com/office/drawing/2014/main" val="1071676899"/>
                    </a:ext>
                  </a:extLst>
                </a:gridCol>
                <a:gridCol w="772284">
                  <a:extLst>
                    <a:ext uri="{9D8B030D-6E8A-4147-A177-3AD203B41FA5}">
                      <a16:colId xmlns:a16="http://schemas.microsoft.com/office/drawing/2014/main" val="1519490482"/>
                    </a:ext>
                  </a:extLst>
                </a:gridCol>
              </a:tblGrid>
              <a:tr h="423022">
                <a:tc rowSpan="2">
                  <a:txBody>
                    <a:bodyPr/>
                    <a:lstStyle/>
                    <a:p>
                      <a:pPr algn="ctr" fontAlgn="ctr"/>
                      <a:r>
                        <a:rPr lang="zh-CN" sz="800" kern="0">
                          <a:effectLst/>
                        </a:rPr>
                        <a:t>虫口密度</a:t>
                      </a:r>
                      <a:r>
                        <a:rPr lang="en-US" sz="800" kern="0">
                          <a:effectLst/>
                        </a:rPr>
                        <a:t> (</a:t>
                      </a:r>
                      <a:r>
                        <a:rPr lang="zh-CN" sz="800" kern="0">
                          <a:effectLst/>
                        </a:rPr>
                        <a:t>头</a:t>
                      </a:r>
                      <a:r>
                        <a:rPr lang="en-US" sz="800" kern="0">
                          <a:effectLst/>
                        </a:rPr>
                        <a:t>/kg)</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a:r>
                        <a:rPr lang="en-US" sz="800" kern="100">
                          <a:effectLst/>
                        </a:rPr>
                        <a:t>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gridSpan="2">
                  <a:txBody>
                    <a:bodyPr/>
                    <a:lstStyle/>
                    <a:p>
                      <a:pPr algn="ctr" fontAlgn="ctr"/>
                      <a:r>
                        <a:rPr lang="zh-CN" sz="800" kern="0">
                          <a:effectLst/>
                        </a:rPr>
                        <a:t>每日检测到害虫样点个数（个）</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hMerge="1">
                  <a:txBody>
                    <a:bodyPr/>
                    <a:lstStyle/>
                    <a:p>
                      <a:endParaRPr lang="zh-CN" altLang="en-US"/>
                    </a:p>
                  </a:txBody>
                  <a:tcPr/>
                </a:tc>
                <a:tc gridSpan="2">
                  <a:txBody>
                    <a:bodyPr/>
                    <a:lstStyle/>
                    <a:p>
                      <a:pPr algn="ctr" fontAlgn="ctr"/>
                      <a:r>
                        <a:rPr lang="zh-CN" sz="800" kern="0">
                          <a:effectLst/>
                        </a:rPr>
                        <a:t>每日害虫检测数量（头</a:t>
                      </a:r>
                      <a:r>
                        <a:rPr lang="en-US" sz="800" kern="0">
                          <a:effectLst/>
                        </a:rPr>
                        <a:t>/</a:t>
                      </a:r>
                      <a:r>
                        <a:rPr lang="zh-CN" sz="800" kern="0">
                          <a:effectLst/>
                        </a:rPr>
                        <a:t>天）</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hMerge="1">
                  <a:txBody>
                    <a:bodyPr/>
                    <a:lstStyle/>
                    <a:p>
                      <a:endParaRPr lang="zh-CN" altLang="en-US"/>
                    </a:p>
                  </a:txBody>
                  <a:tcPr/>
                </a:tc>
                <a:extLst>
                  <a:ext uri="{0D108BD9-81ED-4DB2-BD59-A6C34878D82A}">
                    <a16:rowId xmlns:a16="http://schemas.microsoft.com/office/drawing/2014/main" val="4273987344"/>
                  </a:ext>
                </a:extLst>
              </a:tr>
              <a:tr h="504917">
                <a:tc vMerge="1">
                  <a:txBody>
                    <a:bodyPr/>
                    <a:lstStyle/>
                    <a:p>
                      <a:endParaRPr lang="zh-CN" altLang="en-US"/>
                    </a:p>
                  </a:txBody>
                  <a:tcPr/>
                </a:tc>
                <a:tc>
                  <a:txBody>
                    <a:bodyPr/>
                    <a:lstStyle/>
                    <a:p>
                      <a:pPr algn="ctr" fontAlgn="ctr"/>
                      <a:r>
                        <a:rPr lang="zh-CN" sz="800" kern="0">
                          <a:effectLst/>
                        </a:rPr>
                        <a:t>数值类型</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电子探管诱捕器系统</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人工扦样</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电子探管诱捕器系统</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zh-CN" sz="800" kern="0">
                          <a:effectLst/>
                        </a:rPr>
                        <a:t>人工扦样</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3761915577"/>
                  </a:ext>
                </a:extLst>
              </a:tr>
              <a:tr h="296940">
                <a:tc>
                  <a:txBody>
                    <a:bodyPr/>
                    <a:lstStyle/>
                    <a:p>
                      <a:pPr algn="ctr" fontAlgn="ctr"/>
                      <a:r>
                        <a:rPr lang="en-US" sz="800" kern="0">
                          <a:effectLst/>
                        </a:rPr>
                        <a:t>0.1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just" fontAlgn="ctr"/>
                      <a:r>
                        <a:rPr lang="zh-CN" sz="800" kern="0">
                          <a:effectLst/>
                        </a:rPr>
                        <a:t>平均值</a:t>
                      </a:r>
                      <a:r>
                        <a:rPr lang="en-US" sz="800" kern="0">
                          <a:effectLst/>
                        </a:rPr>
                        <a:t>±SE</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indent="133350" algn="just" fontAlgn="ctr"/>
                      <a:r>
                        <a:rPr lang="en-US" sz="800" kern="0">
                          <a:effectLst/>
                        </a:rPr>
                        <a:t>3.10±1.39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1.00±0.58</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a:effectLst/>
                        </a:rPr>
                        <a:t>5.93±2.83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ctr" fontAlgn="ctr"/>
                      <a:r>
                        <a:rPr lang="en-US" sz="800" kern="0" dirty="0">
                          <a:effectLst/>
                        </a:rPr>
                        <a:t>1.67±1.20</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3260377624"/>
                  </a:ext>
                </a:extLst>
              </a:tr>
              <a:tr h="196193">
                <a:tc>
                  <a:txBody>
                    <a:bodyPr/>
                    <a:lstStyle/>
                    <a:p>
                      <a:pPr algn="ctr" fontAlgn="ctr"/>
                      <a:r>
                        <a:rPr lang="en-US" sz="800" kern="0">
                          <a:effectLst/>
                        </a:rPr>
                        <a:t>1.0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algn="just" fontAlgn="ctr"/>
                      <a:r>
                        <a:rPr lang="zh-CN" sz="800" kern="0">
                          <a:effectLst/>
                        </a:rPr>
                        <a:t>平均值</a:t>
                      </a:r>
                      <a:r>
                        <a:rPr lang="en-US" sz="800" kern="0">
                          <a:effectLst/>
                        </a:rPr>
                        <a:t>±SE</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indent="133350" algn="l" fontAlgn="ctr"/>
                      <a:r>
                        <a:rPr lang="en-US" sz="800" kern="0">
                          <a:effectLst/>
                        </a:rPr>
                        <a:t>4.33±1.91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indent="133350" algn="l" fontAlgn="ctr"/>
                      <a:r>
                        <a:rPr lang="en-US" sz="800" kern="0">
                          <a:effectLst/>
                        </a:rPr>
                        <a:t>4.00±0.00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indent="133350" algn="l" fontAlgn="ctr"/>
                      <a:r>
                        <a:rPr lang="en-US" sz="800" kern="0">
                          <a:effectLst/>
                        </a:rPr>
                        <a:t>15.80±10.64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indent="133350" algn="l" fontAlgn="ctr"/>
                      <a:r>
                        <a:rPr lang="en-US" sz="800" kern="0">
                          <a:effectLst/>
                        </a:rPr>
                        <a:t>19.67±11.89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404389895"/>
                  </a:ext>
                </a:extLst>
              </a:tr>
              <a:tr h="296940">
                <a:tc>
                  <a:txBody>
                    <a:bodyPr/>
                    <a:lstStyle/>
                    <a:p>
                      <a:pPr algn="ctr" fontAlgn="ctr"/>
                      <a:r>
                        <a:rPr lang="en-US" sz="800" kern="0">
                          <a:effectLst/>
                        </a:rPr>
                        <a:t>3.0 </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algn="l" fontAlgn="ctr"/>
                      <a:r>
                        <a:rPr lang="zh-CN" sz="800" kern="0" dirty="0">
                          <a:effectLst/>
                        </a:rPr>
                        <a:t>平均值</a:t>
                      </a:r>
                      <a:r>
                        <a:rPr lang="en-US" sz="800" kern="0" dirty="0">
                          <a:effectLst/>
                        </a:rPr>
                        <a:t>±SE</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indent="133350" algn="l" fontAlgn="ctr"/>
                      <a:r>
                        <a:rPr lang="en-US" sz="800" kern="0">
                          <a:effectLst/>
                        </a:rPr>
                        <a:t>6.07±2.75</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indent="133350" algn="l" fontAlgn="ctr"/>
                      <a:r>
                        <a:rPr lang="en-US" sz="800" kern="0">
                          <a:effectLst/>
                        </a:rPr>
                        <a:t>7.00±0.58</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indent="133350" algn="l" fontAlgn="ctr"/>
                      <a:r>
                        <a:rPr lang="en-US" sz="800" kern="0">
                          <a:effectLst/>
                        </a:rPr>
                        <a:t>43.93±29.80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tc>
                  <a:txBody>
                    <a:bodyPr/>
                    <a:lstStyle/>
                    <a:p>
                      <a:pPr indent="133350" algn="l" fontAlgn="ctr"/>
                      <a:r>
                        <a:rPr lang="en-US" sz="800" kern="0" dirty="0">
                          <a:effectLst/>
                        </a:rPr>
                        <a:t>47.00±28.75</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0399" marR="50399" marT="0" marB="0" anchor="ctr"/>
                </a:tc>
                <a:extLst>
                  <a:ext uri="{0D108BD9-81ED-4DB2-BD59-A6C34878D82A}">
                    <a16:rowId xmlns:a16="http://schemas.microsoft.com/office/drawing/2014/main" val="2862965017"/>
                  </a:ext>
                </a:extLst>
              </a:tr>
            </a:tbl>
          </a:graphicData>
        </a:graphic>
      </p:graphicFrame>
      <p:sp>
        <p:nvSpPr>
          <p:cNvPr id="8" name="任意多边形 24">
            <a:extLst>
              <a:ext uri="{FF2B5EF4-FFF2-40B4-BE49-F238E27FC236}">
                <a16:creationId xmlns:a16="http://schemas.microsoft.com/office/drawing/2014/main" id="{3E506F0E-5B59-DFF8-7792-4E9C70DB72D2}"/>
              </a:ext>
            </a:extLst>
          </p:cNvPr>
          <p:cNvSpPr/>
          <p:nvPr/>
        </p:nvSpPr>
        <p:spPr>
          <a:xfrm rot="5400000" flipH="1" flipV="1">
            <a:off x="227197" y="8209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331942526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2703"/>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B21E673-A0E1-3303-290C-5632FAD90330}"/>
              </a:ext>
            </a:extLst>
          </p:cNvPr>
          <p:cNvPicPr>
            <a:picLocks noChangeAspect="1"/>
          </p:cNvPicPr>
          <p:nvPr/>
        </p:nvPicPr>
        <p:blipFill>
          <a:blip r:embed="rId3"/>
          <a:stretch>
            <a:fillRect/>
          </a:stretch>
        </p:blipFill>
        <p:spPr>
          <a:xfrm>
            <a:off x="5324577" y="1609388"/>
            <a:ext cx="2312457" cy="207460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EA08AEBC-2DC2-FB5A-50A3-6286E97812F7}"/>
              </a:ext>
            </a:extLst>
          </p:cNvPr>
          <p:cNvSpPr txBox="1"/>
          <p:nvPr/>
        </p:nvSpPr>
        <p:spPr>
          <a:xfrm>
            <a:off x="659669" y="708410"/>
            <a:ext cx="4109354"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Tribolium</a:t>
            </a:r>
            <a:r>
              <a:rPr lang="en-US" altLang="zh-CN" dirty="0">
                <a:sym typeface="+mn-lt"/>
              </a:rPr>
              <a:t> </a:t>
            </a:r>
            <a:r>
              <a:rPr lang="en-US" altLang="zh-CN" dirty="0" err="1">
                <a:sym typeface="+mn-lt"/>
              </a:rPr>
              <a:t>castaneum</a:t>
            </a:r>
            <a:r>
              <a:rPr lang="en-US" altLang="zh-CN" dirty="0">
                <a:sym typeface="+mn-lt"/>
              </a:rPr>
              <a:t> Herbst</a:t>
            </a:r>
            <a:endParaRPr lang="zh-CN" altLang="en-US" dirty="0">
              <a:sym typeface="+mn-lt"/>
            </a:endParaRPr>
          </a:p>
        </p:txBody>
      </p:sp>
      <p:sp>
        <p:nvSpPr>
          <p:cNvPr id="5" name="文本框 4">
            <a:extLst>
              <a:ext uri="{FF2B5EF4-FFF2-40B4-BE49-F238E27FC236}">
                <a16:creationId xmlns:a16="http://schemas.microsoft.com/office/drawing/2014/main" id="{5D4DE576-B929-A212-5626-50BBE50F7263}"/>
              </a:ext>
            </a:extLst>
          </p:cNvPr>
          <p:cNvSpPr txBox="1"/>
          <p:nvPr/>
        </p:nvSpPr>
        <p:spPr>
          <a:xfrm>
            <a:off x="500930" y="1147723"/>
            <a:ext cx="6723315" cy="461665"/>
          </a:xfrm>
          <a:prstGeom prst="rect">
            <a:avLst/>
          </a:prstGeom>
          <a:noFill/>
        </p:spPr>
        <p:txBody>
          <a:bodyPr wrap="none" rtlCol="0">
            <a:spAutoFit/>
          </a:bodyPr>
          <a:lstStyle/>
          <a:p>
            <a:r>
              <a:rPr lang="en-US" altLang="zh-CN" sz="2400" dirty="0"/>
              <a:t>Changes in the spatial dimension of the trapping data</a:t>
            </a:r>
            <a:endParaRPr lang="zh-CN" altLang="en-US" sz="2400" dirty="0"/>
          </a:p>
        </p:txBody>
      </p:sp>
      <p:pic>
        <p:nvPicPr>
          <p:cNvPr id="6" name="图片 5">
            <a:extLst>
              <a:ext uri="{FF2B5EF4-FFF2-40B4-BE49-F238E27FC236}">
                <a16:creationId xmlns:a16="http://schemas.microsoft.com/office/drawing/2014/main" id="{1BEA92B6-61F9-2FE5-6780-EC124F3718F6}"/>
              </a:ext>
            </a:extLst>
          </p:cNvPr>
          <p:cNvPicPr>
            <a:picLocks noChangeAspect="1"/>
          </p:cNvPicPr>
          <p:nvPr/>
        </p:nvPicPr>
        <p:blipFill>
          <a:blip r:embed="rId5"/>
          <a:stretch>
            <a:fillRect/>
          </a:stretch>
        </p:blipFill>
        <p:spPr>
          <a:xfrm>
            <a:off x="659669" y="1688694"/>
            <a:ext cx="3940934" cy="1672972"/>
          </a:xfrm>
          <a:prstGeom prst="rect">
            <a:avLst/>
          </a:prstGeom>
        </p:spPr>
      </p:pic>
      <p:pic>
        <p:nvPicPr>
          <p:cNvPr id="7" name="图片 6">
            <a:extLst>
              <a:ext uri="{FF2B5EF4-FFF2-40B4-BE49-F238E27FC236}">
                <a16:creationId xmlns:a16="http://schemas.microsoft.com/office/drawing/2014/main" id="{16BFA61E-CBC6-9CD7-24D2-32D33854D5A1}"/>
              </a:ext>
            </a:extLst>
          </p:cNvPr>
          <p:cNvPicPr>
            <a:picLocks noChangeAspect="1"/>
          </p:cNvPicPr>
          <p:nvPr/>
        </p:nvPicPr>
        <p:blipFill>
          <a:blip r:embed="rId6"/>
          <a:stretch>
            <a:fillRect/>
          </a:stretch>
        </p:blipFill>
        <p:spPr>
          <a:xfrm>
            <a:off x="659669" y="3497104"/>
            <a:ext cx="3744937" cy="1658972"/>
          </a:xfrm>
          <a:prstGeom prst="rect">
            <a:avLst/>
          </a:prstGeom>
        </p:spPr>
      </p:pic>
      <p:sp>
        <p:nvSpPr>
          <p:cNvPr id="4" name="文本框 3">
            <a:extLst>
              <a:ext uri="{FF2B5EF4-FFF2-40B4-BE49-F238E27FC236}">
                <a16:creationId xmlns:a16="http://schemas.microsoft.com/office/drawing/2014/main" id="{E132A4DE-35FF-4861-6EFC-21E9B2275625}"/>
              </a:ext>
            </a:extLst>
          </p:cNvPr>
          <p:cNvSpPr txBox="1"/>
          <p:nvPr/>
        </p:nvSpPr>
        <p:spPr>
          <a:xfrm>
            <a:off x="1547079" y="1816963"/>
            <a:ext cx="5329455" cy="2795509"/>
          </a:xfrm>
          <a:prstGeom prst="rect">
            <a:avLst/>
          </a:prstGeom>
          <a:solidFill>
            <a:schemeClr val="bg1">
              <a:lumMod val="95000"/>
            </a:schemeClr>
          </a:solidFill>
        </p:spPr>
        <p:txBody>
          <a:bodyPr wrap="square" rtlCol="0">
            <a:spAutoFit/>
          </a:bodyPr>
          <a:lstStyle/>
          <a:p>
            <a:pPr defTabSz="671993">
              <a:lnSpc>
                <a:spcPct val="150000"/>
              </a:lnSpc>
              <a:defRPr/>
            </a:pP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red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valley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pirates</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are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mainly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distributed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upper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layer,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and</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proportion</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of</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upper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layer</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gradually</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decreases</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with</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the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increase</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of</a:t>
            </a:r>
            <a:r>
              <a:rPr lang="en-US" altLang="zh-CN" sz="2400" b="0" i="0" dirty="0">
                <a:solidFill>
                  <a:srgbClr val="000000"/>
                </a:solidFill>
                <a:effectLst/>
                <a:highlight>
                  <a:srgbClr val="EFF6FF"/>
                </a:highlight>
                <a:latin typeface="Segoe UI Web (West European)"/>
              </a:rPr>
              <a:t> </a:t>
            </a:r>
            <a:r>
              <a:rPr lang="en-US" altLang="zh-CN" sz="2400" b="0" i="0" dirty="0">
                <a:solidFill>
                  <a:srgbClr val="000000"/>
                </a:solidFill>
                <a:effectLst/>
                <a:latin typeface="Segoe UI Web (West European)"/>
              </a:rPr>
              <a:t>density.</a:t>
            </a:r>
            <a:endParaRPr lang="zh-CN" altLang="en-US" sz="2400" dirty="0">
              <a:solidFill>
                <a:prstClr val="black">
                  <a:lumMod val="75000"/>
                  <a:lumOff val="25000"/>
                </a:prstClr>
              </a:solidFill>
              <a:cs typeface="+mn-ea"/>
              <a:sym typeface="+mn-lt"/>
            </a:endParaRPr>
          </a:p>
        </p:txBody>
      </p:sp>
      <p:sp>
        <p:nvSpPr>
          <p:cNvPr id="9" name="任意多边形 24">
            <a:extLst>
              <a:ext uri="{FF2B5EF4-FFF2-40B4-BE49-F238E27FC236}">
                <a16:creationId xmlns:a16="http://schemas.microsoft.com/office/drawing/2014/main" id="{10BCD740-6AFE-E4B7-1376-59EB19D325A5}"/>
              </a:ext>
            </a:extLst>
          </p:cNvPr>
          <p:cNvSpPr/>
          <p:nvPr/>
        </p:nvSpPr>
        <p:spPr>
          <a:xfrm rot="5400000" flipH="1" flipV="1">
            <a:off x="210653" y="804179"/>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123677923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8E0B210B-8344-A6E4-F108-AB2AA6806589}"/>
              </a:ext>
            </a:extLst>
          </p:cNvPr>
          <p:cNvSpPr txBox="1"/>
          <p:nvPr/>
        </p:nvSpPr>
        <p:spPr>
          <a:xfrm>
            <a:off x="838949" y="753640"/>
            <a:ext cx="6973031" cy="954107"/>
          </a:xfrm>
          <a:prstGeom prst="rect">
            <a:avLst/>
          </a:prstGeom>
          <a:solidFill>
            <a:schemeClr val="accent1">
              <a:lumMod val="20000"/>
              <a:lumOff val="80000"/>
            </a:schemeClr>
          </a:solidFill>
        </p:spPr>
        <p:txBody>
          <a:bodyPr wrap="square">
            <a:spAutoFit/>
          </a:bodyPr>
          <a:lstStyle/>
          <a:p>
            <a:pPr algn="ctr"/>
            <a:r>
              <a:rPr lang="zh-CN" altLang="en-US" sz="2800" b="1" dirty="0">
                <a:solidFill>
                  <a:srgbClr val="0070C0"/>
                </a:solidFill>
                <a:ea typeface="微软雅黑" panose="020B0503020204020204" pitchFamily="34" charset="-122"/>
                <a:cs typeface="Times New Roman" panose="02020603050405020304" pitchFamily="18" charset="0"/>
                <a:sym typeface="+mn-ea"/>
              </a:rPr>
              <a:t>（一）</a:t>
            </a:r>
            <a:r>
              <a:rPr lang="en-US" altLang="zh-CN" sz="2800" b="1" dirty="0">
                <a:solidFill>
                  <a:srgbClr val="0070C0"/>
                </a:solidFill>
                <a:ea typeface="微软雅黑" panose="020B0503020204020204" pitchFamily="34" charset="-122"/>
                <a:cs typeface="Times New Roman" panose="02020603050405020304" pitchFamily="18" charset="0"/>
                <a:sym typeface="+mn-ea"/>
              </a:rPr>
              <a:t>Integrated pest control technology system for stored grain</a:t>
            </a:r>
          </a:p>
        </p:txBody>
      </p:sp>
      <p:grpSp>
        <p:nvGrpSpPr>
          <p:cNvPr id="4" name="组合 3">
            <a:extLst>
              <a:ext uri="{FF2B5EF4-FFF2-40B4-BE49-F238E27FC236}">
                <a16:creationId xmlns:a16="http://schemas.microsoft.com/office/drawing/2014/main" id="{23F6A915-376B-D1C5-11BB-DAC32E1DC714}"/>
              </a:ext>
            </a:extLst>
          </p:cNvPr>
          <p:cNvGrpSpPr/>
          <p:nvPr/>
        </p:nvGrpSpPr>
        <p:grpSpPr>
          <a:xfrm>
            <a:off x="705838" y="1787590"/>
            <a:ext cx="7403451" cy="2848464"/>
            <a:chOff x="376308" y="962584"/>
            <a:chExt cx="8373681" cy="3300458"/>
          </a:xfrm>
        </p:grpSpPr>
        <p:graphicFrame>
          <p:nvGraphicFramePr>
            <p:cNvPr id="5" name="图示 4">
              <a:extLst>
                <a:ext uri="{FF2B5EF4-FFF2-40B4-BE49-F238E27FC236}">
                  <a16:creationId xmlns:a16="http://schemas.microsoft.com/office/drawing/2014/main" id="{FA211713-7C07-770D-055B-F81A35E6335D}"/>
                </a:ext>
              </a:extLst>
            </p:cNvPr>
            <p:cNvGraphicFramePr/>
            <p:nvPr>
              <p:extLst>
                <p:ext uri="{D42A27DB-BD31-4B8C-83A1-F6EECF244321}">
                  <p14:modId xmlns:p14="http://schemas.microsoft.com/office/powerpoint/2010/main" val="1979122876"/>
                </p:ext>
              </p:extLst>
            </p:nvPr>
          </p:nvGraphicFramePr>
          <p:xfrm>
            <a:off x="505522" y="962584"/>
            <a:ext cx="8244467" cy="951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文本框 5">
              <a:extLst>
                <a:ext uri="{FF2B5EF4-FFF2-40B4-BE49-F238E27FC236}">
                  <a16:creationId xmlns:a16="http://schemas.microsoft.com/office/drawing/2014/main" id="{9E03476E-A804-FB4F-A80D-5299804CD411}"/>
                </a:ext>
              </a:extLst>
            </p:cNvPr>
            <p:cNvSpPr txBox="1"/>
            <p:nvPr/>
          </p:nvSpPr>
          <p:spPr>
            <a:xfrm>
              <a:off x="376308" y="2071647"/>
              <a:ext cx="2952735" cy="2191395"/>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en-US" altLang="zh-CN" sz="2000" b="0" i="0" dirty="0">
                  <a:solidFill>
                    <a:srgbClr val="000000"/>
                  </a:solidFill>
                  <a:effectLst/>
                  <a:highlight>
                    <a:srgbClr val="D4D4D4"/>
                  </a:highlight>
                  <a:latin typeface="Times New Roman" panose="02020603050405020304" pitchFamily="18" charset="0"/>
                  <a:cs typeface="Times New Roman" panose="02020603050405020304" pitchFamily="18" charset="0"/>
                </a:rPr>
                <a:t>Artificial</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sampling</a:t>
              </a:r>
              <a:endParaRPr lang="en-US" altLang="zh-CN" sz="2000" b="0" i="0" dirty="0">
                <a:solidFill>
                  <a:srgbClr val="0047D6"/>
                </a:solidFill>
                <a:effectLst/>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n"/>
              </a:pPr>
              <a:r>
                <a:rPr lang="en-US" altLang="zh-CN" sz="2000" dirty="0">
                  <a:solidFill>
                    <a:srgbClr val="0047D6"/>
                  </a:solidFill>
                  <a:latin typeface="Times New Roman" panose="02020603050405020304" pitchFamily="18" charset="0"/>
                  <a:cs typeface="Times New Roman" panose="02020603050405020304" pitchFamily="18" charset="0"/>
                </a:rPr>
                <a:t>Attraction and trapping</a:t>
              </a:r>
            </a:p>
            <a:p>
              <a:pPr marL="342900" indent="-342900">
                <a:lnSpc>
                  <a:spcPct val="150000"/>
                </a:lnSpc>
                <a:buFont typeface="Wingdings" panose="05000000000000000000" pitchFamily="2" charset="2"/>
                <a:buChar char="n"/>
              </a:pPr>
              <a:r>
                <a:rPr lang="en-US" altLang="zh-CN" sz="2000" dirty="0">
                  <a:solidFill>
                    <a:srgbClr val="0047D6"/>
                  </a:solidFill>
                  <a:latin typeface="Times New Roman" panose="02020603050405020304" pitchFamily="18" charset="0"/>
                  <a:cs typeface="Times New Roman" panose="02020603050405020304" pitchFamily="18" charset="0"/>
                </a:rPr>
                <a:t>Online monitoring</a:t>
              </a:r>
            </a:p>
          </p:txBody>
        </p:sp>
        <p:sp>
          <p:nvSpPr>
            <p:cNvPr id="7" name="文本框 6">
              <a:extLst>
                <a:ext uri="{FF2B5EF4-FFF2-40B4-BE49-F238E27FC236}">
                  <a16:creationId xmlns:a16="http://schemas.microsoft.com/office/drawing/2014/main" id="{1CA4DE1F-BEC5-DA08-995F-9F0D964689EF}"/>
                </a:ext>
              </a:extLst>
            </p:cNvPr>
            <p:cNvSpPr txBox="1"/>
            <p:nvPr/>
          </p:nvSpPr>
          <p:spPr>
            <a:xfrm>
              <a:off x="3511163" y="1997101"/>
              <a:ext cx="2678833" cy="2191396"/>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en-US" altLang="zh-CN" sz="2000" dirty="0">
                  <a:solidFill>
                    <a:srgbClr val="43BB8D"/>
                  </a:solidFill>
                  <a:latin typeface="Times New Roman" panose="02020603050405020304" pitchFamily="18" charset="0"/>
                  <a:cs typeface="Times New Roman" panose="02020603050405020304" pitchFamily="18" charset="0"/>
                </a:rPr>
                <a:t>Sanitizing</a:t>
              </a:r>
            </a:p>
            <a:p>
              <a:pPr marL="342900" indent="-342900">
                <a:lnSpc>
                  <a:spcPct val="150000"/>
                </a:lnSpc>
                <a:buFont typeface="Wingdings" panose="05000000000000000000" pitchFamily="2" charset="2"/>
                <a:buChar char="n"/>
              </a:pPr>
              <a:r>
                <a:rPr lang="en-US" altLang="zh-CN" sz="2000" dirty="0">
                  <a:solidFill>
                    <a:srgbClr val="43BB8D"/>
                  </a:solidFill>
                  <a:latin typeface="Times New Roman" panose="02020603050405020304" pitchFamily="18" charset="0"/>
                  <a:cs typeface="Times New Roman" panose="02020603050405020304" pitchFamily="18" charset="0"/>
                </a:rPr>
                <a:t>Grain-preservatives</a:t>
              </a:r>
            </a:p>
            <a:p>
              <a:pPr marL="342900" indent="-342900">
                <a:lnSpc>
                  <a:spcPct val="150000"/>
                </a:lnSpc>
                <a:buFont typeface="Wingdings" panose="05000000000000000000" pitchFamily="2" charset="2"/>
                <a:buChar char="n"/>
              </a:pPr>
              <a:r>
                <a:rPr lang="en-US" altLang="zh-CN" sz="2000" dirty="0">
                  <a:solidFill>
                    <a:srgbClr val="43BB8D"/>
                  </a:solidFill>
                  <a:latin typeface="Times New Roman" panose="02020603050405020304" pitchFamily="18" charset="0"/>
                  <a:cs typeface="Times New Roman" panose="02020603050405020304" pitchFamily="18" charset="0"/>
                </a:rPr>
                <a:t>Low temperature</a:t>
              </a:r>
            </a:p>
          </p:txBody>
        </p:sp>
        <p:sp>
          <p:nvSpPr>
            <p:cNvPr id="8" name="文本框 7">
              <a:extLst>
                <a:ext uri="{FF2B5EF4-FFF2-40B4-BE49-F238E27FC236}">
                  <a16:creationId xmlns:a16="http://schemas.microsoft.com/office/drawing/2014/main" id="{578270CB-3444-05AB-85EE-B0764F16CD32}"/>
                </a:ext>
              </a:extLst>
            </p:cNvPr>
            <p:cNvSpPr txBox="1"/>
            <p:nvPr/>
          </p:nvSpPr>
          <p:spPr>
            <a:xfrm>
              <a:off x="6377992" y="2068089"/>
              <a:ext cx="2018488" cy="1647634"/>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en-US" altLang="zh-CN" sz="2000" kern="1200" dirty="0">
                  <a:solidFill>
                    <a:srgbClr val="70AD47"/>
                  </a:solidFill>
                  <a:latin typeface="Times New Roman" panose="02020603050405020304" pitchFamily="18" charset="0"/>
                  <a:ea typeface="微软雅黑" panose="020B0503020204020204" pitchFamily="34" charset="-122"/>
                  <a:cs typeface="Times New Roman" panose="02020603050405020304" pitchFamily="18" charset="0"/>
                </a:rPr>
                <a:t>Fumigation</a:t>
              </a:r>
            </a:p>
            <a:p>
              <a:pPr marL="342900" indent="-342900">
                <a:lnSpc>
                  <a:spcPct val="150000"/>
                </a:lnSpc>
                <a:buFont typeface="Wingdings" panose="05000000000000000000" pitchFamily="2" charset="2"/>
                <a:buChar char="n"/>
              </a:pPr>
              <a:r>
                <a:rPr lang="en-US" altLang="zh-CN" sz="2000" kern="1200" dirty="0">
                  <a:solidFill>
                    <a:srgbClr val="70AD47"/>
                  </a:solidFill>
                  <a:latin typeface="Times New Roman" panose="02020603050405020304" pitchFamily="18" charset="0"/>
                  <a:ea typeface="微软雅黑" panose="020B0503020204020204" pitchFamily="34" charset="-122"/>
                  <a:cs typeface="Times New Roman" panose="02020603050405020304" pitchFamily="18" charset="0"/>
                </a:rPr>
                <a:t>Modified atmosphere</a:t>
              </a:r>
            </a:p>
          </p:txBody>
        </p:sp>
      </p:grpSp>
    </p:spTree>
    <p:extLst>
      <p:ext uri="{BB962C8B-B14F-4D97-AF65-F5344CB8AC3E}">
        <p14:creationId xmlns:p14="http://schemas.microsoft.com/office/powerpoint/2010/main" val="116109950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AF546E5C-DB7A-870F-BD02-F2CAC8F7B7C0}"/>
              </a:ext>
            </a:extLst>
          </p:cNvPr>
          <p:cNvSpPr txBox="1"/>
          <p:nvPr/>
        </p:nvSpPr>
        <p:spPr>
          <a:xfrm>
            <a:off x="562232" y="708410"/>
            <a:ext cx="4206791"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Tribolium</a:t>
            </a:r>
            <a:r>
              <a:rPr lang="en-US" altLang="zh-CN" dirty="0">
                <a:sym typeface="+mn-lt"/>
              </a:rPr>
              <a:t> </a:t>
            </a:r>
            <a:r>
              <a:rPr lang="en-US" altLang="zh-CN" dirty="0" err="1">
                <a:sym typeface="+mn-lt"/>
              </a:rPr>
              <a:t>castaneum</a:t>
            </a:r>
            <a:r>
              <a:rPr lang="en-US" altLang="zh-CN" dirty="0">
                <a:sym typeface="+mn-lt"/>
              </a:rPr>
              <a:t> Herbst</a:t>
            </a:r>
            <a:endParaRPr lang="zh-CN" altLang="en-US" dirty="0">
              <a:sym typeface="+mn-lt"/>
            </a:endParaRPr>
          </a:p>
        </p:txBody>
      </p:sp>
      <p:sp>
        <p:nvSpPr>
          <p:cNvPr id="4" name="文本框 3">
            <a:extLst>
              <a:ext uri="{FF2B5EF4-FFF2-40B4-BE49-F238E27FC236}">
                <a16:creationId xmlns:a16="http://schemas.microsoft.com/office/drawing/2014/main" id="{C35BB77D-A283-A366-4E25-03E2C3BE4098}"/>
              </a:ext>
            </a:extLst>
          </p:cNvPr>
          <p:cNvSpPr txBox="1"/>
          <p:nvPr/>
        </p:nvSpPr>
        <p:spPr>
          <a:xfrm>
            <a:off x="4158434" y="1336327"/>
            <a:ext cx="4668440" cy="3730317"/>
          </a:xfrm>
          <a:prstGeom prst="rect">
            <a:avLst/>
          </a:prstGeom>
          <a:noFill/>
        </p:spPr>
        <p:txBody>
          <a:bodyPr wrap="square" rtlCol="0">
            <a:spAutoFit/>
          </a:bodyPr>
          <a:lstStyle/>
          <a:p>
            <a:pPr defTabSz="671993">
              <a:lnSpc>
                <a:spcPct val="150000"/>
              </a:lnSpc>
              <a:defRPr/>
            </a:pP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W</a:t>
            </a:r>
            <a:r>
              <a:rPr lang="en-US" altLang="zh-CN" sz="2000" b="0" i="0" dirty="0">
                <a:solidFill>
                  <a:srgbClr val="000000"/>
                </a:solidFill>
                <a:effectLst/>
                <a:latin typeface="Times New Roman" panose="02020603050405020304" pitchFamily="18" charset="0"/>
                <a:cs typeface="Times New Roman" panose="02020603050405020304" pitchFamily="18" charset="0"/>
              </a:rPr>
              <a:t>hen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he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p</a:t>
            </a:r>
            <a:r>
              <a:rPr lang="en-US" altLang="zh-CN" sz="2000" b="0" i="0" dirty="0">
                <a:solidFill>
                  <a:srgbClr val="000000"/>
                </a:solidFill>
                <a:effectLst/>
                <a:latin typeface="Times New Roman" panose="02020603050405020304" pitchFamily="18" charset="0"/>
                <a:cs typeface="Times New Roman" panose="02020603050405020304" pitchFamily="18" charset="0"/>
              </a:rPr>
              <a:t>opulation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d</a:t>
            </a:r>
            <a:r>
              <a:rPr lang="en-US" altLang="zh-CN" sz="2000" b="0" i="0" dirty="0">
                <a:solidFill>
                  <a:srgbClr val="000000"/>
                </a:solidFill>
                <a:effectLst/>
                <a:latin typeface="Times New Roman" panose="02020603050405020304" pitchFamily="18" charset="0"/>
                <a:cs typeface="Times New Roman" panose="02020603050405020304" pitchFamily="18" charset="0"/>
              </a:rPr>
              <a:t>ensity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w</a:t>
            </a:r>
            <a:r>
              <a:rPr lang="en-US" altLang="zh-CN" sz="2000" b="0" i="0" dirty="0">
                <a:solidFill>
                  <a:srgbClr val="000000"/>
                </a:solidFill>
                <a:effectLst/>
                <a:latin typeface="Times New Roman" panose="02020603050405020304" pitchFamily="18" charset="0"/>
                <a:cs typeface="Times New Roman" panose="02020603050405020304" pitchFamily="18" charset="0"/>
              </a:rPr>
              <a:t>as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0</a:t>
            </a:r>
            <a:r>
              <a:rPr lang="en-US" altLang="zh-CN" sz="2000" b="0" i="0" dirty="0">
                <a:solidFill>
                  <a:srgbClr val="000000"/>
                </a:solidFill>
                <a:effectLst/>
                <a:latin typeface="Times New Roman" panose="02020603050405020304" pitchFamily="18" charset="0"/>
                <a:cs typeface="Times New Roman" panose="02020603050405020304" pitchFamily="18" charset="0"/>
              </a:rPr>
              <a:t>.1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i</a:t>
            </a:r>
            <a:r>
              <a:rPr lang="en-US" altLang="zh-CN" sz="2000" b="0" i="0" dirty="0">
                <a:solidFill>
                  <a:srgbClr val="000000"/>
                </a:solidFill>
                <a:effectLst/>
                <a:latin typeface="Times New Roman" panose="02020603050405020304" pitchFamily="18" charset="0"/>
                <a:cs typeface="Times New Roman" panose="02020603050405020304" pitchFamily="18" charset="0"/>
              </a:rPr>
              <a:t>ndividuals/kg,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he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r</a:t>
            </a:r>
            <a:r>
              <a:rPr lang="en-US" altLang="zh-CN" sz="2000" b="0" i="0" dirty="0">
                <a:solidFill>
                  <a:srgbClr val="000000"/>
                </a:solidFill>
                <a:effectLst/>
                <a:latin typeface="Times New Roman" panose="02020603050405020304" pitchFamily="18" charset="0"/>
                <a:cs typeface="Times New Roman" panose="02020603050405020304" pitchFamily="18" charset="0"/>
              </a:rPr>
              <a:t>elative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h</a:t>
            </a:r>
            <a:r>
              <a:rPr lang="en-US" altLang="zh-CN" sz="2000" b="0" i="0" dirty="0">
                <a:solidFill>
                  <a:srgbClr val="000000"/>
                </a:solidFill>
                <a:effectLst/>
                <a:latin typeface="Times New Roman" panose="02020603050405020304" pitchFamily="18" charset="0"/>
                <a:cs typeface="Times New Roman" panose="02020603050405020304" pitchFamily="18" charset="0"/>
              </a:rPr>
              <a:t>umidity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a</a:t>
            </a:r>
            <a:r>
              <a:rPr lang="en-US" altLang="zh-CN" sz="2000" b="0" i="0" dirty="0">
                <a:solidFill>
                  <a:srgbClr val="000000"/>
                </a:solidFill>
                <a:effectLst/>
                <a:latin typeface="Times New Roman" panose="02020603050405020304" pitchFamily="18" charset="0"/>
                <a:cs typeface="Times New Roman" panose="02020603050405020304" pitchFamily="18" charset="0"/>
              </a:rPr>
              <a:t>nd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he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i</a:t>
            </a:r>
            <a:r>
              <a:rPr lang="en-US" altLang="zh-CN" sz="2000" b="0" i="0" dirty="0">
                <a:solidFill>
                  <a:srgbClr val="000000"/>
                </a:solidFill>
                <a:effectLst/>
                <a:latin typeface="Times New Roman" panose="02020603050405020304" pitchFamily="18" charset="0"/>
                <a:cs typeface="Times New Roman" panose="02020603050405020304" pitchFamily="18" charset="0"/>
              </a:rPr>
              <a:t>nteraction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b</a:t>
            </a:r>
            <a:r>
              <a:rPr lang="en-US" altLang="zh-CN" sz="2000" b="0" i="0" dirty="0">
                <a:solidFill>
                  <a:srgbClr val="000000"/>
                </a:solidFill>
                <a:effectLst/>
                <a:latin typeface="Times New Roman" panose="02020603050405020304" pitchFamily="18" charset="0"/>
                <a:cs typeface="Times New Roman" panose="02020603050405020304" pitchFamily="18" charset="0"/>
              </a:rPr>
              <a:t>etween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emperature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a</a:t>
            </a:r>
            <a:r>
              <a:rPr lang="en-US" altLang="zh-CN" sz="2000" b="0" i="0" dirty="0">
                <a:solidFill>
                  <a:srgbClr val="000000"/>
                </a:solidFill>
                <a:effectLst/>
                <a:latin typeface="Times New Roman" panose="02020603050405020304" pitchFamily="18" charset="0"/>
                <a:cs typeface="Times New Roman" panose="02020603050405020304" pitchFamily="18" charset="0"/>
              </a:rPr>
              <a:t>nd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r</a:t>
            </a:r>
            <a:r>
              <a:rPr lang="en-US" altLang="zh-CN" sz="2000" b="0" i="0" dirty="0">
                <a:solidFill>
                  <a:srgbClr val="000000"/>
                </a:solidFill>
                <a:effectLst/>
                <a:latin typeface="Times New Roman" panose="02020603050405020304" pitchFamily="18" charset="0"/>
                <a:cs typeface="Times New Roman" panose="02020603050405020304" pitchFamily="18" charset="0"/>
              </a:rPr>
              <a:t>elative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h</a:t>
            </a:r>
            <a:r>
              <a:rPr lang="en-US" altLang="zh-CN" sz="2000" b="0" i="0" dirty="0">
                <a:solidFill>
                  <a:srgbClr val="000000"/>
                </a:solidFill>
                <a:effectLst/>
                <a:latin typeface="Times New Roman" panose="02020603050405020304" pitchFamily="18" charset="0"/>
                <a:cs typeface="Times New Roman" panose="02020603050405020304" pitchFamily="18" charset="0"/>
              </a:rPr>
              <a:t>umidity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h</a:t>
            </a:r>
            <a:r>
              <a:rPr lang="en-US" altLang="zh-CN" sz="2000" b="0" i="0" dirty="0">
                <a:solidFill>
                  <a:srgbClr val="000000"/>
                </a:solidFill>
                <a:effectLst/>
                <a:latin typeface="Times New Roman" panose="02020603050405020304" pitchFamily="18" charset="0"/>
                <a:cs typeface="Times New Roman" panose="02020603050405020304" pitchFamily="18" charset="0"/>
              </a:rPr>
              <a:t>ad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a</a:t>
            </a:r>
            <a:r>
              <a:rPr lang="en-US" altLang="zh-CN" sz="2000" b="0" i="0" dirty="0">
                <a:solidFill>
                  <a:srgbClr val="000000"/>
                </a:solidFill>
                <a:effectLst/>
                <a:latin typeface="Times New Roman" panose="02020603050405020304" pitchFamily="18" charset="0"/>
                <a:cs typeface="Times New Roman" panose="02020603050405020304" pitchFamily="18" charset="0"/>
              </a:rPr>
              <a:t>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s</a:t>
            </a:r>
            <a:r>
              <a:rPr lang="en-US" altLang="zh-CN" sz="2000" b="0" i="0" dirty="0">
                <a:solidFill>
                  <a:srgbClr val="000000"/>
                </a:solidFill>
                <a:effectLst/>
                <a:latin typeface="Times New Roman" panose="02020603050405020304" pitchFamily="18" charset="0"/>
                <a:cs typeface="Times New Roman" panose="02020603050405020304" pitchFamily="18" charset="0"/>
              </a:rPr>
              <a:t>ignificant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e</a:t>
            </a:r>
            <a:r>
              <a:rPr lang="en-US" altLang="zh-CN" sz="2000" b="0" i="0" dirty="0">
                <a:solidFill>
                  <a:srgbClr val="000000"/>
                </a:solidFill>
                <a:effectLst/>
                <a:latin typeface="Times New Roman" panose="02020603050405020304" pitchFamily="18" charset="0"/>
                <a:cs typeface="Times New Roman" panose="02020603050405020304" pitchFamily="18" charset="0"/>
              </a:rPr>
              <a:t>ffect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o</a:t>
            </a:r>
            <a:r>
              <a:rPr lang="en-US" altLang="zh-CN" sz="2000" b="0" i="0" dirty="0">
                <a:solidFill>
                  <a:srgbClr val="000000"/>
                </a:solidFill>
                <a:effectLst/>
                <a:latin typeface="Times New Roman" panose="02020603050405020304" pitchFamily="18" charset="0"/>
                <a:cs typeface="Times New Roman" panose="02020603050405020304" pitchFamily="18" charset="0"/>
              </a:rPr>
              <a:t>n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he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a:t>
            </a:r>
            <a:r>
              <a:rPr lang="en-US" altLang="zh-CN" sz="2000" b="0" i="0" dirty="0">
                <a:solidFill>
                  <a:srgbClr val="000000"/>
                </a:solidFill>
                <a:effectLst/>
                <a:latin typeface="Times New Roman" panose="02020603050405020304" pitchFamily="18" charset="0"/>
                <a:cs typeface="Times New Roman" panose="02020603050405020304" pitchFamily="18" charset="0"/>
              </a:rPr>
              <a:t>rapping </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r</a:t>
            </a:r>
            <a:r>
              <a:rPr lang="en-US" altLang="zh-CN" sz="2000" b="0" i="0" dirty="0">
                <a:solidFill>
                  <a:srgbClr val="000000"/>
                </a:solidFill>
                <a:effectLst/>
                <a:latin typeface="Times New Roman" panose="02020603050405020304" pitchFamily="18" charset="0"/>
                <a:cs typeface="Times New Roman" panose="02020603050405020304" pitchFamily="18" charset="0"/>
              </a:rPr>
              <a:t>esults. When</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the </a:t>
            </a:r>
            <a:r>
              <a:rPr lang="en-US" altLang="zh-CN" sz="2000" b="0" i="0" dirty="0">
                <a:solidFill>
                  <a:srgbClr val="000000"/>
                </a:solidFill>
                <a:effectLst/>
                <a:latin typeface="Times New Roman" panose="02020603050405020304" pitchFamily="18" charset="0"/>
                <a:cs typeface="Times New Roman" panose="02020603050405020304" pitchFamily="18" charset="0"/>
              </a:rPr>
              <a:t>population</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density</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increased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to</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3.0</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individuals/kg,</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temperature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and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humidity</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had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significant</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effect</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on</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trapping</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results.</a:t>
            </a:r>
            <a:endParaRPr lang="zh-CN" altLang="en-US" sz="2000" dirty="0">
              <a:solidFill>
                <a:prstClr val="black">
                  <a:lumMod val="75000"/>
                  <a:lumOff val="25000"/>
                </a:prstClr>
              </a:solidFill>
              <a:latin typeface="Times New Roman" panose="02020603050405020304" pitchFamily="18" charset="0"/>
              <a:cs typeface="Times New Roman" panose="02020603050405020304" pitchFamily="18" charset="0"/>
              <a:sym typeface="+mn-lt"/>
            </a:endParaRPr>
          </a:p>
        </p:txBody>
      </p:sp>
      <p:sp>
        <p:nvSpPr>
          <p:cNvPr id="5" name="文本框 4">
            <a:extLst>
              <a:ext uri="{FF2B5EF4-FFF2-40B4-BE49-F238E27FC236}">
                <a16:creationId xmlns:a16="http://schemas.microsoft.com/office/drawing/2014/main" id="{7B099512-0A3C-F8F3-1C47-8B1A99A7E297}"/>
              </a:ext>
            </a:extLst>
          </p:cNvPr>
          <p:cNvSpPr txBox="1"/>
          <p:nvPr/>
        </p:nvSpPr>
        <p:spPr>
          <a:xfrm>
            <a:off x="216460" y="1052026"/>
            <a:ext cx="8267007" cy="461665"/>
          </a:xfrm>
          <a:prstGeom prst="rect">
            <a:avLst/>
          </a:prstGeom>
          <a:noFill/>
        </p:spPr>
        <p:txBody>
          <a:bodyPr wrap="none" rtlCol="0">
            <a:spAutoFit/>
          </a:bodyPr>
          <a:lstStyle/>
          <a:p>
            <a:r>
              <a:rPr lang="en-US" altLang="zh-CN" sz="2400" dirty="0"/>
              <a:t>Correlations between trapping data and temperature and humidity</a:t>
            </a:r>
            <a:endParaRPr lang="zh-CN" altLang="en-US" sz="2400" dirty="0"/>
          </a:p>
        </p:txBody>
      </p:sp>
      <p:pic>
        <p:nvPicPr>
          <p:cNvPr id="6" name="图片 5">
            <a:extLst>
              <a:ext uri="{FF2B5EF4-FFF2-40B4-BE49-F238E27FC236}">
                <a16:creationId xmlns:a16="http://schemas.microsoft.com/office/drawing/2014/main" id="{4691F20B-2D76-C91C-6BCD-21795101146A}"/>
              </a:ext>
            </a:extLst>
          </p:cNvPr>
          <p:cNvPicPr>
            <a:picLocks noChangeAspect="1"/>
          </p:cNvPicPr>
          <p:nvPr/>
        </p:nvPicPr>
        <p:blipFill>
          <a:blip r:embed="rId4"/>
          <a:stretch>
            <a:fillRect/>
          </a:stretch>
        </p:blipFill>
        <p:spPr>
          <a:xfrm>
            <a:off x="265887" y="1559703"/>
            <a:ext cx="3646939" cy="3506941"/>
          </a:xfrm>
          <a:prstGeom prst="rect">
            <a:avLst/>
          </a:prstGeom>
        </p:spPr>
      </p:pic>
      <p:sp>
        <p:nvSpPr>
          <p:cNvPr id="7" name="任意多边形 24">
            <a:extLst>
              <a:ext uri="{FF2B5EF4-FFF2-40B4-BE49-F238E27FC236}">
                <a16:creationId xmlns:a16="http://schemas.microsoft.com/office/drawing/2014/main" id="{1E9C14B0-2BE9-2284-20BD-CEB0CA74F559}"/>
              </a:ext>
            </a:extLst>
          </p:cNvPr>
          <p:cNvSpPr/>
          <p:nvPr/>
        </p:nvSpPr>
        <p:spPr>
          <a:xfrm rot="5400000" flipH="1" flipV="1">
            <a:off x="230609" y="799652"/>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Tree>
    <p:extLst>
      <p:ext uri="{BB962C8B-B14F-4D97-AF65-F5344CB8AC3E}">
        <p14:creationId xmlns:p14="http://schemas.microsoft.com/office/powerpoint/2010/main" val="16570498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13" name="文本框 12">
            <a:extLst>
              <a:ext uri="{FF2B5EF4-FFF2-40B4-BE49-F238E27FC236}">
                <a16:creationId xmlns:a16="http://schemas.microsoft.com/office/drawing/2014/main" id="{37F56629-D6A1-1041-B71C-A87B60A82F77}"/>
              </a:ext>
            </a:extLst>
          </p:cNvPr>
          <p:cNvSpPr txBox="1"/>
          <p:nvPr/>
        </p:nvSpPr>
        <p:spPr>
          <a:xfrm>
            <a:off x="659669" y="708410"/>
            <a:ext cx="4109354" cy="461665"/>
          </a:xfrm>
          <a:prstGeom prst="rect">
            <a:avLst/>
          </a:prstGeom>
          <a:noFill/>
        </p:spPr>
        <p:txBody>
          <a:bodyPr wrap="square" rtlCol="0" anchor="t">
            <a:spAutoFit/>
          </a:bodyPr>
          <a:lstStyle>
            <a:defPPr>
              <a:defRPr lang="zh-CN"/>
            </a:defPPr>
            <a:lvl1pPr marR="0" lvl="0" indent="0" algn="dist" fontAlgn="auto">
              <a:lnSpc>
                <a:spcPct val="100000"/>
              </a:lnSpc>
              <a:spcBef>
                <a:spcPts val="0"/>
              </a:spcBef>
              <a:spcAft>
                <a:spcPts val="0"/>
              </a:spcAft>
              <a:buClrTx/>
              <a:buSzTx/>
              <a:buFontTx/>
              <a:buNone/>
              <a:tabLst/>
              <a:defRPr kumimoji="0" sz="2400" b="1" i="0" u="none" strike="noStrike" cap="none" spc="0" normalizeH="0" baseline="0">
                <a:ln>
                  <a:noFill/>
                </a:ln>
                <a:solidFill>
                  <a:srgbClr val="E7E6E6">
                    <a:lumMod val="25000"/>
                  </a:srgbClr>
                </a:solidFill>
                <a:effectLst/>
                <a:uLnTx/>
                <a:uFillTx/>
                <a:cs typeface="+mn-ea"/>
              </a:defRPr>
            </a:lvl1pPr>
          </a:lstStyle>
          <a:p>
            <a:r>
              <a:rPr lang="en-US" altLang="zh-CN" dirty="0" err="1">
                <a:sym typeface="+mn-lt"/>
              </a:rPr>
              <a:t>Tribolium</a:t>
            </a:r>
            <a:r>
              <a:rPr lang="en-US" altLang="zh-CN" dirty="0">
                <a:sym typeface="+mn-lt"/>
              </a:rPr>
              <a:t> </a:t>
            </a:r>
            <a:r>
              <a:rPr lang="en-US" altLang="zh-CN" dirty="0" err="1">
                <a:sym typeface="+mn-lt"/>
              </a:rPr>
              <a:t>castaneum</a:t>
            </a:r>
            <a:r>
              <a:rPr lang="en-US" altLang="zh-CN" dirty="0">
                <a:sym typeface="+mn-lt"/>
              </a:rPr>
              <a:t> Herbst</a:t>
            </a:r>
            <a:endParaRPr lang="zh-CN" altLang="en-US" dirty="0">
              <a:sym typeface="+mn-lt"/>
            </a:endParaRPr>
          </a:p>
        </p:txBody>
      </p:sp>
      <p:sp>
        <p:nvSpPr>
          <p:cNvPr id="14" name="矩形 13">
            <a:extLst>
              <a:ext uri="{FF2B5EF4-FFF2-40B4-BE49-F238E27FC236}">
                <a16:creationId xmlns:a16="http://schemas.microsoft.com/office/drawing/2014/main" id="{60BC7918-3DFC-CCFD-0885-3DDA55172870}"/>
              </a:ext>
            </a:extLst>
          </p:cNvPr>
          <p:cNvSpPr/>
          <p:nvPr/>
        </p:nvSpPr>
        <p:spPr>
          <a:xfrm rot="16200000" flipV="1">
            <a:off x="7938012" y="314442"/>
            <a:ext cx="26456" cy="945451"/>
          </a:xfrm>
          <a:prstGeom prst="rect">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15" name="矩形 14">
            <a:extLst>
              <a:ext uri="{FF2B5EF4-FFF2-40B4-BE49-F238E27FC236}">
                <a16:creationId xmlns:a16="http://schemas.microsoft.com/office/drawing/2014/main" id="{B06A737C-90A5-5315-2405-B70C83DB43BF}"/>
              </a:ext>
            </a:extLst>
          </p:cNvPr>
          <p:cNvSpPr/>
          <p:nvPr/>
        </p:nvSpPr>
        <p:spPr>
          <a:xfrm rot="16200000" flipV="1">
            <a:off x="7306031" y="721027"/>
            <a:ext cx="26456" cy="132281"/>
          </a:xfrm>
          <a:prstGeom prst="rect">
            <a:avLst/>
          </a:prstGeom>
          <a:gradFill>
            <a:gsLst>
              <a:gs pos="0">
                <a:srgbClr val="0065B3">
                  <a:alpha val="10000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16" name="任意多边形 24">
            <a:extLst>
              <a:ext uri="{FF2B5EF4-FFF2-40B4-BE49-F238E27FC236}">
                <a16:creationId xmlns:a16="http://schemas.microsoft.com/office/drawing/2014/main" id="{1E816D33-3B74-8023-58BC-5EFDBC7D5F3C}"/>
              </a:ext>
            </a:extLst>
          </p:cNvPr>
          <p:cNvSpPr/>
          <p:nvPr/>
        </p:nvSpPr>
        <p:spPr>
          <a:xfrm rot="5400000" flipH="1" flipV="1">
            <a:off x="249080" y="800395"/>
            <a:ext cx="317475" cy="317475"/>
          </a:xfrm>
          <a:prstGeom prst="flowChartConnector">
            <a:avLst/>
          </a:prstGeom>
          <a:gradFill>
            <a:gsLst>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17" name="文本框 16">
            <a:extLst>
              <a:ext uri="{FF2B5EF4-FFF2-40B4-BE49-F238E27FC236}">
                <a16:creationId xmlns:a16="http://schemas.microsoft.com/office/drawing/2014/main" id="{A9D26CB5-0FB4-35A1-CACA-6AC02507717F}"/>
              </a:ext>
            </a:extLst>
          </p:cNvPr>
          <p:cNvSpPr txBox="1"/>
          <p:nvPr/>
        </p:nvSpPr>
        <p:spPr>
          <a:xfrm>
            <a:off x="4118944" y="1117870"/>
            <a:ext cx="4957714" cy="3730317"/>
          </a:xfrm>
          <a:prstGeom prst="rect">
            <a:avLst/>
          </a:prstGeom>
          <a:noFill/>
        </p:spPr>
        <p:txBody>
          <a:bodyPr wrap="square" rtlCol="0">
            <a:spAutoFit/>
          </a:bodyPr>
          <a:lstStyle/>
          <a:p>
            <a:pPr defTabSz="671993">
              <a:lnSpc>
                <a:spcPct val="150000"/>
              </a:lnSpc>
              <a:defRPr/>
            </a:pP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The </a:t>
            </a:r>
            <a:r>
              <a:rPr lang="en-US" altLang="zh-CN" sz="2000" b="0" i="0" dirty="0">
                <a:solidFill>
                  <a:srgbClr val="000000"/>
                </a:solidFill>
                <a:effectLst/>
                <a:latin typeface="Times New Roman" panose="02020603050405020304" pitchFamily="18" charset="0"/>
                <a:cs typeface="Times New Roman" panose="02020603050405020304" pitchFamily="18" charset="0"/>
              </a:rPr>
              <a:t>error</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analysis</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of</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four</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kernel</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functions</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showed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that the model had the best effect when the kernel function </a:t>
            </a:r>
            <a:r>
              <a:rPr lang="en-US" altLang="zh-CN" sz="2000" b="0" i="0" dirty="0">
                <a:solidFill>
                  <a:srgbClr val="000000"/>
                </a:solidFill>
                <a:effectLst/>
                <a:latin typeface="Times New Roman" panose="02020603050405020304" pitchFamily="18" charset="0"/>
                <a:cs typeface="Times New Roman" panose="02020603050405020304" pitchFamily="18" charset="0"/>
              </a:rPr>
              <a:t>selected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RBF,</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and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prediction</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accuracy</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reached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62.48%.</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Through</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hyperparameter</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tuning</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of</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K-CV</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algorithm,</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optimized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SVR</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model</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is</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significantly</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improved,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and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the</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prediction</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accuracy</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is </a:t>
            </a:r>
            <a:r>
              <a:rPr lang="en-US" altLang="zh-CN" sz="2000" b="0" i="0" dirty="0">
                <a:solidFill>
                  <a:srgbClr val="000000"/>
                </a:solidFill>
                <a:effectLst/>
                <a:latin typeface="Times New Roman" panose="02020603050405020304" pitchFamily="18" charset="0"/>
                <a:cs typeface="Times New Roman" panose="02020603050405020304" pitchFamily="18" charset="0"/>
              </a:rPr>
              <a:t>increased</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to</a:t>
            </a:r>
            <a:r>
              <a:rPr lang="en-US" altLang="zh-CN" sz="20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89.94%.</a:t>
            </a:r>
            <a:endParaRPr lang="zh-CN" altLang="en-US" sz="2000" dirty="0">
              <a:solidFill>
                <a:prstClr val="black">
                  <a:lumMod val="75000"/>
                  <a:lumOff val="25000"/>
                </a:prstClr>
              </a:solidFill>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6E49A309-1EC5-9492-D0DD-006D0850C4AC}"/>
              </a:ext>
            </a:extLst>
          </p:cNvPr>
          <p:cNvSpPr txBox="1"/>
          <p:nvPr/>
        </p:nvSpPr>
        <p:spPr>
          <a:xfrm>
            <a:off x="314363" y="1164572"/>
            <a:ext cx="3213489" cy="461665"/>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b="0" i="0" dirty="0">
                <a:solidFill>
                  <a:srgbClr val="000000"/>
                </a:solidFill>
                <a:effectLst/>
                <a:latin typeface="Times New Roman" panose="02020603050405020304" pitchFamily="18" charset="0"/>
                <a:cs typeface="Times New Roman" panose="02020603050405020304" pitchFamily="18" charset="0"/>
              </a:rPr>
              <a:t>Regression</a:t>
            </a:r>
            <a:r>
              <a:rPr lang="en-US" altLang="zh-CN" sz="2400" b="0" i="0" dirty="0">
                <a:solidFill>
                  <a:srgbClr val="000000"/>
                </a:solidFill>
                <a:effectLst/>
                <a:highlight>
                  <a:srgbClr val="EFF6FF"/>
                </a:highlight>
                <a:latin typeface="Times New Roman" panose="02020603050405020304" pitchFamily="18" charset="0"/>
                <a:cs typeface="Times New Roman" panose="02020603050405020304" pitchFamily="18" charset="0"/>
              </a:rPr>
              <a:t> </a:t>
            </a:r>
            <a:r>
              <a:rPr lang="en-US" altLang="zh-CN" sz="2400" b="0" i="0" dirty="0">
                <a:solidFill>
                  <a:srgbClr val="000000"/>
                </a:solidFill>
                <a:effectLst/>
                <a:latin typeface="Times New Roman" panose="02020603050405020304" pitchFamily="18" charset="0"/>
                <a:cs typeface="Times New Roman" panose="02020603050405020304" pitchFamily="18" charset="0"/>
              </a:rPr>
              <a:t>prediction</a:t>
            </a:r>
            <a:endParaRPr lang="zh-CN" altLang="en-US" sz="2400"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EF86D26-D83F-23EE-93CB-C83BB66C780E}"/>
              </a:ext>
            </a:extLst>
          </p:cNvPr>
          <p:cNvSpPr txBox="1"/>
          <p:nvPr/>
        </p:nvSpPr>
        <p:spPr>
          <a:xfrm>
            <a:off x="1145773" y="1611182"/>
            <a:ext cx="2156360" cy="250710"/>
          </a:xfrm>
          <a:prstGeom prst="rect">
            <a:avLst/>
          </a:prstGeom>
          <a:noFill/>
        </p:spPr>
        <p:txBody>
          <a:bodyPr wrap="none" rtlCol="0">
            <a:spAutoFit/>
          </a:bodyPr>
          <a:lstStyle/>
          <a:p>
            <a:r>
              <a:rPr lang="zh-CN" altLang="en-US" sz="1029" dirty="0"/>
              <a:t>不同类型核函数预测结果精度对比</a:t>
            </a:r>
          </a:p>
        </p:txBody>
      </p:sp>
      <p:sp>
        <p:nvSpPr>
          <p:cNvPr id="20" name="文本框 19">
            <a:extLst>
              <a:ext uri="{FF2B5EF4-FFF2-40B4-BE49-F238E27FC236}">
                <a16:creationId xmlns:a16="http://schemas.microsoft.com/office/drawing/2014/main" id="{6EE99338-7CE2-FE7D-3C34-7E5E5C486F6B}"/>
              </a:ext>
            </a:extLst>
          </p:cNvPr>
          <p:cNvSpPr txBox="1"/>
          <p:nvPr/>
        </p:nvSpPr>
        <p:spPr>
          <a:xfrm>
            <a:off x="1284396" y="3641901"/>
            <a:ext cx="1762021" cy="250710"/>
          </a:xfrm>
          <a:prstGeom prst="rect">
            <a:avLst/>
          </a:prstGeom>
          <a:noFill/>
        </p:spPr>
        <p:txBody>
          <a:bodyPr wrap="none" rtlCol="0">
            <a:spAutoFit/>
          </a:bodyPr>
          <a:lstStyle/>
          <a:p>
            <a:r>
              <a:rPr lang="zh-CN" altLang="en-US" sz="1029" dirty="0"/>
              <a:t>不同模型预测结果精度对比</a:t>
            </a:r>
          </a:p>
        </p:txBody>
      </p:sp>
      <p:graphicFrame>
        <p:nvGraphicFramePr>
          <p:cNvPr id="21" name="表格 20">
            <a:extLst>
              <a:ext uri="{FF2B5EF4-FFF2-40B4-BE49-F238E27FC236}">
                <a16:creationId xmlns:a16="http://schemas.microsoft.com/office/drawing/2014/main" id="{1021F998-83BC-7EF2-6A44-960A809D1D98}"/>
              </a:ext>
            </a:extLst>
          </p:cNvPr>
          <p:cNvGraphicFramePr>
            <a:graphicFrameLocks noGrp="1"/>
          </p:cNvGraphicFramePr>
          <p:nvPr>
            <p:extLst>
              <p:ext uri="{D42A27DB-BD31-4B8C-83A1-F6EECF244321}">
                <p14:modId xmlns:p14="http://schemas.microsoft.com/office/powerpoint/2010/main" val="2516666660"/>
              </p:ext>
            </p:extLst>
          </p:nvPr>
        </p:nvGraphicFramePr>
        <p:xfrm>
          <a:off x="706030" y="1909240"/>
          <a:ext cx="3029880" cy="1509169"/>
        </p:xfrm>
        <a:graphic>
          <a:graphicData uri="http://schemas.openxmlformats.org/drawingml/2006/table">
            <a:tbl>
              <a:tblPr>
                <a:tableStyleId>{5C22544A-7EE6-4342-B048-85BDC9FD1C3A}</a:tableStyleId>
              </a:tblPr>
              <a:tblGrid>
                <a:gridCol w="757470">
                  <a:extLst>
                    <a:ext uri="{9D8B030D-6E8A-4147-A177-3AD203B41FA5}">
                      <a16:colId xmlns:a16="http://schemas.microsoft.com/office/drawing/2014/main" val="3764386801"/>
                    </a:ext>
                  </a:extLst>
                </a:gridCol>
                <a:gridCol w="757470">
                  <a:extLst>
                    <a:ext uri="{9D8B030D-6E8A-4147-A177-3AD203B41FA5}">
                      <a16:colId xmlns:a16="http://schemas.microsoft.com/office/drawing/2014/main" val="3100601056"/>
                    </a:ext>
                  </a:extLst>
                </a:gridCol>
                <a:gridCol w="757470">
                  <a:extLst>
                    <a:ext uri="{9D8B030D-6E8A-4147-A177-3AD203B41FA5}">
                      <a16:colId xmlns:a16="http://schemas.microsoft.com/office/drawing/2014/main" val="1955633105"/>
                    </a:ext>
                  </a:extLst>
                </a:gridCol>
                <a:gridCol w="757470">
                  <a:extLst>
                    <a:ext uri="{9D8B030D-6E8A-4147-A177-3AD203B41FA5}">
                      <a16:colId xmlns:a16="http://schemas.microsoft.com/office/drawing/2014/main" val="2870598866"/>
                    </a:ext>
                  </a:extLst>
                </a:gridCol>
              </a:tblGrid>
              <a:tr h="490537">
                <a:tc>
                  <a:txBody>
                    <a:bodyPr/>
                    <a:lstStyle/>
                    <a:p>
                      <a:pPr algn="ctr" fontAlgn="ctr"/>
                      <a:r>
                        <a:rPr lang="zh-CN" altLang="en-US" sz="1000" u="none" strike="noStrike" dirty="0">
                          <a:effectLst/>
                        </a:rPr>
                        <a:t>核函数类型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R</a:t>
                      </a:r>
                      <a:r>
                        <a:rPr lang="en-US" sz="1000" u="none" strike="noStrike" baseline="30000" dirty="0">
                          <a:effectLst/>
                        </a:rPr>
                        <a:t>2</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MAE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486109196"/>
                  </a:ext>
                </a:extLst>
              </a:tr>
              <a:tr h="254658">
                <a:tc>
                  <a:txBody>
                    <a:bodyPr/>
                    <a:lstStyle/>
                    <a:p>
                      <a:pPr algn="ctr" fontAlgn="ctr"/>
                      <a:r>
                        <a:rPr lang="zh-CN" altLang="en-US" sz="1000" u="none" strike="noStrike">
                          <a:effectLst/>
                        </a:rPr>
                        <a:t>线性</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0.45</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0.5373</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-0.1022</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171840666"/>
                  </a:ext>
                </a:extLst>
              </a:tr>
              <a:tr h="254658">
                <a:tc>
                  <a:txBody>
                    <a:bodyPr/>
                    <a:lstStyle/>
                    <a:p>
                      <a:pPr algn="ctr" fontAlgn="ctr"/>
                      <a:r>
                        <a:rPr lang="zh-CN" altLang="en-US" sz="1000" u="none" strike="noStrike">
                          <a:effectLst/>
                        </a:rPr>
                        <a:t>多项式</a:t>
                      </a:r>
                      <a:endParaRPr lang="zh-CN" alt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0.6009</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0.4611</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-0.0853</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786303725"/>
                  </a:ext>
                </a:extLst>
              </a:tr>
              <a:tr h="254658">
                <a:tc>
                  <a:txBody>
                    <a:bodyPr/>
                    <a:lstStyle/>
                    <a:p>
                      <a:pPr algn="ctr" fontAlgn="ctr"/>
                      <a:r>
                        <a:rPr lang="en-US" sz="1000" u="none" strike="noStrike">
                          <a:effectLst/>
                        </a:rPr>
                        <a:t>RBF</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600" b="1" u="none" strike="noStrike" dirty="0">
                          <a:solidFill>
                            <a:srgbClr val="FF0000"/>
                          </a:solidFill>
                          <a:effectLst/>
                        </a:rPr>
                        <a:t>0.6248</a:t>
                      </a:r>
                      <a:endParaRPr lang="en-US" altLang="zh-CN" sz="1600" b="1" i="0" u="none" strike="noStrike" dirty="0">
                        <a:solidFill>
                          <a:srgbClr val="FF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0.4389</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-0.0733</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4058901088"/>
                  </a:ext>
                </a:extLst>
              </a:tr>
              <a:tr h="254658">
                <a:tc>
                  <a:txBody>
                    <a:bodyPr/>
                    <a:lstStyle/>
                    <a:p>
                      <a:pPr algn="ctr" fontAlgn="ctr"/>
                      <a:r>
                        <a:rPr lang="en-US" sz="1000" u="none" strike="noStrike" dirty="0">
                          <a:effectLst/>
                        </a:rPr>
                        <a:t>sigmoid</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-0.5119</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2.1057</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0.0266</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933967320"/>
                  </a:ext>
                </a:extLst>
              </a:tr>
            </a:tbl>
          </a:graphicData>
        </a:graphic>
      </p:graphicFrame>
      <p:graphicFrame>
        <p:nvGraphicFramePr>
          <p:cNvPr id="22" name="表格 21">
            <a:extLst>
              <a:ext uri="{FF2B5EF4-FFF2-40B4-BE49-F238E27FC236}">
                <a16:creationId xmlns:a16="http://schemas.microsoft.com/office/drawing/2014/main" id="{56FDDCFB-ED9B-6680-BF8D-85E326DDE0D9}"/>
              </a:ext>
            </a:extLst>
          </p:cNvPr>
          <p:cNvGraphicFramePr>
            <a:graphicFrameLocks noGrp="1"/>
          </p:cNvGraphicFramePr>
          <p:nvPr>
            <p:extLst>
              <p:ext uri="{D42A27DB-BD31-4B8C-83A1-F6EECF244321}">
                <p14:modId xmlns:p14="http://schemas.microsoft.com/office/powerpoint/2010/main" val="2629204141"/>
              </p:ext>
            </p:extLst>
          </p:nvPr>
        </p:nvGraphicFramePr>
        <p:xfrm>
          <a:off x="741606" y="3946933"/>
          <a:ext cx="2994304" cy="1100861"/>
        </p:xfrm>
        <a:graphic>
          <a:graphicData uri="http://schemas.openxmlformats.org/drawingml/2006/table">
            <a:tbl>
              <a:tblPr>
                <a:tableStyleId>{5C22544A-7EE6-4342-B048-85BDC9FD1C3A}</a:tableStyleId>
              </a:tblPr>
              <a:tblGrid>
                <a:gridCol w="748576">
                  <a:extLst>
                    <a:ext uri="{9D8B030D-6E8A-4147-A177-3AD203B41FA5}">
                      <a16:colId xmlns:a16="http://schemas.microsoft.com/office/drawing/2014/main" val="2209112980"/>
                    </a:ext>
                  </a:extLst>
                </a:gridCol>
                <a:gridCol w="748576">
                  <a:extLst>
                    <a:ext uri="{9D8B030D-6E8A-4147-A177-3AD203B41FA5}">
                      <a16:colId xmlns:a16="http://schemas.microsoft.com/office/drawing/2014/main" val="1681280471"/>
                    </a:ext>
                  </a:extLst>
                </a:gridCol>
                <a:gridCol w="748576">
                  <a:extLst>
                    <a:ext uri="{9D8B030D-6E8A-4147-A177-3AD203B41FA5}">
                      <a16:colId xmlns:a16="http://schemas.microsoft.com/office/drawing/2014/main" val="1206569918"/>
                    </a:ext>
                  </a:extLst>
                </a:gridCol>
                <a:gridCol w="748576">
                  <a:extLst>
                    <a:ext uri="{9D8B030D-6E8A-4147-A177-3AD203B41FA5}">
                      <a16:colId xmlns:a16="http://schemas.microsoft.com/office/drawing/2014/main" val="1300305419"/>
                    </a:ext>
                  </a:extLst>
                </a:gridCol>
              </a:tblGrid>
              <a:tr h="312871">
                <a:tc>
                  <a:txBody>
                    <a:bodyPr/>
                    <a:lstStyle/>
                    <a:p>
                      <a:pPr algn="ctr" fontAlgn="ctr"/>
                      <a:r>
                        <a:rPr lang="zh-CN" altLang="en-US" sz="1000" u="none" strike="noStrike" dirty="0">
                          <a:effectLst/>
                        </a:rPr>
                        <a:t>预测模型</a:t>
                      </a:r>
                      <a:endParaRPr lang="zh-CN" alt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R</a:t>
                      </a:r>
                      <a:r>
                        <a:rPr lang="en-US" sz="1000" u="none" strike="noStrike" baseline="30000" dirty="0">
                          <a:effectLst/>
                        </a:rPr>
                        <a:t>2</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MAE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sz="1000" u="none" strike="noStrike" dirty="0">
                          <a:effectLst/>
                        </a:rPr>
                        <a:t>MBE</a:t>
                      </a:r>
                      <a:endParaRPr lang="en-US"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670720898"/>
                  </a:ext>
                </a:extLst>
              </a:tr>
              <a:tr h="269282">
                <a:tc>
                  <a:txBody>
                    <a:bodyPr/>
                    <a:lstStyle/>
                    <a:p>
                      <a:pPr algn="ctr" fontAlgn="ctr"/>
                      <a:r>
                        <a:rPr lang="en-US" sz="1000" u="none" strike="noStrike">
                          <a:effectLst/>
                        </a:rPr>
                        <a:t>SVR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0.6248</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0.4389</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a:effectLst/>
                        </a:rPr>
                        <a:t>-0.0733</a:t>
                      </a:r>
                      <a:endParaRPr lang="en-US" altLang="zh-CN"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3229055613"/>
                  </a:ext>
                </a:extLst>
              </a:tr>
              <a:tr h="518708">
                <a:tc>
                  <a:txBody>
                    <a:bodyPr/>
                    <a:lstStyle/>
                    <a:p>
                      <a:pPr algn="ctr" fontAlgn="ctr"/>
                      <a:r>
                        <a:rPr lang="zh-CN" altLang="en-US" sz="1000" u="none" strike="noStrike">
                          <a:effectLst/>
                        </a:rPr>
                        <a:t>优化后</a:t>
                      </a:r>
                      <a:r>
                        <a:rPr lang="en-US" sz="1000" u="none" strike="noStrike">
                          <a:effectLst/>
                        </a:rPr>
                        <a:t>SVR</a:t>
                      </a:r>
                      <a:endParaRPr lang="en-US" sz="1000" b="0" i="0" u="none" strike="noStrike">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600" b="1" u="none" strike="noStrike" dirty="0">
                          <a:solidFill>
                            <a:srgbClr val="FF0000"/>
                          </a:solidFill>
                          <a:effectLst/>
                        </a:rPr>
                        <a:t>0.8994</a:t>
                      </a:r>
                      <a:endParaRPr lang="en-US" altLang="zh-CN" sz="1600" b="1" i="0" u="none" strike="noStrike" dirty="0">
                        <a:solidFill>
                          <a:srgbClr val="FF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0.2115</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tc>
                  <a:txBody>
                    <a:bodyPr/>
                    <a:lstStyle/>
                    <a:p>
                      <a:pPr algn="ctr" fontAlgn="ctr"/>
                      <a:r>
                        <a:rPr lang="en-US" altLang="zh-CN" sz="1000" u="none" strike="noStrike" dirty="0">
                          <a:effectLst/>
                        </a:rPr>
                        <a:t>0.0037</a:t>
                      </a:r>
                      <a:endParaRPr lang="en-US" altLang="zh-CN" sz="1000" b="0" i="0" u="none" strike="noStrike" dirty="0">
                        <a:solidFill>
                          <a:srgbClr val="000000"/>
                        </a:solidFill>
                        <a:effectLst/>
                        <a:latin typeface="等线" panose="02010600030101010101" pitchFamily="2" charset="-122"/>
                        <a:ea typeface="等线" panose="02010600030101010101" pitchFamily="2" charset="-122"/>
                      </a:endParaRPr>
                    </a:p>
                  </a:txBody>
                  <a:tcPr marL="3500" marR="3500" marT="3500" marB="0" anchor="ctr"/>
                </a:tc>
                <a:extLst>
                  <a:ext uri="{0D108BD9-81ED-4DB2-BD59-A6C34878D82A}">
                    <a16:rowId xmlns:a16="http://schemas.microsoft.com/office/drawing/2014/main" val="2420272473"/>
                  </a:ext>
                </a:extLst>
              </a:tr>
            </a:tbl>
          </a:graphicData>
        </a:graphic>
      </p:graphicFrame>
    </p:spTree>
    <p:extLst>
      <p:ext uri="{BB962C8B-B14F-4D97-AF65-F5344CB8AC3E}">
        <p14:creationId xmlns:p14="http://schemas.microsoft.com/office/powerpoint/2010/main" val="228602502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2" name="文本框 1">
            <a:extLst>
              <a:ext uri="{FF2B5EF4-FFF2-40B4-BE49-F238E27FC236}">
                <a16:creationId xmlns:a16="http://schemas.microsoft.com/office/drawing/2014/main" id="{77DDC999-E1C0-A232-EE30-5A1910122D86}"/>
              </a:ext>
            </a:extLst>
          </p:cNvPr>
          <p:cNvSpPr txBox="1"/>
          <p:nvPr/>
        </p:nvSpPr>
        <p:spPr>
          <a:xfrm>
            <a:off x="171873" y="618404"/>
            <a:ext cx="8708466" cy="4365106"/>
          </a:xfrm>
          <a:prstGeom prst="rect">
            <a:avLst/>
          </a:prstGeom>
          <a:noFill/>
        </p:spPr>
        <p:txBody>
          <a:bodyPr wrap="square">
            <a:spAutoFit/>
          </a:bodyPr>
          <a:lstStyle/>
          <a:p>
            <a:pPr marL="342900" indent="-342900" algn="just">
              <a:lnSpc>
                <a:spcPct val="125000"/>
              </a:lnSpc>
              <a:buFont typeface="Wingdings" panose="05000000000000000000" pitchFamily="2" charset="2"/>
              <a:buChar char="l"/>
            </a:pPr>
            <a:r>
              <a:rPr lang="en-US" altLang="zh-CN" sz="24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Main features and application effects:</a:t>
            </a:r>
          </a:p>
          <a:p>
            <a:pPr algn="just">
              <a:lnSpc>
                <a:spcPct val="125000"/>
              </a:lnSpc>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    </a:t>
            </a:r>
            <a:r>
              <a:rPr lang="en-US" altLang="zh-CN" sz="2000" b="1" kern="100" dirty="0">
                <a:solidFill>
                  <a:srgbClr val="FF0000"/>
                </a:solidFill>
                <a:latin typeface="Times New Roman" panose="02020603050405020304" pitchFamily="18" charset="0"/>
                <a:ea typeface="微软雅黑" panose="020B0503020204020204" pitchFamily="34" charset="-122"/>
                <a:cs typeface="仿宋" panose="02010609060101010101" charset="-122"/>
              </a:rPr>
              <a:t>Features:</a:t>
            </a:r>
          </a:p>
          <a:p>
            <a:pPr marL="342900" indent="-342900" algn="just">
              <a:lnSpc>
                <a:spcPct val="125000"/>
              </a:lnSpc>
              <a:buFont typeface="Wingdings" panose="05000000000000000000" pitchFamily="2" charset="2"/>
              <a:buChar char="ü"/>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Each probe tube is equipped with a sensor, which can realize pest monitoring at any position in the grain pile;</a:t>
            </a:r>
          </a:p>
          <a:p>
            <a:pPr marL="342900" indent="-342900" algn="just">
              <a:lnSpc>
                <a:spcPct val="125000"/>
              </a:lnSpc>
              <a:buFont typeface="Wingdings" panose="05000000000000000000" pitchFamily="2" charset="2"/>
              <a:buChar char="ü"/>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Intelligent identification and counting, with an accuracy rate of more than 90%;</a:t>
            </a:r>
          </a:p>
          <a:p>
            <a:pPr algn="just">
              <a:lnSpc>
                <a:spcPct val="125000"/>
              </a:lnSpc>
            </a:pPr>
            <a:r>
              <a:rPr lang="en-US" altLang="zh-CN" sz="2000" b="1" kern="100" dirty="0">
                <a:solidFill>
                  <a:srgbClr val="FF0000"/>
                </a:solidFill>
                <a:latin typeface="Times New Roman" panose="02020603050405020304" pitchFamily="18" charset="0"/>
                <a:ea typeface="微软雅黑" panose="020B0503020204020204" pitchFamily="34" charset="-122"/>
                <a:cs typeface="仿宋" panose="02010609060101010101" charset="-122"/>
              </a:rPr>
              <a:t>Effect of application:</a:t>
            </a:r>
          </a:p>
          <a:p>
            <a:pPr marL="342900" indent="-342900" algn="just">
              <a:lnSpc>
                <a:spcPct val="125000"/>
              </a:lnSpc>
              <a:buFont typeface="Wingdings" panose="05000000000000000000" pitchFamily="2" charset="2"/>
              <a:buChar char="ü"/>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Compared with manual sampling, pests can be detected 1-2 months earlier.</a:t>
            </a:r>
          </a:p>
          <a:p>
            <a:pPr marL="342900" indent="-342900" algn="just">
              <a:lnSpc>
                <a:spcPct val="125000"/>
              </a:lnSpc>
              <a:buFont typeface="Wingdings" panose="05000000000000000000" pitchFamily="2" charset="2"/>
              <a:buChar char="ü"/>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There are a large number of pests inside the grain pile;</a:t>
            </a:r>
          </a:p>
          <a:p>
            <a:pPr marL="342900" indent="-342900" algn="just">
              <a:lnSpc>
                <a:spcPct val="125000"/>
              </a:lnSpc>
              <a:buFont typeface="Wingdings" panose="05000000000000000000" pitchFamily="2" charset="2"/>
              <a:buChar char="ü"/>
            </a:pPr>
            <a:r>
              <a:rPr lang="en-US" altLang="zh-CN" sz="2000" b="1" kern="100" dirty="0">
                <a:solidFill>
                  <a:srgbClr val="0070C0"/>
                </a:solidFill>
                <a:latin typeface="Times New Roman" panose="02020603050405020304" pitchFamily="18" charset="0"/>
                <a:ea typeface="微软雅黑" panose="020B0503020204020204" pitchFamily="34" charset="-122"/>
                <a:cs typeface="仿宋" panose="02010609060101010101" charset="-122"/>
              </a:rPr>
              <a:t>Through the study of the distribution law of pests, the population density of grain pile pests can be deduced through the monitoring data</a:t>
            </a:r>
          </a:p>
        </p:txBody>
      </p:sp>
    </p:spTree>
    <p:extLst>
      <p:ext uri="{BB962C8B-B14F-4D97-AF65-F5344CB8AC3E}">
        <p14:creationId xmlns:p14="http://schemas.microsoft.com/office/powerpoint/2010/main" val="428947363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98"/>
            <a:ext cx="8959849" cy="5039916"/>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71993"/>
              <a:endParaRPr lang="en-US" sz="1323">
                <a:solidFill>
                  <a:prstClr val="white"/>
                </a:solidFill>
                <a:latin typeface="ITC Avant Garde Std XLt"/>
              </a:endParaRPr>
            </a:p>
          </p:txBody>
        </p:sp>
        <p:sp>
          <p:nvSpPr>
            <p:cNvPr id="5" name="Titre 3"/>
            <p:cNvSpPr txBox="1"/>
            <p:nvPr/>
          </p:nvSpPr>
          <p:spPr>
            <a:xfrm>
              <a:off x="2828138" y="2059085"/>
              <a:ext cx="4780343" cy="104141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defTabSz="671993">
                <a:lnSpc>
                  <a:spcPct val="120000"/>
                </a:lnSpc>
              </a:pPr>
              <a:r>
                <a:rPr lang="en-AU" sz="4409" dirty="0">
                  <a:solidFill>
                    <a:srgbClr val="0070C0"/>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5290339" y="4590863"/>
            <a:ext cx="4479925" cy="429813"/>
          </a:xfrm>
          <a:prstGeom prst="rect">
            <a:avLst/>
          </a:prstGeom>
          <a:noFill/>
        </p:spPr>
        <p:txBody>
          <a:bodyPr wrap="square" lIns="67199" tIns="33599" rIns="67199" bIns="33599">
            <a:spAutoFit/>
          </a:bodyPr>
          <a:lstStyle/>
          <a:p>
            <a:pPr algn="ctr" defTabSz="671993">
              <a:defRPr/>
            </a:pPr>
            <a:r>
              <a:rPr lang="en-US" altLang="zh-CN" sz="2352" b="1" kern="0" dirty="0">
                <a:ln w="0"/>
                <a:solidFill>
                  <a:prstClr val="white"/>
                </a:solidFill>
                <a:effectLst>
                  <a:reflection blurRad="6350" stA="53000" endA="300" endPos="35500" dir="5400000" sy="-90000" algn="bl" rotWithShape="0"/>
                </a:effectLst>
                <a:latin typeface="ITC Avant Garde Std XLt"/>
                <a:ea typeface="等线" panose="02010600030101010101" pitchFamily="2" charset="-122"/>
              </a:rPr>
              <a:t>Sharing for Learning</a:t>
            </a:r>
            <a:endParaRPr lang="zh-CN" altLang="en-US" sz="2352" b="1" kern="0" dirty="0">
              <a:ln w="0"/>
              <a:solidFill>
                <a:prstClr val="white"/>
              </a:solidFill>
              <a:effectLst>
                <a:reflection blurRad="6350" stA="53000" endA="300" endPos="35500" dir="5400000" sy="-90000" algn="bl" rotWithShape="0"/>
              </a:effectLst>
              <a:latin typeface="ITC Avant Garde Std XLt"/>
              <a:ea typeface="等线" panose="02010600030101010101" pitchFamily="2" charset="-122"/>
            </a:endParaRPr>
          </a:p>
        </p:txBody>
      </p:sp>
      <p:sp>
        <p:nvSpPr>
          <p:cNvPr id="29" name="等腰三角形 28"/>
          <p:cNvSpPr/>
          <p:nvPr/>
        </p:nvSpPr>
        <p:spPr>
          <a:xfrm>
            <a:off x="0" y="4288499"/>
            <a:ext cx="720988" cy="751615"/>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endParaRPr lang="zh-CN" altLang="en-US" sz="1323" dirty="0">
              <a:solidFill>
                <a:prstClr val="white"/>
              </a:solidFill>
              <a:latin typeface="ITC Avant Garde Std XLt"/>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0"/>
            <a:ext cx="8959850" cy="753442"/>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725" y="3858749"/>
            <a:ext cx="4412769" cy="1209592"/>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517" y="1164919"/>
            <a:ext cx="1102861" cy="1113824"/>
          </a:xfrm>
          <a:prstGeom prst="rect">
            <a:avLst/>
          </a:prstGeom>
        </p:spPr>
      </p:pic>
    </p:spTree>
    <p:extLst>
      <p:ext uri="{BB962C8B-B14F-4D97-AF65-F5344CB8AC3E}">
        <p14:creationId xmlns:p14="http://schemas.microsoft.com/office/powerpoint/2010/main" val="120479378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p:cNvPicPr>
            <a:picLocks noGrp="1" noChangeAspect="1"/>
          </p:cNvPicPr>
          <p:nvPr>
            <p:ph idx="1"/>
          </p:nvPr>
        </p:nvPicPr>
        <p:blipFill>
          <a:blip r:embed="rId3"/>
          <a:stretch>
            <a:fillRect/>
          </a:stretch>
        </p:blipFill>
        <p:spPr>
          <a:xfrm>
            <a:off x="4708486" y="1036315"/>
            <a:ext cx="1905062" cy="1620725"/>
          </a:xfrm>
          <a:prstGeom prst="rect">
            <a:avLst/>
          </a:prstGeom>
        </p:spPr>
      </p:pic>
      <p:pic>
        <p:nvPicPr>
          <p:cNvPr id="11" name="图片 10"/>
          <p:cNvPicPr>
            <a:picLocks noChangeAspect="1"/>
          </p:cNvPicPr>
          <p:nvPr/>
        </p:nvPicPr>
        <p:blipFill>
          <a:blip r:embed="rId4"/>
          <a:stretch>
            <a:fillRect/>
          </a:stretch>
        </p:blipFill>
        <p:spPr>
          <a:xfrm>
            <a:off x="6610707" y="1011249"/>
            <a:ext cx="2010898" cy="1645791"/>
          </a:xfrm>
          <a:prstGeom prst="rect">
            <a:avLst/>
          </a:prstGeom>
        </p:spPr>
      </p:pic>
      <p:pic>
        <p:nvPicPr>
          <p:cNvPr id="15" name="图片 14"/>
          <p:cNvPicPr>
            <a:picLocks noChangeAspect="1"/>
          </p:cNvPicPr>
          <p:nvPr/>
        </p:nvPicPr>
        <p:blipFill>
          <a:blip r:embed="rId5"/>
          <a:stretch>
            <a:fillRect/>
          </a:stretch>
        </p:blipFill>
        <p:spPr>
          <a:xfrm>
            <a:off x="960623" y="898534"/>
            <a:ext cx="3066279" cy="2308284"/>
          </a:xfrm>
          <a:prstGeom prst="rect">
            <a:avLst/>
          </a:prstGeom>
        </p:spPr>
      </p:pic>
      <p:pic>
        <p:nvPicPr>
          <p:cNvPr id="17" name="图片 16"/>
          <p:cNvPicPr>
            <a:picLocks noChangeAspect="1"/>
          </p:cNvPicPr>
          <p:nvPr/>
        </p:nvPicPr>
        <p:blipFill>
          <a:blip r:embed="rId6"/>
          <a:stretch>
            <a:fillRect/>
          </a:stretch>
        </p:blipFill>
        <p:spPr>
          <a:xfrm>
            <a:off x="647264" y="3126242"/>
            <a:ext cx="3791952" cy="1708855"/>
          </a:xfrm>
          <a:prstGeom prst="rect">
            <a:avLst/>
          </a:prstGeom>
        </p:spPr>
      </p:pic>
      <p:sp>
        <p:nvSpPr>
          <p:cNvPr id="4" name="标题 1"/>
          <p:cNvSpPr txBox="1"/>
          <p:nvPr/>
        </p:nvSpPr>
        <p:spPr bwMode="auto">
          <a:xfrm>
            <a:off x="1569309" y="163517"/>
            <a:ext cx="6740610" cy="447666"/>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1</a:t>
            </a:r>
            <a:r>
              <a:rPr lang="zh-CN" altLang="en-US" sz="2400" b="1" dirty="0">
                <a:solidFill>
                  <a:srgbClr val="0070C0"/>
                </a:solidFill>
                <a:latin typeface="+mj-lt"/>
                <a:ea typeface="微软雅黑" panose="020B0503020204020204" pitchFamily="34" charset="-122"/>
              </a:rPr>
              <a:t>、</a:t>
            </a:r>
            <a:r>
              <a:rPr lang="en-US" altLang="zh-CN" sz="2400" b="1" dirty="0">
                <a:solidFill>
                  <a:srgbClr val="0070C0"/>
                </a:solidFill>
                <a:latin typeface="+mj-lt"/>
                <a:ea typeface="微软雅黑" panose="020B0503020204020204" pitchFamily="34" charset="-122"/>
              </a:rPr>
              <a:t>Traditional pest monitoring</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217866" y="1725037"/>
            <a:ext cx="1458140" cy="217880"/>
          </a:xfrm>
          <a:prstGeom prst="rect">
            <a:avLst/>
          </a:prstGeom>
          <a:noFill/>
        </p:spPr>
        <p:txBody>
          <a:bodyPr wrap="square">
            <a:spAutoFit/>
          </a:bodyPr>
          <a:lstStyle/>
          <a:p>
            <a:r>
              <a:rPr lang="en-US" altLang="zh-CN" sz="816" dirty="0">
                <a:solidFill>
                  <a:srgbClr val="FF0000"/>
                </a:solidFill>
              </a:rPr>
              <a:t>National standards</a:t>
            </a:r>
          </a:p>
        </p:txBody>
      </p:sp>
      <p:grpSp>
        <p:nvGrpSpPr>
          <p:cNvPr id="3" name="组合 2">
            <a:extLst>
              <a:ext uri="{FF2B5EF4-FFF2-40B4-BE49-F238E27FC236}">
                <a16:creationId xmlns:a16="http://schemas.microsoft.com/office/drawing/2014/main" id="{D7E52251-9BBE-2FDA-A8BE-1DA513B72521}"/>
              </a:ext>
            </a:extLst>
          </p:cNvPr>
          <p:cNvGrpSpPr/>
          <p:nvPr/>
        </p:nvGrpSpPr>
        <p:grpSpPr>
          <a:xfrm>
            <a:off x="5077567" y="2754065"/>
            <a:ext cx="3066279" cy="2081032"/>
            <a:chOff x="5077567" y="2754065"/>
            <a:chExt cx="3066279" cy="2081032"/>
          </a:xfrm>
        </p:grpSpPr>
        <p:pic>
          <p:nvPicPr>
            <p:cNvPr id="13" name="图片 12"/>
            <p:cNvPicPr>
              <a:picLocks noChangeAspect="1"/>
            </p:cNvPicPr>
            <p:nvPr/>
          </p:nvPicPr>
          <p:blipFill rotWithShape="1">
            <a:blip r:embed="rId7"/>
            <a:srcRect l="7153" t="5925" r="9905"/>
            <a:stretch/>
          </p:blipFill>
          <p:spPr>
            <a:xfrm>
              <a:off x="5077567" y="2754065"/>
              <a:ext cx="3066279" cy="2081032"/>
            </a:xfrm>
            <a:prstGeom prst="rect">
              <a:avLst/>
            </a:prstGeom>
          </p:spPr>
        </p:pic>
        <p:sp>
          <p:nvSpPr>
            <p:cNvPr id="2" name="矩形 1">
              <a:extLst>
                <a:ext uri="{FF2B5EF4-FFF2-40B4-BE49-F238E27FC236}">
                  <a16:creationId xmlns:a16="http://schemas.microsoft.com/office/drawing/2014/main" id="{704BC56F-4803-E987-CDB9-E1AAB05E70E7}"/>
                </a:ext>
              </a:extLst>
            </p:cNvPr>
            <p:cNvSpPr/>
            <p:nvPr/>
          </p:nvSpPr>
          <p:spPr>
            <a:xfrm>
              <a:off x="7145867" y="4639733"/>
              <a:ext cx="110066" cy="12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grpSp>
        <p:nvGrpSpPr>
          <p:cNvPr id="2" name="组合 1">
            <a:extLst>
              <a:ext uri="{FF2B5EF4-FFF2-40B4-BE49-F238E27FC236}">
                <a16:creationId xmlns:a16="http://schemas.microsoft.com/office/drawing/2014/main" id="{9AF86FD0-AAC2-EFC3-0C4A-55EF723AB708}"/>
              </a:ext>
            </a:extLst>
          </p:cNvPr>
          <p:cNvGrpSpPr/>
          <p:nvPr/>
        </p:nvGrpSpPr>
        <p:grpSpPr>
          <a:xfrm>
            <a:off x="376880" y="914635"/>
            <a:ext cx="7937046" cy="3938863"/>
            <a:chOff x="344504" y="868678"/>
            <a:chExt cx="8020908" cy="4059950"/>
          </a:xfrm>
        </p:grpSpPr>
        <p:graphicFrame>
          <p:nvGraphicFramePr>
            <p:cNvPr id="4" name="图示 3">
              <a:extLst>
                <a:ext uri="{FF2B5EF4-FFF2-40B4-BE49-F238E27FC236}">
                  <a16:creationId xmlns:a16="http://schemas.microsoft.com/office/drawing/2014/main" id="{B5101241-179C-03F5-2B1C-56EAFCBACA79}"/>
                </a:ext>
              </a:extLst>
            </p:cNvPr>
            <p:cNvGraphicFramePr/>
            <p:nvPr>
              <p:extLst>
                <p:ext uri="{D42A27DB-BD31-4B8C-83A1-F6EECF244321}">
                  <p14:modId xmlns:p14="http://schemas.microsoft.com/office/powerpoint/2010/main" val="2119637451"/>
                </p:ext>
              </p:extLst>
            </p:nvPr>
          </p:nvGraphicFramePr>
          <p:xfrm>
            <a:off x="344504" y="868678"/>
            <a:ext cx="3136083" cy="3873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直接连接符 4">
              <a:extLst>
                <a:ext uri="{FF2B5EF4-FFF2-40B4-BE49-F238E27FC236}">
                  <a16:creationId xmlns:a16="http://schemas.microsoft.com/office/drawing/2014/main" id="{621DCC3E-1BCA-451B-E361-AEECF204ED2A}"/>
                </a:ext>
              </a:extLst>
            </p:cNvPr>
            <p:cNvCxnSpPr/>
            <p:nvPr/>
          </p:nvCxnSpPr>
          <p:spPr>
            <a:xfrm flipH="1">
              <a:off x="4872034" y="3627321"/>
              <a:ext cx="93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9CBF2934-2203-645C-356C-B3DA48EE11CC}"/>
                </a:ext>
              </a:extLst>
            </p:cNvPr>
            <p:cNvCxnSpPr/>
            <p:nvPr/>
          </p:nvCxnSpPr>
          <p:spPr>
            <a:xfrm flipV="1">
              <a:off x="4861534" y="3627321"/>
              <a:ext cx="19833" cy="9333"/>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13" descr="http://p3.so.qhimg.com/bdr/_240_/t01438aac637957a95d.jpg">
              <a:extLst>
                <a:ext uri="{FF2B5EF4-FFF2-40B4-BE49-F238E27FC236}">
                  <a16:creationId xmlns:a16="http://schemas.microsoft.com/office/drawing/2014/main" id="{40BE4B30-A14A-46EF-9969-CEF2EF89C1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8055" y="977036"/>
              <a:ext cx="950715" cy="6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ttp://p4.so.qhimg.com/bdr/_240_/t01212070caf421e099.jpg">
              <a:extLst>
                <a:ext uri="{FF2B5EF4-FFF2-40B4-BE49-F238E27FC236}">
                  <a16:creationId xmlns:a16="http://schemas.microsoft.com/office/drawing/2014/main" id="{1965DAC4-228F-A06D-0B6A-9196CAEE70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8055" y="1969113"/>
              <a:ext cx="946020" cy="6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http://p3.so.qhimg.com/bdr/_240_/t01663cee67263cc1d3.jpg">
              <a:extLst>
                <a:ext uri="{FF2B5EF4-FFF2-40B4-BE49-F238E27FC236}">
                  <a16:creationId xmlns:a16="http://schemas.microsoft.com/office/drawing/2014/main" id="{14AEE758-0FA3-76FA-D8DB-38155000A8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b="31033"/>
            <a:stretch>
              <a:fillRect/>
            </a:stretch>
          </p:blipFill>
          <p:spPr bwMode="auto">
            <a:xfrm>
              <a:off x="3718055" y="3091823"/>
              <a:ext cx="965542" cy="6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http://p4.so.qhimg.com/bdr/_240_/t0192885699cd773014.jpg">
              <a:extLst>
                <a:ext uri="{FF2B5EF4-FFF2-40B4-BE49-F238E27FC236}">
                  <a16:creationId xmlns:a16="http://schemas.microsoft.com/office/drawing/2014/main" id="{86DBBF0A-6EC7-5F86-77E3-E333604D10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3190" t="15572" r="9050" b="29256"/>
            <a:stretch>
              <a:fillRect/>
            </a:stretch>
          </p:blipFill>
          <p:spPr bwMode="auto">
            <a:xfrm>
              <a:off x="3718055" y="4057569"/>
              <a:ext cx="965543" cy="6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右箭头 14">
              <a:extLst>
                <a:ext uri="{FF2B5EF4-FFF2-40B4-BE49-F238E27FC236}">
                  <a16:creationId xmlns:a16="http://schemas.microsoft.com/office/drawing/2014/main" id="{94BCC5DD-3713-8F9D-020B-0C5E1D2FA485}"/>
                </a:ext>
              </a:extLst>
            </p:cNvPr>
            <p:cNvSpPr/>
            <p:nvPr/>
          </p:nvSpPr>
          <p:spPr>
            <a:xfrm>
              <a:off x="4727067" y="1115649"/>
              <a:ext cx="290784" cy="3460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16">
                <a:solidFill>
                  <a:schemeClr val="accent1">
                    <a:lumMod val="40000"/>
                    <a:lumOff val="60000"/>
                  </a:schemeClr>
                </a:solidFill>
                <a:ea typeface="微软雅黑" panose="020B0503020204020204" pitchFamily="34" charset="-122"/>
              </a:endParaRPr>
            </a:p>
          </p:txBody>
        </p:sp>
        <p:sp>
          <p:nvSpPr>
            <p:cNvPr id="12" name="TextBox 17">
              <a:extLst>
                <a:ext uri="{FF2B5EF4-FFF2-40B4-BE49-F238E27FC236}">
                  <a16:creationId xmlns:a16="http://schemas.microsoft.com/office/drawing/2014/main" id="{3901F37F-A229-45A1-0E11-0499DD4E2D47}"/>
                </a:ext>
              </a:extLst>
            </p:cNvPr>
            <p:cNvSpPr txBox="1">
              <a:spLocks noChangeArrowheads="1"/>
            </p:cNvSpPr>
            <p:nvPr/>
          </p:nvSpPr>
          <p:spPr bwMode="auto">
            <a:xfrm>
              <a:off x="5108731" y="1027416"/>
              <a:ext cx="1805068" cy="421185"/>
            </a:xfrm>
            <a:prstGeom prst="roundRect">
              <a:avLst/>
            </a:prstGeom>
            <a:solidFill>
              <a:schemeClr val="accent6">
                <a:lumMod val="60000"/>
                <a:lumOff val="40000"/>
              </a:schemeClr>
            </a:solidFill>
            <a:ln>
              <a:noFill/>
            </a:ln>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r>
                <a:rPr lang="en-US" altLang="zh-CN" sz="1800" dirty="0">
                  <a:latin typeface="+mn-lt"/>
                  <a:ea typeface="微软雅黑" panose="020B0503020204020204" pitchFamily="34" charset="-122"/>
                </a:rPr>
                <a:t>Insect trap lamp</a:t>
              </a:r>
            </a:p>
          </p:txBody>
        </p:sp>
        <p:sp>
          <p:nvSpPr>
            <p:cNvPr id="13" name="右箭头 18">
              <a:extLst>
                <a:ext uri="{FF2B5EF4-FFF2-40B4-BE49-F238E27FC236}">
                  <a16:creationId xmlns:a16="http://schemas.microsoft.com/office/drawing/2014/main" id="{4CBFD0A4-899E-C5CC-C080-F43AFC596670}"/>
                </a:ext>
              </a:extLst>
            </p:cNvPr>
            <p:cNvSpPr/>
            <p:nvPr/>
          </p:nvSpPr>
          <p:spPr>
            <a:xfrm>
              <a:off x="4727067" y="2114867"/>
              <a:ext cx="290784" cy="3460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16">
                <a:solidFill>
                  <a:schemeClr val="accent1">
                    <a:lumMod val="40000"/>
                    <a:lumOff val="60000"/>
                  </a:schemeClr>
                </a:solidFill>
                <a:ea typeface="微软雅黑" panose="020B0503020204020204" pitchFamily="34" charset="-122"/>
              </a:endParaRPr>
            </a:p>
          </p:txBody>
        </p:sp>
        <p:sp>
          <p:nvSpPr>
            <p:cNvPr id="14" name="TextBox 19">
              <a:extLst>
                <a:ext uri="{FF2B5EF4-FFF2-40B4-BE49-F238E27FC236}">
                  <a16:creationId xmlns:a16="http://schemas.microsoft.com/office/drawing/2014/main" id="{B978EA7C-075D-A121-6F1C-63D117292924}"/>
                </a:ext>
              </a:extLst>
            </p:cNvPr>
            <p:cNvSpPr txBox="1">
              <a:spLocks noChangeArrowheads="1"/>
            </p:cNvSpPr>
            <p:nvPr/>
          </p:nvSpPr>
          <p:spPr bwMode="auto">
            <a:xfrm>
              <a:off x="5108731" y="1813124"/>
              <a:ext cx="1766973" cy="737072"/>
            </a:xfrm>
            <a:prstGeom prst="roundRect">
              <a:avLst/>
            </a:prstGeom>
            <a:solidFill>
              <a:schemeClr val="accent6">
                <a:lumMod val="60000"/>
                <a:lumOff val="40000"/>
              </a:schemeClr>
            </a:solidFill>
            <a:ln>
              <a:noFill/>
            </a:ln>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r>
                <a:rPr lang="en-US" altLang="zh-CN" sz="1800" dirty="0">
                  <a:latin typeface="+mn-lt"/>
                  <a:ea typeface="微软雅黑" panose="020B0503020204020204" pitchFamily="34" charset="-122"/>
                </a:rPr>
                <a:t>Sticky insect boards</a:t>
              </a:r>
            </a:p>
          </p:txBody>
        </p:sp>
        <p:sp>
          <p:nvSpPr>
            <p:cNvPr id="15" name="右箭头 20">
              <a:extLst>
                <a:ext uri="{FF2B5EF4-FFF2-40B4-BE49-F238E27FC236}">
                  <a16:creationId xmlns:a16="http://schemas.microsoft.com/office/drawing/2014/main" id="{8729A768-9A18-ED10-19F5-FEAC8844794C}"/>
                </a:ext>
              </a:extLst>
            </p:cNvPr>
            <p:cNvSpPr/>
            <p:nvPr/>
          </p:nvSpPr>
          <p:spPr>
            <a:xfrm>
              <a:off x="4755560" y="3251934"/>
              <a:ext cx="290785" cy="3460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16">
                <a:solidFill>
                  <a:schemeClr val="accent1">
                    <a:lumMod val="40000"/>
                    <a:lumOff val="60000"/>
                  </a:schemeClr>
                </a:solidFill>
                <a:ea typeface="微软雅黑" panose="020B0503020204020204" pitchFamily="34" charset="-122"/>
              </a:endParaRPr>
            </a:p>
          </p:txBody>
        </p:sp>
        <p:sp>
          <p:nvSpPr>
            <p:cNvPr id="16" name="TextBox 21">
              <a:extLst>
                <a:ext uri="{FF2B5EF4-FFF2-40B4-BE49-F238E27FC236}">
                  <a16:creationId xmlns:a16="http://schemas.microsoft.com/office/drawing/2014/main" id="{DDED646B-931F-4049-8DD5-51BB2F5423CA}"/>
                </a:ext>
              </a:extLst>
            </p:cNvPr>
            <p:cNvSpPr txBox="1">
              <a:spLocks noChangeArrowheads="1"/>
            </p:cNvSpPr>
            <p:nvPr/>
          </p:nvSpPr>
          <p:spPr bwMode="auto">
            <a:xfrm>
              <a:off x="5017852" y="2990232"/>
              <a:ext cx="1884412" cy="737072"/>
            </a:xfrm>
            <a:prstGeom prst="roundRect">
              <a:avLst/>
            </a:prstGeom>
            <a:solidFill>
              <a:schemeClr val="accent6">
                <a:lumMod val="60000"/>
                <a:lumOff val="40000"/>
              </a:schemeClr>
            </a:solidFill>
            <a:ln>
              <a:noFill/>
            </a:ln>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r>
                <a:rPr lang="en-US" altLang="zh-CN" sz="1800" dirty="0">
                  <a:latin typeface="+mn-lt"/>
                  <a:ea typeface="微软雅黑" panose="020B0503020204020204" pitchFamily="34" charset="-122"/>
                </a:rPr>
                <a:t>Pheromone trapping</a:t>
              </a:r>
              <a:endParaRPr lang="zh-CN" altLang="en-US" sz="1800" dirty="0">
                <a:latin typeface="+mn-lt"/>
                <a:ea typeface="微软雅黑" panose="020B0503020204020204" pitchFamily="34" charset="-122"/>
              </a:endParaRPr>
            </a:p>
          </p:txBody>
        </p:sp>
        <p:sp>
          <p:nvSpPr>
            <p:cNvPr id="17" name="右箭头 22">
              <a:extLst>
                <a:ext uri="{FF2B5EF4-FFF2-40B4-BE49-F238E27FC236}">
                  <a16:creationId xmlns:a16="http://schemas.microsoft.com/office/drawing/2014/main" id="{19A5ED1C-576C-7BB9-BBDC-553A0E1935B5}"/>
                </a:ext>
              </a:extLst>
            </p:cNvPr>
            <p:cNvSpPr/>
            <p:nvPr/>
          </p:nvSpPr>
          <p:spPr>
            <a:xfrm>
              <a:off x="4755560" y="4214045"/>
              <a:ext cx="290785" cy="34604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16">
                <a:solidFill>
                  <a:schemeClr val="accent1">
                    <a:lumMod val="40000"/>
                    <a:lumOff val="60000"/>
                  </a:schemeClr>
                </a:solidFill>
                <a:ea typeface="微软雅黑" panose="020B0503020204020204" pitchFamily="34" charset="-122"/>
              </a:endParaRPr>
            </a:p>
          </p:txBody>
        </p:sp>
        <p:sp>
          <p:nvSpPr>
            <p:cNvPr id="18" name="TextBox 23">
              <a:extLst>
                <a:ext uri="{FF2B5EF4-FFF2-40B4-BE49-F238E27FC236}">
                  <a16:creationId xmlns:a16="http://schemas.microsoft.com/office/drawing/2014/main" id="{D9BF5675-DC37-847A-7691-3FBF7D9DE412}"/>
                </a:ext>
              </a:extLst>
            </p:cNvPr>
            <p:cNvSpPr txBox="1">
              <a:spLocks noChangeArrowheads="1"/>
            </p:cNvSpPr>
            <p:nvPr/>
          </p:nvSpPr>
          <p:spPr bwMode="auto">
            <a:xfrm>
              <a:off x="5013284" y="4191556"/>
              <a:ext cx="1932097" cy="737072"/>
            </a:xfrm>
            <a:prstGeom prst="roundRect">
              <a:avLst/>
            </a:prstGeom>
            <a:solidFill>
              <a:schemeClr val="accent6">
                <a:lumMod val="60000"/>
                <a:lumOff val="40000"/>
              </a:schemeClr>
            </a:solidFill>
            <a:ln>
              <a:noFill/>
            </a:ln>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r>
                <a:rPr lang="en-US" altLang="zh-CN" sz="1800" dirty="0">
                  <a:latin typeface="+mn-lt"/>
                  <a:ea typeface="微软雅黑" panose="020B0503020204020204" pitchFamily="34" charset="-122"/>
                </a:rPr>
                <a:t>Corrugated cardboard board</a:t>
              </a:r>
              <a:endParaRPr lang="zh-CN" altLang="en-US" sz="1800" dirty="0">
                <a:latin typeface="+mn-lt"/>
                <a:ea typeface="微软雅黑" panose="020B0503020204020204" pitchFamily="34" charset="-122"/>
              </a:endParaRPr>
            </a:p>
          </p:txBody>
        </p:sp>
        <p:pic>
          <p:nvPicPr>
            <p:cNvPr id="19" name="Picture 3" descr="E:\实验研究\诱杀治理试验\光诱\PIC_20150702_111110_9B4.jpg">
              <a:extLst>
                <a:ext uri="{FF2B5EF4-FFF2-40B4-BE49-F238E27FC236}">
                  <a16:creationId xmlns:a16="http://schemas.microsoft.com/office/drawing/2014/main" id="{553CF1A9-85C6-3CE1-FAD6-A116AE6ACF2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6535"/>
            <a:stretch/>
          </p:blipFill>
          <p:spPr bwMode="auto">
            <a:xfrm>
              <a:off x="6940380" y="868678"/>
              <a:ext cx="13963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E:\1粮油储藏技术\工作照片\黏胶板\3da0d8d8168724b51c28299debab5c41dbb87af9.jpg">
              <a:extLst>
                <a:ext uri="{FF2B5EF4-FFF2-40B4-BE49-F238E27FC236}">
                  <a16:creationId xmlns:a16="http://schemas.microsoft.com/office/drawing/2014/main" id="{411076CA-5731-8B2F-9463-181BF9E010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4073" t="3621" r="14462"/>
            <a:stretch>
              <a:fillRect/>
            </a:stretch>
          </p:blipFill>
          <p:spPr bwMode="auto">
            <a:xfrm>
              <a:off x="6940380" y="1738788"/>
              <a:ext cx="1415464" cy="94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D46AB207-DBFF-D06A-D7D2-983CF22DBD4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9948" y="2793202"/>
              <a:ext cx="1396329" cy="98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E:\工作照片\瓦楞纸板和二合一\瓦楞3.jpg">
              <a:extLst>
                <a:ext uri="{FF2B5EF4-FFF2-40B4-BE49-F238E27FC236}">
                  <a16:creationId xmlns:a16="http://schemas.microsoft.com/office/drawing/2014/main" id="{7E5EF2BE-1D0A-0127-73FF-E6308F2130E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574" t="9238" r="7388" b="10049"/>
            <a:stretch/>
          </p:blipFill>
          <p:spPr bwMode="auto">
            <a:xfrm>
              <a:off x="6949948" y="3861593"/>
              <a:ext cx="1415464" cy="98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标题 1">
            <a:extLst>
              <a:ext uri="{FF2B5EF4-FFF2-40B4-BE49-F238E27FC236}">
                <a16:creationId xmlns:a16="http://schemas.microsoft.com/office/drawing/2014/main" id="{084391FF-94FE-B849-BCAE-5FDB233FC0F4}"/>
              </a:ext>
            </a:extLst>
          </p:cNvPr>
          <p:cNvSpPr txBox="1"/>
          <p:nvPr/>
        </p:nvSpPr>
        <p:spPr bwMode="auto">
          <a:xfrm>
            <a:off x="190500" y="46164"/>
            <a:ext cx="8595153" cy="586426"/>
          </a:xfrm>
          <a:prstGeom prst="rect">
            <a:avLst/>
          </a:prstGeom>
          <a:solidFill>
            <a:schemeClr val="accent1">
              <a:lumMod val="20000"/>
              <a:lumOff val="80000"/>
            </a:schemeClr>
          </a:solidFill>
          <a:ln>
            <a:noFill/>
          </a:ln>
        </p:spPr>
        <p:txBody>
          <a:bodyPr anchor="ct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gn="ctr">
              <a:lnSpc>
                <a:spcPct val="90000"/>
              </a:lnSpc>
            </a:pPr>
            <a:r>
              <a:rPr lang="en-US" altLang="zh-CN" sz="2400" b="1" dirty="0">
                <a:solidFill>
                  <a:srgbClr val="0070C0"/>
                </a:solidFill>
                <a:latin typeface="+mj-lt"/>
                <a:ea typeface="微软雅黑" panose="020B0503020204020204" pitchFamily="34" charset="-122"/>
              </a:rPr>
              <a:t>2. Development and application of trapping technology</a:t>
            </a:r>
          </a:p>
        </p:txBody>
      </p:sp>
    </p:spTree>
    <p:extLst>
      <p:ext uri="{BB962C8B-B14F-4D97-AF65-F5344CB8AC3E}">
        <p14:creationId xmlns:p14="http://schemas.microsoft.com/office/powerpoint/2010/main" val="3271695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pic>
        <p:nvPicPr>
          <p:cNvPr id="2" name="图片 1">
            <a:extLst>
              <a:ext uri="{FF2B5EF4-FFF2-40B4-BE49-F238E27FC236}">
                <a16:creationId xmlns:a16="http://schemas.microsoft.com/office/drawing/2014/main" id="{8CBC126E-E37E-9805-A625-FBF2798984D5}"/>
              </a:ext>
            </a:extLst>
          </p:cNvPr>
          <p:cNvPicPr>
            <a:picLocks noChangeAspect="1"/>
          </p:cNvPicPr>
          <p:nvPr/>
        </p:nvPicPr>
        <p:blipFill rotWithShape="1">
          <a:blip r:embed="rId4"/>
          <a:srcRect t="1754" b="2505"/>
          <a:stretch/>
        </p:blipFill>
        <p:spPr>
          <a:xfrm>
            <a:off x="5788147" y="797596"/>
            <a:ext cx="2041200" cy="1738799"/>
          </a:xfrm>
          <a:prstGeom prst="roundRect">
            <a:avLst/>
          </a:prstGeom>
        </p:spPr>
      </p:pic>
      <p:pic>
        <p:nvPicPr>
          <p:cNvPr id="4" name="图片 3">
            <a:extLst>
              <a:ext uri="{FF2B5EF4-FFF2-40B4-BE49-F238E27FC236}">
                <a16:creationId xmlns:a16="http://schemas.microsoft.com/office/drawing/2014/main" id="{A808C093-0957-22D8-E781-DB6942E373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2" t="18711" r="1106" b="11035"/>
          <a:stretch/>
        </p:blipFill>
        <p:spPr>
          <a:xfrm>
            <a:off x="895725" y="2927771"/>
            <a:ext cx="2041200" cy="1870647"/>
          </a:xfrm>
          <a:prstGeom prst="roundRect">
            <a:avLst/>
          </a:prstGeom>
        </p:spPr>
      </p:pic>
      <p:pic>
        <p:nvPicPr>
          <p:cNvPr id="5" name="图片 4">
            <a:extLst>
              <a:ext uri="{FF2B5EF4-FFF2-40B4-BE49-F238E27FC236}">
                <a16:creationId xmlns:a16="http://schemas.microsoft.com/office/drawing/2014/main" id="{CBB50B29-1456-A678-887A-7BC8E1F789AB}"/>
              </a:ext>
            </a:extLst>
          </p:cNvPr>
          <p:cNvPicPr>
            <a:picLocks noChangeAspect="1"/>
          </p:cNvPicPr>
          <p:nvPr/>
        </p:nvPicPr>
        <p:blipFill rotWithShape="1">
          <a:blip r:embed="rId6"/>
          <a:srcRect l="16875" t="18492" r="16651" b="18775"/>
          <a:stretch/>
        </p:blipFill>
        <p:spPr>
          <a:xfrm>
            <a:off x="971571" y="781357"/>
            <a:ext cx="2041200" cy="1738799"/>
          </a:xfrm>
          <a:prstGeom prst="roundRect">
            <a:avLst/>
          </a:prstGeom>
        </p:spPr>
      </p:pic>
      <p:pic>
        <p:nvPicPr>
          <p:cNvPr id="6" name="图片 5">
            <a:extLst>
              <a:ext uri="{FF2B5EF4-FFF2-40B4-BE49-F238E27FC236}">
                <a16:creationId xmlns:a16="http://schemas.microsoft.com/office/drawing/2014/main" id="{3832F042-E0C7-DB4F-2BF0-78B1630A4B7B}"/>
              </a:ext>
            </a:extLst>
          </p:cNvPr>
          <p:cNvPicPr>
            <a:picLocks noChangeAspect="1"/>
          </p:cNvPicPr>
          <p:nvPr/>
        </p:nvPicPr>
        <p:blipFill rotWithShape="1">
          <a:blip r:embed="rId7"/>
          <a:srcRect t="7926" b="9985"/>
          <a:stretch/>
        </p:blipFill>
        <p:spPr>
          <a:xfrm>
            <a:off x="5788147" y="2927771"/>
            <a:ext cx="2041200" cy="1870645"/>
          </a:xfrm>
          <a:prstGeom prst="roundRect">
            <a:avLst/>
          </a:prstGeom>
        </p:spPr>
      </p:pic>
      <p:pic>
        <p:nvPicPr>
          <p:cNvPr id="7" name="图片 6">
            <a:extLst>
              <a:ext uri="{FF2B5EF4-FFF2-40B4-BE49-F238E27FC236}">
                <a16:creationId xmlns:a16="http://schemas.microsoft.com/office/drawing/2014/main" id="{E326AF4B-4EC8-D289-FBC3-CC996AEBB64D}"/>
              </a:ext>
            </a:extLst>
          </p:cNvPr>
          <p:cNvPicPr>
            <a:picLocks noChangeAspect="1"/>
          </p:cNvPicPr>
          <p:nvPr/>
        </p:nvPicPr>
        <p:blipFill rotWithShape="1">
          <a:blip r:embed="rId8"/>
          <a:srcRect t="1880" b="1361"/>
          <a:stretch/>
        </p:blipFill>
        <p:spPr>
          <a:xfrm>
            <a:off x="3341936" y="2927770"/>
            <a:ext cx="2041200" cy="1870647"/>
          </a:xfrm>
          <a:prstGeom prst="roundRect">
            <a:avLst/>
          </a:prstGeom>
        </p:spPr>
      </p:pic>
      <p:pic>
        <p:nvPicPr>
          <p:cNvPr id="8" name="图片 7">
            <a:extLst>
              <a:ext uri="{FF2B5EF4-FFF2-40B4-BE49-F238E27FC236}">
                <a16:creationId xmlns:a16="http://schemas.microsoft.com/office/drawing/2014/main" id="{747C2BEB-41D3-1EA1-6CD3-58797EC082E6}"/>
              </a:ext>
            </a:extLst>
          </p:cNvPr>
          <p:cNvPicPr>
            <a:picLocks noChangeAspect="1"/>
          </p:cNvPicPr>
          <p:nvPr/>
        </p:nvPicPr>
        <p:blipFill rotWithShape="1">
          <a:blip r:embed="rId9"/>
          <a:srcRect l="18400" t="18090" r="16000" b="18573"/>
          <a:stretch/>
        </p:blipFill>
        <p:spPr>
          <a:xfrm>
            <a:off x="3362691" y="781357"/>
            <a:ext cx="2041200" cy="1738799"/>
          </a:xfrm>
          <a:prstGeom prst="roundRect">
            <a:avLst/>
          </a:prstGeom>
        </p:spPr>
      </p:pic>
      <p:sp>
        <p:nvSpPr>
          <p:cNvPr id="9" name="矩形 8">
            <a:extLst>
              <a:ext uri="{FF2B5EF4-FFF2-40B4-BE49-F238E27FC236}">
                <a16:creationId xmlns:a16="http://schemas.microsoft.com/office/drawing/2014/main" id="{6409EFAA-5DB0-FD84-6959-572E631AC64B}"/>
              </a:ext>
            </a:extLst>
          </p:cNvPr>
          <p:cNvSpPr/>
          <p:nvPr/>
        </p:nvSpPr>
        <p:spPr>
          <a:xfrm>
            <a:off x="1373927" y="2332845"/>
            <a:ext cx="5977218" cy="914087"/>
          </a:xfrm>
          <a:prstGeom prst="rect">
            <a:avLst/>
          </a:prstGeom>
          <a:solidFill>
            <a:srgbClr val="C00000">
              <a:alpha val="71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194510">
              <a:defRPr/>
            </a:pPr>
            <a:r>
              <a:rPr lang="en-US" altLang="zh-CN" sz="2400" dirty="0"/>
              <a:t>Online, real-time, accurate, intelligent</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70227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276529" y="1097699"/>
            <a:ext cx="898785" cy="898785"/>
          </a:xfrm>
          <a:prstGeom prst="ellipse">
            <a:avLst/>
          </a:prstGeom>
          <a:gradFill>
            <a:gsLst>
              <a:gs pos="0">
                <a:srgbClr val="26B9F5">
                  <a:alpha val="16000"/>
                </a:srgbClr>
              </a:gs>
              <a:gs pos="100000">
                <a:srgbClr val="2BC5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5" name="矩形 54"/>
          <p:cNvSpPr/>
          <p:nvPr/>
        </p:nvSpPr>
        <p:spPr>
          <a:xfrm rot="16200000" flipV="1">
            <a:off x="2916618" y="733319"/>
            <a:ext cx="723788" cy="6554690"/>
          </a:xfrm>
          <a:prstGeom prst="rect">
            <a:avLst/>
          </a:prstGeom>
          <a:gradFill>
            <a:gsLst>
              <a:gs pos="53000">
                <a:srgbClr val="0065B3">
                  <a:alpha val="36000"/>
                </a:srgbClr>
              </a:gs>
              <a:gs pos="0">
                <a:srgbClr val="0065B3">
                  <a:alpha val="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67" name="文本框 9"/>
          <p:cNvSpPr txBox="1"/>
          <p:nvPr/>
        </p:nvSpPr>
        <p:spPr>
          <a:xfrm>
            <a:off x="176035" y="2076617"/>
            <a:ext cx="6784071" cy="997196"/>
          </a:xfrm>
          <a:prstGeom prst="rect">
            <a:avLst/>
          </a:prstGeom>
          <a:noFill/>
          <a:ln w="9525">
            <a:noFill/>
          </a:ln>
        </p:spPr>
        <p:txBody>
          <a:bodyPr wrap="square">
            <a:spAutoFit/>
          </a:bodyPr>
          <a:lstStyle/>
          <a:p>
            <a:pPr defTabSz="671993">
              <a:defRPr/>
            </a:pPr>
            <a:r>
              <a:rPr lang="en-US" altLang="zh-CN" sz="2940" b="1" dirty="0">
                <a:solidFill>
                  <a:srgbClr val="5B9BD5">
                    <a:lumMod val="50000"/>
                  </a:srgbClr>
                </a:solidFill>
                <a:latin typeface="Times New Roman" panose="02020603050405020304" pitchFamily="18" charset="0"/>
                <a:cs typeface="Times New Roman" panose="02020603050405020304" pitchFamily="18" charset="0"/>
              </a:rPr>
              <a:t>Intelligent monitoring technology and equipment for grain pests </a:t>
            </a:r>
            <a:endParaRPr lang="zh-CN" altLang="en-US" sz="2940" b="1" dirty="0">
              <a:solidFill>
                <a:srgbClr val="5B9BD5">
                  <a:lumMod val="50000"/>
                </a:srgbClr>
              </a:solidFill>
              <a:latin typeface="Times New Roman" panose="02020603050405020304" pitchFamily="18" charset="0"/>
              <a:cs typeface="Times New Roman" panose="02020603050405020304" pitchFamily="18" charset="0"/>
              <a:sym typeface="+mn-lt"/>
            </a:endParaRPr>
          </a:p>
        </p:txBody>
      </p:sp>
      <p:sp>
        <p:nvSpPr>
          <p:cNvPr id="5" name="椭圆 4"/>
          <p:cNvSpPr/>
          <p:nvPr/>
        </p:nvSpPr>
        <p:spPr>
          <a:xfrm>
            <a:off x="2317129" y="1129898"/>
            <a:ext cx="898785" cy="898785"/>
          </a:xfrm>
          <a:prstGeom prst="ellipse">
            <a:avLst/>
          </a:prstGeom>
          <a:gradFill>
            <a:gsLst>
              <a:gs pos="0">
                <a:srgbClr val="0065B3">
                  <a:alpha val="1600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71993">
              <a:defRPr/>
            </a:pPr>
            <a:endParaRPr lang="zh-CN" altLang="en-US" sz="1323">
              <a:solidFill>
                <a:prstClr val="white"/>
              </a:solidFill>
              <a:cs typeface="+mn-ea"/>
              <a:sym typeface="+mn-lt"/>
            </a:endParaRPr>
          </a:p>
        </p:txBody>
      </p:sp>
      <p:sp>
        <p:nvSpPr>
          <p:cNvPr id="50" name="文本框 49"/>
          <p:cNvSpPr txBox="1"/>
          <p:nvPr/>
        </p:nvSpPr>
        <p:spPr>
          <a:xfrm>
            <a:off x="1319412" y="1145633"/>
            <a:ext cx="1896502" cy="702949"/>
          </a:xfrm>
          <a:prstGeom prst="rect">
            <a:avLst/>
          </a:prstGeom>
          <a:noFill/>
        </p:spPr>
        <p:txBody>
          <a:bodyPr wrap="square" rtlCol="0" anchor="t">
            <a:spAutoFit/>
          </a:bodyPr>
          <a:lstStyle/>
          <a:p>
            <a:pPr algn="ctr" defTabSz="671993">
              <a:defRPr/>
            </a:pPr>
            <a:r>
              <a:rPr lang="en-US" altLang="zh-CN" sz="3234" dirty="0">
                <a:solidFill>
                  <a:srgbClr val="1F4E79"/>
                </a:solidFill>
                <a:cs typeface="+mn-ea"/>
                <a:sym typeface="+mn-lt"/>
              </a:rPr>
              <a:t>Part</a:t>
            </a:r>
            <a:r>
              <a:rPr lang="en-US" altLang="zh-CN" sz="3234" dirty="0">
                <a:solidFill>
                  <a:srgbClr val="E7E6E6">
                    <a:lumMod val="25000"/>
                  </a:srgbClr>
                </a:solidFill>
                <a:cs typeface="+mn-ea"/>
                <a:sym typeface="+mn-lt"/>
              </a:rPr>
              <a:t>  </a:t>
            </a:r>
            <a:r>
              <a:rPr lang="en-US" altLang="zh-CN" sz="3968" b="1" dirty="0">
                <a:solidFill>
                  <a:prstClr val="white"/>
                </a:solidFill>
                <a:cs typeface="+mn-ea"/>
                <a:sym typeface="+mn-lt"/>
              </a:rPr>
              <a:t>02</a:t>
            </a:r>
            <a:endParaRPr lang="en-US" altLang="zh-CN" sz="3234" b="1" dirty="0">
              <a:solidFill>
                <a:prstClr val="white"/>
              </a:solidFill>
              <a:cs typeface="+mn-ea"/>
              <a:sym typeface="+mn-lt"/>
            </a:endParaRPr>
          </a:p>
        </p:txBody>
      </p:sp>
      <p:sp>
        <p:nvSpPr>
          <p:cNvPr id="16" name="流程图: 接点 15">
            <a:extLst>
              <a:ext uri="{FF2B5EF4-FFF2-40B4-BE49-F238E27FC236}">
                <a16:creationId xmlns:a16="http://schemas.microsoft.com/office/drawing/2014/main" id="{32F579DA-5CEA-4B9E-8F9E-BAEC9930DDB8}"/>
              </a:ext>
            </a:extLst>
          </p:cNvPr>
          <p:cNvSpPr/>
          <p:nvPr/>
        </p:nvSpPr>
        <p:spPr>
          <a:xfrm flipV="1">
            <a:off x="7544099" y="99157"/>
            <a:ext cx="793688" cy="793688"/>
          </a:xfrm>
          <a:prstGeom prst="flowChartConnector">
            <a:avLst/>
          </a:prstGeom>
          <a:gradFill>
            <a:gsLst>
              <a:gs pos="0">
                <a:srgbClr val="26B9F5">
                  <a:alpha val="16000"/>
                </a:srgbClr>
              </a:gs>
              <a:gs pos="100000">
                <a:srgbClr val="2BC5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defRPr/>
            </a:pPr>
            <a:endParaRPr lang="zh-CN" altLang="en-US" sz="1323">
              <a:solidFill>
                <a:prstClr val="white"/>
              </a:solidFill>
              <a:cs typeface="+mn-ea"/>
              <a:sym typeface="+mn-lt"/>
            </a:endParaRPr>
          </a:p>
        </p:txBody>
      </p:sp>
      <p:sp>
        <p:nvSpPr>
          <p:cNvPr id="17" name="流程图: 接点 16">
            <a:extLst>
              <a:ext uri="{FF2B5EF4-FFF2-40B4-BE49-F238E27FC236}">
                <a16:creationId xmlns:a16="http://schemas.microsoft.com/office/drawing/2014/main" id="{7947A8B6-3F8F-48C5-9488-FB6D3CAA906F}"/>
              </a:ext>
            </a:extLst>
          </p:cNvPr>
          <p:cNvSpPr/>
          <p:nvPr/>
        </p:nvSpPr>
        <p:spPr>
          <a:xfrm flipV="1">
            <a:off x="7604298" y="99157"/>
            <a:ext cx="793688" cy="793688"/>
          </a:xfrm>
          <a:prstGeom prst="flowChartConnector">
            <a:avLst/>
          </a:prstGeom>
          <a:gradFill>
            <a:gsLst>
              <a:gs pos="0">
                <a:srgbClr val="0065B3">
                  <a:alpha val="16000"/>
                </a:srgbClr>
              </a:gs>
              <a:gs pos="100000">
                <a:srgbClr val="0065B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defRPr/>
            </a:pPr>
            <a:endParaRPr lang="zh-CN" altLang="en-US" sz="1323">
              <a:solidFill>
                <a:prstClr val="white"/>
              </a:solidFill>
              <a:cs typeface="+mn-ea"/>
              <a:sym typeface="+mn-lt"/>
            </a:endParaRPr>
          </a:p>
        </p:txBody>
      </p:sp>
      <p:sp>
        <p:nvSpPr>
          <p:cNvPr id="18" name="流程图: 接点 17">
            <a:extLst>
              <a:ext uri="{FF2B5EF4-FFF2-40B4-BE49-F238E27FC236}">
                <a16:creationId xmlns:a16="http://schemas.microsoft.com/office/drawing/2014/main" id="{B51081BA-FAA9-4B3B-B939-2B8C46174B12}"/>
              </a:ext>
            </a:extLst>
          </p:cNvPr>
          <p:cNvSpPr/>
          <p:nvPr/>
        </p:nvSpPr>
        <p:spPr>
          <a:xfrm flipV="1">
            <a:off x="8277587" y="710890"/>
            <a:ext cx="529125" cy="529125"/>
          </a:xfrm>
          <a:prstGeom prst="flowChartConnector">
            <a:avLst/>
          </a:prstGeom>
          <a:gradFill>
            <a:gsLst>
              <a:gs pos="0">
                <a:srgbClr val="D0CECE">
                  <a:alpha val="14000"/>
                </a:srgbClr>
              </a:gs>
              <a:gs pos="100000">
                <a:schemeClr val="bg2">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defRPr/>
            </a:pPr>
            <a:endParaRPr lang="zh-CN" altLang="en-US" sz="1323">
              <a:solidFill>
                <a:prstClr val="white"/>
              </a:solidFill>
              <a:cs typeface="+mn-ea"/>
              <a:sym typeface="+mn-lt"/>
            </a:endParaRPr>
          </a:p>
        </p:txBody>
      </p:sp>
      <p:sp>
        <p:nvSpPr>
          <p:cNvPr id="19" name="流程图: 接点 18">
            <a:extLst>
              <a:ext uri="{FF2B5EF4-FFF2-40B4-BE49-F238E27FC236}">
                <a16:creationId xmlns:a16="http://schemas.microsoft.com/office/drawing/2014/main" id="{75D75D4D-520E-468B-8DD2-50245F879338}"/>
              </a:ext>
            </a:extLst>
          </p:cNvPr>
          <p:cNvSpPr/>
          <p:nvPr/>
        </p:nvSpPr>
        <p:spPr>
          <a:xfrm flipV="1">
            <a:off x="8337786" y="710890"/>
            <a:ext cx="529125" cy="529125"/>
          </a:xfrm>
          <a:prstGeom prst="flowChartConnector">
            <a:avLst/>
          </a:prstGeom>
          <a:gradFill>
            <a:gsLst>
              <a:gs pos="0">
                <a:srgbClr val="A6A6A6">
                  <a:alpha val="36000"/>
                </a:srgbClr>
              </a:gs>
              <a:gs pos="100000">
                <a:srgbClr val="A6A6A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1993">
              <a:defRPr/>
            </a:pPr>
            <a:endParaRPr lang="zh-CN" altLang="en-US" sz="1323">
              <a:solidFill>
                <a:prstClr val="white"/>
              </a:solidFill>
              <a:cs typeface="+mn-ea"/>
              <a:sym typeface="+mn-lt"/>
            </a:endParaRPr>
          </a:p>
        </p:txBody>
      </p:sp>
      <p:pic>
        <p:nvPicPr>
          <p:cNvPr id="20" name="图片 19">
            <a:extLst>
              <a:ext uri="{FF2B5EF4-FFF2-40B4-BE49-F238E27FC236}">
                <a16:creationId xmlns:a16="http://schemas.microsoft.com/office/drawing/2014/main" id="{B2E8CD4F-F9E8-44E1-A66C-00308FB5D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4017" y="1996484"/>
            <a:ext cx="4479934" cy="2985876"/>
          </a:xfrm>
          <a:prstGeom prst="rect">
            <a:avLst/>
          </a:prstGeom>
        </p:spPr>
      </p:pic>
    </p:spTree>
    <p:extLst>
      <p:ext uri="{BB962C8B-B14F-4D97-AF65-F5344CB8AC3E}">
        <p14:creationId xmlns:p14="http://schemas.microsoft.com/office/powerpoint/2010/main" val="209518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
            <a:ext cx="8959850" cy="753442"/>
          </a:xfrm>
          <a:prstGeom prst="rect">
            <a:avLst/>
          </a:prstGeom>
        </p:spPr>
      </p:pic>
      <p:sp>
        <p:nvSpPr>
          <p:cNvPr id="5" name="文本框 4"/>
          <p:cNvSpPr txBox="1"/>
          <p:nvPr/>
        </p:nvSpPr>
        <p:spPr>
          <a:xfrm>
            <a:off x="4106601" y="990605"/>
            <a:ext cx="883678" cy="1131079"/>
          </a:xfrm>
          <a:prstGeom prst="rect">
            <a:avLst/>
          </a:prstGeom>
          <a:noFill/>
        </p:spPr>
        <p:txBody>
          <a:bodyPr wrap="square" rtlCol="0">
            <a:spAutoFit/>
          </a:bodyPr>
          <a:lstStyle/>
          <a:p>
            <a:pPr algn="ctr"/>
            <a:r>
              <a:rPr lang="zh-CN" altLang="en-US" sz="2000" b="1" dirty="0"/>
              <a:t>传输</a:t>
            </a:r>
            <a:endParaRPr lang="en-US" altLang="zh-CN" sz="2000" b="1" dirty="0"/>
          </a:p>
          <a:p>
            <a:pPr algn="ctr"/>
            <a:r>
              <a:rPr lang="zh-CN" altLang="en-US" sz="2000" b="1" dirty="0"/>
              <a:t>控制</a:t>
            </a:r>
            <a:endParaRPr lang="en-US" altLang="zh-CN" sz="2000" b="1" dirty="0"/>
          </a:p>
          <a:p>
            <a:pPr algn="ctr">
              <a:spcBef>
                <a:spcPts val="945"/>
              </a:spcBef>
            </a:pPr>
            <a:r>
              <a:rPr lang="zh-CN" altLang="en-US" sz="2000" b="1" dirty="0"/>
              <a:t>管理</a:t>
            </a:r>
          </a:p>
        </p:txBody>
      </p:sp>
      <p:sp>
        <p:nvSpPr>
          <p:cNvPr id="2" name="椭圆 1"/>
          <p:cNvSpPr/>
          <p:nvPr/>
        </p:nvSpPr>
        <p:spPr>
          <a:xfrm>
            <a:off x="1463723" y="1010736"/>
            <a:ext cx="2595715" cy="1420048"/>
          </a:xfrm>
          <a:prstGeom prst="ellipse">
            <a:avLst/>
          </a:prstGeom>
          <a:solidFill>
            <a:srgbClr val="6598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equipment</a:t>
            </a:r>
          </a:p>
        </p:txBody>
      </p:sp>
      <p:sp>
        <p:nvSpPr>
          <p:cNvPr id="14" name="椭圆 13"/>
          <p:cNvSpPr/>
          <p:nvPr/>
        </p:nvSpPr>
        <p:spPr>
          <a:xfrm>
            <a:off x="1463722" y="3152215"/>
            <a:ext cx="2595715" cy="143834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90" b="1" dirty="0">
                <a:solidFill>
                  <a:schemeClr val="tx1"/>
                </a:solidFill>
                <a:latin typeface="微软雅黑" panose="020B0503020204020204" pitchFamily="34" charset="-122"/>
                <a:ea typeface="微软雅黑" panose="020B0503020204020204" pitchFamily="34" charset="-122"/>
              </a:rPr>
              <a:t>data set</a:t>
            </a:r>
          </a:p>
        </p:txBody>
      </p:sp>
      <p:sp>
        <p:nvSpPr>
          <p:cNvPr id="23" name="椭圆 22"/>
          <p:cNvSpPr/>
          <p:nvPr/>
        </p:nvSpPr>
        <p:spPr>
          <a:xfrm>
            <a:off x="5083879" y="1010736"/>
            <a:ext cx="2454811" cy="142004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Intelligent management system</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24" name="椭圆 23"/>
          <p:cNvSpPr/>
          <p:nvPr/>
        </p:nvSpPr>
        <p:spPr>
          <a:xfrm>
            <a:off x="5083879" y="3159853"/>
            <a:ext cx="2698681" cy="1365670"/>
          </a:xfrm>
          <a:prstGeom prst="ellipse">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Identification algorithms</a:t>
            </a:r>
          </a:p>
          <a:p>
            <a:pPr algn="ctr"/>
            <a:r>
              <a:rPr lang="zh-CN" altLang="en-US" sz="1800" b="1" dirty="0">
                <a:solidFill>
                  <a:schemeClr val="tx1"/>
                </a:solidFill>
                <a:latin typeface="微软雅黑" panose="020B0503020204020204" pitchFamily="34" charset="-122"/>
                <a:ea typeface="微软雅黑" panose="020B0503020204020204" pitchFamily="34" charset="-122"/>
              </a:rPr>
              <a:t>（</a:t>
            </a:r>
          </a:p>
        </p:txBody>
      </p:sp>
      <p:sp>
        <p:nvSpPr>
          <p:cNvPr id="4" name="左右箭头 2"/>
          <p:cNvSpPr/>
          <p:nvPr/>
        </p:nvSpPr>
        <p:spPr>
          <a:xfrm>
            <a:off x="4069827" y="1574749"/>
            <a:ext cx="1003663" cy="250508"/>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75"/>
          </a:p>
        </p:txBody>
      </p:sp>
      <p:sp>
        <p:nvSpPr>
          <p:cNvPr id="25" name="左右箭头 24"/>
          <p:cNvSpPr/>
          <p:nvPr/>
        </p:nvSpPr>
        <p:spPr>
          <a:xfrm>
            <a:off x="4099376" y="3740567"/>
            <a:ext cx="954510" cy="26163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75"/>
          </a:p>
        </p:txBody>
      </p:sp>
      <p:sp>
        <p:nvSpPr>
          <p:cNvPr id="6" name="文本框 5"/>
          <p:cNvSpPr txBox="1"/>
          <p:nvPr/>
        </p:nvSpPr>
        <p:spPr>
          <a:xfrm>
            <a:off x="2059812" y="2628935"/>
            <a:ext cx="1450321" cy="400110"/>
          </a:xfrm>
          <a:prstGeom prst="rect">
            <a:avLst/>
          </a:prstGeom>
          <a:noFill/>
        </p:spPr>
        <p:txBody>
          <a:bodyPr wrap="square" rtlCol="0">
            <a:spAutoFit/>
          </a:bodyPr>
          <a:lstStyle/>
          <a:p>
            <a:r>
              <a:rPr lang="zh-CN" altLang="en-US" sz="2000" b="1" dirty="0"/>
              <a:t>数据   支撑</a:t>
            </a:r>
          </a:p>
        </p:txBody>
      </p:sp>
      <p:sp>
        <p:nvSpPr>
          <p:cNvPr id="7" name="下箭头 6"/>
          <p:cNvSpPr/>
          <p:nvPr/>
        </p:nvSpPr>
        <p:spPr>
          <a:xfrm>
            <a:off x="2654689" y="2443103"/>
            <a:ext cx="213780" cy="71675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75"/>
          </a:p>
        </p:txBody>
      </p:sp>
      <p:sp>
        <p:nvSpPr>
          <p:cNvPr id="8" name="上箭头 7"/>
          <p:cNvSpPr/>
          <p:nvPr/>
        </p:nvSpPr>
        <p:spPr>
          <a:xfrm>
            <a:off x="6210051" y="2437202"/>
            <a:ext cx="202466" cy="702313"/>
          </a:xfrm>
          <a:prstGeom prst="up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75"/>
          </a:p>
        </p:txBody>
      </p:sp>
      <p:sp>
        <p:nvSpPr>
          <p:cNvPr id="9" name="文本框 8"/>
          <p:cNvSpPr txBox="1"/>
          <p:nvPr/>
        </p:nvSpPr>
        <p:spPr>
          <a:xfrm>
            <a:off x="4228516" y="3434196"/>
            <a:ext cx="761763" cy="887422"/>
          </a:xfrm>
          <a:prstGeom prst="rect">
            <a:avLst/>
          </a:prstGeom>
          <a:noFill/>
        </p:spPr>
        <p:txBody>
          <a:bodyPr wrap="square" rtlCol="0">
            <a:spAutoFit/>
          </a:bodyPr>
          <a:lstStyle/>
          <a:p>
            <a:pPr>
              <a:spcBef>
                <a:spcPts val="1417"/>
              </a:spcBef>
            </a:pPr>
            <a:r>
              <a:rPr lang="zh-CN" altLang="en-US" sz="2000" b="1" dirty="0"/>
              <a:t>相互</a:t>
            </a:r>
            <a:endParaRPr lang="en-US" altLang="zh-CN" sz="2000" b="1" dirty="0"/>
          </a:p>
          <a:p>
            <a:pPr>
              <a:spcBef>
                <a:spcPts val="1417"/>
              </a:spcBef>
            </a:pPr>
            <a:r>
              <a:rPr lang="zh-CN" altLang="en-US" sz="2000" b="1" dirty="0"/>
              <a:t>支撑</a:t>
            </a:r>
          </a:p>
        </p:txBody>
      </p:sp>
      <p:sp>
        <p:nvSpPr>
          <p:cNvPr id="10" name="文本框 9"/>
          <p:cNvSpPr txBox="1"/>
          <p:nvPr/>
        </p:nvSpPr>
        <p:spPr>
          <a:xfrm>
            <a:off x="3070542" y="624393"/>
            <a:ext cx="743478" cy="1015663"/>
          </a:xfrm>
          <a:prstGeom prst="rect">
            <a:avLst/>
          </a:prstGeom>
          <a:noFill/>
        </p:spPr>
        <p:txBody>
          <a:bodyPr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p>
        </p:txBody>
      </p:sp>
      <p:sp>
        <p:nvSpPr>
          <p:cNvPr id="22" name="文本框 21"/>
          <p:cNvSpPr txBox="1"/>
          <p:nvPr/>
        </p:nvSpPr>
        <p:spPr>
          <a:xfrm>
            <a:off x="3233470" y="2802159"/>
            <a:ext cx="456156" cy="1015663"/>
          </a:xfrm>
          <a:prstGeom prst="rect">
            <a:avLst/>
          </a:prstGeom>
          <a:noFill/>
        </p:spPr>
        <p:txBody>
          <a:bodyPr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p>
        </p:txBody>
      </p:sp>
      <p:sp>
        <p:nvSpPr>
          <p:cNvPr id="26" name="文本框 25"/>
          <p:cNvSpPr txBox="1"/>
          <p:nvPr/>
        </p:nvSpPr>
        <p:spPr>
          <a:xfrm>
            <a:off x="6833615" y="684340"/>
            <a:ext cx="456156" cy="1015663"/>
          </a:xfrm>
          <a:prstGeom prst="rect">
            <a:avLst/>
          </a:prstGeom>
          <a:noFill/>
        </p:spPr>
        <p:txBody>
          <a:bodyPr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p>
        </p:txBody>
      </p:sp>
      <p:sp>
        <p:nvSpPr>
          <p:cNvPr id="27" name="文本框 26"/>
          <p:cNvSpPr txBox="1"/>
          <p:nvPr/>
        </p:nvSpPr>
        <p:spPr>
          <a:xfrm>
            <a:off x="6801350" y="2937241"/>
            <a:ext cx="456156" cy="1015663"/>
          </a:xfrm>
          <a:prstGeom prst="rect">
            <a:avLst/>
          </a:prstGeom>
          <a:noFill/>
        </p:spPr>
        <p:txBody>
          <a:bodyPr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277513386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25" grpId="0" animBg="1"/>
      <p:bldP spid="6" grpId="0"/>
      <p:bldP spid="7" grpId="0" animBg="1"/>
      <p:bldP spid="8" grpId="0" animBg="1"/>
      <p:bldP spid="9" grpId="0"/>
      <p:bldP spid="10" grpId="0"/>
      <p:bldP spid="22"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20,&quot;width&quot;:1115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微软雅黑"/>
        <a:cs typeface=""/>
      </a:majorFont>
      <a:minorFont>
        <a:latin typeface="Times New Roman"/>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12140</TotalTime>
  <Words>4929</Words>
  <Application>Microsoft Office PowerPoint</Application>
  <PresentationFormat>Custom</PresentationFormat>
  <Paragraphs>543</Paragraphs>
  <Slides>43</Slides>
  <Notes>42</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60" baseType="lpstr">
      <vt:lpstr>Adobe Gothic Std B</vt:lpstr>
      <vt:lpstr>等线</vt:lpstr>
      <vt:lpstr>ITC Avant Garde Std XLt</vt:lpstr>
      <vt:lpstr>微软雅黑</vt:lpstr>
      <vt:lpstr>Segoe UI Web (West European)</vt:lpstr>
      <vt:lpstr>黑体</vt:lpstr>
      <vt:lpstr>宋体</vt:lpstr>
      <vt:lpstr>微软雅黑 Light</vt:lpstr>
      <vt:lpstr>Arial</vt:lpstr>
      <vt:lpstr>Calibri</vt:lpstr>
      <vt:lpstr>Open Sans</vt:lpstr>
      <vt:lpstr>Open Sans Regular</vt:lpstr>
      <vt:lpstr>Times New Roman</vt:lpstr>
      <vt:lpstr>Wingdings</vt:lpstr>
      <vt:lpstr>Office 主题</vt:lpstr>
      <vt:lpstr>1_Office 主题</vt:lpstr>
      <vt:lpstr>Visio.Drawing.15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yangxu</dc:creator>
  <cp:lastModifiedBy>SHA Sha</cp:lastModifiedBy>
  <cp:revision>655</cp:revision>
  <dcterms:created xsi:type="dcterms:W3CDTF">2015-09-11T13:14:00Z</dcterms:created>
  <dcterms:modified xsi:type="dcterms:W3CDTF">2024-09-18T09:46:43Z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2052-10.1.0.6690</vt:lpwstr>
  </property>
</Properties>
</file>